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53fe593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53fe593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53fe5930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53fe5930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D2</a:t>
            </a:r>
            <a:endParaRPr/>
          </a:p>
          <a:p>
            <a:pPr indent="0" lvl="0" marL="0" rtl="0" algn="l">
              <a:spcBef>
                <a:spcPts val="0"/>
              </a:spcBef>
              <a:spcAft>
                <a:spcPts val="0"/>
              </a:spcAft>
              <a:buNone/>
            </a:pPr>
            <a:r>
              <a:rPr lang="en" sz="3600"/>
              <a:t>Spesifikasi Keperluan</a:t>
            </a:r>
            <a:endParaRPr sz="36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Nurul Najwa Binti Muda</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Kajian Kesusasteraan</a:t>
            </a:r>
            <a:endParaRPr sz="2400"/>
          </a:p>
        </p:txBody>
      </p:sp>
      <p:sp>
        <p:nvSpPr>
          <p:cNvPr id="79" name="Google Shape;79;p14"/>
          <p:cNvSpPr txBox="1"/>
          <p:nvPr>
            <p:ph idx="4294967295" type="title"/>
          </p:nvPr>
        </p:nvSpPr>
        <p:spPr>
          <a:xfrm>
            <a:off x="535775" y="1480150"/>
            <a:ext cx="79968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AutoNum type="arabicPeriod"/>
            </a:pPr>
            <a:r>
              <a:rPr b="0" lang="en" sz="1800">
                <a:latin typeface="Lato"/>
                <a:ea typeface="Lato"/>
                <a:cs typeface="Lato"/>
                <a:sym typeface="Lato"/>
              </a:rPr>
              <a:t>Kamus Web</a:t>
            </a:r>
            <a:endParaRPr b="0" sz="1800">
              <a:latin typeface="Lato"/>
              <a:ea typeface="Lato"/>
              <a:cs typeface="Lato"/>
              <a:sym typeface="Lato"/>
            </a:endParaRPr>
          </a:p>
          <a:p>
            <a:pPr indent="0" lvl="0" marL="457200" rtl="0" algn="just">
              <a:lnSpc>
                <a:spcPct val="115000"/>
              </a:lnSpc>
              <a:spcBef>
                <a:spcPts val="1600"/>
              </a:spcBef>
              <a:spcAft>
                <a:spcPts val="0"/>
              </a:spcAft>
              <a:buNone/>
            </a:pPr>
            <a:r>
              <a:rPr b="0" lang="en" sz="1300">
                <a:latin typeface="Lato"/>
                <a:ea typeface="Lato"/>
                <a:cs typeface="Lato"/>
                <a:sym typeface="Lato"/>
              </a:rPr>
              <a:t>Kamus yang akan dibangunkan ini akan menggunakan platform web. Hal ini kerana kamus web mempunyai kemudahan untuk dibangunkan secara responsif. Reka bentuk dan pembangunan web responsif adalah di mana web tersebut mengikut tindak balas dan tingkah laku pengguna berdasarkan saiz skrin, platform dan orientasi.</a:t>
            </a:r>
            <a:endParaRPr b="0" sz="1300">
              <a:latin typeface="Lato"/>
              <a:ea typeface="Lato"/>
              <a:cs typeface="Lato"/>
              <a:sym typeface="Lato"/>
            </a:endParaRPr>
          </a:p>
          <a:p>
            <a:pPr indent="0" lvl="0" marL="457200" rtl="0" algn="just">
              <a:lnSpc>
                <a:spcPct val="115000"/>
              </a:lnSpc>
              <a:spcBef>
                <a:spcPts val="1200"/>
              </a:spcBef>
              <a:spcAft>
                <a:spcPts val="0"/>
              </a:spcAft>
              <a:buNone/>
            </a:pPr>
            <a:r>
              <a:rPr b="0" lang="en" sz="1300">
                <a:latin typeface="Lato"/>
                <a:ea typeface="Lato"/>
                <a:cs typeface="Lato"/>
                <a:sym typeface="Lato"/>
              </a:rPr>
              <a:t>Malah kebanyakan aplikasi kini juga bermula daripada web sebagai pengenalan perkhidmatan kepada pengguna untuk menguji sejauh mana sistem yang dibangunkan diperlukan oleh pengguna. Hal ini kerana pembangunan aplikasi mudah alih adalah lebih sukar dan memerlukan kemas kini yang lebih kerap bagi mengikut arus peredaran teknologi maka tinjauan seperti pembangunan web sebelum pembangunan aplikasi perlu dilakukan.</a:t>
            </a:r>
            <a:endParaRPr b="0" sz="1300">
              <a:latin typeface="Lato"/>
              <a:ea typeface="Lato"/>
              <a:cs typeface="Lato"/>
              <a:sym typeface="Lato"/>
            </a:endParaRPr>
          </a:p>
          <a:p>
            <a:pPr indent="0" lvl="0" marL="457200" rtl="0" algn="just">
              <a:lnSpc>
                <a:spcPct val="150000"/>
              </a:lnSpc>
              <a:spcBef>
                <a:spcPts val="1200"/>
              </a:spcBef>
              <a:spcAft>
                <a:spcPts val="0"/>
              </a:spcAft>
              <a:buNone/>
            </a:pPr>
            <a:r>
              <a:t/>
            </a:r>
            <a:endParaRPr b="0" sz="1200">
              <a:latin typeface="Lato"/>
              <a:ea typeface="Lato"/>
              <a:cs typeface="Lato"/>
              <a:sym typeface="Lato"/>
            </a:endParaRPr>
          </a:p>
          <a:p>
            <a:pPr indent="0" lvl="0" marL="0" rtl="0" algn="just">
              <a:lnSpc>
                <a:spcPct val="150000"/>
              </a:lnSpc>
              <a:spcBef>
                <a:spcPts val="12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2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Kajian Kesusasteraan</a:t>
            </a:r>
            <a:endParaRPr sz="2400"/>
          </a:p>
        </p:txBody>
      </p:sp>
      <p:sp>
        <p:nvSpPr>
          <p:cNvPr id="85" name="Google Shape;85;p15"/>
          <p:cNvSpPr txBox="1"/>
          <p:nvPr>
            <p:ph idx="4294967295" type="title"/>
          </p:nvPr>
        </p:nvSpPr>
        <p:spPr>
          <a:xfrm>
            <a:off x="535775" y="1480150"/>
            <a:ext cx="80529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2.	Multimedia Interaktif</a:t>
            </a:r>
            <a:endParaRPr b="0" sz="1800">
              <a:latin typeface="Lato"/>
              <a:ea typeface="Lato"/>
              <a:cs typeface="Lato"/>
              <a:sym typeface="Lato"/>
            </a:endParaRPr>
          </a:p>
          <a:p>
            <a:pPr indent="0" lvl="0" marL="457200" rtl="0" algn="l">
              <a:lnSpc>
                <a:spcPct val="115000"/>
              </a:lnSpc>
              <a:spcBef>
                <a:spcPts val="1600"/>
              </a:spcBef>
              <a:spcAft>
                <a:spcPts val="0"/>
              </a:spcAft>
              <a:buNone/>
            </a:pPr>
            <a:r>
              <a:rPr b="0" lang="en" sz="1300">
                <a:latin typeface="Lato"/>
                <a:ea typeface="Lato"/>
                <a:cs typeface="Lato"/>
                <a:sym typeface="Lato"/>
              </a:rPr>
              <a:t> "Grafik maklumat" boleh diandaikan sama seperti lukisan: Dalam teks Greek kuno Phadna, Socrates bertanya pada Phaulrus ,iaitu pelajarnya, "Apa yang berlaku apabila anda bertanya kepada gambar soalan?” Phaulrus menjawab “Ia terus mengatakan perkara yang sama," yang bermaksud visualisasi hanya untuk tatapan paparan sahaja. Tetapi untuk memahami sesuatu mesej dengan baik bukan paparan sahaja diperlukan namun lebih lagi iaitu interaktiviti.</a:t>
            </a:r>
            <a:endParaRPr b="0" sz="13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Kajian Kesusasteraan</a:t>
            </a:r>
            <a:endParaRPr sz="2400"/>
          </a:p>
        </p:txBody>
      </p:sp>
      <p:sp>
        <p:nvSpPr>
          <p:cNvPr id="91" name="Google Shape;91;p16"/>
          <p:cNvSpPr txBox="1"/>
          <p:nvPr>
            <p:ph idx="4294967295" type="title"/>
          </p:nvPr>
        </p:nvSpPr>
        <p:spPr>
          <a:xfrm>
            <a:off x="535775" y="1480150"/>
            <a:ext cx="7959600" cy="322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3. 	</a:t>
            </a:r>
            <a:r>
              <a:rPr b="0" lang="en" sz="1800">
                <a:latin typeface="Lato"/>
                <a:ea typeface="Lato"/>
                <a:cs typeface="Lato"/>
                <a:sym typeface="Lato"/>
              </a:rPr>
              <a:t>Visualisasi Maklumat (Persamaan Semantik)</a:t>
            </a:r>
            <a:endParaRPr b="0" sz="1800">
              <a:latin typeface="Lato"/>
              <a:ea typeface="Lato"/>
              <a:cs typeface="Lato"/>
              <a:sym typeface="Lato"/>
            </a:endParaRPr>
          </a:p>
          <a:p>
            <a:pPr indent="0" lvl="0" marL="457200" rtl="0" algn="l">
              <a:lnSpc>
                <a:spcPct val="115000"/>
              </a:lnSpc>
              <a:spcBef>
                <a:spcPts val="1600"/>
              </a:spcBef>
              <a:spcAft>
                <a:spcPts val="0"/>
              </a:spcAft>
              <a:buClr>
                <a:schemeClr val="dk2"/>
              </a:buClr>
              <a:buSzPts val="1100"/>
              <a:buFont typeface="Arial"/>
              <a:buNone/>
            </a:pPr>
            <a:r>
              <a:rPr b="0" lang="en" sz="1300">
                <a:latin typeface="Lato"/>
                <a:ea typeface="Lato"/>
                <a:cs typeface="Lato"/>
                <a:sym typeface="Lato"/>
              </a:rPr>
              <a:t>Visualisasi maklumat  menggunakan kaedah persamaan semantik bagi memvisualisasikan padanan perkataan yang hampir sama dalam sesebuah kamus. </a:t>
            </a:r>
            <a:endParaRPr b="0" sz="1300">
              <a:latin typeface="Lato"/>
              <a:ea typeface="Lato"/>
              <a:cs typeface="Lato"/>
              <a:sym typeface="Lato"/>
            </a:endParaRPr>
          </a:p>
          <a:p>
            <a:pPr indent="0" lvl="0" marL="457200" rtl="0" algn="l">
              <a:lnSpc>
                <a:spcPct val="115000"/>
              </a:lnSpc>
              <a:spcBef>
                <a:spcPts val="1600"/>
              </a:spcBef>
              <a:spcAft>
                <a:spcPts val="0"/>
              </a:spcAft>
              <a:buClr>
                <a:schemeClr val="dk2"/>
              </a:buClr>
              <a:buSzPts val="1100"/>
              <a:buFont typeface="Arial"/>
              <a:buNone/>
            </a:pPr>
            <a:r>
              <a:rPr b="0" lang="en" sz="1300">
                <a:latin typeface="Lato"/>
                <a:ea typeface="Lato"/>
                <a:cs typeface="Lato"/>
                <a:sym typeface="Lato"/>
              </a:rPr>
              <a:t>Visual membawa peranan yang penting dalam proses penyampaian maklumat dan pengetahuan. Terdapat dua tujuan utama penggunaan visual iaitu yang pertama adalah untuk menyampaikan sesuatu idea. Keduanya, adalah untuk menjana, melahirkan dan mencangkup idea-idea baru. Visual juga turut menjadikan sesuatu maklumat yang abstrak dapat disampaikan dengan lebih jelas (Fabil et al. 2011).</a:t>
            </a:r>
            <a:endParaRPr b="0" sz="1300">
              <a:latin typeface="Lato"/>
              <a:ea typeface="Lato"/>
              <a:cs typeface="Lato"/>
              <a:sym typeface="Lato"/>
            </a:endParaRPr>
          </a:p>
          <a:p>
            <a:pPr indent="0" lvl="0" marL="457200" rtl="0" algn="l">
              <a:lnSpc>
                <a:spcPct val="115000"/>
              </a:lnSpc>
              <a:spcBef>
                <a:spcPts val="1600"/>
              </a:spcBef>
              <a:spcAft>
                <a:spcPts val="0"/>
              </a:spcAft>
              <a:buClr>
                <a:schemeClr val="dk2"/>
              </a:buClr>
              <a:buSzPts val="1100"/>
              <a:buFont typeface="Arial"/>
              <a:buNone/>
            </a:pPr>
            <a:r>
              <a:rPr b="0" lang="en" sz="1300">
                <a:latin typeface="Lato"/>
                <a:ea typeface="Lato"/>
                <a:cs typeface="Lato"/>
                <a:sym typeface="Lato"/>
              </a:rPr>
              <a:t>Persamaan semantik pula adalah ukuran padanan yang digunakan secara meluas dalam sistem menjawab persoalan, penemuan pengetahuan, enjin carian dan lain-lain bidang. </a:t>
            </a:r>
            <a:endParaRPr b="0" sz="1300">
              <a:latin typeface="Lato"/>
              <a:ea typeface="Lato"/>
              <a:cs typeface="Lato"/>
              <a:sym typeface="Lato"/>
            </a:endParaRPr>
          </a:p>
          <a:p>
            <a:pPr indent="0" lvl="0" marL="457200" rtl="0" algn="l">
              <a:lnSpc>
                <a:spcPct val="115000"/>
              </a:lnSpc>
              <a:spcBef>
                <a:spcPts val="1600"/>
              </a:spcBef>
              <a:spcAft>
                <a:spcPts val="0"/>
              </a:spcAft>
              <a:buClr>
                <a:schemeClr val="dk2"/>
              </a:buClr>
              <a:buSzPts val="1100"/>
              <a:buFont typeface="Arial"/>
              <a:buNone/>
            </a:pPr>
            <a:r>
              <a:t/>
            </a:r>
            <a:endParaRPr b="0" sz="1800">
              <a:latin typeface="Lato"/>
              <a:ea typeface="Lato"/>
              <a:cs typeface="Lato"/>
              <a:sym typeface="Lato"/>
            </a:endParaRPr>
          </a:p>
          <a:p>
            <a:pPr indent="0" lvl="0" marL="45720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