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7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43FD9-E5B0-4820-94E2-813D72DF9F41}" v="18" dt="2025-04-06T02:29:33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55" autoAdjust="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8249" y="3429000"/>
            <a:ext cx="4941771" cy="3200400"/>
          </a:xfrm>
        </p:spPr>
        <p:txBody>
          <a:bodyPr anchor="ctr"/>
          <a:lstStyle/>
          <a:p>
            <a:r>
              <a:rPr lang="en-MY" dirty="0"/>
              <a:t>Group 4 :</a:t>
            </a:r>
            <a:br>
              <a:rPr lang="en-MY" dirty="0"/>
            </a:br>
            <a:r>
              <a:rPr lang="en-MY" dirty="0"/>
              <a:t>Storage Devices</a:t>
            </a:r>
            <a:br>
              <a:rPr lang="en-MY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98" y="2044504"/>
            <a:ext cx="5630008" cy="4676970"/>
          </a:xfrm>
        </p:spPr>
        <p:txBody>
          <a:bodyPr>
            <a:normAutofit fontScale="90000"/>
          </a:bodyPr>
          <a:lstStyle/>
          <a:p>
            <a:r>
              <a:rPr lang="en-MY" b="1" dirty="0" err="1"/>
              <a:t>i</a:t>
            </a:r>
            <a:r>
              <a:rPr lang="en-MY" b="1" dirty="0"/>
              <a:t>. </a:t>
            </a:r>
            <a:r>
              <a:rPr lang="en-MY" b="1" dirty="0" err="1"/>
              <a:t>Whats</a:t>
            </a:r>
            <a:r>
              <a:rPr lang="en-MY" b="1" dirty="0"/>
              <a:t> is storage in computing?</a:t>
            </a:r>
            <a:br>
              <a:rPr lang="en-MY" b="1" dirty="0"/>
            </a:br>
            <a:br>
              <a:rPr lang="en-MY" dirty="0"/>
            </a:br>
            <a:r>
              <a:rPr lang="en-MY" dirty="0">
                <a:solidFill>
                  <a:srgbClr val="FFFF00"/>
                </a:solidFill>
              </a:rPr>
              <a:t>- </a:t>
            </a:r>
            <a:r>
              <a:rPr lang="en-GB" dirty="0">
                <a:solidFill>
                  <a:srgbClr val="FFFF00"/>
                </a:solidFill>
              </a:rPr>
              <a:t>the process of saving and retaining digital data.</a:t>
            </a:r>
            <a:br>
              <a:rPr lang="en-GB" dirty="0">
                <a:solidFill>
                  <a:srgbClr val="FFFF00"/>
                </a:solidFill>
              </a:rPr>
            </a:b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-It allows information, files, and programs to be stored for retrieval at a 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later time.</a:t>
            </a:r>
            <a:br>
              <a:rPr lang="en-GB" dirty="0">
                <a:solidFill>
                  <a:srgbClr val="FFFF00"/>
                </a:solidFill>
              </a:rPr>
            </a:b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-Without storage, computers would not have the capacity to keep data persistently beyond their immediate operations.</a:t>
            </a:r>
            <a:br>
              <a:rPr lang="en-MY" dirty="0">
                <a:solidFill>
                  <a:srgbClr val="FFFF00"/>
                </a:solidFill>
              </a:rPr>
            </a:br>
            <a:br>
              <a:rPr lang="en-MY" dirty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7461" y="351693"/>
            <a:ext cx="5948289" cy="1472863"/>
          </a:xfrm>
        </p:spPr>
        <p:txBody>
          <a:bodyPr/>
          <a:lstStyle/>
          <a:p>
            <a:r>
              <a:rPr lang="en-US" b="1" dirty="0" err="1"/>
              <a:t>ii.Types</a:t>
            </a:r>
            <a:r>
              <a:rPr lang="en-US" b="1" dirty="0"/>
              <a:t> of storage: primary vs secondary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1E64A-9F3D-168B-8DC3-88738A632D6E}"/>
              </a:ext>
            </a:extLst>
          </p:cNvPr>
          <p:cNvSpPr txBox="1"/>
          <p:nvPr/>
        </p:nvSpPr>
        <p:spPr>
          <a:xfrm>
            <a:off x="5096608" y="2083777"/>
            <a:ext cx="709539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 err="1"/>
              <a:t>ii.Types</a:t>
            </a:r>
            <a:r>
              <a:rPr lang="en-US" sz="2500" b="1" dirty="0"/>
              <a:t> of storage: primary vs secondary</a:t>
            </a:r>
          </a:p>
          <a:p>
            <a:endParaRPr lang="en-US" sz="2500" b="1" dirty="0"/>
          </a:p>
          <a:p>
            <a:r>
              <a:rPr lang="en-GB" sz="2500" dirty="0"/>
              <a:t>Primary Storage: This is the computer's memory (RAM) used for short-term tasks. It is fast but volatile—data is lost when the device powers off.</a:t>
            </a:r>
          </a:p>
          <a:p>
            <a:endParaRPr lang="en-GB" sz="2500" dirty="0"/>
          </a:p>
          <a:p>
            <a:r>
              <a:rPr lang="en-GB" sz="2500" dirty="0"/>
              <a:t>Secondary Storage: This is long-term storage where data remains even when the device is turned off. It includes hard drives, solid-state drives, and external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477" y="802222"/>
            <a:ext cx="7209692" cy="1299139"/>
          </a:xfrm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iii. Examples of storage devices: HDD, SSD, USB flash drives, CDs/DVDs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9A62AF-03B9-32F2-0AA4-66C7481FE69F}"/>
              </a:ext>
            </a:extLst>
          </p:cNvPr>
          <p:cNvSpPr txBox="1">
            <a:spLocks/>
          </p:cNvSpPr>
          <p:nvPr/>
        </p:nvSpPr>
        <p:spPr>
          <a:xfrm>
            <a:off x="659424" y="4502722"/>
            <a:ext cx="8405446" cy="12991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solidFill>
                  <a:srgbClr val="FFFF00"/>
                </a:solidFill>
              </a:rPr>
              <a:t>-HDD (Hard Disk Drive): A mechanical device with spinning disks for storing large amounts of data.</a:t>
            </a:r>
          </a:p>
          <a:p>
            <a:endParaRPr lang="en-GB" sz="2000" dirty="0">
              <a:solidFill>
                <a:srgbClr val="FFFF00"/>
              </a:solidFill>
            </a:endParaRPr>
          </a:p>
          <a:p>
            <a:r>
              <a:rPr lang="en-GB" sz="2000" dirty="0">
                <a:solidFill>
                  <a:srgbClr val="FFFF00"/>
                </a:solidFill>
              </a:rPr>
              <a:t>-SSD (Solid-State Drive): A faster, durable option that uses flash memory.</a:t>
            </a:r>
          </a:p>
          <a:p>
            <a:endParaRPr lang="en-GB" sz="2000" dirty="0">
              <a:solidFill>
                <a:srgbClr val="FFFF00"/>
              </a:solidFill>
            </a:endParaRPr>
          </a:p>
          <a:p>
            <a:r>
              <a:rPr lang="en-GB" sz="2000" dirty="0">
                <a:solidFill>
                  <a:srgbClr val="FFFF00"/>
                </a:solidFill>
              </a:rPr>
              <a:t>-USB Flash Drives: Portable and convenient for transferring smaller amounts of data.</a:t>
            </a:r>
          </a:p>
          <a:p>
            <a:endParaRPr lang="en-GB" sz="2000" dirty="0">
              <a:solidFill>
                <a:srgbClr val="FFFF00"/>
              </a:solidFill>
            </a:endParaRPr>
          </a:p>
          <a:p>
            <a:r>
              <a:rPr lang="en-GB" sz="2000" dirty="0">
                <a:solidFill>
                  <a:srgbClr val="FFFF00"/>
                </a:solidFill>
              </a:rPr>
              <a:t>-CDs/DVDs: Optical discs for storing multimedia or software files (less common these days).</a:t>
            </a:r>
            <a:endParaRPr lang="en-US" sz="2000" dirty="0">
              <a:solidFill>
                <a:srgbClr val="FFFF00"/>
              </a:solidFill>
            </a:endParaRPr>
          </a:p>
        </p:txBody>
      </p:sp>
      <p:pic>
        <p:nvPicPr>
          <p:cNvPr id="8" name="Picture 7" descr="A hard drive with a circular disc&#10;&#10;AI-generated content may be incorrect.">
            <a:extLst>
              <a:ext uri="{FF2B5EF4-FFF2-40B4-BE49-F238E27FC236}">
                <a16:creationId xmlns:a16="http://schemas.microsoft.com/office/drawing/2014/main" id="{F8F59A52-430F-AA05-FC17-0ABE2B04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771" y="1451791"/>
            <a:ext cx="1011116" cy="767189"/>
          </a:xfrm>
          <a:prstGeom prst="rect">
            <a:avLst/>
          </a:prstGeom>
        </p:spPr>
      </p:pic>
      <p:pic>
        <p:nvPicPr>
          <p:cNvPr id="10" name="Picture 9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8FB9A71D-D3DB-20DD-DEE5-5ED089DBB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189" y="2555889"/>
            <a:ext cx="898280" cy="898280"/>
          </a:xfrm>
          <a:prstGeom prst="rect">
            <a:avLst/>
          </a:prstGeom>
        </p:spPr>
      </p:pic>
      <p:pic>
        <p:nvPicPr>
          <p:cNvPr id="12" name="Picture 11" descr="A hand holding a usb drive&#10;&#10;AI-generated content may be incorrect.">
            <a:extLst>
              <a:ext uri="{FF2B5EF4-FFF2-40B4-BE49-F238E27FC236}">
                <a16:creationId xmlns:a16="http://schemas.microsoft.com/office/drawing/2014/main" id="{AECCDA4C-968C-0209-499F-E2AE7F9C7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956" y="3791078"/>
            <a:ext cx="1346746" cy="898280"/>
          </a:xfrm>
          <a:prstGeom prst="rect">
            <a:avLst/>
          </a:prstGeom>
        </p:spPr>
      </p:pic>
      <p:pic>
        <p:nvPicPr>
          <p:cNvPr id="14" name="Picture 13" descr="A close-up of a cd&#10;&#10;AI-generated content may be incorrect.">
            <a:extLst>
              <a:ext uri="{FF2B5EF4-FFF2-40B4-BE49-F238E27FC236}">
                <a16:creationId xmlns:a16="http://schemas.microsoft.com/office/drawing/2014/main" id="{E12E7CF5-3F60-FA3E-2534-C0DE07909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0626" y="4957069"/>
            <a:ext cx="1207405" cy="89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546" y="534866"/>
            <a:ext cx="7496907" cy="1917700"/>
          </a:xfrm>
        </p:spPr>
        <p:txBody>
          <a:bodyPr anchor="ctr">
            <a:normAutofit/>
          </a:bodyPr>
          <a:lstStyle/>
          <a:p>
            <a:r>
              <a:rPr lang="en-GB" dirty="0"/>
              <a:t>iv. Differences in speed, capacity, and cost 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DCAAFF-3D10-225A-66B6-330641E59929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616807163"/>
              </p:ext>
            </p:extLst>
          </p:nvPr>
        </p:nvGraphicFramePr>
        <p:xfrm>
          <a:off x="2035905" y="1894490"/>
          <a:ext cx="7406642" cy="4461859"/>
        </p:xfrm>
        <a:graphic>
          <a:graphicData uri="http://schemas.openxmlformats.org/drawingml/2006/table">
            <a:tbl>
              <a:tblPr/>
              <a:tblGrid>
                <a:gridCol w="1062836">
                  <a:extLst>
                    <a:ext uri="{9D8B030D-6E8A-4147-A177-3AD203B41FA5}">
                      <a16:colId xmlns:a16="http://schemas.microsoft.com/office/drawing/2014/main" val="2072172933"/>
                    </a:ext>
                  </a:extLst>
                </a:gridCol>
                <a:gridCol w="1022404">
                  <a:extLst>
                    <a:ext uri="{9D8B030D-6E8A-4147-A177-3AD203B41FA5}">
                      <a16:colId xmlns:a16="http://schemas.microsoft.com/office/drawing/2014/main" val="449163973"/>
                    </a:ext>
                  </a:extLst>
                </a:gridCol>
                <a:gridCol w="991115">
                  <a:extLst>
                    <a:ext uri="{9D8B030D-6E8A-4147-A177-3AD203B41FA5}">
                      <a16:colId xmlns:a16="http://schemas.microsoft.com/office/drawing/2014/main" val="1424013251"/>
                    </a:ext>
                  </a:extLst>
                </a:gridCol>
                <a:gridCol w="1626506">
                  <a:extLst>
                    <a:ext uri="{9D8B030D-6E8A-4147-A177-3AD203B41FA5}">
                      <a16:colId xmlns:a16="http://schemas.microsoft.com/office/drawing/2014/main" val="2059891517"/>
                    </a:ext>
                  </a:extLst>
                </a:gridCol>
                <a:gridCol w="1640945">
                  <a:extLst>
                    <a:ext uri="{9D8B030D-6E8A-4147-A177-3AD203B41FA5}">
                      <a16:colId xmlns:a16="http://schemas.microsoft.com/office/drawing/2014/main" val="3639659793"/>
                    </a:ext>
                  </a:extLst>
                </a:gridCol>
                <a:gridCol w="1062836">
                  <a:extLst>
                    <a:ext uri="{9D8B030D-6E8A-4147-A177-3AD203B41FA5}">
                      <a16:colId xmlns:a16="http://schemas.microsoft.com/office/drawing/2014/main" val="2579750926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722018"/>
                  </a:ext>
                </a:extLst>
              </a:tr>
              <a:tr h="35553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Device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Speed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Capacity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Cost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234861"/>
                  </a:ext>
                </a:extLst>
              </a:tr>
              <a:tr h="43533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HDD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Moderate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Affordable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586556"/>
                  </a:ext>
                </a:extLst>
              </a:tr>
              <a:tr h="43533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SSD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Very Fast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Moderate to High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Expensive per GB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911265"/>
                  </a:ext>
                </a:extLst>
              </a:tr>
              <a:tr h="64814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USB Flash Drive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Moderate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 to Moderate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Affordable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228"/>
                  </a:ext>
                </a:extLst>
              </a:tr>
              <a:tr h="43533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CD/DVD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Slow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Very cheap (but outdated)</a:t>
                      </a: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028472"/>
                  </a:ext>
                </a:extLst>
              </a:tr>
              <a:tr h="38281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849518"/>
                  </a:ext>
                </a:extLst>
              </a:tr>
              <a:tr h="38281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51704"/>
                  </a:ext>
                </a:extLst>
              </a:tr>
              <a:tr h="38281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9095904"/>
                  </a:ext>
                </a:extLst>
              </a:tr>
              <a:tr h="38281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2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133" marR="11133" marT="1113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87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4808" y="1142999"/>
            <a:ext cx="7332785" cy="3657602"/>
          </a:xfrm>
        </p:spPr>
        <p:txBody>
          <a:bodyPr/>
          <a:lstStyle/>
          <a:p>
            <a:r>
              <a:rPr lang="en-US" sz="3200" dirty="0"/>
              <a:t>v. Current trends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-cloud storage</a:t>
            </a:r>
            <a:br>
              <a:rPr lang="en-US" sz="3200" dirty="0"/>
            </a:b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-google drive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-</a:t>
            </a:r>
            <a:r>
              <a:rPr lang="en-US" sz="3200" dirty="0" err="1">
                <a:solidFill>
                  <a:srgbClr val="92D050"/>
                </a:solidFill>
              </a:rPr>
              <a:t>icloud</a:t>
            </a:r>
            <a:br>
              <a:rPr lang="en-US" sz="3200" dirty="0"/>
            </a:br>
            <a:r>
              <a:rPr lang="en-US" sz="3200" dirty="0">
                <a:solidFill>
                  <a:srgbClr val="0070C0"/>
                </a:solidFill>
              </a:rPr>
              <a:t>-</a:t>
            </a:r>
            <a:r>
              <a:rPr lang="en-US" sz="3200" dirty="0" err="1">
                <a:solidFill>
                  <a:srgbClr val="0070C0"/>
                </a:solidFill>
              </a:rPr>
              <a:t>aws</a:t>
            </a:r>
            <a:r>
              <a:rPr lang="en-US" sz="3200" dirty="0">
                <a:solidFill>
                  <a:srgbClr val="0070C0"/>
                </a:solidFill>
              </a:rPr>
              <a:t>(amazon web services)</a:t>
            </a:r>
            <a:br>
              <a:rPr lang="en-US" sz="3200" dirty="0"/>
            </a:br>
            <a:r>
              <a:rPr lang="en-US" sz="3200" dirty="0">
                <a:solidFill>
                  <a:srgbClr val="00B050"/>
                </a:solidFill>
              </a:rPr>
              <a:t>-Microsoft azure</a:t>
            </a:r>
            <a:br>
              <a:rPr lang="en-US" sz="3200" dirty="0"/>
            </a:br>
            <a:r>
              <a:rPr lang="en-US" sz="3200" dirty="0">
                <a:solidFill>
                  <a:srgbClr val="FFFF00"/>
                </a:solidFill>
              </a:rPr>
              <a:t>-oracle</a:t>
            </a:r>
          </a:p>
        </p:txBody>
      </p:sp>
      <p:pic>
        <p:nvPicPr>
          <p:cNvPr id="16" name="Picture 15" descr="A blue cloud with a white arrow&#10;&#10;AI-generated content may be incorrect.">
            <a:extLst>
              <a:ext uri="{FF2B5EF4-FFF2-40B4-BE49-F238E27FC236}">
                <a16:creationId xmlns:a16="http://schemas.microsoft.com/office/drawing/2014/main" id="{DB402BF7-66B7-DF24-068C-8DCC2319A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166" y="416765"/>
            <a:ext cx="2103120" cy="1452467"/>
          </a:xfrm>
          <a:prstGeom prst="rect">
            <a:avLst/>
          </a:prstGeom>
        </p:spPr>
      </p:pic>
      <p:pic>
        <p:nvPicPr>
          <p:cNvPr id="18" name="Picture 17" descr="A logo of a company&#10;&#10;AI-generated content may be incorrect.">
            <a:extLst>
              <a:ext uri="{FF2B5EF4-FFF2-40B4-BE49-F238E27FC236}">
                <a16:creationId xmlns:a16="http://schemas.microsoft.com/office/drawing/2014/main" id="{11318C40-EE53-7DBB-0D42-1CAF25993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472" y="465913"/>
            <a:ext cx="1624381" cy="1452467"/>
          </a:xfrm>
          <a:prstGeom prst="rect">
            <a:avLst/>
          </a:prstGeom>
        </p:spPr>
      </p:pic>
      <p:pic>
        <p:nvPicPr>
          <p:cNvPr id="20" name="Picture 19" descr="A black and orange logo&#10;&#10;AI-generated content may be incorrect.">
            <a:extLst>
              <a:ext uri="{FF2B5EF4-FFF2-40B4-BE49-F238E27FC236}">
                <a16:creationId xmlns:a16="http://schemas.microsoft.com/office/drawing/2014/main" id="{0E236498-559A-B328-F215-43BEA8C70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05" y="2422945"/>
            <a:ext cx="2062480" cy="1237488"/>
          </a:xfrm>
          <a:prstGeom prst="rect">
            <a:avLst/>
          </a:prstGeom>
        </p:spPr>
      </p:pic>
      <p:pic>
        <p:nvPicPr>
          <p:cNvPr id="22" name="Picture 21" descr="A blue and black logo&#10;&#10;AI-generated content may be incorrect.">
            <a:extLst>
              <a:ext uri="{FF2B5EF4-FFF2-40B4-BE49-F238E27FC236}">
                <a16:creationId xmlns:a16="http://schemas.microsoft.com/office/drawing/2014/main" id="{68410FE9-0B99-AE4A-1C3C-F8AE53789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2904" y="2350174"/>
            <a:ext cx="2458720" cy="1383030"/>
          </a:xfrm>
          <a:prstGeom prst="rect">
            <a:avLst/>
          </a:prstGeom>
        </p:spPr>
      </p:pic>
      <p:pic>
        <p:nvPicPr>
          <p:cNvPr id="24" name="Picture 23" descr="A red and white logo&#10;&#10;AI-generated content may be incorrect.">
            <a:extLst>
              <a:ext uri="{FF2B5EF4-FFF2-40B4-BE49-F238E27FC236}">
                <a16:creationId xmlns:a16="http://schemas.microsoft.com/office/drawing/2014/main" id="{02C582EE-9F86-0F55-25BA-DB6FFCA43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166" y="4214147"/>
            <a:ext cx="1762188" cy="1762188"/>
          </a:xfrm>
          <a:prstGeom prst="rect">
            <a:avLst/>
          </a:prstGeom>
        </p:spPr>
      </p:pic>
      <p:pic>
        <p:nvPicPr>
          <p:cNvPr id="26" name="Picture 25" descr="A logo for a company&#10;&#10;AI-generated content may be incorrect.">
            <a:extLst>
              <a:ext uri="{FF2B5EF4-FFF2-40B4-BE49-F238E27FC236}">
                <a16:creationId xmlns:a16="http://schemas.microsoft.com/office/drawing/2014/main" id="{97D16B47-104A-50E9-7DDC-5A7C538428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1390" y="4403750"/>
            <a:ext cx="2074546" cy="138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4355" y="156214"/>
            <a:ext cx="4179570" cy="916448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2A281CE-A4C4-5ABA-2AF8-527C46C34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66392" y="1266093"/>
            <a:ext cx="6620607" cy="4822192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solidFill>
                  <a:srgbClr val="FFFF00"/>
                </a:solidFill>
              </a:rPr>
              <a:t>	Storage is essential in computing for saving and retrieving data and </a:t>
            </a:r>
            <a:r>
              <a:rPr lang="en-GB" sz="2000" dirty="0" err="1">
                <a:solidFill>
                  <a:srgbClr val="FFFF00"/>
                </a:solidFill>
              </a:rPr>
              <a:t>programs.It</a:t>
            </a:r>
            <a:r>
              <a:rPr lang="en-GB" sz="2000" dirty="0">
                <a:solidFill>
                  <a:srgbClr val="FFFF00"/>
                </a:solidFill>
              </a:rPr>
              <a:t> includes primary storage (e.g., RAM) for temporary data and secondary storage (e.g., SSD, HDD) for long-term </a:t>
            </a:r>
            <a:r>
              <a:rPr lang="en-GB" sz="2000" dirty="0" err="1">
                <a:solidFill>
                  <a:srgbClr val="FFFF00"/>
                </a:solidFill>
              </a:rPr>
              <a:t>use.Different</a:t>
            </a:r>
            <a:r>
              <a:rPr lang="en-GB" sz="2000" dirty="0">
                <a:solidFill>
                  <a:srgbClr val="FFFF00"/>
                </a:solidFill>
              </a:rPr>
              <a:t> storage types vary in speed, capacity, and cost, each suitable for different </a:t>
            </a:r>
            <a:r>
              <a:rPr lang="en-GB" sz="2000" dirty="0" err="1">
                <a:solidFill>
                  <a:srgbClr val="FFFF00"/>
                </a:solidFill>
              </a:rPr>
              <a:t>purposes.Current</a:t>
            </a:r>
            <a:r>
              <a:rPr lang="en-GB" sz="2000" dirty="0">
                <a:solidFill>
                  <a:srgbClr val="FFFF00"/>
                </a:solidFill>
              </a:rPr>
              <a:t> trends like cloud storage make data accessible from anywhere and support remote </a:t>
            </a:r>
            <a:r>
              <a:rPr lang="en-GB" sz="2000" dirty="0" err="1">
                <a:solidFill>
                  <a:srgbClr val="FFFF00"/>
                </a:solidFill>
              </a:rPr>
              <a:t>work.New</a:t>
            </a:r>
            <a:r>
              <a:rPr lang="en-GB" sz="2000" dirty="0">
                <a:solidFill>
                  <a:srgbClr val="FFFF00"/>
                </a:solidFill>
              </a:rPr>
              <a:t> technologies (like NVMe SSDs) offer faster performance and better </a:t>
            </a:r>
            <a:r>
              <a:rPr lang="en-GB" sz="2000" dirty="0" err="1">
                <a:solidFill>
                  <a:srgbClr val="FFFF00"/>
                </a:solidFill>
              </a:rPr>
              <a:t>reliabilit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2574" y="136526"/>
            <a:ext cx="5884027" cy="1204912"/>
          </a:xfrm>
        </p:spPr>
        <p:txBody>
          <a:bodyPr/>
          <a:lstStyle/>
          <a:p>
            <a:r>
              <a:rPr lang="en-MY" dirty="0">
                <a:highlight>
                  <a:srgbClr val="FFFF00"/>
                </a:highlight>
              </a:rPr>
              <a:t>q</a:t>
            </a:r>
            <a:r>
              <a:rPr lang="en-US" dirty="0" err="1">
                <a:highlight>
                  <a:srgbClr val="FFFF00"/>
                </a:highlight>
              </a:rPr>
              <a:t>uiz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246255" y="1500187"/>
            <a:ext cx="5907176" cy="4856162"/>
          </a:xfrm>
        </p:spPr>
        <p:txBody>
          <a:bodyPr>
            <a:noAutofit/>
          </a:bodyPr>
          <a:lstStyle/>
          <a:p>
            <a:r>
              <a:rPr lang="en-GB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Quiz Question 1:</a:t>
            </a:r>
            <a:r>
              <a:rPr lang="en-GB" b="0" i="0" dirty="0">
                <a:effectLst/>
                <a:latin typeface="Roboto" panose="02000000000000000000" pitchFamily="2" charset="0"/>
              </a:rPr>
              <a:t>Quiz Question 1: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Which of the following is an example of primary storage?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A. Hard Disk Drive (HDD)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B. USB Flash Drive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C. Random Access Memory (RAM)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D. DVD</a:t>
            </a:r>
            <a:br>
              <a:rPr lang="en-GB" dirty="0"/>
            </a:br>
            <a:r>
              <a:rPr lang="en-GB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A. Hard Disk Drive (HDD)</a:t>
            </a:r>
            <a:br>
              <a:rPr lang="en-GB" dirty="0"/>
            </a:br>
            <a:r>
              <a:rPr lang="en-GB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B. </a:t>
            </a:r>
            <a:r>
              <a:rPr lang="en-GB" dirty="0">
                <a:solidFill>
                  <a:srgbClr val="FFFFFF"/>
                </a:solidFill>
                <a:latin typeface="Roboto" panose="02000000000000000000" pitchFamily="2" charset="0"/>
              </a:rPr>
              <a:t>		</a:t>
            </a:r>
            <a:r>
              <a:rPr lang="en-GB" b="0" i="0" dirty="0">
                <a:effectLst/>
                <a:latin typeface="Roboto" panose="02000000000000000000" pitchFamily="2" charset="0"/>
              </a:rPr>
              <a:t>Quiz Question 2: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Which type of storage is typically faster but more expensive per GB?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A. HDD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B. SSD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C. CD/DVD</a:t>
            </a:r>
            <a:br>
              <a:rPr lang="en-GB" dirty="0"/>
            </a:br>
            <a:r>
              <a:rPr lang="en-GB" b="0" i="0" dirty="0">
                <a:effectLst/>
                <a:latin typeface="Roboto" panose="02000000000000000000" pitchFamily="2" charset="0"/>
              </a:rPr>
              <a:t>D. USB Flash Drive Flash Drive</a:t>
            </a:r>
            <a:br>
              <a:rPr lang="en-GB" dirty="0"/>
            </a:br>
            <a:r>
              <a:rPr lang="en-GB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C. Random Access Memory (RAM)</a:t>
            </a:r>
            <a:br>
              <a:rPr lang="en-GB" dirty="0"/>
            </a:br>
            <a:r>
              <a:rPr lang="en-GB" b="0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D. DVD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{F50C8E57-3FB9-4C33-92D4-FF6D93A1D8AC}tf67328976_win32</Template>
  <TotalTime>70</TotalTime>
  <Words>535</Words>
  <Application>Microsoft Office PowerPoint</Application>
  <PresentationFormat>Widescreen</PresentationFormat>
  <Paragraphs>54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 Narrow</vt:lpstr>
      <vt:lpstr>Arial</vt:lpstr>
      <vt:lpstr>Calibri</vt:lpstr>
      <vt:lpstr>Roboto</vt:lpstr>
      <vt:lpstr>Tenorite</vt:lpstr>
      <vt:lpstr>Custom</vt:lpstr>
      <vt:lpstr>Group 4 : Storage Devices </vt:lpstr>
      <vt:lpstr>i. Whats is storage in computing?  - the process of saving and retaining digital data.  -It allows information, files, and programs to be stored for retrieval at a  later time.  -Without storage, computers would not have the capacity to keep data persistently beyond their immediate operations.  </vt:lpstr>
      <vt:lpstr>ii.Types of storage: primary vs secondary</vt:lpstr>
      <vt:lpstr>iii. Examples of storage devices: HDD, SSD, USB flash drives, CDs/DVDs </vt:lpstr>
      <vt:lpstr>iv. Differences in speed, capacity, and cost </vt:lpstr>
      <vt:lpstr>v. Current trends -cloud storage -google drive -icloud -aws(amazon web services) -Microsoft azure -oracle</vt:lpstr>
      <vt:lpstr>conclusion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Ashraff Zamri</dc:creator>
  <cp:lastModifiedBy>Ashraff Zamri</cp:lastModifiedBy>
  <cp:revision>2</cp:revision>
  <dcterms:created xsi:type="dcterms:W3CDTF">2025-04-06T01:38:58Z</dcterms:created>
  <dcterms:modified xsi:type="dcterms:W3CDTF">2025-04-06T02:49:27Z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