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1"/>
    <p:restoredTop sz="94626"/>
  </p:normalViewPr>
  <p:slideViewPr>
    <p:cSldViewPr snapToGrid="0">
      <p:cViewPr>
        <p:scale>
          <a:sx n="71" d="100"/>
          <a:sy n="71" d="100"/>
        </p:scale>
        <p:origin x="-176" y="-623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29C46-4153-6249-B742-ABBDD09992C1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3F7C-5189-4E47-BE78-7DE866041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93F7C-5189-4E47-BE78-7DE866041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9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5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7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10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15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8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3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6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7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FAEC-57AA-6D4C-B611-C6078CFD5830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9655-700D-5B42-B151-EB695929A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55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DD053-5351-43CE-1F5C-730098C8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84" y="1254428"/>
            <a:ext cx="19524500" cy="2916991"/>
          </a:xfrm>
        </p:spPr>
        <p:txBody>
          <a:bodyPr>
            <a:noAutofit/>
          </a:bodyPr>
          <a:lstStyle/>
          <a:p>
            <a:pPr algn="ctr"/>
            <a:r>
              <a:rPr lang="en-US" altLang="ja-JP" sz="80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Transformer</a:t>
            </a:r>
            <a:r>
              <a:rPr lang="ja-JP" altLang="en-US" sz="8000">
                <a:latin typeface="Yu Gothic Medium" panose="020B0400000000000000" pitchFamily="34" charset="-128"/>
                <a:ea typeface="Yu Gothic Medium" panose="020B0400000000000000" pitchFamily="34" charset="-128"/>
              </a:rPr>
              <a:t>を用いた古文</a:t>
            </a:r>
            <a:r>
              <a:rPr lang="en-US" altLang="ja-JP" sz="80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→</a:t>
            </a:r>
            <a:r>
              <a:rPr lang="ja-JP" altLang="en-US" sz="8000">
                <a:latin typeface="Yu Gothic Medium" panose="020B0400000000000000" pitchFamily="34" charset="-128"/>
                <a:ea typeface="Yu Gothic Medium" panose="020B0400000000000000" pitchFamily="34" charset="-128"/>
              </a:rPr>
              <a:t>現代文の</a:t>
            </a:r>
            <a:br>
              <a:rPr lang="en-US" altLang="ja-JP" sz="80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 sz="80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ニューラル機械翻訳</a:t>
            </a:r>
            <a:endParaRPr kumimoji="1" lang="ja-JP" altLang="en-US" sz="8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7E8065-BB94-E0B2-1CA6-EE5A67EA36A6}"/>
              </a:ext>
            </a:extLst>
          </p:cNvPr>
          <p:cNvSpPr/>
          <p:nvPr/>
        </p:nvSpPr>
        <p:spPr>
          <a:xfrm>
            <a:off x="-1" y="29275337"/>
            <a:ext cx="21383625" cy="99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武蔵野大学データサイエンス学部データサイエンス学科 佐々木・ウィラット・ソムゼミ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913C76-6DDB-2D9B-8A4F-9AAF2C7BAC37}"/>
              </a:ext>
            </a:extLst>
          </p:cNvPr>
          <p:cNvSpPr txBox="1">
            <a:spLocks/>
          </p:cNvSpPr>
          <p:nvPr/>
        </p:nvSpPr>
        <p:spPr>
          <a:xfrm>
            <a:off x="994635" y="3709754"/>
            <a:ext cx="1945134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900"/>
              <a:t>中城裕之 ／ 武蔵野大学データサイエンス学部</a:t>
            </a:r>
            <a:r>
              <a:rPr lang="en-US" altLang="ja-JP" sz="3900" dirty="0"/>
              <a:t>1</a:t>
            </a:r>
            <a:r>
              <a:rPr lang="ja-JP" altLang="en-US" sz="3900"/>
              <a:t>年 ／ 佐々木・ウィラット・ソムゼミ</a:t>
            </a:r>
            <a:endParaRPr lang="ja-JP" altLang="en-US" sz="40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586CDB-703F-8C9F-536A-E16A07116C9B}"/>
              </a:ext>
            </a:extLst>
          </p:cNvPr>
          <p:cNvSpPr/>
          <p:nvPr/>
        </p:nvSpPr>
        <p:spPr>
          <a:xfrm>
            <a:off x="0" y="-2281"/>
            <a:ext cx="21383625" cy="871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2022</a:t>
            </a:r>
            <a:r>
              <a:rPr kumimoji="1" lang="ja-JP" altLang="en-US" sz="3600">
                <a:solidFill>
                  <a:schemeClr val="tx1"/>
                </a:solidFill>
              </a:rPr>
              <a:t>年度 未来創造プロジェクト 成果発表会（</a:t>
            </a:r>
            <a:r>
              <a:rPr kumimoji="1" lang="en-US" altLang="ja-JP" sz="3600" dirty="0">
                <a:solidFill>
                  <a:schemeClr val="tx1"/>
                </a:solidFill>
              </a:rPr>
              <a:t>2023/2/3</a:t>
            </a:r>
            <a:r>
              <a:rPr kumimoji="1" lang="ja-JP" altLang="en-US" sz="360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F7558B-F852-29CB-0C42-A300001F7073}"/>
              </a:ext>
            </a:extLst>
          </p:cNvPr>
          <p:cNvCxnSpPr>
            <a:cxnSpLocks/>
          </p:cNvCxnSpPr>
          <p:nvPr/>
        </p:nvCxnSpPr>
        <p:spPr>
          <a:xfrm flipH="1">
            <a:off x="518494" y="5229643"/>
            <a:ext cx="203466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C429B1-828C-C769-C766-582B3F8B8193}"/>
              </a:ext>
            </a:extLst>
          </p:cNvPr>
          <p:cNvSpPr/>
          <p:nvPr/>
        </p:nvSpPr>
        <p:spPr>
          <a:xfrm>
            <a:off x="516324" y="5496349"/>
            <a:ext cx="9960036" cy="537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kumimoji="1" lang="ja-JP" altLang="en-US" sz="480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研究概要</a:t>
            </a:r>
            <a:endParaRPr kumimoji="1" lang="en-US" altLang="ja-JP" sz="4800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kumimoji="1" lang="en-US" altLang="ja-JP" sz="1200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深層学習モデル「</a:t>
            </a:r>
            <a:r>
              <a:rPr kumimoji="1"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Transformer</a:t>
            </a:r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」を用いた機械翻訳システムを構築し、</a:t>
            </a:r>
            <a:endParaRPr kumimoji="1" lang="en-US" altLang="ja-JP" sz="4000" dirty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r>
              <a:rPr kumimoji="1" lang="ja-JP" altLang="en-US" sz="4000" b="1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古文から現代文へのニューラル機械翻訳</a:t>
            </a:r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を行う。</a:t>
            </a:r>
            <a:endParaRPr kumimoji="1" lang="en-US" altLang="ja-JP" sz="4000" dirty="0">
              <a:solidFill>
                <a:schemeClr val="tx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学習データには源氏物語約</a:t>
            </a:r>
            <a:r>
              <a:rPr kumimoji="1"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万</a:t>
            </a:r>
            <a:r>
              <a:rPr kumimoji="1" lang="en-US" altLang="ja-JP" sz="4000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5000</a:t>
            </a:r>
            <a:r>
              <a:rPr kumimoji="1" lang="ja-JP" altLang="en-US" sz="400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文対を使用する。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A77EAA-78CA-8DD4-3D88-E041B79172DD}"/>
              </a:ext>
            </a:extLst>
          </p:cNvPr>
          <p:cNvSpPr/>
          <p:nvPr/>
        </p:nvSpPr>
        <p:spPr>
          <a:xfrm>
            <a:off x="516324" y="11516036"/>
            <a:ext cx="9960036" cy="560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kumimoji="1" lang="ja-JP" altLang="en-US" sz="480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背景</a:t>
            </a:r>
          </a:p>
          <a:p>
            <a:pPr algn="just"/>
            <a:endParaRPr kumimoji="1" lang="en-US" altLang="ja-JP" sz="1200" dirty="0">
              <a:solidFill>
                <a:schemeClr val="tx1"/>
              </a:solidFill>
            </a:endParaRPr>
          </a:p>
          <a:p>
            <a:pPr algn="just"/>
            <a:r>
              <a:rPr kumimoji="1" lang="ja-JP" altLang="en-US" sz="3600">
                <a:solidFill>
                  <a:schemeClr val="tx1"/>
                </a:solidFill>
              </a:rPr>
              <a:t>古文の機械翻訳研究は外国語より大幅に遅れている。古文翻訳システムを広く普及させるためには、この遅れを取り戻す必要がある。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just"/>
            <a:endParaRPr kumimoji="1" lang="en-US" altLang="ja-JP" sz="1600" dirty="0">
              <a:solidFill>
                <a:sysClr val="windowText" lastClr="00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just"/>
            <a:r>
              <a:rPr kumimoji="1" lang="ja-JP" altLang="en-US" sz="480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目的</a:t>
            </a:r>
            <a:endParaRPr kumimoji="1" lang="en-US" altLang="ja-JP" sz="4800" dirty="0">
              <a:solidFill>
                <a:sysClr val="windowText" lastClr="00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just"/>
            <a:endParaRPr kumimoji="1" lang="en-US" altLang="ja-JP" sz="1200" dirty="0">
              <a:solidFill>
                <a:sysClr val="windowText" lastClr="00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en-US" altLang="ja-JP" sz="3600" dirty="0">
                <a:solidFill>
                  <a:schemeClr val="tx1"/>
                </a:solidFill>
              </a:rPr>
              <a:t> Transformer</a:t>
            </a:r>
            <a:r>
              <a:rPr kumimoji="1" lang="ja-JP" altLang="en-US" sz="3600">
                <a:solidFill>
                  <a:schemeClr val="tx1"/>
                </a:solidFill>
              </a:rPr>
              <a:t>の古文翻訳への適用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en-US" altLang="ja-JP" sz="3600" dirty="0">
                <a:solidFill>
                  <a:schemeClr val="tx1"/>
                </a:solidFill>
              </a:rPr>
              <a:t> NMT</a:t>
            </a:r>
            <a:r>
              <a:rPr kumimoji="1" lang="ja-JP" altLang="en-US" sz="3600">
                <a:solidFill>
                  <a:schemeClr val="tx1"/>
                </a:solidFill>
              </a:rPr>
              <a:t>モデルの精度向上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9C6A33-3DEB-5A16-9BB8-9C0AE776FEE4}"/>
              </a:ext>
            </a:extLst>
          </p:cNvPr>
          <p:cNvSpPr/>
          <p:nvPr/>
        </p:nvSpPr>
        <p:spPr>
          <a:xfrm>
            <a:off x="10905097" y="25109881"/>
            <a:ext cx="9960036" cy="3568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kumimoji="1" lang="ja-JP" altLang="en-US" sz="480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今後の課題</a:t>
            </a:r>
            <a:endParaRPr kumimoji="1" lang="en-US" altLang="ja-JP" sz="4800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</a:rPr>
              <a:t>通時性を持たせる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>
                <a:solidFill>
                  <a:schemeClr val="tx1"/>
                </a:solidFill>
              </a:rPr>
              <a:t>　　　　</a:t>
            </a:r>
            <a:r>
              <a:rPr kumimoji="1" lang="en-US" altLang="ja-JP" sz="3600" dirty="0">
                <a:solidFill>
                  <a:schemeClr val="tx1"/>
                </a:solidFill>
              </a:rPr>
              <a:t>↓</a:t>
            </a:r>
          </a:p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</a:rPr>
              <a:t>新規アルゴリズムの実装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</a:rPr>
              <a:t>データ量を増やす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A9A6464-E366-9981-D2D2-A9AFD3E52571}"/>
              </a:ext>
            </a:extLst>
          </p:cNvPr>
          <p:cNvCxnSpPr>
            <a:cxnSpLocks/>
          </p:cNvCxnSpPr>
          <p:nvPr/>
        </p:nvCxnSpPr>
        <p:spPr>
          <a:xfrm flipH="1" flipV="1">
            <a:off x="717819" y="14514599"/>
            <a:ext cx="9557046" cy="405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 20">
            <a:extLst>
              <a:ext uri="{FF2B5EF4-FFF2-40B4-BE49-F238E27FC236}">
                <a16:creationId xmlns:a16="http://schemas.microsoft.com/office/drawing/2014/main" id="{09B406CC-1F2C-07FF-0990-86864C86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44171"/>
              </p:ext>
            </p:extLst>
          </p:nvPr>
        </p:nvGraphicFramePr>
        <p:xfrm>
          <a:off x="518493" y="18552215"/>
          <a:ext cx="20346638" cy="609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5964">
                  <a:extLst>
                    <a:ext uri="{9D8B030D-6E8A-4147-A177-3AD203B41FA5}">
                      <a16:colId xmlns:a16="http://schemas.microsoft.com/office/drawing/2014/main" val="976173968"/>
                    </a:ext>
                  </a:extLst>
                </a:gridCol>
                <a:gridCol w="17860674">
                  <a:extLst>
                    <a:ext uri="{9D8B030D-6E8A-4147-A177-3AD203B41FA5}">
                      <a16:colId xmlns:a16="http://schemas.microsoft.com/office/drawing/2014/main" val="3625298038"/>
                    </a:ext>
                  </a:extLst>
                </a:gridCol>
              </a:tblGrid>
              <a:tr h="48380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成功例</a:t>
                      </a:r>
                      <a:r>
                        <a:rPr kumimoji="1" lang="en-US" altLang="ja-JP" sz="4400" dirty="0"/>
                        <a:t>(</a:t>
                      </a:r>
                      <a:r>
                        <a:rPr kumimoji="1" lang="ja-JP" altLang="en-US" sz="4400"/>
                        <a:t>紫式部日記</a:t>
                      </a:r>
                      <a:r>
                        <a:rPr kumimoji="1" lang="en-US" altLang="ja-JP" sz="4400" dirty="0"/>
                        <a:t>)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52497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原文</a:t>
                      </a:r>
                      <a:endParaRPr kumimoji="1" lang="en-US" altLang="ja-JP" sz="4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御帳の東⾯は、内裏の⼥房参り集ひてさぶらふ</a:t>
                      </a:r>
                      <a:endParaRPr kumimoji="1" lang="en-US" altLang="ja-JP" sz="4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21137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人手翻訳</a:t>
                      </a:r>
                      <a:endParaRPr kumimoji="1" lang="en-US" altLang="ja-JP" sz="4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御帳台の東面の間には、主上付きの女房たちが参集して伺候する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9679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翻訳結果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御帳台の東面は、宮中の女房を参集して伺候する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49256"/>
                  </a:ext>
                </a:extLst>
              </a:tr>
              <a:tr h="74505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失敗例</a:t>
                      </a:r>
                      <a:r>
                        <a:rPr kumimoji="1" lang="en-US" altLang="ja-JP" sz="4400" dirty="0"/>
                        <a:t>(</a:t>
                      </a:r>
                      <a:r>
                        <a:rPr kumimoji="1" lang="ja-JP" altLang="en-US" sz="4400"/>
                        <a:t>平家物語</a:t>
                      </a:r>
                      <a:r>
                        <a:rPr kumimoji="1" lang="en-US" altLang="ja-JP" sz="4400" dirty="0"/>
                        <a:t>)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49307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原文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この⼀⾨にあらざらむ⼈は、みな⼈⾮⼈なるべしとぞ宣ひける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36327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人手翻訳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この⼀⾨でない⼈は、みな、⼈でないとおっしゃった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4468"/>
                  </a:ext>
                </a:extLst>
              </a:tr>
              <a:tr h="745058">
                <a:tc>
                  <a:txBody>
                    <a:bodyPr/>
                    <a:lstStyle/>
                    <a:p>
                      <a:r>
                        <a:rPr kumimoji="1" lang="ja-JP" altLang="en-US" sz="4400"/>
                        <a:t>翻訳結果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>
                          <a:solidFill>
                            <a:sysClr val="windowText" lastClr="000000"/>
                          </a:solidFill>
                          <a:latin typeface="+mn-ea"/>
                        </a:rPr>
                        <a:t>この一門にはならない人は、皆非難されるのであった</a:t>
                      </a:r>
                      <a:endParaRPr kumimoji="1" lang="ja-JP" altLang="en-US" sz="4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73757"/>
                  </a:ext>
                </a:extLst>
              </a:tr>
            </a:tbl>
          </a:graphicData>
        </a:graphic>
      </p:graphicFrame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9EF05B0-268B-AC7D-AB30-F04C592C8891}"/>
              </a:ext>
            </a:extLst>
          </p:cNvPr>
          <p:cNvSpPr/>
          <p:nvPr/>
        </p:nvSpPr>
        <p:spPr>
          <a:xfrm>
            <a:off x="518493" y="25109880"/>
            <a:ext cx="9960036" cy="35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kumimoji="1" lang="ja-JP" altLang="en-US" sz="480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まとめ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</a:rPr>
              <a:t>長文に特に弱い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</a:rPr>
              <a:t>時代が違う文章に対応できなかった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B7A3D6C-C7E2-3BC4-91C9-3F07EC769BBE}"/>
              </a:ext>
            </a:extLst>
          </p:cNvPr>
          <p:cNvGrpSpPr/>
          <p:nvPr/>
        </p:nvGrpSpPr>
        <p:grpSpPr>
          <a:xfrm>
            <a:off x="10905095" y="8314474"/>
            <a:ext cx="9960036" cy="9848966"/>
            <a:chOff x="-14868934" y="9962899"/>
            <a:chExt cx="9960036" cy="984896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FDDBB7C-3FB3-B173-7B12-401DB9433815}"/>
                </a:ext>
              </a:extLst>
            </p:cNvPr>
            <p:cNvSpPr/>
            <p:nvPr/>
          </p:nvSpPr>
          <p:spPr>
            <a:xfrm>
              <a:off x="-14868934" y="9962899"/>
              <a:ext cx="9960036" cy="9848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r>
                <a:rPr kumimoji="1" lang="ja-JP" altLang="en-US" sz="4400">
                  <a:solidFill>
                    <a:sysClr val="windowText" lastClr="000000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システム</a:t>
              </a:r>
              <a:endParaRPr kumimoji="1" lang="en-US" altLang="ja-JP" sz="4400" dirty="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  <a:p>
              <a:r>
                <a:rPr kumimoji="1" lang="ja-JP" altLang="en-US" sz="4400">
                  <a:solidFill>
                    <a:sysClr val="windowText" lastClr="000000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構成図</a:t>
              </a:r>
            </a:p>
            <a:p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  <p:pic>
          <p:nvPicPr>
            <p:cNvPr id="26" name="グラフィックス 25" descr="ユーザー 単色塗りつぶし">
              <a:extLst>
                <a:ext uri="{FF2B5EF4-FFF2-40B4-BE49-F238E27FC236}">
                  <a16:creationId xmlns:a16="http://schemas.microsoft.com/office/drawing/2014/main" id="{61D6D9A7-2832-A931-60B4-9E8D7191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111284" y="18366256"/>
              <a:ext cx="1246576" cy="1246576"/>
            </a:xfrm>
            <a:prstGeom prst="rect">
              <a:avLst/>
            </a:prstGeom>
          </p:spPr>
        </p:pic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0F2AA8BF-A300-CA97-75C2-B30DF6175FBC}"/>
                </a:ext>
              </a:extLst>
            </p:cNvPr>
            <p:cNvSpPr/>
            <p:nvPr/>
          </p:nvSpPr>
          <p:spPr>
            <a:xfrm>
              <a:off x="-12025238" y="18551268"/>
              <a:ext cx="1700672" cy="914400"/>
            </a:xfrm>
            <a:prstGeom prst="round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/>
                <a:t>古文</a:t>
              </a:r>
            </a:p>
          </p:txBody>
        </p: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72B4F2E4-5536-E499-EFAE-2BB5B844F7EB}"/>
                </a:ext>
              </a:extLst>
            </p:cNvPr>
            <p:cNvSpPr/>
            <p:nvPr/>
          </p:nvSpPr>
          <p:spPr>
            <a:xfrm>
              <a:off x="-8651426" y="18551268"/>
              <a:ext cx="1700672" cy="914400"/>
            </a:xfrm>
            <a:prstGeom prst="round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/>
                <a:t>現代文</a:t>
              </a:r>
            </a:p>
          </p:txBody>
        </p:sp>
        <p:sp>
          <p:nvSpPr>
            <p:cNvPr id="34" name="下矢印 33">
              <a:extLst>
                <a:ext uri="{FF2B5EF4-FFF2-40B4-BE49-F238E27FC236}">
                  <a16:creationId xmlns:a16="http://schemas.microsoft.com/office/drawing/2014/main" id="{E812AA73-37D3-D6C9-D4EF-67D349336A65}"/>
                </a:ext>
              </a:extLst>
            </p:cNvPr>
            <p:cNvSpPr/>
            <p:nvPr/>
          </p:nvSpPr>
          <p:spPr>
            <a:xfrm>
              <a:off x="-8602619" y="11383879"/>
              <a:ext cx="932688" cy="716738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下矢印 34">
              <a:extLst>
                <a:ext uri="{FF2B5EF4-FFF2-40B4-BE49-F238E27FC236}">
                  <a16:creationId xmlns:a16="http://schemas.microsoft.com/office/drawing/2014/main" id="{5ECD002D-7291-1CC0-ECD9-D36C7ADBBD41}"/>
                </a:ext>
              </a:extLst>
            </p:cNvPr>
            <p:cNvSpPr/>
            <p:nvPr/>
          </p:nvSpPr>
          <p:spPr>
            <a:xfrm rot="10800000">
              <a:off x="-11418840" y="11383879"/>
              <a:ext cx="932688" cy="71673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A12A143-30FE-132B-83B3-18353A01E055}"/>
                </a:ext>
              </a:extLst>
            </p:cNvPr>
            <p:cNvSpPr/>
            <p:nvPr/>
          </p:nvSpPr>
          <p:spPr>
            <a:xfrm>
              <a:off x="-11770892" y="10185776"/>
              <a:ext cx="4565792" cy="623254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/>
                <a:t>翻訳モデル</a:t>
              </a:r>
              <a:endParaRPr kumimoji="1" lang="en-US" altLang="ja-JP" sz="4400" dirty="0"/>
            </a:p>
            <a:p>
              <a:pPr algn="ctr"/>
              <a:endParaRPr kumimoji="1" lang="en-US" altLang="ja-JP" sz="4400" dirty="0"/>
            </a:p>
            <a:p>
              <a:pPr algn="ctr"/>
              <a:endParaRPr kumimoji="1" lang="en-US" altLang="ja-JP" sz="4000" dirty="0"/>
            </a:p>
            <a:p>
              <a:pPr algn="ctr"/>
              <a:r>
                <a:rPr kumimoji="1" lang="en-US" altLang="ja-JP" sz="5400" dirty="0"/>
                <a:t>↓</a:t>
              </a:r>
            </a:p>
            <a:p>
              <a:pPr algn="ctr"/>
              <a:endParaRPr kumimoji="1" lang="en-US" altLang="ja-JP" sz="4400" dirty="0"/>
            </a:p>
            <a:p>
              <a:pPr algn="ctr"/>
              <a:endParaRPr kumimoji="1" lang="en-US" altLang="ja-JP" sz="2000" dirty="0"/>
            </a:p>
            <a:p>
              <a:pPr algn="ctr"/>
              <a:r>
                <a:rPr kumimoji="1" lang="en-US" altLang="ja-JP" sz="4400" dirty="0"/>
                <a:t>↓</a:t>
              </a:r>
            </a:p>
            <a:p>
              <a:pPr algn="ctr"/>
              <a:endParaRPr kumimoji="1" lang="en-US" altLang="ja-JP" sz="4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6FBF6F1-1E84-3E9C-E084-C45BCBA10DE8}"/>
                </a:ext>
              </a:extLst>
            </p:cNvPr>
            <p:cNvSpPr/>
            <p:nvPr/>
          </p:nvSpPr>
          <p:spPr>
            <a:xfrm>
              <a:off x="-11654881" y="15365821"/>
              <a:ext cx="4321952" cy="9144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Transformer</a:t>
              </a:r>
              <a:endParaRPr kumimoji="1" lang="ja-JP" altLang="en-US" sz="4000"/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8211D05F-4FF9-0E0E-FDA6-4EBE393AE210}"/>
                </a:ext>
              </a:extLst>
            </p:cNvPr>
            <p:cNvSpPr/>
            <p:nvPr/>
          </p:nvSpPr>
          <p:spPr>
            <a:xfrm>
              <a:off x="-11593921" y="11489159"/>
              <a:ext cx="4200032" cy="1042191"/>
            </a:xfrm>
            <a:prstGeom prst="round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学習データ</a:t>
              </a:r>
              <a:r>
                <a:rPr kumimoji="1" lang="en-US" altLang="ja-JP" sz="3200" dirty="0"/>
                <a:t>(</a:t>
              </a:r>
              <a:r>
                <a:rPr kumimoji="1" lang="ja-JP" altLang="en-US" sz="3200"/>
                <a:t>源氏物語</a:t>
              </a:r>
              <a:r>
                <a:rPr kumimoji="1" lang="en-US" altLang="ja-JP" sz="3200" dirty="0"/>
                <a:t>)</a:t>
              </a:r>
              <a:endParaRPr kumimoji="1" lang="ja-JP" altLang="en-US" sz="32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C224D6A-AB83-E4FB-2B10-59836814CCB2}"/>
                </a:ext>
              </a:extLst>
            </p:cNvPr>
            <p:cNvSpPr/>
            <p:nvPr/>
          </p:nvSpPr>
          <p:spPr>
            <a:xfrm>
              <a:off x="-12383544" y="17004336"/>
              <a:ext cx="2862094" cy="9144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err="1"/>
                <a:t>MeCab</a:t>
              </a:r>
              <a:endParaRPr kumimoji="1" lang="ja-JP" altLang="en-US" sz="400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CD5B804-4149-FD3D-C011-7D0B0ABAC6F7}"/>
                </a:ext>
              </a:extLst>
            </p:cNvPr>
            <p:cNvSpPr/>
            <p:nvPr/>
          </p:nvSpPr>
          <p:spPr>
            <a:xfrm>
              <a:off x="-10924952" y="13531584"/>
              <a:ext cx="2862094" cy="9144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err="1"/>
                <a:t>MeCab</a:t>
              </a:r>
              <a:endParaRPr kumimoji="1" lang="ja-JP" altLang="en-US" sz="4000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1867261-594C-27FA-406A-8F7AD803FEAE}"/>
              </a:ext>
            </a:extLst>
          </p:cNvPr>
          <p:cNvSpPr/>
          <p:nvPr/>
        </p:nvSpPr>
        <p:spPr>
          <a:xfrm>
            <a:off x="10905095" y="5495485"/>
            <a:ext cx="9960036" cy="2515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kumimoji="1" lang="ja-JP" altLang="en-US" sz="4800">
                <a:solidFill>
                  <a:sysClr val="windowText" lastClr="0000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活用</a:t>
            </a:r>
            <a:endParaRPr kumimoji="1" lang="en-US" altLang="ja-JP" sz="4800" dirty="0">
              <a:solidFill>
                <a:sysClr val="windowText" lastClr="00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kumimoji="1" lang="en-US" altLang="ja-JP" sz="1200" dirty="0">
              <a:solidFill>
                <a:sysClr val="windowText" lastClr="00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571500" indent="-571500" algn="just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  <a:ea typeface="Yu Gothic Medium" panose="020B0400000000000000" pitchFamily="34" charset="-128"/>
              </a:rPr>
              <a:t>歴史研究向けポストエディットサービス</a:t>
            </a:r>
            <a:endParaRPr kumimoji="1" lang="en-US" altLang="ja-JP" sz="3600" dirty="0">
              <a:solidFill>
                <a:schemeClr val="tx1"/>
              </a:solidFill>
              <a:ea typeface="Yu Gothic Medium" panose="020B0400000000000000" pitchFamily="34" charset="-128"/>
            </a:endParaRPr>
          </a:p>
          <a:p>
            <a:pPr marL="571500" indent="-571500" algn="just">
              <a:buFont typeface="Wingdings" pitchFamily="2" charset="2"/>
              <a:buChar char="p"/>
            </a:pPr>
            <a:r>
              <a:rPr kumimoji="1" lang="ja-JP" altLang="en-US" sz="3600">
                <a:solidFill>
                  <a:schemeClr val="tx1"/>
                </a:solidFill>
                <a:ea typeface="Yu Gothic Medium" panose="020B0400000000000000" pitchFamily="34" charset="-128"/>
              </a:rPr>
              <a:t>一般層向け翻訳サービス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DD5A6E-4EF9-7A56-DB5D-AEEB2B5EE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249" y="11208065"/>
            <a:ext cx="2491666" cy="1868749"/>
          </a:xfrm>
          <a:prstGeom prst="rect">
            <a:avLst/>
          </a:prstGeom>
        </p:spPr>
      </p:pic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4507586-9755-E3D3-AC2C-E4274C927454}"/>
              </a:ext>
            </a:extLst>
          </p:cNvPr>
          <p:cNvCxnSpPr>
            <a:cxnSpLocks/>
          </p:cNvCxnSpPr>
          <p:nvPr/>
        </p:nvCxnSpPr>
        <p:spPr>
          <a:xfrm flipH="1">
            <a:off x="11166937" y="16490802"/>
            <a:ext cx="943635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図 8" descr="テーブル, 傘 が含まれている画像&#10;&#10;自動的に生成された説明">
            <a:extLst>
              <a:ext uri="{FF2B5EF4-FFF2-40B4-BE49-F238E27FC236}">
                <a16:creationId xmlns:a16="http://schemas.microsoft.com/office/drawing/2014/main" id="{0918469F-6130-8831-3348-CF7BFFE06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479" y="13328159"/>
            <a:ext cx="5974829" cy="5974829"/>
          </a:xfrm>
          <a:prstGeom prst="rect">
            <a:avLst/>
          </a:prstGeom>
        </p:spPr>
      </p:pic>
      <p:pic>
        <p:nvPicPr>
          <p:cNvPr id="13" name="図 12" descr="座る, ペア, 暗い が含まれている画像&#10;&#10;自動的に生成された説明">
            <a:extLst>
              <a:ext uri="{FF2B5EF4-FFF2-40B4-BE49-F238E27FC236}">
                <a16:creationId xmlns:a16="http://schemas.microsoft.com/office/drawing/2014/main" id="{DD9B81CA-C8D9-0CA7-B99A-AED129C20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8929" y="1089718"/>
            <a:ext cx="2323901" cy="2546639"/>
          </a:xfrm>
          <a:prstGeom prst="rect">
            <a:avLst/>
          </a:prstGeom>
        </p:spPr>
      </p:pic>
      <p:pic>
        <p:nvPicPr>
          <p:cNvPr id="30" name="図 29" descr="おもちゃ, 人形, 食品 が含まれている画像&#10;&#10;自動的に生成された説明">
            <a:extLst>
              <a:ext uri="{FF2B5EF4-FFF2-40B4-BE49-F238E27FC236}">
                <a16:creationId xmlns:a16="http://schemas.microsoft.com/office/drawing/2014/main" id="{D2D00263-9BF7-B651-7F81-2E5AC44B1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835" y="24490249"/>
            <a:ext cx="4041525" cy="3031144"/>
          </a:xfrm>
          <a:prstGeom prst="rect">
            <a:avLst/>
          </a:prstGeom>
        </p:spPr>
      </p:pic>
      <p:pic>
        <p:nvPicPr>
          <p:cNvPr id="43" name="図 42" descr="ビデオ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E61C6F0E-8DAC-1983-CC3B-865CD7DCF2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76088" y="25187163"/>
            <a:ext cx="5520820" cy="41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 テーマ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8174</TotalTime>
  <Words>300</Words>
  <Application>Microsoft Macintosh PowerPoint</Application>
  <PresentationFormat>ユーザー設定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游ゴシック</vt:lpstr>
      <vt:lpstr>Yu Gothic Medium</vt:lpstr>
      <vt:lpstr>Yu Mincho</vt:lpstr>
      <vt:lpstr>Arial</vt:lpstr>
      <vt:lpstr>Calibri</vt:lpstr>
      <vt:lpstr>Calibri Light</vt:lpstr>
      <vt:lpstr>Wingdings</vt:lpstr>
      <vt:lpstr>Office テーマ 2013 - 2022</vt:lpstr>
      <vt:lpstr>Transformerを用いた古文→現代文の ニューラル機械翻訳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岡田龍太郎</dc:creator>
  <cp:lastModifiedBy>中城裕之</cp:lastModifiedBy>
  <cp:revision>15</cp:revision>
  <dcterms:created xsi:type="dcterms:W3CDTF">2022-12-26T05:58:39Z</dcterms:created>
  <dcterms:modified xsi:type="dcterms:W3CDTF">2023-03-16T14:12:08Z</dcterms:modified>
</cp:coreProperties>
</file>