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4" r:id="rId3"/>
  </p:sldMasterIdLst>
  <p:sldIdLst>
    <p:sldId id="256" r:id="rId4"/>
    <p:sldId id="257" r:id="rId5"/>
    <p:sldId id="265" r:id="rId6"/>
    <p:sldId id="266" r:id="rId7"/>
    <p:sldId id="260" r:id="rId8"/>
    <p:sldId id="267" r:id="rId9"/>
    <p:sldId id="268" r:id="rId10"/>
    <p:sldId id="269" r:id="rId11"/>
    <p:sldId id="27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FF5"/>
    <a:srgbClr val="DACADD"/>
    <a:srgbClr val="FF7DFF"/>
    <a:srgbClr val="FF4D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8"/>
    <p:restoredTop sz="94673"/>
  </p:normalViewPr>
  <p:slideViewPr>
    <p:cSldViewPr snapToGrid="0">
      <p:cViewPr varScale="1">
        <p:scale>
          <a:sx n="98" d="100"/>
          <a:sy n="98"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DACADD"/>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0903A-2083-E8AE-D1B2-E6FA6337C01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BC1FD8-00DB-A016-916C-E7D9CDDE3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14158074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5D4C9-E9CF-E604-F9AE-6A256B988A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76401E-332F-0D57-1886-B9D5A7C3033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78E892-CEF1-5A67-E0FC-1CF2FEC345EE}"/>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925D9914-FAB7-CA0B-202B-E0039FF75D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9BD2D3-481C-CB97-541E-16B082DDA0F0}"/>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428035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152B997-BFAD-1F68-F75F-8F5C8E3FF96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42E25D-19F0-C7EF-A5F7-709CB00018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40053C-4D0A-9AC4-1E63-7E5862FFB60E}"/>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29722C53-2E3E-0180-4173-987EAFA548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E38C19-9F52-5896-25FB-3A977ED635BC}"/>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30824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65EBC-4470-5105-91CD-3FA1A28021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7430AF-C278-0A45-7D26-11ED8F511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D0BC69C-57D0-760B-BC5A-47FEA27AAAB0}"/>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005036F6-4351-EE31-1235-659FFB0BD229}"/>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10765E-5051-06D2-5AA8-B8F9D360F005}"/>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361980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6D306-3C5A-17D2-87EB-99AEADCEE8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E4D51F-7A69-AC84-20F4-ED6D389269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0DC0DF-0D9D-5B58-1C5E-BA87E7A6B9A1}"/>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876B700C-05F9-3845-948D-23BBFAA0F12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E54B7D-1077-AE9F-C51F-E67879FECE17}"/>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36357531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28142-C581-4741-193D-D137A6A82A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7444FE-7FAF-5A0E-5C9A-01E02A74D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4036130-3C1C-0525-CFC0-1ADBDFFF45D4}"/>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DD4C63D5-B9E4-76EB-4894-9A125195B3F7}"/>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CC0A02-4AEF-817C-196C-67D04D701F65}"/>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1929662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21404-D42A-60BC-5400-53D456169A7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513A47-E93C-7B2D-1747-DCF75DF4E1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33619B7-3E45-8D13-65DD-B7F82BC5A8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DE7C59B-A714-391E-4A58-5C926A02FEE6}"/>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2A7B8ABF-3A67-D737-6C61-1CF5465224A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11C0CB-A677-AE47-F644-195D7D52B109}"/>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318478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FC22D-E9DD-D350-164B-0B690DA2C2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21B2E8-21BC-1965-0835-12930A5AD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B0D510-477D-43F7-8619-28FAC7FEAD3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A2E5A3-EC2D-DB6F-2DCC-664FFA95C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A769F0-93DA-038E-F3A8-35E2C1FF273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BD36870-B84A-83A7-2649-8586522E3264}"/>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8" name="フッター プレースホルダー 7">
            <a:extLst>
              <a:ext uri="{FF2B5EF4-FFF2-40B4-BE49-F238E27FC236}">
                <a16:creationId xmlns:a16="http://schemas.microsoft.com/office/drawing/2014/main" id="{5808E0F5-5670-E2C3-A1C1-F9FFB5FC5EC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8A3D44F-F45B-FF0C-6CFD-E0998D56D0D2}"/>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422826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CF0AE-C785-0538-A4A6-8ED965DBFD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B1ED30-EECE-6FA7-C88F-917992DE59C6}"/>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4" name="フッター プレースホルダー 3">
            <a:extLst>
              <a:ext uri="{FF2B5EF4-FFF2-40B4-BE49-F238E27FC236}">
                <a16:creationId xmlns:a16="http://schemas.microsoft.com/office/drawing/2014/main" id="{615535EB-BD49-3F0F-E18C-AEFD15D50B5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96586F-D964-BE68-71CA-D208F6EF12AF}"/>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3750221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A2FFA5-3740-C891-8D8C-8B53B319307E}"/>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3" name="フッター プレースホルダー 2">
            <a:extLst>
              <a:ext uri="{FF2B5EF4-FFF2-40B4-BE49-F238E27FC236}">
                <a16:creationId xmlns:a16="http://schemas.microsoft.com/office/drawing/2014/main" id="{AAED15AF-5666-94D3-9ACB-6F5B21E914A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676EC61-D6FE-3E5D-8B4D-FA1B2ECA78EE}"/>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631238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E3081-5A7C-8612-2299-331E290841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A1A7C9-3B8E-05B7-D96D-0CF5CA2F5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8972EAD-8585-4D84-1320-67A1095A3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6B5D38-30F2-F716-44F7-BD037073BF06}"/>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5E4B92D4-51FB-5C0F-85D8-5B3DF59A206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614BAD-A171-C80F-E3A1-8EC635EF160D}"/>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2069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EBC57-834A-264F-F143-9632C10C225C}"/>
              </a:ext>
            </a:extLst>
          </p:cNvPr>
          <p:cNvSpPr>
            <a:spLocks noGrp="1"/>
          </p:cNvSpPr>
          <p:nvPr>
            <p:ph type="title"/>
          </p:nvPr>
        </p:nvSpPr>
        <p:spPr>
          <a:xfrm>
            <a:off x="838200" y="365125"/>
            <a:ext cx="10515600" cy="1219835"/>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A7B382-31BC-5CB7-0ABD-AE838D7270AC}"/>
              </a:ext>
            </a:extLst>
          </p:cNvPr>
          <p:cNvSpPr>
            <a:spLocks noGrp="1"/>
          </p:cNvSpPr>
          <p:nvPr>
            <p:ph idx="1"/>
          </p:nvPr>
        </p:nvSpPr>
        <p:spPr>
          <a:xfrm>
            <a:off x="838200" y="1778000"/>
            <a:ext cx="10515600" cy="4398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A4C90EDF-A3C4-15C7-1000-44E8CEF86154}"/>
              </a:ext>
            </a:extLst>
          </p:cNvPr>
          <p:cNvSpPr>
            <a:spLocks noGrp="1"/>
          </p:cNvSpPr>
          <p:nvPr>
            <p:ph type="ftr" sz="quarter" idx="11"/>
          </p:nvPr>
        </p:nvSpPr>
        <p:spPr>
          <a:xfrm>
            <a:off x="0" y="6311900"/>
            <a:ext cx="12192000" cy="546100"/>
          </a:xfrm>
          <a:solidFill>
            <a:srgbClr val="DACADD"/>
          </a:solidFill>
        </p:spPr>
        <p:txBody>
          <a:bodyPr/>
          <a:lstStyle>
            <a:lvl1pPr algn="ctr">
              <a:defRPr sz="1400">
                <a:solidFill>
                  <a:schemeClr val="tx1"/>
                </a:solidFill>
              </a:defRPr>
            </a:lvl1pPr>
          </a:lstStyle>
          <a:p>
            <a:r>
              <a:rPr lang="en-US" altLang="ja-JP"/>
              <a:t>2222027 </a:t>
            </a:r>
            <a:r>
              <a:rPr lang="ja-JP" altLang="en-US"/>
              <a:t>中城裕之</a:t>
            </a:r>
          </a:p>
        </p:txBody>
      </p:sp>
    </p:spTree>
    <p:extLst>
      <p:ext uri="{BB962C8B-B14F-4D97-AF65-F5344CB8AC3E}">
        <p14:creationId xmlns:p14="http://schemas.microsoft.com/office/powerpoint/2010/main" val="624445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9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8483C-8C58-D133-8FC1-4D8268186A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EACCB1E-80AC-9212-10B2-1F21603FB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CB23AC5-815F-861E-2EEA-C8292228C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D66B49-F628-510A-C16E-0785519DF6FC}"/>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0B3FD5C7-65AB-67CB-5BDF-D0C2E334A1A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947D8C-05EE-0688-5BB3-24DB8044E9BA}"/>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357377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4E9C6-D9CE-B063-0803-C1B4672E29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91DB69-0F9D-F8B0-058B-9D60950E95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2240BA-BA46-6AD6-EF29-3AE82435A845}"/>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4E189BEF-5D76-EC90-FE70-63F9A66634D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38F7DD-7FF8-16C1-427B-992D01F0324A}"/>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2581861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0B91CE-AF94-2F34-B44C-55F023E37FA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EE2584-B0BC-30DC-29F0-7D76BA99C4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B69C8D-11A3-3573-68D3-E0AF9FDC16B6}"/>
              </a:ext>
            </a:extLst>
          </p:cNvPr>
          <p:cNvSpPr>
            <a:spLocks noGrp="1"/>
          </p:cNvSpPr>
          <p:nvPr>
            <p:ph type="dt" sz="half" idx="10"/>
          </p:nvPr>
        </p:nvSpPr>
        <p:spPr>
          <a:xfrm>
            <a:off x="838200" y="6356350"/>
            <a:ext cx="2743200" cy="365125"/>
          </a:xfrm>
          <a:prstGeom prst="rect">
            <a:avLst/>
          </a:prstGeom>
        </p:spPr>
        <p:txBody>
          <a:bodyPr/>
          <a:lstStyle/>
          <a:p>
            <a:fld id="{B231495C-EFF5-0341-8905-BBF20CD4F6A8}"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56901E19-25C9-6A3A-7C23-17EE2A62785E}"/>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B5F5BD-91F0-C977-7E93-E07CD9231A87}"/>
              </a:ext>
            </a:extLst>
          </p:cNvPr>
          <p:cNvSpPr>
            <a:spLocks noGrp="1"/>
          </p:cNvSpPr>
          <p:nvPr>
            <p:ph type="sldNum" sz="quarter" idx="12"/>
          </p:nvPr>
        </p:nvSpPr>
        <p:spPr>
          <a:xfrm>
            <a:off x="8610600" y="6356350"/>
            <a:ext cx="2743200" cy="365125"/>
          </a:xfrm>
          <a:prstGeom prst="rect">
            <a:avLst/>
          </a:prstGeom>
        </p:spPr>
        <p:txBody>
          <a:bodyPr/>
          <a:lstStyle/>
          <a:p>
            <a:fld id="{2576A98D-D8B4-CE4A-BE3A-51CE194E2F85}" type="slidenum">
              <a:rPr kumimoji="1" lang="ja-JP" altLang="en-US" smtClean="0"/>
              <a:t>‹#›</a:t>
            </a:fld>
            <a:endParaRPr kumimoji="1" lang="ja-JP" altLang="en-US"/>
          </a:p>
        </p:txBody>
      </p:sp>
    </p:spTree>
    <p:extLst>
      <p:ext uri="{BB962C8B-B14F-4D97-AF65-F5344CB8AC3E}">
        <p14:creationId xmlns:p14="http://schemas.microsoft.com/office/powerpoint/2010/main" val="92615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D5D26-6E67-CD6F-FA9F-4B264BC2F21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D87A30D-C88F-D0D2-F062-8CA2FF09A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42475-CBFE-25C4-5E6A-3CC710FD3B59}"/>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69C5698C-5730-87C7-AF23-E669A7AA9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944733-1DEB-0342-B12E-3D3330CCF869}"/>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585290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A7AA3-892B-F1D3-1171-ADCD30337C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8CC259-81B1-CF8B-C8FD-BC6264150B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139DB3-FC91-131A-2BB9-C3F0E37AB171}"/>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38A639D7-7331-7C9D-1D9F-003FFE5951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66D339-D721-BBDA-65F4-F4F51C077C86}"/>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532480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9A486-BCB7-FA1C-9684-EE686E51CD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9B39FB-3FD5-ECAE-7EC2-3CF4BA7FE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22083AB-FEC0-F297-C2C9-0CA8490F26E1}"/>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D1E151A5-CAB4-B1DB-45BC-5D281E62E4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2C58F9-AA14-20A5-AD7C-D1F55567ECD0}"/>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2435756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66A70-53D1-450A-4896-F829D5C2E0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C8AAB-2C2C-BD79-17B4-D313ED63DE8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19DBEC-C481-126A-2EAD-A46EBE5F4E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33ADE0-D464-45D6-9500-CC0041B4DA95}"/>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3FF6878C-8F52-5F73-25C3-D01F7DC381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C126E9-4375-63A1-6D70-D1C0B69A7B31}"/>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643988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3C4B20-28C8-F5CF-4756-A93845EF2C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0A0B9F-6C06-7D20-94E6-9D203C796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385B84-AD8D-D7E8-59D6-8F0FB937F8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CB5DB6A-93B5-37B5-EE42-C7BBE8CE7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3C0936-5D0C-001E-7FBE-F858DD065B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D52A376-38A9-A040-95CF-D690A2F3ECDD}"/>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8" name="フッター プレースホルダー 7">
            <a:extLst>
              <a:ext uri="{FF2B5EF4-FFF2-40B4-BE49-F238E27FC236}">
                <a16:creationId xmlns:a16="http://schemas.microsoft.com/office/drawing/2014/main" id="{411C3E52-2F67-BB3D-E6A2-864451FFFB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B14009-CE82-D436-D58F-7901461F09A4}"/>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182114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05AC1-AFAA-7B7A-4DB7-2D4CEB776F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D85018-DBFD-B025-1F30-B03B24A31707}"/>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4" name="フッター プレースホルダー 3">
            <a:extLst>
              <a:ext uri="{FF2B5EF4-FFF2-40B4-BE49-F238E27FC236}">
                <a16:creationId xmlns:a16="http://schemas.microsoft.com/office/drawing/2014/main" id="{54B3A232-37E3-500B-4450-93C2EC19CDA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8576420-470C-8AC3-C32D-5E6997161096}"/>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11730239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5D83779-C2EE-5426-7A6A-CF5E68287971}"/>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3" name="フッター プレースホルダー 2">
            <a:extLst>
              <a:ext uri="{FF2B5EF4-FFF2-40B4-BE49-F238E27FC236}">
                <a16:creationId xmlns:a16="http://schemas.microsoft.com/office/drawing/2014/main" id="{F09B8E9F-BC9A-F78A-0211-2E8CA7D82F6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69EFB2-0A02-BF1E-BDCF-E60C66DF2320}"/>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6869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75E9E-03E3-0205-2085-1902AE5967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99188D-FBED-22AA-E2FC-7CB50B2D3D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4C3A7A-E158-3FB8-A798-5C59F9F8B017}"/>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A6402C5A-F31F-28E7-A9F5-3BAD15ECEF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0B9F61-30AF-C522-19C7-55A3BFEB144D}"/>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76073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C3614-37B8-5A6E-AE59-10877C373A5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AF17B8-9968-3D6D-9DAA-BA280D8F4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C66BA2-2974-6A6A-F03A-CAC8CBBED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EFC6D2-61E5-5426-B833-BF11F5BEA4E0}"/>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6299EA57-8D17-EB79-1A6F-DC951C3C22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7F32FB-722E-6E67-FC9E-A5EB6DDD8C62}"/>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3427350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67487-A633-D9DF-85D9-4415F0C7BA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584D8F-E7A2-298B-4A31-99531B732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45A61EA-D994-A4BB-7A2F-24615B0BE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EBCF2-F38D-3C19-FF6D-DF33E7BE228C}"/>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79A2D892-287E-41A7-A621-87FEBE18CC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8BB50E-347C-1835-ACE8-75E6BF2AB245}"/>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75491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E3E8A-3628-418C-B1CE-2C37F198B9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6D5158-FA6C-DDB4-F21E-D36B5CDBD2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93A53-3552-FC8E-02AF-6FBA42C218BA}"/>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4144954A-044D-A226-C857-D0A4D7AF70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AB7235-855F-D8B9-3298-A26846E35CA9}"/>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2907674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93C385-CA06-5B77-50DD-51D2F904F20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1BE3DF-718F-2478-3AC6-DD3280908A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563C8F-0E11-BA1D-49B9-CAFC2A553266}"/>
              </a:ext>
            </a:extLst>
          </p:cNvPr>
          <p:cNvSpPr>
            <a:spLocks noGrp="1"/>
          </p:cNvSpPr>
          <p:nvPr>
            <p:ph type="dt" sz="half" idx="10"/>
          </p:nvPr>
        </p:nvSpPr>
        <p:spPr/>
        <p:txBody>
          <a:body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16F2B0AA-CA79-5588-31E7-FB3B3B0963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110869-B44B-57CD-BCD8-178D8DFD5811}"/>
              </a:ext>
            </a:extLst>
          </p:cNvPr>
          <p:cNvSpPr>
            <a:spLocks noGrp="1"/>
          </p:cNvSpPr>
          <p:nvPr>
            <p:ph type="sldNum" sz="quarter" idx="12"/>
          </p:nvPr>
        </p:nvSpPr>
        <p:spPr/>
        <p:txBody>
          <a:body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340965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E0F5E-76E2-4E3D-F067-3E9762C4A5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BE41E-ACFB-3C7E-F03F-C615919C95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E4B4DE1-B18D-E62E-505C-F9B0F075C0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E10B5F-D22B-EC10-177C-1FEE377E2988}"/>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4E1B5D1F-CE27-734E-D279-0A12EF67D7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F20CCE-D5F3-B934-0EA3-2BD19CB95F9F}"/>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276284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DCB11-08CC-F298-C0AB-1DF155FE4E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A6C90F-F9E9-366D-390B-F58F9CA08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53E7337-2D1E-55AA-9925-D70B30508EF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0933B64-DD2E-E8A9-8DA2-38A8930AE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58FC5C-E1D7-55ED-37ED-E73DE1F413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851AA7-8C0B-580D-6D78-A1FAE4168C29}"/>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8" name="フッター プレースホルダー 7">
            <a:extLst>
              <a:ext uri="{FF2B5EF4-FFF2-40B4-BE49-F238E27FC236}">
                <a16:creationId xmlns:a16="http://schemas.microsoft.com/office/drawing/2014/main" id="{41F5CDCF-AA86-A2EA-BF4C-F8181607D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DCF253-3E0E-2DE3-2E30-E492D295B73E}"/>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232178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13582-C5C0-57CC-90E5-44314AE069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5C8E23-2EC9-6F4E-6E9B-C4E029240D72}"/>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4" name="フッター プレースホルダー 3">
            <a:extLst>
              <a:ext uri="{FF2B5EF4-FFF2-40B4-BE49-F238E27FC236}">
                <a16:creationId xmlns:a16="http://schemas.microsoft.com/office/drawing/2014/main" id="{01DDFB4A-286D-F264-B2AF-30F6C64BD8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5FD1C3A-A269-8C4C-674C-AF7C074A6517}"/>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36962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B6CD4A-B8D0-D695-AB86-E547A01F47F4}"/>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3" name="フッター プレースホルダー 2">
            <a:extLst>
              <a:ext uri="{FF2B5EF4-FFF2-40B4-BE49-F238E27FC236}">
                <a16:creationId xmlns:a16="http://schemas.microsoft.com/office/drawing/2014/main" id="{176BD64A-7DAA-7B7F-42A4-2E3C9939D0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7EB9E8-D799-F1D3-4856-49FF7FDB16AF}"/>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346319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66207-6DCD-C218-8F0E-C034FA15F0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8E00B3-9864-A3E4-A69A-79CFBA79F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7637502-27F5-4A91-4078-0290DE8BD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F578B7-5571-0C0F-9736-855F7F2FEB4D}"/>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30F4A34E-C0D5-9A22-4916-069156779A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AA57BC-6460-621D-654D-C2397CF9740E}"/>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268291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B68C-7AD8-D11D-6F06-181A6ED0817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E8D2018-5E05-AE3A-9871-30DB0D2E7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AF8530-54A9-ADFA-A8A4-D28097D9E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B9BD69-1E8C-DA0F-72B3-F2566EEFAA6C}"/>
              </a:ext>
            </a:extLst>
          </p:cNvPr>
          <p:cNvSpPr>
            <a:spLocks noGrp="1"/>
          </p:cNvSpPr>
          <p:nvPr>
            <p:ph type="dt" sz="half" idx="10"/>
          </p:nvPr>
        </p:nvSpPr>
        <p:spPr/>
        <p:txBody>
          <a:bodyPr/>
          <a:lstStyle/>
          <a:p>
            <a:fld id="{2240B1ED-FA55-3845-8FED-2B6CD0C40CE4}" type="datetimeFigureOut">
              <a:rPr kumimoji="1" lang="ja-JP" altLang="en-US" smtClean="0"/>
              <a:t>2023/4/21</a:t>
            </a:fld>
            <a:endParaRPr kumimoji="1" lang="ja-JP" altLang="en-US"/>
          </a:p>
        </p:txBody>
      </p:sp>
      <p:sp>
        <p:nvSpPr>
          <p:cNvPr id="6" name="フッター プレースホルダー 5">
            <a:extLst>
              <a:ext uri="{FF2B5EF4-FFF2-40B4-BE49-F238E27FC236}">
                <a16:creationId xmlns:a16="http://schemas.microsoft.com/office/drawing/2014/main" id="{8992DBCA-9812-30B6-6065-E325F68BF5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2479-7D3B-E470-08D0-B1568857578C}"/>
              </a:ext>
            </a:extLst>
          </p:cNvPr>
          <p:cNvSpPr>
            <a:spLocks noGrp="1"/>
          </p:cNvSpPr>
          <p:nvPr>
            <p:ph type="sldNum" sz="quarter" idx="12"/>
          </p:nvPr>
        </p:nvSpPr>
        <p:spPr/>
        <p:txBody>
          <a:body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236299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F8AA3B3-77B1-A9D3-36C2-17FED51C5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3BD421-674F-BA6C-A39A-5FFA8D061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B9789D-1261-72E0-FCC8-C3245813B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0B1ED-FA55-3845-8FED-2B6CD0C40CE4}"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05CD63A0-2E8C-D693-0969-A538648DE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69240A4-232A-FFE5-22B7-591F7AEB1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684D5-A31E-E342-A3CE-547DAC9A5ED0}" type="slidenum">
              <a:rPr kumimoji="1" lang="ja-JP" altLang="en-US" smtClean="0"/>
              <a:t>‹#›</a:t>
            </a:fld>
            <a:endParaRPr kumimoji="1" lang="ja-JP" altLang="en-US"/>
          </a:p>
        </p:txBody>
      </p:sp>
    </p:spTree>
    <p:extLst>
      <p:ext uri="{BB962C8B-B14F-4D97-AF65-F5344CB8AC3E}">
        <p14:creationId xmlns:p14="http://schemas.microsoft.com/office/powerpoint/2010/main" val="73527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702FB3D-D8E6-A5F6-5FFB-53183F44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28FEC6-CACA-B8C7-928B-5D56D69B4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フッター プレースホルダー 4">
            <a:extLst>
              <a:ext uri="{FF2B5EF4-FFF2-40B4-BE49-F238E27FC236}">
                <a16:creationId xmlns:a16="http://schemas.microsoft.com/office/drawing/2014/main" id="{12132583-B3BB-B35E-2E1A-1D678DD50806}"/>
              </a:ext>
            </a:extLst>
          </p:cNvPr>
          <p:cNvSpPr txBox="1">
            <a:spLocks/>
          </p:cNvSpPr>
          <p:nvPr userDrawn="1"/>
        </p:nvSpPr>
        <p:spPr>
          <a:xfrm>
            <a:off x="0" y="6492875"/>
            <a:ext cx="12192000" cy="365124"/>
          </a:xfrm>
          <a:prstGeom prst="rect">
            <a:avLst/>
          </a:prstGeom>
          <a:solidFill>
            <a:srgbClr val="DACADD"/>
          </a:solidFill>
        </p:spPr>
        <p:txBody>
          <a:bodyPr/>
          <a:lstStyle>
            <a:defPPr>
              <a:defRPr lang="ja-JP"/>
            </a:defPPr>
            <a:lvl1pPr marL="0" algn="ctr" defTabSz="914400" rtl="0" eaLnBrk="1" latinLnBrk="0" hangingPunct="1">
              <a:defRPr kumimoji="1" sz="14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4217620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F2E399-4751-1B59-98E0-D6445B33B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63C171-79A4-F373-EA69-0FF5AB02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E1175B-7D0E-C760-C104-7122D4F55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22103-3293-624D-85DC-E789E26422C5}" type="datetimeFigureOut">
              <a:rPr kumimoji="1" lang="ja-JP" altLang="en-US" smtClean="0"/>
              <a:t>2023/4/21</a:t>
            </a:fld>
            <a:endParaRPr kumimoji="1" lang="ja-JP" altLang="en-US"/>
          </a:p>
        </p:txBody>
      </p:sp>
      <p:sp>
        <p:nvSpPr>
          <p:cNvPr id="5" name="フッター プレースホルダー 4">
            <a:extLst>
              <a:ext uri="{FF2B5EF4-FFF2-40B4-BE49-F238E27FC236}">
                <a16:creationId xmlns:a16="http://schemas.microsoft.com/office/drawing/2014/main" id="{8100D570-FB3B-8BDC-16C5-81693892D3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2E194B-BBBA-0407-313C-90A00D9A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91710-7B09-2742-8514-B4564E3F400F}" type="slidenum">
              <a:rPr kumimoji="1" lang="ja-JP" altLang="en-US" smtClean="0"/>
              <a:t>‹#›</a:t>
            </a:fld>
            <a:endParaRPr kumimoji="1" lang="ja-JP" altLang="en-US"/>
          </a:p>
        </p:txBody>
      </p:sp>
    </p:spTree>
    <p:extLst>
      <p:ext uri="{BB962C8B-B14F-4D97-AF65-F5344CB8AC3E}">
        <p14:creationId xmlns:p14="http://schemas.microsoft.com/office/powerpoint/2010/main" val="17698756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97D13-0496-51DB-463A-A73F6A0FE8FA}"/>
              </a:ext>
            </a:extLst>
          </p:cNvPr>
          <p:cNvSpPr>
            <a:spLocks noGrp="1"/>
          </p:cNvSpPr>
          <p:nvPr>
            <p:ph type="ctrTitle"/>
          </p:nvPr>
        </p:nvSpPr>
        <p:spPr/>
        <p:txBody>
          <a:bodyPr>
            <a:normAutofit/>
          </a:bodyPr>
          <a:lstStyle/>
          <a:p>
            <a:pPr>
              <a:lnSpc>
                <a:spcPct val="100000"/>
              </a:lnSpc>
            </a:pPr>
            <a:r>
              <a:rPr lang="ja-JP" altLang="en-US" spc="600"/>
              <a:t>未来創造</a:t>
            </a:r>
            <a:r>
              <a:rPr lang="en-US" altLang="ja-JP" spc="600" dirty="0"/>
              <a:t>PJ</a:t>
            </a:r>
            <a:br>
              <a:rPr lang="en-US" altLang="ja-JP" spc="600" dirty="0"/>
            </a:br>
            <a:r>
              <a:rPr lang="ja-JP" altLang="en-US" spc="600"/>
              <a:t>古文</a:t>
            </a:r>
            <a:r>
              <a:rPr lang="en-US" altLang="ja-JP" spc="600" dirty="0"/>
              <a:t>-</a:t>
            </a:r>
            <a:r>
              <a:rPr lang="ja-JP" altLang="en-US" spc="600"/>
              <a:t>現代文の機械翻訳</a:t>
            </a:r>
            <a:endParaRPr kumimoji="1" lang="ja-JP" altLang="en-US" spc="600"/>
          </a:p>
        </p:txBody>
      </p:sp>
      <p:sp>
        <p:nvSpPr>
          <p:cNvPr id="3" name="字幕 2">
            <a:extLst>
              <a:ext uri="{FF2B5EF4-FFF2-40B4-BE49-F238E27FC236}">
                <a16:creationId xmlns:a16="http://schemas.microsoft.com/office/drawing/2014/main" id="{D8B9E93D-CEDA-CD9C-78C6-7D00BDCE26D5}"/>
              </a:ext>
            </a:extLst>
          </p:cNvPr>
          <p:cNvSpPr>
            <a:spLocks noGrp="1"/>
          </p:cNvSpPr>
          <p:nvPr>
            <p:ph type="subTitle" idx="1"/>
          </p:nvPr>
        </p:nvSpPr>
        <p:spPr/>
        <p:txBody>
          <a:bodyPr/>
          <a:lstStyle/>
          <a:p>
            <a:r>
              <a:rPr kumimoji="1" lang="en-US" altLang="ja-JP" dirty="0"/>
              <a:t>2222027 </a:t>
            </a:r>
            <a:r>
              <a:rPr kumimoji="1" lang="ja-JP" altLang="en-US"/>
              <a:t>中城裕之</a:t>
            </a:r>
          </a:p>
        </p:txBody>
      </p:sp>
      <p:cxnSp>
        <p:nvCxnSpPr>
          <p:cNvPr id="5" name="直線コネクタ 4">
            <a:extLst>
              <a:ext uri="{FF2B5EF4-FFF2-40B4-BE49-F238E27FC236}">
                <a16:creationId xmlns:a16="http://schemas.microsoft.com/office/drawing/2014/main" id="{28AB76B4-EFC7-7AEC-F70D-9409E3D375B1}"/>
              </a:ext>
            </a:extLst>
          </p:cNvPr>
          <p:cNvCxnSpPr>
            <a:cxnSpLocks/>
          </p:cNvCxnSpPr>
          <p:nvPr/>
        </p:nvCxnSpPr>
        <p:spPr>
          <a:xfrm>
            <a:off x="1524000" y="3535413"/>
            <a:ext cx="914400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632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29C29-3A4D-BEA0-4686-7DF17F20A4A4}"/>
              </a:ext>
            </a:extLst>
          </p:cNvPr>
          <p:cNvSpPr>
            <a:spLocks noGrp="1"/>
          </p:cNvSpPr>
          <p:nvPr>
            <p:ph type="title"/>
          </p:nvPr>
        </p:nvSpPr>
        <p:spPr/>
        <p:txBody>
          <a:bodyPr/>
          <a:lstStyle/>
          <a:p>
            <a:pPr algn="ctr"/>
            <a:r>
              <a:rPr kumimoji="1" lang="ja-JP" altLang="en-US" spc="300"/>
              <a:t>テーマ</a:t>
            </a:r>
            <a:r>
              <a:rPr kumimoji="1" lang="en-US" altLang="ja-JP" spc="300" dirty="0"/>
              <a:t>: </a:t>
            </a:r>
            <a:r>
              <a:rPr kumimoji="1" lang="ja-JP" altLang="en-US" spc="300"/>
              <a:t>古文</a:t>
            </a:r>
            <a:r>
              <a:rPr kumimoji="1" lang="en-US" altLang="ja-JP" spc="300" dirty="0"/>
              <a:t>-</a:t>
            </a:r>
            <a:r>
              <a:rPr kumimoji="1" lang="ja-JP" altLang="en-US" spc="300"/>
              <a:t>現代文の機械翻訳</a:t>
            </a:r>
          </a:p>
        </p:txBody>
      </p:sp>
      <p:sp>
        <p:nvSpPr>
          <p:cNvPr id="3" name="コンテンツ プレースホルダー 2">
            <a:extLst>
              <a:ext uri="{FF2B5EF4-FFF2-40B4-BE49-F238E27FC236}">
                <a16:creationId xmlns:a16="http://schemas.microsoft.com/office/drawing/2014/main" id="{6CB0624A-818D-AA24-6498-2584AE8148E7}"/>
              </a:ext>
            </a:extLst>
          </p:cNvPr>
          <p:cNvSpPr>
            <a:spLocks noGrp="1"/>
          </p:cNvSpPr>
          <p:nvPr>
            <p:ph idx="1"/>
          </p:nvPr>
        </p:nvSpPr>
        <p:spPr>
          <a:xfrm>
            <a:off x="838200" y="1825625"/>
            <a:ext cx="11353800" cy="4351338"/>
          </a:xfrm>
        </p:spPr>
        <p:txBody>
          <a:bodyPr>
            <a:normAutofit/>
          </a:bodyPr>
          <a:lstStyle/>
          <a:p>
            <a:pPr>
              <a:lnSpc>
                <a:spcPct val="150000"/>
              </a:lnSpc>
            </a:pPr>
            <a:r>
              <a:rPr kumimoji="1" lang="ja-JP" altLang="en-US" sz="3200" spc="300"/>
              <a:t>古文</a:t>
            </a:r>
            <a:r>
              <a:rPr kumimoji="1" lang="en-US" altLang="ja-JP" sz="3200" spc="300" dirty="0"/>
              <a:t>-</a:t>
            </a:r>
            <a:r>
              <a:rPr kumimoji="1" lang="ja-JP" altLang="en-US" sz="3200" spc="300"/>
              <a:t>現代文のニューラル機械翻訳モデルを構築する</a:t>
            </a:r>
            <a:endParaRPr kumimoji="1" lang="en-US" altLang="ja-JP" sz="3200" spc="300" dirty="0"/>
          </a:p>
          <a:p>
            <a:pPr marL="0" indent="0">
              <a:lnSpc>
                <a:spcPct val="150000"/>
              </a:lnSpc>
              <a:buNone/>
            </a:pPr>
            <a:endParaRPr kumimoji="1" lang="en-US" altLang="ja-JP" spc="300" dirty="0"/>
          </a:p>
          <a:p>
            <a:pPr>
              <a:lnSpc>
                <a:spcPct val="150000"/>
              </a:lnSpc>
            </a:pPr>
            <a:r>
              <a:rPr lang="ja-JP" altLang="en-US" sz="3200" spc="300"/>
              <a:t>精度を向上させ、</a:t>
            </a:r>
            <a:r>
              <a:rPr lang="ja-JP" altLang="en-US" sz="3200" spc="300">
                <a:solidFill>
                  <a:srgbClr val="FF7DFF"/>
                </a:solidFill>
              </a:rPr>
              <a:t>実用化</a:t>
            </a:r>
            <a:r>
              <a:rPr lang="ja-JP" altLang="en-US" sz="3200" spc="300"/>
              <a:t>を目指す</a:t>
            </a:r>
            <a:endParaRPr lang="en-US" altLang="ja-JP" sz="3200" spc="300" dirty="0"/>
          </a:p>
        </p:txBody>
      </p:sp>
      <p:cxnSp>
        <p:nvCxnSpPr>
          <p:cNvPr id="7" name="直線コネクタ 6">
            <a:extLst>
              <a:ext uri="{FF2B5EF4-FFF2-40B4-BE49-F238E27FC236}">
                <a16:creationId xmlns:a16="http://schemas.microsoft.com/office/drawing/2014/main" id="{5998E43B-4920-0D5E-B7E5-25901E5F397E}"/>
              </a:ext>
            </a:extLst>
          </p:cNvPr>
          <p:cNvCxnSpPr>
            <a:cxnSpLocks/>
          </p:cNvCxnSpPr>
          <p:nvPr/>
        </p:nvCxnSpPr>
        <p:spPr>
          <a:xfrm>
            <a:off x="1524000" y="1523733"/>
            <a:ext cx="9144000"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068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062F7-A860-61C5-DF91-D9B160CD5F76}"/>
              </a:ext>
            </a:extLst>
          </p:cNvPr>
          <p:cNvSpPr>
            <a:spLocks noGrp="1"/>
          </p:cNvSpPr>
          <p:nvPr>
            <p:ph type="title"/>
          </p:nvPr>
        </p:nvSpPr>
        <p:spPr/>
        <p:txBody>
          <a:bodyPr/>
          <a:lstStyle/>
          <a:p>
            <a:r>
              <a:rPr kumimoji="1" lang="ja-JP" altLang="en-US"/>
              <a:t>社会的意義</a:t>
            </a:r>
          </a:p>
        </p:txBody>
      </p:sp>
      <p:sp>
        <p:nvSpPr>
          <p:cNvPr id="3" name="コンテンツ プレースホルダー 2">
            <a:extLst>
              <a:ext uri="{FF2B5EF4-FFF2-40B4-BE49-F238E27FC236}">
                <a16:creationId xmlns:a16="http://schemas.microsoft.com/office/drawing/2014/main" id="{119E6A48-6014-D6B4-7505-A806626E1B3D}"/>
              </a:ext>
            </a:extLst>
          </p:cNvPr>
          <p:cNvSpPr>
            <a:spLocks noGrp="1"/>
          </p:cNvSpPr>
          <p:nvPr>
            <p:ph idx="1"/>
          </p:nvPr>
        </p:nvSpPr>
        <p:spPr/>
        <p:txBody>
          <a:bodyPr/>
          <a:lstStyle/>
          <a:p>
            <a:r>
              <a:rPr kumimoji="1" lang="ja-JP" altLang="en-US" sz="3200"/>
              <a:t>歴史研究者向けポストエディットサービス</a:t>
            </a:r>
            <a:endParaRPr kumimoji="1" lang="en-US" altLang="ja-JP" sz="3200" dirty="0"/>
          </a:p>
          <a:p>
            <a:pPr marL="0" indent="0">
              <a:buNone/>
            </a:pPr>
            <a:r>
              <a:rPr kumimoji="1" lang="ja-JP" altLang="en-US"/>
              <a:t>研究者の翻訳作業を機械翻訳で効率化する</a:t>
            </a:r>
            <a:endParaRPr kumimoji="1" lang="en-US" altLang="ja-JP" dirty="0"/>
          </a:p>
          <a:p>
            <a:pPr marL="0" indent="0">
              <a:buNone/>
            </a:pPr>
            <a:endParaRPr kumimoji="1" lang="ja-JP" altLang="en-US"/>
          </a:p>
        </p:txBody>
      </p:sp>
      <p:cxnSp>
        <p:nvCxnSpPr>
          <p:cNvPr id="4" name="直線コネクタ 3">
            <a:extLst>
              <a:ext uri="{FF2B5EF4-FFF2-40B4-BE49-F238E27FC236}">
                <a16:creationId xmlns:a16="http://schemas.microsoft.com/office/drawing/2014/main" id="{6B157EDB-8DC7-00AB-9175-CAC8D2433A7B}"/>
              </a:ext>
            </a:extLst>
          </p:cNvPr>
          <p:cNvCxnSpPr>
            <a:cxnSpLocks/>
          </p:cNvCxnSpPr>
          <p:nvPr/>
        </p:nvCxnSpPr>
        <p:spPr>
          <a:xfrm>
            <a:off x="838200" y="1584693"/>
            <a:ext cx="3514344"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pic>
        <p:nvPicPr>
          <p:cNvPr id="12" name="図 11" descr="ダイアグラム&#10;&#10;自動的に生成された説明">
            <a:extLst>
              <a:ext uri="{FF2B5EF4-FFF2-40B4-BE49-F238E27FC236}">
                <a16:creationId xmlns:a16="http://schemas.microsoft.com/office/drawing/2014/main" id="{179B367D-5FB6-8E29-5918-0EAC070A3B61}"/>
              </a:ext>
            </a:extLst>
          </p:cNvPr>
          <p:cNvPicPr>
            <a:picLocks noChangeAspect="1"/>
          </p:cNvPicPr>
          <p:nvPr/>
        </p:nvPicPr>
        <p:blipFill>
          <a:blip r:embed="rId2"/>
          <a:stretch>
            <a:fillRect/>
          </a:stretch>
        </p:blipFill>
        <p:spPr>
          <a:xfrm>
            <a:off x="1408959" y="3140935"/>
            <a:ext cx="9374081" cy="3036028"/>
          </a:xfrm>
          <a:prstGeom prst="rect">
            <a:avLst/>
          </a:prstGeom>
        </p:spPr>
      </p:pic>
    </p:spTree>
    <p:extLst>
      <p:ext uri="{BB962C8B-B14F-4D97-AF65-F5344CB8AC3E}">
        <p14:creationId xmlns:p14="http://schemas.microsoft.com/office/powerpoint/2010/main" val="138523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321026-9D2E-FA21-1CD8-70C5E59F8723}"/>
              </a:ext>
            </a:extLst>
          </p:cNvPr>
          <p:cNvSpPr>
            <a:spLocks noGrp="1"/>
          </p:cNvSpPr>
          <p:nvPr>
            <p:ph type="title"/>
          </p:nvPr>
        </p:nvSpPr>
        <p:spPr/>
        <p:txBody>
          <a:bodyPr/>
          <a:lstStyle/>
          <a:p>
            <a:r>
              <a:rPr kumimoji="1" lang="ja-JP" altLang="en-US"/>
              <a:t>社会的意義</a:t>
            </a:r>
          </a:p>
        </p:txBody>
      </p:sp>
      <p:sp>
        <p:nvSpPr>
          <p:cNvPr id="3" name="コンテンツ プレースホルダー 2">
            <a:extLst>
              <a:ext uri="{FF2B5EF4-FFF2-40B4-BE49-F238E27FC236}">
                <a16:creationId xmlns:a16="http://schemas.microsoft.com/office/drawing/2014/main" id="{20A94B44-7529-7D9D-A6EF-B5E99BD8BAD7}"/>
              </a:ext>
            </a:extLst>
          </p:cNvPr>
          <p:cNvSpPr>
            <a:spLocks noGrp="1"/>
          </p:cNvSpPr>
          <p:nvPr>
            <p:ph idx="1"/>
          </p:nvPr>
        </p:nvSpPr>
        <p:spPr/>
        <p:txBody>
          <a:bodyPr/>
          <a:lstStyle/>
          <a:p>
            <a:pPr>
              <a:lnSpc>
                <a:spcPct val="100000"/>
              </a:lnSpc>
            </a:pPr>
            <a:r>
              <a:rPr kumimoji="1" lang="ja-JP" altLang="en-US" sz="3200" spc="300"/>
              <a:t>一般層向け古文翻訳サービス</a:t>
            </a:r>
            <a:endParaRPr kumimoji="1" lang="en-US" altLang="ja-JP" sz="3200" spc="300" dirty="0"/>
          </a:p>
          <a:p>
            <a:pPr marL="0" indent="0">
              <a:lnSpc>
                <a:spcPct val="100000"/>
              </a:lnSpc>
              <a:buNone/>
            </a:pPr>
            <a:r>
              <a:rPr lang="ja-JP" altLang="en-US" sz="2800" spc="300"/>
              <a:t>大河ドラマなどの流行により、歴史ファンが</a:t>
            </a:r>
            <a:r>
              <a:rPr lang="ja-JP" altLang="en-US" sz="2800" spc="300">
                <a:solidFill>
                  <a:srgbClr val="FF4DFF"/>
                </a:solidFill>
              </a:rPr>
              <a:t>増加</a:t>
            </a:r>
            <a:endParaRPr lang="en-US" altLang="ja-JP" sz="2800" spc="300" dirty="0">
              <a:solidFill>
                <a:srgbClr val="FF4DFF"/>
              </a:solidFill>
            </a:endParaRPr>
          </a:p>
          <a:p>
            <a:pPr marL="0" indent="0">
              <a:lnSpc>
                <a:spcPct val="100000"/>
              </a:lnSpc>
              <a:buNone/>
            </a:pPr>
            <a:r>
              <a:rPr lang="ja-JP" altLang="en-US" sz="2800" spc="300"/>
              <a:t>一般層に古文を読むのは難しい</a:t>
            </a:r>
            <a:endParaRPr lang="en-US" altLang="ja-JP" sz="2800" spc="300" dirty="0"/>
          </a:p>
          <a:p>
            <a:pPr marL="0" indent="0">
              <a:lnSpc>
                <a:spcPct val="100000"/>
              </a:lnSpc>
              <a:buNone/>
            </a:pPr>
            <a:r>
              <a:rPr kumimoji="1" lang="en-US" altLang="ja-JP" sz="2800" spc="300" dirty="0">
                <a:solidFill>
                  <a:srgbClr val="FF4DFF"/>
                </a:solidFill>
              </a:rPr>
              <a:t>“</a:t>
            </a:r>
            <a:r>
              <a:rPr kumimoji="1" lang="ja-JP" altLang="en-US" sz="2800" spc="300">
                <a:solidFill>
                  <a:srgbClr val="FF4DFF"/>
                </a:solidFill>
              </a:rPr>
              <a:t>生の歴史</a:t>
            </a:r>
            <a:r>
              <a:rPr kumimoji="1" lang="en-US" altLang="ja-JP" sz="2800" spc="300" dirty="0">
                <a:solidFill>
                  <a:srgbClr val="FF4DFF"/>
                </a:solidFill>
              </a:rPr>
              <a:t>”</a:t>
            </a:r>
            <a:r>
              <a:rPr kumimoji="1" lang="ja-JP" altLang="en-US" sz="2800" spc="300"/>
              <a:t>である古文に触れることをサポートする</a:t>
            </a:r>
            <a:endParaRPr kumimoji="1" lang="en-US" altLang="ja-JP" sz="2800" spc="300" dirty="0"/>
          </a:p>
          <a:p>
            <a:endParaRPr kumimoji="1" lang="ja-JP" altLang="en-US"/>
          </a:p>
        </p:txBody>
      </p:sp>
      <p:cxnSp>
        <p:nvCxnSpPr>
          <p:cNvPr id="4" name="直線コネクタ 3">
            <a:extLst>
              <a:ext uri="{FF2B5EF4-FFF2-40B4-BE49-F238E27FC236}">
                <a16:creationId xmlns:a16="http://schemas.microsoft.com/office/drawing/2014/main" id="{B4B66EF7-BA9D-0255-8EF7-3EE4B63E47D1}"/>
              </a:ext>
            </a:extLst>
          </p:cNvPr>
          <p:cNvCxnSpPr>
            <a:cxnSpLocks/>
          </p:cNvCxnSpPr>
          <p:nvPr/>
        </p:nvCxnSpPr>
        <p:spPr>
          <a:xfrm>
            <a:off x="838200" y="1584693"/>
            <a:ext cx="3514344"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325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EE63E-E413-AD9D-B317-7ED9EDF65C69}"/>
              </a:ext>
            </a:extLst>
          </p:cNvPr>
          <p:cNvSpPr>
            <a:spLocks noGrp="1"/>
          </p:cNvSpPr>
          <p:nvPr>
            <p:ph type="title"/>
          </p:nvPr>
        </p:nvSpPr>
        <p:spPr/>
        <p:txBody>
          <a:bodyPr/>
          <a:lstStyle/>
          <a:p>
            <a:r>
              <a:rPr lang="en-US" altLang="ja-JP" spc="300" dirty="0"/>
              <a:t>1</a:t>
            </a:r>
            <a:r>
              <a:rPr lang="ja-JP" altLang="en-US" spc="300"/>
              <a:t>年後期の成果</a:t>
            </a:r>
            <a:endParaRPr kumimoji="1" lang="ja-JP" altLang="en-US" spc="300"/>
          </a:p>
        </p:txBody>
      </p:sp>
      <p:sp>
        <p:nvSpPr>
          <p:cNvPr id="3" name="コンテンツ プレースホルダー 2">
            <a:extLst>
              <a:ext uri="{FF2B5EF4-FFF2-40B4-BE49-F238E27FC236}">
                <a16:creationId xmlns:a16="http://schemas.microsoft.com/office/drawing/2014/main" id="{24ACBF3A-1379-27AF-1461-F1710B937CB3}"/>
              </a:ext>
            </a:extLst>
          </p:cNvPr>
          <p:cNvSpPr>
            <a:spLocks noGrp="1"/>
          </p:cNvSpPr>
          <p:nvPr>
            <p:ph idx="1"/>
          </p:nvPr>
        </p:nvSpPr>
        <p:spPr>
          <a:xfrm>
            <a:off x="838200" y="1825625"/>
            <a:ext cx="10768584" cy="4351338"/>
          </a:xfrm>
        </p:spPr>
        <p:txBody>
          <a:bodyPr/>
          <a:lstStyle/>
          <a:p>
            <a:pPr>
              <a:lnSpc>
                <a:spcPct val="150000"/>
              </a:lnSpc>
            </a:pPr>
            <a:r>
              <a:rPr lang="en-US" altLang="ja-JP" sz="3200" spc="300" dirty="0"/>
              <a:t>Transformer</a:t>
            </a:r>
            <a:r>
              <a:rPr lang="ja-JP" altLang="en-US" sz="3200" spc="300"/>
              <a:t>を用いてニューラル機械翻訳システムを構築</a:t>
            </a:r>
            <a:endParaRPr lang="en-US" altLang="ja-JP" sz="3200" spc="300" dirty="0"/>
          </a:p>
          <a:p>
            <a:pPr marL="0" indent="0">
              <a:lnSpc>
                <a:spcPct val="150000"/>
              </a:lnSpc>
              <a:buNone/>
            </a:pPr>
            <a:r>
              <a:rPr lang="ja-JP" altLang="en-US" sz="2400" spc="300"/>
              <a:t>学習データは源氏物語</a:t>
            </a:r>
            <a:r>
              <a:rPr lang="en-US" altLang="ja-JP" sz="2400" spc="300" dirty="0"/>
              <a:t>1</a:t>
            </a:r>
            <a:r>
              <a:rPr lang="ja-JP" altLang="en-US" sz="2400" spc="300"/>
              <a:t>万</a:t>
            </a:r>
            <a:r>
              <a:rPr lang="en-US" altLang="ja-JP" sz="2400" spc="300" dirty="0"/>
              <a:t>5</a:t>
            </a:r>
            <a:r>
              <a:rPr lang="ja-JP" altLang="en-US" sz="2400" spc="300"/>
              <a:t>千文</a:t>
            </a:r>
            <a:endParaRPr lang="en-US" altLang="ja-JP" sz="2400" spc="300" dirty="0"/>
          </a:p>
          <a:p>
            <a:pPr marL="0" indent="0">
              <a:lnSpc>
                <a:spcPct val="150000"/>
              </a:lnSpc>
              <a:buNone/>
            </a:pPr>
            <a:r>
              <a:rPr lang="ja-JP" altLang="en-US" sz="2400" spc="300"/>
              <a:t>推論データは紫式部日記、平家物語など</a:t>
            </a:r>
            <a:endParaRPr lang="en-US" altLang="ja-JP" sz="2400" spc="300" dirty="0"/>
          </a:p>
        </p:txBody>
      </p:sp>
      <p:cxnSp>
        <p:nvCxnSpPr>
          <p:cNvPr id="5" name="直線コネクタ 4">
            <a:extLst>
              <a:ext uri="{FF2B5EF4-FFF2-40B4-BE49-F238E27FC236}">
                <a16:creationId xmlns:a16="http://schemas.microsoft.com/office/drawing/2014/main" id="{BE91F969-134F-01D2-D4C3-2FAB0FC255AF}"/>
              </a:ext>
            </a:extLst>
          </p:cNvPr>
          <p:cNvCxnSpPr>
            <a:cxnSpLocks/>
          </p:cNvCxnSpPr>
          <p:nvPr/>
        </p:nvCxnSpPr>
        <p:spPr>
          <a:xfrm>
            <a:off x="838200" y="1584693"/>
            <a:ext cx="4504362"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274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C027-2739-1295-01A5-B44267DE0D81}"/>
              </a:ext>
            </a:extLst>
          </p:cNvPr>
          <p:cNvSpPr>
            <a:spLocks noGrp="1"/>
          </p:cNvSpPr>
          <p:nvPr>
            <p:ph type="title"/>
          </p:nvPr>
        </p:nvSpPr>
        <p:spPr/>
        <p:txBody>
          <a:bodyPr/>
          <a:lstStyle/>
          <a:p>
            <a:r>
              <a:rPr kumimoji="1" lang="ja-JP" altLang="en-US"/>
              <a:t>翻訳結果</a:t>
            </a:r>
          </a:p>
        </p:txBody>
      </p:sp>
      <p:graphicFrame>
        <p:nvGraphicFramePr>
          <p:cNvPr id="10" name="表 10">
            <a:extLst>
              <a:ext uri="{FF2B5EF4-FFF2-40B4-BE49-F238E27FC236}">
                <a16:creationId xmlns:a16="http://schemas.microsoft.com/office/drawing/2014/main" id="{F8BC4E96-1AC9-F923-DF0E-3759B5BBD5AF}"/>
              </a:ext>
            </a:extLst>
          </p:cNvPr>
          <p:cNvGraphicFramePr>
            <a:graphicFrameLocks noGrp="1"/>
          </p:cNvGraphicFramePr>
          <p:nvPr>
            <p:ph idx="1"/>
            <p:extLst>
              <p:ext uri="{D42A27DB-BD31-4B8C-83A1-F6EECF244321}">
                <p14:modId xmlns:p14="http://schemas.microsoft.com/office/powerpoint/2010/main" val="2135507733"/>
              </p:ext>
            </p:extLst>
          </p:nvPr>
        </p:nvGraphicFramePr>
        <p:xfrm>
          <a:off x="838200" y="1690688"/>
          <a:ext cx="10678274" cy="3681325"/>
        </p:xfrm>
        <a:graphic>
          <a:graphicData uri="http://schemas.openxmlformats.org/drawingml/2006/table">
            <a:tbl>
              <a:tblPr firstRow="1" bandRow="1">
                <a:tableStyleId>{5C22544A-7EE6-4342-B048-85BDC9FD1C3A}</a:tableStyleId>
              </a:tblPr>
              <a:tblGrid>
                <a:gridCol w="5339137">
                  <a:extLst>
                    <a:ext uri="{9D8B030D-6E8A-4147-A177-3AD203B41FA5}">
                      <a16:colId xmlns:a16="http://schemas.microsoft.com/office/drawing/2014/main" val="3785605000"/>
                    </a:ext>
                  </a:extLst>
                </a:gridCol>
                <a:gridCol w="5339137">
                  <a:extLst>
                    <a:ext uri="{9D8B030D-6E8A-4147-A177-3AD203B41FA5}">
                      <a16:colId xmlns:a16="http://schemas.microsoft.com/office/drawing/2014/main" val="2094845244"/>
                    </a:ext>
                  </a:extLst>
                </a:gridCol>
              </a:tblGrid>
              <a:tr h="736265">
                <a:tc>
                  <a:txBody>
                    <a:bodyPr/>
                    <a:lstStyle/>
                    <a:p>
                      <a:r>
                        <a:rPr kumimoji="1" lang="ja-JP" altLang="en-US" sz="1600" b="0">
                          <a:solidFill>
                            <a:schemeClr val="tx1"/>
                          </a:solidFill>
                        </a:rPr>
                        <a:t>この一門にはならない人は、皆非難されるのであった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tc>
                  <a:txBody>
                    <a:bodyPr/>
                    <a:lstStyle/>
                    <a:p>
                      <a:r>
                        <a:rPr kumimoji="1" lang="ja-JP" altLang="en-US" sz="1600" b="0">
                          <a:solidFill>
                            <a:schemeClr val="tx1"/>
                          </a:solidFill>
                        </a:rPr>
                        <a:t>この⼀⾨でない⼈は、みな、⼈でないとおっしゃった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extLst>
                  <a:ext uri="{0D108BD9-81ED-4DB2-BD59-A6C34878D82A}">
                    <a16:rowId xmlns:a16="http://schemas.microsoft.com/office/drawing/2014/main" val="3286196198"/>
                  </a:ext>
                </a:extLst>
              </a:tr>
              <a:tr h="736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solidFill>
                            <a:schemeClr val="tx1"/>
                          </a:solidFill>
                        </a:rPr>
                        <a:t>秋の様子がお入りになって、お部屋の境遇は、どうしてもどうしてもよく美しい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solidFill>
                            <a:schemeClr val="tx1"/>
                          </a:solidFill>
                        </a:rPr>
                        <a:t>秋の風情が現れ立ってくるにつれて、土御門邸の様子は、何とも言い表わしようもないほどに趣がある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extLst>
                  <a:ext uri="{0D108BD9-81ED-4DB2-BD59-A6C34878D82A}">
                    <a16:rowId xmlns:a16="http://schemas.microsoft.com/office/drawing/2014/main" val="3124420864"/>
                  </a:ext>
                </a:extLst>
              </a:tr>
              <a:tr h="736265">
                <a:tc>
                  <a:txBody>
                    <a:bodyPr/>
                    <a:lstStyle/>
                    <a:p>
                      <a:r>
                        <a:rPr kumimoji="1" lang="ja-JP" altLang="en-US" sz="1600" b="0"/>
                        <a:t>無理を手紙の鐘の音、一緒にいつもの響き合っている</a:t>
                      </a:r>
                    </a:p>
                    <a:p>
                      <a:endParaRPr kumimoji="1" lang="ja-JP" altLang="en-US" sz="16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tc>
                  <a:txBody>
                    <a:bodyPr/>
                    <a:lstStyle/>
                    <a:p>
                      <a:r>
                        <a:rPr kumimoji="1" lang="ja-JP" altLang="en-US" sz="1600" b="0"/>
                        <a:t>祇園精舍の鐘の⾳には、諸⾏無常すなわちこの世のすべての現象は絶えず変化していくものだという響きがある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extLst>
                  <a:ext uri="{0D108BD9-81ED-4DB2-BD59-A6C34878D82A}">
                    <a16:rowId xmlns:a16="http://schemas.microsoft.com/office/drawing/2014/main" val="3787857423"/>
                  </a:ext>
                </a:extLst>
              </a:tr>
              <a:tr h="736265">
                <a:tc>
                  <a:txBody>
                    <a:bodyPr/>
                    <a:lstStyle/>
                    <a:p>
                      <a:r>
                        <a:rPr kumimoji="1" lang="ja-JP" altLang="en-US" sz="1600" b="0"/>
                        <a:t>今は昔、どうしてもどうしているものであった</a:t>
                      </a:r>
                    </a:p>
                    <a:p>
                      <a:endParaRPr kumimoji="1" lang="ja-JP" altLang="en-US" sz="16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tc>
                  <a:txBody>
                    <a:bodyPr/>
                    <a:lstStyle/>
                    <a:p>
                      <a:r>
                        <a:rPr kumimoji="1" lang="ja-JP" altLang="en-US" sz="1600" b="0"/>
                        <a:t>今となっては昔のことだが、竹取の翁というものがいた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extLst>
                  <a:ext uri="{0D108BD9-81ED-4DB2-BD59-A6C34878D82A}">
                    <a16:rowId xmlns:a16="http://schemas.microsoft.com/office/drawing/2014/main" val="2359238595"/>
                  </a:ext>
                </a:extLst>
              </a:tr>
              <a:tr h="736265">
                <a:tc>
                  <a:txBody>
                    <a:bodyPr/>
                    <a:lstStyle/>
                    <a:p>
                      <a:r>
                        <a:rPr kumimoji="1" lang="ja-JP" altLang="en-US" sz="1600" b="0"/>
                        <a:t>このような道路は、どうしてどうしてお帰りになる</a:t>
                      </a:r>
                    </a:p>
                    <a:p>
                      <a:endParaRPr kumimoji="1" lang="ja-JP" altLang="en-US" sz="16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tc>
                  <a:txBody>
                    <a:bodyPr/>
                    <a:lstStyle/>
                    <a:p>
                      <a:r>
                        <a:rPr kumimoji="1" lang="ja-JP" altLang="en-US" sz="1600" b="0"/>
                        <a:t>こんな道を、どうして行かれるのですか</a:t>
                      </a:r>
                    </a:p>
                    <a:p>
                      <a:endParaRPr kumimoji="1" lang="ja-JP" altLang="en-US" sz="16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DFF5"/>
                    </a:solidFill>
                  </a:tcPr>
                </a:tc>
                <a:extLst>
                  <a:ext uri="{0D108BD9-81ED-4DB2-BD59-A6C34878D82A}">
                    <a16:rowId xmlns:a16="http://schemas.microsoft.com/office/drawing/2014/main" val="776852256"/>
                  </a:ext>
                </a:extLst>
              </a:tr>
            </a:tbl>
          </a:graphicData>
        </a:graphic>
      </p:graphicFrame>
      <p:cxnSp>
        <p:nvCxnSpPr>
          <p:cNvPr id="11" name="直線コネクタ 10">
            <a:extLst>
              <a:ext uri="{FF2B5EF4-FFF2-40B4-BE49-F238E27FC236}">
                <a16:creationId xmlns:a16="http://schemas.microsoft.com/office/drawing/2014/main" id="{B8626082-1A26-43D6-1B23-99B71C84B7D5}"/>
              </a:ext>
            </a:extLst>
          </p:cNvPr>
          <p:cNvCxnSpPr>
            <a:cxnSpLocks/>
          </p:cNvCxnSpPr>
          <p:nvPr/>
        </p:nvCxnSpPr>
        <p:spPr>
          <a:xfrm>
            <a:off x="838200" y="1584693"/>
            <a:ext cx="2644739"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186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3DC8D-4612-A117-C7FB-83FAD11BAF64}"/>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6EE34A17-E1AD-B57D-6551-32FB8819B21F}"/>
              </a:ext>
            </a:extLst>
          </p:cNvPr>
          <p:cNvSpPr>
            <a:spLocks noGrp="1"/>
          </p:cNvSpPr>
          <p:nvPr>
            <p:ph idx="1"/>
          </p:nvPr>
        </p:nvSpPr>
        <p:spPr/>
        <p:txBody>
          <a:bodyPr>
            <a:normAutofit/>
          </a:bodyPr>
          <a:lstStyle/>
          <a:p>
            <a:r>
              <a:rPr kumimoji="1" lang="ja-JP" altLang="en-US" sz="3200"/>
              <a:t>データがない</a:t>
            </a:r>
            <a:endParaRPr kumimoji="1" lang="en-US" altLang="ja-JP" sz="3200" dirty="0"/>
          </a:p>
          <a:p>
            <a:pPr marL="0" indent="0">
              <a:buNone/>
            </a:pPr>
            <a:r>
              <a:rPr kumimoji="1" lang="ja-JP" altLang="en-US"/>
              <a:t>古文の現代語訳には著作権が発生するため、ネット上で集めるには限度がある</a:t>
            </a:r>
            <a:endParaRPr kumimoji="1" lang="en-US" altLang="ja-JP" dirty="0"/>
          </a:p>
          <a:p>
            <a:pPr marL="0" indent="0">
              <a:buNone/>
            </a:pPr>
            <a:endParaRPr lang="en-US" altLang="ja-JP" dirty="0"/>
          </a:p>
          <a:p>
            <a:r>
              <a:rPr kumimoji="1" lang="ja-JP" altLang="en-US"/>
              <a:t>データを所持している研究機関はあるが、こちらに実績がないので共同研究に応じてもらえない</a:t>
            </a:r>
          </a:p>
        </p:txBody>
      </p:sp>
      <p:cxnSp>
        <p:nvCxnSpPr>
          <p:cNvPr id="4" name="直線コネクタ 3">
            <a:extLst>
              <a:ext uri="{FF2B5EF4-FFF2-40B4-BE49-F238E27FC236}">
                <a16:creationId xmlns:a16="http://schemas.microsoft.com/office/drawing/2014/main" id="{D100BC7A-BAF9-30A1-062D-173DC4D04432}"/>
              </a:ext>
            </a:extLst>
          </p:cNvPr>
          <p:cNvCxnSpPr>
            <a:cxnSpLocks/>
          </p:cNvCxnSpPr>
          <p:nvPr/>
        </p:nvCxnSpPr>
        <p:spPr>
          <a:xfrm>
            <a:off x="838200" y="1584693"/>
            <a:ext cx="2326240" cy="0"/>
          </a:xfrm>
          <a:prstGeom prst="line">
            <a:avLst/>
          </a:prstGeom>
          <a:ln>
            <a:solidFill>
              <a:srgbClr val="DACADD"/>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6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0B71F-C5B6-C335-33DA-CE1B94443C28}"/>
              </a:ext>
            </a:extLst>
          </p:cNvPr>
          <p:cNvSpPr>
            <a:spLocks noGrp="1"/>
          </p:cNvSpPr>
          <p:nvPr>
            <p:ph type="ctrTitle"/>
          </p:nvPr>
        </p:nvSpPr>
        <p:spPr/>
        <p:txBody>
          <a:bodyPr>
            <a:normAutofit/>
          </a:bodyPr>
          <a:lstStyle/>
          <a:p>
            <a:r>
              <a:rPr kumimoji="1" lang="en-US" altLang="ja-JP" spc="600" dirty="0"/>
              <a:t>LLM</a:t>
            </a:r>
            <a:r>
              <a:rPr lang="ja-JP" altLang="en-US" spc="600"/>
              <a:t>による</a:t>
            </a:r>
            <a:br>
              <a:rPr kumimoji="1" lang="en-US" altLang="ja-JP" spc="600" dirty="0"/>
            </a:br>
            <a:r>
              <a:rPr kumimoji="1" lang="ja-JP" altLang="en-US" spc="600"/>
              <a:t>古文</a:t>
            </a:r>
            <a:r>
              <a:rPr kumimoji="1" lang="en-US" altLang="ja-JP" spc="600" dirty="0"/>
              <a:t>-</a:t>
            </a:r>
            <a:r>
              <a:rPr kumimoji="1" lang="ja-JP" altLang="en-US" spc="600"/>
              <a:t>現代文の機械翻訳</a:t>
            </a:r>
          </a:p>
        </p:txBody>
      </p:sp>
      <p:cxnSp>
        <p:nvCxnSpPr>
          <p:cNvPr id="4" name="直線コネクタ 3">
            <a:extLst>
              <a:ext uri="{FF2B5EF4-FFF2-40B4-BE49-F238E27FC236}">
                <a16:creationId xmlns:a16="http://schemas.microsoft.com/office/drawing/2014/main" id="{D1B197F5-C18C-8C00-5803-07FB79521437}"/>
              </a:ext>
            </a:extLst>
          </p:cNvPr>
          <p:cNvCxnSpPr>
            <a:cxnSpLocks/>
          </p:cNvCxnSpPr>
          <p:nvPr/>
        </p:nvCxnSpPr>
        <p:spPr>
          <a:xfrm>
            <a:off x="1524000" y="3535413"/>
            <a:ext cx="914400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179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3902A-8503-518E-5142-83FEDD840F8D}"/>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98A391FC-6C90-C477-3788-CB52927C6C75}"/>
              </a:ext>
            </a:extLst>
          </p:cNvPr>
          <p:cNvSpPr>
            <a:spLocks noGrp="1"/>
          </p:cNvSpPr>
          <p:nvPr>
            <p:ph idx="1"/>
          </p:nvPr>
        </p:nvSpPr>
        <p:spPr/>
        <p:txBody>
          <a:bodyPr/>
          <a:lstStyle/>
          <a:p>
            <a:r>
              <a:rPr kumimoji="1" lang="en-US" altLang="ja-JP" dirty="0"/>
              <a:t>GPT</a:t>
            </a:r>
            <a:r>
              <a:rPr kumimoji="1" lang="ja-JP" altLang="en-US"/>
              <a:t>等の大規模言語モデルは、プロンプトを調整することでその能力を更に引き出すことができる</a:t>
            </a:r>
            <a:endParaRPr kumimoji="1" lang="en-US" altLang="ja-JP" dirty="0"/>
          </a:p>
          <a:p>
            <a:endParaRPr lang="en-US" altLang="ja-JP" dirty="0"/>
          </a:p>
          <a:p>
            <a:r>
              <a:rPr lang="ja-JP" altLang="en-US"/>
              <a:t>古文翻訳に最適なプロンプトを探索する</a:t>
            </a:r>
            <a:endParaRPr lang="en-US" altLang="ja-JP" dirty="0"/>
          </a:p>
          <a:p>
            <a:endParaRPr kumimoji="1" lang="en-US" altLang="ja-JP" dirty="0"/>
          </a:p>
          <a:p>
            <a:r>
              <a:rPr kumimoji="1" lang="ja-JP" altLang="en-US"/>
              <a:t>古文翻訳データをプロンプトとして与え、翻訳力を向上させる</a:t>
            </a:r>
          </a:p>
        </p:txBody>
      </p:sp>
    </p:spTree>
    <p:extLst>
      <p:ext uri="{BB962C8B-B14F-4D97-AF65-F5344CB8AC3E}">
        <p14:creationId xmlns:p14="http://schemas.microsoft.com/office/powerpoint/2010/main" val="2158144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12686</TotalTime>
  <Words>399</Words>
  <Application>Microsoft Macintosh PowerPoint</Application>
  <PresentationFormat>ワイド画面</PresentationFormat>
  <Paragraphs>41</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3</vt:i4>
      </vt:variant>
      <vt:variant>
        <vt:lpstr>スライド タイトル</vt:lpstr>
      </vt:variant>
      <vt:variant>
        <vt:i4>9</vt:i4>
      </vt:variant>
    </vt:vector>
  </HeadingPairs>
  <TitlesOfParts>
    <vt:vector size="15" baseType="lpstr">
      <vt:lpstr>游ゴシック</vt:lpstr>
      <vt:lpstr>游ゴシック Light</vt:lpstr>
      <vt:lpstr>Arial</vt:lpstr>
      <vt:lpstr>Office テーマ</vt:lpstr>
      <vt:lpstr>デザインの設定</vt:lpstr>
      <vt:lpstr>2_デザインの設定</vt:lpstr>
      <vt:lpstr>未来創造PJ 古文-現代文の機械翻訳</vt:lpstr>
      <vt:lpstr>テーマ: 古文-現代文の機械翻訳</vt:lpstr>
      <vt:lpstr>社会的意義</vt:lpstr>
      <vt:lpstr>社会的意義</vt:lpstr>
      <vt:lpstr>1年後期の成果</vt:lpstr>
      <vt:lpstr>翻訳結果</vt:lpstr>
      <vt:lpstr>課題</vt:lpstr>
      <vt:lpstr>LLMによる 古文-現代文の機械翻訳</vt:lpstr>
      <vt:lpstr>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未来創造PJ 古文-現代文の機械翻訳</dc:title>
  <dc:creator>中城裕之</dc:creator>
  <cp:lastModifiedBy>中城裕之</cp:lastModifiedBy>
  <cp:revision>14</cp:revision>
  <dcterms:created xsi:type="dcterms:W3CDTF">2023-02-13T06:36:32Z</dcterms:created>
  <dcterms:modified xsi:type="dcterms:W3CDTF">2023-04-21T04:26:00Z</dcterms:modified>
</cp:coreProperties>
</file>