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9"/>
  </p:normalViewPr>
  <p:slideViewPr>
    <p:cSldViewPr snapToGrid="0" snapToObjects="1">
      <p:cViewPr>
        <p:scale>
          <a:sx n="70" d="100"/>
          <a:sy n="70" d="100"/>
        </p:scale>
        <p:origin x="154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9F5EA-6C22-A344-B73D-E004B4AF6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3390FA-6BBC-6D4A-B26C-1B0C3F6EF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E6B6C-FAAC-9C47-A9C8-0D3B96AD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BE125D-B250-CE45-BD64-96B1F621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EA515E-4585-544A-8AF9-19C9D305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19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75533-2854-BE46-A959-DFBDFA1B3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772D1-B184-2D4F-A896-68C1F9A40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B6E53-544D-8841-AF0D-7090286B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40C05-E3D7-AE4F-B000-14F7DC28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AB0F05-F299-334C-950B-591413F8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0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19C91D-D295-4C4B-97A5-278F1D9B2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1C6592-0927-274A-9691-DC27E0C1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B8FDB2-D88E-9241-96C6-3108B07C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7D52-083B-7140-BAEE-E9AB6FBA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929655-783D-B548-A022-B39F1C41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4AB8A-F66E-344D-9F3F-7179F3B8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880E03-5EA1-4142-A6EA-40D12C2C6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EBDA4-1D85-2C4A-ABBD-6C0AA4F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AEB0C-D215-E842-ACD2-170F1A5A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5FCD07-2B64-E441-AA62-483FC040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0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737F56-B76D-974C-8272-E70C6DCC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5E071F-071D-1649-8FB1-F77730054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84F78-95E0-B94B-8265-55458191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71C772-1A45-0B41-85AD-FF5F4961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4C4E74-05F5-C446-B1DD-70F63D36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7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FE191-EC8B-A744-BE3A-23DEFB5C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5F5270-8AEB-B042-ABE9-4B27E6324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7116F8-C476-C848-8F85-D3CAADA10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245419-1D29-5B48-8881-752676AA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595A51-C3DA-DD42-8F83-84D4D590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EE37C8-C91F-E248-B5DB-51F0790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174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85564-6861-0C49-900F-38D85D12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7AC1B-E6FF-E643-AA52-D8B6AB7F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3FE96C-CC62-C348-9CAB-C1824DF2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2F5C6-8374-7D4C-AD9F-9A84F5CF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1F0E4F-08BC-4A42-A623-DB9982940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C315E9-6108-6E4D-8087-D6365154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37B9BE-00D5-4F4F-AB84-870464DB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102294-9937-C54D-882D-B82613CF4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23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AD237-0866-A64B-B57C-4737E7F8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7C796E-66BF-4B4C-BDB8-B16771AD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C0E711-6BCB-AF47-8BF2-A8A42612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329C58-E503-0C48-A64A-52A160AE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30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84D9B70-387B-9E46-9093-4110F709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001777-D503-2B44-9B73-1989166F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1AA9F4-4E2F-4F44-8ABA-7CCF7070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3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27916-13C5-0F4F-93E2-7CE3B011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C60CF-9BCB-A04D-8270-185AB528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B647F9-CC52-C142-939E-0D404DB23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56D821-40E7-944D-A4E5-DF39C96E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3F60C-1EE5-2C46-8FD8-00FCBFD11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8D3122-2D80-D445-891A-1918DAA3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76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F06D6-2550-854A-B829-EE008CBC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47FCB2-DA7C-544C-A22E-5878A4D1C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B4242A-893D-7043-AB78-EA691E250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254BE-D08A-1041-8CCF-0F5152A2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61E94-3A09-6B44-B954-AD5DB9C1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A5957F-5D2D-2D4E-A327-32A111F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58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F6E49F-FEED-0948-96A8-FCEC95D8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12EBBC-AF87-3B4F-8B3A-AB649830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E7DAC-EFAE-2C4C-9722-409A5E48C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7A4E8-4E03-A64F-89EC-BF391E647D55}" type="datetimeFigureOut">
              <a:rPr kumimoji="1" lang="ja-JP" altLang="en-US" smtClean="0"/>
              <a:t>2020/4/13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8AD2D0-944E-8B47-808B-6F1F63B5A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2A1C03-B15D-8B47-8391-D4CAFE1C6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CEA8-87C6-6741-A8FC-E5AC048C3A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20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4F6C3A8-FAB1-004B-938F-9140833E271A}"/>
              </a:ext>
            </a:extLst>
          </p:cNvPr>
          <p:cNvGrpSpPr/>
          <p:nvPr/>
        </p:nvGrpSpPr>
        <p:grpSpPr>
          <a:xfrm>
            <a:off x="779028" y="740714"/>
            <a:ext cx="5134430" cy="1527473"/>
            <a:chOff x="779028" y="740714"/>
            <a:chExt cx="4464314" cy="132811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6C2B3E8-CDEF-FD42-B5C0-568B4BE1F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7115"/>
            <a:stretch/>
          </p:blipFill>
          <p:spPr>
            <a:xfrm>
              <a:off x="779028" y="854790"/>
              <a:ext cx="4303307" cy="12140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円/楕円 5">
              <a:extLst>
                <a:ext uri="{FF2B5EF4-FFF2-40B4-BE49-F238E27FC236}">
                  <a16:creationId xmlns:a16="http://schemas.microsoft.com/office/drawing/2014/main" id="{9AC95646-CD0E-1348-9563-BA3DEC608A33}"/>
                </a:ext>
              </a:extLst>
            </p:cNvPr>
            <p:cNvSpPr/>
            <p:nvPr/>
          </p:nvSpPr>
          <p:spPr>
            <a:xfrm>
              <a:off x="4202158" y="740714"/>
              <a:ext cx="1041184" cy="66549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9CE9726C-965E-A04F-A030-6B0D10C92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77" y="2985896"/>
            <a:ext cx="3132059" cy="2686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F679DC2B-AAFB-3448-B8BF-C0B93F5C3E63}"/>
              </a:ext>
            </a:extLst>
          </p:cNvPr>
          <p:cNvSpPr/>
          <p:nvPr/>
        </p:nvSpPr>
        <p:spPr>
          <a:xfrm>
            <a:off x="1984480" y="3095546"/>
            <a:ext cx="604342" cy="2476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3E119755-CED2-FC41-9E61-755CBD087655}"/>
              </a:ext>
            </a:extLst>
          </p:cNvPr>
          <p:cNvSpPr/>
          <p:nvPr/>
        </p:nvSpPr>
        <p:spPr>
          <a:xfrm>
            <a:off x="2026695" y="4957992"/>
            <a:ext cx="1405274" cy="2552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434FC98-9BB3-3140-B274-5970541CC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606" y="905481"/>
            <a:ext cx="3989955" cy="1592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円/楕円 28">
            <a:extLst>
              <a:ext uri="{FF2B5EF4-FFF2-40B4-BE49-F238E27FC236}">
                <a16:creationId xmlns:a16="http://schemas.microsoft.com/office/drawing/2014/main" id="{9428B6CC-67A1-C54A-AF19-8F713CF4915A}"/>
              </a:ext>
            </a:extLst>
          </p:cNvPr>
          <p:cNvSpPr/>
          <p:nvPr/>
        </p:nvSpPr>
        <p:spPr>
          <a:xfrm>
            <a:off x="6978233" y="872812"/>
            <a:ext cx="419346" cy="4099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36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F92BF76-7547-F047-B645-12ED9180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404247"/>
              </p:ext>
            </p:extLst>
          </p:nvPr>
        </p:nvGraphicFramePr>
        <p:xfrm>
          <a:off x="362788" y="58306"/>
          <a:ext cx="5309082" cy="511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47">
                  <a:extLst>
                    <a:ext uri="{9D8B030D-6E8A-4147-A177-3AD203B41FA5}">
                      <a16:colId xmlns:a16="http://schemas.microsoft.com/office/drawing/2014/main" val="3168343423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3353922199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2559737889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2371547741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2198893138"/>
                    </a:ext>
                  </a:extLst>
                </a:gridCol>
                <a:gridCol w="884847">
                  <a:extLst>
                    <a:ext uri="{9D8B030D-6E8A-4147-A177-3AD203B41FA5}">
                      <a16:colId xmlns:a16="http://schemas.microsoft.com/office/drawing/2014/main" val="2163443744"/>
                    </a:ext>
                  </a:extLst>
                </a:gridCol>
              </a:tblGrid>
              <a:tr h="85196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801757"/>
                  </a:ext>
                </a:extLst>
              </a:tr>
              <a:tr h="8519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x-1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y-1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y-1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x+1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y-1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380527"/>
                  </a:ext>
                </a:extLst>
              </a:tr>
              <a:tr h="8519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x-1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x+1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022880"/>
                  </a:ext>
                </a:extLst>
              </a:tr>
              <a:tr h="8519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x-1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y+1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y+1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x+1</a:t>
                      </a:r>
                    </a:p>
                    <a:p>
                      <a:pPr algn="ctr"/>
                      <a:r>
                        <a:rPr kumimoji="1" lang="en-US" altLang="ja-JP" sz="2400" i="1" dirty="0">
                          <a:latin typeface="Times" pitchFamily="2" charset="0"/>
                        </a:rPr>
                        <a:t>y+1</a:t>
                      </a:r>
                      <a:endParaRPr kumimoji="1" lang="ja-JP" altLang="en-US" sz="2400" i="1" dirty="0">
                        <a:latin typeface="Times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41216"/>
                  </a:ext>
                </a:extLst>
              </a:tr>
              <a:tr h="8519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503563"/>
                  </a:ext>
                </a:extLst>
              </a:tr>
              <a:tr h="85196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867350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D983B9-C007-3F4B-A2C4-36D613725CA7}"/>
              </a:ext>
            </a:extLst>
          </p:cNvPr>
          <p:cNvSpPr/>
          <p:nvPr/>
        </p:nvSpPr>
        <p:spPr>
          <a:xfrm>
            <a:off x="3017329" y="2614201"/>
            <a:ext cx="891013" cy="85919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097879EA-E4ED-A049-B534-6DF6ADECD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139275"/>
              </p:ext>
            </p:extLst>
          </p:nvPr>
        </p:nvGraphicFramePr>
        <p:xfrm>
          <a:off x="6173549" y="926199"/>
          <a:ext cx="3644772" cy="2482617"/>
        </p:xfrm>
        <a:graphic>
          <a:graphicData uri="http://schemas.openxmlformats.org/drawingml/2006/table">
            <a:tbl>
              <a:tblPr firstRow="1" bandRow="1"/>
              <a:tblGrid>
                <a:gridCol w="1214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7539">
                <a:tc>
                  <a:txBody>
                    <a:bodyPr/>
                    <a:lstStyle>
                      <a:lvl1pPr marL="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b="1" kern="1200">
                          <a:solidFill>
                            <a:schemeClr val="lt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(2, 0)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539"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(2, 1)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539"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(0, 2)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(1, 2)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1pPr>
                      <a:lvl2pPr marL="457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2pPr>
                      <a:lvl3pPr marL="914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3pPr>
                      <a:lvl4pPr marL="1371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4pPr>
                      <a:lvl5pPr marL="18288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5pPr>
                      <a:lvl6pPr marL="22860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6pPr>
                      <a:lvl7pPr marL="27432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7pPr>
                      <a:lvl8pPr marL="32004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8pPr>
                      <a:lvl9pPr marL="3657600" algn="l" rtl="0" eaLnBrk="1" latinLnBrk="0" hangingPunct="1">
                        <a:defRPr kumimoji="1" kern="1200">
                          <a:solidFill>
                            <a:schemeClr val="dk1"/>
                          </a:solidFill>
                          <a:latin typeface="Times New Roman"/>
                          <a:ea typeface="HGP明朝E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2400" b="0" dirty="0">
                          <a:solidFill>
                            <a:schemeClr val="tx1"/>
                          </a:solidFill>
                        </a:rPr>
                        <a:t>(2, 2)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marL="271437" marR="271437" marT="135707" marB="13570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232C84-0F71-2449-8BBD-3C49CA4003EC}"/>
              </a:ext>
            </a:extLst>
          </p:cNvPr>
          <p:cNvSpPr/>
          <p:nvPr/>
        </p:nvSpPr>
        <p:spPr>
          <a:xfrm>
            <a:off x="8581233" y="2567175"/>
            <a:ext cx="1237088" cy="8416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CFB70E-2ACC-1D42-90B2-1C8F87ABE27B}"/>
              </a:ext>
            </a:extLst>
          </p:cNvPr>
          <p:cNvSpPr txBox="1"/>
          <p:nvPr/>
        </p:nvSpPr>
        <p:spPr>
          <a:xfrm>
            <a:off x="1325880" y="-464914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latin typeface="Times" pitchFamily="2" charset="0"/>
              </a:rPr>
              <a:t>g</a:t>
            </a:r>
            <a:r>
              <a:rPr kumimoji="1" lang="en-US" altLang="ja-JP" sz="2800" dirty="0" err="1">
                <a:latin typeface="Times" pitchFamily="2" charset="0"/>
              </a:rPr>
              <a:t>azo</a:t>
            </a:r>
            <a:r>
              <a:rPr kumimoji="1" lang="en-US" altLang="ja-JP" sz="2800" dirty="0">
                <a:latin typeface="Times" pitchFamily="2" charset="0"/>
              </a:rPr>
              <a:t>[][]</a:t>
            </a:r>
            <a:r>
              <a:rPr kumimoji="1" lang="ja-JP" altLang="en-US" sz="2800">
                <a:latin typeface="Times" pitchFamily="2" charset="0"/>
              </a:rPr>
              <a:t>　</a:t>
            </a:r>
            <a:r>
              <a:rPr kumimoji="1" lang="en-US" altLang="ja-JP" sz="2800" dirty="0">
                <a:latin typeface="Times" pitchFamily="2" charset="0"/>
              </a:rPr>
              <a:t> (</a:t>
            </a:r>
            <a:r>
              <a:rPr kumimoji="1" lang="ja-JP" altLang="en-US" sz="2800">
                <a:latin typeface="Times" pitchFamily="2" charset="0"/>
              </a:rPr>
              <a:t>変換前の画像</a:t>
            </a:r>
            <a:r>
              <a:rPr kumimoji="1" lang="en-US" altLang="ja-JP" sz="2800" dirty="0">
                <a:latin typeface="Times" pitchFamily="2" charset="0"/>
              </a:rPr>
              <a:t>)</a:t>
            </a:r>
            <a:endParaRPr kumimoji="1" lang="ja-JP" altLang="en-US" sz="2800">
              <a:latin typeface="Times" pitchFamily="2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ABCA347-C748-2D41-93A7-D5678030FB23}"/>
              </a:ext>
            </a:extLst>
          </p:cNvPr>
          <p:cNvSpPr txBox="1"/>
          <p:nvPr/>
        </p:nvSpPr>
        <p:spPr>
          <a:xfrm>
            <a:off x="6301011" y="376654"/>
            <a:ext cx="3517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Times" pitchFamily="2" charset="0"/>
              </a:rPr>
              <a:t>filter[][]</a:t>
            </a:r>
            <a:r>
              <a:rPr kumimoji="1" lang="ja-JP" altLang="en-US" sz="2800">
                <a:latin typeface="Times" pitchFamily="2" charset="0"/>
              </a:rPr>
              <a:t>（フィルタ）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1B8A99-078B-5F49-BCBD-F96997C5A66E}"/>
              </a:ext>
            </a:extLst>
          </p:cNvPr>
          <p:cNvSpPr txBox="1"/>
          <p:nvPr/>
        </p:nvSpPr>
        <p:spPr>
          <a:xfrm>
            <a:off x="-1555490" y="5557408"/>
            <a:ext cx="154580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Times" pitchFamily="2" charset="0"/>
              </a:rPr>
              <a:t>変換後の画素値</a:t>
            </a:r>
            <a:endParaRPr lang="en-US" altLang="ja-JP" sz="2800" dirty="0">
              <a:latin typeface="Times" pitchFamily="2" charset="0"/>
            </a:endParaRPr>
          </a:p>
          <a:p>
            <a:r>
              <a:rPr lang="en-US" altLang="ja-JP" sz="2800" dirty="0">
                <a:latin typeface="Times" pitchFamily="2" charset="0"/>
              </a:rPr>
              <a:t>g</a:t>
            </a:r>
            <a:r>
              <a:rPr kumimoji="1" lang="en-US" altLang="ja-JP" sz="2800" dirty="0">
                <a:latin typeface="Times" pitchFamily="2" charset="0"/>
              </a:rPr>
              <a:t>azo2[y][x] = </a:t>
            </a:r>
            <a:r>
              <a:rPr kumimoji="1" lang="en-US" altLang="ja-JP" sz="2800" dirty="0" err="1">
                <a:latin typeface="Times" pitchFamily="2" charset="0"/>
              </a:rPr>
              <a:t>gazo</a:t>
            </a:r>
            <a:r>
              <a:rPr kumimoji="1" lang="en-US" altLang="ja-JP" sz="2800" dirty="0">
                <a:latin typeface="Times" pitchFamily="2" charset="0"/>
              </a:rPr>
              <a:t>[y-1][x-1] * filter[0][0]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[y-1][x] * filter[0][1]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[y-1][x+1] * filter[0][2] </a:t>
            </a:r>
          </a:p>
          <a:p>
            <a:r>
              <a:rPr kumimoji="1" lang="en-US" altLang="ja-JP" sz="2800" dirty="0">
                <a:latin typeface="Times" pitchFamily="2" charset="0"/>
              </a:rPr>
              <a:t>                      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[y][x-1] * filter[1][0]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[y][x] * filter[1][1]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[y][x+1] * filter[1][2]</a:t>
            </a:r>
          </a:p>
          <a:p>
            <a:r>
              <a:rPr lang="en-US" altLang="ja-JP" sz="2800" dirty="0">
                <a:latin typeface="Times" pitchFamily="2" charset="0"/>
              </a:rPr>
              <a:t>                      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[y+1][x-1] * filter[2][0]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[y+1][x] * filter[2][1]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[y+1][x+1] * filter[2][2] </a:t>
            </a:r>
            <a:endParaRPr kumimoji="1" lang="ja-JP" altLang="en-US" sz="2800">
              <a:latin typeface="Times" pitchFamily="2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1FD715-1D09-304E-9C23-68863F8E8CB8}"/>
              </a:ext>
            </a:extLst>
          </p:cNvPr>
          <p:cNvSpPr/>
          <p:nvPr/>
        </p:nvSpPr>
        <p:spPr>
          <a:xfrm>
            <a:off x="9035787" y="6832909"/>
            <a:ext cx="4705020" cy="5320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19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25BEBB-E24E-1A44-B922-F5946DC19E69}"/>
              </a:ext>
            </a:extLst>
          </p:cNvPr>
          <p:cNvSpPr txBox="1"/>
          <p:nvPr/>
        </p:nvSpPr>
        <p:spPr>
          <a:xfrm>
            <a:off x="-1854748" y="652899"/>
            <a:ext cx="154580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latin typeface="Times" pitchFamily="2" charset="0"/>
              </a:rPr>
              <a:t>変換後の画素値</a:t>
            </a:r>
            <a:endParaRPr lang="en-US" altLang="ja-JP" sz="2800" dirty="0">
              <a:latin typeface="Times" pitchFamily="2" charset="0"/>
            </a:endParaRPr>
          </a:p>
          <a:p>
            <a:r>
              <a:rPr lang="en-US" altLang="ja-JP" sz="2800" dirty="0">
                <a:latin typeface="Times" pitchFamily="2" charset="0"/>
              </a:rPr>
              <a:t>g</a:t>
            </a:r>
            <a:r>
              <a:rPr kumimoji="1" lang="en-US" altLang="ja-JP" sz="2800" dirty="0">
                <a:latin typeface="Times" pitchFamily="2" charset="0"/>
              </a:rPr>
              <a:t>azo2[y][x] = </a:t>
            </a:r>
            <a:r>
              <a:rPr kumimoji="1" lang="en-US" altLang="ja-JP" sz="2800" dirty="0" err="1">
                <a:latin typeface="Times" pitchFamily="2" charset="0"/>
              </a:rPr>
              <a:t>gazo</a:t>
            </a:r>
            <a:r>
              <a:rPr kumimoji="1" lang="en-US" altLang="ja-JP" sz="2800" dirty="0">
                <a:latin typeface="Times" pitchFamily="2" charset="0"/>
              </a:rPr>
              <a:t>[y-1][x-1] * filter[0][0]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[y-1][x] * filter[0][1]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[y-1][x+1] * filter[0][2] </a:t>
            </a:r>
          </a:p>
          <a:p>
            <a:r>
              <a:rPr kumimoji="1" lang="en-US" altLang="ja-JP" sz="2800" dirty="0">
                <a:latin typeface="Times" pitchFamily="2" charset="0"/>
              </a:rPr>
              <a:t>                      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[y][x-1] * filter[1][0]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[y][x] * filter[1][1]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[y][x+1] * filter[1][2]</a:t>
            </a:r>
          </a:p>
          <a:p>
            <a:r>
              <a:rPr lang="en-US" altLang="ja-JP" sz="2800" dirty="0">
                <a:latin typeface="Times" pitchFamily="2" charset="0"/>
              </a:rPr>
              <a:t>                      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[y+1][x-1] * filter[2][0]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[y+1][x] * filter[2][1] + </a:t>
            </a:r>
            <a:r>
              <a:rPr lang="en-US" altLang="ja-JP" sz="2800" dirty="0" err="1">
                <a:latin typeface="Times" pitchFamily="2" charset="0"/>
              </a:rPr>
              <a:t>gazo</a:t>
            </a:r>
            <a:r>
              <a:rPr lang="en-US" altLang="ja-JP" sz="2800" dirty="0">
                <a:latin typeface="Times" pitchFamily="2" charset="0"/>
              </a:rPr>
              <a:t>[y+1][x+1] * filter[2][2] </a:t>
            </a:r>
            <a:endParaRPr kumimoji="1" lang="ja-JP" altLang="en-US" sz="2800">
              <a:latin typeface="Times" pitchFamily="2" charset="0"/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348059E8-D448-3644-8980-FC63DB9654A7}"/>
              </a:ext>
            </a:extLst>
          </p:cNvPr>
          <p:cNvSpPr/>
          <p:nvPr/>
        </p:nvSpPr>
        <p:spPr>
          <a:xfrm>
            <a:off x="3347720" y="830699"/>
            <a:ext cx="6384175" cy="211625"/>
          </a:xfrm>
          <a:prstGeom prst="rightArrow">
            <a:avLst>
              <a:gd name="adj1" fmla="val 37005"/>
              <a:gd name="adj2" fmla="val 105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D65F91-64E1-C643-AF5F-9B4F52B326F1}"/>
              </a:ext>
            </a:extLst>
          </p:cNvPr>
          <p:cNvSpPr txBox="1"/>
          <p:nvPr/>
        </p:nvSpPr>
        <p:spPr>
          <a:xfrm>
            <a:off x="4607859" y="360511"/>
            <a:ext cx="4144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X</a:t>
            </a:r>
            <a:r>
              <a:rPr lang="ja-JP" altLang="en-US" sz="3200"/>
              <a:t>座標が一つづつ増加</a:t>
            </a:r>
            <a:endParaRPr kumimoji="1" lang="ja-JP" altLang="en-US" sz="3200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0C501400-4ACD-4A4D-9251-D393044E8A59}"/>
              </a:ext>
            </a:extLst>
          </p:cNvPr>
          <p:cNvSpPr/>
          <p:nvPr/>
        </p:nvSpPr>
        <p:spPr>
          <a:xfrm rot="5400000">
            <a:off x="12966139" y="1644056"/>
            <a:ext cx="1333901" cy="278974"/>
          </a:xfrm>
          <a:prstGeom prst="rightArrow">
            <a:avLst>
              <a:gd name="adj1" fmla="val 37005"/>
              <a:gd name="adj2" fmla="val 105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1C0AE9-32EC-AA48-A66A-D180D082DF87}"/>
              </a:ext>
            </a:extLst>
          </p:cNvPr>
          <p:cNvSpPr txBox="1"/>
          <p:nvPr/>
        </p:nvSpPr>
        <p:spPr>
          <a:xfrm>
            <a:off x="13772577" y="1244934"/>
            <a:ext cx="2646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Y</a:t>
            </a:r>
            <a:r>
              <a:rPr lang="ja-JP" altLang="en-US" sz="3200"/>
              <a:t>座標が</a:t>
            </a:r>
            <a:endParaRPr lang="en-US" altLang="ja-JP" sz="3200" dirty="0"/>
          </a:p>
          <a:p>
            <a:r>
              <a:rPr lang="ja-JP" altLang="en-US" sz="3200"/>
              <a:t>一つづつ増加</a:t>
            </a:r>
            <a:endParaRPr kumimoji="1" lang="ja-JP" altLang="en-US" sz="3200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5B1584C9-EFDC-4C45-9F37-86CE22DDE788}"/>
              </a:ext>
            </a:extLst>
          </p:cNvPr>
          <p:cNvSpPr/>
          <p:nvPr/>
        </p:nvSpPr>
        <p:spPr>
          <a:xfrm>
            <a:off x="1975104" y="2651760"/>
            <a:ext cx="676656" cy="8229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D9D90F-4D52-8942-8FEC-41876D412850}"/>
                  </a:ext>
                </a:extLst>
              </p:cNvPr>
              <p:cNvSpPr txBox="1"/>
              <p:nvPr/>
            </p:nvSpPr>
            <p:spPr>
              <a:xfrm>
                <a:off x="3041187" y="2700737"/>
                <a:ext cx="7795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総和（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ja-JP" altLang="en-US" sz="3200"/>
                  <a:t>）演算を使用して書き換えると</a:t>
                </a:r>
                <a:r>
                  <a:rPr lang="en-US" altLang="ja-JP" sz="3200" dirty="0"/>
                  <a:t>…</a:t>
                </a:r>
                <a:endParaRPr kumimoji="1"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D9D90F-4D52-8942-8FEC-41876D41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187" y="2700737"/>
                <a:ext cx="7795724" cy="584775"/>
              </a:xfrm>
              <a:prstGeom prst="rect">
                <a:avLst/>
              </a:prstGeom>
              <a:blipFill>
                <a:blip r:embed="rId2"/>
                <a:stretch>
                  <a:fillRect l="-1789" t="-10638" r="-976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0514121-51A6-F240-95E4-39E1AB425838}"/>
                  </a:ext>
                </a:extLst>
              </p:cNvPr>
              <p:cNvSpPr txBox="1"/>
              <p:nvPr/>
            </p:nvSpPr>
            <p:spPr>
              <a:xfrm>
                <a:off x="479370" y="3657699"/>
                <a:ext cx="9672520" cy="585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dirty="0">
                    <a:latin typeface="Times" pitchFamily="2" charset="0"/>
                  </a:rPr>
                  <a:t>gazo2[y][x]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ja-JP" sz="2800" b="0" i="0" smtClean="0">
                            <a:latin typeface="Cambria Math" panose="02040503050406030204" pitchFamily="18" charset="0"/>
                          </a:rPr>
                          <m:t>xx</m:t>
                        </m:r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ja-JP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yy</m:t>
                            </m:r>
                            <m:r>
                              <m:rPr>
                                <m:brk m:alnAt="23"/>
                              </m:r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gazo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e>
                            </m:d>
                            <m: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m:rPr>
                                <m:sty m:val="p"/>
                              </m:rPr>
                              <a:rPr lang="en-US" altLang="ja-JP" sz="2800" b="0" i="0" smtClean="0">
                                <a:latin typeface="Cambria Math" panose="02040503050406030204" pitchFamily="18" charset="0"/>
                              </a:rPr>
                              <m:t>filter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0514121-51A6-F240-95E4-39E1AB425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0" y="3657699"/>
                <a:ext cx="9672520" cy="585032"/>
              </a:xfrm>
              <a:prstGeom prst="rect">
                <a:avLst/>
              </a:prstGeom>
              <a:blipFill>
                <a:blip r:embed="rId3"/>
                <a:stretch>
                  <a:fillRect l="-1312" t="-113043" b="-16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99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418</Words>
  <Application>Microsoft Macintosh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HGP明朝E</vt:lpstr>
      <vt:lpstr>游ゴシック</vt:lpstr>
      <vt:lpstr>游ゴシック Light</vt:lpstr>
      <vt:lpstr>Arial</vt:lpstr>
      <vt:lpstr>Cambria Math</vt:lpstr>
      <vt:lpstr>Times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10</cp:revision>
  <dcterms:created xsi:type="dcterms:W3CDTF">2020-04-12T23:57:50Z</dcterms:created>
  <dcterms:modified xsi:type="dcterms:W3CDTF">2020-04-13T02:27:47Z</dcterms:modified>
</cp:coreProperties>
</file>