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56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F9D85-A2F3-AC37-6847-56BF6A74F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45501C-07F1-AA00-138C-A52E1A3ED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E36C91-BFF9-D6DF-1DD0-915416BE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FB15A0-1A62-2166-A39C-311C9EDE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1CA65-6841-8968-6533-14FBFEF0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0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8B50C-D8EB-267C-FCEB-416C29C9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631539-457A-D19D-49EB-ED3D6435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FF1D1-5503-0AED-4AEB-65CB2DAB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8479E-F775-84AE-E07A-F4D1334F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EF07AB-9233-8142-F518-F1816CE6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9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D0963C-F8BD-2D35-A712-B00838466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935E93-C2DD-1FA0-9A3A-BF258234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7D456-644F-CF7A-7958-92695C89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79A9AC-1FD4-57A2-F03D-A77321EA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A467E-8E7A-CB43-79F4-6278A801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24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1CBEE-762B-51BF-C813-C63AD81D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6E13F-D1D7-463A-54BF-18C339C2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1B15D-8632-9D61-FBBD-9ED3A291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1E7B7-5F10-986B-C257-E10799AB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B2FC7-4326-0934-94C0-3AE2E184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27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B2945-8F3C-D205-507E-40F65CF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046BCF-13AE-6DA9-BD92-DF823287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D49D7C-64D0-69C7-6B91-19509B4D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0107B4-D6ED-047A-A697-5BA267CA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37E95-1D72-53F4-AED2-86A0DB30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6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90C17-C6A0-6428-D21F-C038A416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626281-E0E1-2216-BB47-A9C01BA1C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73E6F7-396B-BEA7-7DDF-E0F8EB85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4DF1FD-E975-6D66-A21E-A3DCF3D4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449D69-DF81-9F2A-BF7D-F49817F1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289864-7BA7-33C0-13F1-10F93023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0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EEF5C-1BBB-2F64-DA8A-1BD2BCCE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2248BF-39B5-7756-A26B-E86447A8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2AAFE-C099-6698-8109-4E1C9989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A7B665-8D8B-6383-9DB1-441AECFEB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0F3C91-781B-E6AC-3895-5B6E43353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125F62-08FA-0362-3CEA-4ADB7B48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6C45A8-CA93-CB68-83F1-CACFDA13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AA3FE2-BEE9-AB20-988F-DE45CAD6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79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AD00E0-E2D6-418D-812A-328FF3D1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F60B21-E1F6-AB91-F176-FB96641B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0935FC-AC0F-1D52-ECAF-14340585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0BA14-2DA9-FD0B-6F1B-1A07FB6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42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B346796-29A9-4E11-5D4B-9A2F7EB7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1F2A59-A565-626E-0A7E-70969DF2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5511C6-9F1E-F76A-CE65-1D437AD0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4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4A814-1F14-300B-50F5-17BE3D04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A46612-3CA8-446C-63A6-5107485D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BDC572-7411-40D8-1606-421AEB32A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739797-07A9-2574-2E8B-852D0444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0E435C-8066-F737-F2DD-160DA80D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B409B7-7C6C-25CA-1172-AF9C9246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30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94EE2-66B7-DE71-2EF6-EFC130F9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8BB541-7192-E32A-3B2B-55D7CE5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68BFF6-6D11-0024-9062-26679DB9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4CCBFE-B44D-45FF-5598-494C4A6D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21E5C-6D9D-7A9C-CB40-EFF05F1E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C7C333-96A2-179E-227D-47A3A10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5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E546C6-9210-095A-55CE-9EED40BF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F724C9-E040-08EB-87A0-253EDAF4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F1FEB1-3783-D22A-8BC0-3B91CCD4E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2B3F-7A55-4AFC-8313-D63E07F7735C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5189B-B865-C517-19EF-545466690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E81B41-A93F-F559-AE5B-344EFA3C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3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AD684-831D-4CFA-104D-E84EE309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成果物作成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2D241-174D-50E2-408F-AF4C31D8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成果物作成の記録</a:t>
            </a:r>
            <a:endParaRPr kumimoji="1" lang="en-US" altLang="ja-JP" dirty="0"/>
          </a:p>
          <a:p>
            <a:r>
              <a:rPr kumimoji="1" lang="ja-JP" altLang="en-US" dirty="0"/>
              <a:t>遷移図</a:t>
            </a:r>
            <a:endParaRPr kumimoji="1" lang="en-US" altLang="ja-JP" dirty="0"/>
          </a:p>
          <a:p>
            <a:r>
              <a:rPr lang="ja-JP" altLang="en-US" dirty="0"/>
              <a:t>各画面の構成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52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DF66190-25AC-5AC3-22FC-1AF52CCBB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6" y="0"/>
            <a:ext cx="11659208" cy="685800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9E7A5CF-9E44-BCA5-B9AB-EF5FD7931238}"/>
              </a:ext>
            </a:extLst>
          </p:cNvPr>
          <p:cNvGrpSpPr/>
          <p:nvPr/>
        </p:nvGrpSpPr>
        <p:grpSpPr>
          <a:xfrm>
            <a:off x="4379134" y="3978484"/>
            <a:ext cx="2940299" cy="420981"/>
            <a:chOff x="5487133" y="3067379"/>
            <a:chExt cx="2920171" cy="104240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E706916-53A8-DD6C-9790-B8FFAA61C4AF}"/>
                </a:ext>
              </a:extLst>
            </p:cNvPr>
            <p:cNvSpPr txBox="1"/>
            <p:nvPr/>
          </p:nvSpPr>
          <p:spPr>
            <a:xfrm>
              <a:off x="5487133" y="3067379"/>
              <a:ext cx="415636" cy="91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⑮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250523-654A-7CDC-2DE7-E7B8FE757958}"/>
                </a:ext>
              </a:extLst>
            </p:cNvPr>
            <p:cNvSpPr/>
            <p:nvPr/>
          </p:nvSpPr>
          <p:spPr>
            <a:xfrm>
              <a:off x="5855263" y="3383949"/>
              <a:ext cx="2552041" cy="725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49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80D61A6-1DE3-B53F-A40E-B89AF6691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5" y="0"/>
            <a:ext cx="11696429" cy="685800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1BA0097-F905-9F69-F342-62E008DAF12B}"/>
              </a:ext>
            </a:extLst>
          </p:cNvPr>
          <p:cNvGrpSpPr/>
          <p:nvPr/>
        </p:nvGrpSpPr>
        <p:grpSpPr>
          <a:xfrm>
            <a:off x="339150" y="1517917"/>
            <a:ext cx="1559502" cy="406133"/>
            <a:chOff x="5487133" y="3067379"/>
            <a:chExt cx="1548826" cy="1005643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6C6089B-C484-3014-E401-28A805010108}"/>
                </a:ext>
              </a:extLst>
            </p:cNvPr>
            <p:cNvSpPr txBox="1"/>
            <p:nvPr/>
          </p:nvSpPr>
          <p:spPr>
            <a:xfrm>
              <a:off x="5487133" y="3067379"/>
              <a:ext cx="415636" cy="9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⑯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53767DB-6C95-F543-61AA-A3F9972BA215}"/>
                </a:ext>
              </a:extLst>
            </p:cNvPr>
            <p:cNvSpPr/>
            <p:nvPr/>
          </p:nvSpPr>
          <p:spPr>
            <a:xfrm>
              <a:off x="5855263" y="3383949"/>
              <a:ext cx="1180696" cy="6890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3F9E2C-A12F-EDD9-0F9F-23FB539DA110}"/>
              </a:ext>
            </a:extLst>
          </p:cNvPr>
          <p:cNvGrpSpPr/>
          <p:nvPr/>
        </p:nvGrpSpPr>
        <p:grpSpPr>
          <a:xfrm>
            <a:off x="9483152" y="2025916"/>
            <a:ext cx="1842074" cy="460108"/>
            <a:chOff x="5487133" y="3067379"/>
            <a:chExt cx="1829463" cy="1139293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63E14E8-B3FC-528F-68D2-D58D997CD26D}"/>
                </a:ext>
              </a:extLst>
            </p:cNvPr>
            <p:cNvSpPr txBox="1"/>
            <p:nvPr/>
          </p:nvSpPr>
          <p:spPr>
            <a:xfrm>
              <a:off x="5487133" y="3067379"/>
              <a:ext cx="415636" cy="91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⑰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AE46F94-9109-748F-CD0F-95ACA9A47956}"/>
                </a:ext>
              </a:extLst>
            </p:cNvPr>
            <p:cNvSpPr/>
            <p:nvPr/>
          </p:nvSpPr>
          <p:spPr>
            <a:xfrm>
              <a:off x="5872401" y="3365467"/>
              <a:ext cx="1444195" cy="8412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3664B10-975C-80DB-497A-7F8551AB25E5}"/>
              </a:ext>
            </a:extLst>
          </p:cNvPr>
          <p:cNvGrpSpPr/>
          <p:nvPr/>
        </p:nvGrpSpPr>
        <p:grpSpPr>
          <a:xfrm>
            <a:off x="339150" y="2486024"/>
            <a:ext cx="11150117" cy="2055525"/>
            <a:chOff x="5487133" y="3067379"/>
            <a:chExt cx="11073785" cy="5089772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8FD85FF-90E0-1EC1-9A17-7EFE676C7A9D}"/>
                </a:ext>
              </a:extLst>
            </p:cNvPr>
            <p:cNvSpPr txBox="1"/>
            <p:nvPr/>
          </p:nvSpPr>
          <p:spPr>
            <a:xfrm>
              <a:off x="5487133" y="3067379"/>
              <a:ext cx="415636" cy="91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⑱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1182CB1-84F8-E29E-7A96-FD372E705747}"/>
                </a:ext>
              </a:extLst>
            </p:cNvPr>
            <p:cNvSpPr/>
            <p:nvPr/>
          </p:nvSpPr>
          <p:spPr>
            <a:xfrm>
              <a:off x="5855262" y="3383951"/>
              <a:ext cx="10705656" cy="477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50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CFC456-B92A-4BB3-CCE9-3044A5107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68" y="0"/>
            <a:ext cx="11677463" cy="6858000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DAB5378-1EE7-2870-371B-445FB351AF68}"/>
              </a:ext>
            </a:extLst>
          </p:cNvPr>
          <p:cNvGrpSpPr/>
          <p:nvPr/>
        </p:nvGrpSpPr>
        <p:grpSpPr>
          <a:xfrm>
            <a:off x="4308859" y="2402838"/>
            <a:ext cx="3185832" cy="516651"/>
            <a:chOff x="5394636" y="2910146"/>
            <a:chExt cx="3164023" cy="1279301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D6B29D58-96B1-CB3B-029C-2DB9D3D99520}"/>
                </a:ext>
              </a:extLst>
            </p:cNvPr>
            <p:cNvSpPr txBox="1"/>
            <p:nvPr/>
          </p:nvSpPr>
          <p:spPr>
            <a:xfrm>
              <a:off x="5394636" y="2910146"/>
              <a:ext cx="415636" cy="9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⑲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23C74F-8C31-78A2-14D4-F5D18A8990B5}"/>
                </a:ext>
              </a:extLst>
            </p:cNvPr>
            <p:cNvSpPr/>
            <p:nvPr/>
          </p:nvSpPr>
          <p:spPr>
            <a:xfrm>
              <a:off x="5768228" y="3195269"/>
              <a:ext cx="2790431" cy="9941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3A3ECCB-6E4D-B2F5-FD75-FDA939785381}"/>
              </a:ext>
            </a:extLst>
          </p:cNvPr>
          <p:cNvGrpSpPr/>
          <p:nvPr/>
        </p:nvGrpSpPr>
        <p:grpSpPr>
          <a:xfrm>
            <a:off x="4308860" y="2843105"/>
            <a:ext cx="3185831" cy="516652"/>
            <a:chOff x="5394637" y="2910144"/>
            <a:chExt cx="3164022" cy="1279303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553A4BC-8A50-7982-5E3D-F7CF21861CA4}"/>
                </a:ext>
              </a:extLst>
            </p:cNvPr>
            <p:cNvSpPr txBox="1"/>
            <p:nvPr/>
          </p:nvSpPr>
          <p:spPr>
            <a:xfrm>
              <a:off x="5394637" y="2910144"/>
              <a:ext cx="415636" cy="9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⑳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426F46F-8CA0-402A-6E34-7510EDE8839B}"/>
                </a:ext>
              </a:extLst>
            </p:cNvPr>
            <p:cNvSpPr/>
            <p:nvPr/>
          </p:nvSpPr>
          <p:spPr>
            <a:xfrm>
              <a:off x="5768228" y="3195269"/>
              <a:ext cx="2790431" cy="9941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FBEE84C-2A2F-225B-399B-AF0E7512E522}"/>
              </a:ext>
            </a:extLst>
          </p:cNvPr>
          <p:cNvGrpSpPr/>
          <p:nvPr/>
        </p:nvGrpSpPr>
        <p:grpSpPr>
          <a:xfrm>
            <a:off x="4308860" y="3488084"/>
            <a:ext cx="3185831" cy="553903"/>
            <a:chOff x="5394637" y="2910144"/>
            <a:chExt cx="3164022" cy="1371542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684E039-143B-6A6D-D15D-A01A6399D889}"/>
                </a:ext>
              </a:extLst>
            </p:cNvPr>
            <p:cNvSpPr txBox="1"/>
            <p:nvPr/>
          </p:nvSpPr>
          <p:spPr>
            <a:xfrm>
              <a:off x="5394637" y="2910144"/>
              <a:ext cx="415636" cy="9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㉑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22F7C98-3B5A-EBDD-66DA-129DA2AE5AFC}"/>
                </a:ext>
              </a:extLst>
            </p:cNvPr>
            <p:cNvSpPr/>
            <p:nvPr/>
          </p:nvSpPr>
          <p:spPr>
            <a:xfrm>
              <a:off x="5768228" y="3195269"/>
              <a:ext cx="2790431" cy="10864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8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C43F7C9-9055-DB16-998B-9B701B67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6" y="0"/>
            <a:ext cx="11693927" cy="6858000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7988418-747A-7C11-614E-A3DAEBB08F82}"/>
              </a:ext>
            </a:extLst>
          </p:cNvPr>
          <p:cNvGrpSpPr/>
          <p:nvPr/>
        </p:nvGrpSpPr>
        <p:grpSpPr>
          <a:xfrm>
            <a:off x="4379134" y="3978484"/>
            <a:ext cx="2940299" cy="420981"/>
            <a:chOff x="5487133" y="3067379"/>
            <a:chExt cx="2920171" cy="1042409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BC52497-6BD0-C39A-3774-15C26A838749}"/>
                </a:ext>
              </a:extLst>
            </p:cNvPr>
            <p:cNvSpPr txBox="1"/>
            <p:nvPr/>
          </p:nvSpPr>
          <p:spPr>
            <a:xfrm>
              <a:off x="5487133" y="3067379"/>
              <a:ext cx="415636" cy="91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57A7F6D-0401-60A0-9027-887D076D245F}"/>
                </a:ext>
              </a:extLst>
            </p:cNvPr>
            <p:cNvSpPr/>
            <p:nvPr/>
          </p:nvSpPr>
          <p:spPr>
            <a:xfrm>
              <a:off x="5855263" y="3383949"/>
              <a:ext cx="2552041" cy="725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48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1C558F-D0F8-28BD-5E8E-0A67762CB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2" y="0"/>
            <a:ext cx="11736435" cy="6858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B8921AA-F4D4-1311-9765-24A47EB7BC21}"/>
              </a:ext>
            </a:extLst>
          </p:cNvPr>
          <p:cNvGrpSpPr/>
          <p:nvPr/>
        </p:nvGrpSpPr>
        <p:grpSpPr>
          <a:xfrm>
            <a:off x="9593219" y="2040673"/>
            <a:ext cx="1798682" cy="445350"/>
            <a:chOff x="5596446" y="3103924"/>
            <a:chExt cx="1786368" cy="1102751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FE6F246-2AF1-D2FE-A97F-C5A23A9DCACB}"/>
                </a:ext>
              </a:extLst>
            </p:cNvPr>
            <p:cNvSpPr txBox="1"/>
            <p:nvPr/>
          </p:nvSpPr>
          <p:spPr>
            <a:xfrm>
              <a:off x="5596446" y="3103924"/>
              <a:ext cx="415636" cy="91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㉓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0808EC0-E6F4-93DB-799A-C2301E876399}"/>
                </a:ext>
              </a:extLst>
            </p:cNvPr>
            <p:cNvSpPr/>
            <p:nvPr/>
          </p:nvSpPr>
          <p:spPr>
            <a:xfrm>
              <a:off x="5960693" y="3420497"/>
              <a:ext cx="1422121" cy="7861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35FBA5-0954-C32D-5AB1-9D01DE56735F}"/>
              </a:ext>
            </a:extLst>
          </p:cNvPr>
          <p:cNvGrpSpPr/>
          <p:nvPr/>
        </p:nvGrpSpPr>
        <p:grpSpPr>
          <a:xfrm>
            <a:off x="339150" y="2486024"/>
            <a:ext cx="11128950" cy="4371976"/>
            <a:chOff x="5487133" y="3067379"/>
            <a:chExt cx="11052763" cy="1082563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501FADA-0D4F-E57A-9C0C-425503D0179D}"/>
                </a:ext>
              </a:extLst>
            </p:cNvPr>
            <p:cNvSpPr txBox="1"/>
            <p:nvPr/>
          </p:nvSpPr>
          <p:spPr>
            <a:xfrm>
              <a:off x="5487133" y="3067379"/>
              <a:ext cx="415636" cy="91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㉔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133CCCD-ECFA-4FB7-DE83-014F40F9A13C}"/>
                </a:ext>
              </a:extLst>
            </p:cNvPr>
            <p:cNvSpPr/>
            <p:nvPr/>
          </p:nvSpPr>
          <p:spPr>
            <a:xfrm>
              <a:off x="5850330" y="3383949"/>
              <a:ext cx="10689566" cy="10509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49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765EC-E344-28EF-62A0-75B42457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3ED085-5E31-1C54-1A02-1D0877954C42}"/>
              </a:ext>
            </a:extLst>
          </p:cNvPr>
          <p:cNvSpPr txBox="1"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>
            <a:spAutoFit/>
          </a:bodyPr>
          <a:lstStyle/>
          <a:p>
            <a:r>
              <a:rPr lang="ja-JP" altLang="en-US" sz="2000" b="1" dirty="0"/>
              <a:t>〇画面構成要素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dirty="0"/>
              <a:t>　　①現在日時</a:t>
            </a:r>
            <a:endParaRPr lang="en-US" altLang="ja-JP" dirty="0"/>
          </a:p>
          <a:p>
            <a:r>
              <a:rPr lang="ja-JP" altLang="en-US" dirty="0"/>
              <a:t>　　　・現在の日時を表示します。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②現在時刻</a:t>
            </a:r>
            <a:endParaRPr lang="en-US" altLang="ja-JP" dirty="0"/>
          </a:p>
          <a:p>
            <a:r>
              <a:rPr lang="ja-JP" altLang="en-US" dirty="0"/>
              <a:t>　　　・現在の時刻を表示します。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③</a:t>
            </a:r>
            <a:r>
              <a:rPr lang="en-US" altLang="ja-JP" dirty="0"/>
              <a:t>ID</a:t>
            </a:r>
            <a:r>
              <a:rPr lang="ja-JP" altLang="en-US" dirty="0"/>
              <a:t>の入力フォーム</a:t>
            </a:r>
            <a:endParaRPr lang="en-US" altLang="ja-JP" dirty="0"/>
          </a:p>
          <a:p>
            <a:r>
              <a:rPr lang="ja-JP" altLang="en-US" dirty="0"/>
              <a:t>　　　・社員毎に決められた</a:t>
            </a:r>
            <a:r>
              <a:rPr lang="en-US" altLang="ja-JP" dirty="0"/>
              <a:t>ID</a:t>
            </a:r>
            <a:r>
              <a:rPr lang="ja-JP" altLang="en-US" dirty="0"/>
              <a:t>を入力します。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④パスワードの入力フォーム</a:t>
            </a:r>
            <a:endParaRPr lang="en-US" altLang="ja-JP" dirty="0"/>
          </a:p>
          <a:p>
            <a:r>
              <a:rPr lang="ja-JP" altLang="en-US" dirty="0"/>
              <a:t>　　　・社員毎に決められたパスワードを入力します。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⑤出勤</a:t>
            </a:r>
            <a:r>
              <a:rPr lang="en-US" altLang="ja-JP" dirty="0"/>
              <a:t>/</a:t>
            </a:r>
            <a:r>
              <a:rPr lang="ja-JP" altLang="en-US" dirty="0"/>
              <a:t>退勤ボタン</a:t>
            </a:r>
            <a:endParaRPr lang="en-US" altLang="ja-JP" dirty="0"/>
          </a:p>
          <a:p>
            <a:r>
              <a:rPr lang="ja-JP" altLang="en-US" dirty="0"/>
              <a:t>　　　・出勤</a:t>
            </a:r>
            <a:r>
              <a:rPr lang="en-US" altLang="ja-JP" dirty="0"/>
              <a:t>/</a:t>
            </a:r>
            <a:r>
              <a:rPr lang="ja-JP" altLang="en-US" dirty="0"/>
              <a:t>退勤する際に押下するボタンです。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⑥「従業員画面へ」のハイパーリンク</a:t>
            </a:r>
            <a:endParaRPr lang="en-US" altLang="ja-JP" dirty="0"/>
          </a:p>
          <a:p>
            <a:r>
              <a:rPr lang="ja-JP" altLang="en-US" dirty="0"/>
              <a:t>　　　・従業員画面へログインする従業員用ログイン画面に遷移します。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⑦「管理者画面へ」のハイパーリンク</a:t>
            </a:r>
            <a:endParaRPr lang="en-US" altLang="ja-JP" dirty="0"/>
          </a:p>
          <a:p>
            <a:r>
              <a:rPr lang="ja-JP" altLang="en-US" dirty="0"/>
              <a:t>　　　・管理者画面へログインする管理者用ログイン画面に遷移します。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95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765EC-E344-28EF-62A0-75B42457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3ED085-5E31-1C54-1A02-1D0877954C42}"/>
              </a:ext>
            </a:extLst>
          </p:cNvPr>
          <p:cNvSpPr txBox="1"/>
          <p:nvPr/>
        </p:nvSpPr>
        <p:spPr>
          <a:xfrm>
            <a:off x="1" y="0"/>
            <a:ext cx="12191999" cy="787908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>
            <a:spAutoFit/>
          </a:bodyPr>
          <a:lstStyle/>
          <a:p>
            <a:endParaRPr lang="en-US" altLang="ja-JP" sz="2000" b="1" dirty="0"/>
          </a:p>
          <a:p>
            <a:r>
              <a:rPr lang="ja-JP" altLang="en-US" dirty="0"/>
              <a:t>　　⑧出勤時のポップアップ</a:t>
            </a:r>
            <a:endParaRPr lang="en-US" altLang="ja-JP" dirty="0"/>
          </a:p>
          <a:p>
            <a:r>
              <a:rPr lang="ja-JP" altLang="en-US" dirty="0"/>
              <a:t>　　　・</a:t>
            </a:r>
            <a:r>
              <a:rPr lang="en-US" altLang="ja-JP" dirty="0"/>
              <a:t>ID</a:t>
            </a:r>
            <a:r>
              <a:rPr lang="ja-JP" altLang="en-US" dirty="0"/>
              <a:t>とパスワードを入力し、出勤ボタンを押下した際に表示されます。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⑨退勤時のポップアップ</a:t>
            </a:r>
            <a:endParaRPr lang="en-US" altLang="ja-JP" dirty="0"/>
          </a:p>
          <a:p>
            <a:r>
              <a:rPr lang="ja-JP" altLang="en-US" dirty="0"/>
              <a:t>　　　・</a:t>
            </a:r>
            <a:r>
              <a:rPr lang="en-US" altLang="ja-JP" dirty="0"/>
              <a:t>ID</a:t>
            </a:r>
            <a:r>
              <a:rPr lang="ja-JP" altLang="en-US" dirty="0"/>
              <a:t>とパスワードを入力し、退勤ボタンを押下した際に表示されます。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⑩</a:t>
            </a:r>
            <a:r>
              <a:rPr lang="en-US" altLang="ja-JP" dirty="0"/>
              <a:t>ID</a:t>
            </a:r>
            <a:r>
              <a:rPr lang="ja-JP" altLang="en-US" dirty="0"/>
              <a:t>かパスワードが間違っていた際のエラーメッセージ</a:t>
            </a:r>
            <a:endParaRPr lang="en-US" altLang="ja-JP" dirty="0"/>
          </a:p>
          <a:p>
            <a:r>
              <a:rPr lang="ja-JP" altLang="en-US" dirty="0"/>
              <a:t>　　　・入力した</a:t>
            </a:r>
            <a:r>
              <a:rPr lang="en-US" altLang="ja-JP" dirty="0"/>
              <a:t>ID</a:t>
            </a:r>
            <a:r>
              <a:rPr lang="ja-JP" altLang="en-US" dirty="0"/>
              <a:t>かパスワードが正しくなかった際に表示されます。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⑪出勤していない状態で退勤ボタンを押下した際のエラーメッセージ　</a:t>
            </a:r>
            <a:endParaRPr lang="en-US" altLang="ja-JP" dirty="0"/>
          </a:p>
          <a:p>
            <a:r>
              <a:rPr lang="ja-JP" altLang="en-US" dirty="0"/>
              <a:t>　　　・出勤していない状態で退勤ボタンを押すと表示されます。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⑫従業員</a:t>
            </a:r>
            <a:r>
              <a:rPr lang="en-US" altLang="ja-JP" dirty="0"/>
              <a:t>ID</a:t>
            </a:r>
            <a:r>
              <a:rPr lang="ja-JP" altLang="en-US" dirty="0"/>
              <a:t>の入力フォーム</a:t>
            </a:r>
            <a:endParaRPr lang="en-US" altLang="ja-JP" dirty="0"/>
          </a:p>
          <a:p>
            <a:r>
              <a:rPr lang="ja-JP" altLang="en-US" dirty="0"/>
              <a:t>　　　・社員毎に決められた</a:t>
            </a:r>
            <a:r>
              <a:rPr lang="en-US" altLang="ja-JP" dirty="0"/>
              <a:t>ID</a:t>
            </a:r>
            <a:r>
              <a:rPr lang="ja-JP" altLang="en-US" dirty="0"/>
              <a:t>を入力します。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⑬パスワードの入力フォーム</a:t>
            </a:r>
            <a:endParaRPr lang="en-US" altLang="ja-JP" dirty="0"/>
          </a:p>
          <a:p>
            <a:r>
              <a:rPr lang="ja-JP" altLang="en-US" dirty="0"/>
              <a:t>　　　・社員毎に決められたパスワードを入力します。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⑭「ログイン」のボタン</a:t>
            </a:r>
            <a:endParaRPr lang="en-US" altLang="ja-JP" dirty="0"/>
          </a:p>
          <a:p>
            <a:r>
              <a:rPr lang="ja-JP" altLang="en-US" dirty="0"/>
              <a:t>　　　・従業員</a:t>
            </a:r>
            <a:r>
              <a:rPr lang="en-US" altLang="ja-JP" dirty="0"/>
              <a:t>ID</a:t>
            </a:r>
            <a:r>
              <a:rPr lang="ja-JP" altLang="en-US" dirty="0"/>
              <a:t>とパスワードを入力後に押下します。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⑮従業員</a:t>
            </a:r>
            <a:r>
              <a:rPr lang="en-US" altLang="ja-JP" dirty="0"/>
              <a:t>ID</a:t>
            </a:r>
            <a:r>
              <a:rPr lang="ja-JP" altLang="en-US" dirty="0"/>
              <a:t>かパスワードが間違っていた際のエラーメッセージ</a:t>
            </a:r>
            <a:endParaRPr lang="en-US" altLang="ja-JP" dirty="0"/>
          </a:p>
          <a:p>
            <a:r>
              <a:rPr lang="ja-JP" altLang="en-US" dirty="0"/>
              <a:t>　　　・入力した従業員</a:t>
            </a:r>
            <a:r>
              <a:rPr lang="en-US" altLang="ja-JP" dirty="0"/>
              <a:t>ID</a:t>
            </a:r>
            <a:r>
              <a:rPr lang="ja-JP" altLang="en-US" dirty="0"/>
              <a:t>かパスワードが正しくなかった際に表示されます。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68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765EC-E344-28EF-62A0-75B42457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3ED085-5E31-1C54-1A02-1D0877954C42}"/>
              </a:ext>
            </a:extLst>
          </p:cNvPr>
          <p:cNvSpPr txBox="1"/>
          <p:nvPr/>
        </p:nvSpPr>
        <p:spPr>
          <a:xfrm>
            <a:off x="0" y="0"/>
            <a:ext cx="12191999" cy="7571303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ja-JP" altLang="en-US" dirty="0"/>
              <a:t>　　⑯</a:t>
            </a:r>
            <a:r>
              <a:rPr lang="en-US" altLang="ja-JP" dirty="0"/>
              <a:t>ID</a:t>
            </a:r>
            <a:r>
              <a:rPr lang="ja-JP" altLang="en-US" dirty="0"/>
              <a:t>の表示</a:t>
            </a:r>
            <a:endParaRPr lang="en-US" altLang="ja-JP" dirty="0"/>
          </a:p>
          <a:p>
            <a:r>
              <a:rPr lang="ja-JP" altLang="en-US" dirty="0"/>
              <a:t>　　　・ログイン画面で入力した</a:t>
            </a:r>
            <a:r>
              <a:rPr lang="en-US" altLang="ja-JP" dirty="0"/>
              <a:t>ID</a:t>
            </a:r>
            <a:r>
              <a:rPr lang="ja-JP" altLang="en-US" dirty="0"/>
              <a:t>が表示されます。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⑰「戻る」のボタン</a:t>
            </a:r>
            <a:endParaRPr lang="en-US" altLang="ja-JP" dirty="0"/>
          </a:p>
          <a:p>
            <a:r>
              <a:rPr lang="ja-JP" altLang="en-US" dirty="0"/>
              <a:t>　　　・従業員用ログイン画面に戻ります。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⑱</a:t>
            </a:r>
            <a:r>
              <a:rPr lang="en-US" altLang="ja-JP" dirty="0"/>
              <a:t>ID</a:t>
            </a:r>
            <a:r>
              <a:rPr lang="ja-JP" altLang="en-US" dirty="0"/>
              <a:t>毎の打刻情報の表</a:t>
            </a:r>
            <a:endParaRPr lang="en-US" altLang="ja-JP" dirty="0"/>
          </a:p>
          <a:p>
            <a:r>
              <a:rPr lang="ja-JP" altLang="en-US" dirty="0"/>
              <a:t>　　　・</a:t>
            </a:r>
            <a:r>
              <a:rPr lang="en-US" altLang="ja-JP" dirty="0"/>
              <a:t>ID</a:t>
            </a:r>
            <a:r>
              <a:rPr lang="ja-JP" altLang="en-US" dirty="0"/>
              <a:t>毎の打刻情報を「日付」、「出勤時間」、「退勤時間」、</a:t>
            </a:r>
            <a:endParaRPr lang="en-US" altLang="ja-JP" dirty="0"/>
          </a:p>
          <a:p>
            <a:r>
              <a:rPr lang="ja-JP" altLang="en-US" dirty="0"/>
              <a:t>　　　　「労働時間」、「退勤時間」で表示します。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⑲管理者</a:t>
            </a:r>
            <a:r>
              <a:rPr lang="en-US" altLang="ja-JP" dirty="0"/>
              <a:t>ID</a:t>
            </a:r>
            <a:r>
              <a:rPr lang="ja-JP" altLang="en-US" dirty="0"/>
              <a:t>の入力フォーム</a:t>
            </a:r>
            <a:endParaRPr lang="en-US" altLang="ja-JP" dirty="0"/>
          </a:p>
          <a:p>
            <a:r>
              <a:rPr lang="ja-JP" altLang="en-US" dirty="0"/>
              <a:t>　　　・管理者専用の決められた</a:t>
            </a:r>
            <a:r>
              <a:rPr lang="en-US" altLang="ja-JP" dirty="0"/>
              <a:t>ID</a:t>
            </a:r>
            <a:r>
              <a:rPr lang="ja-JP" altLang="en-US" dirty="0"/>
              <a:t>を入力します。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⑳パスワードの入力フォーム</a:t>
            </a:r>
            <a:endParaRPr lang="en-US" altLang="ja-JP" dirty="0"/>
          </a:p>
          <a:p>
            <a:r>
              <a:rPr lang="ja-JP" altLang="en-US" dirty="0"/>
              <a:t>　　　・管理者専用の決められたパスワードを入力します。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㉑「ログイン」のボタン</a:t>
            </a:r>
            <a:endParaRPr lang="en-US" altLang="ja-JP" dirty="0"/>
          </a:p>
          <a:p>
            <a:r>
              <a:rPr lang="ja-JP" altLang="en-US" dirty="0"/>
              <a:t>　　　・管理者</a:t>
            </a:r>
            <a:r>
              <a:rPr lang="en-US" altLang="ja-JP" dirty="0"/>
              <a:t>ID</a:t>
            </a:r>
            <a:r>
              <a:rPr lang="ja-JP" altLang="en-US" dirty="0"/>
              <a:t>とパスワードを入力後に押下します。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㉒管理者</a:t>
            </a:r>
            <a:r>
              <a:rPr lang="en-US" altLang="ja-JP" dirty="0"/>
              <a:t>ID</a:t>
            </a:r>
            <a:r>
              <a:rPr lang="ja-JP" altLang="en-US" dirty="0"/>
              <a:t>かパスワードが間違っていた際のエラーメッセージ</a:t>
            </a:r>
            <a:endParaRPr lang="en-US" altLang="ja-JP" dirty="0"/>
          </a:p>
          <a:p>
            <a:r>
              <a:rPr lang="ja-JP" altLang="en-US" dirty="0"/>
              <a:t>　　　・入力した管理者</a:t>
            </a:r>
            <a:r>
              <a:rPr lang="en-US" altLang="ja-JP" dirty="0"/>
              <a:t>ID</a:t>
            </a:r>
            <a:r>
              <a:rPr lang="ja-JP" altLang="en-US" dirty="0"/>
              <a:t>かパスワードが正しくなかった際に表示されます。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250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765EC-E344-28EF-62A0-75B42457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3ED085-5E31-1C54-1A02-1D0877954C42}"/>
              </a:ext>
            </a:extLst>
          </p:cNvPr>
          <p:cNvSpPr txBox="1"/>
          <p:nvPr/>
        </p:nvSpPr>
        <p:spPr>
          <a:xfrm>
            <a:off x="0" y="0"/>
            <a:ext cx="12191999" cy="34163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ja-JP" altLang="en-US" dirty="0"/>
              <a:t>　　㉓「戻る」のボタン</a:t>
            </a:r>
            <a:endParaRPr lang="en-US" altLang="ja-JP" dirty="0"/>
          </a:p>
          <a:p>
            <a:r>
              <a:rPr lang="ja-JP" altLang="en-US" dirty="0"/>
              <a:t>　　　・管理者用ログイン画面に戻ります。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㉔全従業員の打刻情報の表</a:t>
            </a:r>
            <a:endParaRPr lang="en-US" altLang="ja-JP" dirty="0"/>
          </a:p>
          <a:p>
            <a:r>
              <a:rPr lang="ja-JP" altLang="en-US" dirty="0"/>
              <a:t>　　　・全従業員の打刻情報を「社員</a:t>
            </a:r>
            <a:r>
              <a:rPr lang="en-US" altLang="ja-JP" dirty="0"/>
              <a:t>ID</a:t>
            </a:r>
            <a:r>
              <a:rPr lang="ja-JP" altLang="en-US" dirty="0"/>
              <a:t>」、「日付」、「出勤時間」、</a:t>
            </a:r>
            <a:endParaRPr lang="en-US" altLang="ja-JP" dirty="0"/>
          </a:p>
          <a:p>
            <a:r>
              <a:rPr lang="ja-JP" altLang="en-US" dirty="0"/>
              <a:t>　　　　「退勤時間」、「労働時間」、「退勤時間」で表示します。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29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84D87-EFBF-4F40-BBBA-8D3C4DDE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成果物作成の記録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B2B41D4F-B271-E8BD-38AB-86A48946A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262790"/>
              </p:ext>
            </p:extLst>
          </p:nvPr>
        </p:nvGraphicFramePr>
        <p:xfrm>
          <a:off x="335280" y="1270000"/>
          <a:ext cx="11572240" cy="72254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233105114"/>
                    </a:ext>
                  </a:extLst>
                </a:gridCol>
                <a:gridCol w="6213674">
                  <a:extLst>
                    <a:ext uri="{9D8B030D-6E8A-4147-A177-3AD203B41FA5}">
                      <a16:colId xmlns:a16="http://schemas.microsoft.com/office/drawing/2014/main" val="4282770850"/>
                    </a:ext>
                  </a:extLst>
                </a:gridCol>
                <a:gridCol w="3885366">
                  <a:extLst>
                    <a:ext uri="{9D8B030D-6E8A-4147-A177-3AD203B41FA5}">
                      <a16:colId xmlns:a16="http://schemas.microsoft.com/office/drawing/2014/main" val="3314599596"/>
                    </a:ext>
                  </a:extLst>
                </a:gridCol>
              </a:tblGrid>
              <a:tr h="10349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ヒアリング日付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課題</a:t>
                      </a:r>
                      <a:r>
                        <a:rPr kumimoji="1" lang="en-US" altLang="ja-JP" dirty="0"/>
                        <a:t>/ </a:t>
                      </a:r>
                      <a:r>
                        <a:rPr kumimoji="1" lang="ja-JP" altLang="en-US" dirty="0"/>
                        <a:t>検討内容</a:t>
                      </a:r>
                      <a:r>
                        <a:rPr kumimoji="1" lang="en-US" altLang="ja-JP" dirty="0"/>
                        <a:t>/ </a:t>
                      </a:r>
                      <a:r>
                        <a:rPr kumimoji="1" lang="ja-JP" altLang="en-US" dirty="0"/>
                        <a:t>追加機能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中井さんメモ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39287"/>
                  </a:ext>
                </a:extLst>
              </a:tr>
              <a:tr h="223560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2024/02/02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＝追加機能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Home</a:t>
                      </a:r>
                      <a:r>
                        <a:rPr kumimoji="1" lang="ja-JP" altLang="en-US" dirty="0"/>
                        <a:t>画面</a:t>
                      </a:r>
                      <a:r>
                        <a:rPr kumimoji="1" lang="en-US" altLang="ja-JP" dirty="0"/>
                        <a:t>=&gt;(</a:t>
                      </a:r>
                      <a:r>
                        <a:rPr kumimoji="1" lang="ja-JP" altLang="en-US" dirty="0"/>
                        <a:t>打刻</a:t>
                      </a:r>
                      <a:r>
                        <a:rPr kumimoji="1" lang="en-US" altLang="ja-JP" dirty="0"/>
                        <a:t>)=&gt;Home</a:t>
                      </a:r>
                      <a:r>
                        <a:rPr kumimoji="1" lang="ja-JP" altLang="en-US" dirty="0"/>
                        <a:t>画面に遷移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・遷移後の画面で、打刻完了をポップアップでお知らせ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・管理者画面を追加、</a:t>
                      </a:r>
                      <a:r>
                        <a:rPr kumimoji="1" lang="en-US" altLang="ja-JP" dirty="0"/>
                        <a:t>Home</a:t>
                      </a:r>
                      <a:r>
                        <a:rPr kumimoji="1" lang="ja-JP" altLang="en-US" dirty="0"/>
                        <a:t>画面から遷移可能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・管理者画面で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参照可能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＝</a:t>
                      </a:r>
                      <a:r>
                        <a:rPr kumimoji="1" lang="en-US" altLang="ja-JP" dirty="0" err="1"/>
                        <a:t>ToDo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Java</a:t>
                      </a:r>
                      <a:r>
                        <a:rPr kumimoji="1" lang="ja-JP" altLang="en-US" dirty="0"/>
                        <a:t>成果物作成の記録を更新する。（）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txt, ppt</a:t>
                      </a:r>
                      <a:r>
                        <a:rPr kumimoji="1" lang="ja-JP" altLang="en-US" dirty="0"/>
                        <a:t>ファイルで、検討内容、課題内容をまとめる。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55665"/>
                  </a:ext>
                </a:extLst>
              </a:tr>
              <a:tr h="809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2024/03/10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＝追加機能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・従業員画面を追加、</a:t>
                      </a:r>
                      <a:r>
                        <a:rPr kumimoji="1" lang="en-US" altLang="ja-JP" dirty="0"/>
                        <a:t>Home</a:t>
                      </a:r>
                      <a:r>
                        <a:rPr kumimoji="1" lang="ja-JP" altLang="en-US" dirty="0"/>
                        <a:t>画面から遷移可能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・従業員画面で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毎の打刻情報が参照可能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・従業員画面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管理者画面に遷移する前にログイン画面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　追加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355401"/>
                  </a:ext>
                </a:extLst>
              </a:tr>
              <a:tr h="809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2024/03/26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・ホーム画面にパスワードの入力フォーム追加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79463"/>
                  </a:ext>
                </a:extLst>
              </a:tr>
              <a:tr h="80927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0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38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136491-8405-AB38-FE61-8AB34283D448}"/>
              </a:ext>
            </a:extLst>
          </p:cNvPr>
          <p:cNvSpPr/>
          <p:nvPr/>
        </p:nvSpPr>
        <p:spPr>
          <a:xfrm>
            <a:off x="1851256" y="1341120"/>
            <a:ext cx="1808480" cy="88392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ホーム画面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1863210-5354-35AD-3B69-ADE71EBD07E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659736" y="1783080"/>
            <a:ext cx="4892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8C00A0-5D04-E8E8-AF2C-0FD822022CA2}"/>
              </a:ext>
            </a:extLst>
          </p:cNvPr>
          <p:cNvSpPr txBox="1"/>
          <p:nvPr/>
        </p:nvSpPr>
        <p:spPr>
          <a:xfrm>
            <a:off x="5149635" y="1341120"/>
            <a:ext cx="19127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出勤</a:t>
            </a:r>
            <a:r>
              <a:rPr kumimoji="1" lang="en-US" altLang="ja-JP" dirty="0"/>
              <a:t>/</a:t>
            </a:r>
            <a:r>
              <a:rPr kumimoji="1" lang="ja-JP" altLang="en-US" dirty="0"/>
              <a:t>退勤ボタン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1751C7-3B03-7335-65F0-90BDA81A3F0D}"/>
              </a:ext>
            </a:extLst>
          </p:cNvPr>
          <p:cNvSpPr/>
          <p:nvPr/>
        </p:nvSpPr>
        <p:spPr>
          <a:xfrm>
            <a:off x="8552238" y="1341120"/>
            <a:ext cx="1808480" cy="88392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4769C9-F576-9324-64B5-5710533AD21A}"/>
              </a:ext>
            </a:extLst>
          </p:cNvPr>
          <p:cNvSpPr txBox="1"/>
          <p:nvPr/>
        </p:nvSpPr>
        <p:spPr>
          <a:xfrm>
            <a:off x="4655416" y="1864989"/>
            <a:ext cx="3185487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出退勤が問題なく完了した</a:t>
            </a:r>
            <a:br>
              <a:rPr kumimoji="1" lang="en-US" altLang="ja-JP" dirty="0"/>
            </a:br>
            <a:r>
              <a:rPr kumimoji="1" lang="ja-JP" altLang="en-US" dirty="0"/>
              <a:t>　表示</a:t>
            </a:r>
            <a:r>
              <a:rPr lang="ja-JP" altLang="en-US" dirty="0"/>
              <a:t>をポップアップで表示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BE1CB57-917A-724C-1853-954E7D66BEC8}"/>
              </a:ext>
            </a:extLst>
          </p:cNvPr>
          <p:cNvCxnSpPr>
            <a:cxnSpLocks/>
          </p:cNvCxnSpPr>
          <p:nvPr/>
        </p:nvCxnSpPr>
        <p:spPr>
          <a:xfrm>
            <a:off x="2314806" y="2316017"/>
            <a:ext cx="904240" cy="10172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8A4F2-69DB-3E61-6F34-9ED3F72D462E}"/>
              </a:ext>
            </a:extLst>
          </p:cNvPr>
          <p:cNvSpPr/>
          <p:nvPr/>
        </p:nvSpPr>
        <p:spPr>
          <a:xfrm>
            <a:off x="3086966" y="5279620"/>
            <a:ext cx="1808480" cy="88392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従業員</a:t>
            </a:r>
            <a:r>
              <a:rPr kumimoji="1" lang="ja-JP" altLang="en-US" dirty="0"/>
              <a:t>画面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7D6CA-A90B-A79A-5CCB-140EA68FB298}"/>
              </a:ext>
            </a:extLst>
          </p:cNvPr>
          <p:cNvSpPr txBox="1"/>
          <p:nvPr/>
        </p:nvSpPr>
        <p:spPr>
          <a:xfrm>
            <a:off x="2648376" y="6249633"/>
            <a:ext cx="2962671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従業員の</a:t>
            </a:r>
            <a:r>
              <a:rPr kumimoji="1" lang="en-US" altLang="ja-JP" dirty="0"/>
              <a:t>ID</a:t>
            </a:r>
            <a:r>
              <a:rPr kumimoji="1" lang="ja-JP" altLang="en-US" dirty="0"/>
              <a:t>毎の勤怠一覧表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0D25996-6181-5B44-D1D4-3E8E161135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575560" cy="904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遷移図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6FE63F2-2993-41BC-2179-9B27BD962875}"/>
              </a:ext>
            </a:extLst>
          </p:cNvPr>
          <p:cNvSpPr/>
          <p:nvPr/>
        </p:nvSpPr>
        <p:spPr>
          <a:xfrm>
            <a:off x="2314806" y="3392823"/>
            <a:ext cx="1808480" cy="88392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CFDDC67-F7FE-D11A-A85E-69FFFCC5A616}"/>
              </a:ext>
            </a:extLst>
          </p:cNvPr>
          <p:cNvCxnSpPr>
            <a:cxnSpLocks/>
          </p:cNvCxnSpPr>
          <p:nvPr/>
        </p:nvCxnSpPr>
        <p:spPr>
          <a:xfrm>
            <a:off x="3096895" y="2316017"/>
            <a:ext cx="3431415" cy="10172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32EDE1D-C5D0-FBAB-122C-0C93C55B4D36}"/>
              </a:ext>
            </a:extLst>
          </p:cNvPr>
          <p:cNvSpPr/>
          <p:nvPr/>
        </p:nvSpPr>
        <p:spPr>
          <a:xfrm>
            <a:off x="5529176" y="3392824"/>
            <a:ext cx="1808480" cy="88392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ECA285-69A4-EF65-8F07-3D423035AB48}"/>
              </a:ext>
            </a:extLst>
          </p:cNvPr>
          <p:cNvSpPr/>
          <p:nvPr/>
        </p:nvSpPr>
        <p:spPr>
          <a:xfrm>
            <a:off x="6743758" y="5287696"/>
            <a:ext cx="1808480" cy="88392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従業員画面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88C120-7C90-4585-919F-0EA69DE7069C}"/>
              </a:ext>
            </a:extLst>
          </p:cNvPr>
          <p:cNvSpPr txBox="1"/>
          <p:nvPr/>
        </p:nvSpPr>
        <p:spPr>
          <a:xfrm>
            <a:off x="6433416" y="6260554"/>
            <a:ext cx="2723823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従業員全員の勤怠一覧表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AB19563-34B2-F0FA-BBF7-53455C4D31C4}"/>
              </a:ext>
            </a:extLst>
          </p:cNvPr>
          <p:cNvCxnSpPr>
            <a:cxnSpLocks/>
          </p:cNvCxnSpPr>
          <p:nvPr/>
        </p:nvCxnSpPr>
        <p:spPr>
          <a:xfrm>
            <a:off x="3140797" y="4323963"/>
            <a:ext cx="850409" cy="9084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DB5C20D-7CA7-ECBB-D2AD-C0965FF645A9}"/>
              </a:ext>
            </a:extLst>
          </p:cNvPr>
          <p:cNvCxnSpPr>
            <a:cxnSpLocks/>
          </p:cNvCxnSpPr>
          <p:nvPr/>
        </p:nvCxnSpPr>
        <p:spPr>
          <a:xfrm>
            <a:off x="6487247" y="4365523"/>
            <a:ext cx="1160751" cy="8668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2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1975254-26D8-D7D0-6A38-950AE8134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3" y="10620"/>
            <a:ext cx="11644793" cy="684738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EDF7883-1441-0B59-1045-159EA6BCF9A6}"/>
              </a:ext>
            </a:extLst>
          </p:cNvPr>
          <p:cNvGrpSpPr/>
          <p:nvPr/>
        </p:nvGrpSpPr>
        <p:grpSpPr>
          <a:xfrm>
            <a:off x="4901741" y="1461254"/>
            <a:ext cx="2022761" cy="808121"/>
            <a:chOff x="4901741" y="1461254"/>
            <a:chExt cx="2022761" cy="808121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9A68990-9E0B-E6C3-69BE-1F4DDC064E83}"/>
                </a:ext>
              </a:extLst>
            </p:cNvPr>
            <p:cNvSpPr txBox="1"/>
            <p:nvPr/>
          </p:nvSpPr>
          <p:spPr>
            <a:xfrm>
              <a:off x="4901741" y="1461254"/>
              <a:ext cx="415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AC5CF2D-7811-6365-6A6A-21420D32984D}"/>
                </a:ext>
              </a:extLst>
            </p:cNvPr>
            <p:cNvSpPr/>
            <p:nvPr/>
          </p:nvSpPr>
          <p:spPr>
            <a:xfrm>
              <a:off x="5265443" y="1645920"/>
              <a:ext cx="1659059" cy="6234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6F92517-F8F3-DE8B-73D7-6D14D00E0B4E}"/>
              </a:ext>
            </a:extLst>
          </p:cNvPr>
          <p:cNvGrpSpPr/>
          <p:nvPr/>
        </p:nvGrpSpPr>
        <p:grpSpPr>
          <a:xfrm>
            <a:off x="4628447" y="2386739"/>
            <a:ext cx="2611939" cy="894481"/>
            <a:chOff x="4938340" y="1461255"/>
            <a:chExt cx="1986162" cy="80812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1ECA005-E395-6620-D277-F673E18998B5}"/>
                </a:ext>
              </a:extLst>
            </p:cNvPr>
            <p:cNvSpPr txBox="1"/>
            <p:nvPr/>
          </p:nvSpPr>
          <p:spPr>
            <a:xfrm>
              <a:off x="4938340" y="1461255"/>
              <a:ext cx="415636" cy="33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E45AD03-FC8D-0AA5-553F-548E310323BC}"/>
                </a:ext>
              </a:extLst>
            </p:cNvPr>
            <p:cNvSpPr/>
            <p:nvPr/>
          </p:nvSpPr>
          <p:spPr>
            <a:xfrm>
              <a:off x="5198832" y="1645920"/>
              <a:ext cx="1725670" cy="6234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8940800-2058-343B-8193-BC41B3D35377}"/>
              </a:ext>
            </a:extLst>
          </p:cNvPr>
          <p:cNvGrpSpPr/>
          <p:nvPr/>
        </p:nvGrpSpPr>
        <p:grpSpPr>
          <a:xfrm>
            <a:off x="4438998" y="3381929"/>
            <a:ext cx="2960868" cy="749804"/>
            <a:chOff x="4901741" y="1495344"/>
            <a:chExt cx="2984489" cy="774030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8546236-BA99-72CA-02D5-B3BD2E98F37E}"/>
                </a:ext>
              </a:extLst>
            </p:cNvPr>
            <p:cNvSpPr txBox="1"/>
            <p:nvPr/>
          </p:nvSpPr>
          <p:spPr>
            <a:xfrm>
              <a:off x="4901741" y="1495344"/>
              <a:ext cx="415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F7D7BB6-BDD5-9C03-EBB5-FEFCED6FD1D5}"/>
                </a:ext>
              </a:extLst>
            </p:cNvPr>
            <p:cNvSpPr/>
            <p:nvPr/>
          </p:nvSpPr>
          <p:spPr>
            <a:xfrm>
              <a:off x="5265444" y="1685905"/>
              <a:ext cx="2620786" cy="5834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406AED-22B4-B0BC-337A-DEF921B1A84A}"/>
              </a:ext>
            </a:extLst>
          </p:cNvPr>
          <p:cNvSpPr txBox="1"/>
          <p:nvPr/>
        </p:nvSpPr>
        <p:spPr>
          <a:xfrm>
            <a:off x="4438999" y="400531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DF9DC05-6625-9E0D-D61F-CC7117410843}"/>
              </a:ext>
            </a:extLst>
          </p:cNvPr>
          <p:cNvGrpSpPr/>
          <p:nvPr/>
        </p:nvGrpSpPr>
        <p:grpSpPr>
          <a:xfrm>
            <a:off x="4438998" y="3994898"/>
            <a:ext cx="2960868" cy="728247"/>
            <a:chOff x="4901741" y="1517597"/>
            <a:chExt cx="2984489" cy="75177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B3109C2-56A2-16E1-CC6A-D5BAE0E12C2E}"/>
                </a:ext>
              </a:extLst>
            </p:cNvPr>
            <p:cNvSpPr txBox="1"/>
            <p:nvPr/>
          </p:nvSpPr>
          <p:spPr>
            <a:xfrm>
              <a:off x="4901741" y="1517597"/>
              <a:ext cx="415636" cy="381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425C198-7E39-CF41-B6EE-D78C683B5311}"/>
                </a:ext>
              </a:extLst>
            </p:cNvPr>
            <p:cNvSpPr/>
            <p:nvPr/>
          </p:nvSpPr>
          <p:spPr>
            <a:xfrm>
              <a:off x="5265444" y="1685905"/>
              <a:ext cx="2620786" cy="5834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DD705A6-686A-6200-51E3-DF36C9B4DF3D}"/>
              </a:ext>
            </a:extLst>
          </p:cNvPr>
          <p:cNvGrpSpPr/>
          <p:nvPr/>
        </p:nvGrpSpPr>
        <p:grpSpPr>
          <a:xfrm>
            <a:off x="4799822" y="4757521"/>
            <a:ext cx="2278309" cy="681255"/>
            <a:chOff x="6015781" y="1562456"/>
            <a:chExt cx="1306516" cy="732303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32F644E-E2D1-B3FB-3B17-9424612D0B7B}"/>
                </a:ext>
              </a:extLst>
            </p:cNvPr>
            <p:cNvSpPr txBox="1"/>
            <p:nvPr/>
          </p:nvSpPr>
          <p:spPr>
            <a:xfrm>
              <a:off x="6015781" y="1562456"/>
              <a:ext cx="197086" cy="39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EC06A42-DFF1-E7D3-BE61-322EB545B02E}"/>
                </a:ext>
              </a:extLst>
            </p:cNvPr>
            <p:cNvSpPr/>
            <p:nvPr/>
          </p:nvSpPr>
          <p:spPr>
            <a:xfrm>
              <a:off x="6212866" y="1725167"/>
              <a:ext cx="1109431" cy="569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87B1FB1-0993-860A-E254-93B9F5D676F6}"/>
              </a:ext>
            </a:extLst>
          </p:cNvPr>
          <p:cNvGrpSpPr/>
          <p:nvPr/>
        </p:nvGrpSpPr>
        <p:grpSpPr>
          <a:xfrm>
            <a:off x="4558666" y="5807761"/>
            <a:ext cx="1384928" cy="369330"/>
            <a:chOff x="5501525" y="1768208"/>
            <a:chExt cx="1395978" cy="381264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26C26E7-BA2F-3EB0-C593-6CDD146E22F7}"/>
                </a:ext>
              </a:extLst>
            </p:cNvPr>
            <p:cNvSpPr txBox="1"/>
            <p:nvPr/>
          </p:nvSpPr>
          <p:spPr>
            <a:xfrm>
              <a:off x="5501525" y="1768208"/>
              <a:ext cx="415636" cy="381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8D1F3913-34E8-C439-F89E-2632E2AEE8F0}"/>
                </a:ext>
              </a:extLst>
            </p:cNvPr>
            <p:cNvSpPr/>
            <p:nvPr/>
          </p:nvSpPr>
          <p:spPr>
            <a:xfrm>
              <a:off x="5873398" y="1862548"/>
              <a:ext cx="1024105" cy="22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A4D671FE-D80C-C43D-6AB0-33C1B65EDB1F}"/>
              </a:ext>
            </a:extLst>
          </p:cNvPr>
          <p:cNvGrpSpPr/>
          <p:nvPr/>
        </p:nvGrpSpPr>
        <p:grpSpPr>
          <a:xfrm>
            <a:off x="6269354" y="5810651"/>
            <a:ext cx="1383376" cy="369330"/>
            <a:chOff x="5873398" y="1779965"/>
            <a:chExt cx="1394414" cy="381264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D38B797-7670-F896-4CD7-38297B7EF9FE}"/>
                </a:ext>
              </a:extLst>
            </p:cNvPr>
            <p:cNvSpPr txBox="1"/>
            <p:nvPr/>
          </p:nvSpPr>
          <p:spPr>
            <a:xfrm>
              <a:off x="6852176" y="1779965"/>
              <a:ext cx="415636" cy="381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⑦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73F24A11-D90C-A148-FD52-86794EEE5B53}"/>
                </a:ext>
              </a:extLst>
            </p:cNvPr>
            <p:cNvSpPr/>
            <p:nvPr/>
          </p:nvSpPr>
          <p:spPr>
            <a:xfrm>
              <a:off x="5873398" y="1862547"/>
              <a:ext cx="1024105" cy="22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74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780FB19-2FA9-DB1E-71C5-8DBBBE46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4" y="0"/>
            <a:ext cx="11670129" cy="685620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B959844-5EFA-BE58-EFFE-A3DA256546AF}"/>
              </a:ext>
            </a:extLst>
          </p:cNvPr>
          <p:cNvGrpSpPr/>
          <p:nvPr/>
        </p:nvGrpSpPr>
        <p:grpSpPr>
          <a:xfrm>
            <a:off x="4955951" y="3023354"/>
            <a:ext cx="1902049" cy="1396246"/>
            <a:chOff x="4955951" y="3023354"/>
            <a:chExt cx="1902049" cy="13962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A605FF3-0CA3-EB20-4FB1-7F5615C156FD}"/>
                </a:ext>
              </a:extLst>
            </p:cNvPr>
            <p:cNvSpPr txBox="1"/>
            <p:nvPr/>
          </p:nvSpPr>
          <p:spPr>
            <a:xfrm>
              <a:off x="4955951" y="3023354"/>
              <a:ext cx="415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⑧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E9D9A4F-9CAF-72B7-38CD-1311C3D6F267}"/>
                </a:ext>
              </a:extLst>
            </p:cNvPr>
            <p:cNvSpPr/>
            <p:nvPr/>
          </p:nvSpPr>
          <p:spPr>
            <a:xfrm>
              <a:off x="5308087" y="3178386"/>
              <a:ext cx="1549913" cy="12412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766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F740311-7FFD-906E-BEAE-E0376C4BD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" y="3879"/>
            <a:ext cx="11662758" cy="6851870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081BFAF-9219-9FDA-C9A5-733BA7EB6F60}"/>
              </a:ext>
            </a:extLst>
          </p:cNvPr>
          <p:cNvGrpSpPr/>
          <p:nvPr/>
        </p:nvGrpSpPr>
        <p:grpSpPr>
          <a:xfrm>
            <a:off x="4955951" y="3023354"/>
            <a:ext cx="1902049" cy="1396246"/>
            <a:chOff x="4955951" y="3023354"/>
            <a:chExt cx="1902049" cy="1396246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7479153-9713-EBBB-DB2E-609DC3FB2A02}"/>
                </a:ext>
              </a:extLst>
            </p:cNvPr>
            <p:cNvSpPr txBox="1"/>
            <p:nvPr/>
          </p:nvSpPr>
          <p:spPr>
            <a:xfrm>
              <a:off x="4955951" y="3023354"/>
              <a:ext cx="415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⑨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EB7FBEA-42DF-B8FF-3C08-EFE718487FB4}"/>
                </a:ext>
              </a:extLst>
            </p:cNvPr>
            <p:cNvSpPr/>
            <p:nvPr/>
          </p:nvSpPr>
          <p:spPr>
            <a:xfrm>
              <a:off x="5308087" y="3178386"/>
              <a:ext cx="1549913" cy="12412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83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6796BA8-F9A3-B5D4-2E91-7B0F38F69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3248"/>
            <a:ext cx="11698778" cy="685475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55F9640-7304-B5FF-FA2C-0C86DA685EFB}"/>
              </a:ext>
            </a:extLst>
          </p:cNvPr>
          <p:cNvGrpSpPr/>
          <p:nvPr/>
        </p:nvGrpSpPr>
        <p:grpSpPr>
          <a:xfrm>
            <a:off x="4404362" y="5364479"/>
            <a:ext cx="3012439" cy="447040"/>
            <a:chOff x="4950906" y="2935302"/>
            <a:chExt cx="2991816" cy="1106934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D24D611-25B8-A367-0B5C-2584CE66E29A}"/>
                </a:ext>
              </a:extLst>
            </p:cNvPr>
            <p:cNvSpPr txBox="1"/>
            <p:nvPr/>
          </p:nvSpPr>
          <p:spPr>
            <a:xfrm>
              <a:off x="4950906" y="2935302"/>
              <a:ext cx="415636" cy="9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⑩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6D5C0CF-CC07-6D9E-CDBB-084FB02DFB73}"/>
                </a:ext>
              </a:extLst>
            </p:cNvPr>
            <p:cNvSpPr/>
            <p:nvPr/>
          </p:nvSpPr>
          <p:spPr>
            <a:xfrm>
              <a:off x="5309116" y="3274930"/>
              <a:ext cx="2633606" cy="7673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86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1F40B3-D32C-C6D4-75C2-604529A80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5" y="0"/>
            <a:ext cx="11683549" cy="685800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F7EB9D6-D7DD-8D9B-465E-531E28073B62}"/>
              </a:ext>
            </a:extLst>
          </p:cNvPr>
          <p:cNvGrpSpPr/>
          <p:nvPr/>
        </p:nvGrpSpPr>
        <p:grpSpPr>
          <a:xfrm>
            <a:off x="4851151" y="5354318"/>
            <a:ext cx="2083048" cy="426721"/>
            <a:chOff x="5394637" y="2910144"/>
            <a:chExt cx="2068788" cy="105662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2B749B90-DEAB-D3AB-0D8F-AF914E196A3C}"/>
                </a:ext>
              </a:extLst>
            </p:cNvPr>
            <p:cNvSpPr txBox="1"/>
            <p:nvPr/>
          </p:nvSpPr>
          <p:spPr>
            <a:xfrm>
              <a:off x="5394637" y="2910144"/>
              <a:ext cx="415636" cy="9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⑪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6FB11A2-ABBF-9E1D-F0C8-936AA2BB0933}"/>
                </a:ext>
              </a:extLst>
            </p:cNvPr>
            <p:cNvSpPr/>
            <p:nvPr/>
          </p:nvSpPr>
          <p:spPr>
            <a:xfrm>
              <a:off x="5768229" y="3274929"/>
              <a:ext cx="1695196" cy="6918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2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BDBA166-5EF0-E01E-901E-FDFE72EC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3" y="0"/>
            <a:ext cx="11725569" cy="6864344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ACD7F5A-3419-AFFC-1983-5EB686178792}"/>
              </a:ext>
            </a:extLst>
          </p:cNvPr>
          <p:cNvGrpSpPr/>
          <p:nvPr/>
        </p:nvGrpSpPr>
        <p:grpSpPr>
          <a:xfrm>
            <a:off x="4324099" y="2407918"/>
            <a:ext cx="3185832" cy="516651"/>
            <a:chOff x="5394636" y="2910146"/>
            <a:chExt cx="3164023" cy="127930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D9C391B-9135-144F-F632-B800F9BA0C19}"/>
                </a:ext>
              </a:extLst>
            </p:cNvPr>
            <p:cNvSpPr txBox="1"/>
            <p:nvPr/>
          </p:nvSpPr>
          <p:spPr>
            <a:xfrm>
              <a:off x="5394636" y="2910146"/>
              <a:ext cx="415636" cy="9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⑫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5FE2995-45D7-7AD2-3B6B-9F5D4B734590}"/>
                </a:ext>
              </a:extLst>
            </p:cNvPr>
            <p:cNvSpPr/>
            <p:nvPr/>
          </p:nvSpPr>
          <p:spPr>
            <a:xfrm>
              <a:off x="5768228" y="3195269"/>
              <a:ext cx="2790431" cy="9941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03FC258-12C3-0965-3241-46A798495838}"/>
              </a:ext>
            </a:extLst>
          </p:cNvPr>
          <p:cNvGrpSpPr/>
          <p:nvPr/>
        </p:nvGrpSpPr>
        <p:grpSpPr>
          <a:xfrm>
            <a:off x="4324100" y="2848185"/>
            <a:ext cx="3185831" cy="516652"/>
            <a:chOff x="5394637" y="2910144"/>
            <a:chExt cx="3164022" cy="1279303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9164AE9-BAB7-7375-0031-8B91FD73A455}"/>
                </a:ext>
              </a:extLst>
            </p:cNvPr>
            <p:cNvSpPr txBox="1"/>
            <p:nvPr/>
          </p:nvSpPr>
          <p:spPr>
            <a:xfrm>
              <a:off x="5394637" y="2910144"/>
              <a:ext cx="415636" cy="9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⑬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9DF925-1022-607E-73E9-23162ABE6E0E}"/>
                </a:ext>
              </a:extLst>
            </p:cNvPr>
            <p:cNvSpPr/>
            <p:nvPr/>
          </p:nvSpPr>
          <p:spPr>
            <a:xfrm>
              <a:off x="5768228" y="3195269"/>
              <a:ext cx="2790431" cy="9941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2311492-3799-C6DC-2253-2C348C9773C9}"/>
              </a:ext>
            </a:extLst>
          </p:cNvPr>
          <p:cNvGrpSpPr/>
          <p:nvPr/>
        </p:nvGrpSpPr>
        <p:grpSpPr>
          <a:xfrm>
            <a:off x="4324100" y="3493164"/>
            <a:ext cx="3185831" cy="553903"/>
            <a:chOff x="5394637" y="2910144"/>
            <a:chExt cx="3164022" cy="1371542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3580DFD-CD6C-FD0F-FA0D-D87FD1926798}"/>
                </a:ext>
              </a:extLst>
            </p:cNvPr>
            <p:cNvSpPr txBox="1"/>
            <p:nvPr/>
          </p:nvSpPr>
          <p:spPr>
            <a:xfrm>
              <a:off x="5394637" y="2910144"/>
              <a:ext cx="415636" cy="9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⑭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EE42B1F-84C6-9813-041D-451DFBB56E72}"/>
                </a:ext>
              </a:extLst>
            </p:cNvPr>
            <p:cNvSpPr/>
            <p:nvPr/>
          </p:nvSpPr>
          <p:spPr>
            <a:xfrm>
              <a:off x="5768228" y="3195269"/>
              <a:ext cx="2790431" cy="10864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16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760</Words>
  <Application>Microsoft Office PowerPoint</Application>
  <PresentationFormat>ワイド画面</PresentationFormat>
  <Paragraphs>143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Java成果物作成</vt:lpstr>
      <vt:lpstr>Java成果物作成の記録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uct1-ms365</dc:creator>
  <cp:lastModifiedBy>啓太 中井</cp:lastModifiedBy>
  <cp:revision>9</cp:revision>
  <dcterms:created xsi:type="dcterms:W3CDTF">2024-02-02T10:14:36Z</dcterms:created>
  <dcterms:modified xsi:type="dcterms:W3CDTF">2024-04-02T05:45:24Z</dcterms:modified>
</cp:coreProperties>
</file>