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414" r:id="rId2"/>
    <p:sldId id="357" r:id="rId3"/>
    <p:sldId id="527" r:id="rId4"/>
    <p:sldId id="529" r:id="rId5"/>
    <p:sldId id="528" r:id="rId6"/>
    <p:sldId id="459" r:id="rId7"/>
    <p:sldId id="458" r:id="rId8"/>
    <p:sldId id="461" r:id="rId9"/>
    <p:sldId id="462" r:id="rId10"/>
    <p:sldId id="504" r:id="rId11"/>
    <p:sldId id="457" r:id="rId12"/>
    <p:sldId id="463" r:id="rId13"/>
    <p:sldId id="513" r:id="rId14"/>
    <p:sldId id="550" r:id="rId15"/>
    <p:sldId id="522" r:id="rId16"/>
    <p:sldId id="480" r:id="rId17"/>
    <p:sldId id="520" r:id="rId18"/>
    <p:sldId id="466" r:id="rId19"/>
    <p:sldId id="498" r:id="rId20"/>
    <p:sldId id="465" r:id="rId21"/>
    <p:sldId id="467" r:id="rId22"/>
    <p:sldId id="545" r:id="rId23"/>
    <p:sldId id="468" r:id="rId24"/>
    <p:sldId id="551" r:id="rId25"/>
    <p:sldId id="552" r:id="rId26"/>
    <p:sldId id="519" r:id="rId27"/>
    <p:sldId id="515" r:id="rId28"/>
    <p:sldId id="516" r:id="rId29"/>
    <p:sldId id="526" r:id="rId30"/>
    <p:sldId id="517" r:id="rId31"/>
    <p:sldId id="543" r:id="rId32"/>
    <p:sldId id="518" r:id="rId33"/>
    <p:sldId id="478" r:id="rId34"/>
    <p:sldId id="481" r:id="rId35"/>
    <p:sldId id="514" r:id="rId36"/>
    <p:sldId id="521" r:id="rId37"/>
    <p:sldId id="546" r:id="rId38"/>
    <p:sldId id="472" r:id="rId39"/>
    <p:sldId id="483" r:id="rId40"/>
    <p:sldId id="482" r:id="rId41"/>
    <p:sldId id="544" r:id="rId42"/>
    <p:sldId id="484" r:id="rId43"/>
    <p:sldId id="489" r:id="rId44"/>
    <p:sldId id="490" r:id="rId45"/>
    <p:sldId id="553" r:id="rId46"/>
    <p:sldId id="485" r:id="rId47"/>
    <p:sldId id="531" r:id="rId48"/>
    <p:sldId id="486" r:id="rId49"/>
    <p:sldId id="547" r:id="rId50"/>
    <p:sldId id="496" r:id="rId51"/>
    <p:sldId id="473" r:id="rId52"/>
    <p:sldId id="524" r:id="rId53"/>
    <p:sldId id="474" r:id="rId54"/>
    <p:sldId id="530" r:id="rId55"/>
    <p:sldId id="475" r:id="rId56"/>
    <p:sldId id="476" r:id="rId57"/>
    <p:sldId id="491" r:id="rId58"/>
    <p:sldId id="493" r:id="rId59"/>
    <p:sldId id="532" r:id="rId60"/>
    <p:sldId id="492" r:id="rId61"/>
    <p:sldId id="548" r:id="rId62"/>
    <p:sldId id="497" r:id="rId63"/>
    <p:sldId id="501" r:id="rId64"/>
    <p:sldId id="512" r:id="rId65"/>
    <p:sldId id="533" r:id="rId66"/>
    <p:sldId id="541" r:id="rId67"/>
    <p:sldId id="534" r:id="rId68"/>
    <p:sldId id="535" r:id="rId69"/>
    <p:sldId id="536" r:id="rId70"/>
    <p:sldId id="537" r:id="rId71"/>
    <p:sldId id="538" r:id="rId72"/>
    <p:sldId id="542" r:id="rId73"/>
    <p:sldId id="549" r:id="rId74"/>
    <p:sldId id="540" r:id="rId75"/>
  </p:sldIdLst>
  <p:sldSz cx="12192000" cy="6858000"/>
  <p:notesSz cx="7019925" cy="9305925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3BBC"/>
    <a:srgbClr val="18722D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4" autoAdjust="0"/>
    <p:restoredTop sz="88785" autoAdjust="0"/>
  </p:normalViewPr>
  <p:slideViewPr>
    <p:cSldViewPr>
      <p:cViewPr>
        <p:scale>
          <a:sx n="100" d="100"/>
          <a:sy n="100" d="100"/>
        </p:scale>
        <p:origin x="-272" y="-1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5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2849E7B9-D898-43B0-B4B2-69EC92E90E43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5E25DA51-128B-458D-B469-824D0575C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17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68BFFF94-97B2-48EC-911E-527AD01EF67A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0246C732-F687-4D21-B311-47CCDE8F8E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6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0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9575" y="698500"/>
            <a:ext cx="6200775" cy="34893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 have been working with Progress since 1987</a:t>
            </a:r>
          </a:p>
          <a:p>
            <a:endParaRPr lang="en-US" dirty="0"/>
          </a:p>
          <a:p>
            <a:r>
              <a:rPr lang="en-US" dirty="0"/>
              <a:t>… and today I am both President of </a:t>
            </a:r>
            <a:r>
              <a:rPr lang="en-US" dirty="0" err="1"/>
              <a:t>DBAppraise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The remote database management service…</a:t>
            </a:r>
          </a:p>
          <a:p>
            <a:endParaRPr lang="en-US" dirty="0"/>
          </a:p>
          <a:p>
            <a:r>
              <a:rPr lang="en-US" dirty="0"/>
              <a:t>where we simplify the job of managing and monitoring the worlds best business applications;</a:t>
            </a:r>
          </a:p>
          <a:p>
            <a:endParaRPr lang="en-US" dirty="0"/>
          </a:p>
          <a:p>
            <a:r>
              <a:rPr lang="en-US" dirty="0"/>
              <a:t>and Vice President of White Star Software;</a:t>
            </a:r>
          </a:p>
          <a:p>
            <a:endParaRPr lang="en-US" dirty="0"/>
          </a:p>
          <a:p>
            <a:r>
              <a:rPr lang="en-US" dirty="0"/>
              <a:t>where we offer </a:t>
            </a:r>
            <a:r>
              <a:rPr lang="en-US" b="1" dirty="0"/>
              <a:t>expert</a:t>
            </a:r>
            <a:r>
              <a:rPr lang="en-US" dirty="0"/>
              <a:t> consulting services covering all aspects of Progress and </a:t>
            </a:r>
            <a:r>
              <a:rPr lang="en-US" dirty="0" err="1"/>
              <a:t>OpenEdge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85A48-3AFF-49F6-96A2-49BBDF67B8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9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9575" y="698500"/>
            <a:ext cx="6200775" cy="34893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 have been working with Progress since 1987</a:t>
            </a:r>
          </a:p>
          <a:p>
            <a:endParaRPr lang="en-US" dirty="0"/>
          </a:p>
          <a:p>
            <a:r>
              <a:rPr lang="en-US" dirty="0"/>
              <a:t>… and today I am both President of </a:t>
            </a:r>
            <a:r>
              <a:rPr lang="en-US" dirty="0" err="1"/>
              <a:t>DBAppraise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The remote database management service…</a:t>
            </a:r>
          </a:p>
          <a:p>
            <a:endParaRPr lang="en-US" dirty="0"/>
          </a:p>
          <a:p>
            <a:r>
              <a:rPr lang="en-US" dirty="0"/>
              <a:t>where we simplify the job of managing and monitoring the worlds best business applications;</a:t>
            </a:r>
          </a:p>
          <a:p>
            <a:endParaRPr lang="en-US" dirty="0"/>
          </a:p>
          <a:p>
            <a:r>
              <a:rPr lang="en-US" dirty="0"/>
              <a:t>and Vice President of White Star Software;</a:t>
            </a:r>
          </a:p>
          <a:p>
            <a:endParaRPr lang="en-US" dirty="0"/>
          </a:p>
          <a:p>
            <a:r>
              <a:rPr lang="en-US" dirty="0"/>
              <a:t>where we offer </a:t>
            </a:r>
            <a:r>
              <a:rPr lang="en-US" b="1" dirty="0"/>
              <a:t>expert</a:t>
            </a:r>
            <a:r>
              <a:rPr lang="en-US" dirty="0"/>
              <a:t> consulting services covering all aspects of Progress and </a:t>
            </a:r>
            <a:r>
              <a:rPr lang="en-US" dirty="0" err="1"/>
              <a:t>OpenEdge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85A48-3AFF-49F6-96A2-49BBDF67B81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9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9575" y="698500"/>
            <a:ext cx="6200775" cy="34893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 have been working with Progress since 1987</a:t>
            </a:r>
          </a:p>
          <a:p>
            <a:endParaRPr lang="en-US" dirty="0"/>
          </a:p>
          <a:p>
            <a:r>
              <a:rPr lang="en-US" dirty="0"/>
              <a:t>… and today I am both President of </a:t>
            </a:r>
            <a:r>
              <a:rPr lang="en-US" dirty="0" err="1"/>
              <a:t>DBAppraise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The remote database management service…</a:t>
            </a:r>
          </a:p>
          <a:p>
            <a:endParaRPr lang="en-US" dirty="0"/>
          </a:p>
          <a:p>
            <a:r>
              <a:rPr lang="en-US" dirty="0"/>
              <a:t>where we simplify the job of managing and monitoring the worlds best business applications;</a:t>
            </a:r>
          </a:p>
          <a:p>
            <a:endParaRPr lang="en-US" dirty="0"/>
          </a:p>
          <a:p>
            <a:r>
              <a:rPr lang="en-US" dirty="0"/>
              <a:t>and Vice President of White Star Software;</a:t>
            </a:r>
          </a:p>
          <a:p>
            <a:endParaRPr lang="en-US" dirty="0"/>
          </a:p>
          <a:p>
            <a:r>
              <a:rPr lang="en-US" dirty="0"/>
              <a:t>where we offer </a:t>
            </a:r>
            <a:r>
              <a:rPr lang="en-US" b="1" dirty="0"/>
              <a:t>expert</a:t>
            </a:r>
            <a:r>
              <a:rPr lang="en-US" dirty="0"/>
              <a:t> consulting services covering all aspects of Progress and </a:t>
            </a:r>
            <a:r>
              <a:rPr lang="en-US" dirty="0" err="1"/>
              <a:t>OpenEdge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85A48-3AFF-49F6-96A2-49BBDF67B8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9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8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tr_trnbr</a:t>
            </a:r>
            <a:r>
              <a:rPr lang="en-US" dirty="0"/>
              <a:t> = 1.7% of data size…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Table                     Index Fields Levels       Blocks   Size %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Util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Factor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PUB.tr_hist</a:t>
            </a:r>
            <a:endParaRPr lang="en-US" sz="1200" kern="1200" dirty="0">
              <a:solidFill>
                <a:schemeClr val="tx1"/>
              </a:solidFill>
              <a:effectLst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tr_addr_eff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            1720     3     3         21993 124.2M   72.5   1.5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tr_batch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                1721     2     3         18778 101.4M   69.4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tr_date_trn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            1722     3     3         22049 113.6M   66.1   1.7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tr_eff_trnbr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            1723     3     3         21650 113.6M   67.4   1.7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tr_nbr_eff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              1724     3     3         23111 124.2M   69.0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tr_part_eff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            1725     3     3         22335 124.2M   71.4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tr_part_trn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            1726     3     3         26167 136.5M   67.0   1.7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tr_serial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              1727     2     3         18706 101.4M   69.7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tr_trnbr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                1719     2     3         18119 92.1M   65.3   1.7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tr_type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                1728     3     3         22215 124.2M   71.8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tr_vend_lot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            1729     2     3         18698 101.4M   69.7   1.6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17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gltr_ref</a:t>
            </a:r>
            <a:r>
              <a:rPr lang="en-US" dirty="0"/>
              <a:t> = 6.8% of data size</a:t>
            </a:r>
          </a:p>
          <a:p>
            <a:r>
              <a:rPr lang="en-US" dirty="0" err="1"/>
              <a:t>gltr_eff_dt</a:t>
            </a:r>
            <a:r>
              <a:rPr lang="en-US" dirty="0"/>
              <a:t> = 3.6%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                     Index Fields Levels       Blocks   Size %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Factor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PUB.gltr_hist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gltr_acc_ctr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720     7     3         71915 386.7M   69.1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gltr_addr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721     3     3         30442 164.6M   69.5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gltr_batch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722     2     3         24259 126.7M   67.1   1.7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723     2     3         24461 126.7M   66.5   1.7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gltr_ctr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724     5     3         51009 274.5M   69.1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gltr_doctype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725     4     3         43267 233.5M   69.3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gltr_dy_code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726     3     3         33714 183.8M   70.0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gltr_eff_dt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727     2     3         19628 107.6M   70.4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gltr_ent_dt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728     5     3         53505 287.4M   69.0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gltr_export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729     3     3         28322 144.1M   65.3   1.7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gltr_ind1                 730     7     3         72172 386.7M   68.8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gltr_ind2                 731     4     3         44818 239.4M   68.6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gltr_project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732     7     3         72719 386.7M   68.3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gltr_ref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719     4     3         37753 203.7M   69.3   1.6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gltr_sub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733     6     3         61821 329.1M   68.4   1.6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79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9"/>
            <a:ext cx="10744200" cy="1143000"/>
          </a:xfrm>
          <a:ln>
            <a:noFill/>
          </a:ln>
        </p:spPr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8600" y="1524000"/>
            <a:ext cx="11734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5"/>
            <a:ext cx="576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68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12192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AE0A0252-BC0F-47B6-B2AF-C40178B96FF1}" type="datetime1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2800" y="6356352"/>
            <a:ext cx="6096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657C8AD-9CD5-4FD6-B96A-EC63C8DD4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259"/>
            <a:ext cx="107442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5"/>
            <a:ext cx="11734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74706"/>
            <a:ext cx="2286000" cy="3284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0" y="259459"/>
            <a:ext cx="990600" cy="990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mailto:tom@wss.com" TargetMode="External"/><Relationship Id="rId5" Type="http://schemas.openxmlformats.org/officeDocument/2006/relationships/hyperlink" Target="mailto:pk@wss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72800" y="6324604"/>
            <a:ext cx="6096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657C8AD-9CD5-4FD6-B96A-EC63C8DD46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85800"/>
            <a:ext cx="11125200" cy="525780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/>
          <a:p>
            <a:r>
              <a:rPr lang="en-US" sz="2400" b="1" dirty="0"/>
              <a:t>Dump and Load Workshop</a:t>
            </a:r>
          </a:p>
          <a:p>
            <a:r>
              <a:rPr lang="en-US" dirty="0"/>
              <a:t>Tom Bascom, Paul </a:t>
            </a:r>
            <a:r>
              <a:rPr lang="en-US" dirty="0" err="1"/>
              <a:t>Koufalis</a:t>
            </a:r>
            <a:r>
              <a:rPr lang="en-US" dirty="0"/>
              <a:t>; White Star Software</a:t>
            </a:r>
          </a:p>
          <a:p>
            <a:endParaRPr lang="en-US" b="1" dirty="0"/>
          </a:p>
          <a:p>
            <a:r>
              <a:rPr lang="en-US" b="1" dirty="0"/>
              <a:t>Abstract:</a:t>
            </a:r>
            <a:r>
              <a:rPr lang="en-US" dirty="0"/>
              <a:t> A long time ago, in a galaxy far, far away -- dump and load used to be so simple: "Admin - Dump - Data"; wait a few hours (or days); "Admin - Load - Data"; wait a few more hours (or days).  But it turned out people didn't like being down for a week to do a D&amp;L, so over the years the Engine Crew has been nice enough to add a lot of new toys to make the process faster.  These new options have reduced D&amp;L times dramatically, but sometimes at the cost of increased complexity.  But you don't care about complexity!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You want it FAST!!!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8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Linux </a:t>
            </a:r>
            <a:r>
              <a:rPr lang="en-US" dirty="0" smtClean="0"/>
              <a:t>Box Configuration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97EC54-13FB-E94B-B126-D52ADA3F3004}"/>
              </a:ext>
            </a:extLst>
          </p:cNvPr>
          <p:cNvSpPr txBox="1"/>
          <p:nvPr/>
        </p:nvSpPr>
        <p:spPr>
          <a:xfrm>
            <a:off x="228600" y="1600200"/>
            <a:ext cx="4267200" cy="43396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Architecture:         x86_64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CPU op-mode(s):       32-bit, 64-bit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Byte Order:           Little Endian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CPU(s):               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On-line CPU(s) list:  0-3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Thread(s) per core:   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Core(s) per socket:   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Socket(s):           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NUMA node(s):         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Vendor ID:           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GenuineIntel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CPU family:           6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Model:                63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Model name:           Xeon E5-2676 v3 @ 2.40GHz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Stepping:             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CPU MHz:              2400.066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BogoMIPS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             4800.13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Hypervisor vendor:    Xen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Virtualization type:  full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L1d cache:            32K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L1i cache:            32K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L2 cache:             256K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L3 cache:             30720K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NUMA node0 CPU(s):    0-3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55A24D-1DE8-9B41-9B92-C70590A2CB71}"/>
              </a:ext>
            </a:extLst>
          </p:cNvPr>
          <p:cNvSpPr txBox="1"/>
          <p:nvPr/>
        </p:nvSpPr>
        <p:spPr>
          <a:xfrm>
            <a:off x="4648200" y="1607405"/>
            <a:ext cx="7315200" cy="38472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PageSize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4KB RAM-Memory   Swap-Space      High-Memory   Low-Memory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Total (MB)       16050.9          0.0     - not in use - not in use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Free (MB)         156.9          0.0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Free Percent         1.0%         0.0%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Linux Kernel Internal Memory (MB)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          Cached= 15347.4      Active=  3972.5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Buffers=   133.4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Swapcached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     0.0   Inactive = 11536.4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Dirty =     0.0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Writeback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     0.0     Mapped =     6.5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Slab =   339.0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Commit_AS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   103.5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PageTables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     4.6 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Mount   Size(GB) Free(GB)   Used%   FS Type  Mount Options                    Device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────────────────────────────────────────────────────────────────────────────────────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/new        98.31   56.06  42.97%      ext4  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rw,relatime,data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=ordered)    /dev/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xvdf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          196.74  133.54  32.12%      ext4  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rw,noatime,data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=ordered)    /dev/xvda1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/dl         98.31   93.23   5.16%      ext4  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rw,relatime,data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=ordered)    /dev/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xvdg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/dev         7.83    7.83   0.00%  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devtmpfs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 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rw,relatime,size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=8207188k…)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devtmpfs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/dev/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 7.84    7.84   0.00%     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 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rw,relatime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                     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5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3811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/>
              <a:t>Lab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 descr="impro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74320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69046-F2A4-2749-BD08-86E854A9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assignment!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7704F4-51B0-CA4E-95AF-E2C349ED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5"/>
            <a:ext cx="11734800" cy="6857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Open 3 windows and login, make the windows at least 160 columns by 48 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F51129C-2B78-DD4C-8672-9B9DE3950334}"/>
              </a:ext>
            </a:extLst>
          </p:cNvPr>
          <p:cNvSpPr txBox="1">
            <a:spLocks/>
          </p:cNvSpPr>
          <p:nvPr/>
        </p:nvSpPr>
        <p:spPr>
          <a:xfrm>
            <a:off x="228600" y="2590800"/>
            <a:ext cx="3581400" cy="3657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nmon</a:t>
            </a:r>
            <a:endParaRPr lang="en-US" dirty="0"/>
          </a:p>
          <a:p>
            <a:r>
              <a:rPr lang="en-US" dirty="0"/>
              <a:t>“c,m,d,5”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78515F4-617A-3246-A262-113FB04BEEAC}"/>
              </a:ext>
            </a:extLst>
          </p:cNvPr>
          <p:cNvSpPr txBox="1">
            <a:spLocks/>
          </p:cNvSpPr>
          <p:nvPr/>
        </p:nvSpPr>
        <p:spPr>
          <a:xfrm>
            <a:off x="4114800" y="2590800"/>
            <a:ext cx="3962400" cy="36575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</a:t>
            </a:r>
            <a:r>
              <a:rPr lang="en-US" dirty="0" err="1" smtClean="0"/>
              <a:t>lean.sh</a:t>
            </a:r>
            <a:endParaRPr lang="en-US" dirty="0" smtClean="0"/>
          </a:p>
          <a:p>
            <a:r>
              <a:rPr lang="en-US" dirty="0" err="1" smtClean="0"/>
              <a:t>dumpall.sh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296F61D-0DF7-634A-874F-86DD550B334B}"/>
              </a:ext>
            </a:extLst>
          </p:cNvPr>
          <p:cNvSpPr txBox="1">
            <a:spLocks/>
          </p:cNvSpPr>
          <p:nvPr/>
        </p:nvSpPr>
        <p:spPr>
          <a:xfrm>
            <a:off x="8382000" y="2590800"/>
            <a:ext cx="3657600" cy="3657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Keep a command prompt handy</a:t>
            </a:r>
          </a:p>
        </p:txBody>
      </p:sp>
    </p:spTree>
    <p:extLst>
      <p:ext uri="{BB962C8B-B14F-4D97-AF65-F5344CB8AC3E}">
        <p14:creationId xmlns:p14="http://schemas.microsoft.com/office/powerpoint/2010/main" val="412358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Dictionary </a:t>
            </a:r>
            <a:r>
              <a:rPr lang="en-US" dirty="0" smtClean="0"/>
              <a:t>dump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11811000" cy="44012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mr-IN" sz="2000" dirty="0">
                <a:latin typeface="Consolas"/>
                <a:cs typeface="Consolas"/>
              </a:rPr>
              <a:t> ┌─────────────────────────────────────────────────────────────────────────────┐ </a:t>
            </a:r>
            <a:endParaRPr lang="en-US" sz="2000" dirty="0">
              <a:latin typeface="Consolas"/>
              <a:cs typeface="Consolas"/>
            </a:endParaRPr>
          </a:p>
          <a:p>
            <a:r>
              <a:rPr lang="mr-IN" sz="2000" dirty="0">
                <a:latin typeface="Consolas"/>
                <a:cs typeface="Consolas"/>
              </a:rPr>
              <a:t> │ Dumping Data.   Press CTRL-C to terminate the dump process.                 │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mr-IN" sz="2000" dirty="0">
                <a:latin typeface="Consolas"/>
                <a:cs typeface="Consolas"/>
              </a:rPr>
              <a:t>│                                                                             │</a:t>
            </a:r>
          </a:p>
          <a:p>
            <a:r>
              <a:rPr lang="mr-IN" sz="2000" dirty="0">
                <a:latin typeface="Consolas"/>
                <a:cs typeface="Consolas"/>
              </a:rPr>
              <a:t> │Table                           Dump File                       Records      │</a:t>
            </a:r>
          </a:p>
          <a:p>
            <a:r>
              <a:rPr lang="mr-IN" sz="2000" dirty="0">
                <a:latin typeface="Consolas"/>
                <a:cs typeface="Consolas"/>
              </a:rPr>
              <a:t> │─────────────────────────────────────────────────────────────────────────────│</a:t>
            </a:r>
          </a:p>
          <a:p>
            <a:r>
              <a:rPr lang="mr-IN" sz="2000" dirty="0">
                <a:latin typeface="Consolas"/>
                <a:cs typeface="Consolas"/>
              </a:rPr>
              <a:t> │totd_det                        /dl/dump/totd_det.d                         0│</a:t>
            </a:r>
          </a:p>
          <a:p>
            <a:r>
              <a:rPr lang="mr-IN" sz="2000" dirty="0">
                <a:latin typeface="Consolas"/>
                <a:cs typeface="Consolas"/>
              </a:rPr>
              <a:t> │tot_mstr                        /dl/dump/tot_mstr.d                         0│</a:t>
            </a:r>
          </a:p>
          <a:p>
            <a:r>
              <a:rPr lang="mr-IN" sz="2000" dirty="0">
                <a:latin typeface="Consolas"/>
                <a:cs typeface="Consolas"/>
              </a:rPr>
              <a:t> │trcs_det                        /dl/dump/trcs_det.d                         0│</a:t>
            </a:r>
          </a:p>
          <a:p>
            <a:r>
              <a:rPr lang="mr-IN" sz="2000" dirty="0">
                <a:latin typeface="Consolas"/>
                <a:cs typeface="Consolas"/>
              </a:rPr>
              <a:t> │trgl_det                        /dl/dump/trgl_det.d                   2000000│</a:t>
            </a:r>
          </a:p>
          <a:p>
            <a:r>
              <a:rPr lang="mr-IN" sz="2000" dirty="0">
                <a:latin typeface="Consolas"/>
                <a:cs typeface="Consolas"/>
              </a:rPr>
              <a:t> │trld_det                        /dl/dump/trld_det.d                         0│</a:t>
            </a:r>
          </a:p>
          <a:p>
            <a:r>
              <a:rPr lang="mr-IN" sz="2000" dirty="0">
                <a:latin typeface="Consolas"/>
                <a:cs typeface="Consolas"/>
              </a:rPr>
              <a:t> │trl_mstr                        /dl/dump/trl_mstr.d                         0│</a:t>
            </a:r>
          </a:p>
          <a:p>
            <a:r>
              <a:rPr lang="mr-IN" sz="2000" dirty="0">
                <a:latin typeface="Consolas"/>
                <a:cs typeface="Consolas"/>
              </a:rPr>
              <a:t> │trq_mstr                        /dl/dump/trq_mstr.d                         0│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mr-IN" sz="2000" dirty="0">
                <a:latin typeface="Consolas"/>
                <a:cs typeface="Consolas"/>
              </a:rPr>
              <a:t>│tr_hist                         /dl/dump/tr_hist.d              Dumping      │</a:t>
            </a:r>
          </a:p>
          <a:p>
            <a:r>
              <a:rPr lang="mr-IN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953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Dump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97EC54-13FB-E94B-B126-D52ADA3F3004}"/>
              </a:ext>
            </a:extLst>
          </p:cNvPr>
          <p:cNvSpPr txBox="1"/>
          <p:nvPr/>
        </p:nvSpPr>
        <p:spPr>
          <a:xfrm>
            <a:off x="228600" y="1600201"/>
            <a:ext cx="17145000" cy="418575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./wshop.dump00.sh start: Fri Feb 16 14:07:07 UTC 2018		   	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Current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Fri Feb 16 01:07:57 UTC 2018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./wshop.dump00.sh end: Fri Feb 16 14:08:53 UTC 2018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dumping: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loading: 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 staged: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archived: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Filesystem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Size Used Avail Use% Mounted 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/dev/xvda1     197G 64G 134G 33% 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/dev/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xvdf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99G 32G 63G 34% /new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/dev/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xvdg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99G 25G 70G 26% /dl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4.0K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/dl/arc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/dl/stage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4.0G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/dl/dump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4.0K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/dl/load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7.0M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/dl/log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/dl</a:t>
            </a:r>
          </a:p>
        </p:txBody>
      </p:sp>
    </p:spTree>
    <p:extLst>
      <p:ext uri="{BB962C8B-B14F-4D97-AF65-F5344CB8AC3E}">
        <p14:creationId xmlns:p14="http://schemas.microsoft.com/office/powerpoint/2010/main" val="167707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we wait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 and wait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 and 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0CFBB-58CA-0444-A25A-F6F7F88E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dump &amp; load?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715FD7-099D-E147-A039-6A47707E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(audience survey)</a:t>
            </a:r>
          </a:p>
        </p:txBody>
      </p:sp>
    </p:spTree>
    <p:extLst>
      <p:ext uri="{BB962C8B-B14F-4D97-AF65-F5344CB8AC3E}">
        <p14:creationId xmlns:p14="http://schemas.microsoft.com/office/powerpoint/2010/main" val="136645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0CFBB-58CA-0444-A25A-F6F7F88E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dump &amp; load?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715FD7-099D-E147-A039-6A47707E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migrate between platforms</a:t>
            </a:r>
          </a:p>
          <a:p>
            <a:r>
              <a:rPr lang="en-US" dirty="0" smtClean="0"/>
              <a:t>To upgrade Progress</a:t>
            </a:r>
          </a:p>
          <a:p>
            <a:r>
              <a:rPr lang="en-US" dirty="0" smtClean="0"/>
              <a:t>To repair corruption</a:t>
            </a:r>
          </a:p>
          <a:p>
            <a:r>
              <a:rPr lang="en-US" dirty="0" smtClean="0"/>
              <a:t>To “improve performance”</a:t>
            </a:r>
          </a:p>
          <a:p>
            <a:r>
              <a:rPr lang="en-US" dirty="0" smtClean="0"/>
              <a:t>To change storage area configuration</a:t>
            </a:r>
          </a:p>
          <a:p>
            <a:r>
              <a:rPr lang="en-US" dirty="0" smtClean="0"/>
              <a:t>To defragment or improve “scatter”</a:t>
            </a:r>
          </a:p>
          <a:p>
            <a:r>
              <a:rPr lang="en-US" dirty="0" smtClean="0"/>
              <a:t>To fix a “long </a:t>
            </a:r>
            <a:r>
              <a:rPr lang="en-US" dirty="0" err="1" smtClean="0"/>
              <a:t>rm</a:t>
            </a:r>
            <a:r>
              <a:rPr lang="en-US" dirty="0" smtClean="0"/>
              <a:t> chain” problem</a:t>
            </a:r>
          </a:p>
          <a:p>
            <a:r>
              <a:rPr lang="en-US" dirty="0"/>
              <a:t>Because it is </a:t>
            </a:r>
            <a:r>
              <a:rPr lang="en-US" dirty="0" smtClean="0"/>
              <a:t>February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3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CDEF04-C2B6-BC4D-B949-371F41B8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Dump &amp; Load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B9269F-8205-534F-B32D-224D5333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knowledge</a:t>
            </a:r>
          </a:p>
          <a:p>
            <a:r>
              <a:rPr lang="en-US" dirty="0"/>
              <a:t>Getting permission for an outage</a:t>
            </a:r>
          </a:p>
          <a:p>
            <a:r>
              <a:rPr lang="en-US" dirty="0"/>
              <a:t>Inadequate test systems</a:t>
            </a:r>
          </a:p>
          <a:p>
            <a:r>
              <a:rPr lang="en-US" dirty="0"/>
              <a:t>Inadequate IO subsystems</a:t>
            </a:r>
          </a:p>
          <a:p>
            <a:pPr lvl="1"/>
            <a:r>
              <a:rPr lang="en-US" dirty="0"/>
              <a:t>Disk space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Time!</a:t>
            </a:r>
          </a:p>
        </p:txBody>
      </p:sp>
    </p:spTree>
    <p:extLst>
      <p:ext uri="{BB962C8B-B14F-4D97-AF65-F5344CB8AC3E}">
        <p14:creationId xmlns:p14="http://schemas.microsoft.com/office/powerpoint/2010/main" val="156536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C0FA50-3F8E-3C4A-A18B-954749C0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Workshop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386095-2147-494E-A285-10D60E40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 performance is “inconsistent” at best</a:t>
            </a:r>
          </a:p>
          <a:p>
            <a:r>
              <a:rPr lang="en-US" dirty="0"/>
              <a:t>Network connectivity is always an “adventure” – no matter what the hotel says</a:t>
            </a:r>
          </a:p>
          <a:p>
            <a:r>
              <a:rPr lang="en-US" dirty="0"/>
              <a:t>Not everyone is familiar with Linux and command lines</a:t>
            </a:r>
          </a:p>
          <a:p>
            <a:r>
              <a:rPr lang="en-US" dirty="0"/>
              <a:t>Limited time – we can’t do *everything*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8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fme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09800"/>
            <a:ext cx="2590800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11125200" cy="10668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Dump and Load Workshop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5218093"/>
            <a:ext cx="5410200" cy="1384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+mj-lt"/>
              </a:rPr>
              <a:t>Tom Bascom, Paul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Koufalis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2"/>
                </a:solidFill>
                <a:latin typeface="+mj-lt"/>
              </a:rPr>
            </a:br>
            <a:r>
              <a:rPr lang="en-US" sz="2800" dirty="0">
                <a:solidFill>
                  <a:schemeClr val="tx2"/>
                </a:solidFill>
                <a:latin typeface="+mj-lt"/>
              </a:rPr>
              <a:t>White Star Software</a:t>
            </a:r>
            <a:br>
              <a:rPr lang="en-US" sz="2800" dirty="0">
                <a:solidFill>
                  <a:schemeClr val="tx2"/>
                </a:solidFill>
                <a:latin typeface="+mj-lt"/>
              </a:rPr>
            </a:br>
            <a:r>
              <a:rPr lang="en-US" sz="2800" dirty="0">
                <a:solidFill>
                  <a:schemeClr val="tx2"/>
                </a:solidFill>
                <a:latin typeface="+mj-lt"/>
                <a:hlinkClick r:id="rId4"/>
              </a:rPr>
              <a:t>tom@wss.com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j-lt"/>
                <a:hlinkClick r:id="rId5"/>
              </a:rPr>
              <a:t>pk@wss.com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3F4A7B-96AB-9C40-9941-64FEC5AC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Dump &amp; Load Methods and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23AEF5-3CC5-DE42-84A3-2AC55D22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r>
              <a:rPr lang="en-US" dirty="0"/>
              <a:t>4GL BUFFER-COPY</a:t>
            </a:r>
          </a:p>
          <a:p>
            <a:r>
              <a:rPr lang="en-US" dirty="0"/>
              <a:t>Binary</a:t>
            </a:r>
          </a:p>
          <a:p>
            <a:r>
              <a:rPr lang="en-US" dirty="0"/>
              <a:t>Replication triggers (or CDC)</a:t>
            </a:r>
          </a:p>
          <a:p>
            <a:r>
              <a:rPr lang="en-US" dirty="0"/>
              <a:t>Table partitioning / 4GL</a:t>
            </a:r>
          </a:p>
          <a:p>
            <a:r>
              <a:rPr lang="en-US" dirty="0"/>
              <a:t>Incremental by storage area</a:t>
            </a:r>
          </a:p>
        </p:txBody>
      </p:sp>
    </p:spTree>
    <p:extLst>
      <p:ext uri="{BB962C8B-B14F-4D97-AF65-F5344CB8AC3E}">
        <p14:creationId xmlns:p14="http://schemas.microsoft.com/office/powerpoint/2010/main" val="194184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14611A-B65B-9341-B4E4-E4374987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565F87-270F-8344-BD38-5F3828EB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604A7B"/>
                </a:solidFill>
              </a:rPr>
              <a:t>Parallel binary dump</a:t>
            </a:r>
            <a:r>
              <a:rPr lang="en-US" dirty="0"/>
              <a:t> with an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overlapping binary load</a:t>
            </a:r>
            <a:r>
              <a:rPr lang="en-US" dirty="0"/>
              <a:t> and an </a:t>
            </a:r>
            <a:r>
              <a:rPr lang="en-US" b="1" dirty="0" err="1">
                <a:solidFill>
                  <a:srgbClr val="604A7B"/>
                </a:solidFill>
              </a:rPr>
              <a:t>idxbuild</a:t>
            </a:r>
            <a:r>
              <a:rPr lang="en-US" b="1" dirty="0">
                <a:solidFill>
                  <a:srgbClr val="604A7B"/>
                </a:solidFill>
              </a:rPr>
              <a:t> all</a:t>
            </a:r>
          </a:p>
          <a:p>
            <a:r>
              <a:rPr lang="en-US" dirty="0"/>
              <a:t>This means that we will run multiple processes at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not really the same  as “threads</a:t>
            </a:r>
            <a:r>
              <a:rPr lang="en-US" dirty="0" smtClean="0"/>
              <a:t>” even though we sometimes say that)</a:t>
            </a:r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we will start the load “phase” while the dump is still </a:t>
            </a:r>
            <a:r>
              <a:rPr lang="en-US" dirty="0" smtClean="0"/>
              <a:t>running i.e. “overlapping”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0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stuff we won’t do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</a:t>
            </a:r>
          </a:p>
          <a:p>
            <a:r>
              <a:rPr lang="en-US" dirty="0" smtClean="0"/>
              <a:t>Security setup</a:t>
            </a:r>
          </a:p>
          <a:p>
            <a:r>
              <a:rPr lang="en-US" dirty="0" smtClean="0"/>
              <a:t>SQL users and views</a:t>
            </a:r>
          </a:p>
          <a:p>
            <a:r>
              <a:rPr lang="en-US" dirty="0" smtClean="0"/>
              <a:t>Sequence values</a:t>
            </a:r>
          </a:p>
          <a:p>
            <a:r>
              <a:rPr lang="en-US" dirty="0" smtClean="0"/>
              <a:t>Auditing</a:t>
            </a:r>
          </a:p>
          <a:p>
            <a:r>
              <a:rPr lang="en-US" dirty="0" smtClean="0"/>
              <a:t>Multi-tenancy</a:t>
            </a:r>
          </a:p>
          <a:p>
            <a:r>
              <a:rPr lang="en-US" dirty="0" smtClean="0"/>
              <a:t>Table partitioning</a:t>
            </a:r>
          </a:p>
          <a:p>
            <a:r>
              <a:rPr lang="en-US" dirty="0" smtClean="0"/>
              <a:t>Transparent data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86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F91AA5-E2E7-2F4A-88D1-EC006498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Dump &amp;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E9EB0E-E9C8-864C-90FC-AE4043A4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“Binary” refers to the record format – not the blocks</a:t>
            </a:r>
          </a:p>
          <a:p>
            <a:r>
              <a:rPr lang="en-US" dirty="0"/>
              <a:t>It is portable between all Progress platforms regardless of</a:t>
            </a:r>
          </a:p>
          <a:p>
            <a:pPr lvl="1"/>
            <a:r>
              <a:rPr lang="en-US" dirty="0"/>
              <a:t>OS; Windows, Linux, AIX, HPUX and even </a:t>
            </a:r>
            <a:r>
              <a:rPr lang="en-US" sz="2000" dirty="0" err="1"/>
              <a:t>Elli</a:t>
            </a:r>
            <a:r>
              <a:rPr lang="en-US" dirty="0" err="1"/>
              <a:t>SUN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bitness</a:t>
            </a:r>
            <a:r>
              <a:rPr lang="en-US" dirty="0"/>
              <a:t>”; 32 or 64 – doesn’t matter</a:t>
            </a:r>
          </a:p>
          <a:p>
            <a:pPr lvl="1"/>
            <a:r>
              <a:rPr lang="en-US" dirty="0"/>
              <a:t>Byte order; big-endian vs little-endian – it’s all the </a:t>
            </a:r>
            <a:r>
              <a:rPr lang="en-US" dirty="0" smtClean="0"/>
              <a:t>same</a:t>
            </a:r>
          </a:p>
          <a:p>
            <a:pPr lvl="1"/>
            <a:r>
              <a:rPr lang="en-US" dirty="0" smtClean="0"/>
              <a:t>Target block size, rows per block or storage area </a:t>
            </a:r>
            <a:r>
              <a:rPr lang="en-US" dirty="0" err="1" smtClean="0"/>
              <a:t>config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bd</a:t>
            </a:r>
            <a:r>
              <a:rPr lang="en-US" dirty="0"/>
              <a:t> files are portable </a:t>
            </a:r>
            <a:r>
              <a:rPr lang="en-US" i="1" dirty="0"/>
              <a:t>upward</a:t>
            </a:r>
            <a:r>
              <a:rPr lang="en-US" dirty="0"/>
              <a:t> across Progress/</a:t>
            </a:r>
            <a:r>
              <a:rPr lang="en-US" dirty="0" err="1"/>
              <a:t>Openedge</a:t>
            </a:r>
            <a:r>
              <a:rPr lang="en-US" dirty="0"/>
              <a:t> versions</a:t>
            </a:r>
          </a:p>
          <a:p>
            <a:pPr lvl="1"/>
            <a:r>
              <a:rPr lang="en-US" dirty="0"/>
              <a:t>Not so portable going backward</a:t>
            </a:r>
          </a:p>
          <a:p>
            <a:r>
              <a:rPr lang="en-US" dirty="0"/>
              <a:t>Binary dump &amp; load is almost always the fastest option</a:t>
            </a:r>
          </a:p>
        </p:txBody>
      </p:sp>
    </p:spTree>
    <p:extLst>
      <p:ext uri="{BB962C8B-B14F-4D97-AF65-F5344CB8AC3E}">
        <p14:creationId xmlns:p14="http://schemas.microsoft.com/office/powerpoint/2010/main" val="408349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3811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/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 descr="discussion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32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2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0CFBB-58CA-0444-A25A-F6F7F88E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715FD7-099D-E147-A039-6A47707E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far </a:t>
            </a:r>
            <a:r>
              <a:rPr lang="en-US" dirty="0"/>
              <a:t>did everyone get?</a:t>
            </a:r>
          </a:p>
          <a:p>
            <a:r>
              <a:rPr lang="en-US" dirty="0"/>
              <a:t>Note </a:t>
            </a:r>
            <a:r>
              <a:rPr lang="en-US" dirty="0" err="1"/>
              <a:t>nmon</a:t>
            </a:r>
            <a:r>
              <a:rPr lang="en-US" dirty="0"/>
              <a:t> activity </a:t>
            </a:r>
            <a:r>
              <a:rPr lang="en-US" dirty="0" smtClean="0"/>
              <a:t>highlights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9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590800"/>
            <a:ext cx="7772400" cy="1219200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/>
              <a:t>Dump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3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in/</a:t>
            </a:r>
            <a:r>
              <a:rPr lang="en-US" dirty="0" err="1" smtClean="0"/>
              <a:t>dlenv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part 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97EC54-13FB-E94B-B126-D52ADA3F3004}"/>
              </a:ext>
            </a:extLst>
          </p:cNvPr>
          <p:cNvSpPr txBox="1"/>
          <p:nvPr/>
        </p:nvSpPr>
        <p:spPr>
          <a:xfrm>
            <a:off x="304800" y="1600201"/>
            <a:ext cx="11582400" cy="452431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mr-IN" sz="1600" dirty="0">
                <a:latin typeface="Consolas"/>
                <a:cs typeface="Consolas"/>
              </a:rPr>
              <a:t>#!/bin/sh</a:t>
            </a:r>
          </a:p>
          <a:p>
            <a:r>
              <a:rPr lang="uk-UA" sz="1600" dirty="0">
                <a:latin typeface="Consolas"/>
                <a:cs typeface="Consolas"/>
              </a:rPr>
              <a:t>#</a:t>
            </a:r>
          </a:p>
          <a:p>
            <a:r>
              <a:rPr lang="en-US" sz="1600" dirty="0">
                <a:latin typeface="Consolas"/>
                <a:cs typeface="Consolas"/>
              </a:rPr>
              <a:t># </a:t>
            </a:r>
            <a:r>
              <a:rPr lang="en-US" sz="1600" dirty="0" err="1">
                <a:latin typeface="Consolas"/>
                <a:cs typeface="Consolas"/>
              </a:rPr>
              <a:t>dlenv</a:t>
            </a:r>
            <a:r>
              <a:rPr lang="en-US" sz="1600" dirty="0">
                <a:latin typeface="Consolas"/>
                <a:cs typeface="Consolas"/>
              </a:rPr>
              <a:t> - common environment for dl scripts</a:t>
            </a:r>
            <a:endParaRPr lang="uk-UA" sz="1600" dirty="0">
              <a:latin typeface="Consolas"/>
              <a:cs typeface="Consolas"/>
            </a:endParaRPr>
          </a:p>
          <a:p>
            <a:endParaRPr lang="uk-UA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DB=</a:t>
            </a:r>
            <a:r>
              <a:rPr lang="en-US" sz="1600" dirty="0" err="1">
                <a:latin typeface="Consolas"/>
                <a:cs typeface="Consolas"/>
              </a:rPr>
              <a:t>wshop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SRCDIR=/old</a:t>
            </a:r>
          </a:p>
          <a:p>
            <a:r>
              <a:rPr lang="en-US" sz="1600" dirty="0">
                <a:latin typeface="Consolas"/>
                <a:cs typeface="Consolas"/>
              </a:rPr>
              <a:t>TGTDIR=/new</a:t>
            </a:r>
          </a:p>
          <a:p>
            <a:r>
              <a:rPr lang="en-US" sz="1600" dirty="0">
                <a:latin typeface="Consolas"/>
                <a:cs typeface="Consolas"/>
              </a:rPr>
              <a:t>DL=/dl		           # shared directory for the dump &amp; load files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DUMPDIR=${DL}/dump</a:t>
            </a:r>
          </a:p>
          <a:p>
            <a:r>
              <a:rPr lang="en-US" sz="1600" dirty="0">
                <a:latin typeface="Consolas"/>
                <a:cs typeface="Consolas"/>
              </a:rPr>
              <a:t>STGDIR=${DL}/stage</a:t>
            </a:r>
          </a:p>
          <a:p>
            <a:r>
              <a:rPr lang="en-US" sz="1600" dirty="0">
                <a:latin typeface="Consolas"/>
                <a:cs typeface="Consolas"/>
              </a:rPr>
              <a:t>LOADDIR=${DL}/load</a:t>
            </a:r>
          </a:p>
          <a:p>
            <a:r>
              <a:rPr lang="en-US" sz="1600" dirty="0">
                <a:latin typeface="Consolas"/>
                <a:cs typeface="Consolas"/>
              </a:rPr>
              <a:t>DL_LGDIR=${DL}/log</a:t>
            </a:r>
          </a:p>
          <a:p>
            <a:r>
              <a:rPr lang="en-US" sz="1600" dirty="0">
                <a:latin typeface="Consolas"/>
                <a:cs typeface="Consolas"/>
              </a:rPr>
              <a:t>ARCDIR=${DL}/arc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export DB DL DUMPOPT DUMPDIR STGDIR LOADDIR DL_LGDIR ARCDIR TGTDIR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mkdir</a:t>
            </a:r>
            <a:r>
              <a:rPr lang="en-US" sz="1600" dirty="0">
                <a:latin typeface="Consolas"/>
                <a:cs typeface="Consolas"/>
              </a:rPr>
              <a:t> ${DL} ${DUMPDIR} ${STGDIR} ${LOADDIR} ${DL_LGDIR} ${ARCDIR} ${TGTDIR} 2&gt;/</a:t>
            </a:r>
            <a:r>
              <a:rPr lang="en-US" sz="1600" dirty="0" err="1">
                <a:latin typeface="Consolas"/>
                <a:cs typeface="Consolas"/>
              </a:rPr>
              <a:t>dev</a:t>
            </a:r>
            <a:r>
              <a:rPr lang="en-US" sz="1600" dirty="0">
                <a:latin typeface="Consolas"/>
                <a:cs typeface="Consolas"/>
              </a:rPr>
              <a:t>/null</a:t>
            </a:r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in/</a:t>
            </a:r>
            <a:r>
              <a:rPr lang="en-US" dirty="0" err="1" smtClean="0"/>
              <a:t>dlenv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97EC54-13FB-E94B-B126-D52ADA3F3004}"/>
              </a:ext>
            </a:extLst>
          </p:cNvPr>
          <p:cNvSpPr txBox="1"/>
          <p:nvPr/>
        </p:nvSpPr>
        <p:spPr>
          <a:xfrm>
            <a:off x="304800" y="1600201"/>
            <a:ext cx="13030200" cy="470897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500" dirty="0" err="1">
                <a:latin typeface="Consolas"/>
                <a:cs typeface="Consolas"/>
              </a:rPr>
              <a:t>dumptable</a:t>
            </a:r>
            <a:r>
              <a:rPr lang="en-US" sz="1500" dirty="0">
                <a:latin typeface="Consolas"/>
                <a:cs typeface="Consolas"/>
              </a:rPr>
              <a:t>() {</a:t>
            </a:r>
          </a:p>
          <a:p>
            <a:endParaRPr lang="en-US" sz="1500" dirty="0">
              <a:latin typeface="Consolas"/>
              <a:cs typeface="Consolas"/>
            </a:endParaRPr>
          </a:p>
          <a:p>
            <a:r>
              <a:rPr lang="mr-IN" sz="1500" dirty="0">
                <a:latin typeface="Consolas"/>
                <a:cs typeface="Consolas"/>
              </a:rPr>
              <a:t>  date &gt; ${DL_LGDIR}/${1}.dump.log 2&gt;&amp;1</a:t>
            </a:r>
          </a:p>
          <a:p>
            <a:endParaRPr lang="mr-IN" sz="1500" dirty="0">
              <a:latin typeface="Consolas"/>
              <a:cs typeface="Consolas"/>
            </a:endParaRPr>
          </a:p>
          <a:p>
            <a:r>
              <a:rPr lang="en-US" sz="1500" dirty="0">
                <a:latin typeface="Consolas"/>
                <a:cs typeface="Consolas"/>
              </a:rPr>
              <a:t>  if [ ! -z "${2}" ]        # if an index number is passed use the -index option</a:t>
            </a:r>
          </a:p>
          <a:p>
            <a:r>
              <a:rPr lang="en-US" sz="1500" dirty="0">
                <a:latin typeface="Consolas"/>
                <a:cs typeface="Consolas"/>
              </a:rPr>
              <a:t>  then</a:t>
            </a:r>
          </a:p>
          <a:p>
            <a:r>
              <a:rPr lang="en-US" sz="1500" dirty="0">
                <a:latin typeface="Consolas"/>
                <a:cs typeface="Consolas"/>
              </a:rPr>
              <a:t>    echo _</a:t>
            </a:r>
            <a:r>
              <a:rPr lang="en-US" sz="1500" dirty="0" err="1">
                <a:latin typeface="Consolas"/>
                <a:cs typeface="Consolas"/>
              </a:rPr>
              <a:t>proutil</a:t>
            </a:r>
            <a:r>
              <a:rPr lang="en-US" sz="1500" dirty="0">
                <a:latin typeface="Consolas"/>
                <a:cs typeface="Consolas"/>
              </a:rPr>
              <a:t> ${DUMPOPT} ${SRCDIR}/${DB} -C dump ${1} ${DUMPDIR} -index ${2} &gt;&gt; ${DL_LGDIR}/${1}.</a:t>
            </a:r>
            <a:r>
              <a:rPr lang="en-US" sz="1500" dirty="0" err="1">
                <a:latin typeface="Consolas"/>
                <a:cs typeface="Consolas"/>
              </a:rPr>
              <a:t>dump.log</a:t>
            </a:r>
            <a:r>
              <a:rPr lang="en-US" sz="1500" dirty="0">
                <a:latin typeface="Consolas"/>
                <a:cs typeface="Consolas"/>
              </a:rPr>
              <a:t> 2&gt;&amp;1</a:t>
            </a:r>
          </a:p>
          <a:p>
            <a:r>
              <a:rPr lang="en-US" sz="1500" dirty="0">
                <a:latin typeface="Consolas"/>
                <a:cs typeface="Consolas"/>
              </a:rPr>
              <a:t>    _</a:t>
            </a:r>
            <a:r>
              <a:rPr lang="en-US" sz="1500" dirty="0" err="1">
                <a:latin typeface="Consolas"/>
                <a:cs typeface="Consolas"/>
              </a:rPr>
              <a:t>proutil</a:t>
            </a:r>
            <a:r>
              <a:rPr lang="en-US" sz="1500" dirty="0">
                <a:latin typeface="Consolas"/>
                <a:cs typeface="Consolas"/>
              </a:rPr>
              <a:t> ${DUMPOPT} ${SRCDIR}/${DB} -C dump ${1} ${DUMPDIR} -index ${2} &gt;&gt; ${DL_LGDIR}/${1}.</a:t>
            </a:r>
            <a:r>
              <a:rPr lang="en-US" sz="1500" dirty="0" err="1">
                <a:latin typeface="Consolas"/>
                <a:cs typeface="Consolas"/>
              </a:rPr>
              <a:t>dump.log</a:t>
            </a:r>
            <a:r>
              <a:rPr lang="en-US" sz="1500" dirty="0">
                <a:latin typeface="Consolas"/>
                <a:cs typeface="Consolas"/>
              </a:rPr>
              <a:t> 2&gt;&amp;1</a:t>
            </a:r>
          </a:p>
          <a:p>
            <a:r>
              <a:rPr lang="mr-IN" sz="1500" dirty="0">
                <a:latin typeface="Consolas"/>
                <a:cs typeface="Consolas"/>
              </a:rPr>
              <a:t>  else</a:t>
            </a:r>
          </a:p>
          <a:p>
            <a:r>
              <a:rPr lang="en-US" sz="1500" dirty="0">
                <a:latin typeface="Consolas"/>
                <a:cs typeface="Consolas"/>
              </a:rPr>
              <a:t>    echo _</a:t>
            </a:r>
            <a:r>
              <a:rPr lang="en-US" sz="1500" dirty="0" err="1">
                <a:latin typeface="Consolas"/>
                <a:cs typeface="Consolas"/>
              </a:rPr>
              <a:t>proutil</a:t>
            </a:r>
            <a:r>
              <a:rPr lang="en-US" sz="1500" dirty="0">
                <a:latin typeface="Consolas"/>
                <a:cs typeface="Consolas"/>
              </a:rPr>
              <a:t> ${DUMPOPT} ${SRCDIR}/${DB} -C dump ${1} ${DUMPDIR} &gt;&gt; ${DL_LGDIR}/${1}.</a:t>
            </a:r>
            <a:r>
              <a:rPr lang="en-US" sz="1500" dirty="0" err="1">
                <a:latin typeface="Consolas"/>
                <a:cs typeface="Consolas"/>
              </a:rPr>
              <a:t>dump.log</a:t>
            </a:r>
            <a:r>
              <a:rPr lang="en-US" sz="1500" dirty="0">
                <a:latin typeface="Consolas"/>
                <a:cs typeface="Consolas"/>
              </a:rPr>
              <a:t> 2&gt;&amp;1</a:t>
            </a:r>
          </a:p>
          <a:p>
            <a:r>
              <a:rPr lang="en-US" sz="1500" dirty="0">
                <a:latin typeface="Consolas"/>
                <a:cs typeface="Consolas"/>
              </a:rPr>
              <a:t>    _</a:t>
            </a:r>
            <a:r>
              <a:rPr lang="en-US" sz="1500" dirty="0" err="1">
                <a:latin typeface="Consolas"/>
                <a:cs typeface="Consolas"/>
              </a:rPr>
              <a:t>proutil</a:t>
            </a:r>
            <a:r>
              <a:rPr lang="en-US" sz="1500" dirty="0">
                <a:latin typeface="Consolas"/>
                <a:cs typeface="Consolas"/>
              </a:rPr>
              <a:t> ${DUMPOPT} ${SRCDIR}/${DB} -C dump ${1} ${DUMPDIR} &gt;&gt; ${DL_LGDIR}/${1}.</a:t>
            </a:r>
            <a:r>
              <a:rPr lang="en-US" sz="1500" dirty="0" err="1">
                <a:latin typeface="Consolas"/>
                <a:cs typeface="Consolas"/>
              </a:rPr>
              <a:t>dump.log</a:t>
            </a:r>
            <a:r>
              <a:rPr lang="en-US" sz="1500" dirty="0">
                <a:latin typeface="Consolas"/>
                <a:cs typeface="Consolas"/>
              </a:rPr>
              <a:t> 2&gt;&amp;1</a:t>
            </a:r>
          </a:p>
          <a:p>
            <a:r>
              <a:rPr lang="mr-IN" sz="1500" dirty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mr-IN" sz="1500" dirty="0">
                <a:latin typeface="Consolas"/>
                <a:cs typeface="Consolas"/>
              </a:rPr>
              <a:t>fi</a:t>
            </a:r>
          </a:p>
          <a:p>
            <a:endParaRPr lang="mr-IN" sz="1500" dirty="0">
              <a:latin typeface="Consolas"/>
              <a:cs typeface="Consolas"/>
            </a:endParaRPr>
          </a:p>
          <a:p>
            <a:r>
              <a:rPr lang="en-US" sz="1500" dirty="0">
                <a:latin typeface="Consolas"/>
                <a:cs typeface="Consolas"/>
              </a:rPr>
              <a:t>  echo mv ${DUMPDIR}/${1}.</a:t>
            </a:r>
            <a:r>
              <a:rPr lang="en-US" sz="1500" dirty="0" err="1">
                <a:latin typeface="Consolas"/>
                <a:cs typeface="Consolas"/>
              </a:rPr>
              <a:t>bd</a:t>
            </a:r>
            <a:r>
              <a:rPr lang="en-US" sz="1500" dirty="0">
                <a:latin typeface="Consolas"/>
                <a:cs typeface="Consolas"/>
              </a:rPr>
              <a:t> ${STGDIR} &gt;&gt; ${DL_LGDIR}/${1}.</a:t>
            </a:r>
            <a:r>
              <a:rPr lang="en-US" sz="1500" dirty="0" err="1">
                <a:latin typeface="Consolas"/>
                <a:cs typeface="Consolas"/>
              </a:rPr>
              <a:t>dump.log</a:t>
            </a:r>
            <a:r>
              <a:rPr lang="en-US" sz="1500" dirty="0">
                <a:latin typeface="Consolas"/>
                <a:cs typeface="Consolas"/>
              </a:rPr>
              <a:t> 2&gt;&amp;1</a:t>
            </a:r>
          </a:p>
          <a:p>
            <a:r>
              <a:rPr lang="en-US" sz="1500" dirty="0">
                <a:latin typeface="Consolas"/>
                <a:cs typeface="Consolas"/>
              </a:rPr>
              <a:t>  mv ${DUMPDIR}/${1}.</a:t>
            </a:r>
            <a:r>
              <a:rPr lang="en-US" sz="1500" dirty="0" err="1">
                <a:latin typeface="Consolas"/>
                <a:cs typeface="Consolas"/>
              </a:rPr>
              <a:t>bd</a:t>
            </a:r>
            <a:r>
              <a:rPr lang="en-US" sz="1500" dirty="0">
                <a:latin typeface="Consolas"/>
                <a:cs typeface="Consolas"/>
              </a:rPr>
              <a:t> ${STGDIR} &gt;&gt; ${DL_LGDIR}/${1}.</a:t>
            </a:r>
            <a:r>
              <a:rPr lang="en-US" sz="1500" dirty="0" err="1">
                <a:latin typeface="Consolas"/>
                <a:cs typeface="Consolas"/>
              </a:rPr>
              <a:t>dump.log</a:t>
            </a:r>
            <a:r>
              <a:rPr lang="en-US" sz="1500" dirty="0">
                <a:latin typeface="Consolas"/>
                <a:cs typeface="Consolas"/>
              </a:rPr>
              <a:t> 2&gt;&amp;1</a:t>
            </a:r>
          </a:p>
          <a:p>
            <a:endParaRPr lang="en-US" sz="1500" dirty="0">
              <a:latin typeface="Consolas"/>
              <a:cs typeface="Consolas"/>
            </a:endParaRPr>
          </a:p>
          <a:p>
            <a:r>
              <a:rPr lang="mr-IN" sz="1500" dirty="0">
                <a:latin typeface="Consolas"/>
                <a:cs typeface="Consolas"/>
              </a:rPr>
              <a:t>  date &gt;&gt; ${DL_LGDIR}/${1}.dump.log 2&gt;&amp;1</a:t>
            </a:r>
          </a:p>
          <a:p>
            <a:endParaRPr lang="mr-IN" sz="1500" dirty="0">
              <a:latin typeface="Consolas"/>
              <a:cs typeface="Consolas"/>
            </a:endParaRPr>
          </a:p>
          <a:p>
            <a:r>
              <a:rPr lang="mr-IN" sz="1500" dirty="0">
                <a:latin typeface="Consolas"/>
                <a:cs typeface="Consolas"/>
              </a:rPr>
              <a:t>}</a:t>
            </a:r>
          </a:p>
          <a:p>
            <a:endParaRPr lang="mr-IN" sz="15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507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Detail Alert!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“mv” command (aka “rename”) is “atomic” within a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oving a file from one directory to another is instantaneous</a:t>
            </a:r>
          </a:p>
          <a:p>
            <a:r>
              <a:rPr lang="en-US" dirty="0" smtClean="0"/>
              <a:t>This makes for a very simple way to coordinate multiple processes that want to operate on a file in sequence: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4114800"/>
            <a:ext cx="1013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mv ${DUMPDIR}/${1}.</a:t>
            </a:r>
            <a:r>
              <a:rPr lang="en-US" sz="2000" dirty="0" err="1">
                <a:latin typeface="Consolas"/>
                <a:cs typeface="Consolas"/>
              </a:rPr>
              <a:t>bd</a:t>
            </a:r>
            <a:r>
              <a:rPr lang="en-US" sz="2000" dirty="0">
                <a:latin typeface="Consolas"/>
                <a:cs typeface="Consolas"/>
              </a:rPr>
              <a:t> ${STGDIR} &gt;&gt; ${DL_LGDIR}/${1}.</a:t>
            </a:r>
            <a:r>
              <a:rPr lang="en-US" sz="2000" dirty="0" err="1">
                <a:latin typeface="Consolas"/>
                <a:cs typeface="Consolas"/>
              </a:rPr>
              <a:t>dump.log</a:t>
            </a:r>
            <a:r>
              <a:rPr lang="en-US" sz="2000" dirty="0">
                <a:latin typeface="Consolas"/>
                <a:cs typeface="Consolas"/>
              </a:rPr>
              <a:t> 2&gt;&amp;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656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9"/>
            <a:ext cx="10744200" cy="1143000"/>
          </a:xfrm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 Few Words about the </a:t>
            </a:r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11734800" cy="47244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72800" y="6356356"/>
            <a:ext cx="609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657C8AD-9CD5-4FD6-B96A-EC63C8DD46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1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bin/</a:t>
            </a:r>
            <a:r>
              <a:rPr lang="en-US" dirty="0" err="1" smtClean="0"/>
              <a:t>dumpall.sh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97EC54-13FB-E94B-B126-D52ADA3F3004}"/>
              </a:ext>
            </a:extLst>
          </p:cNvPr>
          <p:cNvSpPr txBox="1"/>
          <p:nvPr/>
        </p:nvSpPr>
        <p:spPr>
          <a:xfrm>
            <a:off x="304800" y="1600201"/>
            <a:ext cx="13030200" cy="407803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mr-IN" sz="1600" dirty="0">
                <a:latin typeface="Consolas"/>
                <a:cs typeface="Consolas"/>
              </a:rPr>
              <a:t>#!/bin/sh</a:t>
            </a:r>
          </a:p>
          <a:p>
            <a:r>
              <a:rPr lang="uk-UA" sz="1600" dirty="0">
                <a:latin typeface="Consolas"/>
                <a:cs typeface="Consolas"/>
              </a:rPr>
              <a:t>#</a:t>
            </a:r>
          </a:p>
          <a:p>
            <a:endParaRPr lang="uk-UA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. ${HOME}/bin/</a:t>
            </a:r>
            <a:r>
              <a:rPr lang="en-US" sz="1600" dirty="0" err="1">
                <a:latin typeface="Consolas"/>
                <a:cs typeface="Consolas"/>
              </a:rPr>
              <a:t>dlenv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 smtClean="0">
                <a:latin typeface="Consolas"/>
                <a:cs typeface="Consolas"/>
              </a:rPr>
              <a:t>rm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-f ${DL_LGDIR}/</a:t>
            </a:r>
            <a:r>
              <a:rPr lang="en-US" sz="1600" dirty="0" err="1">
                <a:latin typeface="Consolas"/>
                <a:cs typeface="Consolas"/>
              </a:rPr>
              <a:t>dump.complete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if [ ! -d ${1} ]</a:t>
            </a:r>
          </a:p>
          <a:p>
            <a:r>
              <a:rPr lang="en-US" sz="1600" dirty="0">
                <a:latin typeface="Consolas"/>
                <a:cs typeface="Consolas"/>
              </a:rPr>
              <a:t>then</a:t>
            </a:r>
          </a:p>
          <a:p>
            <a:r>
              <a:rPr lang="en-US" sz="1600" dirty="0">
                <a:latin typeface="Consolas"/>
                <a:cs typeface="Consolas"/>
              </a:rPr>
              <a:t>	echo "${1} is not a valid dump directory"</a:t>
            </a:r>
          </a:p>
          <a:p>
            <a:r>
              <a:rPr lang="en-US" sz="1600" dirty="0">
                <a:latin typeface="Consolas"/>
                <a:cs typeface="Consolas"/>
              </a:rPr>
              <a:t>	exit</a:t>
            </a:r>
          </a:p>
          <a:p>
            <a:r>
              <a:rPr lang="en-US" sz="1600" dirty="0">
                <a:latin typeface="Consolas"/>
                <a:cs typeface="Consolas"/>
              </a:rPr>
              <a:t>fi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${HOME}/bin/</a:t>
            </a:r>
            <a:r>
              <a:rPr lang="en-US" sz="1600" dirty="0" err="1">
                <a:latin typeface="Consolas"/>
                <a:cs typeface="Consolas"/>
              </a:rPr>
              <a:t>dumpallx.sh</a:t>
            </a:r>
            <a:r>
              <a:rPr lang="en-US" sz="1600" dirty="0">
                <a:latin typeface="Consolas"/>
                <a:cs typeface="Consolas"/>
              </a:rPr>
              <a:t> ${1} </a:t>
            </a:r>
            <a:r>
              <a:rPr lang="en-US" sz="1600" dirty="0" smtClean="0">
                <a:latin typeface="Consolas"/>
                <a:cs typeface="Consolas"/>
              </a:rPr>
              <a:t>&amp;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${HOME}/bin/</a:t>
            </a:r>
            <a:r>
              <a:rPr lang="en-US" sz="1600" dirty="0" err="1">
                <a:latin typeface="Consolas"/>
                <a:cs typeface="Consolas"/>
              </a:rPr>
              <a:t>dlmon.sh</a:t>
            </a:r>
            <a:r>
              <a:rPr lang="en-US" sz="1600" dirty="0">
                <a:latin typeface="Consolas"/>
                <a:cs typeface="Consolas"/>
              </a:rPr>
              <a:t> ${1}</a:t>
            </a:r>
            <a:endParaRPr lang="en-US" sz="16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973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bin/</a:t>
            </a:r>
            <a:r>
              <a:rPr lang="en-US" dirty="0" err="1" smtClean="0"/>
              <a:t>dumpallx.sh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97EC54-13FB-E94B-B126-D52ADA3F3004}"/>
              </a:ext>
            </a:extLst>
          </p:cNvPr>
          <p:cNvSpPr txBox="1"/>
          <p:nvPr/>
        </p:nvSpPr>
        <p:spPr>
          <a:xfrm>
            <a:off x="304800" y="1600201"/>
            <a:ext cx="13030200" cy="480131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mr-IN" sz="1800" dirty="0" smtClean="0">
                <a:latin typeface="Consolas"/>
                <a:cs typeface="Consolas"/>
              </a:rPr>
              <a:t>#</a:t>
            </a:r>
            <a:r>
              <a:rPr lang="mr-IN" sz="1800" dirty="0">
                <a:latin typeface="Consolas"/>
                <a:cs typeface="Consolas"/>
              </a:rPr>
              <a:t>!/bin/sh</a:t>
            </a:r>
          </a:p>
          <a:p>
            <a:r>
              <a:rPr lang="uk-UA" sz="1800" dirty="0">
                <a:latin typeface="Consolas"/>
                <a:cs typeface="Consolas"/>
              </a:rPr>
              <a:t>#</a:t>
            </a:r>
          </a:p>
          <a:p>
            <a:endParaRPr lang="uk-UA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. ${HOME}/bin/</a:t>
            </a:r>
            <a:r>
              <a:rPr lang="en-US" sz="1800" dirty="0" err="1">
                <a:latin typeface="Consolas"/>
                <a:cs typeface="Consolas"/>
              </a:rPr>
              <a:t>dlenv</a:t>
            </a:r>
            <a:endParaRPr lang="en-US" sz="1800" dirty="0">
              <a:latin typeface="Consolas"/>
              <a:cs typeface="Consolas"/>
            </a:endParaRPr>
          </a:p>
          <a:p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for SCRIPT in ${1}/*dump0*.</a:t>
            </a:r>
            <a:r>
              <a:rPr lang="en-US" sz="1800" dirty="0" err="1">
                <a:latin typeface="Consolas"/>
                <a:cs typeface="Consolas"/>
              </a:rPr>
              <a:t>sh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do</a:t>
            </a:r>
          </a:p>
          <a:p>
            <a:r>
              <a:rPr lang="en-US" sz="1800" dirty="0">
                <a:latin typeface="Consolas"/>
                <a:cs typeface="Consolas"/>
              </a:rPr>
              <a:t>	echo ${SCRIPT}</a:t>
            </a:r>
          </a:p>
          <a:p>
            <a:r>
              <a:rPr lang="en-US" sz="1800" dirty="0">
                <a:latin typeface="Consolas"/>
                <a:cs typeface="Consolas"/>
              </a:rPr>
              <a:t>	./${SCRIPT} &gt; ${DL_LGDIR}/`</a:t>
            </a:r>
            <a:r>
              <a:rPr lang="en-US" sz="1800" dirty="0" err="1">
                <a:latin typeface="Consolas"/>
                <a:cs typeface="Consolas"/>
              </a:rPr>
              <a:t>basename</a:t>
            </a:r>
            <a:r>
              <a:rPr lang="en-US" sz="1800" dirty="0">
                <a:latin typeface="Consolas"/>
                <a:cs typeface="Consolas"/>
              </a:rPr>
              <a:t> -s .</a:t>
            </a:r>
            <a:r>
              <a:rPr lang="en-US" sz="1800" dirty="0" err="1">
                <a:latin typeface="Consolas"/>
                <a:cs typeface="Consolas"/>
              </a:rPr>
              <a:t>sh</a:t>
            </a:r>
            <a:r>
              <a:rPr lang="en-US" sz="1800" dirty="0">
                <a:latin typeface="Consolas"/>
                <a:cs typeface="Consolas"/>
              </a:rPr>
              <a:t> ${SCRIPT}`.log 2&gt;&amp;1 &amp;</a:t>
            </a:r>
          </a:p>
          <a:p>
            <a:r>
              <a:rPr lang="en-US" sz="1800" dirty="0">
                <a:latin typeface="Consolas"/>
                <a:cs typeface="Consolas"/>
              </a:rPr>
              <a:t>done</a:t>
            </a:r>
          </a:p>
          <a:p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# echo "waiting for background tasks to complete..."</a:t>
            </a:r>
          </a:p>
          <a:p>
            <a:r>
              <a:rPr lang="en-US" sz="1800" dirty="0">
                <a:latin typeface="Consolas"/>
                <a:cs typeface="Consolas"/>
              </a:rPr>
              <a:t>wait						</a:t>
            </a:r>
            <a:r>
              <a:rPr lang="en-US" sz="1800" dirty="0" smtClean="0">
                <a:latin typeface="Consolas"/>
                <a:cs typeface="Consolas"/>
              </a:rPr>
              <a:t># </a:t>
            </a:r>
            <a:r>
              <a:rPr lang="en-US" sz="1800" dirty="0">
                <a:latin typeface="Consolas"/>
                <a:cs typeface="Consolas"/>
              </a:rPr>
              <a:t>waits for all child processes to complete</a:t>
            </a:r>
          </a:p>
          <a:p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echo "${0} dump complete" &gt; ${DL_LGDIR}/</a:t>
            </a:r>
            <a:r>
              <a:rPr lang="en-US" sz="1800" dirty="0" err="1">
                <a:latin typeface="Consolas"/>
                <a:cs typeface="Consolas"/>
              </a:rPr>
              <a:t>dump.complete</a:t>
            </a:r>
            <a:endParaRPr lang="en-US" sz="1800" dirty="0">
              <a:latin typeface="Consolas"/>
              <a:cs typeface="Consolas"/>
            </a:endParaRPr>
          </a:p>
          <a:p>
            <a:endParaRPr lang="en-US" sz="1800" dirty="0">
              <a:latin typeface="Consolas"/>
              <a:cs typeface="Consolas"/>
            </a:endParaRPr>
          </a:p>
          <a:p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6913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*/wshop.dump0?.sh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97EC54-13FB-E94B-B126-D52ADA3F3004}"/>
              </a:ext>
            </a:extLst>
          </p:cNvPr>
          <p:cNvSpPr txBox="1"/>
          <p:nvPr/>
        </p:nvSpPr>
        <p:spPr>
          <a:xfrm>
            <a:off x="304800" y="1600201"/>
            <a:ext cx="13030200" cy="37856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mr-IN" sz="1600" dirty="0">
                <a:latin typeface="Consolas"/>
                <a:cs typeface="Consolas"/>
              </a:rPr>
              <a:t>#!/bin/sh</a:t>
            </a:r>
          </a:p>
          <a:p>
            <a:r>
              <a:rPr lang="uk-UA" sz="1600" dirty="0">
                <a:latin typeface="Consolas"/>
                <a:cs typeface="Consolas"/>
              </a:rPr>
              <a:t>#</a:t>
            </a:r>
          </a:p>
          <a:p>
            <a:endParaRPr lang="uk-UA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. ${HOME}/bin/</a:t>
            </a:r>
            <a:r>
              <a:rPr lang="en-US" sz="1600" dirty="0" err="1">
                <a:latin typeface="Consolas"/>
                <a:cs typeface="Consolas"/>
              </a:rPr>
              <a:t>dlenv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echo "${0} start: " `date` &gt; ${DL_LGDIR}/</a:t>
            </a:r>
            <a:r>
              <a:rPr lang="en-US" sz="1600" dirty="0" smtClean="0">
                <a:latin typeface="Consolas"/>
                <a:cs typeface="Consolas"/>
              </a:rPr>
              <a:t>wshop.dump00.</a:t>
            </a:r>
            <a:r>
              <a:rPr lang="en-US" sz="1600" dirty="0">
                <a:latin typeface="Consolas"/>
                <a:cs typeface="Consolas"/>
              </a:rPr>
              <a:t>start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mr-IN" sz="1600" dirty="0">
                <a:latin typeface="Consolas"/>
                <a:cs typeface="Consolas"/>
              </a:rPr>
              <a:t>dumptable tr_hist                                            #     5.5000 GB</a:t>
            </a:r>
          </a:p>
          <a:p>
            <a:r>
              <a:rPr lang="mr-IN" sz="1600" dirty="0">
                <a:latin typeface="Consolas"/>
                <a:cs typeface="Consolas"/>
              </a:rPr>
              <a:t>dumptable sod_det                                            #     4.1000 GB</a:t>
            </a:r>
          </a:p>
          <a:p>
            <a:r>
              <a:rPr lang="mr-IN" sz="1600" dirty="0">
                <a:latin typeface="Consolas"/>
                <a:cs typeface="Consolas"/>
              </a:rPr>
              <a:t>dumptable so_mstr                                            #     3.6000 GB</a:t>
            </a:r>
          </a:p>
          <a:p>
            <a:r>
              <a:rPr lang="mr-IN" sz="1600" dirty="0">
                <a:latin typeface="Consolas"/>
                <a:cs typeface="Consolas"/>
              </a:rPr>
              <a:t>dumptable gltr_hist                                          #     3.0000 GB</a:t>
            </a:r>
          </a:p>
          <a:p>
            <a:r>
              <a:rPr lang="mr-IN" sz="1600" dirty="0">
                <a:latin typeface="Consolas"/>
                <a:cs typeface="Consolas"/>
              </a:rPr>
              <a:t>dumptable abs_mstr                                           #     2.7000 GB</a:t>
            </a:r>
          </a:p>
          <a:p>
            <a:r>
              <a:rPr lang="en-US" sz="1600" dirty="0">
                <a:latin typeface="Consolas"/>
                <a:cs typeface="Consolas"/>
              </a:rPr>
              <a:t># . . .</a:t>
            </a:r>
          </a:p>
          <a:p>
            <a:endParaRPr lang="mr-IN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echo "${0} end: " `date` &gt; ${DL_LGDIR}/</a:t>
            </a:r>
            <a:r>
              <a:rPr lang="en-US" sz="1600" dirty="0" smtClean="0">
                <a:latin typeface="Consolas"/>
                <a:cs typeface="Consolas"/>
              </a:rPr>
              <a:t>wshop.dump00.</a:t>
            </a:r>
            <a:r>
              <a:rPr lang="en-US" sz="1600" dirty="0">
                <a:latin typeface="Consolas"/>
                <a:cs typeface="Consola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9533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3811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/>
              <a:t>Lab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" name="Picture 1" descr="impro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74320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69046-F2A4-2749-BD08-86E854A9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Dump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F51129C-2B78-DD4C-8672-9B9DE3950334}"/>
              </a:ext>
            </a:extLst>
          </p:cNvPr>
          <p:cNvSpPr txBox="1">
            <a:spLocks/>
          </p:cNvSpPr>
          <p:nvPr/>
        </p:nvSpPr>
        <p:spPr>
          <a:xfrm>
            <a:off x="228600" y="1676401"/>
            <a:ext cx="3581400" cy="4571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</a:t>
            </a:r>
            <a:r>
              <a:rPr lang="en-US" dirty="0" err="1" smtClean="0"/>
              <a:t>mon</a:t>
            </a:r>
            <a:r>
              <a:rPr lang="en-US" dirty="0" smtClean="0"/>
              <a:t> </a:t>
            </a:r>
            <a:r>
              <a:rPr lang="en-US" dirty="0"/>
              <a:t>should still be </a:t>
            </a:r>
            <a:r>
              <a:rPr lang="en-US" dirty="0" smtClean="0"/>
              <a:t>running</a:t>
            </a:r>
          </a:p>
          <a:p>
            <a:r>
              <a:rPr lang="en-US" dirty="0" smtClean="0"/>
              <a:t>But just in case:</a:t>
            </a:r>
          </a:p>
          <a:p>
            <a:pPr lvl="1"/>
            <a:r>
              <a:rPr lang="en-US" dirty="0" err="1" smtClean="0"/>
              <a:t>nmon</a:t>
            </a:r>
            <a:endParaRPr lang="en-US" dirty="0"/>
          </a:p>
          <a:p>
            <a:pPr lvl="1"/>
            <a:r>
              <a:rPr lang="en-US" dirty="0"/>
              <a:t>“c,m,d,5”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78515F4-617A-3246-A262-113FB04BEEAC}"/>
              </a:ext>
            </a:extLst>
          </p:cNvPr>
          <p:cNvSpPr txBox="1">
            <a:spLocks/>
          </p:cNvSpPr>
          <p:nvPr/>
        </p:nvSpPr>
        <p:spPr>
          <a:xfrm>
            <a:off x="4114800" y="1676401"/>
            <a:ext cx="3962400" cy="45625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</a:t>
            </a:r>
            <a:r>
              <a:rPr lang="en-US" dirty="0" err="1" smtClean="0"/>
              <a:t>lean.sh</a:t>
            </a:r>
            <a:endParaRPr lang="en-US" dirty="0" smtClean="0"/>
          </a:p>
          <a:p>
            <a:r>
              <a:rPr lang="en-US" dirty="0" err="1" smtClean="0"/>
              <a:t>dumpall.sh</a:t>
            </a:r>
            <a:r>
              <a:rPr lang="en-US" dirty="0" smtClean="0"/>
              <a:t> bd1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296F61D-0DF7-634A-874F-86DD550B334B}"/>
              </a:ext>
            </a:extLst>
          </p:cNvPr>
          <p:cNvSpPr txBox="1">
            <a:spLocks/>
          </p:cNvSpPr>
          <p:nvPr/>
        </p:nvSpPr>
        <p:spPr>
          <a:xfrm>
            <a:off x="8382000" y="1676401"/>
            <a:ext cx="3657600" cy="45625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Keep a command prompt handy</a:t>
            </a:r>
          </a:p>
        </p:txBody>
      </p:sp>
    </p:spTree>
    <p:extLst>
      <p:ext uri="{BB962C8B-B14F-4D97-AF65-F5344CB8AC3E}">
        <p14:creationId xmlns:p14="http://schemas.microsoft.com/office/powerpoint/2010/main" val="327684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dlmon</a:t>
            </a:r>
            <a:r>
              <a:rPr lang="en-US" dirty="0" smtClean="0"/>
              <a:t>” </a:t>
            </a:r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97EC54-13FB-E94B-B126-D52ADA3F3004}"/>
              </a:ext>
            </a:extLst>
          </p:cNvPr>
          <p:cNvSpPr txBox="1"/>
          <p:nvPr/>
        </p:nvSpPr>
        <p:spPr>
          <a:xfrm>
            <a:off x="228600" y="1600200"/>
            <a:ext cx="17145000" cy="47089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.</a:t>
            </a:r>
            <a:r>
              <a:rPr lang="en-US" sz="1200" dirty="0">
                <a:latin typeface="Consolas"/>
                <a:cs typeface="Consolas"/>
              </a:rPr>
              <a:t>/bd1/wshop.dump00.sh start:  Tue Feb 20 20:48:33 UTC </a:t>
            </a:r>
            <a:r>
              <a:rPr lang="en-US" sz="1200" dirty="0" smtClean="0">
                <a:latin typeface="Consolas"/>
                <a:cs typeface="Consolas"/>
              </a:rPr>
              <a:t>2018		</a:t>
            </a:r>
            <a:r>
              <a:rPr lang="en-US" sz="1200" dirty="0">
                <a:latin typeface="Consolas"/>
                <a:cs typeface="Consolas"/>
              </a:rPr>
              <a:t>Current: Tue Feb 20 20:52:47 UTC 2018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dumping: 1</a:t>
            </a:r>
          </a:p>
          <a:p>
            <a:r>
              <a:rPr lang="en-US" sz="1200" dirty="0">
                <a:latin typeface="Consolas"/>
                <a:cs typeface="Consolas"/>
              </a:rPr>
              <a:t>-</a:t>
            </a:r>
            <a:r>
              <a:rPr lang="en-US" sz="1200" dirty="0" err="1">
                <a:latin typeface="Consolas"/>
                <a:cs typeface="Consolas"/>
              </a:rPr>
              <a:t>rw-rw-rw</a:t>
            </a:r>
            <a:r>
              <a:rPr lang="en-US" sz="1200" dirty="0">
                <a:latin typeface="Consolas"/>
                <a:cs typeface="Consolas"/>
              </a:rPr>
              <a:t>- 1 </a:t>
            </a:r>
            <a:r>
              <a:rPr lang="en-US" sz="1200" dirty="0" err="1">
                <a:latin typeface="Consolas"/>
                <a:cs typeface="Consolas"/>
              </a:rPr>
              <a:t>prodba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prodba</a:t>
            </a:r>
            <a:r>
              <a:rPr lang="en-US" sz="1200" dirty="0">
                <a:latin typeface="Consolas"/>
                <a:cs typeface="Consolas"/>
              </a:rPr>
              <a:t> 410M Feb 20 20:52 /dl/dump/</a:t>
            </a:r>
            <a:r>
              <a:rPr lang="en-US" sz="1200" dirty="0" err="1">
                <a:latin typeface="Consolas"/>
                <a:cs typeface="Consolas"/>
              </a:rPr>
              <a:t>tr_hist.bd</a:t>
            </a:r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loading: </a:t>
            </a:r>
            <a:r>
              <a:rPr lang="en-US" sz="1200" dirty="0" smtClean="0">
                <a:latin typeface="Consolas"/>
                <a:cs typeface="Consolas"/>
              </a:rPr>
              <a:t>0</a:t>
            </a:r>
            <a:endParaRPr lang="en-US" sz="1200" dirty="0">
              <a:latin typeface="Consolas"/>
              <a:cs typeface="Consolas"/>
            </a:endParaRPr>
          </a:p>
          <a:p>
            <a:r>
              <a:rPr lang="it-IT" sz="1200" dirty="0">
                <a:latin typeface="Consolas"/>
                <a:cs typeface="Consolas"/>
              </a:rPr>
              <a:t>  </a:t>
            </a:r>
            <a:r>
              <a:rPr lang="it-IT" sz="1200" dirty="0" err="1">
                <a:latin typeface="Consolas"/>
                <a:cs typeface="Consolas"/>
              </a:rPr>
              <a:t>staged</a:t>
            </a:r>
            <a:r>
              <a:rPr lang="it-IT" sz="1200" dirty="0">
                <a:latin typeface="Consolas"/>
                <a:cs typeface="Consolas"/>
              </a:rPr>
              <a:t>: </a:t>
            </a:r>
            <a:r>
              <a:rPr lang="it-IT" sz="1200" dirty="0" smtClean="0">
                <a:latin typeface="Consolas"/>
                <a:cs typeface="Consolas"/>
              </a:rPr>
              <a:t>750</a:t>
            </a:r>
            <a:endParaRPr lang="it-IT" sz="1200" dirty="0">
              <a:latin typeface="Consolas"/>
              <a:cs typeface="Consolas"/>
            </a:endParaRPr>
          </a:p>
          <a:p>
            <a:r>
              <a:rPr lang="it-IT" sz="1200" dirty="0" err="1">
                <a:latin typeface="Consolas"/>
                <a:cs typeface="Consolas"/>
              </a:rPr>
              <a:t>archived</a:t>
            </a:r>
            <a:r>
              <a:rPr lang="it-IT" sz="1200" dirty="0">
                <a:latin typeface="Consolas"/>
                <a:cs typeface="Consolas"/>
              </a:rPr>
              <a:t>: 0</a:t>
            </a:r>
          </a:p>
          <a:p>
            <a:endParaRPr lang="it-IT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root     24992 21783  5 20:49 </a:t>
            </a:r>
            <a:r>
              <a:rPr lang="en-US" sz="1200" dirty="0" err="1">
                <a:latin typeface="Consolas"/>
                <a:cs typeface="Consolas"/>
              </a:rPr>
              <a:t>pts</a:t>
            </a:r>
            <a:r>
              <a:rPr lang="en-US" sz="1200" dirty="0">
                <a:latin typeface="Consolas"/>
                <a:cs typeface="Consolas"/>
              </a:rPr>
              <a:t>/0    00:00:12 _</a:t>
            </a:r>
            <a:r>
              <a:rPr lang="en-US" sz="1200" dirty="0" err="1">
                <a:latin typeface="Consolas"/>
                <a:cs typeface="Consolas"/>
              </a:rPr>
              <a:t>proutil</a:t>
            </a:r>
            <a:r>
              <a:rPr lang="en-US" sz="1200" dirty="0">
                <a:latin typeface="Consolas"/>
                <a:cs typeface="Consolas"/>
              </a:rPr>
              <a:t> /old/</a:t>
            </a:r>
            <a:r>
              <a:rPr lang="en-US" sz="1200" dirty="0" err="1">
                <a:latin typeface="Consolas"/>
                <a:cs typeface="Consolas"/>
              </a:rPr>
              <a:t>wshop</a:t>
            </a:r>
            <a:r>
              <a:rPr lang="en-US" sz="1200" dirty="0">
                <a:latin typeface="Consolas"/>
                <a:cs typeface="Consolas"/>
              </a:rPr>
              <a:t> -C dump </a:t>
            </a:r>
            <a:r>
              <a:rPr lang="en-US" sz="1200" dirty="0" err="1">
                <a:latin typeface="Consolas"/>
                <a:cs typeface="Consolas"/>
              </a:rPr>
              <a:t>tr_hist</a:t>
            </a:r>
            <a:r>
              <a:rPr lang="en-US" sz="1200" dirty="0">
                <a:latin typeface="Consolas"/>
                <a:cs typeface="Consolas"/>
              </a:rPr>
              <a:t> /dl/dump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err="1">
                <a:latin typeface="Consolas"/>
                <a:cs typeface="Consolas"/>
              </a:rPr>
              <a:t>Filesystem</a:t>
            </a:r>
            <a:r>
              <a:rPr lang="en-US" sz="1200" dirty="0">
                <a:latin typeface="Consolas"/>
                <a:cs typeface="Consolas"/>
              </a:rPr>
              <a:t>      Size  Used Avail Use% Mounted on</a:t>
            </a:r>
          </a:p>
          <a:p>
            <a:r>
              <a:rPr lang="mr-IN" sz="1200" dirty="0">
                <a:latin typeface="Consolas"/>
                <a:cs typeface="Consolas"/>
              </a:rPr>
              <a:t>devtmpfs        7.9G   64K  7.9G   1% /dev</a:t>
            </a:r>
          </a:p>
          <a:p>
            <a:r>
              <a:rPr lang="mr-IN" sz="1200" dirty="0" smtClean="0">
                <a:latin typeface="Consolas"/>
                <a:cs typeface="Consolas"/>
              </a:rPr>
              <a:t>/</a:t>
            </a:r>
            <a:r>
              <a:rPr lang="mr-IN" sz="1200" dirty="0">
                <a:latin typeface="Consolas"/>
                <a:cs typeface="Consolas"/>
              </a:rPr>
              <a:t>dev/xvda1      197G   64G  134G  33% /</a:t>
            </a:r>
          </a:p>
          <a:p>
            <a:r>
              <a:rPr lang="mr-IN" sz="1200" dirty="0">
                <a:latin typeface="Consolas"/>
                <a:cs typeface="Consolas"/>
              </a:rPr>
              <a:t>/dev/xvdf        99G   38G   57G  40% /new</a:t>
            </a:r>
          </a:p>
          <a:p>
            <a:r>
              <a:rPr lang="mr-IN" sz="1200" dirty="0">
                <a:latin typeface="Consolas"/>
                <a:cs typeface="Consolas"/>
              </a:rPr>
              <a:t>/dev/xvdg        99G  475M   93G   1% /dl</a:t>
            </a:r>
          </a:p>
          <a:p>
            <a:endParaRPr lang="mr-IN" sz="1200" dirty="0">
              <a:latin typeface="Consolas"/>
              <a:cs typeface="Consolas"/>
            </a:endParaRPr>
          </a:p>
          <a:p>
            <a:r>
              <a:rPr lang="mr-IN" sz="1200" dirty="0">
                <a:latin typeface="Consolas"/>
                <a:cs typeface="Consolas"/>
              </a:rPr>
              <a:t>24K	/dl/arc</a:t>
            </a:r>
          </a:p>
          <a:p>
            <a:r>
              <a:rPr lang="en-US" sz="1200" dirty="0">
                <a:latin typeface="Consolas"/>
                <a:cs typeface="Consolas"/>
              </a:rPr>
              <a:t>3.0M	/dl/stage</a:t>
            </a:r>
          </a:p>
          <a:p>
            <a:r>
              <a:rPr lang="mr-IN" sz="1200" dirty="0">
                <a:latin typeface="Consolas"/>
                <a:cs typeface="Consolas"/>
              </a:rPr>
              <a:t>410M	/dl/dump</a:t>
            </a:r>
          </a:p>
          <a:p>
            <a:r>
              <a:rPr lang="mr-IN" sz="1200" dirty="0">
                <a:latin typeface="Consolas"/>
                <a:cs typeface="Consolas"/>
              </a:rPr>
              <a:t>4.0K	/dl/tmp</a:t>
            </a:r>
          </a:p>
          <a:p>
            <a:r>
              <a:rPr lang="mr-IN" sz="1200" dirty="0">
                <a:latin typeface="Consolas"/>
                <a:cs typeface="Consolas"/>
              </a:rPr>
              <a:t>4.0K	/dl/load</a:t>
            </a:r>
          </a:p>
          <a:p>
            <a:r>
              <a:rPr lang="mr-IN" sz="1200" dirty="0">
                <a:latin typeface="Consolas"/>
                <a:cs typeface="Consolas"/>
              </a:rPr>
              <a:t>3.1M	/dl/log</a:t>
            </a:r>
          </a:p>
          <a:p>
            <a:r>
              <a:rPr lang="mr-IN" sz="1200" dirty="0" smtClean="0">
                <a:latin typeface="Consolas"/>
                <a:cs typeface="Consolas"/>
              </a:rPr>
              <a:t>4.0K</a:t>
            </a:r>
            <a:r>
              <a:rPr lang="mr-IN" sz="1200" dirty="0">
                <a:latin typeface="Consolas"/>
                <a:cs typeface="Consolas"/>
              </a:rPr>
              <a:t>	/dl/dl.efs</a:t>
            </a:r>
          </a:p>
          <a:p>
            <a:r>
              <a:rPr lang="mr-IN" sz="1200" dirty="0">
                <a:latin typeface="Consolas"/>
                <a:cs typeface="Consolas"/>
              </a:rPr>
              <a:t>416M	/</a:t>
            </a:r>
            <a:r>
              <a:rPr lang="mr-IN" sz="1200" dirty="0" smtClean="0">
                <a:latin typeface="Consolas"/>
                <a:cs typeface="Consolas"/>
              </a:rPr>
              <a:t>dl</a:t>
            </a:r>
            <a:endParaRPr lang="mr-IN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97EC54-13FB-E94B-B126-D52ADA3F3004}"/>
              </a:ext>
            </a:extLst>
          </p:cNvPr>
          <p:cNvSpPr txBox="1"/>
          <p:nvPr/>
        </p:nvSpPr>
        <p:spPr>
          <a:xfrm>
            <a:off x="304800" y="1600202"/>
            <a:ext cx="11582400" cy="206210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cd $DL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Feb 22"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log/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tr_hist.dump.log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mr-I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$ </a:t>
            </a:r>
            <a:r>
              <a:rPr lang="en-US" sz="1600" dirty="0" err="1"/>
              <a:t>howlong.sh</a:t>
            </a:r>
            <a:r>
              <a:rPr lang="en-US" sz="1600" dirty="0"/>
              <a:t> </a:t>
            </a:r>
            <a:r>
              <a:rPr lang="en-US" sz="1600" dirty="0" err="1"/>
              <a:t>tr_hist</a:t>
            </a:r>
            <a:endParaRPr lang="en-US" sz="1600" dirty="0"/>
          </a:p>
          <a:p>
            <a:r>
              <a:rPr lang="en-US" sz="1600" dirty="0"/>
              <a:t>Tue Feb 20 20:49:15 UTC 2018</a:t>
            </a:r>
          </a:p>
          <a:p>
            <a:r>
              <a:rPr lang="en-US" sz="1600" dirty="0"/>
              <a:t>Tue Feb 20 20:56:07 UTC 2018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6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3811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/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3" name="Picture 2" descr="discussion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32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9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see bottlenecks?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8E39DC2-3FB0-E14A-AD59-17684E17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1600206"/>
            <a:ext cx="4114800" cy="4724004"/>
          </a:xfrm>
        </p:spPr>
        <p:txBody>
          <a:bodyPr/>
          <a:lstStyle/>
          <a:p>
            <a:r>
              <a:rPr lang="en-US" dirty="0"/>
              <a:t>CPU 3</a:t>
            </a:r>
          </a:p>
          <a:p>
            <a:r>
              <a:rPr lang="en-US" dirty="0"/>
              <a:t>/dev/</a:t>
            </a:r>
            <a:r>
              <a:rPr lang="en-US" dirty="0" err="1"/>
              <a:t>xvda</a:t>
            </a:r>
            <a:endParaRPr lang="en-US" dirty="0"/>
          </a:p>
          <a:p>
            <a:r>
              <a:rPr lang="en-US" dirty="0"/>
              <a:t>/dev/</a:t>
            </a:r>
            <a:r>
              <a:rPr lang="en-US" dirty="0" err="1"/>
              <a:t>xvdg</a:t>
            </a:r>
            <a:endParaRPr lang="en-US" dirty="0"/>
          </a:p>
          <a:p>
            <a:r>
              <a:rPr lang="en-US" dirty="0"/>
              <a:t>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E4314C6-A5BC-EA47-878B-BE5D8E9F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633524"/>
            <a:ext cx="7365695" cy="46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5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see bottlenecks?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8E39DC2-3FB0-E14A-AD59-17684E17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1600206"/>
            <a:ext cx="4114800" cy="472400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trike="sngStrike" dirty="0"/>
              <a:t>CPU 3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/dev/</a:t>
            </a:r>
            <a:r>
              <a:rPr lang="en-US" b="1" dirty="0" err="1">
                <a:solidFill>
                  <a:srgbClr val="FF0000"/>
                </a:solidFill>
              </a:rPr>
              <a:t>xvda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  <a:r>
              <a:rPr lang="en-US" strike="sngStrike" dirty="0"/>
              <a:t>/dev/</a:t>
            </a:r>
            <a:r>
              <a:rPr lang="en-US" strike="sngStrike" dirty="0" err="1"/>
              <a:t>xvdg</a:t>
            </a:r>
            <a:endParaRPr lang="en-US" strike="sngStrike" dirty="0"/>
          </a:p>
          <a:p>
            <a:r>
              <a:rPr lang="en-US" dirty="0"/>
              <a:t> </a:t>
            </a:r>
            <a:r>
              <a:rPr lang="en-US" strike="sngStrike" dirty="0"/>
              <a:t>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E4314C6-A5BC-EA47-878B-BE5D8E9F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633524"/>
            <a:ext cx="7365695" cy="46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9"/>
            <a:ext cx="10744200" cy="1143000"/>
          </a:xfrm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 Few Words about the </a:t>
            </a:r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117348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Really?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72800" y="6356356"/>
            <a:ext cx="609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657C8AD-9CD5-4FD6-B96A-EC63C8DD46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9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about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17A7D9-469D-E049-9D71-8FECE6FF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CPU?</a:t>
            </a:r>
          </a:p>
          <a:p>
            <a:r>
              <a:rPr lang="en-US" dirty="0"/>
              <a:t>More RAM?</a:t>
            </a:r>
          </a:p>
          <a:p>
            <a:r>
              <a:rPr lang="en-US" dirty="0"/>
              <a:t>More disk space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4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about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17A7D9-469D-E049-9D71-8FECE6FF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CPU?</a:t>
            </a:r>
          </a:p>
          <a:p>
            <a:r>
              <a:rPr lang="en-US" dirty="0"/>
              <a:t>More RAM?</a:t>
            </a:r>
          </a:p>
          <a:p>
            <a:r>
              <a:rPr lang="en-US" dirty="0"/>
              <a:t>More disk space? (trick question…)</a:t>
            </a:r>
          </a:p>
          <a:p>
            <a:r>
              <a:rPr lang="en-US" dirty="0"/>
              <a:t>More disk IO ops?</a:t>
            </a:r>
          </a:p>
          <a:p>
            <a:r>
              <a:rPr lang="en-US" dirty="0"/>
              <a:t>Fewer DB IO ops?</a:t>
            </a:r>
          </a:p>
        </p:txBody>
      </p:sp>
    </p:spTree>
    <p:extLst>
      <p:ext uri="{BB962C8B-B14F-4D97-AF65-F5344CB8AC3E}">
        <p14:creationId xmlns:p14="http://schemas.microsoft.com/office/powerpoint/2010/main" val="93472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68A08C-33A7-E741-B043-145FCA1A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9B3DB2-138C-4146-8209-03F49A91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Purge 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Multi-thread with:</a:t>
            </a:r>
          </a:p>
          <a:p>
            <a:pPr marL="857229" lvl="2" indent="0">
              <a:buNone/>
            </a:pPr>
            <a:r>
              <a:rPr lang="en-US" sz="2000" dirty="0"/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proutil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table –C dump –thread 1 …</a:t>
            </a:r>
          </a:p>
          <a:p>
            <a:pPr marL="857229" lvl="2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857229" lvl="2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proutil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table –C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dumpspecified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38" indent="-457189"/>
            <a:r>
              <a:rPr lang="en-US" dirty="0"/>
              <a:t>Parallelism – run multiple binary dumps simultaneously</a:t>
            </a:r>
          </a:p>
          <a:p>
            <a:pPr marL="514338" indent="-457189"/>
            <a:r>
              <a:rPr lang="en-US" dirty="0">
                <a:cs typeface="Consolas" panose="020B0609020204030204" pitchFamily="49" charset="0"/>
              </a:rPr>
              <a:t>Start a </a:t>
            </a:r>
            <a:r>
              <a:rPr lang="en-US" dirty="0" err="1">
                <a:cs typeface="Consolas" panose="020B0609020204030204" pitchFamily="49" charset="0"/>
              </a:rPr>
              <a:t>db</a:t>
            </a:r>
            <a:r>
              <a:rPr lang="en-US" dirty="0">
                <a:cs typeface="Consolas" panose="020B0609020204030204" pitchFamily="49" charset="0"/>
              </a:rPr>
              <a:t> server and use –B</a:t>
            </a:r>
          </a:p>
          <a:p>
            <a:pPr marL="514338" indent="-457189"/>
            <a:r>
              <a:rPr lang="en-US" dirty="0" smtClean="0">
                <a:cs typeface="Consolas" panose="020B0609020204030204" pitchFamily="49" charset="0"/>
              </a:rPr>
              <a:t>No server: instead use </a:t>
            </a:r>
            <a:r>
              <a:rPr lang="en-US" dirty="0">
                <a:cs typeface="Consolas" panose="020B0609020204030204" pitchFamily="49" charset="0"/>
              </a:rPr>
              <a:t>–RO</a:t>
            </a:r>
          </a:p>
          <a:p>
            <a:pPr marL="514338" indent="-457189"/>
            <a:r>
              <a:rPr lang="en-US" dirty="0">
                <a:cs typeface="Consolas" panose="020B0609020204030204" pitchFamily="49" charset="0"/>
              </a:rPr>
              <a:t>Reduce IO through better index selection</a:t>
            </a:r>
          </a:p>
        </p:txBody>
      </p:sp>
    </p:spTree>
    <p:extLst>
      <p:ext uri="{BB962C8B-B14F-4D97-AF65-F5344CB8AC3E}">
        <p14:creationId xmlns:p14="http://schemas.microsoft.com/office/powerpoint/2010/main" val="168371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68E25B-45CA-974B-9126-734F219D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TR-HIST (5.5GB data)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0D85486-F22D-D247-8A05-E658805A4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50313"/>
              </p:ext>
            </p:extLst>
          </p:nvPr>
        </p:nvGraphicFramePr>
        <p:xfrm>
          <a:off x="533400" y="1600202"/>
          <a:ext cx="11125208" cy="360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1">
                  <a:extLst>
                    <a:ext uri="{9D8B030D-6E8A-4147-A177-3AD203B41FA5}">
                      <a16:colId xmlns="" xmlns:a16="http://schemas.microsoft.com/office/drawing/2014/main" val="3326947645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2093328557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3986350108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833064650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3264918173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2426933112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3462705155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2736333859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idx-num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en-US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</a:t>
                      </a: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-comp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Blocks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SizeMB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26756225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tr_hist</a:t>
                      </a:r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tr_trnbr</a:t>
                      </a:r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 1719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      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18119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   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20410911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tr_hist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tr_date_trn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22049 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4345640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tr_hist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tr_addr_eff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21993 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5871572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tr_batch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18778 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21252804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tr_hist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tr_eff_trnbr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21650 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70165036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tr_hist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tr_nbr_eff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23111 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8450037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tr_hist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tr_part_eff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22335 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3876836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tr_hist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tr_part_trn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26167 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2049747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tr_hist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tr_serial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18706 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4992136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tr_hist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tr_type 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22215 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7296928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tr_hist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tr_vend_lot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1729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18698 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27392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322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68E25B-45CA-974B-9126-734F219D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GLTR-HIST (3GB data)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0D85486-F22D-D247-8A05-E658805A4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625443"/>
              </p:ext>
            </p:extLst>
          </p:nvPr>
        </p:nvGraphicFramePr>
        <p:xfrm>
          <a:off x="533400" y="1600200"/>
          <a:ext cx="11125208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1">
                  <a:extLst>
                    <a:ext uri="{9D8B030D-6E8A-4147-A177-3AD203B41FA5}">
                      <a16:colId xmlns="" xmlns:a16="http://schemas.microsoft.com/office/drawing/2014/main" val="3326947645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2093328557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3986350108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833064650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3264918173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2426933112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3462705155"/>
                    </a:ext>
                  </a:extLst>
                </a:gridCol>
                <a:gridCol w="1390651">
                  <a:extLst>
                    <a:ext uri="{9D8B030D-6E8A-4147-A177-3AD203B41FA5}">
                      <a16:colId xmlns="" xmlns:a16="http://schemas.microsoft.com/office/drawing/2014/main" val="2736333859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idx-num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en-US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</a:t>
                      </a: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-comp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Blocks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SizeMB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2371094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gltr_ref</a:t>
                      </a: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   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      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37753 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 204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26756225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gltr_acc_ctr</a:t>
                      </a: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   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      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71915 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 387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40227555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gltr_addr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30442 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20410911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gltr_batch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24259 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4345640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gltr_cc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24461 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5871572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gltr_ctr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51009 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275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21252804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gltr_doctype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43267 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234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70165036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gltr_dy_code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33714 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8450037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gltr_eff_dt</a:t>
                      </a:r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   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      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19628 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 108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3876836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gltr_ent_dt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53505 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287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2049747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gltr_export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729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28322 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144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4992136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gltr_ind1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730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72172 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387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7296928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gltr_ind2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731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44818 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27392135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gltr_project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732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72719 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387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2839892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gltr_hist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gltr_sub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733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    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61821 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329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36900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94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data have we dumped?</a:t>
            </a:r>
          </a:p>
        </p:txBody>
      </p:sp>
    </p:spTree>
    <p:extLst>
      <p:ext uri="{BB962C8B-B14F-4D97-AF65-F5344CB8AC3E}">
        <p14:creationId xmlns:p14="http://schemas.microsoft.com/office/powerpoint/2010/main" val="2195402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3811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/>
              <a:t>Lab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2" name="Picture 1" descr="impro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74320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86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Options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08761"/>
              </p:ext>
            </p:extLst>
          </p:nvPr>
        </p:nvGraphicFramePr>
        <p:xfrm>
          <a:off x="304800" y="1828797"/>
          <a:ext cx="11582400" cy="2681600"/>
        </p:xfrm>
        <a:graphic>
          <a:graphicData uri="http://schemas.openxmlformats.org/drawingml/2006/table">
            <a:tbl>
              <a:tblPr/>
              <a:tblGrid>
                <a:gridCol w="5456172"/>
                <a:gridCol w="6126228"/>
              </a:tblGrid>
              <a:tr h="6063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Attribute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Options</a:t>
                      </a:r>
                    </a:p>
                  </a:txBody>
                  <a:tcPr marL="4572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5188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Parallel Dump Processes: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 /  2  /  4  /  8</a:t>
                      </a:r>
                    </a:p>
                  </a:txBody>
                  <a:tcPr marL="4572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88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Dump Index Selection: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 /  Smallest  /  No-Index</a:t>
                      </a:r>
                    </a:p>
                  </a:txBody>
                  <a:tcPr marL="4572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88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 DB Access: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Multi-User  /  Single User  /  -RO</a:t>
                      </a:r>
                    </a:p>
                  </a:txBody>
                  <a:tcPr marL="4572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88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proutil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-thread mode: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 /  Yes 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(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requires source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server)</a:t>
                      </a:r>
                    </a:p>
                  </a:txBody>
                  <a:tcPr marL="4572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15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69046-F2A4-2749-BD08-86E854A9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Dump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F51129C-2B78-DD4C-8672-9B9DE3950334}"/>
              </a:ext>
            </a:extLst>
          </p:cNvPr>
          <p:cNvSpPr txBox="1">
            <a:spLocks/>
          </p:cNvSpPr>
          <p:nvPr/>
        </p:nvSpPr>
        <p:spPr>
          <a:xfrm>
            <a:off x="228600" y="1676401"/>
            <a:ext cx="3581400" cy="4571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</a:t>
            </a:r>
            <a:r>
              <a:rPr lang="en-US" dirty="0" err="1" smtClean="0"/>
              <a:t>mon</a:t>
            </a:r>
            <a:r>
              <a:rPr lang="en-US" dirty="0" smtClean="0"/>
              <a:t> </a:t>
            </a:r>
            <a:r>
              <a:rPr lang="en-US" dirty="0"/>
              <a:t>should still be running</a:t>
            </a:r>
          </a:p>
          <a:p>
            <a:r>
              <a:rPr lang="en-US" dirty="0"/>
              <a:t>But just in case:</a:t>
            </a:r>
          </a:p>
          <a:p>
            <a:pPr lvl="1"/>
            <a:r>
              <a:rPr lang="en-US" dirty="0" err="1" smtClean="0"/>
              <a:t>nmon</a:t>
            </a:r>
            <a:endParaRPr lang="en-US" dirty="0"/>
          </a:p>
          <a:p>
            <a:pPr lvl="1"/>
            <a:r>
              <a:rPr lang="en-US" dirty="0"/>
              <a:t>“c,m,d,5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78515F4-617A-3246-A262-113FB04BEEAC}"/>
              </a:ext>
            </a:extLst>
          </p:cNvPr>
          <p:cNvSpPr txBox="1">
            <a:spLocks/>
          </p:cNvSpPr>
          <p:nvPr/>
        </p:nvSpPr>
        <p:spPr>
          <a:xfrm>
            <a:off x="4114800" y="1676401"/>
            <a:ext cx="3962400" cy="45625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</a:t>
            </a:r>
            <a:r>
              <a:rPr lang="en-US" dirty="0" err="1" smtClean="0"/>
              <a:t>lean.sh</a:t>
            </a:r>
            <a:endParaRPr lang="en-US" dirty="0"/>
          </a:p>
          <a:p>
            <a:r>
              <a:rPr lang="en-US" dirty="0" err="1" smtClean="0"/>
              <a:t>dumpall.sh</a:t>
            </a:r>
            <a:r>
              <a:rPr lang="en-US" dirty="0" smtClean="0"/>
              <a:t> XXX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296F61D-0DF7-634A-874F-86DD550B334B}"/>
              </a:ext>
            </a:extLst>
          </p:cNvPr>
          <p:cNvSpPr txBox="1">
            <a:spLocks/>
          </p:cNvSpPr>
          <p:nvPr/>
        </p:nvSpPr>
        <p:spPr>
          <a:xfrm>
            <a:off x="8382000" y="1676401"/>
            <a:ext cx="3657600" cy="45625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Keep a command prompt handy</a:t>
            </a:r>
          </a:p>
        </p:txBody>
      </p:sp>
    </p:spTree>
    <p:extLst>
      <p:ext uri="{BB962C8B-B14F-4D97-AF65-F5344CB8AC3E}">
        <p14:creationId xmlns:p14="http://schemas.microsoft.com/office/powerpoint/2010/main" val="43464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3811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/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3" name="Picture 2" descr="discussion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32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9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9"/>
            <a:ext cx="10744200" cy="1143000"/>
          </a:xfrm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 Few Words about the </a:t>
            </a:r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117348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Really?</a:t>
            </a:r>
          </a:p>
          <a:p>
            <a:pPr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If you haven’t figured out who we are by now there is no hope of ever making a sale</a:t>
            </a:r>
            <a:r>
              <a:rPr lang="mr-IN" sz="3600" dirty="0" smtClean="0">
                <a:solidFill>
                  <a:schemeClr val="tx2"/>
                </a:solidFill>
              </a:rPr>
              <a:t>…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72800" y="6356356"/>
            <a:ext cx="609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657C8AD-9CD5-4FD6-B96A-EC63C8DD468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PROTOP logo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038600"/>
            <a:ext cx="3968293" cy="9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9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0CFBB-58CA-0444-A25A-F6F7F88E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715FD7-099D-E147-A039-6A47707E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</a:t>
            </a:r>
            <a:r>
              <a:rPr lang="en-US" dirty="0" err="1"/>
              <a:t>nmon</a:t>
            </a:r>
            <a:r>
              <a:rPr lang="en-US" dirty="0"/>
              <a:t> activity highlights</a:t>
            </a:r>
          </a:p>
          <a:p>
            <a:r>
              <a:rPr lang="en-US" dirty="0"/>
              <a:t>Explain </a:t>
            </a:r>
            <a:r>
              <a:rPr lang="en-US" dirty="0" err="1"/>
              <a:t>dlmon</a:t>
            </a:r>
            <a:r>
              <a:rPr lang="en-US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11941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minute!  What about the load?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17A7D9-469D-E049-9D71-8FECE6FF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we /could/ dive on into that…</a:t>
            </a:r>
          </a:p>
        </p:txBody>
      </p:sp>
    </p:spTree>
    <p:extLst>
      <p:ext uri="{BB962C8B-B14F-4D97-AF65-F5344CB8AC3E}">
        <p14:creationId xmlns:p14="http://schemas.microsoft.com/office/powerpoint/2010/main" val="237107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590800"/>
            <a:ext cx="7772400" cy="1219200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 smtClean="0"/>
              <a:t>Loading</a:t>
            </a:r>
            <a:endParaRPr lang="en-US" sz="6000" b="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4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17A7D9-469D-E049-9D71-8FECE6FF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theory you can run multiple binary loads in parallel so long as they each load into different storage </a:t>
            </a:r>
            <a:r>
              <a:rPr lang="en-US" dirty="0" smtClean="0"/>
              <a:t>areas</a:t>
            </a:r>
            <a:endParaRPr lang="en-US" dirty="0"/>
          </a:p>
          <a:p>
            <a:r>
              <a:rPr lang="en-US" dirty="0"/>
              <a:t>However, a single threaded load with no </a:t>
            </a:r>
            <a:r>
              <a:rPr lang="en-US" dirty="0" err="1"/>
              <a:t>db</a:t>
            </a:r>
            <a:r>
              <a:rPr lang="en-US" dirty="0"/>
              <a:t> server, followed by ”</a:t>
            </a:r>
            <a:r>
              <a:rPr lang="en-US" dirty="0" err="1"/>
              <a:t>idxbuild</a:t>
            </a:r>
            <a:r>
              <a:rPr lang="en-US" dirty="0"/>
              <a:t> all” is usually going to be </a:t>
            </a:r>
            <a:r>
              <a:rPr lang="en-US" dirty="0" smtClean="0"/>
              <a:t>fastest</a:t>
            </a:r>
          </a:p>
          <a:p>
            <a:r>
              <a:rPr lang="en-US" dirty="0" smtClean="0"/>
              <a:t>The “-r” parameter helps a lot (same benefits as </a:t>
            </a:r>
            <a:r>
              <a:rPr lang="mr-IN" dirty="0" smtClean="0"/>
              <a:t>–</a:t>
            </a:r>
            <a:r>
              <a:rPr lang="en-US" dirty="0"/>
              <a:t>i</a:t>
            </a:r>
            <a:r>
              <a:rPr lang="en-US" dirty="0" smtClean="0"/>
              <a:t> but not as dangerous)</a:t>
            </a:r>
            <a:endParaRPr lang="en-US" dirty="0"/>
          </a:p>
          <a:p>
            <a:r>
              <a:rPr lang="en-US" dirty="0"/>
              <a:t>If you happen to have awesome hardware and lots of time to </a:t>
            </a:r>
            <a:r>
              <a:rPr lang="en-US" dirty="0" smtClean="0"/>
              <a:t>test, </a:t>
            </a:r>
            <a:r>
              <a:rPr lang="en-US" dirty="0"/>
              <a:t>it can be fun to dig into that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(Our </a:t>
            </a:r>
            <a:r>
              <a:rPr lang="en-US" dirty="0"/>
              <a:t>workshop hardware is not “</a:t>
            </a:r>
            <a:r>
              <a:rPr lang="en-US" dirty="0" smtClean="0"/>
              <a:t>awesome”)</a:t>
            </a:r>
          </a:p>
          <a:p>
            <a:pPr lvl="1"/>
            <a:r>
              <a:rPr lang="en-US" dirty="0" smtClean="0"/>
              <a:t>(And even if it was</a:t>
            </a:r>
            <a:r>
              <a:rPr lang="mr-IN" dirty="0" smtClean="0"/>
              <a:t>…</a:t>
            </a:r>
            <a:r>
              <a:rPr lang="en-US" dirty="0" smtClean="0"/>
              <a:t> we don’t have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Load Configuration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$HOME/bin/</a:t>
            </a:r>
            <a:r>
              <a:rPr lang="en-US" dirty="0" err="1" smtClean="0"/>
              <a:t>startnew.sh</a:t>
            </a:r>
            <a:endParaRPr lang="en-US" dirty="0" smtClean="0"/>
          </a:p>
          <a:p>
            <a:r>
              <a:rPr lang="en-US" dirty="0" smtClean="0"/>
              <a:t>Possibly interesting </a:t>
            </a:r>
            <a:r>
              <a:rPr lang="en-US" dirty="0" err="1" smtClean="0"/>
              <a:t>db</a:t>
            </a:r>
            <a:r>
              <a:rPr lang="en-US" dirty="0" smtClean="0"/>
              <a:t> startup options:</a:t>
            </a:r>
          </a:p>
          <a:p>
            <a:pPr marL="457188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, -r, -</a:t>
            </a:r>
            <a:r>
              <a:rPr lang="en-US" dirty="0" err="1" smtClean="0"/>
              <a:t>bibufs</a:t>
            </a:r>
            <a:r>
              <a:rPr lang="en-US" dirty="0" smtClean="0"/>
              <a:t>, -B, -spin, -</a:t>
            </a:r>
            <a:r>
              <a:rPr lang="en-US" dirty="0" err="1" smtClean="0"/>
              <a:t>lruskips</a:t>
            </a:r>
            <a:r>
              <a:rPr lang="en-US" dirty="0" smtClean="0"/>
              <a:t>, -</a:t>
            </a:r>
            <a:r>
              <a:rPr lang="en-US" dirty="0" err="1" smtClean="0"/>
              <a:t>directio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db</a:t>
            </a:r>
            <a:r>
              <a:rPr lang="en-US" dirty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options: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 block and cluster size </a:t>
            </a:r>
          </a:p>
          <a:p>
            <a:pPr lvl="1"/>
            <a:r>
              <a:rPr lang="en-US" dirty="0" err="1" smtClean="0"/>
              <a:t>db</a:t>
            </a:r>
            <a:r>
              <a:rPr lang="en-US" dirty="0" smtClean="0"/>
              <a:t> block size (need to rebuild though)</a:t>
            </a:r>
          </a:p>
          <a:p>
            <a:pPr lvl="1"/>
            <a:r>
              <a:rPr lang="en-US" dirty="0" smtClean="0"/>
              <a:t>number of APWs</a:t>
            </a:r>
          </a:p>
          <a:p>
            <a:pPr lvl="1"/>
            <a:endParaRPr lang="en-US" dirty="0" smtClean="0"/>
          </a:p>
          <a:p>
            <a:pPr marL="57147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080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17A7D9-469D-E049-9D71-8FECE6FF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5"/>
            <a:ext cx="11734800" cy="47243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Restores a backup of the empty </a:t>
            </a:r>
            <a:r>
              <a:rPr lang="en-US" dirty="0" err="1"/>
              <a:t>wshop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 -- with the .</a:t>
            </a:r>
            <a:r>
              <a:rPr lang="en-US" dirty="0" err="1"/>
              <a:t>df</a:t>
            </a:r>
            <a:r>
              <a:rPr lang="en-US" dirty="0"/>
              <a:t> loaded</a:t>
            </a:r>
          </a:p>
          <a:p>
            <a:pPr lvl="1"/>
            <a:r>
              <a:rPr lang="en-US" dirty="0"/>
              <a:t>After the first load the </a:t>
            </a:r>
            <a:r>
              <a:rPr lang="en-US" dirty="0" err="1"/>
              <a:t>db</a:t>
            </a:r>
            <a:r>
              <a:rPr lang="en-US" dirty="0"/>
              <a:t> will be pre-grown to the proper size</a:t>
            </a:r>
          </a:p>
          <a:p>
            <a:pPr lvl="1"/>
            <a:r>
              <a:rPr lang="en-US" dirty="0"/>
              <a:t>Restoring a backup with just the </a:t>
            </a:r>
            <a:r>
              <a:rPr lang="en-US" dirty="0" smtClean="0"/>
              <a:t>schema </a:t>
            </a:r>
            <a:r>
              <a:rPr lang="en-US" dirty="0"/>
              <a:t>allows you to leverage the pre-grown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Runs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util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loader.p</a:t>
            </a:r>
            <a:endParaRPr lang="en-US" sz="2800" dirty="0">
              <a:solidFill>
                <a:schemeClr val="tx2"/>
              </a:solidFill>
            </a:endParaRPr>
          </a:p>
          <a:p>
            <a:pPr lvl="1"/>
            <a:r>
              <a:rPr lang="en-US" dirty="0" err="1"/>
              <a:t>loader.p</a:t>
            </a:r>
            <a:r>
              <a:rPr lang="en-US" dirty="0"/>
              <a:t> waits for .</a:t>
            </a:r>
            <a:r>
              <a:rPr lang="en-US" dirty="0" err="1"/>
              <a:t>bd</a:t>
            </a:r>
            <a:r>
              <a:rPr lang="en-US" dirty="0"/>
              <a:t> files to appear in $DL/stage, when they appear it moves them to $DL/load, fires off a _</a:t>
            </a:r>
            <a:r>
              <a:rPr lang="en-US" dirty="0" err="1"/>
              <a:t>proutil</a:t>
            </a:r>
            <a:r>
              <a:rPr lang="en-US" dirty="0"/>
              <a:t> –C load and then moves the .</a:t>
            </a:r>
            <a:r>
              <a:rPr lang="en-US" dirty="0" err="1"/>
              <a:t>bd</a:t>
            </a:r>
            <a:r>
              <a:rPr lang="en-US" dirty="0"/>
              <a:t> to $DL/arc when done loading that .</a:t>
            </a:r>
            <a:r>
              <a:rPr lang="en-US" dirty="0" err="1"/>
              <a:t>bd</a:t>
            </a:r>
            <a:endParaRPr lang="en-US" dirty="0"/>
          </a:p>
          <a:p>
            <a:pPr lvl="1"/>
            <a:r>
              <a:rPr lang="en-US" dirty="0"/>
              <a:t>In this way loading can </a:t>
            </a:r>
            <a:r>
              <a:rPr lang="en-US" b="1" dirty="0"/>
              <a:t>overlap</a:t>
            </a:r>
            <a:r>
              <a:rPr lang="en-US" dirty="0"/>
              <a:t> the dump process – as soon as a .</a:t>
            </a:r>
            <a:r>
              <a:rPr lang="en-US" dirty="0" err="1"/>
              <a:t>bd</a:t>
            </a:r>
            <a:r>
              <a:rPr lang="en-US" dirty="0"/>
              <a:t> file is ready it can be loaded</a:t>
            </a:r>
          </a:p>
          <a:p>
            <a:r>
              <a:rPr lang="en-US" dirty="0"/>
              <a:t>Runs an 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idxbuild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Fires off 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proutil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tabanalys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for source and target databases</a:t>
            </a:r>
          </a:p>
          <a:p>
            <a:pPr lvl="1"/>
            <a:r>
              <a:rPr lang="en-US" dirty="0"/>
              <a:t>This allows you to compare before and after record counts</a:t>
            </a:r>
          </a:p>
        </p:txBody>
      </p:sp>
    </p:spTree>
    <p:extLst>
      <p:ext uri="{BB962C8B-B14F-4D97-AF65-F5344CB8AC3E}">
        <p14:creationId xmlns:p14="http://schemas.microsoft.com/office/powerpoint/2010/main" val="9331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</a:t>
            </a:r>
            <a:r>
              <a:rPr lang="en-US" dirty="0"/>
              <a:t>/</a:t>
            </a:r>
            <a:r>
              <a:rPr lang="en-US" dirty="0" err="1"/>
              <a:t>loader.p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B607980-3E9F-BA4F-853D-AC828957A2BD}"/>
              </a:ext>
            </a:extLst>
          </p:cNvPr>
          <p:cNvSpPr txBox="1"/>
          <p:nvPr/>
        </p:nvSpPr>
        <p:spPr>
          <a:xfrm>
            <a:off x="228600" y="1828802"/>
            <a:ext cx="11658600" cy="33085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┌──────────────────────────────────────────────────────────────────────────┐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│                                                                          │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│      Stage: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/dl/stage                                                 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│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│       Load: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/dl/load                                                   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│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│    Archive: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/dl/arc                                                   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│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│       Logs: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/dl/log                                                   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│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│                                                                          │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│  Target DB: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/new/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wshop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                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│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│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                                         │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└──────────────────────────────────────────────────────────────────────────┘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2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</a:t>
            </a:r>
            <a:r>
              <a:rPr lang="en-US" dirty="0"/>
              <a:t>/</a:t>
            </a:r>
            <a:r>
              <a:rPr lang="en-US" dirty="0" err="1"/>
              <a:t>loader.p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B607980-3E9F-BA4F-853D-AC828957A2BD}"/>
              </a:ext>
            </a:extLst>
          </p:cNvPr>
          <p:cNvSpPr txBox="1"/>
          <p:nvPr/>
        </p:nvSpPr>
        <p:spPr>
          <a:xfrm>
            <a:off x="228600" y="1828801"/>
            <a:ext cx="11658600" cy="27238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/>
              <a:t>Tables Loaded:                 GB Loaded:</a:t>
            </a:r>
          </a:p>
          <a:p>
            <a:r>
              <a:rPr lang="en-US" dirty="0"/>
              <a:t>            Waiting: 763              Queued: 763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Start                        GB  </a:t>
            </a:r>
            <a:r>
              <a:rPr lang="en-US" dirty="0" err="1"/>
              <a:t>baseName</a:t>
            </a:r>
            <a:r>
              <a:rPr lang="en-US" dirty="0"/>
              <a:t>                                Status      Run Time                     GB/sec</a:t>
            </a:r>
          </a:p>
          <a:p>
            <a:r>
              <a:rPr lang="en-US" dirty="0"/>
              <a:t>──────── ─────────  ──────────────────  ───────────  ─────────── ────────────</a:t>
            </a:r>
          </a:p>
          <a:p>
            <a:r>
              <a:rPr lang="en-US" dirty="0"/>
              <a:t>13:27:11          5.6156  </a:t>
            </a:r>
            <a:r>
              <a:rPr lang="en-US" dirty="0" err="1"/>
              <a:t>tr_hist.bd</a:t>
            </a:r>
            <a:r>
              <a:rPr lang="en-US" dirty="0"/>
              <a:t>                             </a:t>
            </a:r>
            <a:r>
              <a:rPr lang="en-US" dirty="0" smtClean="0"/>
              <a:t>loading</a:t>
            </a:r>
            <a:r>
              <a:rPr lang="en-US" dirty="0"/>
              <a:t>...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7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3811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/>
              <a:t>Lab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2" name="Picture 1" descr="impro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74320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4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&amp; Load Options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29170"/>
              </p:ext>
            </p:extLst>
          </p:nvPr>
        </p:nvGraphicFramePr>
        <p:xfrm>
          <a:off x="304800" y="1828797"/>
          <a:ext cx="11582400" cy="3200402"/>
        </p:xfrm>
        <a:graphic>
          <a:graphicData uri="http://schemas.openxmlformats.org/drawingml/2006/table">
            <a:tbl>
              <a:tblPr/>
              <a:tblGrid>
                <a:gridCol w="4267200"/>
                <a:gridCol w="7315200"/>
              </a:tblGrid>
              <a:tr h="6063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Attribute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Options</a:t>
                      </a:r>
                    </a:p>
                  </a:txBody>
                  <a:tcPr marL="4572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5188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Parallel Dump Processes: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 /  2  /  4  /  8</a:t>
                      </a:r>
                    </a:p>
                  </a:txBody>
                  <a:tcPr marL="4572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88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Dump Index Selection: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 /  Smallest  /  No-Index</a:t>
                      </a:r>
                    </a:p>
                  </a:txBody>
                  <a:tcPr marL="4572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88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 DB Access: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Multi-User  /  Single User  /  -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    (requires export DLOPT='-RO')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88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proutil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-thread mode: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 /  Yes 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(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requires source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server)</a:t>
                      </a:r>
                    </a:p>
                  </a:txBody>
                  <a:tcPr marL="4572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88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 DB mode: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Server  /  No Server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36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11734800" cy="4525963"/>
          </a:xfrm>
        </p:spPr>
        <p:txBody>
          <a:bodyPr/>
          <a:lstStyle/>
          <a:p>
            <a:r>
              <a:rPr lang="en-US" dirty="0" smtClean="0"/>
              <a:t>We don’t need no </a:t>
            </a:r>
            <a:r>
              <a:rPr lang="en-US" dirty="0" err="1" smtClean="0"/>
              <a:t>steenkin</a:t>
            </a:r>
            <a:r>
              <a:rPr lang="en-US" dirty="0" smtClean="0"/>
              <a:t> “agenda” slide!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1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69046-F2A4-2749-BD08-86E854A9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Dump AND Load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F51129C-2B78-DD4C-8672-9B9DE3950334}"/>
              </a:ext>
            </a:extLst>
          </p:cNvPr>
          <p:cNvSpPr txBox="1">
            <a:spLocks/>
          </p:cNvSpPr>
          <p:nvPr/>
        </p:nvSpPr>
        <p:spPr>
          <a:xfrm>
            <a:off x="228600" y="1676401"/>
            <a:ext cx="3581400" cy="4571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</a:t>
            </a:r>
            <a:r>
              <a:rPr lang="en-US" dirty="0" err="1" smtClean="0"/>
              <a:t>mon</a:t>
            </a:r>
            <a:r>
              <a:rPr lang="en-US" dirty="0" smtClean="0"/>
              <a:t> </a:t>
            </a:r>
            <a:r>
              <a:rPr lang="en-US" dirty="0"/>
              <a:t>should still be running</a:t>
            </a:r>
          </a:p>
          <a:p>
            <a:r>
              <a:rPr lang="en-US" dirty="0"/>
              <a:t>But just in case:</a:t>
            </a:r>
          </a:p>
          <a:p>
            <a:pPr lvl="1"/>
            <a:r>
              <a:rPr lang="en-US" dirty="0" err="1" smtClean="0"/>
              <a:t>nmon</a:t>
            </a:r>
            <a:endParaRPr lang="en-US" dirty="0"/>
          </a:p>
          <a:p>
            <a:pPr lvl="1"/>
            <a:r>
              <a:rPr lang="en-US" dirty="0"/>
              <a:t>“c,m,d,5”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78515F4-617A-3246-A262-113FB04BEEAC}"/>
              </a:ext>
            </a:extLst>
          </p:cNvPr>
          <p:cNvSpPr txBox="1">
            <a:spLocks/>
          </p:cNvSpPr>
          <p:nvPr/>
        </p:nvSpPr>
        <p:spPr>
          <a:xfrm>
            <a:off x="4114800" y="1676401"/>
            <a:ext cx="3962400" cy="45625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</a:t>
            </a:r>
            <a:r>
              <a:rPr lang="en-US" dirty="0" err="1" smtClean="0"/>
              <a:t>lean.sh</a:t>
            </a:r>
            <a:endParaRPr lang="en-US" dirty="0" smtClean="0"/>
          </a:p>
          <a:p>
            <a:r>
              <a:rPr lang="en-US" dirty="0" err="1" smtClean="0"/>
              <a:t>dumpall.sh</a:t>
            </a:r>
            <a:r>
              <a:rPr lang="en-US" dirty="0" smtClean="0"/>
              <a:t> XXX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296F61D-0DF7-634A-874F-86DD550B334B}"/>
              </a:ext>
            </a:extLst>
          </p:cNvPr>
          <p:cNvSpPr txBox="1">
            <a:spLocks/>
          </p:cNvSpPr>
          <p:nvPr/>
        </p:nvSpPr>
        <p:spPr>
          <a:xfrm>
            <a:off x="8382000" y="1676401"/>
            <a:ext cx="3657600" cy="45625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load.sh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6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3811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/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3" name="Picture 2" descr="discussion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32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9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0CFBB-58CA-0444-A25A-F6F7F88E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715FD7-099D-E147-A039-6A47707E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</a:t>
            </a:r>
            <a:r>
              <a:rPr lang="en-US" dirty="0" err="1"/>
              <a:t>nmon</a:t>
            </a:r>
            <a:r>
              <a:rPr lang="en-US" dirty="0"/>
              <a:t> activity highlights</a:t>
            </a:r>
          </a:p>
          <a:p>
            <a:r>
              <a:rPr lang="en-US" dirty="0"/>
              <a:t>Explain </a:t>
            </a:r>
            <a:r>
              <a:rPr lang="en-US" dirty="0" err="1"/>
              <a:t>dlmon</a:t>
            </a:r>
            <a:r>
              <a:rPr lang="en-US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52902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Idxbuild</a:t>
            </a:r>
            <a:r>
              <a:rPr lang="en-US" dirty="0"/>
              <a:t> 1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7509662-D9D5-9E44-A17D-3FF4BBF5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76400"/>
            <a:ext cx="7365695" cy="46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4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Idxbuild</a:t>
            </a:r>
            <a:r>
              <a:rPr lang="en-US" dirty="0"/>
              <a:t> 2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7CBECAF-1F36-8A40-BE3A-B7BDB2D7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56" y="1698421"/>
            <a:ext cx="7384057" cy="47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2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590800"/>
            <a:ext cx="7772400" cy="1219200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 smtClean="0"/>
              <a:t>Bonus Material</a:t>
            </a:r>
            <a:endParaRPr lang="en-US" sz="6000" b="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590800"/>
            <a:ext cx="7772400" cy="1219200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 smtClean="0"/>
              <a:t>Build </a:t>
            </a:r>
            <a:r>
              <a:rPr lang="en-US" sz="6000" b="0" cap="none" dirty="0"/>
              <a:t>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9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on your new </a:t>
            </a:r>
            <a:r>
              <a:rPr lang="en-US" dirty="0" err="1"/>
              <a:t>db</a:t>
            </a:r>
            <a:r>
              <a:rPr lang="en-US" dirty="0"/>
              <a:t>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08669D-A67A-1047-AF5D-0AAE0666421E}"/>
              </a:ext>
            </a:extLst>
          </p:cNvPr>
          <p:cNvSpPr txBox="1"/>
          <p:nvPr/>
        </p:nvSpPr>
        <p:spPr>
          <a:xfrm>
            <a:off x="228600" y="1524001"/>
            <a:ext cx="12954000" cy="501675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Table Summary Report for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wshop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/old/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wshop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$PROTOP/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wshop.tbl.rpt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                 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Suggested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Table Name                      Size     Records   Reads/sec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Upd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/sec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Rec  RPB  Ord  Current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===================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 ============  ==========  ==========  =======  =======  ===  ===  ==============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tr_hist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  5905580032     6088826         755        0   969.90  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[TRHIST]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sod_det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        4402341478     3000000         707        0  1467.45   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[SO]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so_mstr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    3865470566     3182465         750        0  1214.62   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[SO]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gltr_hist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    3221225472     9619106        1193        0   334.88 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[GLTRHIST]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abs_mstr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         2899102925     3325285         412        0   871.84  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[TRANSACTION]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tx2d_det       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1181116006     2521907         313        0   468.34   32   32  [TRANSACTION]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grac_det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            837183078     2500000         310        0   334.87   32   32  [GLRPWRTR]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qad_wkfl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         1395864371     6000392         744        0   232.63   64   64  [QADWKFL]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aud_det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         524288000     2499997         310        0   209.72   64   64  [TRANSACTION]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trgl_det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          414187520     2000000         248        0   207.09   64   64  [TRGLDET]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usrl_det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                193671987     1500000         186        0   129.11   64   64  [STATIC]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msg_mstr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          250819379     2499997         310        0   100.33  128  128  [REFERENCE]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usrgd_det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        156028109     1498826         186        0   104.10  128  128  [STATIC]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lgs_mstr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  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0           0           0        0        ?  256  999  [STATIC]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lc_mstr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                0           0           0        0        ?  256  999  [STATIC]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2301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on your new </a:t>
            </a:r>
            <a:r>
              <a:rPr lang="en-US" dirty="0" err="1"/>
              <a:t>db</a:t>
            </a:r>
            <a:r>
              <a:rPr lang="en-US" dirty="0"/>
              <a:t>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08669D-A67A-1047-AF5D-0AAE0666421E}"/>
              </a:ext>
            </a:extLst>
          </p:cNvPr>
          <p:cNvSpPr txBox="1"/>
          <p:nvPr/>
        </p:nvSpPr>
        <p:spPr>
          <a:xfrm>
            <a:off x="206605" y="1652697"/>
            <a:ext cx="3755796" cy="26776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Proposed new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file for /old/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wshop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 /new/wshop.b1 f 2048000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 /new/wshop.b2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"Schema Area":6,64 /new/wshop.d1 f 65536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"Schema Area":6,64 /new/wshop.d2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/new/wshop.a1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/new/wshop.a2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/new/wshop.a3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/new/wshop.a4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871B1EC-14A6-D742-90F6-C90E9F8BF533}"/>
              </a:ext>
            </a:extLst>
          </p:cNvPr>
          <p:cNvSpPr txBox="1"/>
          <p:nvPr/>
        </p:nvSpPr>
        <p:spPr>
          <a:xfrm>
            <a:off x="3352800" y="2971800"/>
            <a:ext cx="4038600" cy="34163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"unused_dat":90,64;8 /new/wshop_90.d1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"unused_idx":91,1;8 /new/wshop_91.d1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"misc16_dat":100,16;64 /new/wshop_100.d1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"misc16_idx":101,1;64 /new/wshop_101.d1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"misc32_dat":102,32;64 /new/wshop_102.d1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"misc32_idx":103,1;64 /new/wshop_103.d1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"misc64_dat":104,64;64 /new/wshop_104.d1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"misc64_idx":105,1;64 /new/wshop_105.d1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"misc128_dat":106,128;64 /new/wshop_106.d1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"misc128_idx":107,1;64 /new/wshop_107.d1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"misc256_dat":108,256;64 /new/wshop_108.d1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"misc256_idx":109,1;64 /new/wshop_109.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d1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C98733-8D29-DE42-A557-D621C79B34DF}"/>
              </a:ext>
            </a:extLst>
          </p:cNvPr>
          <p:cNvSpPr txBox="1"/>
          <p:nvPr/>
        </p:nvSpPr>
        <p:spPr>
          <a:xfrm>
            <a:off x="7620000" y="3951744"/>
            <a:ext cx="4343400" cy="26776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"tr_hist_dat":110,16;512 /new/wshop_110.d1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"tr_hist_idx":111,1;64 /new/wshop_111.d1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"sod_det_dat":112,8;512 /new/wshop_112.d1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"sod_det_idx":113,1;64 /new/wshop_113.d1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"so_mstr_dat":114,8;512 /new/wshop_114.d1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"so_mstr_idx":115,1;64 /new/wshop_115.d1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"gltr_hist_dat":116,32;512 /new/wshop_116.d1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"gltr_hist_idx":117,1;64 /new/wshop_117.d1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"abs_mstr_dat":118,16;512 /new/wshop_118.d1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 "abs_mstr_idx":119,1;64 /new/wshop_119.d1</a:t>
            </a:r>
          </a:p>
        </p:txBody>
      </p:sp>
    </p:spTree>
    <p:extLst>
      <p:ext uri="{BB962C8B-B14F-4D97-AF65-F5344CB8AC3E}">
        <p14:creationId xmlns:p14="http://schemas.microsoft.com/office/powerpoint/2010/main" val="384262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EBA49-6F9E-B944-A463-117A152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target DB with </a:t>
            </a:r>
            <a:r>
              <a:rPr lang="en-US" dirty="0" err="1"/>
              <a:t>build.sh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17A7D9-469D-E049-9D71-8FECE6FF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Options to set </a:t>
            </a:r>
            <a:r>
              <a:rPr lang="en-US" dirty="0" err="1"/>
              <a:t>db</a:t>
            </a:r>
            <a:r>
              <a:rPr lang="en-US" dirty="0"/>
              <a:t>, bi and </a:t>
            </a:r>
            <a:r>
              <a:rPr lang="en-US" dirty="0" err="1"/>
              <a:t>ai</a:t>
            </a:r>
            <a:r>
              <a:rPr lang="en-US" dirty="0"/>
              <a:t> block sizes &amp; bi cluster size</a:t>
            </a:r>
          </a:p>
          <a:p>
            <a:r>
              <a:rPr lang="en-US" dirty="0" err="1"/>
              <a:t>prostrct</a:t>
            </a:r>
            <a:r>
              <a:rPr lang="en-US" dirty="0"/>
              <a:t> create [–validate]</a:t>
            </a:r>
          </a:p>
          <a:p>
            <a:r>
              <a:rPr lang="en-US" dirty="0"/>
              <a:t>Enables large files, large keys and puts the schema into B2</a:t>
            </a:r>
          </a:p>
          <a:p>
            <a:r>
              <a:rPr lang="en-US" dirty="0"/>
              <a:t>Pre-grows the bi file</a:t>
            </a:r>
          </a:p>
          <a:p>
            <a:r>
              <a:rPr lang="en-US" dirty="0"/>
              <a:t>Loads a .</a:t>
            </a:r>
            <a:r>
              <a:rPr lang="en-US" dirty="0" err="1"/>
              <a:t>df</a:t>
            </a:r>
            <a:r>
              <a:rPr lang="en-US" dirty="0"/>
              <a:t> file and then uses </a:t>
            </a:r>
            <a:r>
              <a:rPr lang="en-US" dirty="0" err="1"/>
              <a:t>tablemove</a:t>
            </a:r>
            <a:r>
              <a:rPr lang="en-US" dirty="0"/>
              <a:t> to shuffle objects into their proper storage areas</a:t>
            </a:r>
          </a:p>
          <a:p>
            <a:r>
              <a:rPr lang="en-US" dirty="0"/>
              <a:t>Saves the new .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Makes a backup of the empty database (the schema, but no data)</a:t>
            </a:r>
          </a:p>
        </p:txBody>
      </p:sp>
    </p:spTree>
    <p:extLst>
      <p:ext uri="{BB962C8B-B14F-4D97-AF65-F5344CB8AC3E}">
        <p14:creationId xmlns:p14="http://schemas.microsoft.com/office/powerpoint/2010/main" val="26663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clou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-533400"/>
            <a:ext cx="7543800" cy="75733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286000"/>
            <a:ext cx="77724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0" cap="none" dirty="0"/>
              <a:t>Connecting to</a:t>
            </a:r>
            <a:br>
              <a:rPr lang="en-US" sz="6000" b="0" cap="none" dirty="0"/>
            </a:br>
            <a:r>
              <a:rPr lang="en-US" sz="6000" b="0" cap="none" dirty="0" smtClean="0"/>
              <a:t>The</a:t>
            </a:r>
            <a:br>
              <a:rPr lang="en-US" sz="6000" b="0" cap="none" dirty="0" smtClean="0"/>
            </a:br>
            <a:r>
              <a:rPr lang="en-US" sz="6000" b="0" cap="none" dirty="0" smtClean="0"/>
              <a:t>Cloud</a:t>
            </a:r>
            <a:endParaRPr lang="en-US" sz="6000" b="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3811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/>
              <a:t>Lab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2" name="Picture 1" descr="impro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74320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8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69046-F2A4-2749-BD08-86E854A9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7704F4-51B0-CA4E-95AF-E2C349ED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5"/>
            <a:ext cx="11734800" cy="6857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Open 3 windows and login, make the windows at least 160 columns by 48 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F51129C-2B78-DD4C-8672-9B9DE3950334}"/>
              </a:ext>
            </a:extLst>
          </p:cNvPr>
          <p:cNvSpPr txBox="1">
            <a:spLocks/>
          </p:cNvSpPr>
          <p:nvPr/>
        </p:nvSpPr>
        <p:spPr>
          <a:xfrm>
            <a:off x="228600" y="2590800"/>
            <a:ext cx="3581400" cy="3657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nmon</a:t>
            </a:r>
            <a:endParaRPr lang="en-US" dirty="0"/>
          </a:p>
          <a:p>
            <a:r>
              <a:rPr lang="en-US" dirty="0"/>
              <a:t>“c,m,d,5”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78515F4-617A-3246-A262-113FB04BEEAC}"/>
              </a:ext>
            </a:extLst>
          </p:cNvPr>
          <p:cNvSpPr txBox="1">
            <a:spLocks/>
          </p:cNvSpPr>
          <p:nvPr/>
        </p:nvSpPr>
        <p:spPr>
          <a:xfrm>
            <a:off x="4114800" y="2590800"/>
            <a:ext cx="3962400" cy="36575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</a:t>
            </a:r>
            <a:r>
              <a:rPr lang="en-US" dirty="0" err="1" smtClean="0"/>
              <a:t>lean.sh</a:t>
            </a:r>
            <a:endParaRPr lang="en-US" dirty="0" smtClean="0"/>
          </a:p>
          <a:p>
            <a:r>
              <a:rPr lang="en-US" dirty="0" err="1" smtClean="0"/>
              <a:t>build.sh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296F61D-0DF7-634A-874F-86DD550B334B}"/>
              </a:ext>
            </a:extLst>
          </p:cNvPr>
          <p:cNvSpPr txBox="1">
            <a:spLocks/>
          </p:cNvSpPr>
          <p:nvPr/>
        </p:nvSpPr>
        <p:spPr>
          <a:xfrm>
            <a:off x="8382000" y="2590800"/>
            <a:ext cx="3657600" cy="3657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Keep a command prompt handy</a:t>
            </a:r>
          </a:p>
        </p:txBody>
      </p:sp>
    </p:spTree>
    <p:extLst>
      <p:ext uri="{BB962C8B-B14F-4D97-AF65-F5344CB8AC3E}">
        <p14:creationId xmlns:p14="http://schemas.microsoft.com/office/powerpoint/2010/main" val="166545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447800"/>
            <a:ext cx="12725400" cy="50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┌</a:t>
            </a:r>
            <a:r>
              <a:rPr lang="en-US" sz="1200" dirty="0">
                <a:latin typeface="Consolas"/>
                <a:cs typeface="Consolas"/>
              </a:rPr>
              <a:t>────────────────────</a:t>
            </a:r>
            <a:r>
              <a:rPr lang="en-US" sz="1200" dirty="0" smtClean="0">
                <a:latin typeface="Consolas"/>
                <a:cs typeface="Consolas"/>
              </a:rPr>
              <a:t>───</a:t>
            </a:r>
            <a:r>
              <a:rPr lang="en-US" sz="1200" dirty="0">
                <a:latin typeface="Consolas"/>
                <a:cs typeface="Consolas"/>
              </a:rPr>
              <a:t>───────────────────────────── Storage Areas ────────────────────────────────────────────────────────────────────────┐</a:t>
            </a:r>
          </a:p>
          <a:p>
            <a:r>
              <a:rPr lang="en-US" sz="1200" dirty="0">
                <a:latin typeface="Consolas"/>
                <a:cs typeface="Consolas"/>
              </a:rPr>
              <a:t>│     # BX Area Name </a:t>
            </a:r>
            <a:r>
              <a:rPr lang="en-US" sz="1200" dirty="0" smtClean="0">
                <a:latin typeface="Consolas"/>
                <a:cs typeface="Consolas"/>
              </a:rPr>
              <a:t>    Allocated  </a:t>
            </a:r>
            <a:r>
              <a:rPr lang="en-US" sz="1200" dirty="0">
                <a:latin typeface="Consolas"/>
                <a:cs typeface="Consolas"/>
              </a:rPr>
              <a:t>Variable  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Tot GB   Free GB %</a:t>
            </a:r>
            <a:r>
              <a:rPr lang="en-US" sz="1200" dirty="0" err="1">
                <a:latin typeface="Consolas"/>
                <a:cs typeface="Consolas"/>
              </a:rPr>
              <a:t>Allo</a:t>
            </a:r>
            <a:r>
              <a:rPr lang="en-US" sz="1200" dirty="0">
                <a:latin typeface="Consolas"/>
                <a:cs typeface="Consolas"/>
              </a:rPr>
              <a:t> v %</a:t>
            </a:r>
            <a:r>
              <a:rPr lang="en-US" sz="1200" dirty="0" err="1">
                <a:latin typeface="Consolas"/>
                <a:cs typeface="Consolas"/>
              </a:rPr>
              <a:t>LastX</a:t>
            </a:r>
            <a:r>
              <a:rPr lang="en-US" sz="1200" dirty="0">
                <a:latin typeface="Consolas"/>
                <a:cs typeface="Consolas"/>
              </a:rPr>
              <a:t> BSZ RPB CSZ #</a:t>
            </a:r>
            <a:r>
              <a:rPr lang="en-US" sz="1200" dirty="0" err="1">
                <a:latin typeface="Consolas"/>
                <a:cs typeface="Consolas"/>
              </a:rPr>
              <a:t>Tbls</a:t>
            </a:r>
            <a:r>
              <a:rPr lang="en-US" sz="1200" dirty="0">
                <a:latin typeface="Consolas"/>
                <a:cs typeface="Consolas"/>
              </a:rPr>
              <a:t> #</a:t>
            </a:r>
            <a:r>
              <a:rPr lang="en-US" sz="1200" dirty="0" err="1">
                <a:latin typeface="Consolas"/>
                <a:cs typeface="Consolas"/>
              </a:rPr>
              <a:t>Idxs</a:t>
            </a:r>
            <a:r>
              <a:rPr lang="en-US" sz="1200" dirty="0">
                <a:latin typeface="Consolas"/>
                <a:cs typeface="Consolas"/>
              </a:rPr>
              <a:t> #LOBs #</a:t>
            </a:r>
            <a:r>
              <a:rPr lang="en-US" sz="1200" dirty="0" err="1">
                <a:latin typeface="Consolas"/>
                <a:cs typeface="Consolas"/>
              </a:rPr>
              <a:t>Exts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Var</a:t>
            </a:r>
            <a:r>
              <a:rPr lang="en-US" sz="1200" dirty="0">
                <a:latin typeface="Consolas"/>
                <a:cs typeface="Consolas"/>
              </a:rPr>
              <a:t>? *     Max%     Bug% │</a:t>
            </a:r>
          </a:p>
          <a:p>
            <a:r>
              <a:rPr lang="mr-IN" sz="1200" dirty="0">
                <a:latin typeface="Consolas"/>
                <a:cs typeface="Consolas"/>
              </a:rPr>
              <a:t>│  ──────────────</a:t>
            </a:r>
            <a:r>
              <a:rPr lang="mr-IN" sz="1200" dirty="0" smtClean="0">
                <a:latin typeface="Consolas"/>
                <a:cs typeface="Consolas"/>
              </a:rPr>
              <a:t>──</a:t>
            </a:r>
            <a:r>
              <a:rPr lang="mr-IN" sz="1200" dirty="0">
                <a:latin typeface="Consolas"/>
                <a:cs typeface="Consolas"/>
              </a:rPr>
              <a:t>───────</a:t>
            </a:r>
            <a:r>
              <a:rPr lang="mr-IN" sz="1200" dirty="0" smtClean="0">
                <a:latin typeface="Consolas"/>
                <a:cs typeface="Consolas"/>
              </a:rPr>
              <a:t>──</a:t>
            </a:r>
            <a:r>
              <a:rPr lang="mr-IN" sz="1200" dirty="0">
                <a:latin typeface="Consolas"/>
                <a:cs typeface="Consolas"/>
              </a:rPr>
              <a:t>───────────────</a:t>
            </a:r>
            <a:r>
              <a:rPr lang="mr-IN" sz="1200" dirty="0" smtClean="0">
                <a:latin typeface="Consolas"/>
                <a:cs typeface="Consolas"/>
              </a:rPr>
              <a:t>──</a:t>
            </a:r>
            <a:r>
              <a:rPr lang="mr-IN" sz="1200" dirty="0">
                <a:latin typeface="Consolas"/>
                <a:cs typeface="Consolas"/>
              </a:rPr>
              <a:t>──────────</a:t>
            </a:r>
            <a:r>
              <a:rPr lang="mr-IN" sz="1200" dirty="0" smtClean="0">
                <a:latin typeface="Consolas"/>
                <a:cs typeface="Consolas"/>
              </a:rPr>
              <a:t>──</a:t>
            </a:r>
            <a:r>
              <a:rPr lang="mr-IN" sz="1200" dirty="0">
                <a:latin typeface="Consolas"/>
                <a:cs typeface="Consolas"/>
              </a:rPr>
              <a:t>──────────────────────────────────────────────────────</a:t>
            </a:r>
            <a:r>
              <a:rPr lang="mr-IN" sz="1200" dirty="0" smtClean="0">
                <a:latin typeface="Consolas"/>
                <a:cs typeface="Consolas"/>
              </a:rPr>
              <a:t>─</a:t>
            </a:r>
            <a:r>
              <a:rPr lang="mr-IN" sz="1200" dirty="0">
                <a:latin typeface="Consolas"/>
                <a:cs typeface="Consolas"/>
              </a:rPr>
              <a:t>──</a:t>
            </a:r>
            <a:r>
              <a:rPr lang="mr-IN" sz="1200" dirty="0" smtClean="0">
                <a:latin typeface="Consolas"/>
                <a:cs typeface="Consolas"/>
              </a:rPr>
              <a:t>─</a:t>
            </a:r>
            <a:r>
              <a:rPr lang="mr-IN" sz="1200" dirty="0">
                <a:latin typeface="Consolas"/>
                <a:cs typeface="Consolas"/>
              </a:rPr>
              <a:t>───────────────────</a:t>
            </a:r>
            <a:r>
              <a:rPr lang="mr-IN" sz="1200" dirty="0" smtClean="0">
                <a:latin typeface="Consolas"/>
                <a:cs typeface="Consolas"/>
              </a:rPr>
              <a:t>─</a:t>
            </a:r>
            <a:r>
              <a:rPr lang="mr-IN" sz="1200" dirty="0">
                <a:latin typeface="Consolas"/>
                <a:cs typeface="Consolas"/>
              </a:rPr>
              <a:t>──</a:t>
            </a:r>
            <a:r>
              <a:rPr lang="mr-IN" sz="1200" dirty="0" smtClean="0">
                <a:latin typeface="Consolas"/>
                <a:cs typeface="Consolas"/>
              </a:rPr>
              <a:t>─</a:t>
            </a:r>
            <a:r>
              <a:rPr lang="mr-IN" sz="1200" dirty="0">
                <a:latin typeface="Consolas"/>
                <a:cs typeface="Consolas"/>
              </a:rPr>
              <a:t>─ │</a:t>
            </a:r>
          </a:p>
          <a:p>
            <a:r>
              <a:rPr lang="mr-IN" sz="1200" dirty="0">
                <a:latin typeface="Consolas"/>
                <a:cs typeface="Consolas"/>
              </a:rPr>
              <a:t>│ &gt;   6 B2 Schema Area   </a:t>
            </a:r>
            <a:r>
              <a:rPr lang="mr-IN" sz="1200" dirty="0" smtClean="0">
                <a:latin typeface="Consolas"/>
                <a:cs typeface="Consolas"/>
              </a:rPr>
              <a:t>     0.06      </a:t>
            </a:r>
            <a:r>
              <a:rPr lang="mr-IN" sz="1200" dirty="0">
                <a:latin typeface="Consolas"/>
                <a:cs typeface="Consolas"/>
              </a:rPr>
              <a:t>0.00   </a:t>
            </a:r>
            <a:r>
              <a:rPr lang="mr-IN" sz="1200" dirty="0" smtClean="0">
                <a:latin typeface="Consolas"/>
                <a:cs typeface="Consolas"/>
              </a:rPr>
              <a:t>  </a:t>
            </a:r>
            <a:r>
              <a:rPr lang="mr-IN" sz="1200" dirty="0">
                <a:latin typeface="Consolas"/>
                <a:cs typeface="Consolas"/>
              </a:rPr>
              <a:t>0.06      0.04     43%    43%   8  64   1     0     0     0     2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 90 B1 unused_dat 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0.05 </a:t>
            </a:r>
            <a:r>
              <a:rPr lang="mr-IN" sz="1200" dirty="0" smtClean="0">
                <a:latin typeface="Consolas"/>
                <a:cs typeface="Consolas"/>
              </a:rPr>
              <a:t>    </a:t>
            </a:r>
            <a:r>
              <a:rPr lang="mr-IN" sz="1200" dirty="0">
                <a:latin typeface="Consolas"/>
                <a:cs typeface="Consolas"/>
              </a:rPr>
              <a:t>0.05      0.00      0%     0%   8  64   8   750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 91 B1 unused_idx 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0.10   </a:t>
            </a:r>
            <a:r>
              <a:rPr lang="mr-IN" sz="1200" dirty="0" smtClean="0">
                <a:latin typeface="Consolas"/>
                <a:cs typeface="Consolas"/>
              </a:rPr>
              <a:t>  </a:t>
            </a:r>
            <a:r>
              <a:rPr lang="mr-IN" sz="1200" dirty="0">
                <a:latin typeface="Consolas"/>
                <a:cs typeface="Consolas"/>
              </a:rPr>
              <a:t>0.10      0.00      0%     0%   8   1   8     0  1684     0     1 yes      0.000%   0.001% │</a:t>
            </a:r>
          </a:p>
          <a:p>
            <a:r>
              <a:rPr lang="mr-IN" sz="1200" dirty="0">
                <a:latin typeface="Consolas"/>
                <a:cs typeface="Consolas"/>
              </a:rPr>
              <a:t>│   100 B1 misc16_dat 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0.00 </a:t>
            </a:r>
            <a:r>
              <a:rPr lang="mr-IN" sz="1200" dirty="0" smtClean="0">
                <a:latin typeface="Consolas"/>
                <a:cs typeface="Consolas"/>
              </a:rPr>
              <a:t>    </a:t>
            </a:r>
            <a:r>
              <a:rPr lang="mr-IN" sz="1200" dirty="0">
                <a:latin typeface="Consolas"/>
                <a:cs typeface="Consolas"/>
              </a:rPr>
              <a:t>0.00      0.00      0%     0%   8  16  64     0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101 B1 misc16_idx 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0.00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0.00      0%     0%   8   1  64     0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102 B1 misc32_dat 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2.01   </a:t>
            </a:r>
            <a:r>
              <a:rPr lang="mr-IN" sz="1200" dirty="0" smtClean="0">
                <a:latin typeface="Consolas"/>
                <a:cs typeface="Consolas"/>
              </a:rPr>
              <a:t>  </a:t>
            </a:r>
            <a:r>
              <a:rPr lang="mr-IN" sz="1200" dirty="0">
                <a:latin typeface="Consolas"/>
                <a:cs typeface="Consolas"/>
              </a:rPr>
              <a:t>2.01      0.00      0%     0%   8  32  64     2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103 B1 misc32_idx 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1.48 </a:t>
            </a:r>
            <a:r>
              <a:rPr lang="mr-IN" sz="1200" dirty="0" smtClean="0">
                <a:latin typeface="Consolas"/>
                <a:cs typeface="Consolas"/>
              </a:rPr>
              <a:t>    </a:t>
            </a:r>
            <a:r>
              <a:rPr lang="mr-IN" sz="1200" dirty="0">
                <a:latin typeface="Consolas"/>
                <a:cs typeface="Consolas"/>
              </a:rPr>
              <a:t>1.48      0.00      0%     0%   8   1  64     0    13     0     1 yes      0.000%   0.009% │</a:t>
            </a:r>
          </a:p>
          <a:p>
            <a:r>
              <a:rPr lang="mr-IN" sz="1200" dirty="0">
                <a:latin typeface="Consolas"/>
                <a:cs typeface="Consolas"/>
              </a:rPr>
              <a:t>│   104 B1 misc64_dat 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2.42     </a:t>
            </a:r>
            <a:r>
              <a:rPr lang="mr-IN" sz="1200" dirty="0" smtClean="0">
                <a:latin typeface="Consolas"/>
                <a:cs typeface="Consolas"/>
              </a:rPr>
              <a:t>2.42      </a:t>
            </a:r>
            <a:r>
              <a:rPr lang="mr-IN" sz="1200" dirty="0">
                <a:latin typeface="Consolas"/>
                <a:cs typeface="Consolas"/>
              </a:rPr>
              <a:t>0.00      0%     0%   8  64  64     4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105 B1 misc64_idx 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1.21   </a:t>
            </a:r>
            <a:r>
              <a:rPr lang="mr-IN" sz="1200" dirty="0" smtClean="0">
                <a:latin typeface="Consolas"/>
                <a:cs typeface="Consolas"/>
              </a:rPr>
              <a:t>  </a:t>
            </a:r>
            <a:r>
              <a:rPr lang="mr-IN" sz="1200" dirty="0">
                <a:latin typeface="Consolas"/>
                <a:cs typeface="Consolas"/>
              </a:rPr>
              <a:t>1.21      0.00      0%     0%   8   1  64     0    13     0     1 yes      0.000%   0.007% │</a:t>
            </a:r>
          </a:p>
          <a:p>
            <a:r>
              <a:rPr lang="mr-IN" sz="1200" dirty="0">
                <a:latin typeface="Consolas"/>
                <a:cs typeface="Consolas"/>
              </a:rPr>
              <a:t>│   106 B1 misc128_dat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0.40 </a:t>
            </a:r>
            <a:r>
              <a:rPr lang="mr-IN" sz="1200" dirty="0" smtClean="0">
                <a:latin typeface="Consolas"/>
                <a:cs typeface="Consolas"/>
              </a:rPr>
              <a:t>    </a:t>
            </a:r>
            <a:r>
              <a:rPr lang="mr-IN" sz="1200" dirty="0">
                <a:latin typeface="Consolas"/>
                <a:cs typeface="Consolas"/>
              </a:rPr>
              <a:t>0.40      0.00      0%     0%   8 128  64     2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107 B1 misc128_idx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0.15     </a:t>
            </a:r>
            <a:r>
              <a:rPr lang="mr-IN" sz="1200" dirty="0" smtClean="0">
                <a:latin typeface="Consolas"/>
                <a:cs typeface="Consolas"/>
              </a:rPr>
              <a:t>0.15      </a:t>
            </a:r>
            <a:r>
              <a:rPr lang="mr-IN" sz="1200" dirty="0">
                <a:latin typeface="Consolas"/>
                <a:cs typeface="Consolas"/>
              </a:rPr>
              <a:t>0.00      0%     0%   8   1  64     0     4     0     1 yes      0.000%   0.001% │</a:t>
            </a:r>
          </a:p>
          <a:p>
            <a:r>
              <a:rPr lang="mr-IN" sz="1200" dirty="0">
                <a:latin typeface="Consolas"/>
                <a:cs typeface="Consolas"/>
              </a:rPr>
              <a:t>│   108 B1 misc256_dat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0.00   </a:t>
            </a:r>
            <a:r>
              <a:rPr lang="mr-IN" sz="1200" dirty="0" smtClean="0">
                <a:latin typeface="Consolas"/>
                <a:cs typeface="Consolas"/>
              </a:rPr>
              <a:t>  </a:t>
            </a:r>
            <a:r>
              <a:rPr lang="mr-IN" sz="1200" dirty="0">
                <a:latin typeface="Consolas"/>
                <a:cs typeface="Consolas"/>
              </a:rPr>
              <a:t>0.00      0.00      0%     0%   8 256  64     0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109 B1 misc256_idx        </a:t>
            </a:r>
            <a:r>
              <a:rPr lang="mr-IN" sz="1200" dirty="0" smtClean="0">
                <a:latin typeface="Consolas"/>
                <a:cs typeface="Consolas"/>
              </a:rPr>
              <a:t>0.00      0.00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mr-IN" sz="1200" dirty="0" smtClean="0">
                <a:latin typeface="Consolas"/>
                <a:cs typeface="Consolas"/>
              </a:rPr>
              <a:t>    </a:t>
            </a:r>
            <a:r>
              <a:rPr lang="mr-IN" sz="1200" dirty="0">
                <a:latin typeface="Consolas"/>
                <a:cs typeface="Consolas"/>
              </a:rPr>
              <a:t>0.00      0.00      0%     0%   8   1  64     0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110 B1 tr_hist_dat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5.82     </a:t>
            </a:r>
            <a:r>
              <a:rPr lang="mr-IN" sz="1200" dirty="0" smtClean="0">
                <a:latin typeface="Consolas"/>
                <a:cs typeface="Consolas"/>
              </a:rPr>
              <a:t>5.82      </a:t>
            </a:r>
            <a:r>
              <a:rPr lang="mr-IN" sz="1200" dirty="0">
                <a:latin typeface="Consolas"/>
                <a:cs typeface="Consolas"/>
              </a:rPr>
              <a:t>0.00      0%     0%   8  16 512     1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111 B1 tr_hist_idx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1.24   </a:t>
            </a:r>
            <a:r>
              <a:rPr lang="mr-IN" sz="1200" dirty="0" smtClean="0">
                <a:latin typeface="Consolas"/>
                <a:cs typeface="Consolas"/>
              </a:rPr>
              <a:t>  </a:t>
            </a:r>
            <a:r>
              <a:rPr lang="mr-IN" sz="1200" dirty="0">
                <a:latin typeface="Consolas"/>
                <a:cs typeface="Consolas"/>
              </a:rPr>
              <a:t>1.24      0.00      0%     0%   8   1  64     0    11     0     1 yes      0.000%   0.008% │</a:t>
            </a:r>
          </a:p>
          <a:p>
            <a:r>
              <a:rPr lang="mr-IN" sz="1200" dirty="0">
                <a:latin typeface="Consolas"/>
                <a:cs typeface="Consolas"/>
              </a:rPr>
              <a:t>│   112 B1 sod_det_dat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4.58 </a:t>
            </a:r>
            <a:r>
              <a:rPr lang="mr-IN" sz="1200" dirty="0" smtClean="0">
                <a:latin typeface="Consolas"/>
                <a:cs typeface="Consolas"/>
              </a:rPr>
              <a:t>    </a:t>
            </a:r>
            <a:r>
              <a:rPr lang="mr-IN" sz="1200" dirty="0">
                <a:latin typeface="Consolas"/>
                <a:cs typeface="Consolas"/>
              </a:rPr>
              <a:t>4.58      0.00      0%     0%   8   8 512     1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113 B1 sod_det_idx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0.48    </a:t>
            </a:r>
            <a:r>
              <a:rPr lang="mr-IN" sz="1200" dirty="0" smtClean="0">
                <a:latin typeface="Consolas"/>
                <a:cs typeface="Consolas"/>
              </a:rPr>
              <a:t> </a:t>
            </a:r>
            <a:r>
              <a:rPr lang="mr-IN" sz="1200" dirty="0">
                <a:latin typeface="Consolas"/>
                <a:cs typeface="Consolas"/>
              </a:rPr>
              <a:t>0.48      0.00      0%     0%   8   1  64     0     5     0     1 yes      0.000%   0.003% │</a:t>
            </a:r>
          </a:p>
          <a:p>
            <a:r>
              <a:rPr lang="mr-IN" sz="1200" dirty="0">
                <a:latin typeface="Consolas"/>
                <a:cs typeface="Consolas"/>
              </a:rPr>
              <a:t>│   114 B1 so_mstr_dat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4.05     </a:t>
            </a:r>
            <a:r>
              <a:rPr lang="mr-IN" sz="1200" dirty="0" smtClean="0">
                <a:latin typeface="Consolas"/>
                <a:cs typeface="Consolas"/>
              </a:rPr>
              <a:t>4.05      </a:t>
            </a:r>
            <a:r>
              <a:rPr lang="mr-IN" sz="1200" dirty="0">
                <a:latin typeface="Consolas"/>
                <a:cs typeface="Consolas"/>
              </a:rPr>
              <a:t>0.00      0%     0%   8   8 512     1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115 B1 so_mstr_idx 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0.82   </a:t>
            </a:r>
            <a:r>
              <a:rPr lang="mr-IN" sz="1200" dirty="0" smtClean="0">
                <a:latin typeface="Consolas"/>
                <a:cs typeface="Consolas"/>
              </a:rPr>
              <a:t>  </a:t>
            </a:r>
            <a:r>
              <a:rPr lang="mr-IN" sz="1200" dirty="0">
                <a:latin typeface="Consolas"/>
                <a:cs typeface="Consolas"/>
              </a:rPr>
              <a:t>0.82      0.00      0%     0%   8   1  64     0    10     0     1 yes      0.000%   0.005% │</a:t>
            </a:r>
          </a:p>
          <a:p>
            <a:r>
              <a:rPr lang="mr-IN" sz="1200" dirty="0">
                <a:latin typeface="Consolas"/>
                <a:cs typeface="Consolas"/>
              </a:rPr>
              <a:t>│   116 B1 gltr_hist_dat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3.15 </a:t>
            </a:r>
            <a:r>
              <a:rPr lang="mr-IN" sz="1200" dirty="0" smtClean="0">
                <a:latin typeface="Consolas"/>
                <a:cs typeface="Consolas"/>
              </a:rPr>
              <a:t>    </a:t>
            </a:r>
            <a:r>
              <a:rPr lang="mr-IN" sz="1200" dirty="0">
                <a:latin typeface="Consolas"/>
                <a:cs typeface="Consolas"/>
              </a:rPr>
              <a:t>3.15      0.00      0%     0%   8  32 512     1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117 B1 gltr_hist_idx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3.50     </a:t>
            </a:r>
            <a:r>
              <a:rPr lang="mr-IN" sz="1200" dirty="0" smtClean="0">
                <a:latin typeface="Consolas"/>
                <a:cs typeface="Consolas"/>
              </a:rPr>
              <a:t>3.50      </a:t>
            </a:r>
            <a:r>
              <a:rPr lang="mr-IN" sz="1200" dirty="0">
                <a:latin typeface="Consolas"/>
                <a:cs typeface="Consolas"/>
              </a:rPr>
              <a:t>0.00      0%     0%   8   1  64     0    15     0     1 yes      0.000%   0.021% │</a:t>
            </a:r>
          </a:p>
          <a:p>
            <a:r>
              <a:rPr lang="mr-IN" sz="1200" dirty="0">
                <a:latin typeface="Consolas"/>
                <a:cs typeface="Consolas"/>
              </a:rPr>
              <a:t>│   118 B1 abs_mstr_dat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2.82   </a:t>
            </a:r>
            <a:r>
              <a:rPr lang="mr-IN" sz="1200" dirty="0" smtClean="0">
                <a:latin typeface="Consolas"/>
                <a:cs typeface="Consolas"/>
              </a:rPr>
              <a:t>  </a:t>
            </a:r>
            <a:r>
              <a:rPr lang="mr-IN" sz="1200" dirty="0">
                <a:latin typeface="Consolas"/>
                <a:cs typeface="Consolas"/>
              </a:rPr>
              <a:t>2.82      0.00      0%     0%   8  16 512     1     0     0     1 yes      0.000%   0.000% │</a:t>
            </a:r>
          </a:p>
          <a:p>
            <a:r>
              <a:rPr lang="mr-IN" sz="1200" dirty="0">
                <a:latin typeface="Consolas"/>
                <a:cs typeface="Consolas"/>
              </a:rPr>
              <a:t>│   119 B1 abs_mstr_idx       </a:t>
            </a:r>
            <a:r>
              <a:rPr lang="mr-IN" sz="1200" dirty="0" smtClean="0">
                <a:latin typeface="Consolas"/>
                <a:cs typeface="Consolas"/>
              </a:rPr>
              <a:t>0.00      </a:t>
            </a:r>
            <a:r>
              <a:rPr lang="mr-IN" sz="1200" dirty="0">
                <a:latin typeface="Consolas"/>
                <a:cs typeface="Consolas"/>
              </a:rPr>
              <a:t>0.85 </a:t>
            </a:r>
            <a:r>
              <a:rPr lang="mr-IN" sz="1200" dirty="0" smtClean="0">
                <a:latin typeface="Consolas"/>
                <a:cs typeface="Consolas"/>
              </a:rPr>
              <a:t>    </a:t>
            </a:r>
            <a:r>
              <a:rPr lang="mr-IN" sz="1200" dirty="0">
                <a:latin typeface="Consolas"/>
                <a:cs typeface="Consolas"/>
              </a:rPr>
              <a:t>0.85      0.00      0%     0%   8   1  64     0     9     0     1 yes      0.000%   0.005% │</a:t>
            </a:r>
          </a:p>
          <a:p>
            <a:r>
              <a:rPr lang="mr-IN" sz="1200" dirty="0">
                <a:latin typeface="Consolas"/>
                <a:cs typeface="Consolas"/>
              </a:rPr>
              <a:t>└────────────────</a:t>
            </a:r>
            <a:r>
              <a:rPr lang="mr-IN" sz="1200" dirty="0" smtClean="0">
                <a:latin typeface="Consolas"/>
                <a:cs typeface="Consolas"/>
              </a:rPr>
              <a:t>──</a:t>
            </a:r>
            <a:r>
              <a:rPr lang="mr-IN" sz="1200" dirty="0">
                <a:latin typeface="Consolas"/>
                <a:cs typeface="Consolas"/>
              </a:rPr>
              <a:t>───</a:t>
            </a:r>
            <a:r>
              <a:rPr lang="mr-IN" sz="1200" dirty="0" smtClean="0">
                <a:latin typeface="Consolas"/>
                <a:cs typeface="Consolas"/>
              </a:rPr>
              <a:t>──</a:t>
            </a:r>
            <a:r>
              <a:rPr lang="mr-IN" sz="1200" dirty="0">
                <a:latin typeface="Consolas"/>
                <a:cs typeface="Consolas"/>
              </a:rPr>
              <a:t>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┘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69957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3811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6000" b="0" cap="none" dirty="0"/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3" name="Picture 2" descr="discussion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32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9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0CFBB-58CA-0444-A25A-F6F7F88E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715FD7-099D-E147-A039-6A47707E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uild.sh</a:t>
            </a:r>
            <a:r>
              <a:rPr lang="en-US" dirty="0" smtClean="0"/>
              <a:t> </a:t>
            </a:r>
            <a:r>
              <a:rPr lang="en-US" dirty="0"/>
              <a:t>is fairly fast – it only takes a minute or two</a:t>
            </a:r>
          </a:p>
          <a:p>
            <a:r>
              <a:rPr lang="en-US" dirty="0"/>
              <a:t>You can keep tweaking it until you have things the way you want them!</a:t>
            </a:r>
          </a:p>
          <a:p>
            <a:r>
              <a:rPr lang="en-US" dirty="0"/>
              <a:t>REPEATABLE</a:t>
            </a:r>
          </a:p>
        </p:txBody>
      </p:sp>
    </p:spTree>
    <p:extLst>
      <p:ext uri="{BB962C8B-B14F-4D97-AF65-F5344CB8AC3E}">
        <p14:creationId xmlns:p14="http://schemas.microsoft.com/office/powerpoint/2010/main" val="340191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69046-F2A4-2749-BD08-86E854A9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7704F4-51B0-CA4E-95AF-E2C349ED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 type = </a:t>
            </a:r>
            <a:r>
              <a:rPr lang="en-US" dirty="0" err="1"/>
              <a:t>xterm</a:t>
            </a:r>
            <a:endParaRPr lang="en-US" dirty="0"/>
          </a:p>
          <a:p>
            <a:r>
              <a:rPr lang="en-US" dirty="0"/>
              <a:t>Minimum window size 160 columns by 48 </a:t>
            </a:r>
            <a:r>
              <a:rPr lang="en-US" dirty="0" smtClean="0"/>
              <a:t>lines</a:t>
            </a:r>
          </a:p>
          <a:p>
            <a:r>
              <a:rPr lang="en-US" dirty="0" err="1" smtClean="0"/>
              <a:t>PuTTY</a:t>
            </a:r>
            <a:r>
              <a:rPr lang="en-US" dirty="0" smtClean="0"/>
              <a:t> keys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8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69046-F2A4-2749-BD08-86E854A9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7704F4-51B0-CA4E-95AF-E2C349ED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as “</a:t>
            </a:r>
            <a:r>
              <a:rPr lang="en-US" dirty="0" err="1"/>
              <a:t>prodba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ho </a:t>
            </a:r>
            <a:r>
              <a:rPr lang="mr-IN" dirty="0" smtClean="0"/>
              <a:t>–</a:t>
            </a:r>
            <a:r>
              <a:rPr lang="en-US" dirty="0" smtClean="0"/>
              <a:t>u	(you should be the ONLY user logged in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h</a:t>
            </a:r>
          </a:p>
          <a:p>
            <a:r>
              <a:rPr lang="en-US" dirty="0" smtClean="0"/>
              <a:t>t</a:t>
            </a:r>
            <a:r>
              <a:rPr lang="en-US" dirty="0" smtClean="0"/>
              <a:t>op		(“q” to quit, “h” for help)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mon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“q” to quit, “h” for help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pro		(“quit”, control-x)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7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SS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DBAppraise Master Template</Template>
  <TotalTime>101688</TotalTime>
  <Words>4403</Words>
  <Application>Microsoft Macintosh PowerPoint</Application>
  <PresentationFormat>Custom</PresentationFormat>
  <Paragraphs>886</Paragraphs>
  <Slides>74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WSS Master Template</vt:lpstr>
      <vt:lpstr>PowerPoint Presentation</vt:lpstr>
      <vt:lpstr>Dump and Load Workshop</vt:lpstr>
      <vt:lpstr>A Few Words about the Speakers</vt:lpstr>
      <vt:lpstr>A Few Words about the Speakers</vt:lpstr>
      <vt:lpstr>A Few Words about the Speakers</vt:lpstr>
      <vt:lpstr>Agenda</vt:lpstr>
      <vt:lpstr>Connecting to The Cloud</vt:lpstr>
      <vt:lpstr>Connection requirements</vt:lpstr>
      <vt:lpstr>Checking your instance</vt:lpstr>
      <vt:lpstr>AWS Linux Box Configuration</vt:lpstr>
      <vt:lpstr>Lab 1</vt:lpstr>
      <vt:lpstr>Your first assignment!</vt:lpstr>
      <vt:lpstr>Dictionary dump…</vt:lpstr>
      <vt:lpstr>Dictionary Dump…</vt:lpstr>
      <vt:lpstr>And now we wait…</vt:lpstr>
      <vt:lpstr>Why do we dump &amp; load?</vt:lpstr>
      <vt:lpstr>Why do we dump &amp; load?</vt:lpstr>
      <vt:lpstr>Dump &amp; Load Challenges</vt:lpstr>
      <vt:lpstr>Known Workshop Challenges</vt:lpstr>
      <vt:lpstr>Some Dump &amp; Load Methods and Options</vt:lpstr>
      <vt:lpstr>What are we going to do today?</vt:lpstr>
      <vt:lpstr>Some stuff we won’t do today</vt:lpstr>
      <vt:lpstr>Binary Dump &amp; Load</vt:lpstr>
      <vt:lpstr>Discussion</vt:lpstr>
      <vt:lpstr>Discussion Points</vt:lpstr>
      <vt:lpstr>Dump Scripts</vt:lpstr>
      <vt:lpstr>bin/dlenv – part 1</vt:lpstr>
      <vt:lpstr>bin/dlenv – part 2</vt:lpstr>
      <vt:lpstr>Critical Detail Alert!</vt:lpstr>
      <vt:lpstr>bin/dumpall.sh</vt:lpstr>
      <vt:lpstr>bin/dumpallx.sh</vt:lpstr>
      <vt:lpstr>*/wshop.dump0?.sh</vt:lpstr>
      <vt:lpstr>Lab 2</vt:lpstr>
      <vt:lpstr>Binary Dump</vt:lpstr>
      <vt:lpstr>“dlmon” Output</vt:lpstr>
      <vt:lpstr>Timing…</vt:lpstr>
      <vt:lpstr>Discussion</vt:lpstr>
      <vt:lpstr>Where do we see bottlenecks?</vt:lpstr>
      <vt:lpstr>Where do we see bottlenecks?</vt:lpstr>
      <vt:lpstr>What can we do about them?</vt:lpstr>
      <vt:lpstr>What can we do about them?</vt:lpstr>
      <vt:lpstr>Some Options</vt:lpstr>
      <vt:lpstr>TR-HIST (5.5GB data)</vt:lpstr>
      <vt:lpstr>GLTR-HIST (3GB data)</vt:lpstr>
      <vt:lpstr>How did we do?</vt:lpstr>
      <vt:lpstr>Lab 3</vt:lpstr>
      <vt:lpstr>Dump Options</vt:lpstr>
      <vt:lpstr>Binary Dump</vt:lpstr>
      <vt:lpstr>Discussion</vt:lpstr>
      <vt:lpstr>Discussion Points</vt:lpstr>
      <vt:lpstr>Wait a minute!  What about the load?</vt:lpstr>
      <vt:lpstr>Loading</vt:lpstr>
      <vt:lpstr>Loading Data</vt:lpstr>
      <vt:lpstr>Potential Load Configuration Options</vt:lpstr>
      <vt:lpstr>load.sh</vt:lpstr>
      <vt:lpstr>util/loader.p</vt:lpstr>
      <vt:lpstr>util/loader.p</vt:lpstr>
      <vt:lpstr>Lab 4</vt:lpstr>
      <vt:lpstr>Dump &amp; Load Options</vt:lpstr>
      <vt:lpstr>Binary Dump AND Load</vt:lpstr>
      <vt:lpstr>Discussion</vt:lpstr>
      <vt:lpstr>Discussion Points</vt:lpstr>
      <vt:lpstr>Idxbuild 1 </vt:lpstr>
      <vt:lpstr>Idxbuild 2  </vt:lpstr>
      <vt:lpstr>Bonus Material</vt:lpstr>
      <vt:lpstr>Build Script</vt:lpstr>
      <vt:lpstr>Deciding on your new db structure</vt:lpstr>
      <vt:lpstr>Deciding on your new db structure</vt:lpstr>
      <vt:lpstr>Building the target DB with build.sh</vt:lpstr>
      <vt:lpstr>Lab X</vt:lpstr>
      <vt:lpstr>Build a database</vt:lpstr>
      <vt:lpstr>Check the DB</vt:lpstr>
      <vt:lpstr>Discussion</vt:lpstr>
      <vt:lpstr>Discussion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OpenEdge DBA Worst Practices</dc:title>
  <dc:creator>Tom Bascom</dc:creator>
  <cp:lastModifiedBy>Thomas Bascom</cp:lastModifiedBy>
  <cp:revision>906</cp:revision>
  <cp:lastPrinted>2016-06-21T00:59:27Z</cp:lastPrinted>
  <dcterms:created xsi:type="dcterms:W3CDTF">2009-05-28T13:01:27Z</dcterms:created>
  <dcterms:modified xsi:type="dcterms:W3CDTF">2018-02-20T22:26:25Z</dcterms:modified>
</cp:coreProperties>
</file>