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1"/>
    <p:restoredTop sz="94686"/>
  </p:normalViewPr>
  <p:slideViewPr>
    <p:cSldViewPr snapToGrid="0" snapToObjects="1">
      <p:cViewPr varScale="1">
        <p:scale>
          <a:sx n="113" d="100"/>
          <a:sy n="113" d="100"/>
        </p:scale>
        <p:origin x="1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B11A4-26BC-364F-9D06-D556429A98EF}" type="datetimeFigureOut">
              <a:rPr lang="en-US" smtClean="0"/>
              <a:t>9/5/21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26272-6B09-2448-A0B2-2DB3E5A62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4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D5C1-1A06-6346-92D1-7D48BC4AA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7E8D7-CD52-0C46-813D-736CDEDC5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46928-4561-8147-8529-9405C095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31-F4C8-B446-842A-7CE152F28EDB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87B8-6BD2-E24A-B07F-697D6BF7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AE957-B09B-3F49-8177-231C4C3A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A90D-3203-4A45-9DBC-BB16CD6F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C8BA-9DCF-4448-A447-C5CC257D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0FB28-5BA1-0C4C-94B7-36202B82A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D19B-1A9D-2D47-BDD7-9C0588DB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31-F4C8-B446-842A-7CE152F28EDB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07428-5B9D-0041-B409-725A831C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6765-2BB7-7642-A2FA-D7AA9605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A90D-3203-4A45-9DBC-BB16CD6F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6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86FA2-F967-1149-9100-B5D0BEBA1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19ADF-D751-554D-A856-B943DA63C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474D-6E44-AF48-AF1E-755D9C24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31-F4C8-B446-842A-7CE152F28EDB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5630-5844-1A44-A377-49E82A56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96A76-4E7C-8C49-B000-CD8C00BD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A90D-3203-4A45-9DBC-BB16CD6F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5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0F3F-177F-4647-91C3-CB280F84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FEFA-EDEF-DD49-BCD7-3ED75348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ACB62-66CA-D74E-AF18-34DC9B2C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31-F4C8-B446-842A-7CE152F28EDB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D932-BBC4-9A4C-9375-61363C6C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36973-B259-1644-A65D-2C615B3E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A90D-3203-4A45-9DBC-BB16CD6F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0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0ECD-8F35-684F-BAFA-FC1DF4AD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2D4A-D0AC-7741-8DFA-1D77746D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BD8C3-883E-D94B-86AF-9B08676B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31-F4C8-B446-842A-7CE152F28EDB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C10E-7D3D-7146-91C7-6E8ADD19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D2E88-0611-974C-A7D5-6FE67D2E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A90D-3203-4A45-9DBC-BB16CD6F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3EA1-21C4-644B-B7B9-BECD5A92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3F19-21AA-AC40-9A36-FC367AF86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A8467-8583-A144-B2D7-1C57CDD35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2626F-91C0-4446-B629-643BF24F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31-F4C8-B446-842A-7CE152F28EDB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8E3CA-C198-3949-8ECA-795E0639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D3181-F6ED-BB45-8D15-A20EA27F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A90D-3203-4A45-9DBC-BB16CD6F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A052-0147-1043-864F-D817D12A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A4EBE-4764-2A45-B6C1-6105E54C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608B-00AB-9844-BE76-2EDA1A1E6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39496-F086-4548-A000-2B2D59D36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9C475-5628-1149-A154-693B35648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6ED84-B481-5846-A1CF-C013DD47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31-F4C8-B446-842A-7CE152F28EDB}" type="datetimeFigureOut">
              <a:rPr lang="en-US" smtClean="0"/>
              <a:t>9/5/21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EC773-C898-AE4D-9B1A-20F0A3A1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3E8F4-B12A-784E-9449-23AA0A86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A90D-3203-4A45-9DBC-BB16CD6F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5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1A85-9366-2E49-968C-8100B5E8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627BD-C44C-CC42-A435-5C71843A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31-F4C8-B446-842A-7CE152F28EDB}" type="datetimeFigureOut">
              <a:rPr lang="en-US" smtClean="0"/>
              <a:t>9/5/21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387F6-BC8F-1141-8488-C7A49D0B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76D40-285B-F641-B0E8-5EBE69AD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A90D-3203-4A45-9DBC-BB16CD6F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88C1F-E7C5-F945-8EA6-85EF3113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31-F4C8-B446-842A-7CE152F28EDB}" type="datetimeFigureOut">
              <a:rPr lang="en-US" smtClean="0"/>
              <a:t>9/5/21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BB97A-8E30-364F-A9D0-FB8153E7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B14C8-B363-6343-A81F-3F0AEB03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A90D-3203-4A45-9DBC-BB16CD6F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C956-05CE-184E-9A69-3EDC5702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6DD3-3CBA-5440-8C64-C0C84AD42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D9785-40A2-3B4F-A40F-A516D084A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EA20D-16A5-E747-9534-9917F7EC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31-F4C8-B446-842A-7CE152F28EDB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0F219-381B-6A41-B61A-64C6A19D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A7435-7252-E549-9D60-E58FEC96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A90D-3203-4A45-9DBC-BB16CD6F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5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FE17-4F89-9246-8162-57651784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F079B-2823-6543-B71D-62C3137DB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20F70-6253-BA4C-869E-7829D2561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073B1-6C8B-E942-B5A6-A860B23C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31-F4C8-B446-842A-7CE152F28EDB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B5C35-57C5-EE41-BDAE-014EEE0F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403C0-B442-4C49-A064-126B715F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A90D-3203-4A45-9DBC-BB16CD6F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DDBF0-77E7-E241-9CA2-1125141D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3105D-138E-A443-A131-46061513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5005D-F44B-B341-8537-902EB107E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3C31-F4C8-B446-842A-7CE152F28EDB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5FBA-A6A9-1043-A96E-36889840A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E7C2C-DB96-0C4A-AFCA-31B4E6C78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A90D-3203-4A45-9DBC-BB16CD6F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7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11A5B-9897-F24C-807E-0B95B0249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 err="1"/>
              <a:t>ImgGallery</a:t>
            </a:r>
            <a:br>
              <a:rPr lang="en-US" sz="5400" dirty="0"/>
            </a:br>
            <a:r>
              <a:rPr lang="en-US" sz="3000" dirty="0"/>
              <a:t>Architecture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E10BB-11EC-8E4F-B5BB-E35ABF3DF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4699115"/>
            <a:ext cx="4036333" cy="1709849"/>
          </a:xfrm>
        </p:spPr>
        <p:txBody>
          <a:bodyPr anchor="b">
            <a:normAutofit/>
          </a:bodyPr>
          <a:lstStyle/>
          <a:p>
            <a:pPr algn="r"/>
            <a:r>
              <a:rPr lang="en-US" sz="2000" dirty="0"/>
              <a:t>Image Processing Pipelines</a:t>
            </a:r>
          </a:p>
          <a:p>
            <a:pPr algn="r"/>
            <a:r>
              <a:rPr lang="en-US" sz="1600" dirty="0"/>
              <a:t>By: </a:t>
            </a:r>
            <a:r>
              <a:rPr lang="en-US" sz="1600" dirty="0" err="1"/>
              <a:t>Theodorus</a:t>
            </a:r>
            <a:r>
              <a:rPr lang="en-US" sz="1600" dirty="0"/>
              <a:t> David Leonardi</a:t>
            </a:r>
          </a:p>
          <a:p>
            <a:pPr algn="r"/>
            <a:r>
              <a:rPr lang="en-US" sz="1600" dirty="0"/>
              <a:t>2021</a:t>
            </a:r>
          </a:p>
        </p:txBody>
      </p:sp>
      <p:grpSp>
        <p:nvGrpSpPr>
          <p:cNvPr id="90" name="Group 8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8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Database">
            <a:extLst>
              <a:ext uri="{FF2B5EF4-FFF2-40B4-BE49-F238E27FC236}">
                <a16:creationId xmlns:a16="http://schemas.microsoft.com/office/drawing/2014/main" id="{6923BFDD-D6E9-4C5F-83C0-F3554C378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9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EE91E-8A81-5849-96D5-56E05A1C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sp>
        <p:nvSpPr>
          <p:cNvPr id="90" name="Rectangle 7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Freeform: Shape 7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Rectangle 7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44A62D0-B6B2-DB4C-94D9-50906C69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 dirty="0"/>
              <a:t>Tech Startup “</a:t>
            </a:r>
            <a:r>
              <a:rPr lang="en-US" sz="2000" dirty="0" err="1"/>
              <a:t>ImgGallery</a:t>
            </a:r>
            <a:r>
              <a:rPr lang="en-US" sz="2000" dirty="0"/>
              <a:t>”</a:t>
            </a:r>
            <a:r>
              <a:rPr lang="en-US" sz="2000" baseline="30000" dirty="0"/>
              <a:t> </a:t>
            </a:r>
            <a:r>
              <a:rPr lang="en-US" sz="2000" dirty="0"/>
              <a:t>has a web portal which allows their users to upload their image files and annotate them with tags like “car”, “animal”, “dog”, etc.</a:t>
            </a:r>
          </a:p>
          <a:p>
            <a:r>
              <a:rPr lang="en-US" sz="2000" dirty="0"/>
              <a:t>These images are pushed to “</a:t>
            </a:r>
            <a:r>
              <a:rPr lang="en-US" sz="2000" dirty="0" err="1"/>
              <a:t>ImgGallery</a:t>
            </a:r>
            <a:r>
              <a:rPr lang="en-US" sz="2000" dirty="0"/>
              <a:t>” cloud storage and processes further using “image recognition” API  to be analyzed and categorized.</a:t>
            </a:r>
          </a:p>
          <a:p>
            <a:r>
              <a:rPr lang="en-US" sz="2000" dirty="0" err="1"/>
              <a:t>ImgGallery</a:t>
            </a:r>
            <a:r>
              <a:rPr lang="en-US" sz="2000" dirty="0"/>
              <a:t> also provide image streaming services for anyone who need an endless stream of images data.</a:t>
            </a:r>
          </a:p>
          <a:p>
            <a:r>
              <a:rPr lang="en-US" sz="2000" dirty="0"/>
              <a:t>We assume that:</a:t>
            </a:r>
          </a:p>
          <a:p>
            <a:pPr lvl="1"/>
            <a:r>
              <a:rPr lang="en-US" sz="1600" dirty="0"/>
              <a:t>Image file sizes are limited to 5 MB max (with automatic file compression).</a:t>
            </a:r>
          </a:p>
          <a:p>
            <a:pPr lvl="1"/>
            <a:r>
              <a:rPr lang="en-US" sz="1600" dirty="0"/>
              <a:t>Uploading image that is copyrighted or contains sensitive information is strictly prohibited.</a:t>
            </a:r>
          </a:p>
          <a:p>
            <a:endParaRPr lang="en-US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B28D6A-1D72-C345-BBE0-86B8A870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32A90D-3203-4A45-9DBC-BB16CD6FD30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94" name="Isosceles Triangle 8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Isosceles Triangle 8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9A4C7-6C80-1B40-A073-077D2510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343" y="288485"/>
            <a:ext cx="8407644" cy="613558"/>
          </a:xfrm>
        </p:spPr>
        <p:txBody>
          <a:bodyPr anchor="t">
            <a:normAutofit/>
          </a:bodyPr>
          <a:lstStyle/>
          <a:p>
            <a:pPr algn="ctr"/>
            <a:r>
              <a:rPr lang="en-US" sz="3600" b="1" dirty="0"/>
              <a:t>System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427EE57-27EA-FD4D-A8D7-228A19622D7E}"/>
              </a:ext>
            </a:extLst>
          </p:cNvPr>
          <p:cNvGrpSpPr/>
          <p:nvPr/>
        </p:nvGrpSpPr>
        <p:grpSpPr>
          <a:xfrm>
            <a:off x="449603" y="3242481"/>
            <a:ext cx="914400" cy="1420207"/>
            <a:chOff x="415391" y="2179021"/>
            <a:chExt cx="914400" cy="1420207"/>
          </a:xfrm>
        </p:grpSpPr>
        <p:pic>
          <p:nvPicPr>
            <p:cNvPr id="45" name="Graphic 44" descr="Internet with solid fill">
              <a:extLst>
                <a:ext uri="{FF2B5EF4-FFF2-40B4-BE49-F238E27FC236}">
                  <a16:creationId xmlns:a16="http://schemas.microsoft.com/office/drawing/2014/main" id="{DCF9C39A-D02D-DE45-910C-60E608968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391" y="2179021"/>
              <a:ext cx="914400" cy="9144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540BB6-7652-5743-8DBE-EDCCA5528C77}"/>
                </a:ext>
              </a:extLst>
            </p:cNvPr>
            <p:cNvSpPr txBox="1"/>
            <p:nvPr/>
          </p:nvSpPr>
          <p:spPr>
            <a:xfrm>
              <a:off x="499186" y="2952897"/>
              <a:ext cx="746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Web </a:t>
              </a:r>
            </a:p>
            <a:p>
              <a:pPr algn="ctr"/>
              <a:r>
                <a:rPr lang="en-US" dirty="0"/>
                <a:t>portal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2A59450-CB8A-4B42-90F7-80C1163C3E93}"/>
              </a:ext>
            </a:extLst>
          </p:cNvPr>
          <p:cNvGrpSpPr/>
          <p:nvPr/>
        </p:nvGrpSpPr>
        <p:grpSpPr>
          <a:xfrm>
            <a:off x="475882" y="5045116"/>
            <a:ext cx="861133" cy="1348293"/>
            <a:chOff x="441669" y="4460506"/>
            <a:chExt cx="861133" cy="1348293"/>
          </a:xfrm>
        </p:grpSpPr>
        <p:pic>
          <p:nvPicPr>
            <p:cNvPr id="49" name="Graphic 48" descr="Images with solid fill">
              <a:extLst>
                <a:ext uri="{FF2B5EF4-FFF2-40B4-BE49-F238E27FC236}">
                  <a16:creationId xmlns:a16="http://schemas.microsoft.com/office/drawing/2014/main" id="{6B0877FD-68B2-F749-B55F-02E7510D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9185" y="4460506"/>
              <a:ext cx="746103" cy="746103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0BB1D5-521D-4249-823D-A5289633E3EC}"/>
                </a:ext>
              </a:extLst>
            </p:cNvPr>
            <p:cNvSpPr txBox="1"/>
            <p:nvPr/>
          </p:nvSpPr>
          <p:spPr>
            <a:xfrm>
              <a:off x="441669" y="5162468"/>
              <a:ext cx="861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Image </a:t>
              </a:r>
            </a:p>
            <a:p>
              <a:pPr algn="ctr"/>
              <a:r>
                <a:rPr lang="en-US" dirty="0"/>
                <a:t>Upload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9A12B1-6A52-9746-8CEC-EF3133111FD0}"/>
              </a:ext>
            </a:extLst>
          </p:cNvPr>
          <p:cNvCxnSpPr>
            <a:cxnSpLocks/>
            <a:stCxn id="49" idx="0"/>
            <a:endCxn id="46" idx="2"/>
          </p:cNvCxnSpPr>
          <p:nvPr/>
        </p:nvCxnSpPr>
        <p:spPr>
          <a:xfrm flipH="1" flipV="1">
            <a:off x="906449" y="4662688"/>
            <a:ext cx="1" cy="382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ED68FF9-24F4-3342-A691-0857158C3A37}"/>
              </a:ext>
            </a:extLst>
          </p:cNvPr>
          <p:cNvGrpSpPr/>
          <p:nvPr/>
        </p:nvGrpSpPr>
        <p:grpSpPr>
          <a:xfrm>
            <a:off x="292850" y="1400606"/>
            <a:ext cx="1227195" cy="1554120"/>
            <a:chOff x="2221759" y="2179021"/>
            <a:chExt cx="1227195" cy="1554120"/>
          </a:xfrm>
        </p:grpSpPr>
        <p:pic>
          <p:nvPicPr>
            <p:cNvPr id="1028" name="Picture 4" descr="Amazon CloudFront | AWS Networking &amp;amp; Content Delivery">
              <a:extLst>
                <a:ext uri="{FF2B5EF4-FFF2-40B4-BE49-F238E27FC236}">
                  <a16:creationId xmlns:a16="http://schemas.microsoft.com/office/drawing/2014/main" id="{091BFBF1-7B64-D641-87B1-64B6A0083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6967" y="2179021"/>
              <a:ext cx="79678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4AC8C01-8441-3B45-AC37-42DA84BABA9A}"/>
                </a:ext>
              </a:extLst>
            </p:cNvPr>
            <p:cNvSpPr txBox="1"/>
            <p:nvPr/>
          </p:nvSpPr>
          <p:spPr>
            <a:xfrm>
              <a:off x="2221759" y="3086810"/>
              <a:ext cx="12271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Amazon</a:t>
              </a:r>
            </a:p>
            <a:p>
              <a:pPr algn="ctr"/>
              <a:r>
                <a:rPr lang="en-US" dirty="0"/>
                <a:t>CloudFront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80749A3-4510-4848-B53C-76E3AC5DE8B4}"/>
              </a:ext>
            </a:extLst>
          </p:cNvPr>
          <p:cNvGrpSpPr/>
          <p:nvPr/>
        </p:nvGrpSpPr>
        <p:grpSpPr>
          <a:xfrm>
            <a:off x="1653132" y="1220617"/>
            <a:ext cx="1300784" cy="1747311"/>
            <a:chOff x="3600786" y="1985829"/>
            <a:chExt cx="1300784" cy="1747311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481B562A-20B5-F343-89AE-7AABFD285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0786" y="1985829"/>
              <a:ext cx="1300784" cy="130078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F35649-56B7-7B49-9F80-0EB0423C6BE0}"/>
                </a:ext>
              </a:extLst>
            </p:cNvPr>
            <p:cNvSpPr txBox="1"/>
            <p:nvPr/>
          </p:nvSpPr>
          <p:spPr>
            <a:xfrm>
              <a:off x="3784702" y="3086809"/>
              <a:ext cx="942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Amazon</a:t>
              </a:r>
            </a:p>
            <a:p>
              <a:pPr algn="ctr"/>
              <a:r>
                <a:rPr lang="en-US" dirty="0"/>
                <a:t>S3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EA961DB4-687D-864A-88D4-B44B20F78D51}"/>
              </a:ext>
            </a:extLst>
          </p:cNvPr>
          <p:cNvSpPr txBox="1"/>
          <p:nvPr/>
        </p:nvSpPr>
        <p:spPr>
          <a:xfrm>
            <a:off x="1894919" y="861472"/>
            <a:ext cx="817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Raw</a:t>
            </a:r>
          </a:p>
          <a:p>
            <a:pPr algn="ctr"/>
            <a:r>
              <a:rPr lang="en-US" dirty="0"/>
              <a:t>Bucket</a:t>
            </a:r>
          </a:p>
        </p:txBody>
      </p:sp>
      <p:pic>
        <p:nvPicPr>
          <p:cNvPr id="92" name="Picture 91" descr="Shape, logo&#10;&#10;Description automatically generated">
            <a:extLst>
              <a:ext uri="{FF2B5EF4-FFF2-40B4-BE49-F238E27FC236}">
                <a16:creationId xmlns:a16="http://schemas.microsoft.com/office/drawing/2014/main" id="{EA216977-4831-3D43-8D7A-DE8A4E0707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4922" y="1930914"/>
            <a:ext cx="491994" cy="509150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7CEB70A-7167-A44E-8855-A8083135950E}"/>
              </a:ext>
            </a:extLst>
          </p:cNvPr>
          <p:cNvCxnSpPr>
            <a:cxnSpLocks/>
          </p:cNvCxnSpPr>
          <p:nvPr/>
        </p:nvCxnSpPr>
        <p:spPr>
          <a:xfrm>
            <a:off x="2672708" y="1849726"/>
            <a:ext cx="1161686" cy="153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7E60402-6CDF-574B-BA32-AAFA57065C46}"/>
              </a:ext>
            </a:extLst>
          </p:cNvPr>
          <p:cNvSpPr txBox="1"/>
          <p:nvPr/>
        </p:nvSpPr>
        <p:spPr>
          <a:xfrm>
            <a:off x="2656378" y="1125382"/>
            <a:ext cx="11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</a:t>
            </a:r>
          </a:p>
          <a:p>
            <a:pPr algn="ctr"/>
            <a:r>
              <a:rPr lang="en-US" dirty="0"/>
              <a:t>Processing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20B4082-D9B7-CC4A-88D8-C53707D7302F}"/>
              </a:ext>
            </a:extLst>
          </p:cNvPr>
          <p:cNvGrpSpPr/>
          <p:nvPr/>
        </p:nvGrpSpPr>
        <p:grpSpPr>
          <a:xfrm>
            <a:off x="3605971" y="1215220"/>
            <a:ext cx="1300784" cy="1747311"/>
            <a:chOff x="3600786" y="1985829"/>
            <a:chExt cx="1300784" cy="1747311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AEC71C0-C46C-EB42-B0EA-81B848054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0786" y="1985829"/>
              <a:ext cx="1300784" cy="1300784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EEF26A8-542E-5442-8A9A-5158020C556D}"/>
                </a:ext>
              </a:extLst>
            </p:cNvPr>
            <p:cNvSpPr txBox="1"/>
            <p:nvPr/>
          </p:nvSpPr>
          <p:spPr>
            <a:xfrm>
              <a:off x="3784702" y="3086809"/>
              <a:ext cx="942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Amazon</a:t>
              </a:r>
            </a:p>
            <a:p>
              <a:pPr algn="ctr"/>
              <a:r>
                <a:rPr lang="en-US" dirty="0"/>
                <a:t>S3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2BE37244-A033-314E-9370-A022AACD5000}"/>
              </a:ext>
            </a:extLst>
          </p:cNvPr>
          <p:cNvSpPr txBox="1"/>
          <p:nvPr/>
        </p:nvSpPr>
        <p:spPr>
          <a:xfrm>
            <a:off x="3695438" y="844525"/>
            <a:ext cx="11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Processed</a:t>
            </a:r>
          </a:p>
          <a:p>
            <a:pPr algn="ctr"/>
            <a:r>
              <a:rPr lang="en-US" dirty="0"/>
              <a:t>Bucket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623658E-26C8-1444-917F-CFE3B02E04F4}"/>
              </a:ext>
            </a:extLst>
          </p:cNvPr>
          <p:cNvCxnSpPr>
            <a:cxnSpLocks/>
            <a:stCxn id="45" idx="0"/>
            <a:endCxn id="80" idx="2"/>
          </p:cNvCxnSpPr>
          <p:nvPr/>
        </p:nvCxnSpPr>
        <p:spPr>
          <a:xfrm flipH="1" flipV="1">
            <a:off x="906448" y="2954726"/>
            <a:ext cx="355" cy="28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E489AA7-93D4-0B46-959D-D00AF4B4DE7A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1304838" y="1857806"/>
            <a:ext cx="635173" cy="7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CBC50DB-8A81-104C-B562-59740C0AD57C}"/>
              </a:ext>
            </a:extLst>
          </p:cNvPr>
          <p:cNvCxnSpPr>
            <a:cxnSpLocks/>
            <a:stCxn id="103" idx="2"/>
            <a:endCxn id="111" idx="0"/>
          </p:cNvCxnSpPr>
          <p:nvPr/>
        </p:nvCxnSpPr>
        <p:spPr>
          <a:xfrm>
            <a:off x="4261202" y="2962531"/>
            <a:ext cx="2200" cy="622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BCC4D417-1C72-9C40-A6ED-E803DC0C7AD3}"/>
              </a:ext>
            </a:extLst>
          </p:cNvPr>
          <p:cNvGrpSpPr/>
          <p:nvPr/>
        </p:nvGrpSpPr>
        <p:grpSpPr>
          <a:xfrm>
            <a:off x="3608171" y="3585056"/>
            <a:ext cx="1296573" cy="2229182"/>
            <a:chOff x="4043948" y="3374657"/>
            <a:chExt cx="1296573" cy="222918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BD01230-530F-7F43-8C01-31E1ECF78A99}"/>
                </a:ext>
              </a:extLst>
            </p:cNvPr>
            <p:cNvSpPr txBox="1"/>
            <p:nvPr/>
          </p:nvSpPr>
          <p:spPr>
            <a:xfrm>
              <a:off x="4252518" y="3374657"/>
              <a:ext cx="8933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Image</a:t>
              </a:r>
            </a:p>
            <a:p>
              <a:pPr algn="ctr"/>
              <a:r>
                <a:rPr lang="en-US" dirty="0"/>
                <a:t>Tagging</a:t>
              </a:r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DFB24403-42FA-7F42-991A-0169BD6BFA3F}"/>
                </a:ext>
              </a:extLst>
            </p:cNvPr>
            <p:cNvGrpSpPr/>
            <p:nvPr/>
          </p:nvGrpSpPr>
          <p:grpSpPr>
            <a:xfrm>
              <a:off x="4043948" y="4030036"/>
              <a:ext cx="1296573" cy="1573803"/>
              <a:chOff x="4043948" y="3758366"/>
              <a:chExt cx="1296573" cy="1573803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93EC4FAD-9731-934F-A253-37A258F594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4249" y="3758366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1B41F85-C7E7-8E4E-8548-41CE1146A53B}"/>
                  </a:ext>
                </a:extLst>
              </p:cNvPr>
              <p:cNvSpPr txBox="1"/>
              <p:nvPr/>
            </p:nvSpPr>
            <p:spPr>
              <a:xfrm>
                <a:off x="4043948" y="4685838"/>
                <a:ext cx="12965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Amazon</a:t>
                </a:r>
              </a:p>
              <a:p>
                <a:pPr algn="ctr"/>
                <a:r>
                  <a:rPr lang="en-US" dirty="0" err="1"/>
                  <a:t>Rekognition</a:t>
                </a:r>
                <a:endParaRPr lang="en-US" dirty="0"/>
              </a:p>
            </p:txBody>
          </p:sp>
        </p:grp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A0B098B-BB74-454E-B36C-CFA1AE1D8C8B}"/>
              </a:ext>
            </a:extLst>
          </p:cNvPr>
          <p:cNvCxnSpPr>
            <a:cxnSpLocks/>
            <a:stCxn id="1032" idx="3"/>
            <a:endCxn id="127" idx="1"/>
          </p:cNvCxnSpPr>
          <p:nvPr/>
        </p:nvCxnSpPr>
        <p:spPr>
          <a:xfrm>
            <a:off x="4702872" y="4697635"/>
            <a:ext cx="719934" cy="2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20B116FE-520E-6E42-9AA0-54A17C78CD3F}"/>
              </a:ext>
            </a:extLst>
          </p:cNvPr>
          <p:cNvGrpSpPr/>
          <p:nvPr/>
        </p:nvGrpSpPr>
        <p:grpSpPr>
          <a:xfrm>
            <a:off x="5154802" y="3631830"/>
            <a:ext cx="1387367" cy="2407716"/>
            <a:chOff x="5154802" y="3631830"/>
            <a:chExt cx="1387367" cy="2407716"/>
          </a:xfrm>
        </p:grpSpPr>
        <p:pic>
          <p:nvPicPr>
            <p:cNvPr id="127" name="Graphic 126">
              <a:extLst>
                <a:ext uri="{FF2B5EF4-FFF2-40B4-BE49-F238E27FC236}">
                  <a16:creationId xmlns:a16="http://schemas.microsoft.com/office/drawing/2014/main" id="{AC7FEC3B-DA66-934E-852E-91483E4BA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2806" y="4278161"/>
              <a:ext cx="843137" cy="843137"/>
            </a:xfrm>
            <a:prstGeom prst="rect">
              <a:avLst/>
            </a:prstGeom>
          </p:spPr>
        </p:pic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A6466E76-696E-8C44-B80C-2D0539A879BB}"/>
                </a:ext>
              </a:extLst>
            </p:cNvPr>
            <p:cNvSpPr txBox="1"/>
            <p:nvPr/>
          </p:nvSpPr>
          <p:spPr>
            <a:xfrm>
              <a:off x="5154802" y="5116216"/>
              <a:ext cx="13873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Amazon</a:t>
              </a:r>
            </a:p>
            <a:p>
              <a:pPr algn="ctr"/>
              <a:r>
                <a:rPr lang="en-US" dirty="0"/>
                <a:t>Elasticsearch</a:t>
              </a:r>
            </a:p>
            <a:p>
              <a:pPr algn="ctr"/>
              <a:r>
                <a:rPr lang="en-US" dirty="0"/>
                <a:t>Service</a:t>
              </a:r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903401C7-99DE-A14D-BABF-AB821307E748}"/>
                </a:ext>
              </a:extLst>
            </p:cNvPr>
            <p:cNvSpPr txBox="1"/>
            <p:nvPr/>
          </p:nvSpPr>
          <p:spPr>
            <a:xfrm>
              <a:off x="5296467" y="3631830"/>
              <a:ext cx="10958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Image</a:t>
              </a:r>
            </a:p>
            <a:p>
              <a:pPr algn="ctr"/>
              <a:r>
                <a:rPr lang="en-US" dirty="0"/>
                <a:t>Metadata</a:t>
              </a:r>
            </a:p>
          </p:txBody>
        </p:sp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20E2C7A0-DB3F-B847-A8FE-276DB0BC68E2}"/>
              </a:ext>
            </a:extLst>
          </p:cNvPr>
          <p:cNvSpPr txBox="1"/>
          <p:nvPr/>
        </p:nvSpPr>
        <p:spPr>
          <a:xfrm>
            <a:off x="606525" y="106678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CDN</a:t>
            </a:r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03C02271-816F-E240-BEFF-1889D5DBD11A}"/>
              </a:ext>
            </a:extLst>
          </p:cNvPr>
          <p:cNvGrpSpPr/>
          <p:nvPr/>
        </p:nvGrpSpPr>
        <p:grpSpPr>
          <a:xfrm>
            <a:off x="10480182" y="3877937"/>
            <a:ext cx="1467724" cy="1839320"/>
            <a:chOff x="10480182" y="3877937"/>
            <a:chExt cx="1467724" cy="1839320"/>
          </a:xfrm>
        </p:grpSpPr>
        <p:pic>
          <p:nvPicPr>
            <p:cNvPr id="1037" name="Graphic 1036">
              <a:extLst>
                <a:ext uri="{FF2B5EF4-FFF2-40B4-BE49-F238E27FC236}">
                  <a16:creationId xmlns:a16="http://schemas.microsoft.com/office/drawing/2014/main" id="{1458299C-C6F7-8D47-8623-A799ABDF0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53038" y="4273079"/>
              <a:ext cx="772037" cy="772037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4E56E81F-3FB4-FF43-9F2E-E1E173524CAB}"/>
                </a:ext>
              </a:extLst>
            </p:cNvPr>
            <p:cNvSpPr txBox="1"/>
            <p:nvPr/>
          </p:nvSpPr>
          <p:spPr>
            <a:xfrm>
              <a:off x="10632506" y="5070926"/>
              <a:ext cx="11630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Amazon</a:t>
              </a:r>
            </a:p>
            <a:p>
              <a:pPr algn="ctr"/>
              <a:r>
                <a:rPr lang="en-US" dirty="0" err="1"/>
                <a:t>Quicksight</a:t>
              </a:r>
              <a:endParaRPr lang="en-US" dirty="0"/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9D03AACC-9348-4B4F-BDDF-8FDD11EEA2EA}"/>
                </a:ext>
              </a:extLst>
            </p:cNvPr>
            <p:cNvSpPr txBox="1"/>
            <p:nvPr/>
          </p:nvSpPr>
          <p:spPr>
            <a:xfrm>
              <a:off x="10480182" y="3877937"/>
              <a:ext cx="1467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 Dashboard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593AEBE-0A70-9D48-B22A-7EE25D71326F}"/>
              </a:ext>
            </a:extLst>
          </p:cNvPr>
          <p:cNvSpPr txBox="1"/>
          <p:nvPr/>
        </p:nvSpPr>
        <p:spPr>
          <a:xfrm>
            <a:off x="6270638" y="4027473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Number</a:t>
            </a:r>
          </a:p>
          <a:p>
            <a:pPr algn="ctr"/>
            <a:r>
              <a:rPr lang="en-US" dirty="0"/>
              <a:t>Crunching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146BF22-4057-7544-AFF8-EB1A33B5EEAA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6265943" y="4699730"/>
            <a:ext cx="11979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FF44415C-98D5-5A4D-8607-C08D4E5CE1B7}"/>
              </a:ext>
            </a:extLst>
          </p:cNvPr>
          <p:cNvGrpSpPr/>
          <p:nvPr/>
        </p:nvGrpSpPr>
        <p:grpSpPr>
          <a:xfrm>
            <a:off x="7148193" y="3600938"/>
            <a:ext cx="1300784" cy="2146140"/>
            <a:chOff x="7148193" y="3600938"/>
            <a:chExt cx="1300784" cy="2146140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4D82602-F6F5-2D49-95DB-34BF50F0E7E4}"/>
                </a:ext>
              </a:extLst>
            </p:cNvPr>
            <p:cNvGrpSpPr/>
            <p:nvPr/>
          </p:nvGrpSpPr>
          <p:grpSpPr>
            <a:xfrm>
              <a:off x="7148193" y="3999767"/>
              <a:ext cx="1300784" cy="1747311"/>
              <a:chOff x="3600786" y="1985829"/>
              <a:chExt cx="1300784" cy="1747311"/>
            </a:xfrm>
          </p:grpSpPr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8AC19182-7D2F-B84B-ABF8-F5A2B84515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0786" y="1985829"/>
                <a:ext cx="1300784" cy="1300784"/>
              </a:xfrm>
              <a:prstGeom prst="rect">
                <a:avLst/>
              </a:prstGeom>
            </p:spPr>
          </p:pic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6A71201-4FBB-5E45-A798-F6B459BA46A5}"/>
                  </a:ext>
                </a:extLst>
              </p:cNvPr>
              <p:cNvSpPr txBox="1"/>
              <p:nvPr/>
            </p:nvSpPr>
            <p:spPr>
              <a:xfrm>
                <a:off x="3784702" y="3086809"/>
                <a:ext cx="9426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Amazon</a:t>
                </a:r>
              </a:p>
              <a:p>
                <a:pPr algn="ctr"/>
                <a:r>
                  <a:rPr lang="en-US" dirty="0"/>
                  <a:t>S3</a:t>
                </a:r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4E20F07-2162-4B45-A97D-B57B960B6472}"/>
                </a:ext>
              </a:extLst>
            </p:cNvPr>
            <p:cNvSpPr txBox="1"/>
            <p:nvPr/>
          </p:nvSpPr>
          <p:spPr>
            <a:xfrm>
              <a:off x="7232821" y="3600938"/>
              <a:ext cx="11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Processed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53CF93F2-496D-C542-96DD-C6CA7F9015EF}"/>
              </a:ext>
            </a:extLst>
          </p:cNvPr>
          <p:cNvGrpSpPr/>
          <p:nvPr/>
        </p:nvGrpSpPr>
        <p:grpSpPr>
          <a:xfrm>
            <a:off x="8829777" y="4080485"/>
            <a:ext cx="1186638" cy="1943592"/>
            <a:chOff x="8829777" y="4080485"/>
            <a:chExt cx="1186638" cy="1943592"/>
          </a:xfrm>
        </p:grpSpPr>
        <p:pic>
          <p:nvPicPr>
            <p:cNvPr id="1057" name="Picture 10" descr="Amazon Redshift Spectrum logo">
              <a:extLst>
                <a:ext uri="{FF2B5EF4-FFF2-40B4-BE49-F238E27FC236}">
                  <a16:creationId xmlns:a16="http://schemas.microsoft.com/office/drawing/2014/main" id="{9A6A0DD7-1E22-1448-B193-248DE9A13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9777" y="4080485"/>
              <a:ext cx="1186638" cy="1186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DBEB3C8C-6B41-5C4B-B674-0C8D3A77DA6C}"/>
                </a:ext>
              </a:extLst>
            </p:cNvPr>
            <p:cNvSpPr txBox="1"/>
            <p:nvPr/>
          </p:nvSpPr>
          <p:spPr>
            <a:xfrm>
              <a:off x="8878716" y="5100747"/>
              <a:ext cx="10887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Amazon</a:t>
              </a:r>
            </a:p>
            <a:p>
              <a:pPr algn="ctr"/>
              <a:r>
                <a:rPr lang="en-US" dirty="0"/>
                <a:t>Redshift</a:t>
              </a:r>
            </a:p>
            <a:p>
              <a:pPr algn="ctr"/>
              <a:r>
                <a:rPr lang="en-US" dirty="0"/>
                <a:t>Spectrum</a:t>
              </a:r>
            </a:p>
          </p:txBody>
        </p:sp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4CB0838-AB25-6F47-94F8-590BC9A8025B}"/>
              </a:ext>
            </a:extLst>
          </p:cNvPr>
          <p:cNvCxnSpPr>
            <a:cxnSpLocks/>
          </p:cNvCxnSpPr>
          <p:nvPr/>
        </p:nvCxnSpPr>
        <p:spPr>
          <a:xfrm>
            <a:off x="8150431" y="4697635"/>
            <a:ext cx="891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9CD26E7-8800-1940-A3CF-1E14071EFAB7}"/>
              </a:ext>
            </a:extLst>
          </p:cNvPr>
          <p:cNvCxnSpPr>
            <a:cxnSpLocks/>
          </p:cNvCxnSpPr>
          <p:nvPr/>
        </p:nvCxnSpPr>
        <p:spPr>
          <a:xfrm>
            <a:off x="9832622" y="4697635"/>
            <a:ext cx="1020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8" name="Graphic 1067">
            <a:extLst>
              <a:ext uri="{FF2B5EF4-FFF2-40B4-BE49-F238E27FC236}">
                <a16:creationId xmlns:a16="http://schemas.microsoft.com/office/drawing/2014/main" id="{E3C5E037-5CFB-9645-9D05-DB382FDF2B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46439" y="1455653"/>
            <a:ext cx="796781" cy="796781"/>
          </a:xfrm>
          <a:prstGeom prst="rect">
            <a:avLst/>
          </a:prstGeom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F0B2D08E-F46E-DB44-AFD0-1B223B5CEEAB}"/>
              </a:ext>
            </a:extLst>
          </p:cNvPr>
          <p:cNvSpPr txBox="1"/>
          <p:nvPr/>
        </p:nvSpPr>
        <p:spPr>
          <a:xfrm>
            <a:off x="7103834" y="2291841"/>
            <a:ext cx="1138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Managed</a:t>
            </a:r>
          </a:p>
          <a:p>
            <a:pPr algn="ctr"/>
            <a:r>
              <a:rPr lang="en-US" dirty="0"/>
              <a:t>Streaming</a:t>
            </a:r>
          </a:p>
          <a:p>
            <a:pPr algn="ctr"/>
            <a:r>
              <a:rPr lang="en-US" dirty="0"/>
              <a:t>for Kafka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9643A38C-FB02-D34E-91C2-0085646629CA}"/>
              </a:ext>
            </a:extLst>
          </p:cNvPr>
          <p:cNvCxnSpPr>
            <a:cxnSpLocks/>
            <a:endCxn id="1068" idx="1"/>
          </p:cNvCxnSpPr>
          <p:nvPr/>
        </p:nvCxnSpPr>
        <p:spPr>
          <a:xfrm>
            <a:off x="4751309" y="1854043"/>
            <a:ext cx="259513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4" name="Elbow Connector 1073">
            <a:extLst>
              <a:ext uri="{FF2B5EF4-FFF2-40B4-BE49-F238E27FC236}">
                <a16:creationId xmlns:a16="http://schemas.microsoft.com/office/drawing/2014/main" id="{D82624D8-05B4-5A42-B946-88D57CB06CA6}"/>
              </a:ext>
            </a:extLst>
          </p:cNvPr>
          <p:cNvCxnSpPr>
            <a:cxnSpLocks/>
            <a:stCxn id="1033" idx="0"/>
            <a:endCxn id="1068" idx="0"/>
          </p:cNvCxnSpPr>
          <p:nvPr/>
        </p:nvCxnSpPr>
        <p:spPr>
          <a:xfrm rot="5400000" flipH="1" flipV="1">
            <a:off x="5706514" y="1593514"/>
            <a:ext cx="2176177" cy="1900456"/>
          </a:xfrm>
          <a:prstGeom prst="bentConnector3">
            <a:avLst>
              <a:gd name="adj1" fmla="val 1105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593DCCF-18E2-FC4A-A263-95FDFAC71FAA}"/>
              </a:ext>
            </a:extLst>
          </p:cNvPr>
          <p:cNvGrpSpPr/>
          <p:nvPr/>
        </p:nvGrpSpPr>
        <p:grpSpPr>
          <a:xfrm>
            <a:off x="8815017" y="1400606"/>
            <a:ext cx="1227195" cy="1554120"/>
            <a:chOff x="2221759" y="2179021"/>
            <a:chExt cx="1227195" cy="1554120"/>
          </a:xfrm>
        </p:grpSpPr>
        <p:pic>
          <p:nvPicPr>
            <p:cNvPr id="199" name="Picture 4" descr="Amazon CloudFront | AWS Networking &amp;amp; Content Delivery">
              <a:extLst>
                <a:ext uri="{FF2B5EF4-FFF2-40B4-BE49-F238E27FC236}">
                  <a16:creationId xmlns:a16="http://schemas.microsoft.com/office/drawing/2014/main" id="{F323539E-E785-E747-9E88-B7A6CF578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6967" y="2179021"/>
              <a:ext cx="79678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2D0C7AE-FB72-1245-B1C8-3F7A0F238E49}"/>
                </a:ext>
              </a:extLst>
            </p:cNvPr>
            <p:cNvSpPr txBox="1"/>
            <p:nvPr/>
          </p:nvSpPr>
          <p:spPr>
            <a:xfrm>
              <a:off x="2221759" y="3086810"/>
              <a:ext cx="12271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Amazon</a:t>
              </a:r>
            </a:p>
            <a:p>
              <a:pPr algn="ctr"/>
              <a:r>
                <a:rPr lang="en-US" dirty="0"/>
                <a:t>CloudFront</a:t>
              </a:r>
            </a:p>
          </p:txBody>
        </p:sp>
      </p:grp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170A32F-A0BB-1648-B1D8-FACAD739B7A2}"/>
              </a:ext>
            </a:extLst>
          </p:cNvPr>
          <p:cNvCxnSpPr>
            <a:cxnSpLocks/>
            <a:stCxn id="1068" idx="3"/>
            <a:endCxn id="199" idx="1"/>
          </p:cNvCxnSpPr>
          <p:nvPr/>
        </p:nvCxnSpPr>
        <p:spPr>
          <a:xfrm>
            <a:off x="8143220" y="1854044"/>
            <a:ext cx="887005" cy="3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5718D91-77EB-9540-871A-247EAB48B243}"/>
              </a:ext>
            </a:extLst>
          </p:cNvPr>
          <p:cNvCxnSpPr>
            <a:cxnSpLocks/>
            <a:stCxn id="199" idx="3"/>
          </p:cNvCxnSpPr>
          <p:nvPr/>
        </p:nvCxnSpPr>
        <p:spPr>
          <a:xfrm>
            <a:off x="9827005" y="1857806"/>
            <a:ext cx="10231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08DABFBF-F0D6-4644-A9F0-1812732475BE}"/>
              </a:ext>
            </a:extLst>
          </p:cNvPr>
          <p:cNvSpPr txBox="1"/>
          <p:nvPr/>
        </p:nvSpPr>
        <p:spPr>
          <a:xfrm>
            <a:off x="9147856" y="104711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CDN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19A14A-7982-0649-805E-C39D3F171264}"/>
              </a:ext>
            </a:extLst>
          </p:cNvPr>
          <p:cNvGrpSpPr/>
          <p:nvPr/>
        </p:nvGrpSpPr>
        <p:grpSpPr>
          <a:xfrm>
            <a:off x="10754999" y="1436114"/>
            <a:ext cx="1138645" cy="1792607"/>
            <a:chOff x="10754999" y="1436114"/>
            <a:chExt cx="1138645" cy="1792607"/>
          </a:xfrm>
        </p:grpSpPr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157FCFA9-833F-E64D-8B09-4CFB16F68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850175" y="1436114"/>
              <a:ext cx="949548" cy="774088"/>
            </a:xfrm>
            <a:prstGeom prst="rect">
              <a:avLst/>
            </a:prstGeom>
          </p:spPr>
        </p:pic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2658C5CB-0C79-FF49-A474-971D2B0987A5}"/>
                </a:ext>
              </a:extLst>
            </p:cNvPr>
            <p:cNvSpPr txBox="1"/>
            <p:nvPr/>
          </p:nvSpPr>
          <p:spPr>
            <a:xfrm>
              <a:off x="10754999" y="2305391"/>
              <a:ext cx="1138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Image</a:t>
              </a:r>
            </a:p>
            <a:p>
              <a:pPr algn="ctr"/>
              <a:r>
                <a:rPr lang="en-US" dirty="0"/>
                <a:t>Streaming</a:t>
              </a:r>
            </a:p>
            <a:p>
              <a:pPr algn="ctr"/>
              <a:r>
                <a:rPr lang="en-US" dirty="0"/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33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176</Words>
  <Application>Microsoft Macintosh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ImgGallery Architecture Design</vt:lpstr>
      <vt:lpstr>Background</vt:lpstr>
      <vt:lpstr>System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Architecture Design</dc:title>
  <dc:creator>LEONARDI David</dc:creator>
  <cp:lastModifiedBy>LEONARDI David</cp:lastModifiedBy>
  <cp:revision>123</cp:revision>
  <dcterms:created xsi:type="dcterms:W3CDTF">2021-09-05T02:08:21Z</dcterms:created>
  <dcterms:modified xsi:type="dcterms:W3CDTF">2021-09-05T08:21:47Z</dcterms:modified>
</cp:coreProperties>
</file>