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3" r:id="rId1"/>
  </p:sldMasterIdLst>
  <p:notesMasterIdLst>
    <p:notesMasterId r:id="rId16"/>
  </p:notesMasterIdLst>
  <p:sldIdLst>
    <p:sldId id="256" r:id="rId2"/>
    <p:sldId id="257" r:id="rId3"/>
    <p:sldId id="284" r:id="rId4"/>
    <p:sldId id="258" r:id="rId5"/>
    <p:sldId id="267" r:id="rId6"/>
    <p:sldId id="299" r:id="rId7"/>
    <p:sldId id="294" r:id="rId8"/>
    <p:sldId id="288" r:id="rId9"/>
    <p:sldId id="295" r:id="rId10"/>
    <p:sldId id="300" r:id="rId11"/>
    <p:sldId id="274" r:id="rId12"/>
    <p:sldId id="287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樋口 裕子" initials="樋口" lastIdx="0" clrIdx="0">
    <p:extLst>
      <p:ext uri="{19B8F6BF-5375-455C-9EA6-DF929625EA0E}">
        <p15:presenceInfo xmlns:p15="http://schemas.microsoft.com/office/powerpoint/2012/main" userId="S-1-5-21-1525750109-1747077576-390482200-8761" providerId="AD"/>
      </p:ext>
    </p:extLst>
  </p:cmAuthor>
  <p:cmAuthor id="2" name="nakamura takumi" initials="nt" lastIdx="1" clrIdx="1">
    <p:extLst>
      <p:ext uri="{19B8F6BF-5375-455C-9EA6-DF929625EA0E}">
        <p15:presenceInfo xmlns:p15="http://schemas.microsoft.com/office/powerpoint/2012/main" userId="39c1177aaf25ee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5" d="100"/>
          <a:sy n="15" d="100"/>
        </p:scale>
        <p:origin x="8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2F7E-9B97-4709-9DC5-A77A7E112DBD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2A9C-44CB-4095-A51F-CF64C9848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11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2A9C-44CB-4095-A51F-CF64C98484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76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0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766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06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530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02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38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7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2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8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7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1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0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573764"/>
            <a:ext cx="12192000" cy="1485960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i="1" dirty="0">
                <a:latin typeface="+mn-ea"/>
                <a:ea typeface="+mn-ea"/>
              </a:rPr>
              <a:t>新人研修成果報告資料</a:t>
            </a:r>
            <a:endParaRPr kumimoji="1" lang="ja-JP" altLang="en-US" sz="6000" i="1" dirty="0">
              <a:latin typeface="+mn-ea"/>
              <a:ea typeface="+mn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08519" y="4151055"/>
            <a:ext cx="3574962" cy="816600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  <a:latin typeface="+mn-ea"/>
              </a:rPr>
              <a:t>中村 大空海</a:t>
            </a:r>
            <a:endParaRPr lang="en-US" altLang="ja-JP" sz="3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648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46EF1-73F1-4D2A-A654-19796A6F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85" y="380270"/>
            <a:ext cx="9271415" cy="1833340"/>
          </a:xfrm>
        </p:spPr>
        <p:txBody>
          <a:bodyPr>
            <a:normAutofit/>
          </a:bodyPr>
          <a:lstStyle/>
          <a:p>
            <a:br>
              <a:rPr lang="ja-JP" altLang="en-US" dirty="0">
                <a:latin typeface="+mn-ea"/>
              </a:rPr>
            </a:br>
            <a:r>
              <a:rPr lang="ja-JP" altLang="en-US" sz="4400" dirty="0">
                <a:latin typeface="+mn-ea"/>
              </a:rPr>
              <a:t>〇実機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70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EA164A0-A48B-4C40-9C6E-B01A0BF75BB3}"/>
              </a:ext>
            </a:extLst>
          </p:cNvPr>
          <p:cNvSpPr txBox="1">
            <a:spLocks/>
          </p:cNvSpPr>
          <p:nvPr/>
        </p:nvSpPr>
        <p:spPr>
          <a:xfrm>
            <a:off x="1213339" y="763173"/>
            <a:ext cx="8976947" cy="91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400" dirty="0">
                <a:latin typeface="+mn-ea"/>
              </a:rPr>
              <a:t>2</a:t>
            </a:r>
            <a:r>
              <a:rPr lang="ja-JP" altLang="en-US" sz="4400" dirty="0" err="1">
                <a:latin typeface="+mn-ea"/>
              </a:rPr>
              <a:t>．</a:t>
            </a:r>
            <a:r>
              <a:rPr lang="ja-JP" altLang="en-US" sz="4400" dirty="0">
                <a:latin typeface="+mn-ea"/>
              </a:rPr>
              <a:t>修得内容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F05D42E4-FCD9-447D-BC48-059D1EE96EB6}"/>
              </a:ext>
            </a:extLst>
          </p:cNvPr>
          <p:cNvSpPr txBox="1">
            <a:spLocks/>
          </p:cNvSpPr>
          <p:nvPr/>
        </p:nvSpPr>
        <p:spPr>
          <a:xfrm>
            <a:off x="1213339" y="1828200"/>
            <a:ext cx="9829800" cy="502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>
                <a:latin typeface="+mn-ea"/>
                <a:ea typeface="+mn-ea"/>
              </a:rPr>
              <a:t>・</a:t>
            </a:r>
            <a:r>
              <a:rPr lang="en-US" altLang="ja-JP" sz="3200" dirty="0">
                <a:latin typeface="+mn-ea"/>
                <a:ea typeface="+mn-ea"/>
              </a:rPr>
              <a:t>IT</a:t>
            </a:r>
            <a:r>
              <a:rPr lang="ja-JP" altLang="en-US" sz="3200" dirty="0">
                <a:latin typeface="+mn-ea"/>
                <a:ea typeface="+mn-ea"/>
              </a:rPr>
              <a:t>パスポートをはじめとする基礎知識</a:t>
            </a:r>
            <a:endParaRPr lang="en-US" altLang="ja-JP" sz="3200" dirty="0">
              <a:latin typeface="+mn-ea"/>
              <a:ea typeface="+mn-ea"/>
            </a:endParaRPr>
          </a:p>
          <a:p>
            <a:pPr algn="l"/>
            <a:r>
              <a:rPr lang="ja-JP" altLang="en-US" sz="3200" dirty="0">
                <a:latin typeface="+mn-ea"/>
                <a:ea typeface="+mn-ea"/>
              </a:rPr>
              <a:t>・フローチャート</a:t>
            </a:r>
            <a:endParaRPr lang="en-US" altLang="ja-JP" sz="3200" dirty="0">
              <a:latin typeface="+mn-ea"/>
              <a:ea typeface="+mn-ea"/>
            </a:endParaRPr>
          </a:p>
          <a:p>
            <a:pPr algn="l"/>
            <a:r>
              <a:rPr lang="ja-JP" altLang="en-US" sz="3200" dirty="0">
                <a:latin typeface="+mn-ea"/>
                <a:ea typeface="+mn-ea"/>
              </a:rPr>
              <a:t>・</a:t>
            </a:r>
            <a:r>
              <a:rPr lang="en-US" altLang="ja-JP" sz="3200" dirty="0">
                <a:latin typeface="+mn-ea"/>
                <a:ea typeface="+mn-ea"/>
              </a:rPr>
              <a:t>C#</a:t>
            </a:r>
          </a:p>
          <a:p>
            <a:pPr algn="l"/>
            <a:r>
              <a:rPr lang="ja-JP" altLang="en-US" sz="3200" dirty="0">
                <a:latin typeface="+mn-ea"/>
                <a:ea typeface="+mn-ea"/>
              </a:rPr>
              <a:t>・</a:t>
            </a:r>
            <a:r>
              <a:rPr lang="en-US" altLang="ja-JP" sz="3200" dirty="0">
                <a:latin typeface="+mn-ea"/>
                <a:ea typeface="+mn-ea"/>
              </a:rPr>
              <a:t>windows</a:t>
            </a:r>
            <a:r>
              <a:rPr lang="ja-JP" altLang="en-US" sz="3200" dirty="0">
                <a:latin typeface="+mn-ea"/>
                <a:ea typeface="+mn-ea"/>
              </a:rPr>
              <a:t>フォームアプリケーション</a:t>
            </a:r>
            <a:endParaRPr lang="en-US" altLang="ja-JP" sz="3200" dirty="0">
              <a:latin typeface="+mn-ea"/>
              <a:ea typeface="+mn-ea"/>
            </a:endParaRPr>
          </a:p>
          <a:p>
            <a:pPr algn="l"/>
            <a:r>
              <a:rPr lang="ja-JP" altLang="en-US" sz="3200" dirty="0">
                <a:latin typeface="+mn-ea"/>
                <a:ea typeface="+mn-ea"/>
              </a:rPr>
              <a:t>・</a:t>
            </a:r>
            <a:r>
              <a:rPr lang="en-US" altLang="ja-JP" sz="3200" dirty="0">
                <a:latin typeface="+mn-ea"/>
                <a:ea typeface="+mn-ea"/>
              </a:rPr>
              <a:t>HTML</a:t>
            </a:r>
            <a:r>
              <a:rPr lang="ja-JP" altLang="en-US" sz="3200" dirty="0">
                <a:latin typeface="+mn-ea"/>
                <a:ea typeface="+mn-ea"/>
              </a:rPr>
              <a:t>、</a:t>
            </a:r>
            <a:r>
              <a:rPr lang="en-US" altLang="ja-JP" sz="3200" dirty="0">
                <a:latin typeface="+mn-ea"/>
                <a:ea typeface="+mn-ea"/>
              </a:rPr>
              <a:t>CSS</a:t>
            </a:r>
          </a:p>
          <a:p>
            <a:pPr algn="l"/>
            <a:r>
              <a:rPr lang="ja-JP" altLang="en-US" sz="3200" dirty="0">
                <a:latin typeface="+mn-ea"/>
                <a:ea typeface="+mn-ea"/>
              </a:rPr>
              <a:t>・</a:t>
            </a:r>
            <a:r>
              <a:rPr lang="en-US" altLang="ja-JP" sz="3200" dirty="0">
                <a:latin typeface="+mn-ea"/>
                <a:ea typeface="+mn-ea"/>
              </a:rPr>
              <a:t>Php</a:t>
            </a:r>
          </a:p>
          <a:p>
            <a:pPr algn="l"/>
            <a:r>
              <a:rPr lang="ja-JP" altLang="en-US" sz="3200" dirty="0">
                <a:latin typeface="+mn-ea"/>
                <a:ea typeface="+mn-ea"/>
              </a:rPr>
              <a:t>・</a:t>
            </a:r>
            <a:r>
              <a:rPr lang="en-US" altLang="ja-JP" sz="3200" dirty="0">
                <a:latin typeface="+mn-ea"/>
                <a:ea typeface="+mn-ea"/>
              </a:rPr>
              <a:t>JavaScript</a:t>
            </a:r>
          </a:p>
          <a:p>
            <a:pPr algn="l"/>
            <a:r>
              <a:rPr lang="ja-JP" altLang="en-US" sz="3200" dirty="0">
                <a:latin typeface="+mn-ea"/>
                <a:ea typeface="+mn-ea"/>
              </a:rPr>
              <a:t>・データベース構築（</a:t>
            </a:r>
            <a:r>
              <a:rPr lang="en-US" altLang="ja-JP" sz="3200" dirty="0" err="1">
                <a:latin typeface="+mn-ea"/>
                <a:ea typeface="+mn-ea"/>
              </a:rPr>
              <a:t>Mysql</a:t>
            </a:r>
            <a:r>
              <a:rPr lang="ja-JP" altLang="en-US" sz="3200" dirty="0">
                <a:latin typeface="+mn-ea"/>
                <a:ea typeface="+mn-ea"/>
              </a:rPr>
              <a:t>）</a:t>
            </a:r>
            <a:endParaRPr lang="en-US" altLang="ja-JP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912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3788EE-2821-4653-A7C3-FB15AAFF2FA5}"/>
              </a:ext>
            </a:extLst>
          </p:cNvPr>
          <p:cNvSpPr txBox="1"/>
          <p:nvPr/>
        </p:nvSpPr>
        <p:spPr>
          <a:xfrm>
            <a:off x="1213339" y="1675800"/>
            <a:ext cx="98385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　初めての</a:t>
            </a:r>
            <a:r>
              <a:rPr kumimoji="1" lang="en-US" altLang="ja-JP" sz="2400" dirty="0">
                <a:latin typeface="+mn-ea"/>
              </a:rPr>
              <a:t>IT</a:t>
            </a:r>
            <a:r>
              <a:rPr kumimoji="1" lang="ja-JP" altLang="en-US" sz="2400" dirty="0">
                <a:latin typeface="+mn-ea"/>
              </a:rPr>
              <a:t>業界、そして研修を通して実感したことは、「自分で考えて解決する」ということでした。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どんな業界でも大切な事だと思っておりますが、それをより強く感じました。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　研修の最初にフローチャートの作成に取り掛かり、プログラムを視覚化することと、自分のやりたいことを順番決めし、整理して順序良く取り掛かるという大切さを学びました。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　「作りたいもの」という目標が決まっている場合、それに向かって何が必要になるのかを調べて実装していくことは、知らなかったことを知れたりして、幅広い知識が身についていく感覚がありました。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　問題を解決していくためには基礎知識がないと難しいため、これからも知識修得に励み、研修で得た問題解決能力を高め、実現場でも発揮できればと考えております。</a:t>
            </a:r>
            <a:endParaRPr kumimoji="1" lang="en-US" altLang="ja-JP" sz="2400" dirty="0">
              <a:latin typeface="+mn-ea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929298D-DA9A-4DF8-A5F6-06361ED0A01B}"/>
              </a:ext>
            </a:extLst>
          </p:cNvPr>
          <p:cNvSpPr txBox="1">
            <a:spLocks/>
          </p:cNvSpPr>
          <p:nvPr/>
        </p:nvSpPr>
        <p:spPr>
          <a:xfrm>
            <a:off x="1213339" y="763173"/>
            <a:ext cx="8976947" cy="91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400" dirty="0">
                <a:latin typeface="+mn-ea"/>
              </a:rPr>
              <a:t>3</a:t>
            </a:r>
            <a:r>
              <a:rPr lang="ja-JP" altLang="en-US" sz="4400" dirty="0" err="1">
                <a:latin typeface="+mn-ea"/>
              </a:rPr>
              <a:t>．</a:t>
            </a:r>
            <a:r>
              <a:rPr lang="ja-JP" altLang="en-US" sz="4400" dirty="0">
                <a:latin typeface="+mn-ea"/>
              </a:rPr>
              <a:t>研修の感想</a:t>
            </a:r>
          </a:p>
        </p:txBody>
      </p:sp>
    </p:spTree>
    <p:extLst>
      <p:ext uri="{BB962C8B-B14F-4D97-AF65-F5344CB8AC3E}">
        <p14:creationId xmlns:p14="http://schemas.microsoft.com/office/powerpoint/2010/main" val="231400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929359" y="1180981"/>
            <a:ext cx="8688170" cy="4860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A339A6A-83FF-450C-8F9B-B677B97B2039}"/>
              </a:ext>
            </a:extLst>
          </p:cNvPr>
          <p:cNvSpPr txBox="1">
            <a:spLocks/>
          </p:cNvSpPr>
          <p:nvPr/>
        </p:nvSpPr>
        <p:spPr>
          <a:xfrm>
            <a:off x="1213339" y="763173"/>
            <a:ext cx="8976947" cy="91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400" dirty="0">
                <a:latin typeface="+mn-ea"/>
              </a:rPr>
              <a:t>4</a:t>
            </a:r>
            <a:r>
              <a:rPr lang="ja-JP" altLang="en-US" sz="4400" dirty="0" err="1">
                <a:latin typeface="+mn-ea"/>
              </a:rPr>
              <a:t>．</a:t>
            </a:r>
            <a:r>
              <a:rPr lang="ja-JP" altLang="en-US" sz="4400" dirty="0">
                <a:latin typeface="+mn-ea"/>
              </a:rPr>
              <a:t>質疑・応答</a:t>
            </a:r>
          </a:p>
        </p:txBody>
      </p:sp>
    </p:spTree>
    <p:extLst>
      <p:ext uri="{BB962C8B-B14F-4D97-AF65-F5344CB8AC3E}">
        <p14:creationId xmlns:p14="http://schemas.microsoft.com/office/powerpoint/2010/main" val="113630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0" y="3075057"/>
            <a:ext cx="12192000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6000" dirty="0">
                <a:solidFill>
                  <a:schemeClr val="tx1"/>
                </a:solidFill>
              </a:rPr>
              <a:t>終了</a:t>
            </a:r>
          </a:p>
        </p:txBody>
      </p:sp>
    </p:spTree>
    <p:extLst>
      <p:ext uri="{BB962C8B-B14F-4D97-AF65-F5344CB8AC3E}">
        <p14:creationId xmlns:p14="http://schemas.microsoft.com/office/powerpoint/2010/main" val="160322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3339" y="2159376"/>
            <a:ext cx="9689123" cy="4804132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>
                <a:latin typeface="+mj-ea"/>
              </a:rPr>
              <a:t>1.</a:t>
            </a:r>
            <a:r>
              <a:rPr lang="ja-JP" altLang="en-US" sz="3200" dirty="0">
                <a:latin typeface="+mj-ea"/>
              </a:rPr>
              <a:t>　研修課題</a:t>
            </a:r>
            <a:br>
              <a:rPr lang="en-US" altLang="ja-JP" sz="3200" dirty="0">
                <a:latin typeface="+mj-ea"/>
              </a:rPr>
            </a:br>
            <a:r>
              <a:rPr lang="en-US" altLang="ja-JP" sz="3200" dirty="0">
                <a:latin typeface="+mj-ea"/>
              </a:rPr>
              <a:t>	1-1</a:t>
            </a:r>
            <a:r>
              <a:rPr lang="ja-JP" altLang="en-US" sz="3200" dirty="0" err="1">
                <a:latin typeface="+mj-ea"/>
              </a:rPr>
              <a:t>．</a:t>
            </a:r>
            <a:r>
              <a:rPr lang="ja-JP" altLang="en-US" sz="3200" dirty="0">
                <a:latin typeface="+mj-ea"/>
              </a:rPr>
              <a:t>基本設計</a:t>
            </a:r>
            <a:br>
              <a:rPr lang="en-US" altLang="ja-JP" sz="3200" dirty="0">
                <a:latin typeface="+mj-ea"/>
              </a:rPr>
            </a:br>
            <a:r>
              <a:rPr lang="en-US" altLang="ja-JP" sz="3200" dirty="0">
                <a:latin typeface="+mj-ea"/>
              </a:rPr>
              <a:t>	</a:t>
            </a:r>
            <a:br>
              <a:rPr lang="en-US" altLang="ja-JP" sz="3200" dirty="0">
                <a:latin typeface="+mj-ea"/>
              </a:rPr>
            </a:br>
            <a:r>
              <a:rPr lang="en-US" altLang="ja-JP" sz="3200" dirty="0">
                <a:latin typeface="+mj-ea"/>
              </a:rPr>
              <a:t>2.</a:t>
            </a:r>
            <a:r>
              <a:rPr lang="ja-JP" altLang="en-US" sz="3200" dirty="0">
                <a:latin typeface="+mj-ea"/>
              </a:rPr>
              <a:t>　修得内容一覧</a:t>
            </a:r>
            <a:br>
              <a:rPr lang="en-US" altLang="ja-JP" sz="3200" dirty="0">
                <a:latin typeface="+mj-ea"/>
              </a:rPr>
            </a:br>
            <a:br>
              <a:rPr lang="en-US" altLang="ja-JP" sz="3200" dirty="0">
                <a:latin typeface="+mj-ea"/>
              </a:rPr>
            </a:br>
            <a:r>
              <a:rPr lang="en-US" altLang="ja-JP" sz="3200" dirty="0">
                <a:latin typeface="+mj-ea"/>
              </a:rPr>
              <a:t>3.</a:t>
            </a:r>
            <a:r>
              <a:rPr lang="ja-JP" altLang="en-US" sz="3200" dirty="0">
                <a:latin typeface="+mj-ea"/>
              </a:rPr>
              <a:t>　研修の感想</a:t>
            </a:r>
            <a:br>
              <a:rPr lang="en-US" altLang="ja-JP" sz="3200" dirty="0">
                <a:latin typeface="+mj-ea"/>
              </a:rPr>
            </a:br>
            <a:br>
              <a:rPr lang="en-US" altLang="ja-JP" sz="3200" dirty="0">
                <a:latin typeface="+mj-ea"/>
              </a:rPr>
            </a:br>
            <a:r>
              <a:rPr lang="en-US" altLang="ja-JP" sz="3200" dirty="0">
                <a:latin typeface="+mj-ea"/>
              </a:rPr>
              <a:t>4.</a:t>
            </a:r>
            <a:r>
              <a:rPr lang="ja-JP" altLang="en-US" sz="3200" dirty="0">
                <a:latin typeface="+mj-ea"/>
              </a:rPr>
              <a:t>　質疑・応答</a:t>
            </a:r>
            <a:br>
              <a:rPr lang="ja-JP" altLang="en-US" sz="3200" dirty="0">
                <a:latin typeface="+mj-ea"/>
              </a:rPr>
            </a:br>
            <a:br>
              <a:rPr lang="ja-JP" altLang="en-US" sz="3200" dirty="0">
                <a:latin typeface="+mj-ea"/>
              </a:rPr>
            </a:br>
            <a:endParaRPr kumimoji="1" lang="ja-JP" altLang="en-US" sz="32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3339" y="616636"/>
            <a:ext cx="8976947" cy="1103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800" dirty="0">
                <a:latin typeface="+mn-ea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371940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B26EBF93-9D3A-4CC2-A393-0BF7BE0531A3}"/>
              </a:ext>
            </a:extLst>
          </p:cNvPr>
          <p:cNvSpPr txBox="1">
            <a:spLocks/>
          </p:cNvSpPr>
          <p:nvPr/>
        </p:nvSpPr>
        <p:spPr>
          <a:xfrm>
            <a:off x="1213339" y="1737346"/>
            <a:ext cx="9829800" cy="458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>
                <a:latin typeface="+mj-ea"/>
              </a:rPr>
              <a:t>〇開発したシステム</a:t>
            </a:r>
            <a:endParaRPr lang="en-US" altLang="ja-JP" sz="3200" dirty="0">
              <a:latin typeface="+mj-ea"/>
            </a:endParaRPr>
          </a:p>
          <a:p>
            <a:pPr algn="l"/>
            <a:endParaRPr lang="en-US" altLang="ja-JP" sz="3200" dirty="0">
              <a:latin typeface="+mj-ea"/>
            </a:endParaRPr>
          </a:p>
          <a:p>
            <a:pPr algn="l"/>
            <a:r>
              <a:rPr lang="en-US" altLang="ja-JP" sz="3200" dirty="0">
                <a:latin typeface="+mj-ea"/>
              </a:rPr>
              <a:t>【</a:t>
            </a:r>
            <a:r>
              <a:rPr lang="ja-JP" altLang="en-US" sz="3200" dirty="0">
                <a:latin typeface="+mj-ea"/>
              </a:rPr>
              <a:t>天気概況アプリ</a:t>
            </a:r>
            <a:r>
              <a:rPr lang="en-US" altLang="ja-JP" sz="3200" dirty="0">
                <a:latin typeface="+mj-ea"/>
              </a:rPr>
              <a:t>】</a:t>
            </a:r>
          </a:p>
          <a:p>
            <a:pPr algn="l"/>
            <a:endParaRPr lang="en-US" altLang="ja-JP" sz="4000" dirty="0">
              <a:latin typeface="+mj-ea"/>
            </a:endParaRPr>
          </a:p>
          <a:p>
            <a:pPr algn="l"/>
            <a:r>
              <a:rPr lang="ja-JP" altLang="en-US" sz="3200" dirty="0">
                <a:latin typeface="+mj-ea"/>
              </a:rPr>
              <a:t>〇アプリの概要</a:t>
            </a:r>
            <a:endParaRPr lang="en-US" altLang="ja-JP" sz="3200" dirty="0">
              <a:latin typeface="+mj-ea"/>
            </a:endParaRPr>
          </a:p>
          <a:p>
            <a:pPr algn="l"/>
            <a:endParaRPr lang="en-US" altLang="ja-JP" sz="3200" dirty="0">
              <a:latin typeface="+mj-ea"/>
            </a:endParaRPr>
          </a:p>
          <a:p>
            <a:pPr algn="l"/>
            <a:r>
              <a:rPr lang="ja-JP" altLang="en-US" sz="3200" dirty="0">
                <a:latin typeface="+mj-ea"/>
              </a:rPr>
              <a:t>天気と気温がどうだったのかを知ることができる。</a:t>
            </a:r>
            <a:endParaRPr lang="en-US" altLang="ja-JP" sz="3200" dirty="0">
              <a:latin typeface="+mj-ea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E431D4A-9E37-4712-8E32-EA7C9A60342F}"/>
              </a:ext>
            </a:extLst>
          </p:cNvPr>
          <p:cNvSpPr txBox="1">
            <a:spLocks/>
          </p:cNvSpPr>
          <p:nvPr/>
        </p:nvSpPr>
        <p:spPr>
          <a:xfrm>
            <a:off x="1213339" y="763173"/>
            <a:ext cx="8976947" cy="91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400" dirty="0">
                <a:latin typeface="+mn-ea"/>
              </a:rPr>
              <a:t>1</a:t>
            </a:r>
            <a:r>
              <a:rPr lang="ja-JP" altLang="en-US" sz="4400" dirty="0" err="1">
                <a:latin typeface="+mn-ea"/>
              </a:rPr>
              <a:t>．</a:t>
            </a:r>
            <a:r>
              <a:rPr lang="ja-JP" altLang="en-US" sz="4400" dirty="0">
                <a:latin typeface="+mn-ea"/>
              </a:rPr>
              <a:t>研修課題</a:t>
            </a:r>
          </a:p>
        </p:txBody>
      </p:sp>
    </p:spTree>
    <p:extLst>
      <p:ext uri="{BB962C8B-B14F-4D97-AF65-F5344CB8AC3E}">
        <p14:creationId xmlns:p14="http://schemas.microsoft.com/office/powerpoint/2010/main" val="254734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>
            <a:extLst>
              <a:ext uri="{FF2B5EF4-FFF2-40B4-BE49-F238E27FC236}">
                <a16:creationId xmlns:a16="http://schemas.microsoft.com/office/drawing/2014/main" id="{90EC33DD-08A7-43DD-8479-F397A85CCF23}"/>
              </a:ext>
            </a:extLst>
          </p:cNvPr>
          <p:cNvSpPr txBox="1">
            <a:spLocks/>
          </p:cNvSpPr>
          <p:nvPr/>
        </p:nvSpPr>
        <p:spPr>
          <a:xfrm>
            <a:off x="1213339" y="1828200"/>
            <a:ext cx="9829800" cy="458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>
                <a:latin typeface="+mj-ea"/>
              </a:rPr>
              <a:t>〇機能一覧</a:t>
            </a:r>
            <a:endParaRPr lang="en-US" altLang="ja-JP" sz="3200" dirty="0">
              <a:latin typeface="+mj-ea"/>
            </a:endParaRPr>
          </a:p>
          <a:p>
            <a:pPr algn="l"/>
            <a:endParaRPr lang="en-US" altLang="ja-JP" sz="3200" dirty="0">
              <a:latin typeface="+mj-ea"/>
            </a:endParaRPr>
          </a:p>
          <a:p>
            <a:pPr algn="l"/>
            <a:r>
              <a:rPr lang="ja-JP" altLang="en-US" sz="3200" dirty="0">
                <a:latin typeface="+mj-ea"/>
              </a:rPr>
              <a:t>〇画面遷移図</a:t>
            </a:r>
            <a:endParaRPr lang="en-US" altLang="ja-JP" sz="3200" dirty="0">
              <a:latin typeface="+mj-ea"/>
            </a:endParaRPr>
          </a:p>
          <a:p>
            <a:pPr algn="l"/>
            <a:endParaRPr lang="en-US" altLang="ja-JP" sz="3200" dirty="0">
              <a:latin typeface="+mj-ea"/>
            </a:endParaRPr>
          </a:p>
          <a:p>
            <a:pPr algn="l"/>
            <a:r>
              <a:rPr lang="ja-JP" altLang="en-US" sz="3200" dirty="0">
                <a:latin typeface="+mj-ea"/>
              </a:rPr>
              <a:t>〇実装画面構成</a:t>
            </a:r>
            <a:endParaRPr lang="en-US" altLang="ja-JP" sz="3200" dirty="0">
              <a:latin typeface="+mj-ea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5C56FCA-8E3A-43F8-8393-5EFFEE578595}"/>
              </a:ext>
            </a:extLst>
          </p:cNvPr>
          <p:cNvSpPr txBox="1">
            <a:spLocks/>
          </p:cNvSpPr>
          <p:nvPr/>
        </p:nvSpPr>
        <p:spPr>
          <a:xfrm>
            <a:off x="1213339" y="763173"/>
            <a:ext cx="8976947" cy="91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400" dirty="0">
                <a:latin typeface="+mn-ea"/>
              </a:rPr>
              <a:t>1-1</a:t>
            </a:r>
            <a:r>
              <a:rPr lang="ja-JP" altLang="en-US" sz="4400" dirty="0" err="1">
                <a:latin typeface="+mn-ea"/>
              </a:rPr>
              <a:t>．</a:t>
            </a:r>
            <a:r>
              <a:rPr lang="ja-JP" altLang="en-US" sz="4400" dirty="0">
                <a:latin typeface="+mn-ea"/>
              </a:rPr>
              <a:t>基本設計</a:t>
            </a:r>
          </a:p>
        </p:txBody>
      </p:sp>
    </p:spTree>
    <p:extLst>
      <p:ext uri="{BB962C8B-B14F-4D97-AF65-F5344CB8AC3E}">
        <p14:creationId xmlns:p14="http://schemas.microsoft.com/office/powerpoint/2010/main" val="86971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2708C6C-0BC9-46E3-8675-BE69C805A5AC}"/>
              </a:ext>
            </a:extLst>
          </p:cNvPr>
          <p:cNvSpPr txBox="1">
            <a:spLocks/>
          </p:cNvSpPr>
          <p:nvPr/>
        </p:nvSpPr>
        <p:spPr>
          <a:xfrm>
            <a:off x="1213339" y="1828200"/>
            <a:ext cx="9829800" cy="458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>
                <a:latin typeface="+mj-ea"/>
              </a:rPr>
              <a:t>・都道府県の選択</a:t>
            </a:r>
            <a:endParaRPr lang="en-US" altLang="ja-JP" sz="3200" dirty="0">
              <a:latin typeface="+mj-ea"/>
            </a:endParaRPr>
          </a:p>
          <a:p>
            <a:pPr algn="l"/>
            <a:r>
              <a:rPr lang="ja-JP" altLang="en-US" sz="3200" dirty="0">
                <a:latin typeface="+mj-ea"/>
              </a:rPr>
              <a:t>・地点の選択</a:t>
            </a:r>
            <a:endParaRPr lang="en-US" altLang="ja-JP" sz="3200" dirty="0">
              <a:latin typeface="+mj-ea"/>
            </a:endParaRPr>
          </a:p>
          <a:p>
            <a:pPr algn="l"/>
            <a:r>
              <a:rPr lang="ja-JP" altLang="en-US" sz="3200" dirty="0">
                <a:latin typeface="+mj-ea"/>
              </a:rPr>
              <a:t>・日付の選択</a:t>
            </a:r>
            <a:endParaRPr lang="en-US" altLang="ja-JP" sz="3200" dirty="0">
              <a:latin typeface="+mj-ea"/>
            </a:endParaRPr>
          </a:p>
          <a:p>
            <a:pPr algn="l"/>
            <a:r>
              <a:rPr lang="ja-JP" altLang="en-US" sz="3200" dirty="0">
                <a:latin typeface="+mj-ea"/>
              </a:rPr>
              <a:t>・天気データの</a:t>
            </a:r>
            <a:r>
              <a:rPr lang="en-US" altLang="ja-JP" sz="3200" dirty="0">
                <a:latin typeface="+mj-ea"/>
              </a:rPr>
              <a:t>CSV</a:t>
            </a:r>
            <a:r>
              <a:rPr lang="ja-JP" altLang="en-US" sz="3200" dirty="0">
                <a:latin typeface="+mj-ea"/>
              </a:rPr>
              <a:t>ファイルの登録</a:t>
            </a:r>
            <a:endParaRPr lang="en-US" altLang="ja-JP" sz="3200" dirty="0">
              <a:latin typeface="+mj-ea"/>
            </a:endParaRPr>
          </a:p>
          <a:p>
            <a:pPr algn="l"/>
            <a:r>
              <a:rPr lang="ja-JP" altLang="en-US" sz="3200" dirty="0">
                <a:latin typeface="+mj-ea"/>
              </a:rPr>
              <a:t>・結果の表示</a:t>
            </a:r>
            <a:endParaRPr lang="en-US" altLang="ja-JP" sz="3200" dirty="0">
              <a:latin typeface="+mj-ea"/>
            </a:endParaRPr>
          </a:p>
          <a:p>
            <a:pPr algn="l"/>
            <a:endParaRPr lang="en-US" altLang="ja-JP" sz="3200" dirty="0">
              <a:latin typeface="+mj-ea"/>
            </a:endParaRPr>
          </a:p>
          <a:p>
            <a:pPr algn="l"/>
            <a:endParaRPr lang="en-US" altLang="ja-JP" sz="3200" dirty="0">
              <a:latin typeface="+mj-ea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47CFE99-4DBB-40FC-BEE8-7910B7B05F69}"/>
              </a:ext>
            </a:extLst>
          </p:cNvPr>
          <p:cNvSpPr txBox="1">
            <a:spLocks/>
          </p:cNvSpPr>
          <p:nvPr/>
        </p:nvSpPr>
        <p:spPr>
          <a:xfrm>
            <a:off x="1213339" y="763173"/>
            <a:ext cx="8976947" cy="91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400" dirty="0">
                <a:latin typeface="+mn-ea"/>
              </a:rPr>
              <a:t>〇機能一覧</a:t>
            </a:r>
          </a:p>
        </p:txBody>
      </p:sp>
      <p:sp>
        <p:nvSpPr>
          <p:cNvPr id="2" name="星: 5 pt 1">
            <a:extLst>
              <a:ext uri="{FF2B5EF4-FFF2-40B4-BE49-F238E27FC236}">
                <a16:creationId xmlns:a16="http://schemas.microsoft.com/office/drawing/2014/main" id="{7F85863D-8472-49C4-B850-AD3DC5758923}"/>
              </a:ext>
            </a:extLst>
          </p:cNvPr>
          <p:cNvSpPr/>
          <p:nvPr/>
        </p:nvSpPr>
        <p:spPr>
          <a:xfrm>
            <a:off x="1047011" y="2524813"/>
            <a:ext cx="332656" cy="35978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星: 5 pt 7">
            <a:extLst>
              <a:ext uri="{FF2B5EF4-FFF2-40B4-BE49-F238E27FC236}">
                <a16:creationId xmlns:a16="http://schemas.microsoft.com/office/drawing/2014/main" id="{9ADFF001-0F8F-499B-B12F-1B71EC473753}"/>
              </a:ext>
            </a:extLst>
          </p:cNvPr>
          <p:cNvSpPr/>
          <p:nvPr/>
        </p:nvSpPr>
        <p:spPr>
          <a:xfrm>
            <a:off x="1047011" y="2976906"/>
            <a:ext cx="332656" cy="35978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星: 5 pt 8">
            <a:extLst>
              <a:ext uri="{FF2B5EF4-FFF2-40B4-BE49-F238E27FC236}">
                <a16:creationId xmlns:a16="http://schemas.microsoft.com/office/drawing/2014/main" id="{917F9882-4B80-49CE-A642-C790619C78DD}"/>
              </a:ext>
            </a:extLst>
          </p:cNvPr>
          <p:cNvSpPr/>
          <p:nvPr/>
        </p:nvSpPr>
        <p:spPr>
          <a:xfrm>
            <a:off x="1047011" y="3429000"/>
            <a:ext cx="332656" cy="35978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24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8" grpId="1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2E94AC-0243-447A-BE28-508BAA1D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728" y="90847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ja-JP" altLang="en-US" sz="4900" dirty="0">
                <a:latin typeface="+mn-ea"/>
              </a:rPr>
              <a:t>〇画面遷移図</a:t>
            </a:r>
            <a:br>
              <a:rPr lang="ja-JP" altLang="en-US" sz="3600" dirty="0">
                <a:latin typeface="+mn-ea"/>
              </a:rPr>
            </a:br>
            <a:endParaRPr kumimoji="1" lang="ja-JP" altLang="en-US" dirty="0"/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5378DBD6-1E3A-47AA-8653-806F635E2812}"/>
              </a:ext>
            </a:extLst>
          </p:cNvPr>
          <p:cNvSpPr/>
          <p:nvPr/>
        </p:nvSpPr>
        <p:spPr>
          <a:xfrm>
            <a:off x="1845416" y="2416204"/>
            <a:ext cx="1668544" cy="8272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都道府県選択画面</a:t>
            </a:r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05972A09-DA45-4DE0-94FB-28318EAF02EA}"/>
              </a:ext>
            </a:extLst>
          </p:cNvPr>
          <p:cNvSpPr/>
          <p:nvPr/>
        </p:nvSpPr>
        <p:spPr>
          <a:xfrm>
            <a:off x="4003028" y="3803131"/>
            <a:ext cx="1668544" cy="8272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地点選択画面</a:t>
            </a: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1F59B8D9-0E56-45EE-99F3-B43620212FBA}"/>
              </a:ext>
            </a:extLst>
          </p:cNvPr>
          <p:cNvSpPr/>
          <p:nvPr/>
        </p:nvSpPr>
        <p:spPr>
          <a:xfrm>
            <a:off x="6520430" y="3803131"/>
            <a:ext cx="1668544" cy="8272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日付選択画面</a:t>
            </a:r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09761902-76D6-401C-AD7E-2FE28A2A911E}"/>
              </a:ext>
            </a:extLst>
          </p:cNvPr>
          <p:cNvSpPr/>
          <p:nvPr/>
        </p:nvSpPr>
        <p:spPr>
          <a:xfrm>
            <a:off x="9037832" y="2829805"/>
            <a:ext cx="1668544" cy="8272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登録画面</a:t>
            </a:r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8D43BE4B-CFBF-4A73-8F82-ACF99D60DF8C}"/>
              </a:ext>
            </a:extLst>
          </p:cNvPr>
          <p:cNvSpPr/>
          <p:nvPr/>
        </p:nvSpPr>
        <p:spPr>
          <a:xfrm>
            <a:off x="9037832" y="4821835"/>
            <a:ext cx="1668544" cy="8272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結果表示画面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0406080-F689-42A9-8DC3-55758EE4A232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5671572" y="4216732"/>
            <a:ext cx="84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FB1DE078-5605-4F7C-8572-61955AE94732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188974" y="3243406"/>
            <a:ext cx="848858" cy="973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1A547176-116D-4F70-813F-691E59F5138A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8188974" y="4216732"/>
            <a:ext cx="848858" cy="10187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ローチャート: 処理 62">
            <a:extLst>
              <a:ext uri="{FF2B5EF4-FFF2-40B4-BE49-F238E27FC236}">
                <a16:creationId xmlns:a16="http://schemas.microsoft.com/office/drawing/2014/main" id="{8DBC12A4-7287-4C43-9269-006387C7566F}"/>
              </a:ext>
            </a:extLst>
          </p:cNvPr>
          <p:cNvSpPr/>
          <p:nvPr/>
        </p:nvSpPr>
        <p:spPr>
          <a:xfrm>
            <a:off x="1845416" y="5792197"/>
            <a:ext cx="1668544" cy="8272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説明画面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E6D013CC-A205-49D8-B2CC-E1502475D50F}"/>
              </a:ext>
            </a:extLst>
          </p:cNvPr>
          <p:cNvCxnSpPr>
            <a:stCxn id="23" idx="2"/>
            <a:endCxn id="63" idx="0"/>
          </p:cNvCxnSpPr>
          <p:nvPr/>
        </p:nvCxnSpPr>
        <p:spPr>
          <a:xfrm>
            <a:off x="2679688" y="3243406"/>
            <a:ext cx="0" cy="2548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F40BF8-B2E2-4A5F-A837-FEB49B002EEA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3494306" y="3796981"/>
            <a:ext cx="509642" cy="2176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66DABA7A-01FE-4A17-A7BC-AA488E9A5F96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3513960" y="2829805"/>
            <a:ext cx="1323340" cy="973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コネクタ: カギ線 122">
            <a:extLst>
              <a:ext uri="{FF2B5EF4-FFF2-40B4-BE49-F238E27FC236}">
                <a16:creationId xmlns:a16="http://schemas.microsoft.com/office/drawing/2014/main" id="{EA5B6CD4-95E4-4A0F-9922-9E6E02938F6F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>
            <a:off x="5841180" y="3626453"/>
            <a:ext cx="509642" cy="2517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コネクタ: カギ線 124">
            <a:extLst>
              <a:ext uri="{FF2B5EF4-FFF2-40B4-BE49-F238E27FC236}">
                <a16:creationId xmlns:a16="http://schemas.microsoft.com/office/drawing/2014/main" id="{32E860D4-D4F2-45A0-B913-4D72985D477D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 flipH="1">
            <a:off x="8358872" y="4135805"/>
            <a:ext cx="509062" cy="2517402"/>
          </a:xfrm>
          <a:prstGeom prst="bentConnector4">
            <a:avLst>
              <a:gd name="adj1" fmla="val -44906"/>
              <a:gd name="adj2" fmla="val 665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299612F6-0D8C-411C-9D22-C979630F4320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9872104" y="3243406"/>
            <a:ext cx="834272" cy="2638920"/>
          </a:xfrm>
          <a:prstGeom prst="bentConnector4">
            <a:avLst>
              <a:gd name="adj1" fmla="val -27401"/>
              <a:gd name="adj2" fmla="val 99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星: 5 pt 144">
            <a:extLst>
              <a:ext uri="{FF2B5EF4-FFF2-40B4-BE49-F238E27FC236}">
                <a16:creationId xmlns:a16="http://schemas.microsoft.com/office/drawing/2014/main" id="{C722B7E0-DCA5-4CF9-934E-EE77EF15ED49}"/>
              </a:ext>
            </a:extLst>
          </p:cNvPr>
          <p:cNvSpPr/>
          <p:nvPr/>
        </p:nvSpPr>
        <p:spPr>
          <a:xfrm>
            <a:off x="1084718" y="2033566"/>
            <a:ext cx="348003" cy="32022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3320F5D7-B65F-449C-8A3F-AE152027AFF1}"/>
              </a:ext>
            </a:extLst>
          </p:cNvPr>
          <p:cNvSpPr txBox="1"/>
          <p:nvPr/>
        </p:nvSpPr>
        <p:spPr>
          <a:xfrm>
            <a:off x="1461386" y="2033566"/>
            <a:ext cx="254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最初に表示される画面</a:t>
            </a:r>
          </a:p>
        </p:txBody>
      </p:sp>
    </p:spTree>
    <p:extLst>
      <p:ext uri="{BB962C8B-B14F-4D97-AF65-F5344CB8AC3E}">
        <p14:creationId xmlns:p14="http://schemas.microsoft.com/office/powerpoint/2010/main" val="11274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035F4429-60E7-4E76-BFCB-CD9AEDA17BA7}"/>
              </a:ext>
            </a:extLst>
          </p:cNvPr>
          <p:cNvSpPr txBox="1">
            <a:spLocks/>
          </p:cNvSpPr>
          <p:nvPr/>
        </p:nvSpPr>
        <p:spPr>
          <a:xfrm>
            <a:off x="1213339" y="1828200"/>
            <a:ext cx="9829800" cy="458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>
                <a:latin typeface="+mj-ea"/>
              </a:rPr>
              <a:t>・都道府県の選択</a:t>
            </a:r>
            <a:endParaRPr lang="en-US" altLang="ja-JP" sz="3200" dirty="0">
              <a:latin typeface="+mj-ea"/>
            </a:endParaRPr>
          </a:p>
          <a:p>
            <a:pPr algn="l"/>
            <a:endParaRPr lang="en-US" altLang="ja-JP" sz="3200" dirty="0">
              <a:latin typeface="+mj-ea"/>
            </a:endParaRPr>
          </a:p>
          <a:p>
            <a:pPr algn="l"/>
            <a:r>
              <a:rPr lang="ja-JP" altLang="en-US" sz="2800" dirty="0">
                <a:latin typeface="+mj-ea"/>
              </a:rPr>
              <a:t>選択した都道府県</a:t>
            </a:r>
            <a:endParaRPr lang="en-US" altLang="ja-JP" sz="2800" dirty="0">
              <a:latin typeface="+mj-ea"/>
            </a:endParaRPr>
          </a:p>
          <a:p>
            <a:pPr algn="l"/>
            <a:r>
              <a:rPr lang="ja-JP" altLang="en-US" sz="2800" dirty="0">
                <a:latin typeface="+mj-ea"/>
              </a:rPr>
              <a:t>のデータを地点</a:t>
            </a:r>
            <a:endParaRPr lang="en-US" altLang="ja-JP" sz="2800" dirty="0">
              <a:latin typeface="+mj-ea"/>
            </a:endParaRPr>
          </a:p>
          <a:p>
            <a:pPr algn="l"/>
            <a:r>
              <a:rPr lang="ja-JP" altLang="en-US" sz="2800" dirty="0">
                <a:latin typeface="+mj-ea"/>
              </a:rPr>
              <a:t>選択画面に渡す。</a:t>
            </a:r>
            <a:endParaRPr lang="en-US" altLang="ja-JP" sz="2800" dirty="0">
              <a:latin typeface="+mj-ea"/>
            </a:endParaRPr>
          </a:p>
          <a:p>
            <a:pPr algn="l"/>
            <a:endParaRPr lang="en-US" altLang="ja-JP" sz="3200" dirty="0">
              <a:latin typeface="+mj-ea"/>
            </a:endParaRPr>
          </a:p>
          <a:p>
            <a:pPr algn="l"/>
            <a:endParaRPr lang="en-US" altLang="ja-JP" sz="3200" dirty="0">
              <a:latin typeface="+mj-ea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15EB2A1-8C75-4011-9360-12EF8AA683E9}"/>
              </a:ext>
            </a:extLst>
          </p:cNvPr>
          <p:cNvSpPr txBox="1">
            <a:spLocks/>
          </p:cNvSpPr>
          <p:nvPr/>
        </p:nvSpPr>
        <p:spPr>
          <a:xfrm>
            <a:off x="1213339" y="763173"/>
            <a:ext cx="8976947" cy="91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400" dirty="0">
                <a:latin typeface="+mn-ea"/>
              </a:rPr>
              <a:t>〇各実装画面構成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F590DD6-E23E-4BFC-9B6E-B29A9803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90" y="2987332"/>
            <a:ext cx="7585710" cy="387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3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035F4429-60E7-4E76-BFCB-CD9AEDA17BA7}"/>
              </a:ext>
            </a:extLst>
          </p:cNvPr>
          <p:cNvSpPr txBox="1">
            <a:spLocks/>
          </p:cNvSpPr>
          <p:nvPr/>
        </p:nvSpPr>
        <p:spPr>
          <a:xfrm>
            <a:off x="1148861" y="1390936"/>
            <a:ext cx="9829800" cy="458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>
                <a:latin typeface="+mj-ea"/>
              </a:rPr>
              <a:t>・地点の選択</a:t>
            </a:r>
            <a:endParaRPr lang="en-US" altLang="ja-JP" sz="3200" dirty="0">
              <a:latin typeface="+mj-ea"/>
            </a:endParaRPr>
          </a:p>
          <a:p>
            <a:pPr algn="l"/>
            <a:endParaRPr lang="en-US" altLang="ja-JP" sz="3200" dirty="0">
              <a:latin typeface="+mj-ea"/>
            </a:endParaRPr>
          </a:p>
          <a:p>
            <a:pPr algn="l"/>
            <a:r>
              <a:rPr lang="ja-JP" altLang="en-US" sz="2800" dirty="0">
                <a:latin typeface="+mj-ea"/>
              </a:rPr>
              <a:t>都道府県と地点の</a:t>
            </a:r>
            <a:endParaRPr lang="en-US" altLang="ja-JP" sz="2800" dirty="0">
              <a:latin typeface="+mj-ea"/>
            </a:endParaRPr>
          </a:p>
          <a:p>
            <a:pPr algn="l"/>
            <a:r>
              <a:rPr lang="ja-JP" altLang="en-US" sz="2800" dirty="0">
                <a:latin typeface="+mj-ea"/>
              </a:rPr>
              <a:t>データを日付選択</a:t>
            </a:r>
            <a:endParaRPr lang="en-US" altLang="ja-JP" sz="2800" dirty="0">
              <a:latin typeface="+mj-ea"/>
            </a:endParaRPr>
          </a:p>
          <a:p>
            <a:pPr algn="l"/>
            <a:r>
              <a:rPr lang="ja-JP" altLang="en-US" sz="2800" dirty="0">
                <a:latin typeface="+mj-ea"/>
              </a:rPr>
              <a:t>画面に渡す。</a:t>
            </a:r>
            <a:endParaRPr lang="en-US" altLang="ja-JP" sz="2800" dirty="0">
              <a:latin typeface="+mj-ea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15EB2A1-8C75-4011-9360-12EF8AA683E9}"/>
              </a:ext>
            </a:extLst>
          </p:cNvPr>
          <p:cNvSpPr txBox="1">
            <a:spLocks/>
          </p:cNvSpPr>
          <p:nvPr/>
        </p:nvSpPr>
        <p:spPr>
          <a:xfrm>
            <a:off x="1213339" y="763173"/>
            <a:ext cx="8976947" cy="91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400" dirty="0">
                <a:latin typeface="+mn-ea"/>
              </a:rPr>
              <a:t>〇各実装画面構成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FA32185-7348-477B-BD20-EFAB2E89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338" y="3028950"/>
            <a:ext cx="7602661" cy="38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6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035F4429-60E7-4E76-BFCB-CD9AEDA17BA7}"/>
              </a:ext>
            </a:extLst>
          </p:cNvPr>
          <p:cNvSpPr txBox="1">
            <a:spLocks/>
          </p:cNvSpPr>
          <p:nvPr/>
        </p:nvSpPr>
        <p:spPr>
          <a:xfrm>
            <a:off x="1213339" y="1410565"/>
            <a:ext cx="9829800" cy="458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>
                <a:latin typeface="+mj-ea"/>
              </a:rPr>
              <a:t>・日付の選択</a:t>
            </a:r>
            <a:endParaRPr lang="en-US" altLang="ja-JP" sz="3200" dirty="0">
              <a:latin typeface="+mj-ea"/>
            </a:endParaRPr>
          </a:p>
          <a:p>
            <a:pPr algn="l"/>
            <a:endParaRPr lang="en-US" altLang="ja-JP" sz="3200" dirty="0">
              <a:latin typeface="+mj-ea"/>
            </a:endParaRPr>
          </a:p>
          <a:p>
            <a:pPr algn="l"/>
            <a:r>
              <a:rPr lang="ja-JP" altLang="en-US" sz="2800" dirty="0">
                <a:latin typeface="+mj-ea"/>
              </a:rPr>
              <a:t>選択した都道府県と</a:t>
            </a:r>
            <a:endParaRPr lang="en-US" altLang="ja-JP" sz="2800" dirty="0">
              <a:latin typeface="+mj-ea"/>
            </a:endParaRPr>
          </a:p>
          <a:p>
            <a:pPr algn="l"/>
            <a:r>
              <a:rPr lang="ja-JP" altLang="en-US" sz="2800" dirty="0">
                <a:latin typeface="+mj-ea"/>
              </a:rPr>
              <a:t>地点、日付を</a:t>
            </a:r>
            <a:endParaRPr lang="en-US" altLang="ja-JP" sz="2800" dirty="0">
              <a:latin typeface="+mj-ea"/>
            </a:endParaRPr>
          </a:p>
          <a:p>
            <a:pPr algn="l"/>
            <a:r>
              <a:rPr lang="ja-JP" altLang="en-US" sz="2800" dirty="0">
                <a:latin typeface="+mj-ea"/>
              </a:rPr>
              <a:t>結果画面または</a:t>
            </a:r>
            <a:endParaRPr lang="en-US" altLang="ja-JP" sz="2800" dirty="0">
              <a:latin typeface="+mj-ea"/>
            </a:endParaRPr>
          </a:p>
          <a:p>
            <a:pPr algn="l"/>
            <a:r>
              <a:rPr lang="ja-JP" altLang="en-US" sz="2800" dirty="0">
                <a:latin typeface="+mj-ea"/>
              </a:rPr>
              <a:t>登録画面に渡す。</a:t>
            </a:r>
            <a:endParaRPr lang="en-US" altLang="ja-JP" sz="2800" dirty="0">
              <a:latin typeface="+mj-ea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15EB2A1-8C75-4011-9360-12EF8AA683E9}"/>
              </a:ext>
            </a:extLst>
          </p:cNvPr>
          <p:cNvSpPr txBox="1">
            <a:spLocks/>
          </p:cNvSpPr>
          <p:nvPr/>
        </p:nvSpPr>
        <p:spPr>
          <a:xfrm>
            <a:off x="1213339" y="763173"/>
            <a:ext cx="8976947" cy="91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400" dirty="0">
                <a:latin typeface="+mn-ea"/>
              </a:rPr>
              <a:t>〇各実装画面構成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DBF9989-89A5-4C16-A3AA-4F68F902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226" y="3017520"/>
            <a:ext cx="7601774" cy="38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69593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2782</TotalTime>
  <Words>425</Words>
  <Application>Microsoft Office PowerPoint</Application>
  <PresentationFormat>ワイド画面</PresentationFormat>
  <Paragraphs>70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メイリオ</vt:lpstr>
      <vt:lpstr>Arial</vt:lpstr>
      <vt:lpstr>Calibri</vt:lpstr>
      <vt:lpstr>Century Gothic</vt:lpstr>
      <vt:lpstr>Wingdings 3</vt:lpstr>
      <vt:lpstr>ウィスプ</vt:lpstr>
      <vt:lpstr>新人研修成果報告資料</vt:lpstr>
      <vt:lpstr>1.　研修課題  1-1．基本設計   2.　修得内容一覧  3.　研修の感想  4.　質疑・応答  </vt:lpstr>
      <vt:lpstr>PowerPoint プレゼンテーション</vt:lpstr>
      <vt:lpstr>PowerPoint プレゼンテーション</vt:lpstr>
      <vt:lpstr>PowerPoint プレゼンテーション</vt:lpstr>
      <vt:lpstr>〇画面遷移図 </vt:lpstr>
      <vt:lpstr>PowerPoint プレゼンテーション</vt:lpstr>
      <vt:lpstr>PowerPoint プレゼンテーション</vt:lpstr>
      <vt:lpstr>PowerPoint プレゼンテーション</vt:lpstr>
      <vt:lpstr> 〇実機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新人研修成果報告資料</dc:title>
  <dc:creator>localadmin</dc:creator>
  <cp:lastModifiedBy>nakamura takumi</cp:lastModifiedBy>
  <cp:revision>121</cp:revision>
  <dcterms:created xsi:type="dcterms:W3CDTF">2017-05-12T00:54:38Z</dcterms:created>
  <dcterms:modified xsi:type="dcterms:W3CDTF">2021-06-29T07:44:54Z</dcterms:modified>
</cp:coreProperties>
</file>