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sldIdLst>
    <p:sldId id="257" r:id="rId3"/>
    <p:sldId id="258" r:id="rId4"/>
    <p:sldId id="262" r:id="rId5"/>
    <p:sldId id="259" r:id="rId6"/>
    <p:sldId id="264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8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81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09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02994DE-9C7E-4A4E-B5C6-94FBCF537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2811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3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648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001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533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09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523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31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5312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9520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658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5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295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602994DE-9C7E-4A4E-B5C6-94FBCF537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CB658A34-7B43-4F61-8620-C1E0906DF32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5913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8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9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95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3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88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38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5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B2FD5-AA77-4A8F-B6A6-E4D66F2A8083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DD1F3-4BC0-4CFF-9752-B671D636E4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2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BA421-E7C2-4F50-AFBA-8FDA7823B17D}" type="datetimeFigureOut">
              <a:rPr kumimoji="1" lang="ja-JP" altLang="en-US" smtClean="0"/>
              <a:t>2021/10/18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FC8D-C73E-49D2-B0C4-30A80884D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61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E7CEB0-4922-443F-A20F-43800D685395}"/>
              </a:ext>
            </a:extLst>
          </p:cNvPr>
          <p:cNvSpPr/>
          <p:nvPr/>
        </p:nvSpPr>
        <p:spPr>
          <a:xfrm>
            <a:off x="122767" y="110067"/>
            <a:ext cx="11946467" cy="663786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EC9E349-FA6D-4960-B33F-F00251B3B303}"/>
              </a:ext>
            </a:extLst>
          </p:cNvPr>
          <p:cNvCxnSpPr>
            <a:cxnSpLocks/>
          </p:cNvCxnSpPr>
          <p:nvPr/>
        </p:nvCxnSpPr>
        <p:spPr>
          <a:xfrm>
            <a:off x="1003300" y="3623733"/>
            <a:ext cx="10185400" cy="0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D63D1D-166B-4982-AA78-3EBC0D269EB0}"/>
              </a:ext>
            </a:extLst>
          </p:cNvPr>
          <p:cNvSpPr txBox="1"/>
          <p:nvPr/>
        </p:nvSpPr>
        <p:spPr>
          <a:xfrm>
            <a:off x="2795585" y="2515878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ja-JP" altLang="en-US" sz="6000" spc="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研究の進捗報告</a:t>
            </a:r>
          </a:p>
        </p:txBody>
      </p:sp>
    </p:spTree>
    <p:extLst>
      <p:ext uri="{BB962C8B-B14F-4D97-AF65-F5344CB8AC3E}">
        <p14:creationId xmlns:p14="http://schemas.microsoft.com/office/powerpoint/2010/main" val="187344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652144" y="1451969"/>
            <a:ext cx="10572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000" spc="300" dirty="0"/>
              <a:t>　</a:t>
            </a:r>
            <a:endParaRPr lang="en-US" altLang="ja-JP" sz="2000" spc="300" dirty="0"/>
          </a:p>
          <a:p>
            <a:r>
              <a:rPr lang="ja-JP" altLang="en-US" sz="2000" spc="300" dirty="0"/>
              <a:t>　→</a:t>
            </a:r>
            <a:r>
              <a:rPr lang="en-US" altLang="ja-JP" sz="2000" spc="300" dirty="0"/>
              <a:t>GPS</a:t>
            </a:r>
            <a:r>
              <a:rPr lang="ja-JP" altLang="en-US" sz="2000" spc="300" dirty="0"/>
              <a:t>で蓄積された移動履歴の</a:t>
            </a:r>
            <a:r>
              <a:rPr kumimoji="1" lang="ja-JP" altLang="en-US" sz="2000" spc="300" dirty="0">
                <a:solidFill>
                  <a:srgbClr val="FF0000"/>
                </a:solidFill>
              </a:rPr>
              <a:t>類似性</a:t>
            </a:r>
            <a:r>
              <a:rPr kumimoji="1" lang="en-US" altLang="ja-JP" sz="2000" spc="300" dirty="0">
                <a:solidFill>
                  <a:srgbClr val="FF0000"/>
                </a:solidFill>
              </a:rPr>
              <a:t>(</a:t>
            </a:r>
            <a:r>
              <a:rPr kumimoji="1" lang="ja-JP" altLang="en-US" sz="2000" spc="300" dirty="0">
                <a:solidFill>
                  <a:srgbClr val="FF0000"/>
                </a:solidFill>
              </a:rPr>
              <a:t>類似度</a:t>
            </a:r>
            <a:r>
              <a:rPr kumimoji="1" lang="en-US" altLang="ja-JP" sz="2000" spc="300" dirty="0">
                <a:solidFill>
                  <a:srgbClr val="FF0000"/>
                </a:solidFill>
              </a:rPr>
              <a:t>)</a:t>
            </a:r>
            <a:r>
              <a:rPr kumimoji="1" lang="ja-JP" altLang="en-US" sz="2000" spc="300" dirty="0"/>
              <a:t>を定義　　　　　　</a:t>
            </a:r>
            <a:endParaRPr kumimoji="1" lang="en-US" altLang="ja-JP" sz="2000" spc="300" dirty="0"/>
          </a:p>
          <a:p>
            <a:r>
              <a:rPr lang="ja-JP" altLang="en-US" sz="2000" spc="300" dirty="0"/>
              <a:t>　　</a:t>
            </a:r>
            <a:endParaRPr lang="en-US" altLang="ja-JP" sz="2000" spc="300" dirty="0"/>
          </a:p>
          <a:p>
            <a:r>
              <a:rPr kumimoji="1" lang="ja-JP" altLang="en-US" sz="2000" spc="300" dirty="0"/>
              <a:t>　→類似性に基づいて</a:t>
            </a:r>
            <a:r>
              <a:rPr kumimoji="1" lang="ja-JP" altLang="en-US" sz="2000" spc="300" dirty="0">
                <a:solidFill>
                  <a:srgbClr val="FF0000"/>
                </a:solidFill>
              </a:rPr>
              <a:t>移動履歴の照合</a:t>
            </a:r>
            <a:r>
              <a:rPr kumimoji="1" lang="ja-JP" altLang="en-US" sz="2000" spc="300" dirty="0"/>
              <a:t>を行う</a:t>
            </a:r>
            <a:endParaRPr kumimoji="1" lang="en-US" altLang="ja-JP" sz="2000" spc="300" dirty="0"/>
          </a:p>
          <a:p>
            <a:endParaRPr lang="en-US" altLang="ja-JP" sz="2000" spc="300" dirty="0"/>
          </a:p>
          <a:p>
            <a:r>
              <a:rPr kumimoji="1" lang="ja-JP" altLang="en-US" sz="2000" spc="300" dirty="0"/>
              <a:t>　</a:t>
            </a:r>
            <a:endParaRPr kumimoji="1" lang="en-US" altLang="ja-JP" sz="2000" spc="300" dirty="0"/>
          </a:p>
          <a:p>
            <a:endParaRPr kumimoji="1" lang="en-US" altLang="ja-JP" sz="2000" spc="300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1   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前回の進捗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65390" y="1398751"/>
            <a:ext cx="7282683" cy="67710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spc="300" dirty="0"/>
              <a:t>目標</a:t>
            </a:r>
            <a:endParaRPr lang="en-US" altLang="ja-JP" sz="2000" spc="300" dirty="0"/>
          </a:p>
          <a:p>
            <a:r>
              <a:rPr lang="en-US" altLang="ja-JP" spc="300" dirty="0"/>
              <a:t>2</a:t>
            </a:r>
            <a:r>
              <a:rPr lang="ja-JP" altLang="en-US" spc="300" dirty="0" err="1"/>
              <a:t>つの</a:t>
            </a:r>
            <a:r>
              <a:rPr lang="en-US" altLang="ja-JP" spc="300" dirty="0"/>
              <a:t>GPS</a:t>
            </a:r>
            <a:r>
              <a:rPr lang="ja-JP" altLang="en-US" spc="300" dirty="0"/>
              <a:t>の移動軌跡を照らし合わせて、マッチングする</a:t>
            </a:r>
            <a:endParaRPr lang="en-US" altLang="ja-JP" dirty="0">
              <a:latin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908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游ゴシック" panose="020B0400000000000000" pitchFamily="50" charset="-128"/>
              </a:rPr>
              <a:t>1    </a:t>
            </a:r>
            <a:r>
              <a:rPr lang="ja-JP" altLang="en-US" sz="2000" b="1" dirty="0">
                <a:latin typeface="游ゴシック" panose="020B0400000000000000" pitchFamily="50" charset="-128"/>
              </a:rPr>
              <a:t>前回の進捗</a:t>
            </a:r>
            <a:endParaRPr lang="en-US" altLang="ja-JP" sz="2000" b="1" dirty="0">
              <a:latin typeface="游ゴシック" panose="020B0400000000000000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C4CDD93-E4E9-4A02-9FC7-A7A7E397B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94" y="1233631"/>
            <a:ext cx="3844953" cy="21358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28F6ABA-435C-4A0E-8724-66F757E60C1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21" y="1243850"/>
            <a:ext cx="3844954" cy="212558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194ABDC-1F40-4C54-8FEF-B6E396BFE3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041" y="4309225"/>
            <a:ext cx="3852138" cy="2125582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C812914-7869-42C3-B834-03EACB405B06}"/>
              </a:ext>
            </a:extLst>
          </p:cNvPr>
          <p:cNvCxnSpPr/>
          <p:nvPr/>
        </p:nvCxnSpPr>
        <p:spPr>
          <a:xfrm>
            <a:off x="5988638" y="3497546"/>
            <a:ext cx="0" cy="6345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6154026" y="36546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移動履歴の照合</a:t>
            </a:r>
          </a:p>
        </p:txBody>
      </p:sp>
    </p:spTree>
    <p:extLst>
      <p:ext uri="{BB962C8B-B14F-4D97-AF65-F5344CB8AC3E}">
        <p14:creationId xmlns:p14="http://schemas.microsoft.com/office/powerpoint/2010/main" val="308109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2   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これからの目標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173420" y="2990642"/>
                <a:ext cx="7275967" cy="954107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spc="300" dirty="0"/>
                  <a:t>問題の定義</a:t>
                </a:r>
                <a:endParaRPr lang="en-US" altLang="ja-JP" sz="2000" spc="300" dirty="0"/>
              </a:p>
              <a:p>
                <a:r>
                  <a:rPr lang="ja-JP" altLang="en-US" spc="300" dirty="0"/>
                  <a:t>入力：</a:t>
                </a:r>
                <a:r>
                  <a:rPr lang="en-US" altLang="ja-JP" spc="300" dirty="0"/>
                  <a:t>GPS</a:t>
                </a:r>
                <a:r>
                  <a:rPr lang="ja-JP" altLang="en-US" spc="300" dirty="0"/>
                  <a:t>の軌跡</a:t>
                </a:r>
                <a14:m>
                  <m:oMath xmlns:m="http://schemas.openxmlformats.org/officeDocument/2006/math">
                    <m:r>
                      <a:rPr lang="en-US" altLang="ja-JP" b="0" i="1" spc="30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pc="300" dirty="0"/>
                  <a:t>と地図上の道路</a:t>
                </a:r>
                <a14:m>
                  <m:oMath xmlns:m="http://schemas.openxmlformats.org/officeDocument/2006/math">
                    <m:r>
                      <a:rPr lang="ja-JP" altLang="en-US" i="1" spc="300" dirty="0" smtClean="0">
                        <a:latin typeface="Cambria Math" panose="02040503050406030204" pitchFamily="18" charset="0"/>
                      </a:rPr>
                      <m:t>ネットワーク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pc="300" dirty="0"/>
              </a:p>
              <a:p>
                <a:r>
                  <a:rPr lang="ja-JP" altLang="en-US" spc="300" dirty="0"/>
                  <a:t>出力：道路ネットワーク上で実際に通った経路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ja-JP" spc="3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20" y="2990642"/>
                <a:ext cx="7275967" cy="954107"/>
              </a:xfrm>
              <a:prstGeom prst="rect">
                <a:avLst/>
              </a:prstGeom>
              <a:blipFill>
                <a:blip r:embed="rId2"/>
                <a:stretch>
                  <a:fillRect l="-753" t="-3165" b="-9494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/>
          <p:cNvSpPr/>
          <p:nvPr/>
        </p:nvSpPr>
        <p:spPr>
          <a:xfrm>
            <a:off x="1150736" y="1483738"/>
            <a:ext cx="9055446" cy="67710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000" spc="300" dirty="0"/>
              <a:t>目標</a:t>
            </a:r>
            <a:endParaRPr lang="en-US" altLang="ja-JP" sz="2000" spc="300" dirty="0"/>
          </a:p>
          <a:p>
            <a:r>
              <a:rPr lang="ja-JP" altLang="en-US" spc="300" dirty="0"/>
              <a:t>軌跡同士のマッチングから、</a:t>
            </a:r>
            <a:r>
              <a:rPr lang="ja-JP" altLang="en-US" spc="300" dirty="0">
                <a:solidFill>
                  <a:srgbClr val="FF0000"/>
                </a:solidFill>
              </a:rPr>
              <a:t>移動軌跡</a:t>
            </a:r>
            <a:r>
              <a:rPr lang="ja-JP" altLang="en-US" spc="300" dirty="0"/>
              <a:t>と</a:t>
            </a:r>
            <a:r>
              <a:rPr lang="ja-JP" altLang="en-US" spc="300" dirty="0">
                <a:solidFill>
                  <a:srgbClr val="FF0000"/>
                </a:solidFill>
              </a:rPr>
              <a:t>地図上の経路</a:t>
            </a:r>
            <a:r>
              <a:rPr lang="ja-JP" altLang="en-US" spc="300" dirty="0"/>
              <a:t>のマッチングへ</a:t>
            </a:r>
            <a:endParaRPr lang="en-US" altLang="ja-JP" spc="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1173420" y="4957632"/>
                <a:ext cx="9835321" cy="954107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000" spc="300" dirty="0"/>
                  <a:t>道路の定義</a:t>
                </a:r>
                <a:endParaRPr lang="en-US" altLang="ja-JP" sz="2000" spc="300" dirty="0"/>
              </a:p>
              <a:p>
                <a:r>
                  <a:rPr lang="ja-JP" altLang="en-US" spc="300" dirty="0"/>
                  <a:t>デジタル地図では、</a:t>
                </a:r>
                <a:r>
                  <a:rPr lang="en-US" altLang="ja-JP" spc="300" dirty="0"/>
                  <a:t>2</a:t>
                </a:r>
                <a:r>
                  <a:rPr lang="ja-JP" altLang="en-US" spc="300" dirty="0"/>
                  <a:t>地点間の経路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ja-JP" altLang="en-US" spc="300" dirty="0"/>
                  <a:t>が、交差点や曲がり角を表す点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pc="300" dirty="0"/>
                  <a:t>の列により</a:t>
                </a:r>
                <a:endParaRPr lang="en-US" altLang="ja-JP" spc="300" dirty="0"/>
              </a:p>
              <a:p>
                <a:r>
                  <a:rPr lang="ja-JP" altLang="en-US" spc="300" dirty="0"/>
                  <a:t>線分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ja-JP" altLang="en-US" spc="300" dirty="0"/>
                  <a:t>の列として定義される</a:t>
                </a:r>
                <a:endParaRPr lang="en-US" altLang="ja-JP" spc="3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20" y="4957632"/>
                <a:ext cx="9835321" cy="954107"/>
              </a:xfrm>
              <a:prstGeom prst="rect">
                <a:avLst/>
              </a:prstGeom>
              <a:blipFill>
                <a:blip r:embed="rId3"/>
                <a:stretch>
                  <a:fillRect l="-557" t="-2516" b="-880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86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直線矢印コネクタ 121"/>
          <p:cNvCxnSpPr>
            <a:endCxn id="18" idx="1"/>
          </p:cNvCxnSpPr>
          <p:nvPr/>
        </p:nvCxnSpPr>
        <p:spPr>
          <a:xfrm>
            <a:off x="4066686" y="4003903"/>
            <a:ext cx="765489" cy="94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3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 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位置点と地図上の道路の照合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" name="楕円 1"/>
          <p:cNvSpPr/>
          <p:nvPr/>
        </p:nvSpPr>
        <p:spPr>
          <a:xfrm>
            <a:off x="1796472" y="2089752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2709743" y="2772266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/>
          <p:cNvSpPr/>
          <p:nvPr/>
        </p:nvSpPr>
        <p:spPr>
          <a:xfrm>
            <a:off x="2072032" y="3819237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4782127" y="4895273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3864263" y="3766484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3522517" y="2148874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2928352" y="2862320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3347026" y="2419037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/>
          <p:cNvSpPr/>
          <p:nvPr/>
        </p:nvSpPr>
        <p:spPr>
          <a:xfrm>
            <a:off x="3346649" y="3397152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/>
          <p:cNvSpPr/>
          <p:nvPr/>
        </p:nvSpPr>
        <p:spPr>
          <a:xfrm>
            <a:off x="3834591" y="4179455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/>
          <p:cNvSpPr/>
          <p:nvPr/>
        </p:nvSpPr>
        <p:spPr>
          <a:xfrm>
            <a:off x="4558144" y="4571024"/>
            <a:ext cx="175491" cy="1801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/>
          <p:cNvSpPr/>
          <p:nvPr/>
        </p:nvSpPr>
        <p:spPr>
          <a:xfrm>
            <a:off x="7536872" y="2269861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楕円 61"/>
          <p:cNvSpPr/>
          <p:nvPr/>
        </p:nvSpPr>
        <p:spPr>
          <a:xfrm>
            <a:off x="8450143" y="2952375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/>
          <p:cNvSpPr/>
          <p:nvPr/>
        </p:nvSpPr>
        <p:spPr>
          <a:xfrm>
            <a:off x="7812432" y="3999346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/>
          <p:cNvSpPr/>
          <p:nvPr/>
        </p:nvSpPr>
        <p:spPr>
          <a:xfrm>
            <a:off x="10522527" y="5075382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521535" y="3999346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9262917" y="2328983"/>
            <a:ext cx="341746" cy="3602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コネクタ 72"/>
          <p:cNvCxnSpPr>
            <a:stCxn id="66" idx="3"/>
            <a:endCxn id="62" idx="7"/>
          </p:cNvCxnSpPr>
          <p:nvPr/>
        </p:nvCxnSpPr>
        <p:spPr>
          <a:xfrm flipH="1">
            <a:off x="8741841" y="2636448"/>
            <a:ext cx="571124" cy="368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>
            <a:stCxn id="62" idx="5"/>
            <a:endCxn id="64" idx="1"/>
          </p:cNvCxnSpPr>
          <p:nvPr/>
        </p:nvCxnSpPr>
        <p:spPr>
          <a:xfrm>
            <a:off x="8741841" y="3259840"/>
            <a:ext cx="1830734" cy="18682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51357" y="21488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19562" y="20897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9302361" y="23066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717600" y="2781778"/>
            <a:ext cx="29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3872321" y="37824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803639" y="4912536"/>
            <a:ext cx="27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2086452" y="38192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8478983" y="2955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10546987" y="5097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6</a:t>
            </a:r>
            <a:endParaRPr kumimoji="1" lang="ja-JP" altLang="en-US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9550375" y="39988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</a:t>
            </a:r>
            <a:endParaRPr kumimoji="1" lang="ja-JP" altLang="en-US" dirty="0"/>
          </a:p>
        </p:txBody>
      </p:sp>
      <p:cxnSp>
        <p:nvCxnSpPr>
          <p:cNvPr id="5" name="直線コネクタ 4"/>
          <p:cNvCxnSpPr>
            <a:stCxn id="3" idx="1"/>
            <a:endCxn id="25" idx="3"/>
          </p:cNvCxnSpPr>
          <p:nvPr/>
        </p:nvCxnSpPr>
        <p:spPr>
          <a:xfrm flipH="1" flipV="1">
            <a:off x="2132468" y="2274418"/>
            <a:ext cx="1418889" cy="59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>
            <a:stCxn id="16" idx="7"/>
            <a:endCxn id="16" idx="7"/>
          </p:cNvCxnSpPr>
          <p:nvPr/>
        </p:nvCxnSpPr>
        <p:spPr>
          <a:xfrm>
            <a:off x="3001441" y="282501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086452" y="2419037"/>
            <a:ext cx="631148" cy="443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flipH="1">
            <a:off x="2272146" y="3005128"/>
            <a:ext cx="553427" cy="94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76" idx="3"/>
            <a:endCxn id="28" idx="1"/>
          </p:cNvCxnSpPr>
          <p:nvPr/>
        </p:nvCxnSpPr>
        <p:spPr>
          <a:xfrm flipV="1">
            <a:off x="2399358" y="3967141"/>
            <a:ext cx="1472963" cy="36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>
            <a:stCxn id="57" idx="3"/>
            <a:endCxn id="56" idx="7"/>
          </p:cNvCxnSpPr>
          <p:nvPr/>
        </p:nvCxnSpPr>
        <p:spPr>
          <a:xfrm flipH="1">
            <a:off x="3078143" y="2572770"/>
            <a:ext cx="294583" cy="31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/>
          <p:cNvCxnSpPr>
            <a:stCxn id="57" idx="3"/>
            <a:endCxn id="56" idx="7"/>
          </p:cNvCxnSpPr>
          <p:nvPr/>
        </p:nvCxnSpPr>
        <p:spPr>
          <a:xfrm flipH="1">
            <a:off x="3078143" y="2572770"/>
            <a:ext cx="294583" cy="315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56" idx="5"/>
            <a:endCxn id="58" idx="1"/>
          </p:cNvCxnSpPr>
          <p:nvPr/>
        </p:nvCxnSpPr>
        <p:spPr>
          <a:xfrm>
            <a:off x="3078143" y="3016053"/>
            <a:ext cx="294206" cy="407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/>
          <p:cNvCxnSpPr>
            <a:stCxn id="58" idx="4"/>
          </p:cNvCxnSpPr>
          <p:nvPr/>
        </p:nvCxnSpPr>
        <p:spPr>
          <a:xfrm>
            <a:off x="3434395" y="3577261"/>
            <a:ext cx="445958" cy="6491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59" idx="5"/>
            <a:endCxn id="60" idx="1"/>
          </p:cNvCxnSpPr>
          <p:nvPr/>
        </p:nvCxnSpPr>
        <p:spPr>
          <a:xfrm>
            <a:off x="3984382" y="4333188"/>
            <a:ext cx="599462" cy="2642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>
            <a:stCxn id="20" idx="2"/>
            <a:endCxn id="25" idx="3"/>
          </p:cNvCxnSpPr>
          <p:nvPr/>
        </p:nvCxnSpPr>
        <p:spPr>
          <a:xfrm flipH="1" flipV="1">
            <a:off x="2132468" y="2274418"/>
            <a:ext cx="1390049" cy="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/>
          <p:nvPr/>
        </p:nvCxnSpPr>
        <p:spPr>
          <a:xfrm>
            <a:off x="2086452" y="2419037"/>
            <a:ext cx="623291" cy="44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/>
          <p:nvPr/>
        </p:nvCxnSpPr>
        <p:spPr>
          <a:xfrm flipH="1">
            <a:off x="2357808" y="3038764"/>
            <a:ext cx="459283" cy="752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/>
          <p:cNvCxnSpPr>
            <a:stCxn id="76" idx="3"/>
            <a:endCxn id="28" idx="1"/>
          </p:cNvCxnSpPr>
          <p:nvPr/>
        </p:nvCxnSpPr>
        <p:spPr>
          <a:xfrm flipV="1">
            <a:off x="2399358" y="3967141"/>
            <a:ext cx="1472963" cy="3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矢印 10"/>
          <p:cNvSpPr/>
          <p:nvPr/>
        </p:nvSpPr>
        <p:spPr>
          <a:xfrm>
            <a:off x="5644220" y="3312593"/>
            <a:ext cx="1025237" cy="2973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10296240" y="4400002"/>
                <a:ext cx="794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経路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6240" y="4400002"/>
                <a:ext cx="794320" cy="369332"/>
              </a:xfrm>
              <a:prstGeom prst="rect">
                <a:avLst/>
              </a:prstGeom>
              <a:blipFill>
                <a:blip r:embed="rId2"/>
                <a:stretch>
                  <a:fillRect l="-6154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5817512" y="29664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照合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/>
              <p:cNvSpPr/>
              <p:nvPr/>
            </p:nvSpPr>
            <p:spPr>
              <a:xfrm>
                <a:off x="3215892" y="2642164"/>
                <a:ext cx="892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pc="300" dirty="0"/>
                  <a:t>軌跡</a:t>
                </a:r>
                <a14:m>
                  <m:oMath xmlns:m="http://schemas.openxmlformats.org/officeDocument/2006/math"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892" y="2642164"/>
                <a:ext cx="892809" cy="369332"/>
              </a:xfrm>
              <a:prstGeom prst="rect">
                <a:avLst/>
              </a:prstGeom>
              <a:blipFill>
                <a:blip r:embed="rId3"/>
                <a:stretch>
                  <a:fillRect l="-6164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849746" y="1722858"/>
                <a:ext cx="25335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pc="300" dirty="0"/>
                  <a:t>道路</a:t>
                </a:r>
                <a14:m>
                  <m:oMath xmlns:m="http://schemas.openxmlformats.org/officeDocument/2006/math">
                    <m:r>
                      <a:rPr lang="ja-JP" altLang="en-US" i="1" spc="300" dirty="0">
                        <a:latin typeface="Cambria Math" panose="02040503050406030204" pitchFamily="18" charset="0"/>
                      </a:rPr>
                      <m:t>ネットワーク</m:t>
                    </m:r>
                    <m:r>
                      <a:rPr lang="en-US" altLang="ja-JP" i="1" spc="30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46" y="1722858"/>
                <a:ext cx="2533579" cy="369332"/>
              </a:xfrm>
              <a:prstGeom prst="rect">
                <a:avLst/>
              </a:prstGeom>
              <a:blipFill>
                <a:blip r:embed="rId4"/>
                <a:stretch>
                  <a:fillRect l="-1923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68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398118" y="1023293"/>
                <a:ext cx="105723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spc="300" dirty="0"/>
                  <a:t>　点列と線分列の照合をするための類似度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000" spc="300" dirty="0"/>
                  <a:t>を、以下の帰納的関係で定義</a:t>
                </a:r>
                <a:endParaRPr kumimoji="1" lang="en-US" altLang="ja-JP" sz="2000" spc="3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18" y="1023293"/>
                <a:ext cx="10572325" cy="400110"/>
              </a:xfrm>
              <a:prstGeom prst="rect">
                <a:avLst/>
              </a:prstGeom>
              <a:blipFill>
                <a:blip r:embed="rId2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0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4 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   </a:t>
            </a:r>
            <a:r>
              <a:rPr kumimoji="1" lang="ja-JP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定義</a:t>
            </a:r>
            <a:endParaRPr kumimoji="1" lang="en-US" altLang="ja-JP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2365151" y="2881971"/>
                <a:ext cx="206498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US" altLang="ja-JP" b="0" spc="3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pc="30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pc="300" dirty="0"/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151" y="2881971"/>
                <a:ext cx="20649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035454" y="4033278"/>
                <a:ext cx="518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54" y="4033278"/>
                <a:ext cx="518347" cy="276999"/>
              </a:xfrm>
              <a:prstGeom prst="rect">
                <a:avLst/>
              </a:prstGeom>
              <a:blipFill>
                <a:blip r:embed="rId4"/>
                <a:stretch>
                  <a:fillRect l="-4706" r="-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/>
              <p:cNvSpPr/>
              <p:nvPr/>
            </p:nvSpPr>
            <p:spPr>
              <a:xfrm>
                <a:off x="1153923" y="3741334"/>
                <a:ext cx="14675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pc="30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pc="30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i="1" spc="3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pc="3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spc="3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ja-JP" i="1" spc="3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ja-JP" spc="300" dirty="0"/>
              </a:p>
            </p:txBody>
          </p:sp>
        </mc:Choice>
        <mc:Fallback xmlns="">
          <p:sp>
            <p:nvSpPr>
              <p:cNvPr id="12" name="正方形/長方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23" y="3741334"/>
                <a:ext cx="146758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C5CC6501-AF6D-4CD0-BB72-058CE98DD8D6}"/>
              </a:ext>
            </a:extLst>
          </p:cNvPr>
          <p:cNvSpPr/>
          <p:nvPr/>
        </p:nvSpPr>
        <p:spPr>
          <a:xfrm>
            <a:off x="2674875" y="3037780"/>
            <a:ext cx="224036" cy="177644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6293" y="2886630"/>
            <a:ext cx="8506691" cy="2031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3868670" y="3162002"/>
                <a:ext cx="24756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=0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70" y="3162002"/>
                <a:ext cx="2475678" cy="369332"/>
              </a:xfrm>
              <a:prstGeom prst="rect">
                <a:avLst/>
              </a:prstGeom>
              <a:blipFill>
                <a:blip r:embed="rId6"/>
                <a:stretch>
                  <a:fillRect l="-2217" t="-8333" r="-1724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/>
              <p:cNvSpPr/>
              <p:nvPr/>
            </p:nvSpPr>
            <p:spPr>
              <a:xfrm>
                <a:off x="3679404" y="3544004"/>
                <a:ext cx="163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pc="300" dirty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04" y="3544004"/>
                <a:ext cx="163429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/>
              <p:cNvSpPr/>
              <p:nvPr/>
            </p:nvSpPr>
            <p:spPr>
              <a:xfrm>
                <a:off x="3679404" y="4336740"/>
                <a:ext cx="1634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pc="300" dirty="0">
                          <a:latin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ctrlP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i="1" spc="3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9" name="正方形/長方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04" y="4336740"/>
                <a:ext cx="1634294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3679404" y="3953163"/>
                <a:ext cx="5291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pc="300" dirty="0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lang="en-US" altLang="ja-JP" i="1" spc="300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spc="3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 spc="300" dirty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ja-JP" i="1" spc="300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i="1" spc="300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ja-JP" i="1" spc="3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b="0" i="1" spc="3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ja-JP" altLang="en-US" dirty="0"/>
                  <a:t> 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𝑖𝑠𝑡𝑎𝑛𝑐𝑒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ja-JP" altLang="en-US" dirty="0"/>
                  <a:t>のとき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04" y="3953163"/>
                <a:ext cx="5291320" cy="369332"/>
              </a:xfrm>
              <a:prstGeom prst="rect">
                <a:avLst/>
              </a:prstGeom>
              <a:blipFill>
                <a:blip r:embed="rId9"/>
                <a:stretch>
                  <a:fillRect l="-346" t="-6557" r="-230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/>
          <p:cNvSpPr/>
          <p:nvPr/>
        </p:nvSpPr>
        <p:spPr>
          <a:xfrm>
            <a:off x="3679404" y="3564012"/>
            <a:ext cx="45719" cy="12083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4721119" y="5551736"/>
                <a:ext cx="4368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𝑑𝑝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･･･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番目</a:t>
                </a:r>
                <a:r>
                  <a:rPr kumimoji="1" lang="en-US" altLang="ja-JP" dirty="0"/>
                  <a:t>,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dirty="0"/>
                  <a:t>の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1" lang="ja-JP" altLang="en-US" dirty="0"/>
                  <a:t>番目までの類似度</a:t>
                </a:r>
              </a:p>
            </p:txBody>
          </p:sp>
        </mc:Choice>
        <mc:Fallback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19" y="5551736"/>
                <a:ext cx="4368953" cy="276999"/>
              </a:xfrm>
              <a:prstGeom prst="rect">
                <a:avLst/>
              </a:prstGeom>
              <a:blipFill>
                <a:blip r:embed="rId10"/>
                <a:stretch>
                  <a:fillRect l="-2510" t="-26667" r="-2650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1861E6-74A8-4D94-BE14-F6A0386116CC}"/>
                  </a:ext>
                </a:extLst>
              </p:cNvPr>
              <p:cNvSpPr/>
              <p:nvPr/>
            </p:nvSpPr>
            <p:spPr>
              <a:xfrm>
                <a:off x="2567570" y="2133075"/>
                <a:ext cx="5003128" cy="378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i="1" spc="30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en-US" altLang="ja-JP" i="1" spc="300">
                          <a:latin typeface="Cambria Math" panose="02040503050406030204" pitchFamily="18" charset="0"/>
                        </a:rPr>
                        <m:t>=&lt;</m:t>
                      </m:r>
                      <m:d>
                        <m:d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 spc="3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&gt;</m:t>
                      </m:r>
                    </m:oMath>
                  </m:oMathPara>
                </a14:m>
                <a:endParaRPr lang="en-US" altLang="ja-JP" spc="3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E1861E6-74A8-4D94-BE14-F6A038611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570" y="2133075"/>
                <a:ext cx="5003128" cy="378630"/>
              </a:xfrm>
              <a:prstGeom prst="rect">
                <a:avLst/>
              </a:prstGeom>
              <a:blipFill>
                <a:blip r:embed="rId11"/>
                <a:stretch>
                  <a:fillRect t="-3226" b="-80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B18779B-E1F6-4B10-A132-F796AF73E7D0}"/>
                  </a:ext>
                </a:extLst>
              </p:cNvPr>
              <p:cNvSpPr/>
              <p:nvPr/>
            </p:nvSpPr>
            <p:spPr>
              <a:xfrm>
                <a:off x="1750352" y="1761283"/>
                <a:ext cx="3779753" cy="376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i="1" spc="3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ja-JP" i="1" spc="3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b="0" i="1" spc="3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……, </m:t>
                      </m:r>
                      <m:sSub>
                        <m:sSubPr>
                          <m:ctrlP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i="1" spc="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i="1" spc="3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ja-JP" spc="3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9B18779B-E1F6-4B10-A132-F796AF73E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352" y="1761283"/>
                <a:ext cx="3779753" cy="376770"/>
              </a:xfrm>
              <a:prstGeom prst="rect">
                <a:avLst/>
              </a:prstGeom>
              <a:blipFill>
                <a:blip r:embed="rId12"/>
                <a:stretch>
                  <a:fillRect t="-3226"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5B4F2D-FB4E-44B1-8917-F37BE4DEBFCF}"/>
              </a:ext>
            </a:extLst>
          </p:cNvPr>
          <p:cNvSpPr txBox="1"/>
          <p:nvPr/>
        </p:nvSpPr>
        <p:spPr>
          <a:xfrm>
            <a:off x="773651" y="176932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移動履歴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517510F-DEC3-4475-8166-A225A3D0E6A2}"/>
              </a:ext>
            </a:extLst>
          </p:cNvPr>
          <p:cNvSpPr txBox="1"/>
          <p:nvPr/>
        </p:nvSpPr>
        <p:spPr>
          <a:xfrm>
            <a:off x="784694" y="21479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地図ネットワーク</a:t>
            </a:r>
          </a:p>
        </p:txBody>
      </p:sp>
    </p:spTree>
    <p:extLst>
      <p:ext uri="{BB962C8B-B14F-4D97-AF65-F5344CB8AC3E}">
        <p14:creationId xmlns:p14="http://schemas.microsoft.com/office/powerpoint/2010/main" val="277424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ja-JP" altLang="en-US" sz="2000" b="1">
                <a:latin typeface="游ゴシック"/>
                <a:ea typeface="游ゴシック"/>
              </a:rPr>
              <a:t>5　実行結果(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游ゴシック"/>
                <a:ea typeface="游ゴシック"/>
              </a:rPr>
              <a:t>入力</a:t>
            </a:r>
            <a:r>
              <a:rPr lang="ja-JP" altLang="en-US" sz="2000" b="1">
                <a:latin typeface="游ゴシック"/>
                <a:ea typeface="游ゴシック"/>
              </a:rPr>
              <a:t>)</a:t>
            </a:r>
            <a:endParaRPr kumimoji="1" lang="en-US" altLang="ja-JP" sz="2000" b="1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游ゴシック"/>
              <a:ea typeface="游ゴシック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8" r="3080" b="3400"/>
          <a:stretch/>
        </p:blipFill>
        <p:spPr>
          <a:xfrm>
            <a:off x="1763166" y="1233631"/>
            <a:ext cx="3141344" cy="462816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8" t="8915" r="23001" b="11566"/>
          <a:stretch/>
        </p:blipFill>
        <p:spPr>
          <a:xfrm>
            <a:off x="7005514" y="1286849"/>
            <a:ext cx="3343179" cy="458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669051" y="5981616"/>
                <a:ext cx="1329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移動軌跡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51" y="5981616"/>
                <a:ext cx="1329574" cy="369332"/>
              </a:xfrm>
              <a:prstGeom prst="rect">
                <a:avLst/>
              </a:prstGeom>
              <a:blipFill>
                <a:blip r:embed="rId4"/>
                <a:stretch>
                  <a:fillRect l="-412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7583439" y="5981616"/>
                <a:ext cx="21873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道路ネットワーク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39" y="5981616"/>
                <a:ext cx="2187330" cy="369332"/>
              </a:xfrm>
              <a:prstGeom prst="rect">
                <a:avLst/>
              </a:prstGeom>
              <a:blipFill>
                <a:blip r:embed="rId5"/>
                <a:stretch>
                  <a:fillRect l="-2228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67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0BC2B7-6DA4-4EA3-BEA1-F8393FDAC5D9}"/>
              </a:ext>
            </a:extLst>
          </p:cNvPr>
          <p:cNvCxnSpPr>
            <a:cxnSpLocks/>
          </p:cNvCxnSpPr>
          <p:nvPr/>
        </p:nvCxnSpPr>
        <p:spPr>
          <a:xfrm>
            <a:off x="596900" y="833521"/>
            <a:ext cx="1165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5064EB8-8032-44EC-A9F5-88D719E53874}"/>
              </a:ext>
            </a:extLst>
          </p:cNvPr>
          <p:cNvSpPr txBox="1"/>
          <p:nvPr/>
        </p:nvSpPr>
        <p:spPr>
          <a:xfrm>
            <a:off x="707390" y="486630"/>
            <a:ext cx="1159844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ja-JP" sz="2000" b="1">
                <a:latin typeface="游ゴシック"/>
                <a:ea typeface="游ゴシック"/>
              </a:rPr>
              <a:t>5　実行結果(出力)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B9A66B-041D-4121-856D-59D0328A0B35}"/>
              </a:ext>
            </a:extLst>
          </p:cNvPr>
          <p:cNvSpPr/>
          <p:nvPr/>
        </p:nvSpPr>
        <p:spPr>
          <a:xfrm>
            <a:off x="596900" y="520699"/>
            <a:ext cx="110490" cy="3128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7" t="1646" r="31739" b="1955"/>
          <a:stretch/>
        </p:blipFill>
        <p:spPr>
          <a:xfrm>
            <a:off x="3903208" y="1233631"/>
            <a:ext cx="3904362" cy="4649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3195783" y="5992474"/>
                <a:ext cx="5319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移動軌跡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dirty="0"/>
                  <a:t>と地図上の経路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ja-JP" altLang="en-US" dirty="0"/>
                  <a:t>をマッチングした結果</a:t>
                </a: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83" y="5992474"/>
                <a:ext cx="5319213" cy="369332"/>
              </a:xfrm>
              <a:prstGeom prst="rect">
                <a:avLst/>
              </a:prstGeom>
              <a:blipFill>
                <a:blip r:embed="rId3"/>
                <a:stretch>
                  <a:fillRect l="-916" t="-6557" r="-229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55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304</Words>
  <Application>Microsoft Office PowerPoint</Application>
  <PresentationFormat>ワイド画面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中島 健斗</dc:creator>
  <cp:lastModifiedBy>hjky2739@gmail.com</cp:lastModifiedBy>
  <cp:revision>94</cp:revision>
  <dcterms:created xsi:type="dcterms:W3CDTF">2021-09-08T01:05:49Z</dcterms:created>
  <dcterms:modified xsi:type="dcterms:W3CDTF">2021-10-18T06:27:55Z</dcterms:modified>
</cp:coreProperties>
</file>