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68" r:id="rId2"/>
    <p:sldId id="373" r:id="rId3"/>
    <p:sldId id="374" r:id="rId4"/>
    <p:sldId id="372" r:id="rId5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D5D"/>
    <a:srgbClr val="B8C1C6"/>
    <a:srgbClr val="F3A33C"/>
    <a:srgbClr val="3F3F40"/>
    <a:srgbClr val="27B0CC"/>
    <a:srgbClr val="E5D869"/>
    <a:srgbClr val="FFEF5C"/>
    <a:srgbClr val="FFF157"/>
    <a:srgbClr val="E9DD6C"/>
    <a:srgbClr val="98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95513"/>
  </p:normalViewPr>
  <p:slideViewPr>
    <p:cSldViewPr>
      <p:cViewPr>
        <p:scale>
          <a:sx n="40" d="100"/>
          <a:sy n="40" d="100"/>
        </p:scale>
        <p:origin x="320" y="608"/>
      </p:cViewPr>
      <p:guideLst>
        <p:guide orient="horz" pos="4272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A1BE9-A380-8E4A-AB3E-021262B7DF0C}" type="datetimeFigureOut">
              <a:rPr lang="es-ES" smtClean="0"/>
              <a:t>12/5/16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0D2AB-F4FB-D143-ADD0-42BCC3C2BE4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3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72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7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37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2D641-DF14-9949-8304-D1046B9EED7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911975-2CA7-094D-85DC-3B9812F7DF7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08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A6B20-9C2F-DF49-8B6C-78C7DF16E51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75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7F8D8-C195-3047-8C24-8493429D091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89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FF965-490B-594C-A250-9420E80D54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74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ED7638-6EDA-6D42-A494-42320494CD0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0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D16ED-4E27-0841-B1EC-849C8B0E94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2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7A2CD-2336-0445-9B8D-C09D4F3B17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73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95DCC-03AC-B94B-94F9-10BEA26833C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88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84CF9-1D75-1449-9B86-66B18AC1891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81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16A91-D3F9-064A-B677-E0D9E16FA19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72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121938" y="277813"/>
            <a:ext cx="795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800" b="1">
                <a:solidFill>
                  <a:srgbClr val="D0D9E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ABAA374-93C3-D044-B12D-69A1F84E7F70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00" y="4800600"/>
            <a:ext cx="11535802" cy="4011382"/>
          </a:xfrm>
          <a:prstGeom prst="rect">
            <a:avLst/>
          </a:prstGeom>
        </p:spPr>
      </p:pic>
      <p:sp>
        <p:nvSpPr>
          <p:cNvPr id="4" name="Rectangle 1"/>
          <p:cNvSpPr>
            <a:spLocks/>
          </p:cNvSpPr>
          <p:nvPr/>
        </p:nvSpPr>
        <p:spPr bwMode="auto">
          <a:xfrm>
            <a:off x="9829800" y="5232737"/>
            <a:ext cx="40347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6600" b="1" smtClean="0">
                <a:solidFill>
                  <a:srgbClr val="3F3F4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1T 2016</a:t>
            </a:r>
            <a:endParaRPr lang="en-US" sz="6600" b="1" dirty="0">
              <a:solidFill>
                <a:srgbClr val="3F3F40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8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3048000" y="2438400"/>
            <a:ext cx="32845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48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INGRESOS</a:t>
            </a:r>
            <a:endParaRPr lang="en-US" sz="48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10892138" y="2485311"/>
            <a:ext cx="25952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48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endParaRPr lang="en-US" sz="48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4" name="Rectangle 1"/>
          <p:cNvSpPr>
            <a:spLocks/>
          </p:cNvSpPr>
          <p:nvPr/>
        </p:nvSpPr>
        <p:spPr bwMode="auto">
          <a:xfrm>
            <a:off x="18109613" y="2485311"/>
            <a:ext cx="38359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48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BENEFICIOS</a:t>
            </a:r>
            <a:endParaRPr lang="en-US" sz="48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5" name="Rectangle 1"/>
          <p:cNvSpPr>
            <a:spLocks/>
          </p:cNvSpPr>
          <p:nvPr/>
        </p:nvSpPr>
        <p:spPr bwMode="auto">
          <a:xfrm>
            <a:off x="953991" y="4677607"/>
            <a:ext cx="171040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40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T12015</a:t>
            </a:r>
            <a:endParaRPr lang="en-US" sz="40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7" name="Rectangle 30"/>
          <p:cNvSpPr>
            <a:spLocks/>
          </p:cNvSpPr>
          <p:nvPr/>
        </p:nvSpPr>
        <p:spPr bwMode="auto">
          <a:xfrm>
            <a:off x="2180882" y="5387390"/>
            <a:ext cx="5210518" cy="61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 smtClean="0">
                <a:solidFill>
                  <a:srgbClr val="B31D5D"/>
                </a:solidFill>
              </a:rPr>
              <a:t>1.213.550,87</a:t>
            </a:r>
            <a:r>
              <a:rPr lang="es-ES" sz="4800" b="1" dirty="0" smtClean="0">
                <a:solidFill>
                  <a:schemeClr val="tx2"/>
                </a:solidFill>
              </a:rPr>
              <a:t>€</a:t>
            </a:r>
            <a:endParaRPr lang="es-ES" sz="4800" dirty="0">
              <a:solidFill>
                <a:schemeClr val="tx2"/>
              </a:solidFill>
            </a:endParaRPr>
          </a:p>
        </p:txBody>
      </p:sp>
      <p:sp>
        <p:nvSpPr>
          <p:cNvPr id="24" name="Rectangle 1"/>
          <p:cNvSpPr>
            <a:spLocks/>
          </p:cNvSpPr>
          <p:nvPr/>
        </p:nvSpPr>
        <p:spPr bwMode="auto">
          <a:xfrm>
            <a:off x="953991" y="8328122"/>
            <a:ext cx="18258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40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T22016</a:t>
            </a:r>
            <a:endParaRPr lang="en-US" sz="40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8261906" y="4075878"/>
            <a:ext cx="7774648" cy="4382322"/>
            <a:chOff x="8372659" y="3870018"/>
            <a:chExt cx="7553141" cy="4257467"/>
          </a:xfrm>
        </p:grpSpPr>
        <p:sp>
          <p:nvSpPr>
            <p:cNvPr id="20" name="Paralelogramo 19"/>
            <p:cNvSpPr/>
            <p:nvPr/>
          </p:nvSpPr>
          <p:spPr bwMode="auto">
            <a:xfrm>
              <a:off x="12716059" y="4454604"/>
              <a:ext cx="3209741" cy="1336596"/>
            </a:xfrm>
            <a:prstGeom prst="parallelogram">
              <a:avLst/>
            </a:prstGeom>
            <a:solidFill>
              <a:srgbClr val="F3A33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19" name="Paralelogramo 18"/>
            <p:cNvSpPr/>
            <p:nvPr/>
          </p:nvSpPr>
          <p:spPr bwMode="auto">
            <a:xfrm>
              <a:off x="9372600" y="4454604"/>
              <a:ext cx="4343399" cy="1336596"/>
            </a:xfrm>
            <a:prstGeom prst="parallelogram">
              <a:avLst/>
            </a:prstGeom>
            <a:solidFill>
              <a:srgbClr val="B31D5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3" name="Paralelogramo 2"/>
            <p:cNvSpPr/>
            <p:nvPr/>
          </p:nvSpPr>
          <p:spPr bwMode="auto">
            <a:xfrm>
              <a:off x="8372659" y="4454604"/>
              <a:ext cx="2102865" cy="1336596"/>
            </a:xfrm>
            <a:prstGeom prst="parallelogram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21" name="Rectangle 1"/>
            <p:cNvSpPr>
              <a:spLocks/>
            </p:cNvSpPr>
            <p:nvPr/>
          </p:nvSpPr>
          <p:spPr bwMode="auto">
            <a:xfrm>
              <a:off x="11154375" y="4936764"/>
              <a:ext cx="1477310" cy="462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60,24%</a:t>
              </a:r>
              <a:endParaRPr lang="en-US" sz="36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22" name="Rectangle 1"/>
            <p:cNvSpPr>
              <a:spLocks/>
            </p:cNvSpPr>
            <p:nvPr/>
          </p:nvSpPr>
          <p:spPr bwMode="auto">
            <a:xfrm>
              <a:off x="13856174" y="4936764"/>
              <a:ext cx="1443825" cy="462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28,58%</a:t>
              </a:r>
              <a:endParaRPr lang="en-US" sz="36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23" name="Rectangle 1"/>
            <p:cNvSpPr>
              <a:spLocks/>
            </p:cNvSpPr>
            <p:nvPr/>
          </p:nvSpPr>
          <p:spPr bwMode="auto">
            <a:xfrm>
              <a:off x="8810597" y="4891206"/>
              <a:ext cx="145232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11,18%</a:t>
              </a:r>
              <a:endParaRPr lang="en-US" sz="36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25" name="Rectangle 1"/>
            <p:cNvSpPr>
              <a:spLocks/>
            </p:cNvSpPr>
            <p:nvPr/>
          </p:nvSpPr>
          <p:spPr bwMode="auto">
            <a:xfrm>
              <a:off x="8494708" y="5804683"/>
              <a:ext cx="177131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3F3F40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112.113€</a:t>
              </a:r>
              <a:endParaRPr lang="en-US" sz="3600" b="1" dirty="0">
                <a:solidFill>
                  <a:srgbClr val="3F3F4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0784230" y="5804683"/>
              <a:ext cx="216886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B31D5D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604.107€</a:t>
              </a:r>
              <a:endParaRPr lang="en-US" sz="3600" b="1" dirty="0">
                <a:solidFill>
                  <a:srgbClr val="B31D5D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13375245" y="5804683"/>
              <a:ext cx="219932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286.692€</a:t>
              </a:r>
              <a:endParaRPr lang="en-US" sz="36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47" name="Rectangle 1"/>
            <p:cNvSpPr>
              <a:spLocks/>
            </p:cNvSpPr>
            <p:nvPr/>
          </p:nvSpPr>
          <p:spPr bwMode="auto">
            <a:xfrm>
              <a:off x="8714313" y="3870018"/>
              <a:ext cx="1773802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3F3F40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APROV.</a:t>
              </a:r>
              <a:endParaRPr lang="en-US" sz="3600" b="1" dirty="0">
                <a:solidFill>
                  <a:srgbClr val="3F3F4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51" name="Rectangle 1"/>
            <p:cNvSpPr>
              <a:spLocks/>
            </p:cNvSpPr>
            <p:nvPr/>
          </p:nvSpPr>
          <p:spPr bwMode="auto">
            <a:xfrm>
              <a:off x="10918609" y="3870018"/>
              <a:ext cx="2530665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3F3F40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PERSONAL</a:t>
              </a:r>
              <a:endParaRPr lang="en-US" sz="3600" b="1" dirty="0">
                <a:solidFill>
                  <a:srgbClr val="3F3F4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52" name="Rectangle 1"/>
            <p:cNvSpPr>
              <a:spLocks/>
            </p:cNvSpPr>
            <p:nvPr/>
          </p:nvSpPr>
          <p:spPr bwMode="auto">
            <a:xfrm>
              <a:off x="13967477" y="3870018"/>
              <a:ext cx="1610281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3F3F40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OTROS</a:t>
              </a:r>
              <a:endParaRPr lang="en-US" sz="3600" b="1" dirty="0">
                <a:solidFill>
                  <a:srgbClr val="3F3F4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53" name="Rectangle 1"/>
            <p:cNvSpPr>
              <a:spLocks/>
            </p:cNvSpPr>
            <p:nvPr/>
          </p:nvSpPr>
          <p:spPr bwMode="auto">
            <a:xfrm>
              <a:off x="8788341" y="7589271"/>
              <a:ext cx="1773802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3F3F40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APROV.</a:t>
              </a:r>
              <a:endParaRPr lang="en-US" sz="3600" b="1" dirty="0">
                <a:solidFill>
                  <a:srgbClr val="3F3F4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54" name="Rectangle 1"/>
            <p:cNvSpPr>
              <a:spLocks/>
            </p:cNvSpPr>
            <p:nvPr/>
          </p:nvSpPr>
          <p:spPr bwMode="auto">
            <a:xfrm>
              <a:off x="10992638" y="7589271"/>
              <a:ext cx="2530665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3F3F40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PERSONAL</a:t>
              </a:r>
              <a:endParaRPr lang="en-US" sz="3600" b="1" dirty="0">
                <a:solidFill>
                  <a:srgbClr val="3F3F4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55" name="Rectangle 1"/>
            <p:cNvSpPr>
              <a:spLocks/>
            </p:cNvSpPr>
            <p:nvPr/>
          </p:nvSpPr>
          <p:spPr bwMode="auto">
            <a:xfrm>
              <a:off x="14059862" y="7589271"/>
              <a:ext cx="1610281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3F3F40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OTROS</a:t>
              </a:r>
              <a:endParaRPr lang="en-US" sz="3600" b="1" dirty="0">
                <a:solidFill>
                  <a:srgbClr val="3F3F4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sp>
        <p:nvSpPr>
          <p:cNvPr id="29" name="Rectangle 30"/>
          <p:cNvSpPr>
            <a:spLocks/>
          </p:cNvSpPr>
          <p:nvPr/>
        </p:nvSpPr>
        <p:spPr bwMode="auto">
          <a:xfrm>
            <a:off x="2180882" y="9197390"/>
            <a:ext cx="5210518" cy="61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 smtClean="0">
                <a:solidFill>
                  <a:srgbClr val="B31D5D"/>
                </a:solidFill>
              </a:rPr>
              <a:t>1.213.550,87</a:t>
            </a:r>
            <a:r>
              <a:rPr lang="es-ES" sz="4800" b="1" dirty="0" smtClean="0">
                <a:solidFill>
                  <a:schemeClr val="tx2"/>
                </a:solidFill>
              </a:rPr>
              <a:t>€</a:t>
            </a:r>
            <a:endParaRPr lang="es-ES" sz="4800" dirty="0">
              <a:solidFill>
                <a:schemeClr val="tx2"/>
              </a:solidFill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8261905" y="8487608"/>
            <a:ext cx="7774650" cy="1951792"/>
            <a:chOff x="8372658" y="4454604"/>
            <a:chExt cx="7553142" cy="1896184"/>
          </a:xfrm>
        </p:grpSpPr>
        <p:sp>
          <p:nvSpPr>
            <p:cNvPr id="31" name="Paralelogramo 30"/>
            <p:cNvSpPr/>
            <p:nvPr/>
          </p:nvSpPr>
          <p:spPr bwMode="auto">
            <a:xfrm>
              <a:off x="12716059" y="4454604"/>
              <a:ext cx="3209741" cy="1336596"/>
            </a:xfrm>
            <a:prstGeom prst="parallelogram">
              <a:avLst/>
            </a:prstGeom>
            <a:solidFill>
              <a:srgbClr val="F3A33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32" name="Paralelogramo 31"/>
            <p:cNvSpPr/>
            <p:nvPr/>
          </p:nvSpPr>
          <p:spPr bwMode="auto">
            <a:xfrm>
              <a:off x="9372599" y="4454604"/>
              <a:ext cx="4343399" cy="1336596"/>
            </a:xfrm>
            <a:prstGeom prst="parallelogram">
              <a:avLst/>
            </a:prstGeom>
            <a:solidFill>
              <a:srgbClr val="B31D5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33" name="Paralelogramo 32"/>
            <p:cNvSpPr/>
            <p:nvPr/>
          </p:nvSpPr>
          <p:spPr bwMode="auto">
            <a:xfrm>
              <a:off x="8372658" y="4454604"/>
              <a:ext cx="2350534" cy="1336596"/>
            </a:xfrm>
            <a:prstGeom prst="parallelogram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34" name="Rectangle 1"/>
            <p:cNvSpPr>
              <a:spLocks/>
            </p:cNvSpPr>
            <p:nvPr/>
          </p:nvSpPr>
          <p:spPr bwMode="auto">
            <a:xfrm>
              <a:off x="11280661" y="4899098"/>
              <a:ext cx="1616510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57,37%</a:t>
              </a:r>
              <a:endParaRPr lang="en-US" sz="36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35" name="Rectangle 1"/>
            <p:cNvSpPr>
              <a:spLocks/>
            </p:cNvSpPr>
            <p:nvPr/>
          </p:nvSpPr>
          <p:spPr bwMode="auto">
            <a:xfrm>
              <a:off x="13924507" y="4899098"/>
              <a:ext cx="1652330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25,79%</a:t>
              </a:r>
              <a:endParaRPr lang="en-US" sz="36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36" name="Rectangle 1"/>
            <p:cNvSpPr>
              <a:spLocks/>
            </p:cNvSpPr>
            <p:nvPr/>
          </p:nvSpPr>
          <p:spPr bwMode="auto">
            <a:xfrm>
              <a:off x="8810597" y="4899098"/>
              <a:ext cx="1607166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16,84%</a:t>
              </a:r>
              <a:endParaRPr lang="en-US" sz="36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38" name="Rectangle 1"/>
            <p:cNvSpPr>
              <a:spLocks/>
            </p:cNvSpPr>
            <p:nvPr/>
          </p:nvSpPr>
          <p:spPr bwMode="auto">
            <a:xfrm>
              <a:off x="8450289" y="5812574"/>
              <a:ext cx="1963796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3F3F40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210.651€</a:t>
              </a:r>
              <a:endParaRPr lang="en-US" sz="3600" b="1" dirty="0">
                <a:solidFill>
                  <a:srgbClr val="3F3F4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39" name="Rectangle 1"/>
            <p:cNvSpPr>
              <a:spLocks/>
            </p:cNvSpPr>
            <p:nvPr/>
          </p:nvSpPr>
          <p:spPr bwMode="auto">
            <a:xfrm>
              <a:off x="10971112" y="5812574"/>
              <a:ext cx="1982483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B31D5D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717.522€</a:t>
              </a:r>
              <a:endParaRPr lang="en-US" sz="3600" b="1" dirty="0">
                <a:solidFill>
                  <a:srgbClr val="B31D5D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40" name="Rectangle 1"/>
            <p:cNvSpPr>
              <a:spLocks/>
            </p:cNvSpPr>
            <p:nvPr/>
          </p:nvSpPr>
          <p:spPr bwMode="auto">
            <a:xfrm>
              <a:off x="13489767" y="5812574"/>
              <a:ext cx="2032318" cy="53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F3A33C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322.537€</a:t>
              </a:r>
              <a:endParaRPr lang="en-US" sz="3600" b="1" dirty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</p:grpSp>
      <p:sp>
        <p:nvSpPr>
          <p:cNvPr id="4" name="Rectángulo 3"/>
          <p:cNvSpPr/>
          <p:nvPr/>
        </p:nvSpPr>
        <p:spPr bwMode="auto">
          <a:xfrm>
            <a:off x="20269200" y="4677607"/>
            <a:ext cx="45719" cy="5207795"/>
          </a:xfrm>
          <a:prstGeom prst="rect">
            <a:avLst/>
          </a:prstGeom>
          <a:solidFill>
            <a:srgbClr val="B8C1C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20292059" y="4677607"/>
            <a:ext cx="2412176" cy="1323319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44" name="Rectángulo 43"/>
          <p:cNvSpPr/>
          <p:nvPr/>
        </p:nvSpPr>
        <p:spPr bwMode="auto">
          <a:xfrm>
            <a:off x="17830800" y="8582681"/>
            <a:ext cx="2484119" cy="1323319"/>
          </a:xfrm>
          <a:prstGeom prst="rect">
            <a:avLst/>
          </a:prstGeom>
          <a:solidFill>
            <a:srgbClr val="B31D5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ralelogramo 25"/>
          <p:cNvSpPr/>
          <p:nvPr/>
        </p:nvSpPr>
        <p:spPr bwMode="auto">
          <a:xfrm>
            <a:off x="11427118" y="7298449"/>
            <a:ext cx="13795082" cy="32004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25" name="Paralelogramo 24"/>
          <p:cNvSpPr/>
          <p:nvPr/>
        </p:nvSpPr>
        <p:spPr bwMode="auto">
          <a:xfrm>
            <a:off x="12376355" y="7298449"/>
            <a:ext cx="11115100" cy="32004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24" name="Paralelogramo 23"/>
          <p:cNvSpPr/>
          <p:nvPr/>
        </p:nvSpPr>
        <p:spPr bwMode="auto">
          <a:xfrm>
            <a:off x="10223707" y="7298449"/>
            <a:ext cx="9816893" cy="3200400"/>
          </a:xfrm>
          <a:prstGeom prst="parallelogram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0" y="3051936"/>
            <a:ext cx="24384000" cy="3280400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871875" y="890826"/>
            <a:ext cx="302005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" name="Paralelogramo 2"/>
          <p:cNvSpPr/>
          <p:nvPr/>
        </p:nvSpPr>
        <p:spPr bwMode="auto">
          <a:xfrm>
            <a:off x="-914400" y="3051936"/>
            <a:ext cx="17713633" cy="3280400"/>
          </a:xfrm>
          <a:prstGeom prst="parallelogram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11125200" y="5254550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 smtClean="0">
                <a:solidFill>
                  <a:schemeClr val="bg1"/>
                </a:solidFill>
              </a:rPr>
              <a:t>79.885,59 </a:t>
            </a:r>
            <a:r>
              <a:rPr lang="es-ES" sz="4800" b="1" dirty="0" smtClean="0">
                <a:solidFill>
                  <a:srgbClr val="F3A33C"/>
                </a:solidFill>
              </a:rPr>
              <a:t>€</a:t>
            </a:r>
            <a:endParaRPr lang="es-ES" sz="4800" dirty="0">
              <a:solidFill>
                <a:srgbClr val="F3A33C"/>
              </a:solidFill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11916118" y="4592940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74,71</a:t>
            </a: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960934" y="3216066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FC Asturias </a:t>
            </a: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sobre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el total de </a:t>
            </a: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endParaRPr lang="en-US" sz="32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77" name="Paralelogramo 76"/>
          <p:cNvSpPr/>
          <p:nvPr/>
        </p:nvSpPr>
        <p:spPr bwMode="auto">
          <a:xfrm>
            <a:off x="2206918" y="7298449"/>
            <a:ext cx="13516744" cy="32004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6" name="Paralelogramo 75"/>
          <p:cNvSpPr/>
          <p:nvPr/>
        </p:nvSpPr>
        <p:spPr bwMode="auto">
          <a:xfrm>
            <a:off x="774675" y="7298449"/>
            <a:ext cx="13899570" cy="32004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5" name="Paralelogramo 74"/>
          <p:cNvSpPr/>
          <p:nvPr/>
        </p:nvSpPr>
        <p:spPr bwMode="auto">
          <a:xfrm>
            <a:off x="-908304" y="7298449"/>
            <a:ext cx="11314186" cy="3200400"/>
          </a:xfrm>
          <a:prstGeom prst="parallelogram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87" name="Rectangle 30"/>
          <p:cNvSpPr>
            <a:spLocks/>
          </p:cNvSpPr>
          <p:nvPr/>
        </p:nvSpPr>
        <p:spPr bwMode="auto">
          <a:xfrm>
            <a:off x="5782418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48,31 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8" name="Rectangle 30"/>
          <p:cNvSpPr>
            <a:spLocks/>
          </p:cNvSpPr>
          <p:nvPr/>
        </p:nvSpPr>
        <p:spPr bwMode="auto">
          <a:xfrm rot="17119684">
            <a:off x="8251772" y="6806706"/>
            <a:ext cx="3781082" cy="55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PERSONAL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9" name="Rectangle 30"/>
          <p:cNvSpPr>
            <a:spLocks/>
          </p:cNvSpPr>
          <p:nvPr/>
        </p:nvSpPr>
        <p:spPr bwMode="auto">
          <a:xfrm rot="17092341">
            <a:off x="12388334" y="7688352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s-ES_tradnl" sz="20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OTROS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0" name="Rectangle 30"/>
          <p:cNvSpPr>
            <a:spLocks/>
          </p:cNvSpPr>
          <p:nvPr/>
        </p:nvSpPr>
        <p:spPr bwMode="auto">
          <a:xfrm rot="17061684">
            <a:off x="13591934" y="6858739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GENERALES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11067968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26,33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5" name="Rectangle 30"/>
          <p:cNvSpPr>
            <a:spLocks/>
          </p:cNvSpPr>
          <p:nvPr/>
        </p:nvSpPr>
        <p:spPr bwMode="auto">
          <a:xfrm>
            <a:off x="12801600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0,08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1" name="Rectangle 30"/>
          <p:cNvSpPr>
            <a:spLocks/>
          </p:cNvSpPr>
          <p:nvPr/>
        </p:nvSpPr>
        <p:spPr bwMode="auto">
          <a:xfrm>
            <a:off x="17068800" y="3216066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FC Valencia </a:t>
            </a: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sobre</a:t>
            </a: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el total de </a:t>
            </a:r>
            <a:r>
              <a:rPr lang="en-US" sz="32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endParaRPr lang="en-US" sz="32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2" name="Rectangle 30"/>
          <p:cNvSpPr>
            <a:spLocks/>
          </p:cNvSpPr>
          <p:nvPr/>
        </p:nvSpPr>
        <p:spPr bwMode="auto">
          <a:xfrm>
            <a:off x="20040600" y="5254550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 smtClean="0">
                <a:solidFill>
                  <a:schemeClr val="bg1"/>
                </a:solidFill>
              </a:rPr>
              <a:t>27.039,88 </a:t>
            </a:r>
            <a:r>
              <a:rPr lang="es-ES" sz="4800" b="1" dirty="0" smtClean="0">
                <a:solidFill>
                  <a:schemeClr val="tx2"/>
                </a:solidFill>
              </a:rPr>
              <a:t>€</a:t>
            </a:r>
            <a:endParaRPr lang="es-ES" sz="4800" dirty="0">
              <a:solidFill>
                <a:schemeClr val="tx2"/>
              </a:solidFill>
            </a:endParaRPr>
          </a:p>
        </p:txBody>
      </p:sp>
      <p:sp>
        <p:nvSpPr>
          <p:cNvPr id="23" name="Rectangle 30"/>
          <p:cNvSpPr>
            <a:spLocks/>
          </p:cNvSpPr>
          <p:nvPr/>
        </p:nvSpPr>
        <p:spPr bwMode="auto">
          <a:xfrm>
            <a:off x="20755318" y="4669140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8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25,29</a:t>
            </a:r>
            <a:r>
              <a:rPr lang="en-US" sz="4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7" name="Rectangle 30"/>
          <p:cNvSpPr>
            <a:spLocks/>
          </p:cNvSpPr>
          <p:nvPr/>
        </p:nvSpPr>
        <p:spPr bwMode="auto">
          <a:xfrm rot="17092341">
            <a:off x="17667990" y="7688352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s-ES_tradnl" sz="20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OTROS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8" name="Rectangle 30"/>
          <p:cNvSpPr>
            <a:spLocks/>
          </p:cNvSpPr>
          <p:nvPr/>
        </p:nvSpPr>
        <p:spPr bwMode="auto">
          <a:xfrm>
            <a:off x="16666627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13,22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 rot="17119684">
            <a:off x="21265253" y="6806706"/>
            <a:ext cx="3781082" cy="55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PERSONAL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0" name="Rectangle 30"/>
          <p:cNvSpPr>
            <a:spLocks/>
          </p:cNvSpPr>
          <p:nvPr/>
        </p:nvSpPr>
        <p:spPr bwMode="auto">
          <a:xfrm>
            <a:off x="20116800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12,05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 rot="17061684">
            <a:off x="22278734" y="6858740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GENERALES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2" name="Rectangle 30"/>
          <p:cNvSpPr>
            <a:spLocks/>
          </p:cNvSpPr>
          <p:nvPr/>
        </p:nvSpPr>
        <p:spPr bwMode="auto">
          <a:xfrm>
            <a:off x="21812168" y="9728420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0,03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3" name="Rectangle 30"/>
          <p:cNvSpPr>
            <a:spLocks/>
          </p:cNvSpPr>
          <p:nvPr/>
        </p:nvSpPr>
        <p:spPr bwMode="auto">
          <a:xfrm>
            <a:off x="6307405" y="11349864"/>
            <a:ext cx="4829518" cy="61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6000" b="1" dirty="0" smtClean="0">
                <a:solidFill>
                  <a:srgbClr val="B31D5D"/>
                </a:solidFill>
              </a:rPr>
              <a:t>106.925,48</a:t>
            </a:r>
            <a:r>
              <a:rPr lang="es-ES" sz="6000" b="1" dirty="0" smtClean="0">
                <a:solidFill>
                  <a:schemeClr val="bg1"/>
                </a:solidFill>
              </a:rPr>
              <a:t> </a:t>
            </a:r>
            <a:r>
              <a:rPr lang="es-ES" sz="6000" b="1" dirty="0">
                <a:solidFill>
                  <a:schemeClr val="tx2"/>
                </a:solidFill>
              </a:rPr>
              <a:t>€</a:t>
            </a:r>
            <a:endParaRPr lang="es-ES" sz="6000" dirty="0">
              <a:solidFill>
                <a:schemeClr val="tx2"/>
              </a:solidFill>
            </a:endParaRPr>
          </a:p>
        </p:txBody>
      </p:sp>
      <p:sp>
        <p:nvSpPr>
          <p:cNvPr id="34" name="Rectangle 30"/>
          <p:cNvSpPr>
            <a:spLocks/>
          </p:cNvSpPr>
          <p:nvPr/>
        </p:nvSpPr>
        <p:spPr bwMode="auto">
          <a:xfrm>
            <a:off x="1244371" y="11441579"/>
            <a:ext cx="6981482" cy="52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60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 </a:t>
            </a:r>
            <a:r>
              <a:rPr lang="en-US" sz="6000" b="1" dirty="0" err="1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endParaRPr lang="en-US" sz="6000" b="1" dirty="0">
              <a:solidFill>
                <a:schemeClr val="tx2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917" y="266551"/>
            <a:ext cx="6068802" cy="21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1371600" y="762000"/>
            <a:ext cx="45717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7847013" algn="l"/>
              </a:tabLst>
            </a:pPr>
            <a:r>
              <a:rPr lang="en-US" sz="72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BALANCE</a:t>
            </a:r>
            <a:endParaRPr lang="en-US" sz="72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874890" y="3124200"/>
            <a:ext cx="11088510" cy="70104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2756688" y="5767679"/>
            <a:ext cx="7530312" cy="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</a:t>
            </a:r>
            <a:r>
              <a:rPr lang="es-ES_tradnl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ÉRDIDAS ASTURIAS</a:t>
            </a:r>
            <a:endParaRPr lang="en-US" sz="5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2514600" y="6781801"/>
            <a:ext cx="7924800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800" b="1" dirty="0" smtClean="0">
                <a:solidFill>
                  <a:schemeClr val="bg1"/>
                </a:solidFill>
              </a:rPr>
              <a:t>26.646,02 </a:t>
            </a:r>
            <a:r>
              <a:rPr lang="es-ES" sz="8800" b="1" dirty="0">
                <a:solidFill>
                  <a:srgbClr val="F3A33C"/>
                </a:solidFill>
              </a:rPr>
              <a:t>€</a:t>
            </a:r>
            <a:endParaRPr lang="es-ES" sz="8800" dirty="0">
              <a:solidFill>
                <a:srgbClr val="F3A33C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917" y="266551"/>
            <a:ext cx="6068802" cy="211032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auto">
          <a:xfrm>
            <a:off x="12649199" y="3124200"/>
            <a:ext cx="11013519" cy="7010400"/>
          </a:xfrm>
          <a:prstGeom prst="rect">
            <a:avLst/>
          </a:prstGeom>
          <a:gradFill flip="none" rotWithShape="1">
            <a:gsLst>
              <a:gs pos="0">
                <a:srgbClr val="F3A33C">
                  <a:shade val="30000"/>
                  <a:satMod val="115000"/>
                </a:srgbClr>
              </a:gs>
              <a:gs pos="50000">
                <a:srgbClr val="F3A33C">
                  <a:shade val="67500"/>
                  <a:satMod val="115000"/>
                </a:srgbClr>
              </a:gs>
              <a:gs pos="100000">
                <a:srgbClr val="F3A33C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2" name="Rectangle 30"/>
          <p:cNvSpPr>
            <a:spLocks/>
          </p:cNvSpPr>
          <p:nvPr/>
        </p:nvSpPr>
        <p:spPr bwMode="auto">
          <a:xfrm>
            <a:off x="14519031" y="5767679"/>
            <a:ext cx="7543800" cy="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</a:t>
            </a:r>
            <a:r>
              <a:rPr lang="es-ES_tradnl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ÉRDIDAS VALENCIA</a:t>
            </a:r>
            <a:endParaRPr lang="en-US" sz="5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3" name="Rectangle 30"/>
          <p:cNvSpPr>
            <a:spLocks/>
          </p:cNvSpPr>
          <p:nvPr/>
        </p:nvSpPr>
        <p:spPr bwMode="auto">
          <a:xfrm>
            <a:off x="14325600" y="6781801"/>
            <a:ext cx="7924800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800" b="1" dirty="0" smtClean="0">
                <a:solidFill>
                  <a:schemeClr val="bg1"/>
                </a:solidFill>
              </a:rPr>
              <a:t>27.039,88 </a:t>
            </a:r>
            <a:r>
              <a:rPr lang="es-ES" sz="8800" b="1" dirty="0">
                <a:solidFill>
                  <a:schemeClr val="tx2"/>
                </a:solidFill>
              </a:rPr>
              <a:t>€</a:t>
            </a:r>
            <a:endParaRPr lang="es-ES" sz="8800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874890" y="10744200"/>
            <a:ext cx="22787828" cy="1905000"/>
          </a:xfrm>
          <a:prstGeom prst="rect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5" name="Rectangle 30"/>
          <p:cNvSpPr>
            <a:spLocks/>
          </p:cNvSpPr>
          <p:nvPr/>
        </p:nvSpPr>
        <p:spPr bwMode="auto">
          <a:xfrm>
            <a:off x="5670029" y="11318796"/>
            <a:ext cx="7530312" cy="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</a:t>
            </a:r>
            <a:r>
              <a:rPr lang="es-ES_tradnl" sz="5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ÉRDIDAS TOTALES</a:t>
            </a:r>
            <a:endParaRPr lang="en-US" sz="5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6" name="Rectangle 30"/>
          <p:cNvSpPr>
            <a:spLocks/>
          </p:cNvSpPr>
          <p:nvPr/>
        </p:nvSpPr>
        <p:spPr bwMode="auto">
          <a:xfrm>
            <a:off x="11963400" y="11277600"/>
            <a:ext cx="7924800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800" b="1" dirty="0" smtClean="0">
                <a:solidFill>
                  <a:schemeClr val="bg1"/>
                </a:solidFill>
              </a:rPr>
              <a:t>53.685,90 </a:t>
            </a:r>
            <a:r>
              <a:rPr lang="es-ES" sz="8800" b="1" dirty="0">
                <a:solidFill>
                  <a:srgbClr val="F3A33C"/>
                </a:solidFill>
              </a:rPr>
              <a:t>€</a:t>
            </a:r>
            <a:endParaRPr lang="es-ES" sz="8800" dirty="0">
              <a:solidFill>
                <a:srgbClr val="F3A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ground">
  <a:themeElements>
    <a:clrScheme name="Custom 33">
      <a:dk1>
        <a:srgbClr val="EEF1F8"/>
      </a:dk1>
      <a:lt1>
        <a:srgbClr val="FFFFFF"/>
      </a:lt1>
      <a:dk2>
        <a:srgbClr val="262E31"/>
      </a:dk2>
      <a:lt2>
        <a:srgbClr val="FFFFFF"/>
      </a:lt2>
      <a:accent1>
        <a:srgbClr val="EEF1F8"/>
      </a:accent1>
      <a:accent2>
        <a:srgbClr val="8A96A2"/>
      </a:accent2>
      <a:accent3>
        <a:srgbClr val="BBC1CD"/>
      </a:accent3>
      <a:accent4>
        <a:srgbClr val="54616A"/>
      </a:accent4>
      <a:accent5>
        <a:srgbClr val="F5F7FB"/>
      </a:accent5>
      <a:accent6>
        <a:srgbClr val="FF7A5F"/>
      </a:accent6>
      <a:hlink>
        <a:srgbClr val="54616A"/>
      </a:hlink>
      <a:folHlink>
        <a:srgbClr val="8A96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lnDef>
  </a:objectDefaults>
  <a:extraClrSchemeLst>
    <a:extraClrScheme>
      <a:clrScheme name="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Pages>0</Pages>
  <Words>109</Words>
  <Characters>0</Characters>
  <Application>Microsoft Macintosh PowerPoint</Application>
  <PresentationFormat>Personalizado</PresentationFormat>
  <Lines>0</Lines>
  <Paragraphs>59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Helvetica Neue UltraLight</vt:lpstr>
      <vt:lpstr>Montserrat Bold</vt:lpstr>
      <vt:lpstr>ＭＳ Ｐゴシック</vt:lpstr>
      <vt:lpstr>Open Sans Light</vt:lpstr>
      <vt:lpstr>ヒラギノ角ゴ ProN W3</vt:lpstr>
      <vt:lpstr>Background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Ricardo García López</dc:creator>
  <cp:keywords/>
  <dc:description/>
  <cp:lastModifiedBy>Usuario de Microsoft Office</cp:lastModifiedBy>
  <cp:revision>193</cp:revision>
  <cp:lastPrinted>2016-04-13T15:24:35Z</cp:lastPrinted>
  <dcterms:modified xsi:type="dcterms:W3CDTF">2016-05-12T16:08:33Z</dcterms:modified>
</cp:coreProperties>
</file>