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368" r:id="rId2"/>
    <p:sldId id="363" r:id="rId3"/>
    <p:sldId id="364" r:id="rId4"/>
    <p:sldId id="365" r:id="rId5"/>
    <p:sldId id="366" r:id="rId6"/>
    <p:sldId id="367" r:id="rId7"/>
  </p:sldIdLst>
  <p:sldSz cx="24384000" cy="13716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1pPr>
    <a:lvl2pPr marL="4572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2pPr>
    <a:lvl3pPr marL="9144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3pPr>
    <a:lvl4pPr marL="13716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4pPr>
    <a:lvl5pPr marL="18288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5pPr>
    <a:lvl6pPr marL="2286000" algn="l" defTabSz="457200" rtl="0" eaLnBrk="1" latinLnBrk="0" hangingPunct="1"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6pPr>
    <a:lvl7pPr marL="2743200" algn="l" defTabSz="457200" rtl="0" eaLnBrk="1" latinLnBrk="0" hangingPunct="1"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7pPr>
    <a:lvl8pPr marL="3200400" algn="l" defTabSz="457200" rtl="0" eaLnBrk="1" latinLnBrk="0" hangingPunct="1"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8pPr>
    <a:lvl9pPr marL="3657600" algn="l" defTabSz="457200" rtl="0" eaLnBrk="1" latinLnBrk="0" hangingPunct="1"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86E"/>
    <a:srgbClr val="F3A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92" y="8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Open Sans Ligh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22D641-DF14-9949-8304-D1046B9EED78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494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Open Sans Light"/>
              </a:defRPr>
            </a:lvl1pPr>
            <a:lvl2pPr>
              <a:defRPr>
                <a:latin typeface="Open Sans Light"/>
              </a:defRPr>
            </a:lvl2pPr>
            <a:lvl3pPr>
              <a:defRPr>
                <a:latin typeface="Open Sans Light"/>
              </a:defRPr>
            </a:lvl3pPr>
            <a:lvl4pPr>
              <a:defRPr>
                <a:latin typeface="Open Sans Light"/>
              </a:defRPr>
            </a:lvl4pPr>
            <a:lvl5pPr>
              <a:defRPr>
                <a:latin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911975-2CA7-094D-85DC-3B9812F7DF7E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908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549275"/>
            <a:ext cx="5486400" cy="1170305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49275"/>
            <a:ext cx="16306800" cy="1170305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Open Sans Light"/>
              </a:defRPr>
            </a:lvl1pPr>
            <a:lvl2pPr>
              <a:defRPr>
                <a:latin typeface="Open Sans Light"/>
              </a:defRPr>
            </a:lvl2pPr>
            <a:lvl3pPr>
              <a:defRPr>
                <a:latin typeface="Open Sans Light"/>
              </a:defRPr>
            </a:lvl3pPr>
            <a:lvl4pPr>
              <a:defRPr>
                <a:latin typeface="Open Sans Light"/>
              </a:defRPr>
            </a:lvl4pPr>
            <a:lvl5pPr>
              <a:defRPr>
                <a:latin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7A6B20-9C2F-DF49-8B6C-78C7DF16E51F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775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  <a:lvl2pPr>
              <a:defRPr>
                <a:latin typeface="Open Sans Light"/>
              </a:defRPr>
            </a:lvl2pPr>
            <a:lvl3pPr>
              <a:defRPr>
                <a:latin typeface="Open Sans Light"/>
              </a:defRPr>
            </a:lvl3pPr>
            <a:lvl4pPr>
              <a:defRPr>
                <a:latin typeface="Open Sans Light"/>
              </a:defRPr>
            </a:lvl4pPr>
            <a:lvl5pPr>
              <a:defRPr>
                <a:latin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B7F8D8-C195-3047-8C24-8493429D091B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589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Open Sans Ligh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6FF965-490B-594C-A250-9420E80D547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774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Open Sans Light"/>
              </a:defRPr>
            </a:lvl1pPr>
            <a:lvl2pPr>
              <a:defRPr sz="2400">
                <a:latin typeface="Open Sans Light"/>
              </a:defRPr>
            </a:lvl2pPr>
            <a:lvl3pPr>
              <a:defRPr sz="2000">
                <a:latin typeface="Open Sans Light"/>
              </a:defRPr>
            </a:lvl3pPr>
            <a:lvl4pPr>
              <a:defRPr sz="1800">
                <a:latin typeface="Open Sans Light"/>
              </a:defRPr>
            </a:lvl4pPr>
            <a:lvl5pPr>
              <a:defRPr sz="1800">
                <a:latin typeface="Open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Open Sans Light"/>
              </a:defRPr>
            </a:lvl1pPr>
            <a:lvl2pPr>
              <a:defRPr sz="2400">
                <a:latin typeface="Open Sans Light"/>
              </a:defRPr>
            </a:lvl2pPr>
            <a:lvl3pPr>
              <a:defRPr sz="2000">
                <a:latin typeface="Open Sans Light"/>
              </a:defRPr>
            </a:lvl3pPr>
            <a:lvl4pPr>
              <a:defRPr sz="1800">
                <a:latin typeface="Open Sans Light"/>
              </a:defRPr>
            </a:lvl4pPr>
            <a:lvl5pPr>
              <a:defRPr sz="1800">
                <a:latin typeface="Open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ED7638-6EDA-6D42-A494-42320494CD0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507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Open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Open Sans Light"/>
              </a:defRPr>
            </a:lvl1pPr>
            <a:lvl2pPr>
              <a:defRPr sz="2000">
                <a:latin typeface="Open Sans Light"/>
              </a:defRPr>
            </a:lvl2pPr>
            <a:lvl3pPr>
              <a:defRPr sz="1800">
                <a:latin typeface="Open Sans Light"/>
              </a:defRPr>
            </a:lvl3pPr>
            <a:lvl4pPr>
              <a:defRPr sz="1600">
                <a:latin typeface="Open Sans Light"/>
              </a:defRPr>
            </a:lvl4pPr>
            <a:lvl5pPr>
              <a:defRPr sz="1600">
                <a:latin typeface="Open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Open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Open Sans Light"/>
              </a:defRPr>
            </a:lvl1pPr>
            <a:lvl2pPr>
              <a:defRPr sz="2000">
                <a:latin typeface="Open Sans Light"/>
              </a:defRPr>
            </a:lvl2pPr>
            <a:lvl3pPr>
              <a:defRPr sz="1800">
                <a:latin typeface="Open Sans Light"/>
              </a:defRPr>
            </a:lvl3pPr>
            <a:lvl4pPr>
              <a:defRPr sz="1600">
                <a:latin typeface="Open Sans Light"/>
              </a:defRPr>
            </a:lvl4pPr>
            <a:lvl5pPr>
              <a:defRPr sz="1600">
                <a:latin typeface="Open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4D16ED-4E27-0841-B1EC-849C8B0E943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223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E7A2CD-2336-0445-9B8D-C09D4F3B1743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8731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095DCC-03AC-B94B-94F9-10BEA26833CB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9885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Open Sans Light"/>
              </a:defRPr>
            </a:lvl1pPr>
            <a:lvl2pPr>
              <a:defRPr sz="2800">
                <a:latin typeface="Open Sans Light"/>
              </a:defRPr>
            </a:lvl2pPr>
            <a:lvl3pPr>
              <a:defRPr sz="2400">
                <a:latin typeface="Open Sans Light"/>
              </a:defRPr>
            </a:lvl3pPr>
            <a:lvl4pPr>
              <a:defRPr sz="2000">
                <a:latin typeface="Open Sans Light"/>
              </a:defRPr>
            </a:lvl4pPr>
            <a:lvl5pPr>
              <a:defRPr sz="2000">
                <a:latin typeface="Open Sans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Open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084CF9-1D75-1449-9B86-66B18AC1891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581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Open Sans Ligh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Open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F16A91-D3F9-064A-B677-E0D9E16FA19C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872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23121938" y="277813"/>
            <a:ext cx="7953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4800" b="1">
                <a:solidFill>
                  <a:srgbClr val="D0D9E2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6ABAA374-93C3-D044-B12D-69A1F84E7F70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+mj-lt"/>
          <a:ea typeface="+mj-ea"/>
          <a:cs typeface="+mj-cs"/>
          <a:sym typeface="Helvetica Neue UltraLight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1pPr>
      <a:lvl2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2pPr>
      <a:lvl3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3pPr>
      <a:lvl4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4pPr>
      <a:lvl5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 bwMode="auto">
          <a:xfrm>
            <a:off x="0" y="13312962"/>
            <a:ext cx="24384000" cy="403038"/>
          </a:xfrm>
          <a:prstGeom prst="rect">
            <a:avLst/>
          </a:prstGeom>
          <a:solidFill>
            <a:srgbClr val="F3A33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979" y="4464424"/>
            <a:ext cx="14165878" cy="407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08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520700" y="248563"/>
            <a:ext cx="85007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b="1" dirty="0" smtClean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IBERDROLA: INGRESOS</a:t>
            </a:r>
            <a:endParaRPr lang="en-US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549274" y="1447477"/>
            <a:ext cx="729932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Ventas del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negocio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Iberdrola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en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2015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sobre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el total de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cifra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ventas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Previnsa</a:t>
            </a:r>
            <a:endParaRPr lang="en-US" sz="2400" i="1" dirty="0">
              <a:solidFill>
                <a:srgbClr val="8A96A2"/>
              </a:solidFill>
              <a:latin typeface="Open Sans Italic" charset="0"/>
              <a:ea typeface="ＭＳ Ｐゴシック" charset="0"/>
              <a:cs typeface="Open Sans Italic" charset="0"/>
              <a:sym typeface="Open Sans Italic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875" y="427291"/>
            <a:ext cx="3801035" cy="1092201"/>
          </a:xfrm>
          <a:prstGeom prst="rect">
            <a:avLst/>
          </a:prstGeom>
        </p:spPr>
      </p:pic>
      <p:sp>
        <p:nvSpPr>
          <p:cNvPr id="58392" name="Line 24"/>
          <p:cNvSpPr>
            <a:spLocks noChangeShapeType="1"/>
          </p:cNvSpPr>
          <p:nvPr/>
        </p:nvSpPr>
        <p:spPr bwMode="auto">
          <a:xfrm>
            <a:off x="549274" y="1219200"/>
            <a:ext cx="1051017" cy="0"/>
          </a:xfrm>
          <a:prstGeom prst="line">
            <a:avLst/>
          </a:prstGeom>
          <a:noFill/>
          <a:ln w="38100" cap="flat">
            <a:solidFill>
              <a:srgbClr val="F3A33C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>
              <a:latin typeface="Open Sans Light"/>
            </a:endParaRPr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>
            <a:off x="4635716" y="5425598"/>
            <a:ext cx="0" cy="884976"/>
          </a:xfrm>
          <a:prstGeom prst="line">
            <a:avLst/>
          </a:prstGeom>
          <a:noFill/>
          <a:ln w="19050" cap="flat">
            <a:solidFill>
              <a:srgbClr val="F3A33C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58" name="Line 25"/>
          <p:cNvSpPr>
            <a:spLocks noChangeShapeType="1"/>
          </p:cNvSpPr>
          <p:nvPr/>
        </p:nvSpPr>
        <p:spPr bwMode="auto">
          <a:xfrm>
            <a:off x="20112311" y="5291478"/>
            <a:ext cx="0" cy="884976"/>
          </a:xfrm>
          <a:prstGeom prst="line">
            <a:avLst/>
          </a:prstGeom>
          <a:noFill/>
          <a:ln w="19050" cap="flat">
            <a:solidFill>
              <a:srgbClr val="F3A33C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41" name="Rectangle 30"/>
          <p:cNvSpPr>
            <a:spLocks/>
          </p:cNvSpPr>
          <p:nvPr/>
        </p:nvSpPr>
        <p:spPr bwMode="auto">
          <a:xfrm>
            <a:off x="3175896" y="4725039"/>
            <a:ext cx="2848355" cy="50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24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SERVICIOS</a:t>
            </a:r>
            <a:endParaRPr lang="en-US" sz="2400" b="1" dirty="0">
              <a:solidFill>
                <a:srgbClr val="67686E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38" name="Oval 8"/>
          <p:cNvSpPr>
            <a:spLocks/>
          </p:cNvSpPr>
          <p:nvPr/>
        </p:nvSpPr>
        <p:spPr bwMode="auto">
          <a:xfrm>
            <a:off x="2768196" y="6679508"/>
            <a:ext cx="3740115" cy="3736049"/>
          </a:xfrm>
          <a:prstGeom prst="ellipse">
            <a:avLst/>
          </a:prstGeom>
          <a:solidFill>
            <a:srgbClr val="67686E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39" name="Oval 9"/>
          <p:cNvSpPr>
            <a:spLocks/>
          </p:cNvSpPr>
          <p:nvPr/>
        </p:nvSpPr>
        <p:spPr bwMode="auto">
          <a:xfrm>
            <a:off x="2865581" y="6897451"/>
            <a:ext cx="3558898" cy="3541949"/>
          </a:xfrm>
          <a:prstGeom prst="ellipse">
            <a:avLst/>
          </a:prstGeom>
          <a:solidFill>
            <a:srgbClr val="F3A33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508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40" name="Rectangle 10"/>
          <p:cNvSpPr>
            <a:spLocks/>
          </p:cNvSpPr>
          <p:nvPr/>
        </p:nvSpPr>
        <p:spPr bwMode="auto">
          <a:xfrm>
            <a:off x="3940370" y="8090665"/>
            <a:ext cx="1397123" cy="46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150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95,75%</a:t>
            </a:r>
            <a:endParaRPr lang="en-US" sz="2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43" name="Rectangle 10"/>
          <p:cNvSpPr>
            <a:spLocks/>
          </p:cNvSpPr>
          <p:nvPr/>
        </p:nvSpPr>
        <p:spPr bwMode="auto">
          <a:xfrm>
            <a:off x="3239505" y="8617608"/>
            <a:ext cx="2867483" cy="46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1500"/>
              </a:spcBef>
            </a:pPr>
            <a:r>
              <a:rPr lang="en-US" sz="28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3.801.705,39 €</a:t>
            </a:r>
            <a:endParaRPr lang="en-US" sz="2800" b="1" dirty="0">
              <a:solidFill>
                <a:srgbClr val="67686E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33" name="Oval 8"/>
          <p:cNvSpPr>
            <a:spLocks/>
          </p:cNvSpPr>
          <p:nvPr/>
        </p:nvSpPr>
        <p:spPr bwMode="auto">
          <a:xfrm>
            <a:off x="9517733" y="2756068"/>
            <a:ext cx="5768402" cy="5762132"/>
          </a:xfrm>
          <a:prstGeom prst="ellipse">
            <a:avLst/>
          </a:prstGeom>
          <a:solidFill>
            <a:srgbClr val="67686E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34" name="Oval 9"/>
          <p:cNvSpPr>
            <a:spLocks/>
          </p:cNvSpPr>
          <p:nvPr/>
        </p:nvSpPr>
        <p:spPr bwMode="auto">
          <a:xfrm>
            <a:off x="9979719" y="3676038"/>
            <a:ext cx="4865332" cy="4842163"/>
          </a:xfrm>
          <a:prstGeom prst="ellipse">
            <a:avLst/>
          </a:prstGeom>
          <a:solidFill>
            <a:srgbClr val="F3A33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508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11376901" y="5291455"/>
            <a:ext cx="2154790" cy="71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1500"/>
              </a:spcBef>
            </a:pPr>
            <a:r>
              <a:rPr lang="en-US" sz="36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73,18%</a:t>
            </a:r>
            <a:endParaRPr lang="en-US" sz="36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45" name="Rectangle 10"/>
          <p:cNvSpPr>
            <a:spLocks/>
          </p:cNvSpPr>
          <p:nvPr/>
        </p:nvSpPr>
        <p:spPr bwMode="auto">
          <a:xfrm>
            <a:off x="10221032" y="5888924"/>
            <a:ext cx="4422536" cy="71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3600" b="1" dirty="0">
                <a:solidFill>
                  <a:srgbClr val="67686E"/>
                </a:solidFill>
              </a:rPr>
              <a:t>3.970.472,08 </a:t>
            </a:r>
            <a:r>
              <a:rPr lang="es-ES" sz="3600" b="1" dirty="0" smtClean="0">
                <a:solidFill>
                  <a:srgbClr val="67686E"/>
                </a:solidFill>
              </a:rPr>
              <a:t>€</a:t>
            </a:r>
            <a:endParaRPr lang="es-ES" sz="3600" dirty="0">
              <a:solidFill>
                <a:srgbClr val="67686E"/>
              </a:solidFill>
            </a:endParaRPr>
          </a:p>
        </p:txBody>
      </p:sp>
      <p:sp>
        <p:nvSpPr>
          <p:cNvPr id="46" name="Oval 8"/>
          <p:cNvSpPr>
            <a:spLocks/>
          </p:cNvSpPr>
          <p:nvPr/>
        </p:nvSpPr>
        <p:spPr bwMode="auto">
          <a:xfrm>
            <a:off x="18242253" y="6675681"/>
            <a:ext cx="3740114" cy="3736049"/>
          </a:xfrm>
          <a:prstGeom prst="ellipse">
            <a:avLst/>
          </a:prstGeom>
          <a:solidFill>
            <a:srgbClr val="67686E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47" name="Oval 9"/>
          <p:cNvSpPr>
            <a:spLocks/>
          </p:cNvSpPr>
          <p:nvPr/>
        </p:nvSpPr>
        <p:spPr bwMode="auto">
          <a:xfrm>
            <a:off x="19740373" y="9644234"/>
            <a:ext cx="757428" cy="753821"/>
          </a:xfrm>
          <a:prstGeom prst="ellipse">
            <a:avLst/>
          </a:prstGeom>
          <a:solidFill>
            <a:srgbClr val="F3A33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508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48" name="Rectangle 10"/>
          <p:cNvSpPr>
            <a:spLocks/>
          </p:cNvSpPr>
          <p:nvPr/>
        </p:nvSpPr>
        <p:spPr bwMode="auto">
          <a:xfrm>
            <a:off x="19473330" y="8086838"/>
            <a:ext cx="1397121" cy="46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1500"/>
              </a:spcBef>
            </a:pPr>
            <a:r>
              <a:rPr lang="en-US" sz="2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4,25%</a:t>
            </a:r>
            <a:endParaRPr lang="en-US" sz="2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49" name="Rectangle 10"/>
          <p:cNvSpPr>
            <a:spLocks/>
          </p:cNvSpPr>
          <p:nvPr/>
        </p:nvSpPr>
        <p:spPr bwMode="auto">
          <a:xfrm>
            <a:off x="18698257" y="8613781"/>
            <a:ext cx="2867482" cy="46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1500"/>
              </a:spcBef>
            </a:pPr>
            <a:r>
              <a:rPr lang="en-US" sz="2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168.766,29 €</a:t>
            </a:r>
            <a:endParaRPr lang="en-US" sz="2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59" name="Rectangle 30"/>
          <p:cNvSpPr>
            <a:spLocks/>
          </p:cNvSpPr>
          <p:nvPr/>
        </p:nvSpPr>
        <p:spPr bwMode="auto">
          <a:xfrm>
            <a:off x="18613624" y="4590920"/>
            <a:ext cx="2848355" cy="50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24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PRODUCTOS</a:t>
            </a:r>
            <a:endParaRPr lang="en-US" sz="2400" b="1" dirty="0">
              <a:solidFill>
                <a:srgbClr val="67686E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70" name="Line 25"/>
          <p:cNvSpPr>
            <a:spLocks noChangeShapeType="1"/>
          </p:cNvSpPr>
          <p:nvPr/>
        </p:nvSpPr>
        <p:spPr bwMode="auto">
          <a:xfrm flipV="1">
            <a:off x="6573901" y="5622656"/>
            <a:ext cx="2386442" cy="1223693"/>
          </a:xfrm>
          <a:prstGeom prst="line">
            <a:avLst/>
          </a:prstGeom>
          <a:noFill/>
          <a:ln w="19050" cap="flat">
            <a:solidFill>
              <a:srgbClr val="F3A33C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37" name="Line 25"/>
          <p:cNvSpPr>
            <a:spLocks noChangeShapeType="1"/>
          </p:cNvSpPr>
          <p:nvPr/>
        </p:nvSpPr>
        <p:spPr bwMode="auto">
          <a:xfrm>
            <a:off x="12484802" y="1596107"/>
            <a:ext cx="0" cy="884976"/>
          </a:xfrm>
          <a:prstGeom prst="line">
            <a:avLst/>
          </a:prstGeom>
          <a:noFill/>
          <a:ln w="19050" cap="flat">
            <a:solidFill>
              <a:srgbClr val="F3A33C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50" name="Rectangle 30"/>
          <p:cNvSpPr>
            <a:spLocks/>
          </p:cNvSpPr>
          <p:nvPr/>
        </p:nvSpPr>
        <p:spPr bwMode="auto">
          <a:xfrm>
            <a:off x="11092926" y="895548"/>
            <a:ext cx="2848355" cy="50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24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TOTAL</a:t>
            </a:r>
            <a:endParaRPr lang="en-US" sz="2400" b="1" dirty="0">
              <a:solidFill>
                <a:srgbClr val="67686E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51" name="Line 25"/>
          <p:cNvSpPr>
            <a:spLocks noChangeShapeType="1"/>
          </p:cNvSpPr>
          <p:nvPr/>
        </p:nvSpPr>
        <p:spPr bwMode="auto">
          <a:xfrm>
            <a:off x="15854759" y="5646510"/>
            <a:ext cx="2386442" cy="1223693"/>
          </a:xfrm>
          <a:prstGeom prst="line">
            <a:avLst/>
          </a:prstGeom>
          <a:noFill/>
          <a:ln w="19050" cap="flat">
            <a:solidFill>
              <a:srgbClr val="F3A33C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52" name="Oval 8"/>
          <p:cNvSpPr>
            <a:spLocks/>
          </p:cNvSpPr>
          <p:nvPr/>
        </p:nvSpPr>
        <p:spPr bwMode="auto">
          <a:xfrm>
            <a:off x="943959" y="8072922"/>
            <a:ext cx="961987" cy="960941"/>
          </a:xfrm>
          <a:prstGeom prst="ellipse">
            <a:avLst/>
          </a:prstGeom>
          <a:solidFill>
            <a:srgbClr val="F3A33C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53" name="Oval 8"/>
          <p:cNvSpPr>
            <a:spLocks/>
          </p:cNvSpPr>
          <p:nvPr/>
        </p:nvSpPr>
        <p:spPr bwMode="auto">
          <a:xfrm>
            <a:off x="7380144" y="8072922"/>
            <a:ext cx="961987" cy="960941"/>
          </a:xfrm>
          <a:prstGeom prst="ellipse">
            <a:avLst/>
          </a:prstGeom>
          <a:solidFill>
            <a:srgbClr val="67686E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54" name="Oval 8"/>
          <p:cNvSpPr>
            <a:spLocks/>
          </p:cNvSpPr>
          <p:nvPr/>
        </p:nvSpPr>
        <p:spPr bwMode="auto">
          <a:xfrm>
            <a:off x="1479728" y="10127407"/>
            <a:ext cx="961987" cy="960941"/>
          </a:xfrm>
          <a:prstGeom prst="ellipse">
            <a:avLst/>
          </a:prstGeom>
          <a:solidFill>
            <a:srgbClr val="67686E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55" name="Oval 8"/>
          <p:cNvSpPr>
            <a:spLocks/>
          </p:cNvSpPr>
          <p:nvPr/>
        </p:nvSpPr>
        <p:spPr bwMode="auto">
          <a:xfrm>
            <a:off x="6844375" y="10127407"/>
            <a:ext cx="961987" cy="960941"/>
          </a:xfrm>
          <a:prstGeom prst="ellipse">
            <a:avLst/>
          </a:prstGeom>
          <a:solidFill>
            <a:srgbClr val="F3A33C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56" name="Oval 8"/>
          <p:cNvSpPr>
            <a:spLocks/>
          </p:cNvSpPr>
          <p:nvPr/>
        </p:nvSpPr>
        <p:spPr bwMode="auto">
          <a:xfrm>
            <a:off x="5118929" y="11195540"/>
            <a:ext cx="961987" cy="960941"/>
          </a:xfrm>
          <a:prstGeom prst="ellipse">
            <a:avLst/>
          </a:prstGeom>
          <a:solidFill>
            <a:srgbClr val="67686E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57" name="Oval 8"/>
          <p:cNvSpPr>
            <a:spLocks/>
          </p:cNvSpPr>
          <p:nvPr/>
        </p:nvSpPr>
        <p:spPr bwMode="auto">
          <a:xfrm>
            <a:off x="3205174" y="11195540"/>
            <a:ext cx="961987" cy="960941"/>
          </a:xfrm>
          <a:prstGeom prst="ellipse">
            <a:avLst/>
          </a:prstGeom>
          <a:solidFill>
            <a:srgbClr val="F3A33C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60" name="Rectangle 30"/>
          <p:cNvSpPr>
            <a:spLocks/>
          </p:cNvSpPr>
          <p:nvPr/>
        </p:nvSpPr>
        <p:spPr bwMode="auto">
          <a:xfrm>
            <a:off x="775" y="9073957"/>
            <a:ext cx="2848355" cy="50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BRIGADA </a:t>
            </a:r>
            <a:r>
              <a:rPr lang="en-US" sz="16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CNC</a:t>
            </a:r>
          </a:p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3.017.484,29 €</a:t>
            </a:r>
            <a:endParaRPr lang="en-US" sz="16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61" name="Rectangle 30"/>
          <p:cNvSpPr>
            <a:spLocks/>
          </p:cNvSpPr>
          <p:nvPr/>
        </p:nvSpPr>
        <p:spPr bwMode="auto">
          <a:xfrm>
            <a:off x="521147" y="11181846"/>
            <a:ext cx="2848355" cy="50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FORMACIÓN </a:t>
            </a:r>
            <a:r>
              <a:rPr lang="en-US" sz="16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UM</a:t>
            </a:r>
          </a:p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279.950,00 €</a:t>
            </a:r>
            <a:endParaRPr lang="en-US" sz="16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62" name="Rectangle 30"/>
          <p:cNvSpPr>
            <a:spLocks/>
          </p:cNvSpPr>
          <p:nvPr/>
        </p:nvSpPr>
        <p:spPr bwMode="auto">
          <a:xfrm>
            <a:off x="2133600" y="12345677"/>
            <a:ext cx="2848355" cy="50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FORMACIÓN </a:t>
            </a:r>
            <a:r>
              <a:rPr lang="en-US" sz="16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CNC</a:t>
            </a:r>
          </a:p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240.000,00 €</a:t>
            </a:r>
            <a:endParaRPr lang="en-US" sz="16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63" name="Rectangle 30"/>
          <p:cNvSpPr>
            <a:spLocks/>
          </p:cNvSpPr>
          <p:nvPr/>
        </p:nvSpPr>
        <p:spPr bwMode="auto">
          <a:xfrm>
            <a:off x="4314445" y="12345677"/>
            <a:ext cx="2848355" cy="50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BRIGADAS </a:t>
            </a:r>
            <a:r>
              <a:rPr lang="en-US" sz="16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MADRID</a:t>
            </a:r>
          </a:p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146.066,50€</a:t>
            </a:r>
            <a:endParaRPr lang="en-US" sz="16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64" name="Rectangle 30"/>
          <p:cNvSpPr>
            <a:spLocks/>
          </p:cNvSpPr>
          <p:nvPr/>
        </p:nvSpPr>
        <p:spPr bwMode="auto">
          <a:xfrm>
            <a:off x="5990845" y="11181846"/>
            <a:ext cx="2848355" cy="50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PLANES</a:t>
            </a:r>
          </a:p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91.545,00 €</a:t>
            </a:r>
            <a:endParaRPr lang="en-US" sz="16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65" name="Rectangle 30"/>
          <p:cNvSpPr>
            <a:spLocks/>
          </p:cNvSpPr>
          <p:nvPr/>
        </p:nvSpPr>
        <p:spPr bwMode="auto">
          <a:xfrm>
            <a:off x="6477000" y="9073957"/>
            <a:ext cx="2848355" cy="50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OTRA </a:t>
            </a:r>
            <a:r>
              <a:rPr lang="en-US" sz="16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FORMACIÓN</a:t>
            </a:r>
          </a:p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26.660,00 €</a:t>
            </a:r>
            <a:endParaRPr lang="en-US" sz="16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66" name="Line 25"/>
          <p:cNvSpPr>
            <a:spLocks noChangeShapeType="1"/>
          </p:cNvSpPr>
          <p:nvPr/>
        </p:nvSpPr>
        <p:spPr bwMode="auto">
          <a:xfrm flipH="1" flipV="1">
            <a:off x="2137041" y="8563302"/>
            <a:ext cx="491358" cy="0"/>
          </a:xfrm>
          <a:prstGeom prst="line">
            <a:avLst/>
          </a:prstGeom>
          <a:noFill/>
          <a:ln w="19050" cap="flat">
            <a:solidFill>
              <a:srgbClr val="F3A33C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68" name="Line 25"/>
          <p:cNvSpPr>
            <a:spLocks noChangeShapeType="1"/>
          </p:cNvSpPr>
          <p:nvPr/>
        </p:nvSpPr>
        <p:spPr bwMode="auto">
          <a:xfrm flipH="1" flipV="1">
            <a:off x="6657691" y="8563302"/>
            <a:ext cx="491358" cy="0"/>
          </a:xfrm>
          <a:prstGeom prst="line">
            <a:avLst/>
          </a:prstGeom>
          <a:noFill/>
          <a:ln w="19050" cap="flat">
            <a:solidFill>
              <a:srgbClr val="F3A33C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74" name="Line 25"/>
          <p:cNvSpPr>
            <a:spLocks noChangeShapeType="1"/>
          </p:cNvSpPr>
          <p:nvPr/>
        </p:nvSpPr>
        <p:spPr bwMode="auto">
          <a:xfrm flipH="1">
            <a:off x="2465697" y="9769830"/>
            <a:ext cx="493228" cy="359423"/>
          </a:xfrm>
          <a:prstGeom prst="line">
            <a:avLst/>
          </a:prstGeom>
          <a:noFill/>
          <a:ln w="19050" cap="flat">
            <a:solidFill>
              <a:srgbClr val="F3A33C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75" name="Line 25"/>
          <p:cNvSpPr>
            <a:spLocks noChangeShapeType="1"/>
          </p:cNvSpPr>
          <p:nvPr/>
        </p:nvSpPr>
        <p:spPr bwMode="auto">
          <a:xfrm flipH="1">
            <a:off x="3862487" y="10544158"/>
            <a:ext cx="164328" cy="559068"/>
          </a:xfrm>
          <a:prstGeom prst="line">
            <a:avLst/>
          </a:prstGeom>
          <a:noFill/>
          <a:ln w="19050" cap="flat">
            <a:solidFill>
              <a:srgbClr val="F3A33C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78" name="Line 25"/>
          <p:cNvSpPr>
            <a:spLocks noChangeShapeType="1"/>
          </p:cNvSpPr>
          <p:nvPr/>
        </p:nvSpPr>
        <p:spPr bwMode="auto">
          <a:xfrm flipH="1" flipV="1">
            <a:off x="6293576" y="9769830"/>
            <a:ext cx="493228" cy="359423"/>
          </a:xfrm>
          <a:prstGeom prst="line">
            <a:avLst/>
          </a:prstGeom>
          <a:noFill/>
          <a:ln w="19050" cap="flat">
            <a:solidFill>
              <a:srgbClr val="F3A33C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79" name="Line 25"/>
          <p:cNvSpPr>
            <a:spLocks noChangeShapeType="1"/>
          </p:cNvSpPr>
          <p:nvPr/>
        </p:nvSpPr>
        <p:spPr bwMode="auto">
          <a:xfrm flipH="1" flipV="1">
            <a:off x="5259276" y="10544158"/>
            <a:ext cx="164328" cy="559068"/>
          </a:xfrm>
          <a:prstGeom prst="line">
            <a:avLst/>
          </a:prstGeom>
          <a:noFill/>
          <a:ln w="19050" cap="flat">
            <a:solidFill>
              <a:srgbClr val="F3A33C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80" name="Oval 8"/>
          <p:cNvSpPr>
            <a:spLocks/>
          </p:cNvSpPr>
          <p:nvPr/>
        </p:nvSpPr>
        <p:spPr bwMode="auto">
          <a:xfrm>
            <a:off x="16945908" y="10127407"/>
            <a:ext cx="961987" cy="960941"/>
          </a:xfrm>
          <a:prstGeom prst="ellipse">
            <a:avLst/>
          </a:prstGeom>
          <a:solidFill>
            <a:srgbClr val="F3A33C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81" name="Oval 8"/>
          <p:cNvSpPr>
            <a:spLocks/>
          </p:cNvSpPr>
          <p:nvPr/>
        </p:nvSpPr>
        <p:spPr bwMode="auto">
          <a:xfrm>
            <a:off x="22310555" y="10127407"/>
            <a:ext cx="961987" cy="960941"/>
          </a:xfrm>
          <a:prstGeom prst="ellipse">
            <a:avLst/>
          </a:prstGeom>
          <a:solidFill>
            <a:srgbClr val="67686E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82" name="Rectangle 30"/>
          <p:cNvSpPr>
            <a:spLocks/>
          </p:cNvSpPr>
          <p:nvPr/>
        </p:nvSpPr>
        <p:spPr bwMode="auto">
          <a:xfrm>
            <a:off x="15911127" y="11181846"/>
            <a:ext cx="3138873" cy="50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MAT. PCI, AUTORR, DET Y </a:t>
            </a:r>
            <a:r>
              <a:rPr lang="en-US" sz="16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MTO</a:t>
            </a:r>
          </a:p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99.987,67 €</a:t>
            </a:r>
            <a:endParaRPr lang="en-US" sz="16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83" name="Rectangle 30"/>
          <p:cNvSpPr>
            <a:spLocks/>
          </p:cNvSpPr>
          <p:nvPr/>
        </p:nvSpPr>
        <p:spPr bwMode="auto">
          <a:xfrm>
            <a:off x="21367370" y="11181846"/>
            <a:ext cx="2848355" cy="50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SEÑALIZACIÓN</a:t>
            </a:r>
          </a:p>
          <a:p>
            <a:pPr>
              <a:lnSpc>
                <a:spcPct val="110000"/>
              </a:lnSpc>
            </a:pPr>
            <a:r>
              <a:rPr lang="en-US" sz="16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68.778,62 €</a:t>
            </a:r>
            <a:endParaRPr lang="en-US" sz="16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84" name="Line 25"/>
          <p:cNvSpPr>
            <a:spLocks noChangeShapeType="1"/>
          </p:cNvSpPr>
          <p:nvPr/>
        </p:nvSpPr>
        <p:spPr bwMode="auto">
          <a:xfrm flipH="1">
            <a:off x="17931877" y="9769830"/>
            <a:ext cx="493228" cy="359423"/>
          </a:xfrm>
          <a:prstGeom prst="line">
            <a:avLst/>
          </a:prstGeom>
          <a:noFill/>
          <a:ln w="19050" cap="flat">
            <a:solidFill>
              <a:srgbClr val="F3A33C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85" name="Line 25"/>
          <p:cNvSpPr>
            <a:spLocks noChangeShapeType="1"/>
          </p:cNvSpPr>
          <p:nvPr/>
        </p:nvSpPr>
        <p:spPr bwMode="auto">
          <a:xfrm flipH="1" flipV="1">
            <a:off x="21759755" y="9769830"/>
            <a:ext cx="493228" cy="359423"/>
          </a:xfrm>
          <a:prstGeom prst="line">
            <a:avLst/>
          </a:prstGeom>
          <a:noFill/>
          <a:ln w="19050" cap="flat">
            <a:solidFill>
              <a:srgbClr val="F3A33C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4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520700" y="248563"/>
            <a:ext cx="917879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b="1" dirty="0" smtClean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DESGLOSE DE INGRESOS</a:t>
            </a:r>
            <a:endParaRPr lang="en-US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549274" y="1371600"/>
            <a:ext cx="4708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Por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tipo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negocio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en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el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año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2015</a:t>
            </a:r>
            <a:endParaRPr lang="en-US" sz="2400" i="1" dirty="0">
              <a:solidFill>
                <a:srgbClr val="8A96A2"/>
              </a:solidFill>
              <a:latin typeface="Open Sans Italic" charset="0"/>
              <a:ea typeface="ＭＳ Ｐゴシック" charset="0"/>
              <a:cs typeface="Open Sans Italic" charset="0"/>
              <a:sym typeface="Open Sans Italic" charset="0"/>
            </a:endParaRPr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>
            <a:off x="549274" y="1219200"/>
            <a:ext cx="944563" cy="0"/>
          </a:xfrm>
          <a:prstGeom prst="line">
            <a:avLst/>
          </a:prstGeom>
          <a:noFill/>
          <a:ln w="38100" cap="flat">
            <a:solidFill>
              <a:srgbClr val="F3A33C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>
              <a:latin typeface="Open Sans Light"/>
            </a:endParaRPr>
          </a:p>
        </p:txBody>
      </p:sp>
      <p:sp>
        <p:nvSpPr>
          <p:cNvPr id="58398" name="Rectangle 30"/>
          <p:cNvSpPr>
            <a:spLocks/>
          </p:cNvSpPr>
          <p:nvPr/>
        </p:nvSpPr>
        <p:spPr bwMode="auto">
          <a:xfrm>
            <a:off x="16988431" y="2841572"/>
            <a:ext cx="678597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24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TOTAL NEGOCIO IBERDROLA</a:t>
            </a:r>
            <a:r>
              <a:rPr lang="en-US" sz="2400" b="1" dirty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: </a:t>
            </a:r>
            <a:r>
              <a:rPr lang="en-US" sz="2400" b="1" dirty="0" smtClean="0">
                <a:solidFill>
                  <a:srgbClr val="FFC000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3.970.472,08 €</a:t>
            </a:r>
            <a:endParaRPr lang="en-US" sz="2400" b="1" dirty="0">
              <a:solidFill>
                <a:srgbClr val="FFC000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0" y="12822362"/>
            <a:ext cx="24384000" cy="893638"/>
          </a:xfrm>
          <a:prstGeom prst="rect">
            <a:avLst/>
          </a:prstGeom>
          <a:solidFill>
            <a:srgbClr val="F3A33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875" y="427291"/>
            <a:ext cx="3801035" cy="1092201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789519" y="3620981"/>
            <a:ext cx="22984881" cy="9256819"/>
            <a:chOff x="4112537" y="7288875"/>
            <a:chExt cx="15103579" cy="6082744"/>
          </a:xfrm>
        </p:grpSpPr>
        <p:sp>
          <p:nvSpPr>
            <p:cNvPr id="3" name="Rectángulo 2"/>
            <p:cNvSpPr/>
            <p:nvPr/>
          </p:nvSpPr>
          <p:spPr bwMode="auto">
            <a:xfrm>
              <a:off x="4112537" y="7288875"/>
              <a:ext cx="1653862" cy="6082743"/>
            </a:xfrm>
            <a:prstGeom prst="rect">
              <a:avLst/>
            </a:prstGeom>
            <a:solidFill>
              <a:srgbClr val="F3A33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 UltraLight" charset="0"/>
                <a:ea typeface="ヒラギノ角ゴ ProN W3" charset="0"/>
                <a:cs typeface="ヒラギノ角ゴ ProN W3" charset="0"/>
                <a:sym typeface="Helvetica Neue UltraLight" charset="0"/>
              </a:endParaRPr>
            </a:p>
          </p:txBody>
        </p:sp>
        <p:sp>
          <p:nvSpPr>
            <p:cNvPr id="37" name="Rectángulo 36"/>
            <p:cNvSpPr/>
            <p:nvPr/>
          </p:nvSpPr>
          <p:spPr bwMode="auto">
            <a:xfrm>
              <a:off x="5766400" y="12329355"/>
              <a:ext cx="1653862" cy="1042263"/>
            </a:xfrm>
            <a:prstGeom prst="rect">
              <a:avLst/>
            </a:prstGeom>
            <a:solidFill>
              <a:srgbClr val="67686E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 UltraLight" charset="0"/>
                <a:ea typeface="ヒラギノ角ゴ ProN W3" charset="0"/>
                <a:cs typeface="ヒラギノ角ゴ ProN W3" charset="0"/>
                <a:sym typeface="Helvetica Neue UltraLight" charset="0"/>
              </a:endParaRPr>
            </a:p>
          </p:txBody>
        </p:sp>
        <p:sp>
          <p:nvSpPr>
            <p:cNvPr id="50" name="Rectángulo 49"/>
            <p:cNvSpPr/>
            <p:nvPr/>
          </p:nvSpPr>
          <p:spPr bwMode="auto">
            <a:xfrm>
              <a:off x="7420262" y="12481754"/>
              <a:ext cx="1653862" cy="889863"/>
            </a:xfrm>
            <a:prstGeom prst="rect">
              <a:avLst/>
            </a:prstGeom>
            <a:solidFill>
              <a:srgbClr val="F3A33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 UltraLight" charset="0"/>
                <a:ea typeface="ヒラギノ角ゴ ProN W3" charset="0"/>
                <a:cs typeface="ヒラギノ角ゴ ProN W3" charset="0"/>
                <a:sym typeface="Helvetica Neue UltraLight" charset="0"/>
              </a:endParaRPr>
            </a:p>
          </p:txBody>
        </p:sp>
        <p:sp>
          <p:nvSpPr>
            <p:cNvPr id="51" name="Rectángulo 50"/>
            <p:cNvSpPr/>
            <p:nvPr/>
          </p:nvSpPr>
          <p:spPr bwMode="auto">
            <a:xfrm>
              <a:off x="9074124" y="12862755"/>
              <a:ext cx="1653862" cy="508863"/>
            </a:xfrm>
            <a:prstGeom prst="rect">
              <a:avLst/>
            </a:prstGeom>
            <a:solidFill>
              <a:srgbClr val="67686E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 UltraLight" charset="0"/>
                <a:ea typeface="ヒラギノ角ゴ ProN W3" charset="0"/>
                <a:cs typeface="ヒラギノ角ゴ ProN W3" charset="0"/>
                <a:sym typeface="Helvetica Neue UltraLight" charset="0"/>
              </a:endParaRPr>
            </a:p>
          </p:txBody>
        </p:sp>
        <p:sp>
          <p:nvSpPr>
            <p:cNvPr id="53" name="Rectángulo 52"/>
            <p:cNvSpPr/>
            <p:nvPr/>
          </p:nvSpPr>
          <p:spPr bwMode="auto">
            <a:xfrm>
              <a:off x="10727680" y="13015155"/>
              <a:ext cx="1653862" cy="356463"/>
            </a:xfrm>
            <a:prstGeom prst="rect">
              <a:avLst/>
            </a:prstGeom>
            <a:solidFill>
              <a:srgbClr val="F3A33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 UltraLight" charset="0"/>
                <a:ea typeface="ヒラギノ角ゴ ProN W3" charset="0"/>
                <a:cs typeface="ヒラギノ角ゴ ProN W3" charset="0"/>
                <a:sym typeface="Helvetica Neue UltraLight" charset="0"/>
              </a:endParaRPr>
            </a:p>
          </p:txBody>
        </p:sp>
        <p:sp>
          <p:nvSpPr>
            <p:cNvPr id="54" name="Rectángulo 53"/>
            <p:cNvSpPr/>
            <p:nvPr/>
          </p:nvSpPr>
          <p:spPr bwMode="auto">
            <a:xfrm>
              <a:off x="12381234" y="13325899"/>
              <a:ext cx="1653862" cy="45719"/>
            </a:xfrm>
            <a:prstGeom prst="rect">
              <a:avLst/>
            </a:prstGeom>
            <a:solidFill>
              <a:srgbClr val="67686E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 UltraLight" charset="0"/>
                <a:ea typeface="ヒラギノ角ゴ ProN W3" charset="0"/>
                <a:cs typeface="ヒラギノ角ゴ ProN W3" charset="0"/>
                <a:sym typeface="Helvetica Neue UltraLight" charset="0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15800900" y="12862755"/>
              <a:ext cx="3415216" cy="508864"/>
              <a:chOff x="13326583" y="9285686"/>
              <a:chExt cx="1920874" cy="356464"/>
            </a:xfrm>
          </p:grpSpPr>
          <p:sp>
            <p:nvSpPr>
              <p:cNvPr id="55" name="Rectángulo 54"/>
              <p:cNvSpPr/>
              <p:nvPr/>
            </p:nvSpPr>
            <p:spPr bwMode="auto">
              <a:xfrm>
                <a:off x="13326583" y="9285686"/>
                <a:ext cx="960437" cy="356463"/>
              </a:xfrm>
              <a:prstGeom prst="rect">
                <a:avLst/>
              </a:prstGeom>
              <a:solidFill>
                <a:srgbClr val="F3A33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 UltraLight" charset="0"/>
                  <a:ea typeface="ヒラギノ角ゴ ProN W3" charset="0"/>
                  <a:cs typeface="ヒラギノ角ゴ ProN W3" charset="0"/>
                  <a:sym typeface="Helvetica Neue UltraLight" charset="0"/>
                </a:endParaRPr>
              </a:p>
            </p:txBody>
          </p:sp>
          <p:sp>
            <p:nvSpPr>
              <p:cNvPr id="56" name="Rectángulo 55"/>
              <p:cNvSpPr/>
              <p:nvPr/>
            </p:nvSpPr>
            <p:spPr bwMode="auto">
              <a:xfrm>
                <a:off x="14287020" y="9438088"/>
                <a:ext cx="960437" cy="204062"/>
              </a:xfrm>
              <a:prstGeom prst="rect">
                <a:avLst/>
              </a:prstGeom>
              <a:solidFill>
                <a:srgbClr val="67686E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5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 Neue UltraLight" charset="0"/>
                  <a:ea typeface="ヒラギノ角ゴ ProN W3" charset="0"/>
                  <a:cs typeface="ヒラギノ角ゴ ProN W3" charset="0"/>
                  <a:sym typeface="Helvetica Neue UltraLight" charset="0"/>
                </a:endParaRPr>
              </a:p>
            </p:txBody>
          </p:sp>
        </p:grpSp>
        <p:sp>
          <p:nvSpPr>
            <p:cNvPr id="75" name="Rectangle 22"/>
            <p:cNvSpPr>
              <a:spLocks/>
            </p:cNvSpPr>
            <p:nvPr/>
          </p:nvSpPr>
          <p:spPr bwMode="auto">
            <a:xfrm rot="16200000">
              <a:off x="5163457" y="10667860"/>
              <a:ext cx="2580287" cy="477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rnd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130000"/>
                </a:lnSpc>
              </a:pPr>
              <a:r>
                <a:rPr lang="en-US" sz="2800" i="1" dirty="0" smtClean="0">
                  <a:solidFill>
                    <a:srgbClr val="67686E"/>
                  </a:solidFill>
                  <a:latin typeface="Open Sans" charset="0"/>
                  <a:ea typeface="ＭＳ Ｐゴシック" charset="0"/>
                  <a:cs typeface="Open Sans" charset="0"/>
                  <a:sym typeface="Open Sans" charset="0"/>
                </a:rPr>
                <a:t>FORMACIÓN </a:t>
              </a:r>
              <a:r>
                <a:rPr lang="en-US" sz="2800" i="1" dirty="0" smtClean="0">
                  <a:solidFill>
                    <a:srgbClr val="67686E"/>
                  </a:solidFill>
                  <a:latin typeface="Open Sans" charset="0"/>
                  <a:ea typeface="ＭＳ Ｐゴシック" charset="0"/>
                  <a:cs typeface="Open Sans" charset="0"/>
                  <a:sym typeface="Open Sans" charset="0"/>
                </a:rPr>
                <a:t>UM</a:t>
              </a:r>
            </a:p>
            <a:p>
              <a:pPr algn="l">
                <a:lnSpc>
                  <a:spcPct val="130000"/>
                </a:lnSpc>
              </a:pPr>
              <a:r>
                <a:rPr lang="en-US" sz="2800" i="1" dirty="0" smtClean="0">
                  <a:solidFill>
                    <a:srgbClr val="F3A33C"/>
                  </a:solidFill>
                  <a:latin typeface="Open Sans" charset="0"/>
                  <a:ea typeface="ＭＳ Ｐゴシック" charset="0"/>
                  <a:cs typeface="Open Sans" charset="0"/>
                  <a:sym typeface="Open Sans" charset="0"/>
                </a:rPr>
                <a:t>279.950,00 €</a:t>
              </a:r>
              <a:endParaRPr lang="en-US" sz="2800" i="1" dirty="0">
                <a:solidFill>
                  <a:srgbClr val="F3A33C"/>
                </a:solidFill>
                <a:latin typeface="Open Sans" charset="0"/>
                <a:ea typeface="ＭＳ Ｐゴシック" charset="0"/>
                <a:cs typeface="Open Sans" charset="0"/>
                <a:sym typeface="Open Sans" charset="0"/>
              </a:endParaRPr>
            </a:p>
          </p:txBody>
        </p:sp>
        <p:sp>
          <p:nvSpPr>
            <p:cNvPr id="76" name="Rectangle 22"/>
            <p:cNvSpPr>
              <a:spLocks/>
            </p:cNvSpPr>
            <p:nvPr/>
          </p:nvSpPr>
          <p:spPr bwMode="auto">
            <a:xfrm rot="16200000">
              <a:off x="6757938" y="10739627"/>
              <a:ext cx="2797421" cy="463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rnd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130000"/>
                </a:lnSpc>
              </a:pPr>
              <a:r>
                <a:rPr lang="en-US" sz="2800" i="1" dirty="0" smtClean="0">
                  <a:solidFill>
                    <a:srgbClr val="67686E"/>
                  </a:solidFill>
                  <a:latin typeface="Open Sans" charset="0"/>
                  <a:ea typeface="ＭＳ Ｐゴシック" charset="0"/>
                  <a:cs typeface="Open Sans" charset="0"/>
                  <a:sym typeface="Open Sans" charset="0"/>
                </a:rPr>
                <a:t>FORMACIÓN </a:t>
              </a:r>
              <a:r>
                <a:rPr lang="en-US" sz="2800" i="1" dirty="0" smtClean="0">
                  <a:solidFill>
                    <a:srgbClr val="67686E"/>
                  </a:solidFill>
                  <a:latin typeface="Open Sans" charset="0"/>
                  <a:ea typeface="ＭＳ Ｐゴシック" charset="0"/>
                  <a:cs typeface="Open Sans" charset="0"/>
                  <a:sym typeface="Open Sans" charset="0"/>
                </a:rPr>
                <a:t>CNC</a:t>
              </a:r>
            </a:p>
            <a:p>
              <a:pPr algn="l">
                <a:lnSpc>
                  <a:spcPct val="130000"/>
                </a:lnSpc>
              </a:pPr>
              <a:r>
                <a:rPr lang="en-US" sz="2800" i="1" dirty="0" smtClean="0">
                  <a:solidFill>
                    <a:srgbClr val="F3A33C"/>
                  </a:solidFill>
                  <a:latin typeface="Open Sans" charset="0"/>
                  <a:ea typeface="ＭＳ Ｐゴシック" charset="0"/>
                  <a:cs typeface="Open Sans" charset="0"/>
                  <a:sym typeface="Open Sans" charset="0"/>
                </a:rPr>
                <a:t>240.000,00 €</a:t>
              </a:r>
              <a:endParaRPr lang="en-US" sz="2800" i="1" dirty="0">
                <a:solidFill>
                  <a:srgbClr val="F3A33C"/>
                </a:solidFill>
                <a:latin typeface="Open Sans" charset="0"/>
                <a:ea typeface="ＭＳ Ｐゴシック" charset="0"/>
                <a:cs typeface="Open Sans" charset="0"/>
                <a:sym typeface="Open Sans" charset="0"/>
              </a:endParaRPr>
            </a:p>
          </p:txBody>
        </p:sp>
        <p:sp>
          <p:nvSpPr>
            <p:cNvPr id="77" name="Rectangle 22"/>
            <p:cNvSpPr>
              <a:spLocks/>
            </p:cNvSpPr>
            <p:nvPr/>
          </p:nvSpPr>
          <p:spPr bwMode="auto">
            <a:xfrm rot="16200000">
              <a:off x="8419177" y="10921750"/>
              <a:ext cx="2961287" cy="636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rnd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130000"/>
                </a:lnSpc>
              </a:pPr>
              <a:r>
                <a:rPr lang="en-US" sz="2800" i="1" dirty="0" smtClean="0">
                  <a:solidFill>
                    <a:srgbClr val="67686E"/>
                  </a:solidFill>
                  <a:latin typeface="Open Sans" charset="0"/>
                  <a:ea typeface="ＭＳ Ｐゴシック" charset="0"/>
                  <a:cs typeface="Open Sans" charset="0"/>
                  <a:sym typeface="Open Sans" charset="0"/>
                </a:rPr>
                <a:t>BRIGADAS </a:t>
              </a:r>
              <a:r>
                <a:rPr lang="en-US" sz="2800" i="1" dirty="0" smtClean="0">
                  <a:solidFill>
                    <a:srgbClr val="67686E"/>
                  </a:solidFill>
                  <a:latin typeface="Open Sans" charset="0"/>
                  <a:ea typeface="ＭＳ Ｐゴシック" charset="0"/>
                  <a:cs typeface="Open Sans" charset="0"/>
                  <a:sym typeface="Open Sans" charset="0"/>
                </a:rPr>
                <a:t>MADRID</a:t>
              </a:r>
            </a:p>
            <a:p>
              <a:pPr algn="just">
                <a:lnSpc>
                  <a:spcPct val="130000"/>
                </a:lnSpc>
              </a:pPr>
              <a:r>
                <a:rPr lang="en-US" sz="2800" i="1" dirty="0" smtClean="0">
                  <a:solidFill>
                    <a:srgbClr val="F3A33C"/>
                  </a:solidFill>
                  <a:latin typeface="Open Sans" charset="0"/>
                  <a:ea typeface="ＭＳ Ｐゴシック" charset="0"/>
                  <a:cs typeface="Open Sans" charset="0"/>
                  <a:sym typeface="Open Sans" charset="0"/>
                </a:rPr>
                <a:t>146.066,50 €</a:t>
              </a:r>
              <a:endParaRPr lang="en-US" sz="2800" i="1" dirty="0">
                <a:solidFill>
                  <a:srgbClr val="F3A33C"/>
                </a:solidFill>
                <a:latin typeface="Open Sans" charset="0"/>
                <a:ea typeface="ＭＳ Ｐゴシック" charset="0"/>
                <a:cs typeface="Open Sans" charset="0"/>
                <a:sym typeface="Open Sans" charset="0"/>
              </a:endParaRPr>
            </a:p>
          </p:txBody>
        </p:sp>
        <p:sp>
          <p:nvSpPr>
            <p:cNvPr id="78" name="Rectangle 22"/>
            <p:cNvSpPr>
              <a:spLocks/>
            </p:cNvSpPr>
            <p:nvPr/>
          </p:nvSpPr>
          <p:spPr bwMode="auto">
            <a:xfrm rot="16200000">
              <a:off x="10502750" y="11785796"/>
              <a:ext cx="1868652" cy="401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rnd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130000"/>
                </a:lnSpc>
              </a:pPr>
              <a:r>
                <a:rPr lang="en-US" sz="2800" i="1" dirty="0" smtClean="0">
                  <a:solidFill>
                    <a:srgbClr val="67686E"/>
                  </a:solidFill>
                  <a:latin typeface="Open Sans" charset="0"/>
                  <a:ea typeface="ＭＳ Ｐゴシック" charset="0"/>
                  <a:cs typeface="Open Sans" charset="0"/>
                  <a:sym typeface="Open Sans" charset="0"/>
                </a:rPr>
                <a:t>PLANES</a:t>
              </a:r>
            </a:p>
            <a:p>
              <a:pPr algn="just">
                <a:lnSpc>
                  <a:spcPct val="130000"/>
                </a:lnSpc>
              </a:pPr>
              <a:r>
                <a:rPr lang="en-US" sz="2800" i="1" dirty="0" smtClean="0">
                  <a:solidFill>
                    <a:srgbClr val="F3A33C"/>
                  </a:solidFill>
                  <a:latin typeface="Open Sans" charset="0"/>
                  <a:ea typeface="ＭＳ Ｐゴシック" charset="0"/>
                  <a:cs typeface="Open Sans" charset="0"/>
                  <a:sym typeface="Open Sans" charset="0"/>
                </a:rPr>
                <a:t>91.545,00 €</a:t>
              </a:r>
              <a:endParaRPr lang="en-US" sz="2800" i="1" dirty="0">
                <a:solidFill>
                  <a:srgbClr val="F3A33C"/>
                </a:solidFill>
                <a:latin typeface="Open Sans" charset="0"/>
                <a:ea typeface="ＭＳ Ｐゴシック" charset="0"/>
                <a:cs typeface="Open Sans" charset="0"/>
                <a:sym typeface="Open Sans" charset="0"/>
              </a:endParaRP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 rot="16200000">
              <a:off x="11744381" y="11561339"/>
              <a:ext cx="2732686" cy="587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rnd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130000"/>
                </a:lnSpc>
              </a:pPr>
              <a:r>
                <a:rPr lang="en-US" sz="2800" i="1" dirty="0" smtClean="0">
                  <a:solidFill>
                    <a:srgbClr val="67686E"/>
                  </a:solidFill>
                  <a:latin typeface="Open Sans" charset="0"/>
                  <a:ea typeface="ＭＳ Ｐゴシック" charset="0"/>
                  <a:cs typeface="Open Sans" charset="0"/>
                  <a:sym typeface="Open Sans" charset="0"/>
                </a:rPr>
                <a:t>OTRA </a:t>
              </a:r>
              <a:r>
                <a:rPr lang="en-US" sz="2800" i="1" dirty="0" smtClean="0">
                  <a:solidFill>
                    <a:srgbClr val="67686E"/>
                  </a:solidFill>
                  <a:latin typeface="Open Sans" charset="0"/>
                  <a:ea typeface="ＭＳ Ｐゴシック" charset="0"/>
                  <a:cs typeface="Open Sans" charset="0"/>
                  <a:sym typeface="Open Sans" charset="0"/>
                </a:rPr>
                <a:t>FORMACIÓN</a:t>
              </a:r>
            </a:p>
            <a:p>
              <a:pPr algn="just">
                <a:lnSpc>
                  <a:spcPct val="130000"/>
                </a:lnSpc>
              </a:pPr>
              <a:r>
                <a:rPr lang="en-US" sz="2800" i="1" dirty="0" smtClean="0">
                  <a:solidFill>
                    <a:srgbClr val="F3A33C"/>
                  </a:solidFill>
                  <a:latin typeface="Open Sans" charset="0"/>
                  <a:ea typeface="ＭＳ Ｐゴシック" charset="0"/>
                  <a:cs typeface="Open Sans" charset="0"/>
                  <a:sym typeface="Open Sans" charset="0"/>
                </a:rPr>
                <a:t>26.660,00 €</a:t>
              </a:r>
              <a:endParaRPr lang="en-US" sz="2800" i="1" dirty="0">
                <a:solidFill>
                  <a:srgbClr val="F3A33C"/>
                </a:solidFill>
                <a:latin typeface="Open Sans" charset="0"/>
                <a:ea typeface="ＭＳ Ｐゴシック" charset="0"/>
                <a:cs typeface="Open Sans" charset="0"/>
                <a:sym typeface="Open Sans" charset="0"/>
              </a:endParaRPr>
            </a:p>
          </p:txBody>
        </p:sp>
        <p:sp>
          <p:nvSpPr>
            <p:cNvPr id="80" name="Rectangle 22"/>
            <p:cNvSpPr>
              <a:spLocks/>
            </p:cNvSpPr>
            <p:nvPr/>
          </p:nvSpPr>
          <p:spPr bwMode="auto">
            <a:xfrm rot="16200000">
              <a:off x="14409850" y="10387388"/>
              <a:ext cx="4180488" cy="387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rnd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130000"/>
                </a:lnSpc>
              </a:pPr>
              <a:r>
                <a:rPr lang="en-US" sz="2800" i="1" dirty="0">
                  <a:solidFill>
                    <a:srgbClr val="67686E"/>
                  </a:solidFill>
                  <a:latin typeface="Open Sans" charset="0"/>
                  <a:ea typeface="ＭＳ Ｐゴシック" charset="0"/>
                  <a:cs typeface="Open Sans" charset="0"/>
                  <a:sym typeface="Open Sans" charset="0"/>
                </a:rPr>
                <a:t>MAT. PCI, AUTORR, DET. Y </a:t>
              </a:r>
              <a:r>
                <a:rPr lang="en-US" sz="2800" i="1" dirty="0" smtClean="0">
                  <a:solidFill>
                    <a:srgbClr val="67686E"/>
                  </a:solidFill>
                  <a:latin typeface="Open Sans" charset="0"/>
                  <a:ea typeface="ＭＳ Ｐゴシック" charset="0"/>
                  <a:cs typeface="Open Sans" charset="0"/>
                  <a:sym typeface="Open Sans" charset="0"/>
                </a:rPr>
                <a:t>MTO</a:t>
              </a:r>
            </a:p>
            <a:p>
              <a:pPr algn="just">
                <a:lnSpc>
                  <a:spcPct val="130000"/>
                </a:lnSpc>
              </a:pPr>
              <a:r>
                <a:rPr lang="en-US" sz="2800" i="1" dirty="0" smtClean="0">
                  <a:solidFill>
                    <a:srgbClr val="F3A33C"/>
                  </a:solidFill>
                  <a:latin typeface="Open Sans" charset="0"/>
                  <a:ea typeface="ＭＳ Ｐゴシック" charset="0"/>
                  <a:cs typeface="Open Sans" charset="0"/>
                  <a:sym typeface="Open Sans" charset="0"/>
                </a:rPr>
                <a:t>99.987,67 €</a:t>
              </a:r>
              <a:endParaRPr lang="en-US" sz="2800" i="1" dirty="0">
                <a:solidFill>
                  <a:srgbClr val="F3A33C"/>
                </a:solidFill>
                <a:latin typeface="Open Sans" charset="0"/>
                <a:ea typeface="ＭＳ Ｐゴシック" charset="0"/>
                <a:cs typeface="Open Sans" charset="0"/>
                <a:sym typeface="Open Sans" charset="0"/>
              </a:endParaRPr>
            </a:p>
          </p:txBody>
        </p:sp>
        <p:sp>
          <p:nvSpPr>
            <p:cNvPr id="81" name="Rectangle 22"/>
            <p:cNvSpPr>
              <a:spLocks/>
            </p:cNvSpPr>
            <p:nvPr/>
          </p:nvSpPr>
          <p:spPr bwMode="auto">
            <a:xfrm rot="16200000">
              <a:off x="16979303" y="11301625"/>
              <a:ext cx="2645976" cy="568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rnd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130000"/>
                </a:lnSpc>
              </a:pPr>
              <a:r>
                <a:rPr lang="en-US" sz="2800" i="1" dirty="0" smtClean="0">
                  <a:solidFill>
                    <a:srgbClr val="67686E"/>
                  </a:solidFill>
                  <a:latin typeface="Open Sans" charset="0"/>
                  <a:ea typeface="ＭＳ Ｐゴシック" charset="0"/>
                  <a:cs typeface="Open Sans" charset="0"/>
                  <a:sym typeface="Open Sans" charset="0"/>
                </a:rPr>
                <a:t>SEÑALIZACIÓN</a:t>
              </a:r>
            </a:p>
            <a:p>
              <a:pPr algn="just">
                <a:lnSpc>
                  <a:spcPct val="130000"/>
                </a:lnSpc>
              </a:pPr>
              <a:r>
                <a:rPr lang="en-US" sz="2800" i="1" dirty="0" smtClean="0">
                  <a:solidFill>
                    <a:srgbClr val="F3A33C"/>
                  </a:solidFill>
                  <a:latin typeface="Open Sans" charset="0"/>
                  <a:ea typeface="ＭＳ Ｐゴシック" charset="0"/>
                  <a:cs typeface="Open Sans" charset="0"/>
                  <a:sym typeface="Open Sans" charset="0"/>
                </a:rPr>
                <a:t>68.778,62 €</a:t>
              </a:r>
              <a:endParaRPr lang="en-US" sz="2800" i="1" dirty="0">
                <a:solidFill>
                  <a:srgbClr val="F3A33C"/>
                </a:solidFill>
                <a:latin typeface="Open Sans" charset="0"/>
                <a:ea typeface="ＭＳ Ｐゴシック" charset="0"/>
                <a:cs typeface="Open Sans" charset="0"/>
                <a:sym typeface="Open Sans" charset="0"/>
              </a:endParaRPr>
            </a:p>
          </p:txBody>
        </p:sp>
        <p:sp>
          <p:nvSpPr>
            <p:cNvPr id="30" name="Rectangle 22"/>
            <p:cNvSpPr>
              <a:spLocks/>
            </p:cNvSpPr>
            <p:nvPr/>
          </p:nvSpPr>
          <p:spPr bwMode="auto">
            <a:xfrm rot="16200000">
              <a:off x="3769849" y="11945138"/>
              <a:ext cx="1868652" cy="401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rnd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13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  <a:latin typeface="Open Sans" charset="0"/>
                  <a:ea typeface="ＭＳ Ｐゴシック" charset="0"/>
                  <a:cs typeface="Open Sans" charset="0"/>
                  <a:sym typeface="Open Sans" charset="0"/>
                </a:rPr>
                <a:t>BRIGADA </a:t>
              </a:r>
              <a:r>
                <a:rPr lang="en-US" sz="2800" i="1" dirty="0" smtClean="0">
                  <a:solidFill>
                    <a:schemeClr val="bg1"/>
                  </a:solidFill>
                  <a:latin typeface="Open Sans" charset="0"/>
                  <a:ea typeface="ＭＳ Ｐゴシック" charset="0"/>
                  <a:cs typeface="Open Sans" charset="0"/>
                  <a:sym typeface="Open Sans" charset="0"/>
                </a:rPr>
                <a:t>CNC</a:t>
              </a:r>
            </a:p>
            <a:p>
              <a:pPr algn="l">
                <a:lnSpc>
                  <a:spcPct val="130000"/>
                </a:lnSpc>
              </a:pPr>
              <a:r>
                <a:rPr lang="en-US" sz="2800" i="1" dirty="0" smtClean="0">
                  <a:solidFill>
                    <a:srgbClr val="67686E"/>
                  </a:solidFill>
                  <a:latin typeface="Open Sans" charset="0"/>
                  <a:ea typeface="ＭＳ Ｐゴシック" charset="0"/>
                  <a:cs typeface="Open Sans" charset="0"/>
                  <a:sym typeface="Open Sans" charset="0"/>
                </a:rPr>
                <a:t>3.017.484,29 €</a:t>
              </a:r>
              <a:endParaRPr lang="en-US" sz="2800" i="1" dirty="0">
                <a:solidFill>
                  <a:srgbClr val="67686E"/>
                </a:solidFill>
                <a:latin typeface="Open Sans" charset="0"/>
                <a:ea typeface="ＭＳ Ｐゴシック" charset="0"/>
                <a:cs typeface="Open Sans" charset="0"/>
                <a:sym typeface="Open Sans" charset="0"/>
              </a:endParaRPr>
            </a:p>
          </p:txBody>
        </p:sp>
      </p:grpSp>
      <p:sp>
        <p:nvSpPr>
          <p:cNvPr id="39" name="Rectangle 10"/>
          <p:cNvSpPr>
            <a:spLocks/>
          </p:cNvSpPr>
          <p:nvPr/>
        </p:nvSpPr>
        <p:spPr bwMode="auto">
          <a:xfrm>
            <a:off x="3560210" y="12991213"/>
            <a:ext cx="2154790" cy="71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15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7,05%</a:t>
            </a:r>
            <a:endParaRPr lang="en-US" sz="24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40" name="Rectangle 10"/>
          <p:cNvSpPr>
            <a:spLocks/>
          </p:cNvSpPr>
          <p:nvPr/>
        </p:nvSpPr>
        <p:spPr bwMode="auto">
          <a:xfrm>
            <a:off x="6248400" y="12991676"/>
            <a:ext cx="1754092" cy="71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15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6,04%</a:t>
            </a:r>
            <a:endParaRPr lang="en-US" sz="24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41" name="Rectangle 10"/>
          <p:cNvSpPr>
            <a:spLocks/>
          </p:cNvSpPr>
          <p:nvPr/>
        </p:nvSpPr>
        <p:spPr bwMode="auto">
          <a:xfrm>
            <a:off x="8761508" y="12991213"/>
            <a:ext cx="1754092" cy="71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15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3,68%</a:t>
            </a:r>
            <a:endParaRPr lang="en-US" sz="24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42" name="Rectangle 10"/>
          <p:cNvSpPr>
            <a:spLocks/>
          </p:cNvSpPr>
          <p:nvPr/>
        </p:nvSpPr>
        <p:spPr bwMode="auto">
          <a:xfrm>
            <a:off x="11276108" y="12991213"/>
            <a:ext cx="1754092" cy="71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15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2,31%</a:t>
            </a:r>
            <a:endParaRPr lang="en-US" sz="24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43" name="Rectangle 10"/>
          <p:cNvSpPr>
            <a:spLocks/>
          </p:cNvSpPr>
          <p:nvPr/>
        </p:nvSpPr>
        <p:spPr bwMode="auto">
          <a:xfrm>
            <a:off x="13790708" y="12991213"/>
            <a:ext cx="1754092" cy="71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15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0,67%</a:t>
            </a:r>
            <a:endParaRPr lang="en-US" sz="24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999890" y="12991213"/>
            <a:ext cx="2154790" cy="71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15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76,00%</a:t>
            </a:r>
            <a:endParaRPr lang="en-US" sz="24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45" name="Rectangle 10"/>
          <p:cNvSpPr>
            <a:spLocks/>
          </p:cNvSpPr>
          <p:nvPr/>
        </p:nvSpPr>
        <p:spPr bwMode="auto">
          <a:xfrm>
            <a:off x="19200908" y="12991213"/>
            <a:ext cx="1754092" cy="71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15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2,52%</a:t>
            </a:r>
            <a:endParaRPr lang="en-US" sz="24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46" name="Rectangle 10"/>
          <p:cNvSpPr>
            <a:spLocks/>
          </p:cNvSpPr>
          <p:nvPr/>
        </p:nvSpPr>
        <p:spPr bwMode="auto">
          <a:xfrm>
            <a:off x="21715508" y="12991213"/>
            <a:ext cx="1754092" cy="71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15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1,73%</a:t>
            </a:r>
            <a:endParaRPr lang="en-US" sz="24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81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520700" y="248563"/>
            <a:ext cx="772955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b="1" dirty="0" smtClean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IBERDROLA: GASTOS</a:t>
            </a:r>
            <a:endParaRPr lang="en-US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549274" y="1447800"/>
            <a:ext cx="661352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Gastos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totales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del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negocio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Iberdrola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en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2015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sobre</a:t>
            </a:r>
            <a:r>
              <a:rPr lang="en-US" sz="2400" i="1" dirty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el total de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crifra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ventas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Previnsa</a:t>
            </a:r>
            <a:endParaRPr lang="en-US" sz="2400" i="1" dirty="0">
              <a:solidFill>
                <a:srgbClr val="8A96A2"/>
              </a:solidFill>
              <a:latin typeface="Open Sans Italic" charset="0"/>
              <a:ea typeface="ＭＳ Ｐゴシック" charset="0"/>
              <a:cs typeface="Open Sans Italic" charset="0"/>
              <a:sym typeface="Open Sans Italic" charset="0"/>
            </a:endParaRPr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>
            <a:off x="584200" y="1219200"/>
            <a:ext cx="944563" cy="0"/>
          </a:xfrm>
          <a:prstGeom prst="line">
            <a:avLst/>
          </a:prstGeom>
          <a:noFill/>
          <a:ln w="38100" cap="flat">
            <a:solidFill>
              <a:srgbClr val="F3A33C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>
              <a:latin typeface="Open Sans Ligh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875" y="427291"/>
            <a:ext cx="3801035" cy="1092201"/>
          </a:xfrm>
          <a:prstGeom prst="rect">
            <a:avLst/>
          </a:prstGeom>
        </p:spPr>
      </p:pic>
      <p:sp>
        <p:nvSpPr>
          <p:cNvPr id="32" name="Rectangle 30"/>
          <p:cNvSpPr>
            <a:spLocks/>
          </p:cNvSpPr>
          <p:nvPr/>
        </p:nvSpPr>
        <p:spPr bwMode="auto">
          <a:xfrm>
            <a:off x="15570200" y="9283700"/>
            <a:ext cx="26416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OTROS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60.519,00 €</a:t>
            </a:r>
            <a:endParaRPr lang="en-US" sz="20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33" name="Oval 8"/>
          <p:cNvSpPr>
            <a:spLocks/>
          </p:cNvSpPr>
          <p:nvPr/>
        </p:nvSpPr>
        <p:spPr bwMode="auto">
          <a:xfrm>
            <a:off x="9264750" y="3364402"/>
            <a:ext cx="5951119" cy="5944652"/>
          </a:xfrm>
          <a:prstGeom prst="ellipse">
            <a:avLst/>
          </a:prstGeom>
          <a:solidFill>
            <a:srgbClr val="67686E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34" name="Oval 9"/>
          <p:cNvSpPr>
            <a:spLocks/>
          </p:cNvSpPr>
          <p:nvPr/>
        </p:nvSpPr>
        <p:spPr bwMode="auto">
          <a:xfrm>
            <a:off x="9973683" y="4793430"/>
            <a:ext cx="4554816" cy="4533126"/>
          </a:xfrm>
          <a:prstGeom prst="ellipse">
            <a:avLst/>
          </a:prstGeom>
          <a:solidFill>
            <a:srgbClr val="F3A33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508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44" name="Rectangle 10"/>
          <p:cNvSpPr>
            <a:spLocks/>
          </p:cNvSpPr>
          <p:nvPr/>
        </p:nvSpPr>
        <p:spPr bwMode="auto">
          <a:xfrm>
            <a:off x="11182808" y="6261871"/>
            <a:ext cx="2223044" cy="74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1500"/>
              </a:spcBef>
            </a:pPr>
            <a:r>
              <a:rPr lang="en-US" sz="36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66,08%</a:t>
            </a:r>
            <a:endParaRPr lang="en-US" sz="3600" b="1" dirty="0">
              <a:solidFill>
                <a:srgbClr val="67686E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45" name="Rectangle 10"/>
          <p:cNvSpPr>
            <a:spLocks/>
          </p:cNvSpPr>
          <p:nvPr/>
        </p:nvSpPr>
        <p:spPr bwMode="auto">
          <a:xfrm>
            <a:off x="9990326" y="6878266"/>
            <a:ext cx="4562622" cy="74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3600" b="1" dirty="0">
                <a:solidFill>
                  <a:schemeClr val="bg1"/>
                </a:solidFill>
              </a:rPr>
              <a:t>3.421.494,02 </a:t>
            </a:r>
            <a:r>
              <a:rPr lang="es-ES" sz="3600" b="1" dirty="0" smtClean="0">
                <a:solidFill>
                  <a:schemeClr val="bg1"/>
                </a:solidFill>
              </a:rPr>
              <a:t>€</a:t>
            </a:r>
            <a:endParaRPr lang="es-ES" sz="3600" dirty="0">
              <a:solidFill>
                <a:schemeClr val="bg1"/>
              </a:solidFill>
            </a:endParaRPr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 flipH="1">
            <a:off x="8289262" y="7546456"/>
            <a:ext cx="997051" cy="528546"/>
          </a:xfrm>
          <a:prstGeom prst="line">
            <a:avLst/>
          </a:prstGeom>
          <a:noFill/>
          <a:ln w="19050" cap="flat">
            <a:solidFill>
              <a:srgbClr val="F3A33C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22" name="Rectangle 30"/>
          <p:cNvSpPr>
            <a:spLocks/>
          </p:cNvSpPr>
          <p:nvPr/>
        </p:nvSpPr>
        <p:spPr bwMode="auto">
          <a:xfrm>
            <a:off x="10805071" y="1502831"/>
            <a:ext cx="2938578" cy="52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24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TOTAL</a:t>
            </a:r>
            <a:endParaRPr lang="en-US" sz="2400" b="1" dirty="0">
              <a:solidFill>
                <a:srgbClr val="67686E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23" name="Oval 8"/>
          <p:cNvSpPr>
            <a:spLocks/>
          </p:cNvSpPr>
          <p:nvPr/>
        </p:nvSpPr>
        <p:spPr bwMode="auto">
          <a:xfrm>
            <a:off x="6997292" y="7800756"/>
            <a:ext cx="1275328" cy="1273942"/>
          </a:xfrm>
          <a:prstGeom prst="ellipse">
            <a:avLst/>
          </a:prstGeom>
          <a:solidFill>
            <a:srgbClr val="F3A33C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24" name="Oval 8"/>
          <p:cNvSpPr>
            <a:spLocks/>
          </p:cNvSpPr>
          <p:nvPr/>
        </p:nvSpPr>
        <p:spPr bwMode="auto">
          <a:xfrm>
            <a:off x="9264750" y="10244289"/>
            <a:ext cx="1275328" cy="1273942"/>
          </a:xfrm>
          <a:prstGeom prst="ellipse">
            <a:avLst/>
          </a:prstGeom>
          <a:solidFill>
            <a:srgbClr val="67686E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26" name="Oval 8"/>
          <p:cNvSpPr>
            <a:spLocks/>
          </p:cNvSpPr>
          <p:nvPr/>
        </p:nvSpPr>
        <p:spPr bwMode="auto">
          <a:xfrm>
            <a:off x="13940541" y="10244289"/>
            <a:ext cx="1275328" cy="1273942"/>
          </a:xfrm>
          <a:prstGeom prst="ellipse">
            <a:avLst/>
          </a:prstGeom>
          <a:solidFill>
            <a:srgbClr val="F3A33C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27" name="Oval 8"/>
          <p:cNvSpPr>
            <a:spLocks/>
          </p:cNvSpPr>
          <p:nvPr/>
        </p:nvSpPr>
        <p:spPr bwMode="auto">
          <a:xfrm>
            <a:off x="16208000" y="7800756"/>
            <a:ext cx="1275328" cy="1273942"/>
          </a:xfrm>
          <a:prstGeom prst="ellipse">
            <a:avLst/>
          </a:prstGeom>
          <a:solidFill>
            <a:srgbClr val="67686E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29" name="Rectangle 30"/>
          <p:cNvSpPr>
            <a:spLocks/>
          </p:cNvSpPr>
          <p:nvPr/>
        </p:nvSpPr>
        <p:spPr bwMode="auto">
          <a:xfrm>
            <a:off x="6165666" y="9227662"/>
            <a:ext cx="2938578" cy="52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PERSONAL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2.317.656,93 €</a:t>
            </a:r>
            <a:endParaRPr lang="en-US" sz="20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30" name="Rectangle 30"/>
          <p:cNvSpPr>
            <a:spLocks/>
          </p:cNvSpPr>
          <p:nvPr/>
        </p:nvSpPr>
        <p:spPr bwMode="auto">
          <a:xfrm>
            <a:off x="8433125" y="11954945"/>
            <a:ext cx="2938578" cy="52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EQUIPAMIENTOS, MTO Y </a:t>
            </a:r>
            <a:r>
              <a:rPr lang="en-US" sz="20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SUMINISTROS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650.997,20 €</a:t>
            </a:r>
            <a:endParaRPr lang="en-US" sz="20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13108916" y="11770662"/>
            <a:ext cx="2938578" cy="52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GENERALES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392.320,90 €</a:t>
            </a:r>
            <a:endParaRPr lang="en-US" sz="20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35" name="Line 25"/>
          <p:cNvSpPr>
            <a:spLocks noChangeShapeType="1"/>
          </p:cNvSpPr>
          <p:nvPr/>
        </p:nvSpPr>
        <p:spPr bwMode="auto">
          <a:xfrm flipH="1">
            <a:off x="10175193" y="9072256"/>
            <a:ext cx="460344" cy="999124"/>
          </a:xfrm>
          <a:prstGeom prst="line">
            <a:avLst/>
          </a:prstGeom>
          <a:noFill/>
          <a:ln w="19050" cap="flat">
            <a:solidFill>
              <a:srgbClr val="F3A33C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>
            <a:off x="12246104" y="2121389"/>
            <a:ext cx="0" cy="913008"/>
          </a:xfrm>
          <a:prstGeom prst="line">
            <a:avLst/>
          </a:prstGeom>
          <a:noFill/>
          <a:ln w="19050" cap="flat">
            <a:solidFill>
              <a:srgbClr val="F3A33C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37" name="Line 25"/>
          <p:cNvSpPr>
            <a:spLocks noChangeShapeType="1"/>
          </p:cNvSpPr>
          <p:nvPr/>
        </p:nvSpPr>
        <p:spPr bwMode="auto">
          <a:xfrm>
            <a:off x="13929018" y="9072256"/>
            <a:ext cx="460344" cy="999124"/>
          </a:xfrm>
          <a:prstGeom prst="line">
            <a:avLst/>
          </a:prstGeom>
          <a:noFill/>
          <a:ln w="19050" cap="flat">
            <a:solidFill>
              <a:srgbClr val="F3A33C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  <p:sp>
        <p:nvSpPr>
          <p:cNvPr id="38" name="Line 25"/>
          <p:cNvSpPr>
            <a:spLocks noChangeShapeType="1"/>
          </p:cNvSpPr>
          <p:nvPr/>
        </p:nvSpPr>
        <p:spPr bwMode="auto">
          <a:xfrm flipH="1" flipV="1">
            <a:off x="15128171" y="7546456"/>
            <a:ext cx="997051" cy="528546"/>
          </a:xfrm>
          <a:prstGeom prst="line">
            <a:avLst/>
          </a:prstGeom>
          <a:noFill/>
          <a:ln w="19050" cap="flat">
            <a:solidFill>
              <a:srgbClr val="F3A33C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b="1" dirty="0"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356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520700" y="248563"/>
            <a:ext cx="840762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b="1" dirty="0" smtClean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DESGLOSE DE GASTOS</a:t>
            </a:r>
            <a:endParaRPr lang="en-US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549274" y="1371600"/>
            <a:ext cx="4708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Por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tipo</a:t>
            </a:r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 de </a:t>
            </a:r>
            <a:r>
              <a:rPr lang="en-US" sz="2400" i="1" dirty="0" err="1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gasto</a:t>
            </a:r>
            <a:endParaRPr lang="en-US" sz="2400" i="1" dirty="0">
              <a:solidFill>
                <a:srgbClr val="8A96A2"/>
              </a:solidFill>
              <a:latin typeface="Open Sans Italic" charset="0"/>
              <a:ea typeface="ＭＳ Ｐゴシック" charset="0"/>
              <a:cs typeface="Open Sans Italic" charset="0"/>
              <a:sym typeface="Open Sans Italic" charset="0"/>
            </a:endParaRPr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>
            <a:off x="584200" y="1219200"/>
            <a:ext cx="944563" cy="0"/>
          </a:xfrm>
          <a:prstGeom prst="line">
            <a:avLst/>
          </a:prstGeom>
          <a:noFill/>
          <a:ln w="38100" cap="flat">
            <a:solidFill>
              <a:srgbClr val="F3A33C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>
              <a:latin typeface="Open Sans Light"/>
            </a:endParaRPr>
          </a:p>
        </p:txBody>
      </p:sp>
      <p:sp>
        <p:nvSpPr>
          <p:cNvPr id="58398" name="Rectangle 30"/>
          <p:cNvSpPr>
            <a:spLocks/>
          </p:cNvSpPr>
          <p:nvPr/>
        </p:nvSpPr>
        <p:spPr bwMode="auto">
          <a:xfrm>
            <a:off x="13244014" y="2663337"/>
            <a:ext cx="7319371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2400" b="1" dirty="0" smtClean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TOTAL GASTOS IBERDROLA</a:t>
            </a:r>
            <a:r>
              <a:rPr lang="en-US" sz="2400" b="1" dirty="0">
                <a:solidFill>
                  <a:srgbClr val="67686E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: </a:t>
            </a:r>
            <a:r>
              <a:rPr lang="en-US" sz="2400" b="1" dirty="0" smtClean="0">
                <a:solidFill>
                  <a:srgbClr val="FFC000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3.421.494,02 €</a:t>
            </a:r>
            <a:endParaRPr lang="en-US" sz="2400" b="1" dirty="0">
              <a:solidFill>
                <a:srgbClr val="FFC000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0" y="13312962"/>
            <a:ext cx="24384000" cy="403038"/>
          </a:xfrm>
          <a:prstGeom prst="rect">
            <a:avLst/>
          </a:prstGeom>
          <a:solidFill>
            <a:srgbClr val="F3A33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875" y="427291"/>
            <a:ext cx="3801035" cy="1092201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6638602" y="3471798"/>
            <a:ext cx="11106795" cy="9350564"/>
            <a:chOff x="8579475" y="7743563"/>
            <a:chExt cx="6615449" cy="5569400"/>
          </a:xfrm>
        </p:grpSpPr>
        <p:sp>
          <p:nvSpPr>
            <p:cNvPr id="3" name="Rectángulo 2"/>
            <p:cNvSpPr/>
            <p:nvPr/>
          </p:nvSpPr>
          <p:spPr bwMode="auto">
            <a:xfrm>
              <a:off x="8579475" y="8242814"/>
              <a:ext cx="1653862" cy="5070148"/>
            </a:xfrm>
            <a:prstGeom prst="rect">
              <a:avLst/>
            </a:prstGeom>
            <a:solidFill>
              <a:srgbClr val="F3A33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 UltraLight" charset="0"/>
                <a:ea typeface="ヒラギノ角ゴ ProN W3" charset="0"/>
                <a:cs typeface="ヒラギノ角ゴ ProN W3" charset="0"/>
                <a:sym typeface="Helvetica Neue UltraLight" charset="0"/>
              </a:endParaRPr>
            </a:p>
          </p:txBody>
        </p:sp>
        <p:sp>
          <p:nvSpPr>
            <p:cNvPr id="37" name="Rectángulo 36"/>
            <p:cNvSpPr/>
            <p:nvPr/>
          </p:nvSpPr>
          <p:spPr bwMode="auto">
            <a:xfrm>
              <a:off x="10233337" y="11443214"/>
              <a:ext cx="1653862" cy="1869748"/>
            </a:xfrm>
            <a:prstGeom prst="rect">
              <a:avLst/>
            </a:prstGeom>
            <a:solidFill>
              <a:srgbClr val="67686E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 UltraLight" charset="0"/>
                <a:ea typeface="ヒラギノ角ゴ ProN W3" charset="0"/>
                <a:cs typeface="ヒラギノ角ゴ ProN W3" charset="0"/>
                <a:sym typeface="Helvetica Neue UltraLight" charset="0"/>
              </a:endParaRPr>
            </a:p>
          </p:txBody>
        </p:sp>
        <p:sp>
          <p:nvSpPr>
            <p:cNvPr id="50" name="Rectángulo 49"/>
            <p:cNvSpPr/>
            <p:nvPr/>
          </p:nvSpPr>
          <p:spPr bwMode="auto">
            <a:xfrm>
              <a:off x="11887200" y="11976615"/>
              <a:ext cx="1653862" cy="1336348"/>
            </a:xfrm>
            <a:prstGeom prst="rect">
              <a:avLst/>
            </a:prstGeom>
            <a:solidFill>
              <a:srgbClr val="F3A33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 UltraLight" charset="0"/>
                <a:ea typeface="ヒラギノ角ゴ ProN W3" charset="0"/>
                <a:cs typeface="ヒラギノ角ゴ ProN W3" charset="0"/>
                <a:sym typeface="Helvetica Neue UltraLight" charset="0"/>
              </a:endParaRPr>
            </a:p>
          </p:txBody>
        </p:sp>
        <p:sp>
          <p:nvSpPr>
            <p:cNvPr id="51" name="Rectángulo 50"/>
            <p:cNvSpPr/>
            <p:nvPr/>
          </p:nvSpPr>
          <p:spPr bwMode="auto">
            <a:xfrm>
              <a:off x="13541062" y="13189596"/>
              <a:ext cx="1653862" cy="123366"/>
            </a:xfrm>
            <a:prstGeom prst="rect">
              <a:avLst/>
            </a:prstGeom>
            <a:solidFill>
              <a:srgbClr val="67686E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5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 UltraLight" charset="0"/>
                <a:ea typeface="ヒラギノ角ゴ ProN W3" charset="0"/>
                <a:cs typeface="ヒラギノ角ゴ ProN W3" charset="0"/>
                <a:sym typeface="Helvetica Neue UltraLight" charset="0"/>
              </a:endParaRPr>
            </a:p>
          </p:txBody>
        </p:sp>
        <p:sp>
          <p:nvSpPr>
            <p:cNvPr id="68" name="Rectangle 22"/>
            <p:cNvSpPr>
              <a:spLocks/>
            </p:cNvSpPr>
            <p:nvPr/>
          </p:nvSpPr>
          <p:spPr bwMode="auto">
            <a:xfrm rot="16200000">
              <a:off x="8391930" y="11897722"/>
              <a:ext cx="1868652" cy="401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rnd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130000"/>
                </a:lnSpc>
              </a:pPr>
              <a:r>
                <a:rPr lang="en-US" sz="2800" i="1" dirty="0" smtClean="0">
                  <a:solidFill>
                    <a:schemeClr val="bg1"/>
                  </a:solidFill>
                  <a:latin typeface="Open Sans" charset="0"/>
                  <a:ea typeface="ＭＳ Ｐゴシック" charset="0"/>
                  <a:cs typeface="Open Sans" charset="0"/>
                  <a:sym typeface="Open Sans" charset="0"/>
                </a:rPr>
                <a:t>PERSONAL</a:t>
              </a:r>
              <a:endParaRPr lang="en-US" sz="2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  <a:cs typeface="Open Sans" charset="0"/>
                <a:sym typeface="Open Sans" charset="0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sz="2800" i="1" dirty="0" smtClean="0">
                  <a:solidFill>
                    <a:srgbClr val="67686E"/>
                  </a:solidFill>
                  <a:latin typeface="Open Sans" charset="0"/>
                  <a:ea typeface="ＭＳ Ｐゴシック" charset="0"/>
                  <a:cs typeface="Open Sans" charset="0"/>
                  <a:sym typeface="Open Sans" charset="0"/>
                </a:rPr>
                <a:t>2.317.656,93 €</a:t>
              </a:r>
              <a:endParaRPr lang="en-US" sz="2800" i="1" dirty="0">
                <a:solidFill>
                  <a:srgbClr val="67686E"/>
                </a:solidFill>
                <a:latin typeface="Open Sans" charset="0"/>
                <a:ea typeface="ＭＳ Ｐゴシック" charset="0"/>
                <a:cs typeface="Open Sans" charset="0"/>
                <a:sym typeface="Open Sans" charset="0"/>
              </a:endParaRPr>
            </a:p>
          </p:txBody>
        </p:sp>
        <p:sp>
          <p:nvSpPr>
            <p:cNvPr id="75" name="Rectangle 22"/>
            <p:cNvSpPr>
              <a:spLocks/>
            </p:cNvSpPr>
            <p:nvPr/>
          </p:nvSpPr>
          <p:spPr bwMode="auto">
            <a:xfrm rot="16200000">
              <a:off x="9202571" y="9293533"/>
              <a:ext cx="3576983" cy="477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rnd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130000"/>
                </a:lnSpc>
              </a:pPr>
              <a:r>
                <a:rPr lang="en-US" sz="2800" i="1" dirty="0" smtClean="0">
                  <a:solidFill>
                    <a:srgbClr val="67686E"/>
                  </a:solidFill>
                  <a:latin typeface="Open Sans" charset="0"/>
                  <a:ea typeface="ＭＳ Ｐゴシック" charset="0"/>
                  <a:cs typeface="Open Sans" charset="0"/>
                  <a:sym typeface="Open Sans" charset="0"/>
                </a:rPr>
                <a:t>EQUIPAMIENTOS, MTO Y </a:t>
              </a:r>
              <a:r>
                <a:rPr lang="en-US" sz="2800" i="1" dirty="0" smtClean="0">
                  <a:solidFill>
                    <a:srgbClr val="67686E"/>
                  </a:solidFill>
                  <a:latin typeface="Open Sans" charset="0"/>
                  <a:ea typeface="ＭＳ Ｐゴシック" charset="0"/>
                  <a:cs typeface="Open Sans" charset="0"/>
                  <a:sym typeface="Open Sans" charset="0"/>
                </a:rPr>
                <a:t>SUMINISTROS</a:t>
              </a:r>
            </a:p>
            <a:p>
              <a:pPr algn="l">
                <a:lnSpc>
                  <a:spcPct val="130000"/>
                </a:lnSpc>
              </a:pPr>
              <a:r>
                <a:rPr lang="en-US" sz="2800" i="1" dirty="0" smtClean="0">
                  <a:solidFill>
                    <a:srgbClr val="F3A33C"/>
                  </a:solidFill>
                  <a:latin typeface="Open Sans" charset="0"/>
                  <a:ea typeface="ＭＳ Ｐゴシック" charset="0"/>
                  <a:cs typeface="Open Sans" charset="0"/>
                  <a:sym typeface="Open Sans" charset="0"/>
                </a:rPr>
                <a:t>650.997,20 €</a:t>
              </a:r>
              <a:endParaRPr lang="en-US" sz="2800" i="1" dirty="0">
                <a:solidFill>
                  <a:srgbClr val="F3A33C"/>
                </a:solidFill>
                <a:latin typeface="Open Sans" charset="0"/>
                <a:ea typeface="ＭＳ Ｐゴシック" charset="0"/>
                <a:cs typeface="Open Sans" charset="0"/>
                <a:sym typeface="Open Sans" charset="0"/>
              </a:endParaRPr>
            </a:p>
          </p:txBody>
        </p:sp>
        <p:sp>
          <p:nvSpPr>
            <p:cNvPr id="76" name="Rectangle 22"/>
            <p:cNvSpPr>
              <a:spLocks/>
            </p:cNvSpPr>
            <p:nvPr/>
          </p:nvSpPr>
          <p:spPr bwMode="auto">
            <a:xfrm rot="16200000">
              <a:off x="11255143" y="10244091"/>
              <a:ext cx="2797421" cy="463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rnd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130000"/>
                </a:lnSpc>
              </a:pPr>
              <a:r>
                <a:rPr lang="en-US" sz="2800" i="1" dirty="0" smtClean="0">
                  <a:solidFill>
                    <a:srgbClr val="67686E"/>
                  </a:solidFill>
                  <a:latin typeface="Open Sans" charset="0"/>
                  <a:ea typeface="ＭＳ Ｐゴシック" charset="0"/>
                  <a:cs typeface="Open Sans" charset="0"/>
                  <a:sym typeface="Open Sans" charset="0"/>
                </a:rPr>
                <a:t>GENERALES</a:t>
              </a:r>
            </a:p>
            <a:p>
              <a:pPr algn="just">
                <a:lnSpc>
                  <a:spcPct val="130000"/>
                </a:lnSpc>
              </a:pPr>
              <a:r>
                <a:rPr lang="en-US" sz="2800" i="1" dirty="0" smtClean="0">
                  <a:solidFill>
                    <a:srgbClr val="F3A33C"/>
                  </a:solidFill>
                  <a:latin typeface="Open Sans" charset="0"/>
                  <a:ea typeface="ＭＳ Ｐゴシック" charset="0"/>
                  <a:cs typeface="Open Sans" charset="0"/>
                  <a:sym typeface="Open Sans" charset="0"/>
                </a:rPr>
                <a:t>392.320,90 €</a:t>
              </a:r>
              <a:endParaRPr lang="en-US" sz="2800" i="1" dirty="0">
                <a:solidFill>
                  <a:srgbClr val="F3A33C"/>
                </a:solidFill>
                <a:latin typeface="Open Sans" charset="0"/>
                <a:ea typeface="ＭＳ Ｐゴシック" charset="0"/>
                <a:cs typeface="Open Sans" charset="0"/>
                <a:sym typeface="Open Sans" charset="0"/>
              </a:endParaRPr>
            </a:p>
          </p:txBody>
        </p:sp>
        <p:sp>
          <p:nvSpPr>
            <p:cNvPr id="77" name="Rectangle 22"/>
            <p:cNvSpPr>
              <a:spLocks/>
            </p:cNvSpPr>
            <p:nvPr/>
          </p:nvSpPr>
          <p:spPr bwMode="auto">
            <a:xfrm rot="16200000">
              <a:off x="12903396" y="11278451"/>
              <a:ext cx="2961287" cy="636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rnd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130000"/>
                </a:lnSpc>
              </a:pPr>
              <a:r>
                <a:rPr lang="en-US" sz="2800" i="1" dirty="0" smtClean="0">
                  <a:solidFill>
                    <a:srgbClr val="67686E"/>
                  </a:solidFill>
                  <a:latin typeface="Open Sans" charset="0"/>
                  <a:ea typeface="ＭＳ Ｐゴシック" charset="0"/>
                  <a:cs typeface="Open Sans" charset="0"/>
                  <a:sym typeface="Open Sans" charset="0"/>
                </a:rPr>
                <a:t>OTROS</a:t>
              </a:r>
            </a:p>
            <a:p>
              <a:pPr algn="just">
                <a:lnSpc>
                  <a:spcPct val="130000"/>
                </a:lnSpc>
              </a:pPr>
              <a:r>
                <a:rPr lang="en-US" sz="2800" i="1" dirty="0" smtClean="0">
                  <a:solidFill>
                    <a:srgbClr val="F3A33C"/>
                  </a:solidFill>
                  <a:latin typeface="Open Sans" charset="0"/>
                  <a:ea typeface="ＭＳ Ｐゴシック" charset="0"/>
                  <a:cs typeface="Open Sans" charset="0"/>
                  <a:sym typeface="Open Sans" charset="0"/>
                </a:rPr>
                <a:t>60.519,00 €</a:t>
              </a:r>
              <a:endParaRPr lang="en-US" sz="2800" i="1" dirty="0">
                <a:solidFill>
                  <a:srgbClr val="F3A33C"/>
                </a:solidFill>
                <a:latin typeface="Open Sans" charset="0"/>
                <a:ea typeface="ＭＳ Ｐゴシック" charset="0"/>
                <a:cs typeface="Open Sans" charset="0"/>
                <a:sym typeface="Open Sans" charset="0"/>
              </a:endParaRPr>
            </a:p>
          </p:txBody>
        </p:sp>
      </p:grpSp>
      <p:sp>
        <p:nvSpPr>
          <p:cNvPr id="18" name="Rectángulo 17"/>
          <p:cNvSpPr/>
          <p:nvPr/>
        </p:nvSpPr>
        <p:spPr bwMode="auto">
          <a:xfrm>
            <a:off x="0" y="12822362"/>
            <a:ext cx="24384000" cy="893638"/>
          </a:xfrm>
          <a:prstGeom prst="rect">
            <a:avLst/>
          </a:prstGeom>
          <a:solidFill>
            <a:srgbClr val="F3A33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19" name="Rectangle 10"/>
          <p:cNvSpPr>
            <a:spLocks/>
          </p:cNvSpPr>
          <p:nvPr/>
        </p:nvSpPr>
        <p:spPr bwMode="auto">
          <a:xfrm>
            <a:off x="9808610" y="12991213"/>
            <a:ext cx="2154790" cy="71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15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19,03%</a:t>
            </a:r>
            <a:endParaRPr lang="en-US" sz="24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21" name="Rectangle 10"/>
          <p:cNvSpPr>
            <a:spLocks/>
          </p:cNvSpPr>
          <p:nvPr/>
        </p:nvSpPr>
        <p:spPr bwMode="auto">
          <a:xfrm>
            <a:off x="12723908" y="12991676"/>
            <a:ext cx="1754092" cy="71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15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11,47%</a:t>
            </a:r>
            <a:endParaRPr lang="en-US" sz="24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22" name="Rectangle 10"/>
          <p:cNvSpPr>
            <a:spLocks/>
          </p:cNvSpPr>
          <p:nvPr/>
        </p:nvSpPr>
        <p:spPr bwMode="auto">
          <a:xfrm>
            <a:off x="15543308" y="12991213"/>
            <a:ext cx="1754092" cy="71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15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1,77%</a:t>
            </a:r>
            <a:endParaRPr lang="en-US" sz="24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6989210" y="12991213"/>
            <a:ext cx="2154790" cy="71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15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67,74%</a:t>
            </a:r>
            <a:endParaRPr lang="en-US" sz="24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34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520700" y="248563"/>
            <a:ext cx="795544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b="1" dirty="0" smtClean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BENEFICIO Y MARGEN</a:t>
            </a:r>
            <a:endParaRPr lang="en-US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549274" y="1524000"/>
            <a:ext cx="684212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2400" i="1" dirty="0" smtClean="0">
                <a:solidFill>
                  <a:srgbClr val="8A96A2"/>
                </a:solidFill>
                <a:latin typeface="Open Sans Italic" charset="0"/>
                <a:ea typeface="ＭＳ Ｐゴシック" charset="0"/>
                <a:cs typeface="Open Sans Italic" charset="0"/>
                <a:sym typeface="Open Sans Italic" charset="0"/>
              </a:rPr>
              <a:t>Iberdrola 2015</a:t>
            </a:r>
            <a:endParaRPr lang="en-US" sz="2400" i="1" dirty="0">
              <a:solidFill>
                <a:srgbClr val="8A96A2"/>
              </a:solidFill>
              <a:latin typeface="Open Sans Italic" charset="0"/>
              <a:ea typeface="ＭＳ Ｐゴシック" charset="0"/>
              <a:cs typeface="Open Sans Italic" charset="0"/>
              <a:sym typeface="Open Sans Italic" charset="0"/>
            </a:endParaRPr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>
            <a:off x="584200" y="1219200"/>
            <a:ext cx="944563" cy="0"/>
          </a:xfrm>
          <a:prstGeom prst="line">
            <a:avLst/>
          </a:prstGeom>
          <a:noFill/>
          <a:ln w="38100" cap="flat">
            <a:solidFill>
              <a:srgbClr val="F3A33C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dirty="0">
              <a:latin typeface="Open Sans Light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7399270" y="2447912"/>
            <a:ext cx="9593330" cy="9591688"/>
            <a:chOff x="9588147" y="4012992"/>
            <a:chExt cx="5349688" cy="5348772"/>
          </a:xfrm>
        </p:grpSpPr>
        <p:sp>
          <p:nvSpPr>
            <p:cNvPr id="33" name="Oval 8"/>
            <p:cNvSpPr>
              <a:spLocks/>
            </p:cNvSpPr>
            <p:nvPr/>
          </p:nvSpPr>
          <p:spPr bwMode="auto">
            <a:xfrm>
              <a:off x="9588147" y="4012992"/>
              <a:ext cx="5349688" cy="5343874"/>
            </a:xfrm>
            <a:prstGeom prst="ellipse">
              <a:avLst/>
            </a:prstGeom>
            <a:solidFill>
              <a:srgbClr val="67686E"/>
            </a:solidFill>
            <a:ln>
              <a:noFill/>
            </a:ln>
            <a:extLst/>
          </p:spPr>
          <p:txBody>
            <a:bodyPr lIns="0" tIns="0" rIns="0" bIns="0"/>
            <a:lstStyle/>
            <a:p>
              <a:endParaRPr lang="en-US" b="1" dirty="0">
                <a:latin typeface="Open Sans Light"/>
              </a:endParaRPr>
            </a:p>
          </p:txBody>
        </p:sp>
        <p:sp>
          <p:nvSpPr>
            <p:cNvPr id="34" name="Oval 9"/>
            <p:cNvSpPr>
              <a:spLocks/>
            </p:cNvSpPr>
            <p:nvPr/>
          </p:nvSpPr>
          <p:spPr bwMode="auto">
            <a:xfrm>
              <a:off x="11244505" y="7315200"/>
              <a:ext cx="2056356" cy="2046564"/>
            </a:xfrm>
            <a:prstGeom prst="ellipse">
              <a:avLst/>
            </a:prstGeom>
            <a:solidFill>
              <a:srgbClr val="F3A3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508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b="1" dirty="0">
                <a:latin typeface="Open Sans Light"/>
              </a:endParaRPr>
            </a:p>
          </p:txBody>
        </p:sp>
        <p:sp>
          <p:nvSpPr>
            <p:cNvPr id="44" name="Rectangle 10"/>
            <p:cNvSpPr>
              <a:spLocks/>
            </p:cNvSpPr>
            <p:nvPr/>
          </p:nvSpPr>
          <p:spPr bwMode="auto">
            <a:xfrm>
              <a:off x="11312362" y="8185327"/>
              <a:ext cx="1998379" cy="666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70000"/>
                </a:lnSpc>
                <a:spcBef>
                  <a:spcPts val="1500"/>
                </a:spcBef>
              </a:pPr>
              <a:r>
                <a:rPr lang="en-US" sz="4800" b="1" dirty="0" smtClean="0">
                  <a:solidFill>
                    <a:schemeClr val="bg1"/>
                  </a:solidFill>
                  <a:latin typeface="Montserrat Bold" charset="0"/>
                  <a:ea typeface="ＭＳ Ｐゴシック" charset="0"/>
                  <a:cs typeface="Montserrat Bold" charset="0"/>
                  <a:sym typeface="Montserrat Bold" charset="0"/>
                </a:rPr>
                <a:t>16,04%</a:t>
              </a:r>
              <a:endParaRPr lang="en-US" sz="48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endParaRPr>
            </a:p>
          </p:txBody>
        </p:sp>
        <p:sp>
          <p:nvSpPr>
            <p:cNvPr id="45" name="Rectangle 10"/>
            <p:cNvSpPr>
              <a:spLocks/>
            </p:cNvSpPr>
            <p:nvPr/>
          </p:nvSpPr>
          <p:spPr bwMode="auto">
            <a:xfrm>
              <a:off x="10240395" y="6217306"/>
              <a:ext cx="4101515" cy="666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s-ES" sz="7200" b="1" dirty="0">
                  <a:solidFill>
                    <a:schemeClr val="bg1"/>
                  </a:solidFill>
                </a:rPr>
                <a:t>548.978,06 </a:t>
              </a:r>
              <a:r>
                <a:rPr lang="es-ES" sz="7200" b="1" dirty="0" smtClean="0">
                  <a:solidFill>
                    <a:schemeClr val="bg1"/>
                  </a:solidFill>
                </a:rPr>
                <a:t>€</a:t>
              </a:r>
              <a:endParaRPr lang="es-ES" sz="7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875" y="427291"/>
            <a:ext cx="3801035" cy="109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ckground">
  <a:themeElements>
    <a:clrScheme name="Custom 33">
      <a:dk1>
        <a:srgbClr val="EEF1F8"/>
      </a:dk1>
      <a:lt1>
        <a:srgbClr val="FFFFFF"/>
      </a:lt1>
      <a:dk2>
        <a:srgbClr val="262E31"/>
      </a:dk2>
      <a:lt2>
        <a:srgbClr val="FFFFFF"/>
      </a:lt2>
      <a:accent1>
        <a:srgbClr val="EEF1F8"/>
      </a:accent1>
      <a:accent2>
        <a:srgbClr val="8A96A2"/>
      </a:accent2>
      <a:accent3>
        <a:srgbClr val="BBC1CD"/>
      </a:accent3>
      <a:accent4>
        <a:srgbClr val="54616A"/>
      </a:accent4>
      <a:accent5>
        <a:srgbClr val="F5F7FB"/>
      </a:accent5>
      <a:accent6>
        <a:srgbClr val="FF7A5F"/>
      </a:accent6>
      <a:hlink>
        <a:srgbClr val="54616A"/>
      </a:hlink>
      <a:folHlink>
        <a:srgbClr val="8A96A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UltraLight" charset="0"/>
            <a:ea typeface="ヒラギノ角ゴ ProN W3" charset="0"/>
            <a:cs typeface="ヒラギノ角ゴ ProN W3" charset="0"/>
            <a:sym typeface="Helvetica Neue Ultra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UltraLight" charset="0"/>
            <a:ea typeface="ヒラギノ角ゴ ProN W3" charset="0"/>
            <a:cs typeface="ヒラギノ角ゴ ProN W3" charset="0"/>
            <a:sym typeface="Helvetica Neue UltraLight" charset="0"/>
          </a:defRPr>
        </a:defPPr>
      </a:lstStyle>
    </a:lnDef>
  </a:objectDefaults>
  <a:extraClrSchemeLst>
    <a:extraClrScheme>
      <a:clrScheme name="Backgrou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6076</TotalTime>
  <Pages>0</Pages>
  <Words>229</Words>
  <Characters>0</Characters>
  <Application>Microsoft Office PowerPoint</Application>
  <PresentationFormat>Personalizado</PresentationFormat>
  <Lines>0</Lines>
  <Paragraphs>86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ＭＳ Ｐゴシック</vt:lpstr>
      <vt:lpstr>Helvetica Neue UltraLight</vt:lpstr>
      <vt:lpstr>Montserrat Bold</vt:lpstr>
      <vt:lpstr>Open Sans</vt:lpstr>
      <vt:lpstr>Open Sans Italic</vt:lpstr>
      <vt:lpstr>Open Sans Light</vt:lpstr>
      <vt:lpstr>ヒラギノ角ゴ ProN W3</vt:lpstr>
      <vt:lpstr>Background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Ricardo García López</dc:creator>
  <cp:keywords/>
  <dc:description/>
  <cp:lastModifiedBy>Ricardo García López</cp:lastModifiedBy>
  <cp:revision>139</cp:revision>
  <dcterms:modified xsi:type="dcterms:W3CDTF">2016-04-08T16:34:26Z</dcterms:modified>
</cp:coreProperties>
</file>