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65" r:id="rId8"/>
    <p:sldId id="367" r:id="rId9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33C"/>
    <a:srgbClr val="4C27CC"/>
    <a:srgbClr val="48FA37"/>
    <a:srgbClr val="676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07"/>
    <p:restoredTop sz="95377"/>
  </p:normalViewPr>
  <p:slideViewPr>
    <p:cSldViewPr>
      <p:cViewPr>
        <p:scale>
          <a:sx n="44" d="100"/>
          <a:sy n="44" d="100"/>
        </p:scale>
        <p:origin x="-288" y="3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 bwMode="auto">
          <a:xfrm>
            <a:off x="0" y="13312962"/>
            <a:ext cx="24384000" cy="403038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79" y="4464424"/>
            <a:ext cx="14165878" cy="40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85007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447477"/>
            <a:ext cx="72993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49274" y="1219200"/>
            <a:ext cx="1051017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8573268" y="2527804"/>
            <a:ext cx="7657332" cy="9587994"/>
            <a:chOff x="9517733" y="3600249"/>
            <a:chExt cx="5768402" cy="7222804"/>
          </a:xfrm>
        </p:grpSpPr>
        <p:sp>
          <p:nvSpPr>
            <p:cNvPr id="33" name="Oval 8"/>
            <p:cNvSpPr>
              <a:spLocks/>
            </p:cNvSpPr>
            <p:nvPr/>
          </p:nvSpPr>
          <p:spPr bwMode="auto">
            <a:xfrm>
              <a:off x="9517733" y="5060920"/>
              <a:ext cx="5768402" cy="5762132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34" name="Oval 9"/>
            <p:cNvSpPr>
              <a:spLocks/>
            </p:cNvSpPr>
            <p:nvPr/>
          </p:nvSpPr>
          <p:spPr bwMode="auto">
            <a:xfrm>
              <a:off x="9979719" y="5980890"/>
              <a:ext cx="4865332" cy="4842163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508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11376901" y="7596307"/>
              <a:ext cx="2154790" cy="71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1500"/>
                </a:spcBef>
              </a:pPr>
              <a:r>
                <a:rPr lang="en-US" sz="36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73,18%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5" name="Rectangle 10"/>
            <p:cNvSpPr>
              <a:spLocks/>
            </p:cNvSpPr>
            <p:nvPr/>
          </p:nvSpPr>
          <p:spPr bwMode="auto">
            <a:xfrm>
              <a:off x="10221032" y="8193776"/>
              <a:ext cx="4422536" cy="71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s-ES" sz="3600" b="1" dirty="0">
                  <a:solidFill>
                    <a:srgbClr val="67686E"/>
                  </a:solidFill>
                </a:rPr>
                <a:t>3.970.472,08 </a:t>
              </a:r>
              <a:r>
                <a:rPr lang="es-ES" sz="3600" b="1" dirty="0" smtClean="0">
                  <a:solidFill>
                    <a:srgbClr val="67686E"/>
                  </a:solidFill>
                </a:rPr>
                <a:t>€</a:t>
              </a:r>
              <a:endParaRPr lang="es-ES" sz="3600" dirty="0">
                <a:solidFill>
                  <a:srgbClr val="67686E"/>
                </a:solidFill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2484802" y="4279134"/>
              <a:ext cx="0" cy="506800"/>
            </a:xfrm>
            <a:prstGeom prst="line">
              <a:avLst/>
            </a:prstGeom>
            <a:noFill/>
            <a:ln w="19050" cap="flat">
              <a:solidFill>
                <a:srgbClr val="F3A33C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50" name="Rectangle 30"/>
            <p:cNvSpPr>
              <a:spLocks/>
            </p:cNvSpPr>
            <p:nvPr/>
          </p:nvSpPr>
          <p:spPr bwMode="auto">
            <a:xfrm>
              <a:off x="11092926" y="3600249"/>
              <a:ext cx="2848355" cy="506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400" b="1" dirty="0" smtClean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TOTAL</a:t>
              </a:r>
              <a:endParaRPr lang="en-US" sz="2400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85007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447477"/>
            <a:ext cx="72993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49274" y="1219200"/>
            <a:ext cx="1051017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7621153" y="4438713"/>
            <a:ext cx="0" cy="654684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1" name="Rectangle 30"/>
          <p:cNvSpPr>
            <a:spLocks/>
          </p:cNvSpPr>
          <p:nvPr/>
        </p:nvSpPr>
        <p:spPr bwMode="auto">
          <a:xfrm>
            <a:off x="5884802" y="3657600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8" name="Oval 8"/>
          <p:cNvSpPr>
            <a:spLocks/>
          </p:cNvSpPr>
          <p:nvPr/>
        </p:nvSpPr>
        <p:spPr bwMode="auto">
          <a:xfrm>
            <a:off x="5272209" y="5365341"/>
            <a:ext cx="4704272" cy="4699157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9" name="Oval 9"/>
          <p:cNvSpPr>
            <a:spLocks/>
          </p:cNvSpPr>
          <p:nvPr/>
        </p:nvSpPr>
        <p:spPr bwMode="auto">
          <a:xfrm>
            <a:off x="5394698" y="5639467"/>
            <a:ext cx="4476339" cy="4455020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0" name="Rectangle 10"/>
          <p:cNvSpPr>
            <a:spLocks/>
          </p:cNvSpPr>
          <p:nvPr/>
        </p:nvSpPr>
        <p:spPr bwMode="auto">
          <a:xfrm>
            <a:off x="6746555" y="7140277"/>
            <a:ext cx="1757284" cy="58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95,75%</a:t>
            </a:r>
            <a:endParaRPr lang="en-US" sz="2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5865015" y="7803060"/>
            <a:ext cx="3606686" cy="58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3.801.705,39 €</a:t>
            </a:r>
            <a:endParaRPr lang="en-US" sz="28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2" name="Oval 8"/>
          <p:cNvSpPr>
            <a:spLocks/>
          </p:cNvSpPr>
          <p:nvPr/>
        </p:nvSpPr>
        <p:spPr bwMode="auto">
          <a:xfrm>
            <a:off x="1856913" y="6322983"/>
            <a:ext cx="2801660" cy="2798614"/>
          </a:xfrm>
          <a:prstGeom prst="ellipse">
            <a:avLst/>
          </a:prstGeom>
          <a:solidFill>
            <a:srgbClr val="F3A33C"/>
          </a:solidFill>
          <a:ln>
            <a:solidFill>
              <a:srgbClr val="F3A33C"/>
            </a:solidFill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3" name="Oval 8"/>
          <p:cNvSpPr>
            <a:spLocks/>
          </p:cNvSpPr>
          <p:nvPr/>
        </p:nvSpPr>
        <p:spPr bwMode="auto">
          <a:xfrm>
            <a:off x="11246682" y="8437617"/>
            <a:ext cx="100726" cy="100615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4" name="Oval 8"/>
          <p:cNvSpPr>
            <a:spLocks/>
          </p:cNvSpPr>
          <p:nvPr/>
        </p:nvSpPr>
        <p:spPr bwMode="auto">
          <a:xfrm>
            <a:off x="4525688" y="9851347"/>
            <a:ext cx="855642" cy="85471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5" name="Oval 8"/>
          <p:cNvSpPr>
            <a:spLocks/>
          </p:cNvSpPr>
          <p:nvPr/>
        </p:nvSpPr>
        <p:spPr bwMode="auto">
          <a:xfrm>
            <a:off x="10363597" y="9656816"/>
            <a:ext cx="364281" cy="363884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6" name="Oval 8"/>
          <p:cNvSpPr>
            <a:spLocks/>
          </p:cNvSpPr>
          <p:nvPr/>
        </p:nvSpPr>
        <p:spPr bwMode="auto">
          <a:xfrm>
            <a:off x="8723784" y="10342616"/>
            <a:ext cx="677470" cy="676734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7" name="Oval 8"/>
          <p:cNvSpPr>
            <a:spLocks/>
          </p:cNvSpPr>
          <p:nvPr/>
        </p:nvSpPr>
        <p:spPr bwMode="auto">
          <a:xfrm>
            <a:off x="6379356" y="10584590"/>
            <a:ext cx="856926" cy="855994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60" name="Rectangle 30"/>
          <p:cNvSpPr>
            <a:spLocks/>
          </p:cNvSpPr>
          <p:nvPr/>
        </p:nvSpPr>
        <p:spPr bwMode="auto">
          <a:xfrm>
            <a:off x="1466429" y="9275816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 CNC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1" name="Rectangle 30"/>
          <p:cNvSpPr>
            <a:spLocks/>
          </p:cNvSpPr>
          <p:nvPr/>
        </p:nvSpPr>
        <p:spPr bwMode="auto">
          <a:xfrm>
            <a:off x="3142829" y="10848323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FORMACIÓN UM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279.950,00 €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2" name="Rectangle 30"/>
          <p:cNvSpPr>
            <a:spLocks/>
          </p:cNvSpPr>
          <p:nvPr/>
        </p:nvSpPr>
        <p:spPr bwMode="auto">
          <a:xfrm>
            <a:off x="5047829" y="11610323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FORMACIÓN CNC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240.000,00 €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3" name="Rectangle 30"/>
          <p:cNvSpPr>
            <a:spLocks/>
          </p:cNvSpPr>
          <p:nvPr/>
        </p:nvSpPr>
        <p:spPr bwMode="auto">
          <a:xfrm>
            <a:off x="7333829" y="11180816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MADRID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146.066,50€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4" name="Rectangle 30"/>
          <p:cNvSpPr>
            <a:spLocks/>
          </p:cNvSpPr>
          <p:nvPr/>
        </p:nvSpPr>
        <p:spPr bwMode="auto">
          <a:xfrm>
            <a:off x="8780402" y="10179780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PLANES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91.545,00 €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5" name="Rectangle 30"/>
          <p:cNvSpPr>
            <a:spLocks/>
          </p:cNvSpPr>
          <p:nvPr/>
        </p:nvSpPr>
        <p:spPr bwMode="auto">
          <a:xfrm>
            <a:off x="9542402" y="8746053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OTRA FORMACIÓN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26.660,00 €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6" name="Oval 8"/>
          <p:cNvSpPr>
            <a:spLocks/>
          </p:cNvSpPr>
          <p:nvPr/>
        </p:nvSpPr>
        <p:spPr bwMode="auto">
          <a:xfrm>
            <a:off x="14935199" y="5357693"/>
            <a:ext cx="4906084" cy="4900750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7" name="Oval 9"/>
          <p:cNvSpPr>
            <a:spLocks/>
          </p:cNvSpPr>
          <p:nvPr/>
        </p:nvSpPr>
        <p:spPr bwMode="auto">
          <a:xfrm>
            <a:off x="16899889" y="9220201"/>
            <a:ext cx="993552" cy="988822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8" name="Rectangle 10"/>
          <p:cNvSpPr>
            <a:spLocks/>
          </p:cNvSpPr>
          <p:nvPr/>
        </p:nvSpPr>
        <p:spPr bwMode="auto">
          <a:xfrm>
            <a:off x="16594125" y="7240279"/>
            <a:ext cx="1736323" cy="5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4,25%</a:t>
            </a:r>
            <a:endParaRPr lang="en-US" sz="2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9" name="Rectangle 10"/>
          <p:cNvSpPr>
            <a:spLocks/>
          </p:cNvSpPr>
          <p:nvPr/>
        </p:nvSpPr>
        <p:spPr bwMode="auto">
          <a:xfrm>
            <a:off x="15630875" y="7895156"/>
            <a:ext cx="3563668" cy="5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168.766,29 €</a:t>
            </a:r>
            <a:endParaRPr lang="en-US" sz="2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0" name="Oval 8"/>
          <p:cNvSpPr>
            <a:spLocks/>
          </p:cNvSpPr>
          <p:nvPr/>
        </p:nvSpPr>
        <p:spPr bwMode="auto">
          <a:xfrm>
            <a:off x="20173756" y="7895156"/>
            <a:ext cx="1795356" cy="1793402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81" name="Oval 8"/>
          <p:cNvSpPr>
            <a:spLocks/>
          </p:cNvSpPr>
          <p:nvPr/>
        </p:nvSpPr>
        <p:spPr bwMode="auto">
          <a:xfrm>
            <a:off x="18101964" y="10444599"/>
            <a:ext cx="1168780" cy="1167509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82" name="Rectangle 30"/>
          <p:cNvSpPr>
            <a:spLocks/>
          </p:cNvSpPr>
          <p:nvPr/>
        </p:nvSpPr>
        <p:spPr bwMode="auto">
          <a:xfrm>
            <a:off x="19187650" y="9885910"/>
            <a:ext cx="3900949" cy="62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MAT. PCI, AUTORR, DET Y MTO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99.987,67 €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3" name="Rectangle 30"/>
          <p:cNvSpPr>
            <a:spLocks/>
          </p:cNvSpPr>
          <p:nvPr/>
        </p:nvSpPr>
        <p:spPr bwMode="auto">
          <a:xfrm>
            <a:off x="16916400" y="11790907"/>
            <a:ext cx="3539898" cy="62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SEÑALIZACIÓN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68.778,62 €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17367227" y="4438713"/>
            <a:ext cx="0" cy="654684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69" name="Rectangle 30"/>
          <p:cNvSpPr>
            <a:spLocks/>
          </p:cNvSpPr>
          <p:nvPr/>
        </p:nvSpPr>
        <p:spPr bwMode="auto">
          <a:xfrm>
            <a:off x="15630876" y="3657600"/>
            <a:ext cx="3582627" cy="6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762000"/>
            <a:ext cx="110687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429000"/>
            <a:ext cx="6909969" cy="92202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20700" y="2031207"/>
            <a:ext cx="72993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939006"/>
            <a:ext cx="3801035" cy="109220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8054708" y="3429000"/>
            <a:ext cx="4693013" cy="634348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>
            <a:off x="8054708" y="9982200"/>
            <a:ext cx="4693013" cy="266699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6" name="Rectángulo 95"/>
          <p:cNvSpPr/>
          <p:nvPr/>
        </p:nvSpPr>
        <p:spPr bwMode="auto">
          <a:xfrm>
            <a:off x="874888" y="9793159"/>
            <a:ext cx="6909969" cy="2856041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3" name="Paralelogramo 12"/>
          <p:cNvSpPr/>
          <p:nvPr/>
        </p:nvSpPr>
        <p:spPr bwMode="auto">
          <a:xfrm rot="5400000">
            <a:off x="1053272" y="5003217"/>
            <a:ext cx="6553202" cy="6909967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1377462" y="977248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1498335" y="11639147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3.970.472,08 </a:t>
            </a:r>
            <a:r>
              <a:rPr lang="es-ES" sz="4800" b="1" dirty="0">
                <a:solidFill>
                  <a:schemeClr val="tx1">
                    <a:lumMod val="10000"/>
                  </a:schemeClr>
                </a:solidFill>
              </a:rPr>
              <a:t>€</a:t>
            </a:r>
            <a:endParaRPr lang="es-ES" sz="48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874886" y="10978481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tx1">
                    <a:lumMod val="10000"/>
                  </a:schemeClr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8416780" y="7501045"/>
            <a:ext cx="5486399" cy="47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4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0" name="Rectangle 30"/>
          <p:cNvSpPr>
            <a:spLocks/>
          </p:cNvSpPr>
          <p:nvPr/>
        </p:nvSpPr>
        <p:spPr bwMode="auto">
          <a:xfrm>
            <a:off x="7908468" y="8958943"/>
            <a:ext cx="4207332" cy="74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</a:t>
            </a:r>
            <a:r>
              <a:rPr lang="es-ES" sz="3600" b="1" dirty="0" smtClean="0">
                <a:solidFill>
                  <a:srgbClr val="F3A33C"/>
                </a:solidFill>
              </a:rPr>
              <a:t>€</a:t>
            </a:r>
            <a:endParaRPr lang="es-ES" sz="3600" dirty="0">
              <a:solidFill>
                <a:srgbClr val="F3A33C"/>
              </a:solidFill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7549662" y="8382000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8" name="Rectangle 30"/>
          <p:cNvSpPr>
            <a:spLocks/>
          </p:cNvSpPr>
          <p:nvPr/>
        </p:nvSpPr>
        <p:spPr bwMode="auto">
          <a:xfrm>
            <a:off x="8422495" y="1179109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n-US" sz="36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s-ES" sz="3600" b="1" dirty="0" smtClean="0">
                <a:solidFill>
                  <a:srgbClr val="F3A33C"/>
                </a:solidFill>
              </a:rPr>
              <a:t>€</a:t>
            </a:r>
            <a:endParaRPr lang="es-ES" sz="3600" dirty="0">
              <a:solidFill>
                <a:srgbClr val="F3A33C"/>
              </a:solidFill>
            </a:endParaRPr>
          </a:p>
        </p:txBody>
      </p:sp>
      <p:sp>
        <p:nvSpPr>
          <p:cNvPr id="109" name="Rectangle 30"/>
          <p:cNvSpPr>
            <a:spLocks/>
          </p:cNvSpPr>
          <p:nvPr/>
        </p:nvSpPr>
        <p:spPr bwMode="auto">
          <a:xfrm>
            <a:off x="8387862" y="11233032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7" name="Rectangle 30"/>
          <p:cNvSpPr>
            <a:spLocks/>
          </p:cNvSpPr>
          <p:nvPr/>
        </p:nvSpPr>
        <p:spPr bwMode="auto">
          <a:xfrm>
            <a:off x="8387862" y="10428763"/>
            <a:ext cx="5486399" cy="47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4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13051350" y="3428999"/>
            <a:ext cx="4419600" cy="636415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19" name="Rectángulo 118"/>
          <p:cNvSpPr/>
          <p:nvPr/>
        </p:nvSpPr>
        <p:spPr bwMode="auto">
          <a:xfrm>
            <a:off x="17678400" y="3429001"/>
            <a:ext cx="2584773" cy="373379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3" name="Rectángulo 122"/>
          <p:cNvSpPr/>
          <p:nvPr/>
        </p:nvSpPr>
        <p:spPr bwMode="auto">
          <a:xfrm>
            <a:off x="17678400" y="7422522"/>
            <a:ext cx="2186723" cy="2349963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4" name="Rectángulo 123"/>
          <p:cNvSpPr/>
          <p:nvPr/>
        </p:nvSpPr>
        <p:spPr bwMode="auto">
          <a:xfrm>
            <a:off x="20084109" y="7422522"/>
            <a:ext cx="3004491" cy="1340478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5" name="Rectángulo 124"/>
          <p:cNvSpPr/>
          <p:nvPr/>
        </p:nvSpPr>
        <p:spPr bwMode="auto">
          <a:xfrm>
            <a:off x="20078248" y="8958943"/>
            <a:ext cx="3010352" cy="81354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6" name="Rectángulo 125"/>
          <p:cNvSpPr/>
          <p:nvPr/>
        </p:nvSpPr>
        <p:spPr bwMode="auto">
          <a:xfrm>
            <a:off x="20497800" y="3429001"/>
            <a:ext cx="2590800" cy="373379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7" name="Rectángulo 126"/>
          <p:cNvSpPr/>
          <p:nvPr/>
        </p:nvSpPr>
        <p:spPr bwMode="auto">
          <a:xfrm>
            <a:off x="13051349" y="9982200"/>
            <a:ext cx="5404337" cy="266699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8" name="Rectángulo 127"/>
          <p:cNvSpPr/>
          <p:nvPr/>
        </p:nvSpPr>
        <p:spPr bwMode="auto">
          <a:xfrm>
            <a:off x="18684287" y="9982200"/>
            <a:ext cx="3511062" cy="266699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9" name="Rectangle 30"/>
          <p:cNvSpPr>
            <a:spLocks/>
          </p:cNvSpPr>
          <p:nvPr/>
        </p:nvSpPr>
        <p:spPr bwMode="auto">
          <a:xfrm>
            <a:off x="13426488" y="7864407"/>
            <a:ext cx="5486399" cy="47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CNC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0" name="Rectangle 30"/>
          <p:cNvSpPr>
            <a:spLocks/>
          </p:cNvSpPr>
          <p:nvPr/>
        </p:nvSpPr>
        <p:spPr bwMode="auto">
          <a:xfrm>
            <a:off x="12876755" y="8958943"/>
            <a:ext cx="4207332" cy="74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</a:t>
            </a:r>
            <a:r>
              <a:rPr lang="en-US" sz="32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2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€</a:t>
            </a:r>
            <a:endParaRPr lang="en-US" sz="32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1" name="Rectangle 30"/>
          <p:cNvSpPr>
            <a:spLocks/>
          </p:cNvSpPr>
          <p:nvPr/>
        </p:nvSpPr>
        <p:spPr bwMode="auto">
          <a:xfrm>
            <a:off x="13476743" y="85476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2" name="Rectangle 30"/>
          <p:cNvSpPr>
            <a:spLocks/>
          </p:cNvSpPr>
          <p:nvPr/>
        </p:nvSpPr>
        <p:spPr bwMode="auto">
          <a:xfrm>
            <a:off x="17992625" y="5940616"/>
            <a:ext cx="1910862" cy="3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</a:t>
            </a:r>
            <a:r>
              <a:rPr lang="es-ES_tradnl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 UM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3" name="Rectangle 30"/>
          <p:cNvSpPr>
            <a:spLocks/>
          </p:cNvSpPr>
          <p:nvPr/>
        </p:nvSpPr>
        <p:spPr bwMode="auto">
          <a:xfrm>
            <a:off x="17970429" y="6732467"/>
            <a:ext cx="1758462" cy="27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</a:t>
            </a:r>
            <a:r>
              <a:rPr lang="en-US" sz="18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€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4" name="Rectangle 30"/>
          <p:cNvSpPr>
            <a:spLocks/>
          </p:cNvSpPr>
          <p:nvPr/>
        </p:nvSpPr>
        <p:spPr bwMode="auto">
          <a:xfrm>
            <a:off x="17972542" y="6491023"/>
            <a:ext cx="1356104" cy="23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0786462" y="5940616"/>
            <a:ext cx="1933058" cy="1069784"/>
            <a:chOff x="21640800" y="5940616"/>
            <a:chExt cx="1933058" cy="1069784"/>
          </a:xfrm>
        </p:grpSpPr>
        <p:sp>
          <p:nvSpPr>
            <p:cNvPr id="135" name="Rectangle 30"/>
            <p:cNvSpPr>
              <a:spLocks/>
            </p:cNvSpPr>
            <p:nvPr/>
          </p:nvSpPr>
          <p:spPr bwMode="auto">
            <a:xfrm>
              <a:off x="21662996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</a:t>
              </a:r>
              <a:r>
                <a:rPr lang="es-ES_tradnl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ÓN UM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36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18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</a:t>
              </a: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€</a:t>
              </a:r>
              <a:endParaRPr lang="en-US" sz="18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37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17883615" y="8437823"/>
            <a:ext cx="1933058" cy="1069784"/>
            <a:chOff x="21640800" y="5940616"/>
            <a:chExt cx="1933058" cy="1069784"/>
          </a:xfrm>
        </p:grpSpPr>
        <p:sp>
          <p:nvSpPr>
            <p:cNvPr id="139" name="Rectangle 30"/>
            <p:cNvSpPr>
              <a:spLocks/>
            </p:cNvSpPr>
            <p:nvPr/>
          </p:nvSpPr>
          <p:spPr bwMode="auto">
            <a:xfrm>
              <a:off x="21662996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</a:t>
              </a:r>
              <a:r>
                <a:rPr lang="es-ES_tradnl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ÓN UM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0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18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</a:t>
              </a: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€</a:t>
              </a:r>
              <a:endParaRPr lang="en-US" sz="18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1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20212612" y="7580730"/>
            <a:ext cx="1933058" cy="1069784"/>
            <a:chOff x="21640800" y="5940616"/>
            <a:chExt cx="1933058" cy="1069784"/>
          </a:xfrm>
        </p:grpSpPr>
        <p:sp>
          <p:nvSpPr>
            <p:cNvPr id="143" name="Rectangle 30"/>
            <p:cNvSpPr>
              <a:spLocks/>
            </p:cNvSpPr>
            <p:nvPr/>
          </p:nvSpPr>
          <p:spPr bwMode="auto">
            <a:xfrm>
              <a:off x="21662996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</a:t>
              </a:r>
              <a:r>
                <a:rPr lang="es-ES_tradnl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ÓN UM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4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18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</a:t>
              </a: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€</a:t>
              </a:r>
              <a:endParaRPr lang="en-US" sz="18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5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46" name="Agrupar 145"/>
          <p:cNvGrpSpPr/>
          <p:nvPr/>
        </p:nvGrpSpPr>
        <p:grpSpPr>
          <a:xfrm>
            <a:off x="20228313" y="8686800"/>
            <a:ext cx="3073412" cy="1069784"/>
            <a:chOff x="21640800" y="5940616"/>
            <a:chExt cx="1933058" cy="1069784"/>
          </a:xfrm>
        </p:grpSpPr>
        <p:sp>
          <p:nvSpPr>
            <p:cNvPr id="147" name="Rectangle 30"/>
            <p:cNvSpPr>
              <a:spLocks/>
            </p:cNvSpPr>
            <p:nvPr/>
          </p:nvSpPr>
          <p:spPr bwMode="auto">
            <a:xfrm>
              <a:off x="21662996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</a:t>
              </a:r>
              <a:r>
                <a:rPr lang="es-ES_tradnl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ÓN UM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8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18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</a:t>
              </a: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€</a:t>
              </a:r>
              <a:endParaRPr lang="en-US" sz="18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9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18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1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762000"/>
            <a:ext cx="110687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429000"/>
            <a:ext cx="13831713" cy="92202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20700" y="2031207"/>
            <a:ext cx="72993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939006"/>
            <a:ext cx="3801035" cy="109220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14983046" y="3429000"/>
            <a:ext cx="8412864" cy="634348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>
            <a:off x="14983045" y="9982200"/>
            <a:ext cx="8412863" cy="266699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1377462" y="977248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1498335" y="11639147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3.970.472,08 </a:t>
            </a:r>
            <a:r>
              <a:rPr lang="es-ES" sz="4800" b="1" dirty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874886" y="10978481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5345118" y="3962400"/>
            <a:ext cx="5486399" cy="47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0" name="Rectangle 30"/>
          <p:cNvSpPr>
            <a:spLocks/>
          </p:cNvSpPr>
          <p:nvPr/>
        </p:nvSpPr>
        <p:spPr bwMode="auto">
          <a:xfrm>
            <a:off x="14836806" y="8958943"/>
            <a:ext cx="4207332" cy="74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</a:t>
            </a:r>
            <a:r>
              <a:rPr lang="es-ES" sz="3600" b="1" dirty="0" smtClean="0">
                <a:solidFill>
                  <a:srgbClr val="F3A33C"/>
                </a:solidFill>
              </a:rPr>
              <a:t>€</a:t>
            </a:r>
            <a:endParaRPr lang="es-ES" sz="3600" dirty="0">
              <a:solidFill>
                <a:srgbClr val="F3A33C"/>
              </a:solidFill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14478000" y="8382000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8" name="Rectangle 30"/>
          <p:cNvSpPr>
            <a:spLocks/>
          </p:cNvSpPr>
          <p:nvPr/>
        </p:nvSpPr>
        <p:spPr bwMode="auto">
          <a:xfrm>
            <a:off x="15350833" y="1179109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n-US" sz="36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s-ES" sz="3600" b="1" dirty="0" smtClean="0">
                <a:solidFill>
                  <a:srgbClr val="F3A33C"/>
                </a:solidFill>
              </a:rPr>
              <a:t>€</a:t>
            </a:r>
            <a:endParaRPr lang="es-ES" sz="3600" dirty="0">
              <a:solidFill>
                <a:srgbClr val="F3A33C"/>
              </a:solidFill>
            </a:endParaRPr>
          </a:p>
        </p:txBody>
      </p:sp>
      <p:sp>
        <p:nvSpPr>
          <p:cNvPr id="109" name="Rectangle 30"/>
          <p:cNvSpPr>
            <a:spLocks/>
          </p:cNvSpPr>
          <p:nvPr/>
        </p:nvSpPr>
        <p:spPr bwMode="auto">
          <a:xfrm>
            <a:off x="15316200" y="11233032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7" name="Rectangle 30"/>
          <p:cNvSpPr>
            <a:spLocks/>
          </p:cNvSpPr>
          <p:nvPr/>
        </p:nvSpPr>
        <p:spPr bwMode="auto">
          <a:xfrm>
            <a:off x="15316200" y="10428763"/>
            <a:ext cx="5486399" cy="47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762000"/>
            <a:ext cx="110687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1" y="3429000"/>
            <a:ext cx="9251338" cy="92202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20700" y="2031207"/>
            <a:ext cx="72993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939006"/>
            <a:ext cx="3801035" cy="109220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10515600" y="3429001"/>
            <a:ext cx="4039700" cy="45720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>
            <a:off x="10515601" y="8305800"/>
            <a:ext cx="4039700" cy="43434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1377462" y="977248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1498335" y="11639147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3.970.472,08 </a:t>
            </a:r>
            <a:r>
              <a:rPr lang="es-ES" sz="4800" b="1" dirty="0">
                <a:solidFill>
                  <a:schemeClr val="tx1">
                    <a:lumMod val="10000"/>
                  </a:schemeClr>
                </a:solidFill>
              </a:rPr>
              <a:t>€</a:t>
            </a:r>
            <a:endParaRPr lang="es-ES" sz="48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874886" y="10978481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tx1">
                    <a:lumMod val="10000"/>
                  </a:schemeClr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14935200" y="3416709"/>
            <a:ext cx="4039700" cy="4584291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14935200" y="8335297"/>
            <a:ext cx="4039700" cy="2408903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14935200" y="10978481"/>
            <a:ext cx="4039700" cy="16953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4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77295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447800"/>
            <a:ext cx="66135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Gastos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totales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crifra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84200" y="1219200"/>
            <a:ext cx="94456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sp>
        <p:nvSpPr>
          <p:cNvPr id="32" name="Rectangle 30"/>
          <p:cNvSpPr>
            <a:spLocks/>
          </p:cNvSpPr>
          <p:nvPr/>
        </p:nvSpPr>
        <p:spPr bwMode="auto">
          <a:xfrm>
            <a:off x="15570200" y="9283700"/>
            <a:ext cx="2641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60.519,00 €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3" name="Oval 8"/>
          <p:cNvSpPr>
            <a:spLocks/>
          </p:cNvSpPr>
          <p:nvPr/>
        </p:nvSpPr>
        <p:spPr bwMode="auto">
          <a:xfrm>
            <a:off x="9264750" y="3364402"/>
            <a:ext cx="5951119" cy="594465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4" name="Oval 9"/>
          <p:cNvSpPr>
            <a:spLocks/>
          </p:cNvSpPr>
          <p:nvPr/>
        </p:nvSpPr>
        <p:spPr bwMode="auto">
          <a:xfrm>
            <a:off x="9973683" y="4793430"/>
            <a:ext cx="4554816" cy="4533126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11182808" y="6261871"/>
            <a:ext cx="2223044" cy="7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3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66,08%</a:t>
            </a:r>
            <a:endParaRPr lang="en-US" sz="36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10"/>
          <p:cNvSpPr>
            <a:spLocks/>
          </p:cNvSpPr>
          <p:nvPr/>
        </p:nvSpPr>
        <p:spPr bwMode="auto">
          <a:xfrm>
            <a:off x="9990326" y="6878266"/>
            <a:ext cx="4562622" cy="7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3600" b="1" dirty="0">
                <a:solidFill>
                  <a:schemeClr val="bg1"/>
                </a:solidFill>
              </a:rPr>
              <a:t>3.421.494,02 </a:t>
            </a:r>
            <a:r>
              <a:rPr lang="es-ES" sz="3600" b="1" dirty="0" smtClean="0">
                <a:solidFill>
                  <a:schemeClr val="bg1"/>
                </a:solidFill>
              </a:rPr>
              <a:t>€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8289262" y="7546456"/>
            <a:ext cx="997051" cy="52854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10805071" y="1502831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3" name="Oval 8"/>
          <p:cNvSpPr>
            <a:spLocks/>
          </p:cNvSpPr>
          <p:nvPr/>
        </p:nvSpPr>
        <p:spPr bwMode="auto">
          <a:xfrm>
            <a:off x="6997292" y="7800756"/>
            <a:ext cx="1275328" cy="1273942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4" name="Oval 8"/>
          <p:cNvSpPr>
            <a:spLocks/>
          </p:cNvSpPr>
          <p:nvPr/>
        </p:nvSpPr>
        <p:spPr bwMode="auto">
          <a:xfrm>
            <a:off x="9264750" y="10244289"/>
            <a:ext cx="1275328" cy="127394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6" name="Oval 8"/>
          <p:cNvSpPr>
            <a:spLocks/>
          </p:cNvSpPr>
          <p:nvPr/>
        </p:nvSpPr>
        <p:spPr bwMode="auto">
          <a:xfrm>
            <a:off x="13940541" y="10244289"/>
            <a:ext cx="1275328" cy="1273942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7" name="Oval 8"/>
          <p:cNvSpPr>
            <a:spLocks/>
          </p:cNvSpPr>
          <p:nvPr/>
        </p:nvSpPr>
        <p:spPr bwMode="auto">
          <a:xfrm>
            <a:off x="16208000" y="7800756"/>
            <a:ext cx="1275328" cy="127394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6165666" y="9227662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2.317.656,93 €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8433125" y="11954945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EQUIPAMIENTOS, MTO Y SUMINISTROS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650.997,20 €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13108916" y="11770662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392.320,90 €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H="1">
            <a:off x="10175193" y="9072256"/>
            <a:ext cx="460344" cy="999124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12246104" y="2121389"/>
            <a:ext cx="0" cy="913008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3929018" y="9072256"/>
            <a:ext cx="460344" cy="999124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 flipV="1">
            <a:off x="15128171" y="7546456"/>
            <a:ext cx="997051" cy="52854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35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795544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 Y MARGEN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524000"/>
            <a:ext cx="68421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Iberdrola 2015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84200" y="1219200"/>
            <a:ext cx="94456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399270" y="2447912"/>
            <a:ext cx="9593330" cy="9591688"/>
            <a:chOff x="9588147" y="4012992"/>
            <a:chExt cx="5349688" cy="5348772"/>
          </a:xfrm>
        </p:grpSpPr>
        <p:sp>
          <p:nvSpPr>
            <p:cNvPr id="33" name="Oval 8"/>
            <p:cNvSpPr>
              <a:spLocks/>
            </p:cNvSpPr>
            <p:nvPr/>
          </p:nvSpPr>
          <p:spPr bwMode="auto">
            <a:xfrm>
              <a:off x="9588147" y="4012992"/>
              <a:ext cx="5349688" cy="5343874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34" name="Oval 9"/>
            <p:cNvSpPr>
              <a:spLocks/>
            </p:cNvSpPr>
            <p:nvPr/>
          </p:nvSpPr>
          <p:spPr bwMode="auto">
            <a:xfrm>
              <a:off x="11244505" y="7315200"/>
              <a:ext cx="2056356" cy="2046564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508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11312362" y="8185327"/>
              <a:ext cx="1998379" cy="66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1500"/>
                </a:spcBef>
              </a:pPr>
              <a:r>
                <a:rPr lang="en-US" sz="4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16,04%</a:t>
              </a:r>
              <a:endParaRPr lang="en-US" sz="4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5" name="Rectangle 10"/>
            <p:cNvSpPr>
              <a:spLocks/>
            </p:cNvSpPr>
            <p:nvPr/>
          </p:nvSpPr>
          <p:spPr bwMode="auto">
            <a:xfrm>
              <a:off x="10240395" y="6217306"/>
              <a:ext cx="4101515" cy="66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s-ES" sz="7200" b="1" dirty="0">
                  <a:solidFill>
                    <a:schemeClr val="bg1"/>
                  </a:solidFill>
                </a:rPr>
                <a:t>548.978,06 </a:t>
              </a:r>
              <a:r>
                <a:rPr lang="es-ES" sz="7200" b="1" dirty="0" smtClean="0">
                  <a:solidFill>
                    <a:schemeClr val="bg1"/>
                  </a:solidFill>
                </a:rPr>
                <a:t>€</a:t>
              </a:r>
              <a:endParaRPr lang="es-ES" sz="7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Pages>0</Pages>
  <Words>273</Words>
  <Characters>0</Characters>
  <Application>Microsoft Macintosh PowerPoint</Application>
  <PresentationFormat>Personalizado</PresentationFormat>
  <Lines>0</Lines>
  <Paragraphs>91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Helvetica Neue UltraLight</vt:lpstr>
      <vt:lpstr>Montserrat Bold</vt:lpstr>
      <vt:lpstr>ＭＳ Ｐゴシック</vt:lpstr>
      <vt:lpstr>Open Sans Italic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155</cp:revision>
  <dcterms:modified xsi:type="dcterms:W3CDTF">2016-04-11T14:51:38Z</dcterms:modified>
</cp:coreProperties>
</file>