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368" r:id="rId2"/>
    <p:sldId id="369" r:id="rId3"/>
    <p:sldId id="370" r:id="rId4"/>
    <p:sldId id="371" r:id="rId5"/>
    <p:sldId id="373" r:id="rId6"/>
    <p:sldId id="372" r:id="rId7"/>
    <p:sldId id="365" r:id="rId8"/>
    <p:sldId id="367" r:id="rId9"/>
  </p:sldIdLst>
  <p:sldSz cx="13716000" cy="2438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6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86E"/>
    <a:srgbClr val="F3A33C"/>
    <a:srgbClr val="4C27CC"/>
    <a:srgbClr val="48F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07"/>
    <p:restoredTop sz="95377"/>
  </p:normalViewPr>
  <p:slideViewPr>
    <p:cSldViewPr>
      <p:cViewPr>
        <p:scale>
          <a:sx n="19" d="100"/>
          <a:sy n="19" d="100"/>
        </p:scale>
        <p:origin x="2456" y="856"/>
      </p:cViewPr>
      <p:guideLst>
        <p:guide orient="horz" pos="76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574844"/>
            <a:ext cx="11658600" cy="5226756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3817600"/>
            <a:ext cx="9601200" cy="623146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Open Sans Light"/>
              </a:defRPr>
            </a:lvl1pPr>
            <a:lvl2pPr marL="812810" indent="0" algn="ctr">
              <a:buNone/>
              <a:defRPr/>
            </a:lvl2pPr>
            <a:lvl3pPr marL="1625620" indent="0" algn="ctr">
              <a:buNone/>
              <a:defRPr/>
            </a:lvl3pPr>
            <a:lvl4pPr marL="2438430" indent="0" algn="ctr">
              <a:buNone/>
              <a:defRPr/>
            </a:lvl4pPr>
            <a:lvl5pPr marL="3251241" indent="0" algn="ctr">
              <a:buNone/>
              <a:defRPr/>
            </a:lvl5pPr>
            <a:lvl6pPr marL="4064051" indent="0" algn="ctr">
              <a:buNone/>
              <a:defRPr/>
            </a:lvl6pPr>
            <a:lvl7pPr marL="4876861" indent="0" algn="ctr">
              <a:buNone/>
              <a:defRPr/>
            </a:lvl7pPr>
            <a:lvl8pPr marL="5689671" indent="0" algn="ctr">
              <a:buNone/>
              <a:defRPr/>
            </a:lvl8pPr>
            <a:lvl9pPr marL="6502481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2D641-DF14-9949-8304-D1046B9EED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76489"/>
            <a:ext cx="12344400" cy="4064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689601"/>
            <a:ext cx="12344400" cy="16092311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11975-2CA7-094D-85DC-3B9812F7DF7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8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976489"/>
            <a:ext cx="3086100" cy="2080542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76489"/>
            <a:ext cx="9172575" cy="2080542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A6B20-9C2F-DF49-8B6C-78C7DF16E5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75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76489"/>
            <a:ext cx="12344400" cy="4064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89601"/>
            <a:ext cx="12344400" cy="16092311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171" y="15668978"/>
            <a:ext cx="11658600" cy="4842933"/>
          </a:xfrm>
          <a:prstGeom prst="rect">
            <a:avLst/>
          </a:prstGeom>
        </p:spPr>
        <p:txBody>
          <a:bodyPr vert="horz" anchor="t"/>
          <a:lstStyle>
            <a:lvl1pPr algn="l">
              <a:defRPr sz="7111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171" y="10334979"/>
            <a:ext cx="11658600" cy="53340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3556">
                <a:latin typeface="Open Sans Light"/>
              </a:defRPr>
            </a:lvl1pPr>
            <a:lvl2pPr marL="812810" indent="0">
              <a:buNone/>
              <a:defRPr sz="3200"/>
            </a:lvl2pPr>
            <a:lvl3pPr marL="1625620" indent="0">
              <a:buNone/>
              <a:defRPr sz="2844"/>
            </a:lvl3pPr>
            <a:lvl4pPr marL="2438430" indent="0">
              <a:buNone/>
              <a:defRPr sz="2489"/>
            </a:lvl4pPr>
            <a:lvl5pPr marL="3251241" indent="0">
              <a:buNone/>
              <a:defRPr sz="2489"/>
            </a:lvl5pPr>
            <a:lvl6pPr marL="4064051" indent="0">
              <a:buNone/>
              <a:defRPr sz="2489"/>
            </a:lvl6pPr>
            <a:lvl7pPr marL="4876861" indent="0">
              <a:buNone/>
              <a:defRPr sz="2489"/>
            </a:lvl7pPr>
            <a:lvl8pPr marL="5689671" indent="0">
              <a:buNone/>
              <a:defRPr sz="2489"/>
            </a:lvl8pPr>
            <a:lvl9pPr marL="6502481" indent="0">
              <a:buNone/>
              <a:defRPr sz="2489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FF965-490B-594C-A250-9420E80D54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74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76489"/>
            <a:ext cx="12344400" cy="4064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689601"/>
            <a:ext cx="6129338" cy="16092311"/>
          </a:xfrm>
          <a:prstGeom prst="rect">
            <a:avLst/>
          </a:prstGeom>
        </p:spPr>
        <p:txBody>
          <a:bodyPr vert="horz"/>
          <a:lstStyle>
            <a:lvl1pPr>
              <a:defRPr sz="4978">
                <a:latin typeface="Open Sans Light"/>
              </a:defRPr>
            </a:lvl1pPr>
            <a:lvl2pPr>
              <a:defRPr sz="4267">
                <a:latin typeface="Open Sans Light"/>
              </a:defRPr>
            </a:lvl2pPr>
            <a:lvl3pPr>
              <a:defRPr sz="3556">
                <a:latin typeface="Open Sans Light"/>
              </a:defRPr>
            </a:lvl3pPr>
            <a:lvl4pPr>
              <a:defRPr sz="3200">
                <a:latin typeface="Open Sans Light"/>
              </a:defRPr>
            </a:lvl4pPr>
            <a:lvl5pPr>
              <a:defRPr sz="3200">
                <a:latin typeface="Open Sans Light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0862" y="5689601"/>
            <a:ext cx="6129338" cy="16092311"/>
          </a:xfrm>
          <a:prstGeom prst="rect">
            <a:avLst/>
          </a:prstGeom>
        </p:spPr>
        <p:txBody>
          <a:bodyPr vert="horz"/>
          <a:lstStyle>
            <a:lvl1pPr>
              <a:defRPr sz="4978">
                <a:latin typeface="Open Sans Light"/>
              </a:defRPr>
            </a:lvl1pPr>
            <a:lvl2pPr>
              <a:defRPr sz="4267">
                <a:latin typeface="Open Sans Light"/>
              </a:defRPr>
            </a:lvl2pPr>
            <a:lvl3pPr>
              <a:defRPr sz="3556">
                <a:latin typeface="Open Sans Light"/>
              </a:defRPr>
            </a:lvl3pPr>
            <a:lvl4pPr>
              <a:defRPr sz="3200">
                <a:latin typeface="Open Sans Light"/>
              </a:defRPr>
            </a:lvl4pPr>
            <a:lvl5pPr>
              <a:defRPr sz="3200">
                <a:latin typeface="Open Sans Light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ED7638-6EDA-6D42-A494-42320494CD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76489"/>
            <a:ext cx="12344400" cy="4064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458179"/>
            <a:ext cx="6060579" cy="227471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4267" b="1">
                <a:latin typeface="Open Sans Light"/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7732890"/>
            <a:ext cx="6060579" cy="14049022"/>
          </a:xfrm>
          <a:prstGeom prst="rect">
            <a:avLst/>
          </a:prstGeom>
        </p:spPr>
        <p:txBody>
          <a:bodyPr vert="horz"/>
          <a:lstStyle>
            <a:lvl1pPr>
              <a:defRPr sz="4267">
                <a:latin typeface="Open Sans Light"/>
              </a:defRPr>
            </a:lvl1pPr>
            <a:lvl2pPr>
              <a:defRPr sz="3556">
                <a:latin typeface="Open Sans Light"/>
              </a:defRPr>
            </a:lvl2pPr>
            <a:lvl3pPr>
              <a:defRPr sz="3200">
                <a:latin typeface="Open Sans Light"/>
              </a:defRPr>
            </a:lvl3pPr>
            <a:lvl4pPr>
              <a:defRPr sz="2844">
                <a:latin typeface="Open Sans Light"/>
              </a:defRPr>
            </a:lvl4pPr>
            <a:lvl5pPr>
              <a:defRPr sz="2844">
                <a:latin typeface="Open Sans Light"/>
              </a:defRPr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836" y="5458179"/>
            <a:ext cx="6062365" cy="227471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4267" b="1">
                <a:latin typeface="Open Sans Light"/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836" y="7732890"/>
            <a:ext cx="6062365" cy="14049022"/>
          </a:xfrm>
          <a:prstGeom prst="rect">
            <a:avLst/>
          </a:prstGeom>
        </p:spPr>
        <p:txBody>
          <a:bodyPr vert="horz"/>
          <a:lstStyle>
            <a:lvl1pPr>
              <a:defRPr sz="4267">
                <a:latin typeface="Open Sans Light"/>
              </a:defRPr>
            </a:lvl1pPr>
            <a:lvl2pPr>
              <a:defRPr sz="3556">
                <a:latin typeface="Open Sans Light"/>
              </a:defRPr>
            </a:lvl2pPr>
            <a:lvl3pPr>
              <a:defRPr sz="3200">
                <a:latin typeface="Open Sans Light"/>
              </a:defRPr>
            </a:lvl3pPr>
            <a:lvl4pPr>
              <a:defRPr sz="2844">
                <a:latin typeface="Open Sans Light"/>
              </a:defRPr>
            </a:lvl4pPr>
            <a:lvl5pPr>
              <a:defRPr sz="2844">
                <a:latin typeface="Open Sans Light"/>
              </a:defRPr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D16ED-4E27-0841-B1EC-849C8B0E94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2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76489"/>
            <a:ext cx="12344400" cy="4064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7A2CD-2336-0445-9B8D-C09D4F3B17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73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95DCC-03AC-B94B-94F9-10BEA26833C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70845"/>
            <a:ext cx="4512171" cy="4131733"/>
          </a:xfrm>
          <a:prstGeom prst="rect">
            <a:avLst/>
          </a:prstGeom>
        </p:spPr>
        <p:txBody>
          <a:bodyPr vert="horz" anchor="b"/>
          <a:lstStyle>
            <a:lvl1pPr algn="l">
              <a:defRPr sz="3556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278" y="970845"/>
            <a:ext cx="7667922" cy="20811067"/>
          </a:xfrm>
          <a:prstGeom prst="rect">
            <a:avLst/>
          </a:prstGeom>
        </p:spPr>
        <p:txBody>
          <a:bodyPr vert="horz"/>
          <a:lstStyle>
            <a:lvl1pPr>
              <a:defRPr sz="5689">
                <a:latin typeface="Open Sans Light"/>
              </a:defRPr>
            </a:lvl1pPr>
            <a:lvl2pPr>
              <a:defRPr sz="4978">
                <a:latin typeface="Open Sans Light"/>
              </a:defRPr>
            </a:lvl2pPr>
            <a:lvl3pPr>
              <a:defRPr sz="4267">
                <a:latin typeface="Open Sans Light"/>
              </a:defRPr>
            </a:lvl3pPr>
            <a:lvl4pPr>
              <a:defRPr sz="3556">
                <a:latin typeface="Open Sans Light"/>
              </a:defRPr>
            </a:lvl4pPr>
            <a:lvl5pPr>
              <a:defRPr sz="3556">
                <a:latin typeface="Open Sans Light"/>
              </a:defRPr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02579"/>
            <a:ext cx="4512171" cy="166793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89">
                <a:latin typeface="Open Sans Light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84CF9-1D75-1449-9B86-66B18AC1891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729" y="17068801"/>
            <a:ext cx="8229600" cy="2015067"/>
          </a:xfrm>
          <a:prstGeom prst="rect">
            <a:avLst/>
          </a:prstGeom>
        </p:spPr>
        <p:txBody>
          <a:bodyPr vert="horz" anchor="b"/>
          <a:lstStyle>
            <a:lvl1pPr algn="l">
              <a:defRPr sz="3556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729" y="2178756"/>
            <a:ext cx="8229600" cy="14630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5689">
                <a:latin typeface="Open Sans Light"/>
              </a:defRPr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729" y="19083868"/>
            <a:ext cx="8229600" cy="2861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89">
                <a:latin typeface="Open Sans Light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6A91-D3F9-064A-B677-E0D9E16FA19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7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006090" y="493890"/>
            <a:ext cx="447377" cy="146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533" b="1">
                <a:solidFill>
                  <a:srgbClr val="D0D9E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defRPr>
            </a:lvl1pPr>
            <a:lvl2pPr algn="l">
              <a:defRPr sz="2133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2133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2133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2133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ABAA374-93C3-D044-B12D-69A1F84E7F70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+mj-lt"/>
          <a:ea typeface="+mj-ea"/>
          <a:cs typeface="+mj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5pPr>
      <a:lvl6pPr marL="812810"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6pPr>
      <a:lvl7pPr marL="1625620"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7pPr>
      <a:lvl8pPr marL="2438430"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8pPr>
      <a:lvl9pPr marL="3251241" algn="ctr" rtl="0" fontAlgn="base">
        <a:spcBef>
          <a:spcPct val="0"/>
        </a:spcBef>
        <a:spcAft>
          <a:spcPct val="0"/>
        </a:spcAft>
        <a:defRPr sz="20622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812810"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1625620"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2438430"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3251241" algn="ctr" rtl="0" fontAlgn="base">
        <a:spcBef>
          <a:spcPct val="0"/>
        </a:spcBef>
        <a:spcAft>
          <a:spcPct val="0"/>
        </a:spcAft>
        <a:defRPr sz="8533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 bwMode="auto">
          <a:xfrm>
            <a:off x="-14816667" y="23667488"/>
            <a:ext cx="43349333" cy="716512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62560" tIns="81280" rIns="162560" bIns="81280" numCol="1" rtlCol="0" anchor="t" anchorCtr="0" compatLnSpc="1">
            <a:prstTxWarp prst="textNoShape">
              <a:avLst/>
            </a:prstTxWarp>
          </a:bodyPr>
          <a:lstStyle/>
          <a:p>
            <a:pPr defTabSz="1625620"/>
            <a:endParaRPr lang="es-ES" sz="9956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25593" y="7936754"/>
            <a:ext cx="25183783" cy="72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-13890978" y="441868"/>
            <a:ext cx="15299060" cy="15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9956" b="1" dirty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sz="9956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-13840180" y="2573292"/>
            <a:ext cx="12976580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4267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67" y="759629"/>
            <a:ext cx="6757396" cy="1941691"/>
          </a:xfrm>
          <a:prstGeom prst="rect">
            <a:avLst/>
          </a:prstGeom>
        </p:spPr>
      </p:pic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-13840179" y="2167467"/>
            <a:ext cx="1868475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956" dirty="0">
              <a:latin typeface="Open Sans Light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24699" y="4493874"/>
            <a:ext cx="13613035" cy="17045323"/>
            <a:chOff x="9517733" y="3600249"/>
            <a:chExt cx="5768402" cy="7222804"/>
          </a:xfrm>
        </p:grpSpPr>
        <p:sp>
          <p:nvSpPr>
            <p:cNvPr id="33" name="Oval 8"/>
            <p:cNvSpPr>
              <a:spLocks/>
            </p:cNvSpPr>
            <p:nvPr/>
          </p:nvSpPr>
          <p:spPr bwMode="auto">
            <a:xfrm>
              <a:off x="9517733" y="5060920"/>
              <a:ext cx="5768402" cy="5762132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34" name="Oval 9"/>
            <p:cNvSpPr>
              <a:spLocks/>
            </p:cNvSpPr>
            <p:nvPr/>
          </p:nvSpPr>
          <p:spPr bwMode="auto">
            <a:xfrm>
              <a:off x="9979719" y="5980890"/>
              <a:ext cx="4865332" cy="4842163"/>
            </a:xfrm>
            <a:prstGeom prst="ellipse">
              <a:avLst/>
            </a:prstGeom>
            <a:solidFill>
              <a:srgbClr val="F3A3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508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44" name="Rectangle 10"/>
            <p:cNvSpPr>
              <a:spLocks/>
            </p:cNvSpPr>
            <p:nvPr/>
          </p:nvSpPr>
          <p:spPr bwMode="auto">
            <a:xfrm>
              <a:off x="11376901" y="7596307"/>
              <a:ext cx="2154790" cy="71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70000"/>
                </a:lnSpc>
                <a:spcBef>
                  <a:spcPts val="2667"/>
                </a:spcBef>
              </a:pPr>
              <a:r>
                <a:rPr lang="en-US" sz="64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73,18%</a:t>
              </a:r>
              <a:endParaRPr lang="en-US" sz="64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45" name="Rectangle 10"/>
            <p:cNvSpPr>
              <a:spLocks/>
            </p:cNvSpPr>
            <p:nvPr/>
          </p:nvSpPr>
          <p:spPr bwMode="auto">
            <a:xfrm>
              <a:off x="10221032" y="8193776"/>
              <a:ext cx="4422536" cy="71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s-ES" sz="6400" b="1" dirty="0">
                  <a:solidFill>
                    <a:srgbClr val="67686E"/>
                  </a:solidFill>
                </a:rPr>
                <a:t>3.970.472,08 </a:t>
              </a:r>
              <a:r>
                <a:rPr lang="es-ES" sz="6400" b="1" dirty="0">
                  <a:solidFill>
                    <a:srgbClr val="67686E"/>
                  </a:solidFill>
                </a:rPr>
                <a:t>€</a:t>
              </a:r>
              <a:endParaRPr lang="es-ES" sz="6400" dirty="0">
                <a:solidFill>
                  <a:srgbClr val="67686E"/>
                </a:solidFill>
              </a:endParaRPr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12484802" y="4279134"/>
              <a:ext cx="0" cy="506800"/>
            </a:xfrm>
            <a:prstGeom prst="line">
              <a:avLst/>
            </a:prstGeom>
            <a:noFill/>
            <a:ln w="19050" cap="flat">
              <a:solidFill>
                <a:srgbClr val="F3A33C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50" name="Rectangle 30"/>
            <p:cNvSpPr>
              <a:spLocks/>
            </p:cNvSpPr>
            <p:nvPr/>
          </p:nvSpPr>
          <p:spPr bwMode="auto">
            <a:xfrm>
              <a:off x="11092926" y="3600249"/>
              <a:ext cx="2848355" cy="506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4267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TOTAL</a:t>
              </a:r>
              <a:endParaRPr lang="en-US" sz="4267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-13266667" y="984309"/>
            <a:ext cx="15299060" cy="15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9956" b="1" dirty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sz="9956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-13215869" y="3115733"/>
            <a:ext cx="12976580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4267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867" y="1444977"/>
            <a:ext cx="6757396" cy="1941691"/>
          </a:xfrm>
          <a:prstGeom prst="rect">
            <a:avLst/>
          </a:prstGeom>
        </p:spPr>
      </p:pic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-13215868" y="2709908"/>
            <a:ext cx="1868475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956" dirty="0">
              <a:latin typeface="Open Sans Light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-11159067" y="6502400"/>
            <a:ext cx="20726400" cy="15271140"/>
            <a:chOff x="1466429" y="3657600"/>
            <a:chExt cx="11658600" cy="8590016"/>
          </a:xfrm>
        </p:grpSpPr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7621153" y="4438713"/>
              <a:ext cx="0" cy="654684"/>
            </a:xfrm>
            <a:prstGeom prst="line">
              <a:avLst/>
            </a:prstGeom>
            <a:noFill/>
            <a:ln w="19050" cap="flat">
              <a:solidFill>
                <a:srgbClr val="F3A33C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41" name="Rectangle 30"/>
            <p:cNvSpPr>
              <a:spLocks/>
            </p:cNvSpPr>
            <p:nvPr/>
          </p:nvSpPr>
          <p:spPr bwMode="auto">
            <a:xfrm>
              <a:off x="5884802" y="3657600"/>
              <a:ext cx="3582627" cy="63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4267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SERVICIOS</a:t>
              </a:r>
              <a:endParaRPr lang="en-US" sz="4267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38" name="Oval 8"/>
            <p:cNvSpPr>
              <a:spLocks/>
            </p:cNvSpPr>
            <p:nvPr/>
          </p:nvSpPr>
          <p:spPr bwMode="auto">
            <a:xfrm>
              <a:off x="5272209" y="5365341"/>
              <a:ext cx="4704272" cy="4699157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39" name="Oval 9"/>
            <p:cNvSpPr>
              <a:spLocks/>
            </p:cNvSpPr>
            <p:nvPr/>
          </p:nvSpPr>
          <p:spPr bwMode="auto">
            <a:xfrm>
              <a:off x="5394698" y="5639467"/>
              <a:ext cx="4476339" cy="4455020"/>
            </a:xfrm>
            <a:prstGeom prst="ellipse">
              <a:avLst/>
            </a:prstGeom>
            <a:solidFill>
              <a:srgbClr val="F3A3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508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40" name="Rectangle 10"/>
            <p:cNvSpPr>
              <a:spLocks/>
            </p:cNvSpPr>
            <p:nvPr/>
          </p:nvSpPr>
          <p:spPr bwMode="auto">
            <a:xfrm>
              <a:off x="6746555" y="7140277"/>
              <a:ext cx="1757284" cy="586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70000"/>
                </a:lnSpc>
                <a:spcBef>
                  <a:spcPts val="2667"/>
                </a:spcBef>
              </a:pPr>
              <a:r>
                <a:rPr lang="en-US" sz="4978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95,75%</a:t>
              </a:r>
              <a:endParaRPr lang="en-US" sz="4978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43" name="Rectangle 10"/>
            <p:cNvSpPr>
              <a:spLocks/>
            </p:cNvSpPr>
            <p:nvPr/>
          </p:nvSpPr>
          <p:spPr bwMode="auto">
            <a:xfrm>
              <a:off x="5865015" y="7803060"/>
              <a:ext cx="3606686" cy="586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70000"/>
                </a:lnSpc>
                <a:spcBef>
                  <a:spcPts val="2667"/>
                </a:spcBef>
              </a:pPr>
              <a:r>
                <a:rPr lang="en-US" sz="4978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3.801.705,39 €</a:t>
              </a:r>
              <a:endParaRPr lang="en-US" sz="4978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52" name="Oval 8"/>
            <p:cNvSpPr>
              <a:spLocks/>
            </p:cNvSpPr>
            <p:nvPr/>
          </p:nvSpPr>
          <p:spPr bwMode="auto">
            <a:xfrm>
              <a:off x="1856913" y="6322983"/>
              <a:ext cx="2801660" cy="2798614"/>
            </a:xfrm>
            <a:prstGeom prst="ellipse">
              <a:avLst/>
            </a:prstGeom>
            <a:solidFill>
              <a:srgbClr val="F3A33C"/>
            </a:solidFill>
            <a:ln>
              <a:solidFill>
                <a:srgbClr val="F3A33C"/>
              </a:solidFill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53" name="Oval 8"/>
            <p:cNvSpPr>
              <a:spLocks/>
            </p:cNvSpPr>
            <p:nvPr/>
          </p:nvSpPr>
          <p:spPr bwMode="auto">
            <a:xfrm>
              <a:off x="11246682" y="8437617"/>
              <a:ext cx="100726" cy="100615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54" name="Oval 8"/>
            <p:cNvSpPr>
              <a:spLocks/>
            </p:cNvSpPr>
            <p:nvPr/>
          </p:nvSpPr>
          <p:spPr bwMode="auto">
            <a:xfrm>
              <a:off x="4525688" y="9851347"/>
              <a:ext cx="855642" cy="854712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55" name="Oval 8"/>
            <p:cNvSpPr>
              <a:spLocks/>
            </p:cNvSpPr>
            <p:nvPr/>
          </p:nvSpPr>
          <p:spPr bwMode="auto">
            <a:xfrm>
              <a:off x="10363597" y="9656816"/>
              <a:ext cx="364281" cy="363884"/>
            </a:xfrm>
            <a:prstGeom prst="ellipse">
              <a:avLst/>
            </a:prstGeom>
            <a:solidFill>
              <a:srgbClr val="F3A33C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56" name="Oval 8"/>
            <p:cNvSpPr>
              <a:spLocks/>
            </p:cNvSpPr>
            <p:nvPr/>
          </p:nvSpPr>
          <p:spPr bwMode="auto">
            <a:xfrm>
              <a:off x="8723784" y="10342616"/>
              <a:ext cx="677470" cy="676734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57" name="Oval 8"/>
            <p:cNvSpPr>
              <a:spLocks/>
            </p:cNvSpPr>
            <p:nvPr/>
          </p:nvSpPr>
          <p:spPr bwMode="auto">
            <a:xfrm>
              <a:off x="6379356" y="10584590"/>
              <a:ext cx="856926" cy="855994"/>
            </a:xfrm>
            <a:prstGeom prst="ellipse">
              <a:avLst/>
            </a:prstGeom>
            <a:solidFill>
              <a:srgbClr val="F3A33C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60" name="Rectangle 30"/>
            <p:cNvSpPr>
              <a:spLocks/>
            </p:cNvSpPr>
            <p:nvPr/>
          </p:nvSpPr>
          <p:spPr bwMode="auto">
            <a:xfrm>
              <a:off x="1466429" y="9275816"/>
              <a:ext cx="3582627" cy="63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BRIGADA CNC</a:t>
              </a:r>
            </a:p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3.017.484,29 €</a:t>
              </a:r>
              <a:endParaRPr lang="en-US" sz="2844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61" name="Rectangle 30"/>
            <p:cNvSpPr>
              <a:spLocks/>
            </p:cNvSpPr>
            <p:nvPr/>
          </p:nvSpPr>
          <p:spPr bwMode="auto">
            <a:xfrm>
              <a:off x="3142829" y="10848323"/>
              <a:ext cx="3582627" cy="63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FORMACIÓN UM</a:t>
              </a:r>
            </a:p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279.950,00 €</a:t>
              </a:r>
              <a:endParaRPr lang="en-US" sz="2844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62" name="Rectangle 30"/>
            <p:cNvSpPr>
              <a:spLocks/>
            </p:cNvSpPr>
            <p:nvPr/>
          </p:nvSpPr>
          <p:spPr bwMode="auto">
            <a:xfrm>
              <a:off x="5047829" y="11610323"/>
              <a:ext cx="3582627" cy="63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FORMACIÓN CNC</a:t>
              </a:r>
            </a:p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240.000,00 €</a:t>
              </a:r>
              <a:endParaRPr lang="en-US" sz="2844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63" name="Rectangle 30"/>
            <p:cNvSpPr>
              <a:spLocks/>
            </p:cNvSpPr>
            <p:nvPr/>
          </p:nvSpPr>
          <p:spPr bwMode="auto">
            <a:xfrm>
              <a:off x="7333829" y="11180816"/>
              <a:ext cx="3582627" cy="63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BRIGADAS MADRID</a:t>
              </a:r>
            </a:p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146.066,50€</a:t>
              </a:r>
              <a:endParaRPr lang="en-US" sz="2844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64" name="Rectangle 30"/>
            <p:cNvSpPr>
              <a:spLocks/>
            </p:cNvSpPr>
            <p:nvPr/>
          </p:nvSpPr>
          <p:spPr bwMode="auto">
            <a:xfrm>
              <a:off x="8780402" y="10179780"/>
              <a:ext cx="3582627" cy="63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PLANES</a:t>
              </a:r>
            </a:p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91.545,00 €</a:t>
              </a:r>
              <a:endParaRPr lang="en-US" sz="2844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65" name="Rectangle 30"/>
            <p:cNvSpPr>
              <a:spLocks/>
            </p:cNvSpPr>
            <p:nvPr/>
          </p:nvSpPr>
          <p:spPr bwMode="auto">
            <a:xfrm>
              <a:off x="9542402" y="8746053"/>
              <a:ext cx="3582627" cy="63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67686E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OTRA FORMACIÓN</a:t>
              </a:r>
            </a:p>
            <a:p>
              <a:pPr>
                <a:lnSpc>
                  <a:spcPct val="110000"/>
                </a:lnSpc>
              </a:pPr>
              <a:r>
                <a:rPr lang="en-US" sz="2844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26.660,00 €</a:t>
              </a:r>
              <a:endParaRPr lang="en-US" sz="2844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sp>
        <p:nvSpPr>
          <p:cNvPr id="46" name="Oval 8"/>
          <p:cNvSpPr>
            <a:spLocks/>
          </p:cNvSpPr>
          <p:nvPr/>
        </p:nvSpPr>
        <p:spPr bwMode="auto">
          <a:xfrm>
            <a:off x="10922000" y="9524788"/>
            <a:ext cx="8721927" cy="8712444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47" name="Oval 9"/>
          <p:cNvSpPr>
            <a:spLocks/>
          </p:cNvSpPr>
          <p:nvPr/>
        </p:nvSpPr>
        <p:spPr bwMode="auto">
          <a:xfrm>
            <a:off x="14414782" y="16391468"/>
            <a:ext cx="1766315" cy="1757906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48" name="Rectangle 10"/>
          <p:cNvSpPr>
            <a:spLocks/>
          </p:cNvSpPr>
          <p:nvPr/>
        </p:nvSpPr>
        <p:spPr bwMode="auto">
          <a:xfrm>
            <a:off x="13871203" y="12871607"/>
            <a:ext cx="3086796" cy="102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2667"/>
              </a:spcBef>
            </a:pPr>
            <a:r>
              <a:rPr lang="en-US" sz="4978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4,25%</a:t>
            </a:r>
            <a:endParaRPr lang="en-US" sz="4978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9" name="Rectangle 10"/>
          <p:cNvSpPr>
            <a:spLocks/>
          </p:cNvSpPr>
          <p:nvPr/>
        </p:nvSpPr>
        <p:spPr bwMode="auto">
          <a:xfrm>
            <a:off x="12158757" y="14035833"/>
            <a:ext cx="6335410" cy="102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2667"/>
              </a:spcBef>
            </a:pPr>
            <a:r>
              <a:rPr lang="en-US" sz="4978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168.766,29 €</a:t>
            </a:r>
            <a:endParaRPr lang="en-US" sz="4978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0" name="Oval 8"/>
          <p:cNvSpPr>
            <a:spLocks/>
          </p:cNvSpPr>
          <p:nvPr/>
        </p:nvSpPr>
        <p:spPr bwMode="auto">
          <a:xfrm>
            <a:off x="20234990" y="14035833"/>
            <a:ext cx="3191744" cy="3188270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81" name="Oval 8"/>
          <p:cNvSpPr>
            <a:spLocks/>
          </p:cNvSpPr>
          <p:nvPr/>
        </p:nvSpPr>
        <p:spPr bwMode="auto">
          <a:xfrm>
            <a:off x="16551805" y="18568177"/>
            <a:ext cx="2077831" cy="207557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82" name="Rectangle 30"/>
          <p:cNvSpPr>
            <a:spLocks/>
          </p:cNvSpPr>
          <p:nvPr/>
        </p:nvSpPr>
        <p:spPr bwMode="auto">
          <a:xfrm>
            <a:off x="18481914" y="17574952"/>
            <a:ext cx="6935020" cy="11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844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MAT. PCI, AUTORR, DET Y MTO</a:t>
            </a:r>
          </a:p>
          <a:p>
            <a:pPr>
              <a:lnSpc>
                <a:spcPct val="110000"/>
              </a:lnSpc>
            </a:pPr>
            <a:r>
              <a:rPr lang="en-US" sz="2844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99.987,67 €</a:t>
            </a:r>
            <a:endParaRPr lang="en-US" sz="2844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3" name="Rectangle 30"/>
          <p:cNvSpPr>
            <a:spLocks/>
          </p:cNvSpPr>
          <p:nvPr/>
        </p:nvSpPr>
        <p:spPr bwMode="auto">
          <a:xfrm>
            <a:off x="14444135" y="20961613"/>
            <a:ext cx="6293152" cy="11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844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SEÑALIZACIÓN</a:t>
            </a:r>
          </a:p>
          <a:p>
            <a:pPr>
              <a:lnSpc>
                <a:spcPct val="110000"/>
              </a:lnSpc>
            </a:pPr>
            <a:r>
              <a:rPr lang="en-US" sz="2844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68.778,62 €</a:t>
            </a:r>
            <a:endParaRPr lang="en-US" sz="2844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15245605" y="7891045"/>
            <a:ext cx="0" cy="1163883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69" name="Rectangle 30"/>
          <p:cNvSpPr>
            <a:spLocks/>
          </p:cNvSpPr>
          <p:nvPr/>
        </p:nvSpPr>
        <p:spPr bwMode="auto">
          <a:xfrm>
            <a:off x="12158760" y="6502401"/>
            <a:ext cx="6369115" cy="113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267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4267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ángulo 149"/>
          <p:cNvSpPr/>
          <p:nvPr/>
        </p:nvSpPr>
        <p:spPr bwMode="auto">
          <a:xfrm>
            <a:off x="-497187" y="13504658"/>
            <a:ext cx="8343134" cy="3839506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 dirty="0"/>
          </a:p>
        </p:txBody>
      </p:sp>
      <p:sp>
        <p:nvSpPr>
          <p:cNvPr id="151" name="Paralelogramo 150"/>
          <p:cNvSpPr/>
          <p:nvPr/>
        </p:nvSpPr>
        <p:spPr bwMode="auto">
          <a:xfrm rot="5400000">
            <a:off x="-730501" y="7142118"/>
            <a:ext cx="8809767" cy="8343132"/>
          </a:xfrm>
          <a:prstGeom prst="parallelogram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-13890978" y="1354667"/>
            <a:ext cx="19672052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13950420" algn="l"/>
              </a:tabLst>
            </a:pPr>
            <a:r>
              <a:rPr lang="en-US" sz="12800" b="1" dirty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sz="128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-13261306" y="6096000"/>
            <a:ext cx="12284389" cy="16391467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-13890978" y="3611035"/>
            <a:ext cx="12976580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4267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67" y="1669345"/>
            <a:ext cx="6757396" cy="194169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-497185" y="6096001"/>
            <a:ext cx="8343134" cy="11277307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79" name="Rectángulo 78"/>
          <p:cNvSpPr/>
          <p:nvPr/>
        </p:nvSpPr>
        <p:spPr bwMode="auto">
          <a:xfrm>
            <a:off x="-497185" y="17746134"/>
            <a:ext cx="8343134" cy="474133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96" name="Rectángulo 95"/>
          <p:cNvSpPr/>
          <p:nvPr/>
        </p:nvSpPr>
        <p:spPr bwMode="auto">
          <a:xfrm>
            <a:off x="-13261309" y="17410061"/>
            <a:ext cx="12284389" cy="5077406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 dirty="0"/>
          </a:p>
        </p:txBody>
      </p:sp>
      <p:sp>
        <p:nvSpPr>
          <p:cNvPr id="13" name="Paralelogramo 12"/>
          <p:cNvSpPr/>
          <p:nvPr/>
        </p:nvSpPr>
        <p:spPr bwMode="auto">
          <a:xfrm rot="5400000">
            <a:off x="-12944183" y="8894609"/>
            <a:ext cx="11650137" cy="12284386"/>
          </a:xfrm>
          <a:prstGeom prst="parallelogram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-12367846" y="7451511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15645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15645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-12152959" y="20691818"/>
            <a:ext cx="7337687" cy="12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533" b="1" dirty="0">
                <a:solidFill>
                  <a:schemeClr val="bg1"/>
                </a:solidFill>
              </a:rPr>
              <a:t>3.970.472,08 </a:t>
            </a:r>
            <a:r>
              <a:rPr lang="es-ES" sz="8533" b="1" dirty="0">
                <a:solidFill>
                  <a:schemeClr val="tx1">
                    <a:lumMod val="10000"/>
                  </a:schemeClr>
                </a:solidFill>
              </a:rPr>
              <a:t>€</a:t>
            </a:r>
            <a:endParaRPr lang="es-ES" sz="8533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-13261314" y="19517300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0667" b="1" dirty="0">
                <a:solidFill>
                  <a:schemeClr val="tx1">
                    <a:lumMod val="10000"/>
                  </a:schemeClr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</a:t>
            </a:r>
            <a:r>
              <a:rPr lang="en-US" sz="10667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0667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2" name="Rectangle 30"/>
          <p:cNvSpPr>
            <a:spLocks/>
          </p:cNvSpPr>
          <p:nvPr/>
        </p:nvSpPr>
        <p:spPr bwMode="auto">
          <a:xfrm>
            <a:off x="146499" y="13335192"/>
            <a:ext cx="9753598" cy="8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7822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7822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0" name="Rectangle 30"/>
          <p:cNvSpPr>
            <a:spLocks/>
          </p:cNvSpPr>
          <p:nvPr/>
        </p:nvSpPr>
        <p:spPr bwMode="auto">
          <a:xfrm>
            <a:off x="-757168" y="15927011"/>
            <a:ext cx="7479701" cy="131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64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 </a:t>
            </a:r>
            <a:r>
              <a:rPr lang="es-ES" sz="6400" b="1" dirty="0">
                <a:solidFill>
                  <a:srgbClr val="F3A33C"/>
                </a:solidFill>
              </a:rPr>
              <a:t>€</a:t>
            </a:r>
            <a:endParaRPr lang="es-ES" sz="6400" dirty="0">
              <a:solidFill>
                <a:srgbClr val="F3A33C"/>
              </a:solidFill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>
            <a:off x="-1395046" y="14901333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8533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533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8" name="Rectangle 30"/>
          <p:cNvSpPr>
            <a:spLocks/>
          </p:cNvSpPr>
          <p:nvPr/>
        </p:nvSpPr>
        <p:spPr bwMode="auto">
          <a:xfrm>
            <a:off x="156659" y="20961939"/>
            <a:ext cx="7337687" cy="12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4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</a:t>
            </a:r>
            <a:r>
              <a:rPr lang="en-US" sz="64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s-ES" sz="6400" b="1" dirty="0">
                <a:solidFill>
                  <a:srgbClr val="F3A33C"/>
                </a:solidFill>
              </a:rPr>
              <a:t>€</a:t>
            </a:r>
            <a:endParaRPr lang="es-ES" sz="6400" dirty="0">
              <a:solidFill>
                <a:srgbClr val="F3A33C"/>
              </a:solidFill>
            </a:endParaRPr>
          </a:p>
        </p:txBody>
      </p:sp>
      <p:sp>
        <p:nvSpPr>
          <p:cNvPr id="109" name="Rectangle 30"/>
          <p:cNvSpPr>
            <a:spLocks/>
          </p:cNvSpPr>
          <p:nvPr/>
        </p:nvSpPr>
        <p:spPr bwMode="auto">
          <a:xfrm>
            <a:off x="95088" y="19969835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533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</a:t>
            </a:r>
            <a:r>
              <a: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533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7" name="Rectangle 30"/>
          <p:cNvSpPr>
            <a:spLocks/>
          </p:cNvSpPr>
          <p:nvPr/>
        </p:nvSpPr>
        <p:spPr bwMode="auto">
          <a:xfrm>
            <a:off x="95089" y="18540024"/>
            <a:ext cx="9753598" cy="8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7822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7822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8385733" y="6095999"/>
            <a:ext cx="6797774" cy="1131406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19" name="Rectángulo 118"/>
          <p:cNvSpPr/>
          <p:nvPr/>
        </p:nvSpPr>
        <p:spPr bwMode="auto">
          <a:xfrm>
            <a:off x="15670686" y="6096003"/>
            <a:ext cx="5207310" cy="663786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3" name="Rectángulo 122"/>
          <p:cNvSpPr/>
          <p:nvPr/>
        </p:nvSpPr>
        <p:spPr bwMode="auto">
          <a:xfrm>
            <a:off x="15670687" y="13195596"/>
            <a:ext cx="4595152" cy="417771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4" name="Rectángulo 123"/>
          <p:cNvSpPr/>
          <p:nvPr/>
        </p:nvSpPr>
        <p:spPr bwMode="auto">
          <a:xfrm>
            <a:off x="20670126" y="13195595"/>
            <a:ext cx="5559609" cy="197667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5" name="Rectángulo 124"/>
          <p:cNvSpPr/>
          <p:nvPr/>
        </p:nvSpPr>
        <p:spPr bwMode="auto">
          <a:xfrm>
            <a:off x="20670127" y="15649626"/>
            <a:ext cx="5559607" cy="172368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6" name="Rectángulo 125"/>
          <p:cNvSpPr/>
          <p:nvPr/>
        </p:nvSpPr>
        <p:spPr bwMode="auto">
          <a:xfrm>
            <a:off x="21365175" y="6096003"/>
            <a:ext cx="4864558" cy="663786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7" name="Rectángulo 126"/>
          <p:cNvSpPr/>
          <p:nvPr/>
        </p:nvSpPr>
        <p:spPr bwMode="auto">
          <a:xfrm>
            <a:off x="8385733" y="17746134"/>
            <a:ext cx="9607710" cy="474133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8" name="Rectángulo 127"/>
          <p:cNvSpPr/>
          <p:nvPr/>
        </p:nvSpPr>
        <p:spPr bwMode="auto">
          <a:xfrm>
            <a:off x="18399843" y="17746134"/>
            <a:ext cx="7829890" cy="474133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9" name="Rectangle 30"/>
          <p:cNvSpPr>
            <a:spLocks/>
          </p:cNvSpPr>
          <p:nvPr/>
        </p:nvSpPr>
        <p:spPr bwMode="auto">
          <a:xfrm>
            <a:off x="8783571" y="13981169"/>
            <a:ext cx="9753598" cy="8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689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BRIGADAS CNC</a:t>
            </a:r>
            <a:endParaRPr lang="en-US" sz="5689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0" name="Rectangle 30"/>
          <p:cNvSpPr>
            <a:spLocks/>
          </p:cNvSpPr>
          <p:nvPr/>
        </p:nvSpPr>
        <p:spPr bwMode="auto">
          <a:xfrm>
            <a:off x="7806267" y="15927011"/>
            <a:ext cx="7479701" cy="131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5689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3.017.484,29</a:t>
            </a:r>
            <a:r>
              <a:rPr lang="en-US" sz="5689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€</a:t>
            </a:r>
          </a:p>
        </p:txBody>
      </p:sp>
      <p:sp>
        <p:nvSpPr>
          <p:cNvPr id="131" name="Rectangle 30"/>
          <p:cNvSpPr>
            <a:spLocks/>
          </p:cNvSpPr>
          <p:nvPr/>
        </p:nvSpPr>
        <p:spPr bwMode="auto">
          <a:xfrm>
            <a:off x="8872912" y="15195741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689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5689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5689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2" name="Rectangle 30"/>
          <p:cNvSpPr>
            <a:spLocks/>
          </p:cNvSpPr>
          <p:nvPr/>
        </p:nvSpPr>
        <p:spPr bwMode="auto">
          <a:xfrm>
            <a:off x="16229308" y="10561096"/>
            <a:ext cx="3707774" cy="51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</a:t>
            </a:r>
            <a:r>
              <a:rPr lang="es-ES_tradnl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ÓN UM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3" name="Rectangle 30"/>
          <p:cNvSpPr>
            <a:spLocks/>
          </p:cNvSpPr>
          <p:nvPr/>
        </p:nvSpPr>
        <p:spPr bwMode="auto">
          <a:xfrm>
            <a:off x="16189849" y="11968831"/>
            <a:ext cx="3126155" cy="49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3.017.484,29</a:t>
            </a:r>
            <a:r>
              <a:rPr lang="en-US" sz="32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€</a:t>
            </a:r>
          </a:p>
        </p:txBody>
      </p:sp>
      <p:sp>
        <p:nvSpPr>
          <p:cNvPr id="134" name="Rectangle 30"/>
          <p:cNvSpPr>
            <a:spLocks/>
          </p:cNvSpPr>
          <p:nvPr/>
        </p:nvSpPr>
        <p:spPr bwMode="auto">
          <a:xfrm>
            <a:off x="16193605" y="11539597"/>
            <a:ext cx="2410852" cy="42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2137044" y="10585895"/>
            <a:ext cx="3978076" cy="1877038"/>
            <a:chOff x="21640800" y="5954566"/>
            <a:chExt cx="2237668" cy="1055834"/>
          </a:xfrm>
        </p:grpSpPr>
        <p:sp>
          <p:nvSpPr>
            <p:cNvPr id="135" name="Rectangle 30"/>
            <p:cNvSpPr>
              <a:spLocks/>
            </p:cNvSpPr>
            <p:nvPr/>
          </p:nvSpPr>
          <p:spPr bwMode="auto">
            <a:xfrm>
              <a:off x="21662995" y="5954566"/>
              <a:ext cx="2215473" cy="29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s-ES_tradnl" sz="3200" b="1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FORMACI</a:t>
              </a:r>
              <a:r>
                <a:rPr lang="es-ES_tradnl" sz="3200" b="1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ÓN CNC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36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€</a:t>
              </a:r>
            </a:p>
          </p:txBody>
        </p:sp>
        <p:sp>
          <p:nvSpPr>
            <p:cNvPr id="137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16035513" y="15000574"/>
            <a:ext cx="3436548" cy="1901838"/>
            <a:chOff x="21640800" y="5940616"/>
            <a:chExt cx="1933058" cy="1069784"/>
          </a:xfrm>
        </p:grpSpPr>
        <p:sp>
          <p:nvSpPr>
            <p:cNvPr id="139" name="Rectangle 30"/>
            <p:cNvSpPr>
              <a:spLocks/>
            </p:cNvSpPr>
            <p:nvPr/>
          </p:nvSpPr>
          <p:spPr bwMode="auto">
            <a:xfrm>
              <a:off x="21662996" y="5940616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s-ES_tradnl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BRIGADAS MADRID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0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€</a:t>
              </a:r>
            </a:p>
          </p:txBody>
        </p:sp>
        <p:sp>
          <p:nvSpPr>
            <p:cNvPr id="141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21082000" y="13476853"/>
            <a:ext cx="3397088" cy="1901838"/>
            <a:chOff x="21621188" y="5940616"/>
            <a:chExt cx="1910862" cy="1069784"/>
          </a:xfrm>
        </p:grpSpPr>
        <p:sp>
          <p:nvSpPr>
            <p:cNvPr id="143" name="Rectangle 30"/>
            <p:cNvSpPr>
              <a:spLocks/>
            </p:cNvSpPr>
            <p:nvPr/>
          </p:nvSpPr>
          <p:spPr bwMode="auto">
            <a:xfrm>
              <a:off x="21621188" y="5940616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s-ES_tradnl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PLANES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4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€</a:t>
              </a:r>
            </a:p>
          </p:txBody>
        </p:sp>
        <p:sp>
          <p:nvSpPr>
            <p:cNvPr id="145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46" name="Agrupar 145"/>
          <p:cNvGrpSpPr/>
          <p:nvPr/>
        </p:nvGrpSpPr>
        <p:grpSpPr>
          <a:xfrm>
            <a:off x="21081996" y="15844295"/>
            <a:ext cx="5401106" cy="1500743"/>
            <a:chOff x="21618589" y="6166232"/>
            <a:chExt cx="1910862" cy="844168"/>
          </a:xfrm>
        </p:grpSpPr>
        <p:sp>
          <p:nvSpPr>
            <p:cNvPr id="147" name="Rectangle 30"/>
            <p:cNvSpPr>
              <a:spLocks/>
            </p:cNvSpPr>
            <p:nvPr/>
          </p:nvSpPr>
          <p:spPr bwMode="auto">
            <a:xfrm>
              <a:off x="21618589" y="6166232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s-ES_tradnl" sz="3200" b="1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OTRAS FORMACIONES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8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€</a:t>
              </a:r>
            </a:p>
          </p:txBody>
        </p:sp>
        <p:sp>
          <p:nvSpPr>
            <p:cNvPr id="149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ángulo 149"/>
          <p:cNvSpPr/>
          <p:nvPr/>
        </p:nvSpPr>
        <p:spPr bwMode="auto">
          <a:xfrm>
            <a:off x="-497187" y="13504658"/>
            <a:ext cx="8343134" cy="3839506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 dirty="0"/>
          </a:p>
        </p:txBody>
      </p:sp>
      <p:sp>
        <p:nvSpPr>
          <p:cNvPr id="151" name="Paralelogramo 150"/>
          <p:cNvSpPr/>
          <p:nvPr/>
        </p:nvSpPr>
        <p:spPr bwMode="auto">
          <a:xfrm rot="5400000">
            <a:off x="-730501" y="7142118"/>
            <a:ext cx="8809767" cy="8343132"/>
          </a:xfrm>
          <a:prstGeom prst="parallelogram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-13890978" y="1354667"/>
            <a:ext cx="19672052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13950420" algn="l"/>
              </a:tabLst>
            </a:pPr>
            <a:r>
              <a:rPr lang="en-US" sz="12800" b="1" dirty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sz="128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-13261306" y="6096000"/>
            <a:ext cx="12284389" cy="16391467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-13890978" y="3611035"/>
            <a:ext cx="12976580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4267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67" y="1669345"/>
            <a:ext cx="6757396" cy="194169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-497185" y="6096001"/>
            <a:ext cx="8343134" cy="11277307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79" name="Rectángulo 78"/>
          <p:cNvSpPr/>
          <p:nvPr/>
        </p:nvSpPr>
        <p:spPr bwMode="auto">
          <a:xfrm>
            <a:off x="-497185" y="17746134"/>
            <a:ext cx="8343134" cy="474133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96" name="Rectángulo 95"/>
          <p:cNvSpPr/>
          <p:nvPr/>
        </p:nvSpPr>
        <p:spPr bwMode="auto">
          <a:xfrm>
            <a:off x="-13261309" y="17410061"/>
            <a:ext cx="12284389" cy="5077406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 dirty="0"/>
          </a:p>
        </p:txBody>
      </p:sp>
      <p:sp>
        <p:nvSpPr>
          <p:cNvPr id="13" name="Paralelogramo 12"/>
          <p:cNvSpPr/>
          <p:nvPr/>
        </p:nvSpPr>
        <p:spPr bwMode="auto">
          <a:xfrm rot="5400000">
            <a:off x="-12944183" y="8894609"/>
            <a:ext cx="11650137" cy="12284386"/>
          </a:xfrm>
          <a:prstGeom prst="parallelogram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-12367846" y="7451511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15645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15645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-12152959" y="20691818"/>
            <a:ext cx="7337687" cy="12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533" b="1" dirty="0">
                <a:solidFill>
                  <a:schemeClr val="bg1"/>
                </a:solidFill>
              </a:rPr>
              <a:t>3.970.472,08 </a:t>
            </a:r>
            <a:r>
              <a:rPr lang="es-ES" sz="8533" b="1" dirty="0">
                <a:solidFill>
                  <a:schemeClr val="tx1">
                    <a:lumMod val="10000"/>
                  </a:schemeClr>
                </a:solidFill>
              </a:rPr>
              <a:t>€</a:t>
            </a:r>
            <a:endParaRPr lang="es-ES" sz="8533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-13261314" y="19517300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0667" b="1" dirty="0">
                <a:solidFill>
                  <a:schemeClr val="tx1">
                    <a:lumMod val="10000"/>
                  </a:schemeClr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</a:t>
            </a:r>
            <a:r>
              <a:rPr lang="en-US" sz="10667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0667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2" name="Rectangle 30"/>
          <p:cNvSpPr>
            <a:spLocks/>
          </p:cNvSpPr>
          <p:nvPr/>
        </p:nvSpPr>
        <p:spPr bwMode="auto">
          <a:xfrm>
            <a:off x="146499" y="13335192"/>
            <a:ext cx="9753598" cy="8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7822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7822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0" name="Rectangle 30"/>
          <p:cNvSpPr>
            <a:spLocks/>
          </p:cNvSpPr>
          <p:nvPr/>
        </p:nvSpPr>
        <p:spPr bwMode="auto">
          <a:xfrm>
            <a:off x="-757168" y="15927011"/>
            <a:ext cx="7479701" cy="131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64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 </a:t>
            </a:r>
            <a:r>
              <a:rPr lang="es-ES" sz="6400" b="1" dirty="0">
                <a:solidFill>
                  <a:srgbClr val="F3A33C"/>
                </a:solidFill>
              </a:rPr>
              <a:t>€</a:t>
            </a:r>
            <a:endParaRPr lang="es-ES" sz="6400" dirty="0">
              <a:solidFill>
                <a:srgbClr val="F3A33C"/>
              </a:solidFill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>
            <a:off x="-1395046" y="14901333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8533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533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8" name="Rectangle 30"/>
          <p:cNvSpPr>
            <a:spLocks/>
          </p:cNvSpPr>
          <p:nvPr/>
        </p:nvSpPr>
        <p:spPr bwMode="auto">
          <a:xfrm>
            <a:off x="156659" y="20961939"/>
            <a:ext cx="7337687" cy="12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4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</a:t>
            </a:r>
            <a:r>
              <a:rPr lang="en-US" sz="64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s-ES" sz="6400" b="1" dirty="0">
                <a:solidFill>
                  <a:srgbClr val="F3A33C"/>
                </a:solidFill>
              </a:rPr>
              <a:t>€</a:t>
            </a:r>
            <a:endParaRPr lang="es-ES" sz="6400" dirty="0">
              <a:solidFill>
                <a:srgbClr val="F3A33C"/>
              </a:solidFill>
            </a:endParaRPr>
          </a:p>
        </p:txBody>
      </p:sp>
      <p:sp>
        <p:nvSpPr>
          <p:cNvPr id="109" name="Rectangle 30"/>
          <p:cNvSpPr>
            <a:spLocks/>
          </p:cNvSpPr>
          <p:nvPr/>
        </p:nvSpPr>
        <p:spPr bwMode="auto">
          <a:xfrm>
            <a:off x="95088" y="19969835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533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</a:t>
            </a:r>
            <a:r>
              <a: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533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7" name="Rectangle 30"/>
          <p:cNvSpPr>
            <a:spLocks/>
          </p:cNvSpPr>
          <p:nvPr/>
        </p:nvSpPr>
        <p:spPr bwMode="auto">
          <a:xfrm>
            <a:off x="95089" y="18540024"/>
            <a:ext cx="9753598" cy="8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7822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7822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8385733" y="6095999"/>
            <a:ext cx="6797774" cy="1131406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19" name="Rectángulo 118"/>
          <p:cNvSpPr/>
          <p:nvPr/>
        </p:nvSpPr>
        <p:spPr bwMode="auto">
          <a:xfrm>
            <a:off x="15670686" y="6096003"/>
            <a:ext cx="5207310" cy="663786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3" name="Rectángulo 122"/>
          <p:cNvSpPr/>
          <p:nvPr/>
        </p:nvSpPr>
        <p:spPr bwMode="auto">
          <a:xfrm>
            <a:off x="15670687" y="13195596"/>
            <a:ext cx="4595152" cy="417771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4" name="Rectángulo 123"/>
          <p:cNvSpPr/>
          <p:nvPr/>
        </p:nvSpPr>
        <p:spPr bwMode="auto">
          <a:xfrm>
            <a:off x="20670126" y="13195595"/>
            <a:ext cx="5559609" cy="197667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5" name="Rectángulo 124"/>
          <p:cNvSpPr/>
          <p:nvPr/>
        </p:nvSpPr>
        <p:spPr bwMode="auto">
          <a:xfrm>
            <a:off x="20670127" y="15649626"/>
            <a:ext cx="5559607" cy="172368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6" name="Rectángulo 125"/>
          <p:cNvSpPr/>
          <p:nvPr/>
        </p:nvSpPr>
        <p:spPr bwMode="auto">
          <a:xfrm>
            <a:off x="21365175" y="6096003"/>
            <a:ext cx="4864558" cy="663786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7" name="Rectángulo 126"/>
          <p:cNvSpPr/>
          <p:nvPr/>
        </p:nvSpPr>
        <p:spPr bwMode="auto">
          <a:xfrm>
            <a:off x="8385733" y="17746134"/>
            <a:ext cx="9607710" cy="474133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8" name="Rectángulo 127"/>
          <p:cNvSpPr/>
          <p:nvPr/>
        </p:nvSpPr>
        <p:spPr bwMode="auto">
          <a:xfrm>
            <a:off x="18399843" y="17746134"/>
            <a:ext cx="7829890" cy="474133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129" name="Rectangle 30"/>
          <p:cNvSpPr>
            <a:spLocks/>
          </p:cNvSpPr>
          <p:nvPr/>
        </p:nvSpPr>
        <p:spPr bwMode="auto">
          <a:xfrm>
            <a:off x="8783571" y="13981169"/>
            <a:ext cx="9753598" cy="8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689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BRIGADAS CNC</a:t>
            </a:r>
            <a:endParaRPr lang="en-US" sz="5689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0" name="Rectangle 30"/>
          <p:cNvSpPr>
            <a:spLocks/>
          </p:cNvSpPr>
          <p:nvPr/>
        </p:nvSpPr>
        <p:spPr bwMode="auto">
          <a:xfrm>
            <a:off x="7806267" y="15927011"/>
            <a:ext cx="7479701" cy="131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5689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3.017.484,29</a:t>
            </a:r>
            <a:r>
              <a:rPr lang="en-US" sz="5689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€</a:t>
            </a:r>
          </a:p>
        </p:txBody>
      </p:sp>
      <p:sp>
        <p:nvSpPr>
          <p:cNvPr id="131" name="Rectangle 30"/>
          <p:cNvSpPr>
            <a:spLocks/>
          </p:cNvSpPr>
          <p:nvPr/>
        </p:nvSpPr>
        <p:spPr bwMode="auto">
          <a:xfrm>
            <a:off x="8872912" y="15195741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689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5689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5689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2" name="Rectangle 30"/>
          <p:cNvSpPr>
            <a:spLocks/>
          </p:cNvSpPr>
          <p:nvPr/>
        </p:nvSpPr>
        <p:spPr bwMode="auto">
          <a:xfrm>
            <a:off x="16229308" y="10561096"/>
            <a:ext cx="3707774" cy="51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</a:t>
            </a:r>
            <a:r>
              <a:rPr lang="es-ES_tradnl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ÓN UM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3" name="Rectangle 30"/>
          <p:cNvSpPr>
            <a:spLocks/>
          </p:cNvSpPr>
          <p:nvPr/>
        </p:nvSpPr>
        <p:spPr bwMode="auto">
          <a:xfrm>
            <a:off x="16189849" y="11968831"/>
            <a:ext cx="3126155" cy="49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3.017.484,29</a:t>
            </a:r>
            <a:r>
              <a:rPr lang="en-US" sz="32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€</a:t>
            </a:r>
          </a:p>
        </p:txBody>
      </p:sp>
      <p:sp>
        <p:nvSpPr>
          <p:cNvPr id="134" name="Rectangle 30"/>
          <p:cNvSpPr>
            <a:spLocks/>
          </p:cNvSpPr>
          <p:nvPr/>
        </p:nvSpPr>
        <p:spPr bwMode="auto">
          <a:xfrm>
            <a:off x="16193605" y="11539597"/>
            <a:ext cx="2410852" cy="42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2137044" y="10585895"/>
            <a:ext cx="3978076" cy="1877038"/>
            <a:chOff x="21640800" y="5954566"/>
            <a:chExt cx="2237668" cy="1055834"/>
          </a:xfrm>
        </p:grpSpPr>
        <p:sp>
          <p:nvSpPr>
            <p:cNvPr id="135" name="Rectangle 30"/>
            <p:cNvSpPr>
              <a:spLocks/>
            </p:cNvSpPr>
            <p:nvPr/>
          </p:nvSpPr>
          <p:spPr bwMode="auto">
            <a:xfrm>
              <a:off x="21662995" y="5954566"/>
              <a:ext cx="2215473" cy="29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s-ES_tradnl" sz="3200" b="1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FORMACI</a:t>
              </a:r>
              <a:r>
                <a:rPr lang="es-ES_tradnl" sz="3200" b="1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ÓN CNC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36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€</a:t>
              </a:r>
            </a:p>
          </p:txBody>
        </p:sp>
        <p:sp>
          <p:nvSpPr>
            <p:cNvPr id="137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16035513" y="15000574"/>
            <a:ext cx="3436548" cy="1901838"/>
            <a:chOff x="21640800" y="5940616"/>
            <a:chExt cx="1933058" cy="1069784"/>
          </a:xfrm>
        </p:grpSpPr>
        <p:sp>
          <p:nvSpPr>
            <p:cNvPr id="139" name="Rectangle 30"/>
            <p:cNvSpPr>
              <a:spLocks/>
            </p:cNvSpPr>
            <p:nvPr/>
          </p:nvSpPr>
          <p:spPr bwMode="auto">
            <a:xfrm>
              <a:off x="21662996" y="5940616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s-ES_tradnl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BRIGADAS MADRID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0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€</a:t>
              </a:r>
            </a:p>
          </p:txBody>
        </p:sp>
        <p:sp>
          <p:nvSpPr>
            <p:cNvPr id="141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21082000" y="13476853"/>
            <a:ext cx="3397088" cy="1901838"/>
            <a:chOff x="21621188" y="5940616"/>
            <a:chExt cx="1910862" cy="1069784"/>
          </a:xfrm>
        </p:grpSpPr>
        <p:sp>
          <p:nvSpPr>
            <p:cNvPr id="143" name="Rectangle 30"/>
            <p:cNvSpPr>
              <a:spLocks/>
            </p:cNvSpPr>
            <p:nvPr/>
          </p:nvSpPr>
          <p:spPr bwMode="auto">
            <a:xfrm>
              <a:off x="21621188" y="5940616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s-ES_tradnl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PLANES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4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€</a:t>
              </a:r>
            </a:p>
          </p:txBody>
        </p:sp>
        <p:sp>
          <p:nvSpPr>
            <p:cNvPr id="145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grpSp>
        <p:nvGrpSpPr>
          <p:cNvPr id="146" name="Agrupar 145"/>
          <p:cNvGrpSpPr/>
          <p:nvPr/>
        </p:nvGrpSpPr>
        <p:grpSpPr>
          <a:xfrm>
            <a:off x="21081996" y="15844295"/>
            <a:ext cx="5401106" cy="1500743"/>
            <a:chOff x="21618589" y="6166232"/>
            <a:chExt cx="1910862" cy="844168"/>
          </a:xfrm>
        </p:grpSpPr>
        <p:sp>
          <p:nvSpPr>
            <p:cNvPr id="147" name="Rectangle 30"/>
            <p:cNvSpPr>
              <a:spLocks/>
            </p:cNvSpPr>
            <p:nvPr/>
          </p:nvSpPr>
          <p:spPr bwMode="auto">
            <a:xfrm>
              <a:off x="21618589" y="6166232"/>
              <a:ext cx="1910862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s-ES_tradnl" sz="3200" b="1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OTRAS FORMACIONES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148" name="Rectangle 30"/>
            <p:cNvSpPr>
              <a:spLocks/>
            </p:cNvSpPr>
            <p:nvPr/>
          </p:nvSpPr>
          <p:spPr bwMode="auto">
            <a:xfrm>
              <a:off x="21640800" y="6732467"/>
              <a:ext cx="1758462" cy="27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3.017.484,29</a:t>
              </a: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 €</a:t>
              </a:r>
            </a:p>
          </p:txBody>
        </p:sp>
        <p:sp>
          <p:nvSpPr>
            <p:cNvPr id="149" name="Rectangle 30"/>
            <p:cNvSpPr>
              <a:spLocks/>
            </p:cNvSpPr>
            <p:nvPr/>
          </p:nvSpPr>
          <p:spPr bwMode="auto">
            <a:xfrm>
              <a:off x="21642913" y="6491023"/>
              <a:ext cx="1356104" cy="23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110000"/>
                </a:lnSpc>
              </a:pPr>
              <a:r>
                <a:rPr lang="en-US" sz="3200" b="1" dirty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95,75</a:t>
              </a:r>
              <a:r>
                <a:rPr lang="en-US" sz="3200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%</a:t>
              </a:r>
              <a:endParaRPr lang="en-US" sz="32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0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-13890978" y="1354667"/>
            <a:ext cx="19672052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13950420" algn="l"/>
              </a:tabLst>
            </a:pPr>
            <a:r>
              <a:rPr lang="en-US" sz="12800" b="1" dirty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sz="128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-13261306" y="6096000"/>
            <a:ext cx="24589712" cy="16391467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-13890978" y="3611035"/>
            <a:ext cx="12976580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4267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67" y="1669345"/>
            <a:ext cx="6757396" cy="194169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11819859" y="6096001"/>
            <a:ext cx="14956203" cy="11277307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79" name="Rectángulo 78"/>
          <p:cNvSpPr/>
          <p:nvPr/>
        </p:nvSpPr>
        <p:spPr bwMode="auto">
          <a:xfrm>
            <a:off x="11819859" y="17746134"/>
            <a:ext cx="14956201" cy="4741332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625620"/>
            <a:endParaRPr lang="es-ES" sz="9956"/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-12367846" y="17373307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5645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15645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-12152959" y="20691818"/>
            <a:ext cx="7337687" cy="12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533" b="1" dirty="0">
                <a:solidFill>
                  <a:schemeClr val="bg1"/>
                </a:solidFill>
              </a:rPr>
              <a:t>3.970.472,08 </a:t>
            </a:r>
            <a:r>
              <a:rPr lang="es-ES" sz="8533" b="1" dirty="0">
                <a:solidFill>
                  <a:srgbClr val="F3A33C"/>
                </a:solidFill>
              </a:rPr>
              <a:t>€</a:t>
            </a:r>
            <a:endParaRPr lang="es-ES" sz="8533" dirty="0">
              <a:solidFill>
                <a:srgbClr val="F3A33C"/>
              </a:solidFill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-13261314" y="19517300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0667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</a:t>
            </a:r>
            <a:r>
              <a:rPr lang="en-US" sz="10667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0667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2" name="Rectangle 30"/>
          <p:cNvSpPr>
            <a:spLocks/>
          </p:cNvSpPr>
          <p:nvPr/>
        </p:nvSpPr>
        <p:spPr bwMode="auto">
          <a:xfrm>
            <a:off x="12463544" y="7044268"/>
            <a:ext cx="9753598" cy="8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8533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0" name="Rectangle 30"/>
          <p:cNvSpPr>
            <a:spLocks/>
          </p:cNvSpPr>
          <p:nvPr/>
        </p:nvSpPr>
        <p:spPr bwMode="auto">
          <a:xfrm>
            <a:off x="11559878" y="15927011"/>
            <a:ext cx="7479701" cy="131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6400" b="1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 </a:t>
            </a:r>
            <a:r>
              <a:rPr lang="es-ES" sz="6400" b="1" dirty="0">
                <a:solidFill>
                  <a:srgbClr val="F3A33C"/>
                </a:solidFill>
              </a:rPr>
              <a:t>€</a:t>
            </a:r>
            <a:endParaRPr lang="es-ES" sz="6400" dirty="0">
              <a:solidFill>
                <a:srgbClr val="F3A33C"/>
              </a:solidFill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>
            <a:off x="10922000" y="14901333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8533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533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8" name="Rectangle 30"/>
          <p:cNvSpPr>
            <a:spLocks/>
          </p:cNvSpPr>
          <p:nvPr/>
        </p:nvSpPr>
        <p:spPr bwMode="auto">
          <a:xfrm>
            <a:off x="12473704" y="20961939"/>
            <a:ext cx="7337687" cy="12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4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</a:t>
            </a:r>
            <a:r>
              <a:rPr lang="en-US" sz="64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s-ES" sz="6400" b="1" dirty="0">
                <a:solidFill>
                  <a:srgbClr val="F3A33C"/>
                </a:solidFill>
              </a:rPr>
              <a:t>€</a:t>
            </a:r>
            <a:endParaRPr lang="es-ES" sz="6400" dirty="0">
              <a:solidFill>
                <a:srgbClr val="F3A33C"/>
              </a:solidFill>
            </a:endParaRPr>
          </a:p>
        </p:txBody>
      </p:sp>
      <p:sp>
        <p:nvSpPr>
          <p:cNvPr id="109" name="Rectangle 30"/>
          <p:cNvSpPr>
            <a:spLocks/>
          </p:cNvSpPr>
          <p:nvPr/>
        </p:nvSpPr>
        <p:spPr bwMode="auto">
          <a:xfrm>
            <a:off x="12412133" y="19969835"/>
            <a:ext cx="6721924" cy="11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533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</a:t>
            </a:r>
            <a:r>
              <a: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533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17" name="Rectangle 30"/>
          <p:cNvSpPr>
            <a:spLocks/>
          </p:cNvSpPr>
          <p:nvPr/>
        </p:nvSpPr>
        <p:spPr bwMode="auto">
          <a:xfrm>
            <a:off x="12412134" y="18540024"/>
            <a:ext cx="9753598" cy="8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8533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-13890977" y="441868"/>
            <a:ext cx="13800253" cy="15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9956" b="1" dirty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GASTOS</a:t>
            </a:r>
            <a:endParaRPr lang="en-US" sz="9956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-13840180" y="2573867"/>
            <a:ext cx="11757380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Gastos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totales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del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el total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crifra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4267" i="1" dirty="0" err="1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4267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-13778088" y="2167467"/>
            <a:ext cx="1679223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956" dirty="0">
              <a:latin typeface="Open Sans Ligh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67" y="759629"/>
            <a:ext cx="6757396" cy="1941691"/>
          </a:xfrm>
          <a:prstGeom prst="rect">
            <a:avLst/>
          </a:prstGeom>
        </p:spPr>
      </p:pic>
      <p:sp>
        <p:nvSpPr>
          <p:cNvPr id="32" name="Rectangle 30"/>
          <p:cNvSpPr>
            <a:spLocks/>
          </p:cNvSpPr>
          <p:nvPr/>
        </p:nvSpPr>
        <p:spPr bwMode="auto">
          <a:xfrm>
            <a:off x="11599333" y="15075609"/>
            <a:ext cx="4696178" cy="83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3556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</a:p>
          <a:p>
            <a:pPr>
              <a:lnSpc>
                <a:spcPct val="110000"/>
              </a:lnSpc>
            </a:pPr>
            <a:r>
              <a:rPr lang="en-US" sz="3556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60.519,00 €</a:t>
            </a:r>
            <a:endParaRPr lang="en-US" sz="3556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3" name="Oval 8"/>
          <p:cNvSpPr>
            <a:spLocks/>
          </p:cNvSpPr>
          <p:nvPr/>
        </p:nvSpPr>
        <p:spPr bwMode="auto">
          <a:xfrm>
            <a:off x="1654001" y="5981159"/>
            <a:ext cx="10579767" cy="10568270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34" name="Oval 9"/>
          <p:cNvSpPr>
            <a:spLocks/>
          </p:cNvSpPr>
          <p:nvPr/>
        </p:nvSpPr>
        <p:spPr bwMode="auto">
          <a:xfrm>
            <a:off x="2914325" y="8521653"/>
            <a:ext cx="8097451" cy="8058891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5063881" y="11132215"/>
            <a:ext cx="3952078" cy="131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2667"/>
              </a:spcBef>
            </a:pPr>
            <a:r>
              <a:rPr lang="en-US" sz="6400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66,08%</a:t>
            </a:r>
            <a:endParaRPr lang="en-US" sz="64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10"/>
          <p:cNvSpPr>
            <a:spLocks/>
          </p:cNvSpPr>
          <p:nvPr/>
        </p:nvSpPr>
        <p:spPr bwMode="auto">
          <a:xfrm>
            <a:off x="2943913" y="12228029"/>
            <a:ext cx="8111328" cy="131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6400" b="1" dirty="0">
                <a:solidFill>
                  <a:schemeClr val="bg1"/>
                </a:solidFill>
              </a:rPr>
              <a:t>3.421.494,02 </a:t>
            </a:r>
            <a:r>
              <a:rPr lang="es-ES" sz="6400" b="1" dirty="0">
                <a:solidFill>
                  <a:schemeClr val="bg1"/>
                </a:solidFill>
              </a:rPr>
              <a:t>€</a:t>
            </a:r>
            <a:endParaRPr lang="es-ES" sz="6400" dirty="0">
              <a:solidFill>
                <a:schemeClr val="bg1"/>
              </a:solidFill>
            </a:endParaRPr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4392348" y="2671700"/>
            <a:ext cx="5224139" cy="92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267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4267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3" name="Oval 8"/>
          <p:cNvSpPr>
            <a:spLocks/>
          </p:cNvSpPr>
          <p:nvPr/>
        </p:nvSpPr>
        <p:spPr bwMode="auto">
          <a:xfrm>
            <a:off x="-5046798" y="10241280"/>
            <a:ext cx="5733472" cy="5727243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24" name="Oval 8"/>
          <p:cNvSpPr>
            <a:spLocks/>
          </p:cNvSpPr>
          <p:nvPr/>
        </p:nvSpPr>
        <p:spPr bwMode="auto">
          <a:xfrm>
            <a:off x="2505741" y="17418978"/>
            <a:ext cx="3209447" cy="3205959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26" name="Oval 8"/>
          <p:cNvSpPr>
            <a:spLocks/>
          </p:cNvSpPr>
          <p:nvPr/>
        </p:nvSpPr>
        <p:spPr bwMode="auto">
          <a:xfrm>
            <a:off x="9750172" y="16933333"/>
            <a:ext cx="2267250" cy="2264786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27" name="Oval 8"/>
          <p:cNvSpPr>
            <a:spLocks/>
          </p:cNvSpPr>
          <p:nvPr/>
        </p:nvSpPr>
        <p:spPr bwMode="auto">
          <a:xfrm>
            <a:off x="13315244" y="13275733"/>
            <a:ext cx="1259378" cy="1258009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-4792134" y="16404733"/>
            <a:ext cx="5224139" cy="92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3556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</a:p>
          <a:p>
            <a:pPr>
              <a:lnSpc>
                <a:spcPct val="110000"/>
              </a:lnSpc>
            </a:pPr>
            <a:r>
              <a:rPr lang="en-US" sz="3556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2.317.656,93 €</a:t>
            </a:r>
            <a:endParaRPr lang="en-US" sz="3556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1498395" y="21422706"/>
            <a:ext cx="5224139" cy="92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3556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EQUIPAMIENTOS, MTO Y SUMINISTROS</a:t>
            </a:r>
          </a:p>
          <a:p>
            <a:pPr>
              <a:lnSpc>
                <a:spcPct val="110000"/>
              </a:lnSpc>
            </a:pPr>
            <a:r>
              <a:rPr lang="en-US" sz="3556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650.997,20 €</a:t>
            </a:r>
            <a:endParaRPr lang="en-US" sz="3556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8271728" y="19646885"/>
            <a:ext cx="5224139" cy="92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3556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</a:p>
          <a:p>
            <a:pPr>
              <a:lnSpc>
                <a:spcPct val="110000"/>
              </a:lnSpc>
            </a:pPr>
            <a:r>
              <a:rPr lang="en-US" sz="3556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392.320,90 €</a:t>
            </a:r>
            <a:endParaRPr lang="en-US" sz="3556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6954185" y="3771358"/>
            <a:ext cx="0" cy="1623125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956" b="1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35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-13890978" y="441868"/>
            <a:ext cx="14595342" cy="15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9956" b="1" dirty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BENEFICIO Y MARGEN</a:t>
            </a:r>
            <a:endParaRPr lang="en-US" sz="9956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-13840180" y="2709333"/>
            <a:ext cx="12163780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267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Iberdrola 2015</a:t>
            </a:r>
            <a:endParaRPr lang="en-US" sz="4267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-13778088" y="2167467"/>
            <a:ext cx="1679223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956" dirty="0">
              <a:latin typeface="Open Sans Ligh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-1662409" y="4351843"/>
            <a:ext cx="17054809" cy="17051890"/>
            <a:chOff x="9588147" y="4012992"/>
            <a:chExt cx="5349688" cy="5348772"/>
          </a:xfrm>
        </p:grpSpPr>
        <p:sp>
          <p:nvSpPr>
            <p:cNvPr id="33" name="Oval 8"/>
            <p:cNvSpPr>
              <a:spLocks/>
            </p:cNvSpPr>
            <p:nvPr/>
          </p:nvSpPr>
          <p:spPr bwMode="auto">
            <a:xfrm>
              <a:off x="9588147" y="4012992"/>
              <a:ext cx="5349688" cy="5343874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34" name="Oval 9"/>
            <p:cNvSpPr>
              <a:spLocks/>
            </p:cNvSpPr>
            <p:nvPr/>
          </p:nvSpPr>
          <p:spPr bwMode="auto">
            <a:xfrm>
              <a:off x="11244505" y="7315200"/>
              <a:ext cx="2056356" cy="2046564"/>
            </a:xfrm>
            <a:prstGeom prst="ellipse">
              <a:avLst/>
            </a:prstGeom>
            <a:solidFill>
              <a:srgbClr val="F3A3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508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956" b="1" dirty="0">
                <a:latin typeface="Open Sans Light"/>
              </a:endParaRPr>
            </a:p>
          </p:txBody>
        </p:sp>
        <p:sp>
          <p:nvSpPr>
            <p:cNvPr id="44" name="Rectangle 10"/>
            <p:cNvSpPr>
              <a:spLocks/>
            </p:cNvSpPr>
            <p:nvPr/>
          </p:nvSpPr>
          <p:spPr bwMode="auto">
            <a:xfrm>
              <a:off x="11312362" y="8185327"/>
              <a:ext cx="1998379" cy="666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70000"/>
                </a:lnSpc>
                <a:spcBef>
                  <a:spcPts val="2667"/>
                </a:spcBef>
              </a:pPr>
              <a:r>
                <a:rPr lang="en-US" sz="8533" b="1" dirty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16,04%</a:t>
              </a:r>
              <a:endParaRPr lang="en-US" sz="8533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45" name="Rectangle 10"/>
            <p:cNvSpPr>
              <a:spLocks/>
            </p:cNvSpPr>
            <p:nvPr/>
          </p:nvSpPr>
          <p:spPr bwMode="auto">
            <a:xfrm>
              <a:off x="10240395" y="6217306"/>
              <a:ext cx="4101515" cy="666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s-ES" sz="12800" b="1" dirty="0">
                  <a:solidFill>
                    <a:schemeClr val="bg1"/>
                  </a:solidFill>
                </a:rPr>
                <a:t>548.978,06 </a:t>
              </a:r>
              <a:r>
                <a:rPr lang="es-ES" sz="12800" b="1" dirty="0">
                  <a:solidFill>
                    <a:schemeClr val="bg1"/>
                  </a:solidFill>
                </a:rPr>
                <a:t>€</a:t>
              </a:r>
              <a:endParaRPr lang="es-ES" sz="1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67" y="759629"/>
            <a:ext cx="6757396" cy="19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">
  <a:themeElements>
    <a:clrScheme name="Custom 3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lnDef>
  </a:objectDefaults>
  <a:extraClrSchemeLst>
    <a:extraClrScheme>
      <a:clrScheme name="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Pages>0</Pages>
  <Words>314</Words>
  <Characters>0</Characters>
  <Application>Microsoft Macintosh PowerPoint</Application>
  <PresentationFormat>Personalizado</PresentationFormat>
  <Lines>0</Lines>
  <Paragraphs>115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Helvetica Neue UltraLight</vt:lpstr>
      <vt:lpstr>Montserrat Bold</vt:lpstr>
      <vt:lpstr>ＭＳ Ｐゴシック</vt:lpstr>
      <vt:lpstr>Open Sans Italic</vt:lpstr>
      <vt:lpstr>Open Sans Light</vt:lpstr>
      <vt:lpstr>ヒラギノ角ゴ ProN W3</vt:lpstr>
      <vt:lpstr>Background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Ricardo García López</dc:creator>
  <cp:keywords/>
  <dc:description/>
  <cp:lastModifiedBy>Usuario de Microsoft Office</cp:lastModifiedBy>
  <cp:revision>158</cp:revision>
  <dcterms:modified xsi:type="dcterms:W3CDTF">2016-04-11T15:15:57Z</dcterms:modified>
</cp:coreProperties>
</file>