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71" r:id="rId3"/>
    <p:sldId id="268" r:id="rId4"/>
    <p:sldId id="269" r:id="rId5"/>
    <p:sldId id="257" r:id="rId6"/>
    <p:sldId id="275" r:id="rId7"/>
    <p:sldId id="274" r:id="rId8"/>
    <p:sldId id="272" r:id="rId9"/>
    <p:sldId id="264" r:id="rId10"/>
    <p:sldId id="265" r:id="rId11"/>
    <p:sldId id="258" r:id="rId12"/>
    <p:sldId id="261" r:id="rId13"/>
    <p:sldId id="263" r:id="rId14"/>
    <p:sldId id="27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F659E-B0B8-4DF6-A4B6-1DC6681E4278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EFCFA-F321-4A76-B77D-E217D1773C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21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B265-C12B-4A43-97E0-2BD39040FC3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81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B265-C12B-4A43-97E0-2BD39040FC3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01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B265-C12B-4A43-97E0-2BD39040FC3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83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B265-C12B-4A43-97E0-2BD39040FC3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1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B265-C12B-4A43-97E0-2BD39040FC3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7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B265-C12B-4A43-97E0-2BD39040FC3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18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B265-C12B-4A43-97E0-2BD39040FC3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7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B265-C12B-4A43-97E0-2BD39040FC3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35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B265-C12B-4A43-97E0-2BD39040FC3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43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B265-C12B-4A43-97E0-2BD39040FC3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6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CB265-C12B-4A43-97E0-2BD39040FC3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2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88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1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68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97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7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51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62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403B-011E-4F37-92E1-64DFFFFDB199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F8E4-BF57-4EC7-8E23-D46F7C36FD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4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/>
          <p:cNvSpPr txBox="1"/>
          <p:nvPr/>
        </p:nvSpPr>
        <p:spPr>
          <a:xfrm>
            <a:off x="1039858" y="2367052"/>
            <a:ext cx="999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>
                <a:solidFill>
                  <a:schemeClr val="accent6">
                    <a:lumMod val="75000"/>
                  </a:schemeClr>
                </a:solidFill>
              </a:rPr>
              <a:t>AI</a:t>
            </a:r>
            <a:r>
              <a:rPr lang="ja-JP" altLang="en-US" sz="3600" u="sng" dirty="0">
                <a:solidFill>
                  <a:schemeClr val="accent6">
                    <a:lumMod val="75000"/>
                  </a:schemeClr>
                </a:solidFill>
              </a:rPr>
              <a:t>画像分析技術を用いた異物検知システム</a:t>
            </a:r>
            <a:r>
              <a:rPr lang="ja-JP" altLang="en-US" sz="3600" u="sng" dirty="0" smtClean="0">
                <a:solidFill>
                  <a:schemeClr val="accent6">
                    <a:lumMod val="75000"/>
                  </a:schemeClr>
                </a:solidFill>
              </a:rPr>
              <a:t>仕様書</a:t>
            </a:r>
            <a:endParaRPr lang="ja-JP" altLang="en-US" sz="3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431340" y="1376117"/>
            <a:ext cx="98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操作室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99" y="5052729"/>
            <a:ext cx="4114801" cy="946872"/>
          </a:xfrm>
          <a:prstGeom prst="rect">
            <a:avLst/>
          </a:prstGeom>
        </p:spPr>
      </p:pic>
      <p:sp>
        <p:nvSpPr>
          <p:cNvPr id="126" name="テキスト ボックス 125"/>
          <p:cNvSpPr txBox="1"/>
          <p:nvPr/>
        </p:nvSpPr>
        <p:spPr>
          <a:xfrm>
            <a:off x="370276" y="5388052"/>
            <a:ext cx="317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</a:rPr>
              <a:t>令和元年８月２０日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5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96" y="1337017"/>
            <a:ext cx="10001478" cy="467797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75502" y="280086"/>
            <a:ext cx="333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異物除去装置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51685" y="1337017"/>
            <a:ext cx="93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除去板を回転させ、シリンダを縮めることで異物を外部に除去。更に回転灯も点灯させる。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6864" y="817089"/>
            <a:ext cx="246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異物検出除去</a:t>
            </a:r>
            <a:r>
              <a:rPr kumimoji="1" lang="ja-JP" altLang="en-US" sz="2400" dirty="0">
                <a:solidFill>
                  <a:srgbClr val="FF0000"/>
                </a:solidFill>
              </a:rPr>
              <a:t>時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1999734" y="3924258"/>
            <a:ext cx="687860" cy="140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8081319" y="4983892"/>
            <a:ext cx="827646" cy="4398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弧 17"/>
          <p:cNvSpPr/>
          <p:nvPr/>
        </p:nvSpPr>
        <p:spPr>
          <a:xfrm>
            <a:off x="2687594" y="2428639"/>
            <a:ext cx="930876" cy="1068024"/>
          </a:xfrm>
          <a:prstGeom prst="arc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>
            <a:off x="9580605" y="2833816"/>
            <a:ext cx="387178" cy="831938"/>
            <a:chOff x="10277475" y="2571750"/>
            <a:chExt cx="304800" cy="647700"/>
          </a:xfrm>
        </p:grpSpPr>
        <p:sp>
          <p:nvSpPr>
            <p:cNvPr id="14" name="正方形/長方形 13"/>
            <p:cNvSpPr/>
            <p:nvPr/>
          </p:nvSpPr>
          <p:spPr>
            <a:xfrm>
              <a:off x="10277475" y="2571750"/>
              <a:ext cx="304800" cy="32385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0277475" y="2895600"/>
              <a:ext cx="304800" cy="323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直線矢印コネクタ 16"/>
          <p:cNvCxnSpPr/>
          <p:nvPr/>
        </p:nvCxnSpPr>
        <p:spPr>
          <a:xfrm flipH="1">
            <a:off x="7667625" y="3818716"/>
            <a:ext cx="2317" cy="823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49" y="4670460"/>
            <a:ext cx="64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2"/>
          <a:srcRect l="46412"/>
          <a:stretch/>
        </p:blipFill>
        <p:spPr>
          <a:xfrm>
            <a:off x="1086558" y="1935469"/>
            <a:ext cx="5359617" cy="467797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75502" y="280086"/>
            <a:ext cx="333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異物除去装置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51685" y="1337017"/>
            <a:ext cx="54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異物を検出した際に制御盤から動作命令信号を出力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6864" y="817089"/>
            <a:ext cx="246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F0"/>
                </a:solidFill>
              </a:rPr>
              <a:t>制御回路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773832" y="5296930"/>
            <a:ext cx="3103348" cy="270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80" y="1943707"/>
            <a:ext cx="1366838" cy="885557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>
          <a:xfrm flipH="1">
            <a:off x="4955641" y="2168014"/>
            <a:ext cx="1828738" cy="945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10039417" y="3656783"/>
            <a:ext cx="1724025" cy="2166413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5179572" y="3432960"/>
            <a:ext cx="390432" cy="834240"/>
            <a:chOff x="10277475" y="2571750"/>
            <a:chExt cx="304800" cy="647700"/>
          </a:xfrm>
        </p:grpSpPr>
        <p:sp>
          <p:nvSpPr>
            <p:cNvPr id="23" name="正方形/長方形 22"/>
            <p:cNvSpPr/>
            <p:nvPr/>
          </p:nvSpPr>
          <p:spPr>
            <a:xfrm>
              <a:off x="10277475" y="2571750"/>
              <a:ext cx="304800" cy="32385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0277475" y="2895600"/>
              <a:ext cx="304800" cy="323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10447768" y="3318229"/>
            <a:ext cx="9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制御盤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816" y="3890832"/>
            <a:ext cx="1419225" cy="1676400"/>
          </a:xfrm>
          <a:prstGeom prst="rect">
            <a:avLst/>
          </a:prstGeom>
        </p:spPr>
      </p:pic>
      <p:cxnSp>
        <p:nvCxnSpPr>
          <p:cNvPr id="28" name="直線矢印コネクタ 27"/>
          <p:cNvCxnSpPr>
            <a:stCxn id="9" idx="3"/>
            <a:endCxn id="14" idx="1"/>
          </p:cNvCxnSpPr>
          <p:nvPr/>
        </p:nvCxnSpPr>
        <p:spPr>
          <a:xfrm>
            <a:off x="8244018" y="2386486"/>
            <a:ext cx="1795399" cy="2353504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14" idx="1"/>
          </p:cNvCxnSpPr>
          <p:nvPr/>
        </p:nvCxnSpPr>
        <p:spPr>
          <a:xfrm>
            <a:off x="6260757" y="3770618"/>
            <a:ext cx="3778660" cy="96937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14" idx="1"/>
          </p:cNvCxnSpPr>
          <p:nvPr/>
        </p:nvCxnSpPr>
        <p:spPr>
          <a:xfrm flipV="1">
            <a:off x="7813012" y="4739990"/>
            <a:ext cx="2226405" cy="423588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5557" y="741751"/>
            <a:ext cx="1333500" cy="1676400"/>
          </a:xfrm>
          <a:prstGeom prst="rect">
            <a:avLst/>
          </a:prstGeom>
        </p:spPr>
      </p:pic>
      <p:cxnSp>
        <p:nvCxnSpPr>
          <p:cNvPr id="39" name="直線矢印コネクタ 38"/>
          <p:cNvCxnSpPr>
            <a:stCxn id="38" idx="2"/>
          </p:cNvCxnSpPr>
          <p:nvPr/>
        </p:nvCxnSpPr>
        <p:spPr>
          <a:xfrm>
            <a:off x="10832307" y="2418151"/>
            <a:ext cx="0" cy="800217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9253603" y="1105006"/>
            <a:ext cx="119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異物判定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ja-JP" altLang="en-US" dirty="0">
                <a:solidFill>
                  <a:srgbClr val="0070C0"/>
                </a:solidFill>
              </a:rPr>
              <a:t>システム</a:t>
            </a: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708" y="4517681"/>
            <a:ext cx="64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3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89" y="0"/>
            <a:ext cx="10208544" cy="6858000"/>
          </a:xfrm>
          <a:prstGeom prst="rect">
            <a:avLst/>
          </a:prstGeom>
        </p:spPr>
      </p:pic>
      <p:sp>
        <p:nvSpPr>
          <p:cNvPr id="10" name="直角三角形 9"/>
          <p:cNvSpPr/>
          <p:nvPr/>
        </p:nvSpPr>
        <p:spPr>
          <a:xfrm rot="10800000">
            <a:off x="6918778" y="2038613"/>
            <a:ext cx="555037" cy="1246374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89138" y="2088676"/>
            <a:ext cx="69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除去装置</a:t>
            </a:r>
            <a:endParaRPr kumimoji="1" lang="ja-JP" alt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9116110" y="4596931"/>
            <a:ext cx="1791260" cy="1489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247547" y="5421322"/>
            <a:ext cx="584887" cy="57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PLC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50732" y="5148049"/>
            <a:ext cx="861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制御装置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10166836" y="5416220"/>
            <a:ext cx="584887" cy="572530"/>
            <a:chOff x="5847112" y="1457204"/>
            <a:chExt cx="584887" cy="572530"/>
          </a:xfrm>
        </p:grpSpPr>
        <p:sp>
          <p:nvSpPr>
            <p:cNvPr id="15" name="正方形/長方形 14"/>
            <p:cNvSpPr/>
            <p:nvPr/>
          </p:nvSpPr>
          <p:spPr>
            <a:xfrm>
              <a:off x="5847112" y="1457204"/>
              <a:ext cx="584887" cy="57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Ivt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6281453" y="1892698"/>
              <a:ext cx="117266" cy="1370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9136311" y="4611495"/>
            <a:ext cx="1771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制御盤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（コンクリート内部）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11740" y="5175784"/>
            <a:ext cx="861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インバータ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9711154" y="4102958"/>
            <a:ext cx="55378" cy="315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997382" y="3006203"/>
            <a:ext cx="1752992" cy="27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金属探知機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2997382" y="3293862"/>
            <a:ext cx="1752992" cy="27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コンベアスケール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4292489" y="2339546"/>
            <a:ext cx="57090" cy="644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889552" y="996019"/>
            <a:ext cx="7716743" cy="310838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 rot="17610366">
            <a:off x="6549533" y="2303698"/>
            <a:ext cx="501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電気配線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46242" y="619137"/>
            <a:ext cx="3043592" cy="1381974"/>
            <a:chOff x="113291" y="252604"/>
            <a:chExt cx="3043592" cy="1381974"/>
          </a:xfrm>
        </p:grpSpPr>
        <p:sp>
          <p:nvSpPr>
            <p:cNvPr id="39" name="正方形/長方形 38"/>
            <p:cNvSpPr/>
            <p:nvPr/>
          </p:nvSpPr>
          <p:spPr>
            <a:xfrm>
              <a:off x="113291" y="252604"/>
              <a:ext cx="3043592" cy="13819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73357" y="923184"/>
              <a:ext cx="1466334" cy="5725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メイン分電盤</a:t>
              </a:r>
              <a:endPara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ja-JP" altLang="en-US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（スイッチ、ブレーカ）</a:t>
              </a:r>
              <a:endParaRPr kumimoji="1" lang="ja-JP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180469" y="337134"/>
              <a:ext cx="9871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solidFill>
                    <a:schemeClr val="bg1"/>
                  </a:solidFill>
                </a:rPr>
                <a:t>操作室</a:t>
              </a:r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1950268" y="953788"/>
              <a:ext cx="1140370" cy="5119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ＡＩ搭載ＰＣ</a:t>
              </a: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177" y="3263047"/>
            <a:ext cx="595514" cy="466437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7278503" y="4596932"/>
            <a:ext cx="1791260" cy="14895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231846" y="4611495"/>
            <a:ext cx="183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新規分電盤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（コンクリート内部）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893917" y="5392086"/>
            <a:ext cx="584887" cy="57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ELB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813761" y="5115087"/>
            <a:ext cx="7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</a:rPr>
              <a:t>ブレーカ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8851805" y="4118964"/>
            <a:ext cx="779230" cy="457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528134" y="762613"/>
            <a:ext cx="333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異物除去装置設置計画</a:t>
            </a:r>
          </a:p>
        </p:txBody>
      </p:sp>
    </p:spTree>
    <p:extLst>
      <p:ext uri="{BB962C8B-B14F-4D97-AF65-F5344CB8AC3E}">
        <p14:creationId xmlns:p14="http://schemas.microsoft.com/office/powerpoint/2010/main" val="25207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カギ線コネクタ 92"/>
          <p:cNvCxnSpPr>
            <a:stCxn id="71" idx="2"/>
            <a:endCxn id="91" idx="1"/>
          </p:cNvCxnSpPr>
          <p:nvPr/>
        </p:nvCxnSpPr>
        <p:spPr>
          <a:xfrm rot="16200000" flipH="1">
            <a:off x="2354502" y="4635113"/>
            <a:ext cx="1432499" cy="168072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1235900" y="3493481"/>
            <a:ext cx="1988981" cy="1265744"/>
          </a:xfrm>
          <a:prstGeom prst="rect">
            <a:avLst/>
          </a:prstGeom>
          <a:solidFill>
            <a:srgbClr val="FF0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364162" y="1291587"/>
            <a:ext cx="3043592" cy="13819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43971" y="1491440"/>
            <a:ext cx="1115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屋外カメラ</a:t>
            </a:r>
            <a:endParaRPr kumimoji="1" lang="ja-JP" altLang="en-US" sz="1400" dirty="0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942" y="1839563"/>
            <a:ext cx="1080063" cy="845961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2205386" y="2822218"/>
            <a:ext cx="109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0070C0"/>
                </a:solidFill>
              </a:rPr>
              <a:t>CVT14  2</a:t>
            </a:r>
            <a:r>
              <a:rPr kumimoji="1" lang="en-US" altLang="ja-JP" sz="1200" b="1" dirty="0">
                <a:solidFill>
                  <a:srgbClr val="0070C0"/>
                </a:solidFill>
              </a:rPr>
              <a:t>00</a:t>
            </a:r>
            <a:r>
              <a:rPr kumimoji="1" lang="ja-JP" altLang="en-US" sz="1200" b="1" dirty="0">
                <a:solidFill>
                  <a:srgbClr val="0070C0"/>
                </a:solidFill>
              </a:rPr>
              <a:t>Ｖ　</a:t>
            </a:r>
            <a:r>
              <a:rPr kumimoji="1" lang="en-US" altLang="ja-JP" sz="1200" b="1" dirty="0">
                <a:solidFill>
                  <a:srgbClr val="0070C0"/>
                </a:solidFill>
              </a:rPr>
              <a:t>80m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41239" y="680092"/>
            <a:ext cx="480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異物除去装置　電気工事配線図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154466" y="3188147"/>
            <a:ext cx="114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0070C0"/>
                </a:solidFill>
              </a:rPr>
              <a:t>CV2-3C 2</a:t>
            </a:r>
            <a:r>
              <a:rPr kumimoji="1" lang="en-US" altLang="ja-JP" sz="1200" b="1" dirty="0">
                <a:solidFill>
                  <a:srgbClr val="0070C0"/>
                </a:solidFill>
              </a:rPr>
              <a:t>00V</a:t>
            </a:r>
          </a:p>
          <a:p>
            <a:r>
              <a:rPr lang="en-US" altLang="ja-JP" sz="1200" b="1" dirty="0">
                <a:solidFill>
                  <a:srgbClr val="0070C0"/>
                </a:solidFill>
              </a:rPr>
              <a:t>20</a:t>
            </a:r>
            <a:r>
              <a:rPr kumimoji="1" lang="en-US" altLang="ja-JP" sz="1200" b="1" dirty="0">
                <a:solidFill>
                  <a:srgbClr val="0070C0"/>
                </a:solidFill>
              </a:rPr>
              <a:t>m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524228" y="1962167"/>
            <a:ext cx="1466334" cy="572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メイン分電盤</a:t>
            </a:r>
            <a:endParaRPr kumimoji="1" lang="en-US" altLang="ja-JP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ja-JP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（スイッチ、ブレーカ）</a:t>
            </a:r>
            <a:endParaRPr kumimoji="1" lang="ja-JP" alt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431340" y="1376117"/>
            <a:ext cx="98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操作室</a:t>
            </a:r>
          </a:p>
        </p:txBody>
      </p:sp>
      <p:sp>
        <p:nvSpPr>
          <p:cNvPr id="80" name="角丸四角形 79"/>
          <p:cNvSpPr/>
          <p:nvPr/>
        </p:nvSpPr>
        <p:spPr>
          <a:xfrm>
            <a:off x="3201139" y="1992771"/>
            <a:ext cx="1140370" cy="5119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ＡＩ搭載ＰＣ</a:t>
            </a:r>
          </a:p>
        </p:txBody>
      </p:sp>
      <p:cxnSp>
        <p:nvCxnSpPr>
          <p:cNvPr id="82" name="カギ線コネクタ 81"/>
          <p:cNvCxnSpPr>
            <a:stCxn id="80" idx="2"/>
            <a:endCxn id="15" idx="1"/>
          </p:cNvCxnSpPr>
          <p:nvPr/>
        </p:nvCxnSpPr>
        <p:spPr>
          <a:xfrm rot="16200000" flipH="1">
            <a:off x="3236183" y="3039820"/>
            <a:ext cx="1516128" cy="44584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3722151" y="2744848"/>
            <a:ext cx="313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LAN </a:t>
            </a:r>
            <a:r>
              <a:rPr lang="ja-JP" altLang="en-US" sz="1200" b="1" dirty="0">
                <a:solidFill>
                  <a:srgbClr val="FF0000"/>
                </a:solidFill>
              </a:rPr>
              <a:t>ケーブル</a:t>
            </a:r>
            <a:r>
              <a:rPr lang="en-US" altLang="ja-JP" sz="1200" b="1" dirty="0">
                <a:solidFill>
                  <a:srgbClr val="FF0000"/>
                </a:solidFill>
              </a:rPr>
              <a:t>CAT6-4P</a:t>
            </a:r>
            <a:r>
              <a:rPr lang="ja-JP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</a:rPr>
              <a:t>100</a:t>
            </a:r>
            <a:r>
              <a:rPr lang="ja-JP" altLang="en-US" sz="1200" b="1" dirty="0">
                <a:solidFill>
                  <a:srgbClr val="FF0000"/>
                </a:solidFill>
              </a:rPr>
              <a:t>Ｖ ＋電線管</a:t>
            </a:r>
            <a:r>
              <a:rPr lang="en-US" altLang="ja-JP" sz="1200" b="1" dirty="0">
                <a:solidFill>
                  <a:srgbClr val="FF0000"/>
                </a:solidFill>
              </a:rPr>
              <a:t>MF22M</a:t>
            </a:r>
            <a:r>
              <a:rPr lang="ja-JP" altLang="en-US" sz="1200" b="1" dirty="0">
                <a:solidFill>
                  <a:srgbClr val="FF0000"/>
                </a:solidFill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</a:rPr>
              <a:t>100m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633753" y="2027573"/>
            <a:ext cx="313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LAN </a:t>
            </a:r>
            <a:r>
              <a:rPr lang="ja-JP" altLang="en-US" sz="1200" b="1" dirty="0">
                <a:solidFill>
                  <a:srgbClr val="FF0000"/>
                </a:solidFill>
              </a:rPr>
              <a:t>ケーブル</a:t>
            </a:r>
            <a:r>
              <a:rPr lang="en-US" altLang="ja-JP" sz="1200" b="1" dirty="0">
                <a:solidFill>
                  <a:srgbClr val="FF0000"/>
                </a:solidFill>
              </a:rPr>
              <a:t>CAT6-4P</a:t>
            </a:r>
            <a:r>
              <a:rPr lang="ja-JP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</a:rPr>
              <a:t>100</a:t>
            </a:r>
            <a:r>
              <a:rPr lang="ja-JP" altLang="en-US" sz="1200" b="1" dirty="0">
                <a:solidFill>
                  <a:srgbClr val="FF0000"/>
                </a:solidFill>
              </a:rPr>
              <a:t>Ｖ ＋電線管</a:t>
            </a:r>
            <a:r>
              <a:rPr lang="en-US" altLang="ja-JP" sz="1200" b="1" dirty="0">
                <a:solidFill>
                  <a:srgbClr val="FF0000"/>
                </a:solidFill>
              </a:rPr>
              <a:t>MF22M</a:t>
            </a:r>
            <a:r>
              <a:rPr lang="ja-JP" altLang="en-US" sz="1200" b="1" dirty="0">
                <a:solidFill>
                  <a:srgbClr val="FF0000"/>
                </a:solidFill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</a:rPr>
              <a:t>100m</a:t>
            </a:r>
            <a:endParaRPr lang="ja-JP" altLang="en-US" sz="1200" b="1" dirty="0">
              <a:solidFill>
                <a:srgbClr val="FF0000"/>
              </a:solidFill>
            </a:endParaRPr>
          </a:p>
          <a:p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3911112" y="5847640"/>
            <a:ext cx="1565762" cy="68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・金属片検出機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・ベルトウェイヤー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444493" y="5979871"/>
            <a:ext cx="109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0070C0"/>
                </a:solidFill>
              </a:rPr>
              <a:t>CV2-2C  1</a:t>
            </a:r>
            <a:r>
              <a:rPr kumimoji="1" lang="en-US" altLang="ja-JP" sz="1200" b="1" dirty="0">
                <a:solidFill>
                  <a:srgbClr val="0070C0"/>
                </a:solidFill>
              </a:rPr>
              <a:t>00</a:t>
            </a:r>
            <a:r>
              <a:rPr kumimoji="1" lang="ja-JP" altLang="en-US" sz="1200" b="1" dirty="0">
                <a:solidFill>
                  <a:srgbClr val="0070C0"/>
                </a:solidFill>
              </a:rPr>
              <a:t>Ｖ　</a:t>
            </a:r>
            <a:r>
              <a:rPr kumimoji="1" lang="en-US" altLang="ja-JP" sz="1200" b="1" dirty="0">
                <a:solidFill>
                  <a:srgbClr val="0070C0"/>
                </a:solidFill>
              </a:rPr>
              <a:t>40m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8401482" y="2913020"/>
            <a:ext cx="2559111" cy="941312"/>
            <a:chOff x="9407259" y="2684162"/>
            <a:chExt cx="2559111" cy="941312"/>
          </a:xfrm>
        </p:grpSpPr>
        <p:sp>
          <p:nvSpPr>
            <p:cNvPr id="35" name="直角三角形 34"/>
            <p:cNvSpPr/>
            <p:nvPr/>
          </p:nvSpPr>
          <p:spPr>
            <a:xfrm>
              <a:off x="9407259" y="2740527"/>
              <a:ext cx="989132" cy="884947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0163667" y="3002503"/>
              <a:ext cx="1715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回転用モーター　</a:t>
              </a:r>
              <a:r>
                <a:rPr lang="en-US" altLang="ja-JP" sz="1200" dirty="0"/>
                <a:t>1.5</a:t>
              </a:r>
              <a:r>
                <a:rPr lang="ja-JP" altLang="en-US" sz="1200" dirty="0"/>
                <a:t>ｋｗ</a:t>
              </a:r>
              <a:endParaRPr lang="en-US" altLang="ja-JP" sz="12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9660077" y="2684162"/>
              <a:ext cx="1088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除去装置</a:t>
              </a:r>
              <a:endParaRPr kumimoji="1" lang="ja-JP" altLang="en-US" sz="1400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10163667" y="3188520"/>
              <a:ext cx="1802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シリンダモーター　</a:t>
              </a:r>
              <a:r>
                <a:rPr lang="en-US" altLang="ja-JP" sz="1200" dirty="0"/>
                <a:t>0.4</a:t>
              </a:r>
              <a:r>
                <a:rPr lang="ja-JP" altLang="en-US" sz="1200" dirty="0"/>
                <a:t>ｋｗ</a:t>
              </a:r>
              <a:endParaRPr lang="en-US" altLang="ja-JP" sz="1200" dirty="0"/>
            </a:p>
          </p:txBody>
        </p:sp>
      </p:grpSp>
      <p:sp>
        <p:nvSpPr>
          <p:cNvPr id="72" name="テキスト ボックス 71"/>
          <p:cNvSpPr txBox="1"/>
          <p:nvPr/>
        </p:nvSpPr>
        <p:spPr>
          <a:xfrm>
            <a:off x="1215232" y="3520519"/>
            <a:ext cx="202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新規分電盤ＢＯＸ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156299" y="4370116"/>
            <a:ext cx="1928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ブレーカ</a:t>
            </a:r>
            <a:r>
              <a:rPr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(MB1.5KW)×1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55534" y="4775459"/>
            <a:ext cx="2014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ブレーカ</a:t>
            </a:r>
            <a:r>
              <a:rPr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(2P2E20A</a:t>
            </a:r>
            <a:r>
              <a:rPr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)×1</a:t>
            </a:r>
            <a:endParaRPr lang="en-US" altLang="ja-JP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55534" y="5011575"/>
            <a:ext cx="2014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電磁開閉器</a:t>
            </a:r>
            <a:r>
              <a:rPr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(1.5KW)×1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434759" y="3870801"/>
            <a:ext cx="1695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ブレーカ</a:t>
            </a:r>
            <a:r>
              <a:rPr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NFB3P75A)×1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8401482" y="4154885"/>
            <a:ext cx="1210069" cy="672968"/>
            <a:chOff x="8878894" y="3904342"/>
            <a:chExt cx="1210069" cy="672968"/>
          </a:xfrm>
        </p:grpSpPr>
        <p:grpSp>
          <p:nvGrpSpPr>
            <p:cNvPr id="88" name="グループ化 87"/>
            <p:cNvGrpSpPr/>
            <p:nvPr/>
          </p:nvGrpSpPr>
          <p:grpSpPr>
            <a:xfrm>
              <a:off x="8878894" y="3929610"/>
              <a:ext cx="304800" cy="647700"/>
              <a:chOff x="10277475" y="2571750"/>
              <a:chExt cx="304800" cy="647700"/>
            </a:xfrm>
          </p:grpSpPr>
          <p:sp>
            <p:nvSpPr>
              <p:cNvPr id="89" name="正方形/長方形 88"/>
              <p:cNvSpPr/>
              <p:nvPr/>
            </p:nvSpPr>
            <p:spPr>
              <a:xfrm>
                <a:off x="10277475" y="2571750"/>
                <a:ext cx="304800" cy="32385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10277475" y="2895600"/>
                <a:ext cx="304800" cy="323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4" name="テキスト ボックス 93"/>
            <p:cNvSpPr txBox="1"/>
            <p:nvPr/>
          </p:nvSpPr>
          <p:spPr>
            <a:xfrm>
              <a:off x="9181641" y="3904342"/>
              <a:ext cx="90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回転灯</a:t>
              </a:r>
            </a:p>
          </p:txBody>
        </p:sp>
      </p:grpSp>
      <p:sp>
        <p:nvSpPr>
          <p:cNvPr id="102" name="テキスト ボックス 101"/>
          <p:cNvSpPr txBox="1"/>
          <p:nvPr/>
        </p:nvSpPr>
        <p:spPr>
          <a:xfrm>
            <a:off x="7206103" y="4259472"/>
            <a:ext cx="109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0070C0"/>
                </a:solidFill>
              </a:rPr>
              <a:t>CV2-2C  1</a:t>
            </a:r>
            <a:r>
              <a:rPr kumimoji="1" lang="en-US" altLang="ja-JP" sz="1200" b="1" dirty="0">
                <a:solidFill>
                  <a:srgbClr val="0070C0"/>
                </a:solidFill>
              </a:rPr>
              <a:t>00</a:t>
            </a:r>
            <a:r>
              <a:rPr kumimoji="1" lang="ja-JP" altLang="en-US" sz="1200" b="1" dirty="0">
                <a:solidFill>
                  <a:srgbClr val="0070C0"/>
                </a:solidFill>
              </a:rPr>
              <a:t>Ｖ　</a:t>
            </a:r>
            <a:r>
              <a:rPr lang="en-US" altLang="ja-JP" sz="1200" b="1" dirty="0">
                <a:solidFill>
                  <a:srgbClr val="0070C0"/>
                </a:solidFill>
              </a:rPr>
              <a:t>2</a:t>
            </a:r>
            <a:r>
              <a:rPr kumimoji="1" lang="en-US" altLang="ja-JP" sz="1200" b="1" dirty="0">
                <a:solidFill>
                  <a:srgbClr val="0070C0"/>
                </a:solidFill>
              </a:rPr>
              <a:t>0m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49" name="カギ線コネクタ 48"/>
          <p:cNvCxnSpPr>
            <a:stCxn id="54" idx="3"/>
            <a:endCxn id="35" idx="1"/>
          </p:cNvCxnSpPr>
          <p:nvPr/>
        </p:nvCxnSpPr>
        <p:spPr>
          <a:xfrm flipV="1">
            <a:off x="5721346" y="3411859"/>
            <a:ext cx="2680136" cy="60380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217170" y="3732390"/>
            <a:ext cx="584887" cy="576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PLC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20355" y="3457063"/>
            <a:ext cx="987172" cy="27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制御装置</a:t>
            </a:r>
            <a:endParaRPr kumimoji="1" lang="ja-JP" altLang="en-US" sz="1200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5136459" y="3727250"/>
            <a:ext cx="584887" cy="576833"/>
            <a:chOff x="5847112" y="1457204"/>
            <a:chExt cx="584887" cy="572530"/>
          </a:xfrm>
        </p:grpSpPr>
        <p:sp>
          <p:nvSpPr>
            <p:cNvPr id="54" name="正方形/長方形 53"/>
            <p:cNvSpPr/>
            <p:nvPr/>
          </p:nvSpPr>
          <p:spPr>
            <a:xfrm>
              <a:off x="5847112" y="1457204"/>
              <a:ext cx="584887" cy="572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/>
                <a:t>Ivt</a:t>
              </a:r>
              <a:endParaRPr kumimoji="1" lang="ja-JP" altLang="en-US" dirty="0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6281453" y="1892698"/>
              <a:ext cx="117266" cy="1370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>
            <a:off x="4946659" y="3455772"/>
            <a:ext cx="987172" cy="27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インバータ</a:t>
            </a:r>
            <a:endParaRPr kumimoji="1" lang="ja-JP" altLang="en-US" sz="1200" dirty="0"/>
          </a:p>
        </p:txBody>
      </p:sp>
      <p:sp>
        <p:nvSpPr>
          <p:cNvPr id="57" name="正方形/長方形 56"/>
          <p:cNvSpPr/>
          <p:nvPr/>
        </p:nvSpPr>
        <p:spPr>
          <a:xfrm>
            <a:off x="4051111" y="3380859"/>
            <a:ext cx="1791260" cy="203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567163" y="3104424"/>
            <a:ext cx="1320938" cy="31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制御盤</a:t>
            </a:r>
            <a:endParaRPr kumimoji="1" lang="ja-JP" altLang="en-US" sz="1400" dirty="0"/>
          </a:p>
        </p:txBody>
      </p:sp>
      <p:cxnSp>
        <p:nvCxnSpPr>
          <p:cNvPr id="21" name="直線コネクタ 20"/>
          <p:cNvCxnSpPr>
            <a:stCxn id="15" idx="3"/>
            <a:endCxn id="54" idx="1"/>
          </p:cNvCxnSpPr>
          <p:nvPr/>
        </p:nvCxnSpPr>
        <p:spPr>
          <a:xfrm flipV="1">
            <a:off x="4802057" y="4015667"/>
            <a:ext cx="334402" cy="51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80" idx="3"/>
            <a:endCxn id="43" idx="1"/>
          </p:cNvCxnSpPr>
          <p:nvPr/>
        </p:nvCxnSpPr>
        <p:spPr>
          <a:xfrm>
            <a:off x="4341509" y="2248725"/>
            <a:ext cx="3489433" cy="13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2221796" y="2524538"/>
            <a:ext cx="0" cy="9689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V="1">
            <a:off x="3224881" y="4158447"/>
            <a:ext cx="826230" cy="9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4156567" y="4573859"/>
            <a:ext cx="1928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ブレーカ</a:t>
            </a:r>
            <a:r>
              <a:rPr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(MB0.4KW)×1</a:t>
            </a:r>
          </a:p>
        </p:txBody>
      </p:sp>
      <p:cxnSp>
        <p:nvCxnSpPr>
          <p:cNvPr id="60" name="カギ線コネクタ 59"/>
          <p:cNvCxnSpPr/>
          <p:nvPr/>
        </p:nvCxnSpPr>
        <p:spPr>
          <a:xfrm>
            <a:off x="5721346" y="4138193"/>
            <a:ext cx="2680136" cy="36581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439218" y="4141555"/>
            <a:ext cx="162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ブレーカ</a:t>
            </a:r>
            <a:r>
              <a:rPr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(2P2E20A</a:t>
            </a:r>
            <a:r>
              <a:rPr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)×2</a:t>
            </a:r>
            <a:endParaRPr lang="en-US" altLang="ja-JP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6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700222" y="1584637"/>
          <a:ext cx="10783317" cy="454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12"/>
                <a:gridCol w="590927"/>
                <a:gridCol w="590927"/>
                <a:gridCol w="590927"/>
                <a:gridCol w="590927"/>
                <a:gridCol w="590927"/>
                <a:gridCol w="590927"/>
                <a:gridCol w="590927"/>
                <a:gridCol w="590927"/>
                <a:gridCol w="590927"/>
                <a:gridCol w="590927"/>
                <a:gridCol w="590927"/>
                <a:gridCol w="590927"/>
                <a:gridCol w="590927"/>
                <a:gridCol w="590927"/>
                <a:gridCol w="590927"/>
              </a:tblGrid>
              <a:tr h="505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９月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１０月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１１月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１２月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１月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50520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学習用データ作成更新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0520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AI</a:t>
                      </a:r>
                      <a:r>
                        <a:rPr kumimoji="1" lang="ja-JP" altLang="en-US" sz="1400" dirty="0" smtClean="0"/>
                        <a:t>開発アプリケーション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0520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異物除去装置制御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0520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異物除去装置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0520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金属片検出機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0520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コンベアスケール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0520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/>
                        <a:t>電気工事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05208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0" name="テキスト ボックス 49"/>
          <p:cNvSpPr txBox="1"/>
          <p:nvPr/>
        </p:nvSpPr>
        <p:spPr>
          <a:xfrm>
            <a:off x="700222" y="993697"/>
            <a:ext cx="23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スケジュール</a:t>
            </a:r>
            <a:endParaRPr lang="ja-JP" altLang="en-US" sz="2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725422" y="2595373"/>
            <a:ext cx="78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開発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797645" y="2872372"/>
            <a:ext cx="235602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6153667" y="2872372"/>
            <a:ext cx="609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037055" y="2605097"/>
            <a:ext cx="872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現場設置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763267" y="2882096"/>
            <a:ext cx="178761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7220976" y="2605097"/>
            <a:ext cx="103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補足、修正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721300" y="3134955"/>
            <a:ext cx="78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開発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3793523" y="3411954"/>
            <a:ext cx="2356022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149545" y="3411954"/>
            <a:ext cx="609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032933" y="3144679"/>
            <a:ext cx="872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現場設置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6759145" y="3421678"/>
            <a:ext cx="178761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7216854" y="3144679"/>
            <a:ext cx="103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補足、修正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502995" y="3633348"/>
            <a:ext cx="78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</a:rPr>
              <a:t>制作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>
            <a:off x="3805878" y="3910347"/>
            <a:ext cx="1779378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568772" y="3910347"/>
            <a:ext cx="118214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5773442" y="3643072"/>
            <a:ext cx="872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現場設置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6750913" y="3910347"/>
            <a:ext cx="1795843" cy="972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7212730" y="3643072"/>
            <a:ext cx="103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補足、修正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495653" y="5186187"/>
            <a:ext cx="89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現場設置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4971535" y="5454948"/>
            <a:ext cx="177937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5573626" y="4953589"/>
            <a:ext cx="609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5457014" y="4686314"/>
            <a:ext cx="872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現場設置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>
            <a:off x="5564655" y="4443163"/>
            <a:ext cx="609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448043" y="4175888"/>
            <a:ext cx="872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現場設置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45175" y="2274039"/>
            <a:ext cx="543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交付決定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0930444" y="2289426"/>
            <a:ext cx="543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事業終了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153307" y="2289426"/>
            <a:ext cx="543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プラン</a:t>
            </a:r>
            <a:endParaRPr kumimoji="1"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ト稼働終了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1" name="直線矢印コネクタ 90"/>
          <p:cNvCxnSpPr/>
          <p:nvPr/>
        </p:nvCxnSpPr>
        <p:spPr>
          <a:xfrm>
            <a:off x="3804503" y="2382219"/>
            <a:ext cx="534880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/>
          <p:cNvSpPr txBox="1"/>
          <p:nvPr/>
        </p:nvSpPr>
        <p:spPr>
          <a:xfrm>
            <a:off x="570302" y="467458"/>
            <a:ext cx="666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AI</a:t>
            </a:r>
            <a:r>
              <a:rPr lang="ja-JP" altLang="en-US" sz="2400" dirty="0"/>
              <a:t>画像分析技術を用いた異物検知システム</a:t>
            </a:r>
            <a:r>
              <a:rPr lang="ja-JP" altLang="en-US" sz="2400" dirty="0" smtClean="0"/>
              <a:t>概要</a:t>
            </a:r>
            <a:endParaRPr lang="ja-JP" altLang="en-US" sz="2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431340" y="1376117"/>
            <a:ext cx="98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操作室</a:t>
            </a:r>
          </a:p>
        </p:txBody>
      </p:sp>
      <p:sp>
        <p:nvSpPr>
          <p:cNvPr id="103" name="タイトル 1"/>
          <p:cNvSpPr txBox="1">
            <a:spLocks/>
          </p:cNvSpPr>
          <p:nvPr/>
        </p:nvSpPr>
        <p:spPr>
          <a:xfrm>
            <a:off x="908093" y="955589"/>
            <a:ext cx="1472642" cy="547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>
                <a:solidFill>
                  <a:srgbClr val="FF0000"/>
                </a:solidFill>
              </a:rPr>
              <a:t>計　画</a:t>
            </a:r>
          </a:p>
        </p:txBody>
      </p:sp>
      <p:sp>
        <p:nvSpPr>
          <p:cNvPr id="104" name="タイトル 1"/>
          <p:cNvSpPr txBox="1">
            <a:spLocks/>
          </p:cNvSpPr>
          <p:nvPr/>
        </p:nvSpPr>
        <p:spPr>
          <a:xfrm>
            <a:off x="1373531" y="1503144"/>
            <a:ext cx="6320610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600" b="1" dirty="0"/>
              <a:t>原料投入ライン上の異物を画像判定し、除去装置へ信号を送る</a:t>
            </a:r>
          </a:p>
        </p:txBody>
      </p:sp>
      <p:sp>
        <p:nvSpPr>
          <p:cNvPr id="105" name="タイトル 1"/>
          <p:cNvSpPr txBox="1">
            <a:spLocks/>
          </p:cNvSpPr>
          <p:nvPr/>
        </p:nvSpPr>
        <p:spPr>
          <a:xfrm>
            <a:off x="442515" y="2119841"/>
            <a:ext cx="2403798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/>
              <a:t>AI</a:t>
            </a:r>
            <a:r>
              <a:rPr lang="ja-JP" altLang="en-US" sz="1400" dirty="0"/>
              <a:t>による画像認識</a:t>
            </a:r>
          </a:p>
        </p:txBody>
      </p:sp>
      <p:sp>
        <p:nvSpPr>
          <p:cNvPr id="106" name="右矢印 105"/>
          <p:cNvSpPr/>
          <p:nvPr/>
        </p:nvSpPr>
        <p:spPr>
          <a:xfrm>
            <a:off x="2707928" y="3393740"/>
            <a:ext cx="1241975" cy="4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タイトル 1"/>
          <p:cNvSpPr txBox="1">
            <a:spLocks/>
          </p:cNvSpPr>
          <p:nvPr/>
        </p:nvSpPr>
        <p:spPr>
          <a:xfrm>
            <a:off x="2544965" y="2443387"/>
            <a:ext cx="1415257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異物検知</a:t>
            </a:r>
          </a:p>
        </p:txBody>
      </p:sp>
      <p:pic>
        <p:nvPicPr>
          <p:cNvPr id="108" name="Picture 2" descr="ãai ç»åèªè­ãã®ç»åæ¤ç´¢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62" y="2443387"/>
            <a:ext cx="1696828" cy="169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グループ化 108"/>
          <p:cNvGrpSpPr/>
          <p:nvPr/>
        </p:nvGrpSpPr>
        <p:grpSpPr>
          <a:xfrm>
            <a:off x="4141741" y="2268334"/>
            <a:ext cx="3883284" cy="2912463"/>
            <a:chOff x="4065403" y="2227145"/>
            <a:chExt cx="3883284" cy="2912463"/>
          </a:xfrm>
        </p:grpSpPr>
        <p:sp>
          <p:nvSpPr>
            <p:cNvPr id="110" name="タイトル 1"/>
            <p:cNvSpPr txBox="1">
              <a:spLocks/>
            </p:cNvSpPr>
            <p:nvPr/>
          </p:nvSpPr>
          <p:spPr>
            <a:xfrm>
              <a:off x="6533430" y="3868416"/>
              <a:ext cx="1415257" cy="3333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1400" dirty="0"/>
                <a:t>コンクリート塊</a:t>
              </a:r>
            </a:p>
          </p:txBody>
        </p:sp>
        <p:pic>
          <p:nvPicPr>
            <p:cNvPr id="111" name="図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403" y="2227145"/>
              <a:ext cx="3883284" cy="2912463"/>
            </a:xfrm>
            <a:prstGeom prst="rect">
              <a:avLst/>
            </a:prstGeom>
          </p:spPr>
        </p:pic>
        <p:sp>
          <p:nvSpPr>
            <p:cNvPr id="112" name="正方形/長方形 111"/>
            <p:cNvSpPr/>
            <p:nvPr/>
          </p:nvSpPr>
          <p:spPr>
            <a:xfrm>
              <a:off x="5750011" y="4201788"/>
              <a:ext cx="321276" cy="2505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5750011" y="4564786"/>
              <a:ext cx="321276" cy="2505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6212154" y="4648648"/>
              <a:ext cx="321276" cy="2505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6154404" y="4020146"/>
              <a:ext cx="321276" cy="2505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5428735" y="4868266"/>
              <a:ext cx="321276" cy="2505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6183279" y="3703127"/>
              <a:ext cx="321276" cy="2505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8" name="右矢印 117"/>
          <p:cNvSpPr/>
          <p:nvPr/>
        </p:nvSpPr>
        <p:spPr>
          <a:xfrm rot="19430144">
            <a:off x="8216565" y="3028251"/>
            <a:ext cx="671905" cy="4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9" name="図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348" y="1414472"/>
            <a:ext cx="2692986" cy="2019740"/>
          </a:xfrm>
          <a:prstGeom prst="rect">
            <a:avLst/>
          </a:prstGeom>
        </p:spPr>
      </p:pic>
      <p:sp>
        <p:nvSpPr>
          <p:cNvPr id="120" name="タイトル 1"/>
          <p:cNvSpPr txBox="1">
            <a:spLocks/>
          </p:cNvSpPr>
          <p:nvPr/>
        </p:nvSpPr>
        <p:spPr>
          <a:xfrm>
            <a:off x="9795212" y="1079038"/>
            <a:ext cx="1415257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製造ライン</a:t>
            </a:r>
          </a:p>
        </p:txBody>
      </p:sp>
      <p:sp>
        <p:nvSpPr>
          <p:cNvPr id="121" name="右矢印 120"/>
          <p:cNvSpPr/>
          <p:nvPr/>
        </p:nvSpPr>
        <p:spPr>
          <a:xfrm rot="1575968">
            <a:off x="8257604" y="3766918"/>
            <a:ext cx="671905" cy="4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2" name="図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347" y="4368251"/>
            <a:ext cx="2692986" cy="2019740"/>
          </a:xfrm>
          <a:prstGeom prst="rect">
            <a:avLst/>
          </a:prstGeom>
        </p:spPr>
      </p:pic>
      <p:sp>
        <p:nvSpPr>
          <p:cNvPr id="123" name="タイトル 1"/>
          <p:cNvSpPr txBox="1">
            <a:spLocks/>
          </p:cNvSpPr>
          <p:nvPr/>
        </p:nvSpPr>
        <p:spPr>
          <a:xfrm>
            <a:off x="9795211" y="4043339"/>
            <a:ext cx="1415257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異物除去</a:t>
            </a:r>
          </a:p>
        </p:txBody>
      </p:sp>
      <p:pic>
        <p:nvPicPr>
          <p:cNvPr id="124" name="Picture 4" descr="ãå±å¤ã«ã¡ã©ãã®ç»åæ¤ç´¢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12" y="2776759"/>
            <a:ext cx="680961" cy="68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57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/>
          <p:cNvSpPr txBox="1"/>
          <p:nvPr/>
        </p:nvSpPr>
        <p:spPr>
          <a:xfrm>
            <a:off x="659898" y="797053"/>
            <a:ext cx="665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AI</a:t>
            </a:r>
            <a:r>
              <a:rPr lang="ja-JP" altLang="en-US" sz="2400" dirty="0"/>
              <a:t>画像分析技術を用いた異物検知システム概要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431340" y="1376117"/>
            <a:ext cx="98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操作室</a:t>
            </a:r>
          </a:p>
        </p:txBody>
      </p:sp>
      <p:sp>
        <p:nvSpPr>
          <p:cNvPr id="120" name="タイトル 1"/>
          <p:cNvSpPr txBox="1">
            <a:spLocks/>
          </p:cNvSpPr>
          <p:nvPr/>
        </p:nvSpPr>
        <p:spPr>
          <a:xfrm>
            <a:off x="1269331" y="1662740"/>
            <a:ext cx="3311189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000" dirty="0">
                <a:solidFill>
                  <a:srgbClr val="00B050"/>
                </a:solidFill>
                <a:latin typeface="+mj-ea"/>
              </a:rPr>
              <a:t>①画像解析に関する</a:t>
            </a:r>
            <a:r>
              <a:rPr lang="en-US" altLang="ja-JP" sz="2000" dirty="0" err="1">
                <a:solidFill>
                  <a:srgbClr val="00B050"/>
                </a:solidFill>
                <a:latin typeface="+mj-ea"/>
              </a:rPr>
              <a:t>PoC</a:t>
            </a:r>
            <a:endParaRPr lang="ja-JP" altLang="en-US" sz="2000" dirty="0">
              <a:solidFill>
                <a:srgbClr val="00B050"/>
              </a:solidFill>
              <a:latin typeface="+mj-ea"/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1851643" y="1829426"/>
            <a:ext cx="8406782" cy="20845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ja-JP" alt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/>
              <a:t>画像解析を用いた異物判定の精度検証を行います。</a:t>
            </a:r>
            <a:endParaRPr lang="en-US" altLang="ja-JP" sz="1800" dirty="0"/>
          </a:p>
          <a:p>
            <a:pPr algn="l"/>
            <a:r>
              <a:rPr lang="ja-JP" altLang="en-US" sz="1800" dirty="0"/>
              <a:t>　   異物検知時にパトライトを点灯させ、検知の精度を確認します。</a:t>
            </a:r>
            <a:endParaRPr lang="en-US" altLang="ja-JP" sz="1800" dirty="0"/>
          </a:p>
          <a:p>
            <a:pPr algn="l"/>
            <a:endParaRPr lang="ja-JP" alt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/>
              <a:t>学習用画像に関しては、カメラを用いての収集を行います。</a:t>
            </a:r>
            <a:endParaRPr lang="en-US" altLang="ja-JP" sz="1800" dirty="0"/>
          </a:p>
          <a:p>
            <a:pPr algn="l"/>
            <a:endParaRPr lang="ja-JP" alt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/>
              <a:t>画像へのアノテーションに関しては弊社（斉藤砂利工業）にて手作業で行います。</a:t>
            </a: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1269331" y="4220202"/>
            <a:ext cx="3912269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②現場での利用に関する</a:t>
            </a:r>
            <a:r>
              <a:rPr lang="en-US" altLang="ja-JP" dirty="0" err="1"/>
              <a:t>PoC</a:t>
            </a:r>
            <a:endParaRPr lang="ja-JP" altLang="en-US" dirty="0"/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1851643" y="4484674"/>
            <a:ext cx="9425957" cy="12614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AI</a:t>
            </a:r>
            <a:r>
              <a:rPr lang="ja-JP" altLang="en-US" dirty="0"/>
              <a:t>モデルを現場利用しての異物除去が可能であるのか検証します。</a:t>
            </a:r>
            <a:endParaRPr lang="en-US" altLang="ja-JP" dirty="0"/>
          </a:p>
          <a:p>
            <a:r>
              <a:rPr lang="ja-JP" altLang="en-US" dirty="0"/>
              <a:t>　　異物検知時に異物除去装置を駆動させ、異物除去が可能であるか確認します。</a:t>
            </a:r>
            <a:endParaRPr lang="en-US" altLang="ja-JP" dirty="0"/>
          </a:p>
          <a:p>
            <a:r>
              <a:rPr lang="ja-JP" altLang="en-US" dirty="0"/>
              <a:t>　　更に異物検知時にパトライトも点灯させる。</a:t>
            </a:r>
          </a:p>
        </p:txBody>
      </p:sp>
    </p:spTree>
    <p:extLst>
      <p:ext uri="{BB962C8B-B14F-4D97-AF65-F5344CB8AC3E}">
        <p14:creationId xmlns:p14="http://schemas.microsoft.com/office/powerpoint/2010/main" val="38227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/>
          <p:cNvSpPr txBox="1"/>
          <p:nvPr/>
        </p:nvSpPr>
        <p:spPr>
          <a:xfrm>
            <a:off x="659899" y="771140"/>
            <a:ext cx="651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AI</a:t>
            </a:r>
            <a:r>
              <a:rPr lang="ja-JP" altLang="en-US" sz="2400" dirty="0"/>
              <a:t>画像分析技術を用いた異物検知システム概要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431340" y="1376117"/>
            <a:ext cx="98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操作室</a:t>
            </a:r>
          </a:p>
        </p:txBody>
      </p:sp>
      <p:sp>
        <p:nvSpPr>
          <p:cNvPr id="120" name="タイトル 1"/>
          <p:cNvSpPr txBox="1">
            <a:spLocks/>
          </p:cNvSpPr>
          <p:nvPr/>
        </p:nvSpPr>
        <p:spPr>
          <a:xfrm>
            <a:off x="1269331" y="1662740"/>
            <a:ext cx="4436144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③継続的改善機能</a:t>
            </a: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1851642" y="2064223"/>
            <a:ext cx="8406782" cy="1111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sz="1800" dirty="0"/>
              <a:t>AI</a:t>
            </a:r>
            <a:r>
              <a:rPr lang="ja-JP" altLang="en-US" sz="1800" dirty="0"/>
              <a:t>モデルの精度を運用の中で継続向上できる仕組みとします。</a:t>
            </a:r>
            <a:endParaRPr lang="en-US" altLang="ja-JP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ja-JP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/>
              <a:t>追加学習用画像に関しては、現場に設置されたカメラにて収集し、画像へのフラグ付けを行い、モデル更新を容易にできる仕組みとします。</a:t>
            </a: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1269331" y="3372477"/>
            <a:ext cx="3912269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④検知ログデータの出力</a:t>
            </a:r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1851642" y="3539163"/>
            <a:ext cx="9425957" cy="604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検知されたログデータを蓄積し、ＣＳＶ形式にて出力できる仕様とします。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269331" y="4385611"/>
            <a:ext cx="4540919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④画像</a:t>
            </a:r>
            <a:r>
              <a:rPr lang="ja-JP" altLang="en-US" dirty="0"/>
              <a:t>認識サーバのバックアップ機能</a:t>
            </a: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851642" y="4642914"/>
            <a:ext cx="9425957" cy="11812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蓄積された画像認識データをクラウド上のサーバにバックアップできる仕様とします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検知されたログデータを蓄積し</a:t>
            </a:r>
            <a:r>
              <a:rPr lang="ja-JP" altLang="en-US" dirty="0" smtClean="0"/>
              <a:t>、クラウド上</a:t>
            </a:r>
            <a:r>
              <a:rPr lang="ja-JP" altLang="en-US" dirty="0"/>
              <a:t>のサーバに</a:t>
            </a:r>
            <a:r>
              <a:rPr lang="ja-JP" altLang="en-US" dirty="0" smtClean="0"/>
              <a:t>バックアップできる</a:t>
            </a:r>
            <a:r>
              <a:rPr lang="ja-JP" altLang="en-US" dirty="0"/>
              <a:t>仕様とします。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509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60" y="4605059"/>
            <a:ext cx="2112279" cy="1584210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450705" y="374944"/>
            <a:ext cx="6510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AI</a:t>
            </a:r>
            <a:r>
              <a:rPr lang="ja-JP" altLang="en-US" sz="2400" dirty="0"/>
              <a:t>画像分析技術を用いた異物検知システム概要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307515" y="1633292"/>
            <a:ext cx="98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操作室</a:t>
            </a:r>
          </a:p>
        </p:txBody>
      </p:sp>
      <p:sp>
        <p:nvSpPr>
          <p:cNvPr id="120" name="タイトル 1"/>
          <p:cNvSpPr txBox="1">
            <a:spLocks/>
          </p:cNvSpPr>
          <p:nvPr/>
        </p:nvSpPr>
        <p:spPr>
          <a:xfrm>
            <a:off x="4949429" y="2449613"/>
            <a:ext cx="1235744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solidFill>
                  <a:schemeClr val="tx1"/>
                </a:solidFill>
              </a:rPr>
              <a:t>ＡＩモデル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4467" y="882294"/>
            <a:ext cx="2867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70C0"/>
                </a:solidFill>
              </a:rPr>
              <a:t>システム構成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1024788" y="2224338"/>
            <a:ext cx="1624482" cy="7427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画像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アノテーション</a:t>
            </a:r>
            <a:endParaRPr lang="ja-JP" altLang="en-US" sz="1600" dirty="0"/>
          </a:p>
        </p:txBody>
      </p:sp>
      <p:sp>
        <p:nvSpPr>
          <p:cNvPr id="3" name="正方形/長方形 2"/>
          <p:cNvSpPr/>
          <p:nvPr/>
        </p:nvSpPr>
        <p:spPr>
          <a:xfrm>
            <a:off x="854227" y="1918394"/>
            <a:ext cx="3870174" cy="1183081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5403769" y="3035963"/>
            <a:ext cx="2512177" cy="10997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ＡＩ搭載サーバ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3154386" y="2229341"/>
            <a:ext cx="1377133" cy="7427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モデル生成</a:t>
            </a:r>
          </a:p>
        </p:txBody>
      </p:sp>
      <p:sp>
        <p:nvSpPr>
          <p:cNvPr id="4" name="右矢印 3"/>
          <p:cNvSpPr/>
          <p:nvPr/>
        </p:nvSpPr>
        <p:spPr>
          <a:xfrm>
            <a:off x="2623644" y="2425179"/>
            <a:ext cx="551947" cy="334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2407530">
            <a:off x="4522706" y="2696939"/>
            <a:ext cx="968267" cy="334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37526" y="1725739"/>
            <a:ext cx="1024002" cy="428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学習</a:t>
            </a: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292" y="3217901"/>
            <a:ext cx="1080063" cy="845961"/>
          </a:xfrm>
          <a:prstGeom prst="rect">
            <a:avLst/>
          </a:prstGeom>
        </p:spPr>
      </p:pic>
      <p:sp>
        <p:nvSpPr>
          <p:cNvPr id="30" name="タイトル 1"/>
          <p:cNvSpPr txBox="1">
            <a:spLocks/>
          </p:cNvSpPr>
          <p:nvPr/>
        </p:nvSpPr>
        <p:spPr>
          <a:xfrm>
            <a:off x="9617933" y="2938220"/>
            <a:ext cx="842651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カメラ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3043066" y="5275383"/>
            <a:ext cx="1018883" cy="1213429"/>
            <a:chOff x="7676930" y="3786418"/>
            <a:chExt cx="1149941" cy="140969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6930" y="3786418"/>
              <a:ext cx="1143595" cy="1076325"/>
            </a:xfrm>
            <a:prstGeom prst="rect">
              <a:avLst/>
            </a:prstGeom>
          </p:spPr>
        </p:pic>
        <p:sp>
          <p:nvSpPr>
            <p:cNvPr id="31" name="タイトル 1"/>
            <p:cNvSpPr txBox="1">
              <a:spLocks/>
            </p:cNvSpPr>
            <p:nvPr/>
          </p:nvSpPr>
          <p:spPr>
            <a:xfrm>
              <a:off x="7676930" y="4862743"/>
              <a:ext cx="1149941" cy="3333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>
                <a:defRPr lang="ja-JP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2000">
                  <a:solidFill>
                    <a:srgbClr val="00B050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 algn="ctr"/>
              <a:r>
                <a:rPr lang="ja-JP" altLang="en-US" sz="1600" dirty="0"/>
                <a:t>除去装置</a:t>
              </a:r>
            </a:p>
          </p:txBody>
        </p:sp>
      </p:grpSp>
      <p:cxnSp>
        <p:nvCxnSpPr>
          <p:cNvPr id="8" name="直線矢印コネクタ 7"/>
          <p:cNvCxnSpPr/>
          <p:nvPr/>
        </p:nvCxnSpPr>
        <p:spPr>
          <a:xfrm>
            <a:off x="8067167" y="3636919"/>
            <a:ext cx="1340292" cy="0"/>
          </a:xfrm>
          <a:prstGeom prst="straightConnector1">
            <a:avLst/>
          </a:prstGeom>
          <a:ln w="444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タイトル 1"/>
          <p:cNvSpPr txBox="1">
            <a:spLocks/>
          </p:cNvSpPr>
          <p:nvPr/>
        </p:nvSpPr>
        <p:spPr>
          <a:xfrm>
            <a:off x="8337031" y="3307509"/>
            <a:ext cx="823147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800" dirty="0">
                <a:solidFill>
                  <a:srgbClr val="0070C0"/>
                </a:solidFill>
              </a:rPr>
              <a:t>画像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6670342" y="4177185"/>
            <a:ext cx="24533" cy="496216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5579814" y="4482764"/>
            <a:ext cx="2260620" cy="1255854"/>
            <a:chOff x="6986697" y="3658695"/>
            <a:chExt cx="2547775" cy="1514161"/>
          </a:xfrm>
        </p:grpSpPr>
        <p:sp>
          <p:nvSpPr>
            <p:cNvPr id="37" name="爆発 1 36"/>
            <p:cNvSpPr/>
            <p:nvPr/>
          </p:nvSpPr>
          <p:spPr>
            <a:xfrm>
              <a:off x="6986697" y="3658695"/>
              <a:ext cx="2547775" cy="1514161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タイトル 1"/>
            <p:cNvSpPr txBox="1">
              <a:spLocks/>
            </p:cNvSpPr>
            <p:nvPr/>
          </p:nvSpPr>
          <p:spPr>
            <a:xfrm>
              <a:off x="7562376" y="4224571"/>
              <a:ext cx="1258149" cy="3333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defPPr>
                <a:defRPr lang="ja-JP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2000">
                  <a:solidFill>
                    <a:srgbClr val="00B050"/>
                  </a:solidFill>
                  <a:latin typeface="+mj-ea"/>
                  <a:ea typeface="+mj-ea"/>
                  <a:cs typeface="+mj-cs"/>
                </a:defRPr>
              </a:lvl1pPr>
            </a:lstStyle>
            <a:p>
              <a:pPr algn="ctr"/>
              <a:r>
                <a:rPr lang="ja-JP" altLang="en-US" sz="1800" dirty="0">
                  <a:solidFill>
                    <a:schemeClr val="bg1"/>
                  </a:solidFill>
                </a:rPr>
                <a:t>異物検知</a:t>
              </a:r>
            </a:p>
          </p:txBody>
        </p:sp>
      </p:grpSp>
      <p:cxnSp>
        <p:nvCxnSpPr>
          <p:cNvPr id="45" name="直線矢印コネクタ 44"/>
          <p:cNvCxnSpPr/>
          <p:nvPr/>
        </p:nvCxnSpPr>
        <p:spPr>
          <a:xfrm flipV="1">
            <a:off x="4100270" y="4135719"/>
            <a:ext cx="1253244" cy="845869"/>
          </a:xfrm>
          <a:prstGeom prst="straightConnector1">
            <a:avLst/>
          </a:prstGeom>
          <a:ln w="4445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タイトル 1"/>
          <p:cNvSpPr txBox="1">
            <a:spLocks/>
          </p:cNvSpPr>
          <p:nvPr/>
        </p:nvSpPr>
        <p:spPr>
          <a:xfrm>
            <a:off x="3273806" y="3983930"/>
            <a:ext cx="1922921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dirty="0"/>
              <a:t>検知ログデータ保存</a:t>
            </a:r>
          </a:p>
        </p:txBody>
      </p:sp>
      <p:cxnSp>
        <p:nvCxnSpPr>
          <p:cNvPr id="47" name="直線矢印コネクタ 46"/>
          <p:cNvCxnSpPr/>
          <p:nvPr/>
        </p:nvCxnSpPr>
        <p:spPr>
          <a:xfrm flipV="1">
            <a:off x="4129240" y="5152352"/>
            <a:ext cx="1450574" cy="237167"/>
          </a:xfrm>
          <a:prstGeom prst="straightConnector1">
            <a:avLst/>
          </a:prstGeom>
          <a:ln w="444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タイトル 1"/>
          <p:cNvSpPr txBox="1">
            <a:spLocks/>
          </p:cNvSpPr>
          <p:nvPr/>
        </p:nvSpPr>
        <p:spPr>
          <a:xfrm>
            <a:off x="4537855" y="4886529"/>
            <a:ext cx="823147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800" dirty="0">
                <a:solidFill>
                  <a:srgbClr val="0070C0"/>
                </a:solidFill>
              </a:rPr>
              <a:t>信号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8239841" y="1129166"/>
            <a:ext cx="3294933" cy="146958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0963275" y="929592"/>
            <a:ext cx="1024002" cy="428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更新</a:t>
            </a:r>
          </a:p>
        </p:txBody>
      </p:sp>
      <p:sp>
        <p:nvSpPr>
          <p:cNvPr id="53" name="右矢印 52"/>
          <p:cNvSpPr/>
          <p:nvPr/>
        </p:nvSpPr>
        <p:spPr>
          <a:xfrm rot="8361879">
            <a:off x="7549080" y="2762821"/>
            <a:ext cx="981011" cy="33495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8064295" y="4343543"/>
            <a:ext cx="3299030" cy="193369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0885905" y="4185536"/>
            <a:ext cx="1024002" cy="428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出力</a:t>
            </a:r>
            <a:endParaRPr kumimoji="1" lang="ja-JP" altLang="en-US" dirty="0"/>
          </a:p>
        </p:txBody>
      </p:sp>
      <p:sp>
        <p:nvSpPr>
          <p:cNvPr id="59" name="右矢印 58"/>
          <p:cNvSpPr/>
          <p:nvPr/>
        </p:nvSpPr>
        <p:spPr>
          <a:xfrm rot="2407530">
            <a:off x="7708566" y="4097593"/>
            <a:ext cx="1125446" cy="334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8466141" y="4673401"/>
            <a:ext cx="2591214" cy="1299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画像認識サーバ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検知</a:t>
            </a:r>
            <a:r>
              <a:rPr lang="ja-JP" altLang="en-US" dirty="0" smtClean="0">
                <a:solidFill>
                  <a:schemeClr val="bg1"/>
                </a:solidFill>
              </a:rPr>
              <a:t>ログデータ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の</a:t>
            </a:r>
            <a:r>
              <a:rPr lang="ja-JP" altLang="en-US" dirty="0">
                <a:solidFill>
                  <a:schemeClr val="bg1"/>
                </a:solidFill>
              </a:rPr>
              <a:t>バックアップ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（自動で</a:t>
            </a:r>
            <a:r>
              <a:rPr lang="en-US" altLang="ja-JP" sz="1400" dirty="0">
                <a:solidFill>
                  <a:schemeClr val="bg1"/>
                </a:solidFill>
              </a:rPr>
              <a:t>Cloud</a:t>
            </a:r>
            <a:r>
              <a:rPr lang="ja-JP" altLang="en-US" sz="1400" dirty="0">
                <a:solidFill>
                  <a:schemeClr val="bg1"/>
                </a:solidFill>
              </a:rPr>
              <a:t>へ）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88108" y="1397506"/>
            <a:ext cx="2398398" cy="9579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追加画像学習</a:t>
            </a:r>
            <a:r>
              <a:rPr lang="ja-JP" altLang="en-US" dirty="0"/>
              <a:t>による</a:t>
            </a:r>
            <a:endParaRPr lang="en-US" altLang="ja-JP" dirty="0"/>
          </a:p>
          <a:p>
            <a:pPr algn="ctr"/>
            <a:r>
              <a:rPr lang="ja-JP" altLang="en-US" dirty="0"/>
              <a:t>モデル更新アプリ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タイトル 1"/>
          <p:cNvSpPr txBox="1">
            <a:spLocks/>
          </p:cNvSpPr>
          <p:nvPr/>
        </p:nvSpPr>
        <p:spPr>
          <a:xfrm>
            <a:off x="7225317" y="2661125"/>
            <a:ext cx="1235744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ＡＩモデル</a:t>
            </a:r>
            <a:endParaRPr lang="en-US" altLang="ja-JP" sz="1800" dirty="0"/>
          </a:p>
          <a:p>
            <a:r>
              <a:rPr lang="ja-JP" altLang="en-US" sz="1800" dirty="0"/>
              <a:t>更新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434785" y="4343542"/>
            <a:ext cx="3987700" cy="2146901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332220" y="4027530"/>
            <a:ext cx="1024002" cy="428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除去</a:t>
            </a:r>
            <a:endParaRPr kumimoji="1" lang="ja-JP" altLang="en-US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3279694" y="4546933"/>
            <a:ext cx="1210069" cy="672968"/>
            <a:chOff x="8878894" y="3904342"/>
            <a:chExt cx="1210069" cy="672968"/>
          </a:xfrm>
        </p:grpSpPr>
        <p:grpSp>
          <p:nvGrpSpPr>
            <p:cNvPr id="67" name="グループ化 66"/>
            <p:cNvGrpSpPr/>
            <p:nvPr/>
          </p:nvGrpSpPr>
          <p:grpSpPr>
            <a:xfrm>
              <a:off x="8878894" y="3929610"/>
              <a:ext cx="304800" cy="647700"/>
              <a:chOff x="10277475" y="2571750"/>
              <a:chExt cx="304800" cy="647700"/>
            </a:xfrm>
          </p:grpSpPr>
          <p:sp>
            <p:nvSpPr>
              <p:cNvPr id="69" name="正方形/長方形 68"/>
              <p:cNvSpPr/>
              <p:nvPr/>
            </p:nvSpPr>
            <p:spPr>
              <a:xfrm>
                <a:off x="10277475" y="2571750"/>
                <a:ext cx="304800" cy="32385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10277475" y="2895600"/>
                <a:ext cx="304800" cy="323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8" name="テキスト ボックス 67"/>
            <p:cNvSpPr txBox="1"/>
            <p:nvPr/>
          </p:nvSpPr>
          <p:spPr>
            <a:xfrm>
              <a:off x="9181641" y="3904342"/>
              <a:ext cx="90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回転灯</a:t>
              </a:r>
              <a:endParaRPr kumimoji="1" lang="en-US" altLang="ja-JP" sz="1400" dirty="0">
                <a:solidFill>
                  <a:srgbClr val="FF0000"/>
                </a:solidFill>
              </a:endParaRPr>
            </a:p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点灯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60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/>
          <p:cNvSpPr txBox="1"/>
          <p:nvPr/>
        </p:nvSpPr>
        <p:spPr>
          <a:xfrm>
            <a:off x="659898" y="515762"/>
            <a:ext cx="6515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AI</a:t>
            </a:r>
            <a:r>
              <a:rPr lang="ja-JP" altLang="en-US" sz="2400" dirty="0"/>
              <a:t>画像分析技術を用いた異物検知システム概要</a:t>
            </a:r>
          </a:p>
          <a:p>
            <a:r>
              <a:rPr lang="ja-JP" altLang="en-US" sz="2400" b="1" dirty="0" smtClean="0">
                <a:solidFill>
                  <a:srgbClr val="0070C0"/>
                </a:solidFill>
              </a:rPr>
              <a:t>ハードウェア仕様</a:t>
            </a:r>
            <a:endParaRPr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431340" y="1376117"/>
            <a:ext cx="98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操作室</a:t>
            </a:r>
          </a:p>
        </p:txBody>
      </p:sp>
      <p:sp>
        <p:nvSpPr>
          <p:cNvPr id="120" name="タイトル 1"/>
          <p:cNvSpPr txBox="1">
            <a:spLocks/>
          </p:cNvSpPr>
          <p:nvPr/>
        </p:nvSpPr>
        <p:spPr>
          <a:xfrm>
            <a:off x="1269331" y="1634843"/>
            <a:ext cx="4436144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AI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搭載サーバ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1851642" y="1968215"/>
            <a:ext cx="4730390" cy="11117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sz="1800" dirty="0" smtClean="0">
                <a:solidFill>
                  <a:srgbClr val="00B050"/>
                </a:solidFill>
                <a:latin typeface="+mj-ea"/>
              </a:rPr>
              <a:t>OS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：</a:t>
            </a:r>
            <a:r>
              <a:rPr lang="en-US" altLang="ja-JP" sz="1800" dirty="0" smtClean="0">
                <a:solidFill>
                  <a:srgbClr val="00B050"/>
                </a:solidFill>
                <a:latin typeface="+mj-ea"/>
              </a:rPr>
              <a:t>Windows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sz="1800" dirty="0" smtClean="0">
                <a:solidFill>
                  <a:srgbClr val="00B050"/>
                </a:solidFill>
                <a:latin typeface="+mj-ea"/>
              </a:rPr>
              <a:t>CPU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：コア数</a:t>
            </a:r>
            <a:r>
              <a:rPr lang="en-US" altLang="ja-JP" sz="1800" dirty="0" smtClean="0">
                <a:solidFill>
                  <a:srgbClr val="00B050"/>
                </a:solidFill>
                <a:latin typeface="+mj-ea"/>
              </a:rPr>
              <a:t>18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以上、キャッシュ</a:t>
            </a:r>
            <a:r>
              <a:rPr lang="en-US" altLang="ja-JP" sz="1800" dirty="0" smtClean="0">
                <a:solidFill>
                  <a:srgbClr val="00B050"/>
                </a:solidFill>
                <a:latin typeface="+mj-ea"/>
              </a:rPr>
              <a:t>20MB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以上</a:t>
            </a:r>
            <a:endParaRPr lang="en-US" altLang="ja-JP" sz="1800" dirty="0" smtClean="0">
              <a:solidFill>
                <a:srgbClr val="00B050"/>
              </a:solidFill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メモリ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：</a:t>
            </a:r>
            <a:r>
              <a:rPr lang="en-US" altLang="ja-JP" sz="1800" dirty="0" smtClean="0">
                <a:solidFill>
                  <a:srgbClr val="00B050"/>
                </a:solidFill>
                <a:latin typeface="+mj-ea"/>
              </a:rPr>
              <a:t>16GB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以上</a:t>
            </a:r>
            <a:endParaRPr lang="en-US" altLang="ja-JP" sz="1800" dirty="0" smtClean="0">
              <a:solidFill>
                <a:srgbClr val="00B050"/>
              </a:solidFill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グラフィックボード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：</a:t>
            </a:r>
            <a:r>
              <a:rPr lang="en-US" altLang="ja-JP" sz="1800" dirty="0" smtClean="0">
                <a:solidFill>
                  <a:srgbClr val="00B050"/>
                </a:solidFill>
                <a:latin typeface="+mj-ea"/>
              </a:rPr>
              <a:t>4</a:t>
            </a:r>
            <a:r>
              <a:rPr lang="en-US" altLang="ja-JP" sz="1800" dirty="0" smtClean="0">
                <a:solidFill>
                  <a:srgbClr val="00B050"/>
                </a:solidFill>
                <a:latin typeface="+mj-ea"/>
              </a:rPr>
              <a:t>GB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以上</a:t>
            </a:r>
            <a:endParaRPr lang="ja-JP" altLang="en-US" sz="1800" dirty="0">
              <a:solidFill>
                <a:srgbClr val="00B050"/>
              </a:solidFill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1269331" y="3428976"/>
            <a:ext cx="3912269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</a:rPr>
              <a:t>画像撮影カメラ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851641" y="3762348"/>
            <a:ext cx="5323515" cy="8837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00B050"/>
                </a:solidFill>
              </a:rPr>
              <a:t>有効画素数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：</a:t>
            </a:r>
            <a:r>
              <a:rPr lang="en-US" altLang="ja-JP" sz="1800" dirty="0" smtClean="0">
                <a:solidFill>
                  <a:srgbClr val="00B050"/>
                </a:solidFill>
                <a:latin typeface="+mj-ea"/>
              </a:rPr>
              <a:t>120</a:t>
            </a:r>
            <a:r>
              <a:rPr lang="ja-JP" altLang="en-US" sz="1800" dirty="0">
                <a:solidFill>
                  <a:srgbClr val="00B050"/>
                </a:solidFill>
              </a:rPr>
              <a:t>万画素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以上</a:t>
            </a:r>
            <a:endParaRPr lang="en-US" altLang="ja-JP" sz="1800" dirty="0" smtClean="0">
              <a:solidFill>
                <a:srgbClr val="00B050"/>
              </a:solidFill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フレームレート：</a:t>
            </a:r>
            <a:r>
              <a:rPr lang="en-US" altLang="ja-JP" sz="1800" dirty="0" smtClean="0">
                <a:solidFill>
                  <a:srgbClr val="00B050"/>
                </a:solidFill>
                <a:latin typeface="+mj-ea"/>
              </a:rPr>
              <a:t>30fps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程度</a:t>
            </a:r>
            <a:endParaRPr lang="en-US" altLang="ja-JP" sz="1800" dirty="0" smtClean="0">
              <a:solidFill>
                <a:srgbClr val="00B050"/>
              </a:solidFill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rgbClr val="00B050"/>
                </a:solidFill>
                <a:latin typeface="+mj-ea"/>
              </a:rPr>
              <a:t>映像出力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：</a:t>
            </a:r>
            <a:r>
              <a:rPr lang="en-US" altLang="ja-JP" sz="1800" dirty="0">
                <a:solidFill>
                  <a:srgbClr val="00B050"/>
                </a:solidFill>
                <a:latin typeface="+mj-ea"/>
              </a:rPr>
              <a:t>Ethernet IEEE802.3ab </a:t>
            </a:r>
            <a:r>
              <a:rPr lang="ja-JP" altLang="en-US" sz="1800" dirty="0" smtClean="0">
                <a:solidFill>
                  <a:srgbClr val="00B050"/>
                </a:solidFill>
                <a:latin typeface="+mj-ea"/>
              </a:rPr>
              <a:t>準拠</a:t>
            </a:r>
            <a:endParaRPr lang="ja-JP" altLang="en-US" sz="1800" dirty="0">
              <a:solidFill>
                <a:srgbClr val="00B050"/>
              </a:solidFill>
              <a:latin typeface="+mj-ea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269331" y="4800576"/>
            <a:ext cx="3912269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カメラ用屋外防雨ケース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851641" y="5175138"/>
            <a:ext cx="5323515" cy="8837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ja-JP"/>
            </a:defPPr>
            <a:lvl1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直接雨が降りかかるような場所でも使用可能品</a:t>
            </a:r>
          </a:p>
        </p:txBody>
      </p:sp>
    </p:spTree>
    <p:extLst>
      <p:ext uri="{BB962C8B-B14F-4D97-AF65-F5344CB8AC3E}">
        <p14:creationId xmlns:p14="http://schemas.microsoft.com/office/powerpoint/2010/main" val="132147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/>
          <p:cNvSpPr txBox="1"/>
          <p:nvPr/>
        </p:nvSpPr>
        <p:spPr>
          <a:xfrm>
            <a:off x="659898" y="532238"/>
            <a:ext cx="7347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AI</a:t>
            </a:r>
            <a:r>
              <a:rPr lang="ja-JP" altLang="en-US" sz="2400" dirty="0"/>
              <a:t>画像分析技術を用いた異物検知システム概要</a:t>
            </a:r>
          </a:p>
          <a:p>
            <a:r>
              <a:rPr lang="ja-JP" altLang="en-US" sz="2400" b="1" dirty="0" smtClean="0">
                <a:solidFill>
                  <a:srgbClr val="00B050"/>
                </a:solidFill>
              </a:rPr>
              <a:t>ソフトウェア</a:t>
            </a:r>
            <a:r>
              <a:rPr lang="ja-JP" altLang="en-US" sz="2400" b="1" dirty="0">
                <a:solidFill>
                  <a:srgbClr val="00B050"/>
                </a:solidFill>
              </a:rPr>
              <a:t>仕様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431340" y="1376117"/>
            <a:ext cx="98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</a:rPr>
              <a:t>操作室</a:t>
            </a:r>
          </a:p>
        </p:txBody>
      </p:sp>
      <p:sp>
        <p:nvSpPr>
          <p:cNvPr id="120" name="タイトル 1"/>
          <p:cNvSpPr txBox="1">
            <a:spLocks/>
          </p:cNvSpPr>
          <p:nvPr/>
        </p:nvSpPr>
        <p:spPr>
          <a:xfrm>
            <a:off x="1269331" y="1651319"/>
            <a:ext cx="4436144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ja-JP" dirty="0"/>
              <a:t>AI</a:t>
            </a:r>
            <a:r>
              <a:rPr lang="ja-JP" altLang="en-US" dirty="0"/>
              <a:t>システム開発構築</a:t>
            </a:r>
          </a:p>
        </p:txBody>
      </p:sp>
      <p:sp>
        <p:nvSpPr>
          <p:cNvPr id="26" name="タイトル 1"/>
          <p:cNvSpPr txBox="1">
            <a:spLocks/>
          </p:cNvSpPr>
          <p:nvPr/>
        </p:nvSpPr>
        <p:spPr>
          <a:xfrm>
            <a:off x="1851641" y="1984691"/>
            <a:ext cx="5249375" cy="11621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プロジェクトマネジメント</a:t>
            </a:r>
            <a:endParaRPr lang="ja-JP" altLang="en-US" sz="1800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異物判定精度</a:t>
            </a:r>
            <a:r>
              <a:rPr lang="ja-JP" altLang="en-US" sz="1800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検証</a:t>
            </a:r>
            <a:endParaRPr lang="ja-JP" altLang="en-US" sz="1800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Python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言語と</a:t>
            </a:r>
            <a:r>
              <a:rPr lang="en-US" altLang="ja-JP" sz="18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PLC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の通信基盤</a:t>
            </a:r>
            <a:r>
              <a:rPr lang="en-US" altLang="ja-JP" sz="18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/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カメラ画像</a:t>
            </a:r>
            <a:r>
              <a:rPr lang="ja-JP" altLang="en-US" sz="1800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取得</a:t>
            </a:r>
            <a:endParaRPr lang="en-US" altLang="ja-JP" sz="1800" dirty="0" smtClean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sz="1800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AI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モデル予測</a:t>
            </a:r>
            <a:r>
              <a:rPr lang="en-US" altLang="ja-JP" sz="18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/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実運用プログラム作成</a:t>
            </a:r>
            <a:endParaRPr lang="ja-JP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1269331" y="3445452"/>
            <a:ext cx="6111772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追加画像</a:t>
            </a:r>
            <a:r>
              <a:rPr lang="ja-JP" altLang="en-US" dirty="0" smtClean="0"/>
              <a:t>アノテーションに</a:t>
            </a:r>
            <a:r>
              <a:rPr lang="ja-JP" altLang="en-US" dirty="0"/>
              <a:t>よるモデル更新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851641" y="3778825"/>
            <a:ext cx="5323515" cy="3977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sz="1800" dirty="0" smtClean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ja-JP" altLang="en-US" sz="1800" dirty="0" smtClean="0">
                <a:solidFill>
                  <a:schemeClr val="accent1">
                    <a:lumMod val="75000"/>
                  </a:schemeClr>
                </a:solidFill>
              </a:rPr>
              <a:t>によるアプリ開発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</a:rPr>
              <a:t>構築</a:t>
            </a:r>
            <a:endParaRPr lang="ja-JP" altLang="en-US" sz="1800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269331" y="4419025"/>
            <a:ext cx="6029393" cy="3333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ja-JP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rgbClr val="00B050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ja-JP" altLang="en-US" dirty="0"/>
              <a:t>画像認識サーバの</a:t>
            </a:r>
            <a:r>
              <a:rPr lang="ja-JP" altLang="en-US" dirty="0" smtClean="0"/>
              <a:t>バックアップ</a:t>
            </a:r>
            <a:r>
              <a:rPr lang="ja-JP" altLang="en-US" dirty="0"/>
              <a:t>機構開発構築</a:t>
            </a: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851641" y="4752397"/>
            <a:ext cx="5784835" cy="7422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学習済みの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</a:rPr>
              <a:t>画像</a:t>
            </a:r>
            <a:r>
              <a:rPr lang="ja-JP" altLang="en-US" sz="1800" dirty="0" smtClean="0">
                <a:solidFill>
                  <a:schemeClr val="accent1">
                    <a:lumMod val="75000"/>
                  </a:schemeClr>
                </a:solidFill>
              </a:rPr>
              <a:t>認識データを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</a:rPr>
              <a:t>クラウドサーバへ</a:t>
            </a:r>
            <a:r>
              <a:rPr lang="ja-JP" altLang="en-US" sz="1800" dirty="0" smtClean="0">
                <a:solidFill>
                  <a:schemeClr val="accent1">
                    <a:lumMod val="75000"/>
                  </a:schemeClr>
                </a:solidFill>
              </a:rPr>
              <a:t>保存</a:t>
            </a:r>
            <a:endParaRPr lang="en-US" altLang="ja-JP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</a:rPr>
              <a:t>検知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</a:rPr>
              <a:t>ログデータを定期的に</a:t>
            </a:r>
            <a:r>
              <a:rPr lang="ja-JP" altLang="en-US" sz="1800" dirty="0" smtClean="0">
                <a:solidFill>
                  <a:schemeClr val="accent1">
                    <a:lumMod val="75000"/>
                  </a:schemeClr>
                </a:solidFill>
              </a:rPr>
              <a:t>クラウドサーバ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</a:rPr>
              <a:t>へ保存</a:t>
            </a:r>
            <a:endParaRPr lang="ja-JP" altLang="en-US" sz="1800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ja-JP" altLang="en-US" sz="1800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ja-JP" altLang="en-US" sz="1800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99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テキスト ボックス 57"/>
          <p:cNvSpPr txBox="1"/>
          <p:nvPr/>
        </p:nvSpPr>
        <p:spPr>
          <a:xfrm>
            <a:off x="912086" y="918035"/>
            <a:ext cx="311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0070C0"/>
                </a:solidFill>
              </a:rPr>
              <a:t>異物除去装置制御フロー</a:t>
            </a:r>
            <a:endParaRPr kumimoji="1" lang="ja-JP" altLang="en-US" sz="2000" dirty="0">
              <a:solidFill>
                <a:srgbClr val="0070C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3511" y="383948"/>
            <a:ext cx="600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AI</a:t>
            </a:r>
            <a:r>
              <a:rPr lang="ja-JP" altLang="en-US" sz="2400" dirty="0"/>
              <a:t>画像分析技術を用いた異物検知</a:t>
            </a:r>
            <a:r>
              <a:rPr lang="ja-JP" altLang="en-US" sz="2400" dirty="0" smtClean="0"/>
              <a:t>システム</a:t>
            </a:r>
            <a:endParaRPr lang="ja-JP" altLang="en-US" sz="2400" dirty="0"/>
          </a:p>
        </p:txBody>
      </p:sp>
      <p:sp>
        <p:nvSpPr>
          <p:cNvPr id="3" name="フローチャート: 判断 2"/>
          <p:cNvSpPr/>
          <p:nvPr/>
        </p:nvSpPr>
        <p:spPr>
          <a:xfrm>
            <a:off x="3415666" y="1555308"/>
            <a:ext cx="1419039" cy="593125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異物検出</a:t>
            </a:r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866756" y="3036479"/>
            <a:ext cx="1288482" cy="5119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回転</a:t>
            </a:r>
            <a:r>
              <a:rPr lang="ja-JP" altLang="en-US" sz="1600" dirty="0" smtClean="0">
                <a:solidFill>
                  <a:schemeClr val="tx1"/>
                </a:solidFill>
              </a:rPr>
              <a:t>灯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FF0000"/>
                </a:solidFill>
              </a:rPr>
              <a:t>点灯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3377064" y="3036479"/>
            <a:ext cx="1496244" cy="511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除去モータ</a:t>
            </a:r>
            <a:endParaRPr lang="en-US" altLang="ja-JP" sz="16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FF0000"/>
                </a:solidFill>
              </a:rPr>
              <a:t>始動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87372" y="3036480"/>
            <a:ext cx="1704178" cy="6155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bg1"/>
                </a:solidFill>
              </a:rPr>
              <a:t>シリンダモータ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bg1"/>
                </a:solidFill>
              </a:rPr>
              <a:t>正転</a:t>
            </a:r>
            <a:r>
              <a:rPr lang="ja-JP" altLang="en-US" sz="1400" dirty="0" smtClean="0">
                <a:solidFill>
                  <a:srgbClr val="FF0000"/>
                </a:solidFill>
              </a:rPr>
              <a:t>始動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bg1"/>
                </a:solidFill>
              </a:rPr>
              <a:t>（除去装置下降）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866756" y="4350089"/>
            <a:ext cx="1288482" cy="5119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回転</a:t>
            </a:r>
            <a:r>
              <a:rPr lang="ja-JP" altLang="en-US" sz="1600" dirty="0" smtClean="0">
                <a:solidFill>
                  <a:schemeClr val="tx1"/>
                </a:solidFill>
              </a:rPr>
              <a:t>灯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消灯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3377064" y="4350089"/>
            <a:ext cx="1496244" cy="511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除去モータ</a:t>
            </a:r>
            <a:endParaRPr lang="en-US" altLang="ja-JP" sz="16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停止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" name="カギ線コネクタ 4"/>
          <p:cNvCxnSpPr>
            <a:stCxn id="3" idx="2"/>
            <a:endCxn id="64" idx="0"/>
          </p:cNvCxnSpPr>
          <p:nvPr/>
        </p:nvCxnSpPr>
        <p:spPr>
          <a:xfrm rot="5400000">
            <a:off x="2488301" y="1399594"/>
            <a:ext cx="888047" cy="238572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3" idx="2"/>
            <a:endCxn id="61" idx="0"/>
          </p:cNvCxnSpPr>
          <p:nvPr/>
        </p:nvCxnSpPr>
        <p:spPr>
          <a:xfrm rot="16200000" flipH="1">
            <a:off x="4874068" y="1399550"/>
            <a:ext cx="888046" cy="238581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2"/>
            <a:endCxn id="63" idx="0"/>
          </p:cNvCxnSpPr>
          <p:nvPr/>
        </p:nvCxnSpPr>
        <p:spPr>
          <a:xfrm>
            <a:off x="4125186" y="2148433"/>
            <a:ext cx="0" cy="888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3" idx="2"/>
            <a:endCxn id="66" idx="0"/>
          </p:cNvCxnSpPr>
          <p:nvPr/>
        </p:nvCxnSpPr>
        <p:spPr>
          <a:xfrm>
            <a:off x="4125186" y="3548387"/>
            <a:ext cx="0" cy="801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6514773" y="3548387"/>
            <a:ext cx="0" cy="801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084030" y="2635629"/>
            <a:ext cx="78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</a:rPr>
              <a:t>３</a:t>
            </a:r>
            <a:r>
              <a:rPr lang="ja-JP" altLang="en-US" sz="1200" b="1" dirty="0" smtClean="0">
                <a:solidFill>
                  <a:srgbClr val="0070C0"/>
                </a:solidFill>
              </a:rPr>
              <a:t>秒後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723085" y="2620980"/>
            <a:ext cx="78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</a:rPr>
              <a:t>４</a:t>
            </a:r>
            <a:r>
              <a:rPr lang="ja-JP" altLang="en-US" sz="1200" b="1" dirty="0" smtClean="0">
                <a:solidFill>
                  <a:srgbClr val="0070C0"/>
                </a:solidFill>
              </a:rPr>
              <a:t>秒後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510997" y="2635629"/>
            <a:ext cx="644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検出時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691673" y="3700909"/>
            <a:ext cx="78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</a:rPr>
              <a:t>８</a:t>
            </a:r>
            <a:r>
              <a:rPr lang="ja-JP" altLang="en-US" sz="1200" b="1" dirty="0" smtClean="0">
                <a:solidFill>
                  <a:srgbClr val="0070C0"/>
                </a:solidFill>
              </a:rPr>
              <a:t>秒後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121423" y="3774576"/>
            <a:ext cx="78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１</a:t>
            </a:r>
            <a:r>
              <a:rPr lang="ja-JP" altLang="en-US" sz="1200" b="1" dirty="0">
                <a:solidFill>
                  <a:srgbClr val="0070C0"/>
                </a:solidFill>
              </a:rPr>
              <a:t>０</a:t>
            </a:r>
            <a:r>
              <a:rPr lang="ja-JP" altLang="en-US" sz="1200" b="1" dirty="0" smtClean="0">
                <a:solidFill>
                  <a:srgbClr val="0070C0"/>
                </a:solidFill>
              </a:rPr>
              <a:t>秒後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6686051" y="600893"/>
            <a:ext cx="5216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/>
              <a:t>異物検出から除去装置までの到達タイムを</a:t>
            </a:r>
            <a:r>
              <a:rPr kumimoji="1" lang="en-US" altLang="ja-JP" sz="1400" dirty="0" smtClean="0"/>
              <a:t>10</a:t>
            </a:r>
            <a:r>
              <a:rPr kumimoji="1" lang="ja-JP" altLang="en-US" sz="1400" dirty="0" smtClean="0"/>
              <a:t>秒としています。</a:t>
            </a:r>
            <a:endParaRPr kumimoji="1"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シリンダの最上部までのサイクルタイムを６秒としています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シリンダの最下部までのサイクルタイムを６秒としています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/>
          </a:p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上記は机上の計算であるため、実際に設置した場合、異なることが予想されます。よって、変更できる仕様としてください。</a:t>
            </a:r>
            <a:endParaRPr kumimoji="1" lang="ja-JP" altLang="en-US" sz="1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510911" y="3774576"/>
            <a:ext cx="78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70C0"/>
                </a:solidFill>
              </a:rPr>
              <a:t>１３秒後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99" name="角丸四角形 98"/>
          <p:cNvSpPr/>
          <p:nvPr/>
        </p:nvSpPr>
        <p:spPr>
          <a:xfrm>
            <a:off x="887372" y="4037046"/>
            <a:ext cx="1704178" cy="622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bg1"/>
                </a:solidFill>
              </a:rPr>
              <a:t>シリンダモータ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bg1"/>
                </a:solidFill>
              </a:rPr>
              <a:t>正転停止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（除去装置下降）</a:t>
            </a:r>
          </a:p>
        </p:txBody>
      </p:sp>
      <p:cxnSp>
        <p:nvCxnSpPr>
          <p:cNvPr id="100" name="直線コネクタ 99"/>
          <p:cNvCxnSpPr>
            <a:stCxn id="64" idx="2"/>
            <a:endCxn id="99" idx="0"/>
          </p:cNvCxnSpPr>
          <p:nvPr/>
        </p:nvCxnSpPr>
        <p:spPr>
          <a:xfrm>
            <a:off x="1739461" y="3652054"/>
            <a:ext cx="0" cy="3849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887372" y="5044946"/>
            <a:ext cx="1704178" cy="61557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bg1"/>
                </a:solidFill>
              </a:rPr>
              <a:t>シリンダモータ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逆</a:t>
            </a:r>
            <a:r>
              <a:rPr lang="ja-JP" altLang="en-US" sz="1400" dirty="0" smtClean="0">
                <a:solidFill>
                  <a:schemeClr val="bg1"/>
                </a:solidFill>
              </a:rPr>
              <a:t>転</a:t>
            </a:r>
            <a:r>
              <a:rPr lang="ja-JP" altLang="en-US" sz="1400" dirty="0" smtClean="0">
                <a:solidFill>
                  <a:srgbClr val="FF0000"/>
                </a:solidFill>
              </a:rPr>
              <a:t>始動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（除去装置上降）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691673" y="6017782"/>
            <a:ext cx="78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</a:rPr>
              <a:t>８</a:t>
            </a:r>
            <a:r>
              <a:rPr lang="ja-JP" altLang="en-US" sz="1200" b="1" dirty="0" smtClean="0">
                <a:solidFill>
                  <a:srgbClr val="0070C0"/>
                </a:solidFill>
              </a:rPr>
              <a:t>秒後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887372" y="6045512"/>
            <a:ext cx="1704178" cy="622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bg1"/>
                </a:solidFill>
              </a:rPr>
              <a:t>シリンダモータ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逆</a:t>
            </a:r>
            <a:r>
              <a:rPr lang="ja-JP" altLang="en-US" sz="1400" dirty="0" smtClean="0">
                <a:solidFill>
                  <a:schemeClr val="bg1"/>
                </a:solidFill>
              </a:rPr>
              <a:t>転停止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（除去装置上降）</a:t>
            </a:r>
          </a:p>
        </p:txBody>
      </p:sp>
      <p:cxnSp>
        <p:nvCxnSpPr>
          <p:cNvPr id="110" name="直線コネクタ 109"/>
          <p:cNvCxnSpPr>
            <a:stCxn id="107" idx="2"/>
            <a:endCxn id="109" idx="0"/>
          </p:cNvCxnSpPr>
          <p:nvPr/>
        </p:nvCxnSpPr>
        <p:spPr>
          <a:xfrm>
            <a:off x="1739461" y="5660520"/>
            <a:ext cx="0" cy="3849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1691673" y="4732227"/>
            <a:ext cx="78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</a:rPr>
              <a:t>８</a:t>
            </a:r>
            <a:r>
              <a:rPr lang="ja-JP" altLang="en-US" sz="1200" b="1" dirty="0" smtClean="0">
                <a:solidFill>
                  <a:srgbClr val="0070C0"/>
                </a:solidFill>
              </a:rPr>
              <a:t>秒後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12" name="直線コネクタ 111"/>
          <p:cNvCxnSpPr/>
          <p:nvPr/>
        </p:nvCxnSpPr>
        <p:spPr>
          <a:xfrm>
            <a:off x="1752468" y="4648382"/>
            <a:ext cx="0" cy="427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1723085" y="5717680"/>
            <a:ext cx="78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</a:rPr>
              <a:t>８</a:t>
            </a:r>
            <a:r>
              <a:rPr lang="ja-JP" altLang="en-US" sz="1200" b="1" dirty="0" smtClean="0">
                <a:solidFill>
                  <a:srgbClr val="0070C0"/>
                </a:solidFill>
              </a:rPr>
              <a:t>秒後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graphicFrame>
        <p:nvGraphicFramePr>
          <p:cNvPr id="115" name="表 114"/>
          <p:cNvGraphicFramePr>
            <a:graphicFrameLocks noGrp="1"/>
          </p:cNvGraphicFramePr>
          <p:nvPr>
            <p:extLst/>
          </p:nvPr>
        </p:nvGraphicFramePr>
        <p:xfrm>
          <a:off x="7808330" y="2164227"/>
          <a:ext cx="4094499" cy="453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783"/>
                <a:gridCol w="844679"/>
                <a:gridCol w="844679"/>
                <a:gridCol w="844679"/>
                <a:gridCol w="844679"/>
              </a:tblGrid>
              <a:tr h="4118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経過時間</a:t>
                      </a:r>
                      <a:br>
                        <a:rPr lang="zh-TW" altLang="en-US" sz="1000" u="none" strike="noStrike" dirty="0">
                          <a:effectLst/>
                        </a:rPr>
                      </a:br>
                      <a:r>
                        <a:rPr lang="zh-TW" altLang="en-US" sz="1000" u="none" strike="noStrike" dirty="0">
                          <a:effectLst/>
                        </a:rPr>
                        <a:t>（秒）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除去モータ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シリンダ下降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シリンダ上降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</a:rPr>
                        <a:t>回転灯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1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 dirty="0">
                          <a:effectLst/>
                        </a:rPr>
                        <a:t>2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3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4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5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6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7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8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9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u="none" strike="noStrike" cap="none" spc="0" dirty="0" smtClean="0">
                          <a:ln w="0"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</a:p>
                    <a:p>
                      <a:pPr algn="ctr" fontAlgn="ctr"/>
                      <a:r>
                        <a:rPr lang="ja-JP" altLang="en-US" sz="1000" b="0" u="none" strike="noStrike" cap="none" spc="0" dirty="0" smtClean="0">
                          <a:ln w="0"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（異物到達）</a:t>
                      </a:r>
                      <a:endParaRPr lang="en-US" altLang="ja-JP" sz="1000" b="0" i="0" u="none" strike="noStrike" cap="none" spc="0" dirty="0">
                        <a:ln w="0"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ln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ln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ln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ln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 dirty="0">
                          <a:effectLst/>
                        </a:rPr>
                        <a:t>11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12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13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14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15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16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17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  <a:tr h="2239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u="none" strike="noStrike">
                          <a:effectLst/>
                        </a:rPr>
                        <a:t>18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703" marR="8703" marT="8703" marB="0" anchor="ctr"/>
                </a:tc>
              </a:tr>
            </a:tbl>
          </a:graphicData>
        </a:graphic>
      </p:graphicFrame>
      <p:cxnSp>
        <p:nvCxnSpPr>
          <p:cNvPr id="117" name="直線矢印コネクタ 116"/>
          <p:cNvCxnSpPr/>
          <p:nvPr/>
        </p:nvCxnSpPr>
        <p:spPr>
          <a:xfrm>
            <a:off x="8951359" y="3045675"/>
            <a:ext cx="11409" cy="229140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 flipH="1">
            <a:off x="9811265" y="3243383"/>
            <a:ext cx="5239" cy="209369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>
            <a:off x="10626811" y="5337075"/>
            <a:ext cx="0" cy="1331345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 flipH="1">
            <a:off x="11467070" y="2558117"/>
            <a:ext cx="4751" cy="3018899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6510911" y="331317"/>
            <a:ext cx="1426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00B050"/>
                </a:solidFill>
              </a:rPr>
              <a:t>設定条件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188769" y="5337075"/>
            <a:ext cx="394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連続して異物が検出されることが予想されます。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よって、上記に対応した仕様としてください。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1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69" y="1601227"/>
            <a:ext cx="9425642" cy="453385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75502" y="280086"/>
            <a:ext cx="333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異物除去装置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51685" y="1337017"/>
            <a:ext cx="80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除去板を停止させ、シリンダを伸ばすことでベルトとの距離を確保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6864" y="817089"/>
            <a:ext cx="246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F0"/>
                </a:solidFill>
              </a:rPr>
              <a:t>異物正常</a:t>
            </a:r>
            <a:r>
              <a:rPr kumimoji="1" lang="ja-JP" altLang="en-US" sz="2400" dirty="0">
                <a:solidFill>
                  <a:srgbClr val="00B0F0"/>
                </a:solidFill>
              </a:rPr>
              <a:t>時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3939487" y="3446776"/>
            <a:ext cx="9009" cy="842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8114496" y="5012239"/>
            <a:ext cx="634088" cy="4494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7625149" y="3816212"/>
            <a:ext cx="9009" cy="842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9448990" y="2767915"/>
            <a:ext cx="395932" cy="834746"/>
            <a:chOff x="10277475" y="2571750"/>
            <a:chExt cx="304800" cy="647700"/>
          </a:xfrm>
        </p:grpSpPr>
        <p:sp>
          <p:nvSpPr>
            <p:cNvPr id="28" name="正方形/長方形 27"/>
            <p:cNvSpPr/>
            <p:nvPr/>
          </p:nvSpPr>
          <p:spPr>
            <a:xfrm>
              <a:off x="10277475" y="2571750"/>
              <a:ext cx="304800" cy="32385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0277475" y="2895600"/>
              <a:ext cx="304800" cy="323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334" y="4723653"/>
            <a:ext cx="64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916</Words>
  <Application>Microsoft Office PowerPoint</Application>
  <PresentationFormat>ワイド画面</PresentationFormat>
  <Paragraphs>334</Paragraphs>
  <Slides>14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ＭＳ Ｐゴシック</vt:lpstr>
      <vt:lpstr>新細明體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斉藤悟郎</dc:creator>
  <cp:lastModifiedBy>斉藤悟郎</cp:lastModifiedBy>
  <cp:revision>68</cp:revision>
  <dcterms:created xsi:type="dcterms:W3CDTF">2019-08-20T11:07:38Z</dcterms:created>
  <dcterms:modified xsi:type="dcterms:W3CDTF">2019-08-27T23:26:33Z</dcterms:modified>
</cp:coreProperties>
</file>