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7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EF033-4098-4133-B742-ED4A25AB93C3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95CC233-FAF3-455B-9536-008CAC7DFAFD}">
      <dgm:prSet phldrT="[文本]"/>
      <dgm:spPr/>
      <dgm:t>
        <a:bodyPr/>
        <a:lstStyle/>
        <a:p>
          <a:r>
            <a:rPr lang="en-US" altLang="zh-CN" dirty="0"/>
            <a:t>PC1</a:t>
          </a:r>
          <a:endParaRPr lang="zh-CN" altLang="en-US" dirty="0"/>
        </a:p>
      </dgm:t>
    </dgm:pt>
    <dgm:pt modelId="{6D3747F3-32B2-4578-B0BA-A07F0E5F81A2}" type="parTrans" cxnId="{64158E35-85A3-47C1-A22A-2E74768A28C1}">
      <dgm:prSet/>
      <dgm:spPr/>
      <dgm:t>
        <a:bodyPr/>
        <a:lstStyle/>
        <a:p>
          <a:endParaRPr lang="zh-CN" altLang="en-US"/>
        </a:p>
      </dgm:t>
    </dgm:pt>
    <dgm:pt modelId="{912BE96D-8A6C-4D87-84B7-4BAB5B98ED7E}" type="sibTrans" cxnId="{64158E35-85A3-47C1-A22A-2E74768A28C1}">
      <dgm:prSet/>
      <dgm:spPr/>
      <dgm:t>
        <a:bodyPr/>
        <a:lstStyle/>
        <a:p>
          <a:endParaRPr lang="zh-CN" altLang="en-US" dirty="0"/>
        </a:p>
      </dgm:t>
    </dgm:pt>
    <dgm:pt modelId="{C389B3AB-4CEF-4F73-B51B-80DF94138DD4}">
      <dgm:prSet phldrT="[文本]"/>
      <dgm:spPr/>
      <dgm:t>
        <a:bodyPr/>
        <a:lstStyle/>
        <a:p>
          <a:r>
            <a:rPr lang="en-US" altLang="zh-CN" dirty="0"/>
            <a:t>PC3</a:t>
          </a:r>
          <a:endParaRPr lang="zh-CN" altLang="en-US" dirty="0"/>
        </a:p>
      </dgm:t>
    </dgm:pt>
    <dgm:pt modelId="{A9ACA382-A38F-4A86-8075-BC6B5BFF9443}" type="parTrans" cxnId="{1D423882-7301-426B-8855-1A6AD0FC4494}">
      <dgm:prSet/>
      <dgm:spPr/>
      <dgm:t>
        <a:bodyPr/>
        <a:lstStyle/>
        <a:p>
          <a:endParaRPr lang="zh-CN" altLang="en-US"/>
        </a:p>
      </dgm:t>
    </dgm:pt>
    <dgm:pt modelId="{934FCE32-7794-47EF-A2D1-17D5B7EE8158}" type="sibTrans" cxnId="{1D423882-7301-426B-8855-1A6AD0FC4494}">
      <dgm:prSet/>
      <dgm:spPr/>
      <dgm:t>
        <a:bodyPr/>
        <a:lstStyle/>
        <a:p>
          <a:endParaRPr lang="zh-CN" altLang="en-US"/>
        </a:p>
      </dgm:t>
    </dgm:pt>
    <dgm:pt modelId="{514D5093-1D23-469F-8421-F6DEF334FE1A}">
      <dgm:prSet phldrT="[文本]"/>
      <dgm:spPr/>
      <dgm:t>
        <a:bodyPr/>
        <a:lstStyle/>
        <a:p>
          <a:r>
            <a:rPr lang="en-US" altLang="zh-CN" dirty="0"/>
            <a:t>PC2</a:t>
          </a:r>
          <a:endParaRPr lang="zh-CN" altLang="en-US" dirty="0"/>
        </a:p>
      </dgm:t>
    </dgm:pt>
    <dgm:pt modelId="{7127FACE-B13C-42D3-9BAC-5B993D79E51D}" type="parTrans" cxnId="{A66DEA13-F4D3-4DA5-8811-005C64041CBD}">
      <dgm:prSet/>
      <dgm:spPr/>
      <dgm:t>
        <a:bodyPr/>
        <a:lstStyle/>
        <a:p>
          <a:endParaRPr lang="zh-CN" altLang="en-US"/>
        </a:p>
      </dgm:t>
    </dgm:pt>
    <dgm:pt modelId="{E5CF31E9-E34E-4B59-A66F-EA1ED7B685AD}" type="sibTrans" cxnId="{A66DEA13-F4D3-4DA5-8811-005C64041CBD}">
      <dgm:prSet/>
      <dgm:spPr/>
      <dgm:t>
        <a:bodyPr/>
        <a:lstStyle/>
        <a:p>
          <a:endParaRPr lang="zh-CN" altLang="en-US"/>
        </a:p>
      </dgm:t>
    </dgm:pt>
    <dgm:pt modelId="{13700513-9E5F-4570-A869-6B32C5318610}" type="pres">
      <dgm:prSet presAssocID="{770EF033-4098-4133-B742-ED4A25AB93C3}" presName="Name0" presStyleCnt="0">
        <dgm:presLayoutVars>
          <dgm:dir/>
          <dgm:resizeHandles val="exact"/>
        </dgm:presLayoutVars>
      </dgm:prSet>
      <dgm:spPr/>
    </dgm:pt>
    <dgm:pt modelId="{ED082B93-7766-4C2C-A0CF-FFF170ECEBD4}" type="pres">
      <dgm:prSet presAssocID="{695CC233-FAF3-455B-9536-008CAC7DFAFD}" presName="node" presStyleLbl="node1" presStyleIdx="0" presStyleCnt="3">
        <dgm:presLayoutVars>
          <dgm:bulletEnabled val="1"/>
        </dgm:presLayoutVars>
      </dgm:prSet>
      <dgm:spPr/>
    </dgm:pt>
    <dgm:pt modelId="{0E24D4BD-7303-425E-8C01-66944FA26677}" type="pres">
      <dgm:prSet presAssocID="{912BE96D-8A6C-4D87-84B7-4BAB5B98ED7E}" presName="sibTrans" presStyleLbl="sibTrans2D1" presStyleIdx="0" presStyleCnt="3" custLinFactX="28533" custLinFactY="200000" custLinFactNeighborX="100000" custLinFactNeighborY="227266"/>
      <dgm:spPr/>
    </dgm:pt>
    <dgm:pt modelId="{06A49FD8-1A76-4596-BCBD-E3AFBBA6E83F}" type="pres">
      <dgm:prSet presAssocID="{912BE96D-8A6C-4D87-84B7-4BAB5B98ED7E}" presName="connectorText" presStyleLbl="sibTrans2D1" presStyleIdx="0" presStyleCnt="3"/>
      <dgm:spPr/>
    </dgm:pt>
    <dgm:pt modelId="{0EFCCCE9-4B8C-4CBA-AC5F-13C82A24F493}" type="pres">
      <dgm:prSet presAssocID="{C389B3AB-4CEF-4F73-B51B-80DF94138DD4}" presName="node" presStyleLbl="node1" presStyleIdx="1" presStyleCnt="3">
        <dgm:presLayoutVars>
          <dgm:bulletEnabled val="1"/>
        </dgm:presLayoutVars>
      </dgm:prSet>
      <dgm:spPr/>
    </dgm:pt>
    <dgm:pt modelId="{0D96F4E1-1630-41EB-A7BB-258FDCD7116D}" type="pres">
      <dgm:prSet presAssocID="{934FCE32-7794-47EF-A2D1-17D5B7EE8158}" presName="sibTrans" presStyleLbl="sibTrans2D1" presStyleIdx="1" presStyleCnt="3"/>
      <dgm:spPr/>
    </dgm:pt>
    <dgm:pt modelId="{883E15C5-AB5A-42AC-A15A-4C235B8196B9}" type="pres">
      <dgm:prSet presAssocID="{934FCE32-7794-47EF-A2D1-17D5B7EE8158}" presName="connectorText" presStyleLbl="sibTrans2D1" presStyleIdx="1" presStyleCnt="3"/>
      <dgm:spPr/>
    </dgm:pt>
    <dgm:pt modelId="{6462683C-4B91-4A4C-9BDB-FA6D28B53C79}" type="pres">
      <dgm:prSet presAssocID="{514D5093-1D23-469F-8421-F6DEF334FE1A}" presName="node" presStyleLbl="node1" presStyleIdx="2" presStyleCnt="3">
        <dgm:presLayoutVars>
          <dgm:bulletEnabled val="1"/>
        </dgm:presLayoutVars>
      </dgm:prSet>
      <dgm:spPr/>
    </dgm:pt>
    <dgm:pt modelId="{9BB90FCB-40AB-4E57-B0ED-9E02B9FFFB4D}" type="pres">
      <dgm:prSet presAssocID="{E5CF31E9-E34E-4B59-A66F-EA1ED7B685AD}" presName="sibTrans" presStyleLbl="sibTrans2D1" presStyleIdx="2" presStyleCnt="3"/>
      <dgm:spPr/>
    </dgm:pt>
    <dgm:pt modelId="{BB93C88B-C8E5-40D3-82E7-A8006A5F7322}" type="pres">
      <dgm:prSet presAssocID="{E5CF31E9-E34E-4B59-A66F-EA1ED7B685AD}" presName="connectorText" presStyleLbl="sibTrans2D1" presStyleIdx="2" presStyleCnt="3"/>
      <dgm:spPr/>
    </dgm:pt>
  </dgm:ptLst>
  <dgm:cxnLst>
    <dgm:cxn modelId="{A66DEA13-F4D3-4DA5-8811-005C64041CBD}" srcId="{770EF033-4098-4133-B742-ED4A25AB93C3}" destId="{514D5093-1D23-469F-8421-F6DEF334FE1A}" srcOrd="2" destOrd="0" parTransId="{7127FACE-B13C-42D3-9BAC-5B993D79E51D}" sibTransId="{E5CF31E9-E34E-4B59-A66F-EA1ED7B685AD}"/>
    <dgm:cxn modelId="{E185AA2D-341D-4B87-8240-17528AEA61D8}" type="presOf" srcId="{934FCE32-7794-47EF-A2D1-17D5B7EE8158}" destId="{0D96F4E1-1630-41EB-A7BB-258FDCD7116D}" srcOrd="0" destOrd="0" presId="urn:microsoft.com/office/officeart/2005/8/layout/cycle7"/>
    <dgm:cxn modelId="{64158E35-85A3-47C1-A22A-2E74768A28C1}" srcId="{770EF033-4098-4133-B742-ED4A25AB93C3}" destId="{695CC233-FAF3-455B-9536-008CAC7DFAFD}" srcOrd="0" destOrd="0" parTransId="{6D3747F3-32B2-4578-B0BA-A07F0E5F81A2}" sibTransId="{912BE96D-8A6C-4D87-84B7-4BAB5B98ED7E}"/>
    <dgm:cxn modelId="{BBF96E3C-E59C-4244-A08A-1582FF40D1B0}" type="presOf" srcId="{695CC233-FAF3-455B-9536-008CAC7DFAFD}" destId="{ED082B93-7766-4C2C-A0CF-FFF170ECEBD4}" srcOrd="0" destOrd="0" presId="urn:microsoft.com/office/officeart/2005/8/layout/cycle7"/>
    <dgm:cxn modelId="{F3466471-360D-406F-889F-5286BC8F07D3}" type="presOf" srcId="{E5CF31E9-E34E-4B59-A66F-EA1ED7B685AD}" destId="{BB93C88B-C8E5-40D3-82E7-A8006A5F7322}" srcOrd="1" destOrd="0" presId="urn:microsoft.com/office/officeart/2005/8/layout/cycle7"/>
    <dgm:cxn modelId="{1D423882-7301-426B-8855-1A6AD0FC4494}" srcId="{770EF033-4098-4133-B742-ED4A25AB93C3}" destId="{C389B3AB-4CEF-4F73-B51B-80DF94138DD4}" srcOrd="1" destOrd="0" parTransId="{A9ACA382-A38F-4A86-8075-BC6B5BFF9443}" sibTransId="{934FCE32-7794-47EF-A2D1-17D5B7EE8158}"/>
    <dgm:cxn modelId="{22C7DC85-EBC1-4CA3-92C7-DA06BE86C325}" type="presOf" srcId="{514D5093-1D23-469F-8421-F6DEF334FE1A}" destId="{6462683C-4B91-4A4C-9BDB-FA6D28B53C79}" srcOrd="0" destOrd="0" presId="urn:microsoft.com/office/officeart/2005/8/layout/cycle7"/>
    <dgm:cxn modelId="{4968CB98-6618-4B65-BCFD-3FEE401EC3BC}" type="presOf" srcId="{C389B3AB-4CEF-4F73-B51B-80DF94138DD4}" destId="{0EFCCCE9-4B8C-4CBA-AC5F-13C82A24F493}" srcOrd="0" destOrd="0" presId="urn:microsoft.com/office/officeart/2005/8/layout/cycle7"/>
    <dgm:cxn modelId="{E0F7D89F-634F-412C-9963-ABFCA4C3B25A}" type="presOf" srcId="{770EF033-4098-4133-B742-ED4A25AB93C3}" destId="{13700513-9E5F-4570-A869-6B32C5318610}" srcOrd="0" destOrd="0" presId="urn:microsoft.com/office/officeart/2005/8/layout/cycle7"/>
    <dgm:cxn modelId="{65FC59A5-FC1F-43C3-A035-D256ECD35EBC}" type="presOf" srcId="{934FCE32-7794-47EF-A2D1-17D5B7EE8158}" destId="{883E15C5-AB5A-42AC-A15A-4C235B8196B9}" srcOrd="1" destOrd="0" presId="urn:microsoft.com/office/officeart/2005/8/layout/cycle7"/>
    <dgm:cxn modelId="{6FAFCCB1-5D33-4326-BFAE-AA33319583D2}" type="presOf" srcId="{912BE96D-8A6C-4D87-84B7-4BAB5B98ED7E}" destId="{0E24D4BD-7303-425E-8C01-66944FA26677}" srcOrd="0" destOrd="0" presId="urn:microsoft.com/office/officeart/2005/8/layout/cycle7"/>
    <dgm:cxn modelId="{6023F4C4-6B7A-4693-870C-456CB28039E6}" type="presOf" srcId="{912BE96D-8A6C-4D87-84B7-4BAB5B98ED7E}" destId="{06A49FD8-1A76-4596-BCBD-E3AFBBA6E83F}" srcOrd="1" destOrd="0" presId="urn:microsoft.com/office/officeart/2005/8/layout/cycle7"/>
    <dgm:cxn modelId="{201AF4F7-4525-4EB6-8CD2-608E004A5A4C}" type="presOf" srcId="{E5CF31E9-E34E-4B59-A66F-EA1ED7B685AD}" destId="{9BB90FCB-40AB-4E57-B0ED-9E02B9FFFB4D}" srcOrd="0" destOrd="0" presId="urn:microsoft.com/office/officeart/2005/8/layout/cycle7"/>
    <dgm:cxn modelId="{E54D7FFD-9366-4E00-908B-9A0A67A0DBEB}" type="presParOf" srcId="{13700513-9E5F-4570-A869-6B32C5318610}" destId="{ED082B93-7766-4C2C-A0CF-FFF170ECEBD4}" srcOrd="0" destOrd="0" presId="urn:microsoft.com/office/officeart/2005/8/layout/cycle7"/>
    <dgm:cxn modelId="{B4BBC389-A287-4AEB-A18A-FD739BCA4A32}" type="presParOf" srcId="{13700513-9E5F-4570-A869-6B32C5318610}" destId="{0E24D4BD-7303-425E-8C01-66944FA26677}" srcOrd="1" destOrd="0" presId="urn:microsoft.com/office/officeart/2005/8/layout/cycle7"/>
    <dgm:cxn modelId="{0EECD220-7AE3-441B-8F78-93D0BAD72365}" type="presParOf" srcId="{0E24D4BD-7303-425E-8C01-66944FA26677}" destId="{06A49FD8-1A76-4596-BCBD-E3AFBBA6E83F}" srcOrd="0" destOrd="0" presId="urn:microsoft.com/office/officeart/2005/8/layout/cycle7"/>
    <dgm:cxn modelId="{B5CD1808-262E-4982-830B-2EC6D4A02B99}" type="presParOf" srcId="{13700513-9E5F-4570-A869-6B32C5318610}" destId="{0EFCCCE9-4B8C-4CBA-AC5F-13C82A24F493}" srcOrd="2" destOrd="0" presId="urn:microsoft.com/office/officeart/2005/8/layout/cycle7"/>
    <dgm:cxn modelId="{98718783-5FA8-464E-822E-F581A10AEEC8}" type="presParOf" srcId="{13700513-9E5F-4570-A869-6B32C5318610}" destId="{0D96F4E1-1630-41EB-A7BB-258FDCD7116D}" srcOrd="3" destOrd="0" presId="urn:microsoft.com/office/officeart/2005/8/layout/cycle7"/>
    <dgm:cxn modelId="{7D60425A-AD17-47E0-8472-BFD77661F3FC}" type="presParOf" srcId="{0D96F4E1-1630-41EB-A7BB-258FDCD7116D}" destId="{883E15C5-AB5A-42AC-A15A-4C235B8196B9}" srcOrd="0" destOrd="0" presId="urn:microsoft.com/office/officeart/2005/8/layout/cycle7"/>
    <dgm:cxn modelId="{217E3EB8-677A-499A-A1FF-33A339EA94BA}" type="presParOf" srcId="{13700513-9E5F-4570-A869-6B32C5318610}" destId="{6462683C-4B91-4A4C-9BDB-FA6D28B53C79}" srcOrd="4" destOrd="0" presId="urn:microsoft.com/office/officeart/2005/8/layout/cycle7"/>
    <dgm:cxn modelId="{4199E11D-E1F1-476D-88F7-B3D08EB26185}" type="presParOf" srcId="{13700513-9E5F-4570-A869-6B32C5318610}" destId="{9BB90FCB-40AB-4E57-B0ED-9E02B9FFFB4D}" srcOrd="5" destOrd="0" presId="urn:microsoft.com/office/officeart/2005/8/layout/cycle7"/>
    <dgm:cxn modelId="{AD678F7C-5F22-48A1-A586-8E5CC0A327DE}" type="presParOf" srcId="{9BB90FCB-40AB-4E57-B0ED-9E02B9FFFB4D}" destId="{BB93C88B-C8E5-40D3-82E7-A8006A5F7322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82B93-7766-4C2C-A0CF-FFF170ECEBD4}">
      <dsp:nvSpPr>
        <dsp:cNvPr id="0" name=""/>
        <dsp:cNvSpPr/>
      </dsp:nvSpPr>
      <dsp:spPr>
        <a:xfrm>
          <a:off x="2998057" y="861"/>
          <a:ext cx="1240210" cy="620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PC1</a:t>
          </a:r>
          <a:endParaRPr lang="zh-CN" altLang="en-US" sz="2800" kern="1200" dirty="0"/>
        </a:p>
      </dsp:txBody>
      <dsp:txXfrm>
        <a:off x="3016219" y="19023"/>
        <a:ext cx="1203886" cy="583781"/>
      </dsp:txXfrm>
    </dsp:sp>
    <dsp:sp modelId="{0E24D4BD-7303-425E-8C01-66944FA26677}">
      <dsp:nvSpPr>
        <dsp:cNvPr id="0" name=""/>
        <dsp:cNvSpPr/>
      </dsp:nvSpPr>
      <dsp:spPr>
        <a:xfrm rot="3600000">
          <a:off x="4638746" y="2017061"/>
          <a:ext cx="647214" cy="21703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 dirty="0"/>
        </a:p>
      </dsp:txBody>
      <dsp:txXfrm>
        <a:off x="4703857" y="2060468"/>
        <a:ext cx="516992" cy="130222"/>
      </dsp:txXfrm>
    </dsp:sp>
    <dsp:sp modelId="{0EFCCCE9-4B8C-4CBA-AC5F-13C82A24F493}">
      <dsp:nvSpPr>
        <dsp:cNvPr id="0" name=""/>
        <dsp:cNvSpPr/>
      </dsp:nvSpPr>
      <dsp:spPr>
        <a:xfrm>
          <a:off x="4022671" y="1775545"/>
          <a:ext cx="1240210" cy="620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PC3</a:t>
          </a:r>
          <a:endParaRPr lang="zh-CN" altLang="en-US" sz="2800" kern="1200" dirty="0"/>
        </a:p>
      </dsp:txBody>
      <dsp:txXfrm>
        <a:off x="4040833" y="1793707"/>
        <a:ext cx="1203886" cy="583781"/>
      </dsp:txXfrm>
    </dsp:sp>
    <dsp:sp modelId="{0D96F4E1-1630-41EB-A7BB-258FDCD7116D}">
      <dsp:nvSpPr>
        <dsp:cNvPr id="0" name=""/>
        <dsp:cNvSpPr/>
      </dsp:nvSpPr>
      <dsp:spPr>
        <a:xfrm rot="10800000">
          <a:off x="3294555" y="1977079"/>
          <a:ext cx="647214" cy="21703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 rot="10800000">
        <a:off x="3359666" y="2020486"/>
        <a:ext cx="516992" cy="130222"/>
      </dsp:txXfrm>
    </dsp:sp>
    <dsp:sp modelId="{6462683C-4B91-4A4C-9BDB-FA6D28B53C79}">
      <dsp:nvSpPr>
        <dsp:cNvPr id="0" name=""/>
        <dsp:cNvSpPr/>
      </dsp:nvSpPr>
      <dsp:spPr>
        <a:xfrm>
          <a:off x="1973443" y="1775545"/>
          <a:ext cx="1240210" cy="620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PC2</a:t>
          </a:r>
          <a:endParaRPr lang="zh-CN" altLang="en-US" sz="2800" kern="1200" dirty="0"/>
        </a:p>
      </dsp:txBody>
      <dsp:txXfrm>
        <a:off x="1991605" y="1793707"/>
        <a:ext cx="1203886" cy="583781"/>
      </dsp:txXfrm>
    </dsp:sp>
    <dsp:sp modelId="{9BB90FCB-40AB-4E57-B0ED-9E02B9FFFB4D}">
      <dsp:nvSpPr>
        <dsp:cNvPr id="0" name=""/>
        <dsp:cNvSpPr/>
      </dsp:nvSpPr>
      <dsp:spPr>
        <a:xfrm rot="18000000">
          <a:off x="2782248" y="1089737"/>
          <a:ext cx="647214" cy="21703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2847359" y="1133144"/>
        <a:ext cx="516992" cy="130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virtual-routing/</a:t>
            </a:r>
            <a:r>
              <a:rPr lang="zh-CN" altLang="en-US" dirty="0"/>
              <a:t>梁天骏</a:t>
            </a:r>
            <a:r>
              <a:rPr lang="en-US" altLang="zh-CN" dirty="0"/>
              <a:t>-15331184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57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TIP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由于实在没有找到</a:t>
            </a:r>
            <a:r>
              <a:rPr lang="en-US" altLang="zh-CN" dirty="0"/>
              <a:t>5</a:t>
            </a:r>
            <a:r>
              <a:rPr lang="zh-CN" altLang="en-US" dirty="0"/>
              <a:t>台有</a:t>
            </a:r>
            <a:r>
              <a:rPr lang="en-US" altLang="zh-CN" dirty="0"/>
              <a:t>python3</a:t>
            </a:r>
            <a:r>
              <a:rPr lang="zh-CN" altLang="en-US" dirty="0"/>
              <a:t>，且注册了</a:t>
            </a:r>
            <a:r>
              <a:rPr lang="en-US" altLang="zh-CN" dirty="0" err="1"/>
              <a:t>git</a:t>
            </a:r>
            <a:r>
              <a:rPr lang="zh-CN" altLang="en-US" dirty="0"/>
              <a:t>账号，所以就只能用</a:t>
            </a:r>
            <a:r>
              <a:rPr lang="en-US" altLang="zh-CN" dirty="0"/>
              <a:t>3</a:t>
            </a:r>
            <a:r>
              <a:rPr lang="zh-CN" altLang="en-US" dirty="0"/>
              <a:t>台试验了。</a:t>
            </a:r>
            <a:endParaRPr lang="en-US" altLang="zh-CN" dirty="0"/>
          </a:p>
          <a:p>
            <a:r>
              <a:rPr lang="zh-CN" altLang="en-US" dirty="0"/>
              <a:t>拓扑图：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32958342"/>
              </p:ext>
            </p:extLst>
          </p:nvPr>
        </p:nvGraphicFramePr>
        <p:xfrm>
          <a:off x="2923674" y="3741821"/>
          <a:ext cx="7236326" cy="239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8455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49116" y="890337"/>
            <a:ext cx="19305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PC1:  </a:t>
            </a:r>
          </a:p>
          <a:p>
            <a:r>
              <a:rPr lang="en-US" altLang="zh-CN" dirty="0"/>
              <a:t>192.168.199.101</a:t>
            </a:r>
          </a:p>
          <a:p>
            <a:endParaRPr lang="en-US" altLang="zh-CN" dirty="0"/>
          </a:p>
          <a:p>
            <a:r>
              <a:rPr lang="en-US" altLang="zh-CN" dirty="0"/>
              <a:t>PC2:</a:t>
            </a:r>
          </a:p>
          <a:p>
            <a:r>
              <a:rPr lang="en-US" altLang="zh-CN" dirty="0"/>
              <a:t>192.168.199.134</a:t>
            </a:r>
          </a:p>
          <a:p>
            <a:endParaRPr lang="en-US" altLang="zh-CN" dirty="0"/>
          </a:p>
          <a:p>
            <a:r>
              <a:rPr lang="en-US" altLang="zh-CN" dirty="0"/>
              <a:t>PC3:</a:t>
            </a:r>
          </a:p>
          <a:p>
            <a:r>
              <a:rPr lang="en-US" altLang="zh-CN" dirty="0"/>
              <a:t>192.168.199.236</a:t>
            </a:r>
          </a:p>
        </p:txBody>
      </p:sp>
    </p:spTree>
    <p:extLst>
      <p:ext uri="{BB962C8B-B14F-4D97-AF65-F5344CB8AC3E}">
        <p14:creationId xmlns:p14="http://schemas.microsoft.com/office/powerpoint/2010/main" val="340258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84421" y="9023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PC1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2257425"/>
            <a:ext cx="54959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7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09274" y="120315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PC2: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2300287"/>
            <a:ext cx="85915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92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1937" y="13716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PC3: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2281237"/>
            <a:ext cx="5572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49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中心路由实验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virtual-routing/</a:t>
            </a:r>
            <a:r>
              <a:rPr lang="zh-CN" altLang="en-US" dirty="0"/>
              <a:t>梁丰</a:t>
            </a:r>
            <a:r>
              <a:rPr lang="en-US" altLang="zh-CN" dirty="0"/>
              <a:t>-15331181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96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中心化的虚拟路由，最核心的原理是</a:t>
            </a:r>
            <a:r>
              <a:rPr lang="en-US" altLang="zh-CN" sz="2400" dirty="0"/>
              <a:t>Floyd</a:t>
            </a:r>
            <a:r>
              <a:rPr lang="zh-CN" altLang="zh-CN" sz="2400" dirty="0"/>
              <a:t>算法。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sz="2400" dirty="0"/>
              <a:t>服务器和节点之间通过</a:t>
            </a:r>
            <a:r>
              <a:rPr lang="en-US" altLang="zh-CN" sz="2400" dirty="0"/>
              <a:t>socket</a:t>
            </a:r>
            <a:r>
              <a:rPr lang="zh-CN" altLang="zh-CN" sz="2400" dirty="0"/>
              <a:t>传递信息，服务器根据各个节点发送给它的信息（直接连通的节点</a:t>
            </a:r>
            <a:r>
              <a:rPr lang="en-US" altLang="zh-CN" sz="2400" dirty="0" err="1"/>
              <a:t>ip</a:t>
            </a:r>
            <a:r>
              <a:rPr lang="zh-CN" altLang="zh-CN" sz="2400" dirty="0"/>
              <a:t>、到该节点的花费</a:t>
            </a:r>
            <a:r>
              <a:rPr lang="en-US" altLang="zh-CN" sz="2400" dirty="0"/>
              <a:t>cost</a:t>
            </a:r>
            <a:r>
              <a:rPr lang="zh-CN" altLang="zh-CN" sz="2400" dirty="0"/>
              <a:t>），构建一个图，然后通过算法算出最短路径，给每个节点发送其路由信息。节点根据这个路由信息，就会知道发往某个</a:t>
            </a:r>
            <a:r>
              <a:rPr lang="en-US" altLang="zh-CN" sz="2400" dirty="0" err="1"/>
              <a:t>ip</a:t>
            </a:r>
            <a:r>
              <a:rPr lang="zh-CN" altLang="zh-CN" sz="2400" dirty="0"/>
              <a:t>的数据包，下一跳节点是哪个（直连节点）。</a:t>
            </a:r>
          </a:p>
          <a:p>
            <a:pPr marL="530352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5847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设计和实现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		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/>
              <a:t>实现过程的主要困难是服务器和节点之间的通信，</a:t>
            </a:r>
            <a:endParaRPr lang="en-US" altLang="zh-CN" sz="3200" dirty="0"/>
          </a:p>
          <a:p>
            <a:r>
              <a:rPr lang="zh-CN" altLang="zh-CN" sz="3200" dirty="0"/>
              <a:t>其中涉及多线程和</a:t>
            </a:r>
            <a:r>
              <a:rPr lang="en-US" altLang="zh-CN" sz="3200" dirty="0"/>
              <a:t>socket</a:t>
            </a:r>
            <a:r>
              <a:rPr lang="zh-CN" altLang="zh-CN" sz="3200" dirty="0"/>
              <a:t>编程。</a:t>
            </a:r>
          </a:p>
          <a:p>
            <a:pPr marL="0" indent="0">
              <a:buNone/>
            </a:pPr>
            <a:endParaRPr lang="zh-CN" altLang="zh-CN" dirty="0"/>
          </a:p>
          <a:p>
            <a:pPr marL="530352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865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/>
              <a:t>初始化一个</a:t>
            </a:r>
            <a:r>
              <a:rPr lang="en-US" altLang="zh-CN" sz="3200" dirty="0"/>
              <a:t>socket</a:t>
            </a:r>
            <a:r>
              <a:rPr lang="zh-CN" altLang="zh-CN" sz="3200" dirty="0"/>
              <a:t>与服务端通信，告知服务端“我”和哪些主机直接连通，以及到这些直接连通的主机的代价，并且用另一个进程监听</a:t>
            </a:r>
            <a:r>
              <a:rPr lang="en-US" altLang="zh-CN" sz="3200" dirty="0"/>
              <a:t>1234</a:t>
            </a:r>
            <a:r>
              <a:rPr lang="zh-CN" altLang="zh-CN" sz="3200" dirty="0"/>
              <a:t>端口，接受服务端发回来的路由信息。</a:t>
            </a:r>
          </a:p>
          <a:p>
            <a:pPr marL="0" indent="0">
              <a:buNone/>
            </a:pPr>
            <a:endParaRPr lang="zh-CN" altLang="zh-CN" dirty="0"/>
          </a:p>
          <a:p>
            <a:pPr marL="530352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166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/>
              <a:t>用一个进程，监听</a:t>
            </a:r>
            <a:r>
              <a:rPr lang="en-US" altLang="zh-CN" sz="3200" dirty="0"/>
              <a:t>1234</a:t>
            </a:r>
            <a:r>
              <a:rPr lang="zh-CN" altLang="zh-CN" sz="3200" dirty="0"/>
              <a:t>端口，每当收到一个客户端发来的信息，就新建一个线程将这些信息加入本地数据中，并且运行</a:t>
            </a:r>
            <a:r>
              <a:rPr lang="en-US" altLang="zh-CN" sz="3200" dirty="0"/>
              <a:t>Floyd</a:t>
            </a:r>
            <a:r>
              <a:rPr lang="zh-CN" altLang="zh-CN" sz="3200" dirty="0"/>
              <a:t>算法计算下一跳矩阵和最短路径矩阵。算完之后，再将最新的路由信息发送给所有客户端。</a:t>
            </a:r>
          </a:p>
          <a:p>
            <a:pPr marL="0" indent="0">
              <a:buNone/>
            </a:pPr>
            <a:endParaRPr lang="zh-CN" altLang="zh-CN" dirty="0"/>
          </a:p>
          <a:p>
            <a:pPr marL="530352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93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RIP</a:t>
            </a:r>
            <a:r>
              <a:rPr lang="zh-CN" altLang="en-US" dirty="0"/>
              <a:t>的运作流程见下：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初始化：</a:t>
            </a:r>
            <a:endParaRPr lang="en-US" altLang="zh-CN" dirty="0"/>
          </a:p>
          <a:p>
            <a:pPr lvl="1"/>
            <a:r>
              <a:rPr lang="zh-CN" altLang="en-US" i="0" dirty="0"/>
              <a:t>在启动路由</a:t>
            </a:r>
            <a:r>
              <a:rPr lang="en-US" altLang="zh-CN" i="0" dirty="0" err="1"/>
              <a:t>deamon</a:t>
            </a:r>
            <a:r>
              <a:rPr lang="en-US" altLang="zh-CN" i="0" dirty="0"/>
              <a:t> Process</a:t>
            </a:r>
            <a:r>
              <a:rPr lang="zh-CN" altLang="en-US" i="0" dirty="0"/>
              <a:t>时候，它先判断启动了哪些接口，并在每个接口上发送一个请求报文，要求其他路由发送完整的路由表（由于本次实验实验载体只能是没有在</a:t>
            </a:r>
            <a:r>
              <a:rPr lang="en-US" altLang="zh-CN" i="0" dirty="0"/>
              <a:t>IP</a:t>
            </a:r>
            <a:r>
              <a:rPr lang="zh-CN" altLang="en-US" i="0" dirty="0"/>
              <a:t>层启动路由功能的主机，而且本地主机也没有多个接口，出于简化实验细节考虑，就不判断启动的接口并且全接口发送）。在点对点链路中，发送给终点，在支持广播的网络中，则以广播的形式发送（本次实验因为是逻辑上建立拓扑，并没有因此不可以用广播，只能单播）。默认的</a:t>
            </a:r>
            <a:r>
              <a:rPr lang="en-US" altLang="zh-CN" i="0" dirty="0"/>
              <a:t>UDP</a:t>
            </a:r>
            <a:r>
              <a:rPr lang="zh-CN" altLang="en-US" i="0" dirty="0"/>
              <a:t>端口是</a:t>
            </a:r>
            <a:r>
              <a:rPr lang="en-US" altLang="zh-CN" i="0" dirty="0"/>
              <a:t>520</a:t>
            </a:r>
            <a:r>
              <a:rPr lang="zh-CN" altLang="en-US" i="0" dirty="0"/>
              <a:t>（本次实验用的是</a:t>
            </a:r>
            <a:r>
              <a:rPr lang="en-US" altLang="zh-CN" i="0" dirty="0"/>
              <a:t>5005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接收到请求：</a:t>
            </a:r>
            <a:endParaRPr lang="en-US" altLang="zh-CN" dirty="0"/>
          </a:p>
          <a:p>
            <a:pPr lvl="1"/>
            <a:r>
              <a:rPr lang="zh-CN" altLang="en-US" i="0" dirty="0"/>
              <a:t>如果该请求是刚才所说的特殊请求，路由器就将本地完整路由表发送给请求者。否则，就处理请求中的每一个表项，更新本地路由表，同时如果本地路由有更新，立即向邻居发送本地路由表</a:t>
            </a:r>
            <a:endParaRPr lang="en-US" altLang="zh-CN" i="0" dirty="0"/>
          </a:p>
          <a:p>
            <a:pPr marL="530352" lvl="1" indent="0">
              <a:buNone/>
            </a:pPr>
            <a:endParaRPr lang="en-US" altLang="zh-CN" i="0" dirty="0"/>
          </a:p>
        </p:txBody>
      </p:sp>
    </p:spTree>
    <p:extLst>
      <p:ext uri="{BB962C8B-B14F-4D97-AF65-F5344CB8AC3E}">
        <p14:creationId xmlns:p14="http://schemas.microsoft.com/office/powerpoint/2010/main" val="4181138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运行结果：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zh-CN" dirty="0"/>
          </a:p>
          <a:p>
            <a:pPr marL="530352" lvl="1" indent="0">
              <a:buNone/>
            </a:pPr>
            <a:endParaRPr lang="en-US" altLang="zh-CN" dirty="0"/>
          </a:p>
          <a:p>
            <a:pPr marL="530352" lvl="1" indent="0">
              <a:buNone/>
            </a:pPr>
            <a:r>
              <a:rPr lang="zh-CN" altLang="en-US" dirty="0"/>
              <a:t>理论上的下一跳矩阵：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E55B05-A4AD-4B72-9DA8-8DF825D36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396" y="717868"/>
            <a:ext cx="4419600" cy="2486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9B1AE7-872B-4C18-B94E-E99EB3B3F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725" y="3611244"/>
            <a:ext cx="9321271" cy="25812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799104-9FDE-437F-B39C-DFEFCF7F1438}"/>
              </a:ext>
            </a:extLst>
          </p:cNvPr>
          <p:cNvSpPr txBox="1"/>
          <p:nvPr/>
        </p:nvSpPr>
        <p:spPr>
          <a:xfrm>
            <a:off x="5618202" y="8120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拓扑图：</a:t>
            </a:r>
          </a:p>
        </p:txBody>
      </p:sp>
    </p:spTree>
    <p:extLst>
      <p:ext uri="{BB962C8B-B14F-4D97-AF65-F5344CB8AC3E}">
        <p14:creationId xmlns:p14="http://schemas.microsoft.com/office/powerpoint/2010/main" val="3521464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运行结果：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0485CAA-5DB7-4ADE-9941-9712286BA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808" y="1615744"/>
            <a:ext cx="7200000" cy="2594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9DFACF-4760-4A25-A320-4886DEFF3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808" y="3101644"/>
            <a:ext cx="7200000" cy="16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01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运行结果：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zh-CN" dirty="0"/>
          </a:p>
          <a:p>
            <a:pPr marL="530352" lvl="1" indent="0">
              <a:buNone/>
            </a:pPr>
            <a:endParaRPr lang="en-US" altLang="zh-CN" dirty="0"/>
          </a:p>
          <a:p>
            <a:pPr marL="530352" lvl="1" indent="0">
              <a:buNone/>
            </a:pPr>
            <a:r>
              <a:rPr lang="zh-CN" altLang="en-US" dirty="0"/>
              <a:t>理论上的下一跳矩阵：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799104-9FDE-437F-B39C-DFEFCF7F1438}"/>
              </a:ext>
            </a:extLst>
          </p:cNvPr>
          <p:cNvSpPr txBox="1"/>
          <p:nvPr/>
        </p:nvSpPr>
        <p:spPr>
          <a:xfrm>
            <a:off x="5195736" y="8014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更改拓扑图：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C6C27B-5AAC-484F-8F14-8C6557D69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571" y="685800"/>
            <a:ext cx="4543425" cy="25241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EF318E-B3EC-4D57-A692-680C0881A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872" y="3738973"/>
            <a:ext cx="9231124" cy="247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71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运行结果：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B14F1E-9508-47A5-AC18-C4022F8A45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51041" y="1694565"/>
            <a:ext cx="9000000" cy="13906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87554EC-66D0-4377-8C4C-10A0D6D19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041" y="2937797"/>
            <a:ext cx="8260294" cy="187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8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Project-management-records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见</a:t>
            </a:r>
            <a:r>
              <a:rPr lang="en-US" altLang="zh-CN" dirty="0" err="1"/>
              <a:t>gitlab</a:t>
            </a:r>
            <a:r>
              <a:rPr lang="zh-CN" altLang="en-US" dirty="0"/>
              <a:t>地址：</a:t>
            </a:r>
            <a:endParaRPr lang="en-US" altLang="zh-CN" dirty="0"/>
          </a:p>
          <a:p>
            <a:pPr lvl="1"/>
            <a:r>
              <a:rPr lang="en-US" altLang="zh-CN" dirty="0"/>
              <a:t>https://gitlab.com/liangtj/sysu_virtual_routing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10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接收到响应：</a:t>
            </a:r>
            <a:endParaRPr lang="en-US" altLang="zh-CN" dirty="0"/>
          </a:p>
          <a:p>
            <a:pPr lvl="1"/>
            <a:r>
              <a:rPr lang="zh-CN" altLang="en-US" i="0" dirty="0"/>
              <a:t>更新路由表</a:t>
            </a:r>
            <a:endParaRPr lang="en-US" altLang="zh-CN" i="0" dirty="0"/>
          </a:p>
          <a:p>
            <a:r>
              <a:rPr lang="en-US" altLang="zh-CN" dirty="0"/>
              <a:t>4.</a:t>
            </a:r>
            <a:r>
              <a:rPr lang="zh-CN" altLang="en-US" dirty="0"/>
              <a:t>定期发送选路更新：</a:t>
            </a:r>
            <a:endParaRPr lang="en-US" altLang="zh-CN" dirty="0"/>
          </a:p>
          <a:p>
            <a:pPr lvl="1"/>
            <a:r>
              <a:rPr lang="zh-CN" altLang="en-US" i="0" dirty="0"/>
              <a:t>每过</a:t>
            </a:r>
            <a:r>
              <a:rPr lang="en-US" altLang="zh-CN" i="0" dirty="0"/>
              <a:t>30S</a:t>
            </a:r>
            <a:r>
              <a:rPr lang="zh-CN" altLang="en-US" i="0" dirty="0"/>
              <a:t>就向相邻目标发送完整路由表（为了加快实验现象，目前设为</a:t>
            </a:r>
            <a:r>
              <a:rPr lang="en-US" altLang="zh-CN" i="0" dirty="0"/>
              <a:t>3S</a:t>
            </a:r>
            <a:r>
              <a:rPr lang="zh-CN" altLang="en-US" i="0" dirty="0"/>
              <a:t>）</a:t>
            </a:r>
            <a:endParaRPr lang="en-US" altLang="zh-CN" i="0" dirty="0"/>
          </a:p>
          <a:p>
            <a:pPr marL="530352" lvl="1" indent="0">
              <a:buNone/>
            </a:pPr>
            <a:endParaRPr lang="en-US" altLang="zh-CN" i="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657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协议报文结构：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78" y="2890837"/>
            <a:ext cx="47053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6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5053" y="1443789"/>
            <a:ext cx="60385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codeType</a:t>
            </a:r>
            <a:r>
              <a:rPr lang="zh-CN" altLang="en-US" dirty="0"/>
              <a:t>的值是整形，范围是</a:t>
            </a:r>
            <a:r>
              <a:rPr lang="en-US" altLang="zh-CN" dirty="0"/>
              <a:t>0-3</a:t>
            </a:r>
            <a:r>
              <a:rPr lang="zh-CN" altLang="en-US" dirty="0"/>
              <a:t>，分别代表不同的情况：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QueryRoutesTable</a:t>
            </a:r>
            <a:r>
              <a:rPr lang="en-US" altLang="zh-CN" dirty="0"/>
              <a:t> = 0   //</a:t>
            </a:r>
            <a:r>
              <a:rPr lang="zh-CN" altLang="en-US" dirty="0"/>
              <a:t>初始化查询</a:t>
            </a:r>
            <a:endParaRPr lang="en-US" altLang="zh-CN" dirty="0"/>
          </a:p>
          <a:p>
            <a:r>
              <a:rPr lang="en-US" altLang="zh-CN" dirty="0" err="1"/>
              <a:t>AdvertiseRoutesTable</a:t>
            </a:r>
            <a:r>
              <a:rPr lang="en-US" altLang="zh-CN" dirty="0"/>
              <a:t> = 1  //RIP</a:t>
            </a:r>
            <a:r>
              <a:rPr lang="zh-CN" altLang="en-US" dirty="0"/>
              <a:t>通告报文</a:t>
            </a:r>
            <a:endParaRPr lang="en-US" altLang="zh-CN" dirty="0"/>
          </a:p>
          <a:p>
            <a:r>
              <a:rPr lang="en-US" altLang="zh-CN" dirty="0" err="1"/>
              <a:t>MockSendPacket</a:t>
            </a:r>
            <a:r>
              <a:rPr lang="en-US" altLang="zh-CN" dirty="0"/>
              <a:t> = 2	// </a:t>
            </a:r>
            <a:r>
              <a:rPr lang="zh-CN" altLang="en-US" dirty="0"/>
              <a:t>模拟非</a:t>
            </a:r>
            <a:r>
              <a:rPr lang="en-US" altLang="zh-CN" dirty="0"/>
              <a:t>RIP</a:t>
            </a:r>
            <a:r>
              <a:rPr lang="zh-CN" altLang="en-US" dirty="0"/>
              <a:t>报文传递</a:t>
            </a:r>
            <a:endParaRPr lang="en-US" altLang="zh-CN" dirty="0"/>
          </a:p>
          <a:p>
            <a:r>
              <a:rPr lang="en-US" altLang="zh-CN" dirty="0"/>
              <a:t>Unknown = 3			// </a:t>
            </a:r>
            <a:r>
              <a:rPr lang="zh-CN" altLang="en-US" dirty="0"/>
              <a:t>未识别报文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25053" y="4018546"/>
            <a:ext cx="5919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body</a:t>
            </a:r>
            <a:r>
              <a:rPr lang="zh-CN" altLang="en-US" dirty="0"/>
              <a:t>内的</a:t>
            </a:r>
            <a:r>
              <a:rPr lang="en-US" altLang="zh-CN" dirty="0"/>
              <a:t>value</a:t>
            </a:r>
            <a:r>
              <a:rPr lang="zh-CN" altLang="en-US" dirty="0"/>
              <a:t>则是路由表（查询报文，这里值为</a:t>
            </a:r>
            <a:r>
              <a:rPr lang="en-US" altLang="zh-CN" dirty="0"/>
              <a:t>None</a:t>
            </a:r>
            <a:r>
              <a:rPr lang="zh-CN" altLang="en-US" dirty="0"/>
              <a:t>），每一个表项都代表了一个</a:t>
            </a:r>
            <a:r>
              <a:rPr lang="en-US" altLang="zh-CN" dirty="0"/>
              <a:t>RIP</a:t>
            </a:r>
            <a:r>
              <a:rPr lang="zh-CN" altLang="en-US" dirty="0"/>
              <a:t>路由信息，每一个表项都从左到右含有目标主机（为了方便，所以取代目标网络），下一跳主机和度量</a:t>
            </a:r>
          </a:p>
        </p:txBody>
      </p:sp>
    </p:spTree>
    <p:extLst>
      <p:ext uri="{BB962C8B-B14F-4D97-AF65-F5344CB8AC3E}">
        <p14:creationId xmlns:p14="http://schemas.microsoft.com/office/powerpoint/2010/main" val="140255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实现语言：</a:t>
            </a:r>
            <a:endParaRPr lang="en-US" altLang="zh-CN" dirty="0"/>
          </a:p>
          <a:p>
            <a:pPr lvl="1"/>
            <a:r>
              <a:rPr lang="en-US" altLang="zh-CN" dirty="0"/>
              <a:t>python3.5</a:t>
            </a:r>
          </a:p>
          <a:p>
            <a:r>
              <a:rPr lang="zh-CN" altLang="en-US" dirty="0"/>
              <a:t>实现思路：</a:t>
            </a:r>
            <a:endParaRPr lang="en-US" altLang="zh-CN" dirty="0"/>
          </a:p>
          <a:p>
            <a:pPr lvl="1"/>
            <a:r>
              <a:rPr lang="zh-CN" altLang="en-US" dirty="0"/>
              <a:t>就如开头</a:t>
            </a:r>
            <a:r>
              <a:rPr lang="en-US" altLang="zh-CN" dirty="0" err="1"/>
              <a:t>Inroduction</a:t>
            </a:r>
            <a:r>
              <a:rPr lang="zh-CN" altLang="en-US" dirty="0"/>
              <a:t>所言</a:t>
            </a:r>
            <a:endParaRPr lang="en-US" altLang="zh-CN" dirty="0"/>
          </a:p>
          <a:p>
            <a:r>
              <a:rPr lang="zh-CN" altLang="en-US" dirty="0"/>
              <a:t>关键点：</a:t>
            </a:r>
            <a:endParaRPr lang="en-US" altLang="zh-CN" dirty="0"/>
          </a:p>
          <a:p>
            <a:pPr lvl="1"/>
            <a:r>
              <a:rPr lang="zh-CN" altLang="en-US" dirty="0"/>
              <a:t>关键在与</a:t>
            </a:r>
            <a:r>
              <a:rPr lang="en-US" altLang="zh-CN" dirty="0"/>
              <a:t>RIP</a:t>
            </a:r>
            <a:r>
              <a:rPr lang="zh-CN" altLang="en-US" dirty="0"/>
              <a:t>中路由环路，因此本人处理方案是如果收到报文中某一个路由</a:t>
            </a:r>
            <a:r>
              <a:rPr lang="en-US" altLang="zh-CN" dirty="0"/>
              <a:t>metric</a:t>
            </a:r>
            <a:r>
              <a:rPr lang="zh-CN" altLang="en-US" dirty="0"/>
              <a:t>是</a:t>
            </a:r>
            <a:r>
              <a:rPr lang="en-US" altLang="zh-CN" dirty="0"/>
              <a:t>16</a:t>
            </a:r>
            <a:r>
              <a:rPr lang="zh-CN" altLang="en-US" dirty="0"/>
              <a:t>，而且目标网络一致，下一跳也是发送报文的主机，则无条件将本地路由该项更新为</a:t>
            </a:r>
            <a:r>
              <a:rPr lang="en-US" altLang="zh-CN" dirty="0"/>
              <a:t>16</a:t>
            </a:r>
            <a:r>
              <a:rPr lang="zh-CN" altLang="en-US" dirty="0"/>
              <a:t>，表示无法达到主机网络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829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细节：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每一个主机既是服务端，也是客户端，有多少个连接的邻居主机，就有多少个客户端，每一个线程运行并维护一个客户端，一旦定期发送报文给目标主机出错，而且还是</a:t>
            </a:r>
            <a:r>
              <a:rPr lang="en-US" altLang="zh-CN" dirty="0"/>
              <a:t>ICMP Reset</a:t>
            </a:r>
            <a:r>
              <a:rPr lang="zh-CN" altLang="en-US" dirty="0"/>
              <a:t>报文（其实就一个异常捕捉。。。），则将本地路由中所有经过该邻居的目标主机的</a:t>
            </a:r>
            <a:r>
              <a:rPr lang="en-US" altLang="zh-CN" dirty="0" err="1"/>
              <a:t>metirc</a:t>
            </a:r>
            <a:r>
              <a:rPr lang="zh-CN" altLang="en-US" dirty="0"/>
              <a:t>设定为</a:t>
            </a:r>
            <a:r>
              <a:rPr lang="en-US" altLang="zh-CN" dirty="0"/>
              <a:t>16.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超时重传，当发送的报文超时，则重传，若一直超时次数过</a:t>
            </a:r>
            <a:r>
              <a:rPr lang="en-US" altLang="zh-CN" dirty="0"/>
              <a:t>3</a:t>
            </a:r>
            <a:r>
              <a:rPr lang="zh-CN" altLang="en-US" dirty="0"/>
              <a:t>次，则终止该进程，并视作邻居不可抵达，路由毒化。</a:t>
            </a:r>
            <a:endParaRPr lang="en-US" altLang="zh-CN" dirty="0"/>
          </a:p>
          <a:p>
            <a:r>
              <a:rPr lang="en-US" altLang="zh-CN" dirty="0"/>
              <a:t>3. socket</a:t>
            </a:r>
            <a:r>
              <a:rPr lang="zh-CN" altLang="en-US" dirty="0"/>
              <a:t>编程时采用</a:t>
            </a:r>
            <a:r>
              <a:rPr lang="en-US" altLang="zh-CN" dirty="0"/>
              <a:t>UDP</a:t>
            </a:r>
            <a:r>
              <a:rPr lang="zh-CN" altLang="en-US" dirty="0"/>
              <a:t>，不用非实际的</a:t>
            </a:r>
            <a:r>
              <a:rPr lang="en-US" altLang="zh-CN" dirty="0"/>
              <a:t>TCP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628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Set-up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文件结构：</a:t>
            </a:r>
            <a:endParaRPr lang="en-US" altLang="zh-CN" dirty="0"/>
          </a:p>
          <a:p>
            <a:r>
              <a:rPr lang="en-US" altLang="zh-CN" dirty="0"/>
              <a:t>main.py</a:t>
            </a:r>
          </a:p>
          <a:p>
            <a:r>
              <a:rPr lang="en-US" altLang="zh-CN" dirty="0" err="1"/>
              <a:t>pkg</a:t>
            </a:r>
            <a:r>
              <a:rPr lang="en-US" altLang="zh-CN" dirty="0"/>
              <a:t>/</a:t>
            </a:r>
          </a:p>
          <a:p>
            <a:pPr lvl="1"/>
            <a:r>
              <a:rPr lang="en-US" altLang="zh-CN" dirty="0"/>
              <a:t>Packet/</a:t>
            </a:r>
          </a:p>
          <a:p>
            <a:pPr lvl="1"/>
            <a:r>
              <a:rPr lang="en-US" altLang="zh-CN" dirty="0" err="1"/>
              <a:t>RIPClient</a:t>
            </a:r>
            <a:r>
              <a:rPr lang="en-US" altLang="zh-CN" dirty="0"/>
              <a:t>/</a:t>
            </a:r>
          </a:p>
          <a:p>
            <a:pPr lvl="1"/>
            <a:r>
              <a:rPr lang="en-US" altLang="zh-CN" dirty="0" err="1"/>
              <a:t>RIPServer</a:t>
            </a:r>
            <a:r>
              <a:rPr lang="en-US" altLang="zh-CN" dirty="0"/>
              <a:t>/</a:t>
            </a:r>
          </a:p>
          <a:p>
            <a:pPr lvl="1"/>
            <a:r>
              <a:rPr lang="en-US" altLang="zh-CN" dirty="0" err="1"/>
              <a:t>RoutersTable</a:t>
            </a:r>
            <a:r>
              <a:rPr lang="en-US" altLang="zh-CN" dirty="0"/>
              <a:t>/</a:t>
            </a:r>
          </a:p>
          <a:p>
            <a:pPr lvl="1"/>
            <a:r>
              <a:rPr lang="en-US" altLang="zh-CN" dirty="0"/>
              <a:t>Status/</a:t>
            </a:r>
          </a:p>
          <a:p>
            <a:pPr marL="530352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95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Deploy: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由于没有使用虚拟容器比如</a:t>
            </a:r>
            <a:r>
              <a:rPr lang="en-US" altLang="zh-CN" dirty="0"/>
              <a:t>Docker</a:t>
            </a:r>
            <a:r>
              <a:rPr lang="zh-CN" altLang="en-US" dirty="0"/>
              <a:t>，</a:t>
            </a:r>
            <a:r>
              <a:rPr lang="en-US" altLang="zh-CN" dirty="0"/>
              <a:t>K8S</a:t>
            </a:r>
            <a:r>
              <a:rPr lang="zh-CN" altLang="en-US" dirty="0"/>
              <a:t>等，因此拓扑网络有多少台主机，实际就要有多少台物理主机。并且每一个主机都要在</a:t>
            </a:r>
            <a:r>
              <a:rPr lang="en-US" altLang="zh-CN" dirty="0" err="1"/>
              <a:t>sysu</a:t>
            </a:r>
            <a:r>
              <a:rPr lang="en-US" altLang="zh-CN" dirty="0"/>
              <a:t>-virtual-routing/RIP</a:t>
            </a:r>
            <a:r>
              <a:rPr lang="zh-CN" altLang="en-US" dirty="0"/>
              <a:t>目录下运行如下命令：</a:t>
            </a:r>
            <a:endParaRPr lang="en-US" altLang="zh-CN" dirty="0"/>
          </a:p>
          <a:p>
            <a:pPr lvl="1"/>
            <a:r>
              <a:rPr lang="en-US" altLang="zh-CN" dirty="0"/>
              <a:t>python main.py –r </a:t>
            </a:r>
            <a:r>
              <a:rPr lang="en-US" altLang="zh-CN" dirty="0" err="1"/>
              <a:t>remote_host_ip_list</a:t>
            </a:r>
            <a:r>
              <a:rPr lang="en-US" altLang="zh-CN" dirty="0"/>
              <a:t>  -h </a:t>
            </a:r>
            <a:r>
              <a:rPr lang="en-US" altLang="zh-CN" dirty="0" err="1"/>
              <a:t>local_host_ip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35802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709</TotalTime>
  <Words>995</Words>
  <Application>Microsoft Office PowerPoint</Application>
  <PresentationFormat>宽屏</PresentationFormat>
  <Paragraphs>92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华文楷体</vt:lpstr>
      <vt:lpstr>Franklin Gothic Book</vt:lpstr>
      <vt:lpstr>Crop</vt:lpstr>
      <vt:lpstr>RIP实验</vt:lpstr>
      <vt:lpstr>Introduction:</vt:lpstr>
      <vt:lpstr>Introduction</vt:lpstr>
      <vt:lpstr>Design：</vt:lpstr>
      <vt:lpstr>PowerPoint 演示文稿</vt:lpstr>
      <vt:lpstr>Design:</vt:lpstr>
      <vt:lpstr>Design：</vt:lpstr>
      <vt:lpstr>Set-up：</vt:lpstr>
      <vt:lpstr>Deploy:</vt:lpstr>
      <vt:lpstr>Result:</vt:lpstr>
      <vt:lpstr>PowerPoint 演示文稿</vt:lpstr>
      <vt:lpstr>PowerPoint 演示文稿</vt:lpstr>
      <vt:lpstr>PowerPoint 演示文稿</vt:lpstr>
      <vt:lpstr>PowerPoint 演示文稿</vt:lpstr>
      <vt:lpstr>中心路由实验</vt:lpstr>
      <vt:lpstr>原理:</vt:lpstr>
      <vt:lpstr>设计和实现:    </vt:lpstr>
      <vt:lpstr>客户端</vt:lpstr>
      <vt:lpstr>服务端</vt:lpstr>
      <vt:lpstr>运行结果：</vt:lpstr>
      <vt:lpstr>运行结果：</vt:lpstr>
      <vt:lpstr>运行结果：</vt:lpstr>
      <vt:lpstr>运行结果：</vt:lpstr>
      <vt:lpstr>Project-management-records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RIP实验</dc:title>
  <dc:creator>梁天骏</dc:creator>
  <cp:lastModifiedBy>Oppppp 888</cp:lastModifiedBy>
  <cp:revision>18</cp:revision>
  <dcterms:created xsi:type="dcterms:W3CDTF">2018-01-06T16:13:23Z</dcterms:created>
  <dcterms:modified xsi:type="dcterms:W3CDTF">2018-01-07T06:20:20Z</dcterms:modified>
</cp:coreProperties>
</file>