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15" r:id="rId2"/>
    <p:sldId id="352" r:id="rId3"/>
    <p:sldId id="353" r:id="rId4"/>
    <p:sldId id="289" r:id="rId5"/>
    <p:sldId id="354" r:id="rId6"/>
    <p:sldId id="355" r:id="rId7"/>
    <p:sldId id="356" r:id="rId8"/>
    <p:sldId id="278" r:id="rId9"/>
    <p:sldId id="279" r:id="rId10"/>
    <p:sldId id="280" r:id="rId11"/>
    <p:sldId id="357" r:id="rId12"/>
    <p:sldId id="317" r:id="rId13"/>
    <p:sldId id="345" r:id="rId14"/>
    <p:sldId id="346" r:id="rId15"/>
    <p:sldId id="347" r:id="rId16"/>
    <p:sldId id="349" r:id="rId17"/>
    <p:sldId id="358" r:id="rId18"/>
    <p:sldId id="359" r:id="rId19"/>
    <p:sldId id="323" r:id="rId20"/>
    <p:sldId id="360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BF0000"/>
    <a:srgbClr val="0079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B0E2F6-7198-4858-8B9F-AC7095C97CCC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5E394-A671-4870-BE4D-CEDC254672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242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48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46FE5-4C54-49A0-A728-7E280FF13932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46FE5-4C54-49A0-A728-7E280FF13932}" type="datetimeFigureOut">
              <a:rPr kumimoji="1" lang="ja-JP" altLang="en-US" smtClean="0"/>
              <a:t>2021/5/3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B1FBD6-08CC-4D7F-95BE-2C95C5EB72B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9724" y="2979176"/>
            <a:ext cx="1125761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リモート時代のプレゼンテーション資料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44380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98495" y="376692"/>
            <a:ext cx="11884786" cy="6327782"/>
            <a:chOff x="98495" y="376692"/>
            <a:chExt cx="11884786" cy="6327782"/>
          </a:xfrm>
        </p:grpSpPr>
        <p:sp>
          <p:nvSpPr>
            <p:cNvPr id="4" name="角丸四角形 3"/>
            <p:cNvSpPr/>
            <p:nvPr/>
          </p:nvSpPr>
          <p:spPr>
            <a:xfrm>
              <a:off x="1736896" y="317269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計測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748038" y="91541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ターゲティング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2795384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広告効果</a:t>
              </a:r>
              <a:endParaRPr lang="en-US" altLang="ja-JP" sz="1200" smtClean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652811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User-Agent</a:t>
              </a:r>
            </a:p>
            <a:p>
              <a:pPr algn="ctr"/>
              <a:r>
                <a:rPr lang="ja-JP" altLang="en-US" sz="1200" smtClean="0"/>
                <a:t>識別能力</a:t>
              </a:r>
              <a:endParaRPr lang="en-US" altLang="ja-JP" sz="1200" smtClean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4695545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広告接触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ユーザー数</a:t>
              </a:r>
              <a:endParaRPr lang="en-US" altLang="ja-JP" sz="1200" smtClean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4695546" y="304855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クライアント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広告出稿</a:t>
              </a:r>
              <a:endParaRPr lang="en-US" altLang="ja-JP" sz="1200" smtClean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7591485" y="1428975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 </a:t>
              </a:r>
              <a:r>
                <a:rPr lang="en-US" altLang="ja-JP" sz="1200" smtClean="0"/>
                <a:t>/ </a:t>
              </a:r>
              <a:r>
                <a:rPr lang="ja-JP" altLang="en-US" sz="1200" smtClean="0"/>
                <a:t>媒体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広告収益</a:t>
              </a:r>
              <a:endParaRPr lang="en-US" altLang="ja-JP" sz="1200" smtClean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7591485" y="304426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コンテンツ投資</a:t>
              </a:r>
              <a:endParaRPr lang="en-US" altLang="ja-JP" sz="1200" smtClean="0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6519490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UX</a:t>
              </a: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9177243" y="472780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サブスク</a:t>
              </a:r>
              <a:endParaRPr lang="en-US" altLang="ja-JP" sz="1200" smtClean="0"/>
            </a:p>
            <a:p>
              <a:pPr algn="ctr"/>
              <a:r>
                <a:rPr lang="en-US" altLang="ja-JP" sz="1200" smtClean="0"/>
                <a:t>=</a:t>
              </a:r>
              <a:endParaRPr lang="en-US" altLang="ja-JP" sz="1200"/>
            </a:p>
            <a:p>
              <a:pPr algn="ctr"/>
              <a:r>
                <a:rPr lang="ja-JP" altLang="en-US" sz="1200" smtClean="0"/>
                <a:t>インターネットの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クローズ化</a:t>
              </a:r>
              <a:endParaRPr lang="ja-JP" altLang="en-US" sz="120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10767317" y="2297031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検索利用</a:t>
              </a:r>
              <a:endParaRPr lang="ja-JP" altLang="en-US" sz="1200"/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8917751" y="37669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Google</a:t>
              </a:r>
            </a:p>
            <a:p>
              <a:pPr algn="ctr"/>
              <a:r>
                <a:rPr lang="en-US" altLang="ja-JP" sz="1200" smtClean="0"/>
                <a:t>Yahoo!</a:t>
              </a:r>
            </a:p>
            <a:p>
              <a:pPr algn="ctr"/>
              <a:r>
                <a:rPr lang="ja-JP" altLang="en-US" sz="1200" smtClean="0"/>
                <a:t>事業収益</a:t>
              </a:r>
              <a:endParaRPr lang="en-US" altLang="ja-JP" sz="1200" smtClean="0"/>
            </a:p>
          </p:txBody>
        </p:sp>
        <p:cxnSp>
          <p:nvCxnSpPr>
            <p:cNvPr id="17" name="曲線コネクタ 16"/>
            <p:cNvCxnSpPr>
              <a:stCxn id="7" idx="0"/>
              <a:endCxn id="5" idx="1"/>
            </p:cNvCxnSpPr>
            <p:nvPr/>
          </p:nvCxnSpPr>
          <p:spPr>
            <a:xfrm rot="5400000" flipH="1" flipV="1">
              <a:off x="1150553" y="1446568"/>
              <a:ext cx="707724" cy="487245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曲線コネクタ 19"/>
            <p:cNvCxnSpPr>
              <a:stCxn id="7" idx="2"/>
              <a:endCxn id="4" idx="1"/>
            </p:cNvCxnSpPr>
            <p:nvPr/>
          </p:nvCxnSpPr>
          <p:spPr>
            <a:xfrm rot="16200000" flipH="1">
              <a:off x="1144977" y="3001688"/>
              <a:ext cx="707734" cy="47610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線コネクタ 22"/>
            <p:cNvCxnSpPr>
              <a:stCxn id="5" idx="3"/>
              <a:endCxn id="6" idx="0"/>
            </p:cNvCxnSpPr>
            <p:nvPr/>
          </p:nvCxnSpPr>
          <p:spPr>
            <a:xfrm>
              <a:off x="2964002" y="1336328"/>
              <a:ext cx="439364" cy="70772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線コネクタ 25"/>
            <p:cNvCxnSpPr>
              <a:stCxn id="4" idx="3"/>
              <a:endCxn id="6" idx="2"/>
            </p:cNvCxnSpPr>
            <p:nvPr/>
          </p:nvCxnSpPr>
          <p:spPr>
            <a:xfrm flipV="1">
              <a:off x="2952860" y="2885873"/>
              <a:ext cx="450506" cy="70773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8" idx="0"/>
              <a:endCxn id="9" idx="2"/>
            </p:cNvCxnSpPr>
            <p:nvPr/>
          </p:nvCxnSpPr>
          <p:spPr>
            <a:xfrm flipV="1">
              <a:off x="5303527" y="3890377"/>
              <a:ext cx="1" cy="577403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線コネクタ 34"/>
            <p:cNvCxnSpPr>
              <a:stCxn id="9" idx="0"/>
              <a:endCxn id="10" idx="1"/>
            </p:cNvCxnSpPr>
            <p:nvPr/>
          </p:nvCxnSpPr>
          <p:spPr>
            <a:xfrm rot="5400000" flipH="1" flipV="1">
              <a:off x="5848171" y="1305243"/>
              <a:ext cx="1198670" cy="2287957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>
              <a:stCxn id="12" idx="1"/>
              <a:endCxn id="8" idx="3"/>
            </p:cNvCxnSpPr>
            <p:nvPr/>
          </p:nvCxnSpPr>
          <p:spPr>
            <a:xfrm flipH="1">
              <a:off x="5911509" y="4888691"/>
              <a:ext cx="607981" cy="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曲線コネクタ 43"/>
            <p:cNvCxnSpPr>
              <a:stCxn id="11" idx="2"/>
              <a:endCxn id="12" idx="3"/>
            </p:cNvCxnSpPr>
            <p:nvPr/>
          </p:nvCxnSpPr>
          <p:spPr>
            <a:xfrm rot="5400000">
              <a:off x="7466159" y="4155383"/>
              <a:ext cx="1002604" cy="46401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線コネクタ 46"/>
            <p:cNvCxnSpPr>
              <a:stCxn id="10" idx="3"/>
              <a:endCxn id="14" idx="0"/>
            </p:cNvCxnSpPr>
            <p:nvPr/>
          </p:nvCxnSpPr>
          <p:spPr>
            <a:xfrm>
              <a:off x="8807449" y="1849886"/>
              <a:ext cx="977776" cy="2877921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線コネクタ 49"/>
            <p:cNvCxnSpPr>
              <a:stCxn id="10" idx="0"/>
              <a:endCxn id="16" idx="1"/>
            </p:cNvCxnSpPr>
            <p:nvPr/>
          </p:nvCxnSpPr>
          <p:spPr>
            <a:xfrm rot="5400000" flipH="1" flipV="1">
              <a:off x="8242923" y="754147"/>
              <a:ext cx="631372" cy="7182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線コネクタ 58"/>
            <p:cNvCxnSpPr>
              <a:stCxn id="14" idx="2"/>
              <a:endCxn id="8" idx="2"/>
            </p:cNvCxnSpPr>
            <p:nvPr/>
          </p:nvCxnSpPr>
          <p:spPr>
            <a:xfrm rot="5400000" flipH="1">
              <a:off x="7414362" y="3198766"/>
              <a:ext cx="260027" cy="4481698"/>
            </a:xfrm>
            <a:prstGeom prst="curvedConnector3">
              <a:avLst>
                <a:gd name="adj1" fmla="val -36591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曲線コネクタ 62"/>
            <p:cNvCxnSpPr>
              <a:stCxn id="14" idx="2"/>
              <a:endCxn id="12" idx="2"/>
            </p:cNvCxnSpPr>
            <p:nvPr/>
          </p:nvCxnSpPr>
          <p:spPr>
            <a:xfrm rot="5400000" flipH="1">
              <a:off x="8326335" y="4110739"/>
              <a:ext cx="260027" cy="2657753"/>
            </a:xfrm>
            <a:prstGeom prst="curvedConnector3">
              <a:avLst>
                <a:gd name="adj1" fmla="val -237605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角丸四角形 66"/>
            <p:cNvSpPr/>
            <p:nvPr/>
          </p:nvSpPr>
          <p:spPr>
            <a:xfrm>
              <a:off x="1748038" y="4727808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プライバシー</a:t>
              </a:r>
              <a:endParaRPr lang="en-US" altLang="ja-JP" sz="1200" smtClean="0"/>
            </a:p>
            <a:p>
              <a:pPr algn="ctr"/>
              <a:r>
                <a:rPr lang="ja-JP" altLang="en-US" sz="1200"/>
                <a:t>保護</a:t>
              </a:r>
              <a:endParaRPr lang="en-US" altLang="ja-JP" sz="1200" smtClean="0"/>
            </a:p>
          </p:txBody>
        </p:sp>
        <p:cxnSp>
          <p:nvCxnSpPr>
            <p:cNvPr id="68" name="曲線コネクタ 67"/>
            <p:cNvCxnSpPr>
              <a:stCxn id="67" idx="1"/>
              <a:endCxn id="7" idx="1"/>
            </p:cNvCxnSpPr>
            <p:nvPr/>
          </p:nvCxnSpPr>
          <p:spPr>
            <a:xfrm rot="10800000">
              <a:off x="652812" y="2464963"/>
              <a:ext cx="1095227" cy="2683756"/>
            </a:xfrm>
            <a:prstGeom prst="curvedConnector3">
              <a:avLst>
                <a:gd name="adj1" fmla="val 13723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曲線コネクタ 71"/>
            <p:cNvCxnSpPr>
              <a:stCxn id="67" idx="2"/>
              <a:endCxn id="12" idx="2"/>
            </p:cNvCxnSpPr>
            <p:nvPr/>
          </p:nvCxnSpPr>
          <p:spPr>
            <a:xfrm rot="5400000" flipH="1" flipV="1">
              <a:off x="4611732" y="3053889"/>
              <a:ext cx="260028" cy="4771452"/>
            </a:xfrm>
            <a:prstGeom prst="curvedConnector3">
              <a:avLst>
                <a:gd name="adj1" fmla="val -370664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曲線コネクタ 78"/>
            <p:cNvCxnSpPr>
              <a:stCxn id="15" idx="0"/>
              <a:endCxn id="16" idx="3"/>
            </p:cNvCxnSpPr>
            <p:nvPr/>
          </p:nvCxnSpPr>
          <p:spPr>
            <a:xfrm rot="16200000" flipV="1">
              <a:off x="10004793" y="926525"/>
              <a:ext cx="1499428" cy="12415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曲線コネクタ 75"/>
            <p:cNvCxnSpPr>
              <a:stCxn id="14" idx="3"/>
              <a:endCxn id="15" idx="2"/>
            </p:cNvCxnSpPr>
            <p:nvPr/>
          </p:nvCxnSpPr>
          <p:spPr>
            <a:xfrm flipV="1">
              <a:off x="10393207" y="3138852"/>
              <a:ext cx="982092" cy="2009866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曲線コネクタ 79"/>
            <p:cNvCxnSpPr>
              <a:stCxn id="6" idx="3"/>
              <a:endCxn id="9" idx="1"/>
            </p:cNvCxnSpPr>
            <p:nvPr/>
          </p:nvCxnSpPr>
          <p:spPr>
            <a:xfrm>
              <a:off x="4011348" y="2464963"/>
              <a:ext cx="684198" cy="1004504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10" idx="2"/>
              <a:endCxn id="11" idx="0"/>
            </p:cNvCxnSpPr>
            <p:nvPr/>
          </p:nvCxnSpPr>
          <p:spPr>
            <a:xfrm>
              <a:off x="8199467" y="2270796"/>
              <a:ext cx="0" cy="77347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楕円 85"/>
            <p:cNvSpPr/>
            <p:nvPr/>
          </p:nvSpPr>
          <p:spPr>
            <a:xfrm>
              <a:off x="98495" y="3661141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8" name="楕円 87"/>
            <p:cNvSpPr/>
            <p:nvPr/>
          </p:nvSpPr>
          <p:spPr>
            <a:xfrm>
              <a:off x="8152483" y="6043936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9" name="楕円 88"/>
            <p:cNvSpPr/>
            <p:nvPr/>
          </p:nvSpPr>
          <p:spPr>
            <a:xfrm>
              <a:off x="7260734" y="6381682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0" name="楕円 89"/>
            <p:cNvSpPr/>
            <p:nvPr/>
          </p:nvSpPr>
          <p:spPr>
            <a:xfrm>
              <a:off x="9478975" y="309403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1" name="楕円 90"/>
            <p:cNvSpPr/>
            <p:nvPr/>
          </p:nvSpPr>
          <p:spPr>
            <a:xfrm>
              <a:off x="10997698" y="424168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2" name="楕円 91"/>
            <p:cNvSpPr/>
            <p:nvPr/>
          </p:nvSpPr>
          <p:spPr>
            <a:xfrm>
              <a:off x="1207445" y="1551364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3" name="楕円 92"/>
            <p:cNvSpPr/>
            <p:nvPr/>
          </p:nvSpPr>
          <p:spPr>
            <a:xfrm>
              <a:off x="3155805" y="1460273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4" name="楕円 93"/>
            <p:cNvSpPr/>
            <p:nvPr/>
          </p:nvSpPr>
          <p:spPr>
            <a:xfrm>
              <a:off x="1207445" y="309403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5" name="楕円 94"/>
            <p:cNvSpPr/>
            <p:nvPr/>
          </p:nvSpPr>
          <p:spPr>
            <a:xfrm>
              <a:off x="3155805" y="313693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6" name="楕円 95"/>
            <p:cNvSpPr/>
            <p:nvPr/>
          </p:nvSpPr>
          <p:spPr>
            <a:xfrm>
              <a:off x="4196052" y="2802639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7" name="楕円 96"/>
            <p:cNvSpPr/>
            <p:nvPr/>
          </p:nvSpPr>
          <p:spPr>
            <a:xfrm>
              <a:off x="5876112" y="209697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8" name="楕円 97"/>
            <p:cNvSpPr/>
            <p:nvPr/>
          </p:nvSpPr>
          <p:spPr>
            <a:xfrm>
              <a:off x="8248676" y="90858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9" name="楕円 98"/>
            <p:cNvSpPr/>
            <p:nvPr/>
          </p:nvSpPr>
          <p:spPr>
            <a:xfrm>
              <a:off x="10851999" y="117565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0" name="楕円 99"/>
            <p:cNvSpPr/>
            <p:nvPr/>
          </p:nvSpPr>
          <p:spPr>
            <a:xfrm>
              <a:off x="8053550" y="244896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1" name="楕円 100"/>
            <p:cNvSpPr/>
            <p:nvPr/>
          </p:nvSpPr>
          <p:spPr>
            <a:xfrm>
              <a:off x="7970777" y="428802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2" name="楕円 101"/>
            <p:cNvSpPr/>
            <p:nvPr/>
          </p:nvSpPr>
          <p:spPr>
            <a:xfrm>
              <a:off x="6154137" y="4746722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5157826" y="410584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4" name="楕円 103"/>
            <p:cNvSpPr/>
            <p:nvPr/>
          </p:nvSpPr>
          <p:spPr>
            <a:xfrm>
              <a:off x="4695545" y="641307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</p:grpSp>
      <p:sp>
        <p:nvSpPr>
          <p:cNvPr id="52" name="角丸四角形 51"/>
          <p:cNvSpPr/>
          <p:nvPr/>
        </p:nvSpPr>
        <p:spPr>
          <a:xfrm>
            <a:off x="2793364" y="2044052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広告効果</a:t>
            </a:r>
            <a:endParaRPr lang="en-US" altLang="ja-JP" sz="1200" smtClean="0"/>
          </a:p>
        </p:txBody>
      </p:sp>
      <p:sp>
        <p:nvSpPr>
          <p:cNvPr id="53" name="角丸四角形 52"/>
          <p:cNvSpPr/>
          <p:nvPr/>
        </p:nvSpPr>
        <p:spPr>
          <a:xfrm>
            <a:off x="4693525" y="4467780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広告接触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ユーザー数</a:t>
            </a:r>
            <a:endParaRPr lang="en-US" altLang="ja-JP" sz="1200" smtClean="0"/>
          </a:p>
        </p:txBody>
      </p:sp>
      <p:sp>
        <p:nvSpPr>
          <p:cNvPr id="54" name="角丸四角形 53"/>
          <p:cNvSpPr/>
          <p:nvPr/>
        </p:nvSpPr>
        <p:spPr>
          <a:xfrm>
            <a:off x="4693526" y="3048556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クライアント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広告出稿</a:t>
            </a:r>
            <a:endParaRPr lang="en-US" altLang="ja-JP" sz="1200" smtClean="0"/>
          </a:p>
        </p:txBody>
      </p:sp>
      <p:sp>
        <p:nvSpPr>
          <p:cNvPr id="55" name="角丸四角形 54"/>
          <p:cNvSpPr/>
          <p:nvPr/>
        </p:nvSpPr>
        <p:spPr>
          <a:xfrm>
            <a:off x="7589465" y="1428975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メディア </a:t>
            </a:r>
            <a:r>
              <a:rPr lang="en-US" altLang="ja-JP" sz="1200" smtClean="0"/>
              <a:t>/ </a:t>
            </a:r>
            <a:r>
              <a:rPr lang="ja-JP" altLang="en-US" sz="1200" smtClean="0"/>
              <a:t>媒体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広告収益</a:t>
            </a:r>
            <a:endParaRPr lang="en-US" altLang="ja-JP" sz="1200" smtClean="0"/>
          </a:p>
        </p:txBody>
      </p:sp>
      <p:cxnSp>
        <p:nvCxnSpPr>
          <p:cNvPr id="56" name="直線矢印コネクタ 55"/>
          <p:cNvCxnSpPr>
            <a:stCxn id="53" idx="0"/>
            <a:endCxn id="54" idx="2"/>
          </p:cNvCxnSpPr>
          <p:nvPr/>
        </p:nvCxnSpPr>
        <p:spPr>
          <a:xfrm flipV="1">
            <a:off x="5301507" y="3890377"/>
            <a:ext cx="1" cy="57740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線コネクタ 56"/>
          <p:cNvCxnSpPr>
            <a:stCxn id="54" idx="0"/>
            <a:endCxn id="55" idx="1"/>
          </p:cNvCxnSpPr>
          <p:nvPr/>
        </p:nvCxnSpPr>
        <p:spPr>
          <a:xfrm rot="5400000" flipH="1" flipV="1">
            <a:off x="5846151" y="1305243"/>
            <a:ext cx="1198670" cy="2287957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線コネクタ 57"/>
          <p:cNvCxnSpPr>
            <a:stCxn id="52" idx="3"/>
            <a:endCxn id="54" idx="1"/>
          </p:cNvCxnSpPr>
          <p:nvPr/>
        </p:nvCxnSpPr>
        <p:spPr>
          <a:xfrm>
            <a:off x="4009328" y="2464963"/>
            <a:ext cx="684198" cy="100450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/>
          <p:cNvSpPr/>
          <p:nvPr/>
        </p:nvSpPr>
        <p:spPr>
          <a:xfrm>
            <a:off x="4194032" y="2802639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1" name="楕円 60"/>
          <p:cNvSpPr/>
          <p:nvPr/>
        </p:nvSpPr>
        <p:spPr>
          <a:xfrm>
            <a:off x="5874092" y="2096976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2" name="楕円 61"/>
          <p:cNvSpPr/>
          <p:nvPr/>
        </p:nvSpPr>
        <p:spPr>
          <a:xfrm>
            <a:off x="5155806" y="4105845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9" name="角丸四角形 68"/>
          <p:cNvSpPr/>
          <p:nvPr/>
        </p:nvSpPr>
        <p:spPr>
          <a:xfrm>
            <a:off x="7593504" y="3046169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メディア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コンテンツ投資</a:t>
            </a:r>
            <a:endParaRPr lang="en-US" altLang="ja-JP" sz="1200" smtClean="0"/>
          </a:p>
        </p:txBody>
      </p:sp>
      <p:sp>
        <p:nvSpPr>
          <p:cNvPr id="70" name="角丸四角形 69"/>
          <p:cNvSpPr/>
          <p:nvPr/>
        </p:nvSpPr>
        <p:spPr>
          <a:xfrm>
            <a:off x="6521509" y="4469683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UX</a:t>
            </a:r>
          </a:p>
        </p:txBody>
      </p:sp>
      <p:cxnSp>
        <p:nvCxnSpPr>
          <p:cNvPr id="71" name="直線矢印コネクタ 70"/>
          <p:cNvCxnSpPr>
            <a:stCxn id="70" idx="1"/>
          </p:cNvCxnSpPr>
          <p:nvPr/>
        </p:nvCxnSpPr>
        <p:spPr>
          <a:xfrm flipH="1">
            <a:off x="5913528" y="4890594"/>
            <a:ext cx="60798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72"/>
          <p:cNvCxnSpPr>
            <a:stCxn id="69" idx="2"/>
            <a:endCxn id="70" idx="3"/>
          </p:cNvCxnSpPr>
          <p:nvPr/>
        </p:nvCxnSpPr>
        <p:spPr>
          <a:xfrm rot="5400000">
            <a:off x="7468178" y="4157286"/>
            <a:ext cx="1002604" cy="464013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endCxn id="69" idx="0"/>
          </p:cNvCxnSpPr>
          <p:nvPr/>
        </p:nvCxnSpPr>
        <p:spPr>
          <a:xfrm>
            <a:off x="8201486" y="2272699"/>
            <a:ext cx="0" cy="7734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楕円 74"/>
          <p:cNvSpPr/>
          <p:nvPr/>
        </p:nvSpPr>
        <p:spPr>
          <a:xfrm>
            <a:off x="8055569" y="2450871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77" name="楕円 76"/>
          <p:cNvSpPr/>
          <p:nvPr/>
        </p:nvSpPr>
        <p:spPr>
          <a:xfrm>
            <a:off x="7972796" y="4289928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78" name="楕円 77"/>
          <p:cNvSpPr/>
          <p:nvPr/>
        </p:nvSpPr>
        <p:spPr>
          <a:xfrm>
            <a:off x="6156156" y="4748625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18" name="環状矢印 17"/>
          <p:cNvSpPr/>
          <p:nvPr/>
        </p:nvSpPr>
        <p:spPr>
          <a:xfrm rot="19811919">
            <a:off x="6026935" y="2740377"/>
            <a:ext cx="1453403" cy="1453403"/>
          </a:xfrm>
          <a:prstGeom prst="circularArrow">
            <a:avLst>
              <a:gd name="adj1" fmla="val 6404"/>
              <a:gd name="adj2" fmla="val 1024240"/>
              <a:gd name="adj3" fmla="val 20447648"/>
              <a:gd name="adj4" fmla="val 922801"/>
              <a:gd name="adj5" fmla="val 12714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77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9724" y="2979176"/>
            <a:ext cx="1125761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表の説明も同じ要領で</a:t>
            </a:r>
            <a:endParaRPr kumimoji="1"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4756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886264"/>
              </p:ext>
            </p:extLst>
          </p:nvPr>
        </p:nvGraphicFramePr>
        <p:xfrm>
          <a:off x="1845574" y="537519"/>
          <a:ext cx="8128000" cy="55909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775127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46153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512038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74511343"/>
                    </a:ext>
                  </a:extLst>
                </a:gridCol>
              </a:tblGrid>
              <a:tr h="129128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Browser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1st-party</a:t>
                      </a:r>
                    </a:p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Tracking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3rd-party</a:t>
                      </a:r>
                    </a:p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Tracking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331591"/>
                  </a:ext>
                </a:extLst>
              </a:tr>
              <a:tr h="115535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RTG +</a:t>
                      </a:r>
                      <a:endParaRPr kumimoji="1" lang="en-US" altLang="ja-JP" sz="1800" b="1" baseline="0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1800" b="1" baseline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3rd-party </a:t>
                      </a:r>
                      <a:r>
                        <a:rPr kumimoji="1" lang="ja-JP" altLang="en-US" sz="1800" b="1" baseline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配信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CV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457663"/>
                  </a:ext>
                </a:extLst>
              </a:tr>
              <a:tr h="15721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Chrome + App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341553"/>
                  </a:ext>
                </a:extLst>
              </a:tr>
              <a:tr h="15721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Safari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573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7180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2168078"/>
              </p:ext>
            </p:extLst>
          </p:nvPr>
        </p:nvGraphicFramePr>
        <p:xfrm>
          <a:off x="1845574" y="537519"/>
          <a:ext cx="8128000" cy="55909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775127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46153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512038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74511343"/>
                    </a:ext>
                  </a:extLst>
                </a:gridCol>
              </a:tblGrid>
              <a:tr h="129128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Browser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1st-party</a:t>
                      </a:r>
                    </a:p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Tracking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3rd-party</a:t>
                      </a:r>
                    </a:p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Tracking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331591"/>
                  </a:ext>
                </a:extLst>
              </a:tr>
              <a:tr h="115535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RTG +</a:t>
                      </a:r>
                      <a:endParaRPr kumimoji="1" lang="en-US" altLang="ja-JP" sz="1800" b="1" baseline="0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1800" b="1" baseline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3rd-party </a:t>
                      </a:r>
                      <a:r>
                        <a:rPr kumimoji="1" lang="ja-JP" altLang="en-US" sz="1800" b="1" baseline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配信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CV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457663"/>
                  </a:ext>
                </a:extLst>
              </a:tr>
              <a:tr h="15721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Chrome + App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341553"/>
                  </a:ext>
                </a:extLst>
              </a:tr>
              <a:tr h="15721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Safari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573527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919049" y="3035114"/>
            <a:ext cx="1944232" cy="1477107"/>
          </a:xfrm>
          <a:prstGeom prst="rect">
            <a:avLst/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問題なし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8171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5555485"/>
              </p:ext>
            </p:extLst>
          </p:nvPr>
        </p:nvGraphicFramePr>
        <p:xfrm>
          <a:off x="1845574" y="537519"/>
          <a:ext cx="8128000" cy="55909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775127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46153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512038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74511343"/>
                    </a:ext>
                  </a:extLst>
                </a:gridCol>
              </a:tblGrid>
              <a:tr h="129128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Browser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1st-party</a:t>
                      </a:r>
                    </a:p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Tracking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3rd-party</a:t>
                      </a:r>
                    </a:p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Tracking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331591"/>
                  </a:ext>
                </a:extLst>
              </a:tr>
              <a:tr h="115535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RTG +</a:t>
                      </a:r>
                      <a:endParaRPr kumimoji="1" lang="en-US" altLang="ja-JP" sz="1800" b="1" baseline="0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1800" b="1" baseline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3rd-party </a:t>
                      </a:r>
                      <a:r>
                        <a:rPr kumimoji="1" lang="ja-JP" altLang="en-US" sz="1800" b="1" baseline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配信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CV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457663"/>
                  </a:ext>
                </a:extLst>
              </a:tr>
              <a:tr h="15721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Chrome + App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341553"/>
                  </a:ext>
                </a:extLst>
              </a:tr>
              <a:tr h="15721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Safari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573527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919049" y="3035114"/>
            <a:ext cx="1944232" cy="1477107"/>
          </a:xfrm>
          <a:prstGeom prst="rect">
            <a:avLst/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問題なし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950716" y="3035113"/>
            <a:ext cx="3962641" cy="1477107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Browser </a:t>
            </a:r>
            <a:r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は </a:t>
            </a:r>
            <a:r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en-US" altLang="ja-JP" baseline="30000" smtClean="0">
                <a:latin typeface="Meiryo UI" panose="020B0604030504040204" pitchFamily="50" charset="-128"/>
                <a:ea typeface="Meiryo UI" panose="020B0604030504040204" pitchFamily="50" charset="-128"/>
              </a:rPr>
              <a:t>rd</a:t>
            </a:r>
            <a:r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-party Cookie </a:t>
            </a:r>
            <a:r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廃止</a:t>
            </a:r>
            <a:endParaRPr lang="en-US" altLang="ja-JP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App </a:t>
            </a:r>
            <a:r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はまもなく </a:t>
            </a:r>
            <a:r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ATT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 制限</a:t>
            </a:r>
            <a:endParaRPr lang="en-US" altLang="ja-JP" smtClean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4602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925538"/>
              </p:ext>
            </p:extLst>
          </p:nvPr>
        </p:nvGraphicFramePr>
        <p:xfrm>
          <a:off x="1845574" y="537519"/>
          <a:ext cx="8128000" cy="55909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775127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46153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512038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74511343"/>
                    </a:ext>
                  </a:extLst>
                </a:gridCol>
              </a:tblGrid>
              <a:tr h="129128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Browser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1st-party</a:t>
                      </a:r>
                    </a:p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Tracking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3rd-party</a:t>
                      </a:r>
                    </a:p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Tracking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331591"/>
                  </a:ext>
                </a:extLst>
              </a:tr>
              <a:tr h="115535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RTG +</a:t>
                      </a:r>
                      <a:endParaRPr kumimoji="1" lang="en-US" altLang="ja-JP" sz="1800" b="1" baseline="0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1800" b="1" baseline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3rd-party </a:t>
                      </a:r>
                      <a:r>
                        <a:rPr kumimoji="1" lang="ja-JP" altLang="en-US" sz="1800" b="1" baseline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配信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CV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457663"/>
                  </a:ext>
                </a:extLst>
              </a:tr>
              <a:tr h="15721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Chrome + App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341553"/>
                  </a:ext>
                </a:extLst>
              </a:tr>
              <a:tr h="15721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Safari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573527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919049" y="3035114"/>
            <a:ext cx="1944232" cy="1477107"/>
          </a:xfrm>
          <a:prstGeom prst="rect">
            <a:avLst/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問題なし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5950716" y="3035113"/>
            <a:ext cx="3962641" cy="1477107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Browser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は 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en-US" altLang="ja-JP" baseline="30000">
                <a:latin typeface="Meiryo UI" panose="020B0604030504040204" pitchFamily="50" charset="-128"/>
                <a:ea typeface="Meiryo UI" panose="020B0604030504040204" pitchFamily="50" charset="-128"/>
              </a:rPr>
              <a:t>rd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-party Cookie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廃止</a:t>
            </a:r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App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はまもなく 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ATT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 制限</a:t>
            </a:r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950716" y="4603609"/>
            <a:ext cx="3962641" cy="1477107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ITP</a:t>
            </a:r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7021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/>
          </p:nvPr>
        </p:nvGraphicFramePr>
        <p:xfrm>
          <a:off x="1845574" y="537519"/>
          <a:ext cx="8128000" cy="55909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87751272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446153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512038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74511343"/>
                    </a:ext>
                  </a:extLst>
                </a:gridCol>
              </a:tblGrid>
              <a:tr h="129128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Browser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1st-party</a:t>
                      </a:r>
                    </a:p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Tracking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3rd-party</a:t>
                      </a:r>
                    </a:p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Tracking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1" lang="ja-JP" altLang="en-US" sz="2800" smtClean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56331591"/>
                  </a:ext>
                </a:extLst>
              </a:tr>
              <a:tr h="1155357"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sz="280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RTG +</a:t>
                      </a:r>
                      <a:endParaRPr kumimoji="1" lang="en-US" altLang="ja-JP" sz="1800" b="1" baseline="0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algn="ctr"/>
                      <a:r>
                        <a:rPr kumimoji="1" lang="en-US" altLang="ja-JP" sz="1800" b="1" baseline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3rd-party </a:t>
                      </a:r>
                      <a:r>
                        <a:rPr kumimoji="1" lang="ja-JP" altLang="en-US" sz="1800" b="1" baseline="0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配信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CV</a:t>
                      </a:r>
                      <a:endParaRPr kumimoji="1" lang="ja-JP" altLang="en-US" sz="1800" b="1" smtClean="0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457663"/>
                  </a:ext>
                </a:extLst>
              </a:tr>
              <a:tr h="15721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Chrome + App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1341553"/>
                  </a:ext>
                </a:extLst>
              </a:tr>
              <a:tr h="1572164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smtClean="0">
                          <a:solidFill>
                            <a:schemeClr val="bg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Safari</a:t>
                      </a:r>
                      <a:endParaRPr kumimoji="1" lang="ja-JP" altLang="en-US" sz="1800" b="1">
                        <a:solidFill>
                          <a:schemeClr val="bg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1800" b="1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3573527"/>
                  </a:ext>
                </a:extLst>
              </a:tr>
            </a:tbl>
          </a:graphicData>
        </a:graphic>
      </p:graphicFrame>
      <p:sp>
        <p:nvSpPr>
          <p:cNvPr id="3" name="正方形/長方形 2"/>
          <p:cNvSpPr/>
          <p:nvPr/>
        </p:nvSpPr>
        <p:spPr>
          <a:xfrm>
            <a:off x="3919049" y="3035114"/>
            <a:ext cx="1944232" cy="1477107"/>
          </a:xfrm>
          <a:prstGeom prst="rect">
            <a:avLst/>
          </a:prstGeom>
          <a:solidFill>
            <a:srgbClr val="0070C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mtClean="0">
                <a:latin typeface="Meiryo UI" panose="020B0604030504040204" pitchFamily="50" charset="-128"/>
                <a:ea typeface="Meiryo UI" panose="020B0604030504040204" pitchFamily="50" charset="-128"/>
              </a:rPr>
              <a:t>問題なし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3919049" y="4603609"/>
            <a:ext cx="1944232" cy="1477107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mtClean="0">
                <a:latin typeface="Meiryo UI" panose="020B0604030504040204" pitchFamily="50" charset="-128"/>
                <a:ea typeface="Meiryo UI" panose="020B0604030504040204" pitchFamily="50" charset="-128"/>
              </a:rPr>
              <a:t>IsLoggedIn()</a:t>
            </a:r>
            <a:endParaRPr kumimoji="1" lang="ja-JP" altLang="en-US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950716" y="3035113"/>
            <a:ext cx="3962641" cy="1477107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Browser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は 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3</a:t>
            </a:r>
            <a:r>
              <a:rPr lang="en-US" altLang="ja-JP" baseline="30000">
                <a:latin typeface="Meiryo UI" panose="020B0604030504040204" pitchFamily="50" charset="-128"/>
                <a:ea typeface="Meiryo UI" panose="020B0604030504040204" pitchFamily="50" charset="-128"/>
              </a:rPr>
              <a:t>rd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-party Cookie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廃止</a:t>
            </a:r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App 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はまもなく </a:t>
            </a:r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ATT</a:t>
            </a:r>
            <a:r>
              <a:rPr lang="ja-JP" altLang="en-US">
                <a:latin typeface="Meiryo UI" panose="020B0604030504040204" pitchFamily="50" charset="-128"/>
                <a:ea typeface="Meiryo UI" panose="020B0604030504040204" pitchFamily="50" charset="-128"/>
              </a:rPr>
              <a:t> 制限</a:t>
            </a:r>
            <a:endParaRPr lang="en-US" altLang="ja-JP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5950716" y="4603609"/>
            <a:ext cx="3962641" cy="1477107"/>
          </a:xfrm>
          <a:prstGeom prst="rect">
            <a:avLst/>
          </a:prstGeom>
          <a:solidFill>
            <a:srgbClr val="FF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>
                <a:latin typeface="Meiryo UI" panose="020B0604030504040204" pitchFamily="50" charset="-128"/>
                <a:ea typeface="Meiryo UI" panose="020B0604030504040204" pitchFamily="50" charset="-128"/>
              </a:rPr>
              <a:t>ITP</a:t>
            </a:r>
          </a:p>
        </p:txBody>
      </p:sp>
    </p:spTree>
    <p:extLst>
      <p:ext uri="{BB962C8B-B14F-4D97-AF65-F5344CB8AC3E}">
        <p14:creationId xmlns:p14="http://schemas.microsoft.com/office/powerpoint/2010/main" val="1193736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9724" y="2702177"/>
            <a:ext cx="1125761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文字文字引用は読ませるためではなく</a:t>
            </a:r>
            <a:endParaRPr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詳細な情報の存在を伝えるために利用する</a:t>
            </a:r>
            <a:endParaRPr kumimoji="1"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12122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9724" y="2702177"/>
            <a:ext cx="1125761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その際に説明する部分を目立たせる</a:t>
            </a:r>
            <a:endParaRPr kumimoji="1"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例えばこんな感じ</a:t>
            </a:r>
            <a:endParaRPr kumimoji="1"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90241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60364" y="714386"/>
            <a:ext cx="11257613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ja-JP" sz="240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https://github.com/privacycg/is-logged-in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460363" y="1937833"/>
            <a:ext cx="11257613" cy="378565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ja-JP" sz="2000" i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The current behavior of the web is “</a:t>
            </a:r>
            <a:r>
              <a:rPr lang="en-US" altLang="ja-JP" sz="2000" b="1" i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logged in by default,</a:t>
            </a:r>
            <a:r>
              <a:rPr lang="en-US" altLang="ja-JP" sz="2000" i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” meaning as soon as the browser loads a webpage, that page can store data such as cookies virtually forever on the device. That is a </a:t>
            </a:r>
            <a:r>
              <a:rPr lang="en-US" altLang="ja-JP" sz="2000" b="1" i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serious privacy issue</a:t>
            </a:r>
            <a:r>
              <a:rPr lang="en-US" altLang="ja-JP" sz="2000" i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and also bad for disk and backup space. Long term storage should instead be tied to where the user is truly logged in</a:t>
            </a:r>
            <a:r>
              <a:rPr lang="en-US" altLang="ja-JP" sz="2000" i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</a:p>
          <a:p>
            <a:endParaRPr lang="en-US" altLang="ja-JP" sz="2000" i="1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2000" i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…</a:t>
            </a:r>
          </a:p>
          <a:p>
            <a:endParaRPr lang="en-US" altLang="ja-JP" sz="2000" i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2000" i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If websites were allowed to set the IsLoggedIn status whenever they want, it would not constitute a trustworthy signal and would most likely be abused for user tracking. We must therefore make sure that IsLoggedIn can only be set </a:t>
            </a:r>
            <a:r>
              <a:rPr lang="en-US" altLang="ja-JP" sz="2000" b="1" i="1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when the browser is convinced</a:t>
            </a:r>
            <a:r>
              <a:rPr lang="en-US" altLang="ja-JP" sz="2000" i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that the user meant to log in or the user is already logged in and wants to stay logged in</a:t>
            </a:r>
            <a:r>
              <a:rPr lang="en-US" altLang="ja-JP" sz="2000" i="1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.</a:t>
            </a:r>
            <a:endParaRPr lang="en-US" altLang="ja-JP" sz="2000" i="1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887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9724" y="2702177"/>
            <a:ext cx="1125761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文字文字するのは配布資料</a:t>
            </a:r>
            <a:endParaRPr lang="en-US" altLang="ja-JP" sz="360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プレゼンテーションならば図や表で表現</a:t>
            </a:r>
            <a:endParaRPr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422975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9724" y="2702177"/>
            <a:ext cx="1125761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プレゼンがメイン</a:t>
            </a:r>
            <a:endParaRPr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資料は理解のための補助資料</a:t>
            </a:r>
            <a:endParaRPr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03497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9724" y="2979176"/>
            <a:ext cx="1125761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まずは全体を見せる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6115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736896" y="3172696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計測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カバレッジ</a:t>
            </a:r>
            <a:endParaRPr lang="en-US" altLang="ja-JP" sz="1200" smtClean="0"/>
          </a:p>
        </p:txBody>
      </p:sp>
      <p:sp>
        <p:nvSpPr>
          <p:cNvPr id="5" name="角丸四角形 4"/>
          <p:cNvSpPr/>
          <p:nvPr/>
        </p:nvSpPr>
        <p:spPr>
          <a:xfrm>
            <a:off x="1748038" y="915417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ターゲティング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カバレッジ</a:t>
            </a:r>
            <a:endParaRPr lang="en-US" altLang="ja-JP" sz="1200" smtClean="0"/>
          </a:p>
        </p:txBody>
      </p:sp>
      <p:sp>
        <p:nvSpPr>
          <p:cNvPr id="6" name="角丸四角形 5"/>
          <p:cNvSpPr/>
          <p:nvPr/>
        </p:nvSpPr>
        <p:spPr>
          <a:xfrm>
            <a:off x="2795384" y="2044052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広告効果</a:t>
            </a:r>
            <a:endParaRPr lang="en-US" altLang="ja-JP" sz="1200" smtClean="0"/>
          </a:p>
        </p:txBody>
      </p:sp>
      <p:sp>
        <p:nvSpPr>
          <p:cNvPr id="7" name="角丸四角形 6"/>
          <p:cNvSpPr/>
          <p:nvPr/>
        </p:nvSpPr>
        <p:spPr>
          <a:xfrm>
            <a:off x="652811" y="2044052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User-Agent</a:t>
            </a:r>
          </a:p>
          <a:p>
            <a:pPr algn="ctr"/>
            <a:r>
              <a:rPr lang="ja-JP" altLang="en-US" sz="1200" smtClean="0"/>
              <a:t>識別能力</a:t>
            </a:r>
            <a:endParaRPr lang="en-US" altLang="ja-JP" sz="1200" smtClean="0"/>
          </a:p>
        </p:txBody>
      </p:sp>
      <p:sp>
        <p:nvSpPr>
          <p:cNvPr id="8" name="角丸四角形 7"/>
          <p:cNvSpPr/>
          <p:nvPr/>
        </p:nvSpPr>
        <p:spPr>
          <a:xfrm>
            <a:off x="4695545" y="4467780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広告接触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ユーザー数</a:t>
            </a:r>
            <a:endParaRPr lang="en-US" altLang="ja-JP" sz="1200" smtClean="0"/>
          </a:p>
        </p:txBody>
      </p:sp>
      <p:sp>
        <p:nvSpPr>
          <p:cNvPr id="9" name="角丸四角形 8"/>
          <p:cNvSpPr/>
          <p:nvPr/>
        </p:nvSpPr>
        <p:spPr>
          <a:xfrm>
            <a:off x="4695546" y="3048556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クライアント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広告出稿</a:t>
            </a:r>
            <a:endParaRPr lang="en-US" altLang="ja-JP" sz="1200" smtClean="0"/>
          </a:p>
        </p:txBody>
      </p:sp>
      <p:sp>
        <p:nvSpPr>
          <p:cNvPr id="10" name="角丸四角形 9"/>
          <p:cNvSpPr/>
          <p:nvPr/>
        </p:nvSpPr>
        <p:spPr>
          <a:xfrm>
            <a:off x="7591485" y="1428975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メディア </a:t>
            </a:r>
            <a:r>
              <a:rPr lang="en-US" altLang="ja-JP" sz="1200" smtClean="0"/>
              <a:t>/ </a:t>
            </a:r>
            <a:r>
              <a:rPr lang="ja-JP" altLang="en-US" sz="1200" smtClean="0"/>
              <a:t>媒体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広告収益</a:t>
            </a:r>
            <a:endParaRPr lang="en-US" altLang="ja-JP" sz="1200" smtClean="0"/>
          </a:p>
        </p:txBody>
      </p:sp>
      <p:sp>
        <p:nvSpPr>
          <p:cNvPr id="11" name="角丸四角形 10"/>
          <p:cNvSpPr/>
          <p:nvPr/>
        </p:nvSpPr>
        <p:spPr>
          <a:xfrm>
            <a:off x="7591485" y="3044266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メディア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コンテンツ投資</a:t>
            </a:r>
            <a:endParaRPr lang="en-US" altLang="ja-JP" sz="1200" smtClean="0"/>
          </a:p>
        </p:txBody>
      </p:sp>
      <p:sp>
        <p:nvSpPr>
          <p:cNvPr id="12" name="角丸四角形 11"/>
          <p:cNvSpPr/>
          <p:nvPr/>
        </p:nvSpPr>
        <p:spPr>
          <a:xfrm>
            <a:off x="6519490" y="4467780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UX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9177243" y="4727807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サブスク</a:t>
            </a:r>
            <a:endParaRPr lang="en-US" altLang="ja-JP" sz="1200" smtClean="0"/>
          </a:p>
          <a:p>
            <a:pPr algn="ctr"/>
            <a:r>
              <a:rPr lang="en-US" altLang="ja-JP" sz="1200" smtClean="0"/>
              <a:t>=</a:t>
            </a:r>
            <a:endParaRPr lang="en-US" altLang="ja-JP" sz="1200"/>
          </a:p>
          <a:p>
            <a:pPr algn="ctr"/>
            <a:r>
              <a:rPr lang="ja-JP" altLang="en-US" sz="1200" smtClean="0"/>
              <a:t>インターネットの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クローズ化</a:t>
            </a:r>
            <a:endParaRPr lang="ja-JP" altLang="en-US" sz="1200"/>
          </a:p>
        </p:txBody>
      </p:sp>
      <p:sp>
        <p:nvSpPr>
          <p:cNvPr id="15" name="角丸四角形 14"/>
          <p:cNvSpPr/>
          <p:nvPr/>
        </p:nvSpPr>
        <p:spPr>
          <a:xfrm>
            <a:off x="10767317" y="2297031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検索利用</a:t>
            </a:r>
            <a:endParaRPr lang="ja-JP" altLang="en-US" sz="1200"/>
          </a:p>
        </p:txBody>
      </p:sp>
      <p:sp>
        <p:nvSpPr>
          <p:cNvPr id="16" name="角丸四角形 15"/>
          <p:cNvSpPr/>
          <p:nvPr/>
        </p:nvSpPr>
        <p:spPr>
          <a:xfrm>
            <a:off x="8917751" y="376692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Google</a:t>
            </a:r>
          </a:p>
          <a:p>
            <a:pPr algn="ctr"/>
            <a:r>
              <a:rPr lang="en-US" altLang="ja-JP" sz="1200" smtClean="0"/>
              <a:t>Yahoo!</a:t>
            </a:r>
          </a:p>
          <a:p>
            <a:pPr algn="ctr"/>
            <a:r>
              <a:rPr lang="ja-JP" altLang="en-US" sz="1200" smtClean="0"/>
              <a:t>事業収益</a:t>
            </a:r>
            <a:endParaRPr lang="en-US" altLang="ja-JP" sz="1200" smtClean="0"/>
          </a:p>
        </p:txBody>
      </p:sp>
      <p:cxnSp>
        <p:nvCxnSpPr>
          <p:cNvPr id="17" name="曲線コネクタ 16"/>
          <p:cNvCxnSpPr>
            <a:stCxn id="7" idx="0"/>
            <a:endCxn id="5" idx="1"/>
          </p:cNvCxnSpPr>
          <p:nvPr/>
        </p:nvCxnSpPr>
        <p:spPr>
          <a:xfrm rot="5400000" flipH="1" flipV="1">
            <a:off x="1150553" y="1446568"/>
            <a:ext cx="707724" cy="487245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曲線コネクタ 19"/>
          <p:cNvCxnSpPr>
            <a:stCxn id="7" idx="2"/>
            <a:endCxn id="4" idx="1"/>
          </p:cNvCxnSpPr>
          <p:nvPr/>
        </p:nvCxnSpPr>
        <p:spPr>
          <a:xfrm rot="16200000" flipH="1">
            <a:off x="1144977" y="3001688"/>
            <a:ext cx="707734" cy="476103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曲線コネクタ 22"/>
          <p:cNvCxnSpPr>
            <a:stCxn id="5" idx="3"/>
            <a:endCxn id="6" idx="0"/>
          </p:cNvCxnSpPr>
          <p:nvPr/>
        </p:nvCxnSpPr>
        <p:spPr>
          <a:xfrm>
            <a:off x="2964002" y="1336328"/>
            <a:ext cx="439364" cy="707724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曲線コネクタ 25"/>
          <p:cNvCxnSpPr>
            <a:stCxn id="4" idx="3"/>
            <a:endCxn id="6" idx="2"/>
          </p:cNvCxnSpPr>
          <p:nvPr/>
        </p:nvCxnSpPr>
        <p:spPr>
          <a:xfrm flipV="1">
            <a:off x="2952860" y="2885873"/>
            <a:ext cx="450506" cy="707734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>
            <a:stCxn id="8" idx="0"/>
            <a:endCxn id="9" idx="2"/>
          </p:cNvCxnSpPr>
          <p:nvPr/>
        </p:nvCxnSpPr>
        <p:spPr>
          <a:xfrm flipV="1">
            <a:off x="5303527" y="3890377"/>
            <a:ext cx="1" cy="57740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曲線コネクタ 34"/>
          <p:cNvCxnSpPr>
            <a:stCxn id="9" idx="0"/>
            <a:endCxn id="10" idx="1"/>
          </p:cNvCxnSpPr>
          <p:nvPr/>
        </p:nvCxnSpPr>
        <p:spPr>
          <a:xfrm rot="5400000" flipH="1" flipV="1">
            <a:off x="5848171" y="1305243"/>
            <a:ext cx="1198670" cy="2287957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/>
          <p:cNvCxnSpPr>
            <a:stCxn id="12" idx="1"/>
            <a:endCxn id="8" idx="3"/>
          </p:cNvCxnSpPr>
          <p:nvPr/>
        </p:nvCxnSpPr>
        <p:spPr>
          <a:xfrm flipH="1">
            <a:off x="5911509" y="4888691"/>
            <a:ext cx="60798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曲線コネクタ 43"/>
          <p:cNvCxnSpPr>
            <a:stCxn id="11" idx="2"/>
            <a:endCxn id="12" idx="3"/>
          </p:cNvCxnSpPr>
          <p:nvPr/>
        </p:nvCxnSpPr>
        <p:spPr>
          <a:xfrm rot="5400000">
            <a:off x="7466159" y="4155383"/>
            <a:ext cx="1002604" cy="464013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曲線コネクタ 46"/>
          <p:cNvCxnSpPr>
            <a:stCxn id="10" idx="3"/>
            <a:endCxn id="14" idx="0"/>
          </p:cNvCxnSpPr>
          <p:nvPr/>
        </p:nvCxnSpPr>
        <p:spPr>
          <a:xfrm>
            <a:off x="8807449" y="1849886"/>
            <a:ext cx="977776" cy="2877921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曲線コネクタ 49"/>
          <p:cNvCxnSpPr>
            <a:stCxn id="10" idx="0"/>
            <a:endCxn id="16" idx="1"/>
          </p:cNvCxnSpPr>
          <p:nvPr/>
        </p:nvCxnSpPr>
        <p:spPr>
          <a:xfrm rot="5400000" flipH="1" flipV="1">
            <a:off x="8242923" y="754147"/>
            <a:ext cx="631372" cy="718284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曲線コネクタ 58"/>
          <p:cNvCxnSpPr>
            <a:stCxn id="14" idx="2"/>
            <a:endCxn id="8" idx="2"/>
          </p:cNvCxnSpPr>
          <p:nvPr/>
        </p:nvCxnSpPr>
        <p:spPr>
          <a:xfrm rot="5400000" flipH="1">
            <a:off x="7414362" y="3198766"/>
            <a:ext cx="260027" cy="4481698"/>
          </a:xfrm>
          <a:prstGeom prst="curvedConnector3">
            <a:avLst>
              <a:gd name="adj1" fmla="val -36591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曲線コネクタ 62"/>
          <p:cNvCxnSpPr>
            <a:stCxn id="14" idx="2"/>
            <a:endCxn id="12" idx="2"/>
          </p:cNvCxnSpPr>
          <p:nvPr/>
        </p:nvCxnSpPr>
        <p:spPr>
          <a:xfrm rot="5400000" flipH="1">
            <a:off x="8326335" y="4110739"/>
            <a:ext cx="260027" cy="2657753"/>
          </a:xfrm>
          <a:prstGeom prst="curvedConnector3">
            <a:avLst>
              <a:gd name="adj1" fmla="val -237605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角丸四角形 66"/>
          <p:cNvSpPr/>
          <p:nvPr/>
        </p:nvSpPr>
        <p:spPr>
          <a:xfrm>
            <a:off x="1748038" y="4727808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プライバシー</a:t>
            </a:r>
            <a:endParaRPr lang="en-US" altLang="ja-JP" sz="1200" smtClean="0"/>
          </a:p>
          <a:p>
            <a:pPr algn="ctr"/>
            <a:r>
              <a:rPr lang="ja-JP" altLang="en-US" sz="1200"/>
              <a:t>保護</a:t>
            </a:r>
            <a:endParaRPr lang="en-US" altLang="ja-JP" sz="1200" smtClean="0"/>
          </a:p>
        </p:txBody>
      </p:sp>
      <p:cxnSp>
        <p:nvCxnSpPr>
          <p:cNvPr id="68" name="曲線コネクタ 67"/>
          <p:cNvCxnSpPr>
            <a:stCxn id="67" idx="1"/>
            <a:endCxn id="7" idx="1"/>
          </p:cNvCxnSpPr>
          <p:nvPr/>
        </p:nvCxnSpPr>
        <p:spPr>
          <a:xfrm rot="10800000">
            <a:off x="652812" y="2464963"/>
            <a:ext cx="1095227" cy="2683756"/>
          </a:xfrm>
          <a:prstGeom prst="curvedConnector3">
            <a:avLst>
              <a:gd name="adj1" fmla="val 137232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曲線コネクタ 71"/>
          <p:cNvCxnSpPr>
            <a:stCxn id="67" idx="2"/>
            <a:endCxn id="12" idx="2"/>
          </p:cNvCxnSpPr>
          <p:nvPr/>
        </p:nvCxnSpPr>
        <p:spPr>
          <a:xfrm rot="5400000" flipH="1" flipV="1">
            <a:off x="4611732" y="3053889"/>
            <a:ext cx="260028" cy="4771452"/>
          </a:xfrm>
          <a:prstGeom prst="curvedConnector3">
            <a:avLst>
              <a:gd name="adj1" fmla="val -370664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曲線コネクタ 78"/>
          <p:cNvCxnSpPr>
            <a:stCxn id="15" idx="0"/>
            <a:endCxn id="16" idx="3"/>
          </p:cNvCxnSpPr>
          <p:nvPr/>
        </p:nvCxnSpPr>
        <p:spPr>
          <a:xfrm rot="16200000" flipV="1">
            <a:off x="10004793" y="926525"/>
            <a:ext cx="1499428" cy="1241584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曲線コネクタ 75"/>
          <p:cNvCxnSpPr>
            <a:stCxn id="14" idx="3"/>
            <a:endCxn id="15" idx="2"/>
          </p:cNvCxnSpPr>
          <p:nvPr/>
        </p:nvCxnSpPr>
        <p:spPr>
          <a:xfrm flipV="1">
            <a:off x="10393207" y="3138852"/>
            <a:ext cx="982092" cy="2009866"/>
          </a:xfrm>
          <a:prstGeom prst="curvedConnector2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曲線コネクタ 79"/>
          <p:cNvCxnSpPr>
            <a:stCxn id="6" idx="3"/>
            <a:endCxn id="9" idx="1"/>
          </p:cNvCxnSpPr>
          <p:nvPr/>
        </p:nvCxnSpPr>
        <p:spPr>
          <a:xfrm>
            <a:off x="4011348" y="2464963"/>
            <a:ext cx="684198" cy="100450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/>
          <p:cNvCxnSpPr>
            <a:stCxn id="10" idx="2"/>
            <a:endCxn id="11" idx="0"/>
          </p:cNvCxnSpPr>
          <p:nvPr/>
        </p:nvCxnSpPr>
        <p:spPr>
          <a:xfrm>
            <a:off x="8199467" y="2270796"/>
            <a:ext cx="0" cy="7734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楕円 85"/>
          <p:cNvSpPr/>
          <p:nvPr/>
        </p:nvSpPr>
        <p:spPr>
          <a:xfrm>
            <a:off x="98495" y="3661141"/>
            <a:ext cx="291399" cy="2913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逆</a:t>
            </a:r>
            <a:endParaRPr kumimoji="1" lang="ja-JP" altLang="en-US" b="1"/>
          </a:p>
        </p:txBody>
      </p:sp>
      <p:sp>
        <p:nvSpPr>
          <p:cNvPr id="88" name="楕円 87"/>
          <p:cNvSpPr/>
          <p:nvPr/>
        </p:nvSpPr>
        <p:spPr>
          <a:xfrm>
            <a:off x="8152483" y="6043936"/>
            <a:ext cx="291399" cy="2913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逆</a:t>
            </a:r>
            <a:endParaRPr kumimoji="1" lang="ja-JP" altLang="en-US" b="1"/>
          </a:p>
        </p:txBody>
      </p:sp>
      <p:sp>
        <p:nvSpPr>
          <p:cNvPr id="89" name="楕円 88"/>
          <p:cNvSpPr/>
          <p:nvPr/>
        </p:nvSpPr>
        <p:spPr>
          <a:xfrm>
            <a:off x="7260734" y="6381682"/>
            <a:ext cx="291399" cy="2913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逆</a:t>
            </a:r>
            <a:endParaRPr kumimoji="1" lang="ja-JP" altLang="en-US" b="1"/>
          </a:p>
        </p:txBody>
      </p:sp>
      <p:sp>
        <p:nvSpPr>
          <p:cNvPr id="90" name="楕円 89"/>
          <p:cNvSpPr/>
          <p:nvPr/>
        </p:nvSpPr>
        <p:spPr>
          <a:xfrm>
            <a:off x="9478975" y="3094039"/>
            <a:ext cx="291399" cy="2913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逆</a:t>
            </a:r>
            <a:endParaRPr kumimoji="1" lang="ja-JP" altLang="en-US" b="1"/>
          </a:p>
        </p:txBody>
      </p:sp>
      <p:sp>
        <p:nvSpPr>
          <p:cNvPr id="91" name="楕円 90"/>
          <p:cNvSpPr/>
          <p:nvPr/>
        </p:nvSpPr>
        <p:spPr>
          <a:xfrm>
            <a:off x="10997698" y="4241689"/>
            <a:ext cx="291399" cy="29139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逆</a:t>
            </a:r>
            <a:endParaRPr kumimoji="1" lang="ja-JP" altLang="en-US" b="1"/>
          </a:p>
        </p:txBody>
      </p:sp>
      <p:sp>
        <p:nvSpPr>
          <p:cNvPr id="92" name="楕円 91"/>
          <p:cNvSpPr/>
          <p:nvPr/>
        </p:nvSpPr>
        <p:spPr>
          <a:xfrm>
            <a:off x="1207445" y="1551364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93" name="楕円 92"/>
          <p:cNvSpPr/>
          <p:nvPr/>
        </p:nvSpPr>
        <p:spPr>
          <a:xfrm>
            <a:off x="3155805" y="1460273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94" name="楕円 93"/>
          <p:cNvSpPr/>
          <p:nvPr/>
        </p:nvSpPr>
        <p:spPr>
          <a:xfrm>
            <a:off x="1207445" y="3094038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95" name="楕円 94"/>
          <p:cNvSpPr/>
          <p:nvPr/>
        </p:nvSpPr>
        <p:spPr>
          <a:xfrm>
            <a:off x="3155805" y="3136936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96" name="楕円 95"/>
          <p:cNvSpPr/>
          <p:nvPr/>
        </p:nvSpPr>
        <p:spPr>
          <a:xfrm>
            <a:off x="4196052" y="2802639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97" name="楕円 96"/>
          <p:cNvSpPr/>
          <p:nvPr/>
        </p:nvSpPr>
        <p:spPr>
          <a:xfrm>
            <a:off x="5876112" y="2096976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98" name="楕円 97"/>
          <p:cNvSpPr/>
          <p:nvPr/>
        </p:nvSpPr>
        <p:spPr>
          <a:xfrm>
            <a:off x="8248676" y="908580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99" name="楕円 98"/>
          <p:cNvSpPr/>
          <p:nvPr/>
        </p:nvSpPr>
        <p:spPr>
          <a:xfrm>
            <a:off x="10851999" y="1175650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100" name="楕円 99"/>
          <p:cNvSpPr/>
          <p:nvPr/>
        </p:nvSpPr>
        <p:spPr>
          <a:xfrm>
            <a:off x="8053550" y="2448968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101" name="楕円 100"/>
          <p:cNvSpPr/>
          <p:nvPr/>
        </p:nvSpPr>
        <p:spPr>
          <a:xfrm>
            <a:off x="7970777" y="4288025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102" name="楕円 101"/>
          <p:cNvSpPr/>
          <p:nvPr/>
        </p:nvSpPr>
        <p:spPr>
          <a:xfrm>
            <a:off x="6154137" y="4746722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103" name="楕円 102"/>
          <p:cNvSpPr/>
          <p:nvPr/>
        </p:nvSpPr>
        <p:spPr>
          <a:xfrm>
            <a:off x="5157826" y="4105845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104" name="楕円 103"/>
          <p:cNvSpPr/>
          <p:nvPr/>
        </p:nvSpPr>
        <p:spPr>
          <a:xfrm>
            <a:off x="4695545" y="6413075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2526614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9724" y="2702177"/>
            <a:ext cx="1125761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しかしこの図で説明を続けると</a:t>
            </a:r>
            <a:endParaRPr kumimoji="1"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どの部分の説明か伝わりにくい</a:t>
            </a:r>
            <a:endParaRPr kumimoji="1" lang="ja-JP" altLang="en-US" sz="3600" dirty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1497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9724" y="2702177"/>
            <a:ext cx="11257613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そこで説明にあわせて</a:t>
            </a:r>
            <a:endParaRPr kumimoji="1"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pPr algn="ctr"/>
            <a:r>
              <a:rPr kumimoji="1"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図をハイライト表示する</a:t>
            </a:r>
            <a:endParaRPr kumimoji="1"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80914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/>
          <p:cNvSpPr txBox="1"/>
          <p:nvPr/>
        </p:nvSpPr>
        <p:spPr>
          <a:xfrm>
            <a:off x="419724" y="2979176"/>
            <a:ext cx="1125761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ja-JP" altLang="en-US" sz="3600" smtClean="0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例えばこんな感じ</a:t>
            </a:r>
            <a:endParaRPr kumimoji="1" lang="en-US" altLang="ja-JP" sz="3600" smtClean="0"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42548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98495" y="376692"/>
            <a:ext cx="11884786" cy="6327782"/>
            <a:chOff x="98495" y="376692"/>
            <a:chExt cx="11884786" cy="6327782"/>
          </a:xfrm>
        </p:grpSpPr>
        <p:sp>
          <p:nvSpPr>
            <p:cNvPr id="4" name="角丸四角形 3"/>
            <p:cNvSpPr/>
            <p:nvPr/>
          </p:nvSpPr>
          <p:spPr>
            <a:xfrm>
              <a:off x="1736896" y="317269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計測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748038" y="91541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ターゲティング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2795384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広告効果</a:t>
              </a:r>
              <a:endParaRPr lang="en-US" altLang="ja-JP" sz="1200" smtClean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652811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User-Agent</a:t>
              </a:r>
            </a:p>
            <a:p>
              <a:pPr algn="ctr"/>
              <a:r>
                <a:rPr lang="ja-JP" altLang="en-US" sz="1200" smtClean="0"/>
                <a:t>識別能力</a:t>
              </a:r>
              <a:endParaRPr lang="en-US" altLang="ja-JP" sz="1200" smtClean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4695545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広告接触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ユーザー数</a:t>
              </a:r>
              <a:endParaRPr lang="en-US" altLang="ja-JP" sz="1200" smtClean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4695546" y="304855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クライアント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広告出稿</a:t>
              </a:r>
              <a:endParaRPr lang="en-US" altLang="ja-JP" sz="1200" smtClean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7591485" y="1428975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 </a:t>
              </a:r>
              <a:r>
                <a:rPr lang="en-US" altLang="ja-JP" sz="1200" smtClean="0"/>
                <a:t>/ </a:t>
              </a:r>
              <a:r>
                <a:rPr lang="ja-JP" altLang="en-US" sz="1200" smtClean="0"/>
                <a:t>媒体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広告収益</a:t>
              </a:r>
              <a:endParaRPr lang="en-US" altLang="ja-JP" sz="1200" smtClean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7591485" y="304426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コンテンツ投資</a:t>
              </a:r>
              <a:endParaRPr lang="en-US" altLang="ja-JP" sz="1200" smtClean="0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6519490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UX</a:t>
              </a: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9177243" y="472780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サブスク</a:t>
              </a:r>
              <a:endParaRPr lang="en-US" altLang="ja-JP" sz="1200" smtClean="0"/>
            </a:p>
            <a:p>
              <a:pPr algn="ctr"/>
              <a:r>
                <a:rPr lang="en-US" altLang="ja-JP" sz="1200" smtClean="0"/>
                <a:t>=</a:t>
              </a:r>
              <a:endParaRPr lang="en-US" altLang="ja-JP" sz="1200"/>
            </a:p>
            <a:p>
              <a:pPr algn="ctr"/>
              <a:r>
                <a:rPr lang="ja-JP" altLang="en-US" sz="1200" smtClean="0"/>
                <a:t>インターネットの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クローズ化</a:t>
              </a:r>
              <a:endParaRPr lang="ja-JP" altLang="en-US" sz="120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10767317" y="2297031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検索利用</a:t>
              </a:r>
              <a:endParaRPr lang="ja-JP" altLang="en-US" sz="1200"/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8917751" y="37669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Google</a:t>
              </a:r>
            </a:p>
            <a:p>
              <a:pPr algn="ctr"/>
              <a:r>
                <a:rPr lang="en-US" altLang="ja-JP" sz="1200" smtClean="0"/>
                <a:t>Yahoo!</a:t>
              </a:r>
            </a:p>
            <a:p>
              <a:pPr algn="ctr"/>
              <a:r>
                <a:rPr lang="ja-JP" altLang="en-US" sz="1200" smtClean="0"/>
                <a:t>事業収益</a:t>
              </a:r>
              <a:endParaRPr lang="en-US" altLang="ja-JP" sz="1200" smtClean="0"/>
            </a:p>
          </p:txBody>
        </p:sp>
        <p:cxnSp>
          <p:nvCxnSpPr>
            <p:cNvPr id="17" name="曲線コネクタ 16"/>
            <p:cNvCxnSpPr>
              <a:stCxn id="7" idx="0"/>
              <a:endCxn id="5" idx="1"/>
            </p:cNvCxnSpPr>
            <p:nvPr/>
          </p:nvCxnSpPr>
          <p:spPr>
            <a:xfrm rot="5400000" flipH="1" flipV="1">
              <a:off x="1150553" y="1446568"/>
              <a:ext cx="707724" cy="487245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曲線コネクタ 19"/>
            <p:cNvCxnSpPr>
              <a:stCxn id="7" idx="2"/>
              <a:endCxn id="4" idx="1"/>
            </p:cNvCxnSpPr>
            <p:nvPr/>
          </p:nvCxnSpPr>
          <p:spPr>
            <a:xfrm rot="16200000" flipH="1">
              <a:off x="1144977" y="3001688"/>
              <a:ext cx="707734" cy="47610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線コネクタ 22"/>
            <p:cNvCxnSpPr>
              <a:stCxn id="5" idx="3"/>
              <a:endCxn id="6" idx="0"/>
            </p:cNvCxnSpPr>
            <p:nvPr/>
          </p:nvCxnSpPr>
          <p:spPr>
            <a:xfrm>
              <a:off x="2964002" y="1336328"/>
              <a:ext cx="439364" cy="70772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線コネクタ 25"/>
            <p:cNvCxnSpPr>
              <a:stCxn id="4" idx="3"/>
              <a:endCxn id="6" idx="2"/>
            </p:cNvCxnSpPr>
            <p:nvPr/>
          </p:nvCxnSpPr>
          <p:spPr>
            <a:xfrm flipV="1">
              <a:off x="2952860" y="2885873"/>
              <a:ext cx="450506" cy="70773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8" idx="0"/>
              <a:endCxn id="9" idx="2"/>
            </p:cNvCxnSpPr>
            <p:nvPr/>
          </p:nvCxnSpPr>
          <p:spPr>
            <a:xfrm flipV="1">
              <a:off x="5303527" y="3890377"/>
              <a:ext cx="1" cy="577403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線コネクタ 34"/>
            <p:cNvCxnSpPr>
              <a:stCxn id="9" idx="0"/>
              <a:endCxn id="10" idx="1"/>
            </p:cNvCxnSpPr>
            <p:nvPr/>
          </p:nvCxnSpPr>
          <p:spPr>
            <a:xfrm rot="5400000" flipH="1" flipV="1">
              <a:off x="5848171" y="1305243"/>
              <a:ext cx="1198670" cy="2287957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>
              <a:stCxn id="12" idx="1"/>
              <a:endCxn id="8" idx="3"/>
            </p:cNvCxnSpPr>
            <p:nvPr/>
          </p:nvCxnSpPr>
          <p:spPr>
            <a:xfrm flipH="1">
              <a:off x="5911509" y="4888691"/>
              <a:ext cx="607981" cy="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曲線コネクタ 43"/>
            <p:cNvCxnSpPr>
              <a:stCxn id="11" idx="2"/>
              <a:endCxn id="12" idx="3"/>
            </p:cNvCxnSpPr>
            <p:nvPr/>
          </p:nvCxnSpPr>
          <p:spPr>
            <a:xfrm rot="5400000">
              <a:off x="7466159" y="4155383"/>
              <a:ext cx="1002604" cy="46401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線コネクタ 46"/>
            <p:cNvCxnSpPr>
              <a:stCxn id="10" idx="3"/>
              <a:endCxn id="14" idx="0"/>
            </p:cNvCxnSpPr>
            <p:nvPr/>
          </p:nvCxnSpPr>
          <p:spPr>
            <a:xfrm>
              <a:off x="8807449" y="1849886"/>
              <a:ext cx="977776" cy="2877921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線コネクタ 49"/>
            <p:cNvCxnSpPr>
              <a:stCxn id="10" idx="0"/>
              <a:endCxn id="16" idx="1"/>
            </p:cNvCxnSpPr>
            <p:nvPr/>
          </p:nvCxnSpPr>
          <p:spPr>
            <a:xfrm rot="5400000" flipH="1" flipV="1">
              <a:off x="8242923" y="754147"/>
              <a:ext cx="631372" cy="7182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線コネクタ 58"/>
            <p:cNvCxnSpPr>
              <a:stCxn id="14" idx="2"/>
              <a:endCxn id="8" idx="2"/>
            </p:cNvCxnSpPr>
            <p:nvPr/>
          </p:nvCxnSpPr>
          <p:spPr>
            <a:xfrm rot="5400000" flipH="1">
              <a:off x="7414362" y="3198766"/>
              <a:ext cx="260027" cy="4481698"/>
            </a:xfrm>
            <a:prstGeom prst="curvedConnector3">
              <a:avLst>
                <a:gd name="adj1" fmla="val -36591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曲線コネクタ 62"/>
            <p:cNvCxnSpPr>
              <a:stCxn id="14" idx="2"/>
              <a:endCxn id="12" idx="2"/>
            </p:cNvCxnSpPr>
            <p:nvPr/>
          </p:nvCxnSpPr>
          <p:spPr>
            <a:xfrm rot="5400000" flipH="1">
              <a:off x="8326335" y="4110739"/>
              <a:ext cx="260027" cy="2657753"/>
            </a:xfrm>
            <a:prstGeom prst="curvedConnector3">
              <a:avLst>
                <a:gd name="adj1" fmla="val -237605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角丸四角形 66"/>
            <p:cNvSpPr/>
            <p:nvPr/>
          </p:nvSpPr>
          <p:spPr>
            <a:xfrm>
              <a:off x="1748038" y="4727808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プライバシー</a:t>
              </a:r>
              <a:endParaRPr lang="en-US" altLang="ja-JP" sz="1200" smtClean="0"/>
            </a:p>
            <a:p>
              <a:pPr algn="ctr"/>
              <a:r>
                <a:rPr lang="ja-JP" altLang="en-US" sz="1200"/>
                <a:t>保護</a:t>
              </a:r>
              <a:endParaRPr lang="en-US" altLang="ja-JP" sz="1200" smtClean="0"/>
            </a:p>
          </p:txBody>
        </p:sp>
        <p:cxnSp>
          <p:nvCxnSpPr>
            <p:cNvPr id="68" name="曲線コネクタ 67"/>
            <p:cNvCxnSpPr>
              <a:stCxn id="67" idx="1"/>
              <a:endCxn id="7" idx="1"/>
            </p:cNvCxnSpPr>
            <p:nvPr/>
          </p:nvCxnSpPr>
          <p:spPr>
            <a:xfrm rot="10800000">
              <a:off x="652812" y="2464963"/>
              <a:ext cx="1095227" cy="2683756"/>
            </a:xfrm>
            <a:prstGeom prst="curvedConnector3">
              <a:avLst>
                <a:gd name="adj1" fmla="val 13723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曲線コネクタ 71"/>
            <p:cNvCxnSpPr>
              <a:stCxn id="67" idx="2"/>
              <a:endCxn id="12" idx="2"/>
            </p:cNvCxnSpPr>
            <p:nvPr/>
          </p:nvCxnSpPr>
          <p:spPr>
            <a:xfrm rot="5400000" flipH="1" flipV="1">
              <a:off x="4611732" y="3053889"/>
              <a:ext cx="260028" cy="4771452"/>
            </a:xfrm>
            <a:prstGeom prst="curvedConnector3">
              <a:avLst>
                <a:gd name="adj1" fmla="val -370664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曲線コネクタ 78"/>
            <p:cNvCxnSpPr>
              <a:stCxn id="15" idx="0"/>
              <a:endCxn id="16" idx="3"/>
            </p:cNvCxnSpPr>
            <p:nvPr/>
          </p:nvCxnSpPr>
          <p:spPr>
            <a:xfrm rot="16200000" flipV="1">
              <a:off x="10004793" y="926525"/>
              <a:ext cx="1499428" cy="12415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曲線コネクタ 75"/>
            <p:cNvCxnSpPr>
              <a:stCxn id="14" idx="3"/>
              <a:endCxn id="15" idx="2"/>
            </p:cNvCxnSpPr>
            <p:nvPr/>
          </p:nvCxnSpPr>
          <p:spPr>
            <a:xfrm flipV="1">
              <a:off x="10393207" y="3138852"/>
              <a:ext cx="982092" cy="2009866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曲線コネクタ 79"/>
            <p:cNvCxnSpPr>
              <a:stCxn id="6" idx="3"/>
              <a:endCxn id="9" idx="1"/>
            </p:cNvCxnSpPr>
            <p:nvPr/>
          </p:nvCxnSpPr>
          <p:spPr>
            <a:xfrm>
              <a:off x="4011348" y="2464963"/>
              <a:ext cx="684198" cy="1004504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10" idx="2"/>
              <a:endCxn id="11" idx="0"/>
            </p:cNvCxnSpPr>
            <p:nvPr/>
          </p:nvCxnSpPr>
          <p:spPr>
            <a:xfrm>
              <a:off x="8199467" y="2270796"/>
              <a:ext cx="0" cy="77347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楕円 85"/>
            <p:cNvSpPr/>
            <p:nvPr/>
          </p:nvSpPr>
          <p:spPr>
            <a:xfrm>
              <a:off x="98495" y="3661141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8" name="楕円 87"/>
            <p:cNvSpPr/>
            <p:nvPr/>
          </p:nvSpPr>
          <p:spPr>
            <a:xfrm>
              <a:off x="8152483" y="6043936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9" name="楕円 88"/>
            <p:cNvSpPr/>
            <p:nvPr/>
          </p:nvSpPr>
          <p:spPr>
            <a:xfrm>
              <a:off x="7260734" y="6381682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0" name="楕円 89"/>
            <p:cNvSpPr/>
            <p:nvPr/>
          </p:nvSpPr>
          <p:spPr>
            <a:xfrm>
              <a:off x="9478975" y="309403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1" name="楕円 90"/>
            <p:cNvSpPr/>
            <p:nvPr/>
          </p:nvSpPr>
          <p:spPr>
            <a:xfrm>
              <a:off x="10997698" y="424168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2" name="楕円 91"/>
            <p:cNvSpPr/>
            <p:nvPr/>
          </p:nvSpPr>
          <p:spPr>
            <a:xfrm>
              <a:off x="1207445" y="1551364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3" name="楕円 92"/>
            <p:cNvSpPr/>
            <p:nvPr/>
          </p:nvSpPr>
          <p:spPr>
            <a:xfrm>
              <a:off x="3155805" y="1460273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4" name="楕円 93"/>
            <p:cNvSpPr/>
            <p:nvPr/>
          </p:nvSpPr>
          <p:spPr>
            <a:xfrm>
              <a:off x="1207445" y="309403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5" name="楕円 94"/>
            <p:cNvSpPr/>
            <p:nvPr/>
          </p:nvSpPr>
          <p:spPr>
            <a:xfrm>
              <a:off x="3155805" y="313693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6" name="楕円 95"/>
            <p:cNvSpPr/>
            <p:nvPr/>
          </p:nvSpPr>
          <p:spPr>
            <a:xfrm>
              <a:off x="4196052" y="2802639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7" name="楕円 96"/>
            <p:cNvSpPr/>
            <p:nvPr/>
          </p:nvSpPr>
          <p:spPr>
            <a:xfrm>
              <a:off x="5876112" y="209697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8" name="楕円 97"/>
            <p:cNvSpPr/>
            <p:nvPr/>
          </p:nvSpPr>
          <p:spPr>
            <a:xfrm>
              <a:off x="8248676" y="90858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9" name="楕円 98"/>
            <p:cNvSpPr/>
            <p:nvPr/>
          </p:nvSpPr>
          <p:spPr>
            <a:xfrm>
              <a:off x="10851999" y="117565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0" name="楕円 99"/>
            <p:cNvSpPr/>
            <p:nvPr/>
          </p:nvSpPr>
          <p:spPr>
            <a:xfrm>
              <a:off x="8053550" y="244896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1" name="楕円 100"/>
            <p:cNvSpPr/>
            <p:nvPr/>
          </p:nvSpPr>
          <p:spPr>
            <a:xfrm>
              <a:off x="7970777" y="428802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2" name="楕円 101"/>
            <p:cNvSpPr/>
            <p:nvPr/>
          </p:nvSpPr>
          <p:spPr>
            <a:xfrm>
              <a:off x="6154137" y="4746722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5157826" y="410584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4" name="楕円 103"/>
            <p:cNvSpPr/>
            <p:nvPr/>
          </p:nvSpPr>
          <p:spPr>
            <a:xfrm>
              <a:off x="4695545" y="641307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</p:grpSp>
      <p:sp>
        <p:nvSpPr>
          <p:cNvPr id="52" name="角丸四角形 51"/>
          <p:cNvSpPr/>
          <p:nvPr/>
        </p:nvSpPr>
        <p:spPr>
          <a:xfrm>
            <a:off x="2793364" y="2044052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広告効果</a:t>
            </a:r>
            <a:endParaRPr lang="en-US" altLang="ja-JP" sz="1200" smtClean="0"/>
          </a:p>
        </p:txBody>
      </p:sp>
    </p:spTree>
    <p:extLst>
      <p:ext uri="{BB962C8B-B14F-4D97-AF65-F5344CB8AC3E}">
        <p14:creationId xmlns:p14="http://schemas.microsoft.com/office/powerpoint/2010/main" val="2779932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/>
          <p:cNvGrpSpPr/>
          <p:nvPr/>
        </p:nvGrpSpPr>
        <p:grpSpPr>
          <a:xfrm>
            <a:off x="98495" y="376692"/>
            <a:ext cx="11884786" cy="6327782"/>
            <a:chOff x="98495" y="376692"/>
            <a:chExt cx="11884786" cy="6327782"/>
          </a:xfrm>
        </p:grpSpPr>
        <p:sp>
          <p:nvSpPr>
            <p:cNvPr id="4" name="角丸四角形 3"/>
            <p:cNvSpPr/>
            <p:nvPr/>
          </p:nvSpPr>
          <p:spPr>
            <a:xfrm>
              <a:off x="1736896" y="317269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計測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1748038" y="91541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ターゲティング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カバレッジ</a:t>
              </a:r>
              <a:endParaRPr lang="en-US" altLang="ja-JP" sz="1200" smtClean="0"/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2795384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広告効果</a:t>
              </a:r>
              <a:endParaRPr lang="en-US" altLang="ja-JP" sz="1200" smtClean="0"/>
            </a:p>
          </p:txBody>
        </p:sp>
        <p:sp>
          <p:nvSpPr>
            <p:cNvPr id="7" name="角丸四角形 6"/>
            <p:cNvSpPr/>
            <p:nvPr/>
          </p:nvSpPr>
          <p:spPr>
            <a:xfrm>
              <a:off x="652811" y="204405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User-Agent</a:t>
              </a:r>
            </a:p>
            <a:p>
              <a:pPr algn="ctr"/>
              <a:r>
                <a:rPr lang="ja-JP" altLang="en-US" sz="1200" smtClean="0"/>
                <a:t>識別能力</a:t>
              </a:r>
              <a:endParaRPr lang="en-US" altLang="ja-JP" sz="1200" smtClean="0"/>
            </a:p>
          </p:txBody>
        </p:sp>
        <p:sp>
          <p:nvSpPr>
            <p:cNvPr id="8" name="角丸四角形 7"/>
            <p:cNvSpPr/>
            <p:nvPr/>
          </p:nvSpPr>
          <p:spPr>
            <a:xfrm>
              <a:off x="4695545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広告接触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ユーザー数</a:t>
              </a:r>
              <a:endParaRPr lang="en-US" altLang="ja-JP" sz="1200" smtClean="0"/>
            </a:p>
          </p:txBody>
        </p:sp>
        <p:sp>
          <p:nvSpPr>
            <p:cNvPr id="9" name="角丸四角形 8"/>
            <p:cNvSpPr/>
            <p:nvPr/>
          </p:nvSpPr>
          <p:spPr>
            <a:xfrm>
              <a:off x="4695546" y="304855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クライアント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広告出稿</a:t>
              </a:r>
              <a:endParaRPr lang="en-US" altLang="ja-JP" sz="1200" smtClean="0"/>
            </a:p>
          </p:txBody>
        </p:sp>
        <p:sp>
          <p:nvSpPr>
            <p:cNvPr id="10" name="角丸四角形 9"/>
            <p:cNvSpPr/>
            <p:nvPr/>
          </p:nvSpPr>
          <p:spPr>
            <a:xfrm>
              <a:off x="7591485" y="1428975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 </a:t>
              </a:r>
              <a:r>
                <a:rPr lang="en-US" altLang="ja-JP" sz="1200" smtClean="0"/>
                <a:t>/ </a:t>
              </a:r>
              <a:r>
                <a:rPr lang="ja-JP" altLang="en-US" sz="1200" smtClean="0"/>
                <a:t>媒体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広告収益</a:t>
              </a:r>
              <a:endParaRPr lang="en-US" altLang="ja-JP" sz="1200" smtClean="0"/>
            </a:p>
          </p:txBody>
        </p:sp>
        <p:sp>
          <p:nvSpPr>
            <p:cNvPr id="11" name="角丸四角形 10"/>
            <p:cNvSpPr/>
            <p:nvPr/>
          </p:nvSpPr>
          <p:spPr>
            <a:xfrm>
              <a:off x="7591485" y="3044266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メディア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コンテンツ投資</a:t>
              </a:r>
              <a:endParaRPr lang="en-US" altLang="ja-JP" sz="1200" smtClean="0"/>
            </a:p>
          </p:txBody>
        </p:sp>
        <p:sp>
          <p:nvSpPr>
            <p:cNvPr id="12" name="角丸四角形 11"/>
            <p:cNvSpPr/>
            <p:nvPr/>
          </p:nvSpPr>
          <p:spPr>
            <a:xfrm>
              <a:off x="6519490" y="4467780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UX</a:t>
              </a:r>
            </a:p>
          </p:txBody>
        </p:sp>
        <p:sp>
          <p:nvSpPr>
            <p:cNvPr id="14" name="角丸四角形 13"/>
            <p:cNvSpPr/>
            <p:nvPr/>
          </p:nvSpPr>
          <p:spPr>
            <a:xfrm>
              <a:off x="9177243" y="4727807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サブスク</a:t>
              </a:r>
              <a:endParaRPr lang="en-US" altLang="ja-JP" sz="1200" smtClean="0"/>
            </a:p>
            <a:p>
              <a:pPr algn="ctr"/>
              <a:r>
                <a:rPr lang="en-US" altLang="ja-JP" sz="1200" smtClean="0"/>
                <a:t>=</a:t>
              </a:r>
              <a:endParaRPr lang="en-US" altLang="ja-JP" sz="1200"/>
            </a:p>
            <a:p>
              <a:pPr algn="ctr"/>
              <a:r>
                <a:rPr lang="ja-JP" altLang="en-US" sz="1200" smtClean="0"/>
                <a:t>インターネットの</a:t>
              </a:r>
              <a:endParaRPr lang="en-US" altLang="ja-JP" sz="1200" smtClean="0"/>
            </a:p>
            <a:p>
              <a:pPr algn="ctr"/>
              <a:r>
                <a:rPr lang="ja-JP" altLang="en-US" sz="1200" smtClean="0"/>
                <a:t>クローズ化</a:t>
              </a:r>
              <a:endParaRPr lang="ja-JP" altLang="en-US" sz="1200"/>
            </a:p>
          </p:txBody>
        </p:sp>
        <p:sp>
          <p:nvSpPr>
            <p:cNvPr id="15" name="角丸四角形 14"/>
            <p:cNvSpPr/>
            <p:nvPr/>
          </p:nvSpPr>
          <p:spPr>
            <a:xfrm>
              <a:off x="10767317" y="2297031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検索利用</a:t>
              </a:r>
              <a:endParaRPr lang="ja-JP" altLang="en-US" sz="1200"/>
            </a:p>
          </p:txBody>
        </p:sp>
        <p:sp>
          <p:nvSpPr>
            <p:cNvPr id="16" name="角丸四角形 15"/>
            <p:cNvSpPr/>
            <p:nvPr/>
          </p:nvSpPr>
          <p:spPr>
            <a:xfrm>
              <a:off x="8917751" y="376692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200" smtClean="0"/>
                <a:t>Google</a:t>
              </a:r>
            </a:p>
            <a:p>
              <a:pPr algn="ctr"/>
              <a:r>
                <a:rPr lang="en-US" altLang="ja-JP" sz="1200" smtClean="0"/>
                <a:t>Yahoo!</a:t>
              </a:r>
            </a:p>
            <a:p>
              <a:pPr algn="ctr"/>
              <a:r>
                <a:rPr lang="ja-JP" altLang="en-US" sz="1200" smtClean="0"/>
                <a:t>事業収益</a:t>
              </a:r>
              <a:endParaRPr lang="en-US" altLang="ja-JP" sz="1200" smtClean="0"/>
            </a:p>
          </p:txBody>
        </p:sp>
        <p:cxnSp>
          <p:nvCxnSpPr>
            <p:cNvPr id="17" name="曲線コネクタ 16"/>
            <p:cNvCxnSpPr>
              <a:stCxn id="7" idx="0"/>
              <a:endCxn id="5" idx="1"/>
            </p:cNvCxnSpPr>
            <p:nvPr/>
          </p:nvCxnSpPr>
          <p:spPr>
            <a:xfrm rot="5400000" flipH="1" flipV="1">
              <a:off x="1150553" y="1446568"/>
              <a:ext cx="707724" cy="487245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曲線コネクタ 19"/>
            <p:cNvCxnSpPr>
              <a:stCxn id="7" idx="2"/>
              <a:endCxn id="4" idx="1"/>
            </p:cNvCxnSpPr>
            <p:nvPr/>
          </p:nvCxnSpPr>
          <p:spPr>
            <a:xfrm rot="16200000" flipH="1">
              <a:off x="1144977" y="3001688"/>
              <a:ext cx="707734" cy="47610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曲線コネクタ 22"/>
            <p:cNvCxnSpPr>
              <a:stCxn id="5" idx="3"/>
              <a:endCxn id="6" idx="0"/>
            </p:cNvCxnSpPr>
            <p:nvPr/>
          </p:nvCxnSpPr>
          <p:spPr>
            <a:xfrm>
              <a:off x="2964002" y="1336328"/>
              <a:ext cx="439364" cy="70772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曲線コネクタ 25"/>
            <p:cNvCxnSpPr>
              <a:stCxn id="4" idx="3"/>
              <a:endCxn id="6" idx="2"/>
            </p:cNvCxnSpPr>
            <p:nvPr/>
          </p:nvCxnSpPr>
          <p:spPr>
            <a:xfrm flipV="1">
              <a:off x="2952860" y="2885873"/>
              <a:ext cx="450506" cy="70773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矢印コネクタ 31"/>
            <p:cNvCxnSpPr>
              <a:stCxn id="8" idx="0"/>
              <a:endCxn id="9" idx="2"/>
            </p:cNvCxnSpPr>
            <p:nvPr/>
          </p:nvCxnSpPr>
          <p:spPr>
            <a:xfrm flipV="1">
              <a:off x="5303527" y="3890377"/>
              <a:ext cx="1" cy="577403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曲線コネクタ 34"/>
            <p:cNvCxnSpPr>
              <a:stCxn id="9" idx="0"/>
              <a:endCxn id="10" idx="1"/>
            </p:cNvCxnSpPr>
            <p:nvPr/>
          </p:nvCxnSpPr>
          <p:spPr>
            <a:xfrm rot="5400000" flipH="1" flipV="1">
              <a:off x="5848171" y="1305243"/>
              <a:ext cx="1198670" cy="2287957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矢印コネクタ 37"/>
            <p:cNvCxnSpPr>
              <a:stCxn id="12" idx="1"/>
              <a:endCxn id="8" idx="3"/>
            </p:cNvCxnSpPr>
            <p:nvPr/>
          </p:nvCxnSpPr>
          <p:spPr>
            <a:xfrm flipH="1">
              <a:off x="5911509" y="4888691"/>
              <a:ext cx="607981" cy="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曲線コネクタ 43"/>
            <p:cNvCxnSpPr>
              <a:stCxn id="11" idx="2"/>
              <a:endCxn id="12" idx="3"/>
            </p:cNvCxnSpPr>
            <p:nvPr/>
          </p:nvCxnSpPr>
          <p:spPr>
            <a:xfrm rot="5400000">
              <a:off x="7466159" y="4155383"/>
              <a:ext cx="1002604" cy="464013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曲線コネクタ 46"/>
            <p:cNvCxnSpPr>
              <a:stCxn id="10" idx="3"/>
              <a:endCxn id="14" idx="0"/>
            </p:cNvCxnSpPr>
            <p:nvPr/>
          </p:nvCxnSpPr>
          <p:spPr>
            <a:xfrm>
              <a:off x="8807449" y="1849886"/>
              <a:ext cx="977776" cy="2877921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曲線コネクタ 49"/>
            <p:cNvCxnSpPr>
              <a:stCxn id="10" idx="0"/>
              <a:endCxn id="16" idx="1"/>
            </p:cNvCxnSpPr>
            <p:nvPr/>
          </p:nvCxnSpPr>
          <p:spPr>
            <a:xfrm rot="5400000" flipH="1" flipV="1">
              <a:off x="8242923" y="754147"/>
              <a:ext cx="631372" cy="7182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曲線コネクタ 58"/>
            <p:cNvCxnSpPr>
              <a:stCxn id="14" idx="2"/>
              <a:endCxn id="8" idx="2"/>
            </p:cNvCxnSpPr>
            <p:nvPr/>
          </p:nvCxnSpPr>
          <p:spPr>
            <a:xfrm rot="5400000" flipH="1">
              <a:off x="7414362" y="3198766"/>
              <a:ext cx="260027" cy="4481698"/>
            </a:xfrm>
            <a:prstGeom prst="curvedConnector3">
              <a:avLst>
                <a:gd name="adj1" fmla="val -36591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曲線コネクタ 62"/>
            <p:cNvCxnSpPr>
              <a:stCxn id="14" idx="2"/>
              <a:endCxn id="12" idx="2"/>
            </p:cNvCxnSpPr>
            <p:nvPr/>
          </p:nvCxnSpPr>
          <p:spPr>
            <a:xfrm rot="5400000" flipH="1">
              <a:off x="8326335" y="4110739"/>
              <a:ext cx="260027" cy="2657753"/>
            </a:xfrm>
            <a:prstGeom prst="curvedConnector3">
              <a:avLst>
                <a:gd name="adj1" fmla="val -237605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角丸四角形 66"/>
            <p:cNvSpPr/>
            <p:nvPr/>
          </p:nvSpPr>
          <p:spPr>
            <a:xfrm>
              <a:off x="1748038" y="4727808"/>
              <a:ext cx="1215964" cy="8418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200" smtClean="0"/>
                <a:t>プライバシー</a:t>
              </a:r>
              <a:endParaRPr lang="en-US" altLang="ja-JP" sz="1200" smtClean="0"/>
            </a:p>
            <a:p>
              <a:pPr algn="ctr"/>
              <a:r>
                <a:rPr lang="ja-JP" altLang="en-US" sz="1200"/>
                <a:t>保護</a:t>
              </a:r>
              <a:endParaRPr lang="en-US" altLang="ja-JP" sz="1200" smtClean="0"/>
            </a:p>
          </p:txBody>
        </p:sp>
        <p:cxnSp>
          <p:nvCxnSpPr>
            <p:cNvPr id="68" name="曲線コネクタ 67"/>
            <p:cNvCxnSpPr>
              <a:stCxn id="67" idx="1"/>
              <a:endCxn id="7" idx="1"/>
            </p:cNvCxnSpPr>
            <p:nvPr/>
          </p:nvCxnSpPr>
          <p:spPr>
            <a:xfrm rot="10800000">
              <a:off x="652812" y="2464963"/>
              <a:ext cx="1095227" cy="2683756"/>
            </a:xfrm>
            <a:prstGeom prst="curvedConnector3">
              <a:avLst>
                <a:gd name="adj1" fmla="val 137232"/>
              </a:avLst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曲線コネクタ 71"/>
            <p:cNvCxnSpPr>
              <a:stCxn id="67" idx="2"/>
              <a:endCxn id="12" idx="2"/>
            </p:cNvCxnSpPr>
            <p:nvPr/>
          </p:nvCxnSpPr>
          <p:spPr>
            <a:xfrm rot="5400000" flipH="1" flipV="1">
              <a:off x="4611732" y="3053889"/>
              <a:ext cx="260028" cy="4771452"/>
            </a:xfrm>
            <a:prstGeom prst="curvedConnector3">
              <a:avLst>
                <a:gd name="adj1" fmla="val -370664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曲線コネクタ 78"/>
            <p:cNvCxnSpPr>
              <a:stCxn id="15" idx="0"/>
              <a:endCxn id="16" idx="3"/>
            </p:cNvCxnSpPr>
            <p:nvPr/>
          </p:nvCxnSpPr>
          <p:spPr>
            <a:xfrm rot="16200000" flipV="1">
              <a:off x="10004793" y="926525"/>
              <a:ext cx="1499428" cy="1241584"/>
            </a:xfrm>
            <a:prstGeom prst="curvedConnector2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曲線コネクタ 75"/>
            <p:cNvCxnSpPr>
              <a:stCxn id="14" idx="3"/>
              <a:endCxn id="15" idx="2"/>
            </p:cNvCxnSpPr>
            <p:nvPr/>
          </p:nvCxnSpPr>
          <p:spPr>
            <a:xfrm flipV="1">
              <a:off x="10393207" y="3138852"/>
              <a:ext cx="982092" cy="2009866"/>
            </a:xfrm>
            <a:prstGeom prst="curvedConnector2">
              <a:avLst/>
            </a:prstGeom>
            <a:ln w="57150">
              <a:solidFill>
                <a:schemeClr val="accent2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曲線コネクタ 79"/>
            <p:cNvCxnSpPr>
              <a:stCxn id="6" idx="3"/>
              <a:endCxn id="9" idx="1"/>
            </p:cNvCxnSpPr>
            <p:nvPr/>
          </p:nvCxnSpPr>
          <p:spPr>
            <a:xfrm>
              <a:off x="4011348" y="2464963"/>
              <a:ext cx="684198" cy="1004504"/>
            </a:xfrm>
            <a:prstGeom prst="curvedConnector3">
              <a:avLst>
                <a:gd name="adj1" fmla="val 50000"/>
              </a:avLst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矢印コネクタ 44"/>
            <p:cNvCxnSpPr>
              <a:stCxn id="10" idx="2"/>
              <a:endCxn id="11" idx="0"/>
            </p:cNvCxnSpPr>
            <p:nvPr/>
          </p:nvCxnSpPr>
          <p:spPr>
            <a:xfrm>
              <a:off x="8199467" y="2270796"/>
              <a:ext cx="0" cy="77347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楕円 85"/>
            <p:cNvSpPr/>
            <p:nvPr/>
          </p:nvSpPr>
          <p:spPr>
            <a:xfrm>
              <a:off x="98495" y="3661141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8" name="楕円 87"/>
            <p:cNvSpPr/>
            <p:nvPr/>
          </p:nvSpPr>
          <p:spPr>
            <a:xfrm>
              <a:off x="8152483" y="6043936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89" name="楕円 88"/>
            <p:cNvSpPr/>
            <p:nvPr/>
          </p:nvSpPr>
          <p:spPr>
            <a:xfrm>
              <a:off x="7260734" y="6381682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0" name="楕円 89"/>
            <p:cNvSpPr/>
            <p:nvPr/>
          </p:nvSpPr>
          <p:spPr>
            <a:xfrm>
              <a:off x="9478975" y="309403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1" name="楕円 90"/>
            <p:cNvSpPr/>
            <p:nvPr/>
          </p:nvSpPr>
          <p:spPr>
            <a:xfrm>
              <a:off x="10997698" y="4241689"/>
              <a:ext cx="291399" cy="291399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逆</a:t>
              </a:r>
              <a:endParaRPr kumimoji="1" lang="ja-JP" altLang="en-US" b="1"/>
            </a:p>
          </p:txBody>
        </p:sp>
        <p:sp>
          <p:nvSpPr>
            <p:cNvPr id="92" name="楕円 91"/>
            <p:cNvSpPr/>
            <p:nvPr/>
          </p:nvSpPr>
          <p:spPr>
            <a:xfrm>
              <a:off x="1207445" y="1551364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3" name="楕円 92"/>
            <p:cNvSpPr/>
            <p:nvPr/>
          </p:nvSpPr>
          <p:spPr>
            <a:xfrm>
              <a:off x="3155805" y="1460273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4" name="楕円 93"/>
            <p:cNvSpPr/>
            <p:nvPr/>
          </p:nvSpPr>
          <p:spPr>
            <a:xfrm>
              <a:off x="1207445" y="309403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5" name="楕円 94"/>
            <p:cNvSpPr/>
            <p:nvPr/>
          </p:nvSpPr>
          <p:spPr>
            <a:xfrm>
              <a:off x="3155805" y="313693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6" name="楕円 95"/>
            <p:cNvSpPr/>
            <p:nvPr/>
          </p:nvSpPr>
          <p:spPr>
            <a:xfrm>
              <a:off x="4196052" y="2802639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7" name="楕円 96"/>
            <p:cNvSpPr/>
            <p:nvPr/>
          </p:nvSpPr>
          <p:spPr>
            <a:xfrm>
              <a:off x="5876112" y="2096976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8" name="楕円 97"/>
            <p:cNvSpPr/>
            <p:nvPr/>
          </p:nvSpPr>
          <p:spPr>
            <a:xfrm>
              <a:off x="8248676" y="90858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99" name="楕円 98"/>
            <p:cNvSpPr/>
            <p:nvPr/>
          </p:nvSpPr>
          <p:spPr>
            <a:xfrm>
              <a:off x="10851999" y="1175650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0" name="楕円 99"/>
            <p:cNvSpPr/>
            <p:nvPr/>
          </p:nvSpPr>
          <p:spPr>
            <a:xfrm>
              <a:off x="8053550" y="2448968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1" name="楕円 100"/>
            <p:cNvSpPr/>
            <p:nvPr/>
          </p:nvSpPr>
          <p:spPr>
            <a:xfrm>
              <a:off x="7970777" y="428802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2" name="楕円 101"/>
            <p:cNvSpPr/>
            <p:nvPr/>
          </p:nvSpPr>
          <p:spPr>
            <a:xfrm>
              <a:off x="6154137" y="4746722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3" name="楕円 102"/>
            <p:cNvSpPr/>
            <p:nvPr/>
          </p:nvSpPr>
          <p:spPr>
            <a:xfrm>
              <a:off x="5157826" y="410584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  <p:sp>
          <p:nvSpPr>
            <p:cNvPr id="104" name="楕円 103"/>
            <p:cNvSpPr/>
            <p:nvPr/>
          </p:nvSpPr>
          <p:spPr>
            <a:xfrm>
              <a:off x="4695545" y="6413075"/>
              <a:ext cx="291399" cy="291399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200" b="1" smtClean="0"/>
                <a:t>正</a:t>
              </a:r>
              <a:endParaRPr kumimoji="1" lang="ja-JP" altLang="en-US" b="1"/>
            </a:p>
          </p:txBody>
        </p:sp>
      </p:grpSp>
      <p:sp>
        <p:nvSpPr>
          <p:cNvPr id="52" name="角丸四角形 51"/>
          <p:cNvSpPr/>
          <p:nvPr/>
        </p:nvSpPr>
        <p:spPr>
          <a:xfrm>
            <a:off x="2793364" y="2044052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広告効果</a:t>
            </a:r>
            <a:endParaRPr lang="en-US" altLang="ja-JP" sz="1200" smtClean="0"/>
          </a:p>
        </p:txBody>
      </p:sp>
      <p:sp>
        <p:nvSpPr>
          <p:cNvPr id="53" name="角丸四角形 52"/>
          <p:cNvSpPr/>
          <p:nvPr/>
        </p:nvSpPr>
        <p:spPr>
          <a:xfrm>
            <a:off x="4693525" y="4467780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広告接触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ユーザー数</a:t>
            </a:r>
            <a:endParaRPr lang="en-US" altLang="ja-JP" sz="1200" smtClean="0"/>
          </a:p>
        </p:txBody>
      </p:sp>
      <p:sp>
        <p:nvSpPr>
          <p:cNvPr id="54" name="角丸四角形 53"/>
          <p:cNvSpPr/>
          <p:nvPr/>
        </p:nvSpPr>
        <p:spPr>
          <a:xfrm>
            <a:off x="4693526" y="3048556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クライアント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広告出稿</a:t>
            </a:r>
            <a:endParaRPr lang="en-US" altLang="ja-JP" sz="1200" smtClean="0"/>
          </a:p>
        </p:txBody>
      </p:sp>
      <p:sp>
        <p:nvSpPr>
          <p:cNvPr id="55" name="角丸四角形 54"/>
          <p:cNvSpPr/>
          <p:nvPr/>
        </p:nvSpPr>
        <p:spPr>
          <a:xfrm>
            <a:off x="7589465" y="1428975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メディア </a:t>
            </a:r>
            <a:r>
              <a:rPr lang="en-US" altLang="ja-JP" sz="1200" smtClean="0"/>
              <a:t>/ </a:t>
            </a:r>
            <a:r>
              <a:rPr lang="ja-JP" altLang="en-US" sz="1200" smtClean="0"/>
              <a:t>媒体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広告収益</a:t>
            </a:r>
            <a:endParaRPr lang="en-US" altLang="ja-JP" sz="1200" smtClean="0"/>
          </a:p>
        </p:txBody>
      </p:sp>
      <p:cxnSp>
        <p:nvCxnSpPr>
          <p:cNvPr id="56" name="直線矢印コネクタ 55"/>
          <p:cNvCxnSpPr>
            <a:stCxn id="53" idx="0"/>
            <a:endCxn id="54" idx="2"/>
          </p:cNvCxnSpPr>
          <p:nvPr/>
        </p:nvCxnSpPr>
        <p:spPr>
          <a:xfrm flipV="1">
            <a:off x="5301507" y="3890377"/>
            <a:ext cx="1" cy="577403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曲線コネクタ 56"/>
          <p:cNvCxnSpPr>
            <a:stCxn id="54" idx="0"/>
            <a:endCxn id="55" idx="1"/>
          </p:cNvCxnSpPr>
          <p:nvPr/>
        </p:nvCxnSpPr>
        <p:spPr>
          <a:xfrm rot="5400000" flipH="1" flipV="1">
            <a:off x="5846151" y="1305243"/>
            <a:ext cx="1198670" cy="2287957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曲線コネクタ 57"/>
          <p:cNvCxnSpPr>
            <a:stCxn id="52" idx="3"/>
            <a:endCxn id="54" idx="1"/>
          </p:cNvCxnSpPr>
          <p:nvPr/>
        </p:nvCxnSpPr>
        <p:spPr>
          <a:xfrm>
            <a:off x="4009328" y="2464963"/>
            <a:ext cx="684198" cy="1004504"/>
          </a:xfrm>
          <a:prstGeom prst="curvedConnector3">
            <a:avLst>
              <a:gd name="adj1" fmla="val 50000"/>
            </a:avLst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/>
          <p:cNvSpPr/>
          <p:nvPr/>
        </p:nvSpPr>
        <p:spPr>
          <a:xfrm>
            <a:off x="4194032" y="2802639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1" name="楕円 60"/>
          <p:cNvSpPr/>
          <p:nvPr/>
        </p:nvSpPr>
        <p:spPr>
          <a:xfrm>
            <a:off x="5874092" y="2096976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2" name="楕円 61"/>
          <p:cNvSpPr/>
          <p:nvPr/>
        </p:nvSpPr>
        <p:spPr>
          <a:xfrm>
            <a:off x="5155806" y="4105845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69" name="角丸四角形 68"/>
          <p:cNvSpPr/>
          <p:nvPr/>
        </p:nvSpPr>
        <p:spPr>
          <a:xfrm>
            <a:off x="7593504" y="3046169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smtClean="0"/>
              <a:t>メディア</a:t>
            </a:r>
            <a:endParaRPr lang="en-US" altLang="ja-JP" sz="1200" smtClean="0"/>
          </a:p>
          <a:p>
            <a:pPr algn="ctr"/>
            <a:r>
              <a:rPr lang="ja-JP" altLang="en-US" sz="1200" smtClean="0"/>
              <a:t>コンテンツ投資</a:t>
            </a:r>
            <a:endParaRPr lang="en-US" altLang="ja-JP" sz="1200" smtClean="0"/>
          </a:p>
        </p:txBody>
      </p:sp>
      <p:sp>
        <p:nvSpPr>
          <p:cNvPr id="70" name="角丸四角形 69"/>
          <p:cNvSpPr/>
          <p:nvPr/>
        </p:nvSpPr>
        <p:spPr>
          <a:xfrm>
            <a:off x="6521509" y="4469683"/>
            <a:ext cx="1215964" cy="841821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smtClean="0"/>
              <a:t>UX</a:t>
            </a:r>
          </a:p>
        </p:txBody>
      </p:sp>
      <p:cxnSp>
        <p:nvCxnSpPr>
          <p:cNvPr id="71" name="直線矢印コネクタ 70"/>
          <p:cNvCxnSpPr>
            <a:stCxn id="70" idx="1"/>
          </p:cNvCxnSpPr>
          <p:nvPr/>
        </p:nvCxnSpPr>
        <p:spPr>
          <a:xfrm flipH="1">
            <a:off x="5913528" y="4890594"/>
            <a:ext cx="60798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曲線コネクタ 72"/>
          <p:cNvCxnSpPr>
            <a:stCxn id="69" idx="2"/>
            <a:endCxn id="70" idx="3"/>
          </p:cNvCxnSpPr>
          <p:nvPr/>
        </p:nvCxnSpPr>
        <p:spPr>
          <a:xfrm rot="5400000">
            <a:off x="7468178" y="4157286"/>
            <a:ext cx="1002604" cy="464013"/>
          </a:xfrm>
          <a:prstGeom prst="curvedConnector2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/>
          <p:cNvCxnSpPr>
            <a:endCxn id="69" idx="0"/>
          </p:cNvCxnSpPr>
          <p:nvPr/>
        </p:nvCxnSpPr>
        <p:spPr>
          <a:xfrm>
            <a:off x="8201486" y="2272699"/>
            <a:ext cx="0" cy="77347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楕円 74"/>
          <p:cNvSpPr/>
          <p:nvPr/>
        </p:nvSpPr>
        <p:spPr>
          <a:xfrm>
            <a:off x="8055569" y="2450871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77" name="楕円 76"/>
          <p:cNvSpPr/>
          <p:nvPr/>
        </p:nvSpPr>
        <p:spPr>
          <a:xfrm>
            <a:off x="7972796" y="4289928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  <p:sp>
        <p:nvSpPr>
          <p:cNvPr id="78" name="楕円 77"/>
          <p:cNvSpPr/>
          <p:nvPr/>
        </p:nvSpPr>
        <p:spPr>
          <a:xfrm>
            <a:off x="6156156" y="4748625"/>
            <a:ext cx="291399" cy="2913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smtClean="0"/>
              <a:t>正</a:t>
            </a:r>
            <a:endParaRPr kumimoji="1" lang="ja-JP" altLang="en-US" b="1"/>
          </a:p>
        </p:txBody>
      </p:sp>
    </p:spTree>
    <p:extLst>
      <p:ext uri="{BB962C8B-B14F-4D97-AF65-F5344CB8AC3E}">
        <p14:creationId xmlns:p14="http://schemas.microsoft.com/office/powerpoint/2010/main" val="382680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617</Words>
  <Application>Microsoft Office PowerPoint</Application>
  <PresentationFormat>ワイド画面</PresentationFormat>
  <Paragraphs>294</Paragraphs>
  <Slides>20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4" baseType="lpstr">
      <vt:lpstr>Meiryo UI</vt:lpstr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50</cp:revision>
  <dcterms:created xsi:type="dcterms:W3CDTF">2017-10-22T07:01:33Z</dcterms:created>
  <dcterms:modified xsi:type="dcterms:W3CDTF">2021-05-03T06:36:27Z</dcterms:modified>
</cp:coreProperties>
</file>