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478" r:id="rId2"/>
    <p:sldId id="492" r:id="rId3"/>
    <p:sldId id="493" r:id="rId4"/>
    <p:sldId id="538" r:id="rId5"/>
    <p:sldId id="539" r:id="rId6"/>
    <p:sldId id="540" r:id="rId7"/>
    <p:sldId id="541" r:id="rId8"/>
    <p:sldId id="542" r:id="rId9"/>
    <p:sldId id="543" r:id="rId10"/>
    <p:sldId id="544" r:id="rId11"/>
    <p:sldId id="545" r:id="rId12"/>
    <p:sldId id="557" r:id="rId13"/>
    <p:sldId id="546" r:id="rId14"/>
    <p:sldId id="547" r:id="rId15"/>
    <p:sldId id="550" r:id="rId16"/>
    <p:sldId id="548" r:id="rId17"/>
    <p:sldId id="549" r:id="rId18"/>
    <p:sldId id="582" r:id="rId19"/>
    <p:sldId id="581" r:id="rId20"/>
    <p:sldId id="502" r:id="rId21"/>
    <p:sldId id="503" r:id="rId22"/>
    <p:sldId id="504" r:id="rId23"/>
    <p:sldId id="512" r:id="rId24"/>
    <p:sldId id="509" r:id="rId25"/>
    <p:sldId id="510" r:id="rId26"/>
    <p:sldId id="508" r:id="rId27"/>
    <p:sldId id="511" r:id="rId28"/>
    <p:sldId id="554" r:id="rId29"/>
    <p:sldId id="553" r:id="rId30"/>
    <p:sldId id="555" r:id="rId31"/>
    <p:sldId id="556" r:id="rId32"/>
    <p:sldId id="505" r:id="rId33"/>
    <p:sldId id="513" r:id="rId34"/>
    <p:sldId id="578" r:id="rId35"/>
    <p:sldId id="514" r:id="rId36"/>
    <p:sldId id="515" r:id="rId37"/>
    <p:sldId id="516" r:id="rId38"/>
    <p:sldId id="528" r:id="rId39"/>
    <p:sldId id="530" r:id="rId40"/>
    <p:sldId id="580" r:id="rId41"/>
    <p:sldId id="532" r:id="rId42"/>
    <p:sldId id="526" r:id="rId43"/>
    <p:sldId id="506" r:id="rId44"/>
    <p:sldId id="536" r:id="rId45"/>
    <p:sldId id="559" r:id="rId46"/>
    <p:sldId id="563" r:id="rId47"/>
    <p:sldId id="560" r:id="rId48"/>
    <p:sldId id="561" r:id="rId49"/>
    <p:sldId id="562" r:id="rId50"/>
    <p:sldId id="533" r:id="rId51"/>
    <p:sldId id="575" r:id="rId52"/>
    <p:sldId id="576" r:id="rId53"/>
    <p:sldId id="534" r:id="rId54"/>
    <p:sldId id="574" r:id="rId55"/>
    <p:sldId id="567" r:id="rId56"/>
    <p:sldId id="568" r:id="rId57"/>
    <p:sldId id="569" r:id="rId58"/>
    <p:sldId id="571" r:id="rId59"/>
    <p:sldId id="572" r:id="rId60"/>
    <p:sldId id="573" r:id="rId61"/>
    <p:sldId id="494" r:id="rId62"/>
    <p:sldId id="535" r:id="rId63"/>
    <p:sldId id="577" r:id="rId64"/>
    <p:sldId id="495" r:id="rId6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0C0"/>
    <a:srgbClr val="FF0000"/>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7" autoAdjust="0"/>
    <p:restoredTop sz="94660"/>
  </p:normalViewPr>
  <p:slideViewPr>
    <p:cSldViewPr snapToGrid="0">
      <p:cViewPr varScale="1">
        <p:scale>
          <a:sx n="77" d="100"/>
          <a:sy n="77" d="100"/>
        </p:scale>
        <p:origin x="132" y="216"/>
      </p:cViewPr>
      <p:guideLst/>
    </p:cSldViewPr>
  </p:slideViewPr>
  <p:notesTextViewPr>
    <p:cViewPr>
      <p:scale>
        <a:sx n="1" d="1"/>
        <a:sy n="1" d="1"/>
      </p:scale>
      <p:origin x="0" y="0"/>
    </p:cViewPr>
  </p:notesTextViewPr>
  <p:notesViewPr>
    <p:cSldViewPr snapToGrid="0">
      <p:cViewPr varScale="1">
        <p:scale>
          <a:sx n="81" d="100"/>
          <a:sy n="81" d="100"/>
        </p:scale>
        <p:origin x="2720" y="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3BB0B2-0324-4A19-A772-B873A0DCAB67}" type="datetimeFigureOut">
              <a:rPr kumimoji="1" lang="ja-JP" altLang="en-US" smtClean="0"/>
              <a:t>2021/4/16</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387790-68D2-40D7-AEE8-C284A1EA0356}" type="slidenum">
              <a:rPr kumimoji="1" lang="ja-JP" altLang="en-US" smtClean="0"/>
              <a:t>‹#›</a:t>
            </a:fld>
            <a:endParaRPr kumimoji="1" lang="ja-JP" altLang="en-US"/>
          </a:p>
        </p:txBody>
      </p:sp>
    </p:spTree>
    <p:extLst>
      <p:ext uri="{BB962C8B-B14F-4D97-AF65-F5344CB8AC3E}">
        <p14:creationId xmlns:p14="http://schemas.microsoft.com/office/powerpoint/2010/main" val="3864144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7FDDA-2F18-4F54-95C7-9485DC380BD3}" type="datetimeFigureOut">
              <a:rPr kumimoji="1" lang="ja-JP" altLang="en-US" smtClean="0"/>
              <a:t>2021/4/16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91CCEB-FC0B-475E-8E86-29B597C152A5}" type="slidenum">
              <a:rPr kumimoji="1" lang="ja-JP" altLang="en-US" smtClean="0"/>
              <a:t>‹#›</a:t>
            </a:fld>
            <a:endParaRPr kumimoji="1" lang="ja-JP" altLang="en-US"/>
          </a:p>
        </p:txBody>
      </p:sp>
    </p:spTree>
    <p:extLst>
      <p:ext uri="{BB962C8B-B14F-4D97-AF65-F5344CB8AC3E}">
        <p14:creationId xmlns:p14="http://schemas.microsoft.com/office/powerpoint/2010/main" val="215433800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4</a:t>
            </a:fld>
            <a:endParaRPr kumimoji="1" lang="ja-JP" altLang="en-US"/>
          </a:p>
        </p:txBody>
      </p:sp>
    </p:spTree>
    <p:extLst>
      <p:ext uri="{BB962C8B-B14F-4D97-AF65-F5344CB8AC3E}">
        <p14:creationId xmlns:p14="http://schemas.microsoft.com/office/powerpoint/2010/main" val="1192073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13</a:t>
            </a:fld>
            <a:endParaRPr kumimoji="1" lang="ja-JP" altLang="en-US"/>
          </a:p>
        </p:txBody>
      </p:sp>
    </p:spTree>
    <p:extLst>
      <p:ext uri="{BB962C8B-B14F-4D97-AF65-F5344CB8AC3E}">
        <p14:creationId xmlns:p14="http://schemas.microsoft.com/office/powerpoint/2010/main" val="227875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14</a:t>
            </a:fld>
            <a:endParaRPr kumimoji="1" lang="ja-JP" altLang="en-US"/>
          </a:p>
        </p:txBody>
      </p:sp>
    </p:spTree>
    <p:extLst>
      <p:ext uri="{BB962C8B-B14F-4D97-AF65-F5344CB8AC3E}">
        <p14:creationId xmlns:p14="http://schemas.microsoft.com/office/powerpoint/2010/main" val="394526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15</a:t>
            </a:fld>
            <a:endParaRPr kumimoji="1" lang="ja-JP" altLang="en-US"/>
          </a:p>
        </p:txBody>
      </p:sp>
    </p:spTree>
    <p:extLst>
      <p:ext uri="{BB962C8B-B14F-4D97-AF65-F5344CB8AC3E}">
        <p14:creationId xmlns:p14="http://schemas.microsoft.com/office/powerpoint/2010/main" val="9341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16</a:t>
            </a:fld>
            <a:endParaRPr kumimoji="1" lang="ja-JP" altLang="en-US"/>
          </a:p>
        </p:txBody>
      </p:sp>
    </p:spTree>
    <p:extLst>
      <p:ext uri="{BB962C8B-B14F-4D97-AF65-F5344CB8AC3E}">
        <p14:creationId xmlns:p14="http://schemas.microsoft.com/office/powerpoint/2010/main" val="56696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17</a:t>
            </a:fld>
            <a:endParaRPr kumimoji="1" lang="ja-JP" altLang="en-US"/>
          </a:p>
        </p:txBody>
      </p:sp>
    </p:spTree>
    <p:extLst>
      <p:ext uri="{BB962C8B-B14F-4D97-AF65-F5344CB8AC3E}">
        <p14:creationId xmlns:p14="http://schemas.microsoft.com/office/powerpoint/2010/main" val="2320972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18</a:t>
            </a:fld>
            <a:endParaRPr kumimoji="1" lang="ja-JP" altLang="en-US"/>
          </a:p>
        </p:txBody>
      </p:sp>
    </p:spTree>
    <p:extLst>
      <p:ext uri="{BB962C8B-B14F-4D97-AF65-F5344CB8AC3E}">
        <p14:creationId xmlns:p14="http://schemas.microsoft.com/office/powerpoint/2010/main" val="3472907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19</a:t>
            </a:fld>
            <a:endParaRPr kumimoji="1" lang="ja-JP" altLang="en-US"/>
          </a:p>
        </p:txBody>
      </p:sp>
    </p:spTree>
    <p:extLst>
      <p:ext uri="{BB962C8B-B14F-4D97-AF65-F5344CB8AC3E}">
        <p14:creationId xmlns:p14="http://schemas.microsoft.com/office/powerpoint/2010/main" val="3340673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21</a:t>
            </a:fld>
            <a:endParaRPr kumimoji="1" lang="ja-JP" altLang="en-US"/>
          </a:p>
        </p:txBody>
      </p:sp>
    </p:spTree>
    <p:extLst>
      <p:ext uri="{BB962C8B-B14F-4D97-AF65-F5344CB8AC3E}">
        <p14:creationId xmlns:p14="http://schemas.microsoft.com/office/powerpoint/2010/main" val="1494232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22</a:t>
            </a:fld>
            <a:endParaRPr kumimoji="1" lang="ja-JP" altLang="en-US"/>
          </a:p>
        </p:txBody>
      </p:sp>
    </p:spTree>
    <p:extLst>
      <p:ext uri="{BB962C8B-B14F-4D97-AF65-F5344CB8AC3E}">
        <p14:creationId xmlns:p14="http://schemas.microsoft.com/office/powerpoint/2010/main" val="4048063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23</a:t>
            </a:fld>
            <a:endParaRPr kumimoji="1" lang="ja-JP" altLang="en-US"/>
          </a:p>
        </p:txBody>
      </p:sp>
    </p:spTree>
    <p:extLst>
      <p:ext uri="{BB962C8B-B14F-4D97-AF65-F5344CB8AC3E}">
        <p14:creationId xmlns:p14="http://schemas.microsoft.com/office/powerpoint/2010/main" val="9326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5</a:t>
            </a:fld>
            <a:endParaRPr kumimoji="1" lang="ja-JP" altLang="en-US"/>
          </a:p>
        </p:txBody>
      </p:sp>
    </p:spTree>
    <p:extLst>
      <p:ext uri="{BB962C8B-B14F-4D97-AF65-F5344CB8AC3E}">
        <p14:creationId xmlns:p14="http://schemas.microsoft.com/office/powerpoint/2010/main" val="1416480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32</a:t>
            </a:fld>
            <a:endParaRPr kumimoji="1" lang="ja-JP" altLang="en-US"/>
          </a:p>
        </p:txBody>
      </p:sp>
    </p:spTree>
    <p:extLst>
      <p:ext uri="{BB962C8B-B14F-4D97-AF65-F5344CB8AC3E}">
        <p14:creationId xmlns:p14="http://schemas.microsoft.com/office/powerpoint/2010/main" val="1494154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33</a:t>
            </a:fld>
            <a:endParaRPr kumimoji="1" lang="ja-JP" altLang="en-US"/>
          </a:p>
        </p:txBody>
      </p:sp>
    </p:spTree>
    <p:extLst>
      <p:ext uri="{BB962C8B-B14F-4D97-AF65-F5344CB8AC3E}">
        <p14:creationId xmlns:p14="http://schemas.microsoft.com/office/powerpoint/2010/main" val="2725037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34</a:t>
            </a:fld>
            <a:endParaRPr kumimoji="1" lang="ja-JP" altLang="en-US"/>
          </a:p>
        </p:txBody>
      </p:sp>
    </p:spTree>
    <p:extLst>
      <p:ext uri="{BB962C8B-B14F-4D97-AF65-F5344CB8AC3E}">
        <p14:creationId xmlns:p14="http://schemas.microsoft.com/office/powerpoint/2010/main" val="1872749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35</a:t>
            </a:fld>
            <a:endParaRPr kumimoji="1" lang="ja-JP" altLang="en-US"/>
          </a:p>
        </p:txBody>
      </p:sp>
    </p:spTree>
    <p:extLst>
      <p:ext uri="{BB962C8B-B14F-4D97-AF65-F5344CB8AC3E}">
        <p14:creationId xmlns:p14="http://schemas.microsoft.com/office/powerpoint/2010/main" val="7569550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36</a:t>
            </a:fld>
            <a:endParaRPr kumimoji="1" lang="ja-JP" altLang="en-US"/>
          </a:p>
        </p:txBody>
      </p:sp>
    </p:spTree>
    <p:extLst>
      <p:ext uri="{BB962C8B-B14F-4D97-AF65-F5344CB8AC3E}">
        <p14:creationId xmlns:p14="http://schemas.microsoft.com/office/powerpoint/2010/main" val="366225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37</a:t>
            </a:fld>
            <a:endParaRPr kumimoji="1" lang="ja-JP" altLang="en-US"/>
          </a:p>
        </p:txBody>
      </p:sp>
    </p:spTree>
    <p:extLst>
      <p:ext uri="{BB962C8B-B14F-4D97-AF65-F5344CB8AC3E}">
        <p14:creationId xmlns:p14="http://schemas.microsoft.com/office/powerpoint/2010/main" val="9779378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41</a:t>
            </a:fld>
            <a:endParaRPr kumimoji="1" lang="ja-JP" altLang="en-US"/>
          </a:p>
        </p:txBody>
      </p:sp>
    </p:spTree>
    <p:extLst>
      <p:ext uri="{BB962C8B-B14F-4D97-AF65-F5344CB8AC3E}">
        <p14:creationId xmlns:p14="http://schemas.microsoft.com/office/powerpoint/2010/main" val="2473500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42</a:t>
            </a:fld>
            <a:endParaRPr kumimoji="1" lang="ja-JP" altLang="en-US"/>
          </a:p>
        </p:txBody>
      </p:sp>
    </p:spTree>
    <p:extLst>
      <p:ext uri="{BB962C8B-B14F-4D97-AF65-F5344CB8AC3E}">
        <p14:creationId xmlns:p14="http://schemas.microsoft.com/office/powerpoint/2010/main" val="2785472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43</a:t>
            </a:fld>
            <a:endParaRPr kumimoji="1" lang="ja-JP" altLang="en-US"/>
          </a:p>
        </p:txBody>
      </p:sp>
    </p:spTree>
    <p:extLst>
      <p:ext uri="{BB962C8B-B14F-4D97-AF65-F5344CB8AC3E}">
        <p14:creationId xmlns:p14="http://schemas.microsoft.com/office/powerpoint/2010/main" val="3365221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44</a:t>
            </a:fld>
            <a:endParaRPr kumimoji="1" lang="ja-JP" altLang="en-US"/>
          </a:p>
        </p:txBody>
      </p:sp>
    </p:spTree>
    <p:extLst>
      <p:ext uri="{BB962C8B-B14F-4D97-AF65-F5344CB8AC3E}">
        <p14:creationId xmlns:p14="http://schemas.microsoft.com/office/powerpoint/2010/main" val="2625986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6</a:t>
            </a:fld>
            <a:endParaRPr kumimoji="1" lang="ja-JP" altLang="en-US"/>
          </a:p>
        </p:txBody>
      </p:sp>
    </p:spTree>
    <p:extLst>
      <p:ext uri="{BB962C8B-B14F-4D97-AF65-F5344CB8AC3E}">
        <p14:creationId xmlns:p14="http://schemas.microsoft.com/office/powerpoint/2010/main" val="2983354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291CCEB-FC0B-475E-8E86-29B597C152A5}" type="slidenum">
              <a:rPr kumimoji="1" lang="ja-JP" altLang="en-US" smtClean="0"/>
              <a:t>55</a:t>
            </a:fld>
            <a:endParaRPr kumimoji="1" lang="ja-JP" altLang="en-US"/>
          </a:p>
        </p:txBody>
      </p:sp>
    </p:spTree>
    <p:extLst>
      <p:ext uri="{BB962C8B-B14F-4D97-AF65-F5344CB8AC3E}">
        <p14:creationId xmlns:p14="http://schemas.microsoft.com/office/powerpoint/2010/main" val="94476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62</a:t>
            </a:fld>
            <a:endParaRPr kumimoji="1" lang="ja-JP" altLang="en-US"/>
          </a:p>
        </p:txBody>
      </p:sp>
    </p:spTree>
    <p:extLst>
      <p:ext uri="{BB962C8B-B14F-4D97-AF65-F5344CB8AC3E}">
        <p14:creationId xmlns:p14="http://schemas.microsoft.com/office/powerpoint/2010/main" val="704866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63</a:t>
            </a:fld>
            <a:endParaRPr kumimoji="1" lang="ja-JP" altLang="en-US"/>
          </a:p>
        </p:txBody>
      </p:sp>
    </p:spTree>
    <p:extLst>
      <p:ext uri="{BB962C8B-B14F-4D97-AF65-F5344CB8AC3E}">
        <p14:creationId xmlns:p14="http://schemas.microsoft.com/office/powerpoint/2010/main" val="46896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7</a:t>
            </a:fld>
            <a:endParaRPr kumimoji="1" lang="ja-JP" altLang="en-US"/>
          </a:p>
        </p:txBody>
      </p:sp>
    </p:spTree>
    <p:extLst>
      <p:ext uri="{BB962C8B-B14F-4D97-AF65-F5344CB8AC3E}">
        <p14:creationId xmlns:p14="http://schemas.microsoft.com/office/powerpoint/2010/main" val="300850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8</a:t>
            </a:fld>
            <a:endParaRPr kumimoji="1" lang="ja-JP" altLang="en-US"/>
          </a:p>
        </p:txBody>
      </p:sp>
    </p:spTree>
    <p:extLst>
      <p:ext uri="{BB962C8B-B14F-4D97-AF65-F5344CB8AC3E}">
        <p14:creationId xmlns:p14="http://schemas.microsoft.com/office/powerpoint/2010/main" val="232518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9</a:t>
            </a:fld>
            <a:endParaRPr kumimoji="1" lang="ja-JP" altLang="en-US"/>
          </a:p>
        </p:txBody>
      </p:sp>
    </p:spTree>
    <p:extLst>
      <p:ext uri="{BB962C8B-B14F-4D97-AF65-F5344CB8AC3E}">
        <p14:creationId xmlns:p14="http://schemas.microsoft.com/office/powerpoint/2010/main" val="2532012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10</a:t>
            </a:fld>
            <a:endParaRPr kumimoji="1" lang="ja-JP" altLang="en-US"/>
          </a:p>
        </p:txBody>
      </p:sp>
    </p:spTree>
    <p:extLst>
      <p:ext uri="{BB962C8B-B14F-4D97-AF65-F5344CB8AC3E}">
        <p14:creationId xmlns:p14="http://schemas.microsoft.com/office/powerpoint/2010/main" val="3929364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11</a:t>
            </a:fld>
            <a:endParaRPr kumimoji="1" lang="ja-JP" altLang="en-US"/>
          </a:p>
        </p:txBody>
      </p:sp>
    </p:spTree>
    <p:extLst>
      <p:ext uri="{BB962C8B-B14F-4D97-AF65-F5344CB8AC3E}">
        <p14:creationId xmlns:p14="http://schemas.microsoft.com/office/powerpoint/2010/main" val="863327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E977349-6A43-4AC1-BDD5-E8F2B99FFA2D}" type="slidenum">
              <a:rPr kumimoji="1" lang="ja-JP" altLang="en-US" smtClean="0"/>
              <a:t>12</a:t>
            </a:fld>
            <a:endParaRPr kumimoji="1" lang="ja-JP" altLang="en-US"/>
          </a:p>
        </p:txBody>
      </p:sp>
    </p:spTree>
    <p:extLst>
      <p:ext uri="{BB962C8B-B14F-4D97-AF65-F5344CB8AC3E}">
        <p14:creationId xmlns:p14="http://schemas.microsoft.com/office/powerpoint/2010/main" val="1602273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7C646FE5-4C54-49A0-A728-7E280FF13932}" type="datetimeFigureOut">
              <a:rPr kumimoji="1" lang="ja-JP" altLang="en-US" smtClean="0"/>
              <a:t>2021/4/16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B1FBD6-08CC-4D7F-95BE-2C95C5EB72B0}" type="slidenum">
              <a:rPr kumimoji="1" lang="ja-JP" altLang="en-US" smtClean="0"/>
              <a:t>‹#›</a:t>
            </a:fld>
            <a:endParaRPr kumimoji="1" lang="ja-JP" altLang="en-US"/>
          </a:p>
        </p:txBody>
      </p:sp>
    </p:spTree>
    <p:extLst>
      <p:ext uri="{BB962C8B-B14F-4D97-AF65-F5344CB8AC3E}">
        <p14:creationId xmlns:p14="http://schemas.microsoft.com/office/powerpoint/2010/main" val="281484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7C646FE5-4C54-49A0-A728-7E280FF13932}" type="datetimeFigureOut">
              <a:rPr kumimoji="1" lang="ja-JP" altLang="en-US" smtClean="0"/>
              <a:t>2021/4/16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0B1FBD6-08CC-4D7F-95BE-2C95C5EB72B0}" type="slidenum">
              <a:rPr kumimoji="1" lang="ja-JP" altLang="en-US" smtClean="0"/>
              <a:t>‹#›</a:t>
            </a:fld>
            <a:endParaRPr kumimoji="1" lang="ja-JP" altLang="en-US"/>
          </a:p>
        </p:txBody>
      </p:sp>
    </p:spTree>
    <p:extLst>
      <p:ext uri="{BB962C8B-B14F-4D97-AF65-F5344CB8AC3E}">
        <p14:creationId xmlns:p14="http://schemas.microsoft.com/office/powerpoint/2010/main" val="37985985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46FE5-4C54-49A0-A728-7E280FF13932}" type="datetimeFigureOut">
              <a:rPr kumimoji="1" lang="ja-JP" altLang="en-US" smtClean="0"/>
              <a:t>2021/4/16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B1FBD6-08CC-4D7F-95BE-2C95C5EB72B0}" type="slidenum">
              <a:rPr kumimoji="1" lang="ja-JP" altLang="en-US" smtClean="0"/>
              <a:t>‹#›</a:t>
            </a:fld>
            <a:endParaRPr kumimoji="1" lang="ja-JP" altLang="en-US"/>
          </a:p>
        </p:txBody>
      </p:sp>
    </p:spTree>
    <p:extLst>
      <p:ext uri="{BB962C8B-B14F-4D97-AF65-F5344CB8AC3E}">
        <p14:creationId xmlns:p14="http://schemas.microsoft.com/office/powerpoint/2010/main" val="355322464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147" y="2205229"/>
            <a:ext cx="4276344" cy="3602354"/>
          </a:xfrm>
          <a:prstGeom prst="rect">
            <a:avLst/>
          </a:prstGeom>
          <a:ln>
            <a:solidFill>
              <a:schemeClr val="tx1"/>
            </a:solidFill>
          </a:ln>
        </p:spPr>
      </p:pic>
      <p:sp>
        <p:nvSpPr>
          <p:cNvPr id="7" name="テキスト ボックス 6"/>
          <p:cNvSpPr txBox="1"/>
          <p:nvPr/>
        </p:nvSpPr>
        <p:spPr>
          <a:xfrm>
            <a:off x="4577172" y="5986272"/>
            <a:ext cx="2762295" cy="369332"/>
          </a:xfrm>
          <a:prstGeom prst="rect">
            <a:avLst/>
          </a:prstGeom>
          <a:noFill/>
        </p:spPr>
        <p:txBody>
          <a:bodyPr wrap="none" rtlCol="0">
            <a:spAutoFit/>
          </a:bodyPr>
          <a:lstStyle/>
          <a:p>
            <a:pPr algn="ctr"/>
            <a:r>
              <a:rPr lang="ja-JP" altLang="en-US" smtClean="0">
                <a:solidFill>
                  <a:schemeClr val="bg1"/>
                </a:solidFill>
              </a:rPr>
              <a:t>（井上雄彦 スラムダンク）</a:t>
            </a:r>
            <a:endParaRPr kumimoji="1" lang="ja-JP" altLang="en-US">
              <a:solidFill>
                <a:schemeClr val="bg1"/>
              </a:solidFill>
            </a:endParaRPr>
          </a:p>
        </p:txBody>
      </p:sp>
      <p:sp>
        <p:nvSpPr>
          <p:cNvPr id="8" name="テキスト ボックス 7"/>
          <p:cNvSpPr txBox="1"/>
          <p:nvPr/>
        </p:nvSpPr>
        <p:spPr>
          <a:xfrm>
            <a:off x="1942641" y="861400"/>
            <a:ext cx="8031365" cy="646331"/>
          </a:xfrm>
          <a:prstGeom prst="rect">
            <a:avLst/>
          </a:prstGeom>
          <a:noFill/>
        </p:spPr>
        <p:txBody>
          <a:bodyPr wrap="none" rtlCol="0">
            <a:spAutoFit/>
          </a:bodyPr>
          <a:lstStyle/>
          <a:p>
            <a:pPr algn="ctr"/>
            <a:r>
              <a:rPr lang="ja-JP" altLang="en-US" sz="3600" b="1">
                <a:solidFill>
                  <a:schemeClr val="bg1"/>
                </a:solidFill>
              </a:rPr>
              <a:t>本日</a:t>
            </a:r>
            <a:r>
              <a:rPr lang="ja-JP" altLang="en-US" sz="3600" b="1" smtClean="0">
                <a:solidFill>
                  <a:schemeClr val="bg1"/>
                </a:solidFill>
              </a:rPr>
              <a:t>は </a:t>
            </a:r>
            <a:r>
              <a:rPr lang="en-US" altLang="ja-JP" sz="3600" b="1" smtClean="0">
                <a:solidFill>
                  <a:schemeClr val="bg1"/>
                </a:solidFill>
              </a:rPr>
              <a:t>1on1 </a:t>
            </a:r>
            <a:r>
              <a:rPr lang="ja-JP" altLang="en-US" sz="3600" b="1" smtClean="0">
                <a:solidFill>
                  <a:schemeClr val="bg1"/>
                </a:solidFill>
              </a:rPr>
              <a:t>について思うことを述べます</a:t>
            </a:r>
            <a:endParaRPr kumimoji="1" lang="ja-JP" altLang="en-US" sz="3600" b="1">
              <a:solidFill>
                <a:schemeClr val="bg1"/>
              </a:solidFill>
            </a:endParaRPr>
          </a:p>
        </p:txBody>
      </p:sp>
    </p:spTree>
    <p:extLst>
      <p:ext uri="{BB962C8B-B14F-4D97-AF65-F5344CB8AC3E}">
        <p14:creationId xmlns:p14="http://schemas.microsoft.com/office/powerpoint/2010/main" val="173019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6063740" y="3193577"/>
            <a:ext cx="4993676" cy="584775"/>
          </a:xfrm>
          <a:prstGeom prst="rect">
            <a:avLst/>
          </a:prstGeom>
          <a:noFill/>
        </p:spPr>
        <p:txBody>
          <a:bodyPr wrap="none" rtlCol="0">
            <a:spAutoFit/>
          </a:bodyPr>
          <a:lstStyle/>
          <a:p>
            <a:pPr algn="ctr"/>
            <a:r>
              <a:rPr lang="ja-JP" altLang="en-US" sz="3200" smtClean="0"/>
              <a:t>次は進</a:t>
            </a:r>
            <a:r>
              <a:rPr kumimoji="1" lang="ja-JP" altLang="en-US" sz="3200" smtClean="0"/>
              <a:t>次郎？は、ないかな～</a:t>
            </a:r>
            <a:endParaRPr kumimoji="1" lang="ja-JP" altLang="en-US" sz="3200"/>
          </a:p>
        </p:txBody>
      </p:sp>
    </p:spTree>
    <p:extLst>
      <p:ext uri="{BB962C8B-B14F-4D97-AF65-F5344CB8AC3E}">
        <p14:creationId xmlns:p14="http://schemas.microsoft.com/office/powerpoint/2010/main" val="222719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2336952" y="3193576"/>
            <a:ext cx="2327881" cy="584775"/>
          </a:xfrm>
          <a:prstGeom prst="rect">
            <a:avLst/>
          </a:prstGeom>
          <a:noFill/>
        </p:spPr>
        <p:txBody>
          <a:bodyPr wrap="none" rtlCol="0">
            <a:spAutoFit/>
          </a:bodyPr>
          <a:lstStyle/>
          <a:p>
            <a:pPr algn="ctr"/>
            <a:r>
              <a:rPr kumimoji="1" lang="ja-JP" altLang="en-US" sz="3200" smtClean="0"/>
              <a:t>ないですね～</a:t>
            </a:r>
            <a:endParaRPr kumimoji="1" lang="ja-JP" altLang="en-US" sz="3200"/>
          </a:p>
        </p:txBody>
      </p:sp>
    </p:spTree>
    <p:extLst>
      <p:ext uri="{BB962C8B-B14F-4D97-AF65-F5344CB8AC3E}">
        <p14:creationId xmlns:p14="http://schemas.microsoft.com/office/powerpoint/2010/main" val="170455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7560948" y="3193577"/>
            <a:ext cx="1999266" cy="584775"/>
          </a:xfrm>
          <a:prstGeom prst="rect">
            <a:avLst/>
          </a:prstGeom>
          <a:noFill/>
        </p:spPr>
        <p:txBody>
          <a:bodyPr wrap="none" rtlCol="0">
            <a:spAutoFit/>
          </a:bodyPr>
          <a:lstStyle/>
          <a:p>
            <a:pPr algn="ctr"/>
            <a:r>
              <a:rPr lang="en-US" altLang="ja-JP" sz="3200" smtClean="0"/>
              <a:t>…</a:t>
            </a:r>
            <a:r>
              <a:rPr lang="ja-JP" altLang="en-US" sz="3200" smtClean="0"/>
              <a:t> ところで</a:t>
            </a:r>
            <a:endParaRPr kumimoji="1" lang="ja-JP" altLang="en-US" sz="3200"/>
          </a:p>
        </p:txBody>
      </p:sp>
    </p:spTree>
    <p:extLst>
      <p:ext uri="{BB962C8B-B14F-4D97-AF65-F5344CB8AC3E}">
        <p14:creationId xmlns:p14="http://schemas.microsoft.com/office/powerpoint/2010/main" val="2324710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5776003" y="3193577"/>
            <a:ext cx="5569153" cy="584775"/>
          </a:xfrm>
          <a:prstGeom prst="rect">
            <a:avLst/>
          </a:prstGeom>
          <a:noFill/>
        </p:spPr>
        <p:txBody>
          <a:bodyPr wrap="none" rtlCol="0">
            <a:spAutoFit/>
          </a:bodyPr>
          <a:lstStyle/>
          <a:p>
            <a:pPr algn="ctr"/>
            <a:r>
              <a:rPr lang="ja-JP" altLang="en-US" sz="3200" smtClean="0"/>
              <a:t>プロジェクトの様子はどうですか？</a:t>
            </a:r>
            <a:endParaRPr kumimoji="1" lang="ja-JP" altLang="en-US" sz="3200"/>
          </a:p>
        </p:txBody>
      </p:sp>
    </p:spTree>
    <p:extLst>
      <p:ext uri="{BB962C8B-B14F-4D97-AF65-F5344CB8AC3E}">
        <p14:creationId xmlns:p14="http://schemas.microsoft.com/office/powerpoint/2010/main" val="19223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1316644" y="3193576"/>
            <a:ext cx="4368504" cy="584775"/>
          </a:xfrm>
          <a:prstGeom prst="rect">
            <a:avLst/>
          </a:prstGeom>
          <a:noFill/>
        </p:spPr>
        <p:txBody>
          <a:bodyPr wrap="none" rtlCol="0">
            <a:spAutoFit/>
          </a:bodyPr>
          <a:lstStyle/>
          <a:p>
            <a:pPr algn="ctr"/>
            <a:r>
              <a:rPr kumimoji="1" lang="ja-JP" altLang="en-US" sz="3200" smtClean="0"/>
              <a:t>粛々と進めている感じです</a:t>
            </a:r>
            <a:endParaRPr kumimoji="1" lang="ja-JP" altLang="en-US" sz="3200"/>
          </a:p>
        </p:txBody>
      </p:sp>
    </p:spTree>
    <p:extLst>
      <p:ext uri="{BB962C8B-B14F-4D97-AF65-F5344CB8AC3E}">
        <p14:creationId xmlns:p14="http://schemas.microsoft.com/office/powerpoint/2010/main" val="36007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7399847" y="3193577"/>
            <a:ext cx="2321468" cy="584775"/>
          </a:xfrm>
          <a:prstGeom prst="rect">
            <a:avLst/>
          </a:prstGeom>
          <a:noFill/>
        </p:spPr>
        <p:txBody>
          <a:bodyPr wrap="none" rtlCol="0">
            <a:spAutoFit/>
          </a:bodyPr>
          <a:lstStyle/>
          <a:p>
            <a:pPr algn="ctr"/>
            <a:r>
              <a:rPr lang="en-US" altLang="ja-JP" sz="3200" smtClean="0"/>
              <a:t>…</a:t>
            </a:r>
            <a:r>
              <a:rPr lang="ja-JP" altLang="en-US" sz="3200" smtClean="0"/>
              <a:t> そうですか</a:t>
            </a:r>
            <a:endParaRPr kumimoji="1" lang="ja-JP" altLang="en-US" sz="3200"/>
          </a:p>
        </p:txBody>
      </p:sp>
    </p:spTree>
    <p:extLst>
      <p:ext uri="{BB962C8B-B14F-4D97-AF65-F5344CB8AC3E}">
        <p14:creationId xmlns:p14="http://schemas.microsoft.com/office/powerpoint/2010/main" val="292610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5735130" y="3193577"/>
            <a:ext cx="5650906" cy="584775"/>
          </a:xfrm>
          <a:prstGeom prst="rect">
            <a:avLst/>
          </a:prstGeom>
          <a:noFill/>
        </p:spPr>
        <p:txBody>
          <a:bodyPr wrap="none" rtlCol="0">
            <a:spAutoFit/>
          </a:bodyPr>
          <a:lstStyle/>
          <a:p>
            <a:pPr algn="ctr"/>
            <a:r>
              <a:rPr lang="ja-JP" altLang="en-US" sz="3200" smtClean="0"/>
              <a:t>他に何か心配毎はありませんか？</a:t>
            </a:r>
            <a:endParaRPr kumimoji="1" lang="ja-JP" altLang="en-US" sz="3200"/>
          </a:p>
        </p:txBody>
      </p:sp>
    </p:spTree>
    <p:extLst>
      <p:ext uri="{BB962C8B-B14F-4D97-AF65-F5344CB8AC3E}">
        <p14:creationId xmlns:p14="http://schemas.microsoft.com/office/powerpoint/2010/main" val="2326866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1336682" y="3193576"/>
            <a:ext cx="4328429" cy="584775"/>
          </a:xfrm>
          <a:prstGeom prst="rect">
            <a:avLst/>
          </a:prstGeom>
          <a:noFill/>
        </p:spPr>
        <p:txBody>
          <a:bodyPr wrap="none" rtlCol="0">
            <a:spAutoFit/>
          </a:bodyPr>
          <a:lstStyle/>
          <a:p>
            <a:pPr algn="ctr"/>
            <a:r>
              <a:rPr kumimoji="1" lang="ja-JP" altLang="en-US" sz="3200" smtClean="0"/>
              <a:t>はい、今のところありません</a:t>
            </a:r>
            <a:endParaRPr kumimoji="1" lang="ja-JP" altLang="en-US" sz="3200"/>
          </a:p>
        </p:txBody>
      </p:sp>
    </p:spTree>
    <p:extLst>
      <p:ext uri="{BB962C8B-B14F-4D97-AF65-F5344CB8AC3E}">
        <p14:creationId xmlns:p14="http://schemas.microsoft.com/office/powerpoint/2010/main" val="324970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1409515"/>
            <a:ext cx="11257613" cy="830997"/>
          </a:xfrm>
          <a:prstGeom prst="rect">
            <a:avLst/>
          </a:prstGeom>
          <a:noFill/>
        </p:spPr>
        <p:txBody>
          <a:bodyPr wrap="square" rtlCol="0" anchor="t">
            <a:spAutoFit/>
          </a:bodyPr>
          <a:lstStyle/>
          <a:p>
            <a:pPr algn="ctr"/>
            <a:r>
              <a:rPr lang="en-US" altLang="ja-JP" sz="4800">
                <a:latin typeface="Meiryo UI" panose="020B0604030504040204" pitchFamily="50" charset="-128"/>
                <a:ea typeface="Meiryo UI" panose="020B0604030504040204" pitchFamily="50" charset="-128"/>
                <a:cs typeface="Meiryo UI" panose="020B0604030504040204" pitchFamily="50" charset="-128"/>
              </a:rPr>
              <a:t>Q. </a:t>
            </a:r>
            <a:r>
              <a:rPr lang="ja-JP" altLang="en-US" sz="4800">
                <a:latin typeface="Meiryo UI" panose="020B0604030504040204" pitchFamily="50" charset="-128"/>
                <a:ea typeface="Meiryo UI" panose="020B0604030504040204" pitchFamily="50" charset="-128"/>
                <a:cs typeface="Meiryo UI" panose="020B0604030504040204" pitchFamily="50" charset="-128"/>
              </a:rPr>
              <a:t>この </a:t>
            </a:r>
            <a:r>
              <a:rPr lang="en-US" altLang="ja-JP" sz="4800">
                <a:latin typeface="Meiryo UI" panose="020B0604030504040204" pitchFamily="50" charset="-128"/>
                <a:ea typeface="Meiryo UI" panose="020B0604030504040204" pitchFamily="50" charset="-128"/>
                <a:cs typeface="Meiryo UI" panose="020B0604030504040204" pitchFamily="50" charset="-128"/>
              </a:rPr>
              <a:t>1on1 </a:t>
            </a:r>
            <a:r>
              <a:rPr lang="ja-JP" altLang="en-US" sz="4800">
                <a:latin typeface="Meiryo UI" panose="020B0604030504040204" pitchFamily="50" charset="-128"/>
                <a:ea typeface="Meiryo UI" panose="020B0604030504040204" pitchFamily="50" charset="-128"/>
                <a:cs typeface="Meiryo UI" panose="020B0604030504040204" pitchFamily="50" charset="-128"/>
              </a:rPr>
              <a:t>で良いのか良くないのか</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480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57780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1409515"/>
            <a:ext cx="11257613" cy="3785652"/>
          </a:xfrm>
          <a:prstGeom prst="rect">
            <a:avLst/>
          </a:prstGeom>
          <a:noFill/>
        </p:spPr>
        <p:txBody>
          <a:bodyPr wrap="square" rtlCol="0" anchor="t">
            <a:spAutoFit/>
          </a:bodyPr>
          <a:lstStyle/>
          <a:p>
            <a:pPr algn="ctr"/>
            <a:r>
              <a:rPr lang="en-US" altLang="ja-JP" sz="4800">
                <a:latin typeface="Meiryo UI" panose="020B0604030504040204" pitchFamily="50" charset="-128"/>
                <a:ea typeface="Meiryo UI" panose="020B0604030504040204" pitchFamily="50" charset="-128"/>
                <a:cs typeface="Meiryo UI" panose="020B0604030504040204" pitchFamily="50" charset="-128"/>
              </a:rPr>
              <a:t>Q. </a:t>
            </a:r>
            <a:r>
              <a:rPr lang="ja-JP" altLang="en-US" sz="4800">
                <a:latin typeface="Meiryo UI" panose="020B0604030504040204" pitchFamily="50" charset="-128"/>
                <a:ea typeface="Meiryo UI" panose="020B0604030504040204" pitchFamily="50" charset="-128"/>
                <a:cs typeface="Meiryo UI" panose="020B0604030504040204" pitchFamily="50" charset="-128"/>
              </a:rPr>
              <a:t>この </a:t>
            </a:r>
            <a:r>
              <a:rPr lang="en-US" altLang="ja-JP" sz="4800">
                <a:latin typeface="Meiryo UI" panose="020B0604030504040204" pitchFamily="50" charset="-128"/>
                <a:ea typeface="Meiryo UI" panose="020B0604030504040204" pitchFamily="50" charset="-128"/>
                <a:cs typeface="Meiryo UI" panose="020B0604030504040204" pitchFamily="50" charset="-128"/>
              </a:rPr>
              <a:t>1on1 </a:t>
            </a:r>
            <a:r>
              <a:rPr lang="ja-JP" altLang="en-US" sz="4800">
                <a:latin typeface="Meiryo UI" panose="020B0604030504040204" pitchFamily="50" charset="-128"/>
                <a:ea typeface="Meiryo UI" panose="020B0604030504040204" pitchFamily="50" charset="-128"/>
                <a:cs typeface="Meiryo UI" panose="020B0604030504040204" pitchFamily="50" charset="-128"/>
              </a:rPr>
              <a:t>で良いのか良くないのか？</a:t>
            </a:r>
          </a:p>
          <a:p>
            <a:pPr algn="ctr"/>
            <a:endParaRPr kumimoji="1"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algn="ctr"/>
            <a:endParaRPr kumimoji="1"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Q. </a:t>
            </a:r>
            <a:r>
              <a:rPr lang="ja-JP" altLang="en-US" sz="4800" b="1"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 に対して合理的か否か？</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33086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lang="ja-JP" altLang="en-US" sz="4800">
                <a:solidFill>
                  <a:schemeClr val="bg1"/>
                </a:solidFill>
                <a:latin typeface="Meiryo UI" panose="020B0604030504040204" pitchFamily="50" charset="-128"/>
                <a:ea typeface="Meiryo UI" panose="020B0604030504040204" pitchFamily="50" charset="-128"/>
                <a:cs typeface="Meiryo UI" panose="020B0604030504040204" pitchFamily="50" charset="-128"/>
              </a:rPr>
              <a:t>自己紹介</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798588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kumimoji="1"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例えばこんな目的</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140382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1on1 =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守り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攻め</a:t>
            </a:r>
            <a:endParaRPr kumimoji="1" lang="ja-JP" altLang="en-US" sz="4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453195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1on1 = </a:t>
            </a:r>
            <a:r>
              <a:rPr lang="ja-JP" altLang="en-US" sz="4800" b="1" u="sng"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成長</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守り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攻め</a:t>
            </a:r>
            <a:endParaRPr kumimoji="1" lang="ja-JP" altLang="en-US" sz="4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92579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経験学習</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224361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81696" y="3152273"/>
            <a:ext cx="11245082" cy="2826446"/>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600" smtClean="0"/>
          </a:p>
          <a:p>
            <a:pPr algn="ctr"/>
            <a:endParaRPr lang="en-US" altLang="ja-JP" sz="3600"/>
          </a:p>
          <a:p>
            <a:pPr algn="ctr"/>
            <a:endParaRPr lang="en-US" altLang="ja-JP" sz="3600" smtClean="0"/>
          </a:p>
          <a:p>
            <a:pPr algn="ctr"/>
            <a:r>
              <a:rPr lang="ja-JP" altLang="en-US" sz="3600" smtClean="0"/>
              <a:t>内省支援 </a:t>
            </a:r>
            <a:r>
              <a:rPr lang="en-US" altLang="ja-JP" sz="3600" smtClean="0"/>
              <a:t>= </a:t>
            </a:r>
            <a:r>
              <a:rPr lang="ja-JP" altLang="en-US" sz="3600" smtClean="0"/>
              <a:t>経験学習促進</a:t>
            </a:r>
            <a:r>
              <a:rPr lang="en-US" altLang="ja-JP" sz="3600" smtClean="0"/>
              <a:t> </a:t>
            </a:r>
            <a:endParaRPr kumimoji="1" lang="ja-JP" altLang="en-US" sz="3600"/>
          </a:p>
        </p:txBody>
      </p:sp>
    </p:spTree>
    <p:extLst>
      <p:ext uri="{BB962C8B-B14F-4D97-AF65-F5344CB8AC3E}">
        <p14:creationId xmlns:p14="http://schemas.microsoft.com/office/powerpoint/2010/main" val="1817149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81696" y="3152273"/>
            <a:ext cx="11245082" cy="2826446"/>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600" smtClean="0"/>
          </a:p>
          <a:p>
            <a:pPr algn="ctr"/>
            <a:endParaRPr lang="en-US" altLang="ja-JP" sz="3600"/>
          </a:p>
          <a:p>
            <a:pPr algn="ctr"/>
            <a:endParaRPr lang="en-US" altLang="ja-JP" sz="3600" smtClean="0"/>
          </a:p>
          <a:p>
            <a:pPr algn="ctr"/>
            <a:r>
              <a:rPr lang="ja-JP" altLang="en-US" sz="3600" smtClean="0"/>
              <a:t>内省支援 </a:t>
            </a:r>
            <a:r>
              <a:rPr lang="en-US" altLang="ja-JP" sz="3600" smtClean="0"/>
              <a:t>= </a:t>
            </a:r>
            <a:r>
              <a:rPr lang="ja-JP" altLang="en-US" sz="3600" smtClean="0"/>
              <a:t>経験学習促進</a:t>
            </a:r>
            <a:r>
              <a:rPr lang="en-US" altLang="ja-JP" sz="3600" smtClean="0"/>
              <a:t> </a:t>
            </a:r>
            <a:endParaRPr kumimoji="1" lang="ja-JP" altLang="en-US" sz="3600"/>
          </a:p>
        </p:txBody>
      </p:sp>
      <p:sp>
        <p:nvSpPr>
          <p:cNvPr id="9" name="正方形/長方形 8"/>
          <p:cNvSpPr/>
          <p:nvPr/>
        </p:nvSpPr>
        <p:spPr>
          <a:xfrm>
            <a:off x="682762" y="3345750"/>
            <a:ext cx="5326413" cy="1471433"/>
          </a:xfrm>
          <a:prstGeom prst="rect">
            <a:avLst/>
          </a:prstGeom>
          <a:solidFill>
            <a:srgbClr val="0070C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t>進捗確認</a:t>
            </a:r>
            <a:endParaRPr kumimoji="1" lang="ja-JP" altLang="en-US" sz="3600"/>
          </a:p>
        </p:txBody>
      </p:sp>
      <p:sp>
        <p:nvSpPr>
          <p:cNvPr id="10" name="正方形/長方形 9"/>
          <p:cNvSpPr/>
          <p:nvPr/>
        </p:nvSpPr>
        <p:spPr>
          <a:xfrm>
            <a:off x="6204769" y="3345750"/>
            <a:ext cx="5326414" cy="1471433"/>
          </a:xfrm>
          <a:prstGeom prst="rect">
            <a:avLst/>
          </a:prstGeom>
          <a:solidFill>
            <a:srgbClr val="0070C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smtClean="0"/>
              <a:t>コーチング・ティーチング・フィードバック</a:t>
            </a:r>
            <a:endParaRPr kumimoji="1" lang="ja-JP" altLang="en-US" sz="2400"/>
          </a:p>
        </p:txBody>
      </p:sp>
    </p:spTree>
    <p:extLst>
      <p:ext uri="{BB962C8B-B14F-4D97-AF65-F5344CB8AC3E}">
        <p14:creationId xmlns:p14="http://schemas.microsoft.com/office/powerpoint/2010/main" val="2774540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481696" y="3152273"/>
            <a:ext cx="11245082" cy="2826446"/>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ja-JP" sz="3600" smtClean="0"/>
          </a:p>
          <a:p>
            <a:pPr algn="ctr"/>
            <a:endParaRPr lang="en-US" altLang="ja-JP" sz="3600"/>
          </a:p>
          <a:p>
            <a:pPr algn="ctr"/>
            <a:endParaRPr lang="en-US" altLang="ja-JP" sz="3600" smtClean="0"/>
          </a:p>
          <a:p>
            <a:pPr algn="ctr"/>
            <a:r>
              <a:rPr lang="ja-JP" altLang="en-US" sz="3600" smtClean="0"/>
              <a:t>内省支援 </a:t>
            </a:r>
            <a:r>
              <a:rPr lang="en-US" altLang="ja-JP" sz="3600" smtClean="0"/>
              <a:t>= </a:t>
            </a:r>
            <a:r>
              <a:rPr lang="ja-JP" altLang="en-US" sz="3600" smtClean="0"/>
              <a:t>経験学習促進</a:t>
            </a:r>
            <a:r>
              <a:rPr lang="en-US" altLang="ja-JP" sz="3600" smtClean="0"/>
              <a:t> </a:t>
            </a:r>
            <a:endParaRPr kumimoji="1" lang="ja-JP" altLang="en-US" sz="3600"/>
          </a:p>
        </p:txBody>
      </p:sp>
      <p:sp>
        <p:nvSpPr>
          <p:cNvPr id="6" name="正方形/長方形 5"/>
          <p:cNvSpPr/>
          <p:nvPr/>
        </p:nvSpPr>
        <p:spPr>
          <a:xfrm>
            <a:off x="481696" y="1060727"/>
            <a:ext cx="3702258" cy="203875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t>組織戦略</a:t>
            </a:r>
            <a:endParaRPr lang="en-US" altLang="ja-JP" sz="3600" smtClean="0"/>
          </a:p>
          <a:p>
            <a:pPr algn="ctr"/>
            <a:r>
              <a:rPr lang="ja-JP" altLang="en-US" sz="3600"/>
              <a:t>カスケード</a:t>
            </a:r>
            <a:r>
              <a:rPr kumimoji="1" lang="ja-JP" altLang="en-US" sz="3600" smtClean="0"/>
              <a:t>ダウン</a:t>
            </a:r>
            <a:endParaRPr kumimoji="1" lang="ja-JP" altLang="en-US" sz="3600"/>
          </a:p>
        </p:txBody>
      </p:sp>
      <p:sp>
        <p:nvSpPr>
          <p:cNvPr id="7" name="正方形/長方形 6"/>
          <p:cNvSpPr/>
          <p:nvPr/>
        </p:nvSpPr>
        <p:spPr>
          <a:xfrm>
            <a:off x="4253108" y="1060727"/>
            <a:ext cx="3702258" cy="203875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t>周囲との関係性</a:t>
            </a:r>
            <a:endParaRPr lang="en-US" altLang="ja-JP" sz="3600" smtClean="0"/>
          </a:p>
          <a:p>
            <a:pPr algn="ctr"/>
            <a:r>
              <a:rPr lang="ja-JP" altLang="en-US" sz="3600" smtClean="0"/>
              <a:t>アドバイス</a:t>
            </a:r>
            <a:endParaRPr kumimoji="1" lang="ja-JP" altLang="en-US" sz="3600"/>
          </a:p>
        </p:txBody>
      </p:sp>
      <p:sp>
        <p:nvSpPr>
          <p:cNvPr id="8" name="正方形/長方形 7"/>
          <p:cNvSpPr/>
          <p:nvPr/>
        </p:nvSpPr>
        <p:spPr>
          <a:xfrm>
            <a:off x="8024520" y="1060727"/>
            <a:ext cx="3702258" cy="2038758"/>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t>キャリアについて</a:t>
            </a:r>
            <a:endParaRPr lang="en-US" altLang="ja-JP" sz="3600" smtClean="0"/>
          </a:p>
          <a:p>
            <a:pPr algn="ctr"/>
            <a:r>
              <a:rPr kumimoji="1" lang="ja-JP" altLang="en-US" sz="3600" smtClean="0"/>
              <a:t>意見</a:t>
            </a:r>
            <a:r>
              <a:rPr kumimoji="1" lang="ja-JP" altLang="en-US" sz="3600"/>
              <a:t>交換</a:t>
            </a:r>
          </a:p>
        </p:txBody>
      </p:sp>
      <p:sp>
        <p:nvSpPr>
          <p:cNvPr id="9" name="正方形/長方形 8"/>
          <p:cNvSpPr/>
          <p:nvPr/>
        </p:nvSpPr>
        <p:spPr>
          <a:xfrm>
            <a:off x="682762" y="3345750"/>
            <a:ext cx="5326413" cy="1471433"/>
          </a:xfrm>
          <a:prstGeom prst="rect">
            <a:avLst/>
          </a:prstGeom>
          <a:solidFill>
            <a:srgbClr val="0070C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smtClean="0"/>
              <a:t>進捗確認</a:t>
            </a:r>
            <a:endParaRPr kumimoji="1" lang="ja-JP" altLang="en-US" sz="3600"/>
          </a:p>
        </p:txBody>
      </p:sp>
      <p:sp>
        <p:nvSpPr>
          <p:cNvPr id="10" name="正方形/長方形 9"/>
          <p:cNvSpPr/>
          <p:nvPr/>
        </p:nvSpPr>
        <p:spPr>
          <a:xfrm>
            <a:off x="6204769" y="3345750"/>
            <a:ext cx="5326414" cy="1471433"/>
          </a:xfrm>
          <a:prstGeom prst="rect">
            <a:avLst/>
          </a:prstGeom>
          <a:solidFill>
            <a:srgbClr val="0070C0"/>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a:t>コーチング・ティーチング・フィードバック</a:t>
            </a:r>
          </a:p>
        </p:txBody>
      </p:sp>
    </p:spTree>
    <p:extLst>
      <p:ext uri="{BB962C8B-B14F-4D97-AF65-F5344CB8AC3E}">
        <p14:creationId xmlns:p14="http://schemas.microsoft.com/office/powerpoint/2010/main" val="2604256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1785708"/>
            <a:ext cx="7325747" cy="3286584"/>
          </a:xfrm>
          <a:prstGeom prst="rect">
            <a:avLst/>
          </a:prstGeom>
        </p:spPr>
      </p:pic>
    </p:spTree>
    <p:extLst>
      <p:ext uri="{BB962C8B-B14F-4D97-AF65-F5344CB8AC3E}">
        <p14:creationId xmlns:p14="http://schemas.microsoft.com/office/powerpoint/2010/main" val="3997884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1785708"/>
            <a:ext cx="7325747" cy="3286584"/>
          </a:xfrm>
          <a:prstGeom prst="rect">
            <a:avLst/>
          </a:prstGeom>
        </p:spPr>
      </p:pic>
      <p:sp>
        <p:nvSpPr>
          <p:cNvPr id="3" name="角丸四角形 2"/>
          <p:cNvSpPr/>
          <p:nvPr/>
        </p:nvSpPr>
        <p:spPr>
          <a:xfrm>
            <a:off x="4352544" y="1889760"/>
            <a:ext cx="1706880" cy="3072384"/>
          </a:xfrm>
          <a:prstGeom prst="roundRect">
            <a:avLst>
              <a:gd name="adj" fmla="val 6667"/>
            </a:avLst>
          </a:prstGeom>
          <a:solidFill>
            <a:srgbClr val="FFFF00">
              <a:alpha val="20000"/>
            </a:srgbClr>
          </a:solid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6260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580" y="1050796"/>
            <a:ext cx="3225628" cy="4575359"/>
          </a:xfrm>
          <a:prstGeom prst="rect">
            <a:avLst/>
          </a:prstGeom>
          <a:ln>
            <a:solidFill>
              <a:schemeClr val="tx1"/>
            </a:solidFill>
          </a:ln>
        </p:spPr>
      </p:pic>
      <p:sp>
        <p:nvSpPr>
          <p:cNvPr id="4" name="右矢印 3"/>
          <p:cNvSpPr/>
          <p:nvPr/>
        </p:nvSpPr>
        <p:spPr>
          <a:xfrm>
            <a:off x="2600434" y="3253977"/>
            <a:ext cx="759854" cy="553791"/>
          </a:xfrm>
          <a:prstGeom prst="right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515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kumimoji="1"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早速 </a:t>
            </a:r>
            <a:r>
              <a:rPr kumimoji="1" lang="en-US" altLang="ja-JP"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1on1 </a:t>
            </a:r>
            <a:r>
              <a:rPr kumimoji="1"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のデモ</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62390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1785708"/>
            <a:ext cx="7325747" cy="3286584"/>
          </a:xfrm>
          <a:prstGeom prst="rect">
            <a:avLst/>
          </a:prstGeom>
        </p:spPr>
      </p:pic>
      <p:sp>
        <p:nvSpPr>
          <p:cNvPr id="3" name="角丸四角形 2"/>
          <p:cNvSpPr/>
          <p:nvPr/>
        </p:nvSpPr>
        <p:spPr>
          <a:xfrm>
            <a:off x="6156960" y="1889760"/>
            <a:ext cx="1706880" cy="3072384"/>
          </a:xfrm>
          <a:prstGeom prst="roundRect">
            <a:avLst>
              <a:gd name="adj" fmla="val 6667"/>
            </a:avLst>
          </a:prstGeom>
          <a:solidFill>
            <a:srgbClr val="FFFF00">
              <a:alpha val="20000"/>
            </a:srgbClr>
          </a:solid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92562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126" y="1785708"/>
            <a:ext cx="7325747" cy="3286584"/>
          </a:xfrm>
          <a:prstGeom prst="rect">
            <a:avLst/>
          </a:prstGeom>
        </p:spPr>
      </p:pic>
      <p:sp>
        <p:nvSpPr>
          <p:cNvPr id="3" name="角丸四角形 2"/>
          <p:cNvSpPr/>
          <p:nvPr/>
        </p:nvSpPr>
        <p:spPr>
          <a:xfrm>
            <a:off x="7949184" y="1889760"/>
            <a:ext cx="1706880" cy="3072384"/>
          </a:xfrm>
          <a:prstGeom prst="roundRect">
            <a:avLst>
              <a:gd name="adj" fmla="val 6667"/>
            </a:avLst>
          </a:prstGeom>
          <a:solidFill>
            <a:srgbClr val="FFFF00">
              <a:alpha val="20000"/>
            </a:srgbClr>
          </a:solid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918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1on1 =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u="sng"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守り</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攻め</a:t>
            </a:r>
            <a:endParaRPr kumimoji="1" lang="ja-JP" altLang="en-US" sz="48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812121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kumimoji="1" lang="en-US" altLang="ja-JP" sz="4800" smtClean="0">
                <a:latin typeface="Meiryo UI" panose="020B0604030504040204" pitchFamily="50" charset="-128"/>
                <a:ea typeface="Meiryo UI" panose="020B0604030504040204" pitchFamily="50" charset="-128"/>
                <a:cs typeface="Meiryo UI" panose="020B0604030504040204" pitchFamily="50" charset="-128"/>
              </a:rPr>
              <a:t>Q. </a:t>
            </a:r>
            <a:r>
              <a:rPr lang="ja-JP" altLang="en-US" sz="4800">
                <a:latin typeface="Meiryo UI" panose="020B0604030504040204" pitchFamily="50" charset="-128"/>
                <a:ea typeface="Meiryo UI" panose="020B0604030504040204" pitchFamily="50" charset="-128"/>
                <a:cs typeface="Meiryo UI" panose="020B0604030504040204" pitchFamily="50" charset="-128"/>
              </a:rPr>
              <a:t>コロナ</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禍での働き方の変化は？</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57477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良い</a:t>
            </a:r>
            <a:r>
              <a:rPr lang="ja-JP" altLang="en-US" sz="4800">
                <a:latin typeface="Meiryo UI" panose="020B0604030504040204" pitchFamily="50" charset="-128"/>
                <a:ea typeface="Meiryo UI" panose="020B0604030504040204" pitchFamily="50" charset="-128"/>
                <a:cs typeface="Meiryo UI" panose="020B0604030504040204" pitchFamily="50" charset="-128"/>
              </a:rPr>
              <a:t>点</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54392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a:latin typeface="Meiryo UI" panose="020B0604030504040204" pitchFamily="50" charset="-128"/>
                <a:ea typeface="Meiryo UI" panose="020B0604030504040204" pitchFamily="50" charset="-128"/>
                <a:cs typeface="Meiryo UI" panose="020B0604030504040204" pitchFamily="50" charset="-128"/>
              </a:rPr>
              <a:t>多様（時間、場所）な働き方の選択</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8564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人材フル活用 </a:t>
            </a: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x </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個のパフォーマンス最大化</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25375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Q. </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新たな課題は？</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35417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16767" y="550434"/>
            <a:ext cx="5974670"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4" name="正方形/長方形 13"/>
          <p:cNvSpPr/>
          <p:nvPr/>
        </p:nvSpPr>
        <p:spPr>
          <a:xfrm>
            <a:off x="9891437" y="550434"/>
            <a:ext cx="1051771"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5" name="正方形/長方形 14"/>
          <p:cNvSpPr/>
          <p:nvPr/>
        </p:nvSpPr>
        <p:spPr>
          <a:xfrm>
            <a:off x="3910300" y="2596165"/>
            <a:ext cx="4896816"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6" name="正方形/長方形 15"/>
          <p:cNvSpPr/>
          <p:nvPr/>
        </p:nvSpPr>
        <p:spPr>
          <a:xfrm>
            <a:off x="8807116" y="2596165"/>
            <a:ext cx="2129625"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7" name="正方形/長方形 16"/>
          <p:cNvSpPr/>
          <p:nvPr/>
        </p:nvSpPr>
        <p:spPr>
          <a:xfrm>
            <a:off x="3916767" y="4641896"/>
            <a:ext cx="1187116"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8" name="正方形/長方形 17"/>
          <p:cNvSpPr/>
          <p:nvPr/>
        </p:nvSpPr>
        <p:spPr>
          <a:xfrm>
            <a:off x="5103883" y="4641896"/>
            <a:ext cx="5839326"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9" name="テキスト ボックス 18"/>
          <p:cNvSpPr txBox="1"/>
          <p:nvPr/>
        </p:nvSpPr>
        <p:spPr>
          <a:xfrm>
            <a:off x="884808" y="1224764"/>
            <a:ext cx="2569934" cy="400110"/>
          </a:xfrm>
          <a:prstGeom prst="rect">
            <a:avLst/>
          </a:prstGeom>
          <a:noFill/>
        </p:spPr>
        <p:txBody>
          <a:bodyPr wrap="none" rtlCol="0">
            <a:spAutoFit/>
          </a:bodyPr>
          <a:lstStyle/>
          <a:p>
            <a:r>
              <a:rPr kumimoji="1" lang="ja-JP" altLang="en-US" sz="2000" smtClean="0"/>
              <a:t>会議で同僚と話す内容</a:t>
            </a:r>
            <a:endParaRPr kumimoji="1" lang="ja-JP" altLang="en-US" sz="2000"/>
          </a:p>
        </p:txBody>
      </p:sp>
      <p:sp>
        <p:nvSpPr>
          <p:cNvPr id="20" name="テキスト ボックス 19"/>
          <p:cNvSpPr txBox="1"/>
          <p:nvPr/>
        </p:nvSpPr>
        <p:spPr>
          <a:xfrm>
            <a:off x="884808" y="3270495"/>
            <a:ext cx="2770310" cy="400110"/>
          </a:xfrm>
          <a:prstGeom prst="rect">
            <a:avLst/>
          </a:prstGeom>
          <a:noFill/>
        </p:spPr>
        <p:txBody>
          <a:bodyPr wrap="none" rtlCol="0">
            <a:spAutoFit/>
          </a:bodyPr>
          <a:lstStyle/>
          <a:p>
            <a:r>
              <a:rPr kumimoji="1" lang="ja-JP" altLang="en-US" sz="2000" smtClean="0"/>
              <a:t>オフィスで同僚と話す内容</a:t>
            </a:r>
            <a:endParaRPr kumimoji="1" lang="ja-JP" altLang="en-US" sz="2000"/>
          </a:p>
        </p:txBody>
      </p:sp>
      <p:sp>
        <p:nvSpPr>
          <p:cNvPr id="21" name="テキスト ボックス 20"/>
          <p:cNvSpPr txBox="1"/>
          <p:nvPr/>
        </p:nvSpPr>
        <p:spPr>
          <a:xfrm>
            <a:off x="884808" y="5316226"/>
            <a:ext cx="2569934" cy="400110"/>
          </a:xfrm>
          <a:prstGeom prst="rect">
            <a:avLst/>
          </a:prstGeom>
          <a:noFill/>
        </p:spPr>
        <p:txBody>
          <a:bodyPr wrap="none" rtlCol="0">
            <a:spAutoFit/>
          </a:bodyPr>
          <a:lstStyle/>
          <a:p>
            <a:r>
              <a:rPr kumimoji="1" lang="ja-JP" altLang="en-US" sz="2000" smtClean="0"/>
              <a:t>社外で同僚と話す内容</a:t>
            </a:r>
            <a:endParaRPr kumimoji="1" lang="ja-JP" altLang="en-US" sz="2000"/>
          </a:p>
        </p:txBody>
      </p:sp>
      <p:cxnSp>
        <p:nvCxnSpPr>
          <p:cNvPr id="23" name="直線コネクタ 22"/>
          <p:cNvCxnSpPr/>
          <p:nvPr/>
        </p:nvCxnSpPr>
        <p:spPr>
          <a:xfrm>
            <a:off x="3749337" y="550434"/>
            <a:ext cx="0" cy="58402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6845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16767" y="550434"/>
            <a:ext cx="5974670"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4" name="正方形/長方形 13"/>
          <p:cNvSpPr/>
          <p:nvPr/>
        </p:nvSpPr>
        <p:spPr>
          <a:xfrm>
            <a:off x="9891437" y="550434"/>
            <a:ext cx="1051771"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5" name="正方形/長方形 14"/>
          <p:cNvSpPr/>
          <p:nvPr/>
        </p:nvSpPr>
        <p:spPr>
          <a:xfrm>
            <a:off x="3910300" y="2596165"/>
            <a:ext cx="4896816"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6" name="正方形/長方形 15"/>
          <p:cNvSpPr/>
          <p:nvPr/>
        </p:nvSpPr>
        <p:spPr>
          <a:xfrm>
            <a:off x="8807116" y="2596165"/>
            <a:ext cx="2129625"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7" name="正方形/長方形 16"/>
          <p:cNvSpPr/>
          <p:nvPr/>
        </p:nvSpPr>
        <p:spPr>
          <a:xfrm>
            <a:off x="3916767" y="4641896"/>
            <a:ext cx="1187116"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8" name="正方形/長方形 17"/>
          <p:cNvSpPr/>
          <p:nvPr/>
        </p:nvSpPr>
        <p:spPr>
          <a:xfrm>
            <a:off x="5103883" y="4641896"/>
            <a:ext cx="5839326"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9" name="テキスト ボックス 18"/>
          <p:cNvSpPr txBox="1"/>
          <p:nvPr/>
        </p:nvSpPr>
        <p:spPr>
          <a:xfrm>
            <a:off x="884808" y="1224764"/>
            <a:ext cx="2569934" cy="400110"/>
          </a:xfrm>
          <a:prstGeom prst="rect">
            <a:avLst/>
          </a:prstGeom>
          <a:noFill/>
        </p:spPr>
        <p:txBody>
          <a:bodyPr wrap="none" rtlCol="0">
            <a:spAutoFit/>
          </a:bodyPr>
          <a:lstStyle/>
          <a:p>
            <a:r>
              <a:rPr kumimoji="1" lang="ja-JP" altLang="en-US" sz="2000" smtClean="0"/>
              <a:t>会議で同僚と話す内容</a:t>
            </a:r>
            <a:endParaRPr kumimoji="1" lang="ja-JP" altLang="en-US" sz="2000"/>
          </a:p>
        </p:txBody>
      </p:sp>
      <p:sp>
        <p:nvSpPr>
          <p:cNvPr id="20" name="テキスト ボックス 19"/>
          <p:cNvSpPr txBox="1"/>
          <p:nvPr/>
        </p:nvSpPr>
        <p:spPr>
          <a:xfrm>
            <a:off x="884808" y="3270495"/>
            <a:ext cx="2770310" cy="400110"/>
          </a:xfrm>
          <a:prstGeom prst="rect">
            <a:avLst/>
          </a:prstGeom>
          <a:noFill/>
        </p:spPr>
        <p:txBody>
          <a:bodyPr wrap="none" rtlCol="0">
            <a:spAutoFit/>
          </a:bodyPr>
          <a:lstStyle/>
          <a:p>
            <a:r>
              <a:rPr kumimoji="1" lang="ja-JP" altLang="en-US" sz="2000" smtClean="0"/>
              <a:t>オフィスで同僚と話す内容</a:t>
            </a:r>
            <a:endParaRPr kumimoji="1" lang="ja-JP" altLang="en-US" sz="2000"/>
          </a:p>
        </p:txBody>
      </p:sp>
      <p:sp>
        <p:nvSpPr>
          <p:cNvPr id="21" name="テキスト ボックス 20"/>
          <p:cNvSpPr txBox="1"/>
          <p:nvPr/>
        </p:nvSpPr>
        <p:spPr>
          <a:xfrm>
            <a:off x="884808" y="5316226"/>
            <a:ext cx="2569934" cy="400110"/>
          </a:xfrm>
          <a:prstGeom prst="rect">
            <a:avLst/>
          </a:prstGeom>
          <a:noFill/>
        </p:spPr>
        <p:txBody>
          <a:bodyPr wrap="none" rtlCol="0">
            <a:spAutoFit/>
          </a:bodyPr>
          <a:lstStyle/>
          <a:p>
            <a:r>
              <a:rPr kumimoji="1" lang="ja-JP" altLang="en-US" sz="2000" smtClean="0"/>
              <a:t>社外で同僚と話す内容</a:t>
            </a:r>
            <a:endParaRPr kumimoji="1" lang="ja-JP" altLang="en-US" sz="2000"/>
          </a:p>
        </p:txBody>
      </p:sp>
      <p:cxnSp>
        <p:nvCxnSpPr>
          <p:cNvPr id="23" name="直線コネクタ 22"/>
          <p:cNvCxnSpPr/>
          <p:nvPr/>
        </p:nvCxnSpPr>
        <p:spPr>
          <a:xfrm>
            <a:off x="3749337" y="550434"/>
            <a:ext cx="0" cy="58402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1844074" y="3144849"/>
            <a:ext cx="651401" cy="651401"/>
            <a:chOff x="5995851" y="5747657"/>
            <a:chExt cx="666206" cy="666206"/>
          </a:xfrm>
        </p:grpSpPr>
        <p:cxnSp>
          <p:nvCxnSpPr>
            <p:cNvPr id="13" name="直線コネクタ 12"/>
            <p:cNvCxnSpPr/>
            <p:nvPr/>
          </p:nvCxnSpPr>
          <p:spPr>
            <a:xfrm flipV="1">
              <a:off x="5995851" y="5747657"/>
              <a:ext cx="666206" cy="640081"/>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995851" y="5747657"/>
              <a:ext cx="666206" cy="666206"/>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86838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6274531" y="3193577"/>
            <a:ext cx="4572085" cy="584775"/>
          </a:xfrm>
          <a:prstGeom prst="rect">
            <a:avLst/>
          </a:prstGeom>
          <a:noFill/>
        </p:spPr>
        <p:txBody>
          <a:bodyPr wrap="none" rtlCol="0">
            <a:spAutoFit/>
          </a:bodyPr>
          <a:lstStyle/>
          <a:p>
            <a:pPr algn="ctr"/>
            <a:r>
              <a:rPr kumimoji="1" lang="ja-JP" altLang="en-US" sz="3200" smtClean="0"/>
              <a:t>今日はよろしくお願いします</a:t>
            </a:r>
            <a:endParaRPr kumimoji="1" lang="ja-JP" altLang="en-US" sz="3200"/>
          </a:p>
        </p:txBody>
      </p:sp>
    </p:spTree>
    <p:extLst>
      <p:ext uri="{BB962C8B-B14F-4D97-AF65-F5344CB8AC3E}">
        <p14:creationId xmlns:p14="http://schemas.microsoft.com/office/powerpoint/2010/main" val="4083103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3916767" y="550434"/>
            <a:ext cx="5974670"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4" name="正方形/長方形 13"/>
          <p:cNvSpPr/>
          <p:nvPr/>
        </p:nvSpPr>
        <p:spPr>
          <a:xfrm>
            <a:off x="9891437" y="550434"/>
            <a:ext cx="1051771"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5" name="正方形/長方形 14"/>
          <p:cNvSpPr/>
          <p:nvPr/>
        </p:nvSpPr>
        <p:spPr>
          <a:xfrm>
            <a:off x="3910300" y="2596165"/>
            <a:ext cx="4896816" cy="1748770"/>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solidFill>
                  <a:schemeClr val="bg1">
                    <a:lumMod val="75000"/>
                  </a:schemeClr>
                </a:solidFill>
              </a:rPr>
              <a:t>業務</a:t>
            </a:r>
            <a:endParaRPr kumimoji="1" lang="ja-JP" altLang="en-US" sz="2000">
              <a:solidFill>
                <a:schemeClr val="bg1">
                  <a:lumMod val="75000"/>
                </a:schemeClr>
              </a:solidFill>
            </a:endParaRPr>
          </a:p>
        </p:txBody>
      </p:sp>
      <p:sp>
        <p:nvSpPr>
          <p:cNvPr id="16" name="正方形/長方形 15"/>
          <p:cNvSpPr/>
          <p:nvPr/>
        </p:nvSpPr>
        <p:spPr>
          <a:xfrm>
            <a:off x="8807116" y="2596165"/>
            <a:ext cx="2129625" cy="1748770"/>
          </a:xfrm>
          <a:prstGeom prst="rect">
            <a:avLst/>
          </a:prstGeom>
          <a:solidFill>
            <a:schemeClr val="bg1"/>
          </a:solid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solidFill>
                  <a:schemeClr val="bg1">
                    <a:lumMod val="75000"/>
                  </a:schemeClr>
                </a:solidFill>
              </a:rPr>
              <a:t>業務外</a:t>
            </a:r>
            <a:endParaRPr kumimoji="1" lang="ja-JP" altLang="en-US" sz="2000">
              <a:solidFill>
                <a:schemeClr val="bg1">
                  <a:lumMod val="75000"/>
                </a:schemeClr>
              </a:solidFill>
            </a:endParaRPr>
          </a:p>
        </p:txBody>
      </p:sp>
      <p:sp>
        <p:nvSpPr>
          <p:cNvPr id="17" name="正方形/長方形 16"/>
          <p:cNvSpPr/>
          <p:nvPr/>
        </p:nvSpPr>
        <p:spPr>
          <a:xfrm>
            <a:off x="3916767" y="4641896"/>
            <a:ext cx="1187116" cy="174877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a:t>
            </a:r>
            <a:endParaRPr kumimoji="1" lang="ja-JP" altLang="en-US" sz="2000"/>
          </a:p>
        </p:txBody>
      </p:sp>
      <p:sp>
        <p:nvSpPr>
          <p:cNvPr id="18" name="正方形/長方形 17"/>
          <p:cNvSpPr/>
          <p:nvPr/>
        </p:nvSpPr>
        <p:spPr>
          <a:xfrm>
            <a:off x="5103883" y="4641896"/>
            <a:ext cx="5839326" cy="1748770"/>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smtClean="0"/>
              <a:t>業務外</a:t>
            </a:r>
            <a:endParaRPr kumimoji="1" lang="ja-JP" altLang="en-US" sz="2000"/>
          </a:p>
        </p:txBody>
      </p:sp>
      <p:sp>
        <p:nvSpPr>
          <p:cNvPr id="19" name="テキスト ボックス 18"/>
          <p:cNvSpPr txBox="1"/>
          <p:nvPr/>
        </p:nvSpPr>
        <p:spPr>
          <a:xfrm>
            <a:off x="884808" y="1224764"/>
            <a:ext cx="2569934" cy="400110"/>
          </a:xfrm>
          <a:prstGeom prst="rect">
            <a:avLst/>
          </a:prstGeom>
          <a:noFill/>
        </p:spPr>
        <p:txBody>
          <a:bodyPr wrap="none" rtlCol="0">
            <a:spAutoFit/>
          </a:bodyPr>
          <a:lstStyle/>
          <a:p>
            <a:r>
              <a:rPr kumimoji="1" lang="ja-JP" altLang="en-US" sz="2000" smtClean="0"/>
              <a:t>会議で同僚と話す内容</a:t>
            </a:r>
            <a:endParaRPr kumimoji="1" lang="ja-JP" altLang="en-US" sz="2000"/>
          </a:p>
        </p:txBody>
      </p:sp>
      <p:sp>
        <p:nvSpPr>
          <p:cNvPr id="20" name="テキスト ボックス 19"/>
          <p:cNvSpPr txBox="1"/>
          <p:nvPr/>
        </p:nvSpPr>
        <p:spPr>
          <a:xfrm>
            <a:off x="884808" y="3270495"/>
            <a:ext cx="2770310" cy="400110"/>
          </a:xfrm>
          <a:prstGeom prst="rect">
            <a:avLst/>
          </a:prstGeom>
          <a:noFill/>
        </p:spPr>
        <p:txBody>
          <a:bodyPr wrap="none" rtlCol="0">
            <a:spAutoFit/>
          </a:bodyPr>
          <a:lstStyle/>
          <a:p>
            <a:r>
              <a:rPr kumimoji="1" lang="ja-JP" altLang="en-US" sz="2000" smtClean="0"/>
              <a:t>オフィスで同僚と話す内容</a:t>
            </a:r>
            <a:endParaRPr kumimoji="1" lang="ja-JP" altLang="en-US" sz="2000"/>
          </a:p>
        </p:txBody>
      </p:sp>
      <p:sp>
        <p:nvSpPr>
          <p:cNvPr id="21" name="テキスト ボックス 20"/>
          <p:cNvSpPr txBox="1"/>
          <p:nvPr/>
        </p:nvSpPr>
        <p:spPr>
          <a:xfrm>
            <a:off x="884808" y="5316226"/>
            <a:ext cx="2569934" cy="400110"/>
          </a:xfrm>
          <a:prstGeom prst="rect">
            <a:avLst/>
          </a:prstGeom>
          <a:noFill/>
        </p:spPr>
        <p:txBody>
          <a:bodyPr wrap="none" rtlCol="0">
            <a:spAutoFit/>
          </a:bodyPr>
          <a:lstStyle/>
          <a:p>
            <a:r>
              <a:rPr kumimoji="1" lang="ja-JP" altLang="en-US" sz="2000" smtClean="0"/>
              <a:t>社外で同僚と話す内容</a:t>
            </a:r>
            <a:endParaRPr kumimoji="1" lang="ja-JP" altLang="en-US" sz="2000"/>
          </a:p>
        </p:txBody>
      </p:sp>
      <p:cxnSp>
        <p:nvCxnSpPr>
          <p:cNvPr id="23" name="直線コネクタ 22"/>
          <p:cNvCxnSpPr/>
          <p:nvPr/>
        </p:nvCxnSpPr>
        <p:spPr>
          <a:xfrm>
            <a:off x="3749337" y="550434"/>
            <a:ext cx="0" cy="58402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2" name="グループ化 11"/>
          <p:cNvGrpSpPr/>
          <p:nvPr/>
        </p:nvGrpSpPr>
        <p:grpSpPr>
          <a:xfrm>
            <a:off x="1844074" y="3144849"/>
            <a:ext cx="651401" cy="651401"/>
            <a:chOff x="5995851" y="5747657"/>
            <a:chExt cx="666206" cy="666206"/>
          </a:xfrm>
        </p:grpSpPr>
        <p:cxnSp>
          <p:nvCxnSpPr>
            <p:cNvPr id="13" name="直線コネクタ 12"/>
            <p:cNvCxnSpPr/>
            <p:nvPr/>
          </p:nvCxnSpPr>
          <p:spPr>
            <a:xfrm flipV="1">
              <a:off x="5995851" y="5747657"/>
              <a:ext cx="666206" cy="640081"/>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5995851" y="5747657"/>
              <a:ext cx="666206" cy="666206"/>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43677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879555" y="1818769"/>
            <a:ext cx="8595940" cy="3416320"/>
          </a:xfrm>
          <a:prstGeom prst="rect">
            <a:avLst/>
          </a:prstGeom>
          <a:noFill/>
        </p:spPr>
        <p:txBody>
          <a:bodyPr wrap="square" rtlCol="0" anchor="ctr">
            <a:spAutoFit/>
          </a:bodyPr>
          <a:lstStyle/>
          <a:p>
            <a:pPr marL="571500" indent="-571500">
              <a:buFont typeface="Arial" panose="020B0604020202020204" pitchFamily="34" charset="0"/>
              <a:buChar char="•"/>
            </a:pP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ノンバーバルな情報を得にくい</a:t>
            </a:r>
            <a:endParaRPr lang="en-US" altLang="ja-JP" sz="3600" smtClean="0">
              <a:latin typeface="Meiryo UI" panose="020B0604030504040204" pitchFamily="50" charset="-128"/>
              <a:ea typeface="Meiryo UI" panose="020B0604030504040204" pitchFamily="50" charset="-128"/>
              <a:cs typeface="Meiryo UI" panose="020B0604030504040204" pitchFamily="50" charset="-128"/>
            </a:endParaRPr>
          </a:p>
          <a:p>
            <a:pPr marL="571500" indent="-571500">
              <a:buFont typeface="Arial" panose="020B0604020202020204" pitchFamily="34" charset="0"/>
              <a:buChar char="•"/>
            </a:pP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ちょっとしたことが共有されにくくなる</a:t>
            </a:r>
            <a:r>
              <a:rPr lang="en-US" altLang="ja-JP" sz="360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3600" smtClean="0">
                <a:latin typeface="Meiryo UI" panose="020B0604030504040204" pitchFamily="50" charset="-128"/>
                <a:ea typeface="Meiryo UI" panose="020B0604030504040204" pitchFamily="50" charset="-128"/>
                <a:cs typeface="Meiryo UI" panose="020B0604030504040204" pitchFamily="50" charset="-128"/>
              </a:rPr>
            </a:br>
            <a:r>
              <a:rPr lang="ja-JP" altLang="en-US" sz="3600">
                <a:latin typeface="Meiryo UI" panose="020B0604030504040204" pitchFamily="50" charset="-128"/>
                <a:ea typeface="Meiryo UI" panose="020B0604030504040204" pitchFamily="50" charset="-128"/>
                <a:cs typeface="Meiryo UI" panose="020B0604030504040204" pitchFamily="50" charset="-128"/>
              </a:rPr>
              <a:t>（</a:t>
            </a: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違和感や気づきなど）</a:t>
            </a:r>
            <a:endParaRPr lang="en-US" altLang="ja-JP" sz="3600" smtClean="0">
              <a:latin typeface="Meiryo UI" panose="020B0604030504040204" pitchFamily="50" charset="-128"/>
              <a:ea typeface="Meiryo UI" panose="020B0604030504040204" pitchFamily="50" charset="-128"/>
              <a:cs typeface="Meiryo UI" panose="020B0604030504040204" pitchFamily="50" charset="-128"/>
            </a:endParaRPr>
          </a:p>
          <a:p>
            <a:pPr marL="571500" indent="-571500">
              <a:buFont typeface="Arial" panose="020B0604020202020204" pitchFamily="34" charset="0"/>
              <a:buChar char="•"/>
            </a:pP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関係性構築のハードルがあがる</a:t>
            </a:r>
            <a:endParaRPr lang="en-US" altLang="ja-JP" sz="3600" smtClean="0">
              <a:latin typeface="Meiryo UI" panose="020B0604030504040204" pitchFamily="50" charset="-128"/>
              <a:ea typeface="Meiryo UI" panose="020B0604030504040204" pitchFamily="50" charset="-128"/>
              <a:cs typeface="Meiryo UI" panose="020B0604030504040204" pitchFamily="50" charset="-128"/>
            </a:endParaRPr>
          </a:p>
          <a:p>
            <a:pPr marL="571500" indent="-571500">
              <a:buFont typeface="Arial" panose="020B0604020202020204" pitchFamily="34" charset="0"/>
              <a:buChar char="•"/>
            </a:pP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ドラクエの難易度があがる</a:t>
            </a:r>
            <a:endParaRPr lang="en-US" altLang="ja-JP" sz="3600" smtClean="0">
              <a:latin typeface="Meiryo UI" panose="020B0604030504040204" pitchFamily="50" charset="-128"/>
              <a:ea typeface="Meiryo UI" panose="020B0604030504040204" pitchFamily="50" charset="-128"/>
              <a:cs typeface="Meiryo UI" panose="020B0604030504040204" pitchFamily="50" charset="-128"/>
            </a:endParaRPr>
          </a:p>
          <a:p>
            <a:pPr marL="571500" indent="-571500">
              <a:buFont typeface="Arial" panose="020B0604020202020204" pitchFamily="34" charset="0"/>
              <a:buChar char="•"/>
            </a:pPr>
            <a:r>
              <a:rPr lang="ja-JP" altLang="en-US" sz="3600" smtClean="0">
                <a:latin typeface="Meiryo UI" panose="020B0604030504040204" pitchFamily="50" charset="-128"/>
                <a:ea typeface="Meiryo UI" panose="020B0604030504040204" pitchFamily="50" charset="-128"/>
                <a:cs typeface="Meiryo UI" panose="020B0604030504040204" pitchFamily="50" charset="-128"/>
              </a:rPr>
              <a:t>ハブになる人の情報収集ハードルがあがる</a:t>
            </a:r>
            <a:endParaRPr lang="en-US" altLang="ja-JP" sz="360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018273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守り </a:t>
            </a: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 </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新たに発生した課題を補う手段</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665451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1on1 =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成長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守り </a:t>
            </a:r>
            <a:r>
              <a:rPr lang="en-US" altLang="ja-JP" sz="4800" b="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4800" b="1" u="sng"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攻め</a:t>
            </a:r>
            <a:endParaRPr kumimoji="1" lang="ja-JP" altLang="en-US" sz="4800" b="1"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399515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時間を使う以上</a:t>
            </a:r>
            <a:r>
              <a:rPr lang="ja-JP" altLang="en-US" sz="4800">
                <a:latin typeface="Meiryo UI" panose="020B0604030504040204" pitchFamily="50" charset="-128"/>
                <a:ea typeface="Meiryo UI" panose="020B0604030504040204" pitchFamily="50" charset="-128"/>
                <a:cs typeface="Meiryo UI" panose="020B0604030504040204" pitchFamily="50" charset="-128"/>
              </a:rPr>
              <a:t>は</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新たな価値を！</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41360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055847"/>
            <a:ext cx="11257613" cy="2492990"/>
          </a:xfrm>
          <a:prstGeom prst="rect">
            <a:avLst/>
          </a:prstGeom>
          <a:noFill/>
        </p:spPr>
        <p:txBody>
          <a:bodyPr wrap="square" rtlCol="0" anchor="ctr">
            <a:spAutoFit/>
          </a:bodyPr>
          <a:lstStyle/>
          <a:p>
            <a:pPr algn="ctr"/>
            <a:r>
              <a:rPr lang="ja-JP" altLang="en-US" sz="6000" b="1" smtClean="0">
                <a:solidFill>
                  <a:srgbClr val="FF0000"/>
                </a:solidFill>
                <a:latin typeface="Meiryo UI" panose="020B0604030504040204" pitchFamily="50" charset="-128"/>
                <a:ea typeface="Meiryo UI" panose="020B0604030504040204" pitchFamily="50" charset="-128"/>
                <a:cs typeface="Meiryo UI" panose="020B0604030504040204" pitchFamily="50" charset="-128"/>
              </a:rPr>
              <a:t>「情報の交差点」</a:t>
            </a:r>
            <a:endParaRPr lang="en-US" altLang="ja-JP" sz="6000" b="1" smtClean="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algn="ct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歴史</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が示す事実として価値創造の場</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749341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弊社 </a:t>
            </a:r>
            <a:r>
              <a:rPr kumimoji="1" lang="en-US" altLang="ja-JP" sz="4800" smtClean="0">
                <a:latin typeface="Meiryo UI" panose="020B0604030504040204" pitchFamily="50" charset="-128"/>
                <a:ea typeface="Meiryo UI" panose="020B0604030504040204" pitchFamily="50" charset="-128"/>
                <a:cs typeface="Meiryo UI" panose="020B0604030504040204" pitchFamily="50" charset="-128"/>
              </a:rPr>
              <a:t>CEO </a:t>
            </a: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も社内外で </a:t>
            </a:r>
            <a:r>
              <a:rPr kumimoji="1" lang="en-US" altLang="ja-JP" sz="4800" smtClean="0">
                <a:latin typeface="Meiryo UI" panose="020B0604030504040204" pitchFamily="50" charset="-128"/>
                <a:ea typeface="Meiryo UI" panose="020B0604030504040204" pitchFamily="50" charset="-128"/>
                <a:cs typeface="Meiryo UI" panose="020B0604030504040204" pitchFamily="50" charset="-128"/>
              </a:rPr>
              <a:t>1on1 </a:t>
            </a: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を実施</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262033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8215" y="759853"/>
            <a:ext cx="7000946" cy="5306096"/>
          </a:xfrm>
          <a:prstGeom prst="rect">
            <a:avLst/>
          </a:prstGeom>
          <a:ln>
            <a:solidFill>
              <a:schemeClr val="bg1">
                <a:lumMod val="75000"/>
              </a:schemeClr>
            </a:solidFill>
          </a:ln>
        </p:spPr>
      </p:pic>
    </p:spTree>
    <p:extLst>
      <p:ext uri="{BB962C8B-B14F-4D97-AF65-F5344CB8AC3E}">
        <p14:creationId xmlns:p14="http://schemas.microsoft.com/office/powerpoint/2010/main" val="12180044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394" y="1081828"/>
            <a:ext cx="10566479" cy="4597756"/>
          </a:xfrm>
          <a:prstGeom prst="rect">
            <a:avLst/>
          </a:prstGeom>
          <a:ln>
            <a:solidFill>
              <a:schemeClr val="bg1">
                <a:lumMod val="75000"/>
              </a:schemeClr>
            </a:solidFill>
          </a:ln>
        </p:spPr>
      </p:pic>
      <p:cxnSp>
        <p:nvCxnSpPr>
          <p:cNvPr id="5" name="直線コネクタ 4"/>
          <p:cNvCxnSpPr/>
          <p:nvPr/>
        </p:nvCxnSpPr>
        <p:spPr>
          <a:xfrm>
            <a:off x="2060620" y="2678806"/>
            <a:ext cx="8062174"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3372118" y="4093335"/>
            <a:ext cx="7665076"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948744" y="4554828"/>
            <a:ext cx="777025" cy="0"/>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113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3359" y="154547"/>
            <a:ext cx="7504585" cy="6524607"/>
          </a:xfrm>
          <a:prstGeom prst="rect">
            <a:avLst/>
          </a:prstGeom>
          <a:ln>
            <a:solidFill>
              <a:schemeClr val="bg1">
                <a:lumMod val="75000"/>
              </a:schemeClr>
            </a:solidFill>
          </a:ln>
        </p:spPr>
      </p:pic>
      <p:sp>
        <p:nvSpPr>
          <p:cNvPr id="5" name="右矢印 4"/>
          <p:cNvSpPr/>
          <p:nvPr/>
        </p:nvSpPr>
        <p:spPr>
          <a:xfrm>
            <a:off x="1581460" y="3786389"/>
            <a:ext cx="759854" cy="553791"/>
          </a:xfrm>
          <a:prstGeom prst="rightArrow">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032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1349503" y="3193576"/>
            <a:ext cx="4302781" cy="584775"/>
          </a:xfrm>
          <a:prstGeom prst="rect">
            <a:avLst/>
          </a:prstGeom>
          <a:noFill/>
        </p:spPr>
        <p:txBody>
          <a:bodyPr wrap="none" rtlCol="0">
            <a:spAutoFit/>
          </a:bodyPr>
          <a:lstStyle/>
          <a:p>
            <a:pPr algn="ctr"/>
            <a:r>
              <a:rPr kumimoji="1" lang="ja-JP" altLang="en-US" sz="3200" smtClean="0"/>
              <a:t>はい、よろしくお願いします</a:t>
            </a:r>
            <a:endParaRPr kumimoji="1" lang="ja-JP" altLang="en-US" sz="3200"/>
          </a:p>
        </p:txBody>
      </p:sp>
    </p:spTree>
    <p:extLst>
      <p:ext uri="{BB962C8B-B14F-4D97-AF65-F5344CB8AC3E}">
        <p14:creationId xmlns:p14="http://schemas.microsoft.com/office/powerpoint/2010/main" val="1694056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メンティーの例えば </a:t>
            </a:r>
            <a:r>
              <a:rPr lang="en-US" altLang="ja-JP"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348533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壁打ちを仕掛けてみる</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36122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コーチのエキスパートに</a:t>
            </a: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聞いた</a:t>
            </a:r>
            <a:r>
              <a:rPr kumimoji="1" lang="ja-JP" altLang="en-US" sz="4800" smtClean="0">
                <a:latin typeface="Meiryo UI" panose="020B0604030504040204" pitchFamily="50" charset="-128"/>
                <a:ea typeface="Meiryo UI" panose="020B0604030504040204" pitchFamily="50" charset="-128"/>
                <a:cs typeface="Meiryo UI" panose="020B0604030504040204" pitchFamily="50" charset="-128"/>
              </a:rPr>
              <a:t>話</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535372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メンターの例えば </a:t>
            </a:r>
            <a:r>
              <a:rPr lang="en-US" altLang="ja-JP"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9251363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886842"/>
            <a:ext cx="11257613" cy="830997"/>
          </a:xfrm>
          <a:prstGeom prst="rect">
            <a:avLst/>
          </a:prstGeom>
          <a:noFill/>
        </p:spPr>
        <p:txBody>
          <a:bodyPr wrap="square" rtlCol="0" anchor="ctr">
            <a:spAutoFit/>
          </a:bodyPr>
          <a:lstStyle/>
          <a:p>
            <a:pPr algn="ctr"/>
            <a:r>
              <a:rPr kumimoji="1" lang="en-US" altLang="ja-JP" sz="4800" smtClean="0">
                <a:latin typeface="Meiryo UI" panose="020B0604030504040204" pitchFamily="50" charset="-128"/>
                <a:ea typeface="Meiryo UI" panose="020B0604030504040204" pitchFamily="50" charset="-128"/>
                <a:cs typeface="Meiryo UI" panose="020B0604030504040204" pitchFamily="50" charset="-128"/>
              </a:rPr>
              <a:t>WHY </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を聞いてみる</a:t>
            </a:r>
            <a:endParaRPr kumimoji="1" lang="ja-JP" altLang="en-US" sz="48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81519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"can you get it done faster?" It’s more like "okay, got it, 2–3 months… can you explain to me what you need to do?"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you come up with a much cheaper alternate solution. "Oh, we don’t actually need perfectly synchronized caching in this case, we can handle a couple of minutes of inconsistency." And you just saved someone two months of work.</a:t>
            </a:r>
          </a:p>
        </p:txBody>
      </p:sp>
    </p:spTree>
    <p:extLst>
      <p:ext uri="{BB962C8B-B14F-4D97-AF65-F5344CB8AC3E}">
        <p14:creationId xmlns:p14="http://schemas.microsoft.com/office/powerpoint/2010/main" val="1636316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a:t>
            </a:r>
            <a:r>
              <a:rPr lang="en-US" altLang="ja-JP" sz="2400" i="1" u="sng">
                <a:solidFill>
                  <a:srgbClr val="FF0000"/>
                </a:solidFill>
                <a:latin typeface="Meiryo UI" panose="020B0604030504040204" pitchFamily="50" charset="-128"/>
                <a:ea typeface="Meiryo UI" panose="020B0604030504040204" pitchFamily="50" charset="-128"/>
                <a:cs typeface="Meiryo UI" panose="020B0604030504040204" pitchFamily="50" charset="-128"/>
              </a:rPr>
              <a:t>can you get it done faster?</a:t>
            </a:r>
            <a:r>
              <a:rPr lang="en-US" altLang="ja-JP" sz="2400" i="1" u="sng">
                <a:latin typeface="Meiryo UI" panose="020B0604030504040204" pitchFamily="50" charset="-128"/>
                <a:ea typeface="Meiryo UI" panose="020B0604030504040204" pitchFamily="50" charset="-128"/>
                <a:cs typeface="Meiryo UI" panose="020B0604030504040204" pitchFamily="50" charset="-128"/>
              </a:rPr>
              <a:t>" </a:t>
            </a:r>
            <a:r>
              <a:rPr lang="en-US" altLang="ja-JP" sz="2400" i="1">
                <a:latin typeface="Meiryo UI" panose="020B0604030504040204" pitchFamily="50" charset="-128"/>
                <a:ea typeface="Meiryo UI" panose="020B0604030504040204" pitchFamily="50" charset="-128"/>
                <a:cs typeface="Meiryo UI" panose="020B0604030504040204" pitchFamily="50" charset="-128"/>
              </a:rPr>
              <a:t>It’s more like "okay, got it, 2–3 months… can you explain to me what you need to do?"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you come up with a much cheaper alternate solution. "Oh, we don’t actually need perfectly synchronized caching in this case, we can handle a couple of minutes of inconsistency." And you just saved someone two months of work.</a:t>
            </a:r>
          </a:p>
        </p:txBody>
      </p:sp>
    </p:spTree>
    <p:extLst>
      <p:ext uri="{BB962C8B-B14F-4D97-AF65-F5344CB8AC3E}">
        <p14:creationId xmlns:p14="http://schemas.microsoft.com/office/powerpoint/2010/main" val="18522633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"can you get it done faster?" It’s more like "okay, got it, 2–3 months… </a:t>
            </a:r>
            <a:r>
              <a:rPr lang="en-US" altLang="ja-JP" sz="2400" i="1" u="sng">
                <a:solidFill>
                  <a:srgbClr val="FF0000"/>
                </a:solidFill>
                <a:latin typeface="Meiryo UI" panose="020B0604030504040204" pitchFamily="50" charset="-128"/>
                <a:ea typeface="Meiryo UI" panose="020B0604030504040204" pitchFamily="50" charset="-128"/>
                <a:cs typeface="Meiryo UI" panose="020B0604030504040204" pitchFamily="50" charset="-128"/>
              </a:rPr>
              <a:t>can you explain to me what you need to do?</a:t>
            </a:r>
            <a:r>
              <a:rPr lang="en-US" altLang="ja-JP" sz="2400" i="1">
                <a:latin typeface="Meiryo UI" panose="020B0604030504040204" pitchFamily="50" charset="-128"/>
                <a:ea typeface="Meiryo UI" panose="020B0604030504040204" pitchFamily="50" charset="-128"/>
                <a:cs typeface="Meiryo UI" panose="020B0604030504040204" pitchFamily="50" charset="-128"/>
              </a:rPr>
              <a:t>"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you come up with a much cheaper alternate solution. "Oh, we don’t actually need perfectly synchronized caching in this case, we can handle a couple of minutes of inconsistency." And you just saved someone two months of work.</a:t>
            </a:r>
          </a:p>
        </p:txBody>
      </p:sp>
    </p:spTree>
    <p:extLst>
      <p:ext uri="{BB962C8B-B14F-4D97-AF65-F5344CB8AC3E}">
        <p14:creationId xmlns:p14="http://schemas.microsoft.com/office/powerpoint/2010/main" val="3198046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"can you get it done faster?" It’s more like "okay, got it, 2–3 months… can you explain to me what you need to do?"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a:t>
            </a:r>
            <a:r>
              <a:rPr lang="en-US" altLang="ja-JP" sz="2400" i="1" u="sng">
                <a:solidFill>
                  <a:srgbClr val="FF0000"/>
                </a:solidFill>
                <a:latin typeface="Meiryo UI" panose="020B0604030504040204" pitchFamily="50" charset="-128"/>
                <a:ea typeface="Meiryo UI" panose="020B0604030504040204" pitchFamily="50" charset="-128"/>
                <a:cs typeface="Meiryo UI" panose="020B0604030504040204" pitchFamily="50" charset="-128"/>
              </a:rPr>
              <a:t>you come up with a much cheaper alternate solution</a:t>
            </a:r>
            <a:r>
              <a:rPr lang="en-US" altLang="ja-JP" sz="2400" i="1">
                <a:latin typeface="Meiryo UI" panose="020B0604030504040204" pitchFamily="50" charset="-128"/>
                <a:ea typeface="Meiryo UI" panose="020B0604030504040204" pitchFamily="50" charset="-128"/>
                <a:cs typeface="Meiryo UI" panose="020B0604030504040204" pitchFamily="50" charset="-128"/>
              </a:rPr>
              <a:t>. "Oh, we don’t actually need perfectly synchronized caching in this case, we can handle a couple of minutes of inconsistency." And you just saved someone two months of work.</a:t>
            </a:r>
          </a:p>
        </p:txBody>
      </p:sp>
    </p:spTree>
    <p:extLst>
      <p:ext uri="{BB962C8B-B14F-4D97-AF65-F5344CB8AC3E}">
        <p14:creationId xmlns:p14="http://schemas.microsoft.com/office/powerpoint/2010/main" val="1593860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"can you get it done faster?" It’s more like "okay, got it, 2–3 months… can you explain to me what you need to do?"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you come up with a much cheaper alternate solution. "</a:t>
            </a:r>
            <a:r>
              <a:rPr lang="en-US" altLang="ja-JP" sz="2400" i="1" u="sng">
                <a:solidFill>
                  <a:srgbClr val="FF0000"/>
                </a:solidFill>
                <a:latin typeface="Meiryo UI" panose="020B0604030504040204" pitchFamily="50" charset="-128"/>
                <a:ea typeface="Meiryo UI" panose="020B0604030504040204" pitchFamily="50" charset="-128"/>
                <a:cs typeface="Meiryo UI" panose="020B0604030504040204" pitchFamily="50" charset="-128"/>
              </a:rPr>
              <a:t>Oh, we don’t actually need perfectly synchronized caching in this case, we can handle a couple of minutes of inconsistency.</a:t>
            </a:r>
            <a:r>
              <a:rPr lang="en-US" altLang="ja-JP" sz="2400" i="1">
                <a:latin typeface="Meiryo UI" panose="020B0604030504040204" pitchFamily="50" charset="-128"/>
                <a:ea typeface="Meiryo UI" panose="020B0604030504040204" pitchFamily="50" charset="-128"/>
                <a:cs typeface="Meiryo UI" panose="020B0604030504040204" pitchFamily="50" charset="-128"/>
              </a:rPr>
              <a:t>" And you just saved someone two months of work.</a:t>
            </a:r>
          </a:p>
        </p:txBody>
      </p:sp>
    </p:spTree>
    <p:extLst>
      <p:ext uri="{BB962C8B-B14F-4D97-AF65-F5344CB8AC3E}">
        <p14:creationId xmlns:p14="http://schemas.microsoft.com/office/powerpoint/2010/main" val="361808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7007102" y="3193577"/>
            <a:ext cx="3106941" cy="584775"/>
          </a:xfrm>
          <a:prstGeom prst="rect">
            <a:avLst/>
          </a:prstGeom>
          <a:noFill/>
        </p:spPr>
        <p:txBody>
          <a:bodyPr wrap="none" rtlCol="0">
            <a:spAutoFit/>
          </a:bodyPr>
          <a:lstStyle/>
          <a:p>
            <a:pPr algn="ctr"/>
            <a:r>
              <a:rPr kumimoji="1" lang="ja-JP" altLang="en-US" sz="3200" smtClean="0"/>
              <a:t>最近暑いですよね</a:t>
            </a:r>
            <a:endParaRPr kumimoji="1" lang="ja-JP" altLang="en-US" sz="3200"/>
          </a:p>
        </p:txBody>
      </p:sp>
    </p:spTree>
    <p:extLst>
      <p:ext uri="{BB962C8B-B14F-4D97-AF65-F5344CB8AC3E}">
        <p14:creationId xmlns:p14="http://schemas.microsoft.com/office/powerpoint/2010/main" val="1519721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591180" y="1125910"/>
            <a:ext cx="11096001" cy="4524315"/>
          </a:xfrm>
          <a:prstGeom prst="rect">
            <a:avLst/>
          </a:prstGeom>
          <a:noFill/>
        </p:spPr>
        <p:txBody>
          <a:bodyPr wrap="square" rtlCol="0" anchor="ctr">
            <a:spAutoFit/>
          </a:bodyPr>
          <a:lstStyle/>
          <a:p>
            <a:r>
              <a:rPr lang="en-US" altLang="ja-JP" sz="2400">
                <a:latin typeface="Meiryo UI" panose="020B0604030504040204" pitchFamily="50" charset="-128"/>
                <a:ea typeface="Meiryo UI" panose="020B0604030504040204" pitchFamily="50" charset="-128"/>
                <a:cs typeface="Meiryo UI" panose="020B0604030504040204" pitchFamily="50" charset="-128"/>
              </a:rPr>
              <a:t>On Hiring Technical </a:t>
            </a:r>
            <a:r>
              <a:rPr lang="en-US" altLang="ja-JP" sz="2400" smtClean="0">
                <a:latin typeface="Meiryo UI" panose="020B0604030504040204" pitchFamily="50" charset="-128"/>
                <a:ea typeface="Meiryo UI" panose="020B0604030504040204" pitchFamily="50" charset="-128"/>
                <a:cs typeface="Meiryo UI" panose="020B0604030504040204" pitchFamily="50" charset="-128"/>
              </a:rPr>
              <a:t>PMs :</a:t>
            </a:r>
          </a:p>
          <a:p>
            <a:endParaRPr lang="en-US" altLang="ja-JP" sz="2400">
              <a:latin typeface="Meiryo UI" panose="020B0604030504040204" pitchFamily="50" charset="-128"/>
              <a:ea typeface="Meiryo UI" panose="020B0604030504040204" pitchFamily="50" charset="-128"/>
              <a:cs typeface="Meiryo UI" panose="020B0604030504040204" pitchFamily="50" charset="-128"/>
            </a:endParaRPr>
          </a:p>
          <a:p>
            <a:r>
              <a:rPr lang="en-US" altLang="ja-JP" sz="2400" i="1"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400" i="1">
                <a:latin typeface="Meiryo UI" panose="020B0604030504040204" pitchFamily="50" charset="-128"/>
                <a:ea typeface="Meiryo UI" panose="020B0604030504040204" pitchFamily="50" charset="-128"/>
                <a:cs typeface="Meiryo UI" panose="020B0604030504040204" pitchFamily="50" charset="-128"/>
              </a:rPr>
              <a:t>right question is never "can you get it done faster?" It’s more like "okay, got it, 2–3 months… can you explain to me what you need to do?" Most of the time, you have an interesting conversation and you walk away better able to explain (eg, to management) why something that looks simple is in fact difficult. Some of the time, however, you learn that the thing that takes all the time and effort is not a hard requirement, and you come up with a much cheaper alternate solution. "Oh, we don’t actually need perfectly synchronized caching in this case, we can handle a couple of minutes of inconsistency." And </a:t>
            </a:r>
            <a:r>
              <a:rPr lang="en-US" altLang="ja-JP" sz="2400" i="1" u="sng">
                <a:solidFill>
                  <a:srgbClr val="FF0000"/>
                </a:solidFill>
                <a:latin typeface="Meiryo UI" panose="020B0604030504040204" pitchFamily="50" charset="-128"/>
                <a:ea typeface="Meiryo UI" panose="020B0604030504040204" pitchFamily="50" charset="-128"/>
                <a:cs typeface="Meiryo UI" panose="020B0604030504040204" pitchFamily="50" charset="-128"/>
              </a:rPr>
              <a:t>you just saved someone two months</a:t>
            </a:r>
            <a:r>
              <a:rPr lang="en-US" altLang="ja-JP" sz="2400" i="1">
                <a:latin typeface="Meiryo UI" panose="020B0604030504040204" pitchFamily="50" charset="-128"/>
                <a:ea typeface="Meiryo UI" panose="020B0604030504040204" pitchFamily="50" charset="-128"/>
                <a:cs typeface="Meiryo UI" panose="020B0604030504040204" pitchFamily="50" charset="-128"/>
              </a:rPr>
              <a:t> of work.</a:t>
            </a:r>
          </a:p>
        </p:txBody>
      </p:sp>
    </p:spTree>
    <p:extLst>
      <p:ext uri="{BB962C8B-B14F-4D97-AF65-F5344CB8AC3E}">
        <p14:creationId xmlns:p14="http://schemas.microsoft.com/office/powerpoint/2010/main" val="28787906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中山的な例えば </a:t>
            </a:r>
            <a:r>
              <a:rPr lang="en-US" altLang="ja-JP"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73454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9724" y="2517511"/>
            <a:ext cx="11257613" cy="1569660"/>
          </a:xfrm>
          <a:prstGeom prst="rect">
            <a:avLst/>
          </a:prstGeom>
          <a:noFill/>
        </p:spPr>
        <p:txBody>
          <a:bodyPr wrap="square" rtlCol="0" anchor="ctr">
            <a:spAutoFit/>
          </a:bodyPr>
          <a:lstStyle/>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メンティーもメンターも</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ほんの少しの準備をしてみる</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41170780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448545" y="2148179"/>
            <a:ext cx="7509838" cy="2308324"/>
          </a:xfrm>
          <a:prstGeom prst="rect">
            <a:avLst/>
          </a:prstGeom>
          <a:noFill/>
        </p:spPr>
        <p:txBody>
          <a:bodyPr wrap="square" rtlCol="0" anchor="ctr">
            <a:spAutoFit/>
          </a:bodyPr>
          <a:lstStyle/>
          <a:p>
            <a:pPr marL="685800" indent="-685800">
              <a:buFont typeface="Arial" panose="020B0604020202020204" pitchFamily="34" charset="0"/>
              <a:buChar char="•"/>
            </a:pP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メンティーは進捗のサマリ</a:t>
            </a: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4800" smtClean="0">
                <a:latin typeface="Meiryo UI" panose="020B0604030504040204" pitchFamily="50" charset="-128"/>
                <a:ea typeface="Meiryo UI" panose="020B0604030504040204" pitchFamily="50" charset="-128"/>
                <a:cs typeface="Meiryo UI" panose="020B0604030504040204" pitchFamily="50" charset="-128"/>
              </a:rPr>
            </a:b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 good, bad</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a:p>
            <a:pPr marL="685800" indent="-685800">
              <a:buFont typeface="Arial" panose="020B0604020202020204" pitchFamily="34" charset="0"/>
              <a:buChar char="•"/>
            </a:pP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メンターは </a:t>
            </a:r>
            <a:r>
              <a:rPr lang="en-US" altLang="ja-JP" sz="4800" smtClean="0">
                <a:latin typeface="Meiryo UI" panose="020B0604030504040204" pitchFamily="50" charset="-128"/>
                <a:ea typeface="Meiryo UI" panose="020B0604030504040204" pitchFamily="50" charset="-128"/>
                <a:cs typeface="Meiryo UI" panose="020B0604030504040204" pitchFamily="50" charset="-128"/>
              </a:rPr>
              <a:t>ask </a:t>
            </a:r>
            <a:r>
              <a:rPr lang="ja-JP" altLang="en-US" sz="4800" smtClean="0">
                <a:latin typeface="Meiryo UI" panose="020B0604030504040204" pitchFamily="50" charset="-128"/>
                <a:ea typeface="Meiryo UI" panose="020B0604030504040204" pitchFamily="50" charset="-128"/>
                <a:cs typeface="Meiryo UI" panose="020B0604030504040204" pitchFamily="50" charset="-128"/>
              </a:rPr>
              <a:t>すべきこと</a:t>
            </a:r>
            <a:endParaRPr lang="en-US" altLang="ja-JP" sz="4800" smtClean="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443296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4" name="テキスト ボックス 3"/>
          <p:cNvSpPr txBox="1"/>
          <p:nvPr/>
        </p:nvSpPr>
        <p:spPr>
          <a:xfrm>
            <a:off x="419724" y="2886843"/>
            <a:ext cx="11257613" cy="830997"/>
          </a:xfrm>
          <a:prstGeom prst="rect">
            <a:avLst/>
          </a:prstGeom>
          <a:noFill/>
        </p:spPr>
        <p:txBody>
          <a:bodyPr wrap="square" rtlCol="0" anchor="ctr">
            <a:spAutoFit/>
          </a:bodyPr>
          <a:lstStyle/>
          <a:p>
            <a:pPr algn="ctr"/>
            <a:r>
              <a:rPr lang="ja-JP" altLang="en-US" sz="480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ありがとうございました</a:t>
            </a:r>
            <a:endParaRPr kumimoji="1" lang="ja-JP" altLang="en-US" sz="48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29124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1965859" y="3193576"/>
            <a:ext cx="3070072" cy="584775"/>
          </a:xfrm>
          <a:prstGeom prst="rect">
            <a:avLst/>
          </a:prstGeom>
          <a:noFill/>
        </p:spPr>
        <p:txBody>
          <a:bodyPr wrap="none" rtlCol="0">
            <a:spAutoFit/>
          </a:bodyPr>
          <a:lstStyle/>
          <a:p>
            <a:pPr algn="ctr"/>
            <a:r>
              <a:rPr kumimoji="1" lang="ja-JP" altLang="en-US" sz="3200" smtClean="0"/>
              <a:t>本当、暑いですね</a:t>
            </a:r>
            <a:endParaRPr kumimoji="1" lang="ja-JP" altLang="en-US" sz="3200"/>
          </a:p>
        </p:txBody>
      </p:sp>
    </p:spTree>
    <p:extLst>
      <p:ext uri="{BB962C8B-B14F-4D97-AF65-F5344CB8AC3E}">
        <p14:creationId xmlns:p14="http://schemas.microsoft.com/office/powerpoint/2010/main" val="227559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0282" y="1319030"/>
            <a:ext cx="1985394" cy="4333871"/>
          </a:xfrm>
          <a:prstGeom prst="rect">
            <a:avLst/>
          </a:prstGeom>
        </p:spPr>
      </p:pic>
      <p:sp>
        <p:nvSpPr>
          <p:cNvPr id="4" name="テキスト ボックス 3"/>
          <p:cNvSpPr txBox="1"/>
          <p:nvPr/>
        </p:nvSpPr>
        <p:spPr>
          <a:xfrm>
            <a:off x="6264914" y="3193577"/>
            <a:ext cx="4591320" cy="584775"/>
          </a:xfrm>
          <a:prstGeom prst="rect">
            <a:avLst/>
          </a:prstGeom>
          <a:noFill/>
        </p:spPr>
        <p:txBody>
          <a:bodyPr wrap="none" rtlCol="0">
            <a:spAutoFit/>
          </a:bodyPr>
          <a:lstStyle/>
          <a:p>
            <a:pPr algn="ctr"/>
            <a:r>
              <a:rPr kumimoji="1" lang="ja-JP" altLang="en-US" sz="3200" smtClean="0"/>
              <a:t>安部さんやめてしまいますね</a:t>
            </a:r>
            <a:endParaRPr kumimoji="1" lang="ja-JP" altLang="en-US" sz="3200"/>
          </a:p>
        </p:txBody>
      </p:sp>
    </p:spTree>
    <p:extLst>
      <p:ext uri="{BB962C8B-B14F-4D97-AF65-F5344CB8AC3E}">
        <p14:creationId xmlns:p14="http://schemas.microsoft.com/office/powerpoint/2010/main" val="149331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3296" y="1319029"/>
            <a:ext cx="2572512" cy="4333871"/>
          </a:xfrm>
          <a:prstGeom prst="rect">
            <a:avLst/>
          </a:prstGeom>
        </p:spPr>
      </p:pic>
      <p:sp>
        <p:nvSpPr>
          <p:cNvPr id="4" name="テキスト ボックス 3"/>
          <p:cNvSpPr txBox="1"/>
          <p:nvPr/>
        </p:nvSpPr>
        <p:spPr>
          <a:xfrm>
            <a:off x="2610264" y="3193576"/>
            <a:ext cx="1781257" cy="584775"/>
          </a:xfrm>
          <a:prstGeom prst="rect">
            <a:avLst/>
          </a:prstGeom>
          <a:noFill/>
        </p:spPr>
        <p:txBody>
          <a:bodyPr wrap="none" rtlCol="0">
            <a:spAutoFit/>
          </a:bodyPr>
          <a:lstStyle/>
          <a:p>
            <a:pPr algn="ctr"/>
            <a:r>
              <a:rPr kumimoji="1" lang="en-US" altLang="ja-JP" sz="3200" smtClean="0"/>
              <a:t>…</a:t>
            </a:r>
            <a:r>
              <a:rPr kumimoji="1" lang="ja-JP" altLang="en-US" sz="3200" smtClean="0"/>
              <a:t> ですね</a:t>
            </a:r>
            <a:endParaRPr kumimoji="1" lang="ja-JP" altLang="en-US" sz="3200"/>
          </a:p>
        </p:txBody>
      </p:sp>
    </p:spTree>
    <p:extLst>
      <p:ext uri="{BB962C8B-B14F-4D97-AF65-F5344CB8AC3E}">
        <p14:creationId xmlns:p14="http://schemas.microsoft.com/office/powerpoint/2010/main" val="91601190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1363</Words>
  <Application>Microsoft Office PowerPoint</Application>
  <PresentationFormat>ワイド画面</PresentationFormat>
  <Paragraphs>156</Paragraphs>
  <Slides>64</Slides>
  <Notes>32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64</vt:i4>
      </vt:variant>
    </vt:vector>
  </HeadingPairs>
  <TitlesOfParts>
    <vt:vector size="68" baseType="lpstr">
      <vt:lpstr>Meiryo UI</vt:lpstr>
      <vt:lpstr>游ゴシック</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Yahoo! JAPAN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あああああああ</dc:title>
  <dc:creator>中山　一紀</dc:creator>
  <cp:lastModifiedBy>中山 一紀</cp:lastModifiedBy>
  <cp:revision>241</cp:revision>
  <dcterms:created xsi:type="dcterms:W3CDTF">2017-10-22T07:01:33Z</dcterms:created>
  <dcterms:modified xsi:type="dcterms:W3CDTF">2021-04-15T21:28:06Z</dcterms:modified>
</cp:coreProperties>
</file>