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7" r:id="rId2"/>
    <p:sldId id="315" r:id="rId3"/>
    <p:sldId id="278" r:id="rId4"/>
    <p:sldId id="279" r:id="rId5"/>
    <p:sldId id="280" r:id="rId6"/>
    <p:sldId id="29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91" r:id="rId15"/>
    <p:sldId id="288" r:id="rId16"/>
    <p:sldId id="289" r:id="rId17"/>
    <p:sldId id="316" r:id="rId18"/>
    <p:sldId id="351" r:id="rId19"/>
    <p:sldId id="317" r:id="rId20"/>
    <p:sldId id="345" r:id="rId21"/>
    <p:sldId id="346" r:id="rId22"/>
    <p:sldId id="347" r:id="rId23"/>
    <p:sldId id="348" r:id="rId24"/>
    <p:sldId id="323" r:id="rId25"/>
    <p:sldId id="349" r:id="rId2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BF0000"/>
    <a:srgbClr val="0079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31" autoAdjust="0"/>
    <p:restoredTop sz="94660"/>
  </p:normalViewPr>
  <p:slideViewPr>
    <p:cSldViewPr snapToGrid="0">
      <p:cViewPr varScale="1">
        <p:scale>
          <a:sx n="63" d="100"/>
          <a:sy n="63" d="100"/>
        </p:scale>
        <p:origin x="52" y="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B0E2F6-7198-4858-8B9F-AC7095C97CCC}" type="datetimeFigureOut">
              <a:rPr kumimoji="1" lang="ja-JP" altLang="en-US" smtClean="0"/>
              <a:t>2021/5/3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B5E394-A671-4870-BE4D-CEDC25467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8242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5E394-A671-4870-BE4D-CEDC25467228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6068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6FE5-4C54-49A0-A728-7E280FF13932}" type="datetimeFigureOut">
              <a:rPr kumimoji="1" lang="ja-JP" altLang="en-US" smtClean="0"/>
              <a:t>2021/5/3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FBD6-08CC-4D7F-95BE-2C95C5EB72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4848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6FE5-4C54-49A0-A728-7E280FF13932}" type="datetimeFigureOut">
              <a:rPr kumimoji="1" lang="ja-JP" altLang="en-US" smtClean="0"/>
              <a:t>2021/5/3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FBD6-08CC-4D7F-95BE-2C95C5EB72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598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46FE5-4C54-49A0-A728-7E280FF13932}" type="datetimeFigureOut">
              <a:rPr kumimoji="1" lang="ja-JP" altLang="en-US" smtClean="0"/>
              <a:t>2021/5/3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1FBD6-08CC-4D7F-95BE-2C95C5EB72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3224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419724" y="3007406"/>
            <a:ext cx="1125761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48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広告エコシステム解説</a:t>
            </a:r>
            <a:endParaRPr kumimoji="1" lang="ja-JP" altLang="en-US" sz="48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7951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98495" y="376692"/>
            <a:ext cx="11884786" cy="6327782"/>
            <a:chOff x="98495" y="376692"/>
            <a:chExt cx="11884786" cy="6327782"/>
          </a:xfrm>
        </p:grpSpPr>
        <p:sp>
          <p:nvSpPr>
            <p:cNvPr id="4" name="角丸四角形 3"/>
            <p:cNvSpPr/>
            <p:nvPr/>
          </p:nvSpPr>
          <p:spPr>
            <a:xfrm>
              <a:off x="1736896" y="3172696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計測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カバレッジ</a:t>
              </a:r>
              <a:endParaRPr lang="en-US" altLang="ja-JP" sz="1200" smtClean="0"/>
            </a:p>
          </p:txBody>
        </p:sp>
        <p:sp>
          <p:nvSpPr>
            <p:cNvPr id="5" name="角丸四角形 4"/>
            <p:cNvSpPr/>
            <p:nvPr/>
          </p:nvSpPr>
          <p:spPr>
            <a:xfrm>
              <a:off x="1748038" y="915417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ターゲティング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カバレッジ</a:t>
              </a:r>
              <a:endParaRPr lang="en-US" altLang="ja-JP" sz="1200" smtClean="0"/>
            </a:p>
          </p:txBody>
        </p:sp>
        <p:sp>
          <p:nvSpPr>
            <p:cNvPr id="6" name="角丸四角形 5"/>
            <p:cNvSpPr/>
            <p:nvPr/>
          </p:nvSpPr>
          <p:spPr>
            <a:xfrm>
              <a:off x="2795384" y="2044052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広告効果</a:t>
              </a:r>
              <a:endParaRPr lang="en-US" altLang="ja-JP" sz="1200" smtClean="0"/>
            </a:p>
          </p:txBody>
        </p:sp>
        <p:sp>
          <p:nvSpPr>
            <p:cNvPr id="7" name="角丸四角形 6"/>
            <p:cNvSpPr/>
            <p:nvPr/>
          </p:nvSpPr>
          <p:spPr>
            <a:xfrm>
              <a:off x="652811" y="2044052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smtClean="0"/>
                <a:t>User-Agent</a:t>
              </a:r>
            </a:p>
            <a:p>
              <a:pPr algn="ctr"/>
              <a:r>
                <a:rPr lang="ja-JP" altLang="en-US" sz="1200" smtClean="0"/>
                <a:t>識別能力</a:t>
              </a:r>
              <a:endParaRPr lang="en-US" altLang="ja-JP" sz="1200" smtClean="0"/>
            </a:p>
          </p:txBody>
        </p:sp>
        <p:sp>
          <p:nvSpPr>
            <p:cNvPr id="8" name="角丸四角形 7"/>
            <p:cNvSpPr/>
            <p:nvPr/>
          </p:nvSpPr>
          <p:spPr>
            <a:xfrm>
              <a:off x="4695545" y="4467780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広告接触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ユーザー数</a:t>
              </a:r>
              <a:endParaRPr lang="en-US" altLang="ja-JP" sz="1200" smtClean="0"/>
            </a:p>
          </p:txBody>
        </p:sp>
        <p:sp>
          <p:nvSpPr>
            <p:cNvPr id="9" name="角丸四角形 8"/>
            <p:cNvSpPr/>
            <p:nvPr/>
          </p:nvSpPr>
          <p:spPr>
            <a:xfrm>
              <a:off x="4695546" y="3048556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クライアント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広告出稿</a:t>
              </a:r>
              <a:endParaRPr lang="en-US" altLang="ja-JP" sz="1200" smtClean="0"/>
            </a:p>
          </p:txBody>
        </p:sp>
        <p:sp>
          <p:nvSpPr>
            <p:cNvPr id="10" name="角丸四角形 9"/>
            <p:cNvSpPr/>
            <p:nvPr/>
          </p:nvSpPr>
          <p:spPr>
            <a:xfrm>
              <a:off x="7591485" y="1428975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メディア </a:t>
              </a:r>
              <a:r>
                <a:rPr lang="en-US" altLang="ja-JP" sz="1200" smtClean="0"/>
                <a:t>/ </a:t>
              </a:r>
              <a:r>
                <a:rPr lang="ja-JP" altLang="en-US" sz="1200" smtClean="0"/>
                <a:t>媒体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広告収益</a:t>
              </a:r>
              <a:endParaRPr lang="en-US" altLang="ja-JP" sz="1200" smtClean="0"/>
            </a:p>
          </p:txBody>
        </p:sp>
        <p:sp>
          <p:nvSpPr>
            <p:cNvPr id="11" name="角丸四角形 10"/>
            <p:cNvSpPr/>
            <p:nvPr/>
          </p:nvSpPr>
          <p:spPr>
            <a:xfrm>
              <a:off x="7591485" y="3044266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メディア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コンテンツ投資</a:t>
              </a:r>
              <a:endParaRPr lang="en-US" altLang="ja-JP" sz="1200" smtClean="0"/>
            </a:p>
          </p:txBody>
        </p:sp>
        <p:sp>
          <p:nvSpPr>
            <p:cNvPr id="12" name="角丸四角形 11"/>
            <p:cNvSpPr/>
            <p:nvPr/>
          </p:nvSpPr>
          <p:spPr>
            <a:xfrm>
              <a:off x="6519490" y="4467780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smtClean="0"/>
                <a:t>UX</a:t>
              </a:r>
            </a:p>
          </p:txBody>
        </p:sp>
        <p:sp>
          <p:nvSpPr>
            <p:cNvPr id="14" name="角丸四角形 13"/>
            <p:cNvSpPr/>
            <p:nvPr/>
          </p:nvSpPr>
          <p:spPr>
            <a:xfrm>
              <a:off x="9177243" y="4727807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サブスク</a:t>
              </a:r>
              <a:endParaRPr lang="en-US" altLang="ja-JP" sz="1200" smtClean="0"/>
            </a:p>
            <a:p>
              <a:pPr algn="ctr"/>
              <a:r>
                <a:rPr lang="en-US" altLang="ja-JP" sz="1200" smtClean="0"/>
                <a:t>=</a:t>
              </a:r>
              <a:endParaRPr lang="en-US" altLang="ja-JP" sz="1200"/>
            </a:p>
            <a:p>
              <a:pPr algn="ctr"/>
              <a:r>
                <a:rPr lang="ja-JP" altLang="en-US" sz="1200" smtClean="0"/>
                <a:t>インターネットの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クローズ化</a:t>
              </a:r>
              <a:endParaRPr lang="ja-JP" altLang="en-US" sz="1200"/>
            </a:p>
          </p:txBody>
        </p:sp>
        <p:sp>
          <p:nvSpPr>
            <p:cNvPr id="15" name="角丸四角形 14"/>
            <p:cNvSpPr/>
            <p:nvPr/>
          </p:nvSpPr>
          <p:spPr>
            <a:xfrm>
              <a:off x="10767317" y="2297031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検索利用</a:t>
              </a:r>
              <a:endParaRPr lang="ja-JP" altLang="en-US" sz="1200"/>
            </a:p>
          </p:txBody>
        </p:sp>
        <p:sp>
          <p:nvSpPr>
            <p:cNvPr id="16" name="角丸四角形 15"/>
            <p:cNvSpPr/>
            <p:nvPr/>
          </p:nvSpPr>
          <p:spPr>
            <a:xfrm>
              <a:off x="8917751" y="376692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smtClean="0"/>
                <a:t>Google</a:t>
              </a:r>
            </a:p>
            <a:p>
              <a:pPr algn="ctr"/>
              <a:r>
                <a:rPr lang="en-US" altLang="ja-JP" sz="1200" smtClean="0"/>
                <a:t>Yahoo!</a:t>
              </a:r>
            </a:p>
            <a:p>
              <a:pPr algn="ctr"/>
              <a:r>
                <a:rPr lang="ja-JP" altLang="en-US" sz="1200" smtClean="0"/>
                <a:t>事業収益</a:t>
              </a:r>
              <a:endParaRPr lang="en-US" altLang="ja-JP" sz="1200" smtClean="0"/>
            </a:p>
          </p:txBody>
        </p:sp>
        <p:cxnSp>
          <p:nvCxnSpPr>
            <p:cNvPr id="17" name="曲線コネクタ 16"/>
            <p:cNvCxnSpPr>
              <a:stCxn id="7" idx="0"/>
              <a:endCxn id="5" idx="1"/>
            </p:cNvCxnSpPr>
            <p:nvPr/>
          </p:nvCxnSpPr>
          <p:spPr>
            <a:xfrm rot="5400000" flipH="1" flipV="1">
              <a:off x="1150553" y="1446568"/>
              <a:ext cx="707724" cy="487245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曲線コネクタ 19"/>
            <p:cNvCxnSpPr>
              <a:stCxn id="7" idx="2"/>
              <a:endCxn id="4" idx="1"/>
            </p:cNvCxnSpPr>
            <p:nvPr/>
          </p:nvCxnSpPr>
          <p:spPr>
            <a:xfrm rot="16200000" flipH="1">
              <a:off x="1144977" y="3001688"/>
              <a:ext cx="707734" cy="476103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曲線コネクタ 22"/>
            <p:cNvCxnSpPr>
              <a:stCxn id="5" idx="3"/>
              <a:endCxn id="6" idx="0"/>
            </p:cNvCxnSpPr>
            <p:nvPr/>
          </p:nvCxnSpPr>
          <p:spPr>
            <a:xfrm>
              <a:off x="2964002" y="1336328"/>
              <a:ext cx="439364" cy="707724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曲線コネクタ 25"/>
            <p:cNvCxnSpPr>
              <a:stCxn id="4" idx="3"/>
              <a:endCxn id="6" idx="2"/>
            </p:cNvCxnSpPr>
            <p:nvPr/>
          </p:nvCxnSpPr>
          <p:spPr>
            <a:xfrm flipV="1">
              <a:off x="2952860" y="2885873"/>
              <a:ext cx="450506" cy="707734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/>
            <p:cNvCxnSpPr>
              <a:stCxn id="8" idx="0"/>
              <a:endCxn id="9" idx="2"/>
            </p:cNvCxnSpPr>
            <p:nvPr/>
          </p:nvCxnSpPr>
          <p:spPr>
            <a:xfrm flipV="1">
              <a:off x="5303527" y="3890377"/>
              <a:ext cx="1" cy="577403"/>
            </a:xfrm>
            <a:prstGeom prst="straightConnector1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曲線コネクタ 34"/>
            <p:cNvCxnSpPr>
              <a:stCxn id="9" idx="0"/>
              <a:endCxn id="10" idx="1"/>
            </p:cNvCxnSpPr>
            <p:nvPr/>
          </p:nvCxnSpPr>
          <p:spPr>
            <a:xfrm rot="5400000" flipH="1" flipV="1">
              <a:off x="5848171" y="1305243"/>
              <a:ext cx="1198670" cy="2287957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/>
            <p:cNvCxnSpPr>
              <a:stCxn id="12" idx="1"/>
              <a:endCxn id="8" idx="3"/>
            </p:cNvCxnSpPr>
            <p:nvPr/>
          </p:nvCxnSpPr>
          <p:spPr>
            <a:xfrm flipH="1">
              <a:off x="5911509" y="4888691"/>
              <a:ext cx="607981" cy="0"/>
            </a:xfrm>
            <a:prstGeom prst="straightConnector1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曲線コネクタ 43"/>
            <p:cNvCxnSpPr>
              <a:stCxn id="11" idx="2"/>
              <a:endCxn id="12" idx="3"/>
            </p:cNvCxnSpPr>
            <p:nvPr/>
          </p:nvCxnSpPr>
          <p:spPr>
            <a:xfrm rot="5400000">
              <a:off x="7466159" y="4155383"/>
              <a:ext cx="1002604" cy="464013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曲線コネクタ 46"/>
            <p:cNvCxnSpPr>
              <a:stCxn id="10" idx="3"/>
              <a:endCxn id="14" idx="0"/>
            </p:cNvCxnSpPr>
            <p:nvPr/>
          </p:nvCxnSpPr>
          <p:spPr>
            <a:xfrm>
              <a:off x="8807449" y="1849886"/>
              <a:ext cx="977776" cy="2877921"/>
            </a:xfrm>
            <a:prstGeom prst="curvedConnector2">
              <a:avLst/>
            </a:prstGeom>
            <a:ln w="57150">
              <a:solidFill>
                <a:schemeClr val="accent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曲線コネクタ 49"/>
            <p:cNvCxnSpPr>
              <a:stCxn id="10" idx="0"/>
              <a:endCxn id="16" idx="1"/>
            </p:cNvCxnSpPr>
            <p:nvPr/>
          </p:nvCxnSpPr>
          <p:spPr>
            <a:xfrm rot="5400000" flipH="1" flipV="1">
              <a:off x="8242923" y="754147"/>
              <a:ext cx="631372" cy="718284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曲線コネクタ 58"/>
            <p:cNvCxnSpPr>
              <a:stCxn id="14" idx="2"/>
              <a:endCxn id="8" idx="2"/>
            </p:cNvCxnSpPr>
            <p:nvPr/>
          </p:nvCxnSpPr>
          <p:spPr>
            <a:xfrm rot="5400000" flipH="1">
              <a:off x="7414362" y="3198766"/>
              <a:ext cx="260027" cy="4481698"/>
            </a:xfrm>
            <a:prstGeom prst="curvedConnector3">
              <a:avLst>
                <a:gd name="adj1" fmla="val -365912"/>
              </a:avLst>
            </a:prstGeom>
            <a:ln w="57150">
              <a:solidFill>
                <a:schemeClr val="accent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曲線コネクタ 62"/>
            <p:cNvCxnSpPr>
              <a:stCxn id="14" idx="2"/>
              <a:endCxn id="12" idx="2"/>
            </p:cNvCxnSpPr>
            <p:nvPr/>
          </p:nvCxnSpPr>
          <p:spPr>
            <a:xfrm rot="5400000" flipH="1">
              <a:off x="8326335" y="4110739"/>
              <a:ext cx="260027" cy="2657753"/>
            </a:xfrm>
            <a:prstGeom prst="curvedConnector3">
              <a:avLst>
                <a:gd name="adj1" fmla="val -237605"/>
              </a:avLst>
            </a:prstGeom>
            <a:ln w="57150">
              <a:solidFill>
                <a:schemeClr val="accent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角丸四角形 66"/>
            <p:cNvSpPr/>
            <p:nvPr/>
          </p:nvSpPr>
          <p:spPr>
            <a:xfrm>
              <a:off x="1748038" y="4727808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プライバシー</a:t>
              </a:r>
              <a:endParaRPr lang="en-US" altLang="ja-JP" sz="1200" smtClean="0"/>
            </a:p>
            <a:p>
              <a:pPr algn="ctr"/>
              <a:r>
                <a:rPr lang="ja-JP" altLang="en-US" sz="1200"/>
                <a:t>保護</a:t>
              </a:r>
              <a:endParaRPr lang="en-US" altLang="ja-JP" sz="1200" smtClean="0"/>
            </a:p>
          </p:txBody>
        </p:sp>
        <p:cxnSp>
          <p:nvCxnSpPr>
            <p:cNvPr id="68" name="曲線コネクタ 67"/>
            <p:cNvCxnSpPr>
              <a:stCxn id="67" idx="1"/>
              <a:endCxn id="7" idx="1"/>
            </p:cNvCxnSpPr>
            <p:nvPr/>
          </p:nvCxnSpPr>
          <p:spPr>
            <a:xfrm rot="10800000">
              <a:off x="652812" y="2464963"/>
              <a:ext cx="1095227" cy="2683756"/>
            </a:xfrm>
            <a:prstGeom prst="curvedConnector3">
              <a:avLst>
                <a:gd name="adj1" fmla="val 137232"/>
              </a:avLst>
            </a:prstGeom>
            <a:ln w="57150">
              <a:solidFill>
                <a:schemeClr val="accent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曲線コネクタ 71"/>
            <p:cNvCxnSpPr>
              <a:stCxn id="67" idx="2"/>
              <a:endCxn id="12" idx="2"/>
            </p:cNvCxnSpPr>
            <p:nvPr/>
          </p:nvCxnSpPr>
          <p:spPr>
            <a:xfrm rot="5400000" flipH="1" flipV="1">
              <a:off x="4611732" y="3053889"/>
              <a:ext cx="260028" cy="4771452"/>
            </a:xfrm>
            <a:prstGeom prst="curvedConnector3">
              <a:avLst>
                <a:gd name="adj1" fmla="val -370664"/>
              </a:avLst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曲線コネクタ 78"/>
            <p:cNvCxnSpPr>
              <a:stCxn id="15" idx="0"/>
              <a:endCxn id="16" idx="3"/>
            </p:cNvCxnSpPr>
            <p:nvPr/>
          </p:nvCxnSpPr>
          <p:spPr>
            <a:xfrm rot="16200000" flipV="1">
              <a:off x="10004793" y="926525"/>
              <a:ext cx="1499428" cy="1241584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曲線コネクタ 75"/>
            <p:cNvCxnSpPr>
              <a:stCxn id="14" idx="3"/>
              <a:endCxn id="15" idx="2"/>
            </p:cNvCxnSpPr>
            <p:nvPr/>
          </p:nvCxnSpPr>
          <p:spPr>
            <a:xfrm flipV="1">
              <a:off x="10393207" y="3138852"/>
              <a:ext cx="982092" cy="2009866"/>
            </a:xfrm>
            <a:prstGeom prst="curvedConnector2">
              <a:avLst/>
            </a:prstGeom>
            <a:ln w="57150">
              <a:solidFill>
                <a:schemeClr val="accent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曲線コネクタ 79"/>
            <p:cNvCxnSpPr>
              <a:stCxn id="6" idx="3"/>
              <a:endCxn id="9" idx="1"/>
            </p:cNvCxnSpPr>
            <p:nvPr/>
          </p:nvCxnSpPr>
          <p:spPr>
            <a:xfrm>
              <a:off x="4011348" y="2464963"/>
              <a:ext cx="684198" cy="1004504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矢印コネクタ 44"/>
            <p:cNvCxnSpPr>
              <a:stCxn id="10" idx="2"/>
              <a:endCxn id="11" idx="0"/>
            </p:cNvCxnSpPr>
            <p:nvPr/>
          </p:nvCxnSpPr>
          <p:spPr>
            <a:xfrm>
              <a:off x="8199467" y="2270796"/>
              <a:ext cx="0" cy="773470"/>
            </a:xfrm>
            <a:prstGeom prst="straightConnector1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楕円 85"/>
            <p:cNvSpPr/>
            <p:nvPr/>
          </p:nvSpPr>
          <p:spPr>
            <a:xfrm>
              <a:off x="98495" y="3661141"/>
              <a:ext cx="291399" cy="29139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逆</a:t>
              </a:r>
              <a:endParaRPr kumimoji="1" lang="ja-JP" altLang="en-US" b="1"/>
            </a:p>
          </p:txBody>
        </p:sp>
        <p:sp>
          <p:nvSpPr>
            <p:cNvPr id="88" name="楕円 87"/>
            <p:cNvSpPr/>
            <p:nvPr/>
          </p:nvSpPr>
          <p:spPr>
            <a:xfrm>
              <a:off x="8152483" y="6043936"/>
              <a:ext cx="291399" cy="29139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逆</a:t>
              </a:r>
              <a:endParaRPr kumimoji="1" lang="ja-JP" altLang="en-US" b="1"/>
            </a:p>
          </p:txBody>
        </p:sp>
        <p:sp>
          <p:nvSpPr>
            <p:cNvPr id="89" name="楕円 88"/>
            <p:cNvSpPr/>
            <p:nvPr/>
          </p:nvSpPr>
          <p:spPr>
            <a:xfrm>
              <a:off x="7260734" y="6381682"/>
              <a:ext cx="291399" cy="29139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逆</a:t>
              </a:r>
              <a:endParaRPr kumimoji="1" lang="ja-JP" altLang="en-US" b="1"/>
            </a:p>
          </p:txBody>
        </p:sp>
        <p:sp>
          <p:nvSpPr>
            <p:cNvPr id="90" name="楕円 89"/>
            <p:cNvSpPr/>
            <p:nvPr/>
          </p:nvSpPr>
          <p:spPr>
            <a:xfrm>
              <a:off x="9478975" y="3094039"/>
              <a:ext cx="291399" cy="29139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逆</a:t>
              </a:r>
              <a:endParaRPr kumimoji="1" lang="ja-JP" altLang="en-US" b="1"/>
            </a:p>
          </p:txBody>
        </p:sp>
        <p:sp>
          <p:nvSpPr>
            <p:cNvPr id="91" name="楕円 90"/>
            <p:cNvSpPr/>
            <p:nvPr/>
          </p:nvSpPr>
          <p:spPr>
            <a:xfrm>
              <a:off x="10997698" y="4241689"/>
              <a:ext cx="291399" cy="29139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逆</a:t>
              </a:r>
              <a:endParaRPr kumimoji="1" lang="ja-JP" altLang="en-US" b="1"/>
            </a:p>
          </p:txBody>
        </p:sp>
        <p:sp>
          <p:nvSpPr>
            <p:cNvPr id="92" name="楕円 91"/>
            <p:cNvSpPr/>
            <p:nvPr/>
          </p:nvSpPr>
          <p:spPr>
            <a:xfrm>
              <a:off x="1207445" y="1551364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3" name="楕円 92"/>
            <p:cNvSpPr/>
            <p:nvPr/>
          </p:nvSpPr>
          <p:spPr>
            <a:xfrm>
              <a:off x="3155805" y="1460273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4" name="楕円 93"/>
            <p:cNvSpPr/>
            <p:nvPr/>
          </p:nvSpPr>
          <p:spPr>
            <a:xfrm>
              <a:off x="1207445" y="3094038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5" name="楕円 94"/>
            <p:cNvSpPr/>
            <p:nvPr/>
          </p:nvSpPr>
          <p:spPr>
            <a:xfrm>
              <a:off x="3155805" y="3136936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6" name="楕円 95"/>
            <p:cNvSpPr/>
            <p:nvPr/>
          </p:nvSpPr>
          <p:spPr>
            <a:xfrm>
              <a:off x="4196052" y="2802639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7" name="楕円 96"/>
            <p:cNvSpPr/>
            <p:nvPr/>
          </p:nvSpPr>
          <p:spPr>
            <a:xfrm>
              <a:off x="5876112" y="2096976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8" name="楕円 97"/>
            <p:cNvSpPr/>
            <p:nvPr/>
          </p:nvSpPr>
          <p:spPr>
            <a:xfrm>
              <a:off x="8248676" y="908580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9" name="楕円 98"/>
            <p:cNvSpPr/>
            <p:nvPr/>
          </p:nvSpPr>
          <p:spPr>
            <a:xfrm>
              <a:off x="10851999" y="1175650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100" name="楕円 99"/>
            <p:cNvSpPr/>
            <p:nvPr/>
          </p:nvSpPr>
          <p:spPr>
            <a:xfrm>
              <a:off x="8053550" y="2448968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101" name="楕円 100"/>
            <p:cNvSpPr/>
            <p:nvPr/>
          </p:nvSpPr>
          <p:spPr>
            <a:xfrm>
              <a:off x="7970777" y="4288025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102" name="楕円 101"/>
            <p:cNvSpPr/>
            <p:nvPr/>
          </p:nvSpPr>
          <p:spPr>
            <a:xfrm>
              <a:off x="6154137" y="4746722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103" name="楕円 102"/>
            <p:cNvSpPr/>
            <p:nvPr/>
          </p:nvSpPr>
          <p:spPr>
            <a:xfrm>
              <a:off x="5157826" y="4105845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104" name="楕円 103"/>
            <p:cNvSpPr/>
            <p:nvPr/>
          </p:nvSpPr>
          <p:spPr>
            <a:xfrm>
              <a:off x="4695545" y="6413075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</p:grpSp>
      <p:sp>
        <p:nvSpPr>
          <p:cNvPr id="52" name="角丸四角形 51"/>
          <p:cNvSpPr/>
          <p:nvPr/>
        </p:nvSpPr>
        <p:spPr>
          <a:xfrm>
            <a:off x="2793364" y="2044052"/>
            <a:ext cx="1215964" cy="8418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smtClean="0"/>
              <a:t>広告効果</a:t>
            </a:r>
            <a:endParaRPr lang="en-US" altLang="ja-JP" sz="1200" smtClean="0"/>
          </a:p>
        </p:txBody>
      </p:sp>
      <p:grpSp>
        <p:nvGrpSpPr>
          <p:cNvPr id="54" name="グループ化 53"/>
          <p:cNvGrpSpPr/>
          <p:nvPr/>
        </p:nvGrpSpPr>
        <p:grpSpPr>
          <a:xfrm>
            <a:off x="3122171" y="2204502"/>
            <a:ext cx="554032" cy="549854"/>
            <a:chOff x="4141513" y="376691"/>
            <a:chExt cx="554032" cy="549854"/>
          </a:xfrm>
        </p:grpSpPr>
        <p:cxnSp>
          <p:nvCxnSpPr>
            <p:cNvPr id="55" name="直線コネクタ 54"/>
            <p:cNvCxnSpPr/>
            <p:nvPr/>
          </p:nvCxnSpPr>
          <p:spPr>
            <a:xfrm>
              <a:off x="4145692" y="376692"/>
              <a:ext cx="549853" cy="549853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/>
            <p:cNvCxnSpPr/>
            <p:nvPr/>
          </p:nvCxnSpPr>
          <p:spPr>
            <a:xfrm flipV="1">
              <a:off x="4141513" y="376691"/>
              <a:ext cx="549854" cy="549854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629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98495" y="376692"/>
            <a:ext cx="11884786" cy="6327782"/>
            <a:chOff x="98495" y="376692"/>
            <a:chExt cx="11884786" cy="6327782"/>
          </a:xfrm>
        </p:grpSpPr>
        <p:sp>
          <p:nvSpPr>
            <p:cNvPr id="4" name="角丸四角形 3"/>
            <p:cNvSpPr/>
            <p:nvPr/>
          </p:nvSpPr>
          <p:spPr>
            <a:xfrm>
              <a:off x="1736896" y="3172696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計測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カバレッジ</a:t>
              </a:r>
              <a:endParaRPr lang="en-US" altLang="ja-JP" sz="1200" smtClean="0"/>
            </a:p>
          </p:txBody>
        </p:sp>
        <p:sp>
          <p:nvSpPr>
            <p:cNvPr id="5" name="角丸四角形 4"/>
            <p:cNvSpPr/>
            <p:nvPr/>
          </p:nvSpPr>
          <p:spPr>
            <a:xfrm>
              <a:off x="1748038" y="915417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ターゲティング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カバレッジ</a:t>
              </a:r>
              <a:endParaRPr lang="en-US" altLang="ja-JP" sz="1200" smtClean="0"/>
            </a:p>
          </p:txBody>
        </p:sp>
        <p:sp>
          <p:nvSpPr>
            <p:cNvPr id="6" name="角丸四角形 5"/>
            <p:cNvSpPr/>
            <p:nvPr/>
          </p:nvSpPr>
          <p:spPr>
            <a:xfrm>
              <a:off x="2795384" y="2044052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広告効果</a:t>
              </a:r>
              <a:endParaRPr lang="en-US" altLang="ja-JP" sz="1200" smtClean="0"/>
            </a:p>
          </p:txBody>
        </p:sp>
        <p:sp>
          <p:nvSpPr>
            <p:cNvPr id="7" name="角丸四角形 6"/>
            <p:cNvSpPr/>
            <p:nvPr/>
          </p:nvSpPr>
          <p:spPr>
            <a:xfrm>
              <a:off x="652811" y="2044052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smtClean="0"/>
                <a:t>User-Agent</a:t>
              </a:r>
            </a:p>
            <a:p>
              <a:pPr algn="ctr"/>
              <a:r>
                <a:rPr lang="ja-JP" altLang="en-US" sz="1200" smtClean="0"/>
                <a:t>識別能力</a:t>
              </a:r>
              <a:endParaRPr lang="en-US" altLang="ja-JP" sz="1200" smtClean="0"/>
            </a:p>
          </p:txBody>
        </p:sp>
        <p:sp>
          <p:nvSpPr>
            <p:cNvPr id="8" name="角丸四角形 7"/>
            <p:cNvSpPr/>
            <p:nvPr/>
          </p:nvSpPr>
          <p:spPr>
            <a:xfrm>
              <a:off x="4695545" y="4467780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広告接触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ユーザー数</a:t>
              </a:r>
              <a:endParaRPr lang="en-US" altLang="ja-JP" sz="1200" smtClean="0"/>
            </a:p>
          </p:txBody>
        </p:sp>
        <p:sp>
          <p:nvSpPr>
            <p:cNvPr id="9" name="角丸四角形 8"/>
            <p:cNvSpPr/>
            <p:nvPr/>
          </p:nvSpPr>
          <p:spPr>
            <a:xfrm>
              <a:off x="4695546" y="3048556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クライアント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広告出稿</a:t>
              </a:r>
              <a:endParaRPr lang="en-US" altLang="ja-JP" sz="1200" smtClean="0"/>
            </a:p>
          </p:txBody>
        </p:sp>
        <p:sp>
          <p:nvSpPr>
            <p:cNvPr id="10" name="角丸四角形 9"/>
            <p:cNvSpPr/>
            <p:nvPr/>
          </p:nvSpPr>
          <p:spPr>
            <a:xfrm>
              <a:off x="7591485" y="1428975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メディア </a:t>
              </a:r>
              <a:r>
                <a:rPr lang="en-US" altLang="ja-JP" sz="1200" smtClean="0"/>
                <a:t>/ </a:t>
              </a:r>
              <a:r>
                <a:rPr lang="ja-JP" altLang="en-US" sz="1200" smtClean="0"/>
                <a:t>媒体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広告収益</a:t>
              </a:r>
              <a:endParaRPr lang="en-US" altLang="ja-JP" sz="1200" smtClean="0"/>
            </a:p>
          </p:txBody>
        </p:sp>
        <p:sp>
          <p:nvSpPr>
            <p:cNvPr id="11" name="角丸四角形 10"/>
            <p:cNvSpPr/>
            <p:nvPr/>
          </p:nvSpPr>
          <p:spPr>
            <a:xfrm>
              <a:off x="7591485" y="3044266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メディア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コンテンツ投資</a:t>
              </a:r>
              <a:endParaRPr lang="en-US" altLang="ja-JP" sz="1200" smtClean="0"/>
            </a:p>
          </p:txBody>
        </p:sp>
        <p:sp>
          <p:nvSpPr>
            <p:cNvPr id="12" name="角丸四角形 11"/>
            <p:cNvSpPr/>
            <p:nvPr/>
          </p:nvSpPr>
          <p:spPr>
            <a:xfrm>
              <a:off x="6519490" y="4467780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smtClean="0"/>
                <a:t>UX</a:t>
              </a:r>
            </a:p>
          </p:txBody>
        </p:sp>
        <p:sp>
          <p:nvSpPr>
            <p:cNvPr id="14" name="角丸四角形 13"/>
            <p:cNvSpPr/>
            <p:nvPr/>
          </p:nvSpPr>
          <p:spPr>
            <a:xfrm>
              <a:off x="9177243" y="4727807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サブスク</a:t>
              </a:r>
              <a:endParaRPr lang="en-US" altLang="ja-JP" sz="1200" smtClean="0"/>
            </a:p>
            <a:p>
              <a:pPr algn="ctr"/>
              <a:r>
                <a:rPr lang="en-US" altLang="ja-JP" sz="1200" smtClean="0"/>
                <a:t>=</a:t>
              </a:r>
              <a:endParaRPr lang="en-US" altLang="ja-JP" sz="1200"/>
            </a:p>
            <a:p>
              <a:pPr algn="ctr"/>
              <a:r>
                <a:rPr lang="ja-JP" altLang="en-US" sz="1200" smtClean="0"/>
                <a:t>インターネットの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クローズ化</a:t>
              </a:r>
              <a:endParaRPr lang="ja-JP" altLang="en-US" sz="1200"/>
            </a:p>
          </p:txBody>
        </p:sp>
        <p:sp>
          <p:nvSpPr>
            <p:cNvPr id="15" name="角丸四角形 14"/>
            <p:cNvSpPr/>
            <p:nvPr/>
          </p:nvSpPr>
          <p:spPr>
            <a:xfrm>
              <a:off x="10767317" y="2297031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検索利用</a:t>
              </a:r>
              <a:endParaRPr lang="ja-JP" altLang="en-US" sz="1200"/>
            </a:p>
          </p:txBody>
        </p:sp>
        <p:sp>
          <p:nvSpPr>
            <p:cNvPr id="16" name="角丸四角形 15"/>
            <p:cNvSpPr/>
            <p:nvPr/>
          </p:nvSpPr>
          <p:spPr>
            <a:xfrm>
              <a:off x="8917751" y="376692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smtClean="0"/>
                <a:t>Google</a:t>
              </a:r>
            </a:p>
            <a:p>
              <a:pPr algn="ctr"/>
              <a:r>
                <a:rPr lang="en-US" altLang="ja-JP" sz="1200" smtClean="0"/>
                <a:t>Yahoo!</a:t>
              </a:r>
            </a:p>
            <a:p>
              <a:pPr algn="ctr"/>
              <a:r>
                <a:rPr lang="ja-JP" altLang="en-US" sz="1200" smtClean="0"/>
                <a:t>事業収益</a:t>
              </a:r>
              <a:endParaRPr lang="en-US" altLang="ja-JP" sz="1200" smtClean="0"/>
            </a:p>
          </p:txBody>
        </p:sp>
        <p:cxnSp>
          <p:nvCxnSpPr>
            <p:cNvPr id="17" name="曲線コネクタ 16"/>
            <p:cNvCxnSpPr>
              <a:stCxn id="7" idx="0"/>
              <a:endCxn id="5" idx="1"/>
            </p:cNvCxnSpPr>
            <p:nvPr/>
          </p:nvCxnSpPr>
          <p:spPr>
            <a:xfrm rot="5400000" flipH="1" flipV="1">
              <a:off x="1150553" y="1446568"/>
              <a:ext cx="707724" cy="487245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曲線コネクタ 19"/>
            <p:cNvCxnSpPr>
              <a:stCxn id="7" idx="2"/>
              <a:endCxn id="4" idx="1"/>
            </p:cNvCxnSpPr>
            <p:nvPr/>
          </p:nvCxnSpPr>
          <p:spPr>
            <a:xfrm rot="16200000" flipH="1">
              <a:off x="1144977" y="3001688"/>
              <a:ext cx="707734" cy="476103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曲線コネクタ 22"/>
            <p:cNvCxnSpPr>
              <a:stCxn id="5" idx="3"/>
              <a:endCxn id="6" idx="0"/>
            </p:cNvCxnSpPr>
            <p:nvPr/>
          </p:nvCxnSpPr>
          <p:spPr>
            <a:xfrm>
              <a:off x="2964002" y="1336328"/>
              <a:ext cx="439364" cy="707724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曲線コネクタ 25"/>
            <p:cNvCxnSpPr>
              <a:stCxn id="4" idx="3"/>
              <a:endCxn id="6" idx="2"/>
            </p:cNvCxnSpPr>
            <p:nvPr/>
          </p:nvCxnSpPr>
          <p:spPr>
            <a:xfrm flipV="1">
              <a:off x="2952860" y="2885873"/>
              <a:ext cx="450506" cy="707734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/>
            <p:cNvCxnSpPr>
              <a:stCxn id="8" idx="0"/>
              <a:endCxn id="9" idx="2"/>
            </p:cNvCxnSpPr>
            <p:nvPr/>
          </p:nvCxnSpPr>
          <p:spPr>
            <a:xfrm flipV="1">
              <a:off x="5303527" y="3890377"/>
              <a:ext cx="1" cy="577403"/>
            </a:xfrm>
            <a:prstGeom prst="straightConnector1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曲線コネクタ 34"/>
            <p:cNvCxnSpPr>
              <a:stCxn id="9" idx="0"/>
              <a:endCxn id="10" idx="1"/>
            </p:cNvCxnSpPr>
            <p:nvPr/>
          </p:nvCxnSpPr>
          <p:spPr>
            <a:xfrm rot="5400000" flipH="1" flipV="1">
              <a:off x="5848171" y="1305243"/>
              <a:ext cx="1198670" cy="2287957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/>
            <p:cNvCxnSpPr>
              <a:stCxn id="12" idx="1"/>
              <a:endCxn id="8" idx="3"/>
            </p:cNvCxnSpPr>
            <p:nvPr/>
          </p:nvCxnSpPr>
          <p:spPr>
            <a:xfrm flipH="1">
              <a:off x="5911509" y="4888691"/>
              <a:ext cx="607981" cy="0"/>
            </a:xfrm>
            <a:prstGeom prst="straightConnector1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曲線コネクタ 43"/>
            <p:cNvCxnSpPr>
              <a:stCxn id="11" idx="2"/>
              <a:endCxn id="12" idx="3"/>
            </p:cNvCxnSpPr>
            <p:nvPr/>
          </p:nvCxnSpPr>
          <p:spPr>
            <a:xfrm rot="5400000">
              <a:off x="7466159" y="4155383"/>
              <a:ext cx="1002604" cy="464013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曲線コネクタ 46"/>
            <p:cNvCxnSpPr>
              <a:stCxn id="10" idx="3"/>
              <a:endCxn id="14" idx="0"/>
            </p:cNvCxnSpPr>
            <p:nvPr/>
          </p:nvCxnSpPr>
          <p:spPr>
            <a:xfrm>
              <a:off x="8807449" y="1849886"/>
              <a:ext cx="977776" cy="2877921"/>
            </a:xfrm>
            <a:prstGeom prst="curvedConnector2">
              <a:avLst/>
            </a:prstGeom>
            <a:ln w="57150">
              <a:solidFill>
                <a:schemeClr val="accent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曲線コネクタ 49"/>
            <p:cNvCxnSpPr>
              <a:stCxn id="10" idx="0"/>
              <a:endCxn id="16" idx="1"/>
            </p:cNvCxnSpPr>
            <p:nvPr/>
          </p:nvCxnSpPr>
          <p:spPr>
            <a:xfrm rot="5400000" flipH="1" flipV="1">
              <a:off x="8242923" y="754147"/>
              <a:ext cx="631372" cy="718284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曲線コネクタ 58"/>
            <p:cNvCxnSpPr>
              <a:stCxn id="14" idx="2"/>
              <a:endCxn id="8" idx="2"/>
            </p:cNvCxnSpPr>
            <p:nvPr/>
          </p:nvCxnSpPr>
          <p:spPr>
            <a:xfrm rot="5400000" flipH="1">
              <a:off x="7414362" y="3198766"/>
              <a:ext cx="260027" cy="4481698"/>
            </a:xfrm>
            <a:prstGeom prst="curvedConnector3">
              <a:avLst>
                <a:gd name="adj1" fmla="val -365912"/>
              </a:avLst>
            </a:prstGeom>
            <a:ln w="57150">
              <a:solidFill>
                <a:schemeClr val="accent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曲線コネクタ 62"/>
            <p:cNvCxnSpPr>
              <a:stCxn id="14" idx="2"/>
              <a:endCxn id="12" idx="2"/>
            </p:cNvCxnSpPr>
            <p:nvPr/>
          </p:nvCxnSpPr>
          <p:spPr>
            <a:xfrm rot="5400000" flipH="1">
              <a:off x="8326335" y="4110739"/>
              <a:ext cx="260027" cy="2657753"/>
            </a:xfrm>
            <a:prstGeom prst="curvedConnector3">
              <a:avLst>
                <a:gd name="adj1" fmla="val -237605"/>
              </a:avLst>
            </a:prstGeom>
            <a:ln w="57150">
              <a:solidFill>
                <a:schemeClr val="accent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角丸四角形 66"/>
            <p:cNvSpPr/>
            <p:nvPr/>
          </p:nvSpPr>
          <p:spPr>
            <a:xfrm>
              <a:off x="1748038" y="4727808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プライバシー</a:t>
              </a:r>
              <a:endParaRPr lang="en-US" altLang="ja-JP" sz="1200" smtClean="0"/>
            </a:p>
            <a:p>
              <a:pPr algn="ctr"/>
              <a:r>
                <a:rPr lang="ja-JP" altLang="en-US" sz="1200"/>
                <a:t>保護</a:t>
              </a:r>
              <a:endParaRPr lang="en-US" altLang="ja-JP" sz="1200" smtClean="0"/>
            </a:p>
          </p:txBody>
        </p:sp>
        <p:cxnSp>
          <p:nvCxnSpPr>
            <p:cNvPr id="68" name="曲線コネクタ 67"/>
            <p:cNvCxnSpPr>
              <a:stCxn id="67" idx="1"/>
              <a:endCxn id="7" idx="1"/>
            </p:cNvCxnSpPr>
            <p:nvPr/>
          </p:nvCxnSpPr>
          <p:spPr>
            <a:xfrm rot="10800000">
              <a:off x="652812" y="2464963"/>
              <a:ext cx="1095227" cy="2683756"/>
            </a:xfrm>
            <a:prstGeom prst="curvedConnector3">
              <a:avLst>
                <a:gd name="adj1" fmla="val 137232"/>
              </a:avLst>
            </a:prstGeom>
            <a:ln w="57150">
              <a:solidFill>
                <a:schemeClr val="accent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曲線コネクタ 71"/>
            <p:cNvCxnSpPr>
              <a:stCxn id="67" idx="2"/>
              <a:endCxn id="12" idx="2"/>
            </p:cNvCxnSpPr>
            <p:nvPr/>
          </p:nvCxnSpPr>
          <p:spPr>
            <a:xfrm rot="5400000" flipH="1" flipV="1">
              <a:off x="4611732" y="3053889"/>
              <a:ext cx="260028" cy="4771452"/>
            </a:xfrm>
            <a:prstGeom prst="curvedConnector3">
              <a:avLst>
                <a:gd name="adj1" fmla="val -370664"/>
              </a:avLst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曲線コネクタ 78"/>
            <p:cNvCxnSpPr>
              <a:stCxn id="15" idx="0"/>
              <a:endCxn id="16" idx="3"/>
            </p:cNvCxnSpPr>
            <p:nvPr/>
          </p:nvCxnSpPr>
          <p:spPr>
            <a:xfrm rot="16200000" flipV="1">
              <a:off x="10004793" y="926525"/>
              <a:ext cx="1499428" cy="1241584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曲線コネクタ 75"/>
            <p:cNvCxnSpPr>
              <a:stCxn id="14" idx="3"/>
              <a:endCxn id="15" idx="2"/>
            </p:cNvCxnSpPr>
            <p:nvPr/>
          </p:nvCxnSpPr>
          <p:spPr>
            <a:xfrm flipV="1">
              <a:off x="10393207" y="3138852"/>
              <a:ext cx="982092" cy="2009866"/>
            </a:xfrm>
            <a:prstGeom prst="curvedConnector2">
              <a:avLst/>
            </a:prstGeom>
            <a:ln w="57150">
              <a:solidFill>
                <a:schemeClr val="accent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曲線コネクタ 79"/>
            <p:cNvCxnSpPr>
              <a:stCxn id="6" idx="3"/>
              <a:endCxn id="9" idx="1"/>
            </p:cNvCxnSpPr>
            <p:nvPr/>
          </p:nvCxnSpPr>
          <p:spPr>
            <a:xfrm>
              <a:off x="4011348" y="2464963"/>
              <a:ext cx="684198" cy="1004504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矢印コネクタ 44"/>
            <p:cNvCxnSpPr>
              <a:stCxn id="10" idx="2"/>
              <a:endCxn id="11" idx="0"/>
            </p:cNvCxnSpPr>
            <p:nvPr/>
          </p:nvCxnSpPr>
          <p:spPr>
            <a:xfrm>
              <a:off x="8199467" y="2270796"/>
              <a:ext cx="0" cy="773470"/>
            </a:xfrm>
            <a:prstGeom prst="straightConnector1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楕円 85"/>
            <p:cNvSpPr/>
            <p:nvPr/>
          </p:nvSpPr>
          <p:spPr>
            <a:xfrm>
              <a:off x="98495" y="3661141"/>
              <a:ext cx="291399" cy="29139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逆</a:t>
              </a:r>
              <a:endParaRPr kumimoji="1" lang="ja-JP" altLang="en-US" b="1"/>
            </a:p>
          </p:txBody>
        </p:sp>
        <p:sp>
          <p:nvSpPr>
            <p:cNvPr id="88" name="楕円 87"/>
            <p:cNvSpPr/>
            <p:nvPr/>
          </p:nvSpPr>
          <p:spPr>
            <a:xfrm>
              <a:off x="8152483" y="6043936"/>
              <a:ext cx="291399" cy="29139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逆</a:t>
              </a:r>
              <a:endParaRPr kumimoji="1" lang="ja-JP" altLang="en-US" b="1"/>
            </a:p>
          </p:txBody>
        </p:sp>
        <p:sp>
          <p:nvSpPr>
            <p:cNvPr id="89" name="楕円 88"/>
            <p:cNvSpPr/>
            <p:nvPr/>
          </p:nvSpPr>
          <p:spPr>
            <a:xfrm>
              <a:off x="7260734" y="6381682"/>
              <a:ext cx="291399" cy="29139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逆</a:t>
              </a:r>
              <a:endParaRPr kumimoji="1" lang="ja-JP" altLang="en-US" b="1"/>
            </a:p>
          </p:txBody>
        </p:sp>
        <p:sp>
          <p:nvSpPr>
            <p:cNvPr id="90" name="楕円 89"/>
            <p:cNvSpPr/>
            <p:nvPr/>
          </p:nvSpPr>
          <p:spPr>
            <a:xfrm>
              <a:off x="9478975" y="3094039"/>
              <a:ext cx="291399" cy="29139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逆</a:t>
              </a:r>
              <a:endParaRPr kumimoji="1" lang="ja-JP" altLang="en-US" b="1"/>
            </a:p>
          </p:txBody>
        </p:sp>
        <p:sp>
          <p:nvSpPr>
            <p:cNvPr id="91" name="楕円 90"/>
            <p:cNvSpPr/>
            <p:nvPr/>
          </p:nvSpPr>
          <p:spPr>
            <a:xfrm>
              <a:off x="10997698" y="4241689"/>
              <a:ext cx="291399" cy="29139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逆</a:t>
              </a:r>
              <a:endParaRPr kumimoji="1" lang="ja-JP" altLang="en-US" b="1"/>
            </a:p>
          </p:txBody>
        </p:sp>
        <p:sp>
          <p:nvSpPr>
            <p:cNvPr id="92" name="楕円 91"/>
            <p:cNvSpPr/>
            <p:nvPr/>
          </p:nvSpPr>
          <p:spPr>
            <a:xfrm>
              <a:off x="1207445" y="1551364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3" name="楕円 92"/>
            <p:cNvSpPr/>
            <p:nvPr/>
          </p:nvSpPr>
          <p:spPr>
            <a:xfrm>
              <a:off x="3155805" y="1460273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4" name="楕円 93"/>
            <p:cNvSpPr/>
            <p:nvPr/>
          </p:nvSpPr>
          <p:spPr>
            <a:xfrm>
              <a:off x="1207445" y="3094038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5" name="楕円 94"/>
            <p:cNvSpPr/>
            <p:nvPr/>
          </p:nvSpPr>
          <p:spPr>
            <a:xfrm>
              <a:off x="3155805" y="3136936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6" name="楕円 95"/>
            <p:cNvSpPr/>
            <p:nvPr/>
          </p:nvSpPr>
          <p:spPr>
            <a:xfrm>
              <a:off x="4196052" y="2802639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7" name="楕円 96"/>
            <p:cNvSpPr/>
            <p:nvPr/>
          </p:nvSpPr>
          <p:spPr>
            <a:xfrm>
              <a:off x="5876112" y="2096976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8" name="楕円 97"/>
            <p:cNvSpPr/>
            <p:nvPr/>
          </p:nvSpPr>
          <p:spPr>
            <a:xfrm>
              <a:off x="8248676" y="908580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9" name="楕円 98"/>
            <p:cNvSpPr/>
            <p:nvPr/>
          </p:nvSpPr>
          <p:spPr>
            <a:xfrm>
              <a:off x="10851999" y="1175650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100" name="楕円 99"/>
            <p:cNvSpPr/>
            <p:nvPr/>
          </p:nvSpPr>
          <p:spPr>
            <a:xfrm>
              <a:off x="8053550" y="2448968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101" name="楕円 100"/>
            <p:cNvSpPr/>
            <p:nvPr/>
          </p:nvSpPr>
          <p:spPr>
            <a:xfrm>
              <a:off x="7970777" y="4288025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102" name="楕円 101"/>
            <p:cNvSpPr/>
            <p:nvPr/>
          </p:nvSpPr>
          <p:spPr>
            <a:xfrm>
              <a:off x="6154137" y="4746722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103" name="楕円 102"/>
            <p:cNvSpPr/>
            <p:nvPr/>
          </p:nvSpPr>
          <p:spPr>
            <a:xfrm>
              <a:off x="5157826" y="4105845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104" name="楕円 103"/>
            <p:cNvSpPr/>
            <p:nvPr/>
          </p:nvSpPr>
          <p:spPr>
            <a:xfrm>
              <a:off x="4695545" y="6413075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</p:grpSp>
      <p:sp>
        <p:nvSpPr>
          <p:cNvPr id="52" name="角丸四角形 51"/>
          <p:cNvSpPr/>
          <p:nvPr/>
        </p:nvSpPr>
        <p:spPr>
          <a:xfrm>
            <a:off x="2793364" y="2044052"/>
            <a:ext cx="1215964" cy="8418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smtClean="0"/>
              <a:t>広告効果</a:t>
            </a:r>
            <a:endParaRPr lang="en-US" altLang="ja-JP" sz="1200" smtClean="0"/>
          </a:p>
        </p:txBody>
      </p:sp>
      <p:sp>
        <p:nvSpPr>
          <p:cNvPr id="54" name="角丸四角形 53"/>
          <p:cNvSpPr/>
          <p:nvPr/>
        </p:nvSpPr>
        <p:spPr>
          <a:xfrm>
            <a:off x="4693526" y="3048556"/>
            <a:ext cx="1215964" cy="8418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smtClean="0"/>
              <a:t>クライアント</a:t>
            </a:r>
            <a:endParaRPr lang="en-US" altLang="ja-JP" sz="1200" smtClean="0"/>
          </a:p>
          <a:p>
            <a:pPr algn="ctr"/>
            <a:r>
              <a:rPr lang="ja-JP" altLang="en-US" sz="1200" smtClean="0"/>
              <a:t>広告出稿</a:t>
            </a:r>
            <a:endParaRPr lang="en-US" altLang="ja-JP" sz="1200" smtClean="0"/>
          </a:p>
        </p:txBody>
      </p:sp>
      <p:sp>
        <p:nvSpPr>
          <p:cNvPr id="55" name="角丸四角形 54"/>
          <p:cNvSpPr/>
          <p:nvPr/>
        </p:nvSpPr>
        <p:spPr>
          <a:xfrm>
            <a:off x="7589465" y="1428975"/>
            <a:ext cx="1215964" cy="8418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smtClean="0"/>
              <a:t>メディア </a:t>
            </a:r>
            <a:r>
              <a:rPr lang="en-US" altLang="ja-JP" sz="1200" smtClean="0"/>
              <a:t>/ </a:t>
            </a:r>
            <a:r>
              <a:rPr lang="ja-JP" altLang="en-US" sz="1200" smtClean="0"/>
              <a:t>媒体</a:t>
            </a:r>
            <a:endParaRPr lang="en-US" altLang="ja-JP" sz="1200" smtClean="0"/>
          </a:p>
          <a:p>
            <a:pPr algn="ctr"/>
            <a:r>
              <a:rPr lang="ja-JP" altLang="en-US" sz="1200" smtClean="0"/>
              <a:t>広告収益</a:t>
            </a:r>
            <a:endParaRPr lang="en-US" altLang="ja-JP" sz="1200" smtClean="0"/>
          </a:p>
        </p:txBody>
      </p:sp>
      <p:cxnSp>
        <p:nvCxnSpPr>
          <p:cNvPr id="57" name="曲線コネクタ 56"/>
          <p:cNvCxnSpPr>
            <a:stCxn id="54" idx="0"/>
            <a:endCxn id="55" idx="1"/>
          </p:cNvCxnSpPr>
          <p:nvPr/>
        </p:nvCxnSpPr>
        <p:spPr>
          <a:xfrm rot="5400000" flipH="1" flipV="1">
            <a:off x="5846151" y="1305243"/>
            <a:ext cx="1198670" cy="2287957"/>
          </a:xfrm>
          <a:prstGeom prst="curvedConnector2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曲線コネクタ 57"/>
          <p:cNvCxnSpPr>
            <a:stCxn id="52" idx="3"/>
            <a:endCxn id="54" idx="1"/>
          </p:cNvCxnSpPr>
          <p:nvPr/>
        </p:nvCxnSpPr>
        <p:spPr>
          <a:xfrm>
            <a:off x="4009328" y="2464963"/>
            <a:ext cx="684198" cy="1004504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楕円 59"/>
          <p:cNvSpPr/>
          <p:nvPr/>
        </p:nvSpPr>
        <p:spPr>
          <a:xfrm>
            <a:off x="4194032" y="2802639"/>
            <a:ext cx="291399" cy="29139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正</a:t>
            </a:r>
            <a:endParaRPr kumimoji="1" lang="ja-JP" altLang="en-US" b="1"/>
          </a:p>
        </p:txBody>
      </p:sp>
      <p:sp>
        <p:nvSpPr>
          <p:cNvPr id="61" name="楕円 60"/>
          <p:cNvSpPr/>
          <p:nvPr/>
        </p:nvSpPr>
        <p:spPr>
          <a:xfrm>
            <a:off x="5874092" y="2096976"/>
            <a:ext cx="291399" cy="29139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正</a:t>
            </a:r>
            <a:endParaRPr kumimoji="1" lang="ja-JP" altLang="en-US" b="1"/>
          </a:p>
        </p:txBody>
      </p:sp>
      <p:grpSp>
        <p:nvGrpSpPr>
          <p:cNvPr id="81" name="グループ化 80"/>
          <p:cNvGrpSpPr/>
          <p:nvPr/>
        </p:nvGrpSpPr>
        <p:grpSpPr>
          <a:xfrm>
            <a:off x="3122171" y="2204502"/>
            <a:ext cx="554032" cy="549854"/>
            <a:chOff x="4141513" y="376691"/>
            <a:chExt cx="554032" cy="549854"/>
          </a:xfrm>
        </p:grpSpPr>
        <p:cxnSp>
          <p:nvCxnSpPr>
            <p:cNvPr id="82" name="直線コネクタ 81"/>
            <p:cNvCxnSpPr/>
            <p:nvPr/>
          </p:nvCxnSpPr>
          <p:spPr>
            <a:xfrm>
              <a:off x="4145692" y="376692"/>
              <a:ext cx="549853" cy="549853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/>
            <p:cNvCxnSpPr/>
            <p:nvPr/>
          </p:nvCxnSpPr>
          <p:spPr>
            <a:xfrm flipV="1">
              <a:off x="4141513" y="376691"/>
              <a:ext cx="549854" cy="549854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4097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98495" y="376692"/>
            <a:ext cx="11884786" cy="6327782"/>
            <a:chOff x="98495" y="376692"/>
            <a:chExt cx="11884786" cy="6327782"/>
          </a:xfrm>
        </p:grpSpPr>
        <p:sp>
          <p:nvSpPr>
            <p:cNvPr id="4" name="角丸四角形 3"/>
            <p:cNvSpPr/>
            <p:nvPr/>
          </p:nvSpPr>
          <p:spPr>
            <a:xfrm>
              <a:off x="1736896" y="3172696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計測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カバレッジ</a:t>
              </a:r>
              <a:endParaRPr lang="en-US" altLang="ja-JP" sz="1200" smtClean="0"/>
            </a:p>
          </p:txBody>
        </p:sp>
        <p:sp>
          <p:nvSpPr>
            <p:cNvPr id="5" name="角丸四角形 4"/>
            <p:cNvSpPr/>
            <p:nvPr/>
          </p:nvSpPr>
          <p:spPr>
            <a:xfrm>
              <a:off x="1748038" y="915417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ターゲティング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カバレッジ</a:t>
              </a:r>
              <a:endParaRPr lang="en-US" altLang="ja-JP" sz="1200" smtClean="0"/>
            </a:p>
          </p:txBody>
        </p:sp>
        <p:sp>
          <p:nvSpPr>
            <p:cNvPr id="6" name="角丸四角形 5"/>
            <p:cNvSpPr/>
            <p:nvPr/>
          </p:nvSpPr>
          <p:spPr>
            <a:xfrm>
              <a:off x="2795384" y="2044052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広告効果</a:t>
              </a:r>
              <a:endParaRPr lang="en-US" altLang="ja-JP" sz="1200" smtClean="0"/>
            </a:p>
          </p:txBody>
        </p:sp>
        <p:sp>
          <p:nvSpPr>
            <p:cNvPr id="7" name="角丸四角形 6"/>
            <p:cNvSpPr/>
            <p:nvPr/>
          </p:nvSpPr>
          <p:spPr>
            <a:xfrm>
              <a:off x="652811" y="2044052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smtClean="0"/>
                <a:t>User-Agent</a:t>
              </a:r>
            </a:p>
            <a:p>
              <a:pPr algn="ctr"/>
              <a:r>
                <a:rPr lang="ja-JP" altLang="en-US" sz="1200" smtClean="0"/>
                <a:t>識別能力</a:t>
              </a:r>
              <a:endParaRPr lang="en-US" altLang="ja-JP" sz="1200" smtClean="0"/>
            </a:p>
          </p:txBody>
        </p:sp>
        <p:sp>
          <p:nvSpPr>
            <p:cNvPr id="8" name="角丸四角形 7"/>
            <p:cNvSpPr/>
            <p:nvPr/>
          </p:nvSpPr>
          <p:spPr>
            <a:xfrm>
              <a:off x="4695545" y="4467780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広告接触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ユーザー数</a:t>
              </a:r>
              <a:endParaRPr lang="en-US" altLang="ja-JP" sz="1200" smtClean="0"/>
            </a:p>
          </p:txBody>
        </p:sp>
        <p:sp>
          <p:nvSpPr>
            <p:cNvPr id="9" name="角丸四角形 8"/>
            <p:cNvSpPr/>
            <p:nvPr/>
          </p:nvSpPr>
          <p:spPr>
            <a:xfrm>
              <a:off x="4695546" y="3048556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クライアント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広告出稿</a:t>
              </a:r>
              <a:endParaRPr lang="en-US" altLang="ja-JP" sz="1200" smtClean="0"/>
            </a:p>
          </p:txBody>
        </p:sp>
        <p:sp>
          <p:nvSpPr>
            <p:cNvPr id="10" name="角丸四角形 9"/>
            <p:cNvSpPr/>
            <p:nvPr/>
          </p:nvSpPr>
          <p:spPr>
            <a:xfrm>
              <a:off x="7591485" y="1428975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メディア </a:t>
              </a:r>
              <a:r>
                <a:rPr lang="en-US" altLang="ja-JP" sz="1200" smtClean="0"/>
                <a:t>/ </a:t>
              </a:r>
              <a:r>
                <a:rPr lang="ja-JP" altLang="en-US" sz="1200" smtClean="0"/>
                <a:t>媒体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広告収益</a:t>
              </a:r>
              <a:endParaRPr lang="en-US" altLang="ja-JP" sz="1200" smtClean="0"/>
            </a:p>
          </p:txBody>
        </p:sp>
        <p:sp>
          <p:nvSpPr>
            <p:cNvPr id="11" name="角丸四角形 10"/>
            <p:cNvSpPr/>
            <p:nvPr/>
          </p:nvSpPr>
          <p:spPr>
            <a:xfrm>
              <a:off x="7591485" y="3044266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メディア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コンテンツ投資</a:t>
              </a:r>
              <a:endParaRPr lang="en-US" altLang="ja-JP" sz="1200" smtClean="0"/>
            </a:p>
          </p:txBody>
        </p:sp>
        <p:sp>
          <p:nvSpPr>
            <p:cNvPr id="12" name="角丸四角形 11"/>
            <p:cNvSpPr/>
            <p:nvPr/>
          </p:nvSpPr>
          <p:spPr>
            <a:xfrm>
              <a:off x="6519490" y="4467780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smtClean="0"/>
                <a:t>UX</a:t>
              </a:r>
            </a:p>
          </p:txBody>
        </p:sp>
        <p:sp>
          <p:nvSpPr>
            <p:cNvPr id="14" name="角丸四角形 13"/>
            <p:cNvSpPr/>
            <p:nvPr/>
          </p:nvSpPr>
          <p:spPr>
            <a:xfrm>
              <a:off x="9177243" y="4727807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サブスク</a:t>
              </a:r>
              <a:endParaRPr lang="en-US" altLang="ja-JP" sz="1200" smtClean="0"/>
            </a:p>
            <a:p>
              <a:pPr algn="ctr"/>
              <a:r>
                <a:rPr lang="en-US" altLang="ja-JP" sz="1200" smtClean="0"/>
                <a:t>=</a:t>
              </a:r>
              <a:endParaRPr lang="en-US" altLang="ja-JP" sz="1200"/>
            </a:p>
            <a:p>
              <a:pPr algn="ctr"/>
              <a:r>
                <a:rPr lang="ja-JP" altLang="en-US" sz="1200" smtClean="0"/>
                <a:t>インターネットの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クローズ化</a:t>
              </a:r>
              <a:endParaRPr lang="ja-JP" altLang="en-US" sz="1200"/>
            </a:p>
          </p:txBody>
        </p:sp>
        <p:sp>
          <p:nvSpPr>
            <p:cNvPr id="15" name="角丸四角形 14"/>
            <p:cNvSpPr/>
            <p:nvPr/>
          </p:nvSpPr>
          <p:spPr>
            <a:xfrm>
              <a:off x="10767317" y="2297031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検索利用</a:t>
              </a:r>
              <a:endParaRPr lang="ja-JP" altLang="en-US" sz="1200"/>
            </a:p>
          </p:txBody>
        </p:sp>
        <p:sp>
          <p:nvSpPr>
            <p:cNvPr id="16" name="角丸四角形 15"/>
            <p:cNvSpPr/>
            <p:nvPr/>
          </p:nvSpPr>
          <p:spPr>
            <a:xfrm>
              <a:off x="8917751" y="376692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smtClean="0"/>
                <a:t>Google</a:t>
              </a:r>
            </a:p>
            <a:p>
              <a:pPr algn="ctr"/>
              <a:r>
                <a:rPr lang="en-US" altLang="ja-JP" sz="1200" smtClean="0"/>
                <a:t>Yahoo!</a:t>
              </a:r>
            </a:p>
            <a:p>
              <a:pPr algn="ctr"/>
              <a:r>
                <a:rPr lang="ja-JP" altLang="en-US" sz="1200" smtClean="0"/>
                <a:t>事業収益</a:t>
              </a:r>
              <a:endParaRPr lang="en-US" altLang="ja-JP" sz="1200" smtClean="0"/>
            </a:p>
          </p:txBody>
        </p:sp>
        <p:cxnSp>
          <p:nvCxnSpPr>
            <p:cNvPr id="17" name="曲線コネクタ 16"/>
            <p:cNvCxnSpPr>
              <a:stCxn id="7" idx="0"/>
              <a:endCxn id="5" idx="1"/>
            </p:cNvCxnSpPr>
            <p:nvPr/>
          </p:nvCxnSpPr>
          <p:spPr>
            <a:xfrm rot="5400000" flipH="1" flipV="1">
              <a:off x="1150553" y="1446568"/>
              <a:ext cx="707724" cy="487245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曲線コネクタ 19"/>
            <p:cNvCxnSpPr>
              <a:stCxn id="7" idx="2"/>
              <a:endCxn id="4" idx="1"/>
            </p:cNvCxnSpPr>
            <p:nvPr/>
          </p:nvCxnSpPr>
          <p:spPr>
            <a:xfrm rot="16200000" flipH="1">
              <a:off x="1144977" y="3001688"/>
              <a:ext cx="707734" cy="476103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曲線コネクタ 22"/>
            <p:cNvCxnSpPr>
              <a:stCxn id="5" idx="3"/>
              <a:endCxn id="6" idx="0"/>
            </p:cNvCxnSpPr>
            <p:nvPr/>
          </p:nvCxnSpPr>
          <p:spPr>
            <a:xfrm>
              <a:off x="2964002" y="1336328"/>
              <a:ext cx="439364" cy="707724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曲線コネクタ 25"/>
            <p:cNvCxnSpPr>
              <a:stCxn id="4" idx="3"/>
              <a:endCxn id="6" idx="2"/>
            </p:cNvCxnSpPr>
            <p:nvPr/>
          </p:nvCxnSpPr>
          <p:spPr>
            <a:xfrm flipV="1">
              <a:off x="2952860" y="2885873"/>
              <a:ext cx="450506" cy="707734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/>
            <p:cNvCxnSpPr>
              <a:stCxn id="8" idx="0"/>
              <a:endCxn id="9" idx="2"/>
            </p:cNvCxnSpPr>
            <p:nvPr/>
          </p:nvCxnSpPr>
          <p:spPr>
            <a:xfrm flipV="1">
              <a:off x="5303527" y="3890377"/>
              <a:ext cx="1" cy="577403"/>
            </a:xfrm>
            <a:prstGeom prst="straightConnector1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曲線コネクタ 34"/>
            <p:cNvCxnSpPr>
              <a:stCxn id="9" idx="0"/>
              <a:endCxn id="10" idx="1"/>
            </p:cNvCxnSpPr>
            <p:nvPr/>
          </p:nvCxnSpPr>
          <p:spPr>
            <a:xfrm rot="5400000" flipH="1" flipV="1">
              <a:off x="5848171" y="1305243"/>
              <a:ext cx="1198670" cy="2287957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/>
            <p:cNvCxnSpPr>
              <a:stCxn id="12" idx="1"/>
              <a:endCxn id="8" idx="3"/>
            </p:cNvCxnSpPr>
            <p:nvPr/>
          </p:nvCxnSpPr>
          <p:spPr>
            <a:xfrm flipH="1">
              <a:off x="5911509" y="4888691"/>
              <a:ext cx="607981" cy="0"/>
            </a:xfrm>
            <a:prstGeom prst="straightConnector1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曲線コネクタ 43"/>
            <p:cNvCxnSpPr>
              <a:stCxn id="11" idx="2"/>
              <a:endCxn id="12" idx="3"/>
            </p:cNvCxnSpPr>
            <p:nvPr/>
          </p:nvCxnSpPr>
          <p:spPr>
            <a:xfrm rot="5400000">
              <a:off x="7466159" y="4155383"/>
              <a:ext cx="1002604" cy="464013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曲線コネクタ 46"/>
            <p:cNvCxnSpPr>
              <a:stCxn id="10" idx="3"/>
              <a:endCxn id="14" idx="0"/>
            </p:cNvCxnSpPr>
            <p:nvPr/>
          </p:nvCxnSpPr>
          <p:spPr>
            <a:xfrm>
              <a:off x="8807449" y="1849886"/>
              <a:ext cx="977776" cy="2877921"/>
            </a:xfrm>
            <a:prstGeom prst="curvedConnector2">
              <a:avLst/>
            </a:prstGeom>
            <a:ln w="57150">
              <a:solidFill>
                <a:schemeClr val="accent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曲線コネクタ 49"/>
            <p:cNvCxnSpPr>
              <a:stCxn id="10" idx="0"/>
              <a:endCxn id="16" idx="1"/>
            </p:cNvCxnSpPr>
            <p:nvPr/>
          </p:nvCxnSpPr>
          <p:spPr>
            <a:xfrm rot="5400000" flipH="1" flipV="1">
              <a:off x="8242923" y="754147"/>
              <a:ext cx="631372" cy="718284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曲線コネクタ 58"/>
            <p:cNvCxnSpPr>
              <a:stCxn id="14" idx="2"/>
              <a:endCxn id="8" idx="2"/>
            </p:cNvCxnSpPr>
            <p:nvPr/>
          </p:nvCxnSpPr>
          <p:spPr>
            <a:xfrm rot="5400000" flipH="1">
              <a:off x="7414362" y="3198766"/>
              <a:ext cx="260027" cy="4481698"/>
            </a:xfrm>
            <a:prstGeom prst="curvedConnector3">
              <a:avLst>
                <a:gd name="adj1" fmla="val -365912"/>
              </a:avLst>
            </a:prstGeom>
            <a:ln w="57150">
              <a:solidFill>
                <a:schemeClr val="accent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曲線コネクタ 62"/>
            <p:cNvCxnSpPr>
              <a:stCxn id="14" idx="2"/>
              <a:endCxn id="12" idx="2"/>
            </p:cNvCxnSpPr>
            <p:nvPr/>
          </p:nvCxnSpPr>
          <p:spPr>
            <a:xfrm rot="5400000" flipH="1">
              <a:off x="8326335" y="4110739"/>
              <a:ext cx="260027" cy="2657753"/>
            </a:xfrm>
            <a:prstGeom prst="curvedConnector3">
              <a:avLst>
                <a:gd name="adj1" fmla="val -237605"/>
              </a:avLst>
            </a:prstGeom>
            <a:ln w="57150">
              <a:solidFill>
                <a:schemeClr val="accent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角丸四角形 66"/>
            <p:cNvSpPr/>
            <p:nvPr/>
          </p:nvSpPr>
          <p:spPr>
            <a:xfrm>
              <a:off x="1748038" y="4727808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プライバシー</a:t>
              </a:r>
              <a:endParaRPr lang="en-US" altLang="ja-JP" sz="1200" smtClean="0"/>
            </a:p>
            <a:p>
              <a:pPr algn="ctr"/>
              <a:r>
                <a:rPr lang="ja-JP" altLang="en-US" sz="1200"/>
                <a:t>保護</a:t>
              </a:r>
              <a:endParaRPr lang="en-US" altLang="ja-JP" sz="1200" smtClean="0"/>
            </a:p>
          </p:txBody>
        </p:sp>
        <p:cxnSp>
          <p:nvCxnSpPr>
            <p:cNvPr id="68" name="曲線コネクタ 67"/>
            <p:cNvCxnSpPr>
              <a:stCxn id="67" idx="1"/>
              <a:endCxn id="7" idx="1"/>
            </p:cNvCxnSpPr>
            <p:nvPr/>
          </p:nvCxnSpPr>
          <p:spPr>
            <a:xfrm rot="10800000">
              <a:off x="652812" y="2464963"/>
              <a:ext cx="1095227" cy="2683756"/>
            </a:xfrm>
            <a:prstGeom prst="curvedConnector3">
              <a:avLst>
                <a:gd name="adj1" fmla="val 137232"/>
              </a:avLst>
            </a:prstGeom>
            <a:ln w="57150">
              <a:solidFill>
                <a:schemeClr val="accent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曲線コネクタ 71"/>
            <p:cNvCxnSpPr>
              <a:stCxn id="67" idx="2"/>
              <a:endCxn id="12" idx="2"/>
            </p:cNvCxnSpPr>
            <p:nvPr/>
          </p:nvCxnSpPr>
          <p:spPr>
            <a:xfrm rot="5400000" flipH="1" flipV="1">
              <a:off x="4611732" y="3053889"/>
              <a:ext cx="260028" cy="4771452"/>
            </a:xfrm>
            <a:prstGeom prst="curvedConnector3">
              <a:avLst>
                <a:gd name="adj1" fmla="val -370664"/>
              </a:avLst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曲線コネクタ 78"/>
            <p:cNvCxnSpPr>
              <a:stCxn id="15" idx="0"/>
              <a:endCxn id="16" idx="3"/>
            </p:cNvCxnSpPr>
            <p:nvPr/>
          </p:nvCxnSpPr>
          <p:spPr>
            <a:xfrm rot="16200000" flipV="1">
              <a:off x="10004793" y="926525"/>
              <a:ext cx="1499428" cy="1241584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曲線コネクタ 75"/>
            <p:cNvCxnSpPr>
              <a:stCxn id="14" idx="3"/>
              <a:endCxn id="15" idx="2"/>
            </p:cNvCxnSpPr>
            <p:nvPr/>
          </p:nvCxnSpPr>
          <p:spPr>
            <a:xfrm flipV="1">
              <a:off x="10393207" y="3138852"/>
              <a:ext cx="982092" cy="2009866"/>
            </a:xfrm>
            <a:prstGeom prst="curvedConnector2">
              <a:avLst/>
            </a:prstGeom>
            <a:ln w="57150">
              <a:solidFill>
                <a:schemeClr val="accent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曲線コネクタ 79"/>
            <p:cNvCxnSpPr>
              <a:stCxn id="6" idx="3"/>
              <a:endCxn id="9" idx="1"/>
            </p:cNvCxnSpPr>
            <p:nvPr/>
          </p:nvCxnSpPr>
          <p:spPr>
            <a:xfrm>
              <a:off x="4011348" y="2464963"/>
              <a:ext cx="684198" cy="1004504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矢印コネクタ 44"/>
            <p:cNvCxnSpPr>
              <a:stCxn id="10" idx="2"/>
              <a:endCxn id="11" idx="0"/>
            </p:cNvCxnSpPr>
            <p:nvPr/>
          </p:nvCxnSpPr>
          <p:spPr>
            <a:xfrm>
              <a:off x="8199467" y="2270796"/>
              <a:ext cx="0" cy="773470"/>
            </a:xfrm>
            <a:prstGeom prst="straightConnector1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楕円 85"/>
            <p:cNvSpPr/>
            <p:nvPr/>
          </p:nvSpPr>
          <p:spPr>
            <a:xfrm>
              <a:off x="98495" y="3661141"/>
              <a:ext cx="291399" cy="29139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逆</a:t>
              </a:r>
              <a:endParaRPr kumimoji="1" lang="ja-JP" altLang="en-US" b="1"/>
            </a:p>
          </p:txBody>
        </p:sp>
        <p:sp>
          <p:nvSpPr>
            <p:cNvPr id="88" name="楕円 87"/>
            <p:cNvSpPr/>
            <p:nvPr/>
          </p:nvSpPr>
          <p:spPr>
            <a:xfrm>
              <a:off x="8152483" y="6043936"/>
              <a:ext cx="291399" cy="29139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逆</a:t>
              </a:r>
              <a:endParaRPr kumimoji="1" lang="ja-JP" altLang="en-US" b="1"/>
            </a:p>
          </p:txBody>
        </p:sp>
        <p:sp>
          <p:nvSpPr>
            <p:cNvPr id="89" name="楕円 88"/>
            <p:cNvSpPr/>
            <p:nvPr/>
          </p:nvSpPr>
          <p:spPr>
            <a:xfrm>
              <a:off x="7260734" y="6381682"/>
              <a:ext cx="291399" cy="29139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逆</a:t>
              </a:r>
              <a:endParaRPr kumimoji="1" lang="ja-JP" altLang="en-US" b="1"/>
            </a:p>
          </p:txBody>
        </p:sp>
        <p:sp>
          <p:nvSpPr>
            <p:cNvPr id="90" name="楕円 89"/>
            <p:cNvSpPr/>
            <p:nvPr/>
          </p:nvSpPr>
          <p:spPr>
            <a:xfrm>
              <a:off x="9478975" y="3094039"/>
              <a:ext cx="291399" cy="29139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逆</a:t>
              </a:r>
              <a:endParaRPr kumimoji="1" lang="ja-JP" altLang="en-US" b="1"/>
            </a:p>
          </p:txBody>
        </p:sp>
        <p:sp>
          <p:nvSpPr>
            <p:cNvPr id="91" name="楕円 90"/>
            <p:cNvSpPr/>
            <p:nvPr/>
          </p:nvSpPr>
          <p:spPr>
            <a:xfrm>
              <a:off x="10997698" y="4241689"/>
              <a:ext cx="291399" cy="29139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逆</a:t>
              </a:r>
              <a:endParaRPr kumimoji="1" lang="ja-JP" altLang="en-US" b="1"/>
            </a:p>
          </p:txBody>
        </p:sp>
        <p:sp>
          <p:nvSpPr>
            <p:cNvPr id="92" name="楕円 91"/>
            <p:cNvSpPr/>
            <p:nvPr/>
          </p:nvSpPr>
          <p:spPr>
            <a:xfrm>
              <a:off x="1207445" y="1551364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3" name="楕円 92"/>
            <p:cNvSpPr/>
            <p:nvPr/>
          </p:nvSpPr>
          <p:spPr>
            <a:xfrm>
              <a:off x="3155805" y="1460273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4" name="楕円 93"/>
            <p:cNvSpPr/>
            <p:nvPr/>
          </p:nvSpPr>
          <p:spPr>
            <a:xfrm>
              <a:off x="1207445" y="3094038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5" name="楕円 94"/>
            <p:cNvSpPr/>
            <p:nvPr/>
          </p:nvSpPr>
          <p:spPr>
            <a:xfrm>
              <a:off x="3155805" y="3136936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6" name="楕円 95"/>
            <p:cNvSpPr/>
            <p:nvPr/>
          </p:nvSpPr>
          <p:spPr>
            <a:xfrm>
              <a:off x="4196052" y="2802639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7" name="楕円 96"/>
            <p:cNvSpPr/>
            <p:nvPr/>
          </p:nvSpPr>
          <p:spPr>
            <a:xfrm>
              <a:off x="5876112" y="2096976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8" name="楕円 97"/>
            <p:cNvSpPr/>
            <p:nvPr/>
          </p:nvSpPr>
          <p:spPr>
            <a:xfrm>
              <a:off x="8248676" y="908580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9" name="楕円 98"/>
            <p:cNvSpPr/>
            <p:nvPr/>
          </p:nvSpPr>
          <p:spPr>
            <a:xfrm>
              <a:off x="10851999" y="1175650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100" name="楕円 99"/>
            <p:cNvSpPr/>
            <p:nvPr/>
          </p:nvSpPr>
          <p:spPr>
            <a:xfrm>
              <a:off x="8053550" y="2448968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101" name="楕円 100"/>
            <p:cNvSpPr/>
            <p:nvPr/>
          </p:nvSpPr>
          <p:spPr>
            <a:xfrm>
              <a:off x="7970777" y="4288025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102" name="楕円 101"/>
            <p:cNvSpPr/>
            <p:nvPr/>
          </p:nvSpPr>
          <p:spPr>
            <a:xfrm>
              <a:off x="6154137" y="4746722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103" name="楕円 102"/>
            <p:cNvSpPr/>
            <p:nvPr/>
          </p:nvSpPr>
          <p:spPr>
            <a:xfrm>
              <a:off x="5157826" y="4105845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104" name="楕円 103"/>
            <p:cNvSpPr/>
            <p:nvPr/>
          </p:nvSpPr>
          <p:spPr>
            <a:xfrm>
              <a:off x="4695545" y="6413075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</p:grpSp>
      <p:sp>
        <p:nvSpPr>
          <p:cNvPr id="52" name="角丸四角形 51"/>
          <p:cNvSpPr/>
          <p:nvPr/>
        </p:nvSpPr>
        <p:spPr>
          <a:xfrm>
            <a:off x="2793364" y="2044052"/>
            <a:ext cx="1215964" cy="8418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smtClean="0"/>
              <a:t>広告効果</a:t>
            </a:r>
            <a:endParaRPr lang="en-US" altLang="ja-JP" sz="1200" smtClean="0"/>
          </a:p>
        </p:txBody>
      </p:sp>
      <p:sp>
        <p:nvSpPr>
          <p:cNvPr id="54" name="角丸四角形 53"/>
          <p:cNvSpPr/>
          <p:nvPr/>
        </p:nvSpPr>
        <p:spPr>
          <a:xfrm>
            <a:off x="4693526" y="3048556"/>
            <a:ext cx="1215964" cy="8418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smtClean="0"/>
              <a:t>クライアント</a:t>
            </a:r>
            <a:endParaRPr lang="en-US" altLang="ja-JP" sz="1200" smtClean="0"/>
          </a:p>
          <a:p>
            <a:pPr algn="ctr"/>
            <a:r>
              <a:rPr lang="ja-JP" altLang="en-US" sz="1200" smtClean="0"/>
              <a:t>広告出稿</a:t>
            </a:r>
            <a:endParaRPr lang="en-US" altLang="ja-JP" sz="1200" smtClean="0"/>
          </a:p>
        </p:txBody>
      </p:sp>
      <p:sp>
        <p:nvSpPr>
          <p:cNvPr id="55" name="角丸四角形 54"/>
          <p:cNvSpPr/>
          <p:nvPr/>
        </p:nvSpPr>
        <p:spPr>
          <a:xfrm>
            <a:off x="7589465" y="1428975"/>
            <a:ext cx="1215964" cy="8418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smtClean="0"/>
              <a:t>メディア </a:t>
            </a:r>
            <a:r>
              <a:rPr lang="en-US" altLang="ja-JP" sz="1200" smtClean="0"/>
              <a:t>/ </a:t>
            </a:r>
            <a:r>
              <a:rPr lang="ja-JP" altLang="en-US" sz="1200" smtClean="0"/>
              <a:t>媒体</a:t>
            </a:r>
            <a:endParaRPr lang="en-US" altLang="ja-JP" sz="1200" smtClean="0"/>
          </a:p>
          <a:p>
            <a:pPr algn="ctr"/>
            <a:r>
              <a:rPr lang="ja-JP" altLang="en-US" sz="1200" smtClean="0"/>
              <a:t>広告収益</a:t>
            </a:r>
            <a:endParaRPr lang="en-US" altLang="ja-JP" sz="1200" smtClean="0"/>
          </a:p>
        </p:txBody>
      </p:sp>
      <p:cxnSp>
        <p:nvCxnSpPr>
          <p:cNvPr id="57" name="曲線コネクタ 56"/>
          <p:cNvCxnSpPr>
            <a:stCxn id="54" idx="0"/>
            <a:endCxn id="55" idx="1"/>
          </p:cNvCxnSpPr>
          <p:nvPr/>
        </p:nvCxnSpPr>
        <p:spPr>
          <a:xfrm rot="5400000" flipH="1" flipV="1">
            <a:off x="5846151" y="1305243"/>
            <a:ext cx="1198670" cy="2287957"/>
          </a:xfrm>
          <a:prstGeom prst="curvedConnector2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曲線コネクタ 57"/>
          <p:cNvCxnSpPr>
            <a:stCxn id="52" idx="3"/>
            <a:endCxn id="54" idx="1"/>
          </p:cNvCxnSpPr>
          <p:nvPr/>
        </p:nvCxnSpPr>
        <p:spPr>
          <a:xfrm>
            <a:off x="4009328" y="2464963"/>
            <a:ext cx="684198" cy="1004504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楕円 59"/>
          <p:cNvSpPr/>
          <p:nvPr/>
        </p:nvSpPr>
        <p:spPr>
          <a:xfrm>
            <a:off x="4194032" y="2802639"/>
            <a:ext cx="291399" cy="29139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正</a:t>
            </a:r>
            <a:endParaRPr kumimoji="1" lang="ja-JP" altLang="en-US" b="1"/>
          </a:p>
        </p:txBody>
      </p:sp>
      <p:sp>
        <p:nvSpPr>
          <p:cNvPr id="61" name="楕円 60"/>
          <p:cNvSpPr/>
          <p:nvPr/>
        </p:nvSpPr>
        <p:spPr>
          <a:xfrm>
            <a:off x="5874092" y="2096976"/>
            <a:ext cx="291399" cy="29139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正</a:t>
            </a:r>
            <a:endParaRPr kumimoji="1" lang="ja-JP" altLang="en-US" b="1"/>
          </a:p>
        </p:txBody>
      </p:sp>
      <p:grpSp>
        <p:nvGrpSpPr>
          <p:cNvPr id="81" name="グループ化 80"/>
          <p:cNvGrpSpPr/>
          <p:nvPr/>
        </p:nvGrpSpPr>
        <p:grpSpPr>
          <a:xfrm>
            <a:off x="3122171" y="2204502"/>
            <a:ext cx="554032" cy="549854"/>
            <a:chOff x="4141513" y="376691"/>
            <a:chExt cx="554032" cy="549854"/>
          </a:xfrm>
        </p:grpSpPr>
        <p:cxnSp>
          <p:nvCxnSpPr>
            <p:cNvPr id="82" name="直線コネクタ 81"/>
            <p:cNvCxnSpPr/>
            <p:nvPr/>
          </p:nvCxnSpPr>
          <p:spPr>
            <a:xfrm>
              <a:off x="4145692" y="376692"/>
              <a:ext cx="549853" cy="549853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/>
            <p:cNvCxnSpPr/>
            <p:nvPr/>
          </p:nvCxnSpPr>
          <p:spPr>
            <a:xfrm flipV="1">
              <a:off x="4141513" y="376691"/>
              <a:ext cx="549854" cy="549854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角丸四角形 64"/>
          <p:cNvSpPr/>
          <p:nvPr/>
        </p:nvSpPr>
        <p:spPr>
          <a:xfrm>
            <a:off x="9173752" y="4727807"/>
            <a:ext cx="1215964" cy="8418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smtClean="0"/>
              <a:t>サブスク</a:t>
            </a:r>
            <a:endParaRPr lang="en-US" altLang="ja-JP" sz="1200" smtClean="0"/>
          </a:p>
          <a:p>
            <a:pPr algn="ctr"/>
            <a:r>
              <a:rPr lang="en-US" altLang="ja-JP" sz="1200" smtClean="0"/>
              <a:t>=</a:t>
            </a:r>
            <a:endParaRPr lang="en-US" altLang="ja-JP" sz="1200"/>
          </a:p>
          <a:p>
            <a:pPr algn="ctr"/>
            <a:r>
              <a:rPr lang="ja-JP" altLang="en-US" sz="1200" smtClean="0"/>
              <a:t>インターネットの</a:t>
            </a:r>
            <a:endParaRPr lang="en-US" altLang="ja-JP" sz="1200" smtClean="0"/>
          </a:p>
          <a:p>
            <a:pPr algn="ctr"/>
            <a:r>
              <a:rPr lang="ja-JP" altLang="en-US" sz="1200" smtClean="0"/>
              <a:t>クローズ化</a:t>
            </a:r>
            <a:endParaRPr lang="ja-JP" altLang="en-US" sz="1200"/>
          </a:p>
        </p:txBody>
      </p:sp>
      <p:cxnSp>
        <p:nvCxnSpPr>
          <p:cNvPr id="66" name="曲線コネクタ 65"/>
          <p:cNvCxnSpPr>
            <a:endCxn id="65" idx="0"/>
          </p:cNvCxnSpPr>
          <p:nvPr/>
        </p:nvCxnSpPr>
        <p:spPr>
          <a:xfrm>
            <a:off x="8803958" y="1849886"/>
            <a:ext cx="977776" cy="2877921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楕円 68"/>
          <p:cNvSpPr/>
          <p:nvPr/>
        </p:nvSpPr>
        <p:spPr>
          <a:xfrm>
            <a:off x="9475484" y="3094039"/>
            <a:ext cx="291399" cy="2913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逆</a:t>
            </a:r>
            <a:endParaRPr kumimoji="1" lang="ja-JP" altLang="en-US" b="1"/>
          </a:p>
        </p:txBody>
      </p:sp>
    </p:spTree>
    <p:extLst>
      <p:ext uri="{BB962C8B-B14F-4D97-AF65-F5344CB8AC3E}">
        <p14:creationId xmlns:p14="http://schemas.microsoft.com/office/powerpoint/2010/main" val="3553287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98495" y="376692"/>
            <a:ext cx="11884786" cy="6327782"/>
            <a:chOff x="98495" y="376692"/>
            <a:chExt cx="11884786" cy="6327782"/>
          </a:xfrm>
        </p:grpSpPr>
        <p:sp>
          <p:nvSpPr>
            <p:cNvPr id="4" name="角丸四角形 3"/>
            <p:cNvSpPr/>
            <p:nvPr/>
          </p:nvSpPr>
          <p:spPr>
            <a:xfrm>
              <a:off x="1736896" y="3172696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計測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カバレッジ</a:t>
              </a:r>
              <a:endParaRPr lang="en-US" altLang="ja-JP" sz="1200" smtClean="0"/>
            </a:p>
          </p:txBody>
        </p:sp>
        <p:sp>
          <p:nvSpPr>
            <p:cNvPr id="5" name="角丸四角形 4"/>
            <p:cNvSpPr/>
            <p:nvPr/>
          </p:nvSpPr>
          <p:spPr>
            <a:xfrm>
              <a:off x="1748038" y="915417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ターゲティング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カバレッジ</a:t>
              </a:r>
              <a:endParaRPr lang="en-US" altLang="ja-JP" sz="1200" smtClean="0"/>
            </a:p>
          </p:txBody>
        </p:sp>
        <p:sp>
          <p:nvSpPr>
            <p:cNvPr id="6" name="角丸四角形 5"/>
            <p:cNvSpPr/>
            <p:nvPr/>
          </p:nvSpPr>
          <p:spPr>
            <a:xfrm>
              <a:off x="2795384" y="2044052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広告効果</a:t>
              </a:r>
              <a:endParaRPr lang="en-US" altLang="ja-JP" sz="1200" smtClean="0"/>
            </a:p>
          </p:txBody>
        </p:sp>
        <p:sp>
          <p:nvSpPr>
            <p:cNvPr id="7" name="角丸四角形 6"/>
            <p:cNvSpPr/>
            <p:nvPr/>
          </p:nvSpPr>
          <p:spPr>
            <a:xfrm>
              <a:off x="652811" y="2044052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smtClean="0"/>
                <a:t>User-Agent</a:t>
              </a:r>
            </a:p>
            <a:p>
              <a:pPr algn="ctr"/>
              <a:r>
                <a:rPr lang="ja-JP" altLang="en-US" sz="1200" smtClean="0"/>
                <a:t>識別能力</a:t>
              </a:r>
              <a:endParaRPr lang="en-US" altLang="ja-JP" sz="1200" smtClean="0"/>
            </a:p>
          </p:txBody>
        </p:sp>
        <p:sp>
          <p:nvSpPr>
            <p:cNvPr id="8" name="角丸四角形 7"/>
            <p:cNvSpPr/>
            <p:nvPr/>
          </p:nvSpPr>
          <p:spPr>
            <a:xfrm>
              <a:off x="4695545" y="4467780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広告接触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ユーザー数</a:t>
              </a:r>
              <a:endParaRPr lang="en-US" altLang="ja-JP" sz="1200" smtClean="0"/>
            </a:p>
          </p:txBody>
        </p:sp>
        <p:sp>
          <p:nvSpPr>
            <p:cNvPr id="9" name="角丸四角形 8"/>
            <p:cNvSpPr/>
            <p:nvPr/>
          </p:nvSpPr>
          <p:spPr>
            <a:xfrm>
              <a:off x="4695546" y="3048556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クライアント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広告出稿</a:t>
              </a:r>
              <a:endParaRPr lang="en-US" altLang="ja-JP" sz="1200" smtClean="0"/>
            </a:p>
          </p:txBody>
        </p:sp>
        <p:sp>
          <p:nvSpPr>
            <p:cNvPr id="10" name="角丸四角形 9"/>
            <p:cNvSpPr/>
            <p:nvPr/>
          </p:nvSpPr>
          <p:spPr>
            <a:xfrm>
              <a:off x="7591485" y="1428975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メディア </a:t>
              </a:r>
              <a:r>
                <a:rPr lang="en-US" altLang="ja-JP" sz="1200" smtClean="0"/>
                <a:t>/ </a:t>
              </a:r>
              <a:r>
                <a:rPr lang="ja-JP" altLang="en-US" sz="1200" smtClean="0"/>
                <a:t>媒体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広告収益</a:t>
              </a:r>
              <a:endParaRPr lang="en-US" altLang="ja-JP" sz="1200" smtClean="0"/>
            </a:p>
          </p:txBody>
        </p:sp>
        <p:sp>
          <p:nvSpPr>
            <p:cNvPr id="11" name="角丸四角形 10"/>
            <p:cNvSpPr/>
            <p:nvPr/>
          </p:nvSpPr>
          <p:spPr>
            <a:xfrm>
              <a:off x="7591485" y="3044266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メディア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コンテンツ投資</a:t>
              </a:r>
              <a:endParaRPr lang="en-US" altLang="ja-JP" sz="1200" smtClean="0"/>
            </a:p>
          </p:txBody>
        </p:sp>
        <p:sp>
          <p:nvSpPr>
            <p:cNvPr id="12" name="角丸四角形 11"/>
            <p:cNvSpPr/>
            <p:nvPr/>
          </p:nvSpPr>
          <p:spPr>
            <a:xfrm>
              <a:off x="6519490" y="4467780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smtClean="0"/>
                <a:t>UX</a:t>
              </a:r>
            </a:p>
          </p:txBody>
        </p:sp>
        <p:sp>
          <p:nvSpPr>
            <p:cNvPr id="14" name="角丸四角形 13"/>
            <p:cNvSpPr/>
            <p:nvPr/>
          </p:nvSpPr>
          <p:spPr>
            <a:xfrm>
              <a:off x="9177243" y="4727807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サブスク</a:t>
              </a:r>
              <a:endParaRPr lang="en-US" altLang="ja-JP" sz="1200" smtClean="0"/>
            </a:p>
            <a:p>
              <a:pPr algn="ctr"/>
              <a:r>
                <a:rPr lang="en-US" altLang="ja-JP" sz="1200" smtClean="0"/>
                <a:t>=</a:t>
              </a:r>
              <a:endParaRPr lang="en-US" altLang="ja-JP" sz="1200"/>
            </a:p>
            <a:p>
              <a:pPr algn="ctr"/>
              <a:r>
                <a:rPr lang="ja-JP" altLang="en-US" sz="1200" smtClean="0"/>
                <a:t>インターネットの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クローズ化</a:t>
              </a:r>
              <a:endParaRPr lang="ja-JP" altLang="en-US" sz="1200"/>
            </a:p>
          </p:txBody>
        </p:sp>
        <p:sp>
          <p:nvSpPr>
            <p:cNvPr id="15" name="角丸四角形 14"/>
            <p:cNvSpPr/>
            <p:nvPr/>
          </p:nvSpPr>
          <p:spPr>
            <a:xfrm>
              <a:off x="10767317" y="2297031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検索利用</a:t>
              </a:r>
              <a:endParaRPr lang="ja-JP" altLang="en-US" sz="1200"/>
            </a:p>
          </p:txBody>
        </p:sp>
        <p:sp>
          <p:nvSpPr>
            <p:cNvPr id="16" name="角丸四角形 15"/>
            <p:cNvSpPr/>
            <p:nvPr/>
          </p:nvSpPr>
          <p:spPr>
            <a:xfrm>
              <a:off x="8917751" y="376692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smtClean="0"/>
                <a:t>Google</a:t>
              </a:r>
            </a:p>
            <a:p>
              <a:pPr algn="ctr"/>
              <a:r>
                <a:rPr lang="en-US" altLang="ja-JP" sz="1200" smtClean="0"/>
                <a:t>Yahoo!</a:t>
              </a:r>
            </a:p>
            <a:p>
              <a:pPr algn="ctr"/>
              <a:r>
                <a:rPr lang="ja-JP" altLang="en-US" sz="1200" smtClean="0"/>
                <a:t>事業収益</a:t>
              </a:r>
              <a:endParaRPr lang="en-US" altLang="ja-JP" sz="1200" smtClean="0"/>
            </a:p>
          </p:txBody>
        </p:sp>
        <p:cxnSp>
          <p:nvCxnSpPr>
            <p:cNvPr id="17" name="曲線コネクタ 16"/>
            <p:cNvCxnSpPr>
              <a:stCxn id="7" idx="0"/>
              <a:endCxn id="5" idx="1"/>
            </p:cNvCxnSpPr>
            <p:nvPr/>
          </p:nvCxnSpPr>
          <p:spPr>
            <a:xfrm rot="5400000" flipH="1" flipV="1">
              <a:off x="1150553" y="1446568"/>
              <a:ext cx="707724" cy="487245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曲線コネクタ 19"/>
            <p:cNvCxnSpPr>
              <a:stCxn id="7" idx="2"/>
              <a:endCxn id="4" idx="1"/>
            </p:cNvCxnSpPr>
            <p:nvPr/>
          </p:nvCxnSpPr>
          <p:spPr>
            <a:xfrm rot="16200000" flipH="1">
              <a:off x="1144977" y="3001688"/>
              <a:ext cx="707734" cy="476103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曲線コネクタ 22"/>
            <p:cNvCxnSpPr>
              <a:stCxn id="5" idx="3"/>
              <a:endCxn id="6" idx="0"/>
            </p:cNvCxnSpPr>
            <p:nvPr/>
          </p:nvCxnSpPr>
          <p:spPr>
            <a:xfrm>
              <a:off x="2964002" y="1336328"/>
              <a:ext cx="439364" cy="707724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曲線コネクタ 25"/>
            <p:cNvCxnSpPr>
              <a:stCxn id="4" idx="3"/>
              <a:endCxn id="6" idx="2"/>
            </p:cNvCxnSpPr>
            <p:nvPr/>
          </p:nvCxnSpPr>
          <p:spPr>
            <a:xfrm flipV="1">
              <a:off x="2952860" y="2885873"/>
              <a:ext cx="450506" cy="707734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/>
            <p:cNvCxnSpPr>
              <a:stCxn id="8" idx="0"/>
              <a:endCxn id="9" idx="2"/>
            </p:cNvCxnSpPr>
            <p:nvPr/>
          </p:nvCxnSpPr>
          <p:spPr>
            <a:xfrm flipV="1">
              <a:off x="5303527" y="3890377"/>
              <a:ext cx="1" cy="577403"/>
            </a:xfrm>
            <a:prstGeom prst="straightConnector1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曲線コネクタ 34"/>
            <p:cNvCxnSpPr>
              <a:stCxn id="9" idx="0"/>
              <a:endCxn id="10" idx="1"/>
            </p:cNvCxnSpPr>
            <p:nvPr/>
          </p:nvCxnSpPr>
          <p:spPr>
            <a:xfrm rot="5400000" flipH="1" flipV="1">
              <a:off x="5848171" y="1305243"/>
              <a:ext cx="1198670" cy="2287957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/>
            <p:cNvCxnSpPr>
              <a:stCxn id="12" idx="1"/>
              <a:endCxn id="8" idx="3"/>
            </p:cNvCxnSpPr>
            <p:nvPr/>
          </p:nvCxnSpPr>
          <p:spPr>
            <a:xfrm flipH="1">
              <a:off x="5911509" y="4888691"/>
              <a:ext cx="607981" cy="0"/>
            </a:xfrm>
            <a:prstGeom prst="straightConnector1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曲線コネクタ 43"/>
            <p:cNvCxnSpPr>
              <a:stCxn id="11" idx="2"/>
              <a:endCxn id="12" idx="3"/>
            </p:cNvCxnSpPr>
            <p:nvPr/>
          </p:nvCxnSpPr>
          <p:spPr>
            <a:xfrm rot="5400000">
              <a:off x="7466159" y="4155383"/>
              <a:ext cx="1002604" cy="464013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曲線コネクタ 46"/>
            <p:cNvCxnSpPr>
              <a:stCxn id="10" idx="3"/>
              <a:endCxn id="14" idx="0"/>
            </p:cNvCxnSpPr>
            <p:nvPr/>
          </p:nvCxnSpPr>
          <p:spPr>
            <a:xfrm>
              <a:off x="8807449" y="1849886"/>
              <a:ext cx="977776" cy="2877921"/>
            </a:xfrm>
            <a:prstGeom prst="curvedConnector2">
              <a:avLst/>
            </a:prstGeom>
            <a:ln w="57150">
              <a:solidFill>
                <a:schemeClr val="accent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曲線コネクタ 49"/>
            <p:cNvCxnSpPr>
              <a:stCxn id="10" idx="0"/>
              <a:endCxn id="16" idx="1"/>
            </p:cNvCxnSpPr>
            <p:nvPr/>
          </p:nvCxnSpPr>
          <p:spPr>
            <a:xfrm rot="5400000" flipH="1" flipV="1">
              <a:off x="8242923" y="754147"/>
              <a:ext cx="631372" cy="718284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曲線コネクタ 58"/>
            <p:cNvCxnSpPr>
              <a:stCxn id="14" idx="2"/>
              <a:endCxn id="8" idx="2"/>
            </p:cNvCxnSpPr>
            <p:nvPr/>
          </p:nvCxnSpPr>
          <p:spPr>
            <a:xfrm rot="5400000" flipH="1">
              <a:off x="7414362" y="3198766"/>
              <a:ext cx="260027" cy="4481698"/>
            </a:xfrm>
            <a:prstGeom prst="curvedConnector3">
              <a:avLst>
                <a:gd name="adj1" fmla="val -365912"/>
              </a:avLst>
            </a:prstGeom>
            <a:ln w="57150">
              <a:solidFill>
                <a:schemeClr val="accent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曲線コネクタ 62"/>
            <p:cNvCxnSpPr>
              <a:stCxn id="14" idx="2"/>
              <a:endCxn id="12" idx="2"/>
            </p:cNvCxnSpPr>
            <p:nvPr/>
          </p:nvCxnSpPr>
          <p:spPr>
            <a:xfrm rot="5400000" flipH="1">
              <a:off x="8326335" y="4110739"/>
              <a:ext cx="260027" cy="2657753"/>
            </a:xfrm>
            <a:prstGeom prst="curvedConnector3">
              <a:avLst>
                <a:gd name="adj1" fmla="val -237605"/>
              </a:avLst>
            </a:prstGeom>
            <a:ln w="57150">
              <a:solidFill>
                <a:schemeClr val="accent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角丸四角形 66"/>
            <p:cNvSpPr/>
            <p:nvPr/>
          </p:nvSpPr>
          <p:spPr>
            <a:xfrm>
              <a:off x="1748038" y="4727808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プライバシー</a:t>
              </a:r>
              <a:endParaRPr lang="en-US" altLang="ja-JP" sz="1200" smtClean="0"/>
            </a:p>
            <a:p>
              <a:pPr algn="ctr"/>
              <a:r>
                <a:rPr lang="ja-JP" altLang="en-US" sz="1200"/>
                <a:t>保護</a:t>
              </a:r>
              <a:endParaRPr lang="en-US" altLang="ja-JP" sz="1200" smtClean="0"/>
            </a:p>
          </p:txBody>
        </p:sp>
        <p:cxnSp>
          <p:nvCxnSpPr>
            <p:cNvPr id="68" name="曲線コネクタ 67"/>
            <p:cNvCxnSpPr>
              <a:stCxn id="67" idx="1"/>
              <a:endCxn id="7" idx="1"/>
            </p:cNvCxnSpPr>
            <p:nvPr/>
          </p:nvCxnSpPr>
          <p:spPr>
            <a:xfrm rot="10800000">
              <a:off x="652812" y="2464963"/>
              <a:ext cx="1095227" cy="2683756"/>
            </a:xfrm>
            <a:prstGeom prst="curvedConnector3">
              <a:avLst>
                <a:gd name="adj1" fmla="val 137232"/>
              </a:avLst>
            </a:prstGeom>
            <a:ln w="57150">
              <a:solidFill>
                <a:schemeClr val="accent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曲線コネクタ 71"/>
            <p:cNvCxnSpPr>
              <a:stCxn id="67" idx="2"/>
              <a:endCxn id="12" idx="2"/>
            </p:cNvCxnSpPr>
            <p:nvPr/>
          </p:nvCxnSpPr>
          <p:spPr>
            <a:xfrm rot="5400000" flipH="1" flipV="1">
              <a:off x="4611732" y="3053889"/>
              <a:ext cx="260028" cy="4771452"/>
            </a:xfrm>
            <a:prstGeom prst="curvedConnector3">
              <a:avLst>
                <a:gd name="adj1" fmla="val -370664"/>
              </a:avLst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曲線コネクタ 78"/>
            <p:cNvCxnSpPr>
              <a:stCxn id="15" idx="0"/>
              <a:endCxn id="16" idx="3"/>
            </p:cNvCxnSpPr>
            <p:nvPr/>
          </p:nvCxnSpPr>
          <p:spPr>
            <a:xfrm rot="16200000" flipV="1">
              <a:off x="10004793" y="926525"/>
              <a:ext cx="1499428" cy="1241584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曲線コネクタ 75"/>
            <p:cNvCxnSpPr>
              <a:stCxn id="14" idx="3"/>
              <a:endCxn id="15" idx="2"/>
            </p:cNvCxnSpPr>
            <p:nvPr/>
          </p:nvCxnSpPr>
          <p:spPr>
            <a:xfrm flipV="1">
              <a:off x="10393207" y="3138852"/>
              <a:ext cx="982092" cy="2009866"/>
            </a:xfrm>
            <a:prstGeom prst="curvedConnector2">
              <a:avLst/>
            </a:prstGeom>
            <a:ln w="57150">
              <a:solidFill>
                <a:schemeClr val="accent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曲線コネクタ 79"/>
            <p:cNvCxnSpPr>
              <a:stCxn id="6" idx="3"/>
              <a:endCxn id="9" idx="1"/>
            </p:cNvCxnSpPr>
            <p:nvPr/>
          </p:nvCxnSpPr>
          <p:spPr>
            <a:xfrm>
              <a:off x="4011348" y="2464963"/>
              <a:ext cx="684198" cy="1004504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矢印コネクタ 44"/>
            <p:cNvCxnSpPr>
              <a:stCxn id="10" idx="2"/>
              <a:endCxn id="11" idx="0"/>
            </p:cNvCxnSpPr>
            <p:nvPr/>
          </p:nvCxnSpPr>
          <p:spPr>
            <a:xfrm>
              <a:off x="8199467" y="2270796"/>
              <a:ext cx="0" cy="773470"/>
            </a:xfrm>
            <a:prstGeom prst="straightConnector1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楕円 85"/>
            <p:cNvSpPr/>
            <p:nvPr/>
          </p:nvSpPr>
          <p:spPr>
            <a:xfrm>
              <a:off x="98495" y="3661141"/>
              <a:ext cx="291399" cy="29139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逆</a:t>
              </a:r>
              <a:endParaRPr kumimoji="1" lang="ja-JP" altLang="en-US" b="1"/>
            </a:p>
          </p:txBody>
        </p:sp>
        <p:sp>
          <p:nvSpPr>
            <p:cNvPr id="88" name="楕円 87"/>
            <p:cNvSpPr/>
            <p:nvPr/>
          </p:nvSpPr>
          <p:spPr>
            <a:xfrm>
              <a:off x="8152483" y="6043936"/>
              <a:ext cx="291399" cy="29139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逆</a:t>
              </a:r>
              <a:endParaRPr kumimoji="1" lang="ja-JP" altLang="en-US" b="1"/>
            </a:p>
          </p:txBody>
        </p:sp>
        <p:sp>
          <p:nvSpPr>
            <p:cNvPr id="89" name="楕円 88"/>
            <p:cNvSpPr/>
            <p:nvPr/>
          </p:nvSpPr>
          <p:spPr>
            <a:xfrm>
              <a:off x="7260734" y="6381682"/>
              <a:ext cx="291399" cy="29139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逆</a:t>
              </a:r>
              <a:endParaRPr kumimoji="1" lang="ja-JP" altLang="en-US" b="1"/>
            </a:p>
          </p:txBody>
        </p:sp>
        <p:sp>
          <p:nvSpPr>
            <p:cNvPr id="90" name="楕円 89"/>
            <p:cNvSpPr/>
            <p:nvPr/>
          </p:nvSpPr>
          <p:spPr>
            <a:xfrm>
              <a:off x="9478975" y="3094039"/>
              <a:ext cx="291399" cy="29139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逆</a:t>
              </a:r>
              <a:endParaRPr kumimoji="1" lang="ja-JP" altLang="en-US" b="1"/>
            </a:p>
          </p:txBody>
        </p:sp>
        <p:sp>
          <p:nvSpPr>
            <p:cNvPr id="91" name="楕円 90"/>
            <p:cNvSpPr/>
            <p:nvPr/>
          </p:nvSpPr>
          <p:spPr>
            <a:xfrm>
              <a:off x="10997698" y="4241689"/>
              <a:ext cx="291399" cy="29139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逆</a:t>
              </a:r>
              <a:endParaRPr kumimoji="1" lang="ja-JP" altLang="en-US" b="1"/>
            </a:p>
          </p:txBody>
        </p:sp>
        <p:sp>
          <p:nvSpPr>
            <p:cNvPr id="92" name="楕円 91"/>
            <p:cNvSpPr/>
            <p:nvPr/>
          </p:nvSpPr>
          <p:spPr>
            <a:xfrm>
              <a:off x="1207445" y="1551364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3" name="楕円 92"/>
            <p:cNvSpPr/>
            <p:nvPr/>
          </p:nvSpPr>
          <p:spPr>
            <a:xfrm>
              <a:off x="3155805" y="1460273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4" name="楕円 93"/>
            <p:cNvSpPr/>
            <p:nvPr/>
          </p:nvSpPr>
          <p:spPr>
            <a:xfrm>
              <a:off x="1207445" y="3094038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5" name="楕円 94"/>
            <p:cNvSpPr/>
            <p:nvPr/>
          </p:nvSpPr>
          <p:spPr>
            <a:xfrm>
              <a:off x="3155805" y="3136936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6" name="楕円 95"/>
            <p:cNvSpPr/>
            <p:nvPr/>
          </p:nvSpPr>
          <p:spPr>
            <a:xfrm>
              <a:off x="4196052" y="2802639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7" name="楕円 96"/>
            <p:cNvSpPr/>
            <p:nvPr/>
          </p:nvSpPr>
          <p:spPr>
            <a:xfrm>
              <a:off x="5876112" y="2096976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8" name="楕円 97"/>
            <p:cNvSpPr/>
            <p:nvPr/>
          </p:nvSpPr>
          <p:spPr>
            <a:xfrm>
              <a:off x="8248676" y="908580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9" name="楕円 98"/>
            <p:cNvSpPr/>
            <p:nvPr/>
          </p:nvSpPr>
          <p:spPr>
            <a:xfrm>
              <a:off x="10851999" y="1175650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100" name="楕円 99"/>
            <p:cNvSpPr/>
            <p:nvPr/>
          </p:nvSpPr>
          <p:spPr>
            <a:xfrm>
              <a:off x="8053550" y="2448968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101" name="楕円 100"/>
            <p:cNvSpPr/>
            <p:nvPr/>
          </p:nvSpPr>
          <p:spPr>
            <a:xfrm>
              <a:off x="7970777" y="4288025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102" name="楕円 101"/>
            <p:cNvSpPr/>
            <p:nvPr/>
          </p:nvSpPr>
          <p:spPr>
            <a:xfrm>
              <a:off x="6154137" y="4746722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103" name="楕円 102"/>
            <p:cNvSpPr/>
            <p:nvPr/>
          </p:nvSpPr>
          <p:spPr>
            <a:xfrm>
              <a:off x="5157826" y="4105845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104" name="楕円 103"/>
            <p:cNvSpPr/>
            <p:nvPr/>
          </p:nvSpPr>
          <p:spPr>
            <a:xfrm>
              <a:off x="4695545" y="6413075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</p:grpSp>
      <p:sp>
        <p:nvSpPr>
          <p:cNvPr id="52" name="角丸四角形 51"/>
          <p:cNvSpPr/>
          <p:nvPr/>
        </p:nvSpPr>
        <p:spPr>
          <a:xfrm>
            <a:off x="2793364" y="2044052"/>
            <a:ext cx="1215964" cy="8418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smtClean="0"/>
              <a:t>広告効果</a:t>
            </a:r>
            <a:endParaRPr lang="en-US" altLang="ja-JP" sz="1200" smtClean="0"/>
          </a:p>
        </p:txBody>
      </p:sp>
      <p:sp>
        <p:nvSpPr>
          <p:cNvPr id="53" name="角丸四角形 52"/>
          <p:cNvSpPr/>
          <p:nvPr/>
        </p:nvSpPr>
        <p:spPr>
          <a:xfrm>
            <a:off x="4693525" y="4467780"/>
            <a:ext cx="1215964" cy="8418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smtClean="0"/>
              <a:t>広告接触</a:t>
            </a:r>
            <a:endParaRPr lang="en-US" altLang="ja-JP" sz="1200" smtClean="0"/>
          </a:p>
          <a:p>
            <a:pPr algn="ctr"/>
            <a:r>
              <a:rPr lang="ja-JP" altLang="en-US" sz="1200" smtClean="0"/>
              <a:t>ユーザー数</a:t>
            </a:r>
            <a:endParaRPr lang="en-US" altLang="ja-JP" sz="1200" smtClean="0"/>
          </a:p>
        </p:txBody>
      </p:sp>
      <p:sp>
        <p:nvSpPr>
          <p:cNvPr id="54" name="角丸四角形 53"/>
          <p:cNvSpPr/>
          <p:nvPr/>
        </p:nvSpPr>
        <p:spPr>
          <a:xfrm>
            <a:off x="4693526" y="3048556"/>
            <a:ext cx="1215964" cy="8418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smtClean="0"/>
              <a:t>クライアント</a:t>
            </a:r>
            <a:endParaRPr lang="en-US" altLang="ja-JP" sz="1200" smtClean="0"/>
          </a:p>
          <a:p>
            <a:pPr algn="ctr"/>
            <a:r>
              <a:rPr lang="ja-JP" altLang="en-US" sz="1200" smtClean="0"/>
              <a:t>広告出稿</a:t>
            </a:r>
            <a:endParaRPr lang="en-US" altLang="ja-JP" sz="1200" smtClean="0"/>
          </a:p>
        </p:txBody>
      </p:sp>
      <p:sp>
        <p:nvSpPr>
          <p:cNvPr id="55" name="角丸四角形 54"/>
          <p:cNvSpPr/>
          <p:nvPr/>
        </p:nvSpPr>
        <p:spPr>
          <a:xfrm>
            <a:off x="7589465" y="1428975"/>
            <a:ext cx="1215964" cy="8418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smtClean="0"/>
              <a:t>メディア </a:t>
            </a:r>
            <a:r>
              <a:rPr lang="en-US" altLang="ja-JP" sz="1200" smtClean="0"/>
              <a:t>/ </a:t>
            </a:r>
            <a:r>
              <a:rPr lang="ja-JP" altLang="en-US" sz="1200" smtClean="0"/>
              <a:t>媒体</a:t>
            </a:r>
            <a:endParaRPr lang="en-US" altLang="ja-JP" sz="1200" smtClean="0"/>
          </a:p>
          <a:p>
            <a:pPr algn="ctr"/>
            <a:r>
              <a:rPr lang="ja-JP" altLang="en-US" sz="1200" smtClean="0"/>
              <a:t>広告収益</a:t>
            </a:r>
            <a:endParaRPr lang="en-US" altLang="ja-JP" sz="1200" smtClean="0"/>
          </a:p>
        </p:txBody>
      </p:sp>
      <p:cxnSp>
        <p:nvCxnSpPr>
          <p:cNvPr id="56" name="直線矢印コネクタ 55"/>
          <p:cNvCxnSpPr>
            <a:stCxn id="53" idx="0"/>
            <a:endCxn id="54" idx="2"/>
          </p:cNvCxnSpPr>
          <p:nvPr/>
        </p:nvCxnSpPr>
        <p:spPr>
          <a:xfrm flipV="1">
            <a:off x="5301507" y="3890377"/>
            <a:ext cx="1" cy="57740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曲線コネクタ 56"/>
          <p:cNvCxnSpPr>
            <a:stCxn id="54" idx="0"/>
            <a:endCxn id="55" idx="1"/>
          </p:cNvCxnSpPr>
          <p:nvPr/>
        </p:nvCxnSpPr>
        <p:spPr>
          <a:xfrm rot="5400000" flipH="1" flipV="1">
            <a:off x="5846151" y="1305243"/>
            <a:ext cx="1198670" cy="2287957"/>
          </a:xfrm>
          <a:prstGeom prst="curvedConnector2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曲線コネクタ 57"/>
          <p:cNvCxnSpPr>
            <a:stCxn id="52" idx="3"/>
            <a:endCxn id="54" idx="1"/>
          </p:cNvCxnSpPr>
          <p:nvPr/>
        </p:nvCxnSpPr>
        <p:spPr>
          <a:xfrm>
            <a:off x="4009328" y="2464963"/>
            <a:ext cx="684198" cy="1004504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楕円 59"/>
          <p:cNvSpPr/>
          <p:nvPr/>
        </p:nvSpPr>
        <p:spPr>
          <a:xfrm>
            <a:off x="4194032" y="2802639"/>
            <a:ext cx="291399" cy="29139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正</a:t>
            </a:r>
            <a:endParaRPr kumimoji="1" lang="ja-JP" altLang="en-US" b="1"/>
          </a:p>
        </p:txBody>
      </p:sp>
      <p:sp>
        <p:nvSpPr>
          <p:cNvPr id="61" name="楕円 60"/>
          <p:cNvSpPr/>
          <p:nvPr/>
        </p:nvSpPr>
        <p:spPr>
          <a:xfrm>
            <a:off x="5874092" y="2096976"/>
            <a:ext cx="291399" cy="29139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正</a:t>
            </a:r>
            <a:endParaRPr kumimoji="1" lang="ja-JP" altLang="en-US" b="1"/>
          </a:p>
        </p:txBody>
      </p:sp>
      <p:sp>
        <p:nvSpPr>
          <p:cNvPr id="62" name="楕円 61"/>
          <p:cNvSpPr/>
          <p:nvPr/>
        </p:nvSpPr>
        <p:spPr>
          <a:xfrm>
            <a:off x="5155806" y="4105845"/>
            <a:ext cx="291399" cy="29139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正</a:t>
            </a:r>
            <a:endParaRPr kumimoji="1" lang="ja-JP" altLang="en-US" b="1"/>
          </a:p>
        </p:txBody>
      </p:sp>
      <p:grpSp>
        <p:nvGrpSpPr>
          <p:cNvPr id="81" name="グループ化 80"/>
          <p:cNvGrpSpPr/>
          <p:nvPr/>
        </p:nvGrpSpPr>
        <p:grpSpPr>
          <a:xfrm>
            <a:off x="3122171" y="2204502"/>
            <a:ext cx="554032" cy="549854"/>
            <a:chOff x="4141513" y="376691"/>
            <a:chExt cx="554032" cy="549854"/>
          </a:xfrm>
        </p:grpSpPr>
        <p:cxnSp>
          <p:nvCxnSpPr>
            <p:cNvPr id="82" name="直線コネクタ 81"/>
            <p:cNvCxnSpPr/>
            <p:nvPr/>
          </p:nvCxnSpPr>
          <p:spPr>
            <a:xfrm>
              <a:off x="4145692" y="376692"/>
              <a:ext cx="549853" cy="549853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/>
            <p:cNvCxnSpPr/>
            <p:nvPr/>
          </p:nvCxnSpPr>
          <p:spPr>
            <a:xfrm flipV="1">
              <a:off x="4141513" y="376691"/>
              <a:ext cx="549854" cy="549854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角丸四角形 64"/>
          <p:cNvSpPr/>
          <p:nvPr/>
        </p:nvSpPr>
        <p:spPr>
          <a:xfrm>
            <a:off x="9173752" y="4727807"/>
            <a:ext cx="1215964" cy="8418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smtClean="0"/>
              <a:t>サブスク</a:t>
            </a:r>
            <a:endParaRPr lang="en-US" altLang="ja-JP" sz="1200" smtClean="0"/>
          </a:p>
          <a:p>
            <a:pPr algn="ctr"/>
            <a:r>
              <a:rPr lang="en-US" altLang="ja-JP" sz="1200" smtClean="0"/>
              <a:t>=</a:t>
            </a:r>
            <a:endParaRPr lang="en-US" altLang="ja-JP" sz="1200"/>
          </a:p>
          <a:p>
            <a:pPr algn="ctr"/>
            <a:r>
              <a:rPr lang="ja-JP" altLang="en-US" sz="1200" smtClean="0"/>
              <a:t>インターネットの</a:t>
            </a:r>
            <a:endParaRPr lang="en-US" altLang="ja-JP" sz="1200" smtClean="0"/>
          </a:p>
          <a:p>
            <a:pPr algn="ctr"/>
            <a:r>
              <a:rPr lang="ja-JP" altLang="en-US" sz="1200" smtClean="0"/>
              <a:t>クローズ化</a:t>
            </a:r>
            <a:endParaRPr lang="ja-JP" altLang="en-US" sz="1200"/>
          </a:p>
        </p:txBody>
      </p:sp>
      <p:cxnSp>
        <p:nvCxnSpPr>
          <p:cNvPr id="66" name="曲線コネクタ 65"/>
          <p:cNvCxnSpPr>
            <a:endCxn id="65" idx="0"/>
          </p:cNvCxnSpPr>
          <p:nvPr/>
        </p:nvCxnSpPr>
        <p:spPr>
          <a:xfrm>
            <a:off x="8803958" y="1849886"/>
            <a:ext cx="977776" cy="2877921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楕円 68"/>
          <p:cNvSpPr/>
          <p:nvPr/>
        </p:nvSpPr>
        <p:spPr>
          <a:xfrm>
            <a:off x="9475484" y="3094039"/>
            <a:ext cx="291399" cy="2913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逆</a:t>
            </a:r>
            <a:endParaRPr kumimoji="1" lang="ja-JP" altLang="en-US" b="1"/>
          </a:p>
        </p:txBody>
      </p:sp>
      <p:cxnSp>
        <p:nvCxnSpPr>
          <p:cNvPr id="73" name="曲線コネクタ 72"/>
          <p:cNvCxnSpPr/>
          <p:nvPr/>
        </p:nvCxnSpPr>
        <p:spPr>
          <a:xfrm rot="5400000" flipH="1">
            <a:off x="7423484" y="3198766"/>
            <a:ext cx="260027" cy="4481698"/>
          </a:xfrm>
          <a:prstGeom prst="curvedConnector3">
            <a:avLst>
              <a:gd name="adj1" fmla="val -365912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楕円 83"/>
          <p:cNvSpPr/>
          <p:nvPr/>
        </p:nvSpPr>
        <p:spPr>
          <a:xfrm>
            <a:off x="7269856" y="6381682"/>
            <a:ext cx="291399" cy="2913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逆</a:t>
            </a:r>
            <a:endParaRPr kumimoji="1" lang="ja-JP" altLang="en-US" b="1"/>
          </a:p>
        </p:txBody>
      </p:sp>
    </p:spTree>
    <p:extLst>
      <p:ext uri="{BB962C8B-B14F-4D97-AF65-F5344CB8AC3E}">
        <p14:creationId xmlns:p14="http://schemas.microsoft.com/office/powerpoint/2010/main" val="3409223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98495" y="376692"/>
            <a:ext cx="11884786" cy="6327782"/>
            <a:chOff x="98495" y="376692"/>
            <a:chExt cx="11884786" cy="6327782"/>
          </a:xfrm>
        </p:grpSpPr>
        <p:sp>
          <p:nvSpPr>
            <p:cNvPr id="4" name="角丸四角形 3"/>
            <p:cNvSpPr/>
            <p:nvPr/>
          </p:nvSpPr>
          <p:spPr>
            <a:xfrm>
              <a:off x="1736896" y="3172696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計測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カバレッジ</a:t>
              </a:r>
              <a:endParaRPr lang="en-US" altLang="ja-JP" sz="1200" smtClean="0"/>
            </a:p>
          </p:txBody>
        </p:sp>
        <p:sp>
          <p:nvSpPr>
            <p:cNvPr id="5" name="角丸四角形 4"/>
            <p:cNvSpPr/>
            <p:nvPr/>
          </p:nvSpPr>
          <p:spPr>
            <a:xfrm>
              <a:off x="1748038" y="915417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ターゲティング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カバレッジ</a:t>
              </a:r>
              <a:endParaRPr lang="en-US" altLang="ja-JP" sz="1200" smtClean="0"/>
            </a:p>
          </p:txBody>
        </p:sp>
        <p:sp>
          <p:nvSpPr>
            <p:cNvPr id="6" name="角丸四角形 5"/>
            <p:cNvSpPr/>
            <p:nvPr/>
          </p:nvSpPr>
          <p:spPr>
            <a:xfrm>
              <a:off x="2795384" y="2044052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広告効果</a:t>
              </a:r>
              <a:endParaRPr lang="en-US" altLang="ja-JP" sz="1200" smtClean="0"/>
            </a:p>
          </p:txBody>
        </p:sp>
        <p:sp>
          <p:nvSpPr>
            <p:cNvPr id="7" name="角丸四角形 6"/>
            <p:cNvSpPr/>
            <p:nvPr/>
          </p:nvSpPr>
          <p:spPr>
            <a:xfrm>
              <a:off x="652811" y="2044052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smtClean="0"/>
                <a:t>User-Agent</a:t>
              </a:r>
            </a:p>
            <a:p>
              <a:pPr algn="ctr"/>
              <a:r>
                <a:rPr lang="ja-JP" altLang="en-US" sz="1200" smtClean="0"/>
                <a:t>識別能力</a:t>
              </a:r>
              <a:endParaRPr lang="en-US" altLang="ja-JP" sz="1200" smtClean="0"/>
            </a:p>
          </p:txBody>
        </p:sp>
        <p:sp>
          <p:nvSpPr>
            <p:cNvPr id="8" name="角丸四角形 7"/>
            <p:cNvSpPr/>
            <p:nvPr/>
          </p:nvSpPr>
          <p:spPr>
            <a:xfrm>
              <a:off x="4695545" y="4467780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広告接触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ユーザー数</a:t>
              </a:r>
              <a:endParaRPr lang="en-US" altLang="ja-JP" sz="1200" smtClean="0"/>
            </a:p>
          </p:txBody>
        </p:sp>
        <p:sp>
          <p:nvSpPr>
            <p:cNvPr id="9" name="角丸四角形 8"/>
            <p:cNvSpPr/>
            <p:nvPr/>
          </p:nvSpPr>
          <p:spPr>
            <a:xfrm>
              <a:off x="4695546" y="3048556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クライアント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広告出稿</a:t>
              </a:r>
              <a:endParaRPr lang="en-US" altLang="ja-JP" sz="1200" smtClean="0"/>
            </a:p>
          </p:txBody>
        </p:sp>
        <p:sp>
          <p:nvSpPr>
            <p:cNvPr id="10" name="角丸四角形 9"/>
            <p:cNvSpPr/>
            <p:nvPr/>
          </p:nvSpPr>
          <p:spPr>
            <a:xfrm>
              <a:off x="7591485" y="1428975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メディア </a:t>
              </a:r>
              <a:r>
                <a:rPr lang="en-US" altLang="ja-JP" sz="1200" smtClean="0"/>
                <a:t>/ </a:t>
              </a:r>
              <a:r>
                <a:rPr lang="ja-JP" altLang="en-US" sz="1200" smtClean="0"/>
                <a:t>媒体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広告収益</a:t>
              </a:r>
              <a:endParaRPr lang="en-US" altLang="ja-JP" sz="1200" smtClean="0"/>
            </a:p>
          </p:txBody>
        </p:sp>
        <p:sp>
          <p:nvSpPr>
            <p:cNvPr id="11" name="角丸四角形 10"/>
            <p:cNvSpPr/>
            <p:nvPr/>
          </p:nvSpPr>
          <p:spPr>
            <a:xfrm>
              <a:off x="7591485" y="3044266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メディア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コンテンツ投資</a:t>
              </a:r>
              <a:endParaRPr lang="en-US" altLang="ja-JP" sz="1200" smtClean="0"/>
            </a:p>
          </p:txBody>
        </p:sp>
        <p:sp>
          <p:nvSpPr>
            <p:cNvPr id="12" name="角丸四角形 11"/>
            <p:cNvSpPr/>
            <p:nvPr/>
          </p:nvSpPr>
          <p:spPr>
            <a:xfrm>
              <a:off x="6519490" y="4467780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smtClean="0"/>
                <a:t>UX</a:t>
              </a:r>
            </a:p>
          </p:txBody>
        </p:sp>
        <p:sp>
          <p:nvSpPr>
            <p:cNvPr id="14" name="角丸四角形 13"/>
            <p:cNvSpPr/>
            <p:nvPr/>
          </p:nvSpPr>
          <p:spPr>
            <a:xfrm>
              <a:off x="9177243" y="4727807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サブスク</a:t>
              </a:r>
              <a:endParaRPr lang="en-US" altLang="ja-JP" sz="1200" smtClean="0"/>
            </a:p>
            <a:p>
              <a:pPr algn="ctr"/>
              <a:r>
                <a:rPr lang="en-US" altLang="ja-JP" sz="1200" smtClean="0"/>
                <a:t>=</a:t>
              </a:r>
              <a:endParaRPr lang="en-US" altLang="ja-JP" sz="1200"/>
            </a:p>
            <a:p>
              <a:pPr algn="ctr"/>
              <a:r>
                <a:rPr lang="ja-JP" altLang="en-US" sz="1200" smtClean="0"/>
                <a:t>インターネットの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クローズ化</a:t>
              </a:r>
              <a:endParaRPr lang="ja-JP" altLang="en-US" sz="1200"/>
            </a:p>
          </p:txBody>
        </p:sp>
        <p:sp>
          <p:nvSpPr>
            <p:cNvPr id="15" name="角丸四角形 14"/>
            <p:cNvSpPr/>
            <p:nvPr/>
          </p:nvSpPr>
          <p:spPr>
            <a:xfrm>
              <a:off x="10767317" y="2297031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検索利用</a:t>
              </a:r>
              <a:endParaRPr lang="ja-JP" altLang="en-US" sz="1200"/>
            </a:p>
          </p:txBody>
        </p:sp>
        <p:sp>
          <p:nvSpPr>
            <p:cNvPr id="16" name="角丸四角形 15"/>
            <p:cNvSpPr/>
            <p:nvPr/>
          </p:nvSpPr>
          <p:spPr>
            <a:xfrm>
              <a:off x="8917751" y="376692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smtClean="0"/>
                <a:t>Google</a:t>
              </a:r>
            </a:p>
            <a:p>
              <a:pPr algn="ctr"/>
              <a:r>
                <a:rPr lang="en-US" altLang="ja-JP" sz="1200" smtClean="0"/>
                <a:t>Yahoo!</a:t>
              </a:r>
            </a:p>
            <a:p>
              <a:pPr algn="ctr"/>
              <a:r>
                <a:rPr lang="ja-JP" altLang="en-US" sz="1200" smtClean="0"/>
                <a:t>事業収益</a:t>
              </a:r>
              <a:endParaRPr lang="en-US" altLang="ja-JP" sz="1200" smtClean="0"/>
            </a:p>
          </p:txBody>
        </p:sp>
        <p:cxnSp>
          <p:nvCxnSpPr>
            <p:cNvPr id="17" name="曲線コネクタ 16"/>
            <p:cNvCxnSpPr>
              <a:stCxn id="7" idx="0"/>
              <a:endCxn id="5" idx="1"/>
            </p:cNvCxnSpPr>
            <p:nvPr/>
          </p:nvCxnSpPr>
          <p:spPr>
            <a:xfrm rot="5400000" flipH="1" flipV="1">
              <a:off x="1150553" y="1446568"/>
              <a:ext cx="707724" cy="487245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曲線コネクタ 19"/>
            <p:cNvCxnSpPr>
              <a:stCxn id="7" idx="2"/>
              <a:endCxn id="4" idx="1"/>
            </p:cNvCxnSpPr>
            <p:nvPr/>
          </p:nvCxnSpPr>
          <p:spPr>
            <a:xfrm rot="16200000" flipH="1">
              <a:off x="1144977" y="3001688"/>
              <a:ext cx="707734" cy="476103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曲線コネクタ 22"/>
            <p:cNvCxnSpPr>
              <a:stCxn id="5" idx="3"/>
              <a:endCxn id="6" idx="0"/>
            </p:cNvCxnSpPr>
            <p:nvPr/>
          </p:nvCxnSpPr>
          <p:spPr>
            <a:xfrm>
              <a:off x="2964002" y="1336328"/>
              <a:ext cx="439364" cy="707724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曲線コネクタ 25"/>
            <p:cNvCxnSpPr>
              <a:stCxn id="4" idx="3"/>
              <a:endCxn id="6" idx="2"/>
            </p:cNvCxnSpPr>
            <p:nvPr/>
          </p:nvCxnSpPr>
          <p:spPr>
            <a:xfrm flipV="1">
              <a:off x="2952860" y="2885873"/>
              <a:ext cx="450506" cy="707734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/>
            <p:cNvCxnSpPr>
              <a:stCxn id="8" idx="0"/>
              <a:endCxn id="9" idx="2"/>
            </p:cNvCxnSpPr>
            <p:nvPr/>
          </p:nvCxnSpPr>
          <p:spPr>
            <a:xfrm flipV="1">
              <a:off x="5303527" y="3890377"/>
              <a:ext cx="1" cy="577403"/>
            </a:xfrm>
            <a:prstGeom prst="straightConnector1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曲線コネクタ 34"/>
            <p:cNvCxnSpPr>
              <a:stCxn id="9" idx="0"/>
              <a:endCxn id="10" idx="1"/>
            </p:cNvCxnSpPr>
            <p:nvPr/>
          </p:nvCxnSpPr>
          <p:spPr>
            <a:xfrm rot="5400000" flipH="1" flipV="1">
              <a:off x="5848171" y="1305243"/>
              <a:ext cx="1198670" cy="2287957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/>
            <p:cNvCxnSpPr>
              <a:stCxn id="12" idx="1"/>
              <a:endCxn id="8" idx="3"/>
            </p:cNvCxnSpPr>
            <p:nvPr/>
          </p:nvCxnSpPr>
          <p:spPr>
            <a:xfrm flipH="1">
              <a:off x="5911509" y="4888691"/>
              <a:ext cx="607981" cy="0"/>
            </a:xfrm>
            <a:prstGeom prst="straightConnector1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曲線コネクタ 43"/>
            <p:cNvCxnSpPr>
              <a:stCxn id="11" idx="2"/>
              <a:endCxn id="12" idx="3"/>
            </p:cNvCxnSpPr>
            <p:nvPr/>
          </p:nvCxnSpPr>
          <p:spPr>
            <a:xfrm rot="5400000">
              <a:off x="7466159" y="4155383"/>
              <a:ext cx="1002604" cy="464013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曲線コネクタ 46"/>
            <p:cNvCxnSpPr>
              <a:stCxn id="10" idx="3"/>
              <a:endCxn id="14" idx="0"/>
            </p:cNvCxnSpPr>
            <p:nvPr/>
          </p:nvCxnSpPr>
          <p:spPr>
            <a:xfrm>
              <a:off x="8807449" y="1849886"/>
              <a:ext cx="977776" cy="2877921"/>
            </a:xfrm>
            <a:prstGeom prst="curvedConnector2">
              <a:avLst/>
            </a:prstGeom>
            <a:ln w="57150">
              <a:solidFill>
                <a:schemeClr val="accent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曲線コネクタ 49"/>
            <p:cNvCxnSpPr>
              <a:stCxn id="10" idx="0"/>
              <a:endCxn id="16" idx="1"/>
            </p:cNvCxnSpPr>
            <p:nvPr/>
          </p:nvCxnSpPr>
          <p:spPr>
            <a:xfrm rot="5400000" flipH="1" flipV="1">
              <a:off x="8242923" y="754147"/>
              <a:ext cx="631372" cy="718284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曲線コネクタ 58"/>
            <p:cNvCxnSpPr>
              <a:stCxn id="14" idx="2"/>
              <a:endCxn id="8" idx="2"/>
            </p:cNvCxnSpPr>
            <p:nvPr/>
          </p:nvCxnSpPr>
          <p:spPr>
            <a:xfrm rot="5400000" flipH="1">
              <a:off x="7414362" y="3198766"/>
              <a:ext cx="260027" cy="4481698"/>
            </a:xfrm>
            <a:prstGeom prst="curvedConnector3">
              <a:avLst>
                <a:gd name="adj1" fmla="val -365912"/>
              </a:avLst>
            </a:prstGeom>
            <a:ln w="57150">
              <a:solidFill>
                <a:schemeClr val="accent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曲線コネクタ 62"/>
            <p:cNvCxnSpPr>
              <a:stCxn id="14" idx="2"/>
              <a:endCxn id="12" idx="2"/>
            </p:cNvCxnSpPr>
            <p:nvPr/>
          </p:nvCxnSpPr>
          <p:spPr>
            <a:xfrm rot="5400000" flipH="1">
              <a:off x="8326335" y="4110739"/>
              <a:ext cx="260027" cy="2657753"/>
            </a:xfrm>
            <a:prstGeom prst="curvedConnector3">
              <a:avLst>
                <a:gd name="adj1" fmla="val -237605"/>
              </a:avLst>
            </a:prstGeom>
            <a:ln w="57150">
              <a:solidFill>
                <a:schemeClr val="accent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角丸四角形 66"/>
            <p:cNvSpPr/>
            <p:nvPr/>
          </p:nvSpPr>
          <p:spPr>
            <a:xfrm>
              <a:off x="1748038" y="4727808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プライバシー</a:t>
              </a:r>
              <a:endParaRPr lang="en-US" altLang="ja-JP" sz="1200" smtClean="0"/>
            </a:p>
            <a:p>
              <a:pPr algn="ctr"/>
              <a:r>
                <a:rPr lang="ja-JP" altLang="en-US" sz="1200"/>
                <a:t>保護</a:t>
              </a:r>
              <a:endParaRPr lang="en-US" altLang="ja-JP" sz="1200" smtClean="0"/>
            </a:p>
          </p:txBody>
        </p:sp>
        <p:cxnSp>
          <p:nvCxnSpPr>
            <p:cNvPr id="68" name="曲線コネクタ 67"/>
            <p:cNvCxnSpPr>
              <a:stCxn id="67" idx="1"/>
              <a:endCxn id="7" idx="1"/>
            </p:cNvCxnSpPr>
            <p:nvPr/>
          </p:nvCxnSpPr>
          <p:spPr>
            <a:xfrm rot="10800000">
              <a:off x="652812" y="2464963"/>
              <a:ext cx="1095227" cy="2683756"/>
            </a:xfrm>
            <a:prstGeom prst="curvedConnector3">
              <a:avLst>
                <a:gd name="adj1" fmla="val 137232"/>
              </a:avLst>
            </a:prstGeom>
            <a:ln w="57150">
              <a:solidFill>
                <a:schemeClr val="accent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曲線コネクタ 71"/>
            <p:cNvCxnSpPr>
              <a:stCxn id="67" idx="2"/>
              <a:endCxn id="12" idx="2"/>
            </p:cNvCxnSpPr>
            <p:nvPr/>
          </p:nvCxnSpPr>
          <p:spPr>
            <a:xfrm rot="5400000" flipH="1" flipV="1">
              <a:off x="4611732" y="3053889"/>
              <a:ext cx="260028" cy="4771452"/>
            </a:xfrm>
            <a:prstGeom prst="curvedConnector3">
              <a:avLst>
                <a:gd name="adj1" fmla="val -370664"/>
              </a:avLst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曲線コネクタ 78"/>
            <p:cNvCxnSpPr>
              <a:stCxn id="15" idx="0"/>
              <a:endCxn id="16" idx="3"/>
            </p:cNvCxnSpPr>
            <p:nvPr/>
          </p:nvCxnSpPr>
          <p:spPr>
            <a:xfrm rot="16200000" flipV="1">
              <a:off x="10004793" y="926525"/>
              <a:ext cx="1499428" cy="1241584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曲線コネクタ 75"/>
            <p:cNvCxnSpPr>
              <a:stCxn id="14" idx="3"/>
              <a:endCxn id="15" idx="2"/>
            </p:cNvCxnSpPr>
            <p:nvPr/>
          </p:nvCxnSpPr>
          <p:spPr>
            <a:xfrm flipV="1">
              <a:off x="10393207" y="3138852"/>
              <a:ext cx="982092" cy="2009866"/>
            </a:xfrm>
            <a:prstGeom prst="curvedConnector2">
              <a:avLst/>
            </a:prstGeom>
            <a:ln w="57150">
              <a:solidFill>
                <a:schemeClr val="accent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曲線コネクタ 79"/>
            <p:cNvCxnSpPr>
              <a:stCxn id="6" idx="3"/>
              <a:endCxn id="9" idx="1"/>
            </p:cNvCxnSpPr>
            <p:nvPr/>
          </p:nvCxnSpPr>
          <p:spPr>
            <a:xfrm>
              <a:off x="4011348" y="2464963"/>
              <a:ext cx="684198" cy="1004504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矢印コネクタ 44"/>
            <p:cNvCxnSpPr>
              <a:stCxn id="10" idx="2"/>
              <a:endCxn id="11" idx="0"/>
            </p:cNvCxnSpPr>
            <p:nvPr/>
          </p:nvCxnSpPr>
          <p:spPr>
            <a:xfrm>
              <a:off x="8199467" y="2270796"/>
              <a:ext cx="0" cy="773470"/>
            </a:xfrm>
            <a:prstGeom prst="straightConnector1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楕円 85"/>
            <p:cNvSpPr/>
            <p:nvPr/>
          </p:nvSpPr>
          <p:spPr>
            <a:xfrm>
              <a:off x="98495" y="3661141"/>
              <a:ext cx="291399" cy="29139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逆</a:t>
              </a:r>
              <a:endParaRPr kumimoji="1" lang="ja-JP" altLang="en-US" b="1"/>
            </a:p>
          </p:txBody>
        </p:sp>
        <p:sp>
          <p:nvSpPr>
            <p:cNvPr id="88" name="楕円 87"/>
            <p:cNvSpPr/>
            <p:nvPr/>
          </p:nvSpPr>
          <p:spPr>
            <a:xfrm>
              <a:off x="8152483" y="6043936"/>
              <a:ext cx="291399" cy="29139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逆</a:t>
              </a:r>
              <a:endParaRPr kumimoji="1" lang="ja-JP" altLang="en-US" b="1"/>
            </a:p>
          </p:txBody>
        </p:sp>
        <p:sp>
          <p:nvSpPr>
            <p:cNvPr id="89" name="楕円 88"/>
            <p:cNvSpPr/>
            <p:nvPr/>
          </p:nvSpPr>
          <p:spPr>
            <a:xfrm>
              <a:off x="7260734" y="6381682"/>
              <a:ext cx="291399" cy="29139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逆</a:t>
              </a:r>
              <a:endParaRPr kumimoji="1" lang="ja-JP" altLang="en-US" b="1"/>
            </a:p>
          </p:txBody>
        </p:sp>
        <p:sp>
          <p:nvSpPr>
            <p:cNvPr id="90" name="楕円 89"/>
            <p:cNvSpPr/>
            <p:nvPr/>
          </p:nvSpPr>
          <p:spPr>
            <a:xfrm>
              <a:off x="9478975" y="3094039"/>
              <a:ext cx="291399" cy="29139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逆</a:t>
              </a:r>
              <a:endParaRPr kumimoji="1" lang="ja-JP" altLang="en-US" b="1"/>
            </a:p>
          </p:txBody>
        </p:sp>
        <p:sp>
          <p:nvSpPr>
            <p:cNvPr id="91" name="楕円 90"/>
            <p:cNvSpPr/>
            <p:nvPr/>
          </p:nvSpPr>
          <p:spPr>
            <a:xfrm>
              <a:off x="10997698" y="4241689"/>
              <a:ext cx="291399" cy="29139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逆</a:t>
              </a:r>
              <a:endParaRPr kumimoji="1" lang="ja-JP" altLang="en-US" b="1"/>
            </a:p>
          </p:txBody>
        </p:sp>
        <p:sp>
          <p:nvSpPr>
            <p:cNvPr id="92" name="楕円 91"/>
            <p:cNvSpPr/>
            <p:nvPr/>
          </p:nvSpPr>
          <p:spPr>
            <a:xfrm>
              <a:off x="1207445" y="1551364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3" name="楕円 92"/>
            <p:cNvSpPr/>
            <p:nvPr/>
          </p:nvSpPr>
          <p:spPr>
            <a:xfrm>
              <a:off x="3155805" y="1460273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4" name="楕円 93"/>
            <p:cNvSpPr/>
            <p:nvPr/>
          </p:nvSpPr>
          <p:spPr>
            <a:xfrm>
              <a:off x="1207445" y="3094038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5" name="楕円 94"/>
            <p:cNvSpPr/>
            <p:nvPr/>
          </p:nvSpPr>
          <p:spPr>
            <a:xfrm>
              <a:off x="3155805" y="3136936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6" name="楕円 95"/>
            <p:cNvSpPr/>
            <p:nvPr/>
          </p:nvSpPr>
          <p:spPr>
            <a:xfrm>
              <a:off x="4196052" y="2802639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7" name="楕円 96"/>
            <p:cNvSpPr/>
            <p:nvPr/>
          </p:nvSpPr>
          <p:spPr>
            <a:xfrm>
              <a:off x="5876112" y="2096976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8" name="楕円 97"/>
            <p:cNvSpPr/>
            <p:nvPr/>
          </p:nvSpPr>
          <p:spPr>
            <a:xfrm>
              <a:off x="8248676" y="908580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9" name="楕円 98"/>
            <p:cNvSpPr/>
            <p:nvPr/>
          </p:nvSpPr>
          <p:spPr>
            <a:xfrm>
              <a:off x="10851999" y="1175650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100" name="楕円 99"/>
            <p:cNvSpPr/>
            <p:nvPr/>
          </p:nvSpPr>
          <p:spPr>
            <a:xfrm>
              <a:off x="8053550" y="2448968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101" name="楕円 100"/>
            <p:cNvSpPr/>
            <p:nvPr/>
          </p:nvSpPr>
          <p:spPr>
            <a:xfrm>
              <a:off x="7970777" y="4288025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102" name="楕円 101"/>
            <p:cNvSpPr/>
            <p:nvPr/>
          </p:nvSpPr>
          <p:spPr>
            <a:xfrm>
              <a:off x="6154137" y="4746722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103" name="楕円 102"/>
            <p:cNvSpPr/>
            <p:nvPr/>
          </p:nvSpPr>
          <p:spPr>
            <a:xfrm>
              <a:off x="5157826" y="4105845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104" name="楕円 103"/>
            <p:cNvSpPr/>
            <p:nvPr/>
          </p:nvSpPr>
          <p:spPr>
            <a:xfrm>
              <a:off x="4695545" y="6413075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</p:grpSp>
      <p:sp>
        <p:nvSpPr>
          <p:cNvPr id="52" name="角丸四角形 51"/>
          <p:cNvSpPr/>
          <p:nvPr/>
        </p:nvSpPr>
        <p:spPr>
          <a:xfrm>
            <a:off x="2793364" y="2044052"/>
            <a:ext cx="1215964" cy="8418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smtClean="0"/>
              <a:t>広告効果</a:t>
            </a:r>
            <a:endParaRPr lang="en-US" altLang="ja-JP" sz="1200" smtClean="0"/>
          </a:p>
        </p:txBody>
      </p:sp>
      <p:sp>
        <p:nvSpPr>
          <p:cNvPr id="53" name="角丸四角形 52"/>
          <p:cNvSpPr/>
          <p:nvPr/>
        </p:nvSpPr>
        <p:spPr>
          <a:xfrm>
            <a:off x="4693525" y="4467780"/>
            <a:ext cx="1215964" cy="8418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smtClean="0"/>
              <a:t>広告接触</a:t>
            </a:r>
            <a:endParaRPr lang="en-US" altLang="ja-JP" sz="1200" smtClean="0"/>
          </a:p>
          <a:p>
            <a:pPr algn="ctr"/>
            <a:r>
              <a:rPr lang="ja-JP" altLang="en-US" sz="1200" smtClean="0"/>
              <a:t>ユーザー数</a:t>
            </a:r>
            <a:endParaRPr lang="en-US" altLang="ja-JP" sz="1200" smtClean="0"/>
          </a:p>
        </p:txBody>
      </p:sp>
      <p:sp>
        <p:nvSpPr>
          <p:cNvPr id="54" name="角丸四角形 53"/>
          <p:cNvSpPr/>
          <p:nvPr/>
        </p:nvSpPr>
        <p:spPr>
          <a:xfrm>
            <a:off x="4693526" y="3048556"/>
            <a:ext cx="1215964" cy="8418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smtClean="0"/>
              <a:t>クライアント</a:t>
            </a:r>
            <a:endParaRPr lang="en-US" altLang="ja-JP" sz="1200" smtClean="0"/>
          </a:p>
          <a:p>
            <a:pPr algn="ctr"/>
            <a:r>
              <a:rPr lang="ja-JP" altLang="en-US" sz="1200" smtClean="0"/>
              <a:t>広告出稿</a:t>
            </a:r>
            <a:endParaRPr lang="en-US" altLang="ja-JP" sz="1200" smtClean="0"/>
          </a:p>
        </p:txBody>
      </p:sp>
      <p:sp>
        <p:nvSpPr>
          <p:cNvPr id="55" name="角丸四角形 54"/>
          <p:cNvSpPr/>
          <p:nvPr/>
        </p:nvSpPr>
        <p:spPr>
          <a:xfrm>
            <a:off x="7589465" y="1428975"/>
            <a:ext cx="1215964" cy="8418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smtClean="0"/>
              <a:t>メディア </a:t>
            </a:r>
            <a:r>
              <a:rPr lang="en-US" altLang="ja-JP" sz="1200" smtClean="0"/>
              <a:t>/ </a:t>
            </a:r>
            <a:r>
              <a:rPr lang="ja-JP" altLang="en-US" sz="1200" smtClean="0"/>
              <a:t>媒体</a:t>
            </a:r>
            <a:endParaRPr lang="en-US" altLang="ja-JP" sz="1200" smtClean="0"/>
          </a:p>
          <a:p>
            <a:pPr algn="ctr"/>
            <a:r>
              <a:rPr lang="ja-JP" altLang="en-US" sz="1200" smtClean="0"/>
              <a:t>広告収益</a:t>
            </a:r>
            <a:endParaRPr lang="en-US" altLang="ja-JP" sz="1200" smtClean="0"/>
          </a:p>
        </p:txBody>
      </p:sp>
      <p:cxnSp>
        <p:nvCxnSpPr>
          <p:cNvPr id="56" name="直線矢印コネクタ 55"/>
          <p:cNvCxnSpPr>
            <a:stCxn id="53" idx="0"/>
            <a:endCxn id="54" idx="2"/>
          </p:cNvCxnSpPr>
          <p:nvPr/>
        </p:nvCxnSpPr>
        <p:spPr>
          <a:xfrm flipV="1">
            <a:off x="5301507" y="3890377"/>
            <a:ext cx="1" cy="57740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曲線コネクタ 56"/>
          <p:cNvCxnSpPr>
            <a:stCxn id="54" idx="0"/>
            <a:endCxn id="55" idx="1"/>
          </p:cNvCxnSpPr>
          <p:nvPr/>
        </p:nvCxnSpPr>
        <p:spPr>
          <a:xfrm rot="5400000" flipH="1" flipV="1">
            <a:off x="5846151" y="1305243"/>
            <a:ext cx="1198670" cy="2287957"/>
          </a:xfrm>
          <a:prstGeom prst="curvedConnector2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曲線コネクタ 57"/>
          <p:cNvCxnSpPr>
            <a:stCxn id="52" idx="3"/>
            <a:endCxn id="54" idx="1"/>
          </p:cNvCxnSpPr>
          <p:nvPr/>
        </p:nvCxnSpPr>
        <p:spPr>
          <a:xfrm>
            <a:off x="4009328" y="2464963"/>
            <a:ext cx="684198" cy="1004504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楕円 59"/>
          <p:cNvSpPr/>
          <p:nvPr/>
        </p:nvSpPr>
        <p:spPr>
          <a:xfrm>
            <a:off x="4194032" y="2802639"/>
            <a:ext cx="291399" cy="29139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正</a:t>
            </a:r>
            <a:endParaRPr kumimoji="1" lang="ja-JP" altLang="en-US" b="1"/>
          </a:p>
        </p:txBody>
      </p:sp>
      <p:sp>
        <p:nvSpPr>
          <p:cNvPr id="61" name="楕円 60"/>
          <p:cNvSpPr/>
          <p:nvPr/>
        </p:nvSpPr>
        <p:spPr>
          <a:xfrm>
            <a:off x="5874092" y="2096976"/>
            <a:ext cx="291399" cy="29139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正</a:t>
            </a:r>
            <a:endParaRPr kumimoji="1" lang="ja-JP" altLang="en-US" b="1"/>
          </a:p>
        </p:txBody>
      </p:sp>
      <p:sp>
        <p:nvSpPr>
          <p:cNvPr id="62" name="楕円 61"/>
          <p:cNvSpPr/>
          <p:nvPr/>
        </p:nvSpPr>
        <p:spPr>
          <a:xfrm>
            <a:off x="5155806" y="4105845"/>
            <a:ext cx="291399" cy="29139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正</a:t>
            </a:r>
            <a:endParaRPr kumimoji="1" lang="ja-JP" altLang="en-US" b="1"/>
          </a:p>
        </p:txBody>
      </p:sp>
      <p:grpSp>
        <p:nvGrpSpPr>
          <p:cNvPr id="81" name="グループ化 80"/>
          <p:cNvGrpSpPr/>
          <p:nvPr/>
        </p:nvGrpSpPr>
        <p:grpSpPr>
          <a:xfrm>
            <a:off x="3122171" y="2204502"/>
            <a:ext cx="554032" cy="549854"/>
            <a:chOff x="4141513" y="376691"/>
            <a:chExt cx="554032" cy="549854"/>
          </a:xfrm>
        </p:grpSpPr>
        <p:cxnSp>
          <p:nvCxnSpPr>
            <p:cNvPr id="82" name="直線コネクタ 81"/>
            <p:cNvCxnSpPr/>
            <p:nvPr/>
          </p:nvCxnSpPr>
          <p:spPr>
            <a:xfrm>
              <a:off x="4145692" y="376692"/>
              <a:ext cx="549853" cy="549853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/>
            <p:cNvCxnSpPr/>
            <p:nvPr/>
          </p:nvCxnSpPr>
          <p:spPr>
            <a:xfrm flipV="1">
              <a:off x="4141513" y="376691"/>
              <a:ext cx="549854" cy="549854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角丸四角形 64"/>
          <p:cNvSpPr/>
          <p:nvPr/>
        </p:nvSpPr>
        <p:spPr>
          <a:xfrm>
            <a:off x="9173752" y="4727807"/>
            <a:ext cx="1215964" cy="8418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smtClean="0"/>
              <a:t>サブスク</a:t>
            </a:r>
            <a:endParaRPr lang="en-US" altLang="ja-JP" sz="1200" smtClean="0"/>
          </a:p>
          <a:p>
            <a:pPr algn="ctr"/>
            <a:r>
              <a:rPr lang="en-US" altLang="ja-JP" sz="1200" smtClean="0"/>
              <a:t>=</a:t>
            </a:r>
            <a:endParaRPr lang="en-US" altLang="ja-JP" sz="1200"/>
          </a:p>
          <a:p>
            <a:pPr algn="ctr"/>
            <a:r>
              <a:rPr lang="ja-JP" altLang="en-US" sz="1200" smtClean="0"/>
              <a:t>インターネットの</a:t>
            </a:r>
            <a:endParaRPr lang="en-US" altLang="ja-JP" sz="1200" smtClean="0"/>
          </a:p>
          <a:p>
            <a:pPr algn="ctr"/>
            <a:r>
              <a:rPr lang="ja-JP" altLang="en-US" sz="1200" smtClean="0"/>
              <a:t>クローズ化</a:t>
            </a:r>
            <a:endParaRPr lang="ja-JP" altLang="en-US" sz="1200"/>
          </a:p>
        </p:txBody>
      </p:sp>
      <p:cxnSp>
        <p:nvCxnSpPr>
          <p:cNvPr id="66" name="曲線コネクタ 65"/>
          <p:cNvCxnSpPr>
            <a:endCxn id="65" idx="0"/>
          </p:cNvCxnSpPr>
          <p:nvPr/>
        </p:nvCxnSpPr>
        <p:spPr>
          <a:xfrm>
            <a:off x="8803958" y="1849886"/>
            <a:ext cx="977776" cy="2877921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楕円 68"/>
          <p:cNvSpPr/>
          <p:nvPr/>
        </p:nvSpPr>
        <p:spPr>
          <a:xfrm>
            <a:off x="9475484" y="3094039"/>
            <a:ext cx="291399" cy="2913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逆</a:t>
            </a:r>
            <a:endParaRPr kumimoji="1" lang="ja-JP" altLang="en-US" b="1"/>
          </a:p>
        </p:txBody>
      </p:sp>
      <p:cxnSp>
        <p:nvCxnSpPr>
          <p:cNvPr id="73" name="曲線コネクタ 72"/>
          <p:cNvCxnSpPr/>
          <p:nvPr/>
        </p:nvCxnSpPr>
        <p:spPr>
          <a:xfrm rot="5400000" flipH="1">
            <a:off x="7423484" y="3198766"/>
            <a:ext cx="260027" cy="4481698"/>
          </a:xfrm>
          <a:prstGeom prst="curvedConnector3">
            <a:avLst>
              <a:gd name="adj1" fmla="val -365912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楕円 83"/>
          <p:cNvSpPr/>
          <p:nvPr/>
        </p:nvSpPr>
        <p:spPr>
          <a:xfrm>
            <a:off x="7269856" y="6381682"/>
            <a:ext cx="291399" cy="2913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逆</a:t>
            </a:r>
            <a:endParaRPr kumimoji="1" lang="ja-JP" altLang="en-US" b="1"/>
          </a:p>
        </p:txBody>
      </p:sp>
      <p:sp>
        <p:nvSpPr>
          <p:cNvPr id="106" name="環状矢印 105"/>
          <p:cNvSpPr/>
          <p:nvPr/>
        </p:nvSpPr>
        <p:spPr>
          <a:xfrm rot="19811919">
            <a:off x="5774889" y="2448774"/>
            <a:ext cx="3572734" cy="3572734"/>
          </a:xfrm>
          <a:prstGeom prst="circularArrow">
            <a:avLst>
              <a:gd name="adj1" fmla="val 6404"/>
              <a:gd name="adj2" fmla="val 1024240"/>
              <a:gd name="adj3" fmla="val 20447648"/>
              <a:gd name="adj4" fmla="val 922801"/>
              <a:gd name="adj5" fmla="val 1271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641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98495" y="376692"/>
            <a:ext cx="11884786" cy="6327782"/>
            <a:chOff x="98495" y="376692"/>
            <a:chExt cx="11884786" cy="6327782"/>
          </a:xfrm>
        </p:grpSpPr>
        <p:sp>
          <p:nvSpPr>
            <p:cNvPr id="4" name="角丸四角形 3"/>
            <p:cNvSpPr/>
            <p:nvPr/>
          </p:nvSpPr>
          <p:spPr>
            <a:xfrm>
              <a:off x="1736896" y="3172696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計測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カバレッジ</a:t>
              </a:r>
              <a:endParaRPr lang="en-US" altLang="ja-JP" sz="1200" smtClean="0"/>
            </a:p>
          </p:txBody>
        </p:sp>
        <p:sp>
          <p:nvSpPr>
            <p:cNvPr id="5" name="角丸四角形 4"/>
            <p:cNvSpPr/>
            <p:nvPr/>
          </p:nvSpPr>
          <p:spPr>
            <a:xfrm>
              <a:off x="1748038" y="915417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ターゲティング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カバレッジ</a:t>
              </a:r>
              <a:endParaRPr lang="en-US" altLang="ja-JP" sz="1200" smtClean="0"/>
            </a:p>
          </p:txBody>
        </p:sp>
        <p:sp>
          <p:nvSpPr>
            <p:cNvPr id="6" name="角丸四角形 5"/>
            <p:cNvSpPr/>
            <p:nvPr/>
          </p:nvSpPr>
          <p:spPr>
            <a:xfrm>
              <a:off x="2795384" y="2044052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広告効果</a:t>
              </a:r>
              <a:endParaRPr lang="en-US" altLang="ja-JP" sz="1200" smtClean="0"/>
            </a:p>
          </p:txBody>
        </p:sp>
        <p:sp>
          <p:nvSpPr>
            <p:cNvPr id="7" name="角丸四角形 6"/>
            <p:cNvSpPr/>
            <p:nvPr/>
          </p:nvSpPr>
          <p:spPr>
            <a:xfrm>
              <a:off x="652811" y="2044052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smtClean="0"/>
                <a:t>User-Agent</a:t>
              </a:r>
            </a:p>
            <a:p>
              <a:pPr algn="ctr"/>
              <a:r>
                <a:rPr lang="ja-JP" altLang="en-US" sz="1200" smtClean="0"/>
                <a:t>識別能力</a:t>
              </a:r>
              <a:endParaRPr lang="en-US" altLang="ja-JP" sz="1200" smtClean="0"/>
            </a:p>
          </p:txBody>
        </p:sp>
        <p:sp>
          <p:nvSpPr>
            <p:cNvPr id="8" name="角丸四角形 7"/>
            <p:cNvSpPr/>
            <p:nvPr/>
          </p:nvSpPr>
          <p:spPr>
            <a:xfrm>
              <a:off x="4695545" y="4467780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広告接触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ユーザー数</a:t>
              </a:r>
              <a:endParaRPr lang="en-US" altLang="ja-JP" sz="1200" smtClean="0"/>
            </a:p>
          </p:txBody>
        </p:sp>
        <p:sp>
          <p:nvSpPr>
            <p:cNvPr id="9" name="角丸四角形 8"/>
            <p:cNvSpPr/>
            <p:nvPr/>
          </p:nvSpPr>
          <p:spPr>
            <a:xfrm>
              <a:off x="4695546" y="3048556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クライアント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広告出稿</a:t>
              </a:r>
              <a:endParaRPr lang="en-US" altLang="ja-JP" sz="1200" smtClean="0"/>
            </a:p>
          </p:txBody>
        </p:sp>
        <p:sp>
          <p:nvSpPr>
            <p:cNvPr id="10" name="角丸四角形 9"/>
            <p:cNvSpPr/>
            <p:nvPr/>
          </p:nvSpPr>
          <p:spPr>
            <a:xfrm>
              <a:off x="7591485" y="1428975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メディア </a:t>
              </a:r>
              <a:r>
                <a:rPr lang="en-US" altLang="ja-JP" sz="1200" smtClean="0"/>
                <a:t>/ </a:t>
              </a:r>
              <a:r>
                <a:rPr lang="ja-JP" altLang="en-US" sz="1200" smtClean="0"/>
                <a:t>媒体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広告収益</a:t>
              </a:r>
              <a:endParaRPr lang="en-US" altLang="ja-JP" sz="1200" smtClean="0"/>
            </a:p>
          </p:txBody>
        </p:sp>
        <p:sp>
          <p:nvSpPr>
            <p:cNvPr id="11" name="角丸四角形 10"/>
            <p:cNvSpPr/>
            <p:nvPr/>
          </p:nvSpPr>
          <p:spPr>
            <a:xfrm>
              <a:off x="7591485" y="3044266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メディア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コンテンツ投資</a:t>
              </a:r>
              <a:endParaRPr lang="en-US" altLang="ja-JP" sz="1200" smtClean="0"/>
            </a:p>
          </p:txBody>
        </p:sp>
        <p:sp>
          <p:nvSpPr>
            <p:cNvPr id="12" name="角丸四角形 11"/>
            <p:cNvSpPr/>
            <p:nvPr/>
          </p:nvSpPr>
          <p:spPr>
            <a:xfrm>
              <a:off x="6519490" y="4467780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smtClean="0"/>
                <a:t>UX</a:t>
              </a:r>
            </a:p>
          </p:txBody>
        </p:sp>
        <p:sp>
          <p:nvSpPr>
            <p:cNvPr id="14" name="角丸四角形 13"/>
            <p:cNvSpPr/>
            <p:nvPr/>
          </p:nvSpPr>
          <p:spPr>
            <a:xfrm>
              <a:off x="9177243" y="4727807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サブスク</a:t>
              </a:r>
              <a:endParaRPr lang="en-US" altLang="ja-JP" sz="1200" smtClean="0"/>
            </a:p>
            <a:p>
              <a:pPr algn="ctr"/>
              <a:r>
                <a:rPr lang="en-US" altLang="ja-JP" sz="1200" smtClean="0"/>
                <a:t>=</a:t>
              </a:r>
              <a:endParaRPr lang="en-US" altLang="ja-JP" sz="1200"/>
            </a:p>
            <a:p>
              <a:pPr algn="ctr"/>
              <a:r>
                <a:rPr lang="ja-JP" altLang="en-US" sz="1200" smtClean="0"/>
                <a:t>インターネットの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クローズ化</a:t>
              </a:r>
              <a:endParaRPr lang="ja-JP" altLang="en-US" sz="1200"/>
            </a:p>
          </p:txBody>
        </p:sp>
        <p:sp>
          <p:nvSpPr>
            <p:cNvPr id="15" name="角丸四角形 14"/>
            <p:cNvSpPr/>
            <p:nvPr/>
          </p:nvSpPr>
          <p:spPr>
            <a:xfrm>
              <a:off x="10767317" y="2297031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検索利用</a:t>
              </a:r>
              <a:endParaRPr lang="ja-JP" altLang="en-US" sz="1200"/>
            </a:p>
          </p:txBody>
        </p:sp>
        <p:sp>
          <p:nvSpPr>
            <p:cNvPr id="16" name="角丸四角形 15"/>
            <p:cNvSpPr/>
            <p:nvPr/>
          </p:nvSpPr>
          <p:spPr>
            <a:xfrm>
              <a:off x="8917751" y="376692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smtClean="0"/>
                <a:t>Google</a:t>
              </a:r>
            </a:p>
            <a:p>
              <a:pPr algn="ctr"/>
              <a:r>
                <a:rPr lang="en-US" altLang="ja-JP" sz="1200" smtClean="0"/>
                <a:t>Yahoo!</a:t>
              </a:r>
            </a:p>
            <a:p>
              <a:pPr algn="ctr"/>
              <a:r>
                <a:rPr lang="ja-JP" altLang="en-US" sz="1200" smtClean="0"/>
                <a:t>事業収益</a:t>
              </a:r>
              <a:endParaRPr lang="en-US" altLang="ja-JP" sz="1200" smtClean="0"/>
            </a:p>
          </p:txBody>
        </p:sp>
        <p:cxnSp>
          <p:nvCxnSpPr>
            <p:cNvPr id="17" name="曲線コネクタ 16"/>
            <p:cNvCxnSpPr>
              <a:stCxn id="7" idx="0"/>
              <a:endCxn id="5" idx="1"/>
            </p:cNvCxnSpPr>
            <p:nvPr/>
          </p:nvCxnSpPr>
          <p:spPr>
            <a:xfrm rot="5400000" flipH="1" flipV="1">
              <a:off x="1150553" y="1446568"/>
              <a:ext cx="707724" cy="487245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曲線コネクタ 19"/>
            <p:cNvCxnSpPr>
              <a:stCxn id="7" idx="2"/>
              <a:endCxn id="4" idx="1"/>
            </p:cNvCxnSpPr>
            <p:nvPr/>
          </p:nvCxnSpPr>
          <p:spPr>
            <a:xfrm rot="16200000" flipH="1">
              <a:off x="1144977" y="3001688"/>
              <a:ext cx="707734" cy="476103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曲線コネクタ 22"/>
            <p:cNvCxnSpPr>
              <a:stCxn id="5" idx="3"/>
              <a:endCxn id="6" idx="0"/>
            </p:cNvCxnSpPr>
            <p:nvPr/>
          </p:nvCxnSpPr>
          <p:spPr>
            <a:xfrm>
              <a:off x="2964002" y="1336328"/>
              <a:ext cx="439364" cy="707724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曲線コネクタ 25"/>
            <p:cNvCxnSpPr>
              <a:stCxn id="4" idx="3"/>
              <a:endCxn id="6" idx="2"/>
            </p:cNvCxnSpPr>
            <p:nvPr/>
          </p:nvCxnSpPr>
          <p:spPr>
            <a:xfrm flipV="1">
              <a:off x="2952860" y="2885873"/>
              <a:ext cx="450506" cy="707734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/>
            <p:cNvCxnSpPr>
              <a:stCxn id="8" idx="0"/>
              <a:endCxn id="9" idx="2"/>
            </p:cNvCxnSpPr>
            <p:nvPr/>
          </p:nvCxnSpPr>
          <p:spPr>
            <a:xfrm flipV="1">
              <a:off x="5303527" y="3890377"/>
              <a:ext cx="1" cy="577403"/>
            </a:xfrm>
            <a:prstGeom prst="straightConnector1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曲線コネクタ 34"/>
            <p:cNvCxnSpPr>
              <a:stCxn id="9" idx="0"/>
              <a:endCxn id="10" idx="1"/>
            </p:cNvCxnSpPr>
            <p:nvPr/>
          </p:nvCxnSpPr>
          <p:spPr>
            <a:xfrm rot="5400000" flipH="1" flipV="1">
              <a:off x="5848171" y="1305243"/>
              <a:ext cx="1198670" cy="2287957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/>
            <p:cNvCxnSpPr>
              <a:stCxn id="12" idx="1"/>
              <a:endCxn id="8" idx="3"/>
            </p:cNvCxnSpPr>
            <p:nvPr/>
          </p:nvCxnSpPr>
          <p:spPr>
            <a:xfrm flipH="1">
              <a:off x="5911509" y="4888691"/>
              <a:ext cx="607981" cy="0"/>
            </a:xfrm>
            <a:prstGeom prst="straightConnector1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曲線コネクタ 43"/>
            <p:cNvCxnSpPr>
              <a:stCxn id="11" idx="2"/>
              <a:endCxn id="12" idx="3"/>
            </p:cNvCxnSpPr>
            <p:nvPr/>
          </p:nvCxnSpPr>
          <p:spPr>
            <a:xfrm rot="5400000">
              <a:off x="7466159" y="4155383"/>
              <a:ext cx="1002604" cy="464013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曲線コネクタ 46"/>
            <p:cNvCxnSpPr>
              <a:stCxn id="10" idx="3"/>
              <a:endCxn id="14" idx="0"/>
            </p:cNvCxnSpPr>
            <p:nvPr/>
          </p:nvCxnSpPr>
          <p:spPr>
            <a:xfrm>
              <a:off x="8807449" y="1849886"/>
              <a:ext cx="977776" cy="2877921"/>
            </a:xfrm>
            <a:prstGeom prst="curvedConnector2">
              <a:avLst/>
            </a:prstGeom>
            <a:ln w="57150">
              <a:solidFill>
                <a:schemeClr val="accent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曲線コネクタ 49"/>
            <p:cNvCxnSpPr>
              <a:stCxn id="10" idx="0"/>
              <a:endCxn id="16" idx="1"/>
            </p:cNvCxnSpPr>
            <p:nvPr/>
          </p:nvCxnSpPr>
          <p:spPr>
            <a:xfrm rot="5400000" flipH="1" flipV="1">
              <a:off x="8242923" y="754147"/>
              <a:ext cx="631372" cy="718284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曲線コネクタ 58"/>
            <p:cNvCxnSpPr>
              <a:stCxn id="14" idx="2"/>
              <a:endCxn id="8" idx="2"/>
            </p:cNvCxnSpPr>
            <p:nvPr/>
          </p:nvCxnSpPr>
          <p:spPr>
            <a:xfrm rot="5400000" flipH="1">
              <a:off x="7414362" y="3198766"/>
              <a:ext cx="260027" cy="4481698"/>
            </a:xfrm>
            <a:prstGeom prst="curvedConnector3">
              <a:avLst>
                <a:gd name="adj1" fmla="val -365912"/>
              </a:avLst>
            </a:prstGeom>
            <a:ln w="57150">
              <a:solidFill>
                <a:schemeClr val="accent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曲線コネクタ 62"/>
            <p:cNvCxnSpPr>
              <a:stCxn id="14" idx="2"/>
              <a:endCxn id="12" idx="2"/>
            </p:cNvCxnSpPr>
            <p:nvPr/>
          </p:nvCxnSpPr>
          <p:spPr>
            <a:xfrm rot="5400000" flipH="1">
              <a:off x="8326335" y="4110739"/>
              <a:ext cx="260027" cy="2657753"/>
            </a:xfrm>
            <a:prstGeom prst="curvedConnector3">
              <a:avLst>
                <a:gd name="adj1" fmla="val -237605"/>
              </a:avLst>
            </a:prstGeom>
            <a:ln w="57150">
              <a:solidFill>
                <a:schemeClr val="accent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角丸四角形 66"/>
            <p:cNvSpPr/>
            <p:nvPr/>
          </p:nvSpPr>
          <p:spPr>
            <a:xfrm>
              <a:off x="1748038" y="4727808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プライバシー</a:t>
              </a:r>
              <a:endParaRPr lang="en-US" altLang="ja-JP" sz="1200" smtClean="0"/>
            </a:p>
            <a:p>
              <a:pPr algn="ctr"/>
              <a:r>
                <a:rPr lang="ja-JP" altLang="en-US" sz="1200"/>
                <a:t>保護</a:t>
              </a:r>
              <a:endParaRPr lang="en-US" altLang="ja-JP" sz="1200" smtClean="0"/>
            </a:p>
          </p:txBody>
        </p:sp>
        <p:cxnSp>
          <p:nvCxnSpPr>
            <p:cNvPr id="68" name="曲線コネクタ 67"/>
            <p:cNvCxnSpPr>
              <a:stCxn id="67" idx="1"/>
              <a:endCxn id="7" idx="1"/>
            </p:cNvCxnSpPr>
            <p:nvPr/>
          </p:nvCxnSpPr>
          <p:spPr>
            <a:xfrm rot="10800000">
              <a:off x="652812" y="2464963"/>
              <a:ext cx="1095227" cy="2683756"/>
            </a:xfrm>
            <a:prstGeom prst="curvedConnector3">
              <a:avLst>
                <a:gd name="adj1" fmla="val 137232"/>
              </a:avLst>
            </a:prstGeom>
            <a:ln w="57150">
              <a:solidFill>
                <a:schemeClr val="accent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曲線コネクタ 71"/>
            <p:cNvCxnSpPr>
              <a:stCxn id="67" idx="2"/>
              <a:endCxn id="12" idx="2"/>
            </p:cNvCxnSpPr>
            <p:nvPr/>
          </p:nvCxnSpPr>
          <p:spPr>
            <a:xfrm rot="5400000" flipH="1" flipV="1">
              <a:off x="4611732" y="3053889"/>
              <a:ext cx="260028" cy="4771452"/>
            </a:xfrm>
            <a:prstGeom prst="curvedConnector3">
              <a:avLst>
                <a:gd name="adj1" fmla="val -370664"/>
              </a:avLst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曲線コネクタ 78"/>
            <p:cNvCxnSpPr>
              <a:stCxn id="15" idx="0"/>
              <a:endCxn id="16" idx="3"/>
            </p:cNvCxnSpPr>
            <p:nvPr/>
          </p:nvCxnSpPr>
          <p:spPr>
            <a:xfrm rot="16200000" flipV="1">
              <a:off x="10004793" y="926525"/>
              <a:ext cx="1499428" cy="1241584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曲線コネクタ 75"/>
            <p:cNvCxnSpPr>
              <a:stCxn id="14" idx="3"/>
              <a:endCxn id="15" idx="2"/>
            </p:cNvCxnSpPr>
            <p:nvPr/>
          </p:nvCxnSpPr>
          <p:spPr>
            <a:xfrm flipV="1">
              <a:off x="10393207" y="3138852"/>
              <a:ext cx="982092" cy="2009866"/>
            </a:xfrm>
            <a:prstGeom prst="curvedConnector2">
              <a:avLst/>
            </a:prstGeom>
            <a:ln w="57150">
              <a:solidFill>
                <a:schemeClr val="accent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曲線コネクタ 79"/>
            <p:cNvCxnSpPr>
              <a:stCxn id="6" idx="3"/>
              <a:endCxn id="9" idx="1"/>
            </p:cNvCxnSpPr>
            <p:nvPr/>
          </p:nvCxnSpPr>
          <p:spPr>
            <a:xfrm>
              <a:off x="4011348" y="2464963"/>
              <a:ext cx="684198" cy="1004504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矢印コネクタ 44"/>
            <p:cNvCxnSpPr>
              <a:stCxn id="10" idx="2"/>
              <a:endCxn id="11" idx="0"/>
            </p:cNvCxnSpPr>
            <p:nvPr/>
          </p:nvCxnSpPr>
          <p:spPr>
            <a:xfrm>
              <a:off x="8199467" y="2270796"/>
              <a:ext cx="0" cy="773470"/>
            </a:xfrm>
            <a:prstGeom prst="straightConnector1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楕円 85"/>
            <p:cNvSpPr/>
            <p:nvPr/>
          </p:nvSpPr>
          <p:spPr>
            <a:xfrm>
              <a:off x="98495" y="3661141"/>
              <a:ext cx="291399" cy="29139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逆</a:t>
              </a:r>
              <a:endParaRPr kumimoji="1" lang="ja-JP" altLang="en-US" b="1"/>
            </a:p>
          </p:txBody>
        </p:sp>
        <p:sp>
          <p:nvSpPr>
            <p:cNvPr id="88" name="楕円 87"/>
            <p:cNvSpPr/>
            <p:nvPr/>
          </p:nvSpPr>
          <p:spPr>
            <a:xfrm>
              <a:off x="8152483" y="6043936"/>
              <a:ext cx="291399" cy="29139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逆</a:t>
              </a:r>
              <a:endParaRPr kumimoji="1" lang="ja-JP" altLang="en-US" b="1"/>
            </a:p>
          </p:txBody>
        </p:sp>
        <p:sp>
          <p:nvSpPr>
            <p:cNvPr id="89" name="楕円 88"/>
            <p:cNvSpPr/>
            <p:nvPr/>
          </p:nvSpPr>
          <p:spPr>
            <a:xfrm>
              <a:off x="7260734" y="6381682"/>
              <a:ext cx="291399" cy="29139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逆</a:t>
              </a:r>
              <a:endParaRPr kumimoji="1" lang="ja-JP" altLang="en-US" b="1"/>
            </a:p>
          </p:txBody>
        </p:sp>
        <p:sp>
          <p:nvSpPr>
            <p:cNvPr id="90" name="楕円 89"/>
            <p:cNvSpPr/>
            <p:nvPr/>
          </p:nvSpPr>
          <p:spPr>
            <a:xfrm>
              <a:off x="9478975" y="3094039"/>
              <a:ext cx="291399" cy="29139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逆</a:t>
              </a:r>
              <a:endParaRPr kumimoji="1" lang="ja-JP" altLang="en-US" b="1"/>
            </a:p>
          </p:txBody>
        </p:sp>
        <p:sp>
          <p:nvSpPr>
            <p:cNvPr id="91" name="楕円 90"/>
            <p:cNvSpPr/>
            <p:nvPr/>
          </p:nvSpPr>
          <p:spPr>
            <a:xfrm>
              <a:off x="10997698" y="4241689"/>
              <a:ext cx="291399" cy="29139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逆</a:t>
              </a:r>
              <a:endParaRPr kumimoji="1" lang="ja-JP" altLang="en-US" b="1"/>
            </a:p>
          </p:txBody>
        </p:sp>
        <p:sp>
          <p:nvSpPr>
            <p:cNvPr id="92" name="楕円 91"/>
            <p:cNvSpPr/>
            <p:nvPr/>
          </p:nvSpPr>
          <p:spPr>
            <a:xfrm>
              <a:off x="1207445" y="1551364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3" name="楕円 92"/>
            <p:cNvSpPr/>
            <p:nvPr/>
          </p:nvSpPr>
          <p:spPr>
            <a:xfrm>
              <a:off x="3155805" y="1460273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4" name="楕円 93"/>
            <p:cNvSpPr/>
            <p:nvPr/>
          </p:nvSpPr>
          <p:spPr>
            <a:xfrm>
              <a:off x="1207445" y="3094038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5" name="楕円 94"/>
            <p:cNvSpPr/>
            <p:nvPr/>
          </p:nvSpPr>
          <p:spPr>
            <a:xfrm>
              <a:off x="3155805" y="3136936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6" name="楕円 95"/>
            <p:cNvSpPr/>
            <p:nvPr/>
          </p:nvSpPr>
          <p:spPr>
            <a:xfrm>
              <a:off x="4196052" y="2802639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7" name="楕円 96"/>
            <p:cNvSpPr/>
            <p:nvPr/>
          </p:nvSpPr>
          <p:spPr>
            <a:xfrm>
              <a:off x="5876112" y="2096976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8" name="楕円 97"/>
            <p:cNvSpPr/>
            <p:nvPr/>
          </p:nvSpPr>
          <p:spPr>
            <a:xfrm>
              <a:off x="8248676" y="908580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9" name="楕円 98"/>
            <p:cNvSpPr/>
            <p:nvPr/>
          </p:nvSpPr>
          <p:spPr>
            <a:xfrm>
              <a:off x="10851999" y="1175650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100" name="楕円 99"/>
            <p:cNvSpPr/>
            <p:nvPr/>
          </p:nvSpPr>
          <p:spPr>
            <a:xfrm>
              <a:off x="8053550" y="2448968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101" name="楕円 100"/>
            <p:cNvSpPr/>
            <p:nvPr/>
          </p:nvSpPr>
          <p:spPr>
            <a:xfrm>
              <a:off x="7970777" y="4288025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102" name="楕円 101"/>
            <p:cNvSpPr/>
            <p:nvPr/>
          </p:nvSpPr>
          <p:spPr>
            <a:xfrm>
              <a:off x="6154137" y="4746722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103" name="楕円 102"/>
            <p:cNvSpPr/>
            <p:nvPr/>
          </p:nvSpPr>
          <p:spPr>
            <a:xfrm>
              <a:off x="5157826" y="4105845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104" name="楕円 103"/>
            <p:cNvSpPr/>
            <p:nvPr/>
          </p:nvSpPr>
          <p:spPr>
            <a:xfrm>
              <a:off x="4695545" y="6413075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</p:grpSp>
      <p:sp>
        <p:nvSpPr>
          <p:cNvPr id="52" name="角丸四角形 51"/>
          <p:cNvSpPr/>
          <p:nvPr/>
        </p:nvSpPr>
        <p:spPr>
          <a:xfrm>
            <a:off x="2793364" y="2044052"/>
            <a:ext cx="1215964" cy="8418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smtClean="0"/>
              <a:t>広告効果</a:t>
            </a:r>
            <a:endParaRPr lang="en-US" altLang="ja-JP" sz="1200" smtClean="0"/>
          </a:p>
        </p:txBody>
      </p:sp>
      <p:sp>
        <p:nvSpPr>
          <p:cNvPr id="53" name="角丸四角形 52"/>
          <p:cNvSpPr/>
          <p:nvPr/>
        </p:nvSpPr>
        <p:spPr>
          <a:xfrm>
            <a:off x="4693525" y="4467780"/>
            <a:ext cx="1215964" cy="8418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smtClean="0"/>
              <a:t>広告接触</a:t>
            </a:r>
            <a:endParaRPr lang="en-US" altLang="ja-JP" sz="1200" smtClean="0"/>
          </a:p>
          <a:p>
            <a:pPr algn="ctr"/>
            <a:r>
              <a:rPr lang="ja-JP" altLang="en-US" sz="1200" smtClean="0"/>
              <a:t>ユーザー数</a:t>
            </a:r>
            <a:endParaRPr lang="en-US" altLang="ja-JP" sz="1200" smtClean="0"/>
          </a:p>
        </p:txBody>
      </p:sp>
      <p:sp>
        <p:nvSpPr>
          <p:cNvPr id="54" name="角丸四角形 53"/>
          <p:cNvSpPr/>
          <p:nvPr/>
        </p:nvSpPr>
        <p:spPr>
          <a:xfrm>
            <a:off x="4693526" y="3048556"/>
            <a:ext cx="1215964" cy="8418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smtClean="0"/>
              <a:t>クライアント</a:t>
            </a:r>
            <a:endParaRPr lang="en-US" altLang="ja-JP" sz="1200" smtClean="0"/>
          </a:p>
          <a:p>
            <a:pPr algn="ctr"/>
            <a:r>
              <a:rPr lang="ja-JP" altLang="en-US" sz="1200" smtClean="0"/>
              <a:t>広告出稿</a:t>
            </a:r>
            <a:endParaRPr lang="en-US" altLang="ja-JP" sz="1200" smtClean="0"/>
          </a:p>
        </p:txBody>
      </p:sp>
      <p:sp>
        <p:nvSpPr>
          <p:cNvPr id="55" name="角丸四角形 54"/>
          <p:cNvSpPr/>
          <p:nvPr/>
        </p:nvSpPr>
        <p:spPr>
          <a:xfrm>
            <a:off x="7589465" y="1428975"/>
            <a:ext cx="1215964" cy="8418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smtClean="0"/>
              <a:t>メディア </a:t>
            </a:r>
            <a:r>
              <a:rPr lang="en-US" altLang="ja-JP" sz="1200" smtClean="0"/>
              <a:t>/ </a:t>
            </a:r>
            <a:r>
              <a:rPr lang="ja-JP" altLang="en-US" sz="1200" smtClean="0"/>
              <a:t>媒体</a:t>
            </a:r>
            <a:endParaRPr lang="en-US" altLang="ja-JP" sz="1200" smtClean="0"/>
          </a:p>
          <a:p>
            <a:pPr algn="ctr"/>
            <a:r>
              <a:rPr lang="ja-JP" altLang="en-US" sz="1200" smtClean="0"/>
              <a:t>広告収益</a:t>
            </a:r>
            <a:endParaRPr lang="en-US" altLang="ja-JP" sz="1200" smtClean="0"/>
          </a:p>
        </p:txBody>
      </p:sp>
      <p:cxnSp>
        <p:nvCxnSpPr>
          <p:cNvPr id="56" name="直線矢印コネクタ 55"/>
          <p:cNvCxnSpPr>
            <a:stCxn id="53" idx="0"/>
            <a:endCxn id="54" idx="2"/>
          </p:cNvCxnSpPr>
          <p:nvPr/>
        </p:nvCxnSpPr>
        <p:spPr>
          <a:xfrm flipV="1">
            <a:off x="5301507" y="3890377"/>
            <a:ext cx="1" cy="57740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曲線コネクタ 56"/>
          <p:cNvCxnSpPr>
            <a:stCxn id="54" idx="0"/>
            <a:endCxn id="55" idx="1"/>
          </p:cNvCxnSpPr>
          <p:nvPr/>
        </p:nvCxnSpPr>
        <p:spPr>
          <a:xfrm rot="5400000" flipH="1" flipV="1">
            <a:off x="5846151" y="1305243"/>
            <a:ext cx="1198670" cy="2287957"/>
          </a:xfrm>
          <a:prstGeom prst="curvedConnector2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曲線コネクタ 57"/>
          <p:cNvCxnSpPr>
            <a:stCxn id="52" idx="3"/>
            <a:endCxn id="54" idx="1"/>
          </p:cNvCxnSpPr>
          <p:nvPr/>
        </p:nvCxnSpPr>
        <p:spPr>
          <a:xfrm>
            <a:off x="4009328" y="2464963"/>
            <a:ext cx="684198" cy="1004504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楕円 59"/>
          <p:cNvSpPr/>
          <p:nvPr/>
        </p:nvSpPr>
        <p:spPr>
          <a:xfrm>
            <a:off x="4194032" y="2802639"/>
            <a:ext cx="291399" cy="29139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正</a:t>
            </a:r>
            <a:endParaRPr kumimoji="1" lang="ja-JP" altLang="en-US" b="1"/>
          </a:p>
        </p:txBody>
      </p:sp>
      <p:sp>
        <p:nvSpPr>
          <p:cNvPr id="61" name="楕円 60"/>
          <p:cNvSpPr/>
          <p:nvPr/>
        </p:nvSpPr>
        <p:spPr>
          <a:xfrm>
            <a:off x="5874092" y="2096976"/>
            <a:ext cx="291399" cy="29139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正</a:t>
            </a:r>
            <a:endParaRPr kumimoji="1" lang="ja-JP" altLang="en-US" b="1"/>
          </a:p>
        </p:txBody>
      </p:sp>
      <p:sp>
        <p:nvSpPr>
          <p:cNvPr id="62" name="楕円 61"/>
          <p:cNvSpPr/>
          <p:nvPr/>
        </p:nvSpPr>
        <p:spPr>
          <a:xfrm>
            <a:off x="5155806" y="4105845"/>
            <a:ext cx="291399" cy="29139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正</a:t>
            </a:r>
            <a:endParaRPr kumimoji="1" lang="ja-JP" altLang="en-US" b="1"/>
          </a:p>
        </p:txBody>
      </p:sp>
      <p:grpSp>
        <p:nvGrpSpPr>
          <p:cNvPr id="81" name="グループ化 80"/>
          <p:cNvGrpSpPr/>
          <p:nvPr/>
        </p:nvGrpSpPr>
        <p:grpSpPr>
          <a:xfrm>
            <a:off x="3122171" y="2204502"/>
            <a:ext cx="554032" cy="549854"/>
            <a:chOff x="4141513" y="376691"/>
            <a:chExt cx="554032" cy="549854"/>
          </a:xfrm>
        </p:grpSpPr>
        <p:cxnSp>
          <p:nvCxnSpPr>
            <p:cNvPr id="82" name="直線コネクタ 81"/>
            <p:cNvCxnSpPr/>
            <p:nvPr/>
          </p:nvCxnSpPr>
          <p:spPr>
            <a:xfrm>
              <a:off x="4145692" y="376692"/>
              <a:ext cx="549853" cy="549853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/>
            <p:cNvCxnSpPr/>
            <p:nvPr/>
          </p:nvCxnSpPr>
          <p:spPr>
            <a:xfrm flipV="1">
              <a:off x="4141513" y="376691"/>
              <a:ext cx="549854" cy="549854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角丸四角形 64"/>
          <p:cNvSpPr/>
          <p:nvPr/>
        </p:nvSpPr>
        <p:spPr>
          <a:xfrm>
            <a:off x="9173752" y="4727807"/>
            <a:ext cx="1215964" cy="8418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smtClean="0"/>
              <a:t>サブスク</a:t>
            </a:r>
            <a:endParaRPr lang="en-US" altLang="ja-JP" sz="1200" smtClean="0"/>
          </a:p>
          <a:p>
            <a:pPr algn="ctr"/>
            <a:r>
              <a:rPr lang="en-US" altLang="ja-JP" sz="1200" smtClean="0"/>
              <a:t>=</a:t>
            </a:r>
            <a:endParaRPr lang="en-US" altLang="ja-JP" sz="1200"/>
          </a:p>
          <a:p>
            <a:pPr algn="ctr"/>
            <a:r>
              <a:rPr lang="ja-JP" altLang="en-US" sz="1200" smtClean="0"/>
              <a:t>インターネットの</a:t>
            </a:r>
            <a:endParaRPr lang="en-US" altLang="ja-JP" sz="1200" smtClean="0"/>
          </a:p>
          <a:p>
            <a:pPr algn="ctr"/>
            <a:r>
              <a:rPr lang="ja-JP" altLang="en-US" sz="1200" smtClean="0"/>
              <a:t>クローズ化</a:t>
            </a:r>
            <a:endParaRPr lang="ja-JP" altLang="en-US" sz="1200"/>
          </a:p>
        </p:txBody>
      </p:sp>
      <p:cxnSp>
        <p:nvCxnSpPr>
          <p:cNvPr id="66" name="曲線コネクタ 65"/>
          <p:cNvCxnSpPr>
            <a:endCxn id="65" idx="0"/>
          </p:cNvCxnSpPr>
          <p:nvPr/>
        </p:nvCxnSpPr>
        <p:spPr>
          <a:xfrm>
            <a:off x="8803958" y="1849886"/>
            <a:ext cx="977776" cy="2877921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楕円 68"/>
          <p:cNvSpPr/>
          <p:nvPr/>
        </p:nvSpPr>
        <p:spPr>
          <a:xfrm>
            <a:off x="9475484" y="3094039"/>
            <a:ext cx="291399" cy="2913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逆</a:t>
            </a:r>
            <a:endParaRPr kumimoji="1" lang="ja-JP" altLang="en-US" b="1"/>
          </a:p>
        </p:txBody>
      </p:sp>
      <p:sp>
        <p:nvSpPr>
          <p:cNvPr id="70" name="角丸四角形 69"/>
          <p:cNvSpPr/>
          <p:nvPr/>
        </p:nvSpPr>
        <p:spPr>
          <a:xfrm>
            <a:off x="10776439" y="2297031"/>
            <a:ext cx="1215964" cy="8418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smtClean="0"/>
              <a:t>検索利用</a:t>
            </a:r>
            <a:endParaRPr lang="ja-JP" altLang="en-US" sz="1200"/>
          </a:p>
        </p:txBody>
      </p:sp>
      <p:sp>
        <p:nvSpPr>
          <p:cNvPr id="71" name="角丸四角形 70"/>
          <p:cNvSpPr/>
          <p:nvPr/>
        </p:nvSpPr>
        <p:spPr>
          <a:xfrm>
            <a:off x="8926873" y="376692"/>
            <a:ext cx="1215964" cy="8418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smtClean="0"/>
              <a:t>Google</a:t>
            </a:r>
          </a:p>
          <a:p>
            <a:pPr algn="ctr"/>
            <a:r>
              <a:rPr lang="en-US" altLang="ja-JP" sz="1200" smtClean="0"/>
              <a:t>Yahoo!</a:t>
            </a:r>
          </a:p>
          <a:p>
            <a:pPr algn="ctr"/>
            <a:r>
              <a:rPr lang="ja-JP" altLang="en-US" sz="1200" smtClean="0"/>
              <a:t>事業収益</a:t>
            </a:r>
            <a:endParaRPr lang="en-US" altLang="ja-JP" sz="1200" smtClean="0"/>
          </a:p>
        </p:txBody>
      </p:sp>
      <p:cxnSp>
        <p:nvCxnSpPr>
          <p:cNvPr id="73" name="曲線コネクタ 72"/>
          <p:cNvCxnSpPr/>
          <p:nvPr/>
        </p:nvCxnSpPr>
        <p:spPr>
          <a:xfrm rot="5400000" flipH="1">
            <a:off x="7423484" y="3198766"/>
            <a:ext cx="260027" cy="4481698"/>
          </a:xfrm>
          <a:prstGeom prst="curvedConnector3">
            <a:avLst>
              <a:gd name="adj1" fmla="val -365912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曲線コネクタ 74"/>
          <p:cNvCxnSpPr>
            <a:stCxn id="70" idx="0"/>
            <a:endCxn id="71" idx="3"/>
          </p:cNvCxnSpPr>
          <p:nvPr/>
        </p:nvCxnSpPr>
        <p:spPr>
          <a:xfrm rot="16200000" flipV="1">
            <a:off x="10013915" y="926525"/>
            <a:ext cx="1499428" cy="1241584"/>
          </a:xfrm>
          <a:prstGeom prst="curvedConnector2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曲線コネクタ 76"/>
          <p:cNvCxnSpPr>
            <a:endCxn id="70" idx="2"/>
          </p:cNvCxnSpPr>
          <p:nvPr/>
        </p:nvCxnSpPr>
        <p:spPr>
          <a:xfrm flipV="1">
            <a:off x="10402329" y="3138852"/>
            <a:ext cx="982092" cy="2009866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楕円 83"/>
          <p:cNvSpPr/>
          <p:nvPr/>
        </p:nvSpPr>
        <p:spPr>
          <a:xfrm>
            <a:off x="7269856" y="6381682"/>
            <a:ext cx="291399" cy="2913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逆</a:t>
            </a:r>
            <a:endParaRPr kumimoji="1" lang="ja-JP" altLang="en-US" b="1"/>
          </a:p>
        </p:txBody>
      </p:sp>
      <p:sp>
        <p:nvSpPr>
          <p:cNvPr id="85" name="楕円 84"/>
          <p:cNvSpPr/>
          <p:nvPr/>
        </p:nvSpPr>
        <p:spPr>
          <a:xfrm>
            <a:off x="11006820" y="4241689"/>
            <a:ext cx="291399" cy="2913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逆</a:t>
            </a:r>
            <a:endParaRPr kumimoji="1" lang="ja-JP" altLang="en-US" b="1"/>
          </a:p>
        </p:txBody>
      </p:sp>
      <p:sp>
        <p:nvSpPr>
          <p:cNvPr id="87" name="楕円 86"/>
          <p:cNvSpPr/>
          <p:nvPr/>
        </p:nvSpPr>
        <p:spPr>
          <a:xfrm>
            <a:off x="10861121" y="1175650"/>
            <a:ext cx="291399" cy="29139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正</a:t>
            </a:r>
            <a:endParaRPr kumimoji="1" lang="ja-JP" altLang="en-US" b="1"/>
          </a:p>
        </p:txBody>
      </p:sp>
      <p:cxnSp>
        <p:nvCxnSpPr>
          <p:cNvPr id="78" name="曲線コネクタ 77"/>
          <p:cNvCxnSpPr/>
          <p:nvPr/>
        </p:nvCxnSpPr>
        <p:spPr>
          <a:xfrm rot="5400000" flipH="1" flipV="1">
            <a:off x="8247484" y="750832"/>
            <a:ext cx="631372" cy="718284"/>
          </a:xfrm>
          <a:prstGeom prst="curvedConnector2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楕円 104"/>
          <p:cNvSpPr/>
          <p:nvPr/>
        </p:nvSpPr>
        <p:spPr>
          <a:xfrm>
            <a:off x="8253237" y="905265"/>
            <a:ext cx="291399" cy="29139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正</a:t>
            </a:r>
            <a:endParaRPr kumimoji="1" lang="ja-JP" altLang="en-US" b="1"/>
          </a:p>
        </p:txBody>
      </p:sp>
      <p:sp>
        <p:nvSpPr>
          <p:cNvPr id="106" name="環状矢印 105"/>
          <p:cNvSpPr/>
          <p:nvPr/>
        </p:nvSpPr>
        <p:spPr>
          <a:xfrm rot="19811919">
            <a:off x="5774889" y="2448774"/>
            <a:ext cx="3572734" cy="3572734"/>
          </a:xfrm>
          <a:prstGeom prst="circularArrow">
            <a:avLst>
              <a:gd name="adj1" fmla="val 6404"/>
              <a:gd name="adj2" fmla="val 1024240"/>
              <a:gd name="adj3" fmla="val 20447648"/>
              <a:gd name="adj4" fmla="val 922801"/>
              <a:gd name="adj5" fmla="val 1271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21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1736896" y="3172696"/>
            <a:ext cx="1215964" cy="8418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smtClean="0"/>
              <a:t>計測</a:t>
            </a:r>
            <a:endParaRPr lang="en-US" altLang="ja-JP" sz="1200" smtClean="0"/>
          </a:p>
          <a:p>
            <a:pPr algn="ctr"/>
            <a:r>
              <a:rPr lang="ja-JP" altLang="en-US" sz="1200" smtClean="0"/>
              <a:t>カバレッジ</a:t>
            </a:r>
            <a:endParaRPr lang="en-US" altLang="ja-JP" sz="1200" smtClean="0"/>
          </a:p>
        </p:txBody>
      </p:sp>
      <p:sp>
        <p:nvSpPr>
          <p:cNvPr id="5" name="角丸四角形 4"/>
          <p:cNvSpPr/>
          <p:nvPr/>
        </p:nvSpPr>
        <p:spPr>
          <a:xfrm>
            <a:off x="1748038" y="915417"/>
            <a:ext cx="1215964" cy="8418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smtClean="0"/>
              <a:t>ターゲティング</a:t>
            </a:r>
            <a:endParaRPr lang="en-US" altLang="ja-JP" sz="1200" smtClean="0"/>
          </a:p>
          <a:p>
            <a:pPr algn="ctr"/>
            <a:r>
              <a:rPr lang="ja-JP" altLang="en-US" sz="1200" smtClean="0"/>
              <a:t>カバレッジ</a:t>
            </a:r>
            <a:endParaRPr lang="en-US" altLang="ja-JP" sz="1200" smtClean="0"/>
          </a:p>
        </p:txBody>
      </p:sp>
      <p:sp>
        <p:nvSpPr>
          <p:cNvPr id="6" name="角丸四角形 5"/>
          <p:cNvSpPr/>
          <p:nvPr/>
        </p:nvSpPr>
        <p:spPr>
          <a:xfrm>
            <a:off x="2795384" y="2044052"/>
            <a:ext cx="1215964" cy="8418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smtClean="0"/>
              <a:t>広告効果</a:t>
            </a:r>
            <a:endParaRPr lang="en-US" altLang="ja-JP" sz="1200" smtClean="0"/>
          </a:p>
        </p:txBody>
      </p:sp>
      <p:sp>
        <p:nvSpPr>
          <p:cNvPr id="7" name="角丸四角形 6"/>
          <p:cNvSpPr/>
          <p:nvPr/>
        </p:nvSpPr>
        <p:spPr>
          <a:xfrm>
            <a:off x="652811" y="2044052"/>
            <a:ext cx="1215964" cy="8418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smtClean="0"/>
              <a:t>User-Agent</a:t>
            </a:r>
          </a:p>
          <a:p>
            <a:pPr algn="ctr"/>
            <a:r>
              <a:rPr lang="ja-JP" altLang="en-US" sz="1200" smtClean="0"/>
              <a:t>識別能力</a:t>
            </a:r>
            <a:endParaRPr lang="en-US" altLang="ja-JP" sz="1200" smtClean="0"/>
          </a:p>
        </p:txBody>
      </p:sp>
      <p:sp>
        <p:nvSpPr>
          <p:cNvPr id="8" name="角丸四角形 7"/>
          <p:cNvSpPr/>
          <p:nvPr/>
        </p:nvSpPr>
        <p:spPr>
          <a:xfrm>
            <a:off x="4695545" y="4467780"/>
            <a:ext cx="1215964" cy="8418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smtClean="0"/>
              <a:t>広告接触</a:t>
            </a:r>
            <a:endParaRPr lang="en-US" altLang="ja-JP" sz="1200" smtClean="0"/>
          </a:p>
          <a:p>
            <a:pPr algn="ctr"/>
            <a:r>
              <a:rPr lang="ja-JP" altLang="en-US" sz="1200" smtClean="0"/>
              <a:t>ユーザー数</a:t>
            </a:r>
            <a:endParaRPr lang="en-US" altLang="ja-JP" sz="1200" smtClean="0"/>
          </a:p>
        </p:txBody>
      </p:sp>
      <p:sp>
        <p:nvSpPr>
          <p:cNvPr id="9" name="角丸四角形 8"/>
          <p:cNvSpPr/>
          <p:nvPr/>
        </p:nvSpPr>
        <p:spPr>
          <a:xfrm>
            <a:off x="4695546" y="3048556"/>
            <a:ext cx="1215964" cy="8418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smtClean="0"/>
              <a:t>クライアント</a:t>
            </a:r>
            <a:endParaRPr lang="en-US" altLang="ja-JP" sz="1200" smtClean="0"/>
          </a:p>
          <a:p>
            <a:pPr algn="ctr"/>
            <a:r>
              <a:rPr lang="ja-JP" altLang="en-US" sz="1200" smtClean="0"/>
              <a:t>広告出稿</a:t>
            </a:r>
            <a:endParaRPr lang="en-US" altLang="ja-JP" sz="1200" smtClean="0"/>
          </a:p>
        </p:txBody>
      </p:sp>
      <p:sp>
        <p:nvSpPr>
          <p:cNvPr id="10" name="角丸四角形 9"/>
          <p:cNvSpPr/>
          <p:nvPr/>
        </p:nvSpPr>
        <p:spPr>
          <a:xfrm>
            <a:off x="7591485" y="1428975"/>
            <a:ext cx="1215964" cy="8418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smtClean="0"/>
              <a:t>メディア </a:t>
            </a:r>
            <a:r>
              <a:rPr lang="en-US" altLang="ja-JP" sz="1200" smtClean="0"/>
              <a:t>/ </a:t>
            </a:r>
            <a:r>
              <a:rPr lang="ja-JP" altLang="en-US" sz="1200" smtClean="0"/>
              <a:t>媒体</a:t>
            </a:r>
            <a:endParaRPr lang="en-US" altLang="ja-JP" sz="1200" smtClean="0"/>
          </a:p>
          <a:p>
            <a:pPr algn="ctr"/>
            <a:r>
              <a:rPr lang="ja-JP" altLang="en-US" sz="1200" smtClean="0"/>
              <a:t>広告収益</a:t>
            </a:r>
            <a:endParaRPr lang="en-US" altLang="ja-JP" sz="1200" smtClean="0"/>
          </a:p>
        </p:txBody>
      </p:sp>
      <p:sp>
        <p:nvSpPr>
          <p:cNvPr id="11" name="角丸四角形 10"/>
          <p:cNvSpPr/>
          <p:nvPr/>
        </p:nvSpPr>
        <p:spPr>
          <a:xfrm>
            <a:off x="7591485" y="3044266"/>
            <a:ext cx="1215964" cy="8418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smtClean="0"/>
              <a:t>メディア</a:t>
            </a:r>
            <a:endParaRPr lang="en-US" altLang="ja-JP" sz="1200" smtClean="0"/>
          </a:p>
          <a:p>
            <a:pPr algn="ctr"/>
            <a:r>
              <a:rPr lang="ja-JP" altLang="en-US" sz="1200" smtClean="0"/>
              <a:t>コンテンツ投資</a:t>
            </a:r>
            <a:endParaRPr lang="en-US" altLang="ja-JP" sz="1200" smtClean="0"/>
          </a:p>
        </p:txBody>
      </p:sp>
      <p:sp>
        <p:nvSpPr>
          <p:cNvPr id="12" name="角丸四角形 11"/>
          <p:cNvSpPr/>
          <p:nvPr/>
        </p:nvSpPr>
        <p:spPr>
          <a:xfrm>
            <a:off x="6519490" y="4467780"/>
            <a:ext cx="1215964" cy="8418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smtClean="0"/>
              <a:t>UX</a:t>
            </a:r>
          </a:p>
        </p:txBody>
      </p:sp>
      <p:sp>
        <p:nvSpPr>
          <p:cNvPr id="14" name="角丸四角形 13"/>
          <p:cNvSpPr/>
          <p:nvPr/>
        </p:nvSpPr>
        <p:spPr>
          <a:xfrm>
            <a:off x="9177243" y="4727807"/>
            <a:ext cx="1215964" cy="8418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smtClean="0"/>
              <a:t>サブスク</a:t>
            </a:r>
            <a:endParaRPr lang="en-US" altLang="ja-JP" sz="1200" smtClean="0"/>
          </a:p>
          <a:p>
            <a:pPr algn="ctr"/>
            <a:r>
              <a:rPr lang="en-US" altLang="ja-JP" sz="1200" smtClean="0"/>
              <a:t>=</a:t>
            </a:r>
            <a:endParaRPr lang="en-US" altLang="ja-JP" sz="1200"/>
          </a:p>
          <a:p>
            <a:pPr algn="ctr"/>
            <a:r>
              <a:rPr lang="ja-JP" altLang="en-US" sz="1200" smtClean="0"/>
              <a:t>インターネットの</a:t>
            </a:r>
            <a:endParaRPr lang="en-US" altLang="ja-JP" sz="1200" smtClean="0"/>
          </a:p>
          <a:p>
            <a:pPr algn="ctr"/>
            <a:r>
              <a:rPr lang="ja-JP" altLang="en-US" sz="1200" smtClean="0"/>
              <a:t>クローズ化</a:t>
            </a:r>
            <a:endParaRPr lang="ja-JP" altLang="en-US" sz="1200"/>
          </a:p>
        </p:txBody>
      </p:sp>
      <p:sp>
        <p:nvSpPr>
          <p:cNvPr id="15" name="角丸四角形 14"/>
          <p:cNvSpPr/>
          <p:nvPr/>
        </p:nvSpPr>
        <p:spPr>
          <a:xfrm>
            <a:off x="10767317" y="2297031"/>
            <a:ext cx="1215964" cy="8418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smtClean="0"/>
              <a:t>検索利用</a:t>
            </a:r>
            <a:endParaRPr lang="ja-JP" altLang="en-US" sz="1200"/>
          </a:p>
        </p:txBody>
      </p:sp>
      <p:sp>
        <p:nvSpPr>
          <p:cNvPr id="16" name="角丸四角形 15"/>
          <p:cNvSpPr/>
          <p:nvPr/>
        </p:nvSpPr>
        <p:spPr>
          <a:xfrm>
            <a:off x="8917751" y="376692"/>
            <a:ext cx="1215964" cy="8418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smtClean="0"/>
              <a:t>Google</a:t>
            </a:r>
          </a:p>
          <a:p>
            <a:pPr algn="ctr"/>
            <a:r>
              <a:rPr lang="en-US" altLang="ja-JP" sz="1200" smtClean="0"/>
              <a:t>Yahoo!</a:t>
            </a:r>
          </a:p>
          <a:p>
            <a:pPr algn="ctr"/>
            <a:r>
              <a:rPr lang="ja-JP" altLang="en-US" sz="1200" smtClean="0"/>
              <a:t>事業収益</a:t>
            </a:r>
            <a:endParaRPr lang="en-US" altLang="ja-JP" sz="1200" smtClean="0"/>
          </a:p>
        </p:txBody>
      </p:sp>
      <p:cxnSp>
        <p:nvCxnSpPr>
          <p:cNvPr id="17" name="曲線コネクタ 16"/>
          <p:cNvCxnSpPr>
            <a:stCxn id="7" idx="0"/>
            <a:endCxn id="5" idx="1"/>
          </p:cNvCxnSpPr>
          <p:nvPr/>
        </p:nvCxnSpPr>
        <p:spPr>
          <a:xfrm rot="5400000" flipH="1" flipV="1">
            <a:off x="1150553" y="1446568"/>
            <a:ext cx="707724" cy="487245"/>
          </a:xfrm>
          <a:prstGeom prst="curvedConnector2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線コネクタ 19"/>
          <p:cNvCxnSpPr>
            <a:stCxn id="7" idx="2"/>
            <a:endCxn id="4" idx="1"/>
          </p:cNvCxnSpPr>
          <p:nvPr/>
        </p:nvCxnSpPr>
        <p:spPr>
          <a:xfrm rot="16200000" flipH="1">
            <a:off x="1144977" y="3001688"/>
            <a:ext cx="707734" cy="476103"/>
          </a:xfrm>
          <a:prstGeom prst="curvedConnector2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線コネクタ 22"/>
          <p:cNvCxnSpPr>
            <a:stCxn id="5" idx="3"/>
            <a:endCxn id="6" idx="0"/>
          </p:cNvCxnSpPr>
          <p:nvPr/>
        </p:nvCxnSpPr>
        <p:spPr>
          <a:xfrm>
            <a:off x="2964002" y="1336328"/>
            <a:ext cx="439364" cy="707724"/>
          </a:xfrm>
          <a:prstGeom prst="curvedConnector2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曲線コネクタ 25"/>
          <p:cNvCxnSpPr>
            <a:stCxn id="4" idx="3"/>
            <a:endCxn id="6" idx="2"/>
          </p:cNvCxnSpPr>
          <p:nvPr/>
        </p:nvCxnSpPr>
        <p:spPr>
          <a:xfrm flipV="1">
            <a:off x="2952860" y="2885873"/>
            <a:ext cx="450506" cy="707734"/>
          </a:xfrm>
          <a:prstGeom prst="curvedConnector2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8" idx="0"/>
            <a:endCxn id="9" idx="2"/>
          </p:cNvCxnSpPr>
          <p:nvPr/>
        </p:nvCxnSpPr>
        <p:spPr>
          <a:xfrm flipV="1">
            <a:off x="5303527" y="3890377"/>
            <a:ext cx="1" cy="57740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曲線コネクタ 34"/>
          <p:cNvCxnSpPr>
            <a:stCxn id="9" idx="0"/>
            <a:endCxn id="10" idx="1"/>
          </p:cNvCxnSpPr>
          <p:nvPr/>
        </p:nvCxnSpPr>
        <p:spPr>
          <a:xfrm rot="5400000" flipH="1" flipV="1">
            <a:off x="5848171" y="1305243"/>
            <a:ext cx="1198670" cy="2287957"/>
          </a:xfrm>
          <a:prstGeom prst="curvedConnector2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stCxn id="12" idx="1"/>
            <a:endCxn id="8" idx="3"/>
          </p:cNvCxnSpPr>
          <p:nvPr/>
        </p:nvCxnSpPr>
        <p:spPr>
          <a:xfrm flipH="1">
            <a:off x="5911509" y="4888691"/>
            <a:ext cx="607981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曲線コネクタ 43"/>
          <p:cNvCxnSpPr>
            <a:stCxn id="11" idx="2"/>
            <a:endCxn id="12" idx="3"/>
          </p:cNvCxnSpPr>
          <p:nvPr/>
        </p:nvCxnSpPr>
        <p:spPr>
          <a:xfrm rot="5400000">
            <a:off x="7466159" y="4155383"/>
            <a:ext cx="1002604" cy="464013"/>
          </a:xfrm>
          <a:prstGeom prst="curvedConnector2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曲線コネクタ 46"/>
          <p:cNvCxnSpPr>
            <a:stCxn id="10" idx="3"/>
            <a:endCxn id="14" idx="0"/>
          </p:cNvCxnSpPr>
          <p:nvPr/>
        </p:nvCxnSpPr>
        <p:spPr>
          <a:xfrm>
            <a:off x="8807449" y="1849886"/>
            <a:ext cx="977776" cy="2877921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曲線コネクタ 49"/>
          <p:cNvCxnSpPr>
            <a:stCxn id="10" idx="0"/>
            <a:endCxn id="16" idx="1"/>
          </p:cNvCxnSpPr>
          <p:nvPr/>
        </p:nvCxnSpPr>
        <p:spPr>
          <a:xfrm rot="5400000" flipH="1" flipV="1">
            <a:off x="8242923" y="754147"/>
            <a:ext cx="631372" cy="718284"/>
          </a:xfrm>
          <a:prstGeom prst="curvedConnector2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曲線コネクタ 58"/>
          <p:cNvCxnSpPr>
            <a:stCxn id="14" idx="2"/>
            <a:endCxn id="8" idx="2"/>
          </p:cNvCxnSpPr>
          <p:nvPr/>
        </p:nvCxnSpPr>
        <p:spPr>
          <a:xfrm rot="5400000" flipH="1">
            <a:off x="7414362" y="3198766"/>
            <a:ext cx="260027" cy="4481698"/>
          </a:xfrm>
          <a:prstGeom prst="curvedConnector3">
            <a:avLst>
              <a:gd name="adj1" fmla="val -365912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曲線コネクタ 62"/>
          <p:cNvCxnSpPr>
            <a:stCxn id="14" idx="2"/>
            <a:endCxn id="12" idx="2"/>
          </p:cNvCxnSpPr>
          <p:nvPr/>
        </p:nvCxnSpPr>
        <p:spPr>
          <a:xfrm rot="5400000" flipH="1">
            <a:off x="8326335" y="4110739"/>
            <a:ext cx="260027" cy="2657753"/>
          </a:xfrm>
          <a:prstGeom prst="curvedConnector3">
            <a:avLst>
              <a:gd name="adj1" fmla="val -237605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角丸四角形 66"/>
          <p:cNvSpPr/>
          <p:nvPr/>
        </p:nvSpPr>
        <p:spPr>
          <a:xfrm>
            <a:off x="1748038" y="4727808"/>
            <a:ext cx="1215964" cy="8418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smtClean="0"/>
              <a:t>プライバシー</a:t>
            </a:r>
            <a:endParaRPr lang="en-US" altLang="ja-JP" sz="1200" smtClean="0"/>
          </a:p>
          <a:p>
            <a:pPr algn="ctr"/>
            <a:r>
              <a:rPr lang="ja-JP" altLang="en-US" sz="1200"/>
              <a:t>保護</a:t>
            </a:r>
            <a:endParaRPr lang="en-US" altLang="ja-JP" sz="1200" smtClean="0"/>
          </a:p>
        </p:txBody>
      </p:sp>
      <p:cxnSp>
        <p:nvCxnSpPr>
          <p:cNvPr id="68" name="曲線コネクタ 67"/>
          <p:cNvCxnSpPr>
            <a:stCxn id="67" idx="1"/>
            <a:endCxn id="7" idx="1"/>
          </p:cNvCxnSpPr>
          <p:nvPr/>
        </p:nvCxnSpPr>
        <p:spPr>
          <a:xfrm rot="10800000">
            <a:off x="652812" y="2464963"/>
            <a:ext cx="1095227" cy="2683756"/>
          </a:xfrm>
          <a:prstGeom prst="curvedConnector3">
            <a:avLst>
              <a:gd name="adj1" fmla="val 137232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曲線コネクタ 71"/>
          <p:cNvCxnSpPr>
            <a:stCxn id="67" idx="2"/>
            <a:endCxn id="12" idx="2"/>
          </p:cNvCxnSpPr>
          <p:nvPr/>
        </p:nvCxnSpPr>
        <p:spPr>
          <a:xfrm rot="5400000" flipH="1" flipV="1">
            <a:off x="4611732" y="3053889"/>
            <a:ext cx="260028" cy="4771452"/>
          </a:xfrm>
          <a:prstGeom prst="curvedConnector3">
            <a:avLst>
              <a:gd name="adj1" fmla="val -370664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曲線コネクタ 78"/>
          <p:cNvCxnSpPr>
            <a:stCxn id="15" idx="0"/>
            <a:endCxn id="16" idx="3"/>
          </p:cNvCxnSpPr>
          <p:nvPr/>
        </p:nvCxnSpPr>
        <p:spPr>
          <a:xfrm rot="16200000" flipV="1">
            <a:off x="10004793" y="926525"/>
            <a:ext cx="1499428" cy="1241584"/>
          </a:xfrm>
          <a:prstGeom prst="curvedConnector2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曲線コネクタ 75"/>
          <p:cNvCxnSpPr>
            <a:stCxn id="14" idx="3"/>
            <a:endCxn id="15" idx="2"/>
          </p:cNvCxnSpPr>
          <p:nvPr/>
        </p:nvCxnSpPr>
        <p:spPr>
          <a:xfrm flipV="1">
            <a:off x="10393207" y="3138852"/>
            <a:ext cx="982092" cy="2009866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曲線コネクタ 79"/>
          <p:cNvCxnSpPr>
            <a:stCxn id="6" idx="3"/>
            <a:endCxn id="9" idx="1"/>
          </p:cNvCxnSpPr>
          <p:nvPr/>
        </p:nvCxnSpPr>
        <p:spPr>
          <a:xfrm>
            <a:off x="4011348" y="2464963"/>
            <a:ext cx="684198" cy="1004504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10" idx="2"/>
            <a:endCxn id="11" idx="0"/>
          </p:cNvCxnSpPr>
          <p:nvPr/>
        </p:nvCxnSpPr>
        <p:spPr>
          <a:xfrm>
            <a:off x="8199467" y="2270796"/>
            <a:ext cx="0" cy="77347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楕円 85"/>
          <p:cNvSpPr/>
          <p:nvPr/>
        </p:nvSpPr>
        <p:spPr>
          <a:xfrm>
            <a:off x="98495" y="3661141"/>
            <a:ext cx="291399" cy="2913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逆</a:t>
            </a:r>
            <a:endParaRPr kumimoji="1" lang="ja-JP" altLang="en-US" b="1"/>
          </a:p>
        </p:txBody>
      </p:sp>
      <p:sp>
        <p:nvSpPr>
          <p:cNvPr id="88" name="楕円 87"/>
          <p:cNvSpPr/>
          <p:nvPr/>
        </p:nvSpPr>
        <p:spPr>
          <a:xfrm>
            <a:off x="8152483" y="6043936"/>
            <a:ext cx="291399" cy="2913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逆</a:t>
            </a:r>
            <a:endParaRPr kumimoji="1" lang="ja-JP" altLang="en-US" b="1"/>
          </a:p>
        </p:txBody>
      </p:sp>
      <p:sp>
        <p:nvSpPr>
          <p:cNvPr id="89" name="楕円 88"/>
          <p:cNvSpPr/>
          <p:nvPr/>
        </p:nvSpPr>
        <p:spPr>
          <a:xfrm>
            <a:off x="7260734" y="6381682"/>
            <a:ext cx="291399" cy="2913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逆</a:t>
            </a:r>
            <a:endParaRPr kumimoji="1" lang="ja-JP" altLang="en-US" b="1"/>
          </a:p>
        </p:txBody>
      </p:sp>
      <p:sp>
        <p:nvSpPr>
          <p:cNvPr id="90" name="楕円 89"/>
          <p:cNvSpPr/>
          <p:nvPr/>
        </p:nvSpPr>
        <p:spPr>
          <a:xfrm>
            <a:off x="9478975" y="3094039"/>
            <a:ext cx="291399" cy="2913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逆</a:t>
            </a:r>
            <a:endParaRPr kumimoji="1" lang="ja-JP" altLang="en-US" b="1"/>
          </a:p>
        </p:txBody>
      </p:sp>
      <p:sp>
        <p:nvSpPr>
          <p:cNvPr id="91" name="楕円 90"/>
          <p:cNvSpPr/>
          <p:nvPr/>
        </p:nvSpPr>
        <p:spPr>
          <a:xfrm>
            <a:off x="10997698" y="4241689"/>
            <a:ext cx="291399" cy="2913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逆</a:t>
            </a:r>
            <a:endParaRPr kumimoji="1" lang="ja-JP" altLang="en-US" b="1"/>
          </a:p>
        </p:txBody>
      </p:sp>
      <p:sp>
        <p:nvSpPr>
          <p:cNvPr id="92" name="楕円 91"/>
          <p:cNvSpPr/>
          <p:nvPr/>
        </p:nvSpPr>
        <p:spPr>
          <a:xfrm>
            <a:off x="1207445" y="1551364"/>
            <a:ext cx="291399" cy="29139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正</a:t>
            </a:r>
            <a:endParaRPr kumimoji="1" lang="ja-JP" altLang="en-US" b="1"/>
          </a:p>
        </p:txBody>
      </p:sp>
      <p:sp>
        <p:nvSpPr>
          <p:cNvPr id="93" name="楕円 92"/>
          <p:cNvSpPr/>
          <p:nvPr/>
        </p:nvSpPr>
        <p:spPr>
          <a:xfrm>
            <a:off x="3155805" y="1460273"/>
            <a:ext cx="291399" cy="29139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正</a:t>
            </a:r>
            <a:endParaRPr kumimoji="1" lang="ja-JP" altLang="en-US" b="1"/>
          </a:p>
        </p:txBody>
      </p:sp>
      <p:sp>
        <p:nvSpPr>
          <p:cNvPr id="94" name="楕円 93"/>
          <p:cNvSpPr/>
          <p:nvPr/>
        </p:nvSpPr>
        <p:spPr>
          <a:xfrm>
            <a:off x="1207445" y="3094038"/>
            <a:ext cx="291399" cy="29139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正</a:t>
            </a:r>
            <a:endParaRPr kumimoji="1" lang="ja-JP" altLang="en-US" b="1"/>
          </a:p>
        </p:txBody>
      </p:sp>
      <p:sp>
        <p:nvSpPr>
          <p:cNvPr id="95" name="楕円 94"/>
          <p:cNvSpPr/>
          <p:nvPr/>
        </p:nvSpPr>
        <p:spPr>
          <a:xfrm>
            <a:off x="3155805" y="3136936"/>
            <a:ext cx="291399" cy="29139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正</a:t>
            </a:r>
            <a:endParaRPr kumimoji="1" lang="ja-JP" altLang="en-US" b="1"/>
          </a:p>
        </p:txBody>
      </p:sp>
      <p:sp>
        <p:nvSpPr>
          <p:cNvPr id="96" name="楕円 95"/>
          <p:cNvSpPr/>
          <p:nvPr/>
        </p:nvSpPr>
        <p:spPr>
          <a:xfrm>
            <a:off x="4196052" y="2802639"/>
            <a:ext cx="291399" cy="29139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正</a:t>
            </a:r>
            <a:endParaRPr kumimoji="1" lang="ja-JP" altLang="en-US" b="1"/>
          </a:p>
        </p:txBody>
      </p:sp>
      <p:sp>
        <p:nvSpPr>
          <p:cNvPr id="97" name="楕円 96"/>
          <p:cNvSpPr/>
          <p:nvPr/>
        </p:nvSpPr>
        <p:spPr>
          <a:xfrm>
            <a:off x="5876112" y="2096976"/>
            <a:ext cx="291399" cy="29139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正</a:t>
            </a:r>
            <a:endParaRPr kumimoji="1" lang="ja-JP" altLang="en-US" b="1"/>
          </a:p>
        </p:txBody>
      </p:sp>
      <p:sp>
        <p:nvSpPr>
          <p:cNvPr id="98" name="楕円 97"/>
          <p:cNvSpPr/>
          <p:nvPr/>
        </p:nvSpPr>
        <p:spPr>
          <a:xfrm>
            <a:off x="8248676" y="908580"/>
            <a:ext cx="291399" cy="29139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正</a:t>
            </a:r>
            <a:endParaRPr kumimoji="1" lang="ja-JP" altLang="en-US" b="1"/>
          </a:p>
        </p:txBody>
      </p:sp>
      <p:sp>
        <p:nvSpPr>
          <p:cNvPr id="99" name="楕円 98"/>
          <p:cNvSpPr/>
          <p:nvPr/>
        </p:nvSpPr>
        <p:spPr>
          <a:xfrm>
            <a:off x="10851999" y="1175650"/>
            <a:ext cx="291399" cy="29139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正</a:t>
            </a:r>
            <a:endParaRPr kumimoji="1" lang="ja-JP" altLang="en-US" b="1"/>
          </a:p>
        </p:txBody>
      </p:sp>
      <p:sp>
        <p:nvSpPr>
          <p:cNvPr id="100" name="楕円 99"/>
          <p:cNvSpPr/>
          <p:nvPr/>
        </p:nvSpPr>
        <p:spPr>
          <a:xfrm>
            <a:off x="8053550" y="2448968"/>
            <a:ext cx="291399" cy="29139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正</a:t>
            </a:r>
            <a:endParaRPr kumimoji="1" lang="ja-JP" altLang="en-US" b="1"/>
          </a:p>
        </p:txBody>
      </p:sp>
      <p:sp>
        <p:nvSpPr>
          <p:cNvPr id="101" name="楕円 100"/>
          <p:cNvSpPr/>
          <p:nvPr/>
        </p:nvSpPr>
        <p:spPr>
          <a:xfrm>
            <a:off x="7970777" y="4288025"/>
            <a:ext cx="291399" cy="29139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正</a:t>
            </a:r>
            <a:endParaRPr kumimoji="1" lang="ja-JP" altLang="en-US" b="1"/>
          </a:p>
        </p:txBody>
      </p:sp>
      <p:sp>
        <p:nvSpPr>
          <p:cNvPr id="102" name="楕円 101"/>
          <p:cNvSpPr/>
          <p:nvPr/>
        </p:nvSpPr>
        <p:spPr>
          <a:xfrm>
            <a:off x="6154137" y="4746722"/>
            <a:ext cx="291399" cy="29139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正</a:t>
            </a:r>
            <a:endParaRPr kumimoji="1" lang="ja-JP" altLang="en-US" b="1"/>
          </a:p>
        </p:txBody>
      </p:sp>
      <p:sp>
        <p:nvSpPr>
          <p:cNvPr id="103" name="楕円 102"/>
          <p:cNvSpPr/>
          <p:nvPr/>
        </p:nvSpPr>
        <p:spPr>
          <a:xfrm>
            <a:off x="5157826" y="4105845"/>
            <a:ext cx="291399" cy="29139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正</a:t>
            </a:r>
            <a:endParaRPr kumimoji="1" lang="ja-JP" altLang="en-US" b="1"/>
          </a:p>
        </p:txBody>
      </p:sp>
      <p:sp>
        <p:nvSpPr>
          <p:cNvPr id="104" name="楕円 103"/>
          <p:cNvSpPr/>
          <p:nvPr/>
        </p:nvSpPr>
        <p:spPr>
          <a:xfrm>
            <a:off x="4695545" y="6413075"/>
            <a:ext cx="291399" cy="29139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正</a:t>
            </a:r>
            <a:endParaRPr kumimoji="1" lang="ja-JP" altLang="en-US" b="1"/>
          </a:p>
        </p:txBody>
      </p:sp>
    </p:spTree>
    <p:extLst>
      <p:ext uri="{BB962C8B-B14F-4D97-AF65-F5344CB8AC3E}">
        <p14:creationId xmlns:p14="http://schemas.microsoft.com/office/powerpoint/2010/main" val="2526614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19724" y="2979176"/>
            <a:ext cx="1125761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</a:t>
            </a:r>
            <a:r>
              <a:rPr lang="ja-JP" altLang="en-US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プラットフォーマー仕様目線</a:t>
            </a:r>
            <a:r>
              <a:rPr kumimoji="1" lang="ja-JP" altLang="en-US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解説）</a:t>
            </a:r>
            <a:endParaRPr kumimoji="1" lang="ja-JP" altLang="en-US" sz="3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7247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98495" y="376692"/>
            <a:ext cx="11884786" cy="6327782"/>
            <a:chOff x="98495" y="376692"/>
            <a:chExt cx="11884786" cy="6327782"/>
          </a:xfrm>
        </p:grpSpPr>
        <p:sp>
          <p:nvSpPr>
            <p:cNvPr id="4" name="角丸四角形 3"/>
            <p:cNvSpPr/>
            <p:nvPr/>
          </p:nvSpPr>
          <p:spPr>
            <a:xfrm>
              <a:off x="1736896" y="3172696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計測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カバレッジ</a:t>
              </a:r>
              <a:endParaRPr lang="en-US" altLang="ja-JP" sz="1200" smtClean="0"/>
            </a:p>
          </p:txBody>
        </p:sp>
        <p:sp>
          <p:nvSpPr>
            <p:cNvPr id="5" name="角丸四角形 4"/>
            <p:cNvSpPr/>
            <p:nvPr/>
          </p:nvSpPr>
          <p:spPr>
            <a:xfrm>
              <a:off x="1748038" y="915417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ターゲティング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カバレッジ</a:t>
              </a:r>
              <a:endParaRPr lang="en-US" altLang="ja-JP" sz="1200" smtClean="0"/>
            </a:p>
          </p:txBody>
        </p:sp>
        <p:sp>
          <p:nvSpPr>
            <p:cNvPr id="6" name="角丸四角形 5"/>
            <p:cNvSpPr/>
            <p:nvPr/>
          </p:nvSpPr>
          <p:spPr>
            <a:xfrm>
              <a:off x="2795384" y="2044052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広告効果</a:t>
              </a:r>
              <a:endParaRPr lang="en-US" altLang="ja-JP" sz="1200" smtClean="0"/>
            </a:p>
          </p:txBody>
        </p:sp>
        <p:sp>
          <p:nvSpPr>
            <p:cNvPr id="7" name="角丸四角形 6"/>
            <p:cNvSpPr/>
            <p:nvPr/>
          </p:nvSpPr>
          <p:spPr>
            <a:xfrm>
              <a:off x="652811" y="2044052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smtClean="0"/>
                <a:t>User-Agent</a:t>
              </a:r>
            </a:p>
            <a:p>
              <a:pPr algn="ctr"/>
              <a:r>
                <a:rPr lang="ja-JP" altLang="en-US" sz="1200" smtClean="0"/>
                <a:t>識別能力</a:t>
              </a:r>
              <a:endParaRPr lang="en-US" altLang="ja-JP" sz="1200" smtClean="0"/>
            </a:p>
          </p:txBody>
        </p:sp>
        <p:sp>
          <p:nvSpPr>
            <p:cNvPr id="8" name="角丸四角形 7"/>
            <p:cNvSpPr/>
            <p:nvPr/>
          </p:nvSpPr>
          <p:spPr>
            <a:xfrm>
              <a:off x="4695545" y="4467780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広告接触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ユーザー数</a:t>
              </a:r>
              <a:endParaRPr lang="en-US" altLang="ja-JP" sz="1200" smtClean="0"/>
            </a:p>
          </p:txBody>
        </p:sp>
        <p:sp>
          <p:nvSpPr>
            <p:cNvPr id="9" name="角丸四角形 8"/>
            <p:cNvSpPr/>
            <p:nvPr/>
          </p:nvSpPr>
          <p:spPr>
            <a:xfrm>
              <a:off x="4695546" y="3048556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クライアント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広告出稿</a:t>
              </a:r>
              <a:endParaRPr lang="en-US" altLang="ja-JP" sz="1200" smtClean="0"/>
            </a:p>
          </p:txBody>
        </p:sp>
        <p:sp>
          <p:nvSpPr>
            <p:cNvPr id="10" name="角丸四角形 9"/>
            <p:cNvSpPr/>
            <p:nvPr/>
          </p:nvSpPr>
          <p:spPr>
            <a:xfrm>
              <a:off x="7591485" y="1428975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メディア </a:t>
              </a:r>
              <a:r>
                <a:rPr lang="en-US" altLang="ja-JP" sz="1200" smtClean="0"/>
                <a:t>/ </a:t>
              </a:r>
              <a:r>
                <a:rPr lang="ja-JP" altLang="en-US" sz="1200" smtClean="0"/>
                <a:t>媒体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広告収益</a:t>
              </a:r>
              <a:endParaRPr lang="en-US" altLang="ja-JP" sz="1200" smtClean="0"/>
            </a:p>
          </p:txBody>
        </p:sp>
        <p:sp>
          <p:nvSpPr>
            <p:cNvPr id="11" name="角丸四角形 10"/>
            <p:cNvSpPr/>
            <p:nvPr/>
          </p:nvSpPr>
          <p:spPr>
            <a:xfrm>
              <a:off x="7591485" y="3044266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メディア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コンテンツ投資</a:t>
              </a:r>
              <a:endParaRPr lang="en-US" altLang="ja-JP" sz="1200" smtClean="0"/>
            </a:p>
          </p:txBody>
        </p:sp>
        <p:sp>
          <p:nvSpPr>
            <p:cNvPr id="12" name="角丸四角形 11"/>
            <p:cNvSpPr/>
            <p:nvPr/>
          </p:nvSpPr>
          <p:spPr>
            <a:xfrm>
              <a:off x="6519490" y="4467780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smtClean="0"/>
                <a:t>UX</a:t>
              </a:r>
            </a:p>
          </p:txBody>
        </p:sp>
        <p:sp>
          <p:nvSpPr>
            <p:cNvPr id="14" name="角丸四角形 13"/>
            <p:cNvSpPr/>
            <p:nvPr/>
          </p:nvSpPr>
          <p:spPr>
            <a:xfrm>
              <a:off x="9177243" y="4727807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サブスク</a:t>
              </a:r>
              <a:endParaRPr lang="en-US" altLang="ja-JP" sz="1200" smtClean="0"/>
            </a:p>
            <a:p>
              <a:pPr algn="ctr"/>
              <a:r>
                <a:rPr lang="en-US" altLang="ja-JP" sz="1200" smtClean="0"/>
                <a:t>=</a:t>
              </a:r>
              <a:endParaRPr lang="en-US" altLang="ja-JP" sz="1200"/>
            </a:p>
            <a:p>
              <a:pPr algn="ctr"/>
              <a:r>
                <a:rPr lang="ja-JP" altLang="en-US" sz="1200" smtClean="0"/>
                <a:t>インターネットの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クローズ化</a:t>
              </a:r>
              <a:endParaRPr lang="ja-JP" altLang="en-US" sz="1200"/>
            </a:p>
          </p:txBody>
        </p:sp>
        <p:sp>
          <p:nvSpPr>
            <p:cNvPr id="15" name="角丸四角形 14"/>
            <p:cNvSpPr/>
            <p:nvPr/>
          </p:nvSpPr>
          <p:spPr>
            <a:xfrm>
              <a:off x="10767317" y="2297031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検索利用</a:t>
              </a:r>
              <a:endParaRPr lang="ja-JP" altLang="en-US" sz="1200"/>
            </a:p>
          </p:txBody>
        </p:sp>
        <p:sp>
          <p:nvSpPr>
            <p:cNvPr id="16" name="角丸四角形 15"/>
            <p:cNvSpPr/>
            <p:nvPr/>
          </p:nvSpPr>
          <p:spPr>
            <a:xfrm>
              <a:off x="8917751" y="376692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smtClean="0"/>
                <a:t>Google</a:t>
              </a:r>
            </a:p>
            <a:p>
              <a:pPr algn="ctr"/>
              <a:r>
                <a:rPr lang="en-US" altLang="ja-JP" sz="1200" smtClean="0"/>
                <a:t>Yahoo!</a:t>
              </a:r>
            </a:p>
            <a:p>
              <a:pPr algn="ctr"/>
              <a:r>
                <a:rPr lang="ja-JP" altLang="en-US" sz="1200" smtClean="0"/>
                <a:t>事業収益</a:t>
              </a:r>
              <a:endParaRPr lang="en-US" altLang="ja-JP" sz="1200" smtClean="0"/>
            </a:p>
          </p:txBody>
        </p:sp>
        <p:cxnSp>
          <p:nvCxnSpPr>
            <p:cNvPr id="17" name="曲線コネクタ 16"/>
            <p:cNvCxnSpPr>
              <a:stCxn id="7" idx="0"/>
              <a:endCxn id="5" idx="1"/>
            </p:cNvCxnSpPr>
            <p:nvPr/>
          </p:nvCxnSpPr>
          <p:spPr>
            <a:xfrm rot="5400000" flipH="1" flipV="1">
              <a:off x="1150553" y="1446568"/>
              <a:ext cx="707724" cy="487245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曲線コネクタ 19"/>
            <p:cNvCxnSpPr>
              <a:stCxn id="7" idx="2"/>
              <a:endCxn id="4" idx="1"/>
            </p:cNvCxnSpPr>
            <p:nvPr/>
          </p:nvCxnSpPr>
          <p:spPr>
            <a:xfrm rot="16200000" flipH="1">
              <a:off x="1144977" y="3001688"/>
              <a:ext cx="707734" cy="476103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曲線コネクタ 22"/>
            <p:cNvCxnSpPr>
              <a:stCxn id="5" idx="3"/>
              <a:endCxn id="6" idx="0"/>
            </p:cNvCxnSpPr>
            <p:nvPr/>
          </p:nvCxnSpPr>
          <p:spPr>
            <a:xfrm>
              <a:off x="2964002" y="1336328"/>
              <a:ext cx="439364" cy="707724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曲線コネクタ 25"/>
            <p:cNvCxnSpPr>
              <a:stCxn id="4" idx="3"/>
              <a:endCxn id="6" idx="2"/>
            </p:cNvCxnSpPr>
            <p:nvPr/>
          </p:nvCxnSpPr>
          <p:spPr>
            <a:xfrm flipV="1">
              <a:off x="2952860" y="2885873"/>
              <a:ext cx="450506" cy="707734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/>
            <p:cNvCxnSpPr>
              <a:stCxn id="8" idx="0"/>
              <a:endCxn id="9" idx="2"/>
            </p:cNvCxnSpPr>
            <p:nvPr/>
          </p:nvCxnSpPr>
          <p:spPr>
            <a:xfrm flipV="1">
              <a:off x="5303527" y="3890377"/>
              <a:ext cx="1" cy="577403"/>
            </a:xfrm>
            <a:prstGeom prst="straightConnector1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曲線コネクタ 34"/>
            <p:cNvCxnSpPr>
              <a:stCxn id="9" idx="0"/>
              <a:endCxn id="10" idx="1"/>
            </p:cNvCxnSpPr>
            <p:nvPr/>
          </p:nvCxnSpPr>
          <p:spPr>
            <a:xfrm rot="5400000" flipH="1" flipV="1">
              <a:off x="5848171" y="1305243"/>
              <a:ext cx="1198670" cy="2287957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/>
            <p:cNvCxnSpPr>
              <a:stCxn id="12" idx="1"/>
              <a:endCxn id="8" idx="3"/>
            </p:cNvCxnSpPr>
            <p:nvPr/>
          </p:nvCxnSpPr>
          <p:spPr>
            <a:xfrm flipH="1">
              <a:off x="5911509" y="4888691"/>
              <a:ext cx="607981" cy="0"/>
            </a:xfrm>
            <a:prstGeom prst="straightConnector1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曲線コネクタ 43"/>
            <p:cNvCxnSpPr>
              <a:stCxn id="11" idx="2"/>
              <a:endCxn id="12" idx="3"/>
            </p:cNvCxnSpPr>
            <p:nvPr/>
          </p:nvCxnSpPr>
          <p:spPr>
            <a:xfrm rot="5400000">
              <a:off x="7466159" y="4155383"/>
              <a:ext cx="1002604" cy="464013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曲線コネクタ 46"/>
            <p:cNvCxnSpPr>
              <a:stCxn id="10" idx="3"/>
              <a:endCxn id="14" idx="0"/>
            </p:cNvCxnSpPr>
            <p:nvPr/>
          </p:nvCxnSpPr>
          <p:spPr>
            <a:xfrm>
              <a:off x="8807449" y="1849886"/>
              <a:ext cx="977776" cy="2877921"/>
            </a:xfrm>
            <a:prstGeom prst="curvedConnector2">
              <a:avLst/>
            </a:prstGeom>
            <a:ln w="57150">
              <a:solidFill>
                <a:schemeClr val="accent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曲線コネクタ 49"/>
            <p:cNvCxnSpPr>
              <a:stCxn id="10" idx="0"/>
              <a:endCxn id="16" idx="1"/>
            </p:cNvCxnSpPr>
            <p:nvPr/>
          </p:nvCxnSpPr>
          <p:spPr>
            <a:xfrm rot="5400000" flipH="1" flipV="1">
              <a:off x="8242923" y="754147"/>
              <a:ext cx="631372" cy="718284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曲線コネクタ 58"/>
            <p:cNvCxnSpPr>
              <a:stCxn id="14" idx="2"/>
              <a:endCxn id="8" idx="2"/>
            </p:cNvCxnSpPr>
            <p:nvPr/>
          </p:nvCxnSpPr>
          <p:spPr>
            <a:xfrm rot="5400000" flipH="1">
              <a:off x="7414362" y="3198766"/>
              <a:ext cx="260027" cy="4481698"/>
            </a:xfrm>
            <a:prstGeom prst="curvedConnector3">
              <a:avLst>
                <a:gd name="adj1" fmla="val -365912"/>
              </a:avLst>
            </a:prstGeom>
            <a:ln w="57150">
              <a:solidFill>
                <a:schemeClr val="accent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曲線コネクタ 62"/>
            <p:cNvCxnSpPr>
              <a:stCxn id="14" idx="2"/>
              <a:endCxn id="12" idx="2"/>
            </p:cNvCxnSpPr>
            <p:nvPr/>
          </p:nvCxnSpPr>
          <p:spPr>
            <a:xfrm rot="5400000" flipH="1">
              <a:off x="8326335" y="4110739"/>
              <a:ext cx="260027" cy="2657753"/>
            </a:xfrm>
            <a:prstGeom prst="curvedConnector3">
              <a:avLst>
                <a:gd name="adj1" fmla="val -237605"/>
              </a:avLst>
            </a:prstGeom>
            <a:ln w="57150">
              <a:solidFill>
                <a:schemeClr val="accent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角丸四角形 66"/>
            <p:cNvSpPr/>
            <p:nvPr/>
          </p:nvSpPr>
          <p:spPr>
            <a:xfrm>
              <a:off x="1748038" y="4727808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プライバシー</a:t>
              </a:r>
              <a:endParaRPr lang="en-US" altLang="ja-JP" sz="1200" smtClean="0"/>
            </a:p>
            <a:p>
              <a:pPr algn="ctr"/>
              <a:r>
                <a:rPr lang="ja-JP" altLang="en-US" sz="1200"/>
                <a:t>保護</a:t>
              </a:r>
              <a:endParaRPr lang="en-US" altLang="ja-JP" sz="1200" smtClean="0"/>
            </a:p>
          </p:txBody>
        </p:sp>
        <p:cxnSp>
          <p:nvCxnSpPr>
            <p:cNvPr id="68" name="曲線コネクタ 67"/>
            <p:cNvCxnSpPr>
              <a:stCxn id="67" idx="1"/>
              <a:endCxn id="7" idx="1"/>
            </p:cNvCxnSpPr>
            <p:nvPr/>
          </p:nvCxnSpPr>
          <p:spPr>
            <a:xfrm rot="10800000">
              <a:off x="652812" y="2464963"/>
              <a:ext cx="1095227" cy="2683756"/>
            </a:xfrm>
            <a:prstGeom prst="curvedConnector3">
              <a:avLst>
                <a:gd name="adj1" fmla="val 137232"/>
              </a:avLst>
            </a:prstGeom>
            <a:ln w="57150">
              <a:solidFill>
                <a:schemeClr val="accent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曲線コネクタ 71"/>
            <p:cNvCxnSpPr>
              <a:stCxn id="67" idx="2"/>
              <a:endCxn id="12" idx="2"/>
            </p:cNvCxnSpPr>
            <p:nvPr/>
          </p:nvCxnSpPr>
          <p:spPr>
            <a:xfrm rot="5400000" flipH="1" flipV="1">
              <a:off x="4611732" y="3053889"/>
              <a:ext cx="260028" cy="4771452"/>
            </a:xfrm>
            <a:prstGeom prst="curvedConnector3">
              <a:avLst>
                <a:gd name="adj1" fmla="val -370664"/>
              </a:avLst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曲線コネクタ 78"/>
            <p:cNvCxnSpPr>
              <a:stCxn id="15" idx="0"/>
              <a:endCxn id="16" idx="3"/>
            </p:cNvCxnSpPr>
            <p:nvPr/>
          </p:nvCxnSpPr>
          <p:spPr>
            <a:xfrm rot="16200000" flipV="1">
              <a:off x="10004793" y="926525"/>
              <a:ext cx="1499428" cy="1241584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曲線コネクタ 75"/>
            <p:cNvCxnSpPr>
              <a:stCxn id="14" idx="3"/>
              <a:endCxn id="15" idx="2"/>
            </p:cNvCxnSpPr>
            <p:nvPr/>
          </p:nvCxnSpPr>
          <p:spPr>
            <a:xfrm flipV="1">
              <a:off x="10393207" y="3138852"/>
              <a:ext cx="982092" cy="2009866"/>
            </a:xfrm>
            <a:prstGeom prst="curvedConnector2">
              <a:avLst/>
            </a:prstGeom>
            <a:ln w="57150">
              <a:solidFill>
                <a:schemeClr val="accent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曲線コネクタ 79"/>
            <p:cNvCxnSpPr>
              <a:stCxn id="6" idx="3"/>
              <a:endCxn id="9" idx="1"/>
            </p:cNvCxnSpPr>
            <p:nvPr/>
          </p:nvCxnSpPr>
          <p:spPr>
            <a:xfrm>
              <a:off x="4011348" y="2464963"/>
              <a:ext cx="684198" cy="1004504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矢印コネクタ 44"/>
            <p:cNvCxnSpPr>
              <a:stCxn id="10" idx="2"/>
              <a:endCxn id="11" idx="0"/>
            </p:cNvCxnSpPr>
            <p:nvPr/>
          </p:nvCxnSpPr>
          <p:spPr>
            <a:xfrm>
              <a:off x="8199467" y="2270796"/>
              <a:ext cx="0" cy="773470"/>
            </a:xfrm>
            <a:prstGeom prst="straightConnector1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楕円 85"/>
            <p:cNvSpPr/>
            <p:nvPr/>
          </p:nvSpPr>
          <p:spPr>
            <a:xfrm>
              <a:off x="98495" y="3661141"/>
              <a:ext cx="291399" cy="29139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逆</a:t>
              </a:r>
              <a:endParaRPr kumimoji="1" lang="ja-JP" altLang="en-US" b="1"/>
            </a:p>
          </p:txBody>
        </p:sp>
        <p:sp>
          <p:nvSpPr>
            <p:cNvPr id="88" name="楕円 87"/>
            <p:cNvSpPr/>
            <p:nvPr/>
          </p:nvSpPr>
          <p:spPr>
            <a:xfrm>
              <a:off x="8152483" y="6043936"/>
              <a:ext cx="291399" cy="29139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逆</a:t>
              </a:r>
              <a:endParaRPr kumimoji="1" lang="ja-JP" altLang="en-US" b="1"/>
            </a:p>
          </p:txBody>
        </p:sp>
        <p:sp>
          <p:nvSpPr>
            <p:cNvPr id="89" name="楕円 88"/>
            <p:cNvSpPr/>
            <p:nvPr/>
          </p:nvSpPr>
          <p:spPr>
            <a:xfrm>
              <a:off x="7260734" y="6381682"/>
              <a:ext cx="291399" cy="29139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逆</a:t>
              </a:r>
              <a:endParaRPr kumimoji="1" lang="ja-JP" altLang="en-US" b="1"/>
            </a:p>
          </p:txBody>
        </p:sp>
        <p:sp>
          <p:nvSpPr>
            <p:cNvPr id="90" name="楕円 89"/>
            <p:cNvSpPr/>
            <p:nvPr/>
          </p:nvSpPr>
          <p:spPr>
            <a:xfrm>
              <a:off x="9478975" y="3094039"/>
              <a:ext cx="291399" cy="29139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逆</a:t>
              </a:r>
              <a:endParaRPr kumimoji="1" lang="ja-JP" altLang="en-US" b="1"/>
            </a:p>
          </p:txBody>
        </p:sp>
        <p:sp>
          <p:nvSpPr>
            <p:cNvPr id="91" name="楕円 90"/>
            <p:cNvSpPr/>
            <p:nvPr/>
          </p:nvSpPr>
          <p:spPr>
            <a:xfrm>
              <a:off x="10997698" y="4241689"/>
              <a:ext cx="291399" cy="29139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逆</a:t>
              </a:r>
              <a:endParaRPr kumimoji="1" lang="ja-JP" altLang="en-US" b="1"/>
            </a:p>
          </p:txBody>
        </p:sp>
        <p:sp>
          <p:nvSpPr>
            <p:cNvPr id="92" name="楕円 91"/>
            <p:cNvSpPr/>
            <p:nvPr/>
          </p:nvSpPr>
          <p:spPr>
            <a:xfrm>
              <a:off x="1207445" y="1551364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3" name="楕円 92"/>
            <p:cNvSpPr/>
            <p:nvPr/>
          </p:nvSpPr>
          <p:spPr>
            <a:xfrm>
              <a:off x="3155805" y="1460273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4" name="楕円 93"/>
            <p:cNvSpPr/>
            <p:nvPr/>
          </p:nvSpPr>
          <p:spPr>
            <a:xfrm>
              <a:off x="1207445" y="3094038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5" name="楕円 94"/>
            <p:cNvSpPr/>
            <p:nvPr/>
          </p:nvSpPr>
          <p:spPr>
            <a:xfrm>
              <a:off x="3155805" y="3136936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6" name="楕円 95"/>
            <p:cNvSpPr/>
            <p:nvPr/>
          </p:nvSpPr>
          <p:spPr>
            <a:xfrm>
              <a:off x="4196052" y="2802639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7" name="楕円 96"/>
            <p:cNvSpPr/>
            <p:nvPr/>
          </p:nvSpPr>
          <p:spPr>
            <a:xfrm>
              <a:off x="5876112" y="2096976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8" name="楕円 97"/>
            <p:cNvSpPr/>
            <p:nvPr/>
          </p:nvSpPr>
          <p:spPr>
            <a:xfrm>
              <a:off x="8248676" y="908580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9" name="楕円 98"/>
            <p:cNvSpPr/>
            <p:nvPr/>
          </p:nvSpPr>
          <p:spPr>
            <a:xfrm>
              <a:off x="10851999" y="1175650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100" name="楕円 99"/>
            <p:cNvSpPr/>
            <p:nvPr/>
          </p:nvSpPr>
          <p:spPr>
            <a:xfrm>
              <a:off x="8053550" y="2448968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101" name="楕円 100"/>
            <p:cNvSpPr/>
            <p:nvPr/>
          </p:nvSpPr>
          <p:spPr>
            <a:xfrm>
              <a:off x="7970777" y="4288025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102" name="楕円 101"/>
            <p:cNvSpPr/>
            <p:nvPr/>
          </p:nvSpPr>
          <p:spPr>
            <a:xfrm>
              <a:off x="6154137" y="4746722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103" name="楕円 102"/>
            <p:cNvSpPr/>
            <p:nvPr/>
          </p:nvSpPr>
          <p:spPr>
            <a:xfrm>
              <a:off x="5157826" y="4105845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104" name="楕円 103"/>
            <p:cNvSpPr/>
            <p:nvPr/>
          </p:nvSpPr>
          <p:spPr>
            <a:xfrm>
              <a:off x="4695545" y="6413075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</p:grpSp>
      <p:sp>
        <p:nvSpPr>
          <p:cNvPr id="52" name="角丸四角形 51"/>
          <p:cNvSpPr/>
          <p:nvPr/>
        </p:nvSpPr>
        <p:spPr>
          <a:xfrm>
            <a:off x="1732717" y="3172695"/>
            <a:ext cx="1215964" cy="8418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smtClean="0"/>
              <a:t>計測</a:t>
            </a:r>
            <a:endParaRPr lang="en-US" altLang="ja-JP" sz="1200" smtClean="0"/>
          </a:p>
          <a:p>
            <a:pPr algn="ctr"/>
            <a:r>
              <a:rPr lang="ja-JP" altLang="en-US" sz="1200" smtClean="0"/>
              <a:t>カバレッジ</a:t>
            </a:r>
            <a:endParaRPr lang="en-US" altLang="ja-JP" sz="1200" smtClean="0"/>
          </a:p>
        </p:txBody>
      </p:sp>
      <p:sp>
        <p:nvSpPr>
          <p:cNvPr id="53" name="角丸四角形 52"/>
          <p:cNvSpPr/>
          <p:nvPr/>
        </p:nvSpPr>
        <p:spPr>
          <a:xfrm>
            <a:off x="1743859" y="915416"/>
            <a:ext cx="1215964" cy="8418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smtClean="0"/>
              <a:t>ターゲティング</a:t>
            </a:r>
            <a:endParaRPr lang="en-US" altLang="ja-JP" sz="1200" smtClean="0"/>
          </a:p>
          <a:p>
            <a:pPr algn="ctr"/>
            <a:r>
              <a:rPr lang="ja-JP" altLang="en-US" sz="1200" smtClean="0"/>
              <a:t>カバレッジ</a:t>
            </a:r>
            <a:endParaRPr lang="en-US" altLang="ja-JP" sz="1200" smtClean="0"/>
          </a:p>
        </p:txBody>
      </p:sp>
      <p:sp>
        <p:nvSpPr>
          <p:cNvPr id="54" name="角丸四角形 53"/>
          <p:cNvSpPr/>
          <p:nvPr/>
        </p:nvSpPr>
        <p:spPr>
          <a:xfrm>
            <a:off x="2791205" y="2044051"/>
            <a:ext cx="1215964" cy="8418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smtClean="0"/>
              <a:t>広告効果</a:t>
            </a:r>
            <a:endParaRPr lang="en-US" altLang="ja-JP" sz="1200" smtClean="0"/>
          </a:p>
        </p:txBody>
      </p:sp>
      <p:sp>
        <p:nvSpPr>
          <p:cNvPr id="55" name="角丸四角形 54"/>
          <p:cNvSpPr/>
          <p:nvPr/>
        </p:nvSpPr>
        <p:spPr>
          <a:xfrm>
            <a:off x="648632" y="2044051"/>
            <a:ext cx="1215964" cy="8418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smtClean="0"/>
              <a:t>User-Agent</a:t>
            </a:r>
          </a:p>
          <a:p>
            <a:pPr algn="ctr"/>
            <a:r>
              <a:rPr lang="ja-JP" altLang="en-US" sz="1200" smtClean="0"/>
              <a:t>識別能力</a:t>
            </a:r>
            <a:endParaRPr lang="en-US" altLang="ja-JP" sz="1200" smtClean="0"/>
          </a:p>
        </p:txBody>
      </p:sp>
      <p:cxnSp>
        <p:nvCxnSpPr>
          <p:cNvPr id="56" name="曲線コネクタ 55"/>
          <p:cNvCxnSpPr>
            <a:stCxn id="55" idx="0"/>
            <a:endCxn id="53" idx="1"/>
          </p:cNvCxnSpPr>
          <p:nvPr/>
        </p:nvCxnSpPr>
        <p:spPr>
          <a:xfrm rot="5400000" flipH="1" flipV="1">
            <a:off x="1146374" y="1446567"/>
            <a:ext cx="707724" cy="487245"/>
          </a:xfrm>
          <a:prstGeom prst="curvedConnector2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曲線コネクタ 56"/>
          <p:cNvCxnSpPr>
            <a:stCxn id="55" idx="2"/>
            <a:endCxn id="52" idx="1"/>
          </p:cNvCxnSpPr>
          <p:nvPr/>
        </p:nvCxnSpPr>
        <p:spPr>
          <a:xfrm rot="16200000" flipH="1">
            <a:off x="1140798" y="3001687"/>
            <a:ext cx="707734" cy="476103"/>
          </a:xfrm>
          <a:prstGeom prst="curvedConnector2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曲線コネクタ 57"/>
          <p:cNvCxnSpPr>
            <a:stCxn id="53" idx="3"/>
            <a:endCxn id="54" idx="0"/>
          </p:cNvCxnSpPr>
          <p:nvPr/>
        </p:nvCxnSpPr>
        <p:spPr>
          <a:xfrm>
            <a:off x="2959823" y="1336327"/>
            <a:ext cx="439364" cy="707724"/>
          </a:xfrm>
          <a:prstGeom prst="curvedConnector2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曲線コネクタ 59"/>
          <p:cNvCxnSpPr>
            <a:stCxn id="52" idx="3"/>
            <a:endCxn id="54" idx="2"/>
          </p:cNvCxnSpPr>
          <p:nvPr/>
        </p:nvCxnSpPr>
        <p:spPr>
          <a:xfrm flipV="1">
            <a:off x="2948681" y="2885872"/>
            <a:ext cx="450506" cy="707734"/>
          </a:xfrm>
          <a:prstGeom prst="curvedConnector2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楕円 60"/>
          <p:cNvSpPr/>
          <p:nvPr/>
        </p:nvSpPr>
        <p:spPr>
          <a:xfrm>
            <a:off x="1203266" y="1551363"/>
            <a:ext cx="291399" cy="29139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正</a:t>
            </a:r>
            <a:endParaRPr kumimoji="1" lang="ja-JP" altLang="en-US" b="1"/>
          </a:p>
        </p:txBody>
      </p:sp>
      <p:sp>
        <p:nvSpPr>
          <p:cNvPr id="62" name="楕円 61"/>
          <p:cNvSpPr/>
          <p:nvPr/>
        </p:nvSpPr>
        <p:spPr>
          <a:xfrm>
            <a:off x="3151626" y="1460272"/>
            <a:ext cx="291399" cy="29139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正</a:t>
            </a:r>
            <a:endParaRPr kumimoji="1" lang="ja-JP" altLang="en-US" b="1"/>
          </a:p>
        </p:txBody>
      </p:sp>
      <p:sp>
        <p:nvSpPr>
          <p:cNvPr id="64" name="楕円 63"/>
          <p:cNvSpPr/>
          <p:nvPr/>
        </p:nvSpPr>
        <p:spPr>
          <a:xfrm>
            <a:off x="1203266" y="3094037"/>
            <a:ext cx="291399" cy="29139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正</a:t>
            </a:r>
            <a:endParaRPr kumimoji="1" lang="ja-JP" altLang="en-US" b="1"/>
          </a:p>
        </p:txBody>
      </p:sp>
      <p:sp>
        <p:nvSpPr>
          <p:cNvPr id="65" name="楕円 64"/>
          <p:cNvSpPr/>
          <p:nvPr/>
        </p:nvSpPr>
        <p:spPr>
          <a:xfrm>
            <a:off x="3151626" y="3136935"/>
            <a:ext cx="291399" cy="29139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正</a:t>
            </a:r>
            <a:endParaRPr kumimoji="1" lang="ja-JP" altLang="en-US" b="1"/>
          </a:p>
        </p:txBody>
      </p:sp>
      <p:sp>
        <p:nvSpPr>
          <p:cNvPr id="66" name="角丸四角形 65"/>
          <p:cNvSpPr/>
          <p:nvPr/>
        </p:nvSpPr>
        <p:spPr>
          <a:xfrm>
            <a:off x="1750958" y="4726006"/>
            <a:ext cx="1215964" cy="8418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smtClean="0"/>
              <a:t>プライバシー</a:t>
            </a:r>
            <a:endParaRPr lang="en-US" altLang="ja-JP" sz="1200" smtClean="0"/>
          </a:p>
          <a:p>
            <a:pPr algn="ctr"/>
            <a:r>
              <a:rPr lang="ja-JP" altLang="en-US" sz="1200"/>
              <a:t>保護</a:t>
            </a:r>
            <a:endParaRPr lang="en-US" altLang="ja-JP" sz="1200" smtClean="0"/>
          </a:p>
        </p:txBody>
      </p:sp>
      <p:cxnSp>
        <p:nvCxnSpPr>
          <p:cNvPr id="69" name="曲線コネクタ 68"/>
          <p:cNvCxnSpPr>
            <a:stCxn id="66" idx="1"/>
          </p:cNvCxnSpPr>
          <p:nvPr/>
        </p:nvCxnSpPr>
        <p:spPr>
          <a:xfrm rot="10800000">
            <a:off x="655732" y="2463161"/>
            <a:ext cx="1095227" cy="2683756"/>
          </a:xfrm>
          <a:prstGeom prst="curvedConnector3">
            <a:avLst>
              <a:gd name="adj1" fmla="val 137232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楕円 69"/>
          <p:cNvSpPr/>
          <p:nvPr/>
        </p:nvSpPr>
        <p:spPr>
          <a:xfrm>
            <a:off x="101415" y="3659339"/>
            <a:ext cx="291399" cy="2913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逆</a:t>
            </a:r>
            <a:endParaRPr kumimoji="1" lang="ja-JP" altLang="en-US" b="1"/>
          </a:p>
        </p:txBody>
      </p:sp>
      <p:grpSp>
        <p:nvGrpSpPr>
          <p:cNvPr id="22" name="グループ化 21"/>
          <p:cNvGrpSpPr/>
          <p:nvPr/>
        </p:nvGrpSpPr>
        <p:grpSpPr>
          <a:xfrm>
            <a:off x="3122171" y="2204502"/>
            <a:ext cx="554032" cy="549854"/>
            <a:chOff x="4141513" y="376691"/>
            <a:chExt cx="554032" cy="549854"/>
          </a:xfrm>
        </p:grpSpPr>
        <p:cxnSp>
          <p:nvCxnSpPr>
            <p:cNvPr id="18" name="直線コネクタ 17"/>
            <p:cNvCxnSpPr/>
            <p:nvPr/>
          </p:nvCxnSpPr>
          <p:spPr>
            <a:xfrm>
              <a:off x="4145692" y="376692"/>
              <a:ext cx="549853" cy="549853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 flipV="1">
              <a:off x="4141513" y="376691"/>
              <a:ext cx="549854" cy="549854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6060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886264"/>
              </p:ext>
            </p:extLst>
          </p:nvPr>
        </p:nvGraphicFramePr>
        <p:xfrm>
          <a:off x="1845574" y="537519"/>
          <a:ext cx="8128000" cy="55909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87751272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4461533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512038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74511343"/>
                    </a:ext>
                  </a:extLst>
                </a:gridCol>
              </a:tblGrid>
              <a:tr h="1291281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Browser</a:t>
                      </a:r>
                      <a:endParaRPr kumimoji="1" lang="ja-JP" altLang="en-US" sz="1800" b="1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1st-party</a:t>
                      </a:r>
                    </a:p>
                    <a:p>
                      <a:pPr algn="ctr"/>
                      <a:r>
                        <a:rPr kumimoji="1" lang="en-US" altLang="ja-JP" sz="1800" b="1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Tracking</a:t>
                      </a:r>
                      <a:endParaRPr kumimoji="1" lang="ja-JP" altLang="en-US" sz="1800" b="1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3rd-party</a:t>
                      </a:r>
                    </a:p>
                    <a:p>
                      <a:pPr algn="ctr"/>
                      <a:r>
                        <a:rPr kumimoji="1" lang="en-US" altLang="ja-JP" sz="1800" b="1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Tracking</a:t>
                      </a:r>
                      <a:endParaRPr kumimoji="1" lang="ja-JP" altLang="en-US" sz="1800" b="1" smtClean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280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6331591"/>
                  </a:ext>
                </a:extLst>
              </a:tr>
              <a:tr h="1155357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28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28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RTG +</a:t>
                      </a:r>
                      <a:endParaRPr kumimoji="1" lang="en-US" altLang="ja-JP" sz="1800" b="1" baseline="0" smtClean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en-US" altLang="ja-JP" sz="1800" b="1" baseline="0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3rd-party </a:t>
                      </a:r>
                      <a:r>
                        <a:rPr kumimoji="1" lang="ja-JP" altLang="en-US" sz="1800" b="1" baseline="0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配信</a:t>
                      </a:r>
                      <a:endParaRPr kumimoji="1" lang="ja-JP" altLang="en-US" sz="1800" b="1" smtClean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CV</a:t>
                      </a:r>
                      <a:endParaRPr kumimoji="1" lang="ja-JP" altLang="en-US" sz="1800" b="1" smtClean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457663"/>
                  </a:ext>
                </a:extLst>
              </a:tr>
              <a:tr h="157216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Chrome + App</a:t>
                      </a:r>
                      <a:endParaRPr kumimoji="1" lang="ja-JP" altLang="en-US" sz="1800" b="1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1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1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1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1341553"/>
                  </a:ext>
                </a:extLst>
              </a:tr>
              <a:tr h="157216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Safari</a:t>
                      </a:r>
                      <a:endParaRPr kumimoji="1" lang="ja-JP" altLang="en-US" sz="1800" b="1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1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1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1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3573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7180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19724" y="2979176"/>
            <a:ext cx="1125761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（ループ図的解説）</a:t>
            </a:r>
            <a:endParaRPr kumimoji="1" lang="ja-JP" altLang="en-US" sz="3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54438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168078"/>
              </p:ext>
            </p:extLst>
          </p:nvPr>
        </p:nvGraphicFramePr>
        <p:xfrm>
          <a:off x="1845574" y="537519"/>
          <a:ext cx="8128000" cy="55909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87751272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4461533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512038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74511343"/>
                    </a:ext>
                  </a:extLst>
                </a:gridCol>
              </a:tblGrid>
              <a:tr h="1291281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Browser</a:t>
                      </a:r>
                      <a:endParaRPr kumimoji="1" lang="ja-JP" altLang="en-US" sz="1800" b="1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1st-party</a:t>
                      </a:r>
                    </a:p>
                    <a:p>
                      <a:pPr algn="ctr"/>
                      <a:r>
                        <a:rPr kumimoji="1" lang="en-US" altLang="ja-JP" sz="1800" b="1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Tracking</a:t>
                      </a:r>
                      <a:endParaRPr kumimoji="1" lang="ja-JP" altLang="en-US" sz="1800" b="1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3rd-party</a:t>
                      </a:r>
                    </a:p>
                    <a:p>
                      <a:pPr algn="ctr"/>
                      <a:r>
                        <a:rPr kumimoji="1" lang="en-US" altLang="ja-JP" sz="1800" b="1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Tracking</a:t>
                      </a:r>
                      <a:endParaRPr kumimoji="1" lang="ja-JP" altLang="en-US" sz="1800" b="1" smtClean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280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6331591"/>
                  </a:ext>
                </a:extLst>
              </a:tr>
              <a:tr h="1155357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28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28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RTG +</a:t>
                      </a:r>
                      <a:endParaRPr kumimoji="1" lang="en-US" altLang="ja-JP" sz="1800" b="1" baseline="0" smtClean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en-US" altLang="ja-JP" sz="1800" b="1" baseline="0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3rd-party </a:t>
                      </a:r>
                      <a:r>
                        <a:rPr kumimoji="1" lang="ja-JP" altLang="en-US" sz="1800" b="1" baseline="0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配信</a:t>
                      </a:r>
                      <a:endParaRPr kumimoji="1" lang="ja-JP" altLang="en-US" sz="1800" b="1" smtClean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CV</a:t>
                      </a:r>
                      <a:endParaRPr kumimoji="1" lang="ja-JP" altLang="en-US" sz="1800" b="1" smtClean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457663"/>
                  </a:ext>
                </a:extLst>
              </a:tr>
              <a:tr h="157216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Chrome + App</a:t>
                      </a:r>
                      <a:endParaRPr kumimoji="1" lang="ja-JP" altLang="en-US" sz="1800" b="1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1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1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1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1341553"/>
                  </a:ext>
                </a:extLst>
              </a:tr>
              <a:tr h="157216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Safari</a:t>
                      </a:r>
                      <a:endParaRPr kumimoji="1" lang="ja-JP" altLang="en-US" sz="1800" b="1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1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1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1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3573527"/>
                  </a:ext>
                </a:extLst>
              </a:tr>
            </a:tbl>
          </a:graphicData>
        </a:graphic>
      </p:graphicFrame>
      <p:sp>
        <p:nvSpPr>
          <p:cNvPr id="3" name="正方形/長方形 2"/>
          <p:cNvSpPr/>
          <p:nvPr/>
        </p:nvSpPr>
        <p:spPr>
          <a:xfrm>
            <a:off x="3919049" y="3035114"/>
            <a:ext cx="1944232" cy="1477107"/>
          </a:xfrm>
          <a:prstGeom prst="rect">
            <a:avLst/>
          </a:prstGeom>
          <a:solidFill>
            <a:srgbClr val="0070C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問題なし</a:t>
            </a:r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8171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555485"/>
              </p:ext>
            </p:extLst>
          </p:nvPr>
        </p:nvGraphicFramePr>
        <p:xfrm>
          <a:off x="1845574" y="537519"/>
          <a:ext cx="8128000" cy="55909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87751272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4461533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512038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74511343"/>
                    </a:ext>
                  </a:extLst>
                </a:gridCol>
              </a:tblGrid>
              <a:tr h="1291281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Browser</a:t>
                      </a:r>
                      <a:endParaRPr kumimoji="1" lang="ja-JP" altLang="en-US" sz="1800" b="1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1st-party</a:t>
                      </a:r>
                    </a:p>
                    <a:p>
                      <a:pPr algn="ctr"/>
                      <a:r>
                        <a:rPr kumimoji="1" lang="en-US" altLang="ja-JP" sz="1800" b="1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Tracking</a:t>
                      </a:r>
                      <a:endParaRPr kumimoji="1" lang="ja-JP" altLang="en-US" sz="1800" b="1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3rd-party</a:t>
                      </a:r>
                    </a:p>
                    <a:p>
                      <a:pPr algn="ctr"/>
                      <a:r>
                        <a:rPr kumimoji="1" lang="en-US" altLang="ja-JP" sz="1800" b="1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Tracking</a:t>
                      </a:r>
                      <a:endParaRPr kumimoji="1" lang="ja-JP" altLang="en-US" sz="1800" b="1" smtClean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280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6331591"/>
                  </a:ext>
                </a:extLst>
              </a:tr>
              <a:tr h="1155357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28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28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RTG +</a:t>
                      </a:r>
                      <a:endParaRPr kumimoji="1" lang="en-US" altLang="ja-JP" sz="1800" b="1" baseline="0" smtClean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en-US" altLang="ja-JP" sz="1800" b="1" baseline="0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3rd-party </a:t>
                      </a:r>
                      <a:r>
                        <a:rPr kumimoji="1" lang="ja-JP" altLang="en-US" sz="1800" b="1" baseline="0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配信</a:t>
                      </a:r>
                      <a:endParaRPr kumimoji="1" lang="ja-JP" altLang="en-US" sz="1800" b="1" smtClean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CV</a:t>
                      </a:r>
                      <a:endParaRPr kumimoji="1" lang="ja-JP" altLang="en-US" sz="1800" b="1" smtClean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457663"/>
                  </a:ext>
                </a:extLst>
              </a:tr>
              <a:tr h="157216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Chrome + App</a:t>
                      </a:r>
                      <a:endParaRPr kumimoji="1" lang="ja-JP" altLang="en-US" sz="1800" b="1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1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1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1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1341553"/>
                  </a:ext>
                </a:extLst>
              </a:tr>
              <a:tr h="157216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Safari</a:t>
                      </a:r>
                      <a:endParaRPr kumimoji="1" lang="ja-JP" altLang="en-US" sz="1800" b="1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1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1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1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3573527"/>
                  </a:ext>
                </a:extLst>
              </a:tr>
            </a:tbl>
          </a:graphicData>
        </a:graphic>
      </p:graphicFrame>
      <p:sp>
        <p:nvSpPr>
          <p:cNvPr id="3" name="正方形/長方形 2"/>
          <p:cNvSpPr/>
          <p:nvPr/>
        </p:nvSpPr>
        <p:spPr>
          <a:xfrm>
            <a:off x="3919049" y="3035114"/>
            <a:ext cx="1944232" cy="1477107"/>
          </a:xfrm>
          <a:prstGeom prst="rect">
            <a:avLst/>
          </a:prstGeom>
          <a:solidFill>
            <a:srgbClr val="0070C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問題なし</a:t>
            </a:r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5950716" y="3035113"/>
            <a:ext cx="3962641" cy="1477107"/>
          </a:xfrm>
          <a:prstGeom prst="rect">
            <a:avLst/>
          </a:prstGeom>
          <a:solidFill>
            <a:srgbClr val="FF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Browser </a:t>
            </a:r>
            <a:r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は </a:t>
            </a:r>
            <a:r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r>
              <a:rPr lang="en-US" altLang="ja-JP" baseline="30000" smtClean="0">
                <a:latin typeface="Meiryo UI" panose="020B0604030504040204" pitchFamily="50" charset="-128"/>
                <a:ea typeface="Meiryo UI" panose="020B0604030504040204" pitchFamily="50" charset="-128"/>
              </a:rPr>
              <a:t>rd</a:t>
            </a:r>
            <a:r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-party Cookie </a:t>
            </a:r>
            <a:r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廃止</a:t>
            </a:r>
            <a:endParaRPr lang="en-US" altLang="ja-JP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App </a:t>
            </a:r>
            <a:r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はまもなく </a:t>
            </a:r>
            <a:r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ATT</a:t>
            </a:r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 制限</a:t>
            </a:r>
            <a:endParaRPr lang="en-US" altLang="ja-JP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46021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925538"/>
              </p:ext>
            </p:extLst>
          </p:nvPr>
        </p:nvGraphicFramePr>
        <p:xfrm>
          <a:off x="1845574" y="537519"/>
          <a:ext cx="8128000" cy="55909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87751272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4461533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512038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74511343"/>
                    </a:ext>
                  </a:extLst>
                </a:gridCol>
              </a:tblGrid>
              <a:tr h="1291281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Browser</a:t>
                      </a:r>
                      <a:endParaRPr kumimoji="1" lang="ja-JP" altLang="en-US" sz="1800" b="1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1st-party</a:t>
                      </a:r>
                    </a:p>
                    <a:p>
                      <a:pPr algn="ctr"/>
                      <a:r>
                        <a:rPr kumimoji="1" lang="en-US" altLang="ja-JP" sz="1800" b="1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Tracking</a:t>
                      </a:r>
                      <a:endParaRPr kumimoji="1" lang="ja-JP" altLang="en-US" sz="1800" b="1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3rd-party</a:t>
                      </a:r>
                    </a:p>
                    <a:p>
                      <a:pPr algn="ctr"/>
                      <a:r>
                        <a:rPr kumimoji="1" lang="en-US" altLang="ja-JP" sz="1800" b="1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Tracking</a:t>
                      </a:r>
                      <a:endParaRPr kumimoji="1" lang="ja-JP" altLang="en-US" sz="1800" b="1" smtClean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280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6331591"/>
                  </a:ext>
                </a:extLst>
              </a:tr>
              <a:tr h="1155357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28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28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RTG +</a:t>
                      </a:r>
                      <a:endParaRPr kumimoji="1" lang="en-US" altLang="ja-JP" sz="1800" b="1" baseline="0" smtClean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en-US" altLang="ja-JP" sz="1800" b="1" baseline="0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3rd-party </a:t>
                      </a:r>
                      <a:r>
                        <a:rPr kumimoji="1" lang="ja-JP" altLang="en-US" sz="1800" b="1" baseline="0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配信</a:t>
                      </a:r>
                      <a:endParaRPr kumimoji="1" lang="ja-JP" altLang="en-US" sz="1800" b="1" smtClean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CV</a:t>
                      </a:r>
                      <a:endParaRPr kumimoji="1" lang="ja-JP" altLang="en-US" sz="1800" b="1" smtClean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457663"/>
                  </a:ext>
                </a:extLst>
              </a:tr>
              <a:tr h="157216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Chrome + App</a:t>
                      </a:r>
                      <a:endParaRPr kumimoji="1" lang="ja-JP" altLang="en-US" sz="1800" b="1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1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1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1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1341553"/>
                  </a:ext>
                </a:extLst>
              </a:tr>
              <a:tr h="157216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Safari</a:t>
                      </a:r>
                      <a:endParaRPr kumimoji="1" lang="ja-JP" altLang="en-US" sz="1800" b="1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1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1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1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3573527"/>
                  </a:ext>
                </a:extLst>
              </a:tr>
            </a:tbl>
          </a:graphicData>
        </a:graphic>
      </p:graphicFrame>
      <p:sp>
        <p:nvSpPr>
          <p:cNvPr id="3" name="正方形/長方形 2"/>
          <p:cNvSpPr/>
          <p:nvPr/>
        </p:nvSpPr>
        <p:spPr>
          <a:xfrm>
            <a:off x="3919049" y="3035114"/>
            <a:ext cx="1944232" cy="1477107"/>
          </a:xfrm>
          <a:prstGeom prst="rect">
            <a:avLst/>
          </a:prstGeom>
          <a:solidFill>
            <a:srgbClr val="0070C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問題なし</a:t>
            </a:r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5950716" y="3035113"/>
            <a:ext cx="3962641" cy="1477107"/>
          </a:xfrm>
          <a:prstGeom prst="rect">
            <a:avLst/>
          </a:prstGeom>
          <a:solidFill>
            <a:srgbClr val="FF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Browser </a:t>
            </a:r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は </a:t>
            </a:r>
            <a:r>
              <a:rPr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r>
              <a:rPr lang="en-US" altLang="ja-JP" baseline="30000">
                <a:latin typeface="Meiryo UI" panose="020B0604030504040204" pitchFamily="50" charset="-128"/>
                <a:ea typeface="Meiryo UI" panose="020B0604030504040204" pitchFamily="50" charset="-128"/>
              </a:rPr>
              <a:t>rd</a:t>
            </a:r>
            <a:r>
              <a:rPr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-party Cookie </a:t>
            </a:r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廃止</a:t>
            </a:r>
            <a:endParaRPr lang="en-US" altLang="ja-JP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App </a:t>
            </a:r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はまもなく </a:t>
            </a:r>
            <a:r>
              <a:rPr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ATT</a:t>
            </a:r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 制限</a:t>
            </a:r>
            <a:endParaRPr lang="en-US" altLang="ja-JP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5950716" y="4603609"/>
            <a:ext cx="3962641" cy="1477107"/>
          </a:xfrm>
          <a:prstGeom prst="rect">
            <a:avLst/>
          </a:prstGeom>
          <a:solidFill>
            <a:srgbClr val="FF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ITP</a:t>
            </a:r>
            <a:endParaRPr lang="en-US" altLang="ja-JP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70210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114872"/>
              </p:ext>
            </p:extLst>
          </p:nvPr>
        </p:nvGraphicFramePr>
        <p:xfrm>
          <a:off x="1845574" y="537519"/>
          <a:ext cx="8128000" cy="55909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87751272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4461533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512038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74511343"/>
                    </a:ext>
                  </a:extLst>
                </a:gridCol>
              </a:tblGrid>
              <a:tr h="1291281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Browser</a:t>
                      </a:r>
                      <a:endParaRPr kumimoji="1" lang="ja-JP" altLang="en-US" sz="1800" b="1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1st-party</a:t>
                      </a:r>
                    </a:p>
                    <a:p>
                      <a:pPr algn="ctr"/>
                      <a:r>
                        <a:rPr kumimoji="1" lang="en-US" altLang="ja-JP" sz="1800" b="1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Tracking</a:t>
                      </a:r>
                      <a:endParaRPr kumimoji="1" lang="ja-JP" altLang="en-US" sz="1800" b="1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3rd-party</a:t>
                      </a:r>
                    </a:p>
                    <a:p>
                      <a:pPr algn="ctr"/>
                      <a:r>
                        <a:rPr kumimoji="1" lang="en-US" altLang="ja-JP" sz="1800" b="1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Tracking</a:t>
                      </a:r>
                      <a:endParaRPr kumimoji="1" lang="ja-JP" altLang="en-US" sz="1800" b="1" smtClean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280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6331591"/>
                  </a:ext>
                </a:extLst>
              </a:tr>
              <a:tr h="1155357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28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28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RTG +</a:t>
                      </a:r>
                      <a:endParaRPr kumimoji="1" lang="en-US" altLang="ja-JP" sz="1800" b="1" baseline="0" smtClean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en-US" altLang="ja-JP" sz="1800" b="1" baseline="0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3rd-party </a:t>
                      </a:r>
                      <a:r>
                        <a:rPr kumimoji="1" lang="ja-JP" altLang="en-US" sz="1800" b="1" baseline="0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配信</a:t>
                      </a:r>
                      <a:endParaRPr kumimoji="1" lang="ja-JP" altLang="en-US" sz="1800" b="1" smtClean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CV</a:t>
                      </a:r>
                      <a:endParaRPr kumimoji="1" lang="ja-JP" altLang="en-US" sz="1800" b="1" smtClean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457663"/>
                  </a:ext>
                </a:extLst>
              </a:tr>
              <a:tr h="157216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Chrome + App</a:t>
                      </a:r>
                      <a:endParaRPr kumimoji="1" lang="ja-JP" altLang="en-US" sz="1800" b="1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1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1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1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1341553"/>
                  </a:ext>
                </a:extLst>
              </a:tr>
              <a:tr h="157216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Safari</a:t>
                      </a:r>
                      <a:endParaRPr kumimoji="1" lang="ja-JP" altLang="en-US" sz="1800" b="1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1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1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1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3573527"/>
                  </a:ext>
                </a:extLst>
              </a:tr>
            </a:tbl>
          </a:graphicData>
        </a:graphic>
      </p:graphicFrame>
      <p:sp>
        <p:nvSpPr>
          <p:cNvPr id="3" name="正方形/長方形 2"/>
          <p:cNvSpPr/>
          <p:nvPr/>
        </p:nvSpPr>
        <p:spPr>
          <a:xfrm>
            <a:off x="3919049" y="3035114"/>
            <a:ext cx="1944232" cy="1477107"/>
          </a:xfrm>
          <a:prstGeom prst="rect">
            <a:avLst/>
          </a:prstGeom>
          <a:solidFill>
            <a:srgbClr val="0070C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問題なし</a:t>
            </a:r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3919049" y="4603609"/>
            <a:ext cx="1944232" cy="1477107"/>
          </a:xfrm>
          <a:prstGeom prst="rect">
            <a:avLst/>
          </a:prstGeom>
          <a:solidFill>
            <a:srgbClr val="FF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???</a:t>
            </a:r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5950716" y="3035113"/>
            <a:ext cx="3962641" cy="1477107"/>
          </a:xfrm>
          <a:prstGeom prst="rect">
            <a:avLst/>
          </a:prstGeom>
          <a:solidFill>
            <a:srgbClr val="FF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Browser </a:t>
            </a:r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は </a:t>
            </a:r>
            <a:r>
              <a:rPr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r>
              <a:rPr lang="en-US" altLang="ja-JP" baseline="30000">
                <a:latin typeface="Meiryo UI" panose="020B0604030504040204" pitchFamily="50" charset="-128"/>
                <a:ea typeface="Meiryo UI" panose="020B0604030504040204" pitchFamily="50" charset="-128"/>
              </a:rPr>
              <a:t>rd</a:t>
            </a:r>
            <a:r>
              <a:rPr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-party Cookie </a:t>
            </a:r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廃止</a:t>
            </a:r>
            <a:endParaRPr lang="en-US" altLang="ja-JP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App </a:t>
            </a:r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はまもなく </a:t>
            </a:r>
            <a:r>
              <a:rPr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ATT</a:t>
            </a:r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 制限</a:t>
            </a:r>
            <a:endParaRPr lang="en-US" altLang="ja-JP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5950716" y="4603609"/>
            <a:ext cx="3962641" cy="1477107"/>
          </a:xfrm>
          <a:prstGeom prst="rect">
            <a:avLst/>
          </a:prstGeom>
          <a:solidFill>
            <a:srgbClr val="FF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ITP</a:t>
            </a:r>
          </a:p>
        </p:txBody>
      </p:sp>
    </p:spTree>
    <p:extLst>
      <p:ext uri="{BB962C8B-B14F-4D97-AF65-F5344CB8AC3E}">
        <p14:creationId xmlns:p14="http://schemas.microsoft.com/office/powerpoint/2010/main" val="33333265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60364" y="714386"/>
            <a:ext cx="1125761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24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https://github.com/privacycg/is-logged-in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60363" y="1937833"/>
            <a:ext cx="11257613" cy="37856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ja-JP" sz="2000" i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The current behavior of the web is “</a:t>
            </a:r>
            <a:r>
              <a:rPr lang="en-US" altLang="ja-JP" sz="2000" b="1" i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logged in by default,</a:t>
            </a:r>
            <a:r>
              <a:rPr lang="en-US" altLang="ja-JP" sz="2000" i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” meaning as soon as the browser loads a webpage, that page can store data such as cookies virtually forever on the device. That is a </a:t>
            </a:r>
            <a:r>
              <a:rPr lang="en-US" altLang="ja-JP" sz="2000" b="1" i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serious privacy issue</a:t>
            </a:r>
            <a:r>
              <a:rPr lang="en-US" altLang="ja-JP" sz="2000" i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and also bad for disk and backup space. Long term storage should instead be tied to where the user is truly logged in</a:t>
            </a:r>
            <a:r>
              <a:rPr lang="en-US" altLang="ja-JP" sz="2000" i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</a:t>
            </a:r>
          </a:p>
          <a:p>
            <a:endParaRPr lang="en-US" altLang="ja-JP" sz="2000" i="1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2000" i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…</a:t>
            </a:r>
          </a:p>
          <a:p>
            <a:endParaRPr lang="en-US" altLang="ja-JP" sz="2000" i="1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2000" i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If websites were allowed to set the IsLoggedIn status whenever they want, it would not constitute a trustworthy signal and would most likely be abused for user tracking. We must therefore make sure that IsLoggedIn can only be set </a:t>
            </a:r>
            <a:r>
              <a:rPr lang="en-US" altLang="ja-JP" sz="2000" b="1" i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when the browser is convinced</a:t>
            </a:r>
            <a:r>
              <a:rPr lang="en-US" altLang="ja-JP" sz="2000" i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that the user meant to log in or the user is already logged in and wants to stay logged in</a:t>
            </a:r>
            <a:r>
              <a:rPr lang="en-US" altLang="ja-JP" sz="2000" i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</a:t>
            </a:r>
            <a:endParaRPr lang="en-US" altLang="ja-JP" sz="2000" i="1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88711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/>
          </p:nvPr>
        </p:nvGraphicFramePr>
        <p:xfrm>
          <a:off x="1845574" y="537519"/>
          <a:ext cx="8128000" cy="55909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87751272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4461533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512038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74511343"/>
                    </a:ext>
                  </a:extLst>
                </a:gridCol>
              </a:tblGrid>
              <a:tr h="1291281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Browser</a:t>
                      </a:r>
                      <a:endParaRPr kumimoji="1" lang="ja-JP" altLang="en-US" sz="1800" b="1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1st-party</a:t>
                      </a:r>
                    </a:p>
                    <a:p>
                      <a:pPr algn="ctr"/>
                      <a:r>
                        <a:rPr kumimoji="1" lang="en-US" altLang="ja-JP" sz="1800" b="1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Tracking</a:t>
                      </a:r>
                      <a:endParaRPr kumimoji="1" lang="ja-JP" altLang="en-US" sz="1800" b="1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3rd-party</a:t>
                      </a:r>
                    </a:p>
                    <a:p>
                      <a:pPr algn="ctr"/>
                      <a:r>
                        <a:rPr kumimoji="1" lang="en-US" altLang="ja-JP" sz="1800" b="1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Tracking</a:t>
                      </a:r>
                      <a:endParaRPr kumimoji="1" lang="ja-JP" altLang="en-US" sz="1800" b="1" smtClean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280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6331591"/>
                  </a:ext>
                </a:extLst>
              </a:tr>
              <a:tr h="1155357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28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28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RTG +</a:t>
                      </a:r>
                      <a:endParaRPr kumimoji="1" lang="en-US" altLang="ja-JP" sz="1800" b="1" baseline="0" smtClean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en-US" altLang="ja-JP" sz="1800" b="1" baseline="0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3rd-party </a:t>
                      </a:r>
                      <a:r>
                        <a:rPr kumimoji="1" lang="ja-JP" altLang="en-US" sz="1800" b="1" baseline="0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配信</a:t>
                      </a:r>
                      <a:endParaRPr kumimoji="1" lang="ja-JP" altLang="en-US" sz="1800" b="1" smtClean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CV</a:t>
                      </a:r>
                      <a:endParaRPr kumimoji="1" lang="ja-JP" altLang="en-US" sz="1800" b="1" smtClean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457663"/>
                  </a:ext>
                </a:extLst>
              </a:tr>
              <a:tr h="157216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Chrome + App</a:t>
                      </a:r>
                      <a:endParaRPr kumimoji="1" lang="ja-JP" altLang="en-US" sz="1800" b="1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1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1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1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1341553"/>
                  </a:ext>
                </a:extLst>
              </a:tr>
              <a:tr h="157216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Safari</a:t>
                      </a:r>
                      <a:endParaRPr kumimoji="1" lang="ja-JP" altLang="en-US" sz="1800" b="1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1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1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1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3573527"/>
                  </a:ext>
                </a:extLst>
              </a:tr>
            </a:tbl>
          </a:graphicData>
        </a:graphic>
      </p:graphicFrame>
      <p:sp>
        <p:nvSpPr>
          <p:cNvPr id="3" name="正方形/長方形 2"/>
          <p:cNvSpPr/>
          <p:nvPr/>
        </p:nvSpPr>
        <p:spPr>
          <a:xfrm>
            <a:off x="3919049" y="3035114"/>
            <a:ext cx="1944232" cy="1477107"/>
          </a:xfrm>
          <a:prstGeom prst="rect">
            <a:avLst/>
          </a:prstGeom>
          <a:solidFill>
            <a:srgbClr val="0070C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問題なし</a:t>
            </a:r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3919049" y="4603609"/>
            <a:ext cx="1944232" cy="1477107"/>
          </a:xfrm>
          <a:prstGeom prst="rect">
            <a:avLst/>
          </a:prstGeom>
          <a:solidFill>
            <a:srgbClr val="FF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IsLoggedIn()</a:t>
            </a:r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5950716" y="3035113"/>
            <a:ext cx="3962641" cy="1477107"/>
          </a:xfrm>
          <a:prstGeom prst="rect">
            <a:avLst/>
          </a:prstGeom>
          <a:solidFill>
            <a:srgbClr val="FF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Browser </a:t>
            </a:r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は </a:t>
            </a:r>
            <a:r>
              <a:rPr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r>
              <a:rPr lang="en-US" altLang="ja-JP" baseline="30000">
                <a:latin typeface="Meiryo UI" panose="020B0604030504040204" pitchFamily="50" charset="-128"/>
                <a:ea typeface="Meiryo UI" panose="020B0604030504040204" pitchFamily="50" charset="-128"/>
              </a:rPr>
              <a:t>rd</a:t>
            </a:r>
            <a:r>
              <a:rPr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-party Cookie </a:t>
            </a:r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廃止</a:t>
            </a:r>
            <a:endParaRPr lang="en-US" altLang="ja-JP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App </a:t>
            </a:r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はまもなく </a:t>
            </a:r>
            <a:r>
              <a:rPr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ATT</a:t>
            </a:r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 制限</a:t>
            </a:r>
            <a:endParaRPr lang="en-US" altLang="ja-JP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5950716" y="4603609"/>
            <a:ext cx="3962641" cy="1477107"/>
          </a:xfrm>
          <a:prstGeom prst="rect">
            <a:avLst/>
          </a:prstGeom>
          <a:solidFill>
            <a:srgbClr val="FF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ITP</a:t>
            </a:r>
          </a:p>
        </p:txBody>
      </p:sp>
    </p:spTree>
    <p:extLst>
      <p:ext uri="{BB962C8B-B14F-4D97-AF65-F5344CB8AC3E}">
        <p14:creationId xmlns:p14="http://schemas.microsoft.com/office/powerpoint/2010/main" val="1193736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98495" y="376692"/>
            <a:ext cx="11884786" cy="6327782"/>
            <a:chOff x="98495" y="376692"/>
            <a:chExt cx="11884786" cy="6327782"/>
          </a:xfrm>
        </p:grpSpPr>
        <p:sp>
          <p:nvSpPr>
            <p:cNvPr id="4" name="角丸四角形 3"/>
            <p:cNvSpPr/>
            <p:nvPr/>
          </p:nvSpPr>
          <p:spPr>
            <a:xfrm>
              <a:off x="1736896" y="3172696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計測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カバレッジ</a:t>
              </a:r>
              <a:endParaRPr lang="en-US" altLang="ja-JP" sz="1200" smtClean="0"/>
            </a:p>
          </p:txBody>
        </p:sp>
        <p:sp>
          <p:nvSpPr>
            <p:cNvPr id="5" name="角丸四角形 4"/>
            <p:cNvSpPr/>
            <p:nvPr/>
          </p:nvSpPr>
          <p:spPr>
            <a:xfrm>
              <a:off x="1748038" y="915417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ターゲティング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カバレッジ</a:t>
              </a:r>
              <a:endParaRPr lang="en-US" altLang="ja-JP" sz="1200" smtClean="0"/>
            </a:p>
          </p:txBody>
        </p:sp>
        <p:sp>
          <p:nvSpPr>
            <p:cNvPr id="6" name="角丸四角形 5"/>
            <p:cNvSpPr/>
            <p:nvPr/>
          </p:nvSpPr>
          <p:spPr>
            <a:xfrm>
              <a:off x="2795384" y="2044052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広告効果</a:t>
              </a:r>
              <a:endParaRPr lang="en-US" altLang="ja-JP" sz="1200" smtClean="0"/>
            </a:p>
          </p:txBody>
        </p:sp>
        <p:sp>
          <p:nvSpPr>
            <p:cNvPr id="7" name="角丸四角形 6"/>
            <p:cNvSpPr/>
            <p:nvPr/>
          </p:nvSpPr>
          <p:spPr>
            <a:xfrm>
              <a:off x="652811" y="2044052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smtClean="0"/>
                <a:t>User-Agent</a:t>
              </a:r>
            </a:p>
            <a:p>
              <a:pPr algn="ctr"/>
              <a:r>
                <a:rPr lang="ja-JP" altLang="en-US" sz="1200" smtClean="0"/>
                <a:t>識別能力</a:t>
              </a:r>
              <a:endParaRPr lang="en-US" altLang="ja-JP" sz="1200" smtClean="0"/>
            </a:p>
          </p:txBody>
        </p:sp>
        <p:sp>
          <p:nvSpPr>
            <p:cNvPr id="8" name="角丸四角形 7"/>
            <p:cNvSpPr/>
            <p:nvPr/>
          </p:nvSpPr>
          <p:spPr>
            <a:xfrm>
              <a:off x="4695545" y="4467780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広告接触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ユーザー数</a:t>
              </a:r>
              <a:endParaRPr lang="en-US" altLang="ja-JP" sz="1200" smtClean="0"/>
            </a:p>
          </p:txBody>
        </p:sp>
        <p:sp>
          <p:nvSpPr>
            <p:cNvPr id="9" name="角丸四角形 8"/>
            <p:cNvSpPr/>
            <p:nvPr/>
          </p:nvSpPr>
          <p:spPr>
            <a:xfrm>
              <a:off x="4695546" y="3048556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クライアント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広告出稿</a:t>
              </a:r>
              <a:endParaRPr lang="en-US" altLang="ja-JP" sz="1200" smtClean="0"/>
            </a:p>
          </p:txBody>
        </p:sp>
        <p:sp>
          <p:nvSpPr>
            <p:cNvPr id="10" name="角丸四角形 9"/>
            <p:cNvSpPr/>
            <p:nvPr/>
          </p:nvSpPr>
          <p:spPr>
            <a:xfrm>
              <a:off x="7591485" y="1428975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メディア </a:t>
              </a:r>
              <a:r>
                <a:rPr lang="en-US" altLang="ja-JP" sz="1200" smtClean="0"/>
                <a:t>/ </a:t>
              </a:r>
              <a:r>
                <a:rPr lang="ja-JP" altLang="en-US" sz="1200" smtClean="0"/>
                <a:t>媒体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広告収益</a:t>
              </a:r>
              <a:endParaRPr lang="en-US" altLang="ja-JP" sz="1200" smtClean="0"/>
            </a:p>
          </p:txBody>
        </p:sp>
        <p:sp>
          <p:nvSpPr>
            <p:cNvPr id="11" name="角丸四角形 10"/>
            <p:cNvSpPr/>
            <p:nvPr/>
          </p:nvSpPr>
          <p:spPr>
            <a:xfrm>
              <a:off x="7591485" y="3044266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メディア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コンテンツ投資</a:t>
              </a:r>
              <a:endParaRPr lang="en-US" altLang="ja-JP" sz="1200" smtClean="0"/>
            </a:p>
          </p:txBody>
        </p:sp>
        <p:sp>
          <p:nvSpPr>
            <p:cNvPr id="12" name="角丸四角形 11"/>
            <p:cNvSpPr/>
            <p:nvPr/>
          </p:nvSpPr>
          <p:spPr>
            <a:xfrm>
              <a:off x="6519490" y="4467780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smtClean="0"/>
                <a:t>UX</a:t>
              </a:r>
            </a:p>
          </p:txBody>
        </p:sp>
        <p:sp>
          <p:nvSpPr>
            <p:cNvPr id="14" name="角丸四角形 13"/>
            <p:cNvSpPr/>
            <p:nvPr/>
          </p:nvSpPr>
          <p:spPr>
            <a:xfrm>
              <a:off x="9177243" y="4727807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サブスク</a:t>
              </a:r>
              <a:endParaRPr lang="en-US" altLang="ja-JP" sz="1200" smtClean="0"/>
            </a:p>
            <a:p>
              <a:pPr algn="ctr"/>
              <a:r>
                <a:rPr lang="en-US" altLang="ja-JP" sz="1200" smtClean="0"/>
                <a:t>=</a:t>
              </a:r>
              <a:endParaRPr lang="en-US" altLang="ja-JP" sz="1200"/>
            </a:p>
            <a:p>
              <a:pPr algn="ctr"/>
              <a:r>
                <a:rPr lang="ja-JP" altLang="en-US" sz="1200" smtClean="0"/>
                <a:t>インターネットの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クローズ化</a:t>
              </a:r>
              <a:endParaRPr lang="ja-JP" altLang="en-US" sz="1200"/>
            </a:p>
          </p:txBody>
        </p:sp>
        <p:sp>
          <p:nvSpPr>
            <p:cNvPr id="15" name="角丸四角形 14"/>
            <p:cNvSpPr/>
            <p:nvPr/>
          </p:nvSpPr>
          <p:spPr>
            <a:xfrm>
              <a:off x="10767317" y="2297031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検索利用</a:t>
              </a:r>
              <a:endParaRPr lang="ja-JP" altLang="en-US" sz="1200"/>
            </a:p>
          </p:txBody>
        </p:sp>
        <p:sp>
          <p:nvSpPr>
            <p:cNvPr id="16" name="角丸四角形 15"/>
            <p:cNvSpPr/>
            <p:nvPr/>
          </p:nvSpPr>
          <p:spPr>
            <a:xfrm>
              <a:off x="8917751" y="376692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smtClean="0"/>
                <a:t>Google</a:t>
              </a:r>
            </a:p>
            <a:p>
              <a:pPr algn="ctr"/>
              <a:r>
                <a:rPr lang="en-US" altLang="ja-JP" sz="1200" smtClean="0"/>
                <a:t>Yahoo!</a:t>
              </a:r>
            </a:p>
            <a:p>
              <a:pPr algn="ctr"/>
              <a:r>
                <a:rPr lang="ja-JP" altLang="en-US" sz="1200" smtClean="0"/>
                <a:t>事業収益</a:t>
              </a:r>
              <a:endParaRPr lang="en-US" altLang="ja-JP" sz="1200" smtClean="0"/>
            </a:p>
          </p:txBody>
        </p:sp>
        <p:cxnSp>
          <p:nvCxnSpPr>
            <p:cNvPr id="17" name="曲線コネクタ 16"/>
            <p:cNvCxnSpPr>
              <a:stCxn id="7" idx="0"/>
              <a:endCxn id="5" idx="1"/>
            </p:cNvCxnSpPr>
            <p:nvPr/>
          </p:nvCxnSpPr>
          <p:spPr>
            <a:xfrm rot="5400000" flipH="1" flipV="1">
              <a:off x="1150553" y="1446568"/>
              <a:ext cx="707724" cy="487245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曲線コネクタ 19"/>
            <p:cNvCxnSpPr>
              <a:stCxn id="7" idx="2"/>
              <a:endCxn id="4" idx="1"/>
            </p:cNvCxnSpPr>
            <p:nvPr/>
          </p:nvCxnSpPr>
          <p:spPr>
            <a:xfrm rot="16200000" flipH="1">
              <a:off x="1144977" y="3001688"/>
              <a:ext cx="707734" cy="476103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曲線コネクタ 22"/>
            <p:cNvCxnSpPr>
              <a:stCxn id="5" idx="3"/>
              <a:endCxn id="6" idx="0"/>
            </p:cNvCxnSpPr>
            <p:nvPr/>
          </p:nvCxnSpPr>
          <p:spPr>
            <a:xfrm>
              <a:off x="2964002" y="1336328"/>
              <a:ext cx="439364" cy="707724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曲線コネクタ 25"/>
            <p:cNvCxnSpPr>
              <a:stCxn id="4" idx="3"/>
              <a:endCxn id="6" idx="2"/>
            </p:cNvCxnSpPr>
            <p:nvPr/>
          </p:nvCxnSpPr>
          <p:spPr>
            <a:xfrm flipV="1">
              <a:off x="2952860" y="2885873"/>
              <a:ext cx="450506" cy="707734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/>
            <p:cNvCxnSpPr>
              <a:stCxn id="8" idx="0"/>
              <a:endCxn id="9" idx="2"/>
            </p:cNvCxnSpPr>
            <p:nvPr/>
          </p:nvCxnSpPr>
          <p:spPr>
            <a:xfrm flipV="1">
              <a:off x="5303527" y="3890377"/>
              <a:ext cx="1" cy="577403"/>
            </a:xfrm>
            <a:prstGeom prst="straightConnector1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曲線コネクタ 34"/>
            <p:cNvCxnSpPr>
              <a:stCxn id="9" idx="0"/>
              <a:endCxn id="10" idx="1"/>
            </p:cNvCxnSpPr>
            <p:nvPr/>
          </p:nvCxnSpPr>
          <p:spPr>
            <a:xfrm rot="5400000" flipH="1" flipV="1">
              <a:off x="5848171" y="1305243"/>
              <a:ext cx="1198670" cy="2287957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/>
            <p:cNvCxnSpPr>
              <a:stCxn id="12" idx="1"/>
              <a:endCxn id="8" idx="3"/>
            </p:cNvCxnSpPr>
            <p:nvPr/>
          </p:nvCxnSpPr>
          <p:spPr>
            <a:xfrm flipH="1">
              <a:off x="5911509" y="4888691"/>
              <a:ext cx="607981" cy="0"/>
            </a:xfrm>
            <a:prstGeom prst="straightConnector1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曲線コネクタ 43"/>
            <p:cNvCxnSpPr>
              <a:stCxn id="11" idx="2"/>
              <a:endCxn id="12" idx="3"/>
            </p:cNvCxnSpPr>
            <p:nvPr/>
          </p:nvCxnSpPr>
          <p:spPr>
            <a:xfrm rot="5400000">
              <a:off x="7466159" y="4155383"/>
              <a:ext cx="1002604" cy="464013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曲線コネクタ 46"/>
            <p:cNvCxnSpPr>
              <a:stCxn id="10" idx="3"/>
              <a:endCxn id="14" idx="0"/>
            </p:cNvCxnSpPr>
            <p:nvPr/>
          </p:nvCxnSpPr>
          <p:spPr>
            <a:xfrm>
              <a:off x="8807449" y="1849886"/>
              <a:ext cx="977776" cy="2877921"/>
            </a:xfrm>
            <a:prstGeom prst="curvedConnector2">
              <a:avLst/>
            </a:prstGeom>
            <a:ln w="57150">
              <a:solidFill>
                <a:schemeClr val="accent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曲線コネクタ 49"/>
            <p:cNvCxnSpPr>
              <a:stCxn id="10" idx="0"/>
              <a:endCxn id="16" idx="1"/>
            </p:cNvCxnSpPr>
            <p:nvPr/>
          </p:nvCxnSpPr>
          <p:spPr>
            <a:xfrm rot="5400000" flipH="1" flipV="1">
              <a:off x="8242923" y="754147"/>
              <a:ext cx="631372" cy="718284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曲線コネクタ 58"/>
            <p:cNvCxnSpPr>
              <a:stCxn id="14" idx="2"/>
              <a:endCxn id="8" idx="2"/>
            </p:cNvCxnSpPr>
            <p:nvPr/>
          </p:nvCxnSpPr>
          <p:spPr>
            <a:xfrm rot="5400000" flipH="1">
              <a:off x="7414362" y="3198766"/>
              <a:ext cx="260027" cy="4481698"/>
            </a:xfrm>
            <a:prstGeom prst="curvedConnector3">
              <a:avLst>
                <a:gd name="adj1" fmla="val -365912"/>
              </a:avLst>
            </a:prstGeom>
            <a:ln w="57150">
              <a:solidFill>
                <a:schemeClr val="accent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曲線コネクタ 62"/>
            <p:cNvCxnSpPr>
              <a:stCxn id="14" idx="2"/>
              <a:endCxn id="12" idx="2"/>
            </p:cNvCxnSpPr>
            <p:nvPr/>
          </p:nvCxnSpPr>
          <p:spPr>
            <a:xfrm rot="5400000" flipH="1">
              <a:off x="8326335" y="4110739"/>
              <a:ext cx="260027" cy="2657753"/>
            </a:xfrm>
            <a:prstGeom prst="curvedConnector3">
              <a:avLst>
                <a:gd name="adj1" fmla="val -237605"/>
              </a:avLst>
            </a:prstGeom>
            <a:ln w="57150">
              <a:solidFill>
                <a:schemeClr val="accent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角丸四角形 66"/>
            <p:cNvSpPr/>
            <p:nvPr/>
          </p:nvSpPr>
          <p:spPr>
            <a:xfrm>
              <a:off x="1748038" y="4727808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プライバシー</a:t>
              </a:r>
              <a:endParaRPr lang="en-US" altLang="ja-JP" sz="1200" smtClean="0"/>
            </a:p>
            <a:p>
              <a:pPr algn="ctr"/>
              <a:r>
                <a:rPr lang="ja-JP" altLang="en-US" sz="1200"/>
                <a:t>保護</a:t>
              </a:r>
              <a:endParaRPr lang="en-US" altLang="ja-JP" sz="1200" smtClean="0"/>
            </a:p>
          </p:txBody>
        </p:sp>
        <p:cxnSp>
          <p:nvCxnSpPr>
            <p:cNvPr id="68" name="曲線コネクタ 67"/>
            <p:cNvCxnSpPr>
              <a:stCxn id="67" idx="1"/>
              <a:endCxn id="7" idx="1"/>
            </p:cNvCxnSpPr>
            <p:nvPr/>
          </p:nvCxnSpPr>
          <p:spPr>
            <a:xfrm rot="10800000">
              <a:off x="652812" y="2464963"/>
              <a:ext cx="1095227" cy="2683756"/>
            </a:xfrm>
            <a:prstGeom prst="curvedConnector3">
              <a:avLst>
                <a:gd name="adj1" fmla="val 137232"/>
              </a:avLst>
            </a:prstGeom>
            <a:ln w="57150">
              <a:solidFill>
                <a:schemeClr val="accent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曲線コネクタ 71"/>
            <p:cNvCxnSpPr>
              <a:stCxn id="67" idx="2"/>
              <a:endCxn id="12" idx="2"/>
            </p:cNvCxnSpPr>
            <p:nvPr/>
          </p:nvCxnSpPr>
          <p:spPr>
            <a:xfrm rot="5400000" flipH="1" flipV="1">
              <a:off x="4611732" y="3053889"/>
              <a:ext cx="260028" cy="4771452"/>
            </a:xfrm>
            <a:prstGeom prst="curvedConnector3">
              <a:avLst>
                <a:gd name="adj1" fmla="val -370664"/>
              </a:avLst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曲線コネクタ 78"/>
            <p:cNvCxnSpPr>
              <a:stCxn id="15" idx="0"/>
              <a:endCxn id="16" idx="3"/>
            </p:cNvCxnSpPr>
            <p:nvPr/>
          </p:nvCxnSpPr>
          <p:spPr>
            <a:xfrm rot="16200000" flipV="1">
              <a:off x="10004793" y="926525"/>
              <a:ext cx="1499428" cy="1241584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曲線コネクタ 75"/>
            <p:cNvCxnSpPr>
              <a:stCxn id="14" idx="3"/>
              <a:endCxn id="15" idx="2"/>
            </p:cNvCxnSpPr>
            <p:nvPr/>
          </p:nvCxnSpPr>
          <p:spPr>
            <a:xfrm flipV="1">
              <a:off x="10393207" y="3138852"/>
              <a:ext cx="982092" cy="2009866"/>
            </a:xfrm>
            <a:prstGeom prst="curvedConnector2">
              <a:avLst/>
            </a:prstGeom>
            <a:ln w="57150">
              <a:solidFill>
                <a:schemeClr val="accent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曲線コネクタ 79"/>
            <p:cNvCxnSpPr>
              <a:stCxn id="6" idx="3"/>
              <a:endCxn id="9" idx="1"/>
            </p:cNvCxnSpPr>
            <p:nvPr/>
          </p:nvCxnSpPr>
          <p:spPr>
            <a:xfrm>
              <a:off x="4011348" y="2464963"/>
              <a:ext cx="684198" cy="1004504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矢印コネクタ 44"/>
            <p:cNvCxnSpPr>
              <a:stCxn id="10" idx="2"/>
              <a:endCxn id="11" idx="0"/>
            </p:cNvCxnSpPr>
            <p:nvPr/>
          </p:nvCxnSpPr>
          <p:spPr>
            <a:xfrm>
              <a:off x="8199467" y="2270796"/>
              <a:ext cx="0" cy="773470"/>
            </a:xfrm>
            <a:prstGeom prst="straightConnector1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楕円 85"/>
            <p:cNvSpPr/>
            <p:nvPr/>
          </p:nvSpPr>
          <p:spPr>
            <a:xfrm>
              <a:off x="98495" y="3661141"/>
              <a:ext cx="291399" cy="29139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逆</a:t>
              </a:r>
              <a:endParaRPr kumimoji="1" lang="ja-JP" altLang="en-US" b="1"/>
            </a:p>
          </p:txBody>
        </p:sp>
        <p:sp>
          <p:nvSpPr>
            <p:cNvPr id="88" name="楕円 87"/>
            <p:cNvSpPr/>
            <p:nvPr/>
          </p:nvSpPr>
          <p:spPr>
            <a:xfrm>
              <a:off x="8152483" y="6043936"/>
              <a:ext cx="291399" cy="29139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逆</a:t>
              </a:r>
              <a:endParaRPr kumimoji="1" lang="ja-JP" altLang="en-US" b="1"/>
            </a:p>
          </p:txBody>
        </p:sp>
        <p:sp>
          <p:nvSpPr>
            <p:cNvPr id="89" name="楕円 88"/>
            <p:cNvSpPr/>
            <p:nvPr/>
          </p:nvSpPr>
          <p:spPr>
            <a:xfrm>
              <a:off x="7260734" y="6381682"/>
              <a:ext cx="291399" cy="29139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逆</a:t>
              </a:r>
              <a:endParaRPr kumimoji="1" lang="ja-JP" altLang="en-US" b="1"/>
            </a:p>
          </p:txBody>
        </p:sp>
        <p:sp>
          <p:nvSpPr>
            <p:cNvPr id="90" name="楕円 89"/>
            <p:cNvSpPr/>
            <p:nvPr/>
          </p:nvSpPr>
          <p:spPr>
            <a:xfrm>
              <a:off x="9478975" y="3094039"/>
              <a:ext cx="291399" cy="29139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逆</a:t>
              </a:r>
              <a:endParaRPr kumimoji="1" lang="ja-JP" altLang="en-US" b="1"/>
            </a:p>
          </p:txBody>
        </p:sp>
        <p:sp>
          <p:nvSpPr>
            <p:cNvPr id="91" name="楕円 90"/>
            <p:cNvSpPr/>
            <p:nvPr/>
          </p:nvSpPr>
          <p:spPr>
            <a:xfrm>
              <a:off x="10997698" y="4241689"/>
              <a:ext cx="291399" cy="29139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逆</a:t>
              </a:r>
              <a:endParaRPr kumimoji="1" lang="ja-JP" altLang="en-US" b="1"/>
            </a:p>
          </p:txBody>
        </p:sp>
        <p:sp>
          <p:nvSpPr>
            <p:cNvPr id="92" name="楕円 91"/>
            <p:cNvSpPr/>
            <p:nvPr/>
          </p:nvSpPr>
          <p:spPr>
            <a:xfrm>
              <a:off x="1207445" y="1551364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3" name="楕円 92"/>
            <p:cNvSpPr/>
            <p:nvPr/>
          </p:nvSpPr>
          <p:spPr>
            <a:xfrm>
              <a:off x="3155805" y="1460273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4" name="楕円 93"/>
            <p:cNvSpPr/>
            <p:nvPr/>
          </p:nvSpPr>
          <p:spPr>
            <a:xfrm>
              <a:off x="1207445" y="3094038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5" name="楕円 94"/>
            <p:cNvSpPr/>
            <p:nvPr/>
          </p:nvSpPr>
          <p:spPr>
            <a:xfrm>
              <a:off x="3155805" y="3136936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6" name="楕円 95"/>
            <p:cNvSpPr/>
            <p:nvPr/>
          </p:nvSpPr>
          <p:spPr>
            <a:xfrm>
              <a:off x="4196052" y="2802639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7" name="楕円 96"/>
            <p:cNvSpPr/>
            <p:nvPr/>
          </p:nvSpPr>
          <p:spPr>
            <a:xfrm>
              <a:off x="5876112" y="2096976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8" name="楕円 97"/>
            <p:cNvSpPr/>
            <p:nvPr/>
          </p:nvSpPr>
          <p:spPr>
            <a:xfrm>
              <a:off x="8248676" y="908580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9" name="楕円 98"/>
            <p:cNvSpPr/>
            <p:nvPr/>
          </p:nvSpPr>
          <p:spPr>
            <a:xfrm>
              <a:off x="10851999" y="1175650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100" name="楕円 99"/>
            <p:cNvSpPr/>
            <p:nvPr/>
          </p:nvSpPr>
          <p:spPr>
            <a:xfrm>
              <a:off x="8053550" y="2448968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101" name="楕円 100"/>
            <p:cNvSpPr/>
            <p:nvPr/>
          </p:nvSpPr>
          <p:spPr>
            <a:xfrm>
              <a:off x="7970777" y="4288025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102" name="楕円 101"/>
            <p:cNvSpPr/>
            <p:nvPr/>
          </p:nvSpPr>
          <p:spPr>
            <a:xfrm>
              <a:off x="6154137" y="4746722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103" name="楕円 102"/>
            <p:cNvSpPr/>
            <p:nvPr/>
          </p:nvSpPr>
          <p:spPr>
            <a:xfrm>
              <a:off x="5157826" y="4105845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104" name="楕円 103"/>
            <p:cNvSpPr/>
            <p:nvPr/>
          </p:nvSpPr>
          <p:spPr>
            <a:xfrm>
              <a:off x="4695545" y="6413075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</p:grpSp>
      <p:sp>
        <p:nvSpPr>
          <p:cNvPr id="52" name="角丸四角形 51"/>
          <p:cNvSpPr/>
          <p:nvPr/>
        </p:nvSpPr>
        <p:spPr>
          <a:xfrm>
            <a:off x="2793364" y="2044052"/>
            <a:ext cx="1215964" cy="8418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smtClean="0"/>
              <a:t>広告効果</a:t>
            </a:r>
            <a:endParaRPr lang="en-US" altLang="ja-JP" sz="1200" smtClean="0"/>
          </a:p>
        </p:txBody>
      </p:sp>
    </p:spTree>
    <p:extLst>
      <p:ext uri="{BB962C8B-B14F-4D97-AF65-F5344CB8AC3E}">
        <p14:creationId xmlns:p14="http://schemas.microsoft.com/office/powerpoint/2010/main" val="2779932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98495" y="376692"/>
            <a:ext cx="11884786" cy="6327782"/>
            <a:chOff x="98495" y="376692"/>
            <a:chExt cx="11884786" cy="6327782"/>
          </a:xfrm>
        </p:grpSpPr>
        <p:sp>
          <p:nvSpPr>
            <p:cNvPr id="4" name="角丸四角形 3"/>
            <p:cNvSpPr/>
            <p:nvPr/>
          </p:nvSpPr>
          <p:spPr>
            <a:xfrm>
              <a:off x="1736896" y="3172696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計測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カバレッジ</a:t>
              </a:r>
              <a:endParaRPr lang="en-US" altLang="ja-JP" sz="1200" smtClean="0"/>
            </a:p>
          </p:txBody>
        </p:sp>
        <p:sp>
          <p:nvSpPr>
            <p:cNvPr id="5" name="角丸四角形 4"/>
            <p:cNvSpPr/>
            <p:nvPr/>
          </p:nvSpPr>
          <p:spPr>
            <a:xfrm>
              <a:off x="1748038" y="915417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ターゲティング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カバレッジ</a:t>
              </a:r>
              <a:endParaRPr lang="en-US" altLang="ja-JP" sz="1200" smtClean="0"/>
            </a:p>
          </p:txBody>
        </p:sp>
        <p:sp>
          <p:nvSpPr>
            <p:cNvPr id="6" name="角丸四角形 5"/>
            <p:cNvSpPr/>
            <p:nvPr/>
          </p:nvSpPr>
          <p:spPr>
            <a:xfrm>
              <a:off x="2795384" y="2044052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広告効果</a:t>
              </a:r>
              <a:endParaRPr lang="en-US" altLang="ja-JP" sz="1200" smtClean="0"/>
            </a:p>
          </p:txBody>
        </p:sp>
        <p:sp>
          <p:nvSpPr>
            <p:cNvPr id="7" name="角丸四角形 6"/>
            <p:cNvSpPr/>
            <p:nvPr/>
          </p:nvSpPr>
          <p:spPr>
            <a:xfrm>
              <a:off x="652811" y="2044052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smtClean="0"/>
                <a:t>User-Agent</a:t>
              </a:r>
            </a:p>
            <a:p>
              <a:pPr algn="ctr"/>
              <a:r>
                <a:rPr lang="ja-JP" altLang="en-US" sz="1200" smtClean="0"/>
                <a:t>識別能力</a:t>
              </a:r>
              <a:endParaRPr lang="en-US" altLang="ja-JP" sz="1200" smtClean="0"/>
            </a:p>
          </p:txBody>
        </p:sp>
        <p:sp>
          <p:nvSpPr>
            <p:cNvPr id="8" name="角丸四角形 7"/>
            <p:cNvSpPr/>
            <p:nvPr/>
          </p:nvSpPr>
          <p:spPr>
            <a:xfrm>
              <a:off x="4695545" y="4467780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広告接触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ユーザー数</a:t>
              </a:r>
              <a:endParaRPr lang="en-US" altLang="ja-JP" sz="1200" smtClean="0"/>
            </a:p>
          </p:txBody>
        </p:sp>
        <p:sp>
          <p:nvSpPr>
            <p:cNvPr id="9" name="角丸四角形 8"/>
            <p:cNvSpPr/>
            <p:nvPr/>
          </p:nvSpPr>
          <p:spPr>
            <a:xfrm>
              <a:off x="4695546" y="3048556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クライアント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広告出稿</a:t>
              </a:r>
              <a:endParaRPr lang="en-US" altLang="ja-JP" sz="1200" smtClean="0"/>
            </a:p>
          </p:txBody>
        </p:sp>
        <p:sp>
          <p:nvSpPr>
            <p:cNvPr id="10" name="角丸四角形 9"/>
            <p:cNvSpPr/>
            <p:nvPr/>
          </p:nvSpPr>
          <p:spPr>
            <a:xfrm>
              <a:off x="7591485" y="1428975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メディア </a:t>
              </a:r>
              <a:r>
                <a:rPr lang="en-US" altLang="ja-JP" sz="1200" smtClean="0"/>
                <a:t>/ </a:t>
              </a:r>
              <a:r>
                <a:rPr lang="ja-JP" altLang="en-US" sz="1200" smtClean="0"/>
                <a:t>媒体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広告収益</a:t>
              </a:r>
              <a:endParaRPr lang="en-US" altLang="ja-JP" sz="1200" smtClean="0"/>
            </a:p>
          </p:txBody>
        </p:sp>
        <p:sp>
          <p:nvSpPr>
            <p:cNvPr id="11" name="角丸四角形 10"/>
            <p:cNvSpPr/>
            <p:nvPr/>
          </p:nvSpPr>
          <p:spPr>
            <a:xfrm>
              <a:off x="7591485" y="3044266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メディア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コンテンツ投資</a:t>
              </a:r>
              <a:endParaRPr lang="en-US" altLang="ja-JP" sz="1200" smtClean="0"/>
            </a:p>
          </p:txBody>
        </p:sp>
        <p:sp>
          <p:nvSpPr>
            <p:cNvPr id="12" name="角丸四角形 11"/>
            <p:cNvSpPr/>
            <p:nvPr/>
          </p:nvSpPr>
          <p:spPr>
            <a:xfrm>
              <a:off x="6519490" y="4467780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smtClean="0"/>
                <a:t>UX</a:t>
              </a:r>
            </a:p>
          </p:txBody>
        </p:sp>
        <p:sp>
          <p:nvSpPr>
            <p:cNvPr id="14" name="角丸四角形 13"/>
            <p:cNvSpPr/>
            <p:nvPr/>
          </p:nvSpPr>
          <p:spPr>
            <a:xfrm>
              <a:off x="9177243" y="4727807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サブスク</a:t>
              </a:r>
              <a:endParaRPr lang="en-US" altLang="ja-JP" sz="1200" smtClean="0"/>
            </a:p>
            <a:p>
              <a:pPr algn="ctr"/>
              <a:r>
                <a:rPr lang="en-US" altLang="ja-JP" sz="1200" smtClean="0"/>
                <a:t>=</a:t>
              </a:r>
              <a:endParaRPr lang="en-US" altLang="ja-JP" sz="1200"/>
            </a:p>
            <a:p>
              <a:pPr algn="ctr"/>
              <a:r>
                <a:rPr lang="ja-JP" altLang="en-US" sz="1200" smtClean="0"/>
                <a:t>インターネットの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クローズ化</a:t>
              </a:r>
              <a:endParaRPr lang="ja-JP" altLang="en-US" sz="1200"/>
            </a:p>
          </p:txBody>
        </p:sp>
        <p:sp>
          <p:nvSpPr>
            <p:cNvPr id="15" name="角丸四角形 14"/>
            <p:cNvSpPr/>
            <p:nvPr/>
          </p:nvSpPr>
          <p:spPr>
            <a:xfrm>
              <a:off x="10767317" y="2297031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検索利用</a:t>
              </a:r>
              <a:endParaRPr lang="ja-JP" altLang="en-US" sz="1200"/>
            </a:p>
          </p:txBody>
        </p:sp>
        <p:sp>
          <p:nvSpPr>
            <p:cNvPr id="16" name="角丸四角形 15"/>
            <p:cNvSpPr/>
            <p:nvPr/>
          </p:nvSpPr>
          <p:spPr>
            <a:xfrm>
              <a:off x="8917751" y="376692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smtClean="0"/>
                <a:t>Google</a:t>
              </a:r>
            </a:p>
            <a:p>
              <a:pPr algn="ctr"/>
              <a:r>
                <a:rPr lang="en-US" altLang="ja-JP" sz="1200" smtClean="0"/>
                <a:t>Yahoo!</a:t>
              </a:r>
            </a:p>
            <a:p>
              <a:pPr algn="ctr"/>
              <a:r>
                <a:rPr lang="ja-JP" altLang="en-US" sz="1200" smtClean="0"/>
                <a:t>事業収益</a:t>
              </a:r>
              <a:endParaRPr lang="en-US" altLang="ja-JP" sz="1200" smtClean="0"/>
            </a:p>
          </p:txBody>
        </p:sp>
        <p:cxnSp>
          <p:nvCxnSpPr>
            <p:cNvPr id="17" name="曲線コネクタ 16"/>
            <p:cNvCxnSpPr>
              <a:stCxn id="7" idx="0"/>
              <a:endCxn id="5" idx="1"/>
            </p:cNvCxnSpPr>
            <p:nvPr/>
          </p:nvCxnSpPr>
          <p:spPr>
            <a:xfrm rot="5400000" flipH="1" flipV="1">
              <a:off x="1150553" y="1446568"/>
              <a:ext cx="707724" cy="487245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曲線コネクタ 19"/>
            <p:cNvCxnSpPr>
              <a:stCxn id="7" idx="2"/>
              <a:endCxn id="4" idx="1"/>
            </p:cNvCxnSpPr>
            <p:nvPr/>
          </p:nvCxnSpPr>
          <p:spPr>
            <a:xfrm rot="16200000" flipH="1">
              <a:off x="1144977" y="3001688"/>
              <a:ext cx="707734" cy="476103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曲線コネクタ 22"/>
            <p:cNvCxnSpPr>
              <a:stCxn id="5" idx="3"/>
              <a:endCxn id="6" idx="0"/>
            </p:cNvCxnSpPr>
            <p:nvPr/>
          </p:nvCxnSpPr>
          <p:spPr>
            <a:xfrm>
              <a:off x="2964002" y="1336328"/>
              <a:ext cx="439364" cy="707724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曲線コネクタ 25"/>
            <p:cNvCxnSpPr>
              <a:stCxn id="4" idx="3"/>
              <a:endCxn id="6" idx="2"/>
            </p:cNvCxnSpPr>
            <p:nvPr/>
          </p:nvCxnSpPr>
          <p:spPr>
            <a:xfrm flipV="1">
              <a:off x="2952860" y="2885873"/>
              <a:ext cx="450506" cy="707734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/>
            <p:cNvCxnSpPr>
              <a:stCxn id="8" idx="0"/>
              <a:endCxn id="9" idx="2"/>
            </p:cNvCxnSpPr>
            <p:nvPr/>
          </p:nvCxnSpPr>
          <p:spPr>
            <a:xfrm flipV="1">
              <a:off x="5303527" y="3890377"/>
              <a:ext cx="1" cy="577403"/>
            </a:xfrm>
            <a:prstGeom prst="straightConnector1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曲線コネクタ 34"/>
            <p:cNvCxnSpPr>
              <a:stCxn id="9" idx="0"/>
              <a:endCxn id="10" idx="1"/>
            </p:cNvCxnSpPr>
            <p:nvPr/>
          </p:nvCxnSpPr>
          <p:spPr>
            <a:xfrm rot="5400000" flipH="1" flipV="1">
              <a:off x="5848171" y="1305243"/>
              <a:ext cx="1198670" cy="2287957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/>
            <p:cNvCxnSpPr>
              <a:stCxn id="12" idx="1"/>
              <a:endCxn id="8" idx="3"/>
            </p:cNvCxnSpPr>
            <p:nvPr/>
          </p:nvCxnSpPr>
          <p:spPr>
            <a:xfrm flipH="1">
              <a:off x="5911509" y="4888691"/>
              <a:ext cx="607981" cy="0"/>
            </a:xfrm>
            <a:prstGeom prst="straightConnector1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曲線コネクタ 43"/>
            <p:cNvCxnSpPr>
              <a:stCxn id="11" idx="2"/>
              <a:endCxn id="12" idx="3"/>
            </p:cNvCxnSpPr>
            <p:nvPr/>
          </p:nvCxnSpPr>
          <p:spPr>
            <a:xfrm rot="5400000">
              <a:off x="7466159" y="4155383"/>
              <a:ext cx="1002604" cy="464013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曲線コネクタ 46"/>
            <p:cNvCxnSpPr>
              <a:stCxn id="10" idx="3"/>
              <a:endCxn id="14" idx="0"/>
            </p:cNvCxnSpPr>
            <p:nvPr/>
          </p:nvCxnSpPr>
          <p:spPr>
            <a:xfrm>
              <a:off x="8807449" y="1849886"/>
              <a:ext cx="977776" cy="2877921"/>
            </a:xfrm>
            <a:prstGeom prst="curvedConnector2">
              <a:avLst/>
            </a:prstGeom>
            <a:ln w="57150">
              <a:solidFill>
                <a:schemeClr val="accent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曲線コネクタ 49"/>
            <p:cNvCxnSpPr>
              <a:stCxn id="10" idx="0"/>
              <a:endCxn id="16" idx="1"/>
            </p:cNvCxnSpPr>
            <p:nvPr/>
          </p:nvCxnSpPr>
          <p:spPr>
            <a:xfrm rot="5400000" flipH="1" flipV="1">
              <a:off x="8242923" y="754147"/>
              <a:ext cx="631372" cy="718284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曲線コネクタ 58"/>
            <p:cNvCxnSpPr>
              <a:stCxn id="14" idx="2"/>
              <a:endCxn id="8" idx="2"/>
            </p:cNvCxnSpPr>
            <p:nvPr/>
          </p:nvCxnSpPr>
          <p:spPr>
            <a:xfrm rot="5400000" flipH="1">
              <a:off x="7414362" y="3198766"/>
              <a:ext cx="260027" cy="4481698"/>
            </a:xfrm>
            <a:prstGeom prst="curvedConnector3">
              <a:avLst>
                <a:gd name="adj1" fmla="val -365912"/>
              </a:avLst>
            </a:prstGeom>
            <a:ln w="57150">
              <a:solidFill>
                <a:schemeClr val="accent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曲線コネクタ 62"/>
            <p:cNvCxnSpPr>
              <a:stCxn id="14" idx="2"/>
              <a:endCxn id="12" idx="2"/>
            </p:cNvCxnSpPr>
            <p:nvPr/>
          </p:nvCxnSpPr>
          <p:spPr>
            <a:xfrm rot="5400000" flipH="1">
              <a:off x="8326335" y="4110739"/>
              <a:ext cx="260027" cy="2657753"/>
            </a:xfrm>
            <a:prstGeom prst="curvedConnector3">
              <a:avLst>
                <a:gd name="adj1" fmla="val -237605"/>
              </a:avLst>
            </a:prstGeom>
            <a:ln w="57150">
              <a:solidFill>
                <a:schemeClr val="accent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角丸四角形 66"/>
            <p:cNvSpPr/>
            <p:nvPr/>
          </p:nvSpPr>
          <p:spPr>
            <a:xfrm>
              <a:off x="1748038" y="4727808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プライバシー</a:t>
              </a:r>
              <a:endParaRPr lang="en-US" altLang="ja-JP" sz="1200" smtClean="0"/>
            </a:p>
            <a:p>
              <a:pPr algn="ctr"/>
              <a:r>
                <a:rPr lang="ja-JP" altLang="en-US" sz="1200"/>
                <a:t>保護</a:t>
              </a:r>
              <a:endParaRPr lang="en-US" altLang="ja-JP" sz="1200" smtClean="0"/>
            </a:p>
          </p:txBody>
        </p:sp>
        <p:cxnSp>
          <p:nvCxnSpPr>
            <p:cNvPr id="68" name="曲線コネクタ 67"/>
            <p:cNvCxnSpPr>
              <a:stCxn id="67" idx="1"/>
              <a:endCxn id="7" idx="1"/>
            </p:cNvCxnSpPr>
            <p:nvPr/>
          </p:nvCxnSpPr>
          <p:spPr>
            <a:xfrm rot="10800000">
              <a:off x="652812" y="2464963"/>
              <a:ext cx="1095227" cy="2683756"/>
            </a:xfrm>
            <a:prstGeom prst="curvedConnector3">
              <a:avLst>
                <a:gd name="adj1" fmla="val 137232"/>
              </a:avLst>
            </a:prstGeom>
            <a:ln w="57150">
              <a:solidFill>
                <a:schemeClr val="accent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曲線コネクタ 71"/>
            <p:cNvCxnSpPr>
              <a:stCxn id="67" idx="2"/>
              <a:endCxn id="12" idx="2"/>
            </p:cNvCxnSpPr>
            <p:nvPr/>
          </p:nvCxnSpPr>
          <p:spPr>
            <a:xfrm rot="5400000" flipH="1" flipV="1">
              <a:off x="4611732" y="3053889"/>
              <a:ext cx="260028" cy="4771452"/>
            </a:xfrm>
            <a:prstGeom prst="curvedConnector3">
              <a:avLst>
                <a:gd name="adj1" fmla="val -370664"/>
              </a:avLst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曲線コネクタ 78"/>
            <p:cNvCxnSpPr>
              <a:stCxn id="15" idx="0"/>
              <a:endCxn id="16" idx="3"/>
            </p:cNvCxnSpPr>
            <p:nvPr/>
          </p:nvCxnSpPr>
          <p:spPr>
            <a:xfrm rot="16200000" flipV="1">
              <a:off x="10004793" y="926525"/>
              <a:ext cx="1499428" cy="1241584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曲線コネクタ 75"/>
            <p:cNvCxnSpPr>
              <a:stCxn id="14" idx="3"/>
              <a:endCxn id="15" idx="2"/>
            </p:cNvCxnSpPr>
            <p:nvPr/>
          </p:nvCxnSpPr>
          <p:spPr>
            <a:xfrm flipV="1">
              <a:off x="10393207" y="3138852"/>
              <a:ext cx="982092" cy="2009866"/>
            </a:xfrm>
            <a:prstGeom prst="curvedConnector2">
              <a:avLst/>
            </a:prstGeom>
            <a:ln w="57150">
              <a:solidFill>
                <a:schemeClr val="accent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曲線コネクタ 79"/>
            <p:cNvCxnSpPr>
              <a:stCxn id="6" idx="3"/>
              <a:endCxn id="9" idx="1"/>
            </p:cNvCxnSpPr>
            <p:nvPr/>
          </p:nvCxnSpPr>
          <p:spPr>
            <a:xfrm>
              <a:off x="4011348" y="2464963"/>
              <a:ext cx="684198" cy="1004504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矢印コネクタ 44"/>
            <p:cNvCxnSpPr>
              <a:stCxn id="10" idx="2"/>
              <a:endCxn id="11" idx="0"/>
            </p:cNvCxnSpPr>
            <p:nvPr/>
          </p:nvCxnSpPr>
          <p:spPr>
            <a:xfrm>
              <a:off x="8199467" y="2270796"/>
              <a:ext cx="0" cy="773470"/>
            </a:xfrm>
            <a:prstGeom prst="straightConnector1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楕円 85"/>
            <p:cNvSpPr/>
            <p:nvPr/>
          </p:nvSpPr>
          <p:spPr>
            <a:xfrm>
              <a:off x="98495" y="3661141"/>
              <a:ext cx="291399" cy="29139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逆</a:t>
              </a:r>
              <a:endParaRPr kumimoji="1" lang="ja-JP" altLang="en-US" b="1"/>
            </a:p>
          </p:txBody>
        </p:sp>
        <p:sp>
          <p:nvSpPr>
            <p:cNvPr id="88" name="楕円 87"/>
            <p:cNvSpPr/>
            <p:nvPr/>
          </p:nvSpPr>
          <p:spPr>
            <a:xfrm>
              <a:off x="8152483" y="6043936"/>
              <a:ext cx="291399" cy="29139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逆</a:t>
              </a:r>
              <a:endParaRPr kumimoji="1" lang="ja-JP" altLang="en-US" b="1"/>
            </a:p>
          </p:txBody>
        </p:sp>
        <p:sp>
          <p:nvSpPr>
            <p:cNvPr id="89" name="楕円 88"/>
            <p:cNvSpPr/>
            <p:nvPr/>
          </p:nvSpPr>
          <p:spPr>
            <a:xfrm>
              <a:off x="7260734" y="6381682"/>
              <a:ext cx="291399" cy="29139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逆</a:t>
              </a:r>
              <a:endParaRPr kumimoji="1" lang="ja-JP" altLang="en-US" b="1"/>
            </a:p>
          </p:txBody>
        </p:sp>
        <p:sp>
          <p:nvSpPr>
            <p:cNvPr id="90" name="楕円 89"/>
            <p:cNvSpPr/>
            <p:nvPr/>
          </p:nvSpPr>
          <p:spPr>
            <a:xfrm>
              <a:off x="9478975" y="3094039"/>
              <a:ext cx="291399" cy="29139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逆</a:t>
              </a:r>
              <a:endParaRPr kumimoji="1" lang="ja-JP" altLang="en-US" b="1"/>
            </a:p>
          </p:txBody>
        </p:sp>
        <p:sp>
          <p:nvSpPr>
            <p:cNvPr id="91" name="楕円 90"/>
            <p:cNvSpPr/>
            <p:nvPr/>
          </p:nvSpPr>
          <p:spPr>
            <a:xfrm>
              <a:off x="10997698" y="4241689"/>
              <a:ext cx="291399" cy="29139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逆</a:t>
              </a:r>
              <a:endParaRPr kumimoji="1" lang="ja-JP" altLang="en-US" b="1"/>
            </a:p>
          </p:txBody>
        </p:sp>
        <p:sp>
          <p:nvSpPr>
            <p:cNvPr id="92" name="楕円 91"/>
            <p:cNvSpPr/>
            <p:nvPr/>
          </p:nvSpPr>
          <p:spPr>
            <a:xfrm>
              <a:off x="1207445" y="1551364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3" name="楕円 92"/>
            <p:cNvSpPr/>
            <p:nvPr/>
          </p:nvSpPr>
          <p:spPr>
            <a:xfrm>
              <a:off x="3155805" y="1460273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4" name="楕円 93"/>
            <p:cNvSpPr/>
            <p:nvPr/>
          </p:nvSpPr>
          <p:spPr>
            <a:xfrm>
              <a:off x="1207445" y="3094038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5" name="楕円 94"/>
            <p:cNvSpPr/>
            <p:nvPr/>
          </p:nvSpPr>
          <p:spPr>
            <a:xfrm>
              <a:off x="3155805" y="3136936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6" name="楕円 95"/>
            <p:cNvSpPr/>
            <p:nvPr/>
          </p:nvSpPr>
          <p:spPr>
            <a:xfrm>
              <a:off x="4196052" y="2802639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7" name="楕円 96"/>
            <p:cNvSpPr/>
            <p:nvPr/>
          </p:nvSpPr>
          <p:spPr>
            <a:xfrm>
              <a:off x="5876112" y="2096976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8" name="楕円 97"/>
            <p:cNvSpPr/>
            <p:nvPr/>
          </p:nvSpPr>
          <p:spPr>
            <a:xfrm>
              <a:off x="8248676" y="908580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9" name="楕円 98"/>
            <p:cNvSpPr/>
            <p:nvPr/>
          </p:nvSpPr>
          <p:spPr>
            <a:xfrm>
              <a:off x="10851999" y="1175650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100" name="楕円 99"/>
            <p:cNvSpPr/>
            <p:nvPr/>
          </p:nvSpPr>
          <p:spPr>
            <a:xfrm>
              <a:off x="8053550" y="2448968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101" name="楕円 100"/>
            <p:cNvSpPr/>
            <p:nvPr/>
          </p:nvSpPr>
          <p:spPr>
            <a:xfrm>
              <a:off x="7970777" y="4288025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102" name="楕円 101"/>
            <p:cNvSpPr/>
            <p:nvPr/>
          </p:nvSpPr>
          <p:spPr>
            <a:xfrm>
              <a:off x="6154137" y="4746722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103" name="楕円 102"/>
            <p:cNvSpPr/>
            <p:nvPr/>
          </p:nvSpPr>
          <p:spPr>
            <a:xfrm>
              <a:off x="5157826" y="4105845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104" name="楕円 103"/>
            <p:cNvSpPr/>
            <p:nvPr/>
          </p:nvSpPr>
          <p:spPr>
            <a:xfrm>
              <a:off x="4695545" y="6413075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</p:grpSp>
      <p:sp>
        <p:nvSpPr>
          <p:cNvPr id="52" name="角丸四角形 51"/>
          <p:cNvSpPr/>
          <p:nvPr/>
        </p:nvSpPr>
        <p:spPr>
          <a:xfrm>
            <a:off x="2793364" y="2044052"/>
            <a:ext cx="1215964" cy="8418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smtClean="0"/>
              <a:t>広告効果</a:t>
            </a:r>
            <a:endParaRPr lang="en-US" altLang="ja-JP" sz="1200" smtClean="0"/>
          </a:p>
        </p:txBody>
      </p:sp>
      <p:sp>
        <p:nvSpPr>
          <p:cNvPr id="53" name="角丸四角形 52"/>
          <p:cNvSpPr/>
          <p:nvPr/>
        </p:nvSpPr>
        <p:spPr>
          <a:xfrm>
            <a:off x="4693525" y="4467780"/>
            <a:ext cx="1215964" cy="8418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smtClean="0"/>
              <a:t>広告接触</a:t>
            </a:r>
            <a:endParaRPr lang="en-US" altLang="ja-JP" sz="1200" smtClean="0"/>
          </a:p>
          <a:p>
            <a:pPr algn="ctr"/>
            <a:r>
              <a:rPr lang="ja-JP" altLang="en-US" sz="1200" smtClean="0"/>
              <a:t>ユーザー数</a:t>
            </a:r>
            <a:endParaRPr lang="en-US" altLang="ja-JP" sz="1200" smtClean="0"/>
          </a:p>
        </p:txBody>
      </p:sp>
      <p:sp>
        <p:nvSpPr>
          <p:cNvPr id="54" name="角丸四角形 53"/>
          <p:cNvSpPr/>
          <p:nvPr/>
        </p:nvSpPr>
        <p:spPr>
          <a:xfrm>
            <a:off x="4693526" y="3048556"/>
            <a:ext cx="1215964" cy="8418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smtClean="0"/>
              <a:t>クライアント</a:t>
            </a:r>
            <a:endParaRPr lang="en-US" altLang="ja-JP" sz="1200" smtClean="0"/>
          </a:p>
          <a:p>
            <a:pPr algn="ctr"/>
            <a:r>
              <a:rPr lang="ja-JP" altLang="en-US" sz="1200" smtClean="0"/>
              <a:t>広告出稿</a:t>
            </a:r>
            <a:endParaRPr lang="en-US" altLang="ja-JP" sz="1200" smtClean="0"/>
          </a:p>
        </p:txBody>
      </p:sp>
      <p:sp>
        <p:nvSpPr>
          <p:cNvPr id="55" name="角丸四角形 54"/>
          <p:cNvSpPr/>
          <p:nvPr/>
        </p:nvSpPr>
        <p:spPr>
          <a:xfrm>
            <a:off x="7589465" y="1428975"/>
            <a:ext cx="1215964" cy="8418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smtClean="0"/>
              <a:t>メディア </a:t>
            </a:r>
            <a:r>
              <a:rPr lang="en-US" altLang="ja-JP" sz="1200" smtClean="0"/>
              <a:t>/ </a:t>
            </a:r>
            <a:r>
              <a:rPr lang="ja-JP" altLang="en-US" sz="1200" smtClean="0"/>
              <a:t>媒体</a:t>
            </a:r>
            <a:endParaRPr lang="en-US" altLang="ja-JP" sz="1200" smtClean="0"/>
          </a:p>
          <a:p>
            <a:pPr algn="ctr"/>
            <a:r>
              <a:rPr lang="ja-JP" altLang="en-US" sz="1200" smtClean="0"/>
              <a:t>広告収益</a:t>
            </a:r>
            <a:endParaRPr lang="en-US" altLang="ja-JP" sz="1200" smtClean="0"/>
          </a:p>
        </p:txBody>
      </p:sp>
      <p:cxnSp>
        <p:nvCxnSpPr>
          <p:cNvPr id="56" name="直線矢印コネクタ 55"/>
          <p:cNvCxnSpPr>
            <a:stCxn id="53" idx="0"/>
            <a:endCxn id="54" idx="2"/>
          </p:cNvCxnSpPr>
          <p:nvPr/>
        </p:nvCxnSpPr>
        <p:spPr>
          <a:xfrm flipV="1">
            <a:off x="5301507" y="3890377"/>
            <a:ext cx="1" cy="57740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曲線コネクタ 56"/>
          <p:cNvCxnSpPr>
            <a:stCxn id="54" idx="0"/>
            <a:endCxn id="55" idx="1"/>
          </p:cNvCxnSpPr>
          <p:nvPr/>
        </p:nvCxnSpPr>
        <p:spPr>
          <a:xfrm rot="5400000" flipH="1" flipV="1">
            <a:off x="5846151" y="1305243"/>
            <a:ext cx="1198670" cy="2287957"/>
          </a:xfrm>
          <a:prstGeom prst="curvedConnector2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曲線コネクタ 57"/>
          <p:cNvCxnSpPr>
            <a:stCxn id="52" idx="3"/>
            <a:endCxn id="54" idx="1"/>
          </p:cNvCxnSpPr>
          <p:nvPr/>
        </p:nvCxnSpPr>
        <p:spPr>
          <a:xfrm>
            <a:off x="4009328" y="2464963"/>
            <a:ext cx="684198" cy="1004504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楕円 59"/>
          <p:cNvSpPr/>
          <p:nvPr/>
        </p:nvSpPr>
        <p:spPr>
          <a:xfrm>
            <a:off x="4194032" y="2802639"/>
            <a:ext cx="291399" cy="29139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正</a:t>
            </a:r>
            <a:endParaRPr kumimoji="1" lang="ja-JP" altLang="en-US" b="1"/>
          </a:p>
        </p:txBody>
      </p:sp>
      <p:sp>
        <p:nvSpPr>
          <p:cNvPr id="61" name="楕円 60"/>
          <p:cNvSpPr/>
          <p:nvPr/>
        </p:nvSpPr>
        <p:spPr>
          <a:xfrm>
            <a:off x="5874092" y="2096976"/>
            <a:ext cx="291399" cy="29139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正</a:t>
            </a:r>
            <a:endParaRPr kumimoji="1" lang="ja-JP" altLang="en-US" b="1"/>
          </a:p>
        </p:txBody>
      </p:sp>
      <p:sp>
        <p:nvSpPr>
          <p:cNvPr id="62" name="楕円 61"/>
          <p:cNvSpPr/>
          <p:nvPr/>
        </p:nvSpPr>
        <p:spPr>
          <a:xfrm>
            <a:off x="5155806" y="4105845"/>
            <a:ext cx="291399" cy="29139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正</a:t>
            </a:r>
            <a:endParaRPr kumimoji="1" lang="ja-JP" altLang="en-US" b="1"/>
          </a:p>
        </p:txBody>
      </p:sp>
      <p:sp>
        <p:nvSpPr>
          <p:cNvPr id="69" name="角丸四角形 68"/>
          <p:cNvSpPr/>
          <p:nvPr/>
        </p:nvSpPr>
        <p:spPr>
          <a:xfrm>
            <a:off x="7593504" y="3046169"/>
            <a:ext cx="1215964" cy="8418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smtClean="0"/>
              <a:t>メディア</a:t>
            </a:r>
            <a:endParaRPr lang="en-US" altLang="ja-JP" sz="1200" smtClean="0"/>
          </a:p>
          <a:p>
            <a:pPr algn="ctr"/>
            <a:r>
              <a:rPr lang="ja-JP" altLang="en-US" sz="1200" smtClean="0"/>
              <a:t>コンテンツ投資</a:t>
            </a:r>
            <a:endParaRPr lang="en-US" altLang="ja-JP" sz="1200" smtClean="0"/>
          </a:p>
        </p:txBody>
      </p:sp>
      <p:sp>
        <p:nvSpPr>
          <p:cNvPr id="70" name="角丸四角形 69"/>
          <p:cNvSpPr/>
          <p:nvPr/>
        </p:nvSpPr>
        <p:spPr>
          <a:xfrm>
            <a:off x="6521509" y="4469683"/>
            <a:ext cx="1215964" cy="8418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smtClean="0"/>
              <a:t>UX</a:t>
            </a:r>
          </a:p>
        </p:txBody>
      </p:sp>
      <p:cxnSp>
        <p:nvCxnSpPr>
          <p:cNvPr id="71" name="直線矢印コネクタ 70"/>
          <p:cNvCxnSpPr>
            <a:stCxn id="70" idx="1"/>
          </p:cNvCxnSpPr>
          <p:nvPr/>
        </p:nvCxnSpPr>
        <p:spPr>
          <a:xfrm flipH="1">
            <a:off x="5913528" y="4890594"/>
            <a:ext cx="607981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曲線コネクタ 72"/>
          <p:cNvCxnSpPr>
            <a:stCxn id="69" idx="2"/>
            <a:endCxn id="70" idx="3"/>
          </p:cNvCxnSpPr>
          <p:nvPr/>
        </p:nvCxnSpPr>
        <p:spPr>
          <a:xfrm rot="5400000">
            <a:off x="7468178" y="4157286"/>
            <a:ext cx="1002604" cy="464013"/>
          </a:xfrm>
          <a:prstGeom prst="curvedConnector2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>
            <a:endCxn id="69" idx="0"/>
          </p:cNvCxnSpPr>
          <p:nvPr/>
        </p:nvCxnSpPr>
        <p:spPr>
          <a:xfrm>
            <a:off x="8201486" y="2272699"/>
            <a:ext cx="0" cy="77347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楕円 74"/>
          <p:cNvSpPr/>
          <p:nvPr/>
        </p:nvSpPr>
        <p:spPr>
          <a:xfrm>
            <a:off x="8055569" y="2450871"/>
            <a:ext cx="291399" cy="29139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正</a:t>
            </a:r>
            <a:endParaRPr kumimoji="1" lang="ja-JP" altLang="en-US" b="1"/>
          </a:p>
        </p:txBody>
      </p:sp>
      <p:sp>
        <p:nvSpPr>
          <p:cNvPr id="77" name="楕円 76"/>
          <p:cNvSpPr/>
          <p:nvPr/>
        </p:nvSpPr>
        <p:spPr>
          <a:xfrm>
            <a:off x="7972796" y="4289928"/>
            <a:ext cx="291399" cy="29139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正</a:t>
            </a:r>
            <a:endParaRPr kumimoji="1" lang="ja-JP" altLang="en-US" b="1"/>
          </a:p>
        </p:txBody>
      </p:sp>
      <p:sp>
        <p:nvSpPr>
          <p:cNvPr id="78" name="楕円 77"/>
          <p:cNvSpPr/>
          <p:nvPr/>
        </p:nvSpPr>
        <p:spPr>
          <a:xfrm>
            <a:off x="6156156" y="4748625"/>
            <a:ext cx="291399" cy="29139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正</a:t>
            </a:r>
            <a:endParaRPr kumimoji="1" lang="ja-JP" altLang="en-US" b="1"/>
          </a:p>
        </p:txBody>
      </p:sp>
    </p:spTree>
    <p:extLst>
      <p:ext uri="{BB962C8B-B14F-4D97-AF65-F5344CB8AC3E}">
        <p14:creationId xmlns:p14="http://schemas.microsoft.com/office/powerpoint/2010/main" val="3826804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98495" y="376692"/>
            <a:ext cx="11884786" cy="6327782"/>
            <a:chOff x="98495" y="376692"/>
            <a:chExt cx="11884786" cy="6327782"/>
          </a:xfrm>
        </p:grpSpPr>
        <p:sp>
          <p:nvSpPr>
            <p:cNvPr id="4" name="角丸四角形 3"/>
            <p:cNvSpPr/>
            <p:nvPr/>
          </p:nvSpPr>
          <p:spPr>
            <a:xfrm>
              <a:off x="1736896" y="3172696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計測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カバレッジ</a:t>
              </a:r>
              <a:endParaRPr lang="en-US" altLang="ja-JP" sz="1200" smtClean="0"/>
            </a:p>
          </p:txBody>
        </p:sp>
        <p:sp>
          <p:nvSpPr>
            <p:cNvPr id="5" name="角丸四角形 4"/>
            <p:cNvSpPr/>
            <p:nvPr/>
          </p:nvSpPr>
          <p:spPr>
            <a:xfrm>
              <a:off x="1748038" y="915417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ターゲティング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カバレッジ</a:t>
              </a:r>
              <a:endParaRPr lang="en-US" altLang="ja-JP" sz="1200" smtClean="0"/>
            </a:p>
          </p:txBody>
        </p:sp>
        <p:sp>
          <p:nvSpPr>
            <p:cNvPr id="6" name="角丸四角形 5"/>
            <p:cNvSpPr/>
            <p:nvPr/>
          </p:nvSpPr>
          <p:spPr>
            <a:xfrm>
              <a:off x="2795384" y="2044052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広告効果</a:t>
              </a:r>
              <a:endParaRPr lang="en-US" altLang="ja-JP" sz="1200" smtClean="0"/>
            </a:p>
          </p:txBody>
        </p:sp>
        <p:sp>
          <p:nvSpPr>
            <p:cNvPr id="7" name="角丸四角形 6"/>
            <p:cNvSpPr/>
            <p:nvPr/>
          </p:nvSpPr>
          <p:spPr>
            <a:xfrm>
              <a:off x="652811" y="2044052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smtClean="0"/>
                <a:t>User-Agent</a:t>
              </a:r>
            </a:p>
            <a:p>
              <a:pPr algn="ctr"/>
              <a:r>
                <a:rPr lang="ja-JP" altLang="en-US" sz="1200" smtClean="0"/>
                <a:t>識別能力</a:t>
              </a:r>
              <a:endParaRPr lang="en-US" altLang="ja-JP" sz="1200" smtClean="0"/>
            </a:p>
          </p:txBody>
        </p:sp>
        <p:sp>
          <p:nvSpPr>
            <p:cNvPr id="8" name="角丸四角形 7"/>
            <p:cNvSpPr/>
            <p:nvPr/>
          </p:nvSpPr>
          <p:spPr>
            <a:xfrm>
              <a:off x="4695545" y="4467780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広告接触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ユーザー数</a:t>
              </a:r>
              <a:endParaRPr lang="en-US" altLang="ja-JP" sz="1200" smtClean="0"/>
            </a:p>
          </p:txBody>
        </p:sp>
        <p:sp>
          <p:nvSpPr>
            <p:cNvPr id="9" name="角丸四角形 8"/>
            <p:cNvSpPr/>
            <p:nvPr/>
          </p:nvSpPr>
          <p:spPr>
            <a:xfrm>
              <a:off x="4695546" y="3048556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クライアント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広告出稿</a:t>
              </a:r>
              <a:endParaRPr lang="en-US" altLang="ja-JP" sz="1200" smtClean="0"/>
            </a:p>
          </p:txBody>
        </p:sp>
        <p:sp>
          <p:nvSpPr>
            <p:cNvPr id="10" name="角丸四角形 9"/>
            <p:cNvSpPr/>
            <p:nvPr/>
          </p:nvSpPr>
          <p:spPr>
            <a:xfrm>
              <a:off x="7591485" y="1428975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メディア </a:t>
              </a:r>
              <a:r>
                <a:rPr lang="en-US" altLang="ja-JP" sz="1200" smtClean="0"/>
                <a:t>/ </a:t>
              </a:r>
              <a:r>
                <a:rPr lang="ja-JP" altLang="en-US" sz="1200" smtClean="0"/>
                <a:t>媒体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広告収益</a:t>
              </a:r>
              <a:endParaRPr lang="en-US" altLang="ja-JP" sz="1200" smtClean="0"/>
            </a:p>
          </p:txBody>
        </p:sp>
        <p:sp>
          <p:nvSpPr>
            <p:cNvPr id="11" name="角丸四角形 10"/>
            <p:cNvSpPr/>
            <p:nvPr/>
          </p:nvSpPr>
          <p:spPr>
            <a:xfrm>
              <a:off x="7591485" y="3044266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メディア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コンテンツ投資</a:t>
              </a:r>
              <a:endParaRPr lang="en-US" altLang="ja-JP" sz="1200" smtClean="0"/>
            </a:p>
          </p:txBody>
        </p:sp>
        <p:sp>
          <p:nvSpPr>
            <p:cNvPr id="12" name="角丸四角形 11"/>
            <p:cNvSpPr/>
            <p:nvPr/>
          </p:nvSpPr>
          <p:spPr>
            <a:xfrm>
              <a:off x="6519490" y="4467780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smtClean="0"/>
                <a:t>UX</a:t>
              </a:r>
            </a:p>
          </p:txBody>
        </p:sp>
        <p:sp>
          <p:nvSpPr>
            <p:cNvPr id="14" name="角丸四角形 13"/>
            <p:cNvSpPr/>
            <p:nvPr/>
          </p:nvSpPr>
          <p:spPr>
            <a:xfrm>
              <a:off x="9177243" y="4727807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サブスク</a:t>
              </a:r>
              <a:endParaRPr lang="en-US" altLang="ja-JP" sz="1200" smtClean="0"/>
            </a:p>
            <a:p>
              <a:pPr algn="ctr"/>
              <a:r>
                <a:rPr lang="en-US" altLang="ja-JP" sz="1200" smtClean="0"/>
                <a:t>=</a:t>
              </a:r>
              <a:endParaRPr lang="en-US" altLang="ja-JP" sz="1200"/>
            </a:p>
            <a:p>
              <a:pPr algn="ctr"/>
              <a:r>
                <a:rPr lang="ja-JP" altLang="en-US" sz="1200" smtClean="0"/>
                <a:t>インターネットの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クローズ化</a:t>
              </a:r>
              <a:endParaRPr lang="ja-JP" altLang="en-US" sz="1200"/>
            </a:p>
          </p:txBody>
        </p:sp>
        <p:sp>
          <p:nvSpPr>
            <p:cNvPr id="15" name="角丸四角形 14"/>
            <p:cNvSpPr/>
            <p:nvPr/>
          </p:nvSpPr>
          <p:spPr>
            <a:xfrm>
              <a:off x="10767317" y="2297031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検索利用</a:t>
              </a:r>
              <a:endParaRPr lang="ja-JP" altLang="en-US" sz="1200"/>
            </a:p>
          </p:txBody>
        </p:sp>
        <p:sp>
          <p:nvSpPr>
            <p:cNvPr id="16" name="角丸四角形 15"/>
            <p:cNvSpPr/>
            <p:nvPr/>
          </p:nvSpPr>
          <p:spPr>
            <a:xfrm>
              <a:off x="8917751" y="376692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smtClean="0"/>
                <a:t>Google</a:t>
              </a:r>
            </a:p>
            <a:p>
              <a:pPr algn="ctr"/>
              <a:r>
                <a:rPr lang="en-US" altLang="ja-JP" sz="1200" smtClean="0"/>
                <a:t>Yahoo!</a:t>
              </a:r>
            </a:p>
            <a:p>
              <a:pPr algn="ctr"/>
              <a:r>
                <a:rPr lang="ja-JP" altLang="en-US" sz="1200" smtClean="0"/>
                <a:t>事業収益</a:t>
              </a:r>
              <a:endParaRPr lang="en-US" altLang="ja-JP" sz="1200" smtClean="0"/>
            </a:p>
          </p:txBody>
        </p:sp>
        <p:cxnSp>
          <p:nvCxnSpPr>
            <p:cNvPr id="17" name="曲線コネクタ 16"/>
            <p:cNvCxnSpPr>
              <a:stCxn id="7" idx="0"/>
              <a:endCxn id="5" idx="1"/>
            </p:cNvCxnSpPr>
            <p:nvPr/>
          </p:nvCxnSpPr>
          <p:spPr>
            <a:xfrm rot="5400000" flipH="1" flipV="1">
              <a:off x="1150553" y="1446568"/>
              <a:ext cx="707724" cy="487245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曲線コネクタ 19"/>
            <p:cNvCxnSpPr>
              <a:stCxn id="7" idx="2"/>
              <a:endCxn id="4" idx="1"/>
            </p:cNvCxnSpPr>
            <p:nvPr/>
          </p:nvCxnSpPr>
          <p:spPr>
            <a:xfrm rot="16200000" flipH="1">
              <a:off x="1144977" y="3001688"/>
              <a:ext cx="707734" cy="476103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曲線コネクタ 22"/>
            <p:cNvCxnSpPr>
              <a:stCxn id="5" idx="3"/>
              <a:endCxn id="6" idx="0"/>
            </p:cNvCxnSpPr>
            <p:nvPr/>
          </p:nvCxnSpPr>
          <p:spPr>
            <a:xfrm>
              <a:off x="2964002" y="1336328"/>
              <a:ext cx="439364" cy="707724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曲線コネクタ 25"/>
            <p:cNvCxnSpPr>
              <a:stCxn id="4" idx="3"/>
              <a:endCxn id="6" idx="2"/>
            </p:cNvCxnSpPr>
            <p:nvPr/>
          </p:nvCxnSpPr>
          <p:spPr>
            <a:xfrm flipV="1">
              <a:off x="2952860" y="2885873"/>
              <a:ext cx="450506" cy="707734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/>
            <p:cNvCxnSpPr>
              <a:stCxn id="8" idx="0"/>
              <a:endCxn id="9" idx="2"/>
            </p:cNvCxnSpPr>
            <p:nvPr/>
          </p:nvCxnSpPr>
          <p:spPr>
            <a:xfrm flipV="1">
              <a:off x="5303527" y="3890377"/>
              <a:ext cx="1" cy="577403"/>
            </a:xfrm>
            <a:prstGeom prst="straightConnector1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曲線コネクタ 34"/>
            <p:cNvCxnSpPr>
              <a:stCxn id="9" idx="0"/>
              <a:endCxn id="10" idx="1"/>
            </p:cNvCxnSpPr>
            <p:nvPr/>
          </p:nvCxnSpPr>
          <p:spPr>
            <a:xfrm rot="5400000" flipH="1" flipV="1">
              <a:off x="5848171" y="1305243"/>
              <a:ext cx="1198670" cy="2287957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/>
            <p:cNvCxnSpPr>
              <a:stCxn id="12" idx="1"/>
              <a:endCxn id="8" idx="3"/>
            </p:cNvCxnSpPr>
            <p:nvPr/>
          </p:nvCxnSpPr>
          <p:spPr>
            <a:xfrm flipH="1">
              <a:off x="5911509" y="4888691"/>
              <a:ext cx="607981" cy="0"/>
            </a:xfrm>
            <a:prstGeom prst="straightConnector1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曲線コネクタ 43"/>
            <p:cNvCxnSpPr>
              <a:stCxn id="11" idx="2"/>
              <a:endCxn id="12" idx="3"/>
            </p:cNvCxnSpPr>
            <p:nvPr/>
          </p:nvCxnSpPr>
          <p:spPr>
            <a:xfrm rot="5400000">
              <a:off x="7466159" y="4155383"/>
              <a:ext cx="1002604" cy="464013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曲線コネクタ 46"/>
            <p:cNvCxnSpPr>
              <a:stCxn id="10" idx="3"/>
              <a:endCxn id="14" idx="0"/>
            </p:cNvCxnSpPr>
            <p:nvPr/>
          </p:nvCxnSpPr>
          <p:spPr>
            <a:xfrm>
              <a:off x="8807449" y="1849886"/>
              <a:ext cx="977776" cy="2877921"/>
            </a:xfrm>
            <a:prstGeom prst="curvedConnector2">
              <a:avLst/>
            </a:prstGeom>
            <a:ln w="57150">
              <a:solidFill>
                <a:schemeClr val="accent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曲線コネクタ 49"/>
            <p:cNvCxnSpPr>
              <a:stCxn id="10" idx="0"/>
              <a:endCxn id="16" idx="1"/>
            </p:cNvCxnSpPr>
            <p:nvPr/>
          </p:nvCxnSpPr>
          <p:spPr>
            <a:xfrm rot="5400000" flipH="1" flipV="1">
              <a:off x="8242923" y="754147"/>
              <a:ext cx="631372" cy="718284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曲線コネクタ 58"/>
            <p:cNvCxnSpPr>
              <a:stCxn id="14" idx="2"/>
              <a:endCxn id="8" idx="2"/>
            </p:cNvCxnSpPr>
            <p:nvPr/>
          </p:nvCxnSpPr>
          <p:spPr>
            <a:xfrm rot="5400000" flipH="1">
              <a:off x="7414362" y="3198766"/>
              <a:ext cx="260027" cy="4481698"/>
            </a:xfrm>
            <a:prstGeom prst="curvedConnector3">
              <a:avLst>
                <a:gd name="adj1" fmla="val -365912"/>
              </a:avLst>
            </a:prstGeom>
            <a:ln w="57150">
              <a:solidFill>
                <a:schemeClr val="accent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曲線コネクタ 62"/>
            <p:cNvCxnSpPr>
              <a:stCxn id="14" idx="2"/>
              <a:endCxn id="12" idx="2"/>
            </p:cNvCxnSpPr>
            <p:nvPr/>
          </p:nvCxnSpPr>
          <p:spPr>
            <a:xfrm rot="5400000" flipH="1">
              <a:off x="8326335" y="4110739"/>
              <a:ext cx="260027" cy="2657753"/>
            </a:xfrm>
            <a:prstGeom prst="curvedConnector3">
              <a:avLst>
                <a:gd name="adj1" fmla="val -237605"/>
              </a:avLst>
            </a:prstGeom>
            <a:ln w="57150">
              <a:solidFill>
                <a:schemeClr val="accent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角丸四角形 66"/>
            <p:cNvSpPr/>
            <p:nvPr/>
          </p:nvSpPr>
          <p:spPr>
            <a:xfrm>
              <a:off x="1748038" y="4727808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プライバシー</a:t>
              </a:r>
              <a:endParaRPr lang="en-US" altLang="ja-JP" sz="1200" smtClean="0"/>
            </a:p>
            <a:p>
              <a:pPr algn="ctr"/>
              <a:r>
                <a:rPr lang="ja-JP" altLang="en-US" sz="1200"/>
                <a:t>保護</a:t>
              </a:r>
              <a:endParaRPr lang="en-US" altLang="ja-JP" sz="1200" smtClean="0"/>
            </a:p>
          </p:txBody>
        </p:sp>
        <p:cxnSp>
          <p:nvCxnSpPr>
            <p:cNvPr id="68" name="曲線コネクタ 67"/>
            <p:cNvCxnSpPr>
              <a:stCxn id="67" idx="1"/>
              <a:endCxn id="7" idx="1"/>
            </p:cNvCxnSpPr>
            <p:nvPr/>
          </p:nvCxnSpPr>
          <p:spPr>
            <a:xfrm rot="10800000">
              <a:off x="652812" y="2464963"/>
              <a:ext cx="1095227" cy="2683756"/>
            </a:xfrm>
            <a:prstGeom prst="curvedConnector3">
              <a:avLst>
                <a:gd name="adj1" fmla="val 137232"/>
              </a:avLst>
            </a:prstGeom>
            <a:ln w="57150">
              <a:solidFill>
                <a:schemeClr val="accent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曲線コネクタ 71"/>
            <p:cNvCxnSpPr>
              <a:stCxn id="67" idx="2"/>
              <a:endCxn id="12" idx="2"/>
            </p:cNvCxnSpPr>
            <p:nvPr/>
          </p:nvCxnSpPr>
          <p:spPr>
            <a:xfrm rot="5400000" flipH="1" flipV="1">
              <a:off x="4611732" y="3053889"/>
              <a:ext cx="260028" cy="4771452"/>
            </a:xfrm>
            <a:prstGeom prst="curvedConnector3">
              <a:avLst>
                <a:gd name="adj1" fmla="val -370664"/>
              </a:avLst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曲線コネクタ 78"/>
            <p:cNvCxnSpPr>
              <a:stCxn id="15" idx="0"/>
              <a:endCxn id="16" idx="3"/>
            </p:cNvCxnSpPr>
            <p:nvPr/>
          </p:nvCxnSpPr>
          <p:spPr>
            <a:xfrm rot="16200000" flipV="1">
              <a:off x="10004793" y="926525"/>
              <a:ext cx="1499428" cy="1241584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曲線コネクタ 75"/>
            <p:cNvCxnSpPr>
              <a:stCxn id="14" idx="3"/>
              <a:endCxn id="15" idx="2"/>
            </p:cNvCxnSpPr>
            <p:nvPr/>
          </p:nvCxnSpPr>
          <p:spPr>
            <a:xfrm flipV="1">
              <a:off x="10393207" y="3138852"/>
              <a:ext cx="982092" cy="2009866"/>
            </a:xfrm>
            <a:prstGeom prst="curvedConnector2">
              <a:avLst/>
            </a:prstGeom>
            <a:ln w="57150">
              <a:solidFill>
                <a:schemeClr val="accent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曲線コネクタ 79"/>
            <p:cNvCxnSpPr>
              <a:stCxn id="6" idx="3"/>
              <a:endCxn id="9" idx="1"/>
            </p:cNvCxnSpPr>
            <p:nvPr/>
          </p:nvCxnSpPr>
          <p:spPr>
            <a:xfrm>
              <a:off x="4011348" y="2464963"/>
              <a:ext cx="684198" cy="1004504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矢印コネクタ 44"/>
            <p:cNvCxnSpPr>
              <a:stCxn id="10" idx="2"/>
              <a:endCxn id="11" idx="0"/>
            </p:cNvCxnSpPr>
            <p:nvPr/>
          </p:nvCxnSpPr>
          <p:spPr>
            <a:xfrm>
              <a:off x="8199467" y="2270796"/>
              <a:ext cx="0" cy="773470"/>
            </a:xfrm>
            <a:prstGeom prst="straightConnector1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楕円 85"/>
            <p:cNvSpPr/>
            <p:nvPr/>
          </p:nvSpPr>
          <p:spPr>
            <a:xfrm>
              <a:off x="98495" y="3661141"/>
              <a:ext cx="291399" cy="29139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逆</a:t>
              </a:r>
              <a:endParaRPr kumimoji="1" lang="ja-JP" altLang="en-US" b="1"/>
            </a:p>
          </p:txBody>
        </p:sp>
        <p:sp>
          <p:nvSpPr>
            <p:cNvPr id="88" name="楕円 87"/>
            <p:cNvSpPr/>
            <p:nvPr/>
          </p:nvSpPr>
          <p:spPr>
            <a:xfrm>
              <a:off x="8152483" y="6043936"/>
              <a:ext cx="291399" cy="29139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逆</a:t>
              </a:r>
              <a:endParaRPr kumimoji="1" lang="ja-JP" altLang="en-US" b="1"/>
            </a:p>
          </p:txBody>
        </p:sp>
        <p:sp>
          <p:nvSpPr>
            <p:cNvPr id="89" name="楕円 88"/>
            <p:cNvSpPr/>
            <p:nvPr/>
          </p:nvSpPr>
          <p:spPr>
            <a:xfrm>
              <a:off x="7260734" y="6381682"/>
              <a:ext cx="291399" cy="29139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逆</a:t>
              </a:r>
              <a:endParaRPr kumimoji="1" lang="ja-JP" altLang="en-US" b="1"/>
            </a:p>
          </p:txBody>
        </p:sp>
        <p:sp>
          <p:nvSpPr>
            <p:cNvPr id="90" name="楕円 89"/>
            <p:cNvSpPr/>
            <p:nvPr/>
          </p:nvSpPr>
          <p:spPr>
            <a:xfrm>
              <a:off x="9478975" y="3094039"/>
              <a:ext cx="291399" cy="29139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逆</a:t>
              </a:r>
              <a:endParaRPr kumimoji="1" lang="ja-JP" altLang="en-US" b="1"/>
            </a:p>
          </p:txBody>
        </p:sp>
        <p:sp>
          <p:nvSpPr>
            <p:cNvPr id="91" name="楕円 90"/>
            <p:cNvSpPr/>
            <p:nvPr/>
          </p:nvSpPr>
          <p:spPr>
            <a:xfrm>
              <a:off x="10997698" y="4241689"/>
              <a:ext cx="291399" cy="29139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逆</a:t>
              </a:r>
              <a:endParaRPr kumimoji="1" lang="ja-JP" altLang="en-US" b="1"/>
            </a:p>
          </p:txBody>
        </p:sp>
        <p:sp>
          <p:nvSpPr>
            <p:cNvPr id="92" name="楕円 91"/>
            <p:cNvSpPr/>
            <p:nvPr/>
          </p:nvSpPr>
          <p:spPr>
            <a:xfrm>
              <a:off x="1207445" y="1551364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3" name="楕円 92"/>
            <p:cNvSpPr/>
            <p:nvPr/>
          </p:nvSpPr>
          <p:spPr>
            <a:xfrm>
              <a:off x="3155805" y="1460273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4" name="楕円 93"/>
            <p:cNvSpPr/>
            <p:nvPr/>
          </p:nvSpPr>
          <p:spPr>
            <a:xfrm>
              <a:off x="1207445" y="3094038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5" name="楕円 94"/>
            <p:cNvSpPr/>
            <p:nvPr/>
          </p:nvSpPr>
          <p:spPr>
            <a:xfrm>
              <a:off x="3155805" y="3136936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6" name="楕円 95"/>
            <p:cNvSpPr/>
            <p:nvPr/>
          </p:nvSpPr>
          <p:spPr>
            <a:xfrm>
              <a:off x="4196052" y="2802639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7" name="楕円 96"/>
            <p:cNvSpPr/>
            <p:nvPr/>
          </p:nvSpPr>
          <p:spPr>
            <a:xfrm>
              <a:off x="5876112" y="2096976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8" name="楕円 97"/>
            <p:cNvSpPr/>
            <p:nvPr/>
          </p:nvSpPr>
          <p:spPr>
            <a:xfrm>
              <a:off x="8248676" y="908580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9" name="楕円 98"/>
            <p:cNvSpPr/>
            <p:nvPr/>
          </p:nvSpPr>
          <p:spPr>
            <a:xfrm>
              <a:off x="10851999" y="1175650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100" name="楕円 99"/>
            <p:cNvSpPr/>
            <p:nvPr/>
          </p:nvSpPr>
          <p:spPr>
            <a:xfrm>
              <a:off x="8053550" y="2448968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101" name="楕円 100"/>
            <p:cNvSpPr/>
            <p:nvPr/>
          </p:nvSpPr>
          <p:spPr>
            <a:xfrm>
              <a:off x="7970777" y="4288025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102" name="楕円 101"/>
            <p:cNvSpPr/>
            <p:nvPr/>
          </p:nvSpPr>
          <p:spPr>
            <a:xfrm>
              <a:off x="6154137" y="4746722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103" name="楕円 102"/>
            <p:cNvSpPr/>
            <p:nvPr/>
          </p:nvSpPr>
          <p:spPr>
            <a:xfrm>
              <a:off x="5157826" y="4105845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104" name="楕円 103"/>
            <p:cNvSpPr/>
            <p:nvPr/>
          </p:nvSpPr>
          <p:spPr>
            <a:xfrm>
              <a:off x="4695545" y="6413075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</p:grpSp>
      <p:sp>
        <p:nvSpPr>
          <p:cNvPr id="52" name="角丸四角形 51"/>
          <p:cNvSpPr/>
          <p:nvPr/>
        </p:nvSpPr>
        <p:spPr>
          <a:xfrm>
            <a:off x="2793364" y="2044052"/>
            <a:ext cx="1215964" cy="8418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smtClean="0"/>
              <a:t>広告効果</a:t>
            </a:r>
            <a:endParaRPr lang="en-US" altLang="ja-JP" sz="1200" smtClean="0"/>
          </a:p>
        </p:txBody>
      </p:sp>
      <p:sp>
        <p:nvSpPr>
          <p:cNvPr id="53" name="角丸四角形 52"/>
          <p:cNvSpPr/>
          <p:nvPr/>
        </p:nvSpPr>
        <p:spPr>
          <a:xfrm>
            <a:off x="4693525" y="4467780"/>
            <a:ext cx="1215964" cy="8418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smtClean="0"/>
              <a:t>広告接触</a:t>
            </a:r>
            <a:endParaRPr lang="en-US" altLang="ja-JP" sz="1200" smtClean="0"/>
          </a:p>
          <a:p>
            <a:pPr algn="ctr"/>
            <a:r>
              <a:rPr lang="ja-JP" altLang="en-US" sz="1200" smtClean="0"/>
              <a:t>ユーザー数</a:t>
            </a:r>
            <a:endParaRPr lang="en-US" altLang="ja-JP" sz="1200" smtClean="0"/>
          </a:p>
        </p:txBody>
      </p:sp>
      <p:sp>
        <p:nvSpPr>
          <p:cNvPr id="54" name="角丸四角形 53"/>
          <p:cNvSpPr/>
          <p:nvPr/>
        </p:nvSpPr>
        <p:spPr>
          <a:xfrm>
            <a:off x="4693526" y="3048556"/>
            <a:ext cx="1215964" cy="8418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smtClean="0"/>
              <a:t>クライアント</a:t>
            </a:r>
            <a:endParaRPr lang="en-US" altLang="ja-JP" sz="1200" smtClean="0"/>
          </a:p>
          <a:p>
            <a:pPr algn="ctr"/>
            <a:r>
              <a:rPr lang="ja-JP" altLang="en-US" sz="1200" smtClean="0"/>
              <a:t>広告出稿</a:t>
            </a:r>
            <a:endParaRPr lang="en-US" altLang="ja-JP" sz="1200" smtClean="0"/>
          </a:p>
        </p:txBody>
      </p:sp>
      <p:sp>
        <p:nvSpPr>
          <p:cNvPr id="55" name="角丸四角形 54"/>
          <p:cNvSpPr/>
          <p:nvPr/>
        </p:nvSpPr>
        <p:spPr>
          <a:xfrm>
            <a:off x="7589465" y="1428975"/>
            <a:ext cx="1215964" cy="8418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smtClean="0"/>
              <a:t>メディア </a:t>
            </a:r>
            <a:r>
              <a:rPr lang="en-US" altLang="ja-JP" sz="1200" smtClean="0"/>
              <a:t>/ </a:t>
            </a:r>
            <a:r>
              <a:rPr lang="ja-JP" altLang="en-US" sz="1200" smtClean="0"/>
              <a:t>媒体</a:t>
            </a:r>
            <a:endParaRPr lang="en-US" altLang="ja-JP" sz="1200" smtClean="0"/>
          </a:p>
          <a:p>
            <a:pPr algn="ctr"/>
            <a:r>
              <a:rPr lang="ja-JP" altLang="en-US" sz="1200" smtClean="0"/>
              <a:t>広告収益</a:t>
            </a:r>
            <a:endParaRPr lang="en-US" altLang="ja-JP" sz="1200" smtClean="0"/>
          </a:p>
        </p:txBody>
      </p:sp>
      <p:cxnSp>
        <p:nvCxnSpPr>
          <p:cNvPr id="56" name="直線矢印コネクタ 55"/>
          <p:cNvCxnSpPr>
            <a:stCxn id="53" idx="0"/>
            <a:endCxn id="54" idx="2"/>
          </p:cNvCxnSpPr>
          <p:nvPr/>
        </p:nvCxnSpPr>
        <p:spPr>
          <a:xfrm flipV="1">
            <a:off x="5301507" y="3890377"/>
            <a:ext cx="1" cy="57740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曲線コネクタ 56"/>
          <p:cNvCxnSpPr>
            <a:stCxn id="54" idx="0"/>
            <a:endCxn id="55" idx="1"/>
          </p:cNvCxnSpPr>
          <p:nvPr/>
        </p:nvCxnSpPr>
        <p:spPr>
          <a:xfrm rot="5400000" flipH="1" flipV="1">
            <a:off x="5846151" y="1305243"/>
            <a:ext cx="1198670" cy="2287957"/>
          </a:xfrm>
          <a:prstGeom prst="curvedConnector2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曲線コネクタ 57"/>
          <p:cNvCxnSpPr>
            <a:stCxn id="52" idx="3"/>
            <a:endCxn id="54" idx="1"/>
          </p:cNvCxnSpPr>
          <p:nvPr/>
        </p:nvCxnSpPr>
        <p:spPr>
          <a:xfrm>
            <a:off x="4009328" y="2464963"/>
            <a:ext cx="684198" cy="1004504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楕円 59"/>
          <p:cNvSpPr/>
          <p:nvPr/>
        </p:nvSpPr>
        <p:spPr>
          <a:xfrm>
            <a:off x="4194032" y="2802639"/>
            <a:ext cx="291399" cy="29139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正</a:t>
            </a:r>
            <a:endParaRPr kumimoji="1" lang="ja-JP" altLang="en-US" b="1"/>
          </a:p>
        </p:txBody>
      </p:sp>
      <p:sp>
        <p:nvSpPr>
          <p:cNvPr id="61" name="楕円 60"/>
          <p:cNvSpPr/>
          <p:nvPr/>
        </p:nvSpPr>
        <p:spPr>
          <a:xfrm>
            <a:off x="5874092" y="2096976"/>
            <a:ext cx="291399" cy="29139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正</a:t>
            </a:r>
            <a:endParaRPr kumimoji="1" lang="ja-JP" altLang="en-US" b="1"/>
          </a:p>
        </p:txBody>
      </p:sp>
      <p:sp>
        <p:nvSpPr>
          <p:cNvPr id="62" name="楕円 61"/>
          <p:cNvSpPr/>
          <p:nvPr/>
        </p:nvSpPr>
        <p:spPr>
          <a:xfrm>
            <a:off x="5155806" y="4105845"/>
            <a:ext cx="291399" cy="29139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正</a:t>
            </a:r>
            <a:endParaRPr kumimoji="1" lang="ja-JP" altLang="en-US" b="1"/>
          </a:p>
        </p:txBody>
      </p:sp>
      <p:sp>
        <p:nvSpPr>
          <p:cNvPr id="69" name="角丸四角形 68"/>
          <p:cNvSpPr/>
          <p:nvPr/>
        </p:nvSpPr>
        <p:spPr>
          <a:xfrm>
            <a:off x="7593504" y="3046169"/>
            <a:ext cx="1215964" cy="8418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smtClean="0"/>
              <a:t>メディア</a:t>
            </a:r>
            <a:endParaRPr lang="en-US" altLang="ja-JP" sz="1200" smtClean="0"/>
          </a:p>
          <a:p>
            <a:pPr algn="ctr"/>
            <a:r>
              <a:rPr lang="ja-JP" altLang="en-US" sz="1200" smtClean="0"/>
              <a:t>コンテンツ投資</a:t>
            </a:r>
            <a:endParaRPr lang="en-US" altLang="ja-JP" sz="1200" smtClean="0"/>
          </a:p>
        </p:txBody>
      </p:sp>
      <p:sp>
        <p:nvSpPr>
          <p:cNvPr id="70" name="角丸四角形 69"/>
          <p:cNvSpPr/>
          <p:nvPr/>
        </p:nvSpPr>
        <p:spPr>
          <a:xfrm>
            <a:off x="6521509" y="4469683"/>
            <a:ext cx="1215964" cy="8418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smtClean="0"/>
              <a:t>UX</a:t>
            </a:r>
          </a:p>
        </p:txBody>
      </p:sp>
      <p:cxnSp>
        <p:nvCxnSpPr>
          <p:cNvPr id="71" name="直線矢印コネクタ 70"/>
          <p:cNvCxnSpPr>
            <a:stCxn id="70" idx="1"/>
          </p:cNvCxnSpPr>
          <p:nvPr/>
        </p:nvCxnSpPr>
        <p:spPr>
          <a:xfrm flipH="1">
            <a:off x="5913528" y="4890594"/>
            <a:ext cx="607981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曲線コネクタ 72"/>
          <p:cNvCxnSpPr>
            <a:stCxn id="69" idx="2"/>
            <a:endCxn id="70" idx="3"/>
          </p:cNvCxnSpPr>
          <p:nvPr/>
        </p:nvCxnSpPr>
        <p:spPr>
          <a:xfrm rot="5400000">
            <a:off x="7468178" y="4157286"/>
            <a:ext cx="1002604" cy="464013"/>
          </a:xfrm>
          <a:prstGeom prst="curvedConnector2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>
            <a:endCxn id="69" idx="0"/>
          </p:cNvCxnSpPr>
          <p:nvPr/>
        </p:nvCxnSpPr>
        <p:spPr>
          <a:xfrm>
            <a:off x="8201486" y="2272699"/>
            <a:ext cx="0" cy="77347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楕円 74"/>
          <p:cNvSpPr/>
          <p:nvPr/>
        </p:nvSpPr>
        <p:spPr>
          <a:xfrm>
            <a:off x="8055569" y="2450871"/>
            <a:ext cx="291399" cy="29139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正</a:t>
            </a:r>
            <a:endParaRPr kumimoji="1" lang="ja-JP" altLang="en-US" b="1"/>
          </a:p>
        </p:txBody>
      </p:sp>
      <p:sp>
        <p:nvSpPr>
          <p:cNvPr id="77" name="楕円 76"/>
          <p:cNvSpPr/>
          <p:nvPr/>
        </p:nvSpPr>
        <p:spPr>
          <a:xfrm>
            <a:off x="7972796" y="4289928"/>
            <a:ext cx="291399" cy="29139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正</a:t>
            </a:r>
            <a:endParaRPr kumimoji="1" lang="ja-JP" altLang="en-US" b="1"/>
          </a:p>
        </p:txBody>
      </p:sp>
      <p:sp>
        <p:nvSpPr>
          <p:cNvPr id="78" name="楕円 77"/>
          <p:cNvSpPr/>
          <p:nvPr/>
        </p:nvSpPr>
        <p:spPr>
          <a:xfrm>
            <a:off x="6156156" y="4748625"/>
            <a:ext cx="291399" cy="29139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正</a:t>
            </a:r>
            <a:endParaRPr kumimoji="1" lang="ja-JP" altLang="en-US" b="1"/>
          </a:p>
        </p:txBody>
      </p:sp>
      <p:sp>
        <p:nvSpPr>
          <p:cNvPr id="18" name="環状矢印 17"/>
          <p:cNvSpPr/>
          <p:nvPr/>
        </p:nvSpPr>
        <p:spPr>
          <a:xfrm rot="19811919">
            <a:off x="6026935" y="2740377"/>
            <a:ext cx="1453403" cy="1453403"/>
          </a:xfrm>
          <a:prstGeom prst="circularArrow">
            <a:avLst>
              <a:gd name="adj1" fmla="val 6404"/>
              <a:gd name="adj2" fmla="val 1024240"/>
              <a:gd name="adj3" fmla="val 20447648"/>
              <a:gd name="adj4" fmla="val 922801"/>
              <a:gd name="adj5" fmla="val 1271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377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98495" y="376692"/>
            <a:ext cx="11884786" cy="6327782"/>
            <a:chOff x="98495" y="376692"/>
            <a:chExt cx="11884786" cy="6327782"/>
          </a:xfrm>
        </p:grpSpPr>
        <p:sp>
          <p:nvSpPr>
            <p:cNvPr id="4" name="角丸四角形 3"/>
            <p:cNvSpPr/>
            <p:nvPr/>
          </p:nvSpPr>
          <p:spPr>
            <a:xfrm>
              <a:off x="1736896" y="3172696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計測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カバレッジ</a:t>
              </a:r>
              <a:endParaRPr lang="en-US" altLang="ja-JP" sz="1200" smtClean="0"/>
            </a:p>
          </p:txBody>
        </p:sp>
        <p:sp>
          <p:nvSpPr>
            <p:cNvPr id="5" name="角丸四角形 4"/>
            <p:cNvSpPr/>
            <p:nvPr/>
          </p:nvSpPr>
          <p:spPr>
            <a:xfrm>
              <a:off x="1748038" y="915417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ターゲティング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カバレッジ</a:t>
              </a:r>
              <a:endParaRPr lang="en-US" altLang="ja-JP" sz="1200" smtClean="0"/>
            </a:p>
          </p:txBody>
        </p:sp>
        <p:sp>
          <p:nvSpPr>
            <p:cNvPr id="6" name="角丸四角形 5"/>
            <p:cNvSpPr/>
            <p:nvPr/>
          </p:nvSpPr>
          <p:spPr>
            <a:xfrm>
              <a:off x="2795384" y="2044052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広告効果</a:t>
              </a:r>
              <a:endParaRPr lang="en-US" altLang="ja-JP" sz="1200" smtClean="0"/>
            </a:p>
          </p:txBody>
        </p:sp>
        <p:sp>
          <p:nvSpPr>
            <p:cNvPr id="7" name="角丸四角形 6"/>
            <p:cNvSpPr/>
            <p:nvPr/>
          </p:nvSpPr>
          <p:spPr>
            <a:xfrm>
              <a:off x="652811" y="2044052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smtClean="0"/>
                <a:t>User-Agent</a:t>
              </a:r>
            </a:p>
            <a:p>
              <a:pPr algn="ctr"/>
              <a:r>
                <a:rPr lang="ja-JP" altLang="en-US" sz="1200" smtClean="0"/>
                <a:t>識別能力</a:t>
              </a:r>
              <a:endParaRPr lang="en-US" altLang="ja-JP" sz="1200" smtClean="0"/>
            </a:p>
          </p:txBody>
        </p:sp>
        <p:sp>
          <p:nvSpPr>
            <p:cNvPr id="8" name="角丸四角形 7"/>
            <p:cNvSpPr/>
            <p:nvPr/>
          </p:nvSpPr>
          <p:spPr>
            <a:xfrm>
              <a:off x="4695545" y="4467780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広告接触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ユーザー数</a:t>
              </a:r>
              <a:endParaRPr lang="en-US" altLang="ja-JP" sz="1200" smtClean="0"/>
            </a:p>
          </p:txBody>
        </p:sp>
        <p:sp>
          <p:nvSpPr>
            <p:cNvPr id="9" name="角丸四角形 8"/>
            <p:cNvSpPr/>
            <p:nvPr/>
          </p:nvSpPr>
          <p:spPr>
            <a:xfrm>
              <a:off x="4695546" y="3048556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クライアント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広告出稿</a:t>
              </a:r>
              <a:endParaRPr lang="en-US" altLang="ja-JP" sz="1200" smtClean="0"/>
            </a:p>
          </p:txBody>
        </p:sp>
        <p:sp>
          <p:nvSpPr>
            <p:cNvPr id="10" name="角丸四角形 9"/>
            <p:cNvSpPr/>
            <p:nvPr/>
          </p:nvSpPr>
          <p:spPr>
            <a:xfrm>
              <a:off x="7591485" y="1428975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メディア </a:t>
              </a:r>
              <a:r>
                <a:rPr lang="en-US" altLang="ja-JP" sz="1200" smtClean="0"/>
                <a:t>/ </a:t>
              </a:r>
              <a:r>
                <a:rPr lang="ja-JP" altLang="en-US" sz="1200" smtClean="0"/>
                <a:t>媒体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広告収益</a:t>
              </a:r>
              <a:endParaRPr lang="en-US" altLang="ja-JP" sz="1200" smtClean="0"/>
            </a:p>
          </p:txBody>
        </p:sp>
        <p:sp>
          <p:nvSpPr>
            <p:cNvPr id="11" name="角丸四角形 10"/>
            <p:cNvSpPr/>
            <p:nvPr/>
          </p:nvSpPr>
          <p:spPr>
            <a:xfrm>
              <a:off x="7591485" y="3044266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メディア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コンテンツ投資</a:t>
              </a:r>
              <a:endParaRPr lang="en-US" altLang="ja-JP" sz="1200" smtClean="0"/>
            </a:p>
          </p:txBody>
        </p:sp>
        <p:sp>
          <p:nvSpPr>
            <p:cNvPr id="12" name="角丸四角形 11"/>
            <p:cNvSpPr/>
            <p:nvPr/>
          </p:nvSpPr>
          <p:spPr>
            <a:xfrm>
              <a:off x="6519490" y="4467780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smtClean="0"/>
                <a:t>UX</a:t>
              </a:r>
            </a:p>
          </p:txBody>
        </p:sp>
        <p:sp>
          <p:nvSpPr>
            <p:cNvPr id="14" name="角丸四角形 13"/>
            <p:cNvSpPr/>
            <p:nvPr/>
          </p:nvSpPr>
          <p:spPr>
            <a:xfrm>
              <a:off x="9177243" y="4727807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サブスク</a:t>
              </a:r>
              <a:endParaRPr lang="en-US" altLang="ja-JP" sz="1200" smtClean="0"/>
            </a:p>
            <a:p>
              <a:pPr algn="ctr"/>
              <a:r>
                <a:rPr lang="en-US" altLang="ja-JP" sz="1200" smtClean="0"/>
                <a:t>=</a:t>
              </a:r>
              <a:endParaRPr lang="en-US" altLang="ja-JP" sz="1200"/>
            </a:p>
            <a:p>
              <a:pPr algn="ctr"/>
              <a:r>
                <a:rPr lang="ja-JP" altLang="en-US" sz="1200" smtClean="0"/>
                <a:t>インターネットの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クローズ化</a:t>
              </a:r>
              <a:endParaRPr lang="ja-JP" altLang="en-US" sz="1200"/>
            </a:p>
          </p:txBody>
        </p:sp>
        <p:sp>
          <p:nvSpPr>
            <p:cNvPr id="15" name="角丸四角形 14"/>
            <p:cNvSpPr/>
            <p:nvPr/>
          </p:nvSpPr>
          <p:spPr>
            <a:xfrm>
              <a:off x="10767317" y="2297031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検索利用</a:t>
              </a:r>
              <a:endParaRPr lang="ja-JP" altLang="en-US" sz="1200"/>
            </a:p>
          </p:txBody>
        </p:sp>
        <p:sp>
          <p:nvSpPr>
            <p:cNvPr id="16" name="角丸四角形 15"/>
            <p:cNvSpPr/>
            <p:nvPr/>
          </p:nvSpPr>
          <p:spPr>
            <a:xfrm>
              <a:off x="8917751" y="376692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smtClean="0"/>
                <a:t>Google</a:t>
              </a:r>
            </a:p>
            <a:p>
              <a:pPr algn="ctr"/>
              <a:r>
                <a:rPr lang="en-US" altLang="ja-JP" sz="1200" smtClean="0"/>
                <a:t>Yahoo!</a:t>
              </a:r>
            </a:p>
            <a:p>
              <a:pPr algn="ctr"/>
              <a:r>
                <a:rPr lang="ja-JP" altLang="en-US" sz="1200" smtClean="0"/>
                <a:t>事業収益</a:t>
              </a:r>
              <a:endParaRPr lang="en-US" altLang="ja-JP" sz="1200" smtClean="0"/>
            </a:p>
          </p:txBody>
        </p:sp>
        <p:cxnSp>
          <p:nvCxnSpPr>
            <p:cNvPr id="17" name="曲線コネクタ 16"/>
            <p:cNvCxnSpPr>
              <a:stCxn id="7" idx="0"/>
              <a:endCxn id="5" idx="1"/>
            </p:cNvCxnSpPr>
            <p:nvPr/>
          </p:nvCxnSpPr>
          <p:spPr>
            <a:xfrm rot="5400000" flipH="1" flipV="1">
              <a:off x="1150553" y="1446568"/>
              <a:ext cx="707724" cy="487245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曲線コネクタ 19"/>
            <p:cNvCxnSpPr>
              <a:stCxn id="7" idx="2"/>
              <a:endCxn id="4" idx="1"/>
            </p:cNvCxnSpPr>
            <p:nvPr/>
          </p:nvCxnSpPr>
          <p:spPr>
            <a:xfrm rot="16200000" flipH="1">
              <a:off x="1144977" y="3001688"/>
              <a:ext cx="707734" cy="476103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曲線コネクタ 22"/>
            <p:cNvCxnSpPr>
              <a:stCxn id="5" idx="3"/>
              <a:endCxn id="6" idx="0"/>
            </p:cNvCxnSpPr>
            <p:nvPr/>
          </p:nvCxnSpPr>
          <p:spPr>
            <a:xfrm>
              <a:off x="2964002" y="1336328"/>
              <a:ext cx="439364" cy="707724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曲線コネクタ 25"/>
            <p:cNvCxnSpPr>
              <a:stCxn id="4" idx="3"/>
              <a:endCxn id="6" idx="2"/>
            </p:cNvCxnSpPr>
            <p:nvPr/>
          </p:nvCxnSpPr>
          <p:spPr>
            <a:xfrm flipV="1">
              <a:off x="2952860" y="2885873"/>
              <a:ext cx="450506" cy="707734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/>
            <p:cNvCxnSpPr>
              <a:stCxn id="8" idx="0"/>
              <a:endCxn id="9" idx="2"/>
            </p:cNvCxnSpPr>
            <p:nvPr/>
          </p:nvCxnSpPr>
          <p:spPr>
            <a:xfrm flipV="1">
              <a:off x="5303527" y="3890377"/>
              <a:ext cx="1" cy="577403"/>
            </a:xfrm>
            <a:prstGeom prst="straightConnector1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曲線コネクタ 34"/>
            <p:cNvCxnSpPr>
              <a:stCxn id="9" idx="0"/>
              <a:endCxn id="10" idx="1"/>
            </p:cNvCxnSpPr>
            <p:nvPr/>
          </p:nvCxnSpPr>
          <p:spPr>
            <a:xfrm rot="5400000" flipH="1" flipV="1">
              <a:off x="5848171" y="1305243"/>
              <a:ext cx="1198670" cy="2287957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/>
            <p:cNvCxnSpPr>
              <a:stCxn id="12" idx="1"/>
              <a:endCxn id="8" idx="3"/>
            </p:cNvCxnSpPr>
            <p:nvPr/>
          </p:nvCxnSpPr>
          <p:spPr>
            <a:xfrm flipH="1">
              <a:off x="5911509" y="4888691"/>
              <a:ext cx="607981" cy="0"/>
            </a:xfrm>
            <a:prstGeom prst="straightConnector1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曲線コネクタ 43"/>
            <p:cNvCxnSpPr>
              <a:stCxn id="11" idx="2"/>
              <a:endCxn id="12" idx="3"/>
            </p:cNvCxnSpPr>
            <p:nvPr/>
          </p:nvCxnSpPr>
          <p:spPr>
            <a:xfrm rot="5400000">
              <a:off x="7466159" y="4155383"/>
              <a:ext cx="1002604" cy="464013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曲線コネクタ 46"/>
            <p:cNvCxnSpPr>
              <a:stCxn id="10" idx="3"/>
              <a:endCxn id="14" idx="0"/>
            </p:cNvCxnSpPr>
            <p:nvPr/>
          </p:nvCxnSpPr>
          <p:spPr>
            <a:xfrm>
              <a:off x="8807449" y="1849886"/>
              <a:ext cx="977776" cy="2877921"/>
            </a:xfrm>
            <a:prstGeom prst="curvedConnector2">
              <a:avLst/>
            </a:prstGeom>
            <a:ln w="57150">
              <a:solidFill>
                <a:schemeClr val="accent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曲線コネクタ 49"/>
            <p:cNvCxnSpPr>
              <a:stCxn id="10" idx="0"/>
              <a:endCxn id="16" idx="1"/>
            </p:cNvCxnSpPr>
            <p:nvPr/>
          </p:nvCxnSpPr>
          <p:spPr>
            <a:xfrm rot="5400000" flipH="1" flipV="1">
              <a:off x="8242923" y="754147"/>
              <a:ext cx="631372" cy="718284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曲線コネクタ 58"/>
            <p:cNvCxnSpPr>
              <a:stCxn id="14" idx="2"/>
              <a:endCxn id="8" idx="2"/>
            </p:cNvCxnSpPr>
            <p:nvPr/>
          </p:nvCxnSpPr>
          <p:spPr>
            <a:xfrm rot="5400000" flipH="1">
              <a:off x="7414362" y="3198766"/>
              <a:ext cx="260027" cy="4481698"/>
            </a:xfrm>
            <a:prstGeom prst="curvedConnector3">
              <a:avLst>
                <a:gd name="adj1" fmla="val -365912"/>
              </a:avLst>
            </a:prstGeom>
            <a:ln w="57150">
              <a:solidFill>
                <a:schemeClr val="accent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曲線コネクタ 62"/>
            <p:cNvCxnSpPr>
              <a:stCxn id="14" idx="2"/>
              <a:endCxn id="12" idx="2"/>
            </p:cNvCxnSpPr>
            <p:nvPr/>
          </p:nvCxnSpPr>
          <p:spPr>
            <a:xfrm rot="5400000" flipH="1">
              <a:off x="8326335" y="4110739"/>
              <a:ext cx="260027" cy="2657753"/>
            </a:xfrm>
            <a:prstGeom prst="curvedConnector3">
              <a:avLst>
                <a:gd name="adj1" fmla="val -237605"/>
              </a:avLst>
            </a:prstGeom>
            <a:ln w="57150">
              <a:solidFill>
                <a:schemeClr val="accent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角丸四角形 66"/>
            <p:cNvSpPr/>
            <p:nvPr/>
          </p:nvSpPr>
          <p:spPr>
            <a:xfrm>
              <a:off x="1748038" y="4727808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プライバシー</a:t>
              </a:r>
              <a:endParaRPr lang="en-US" altLang="ja-JP" sz="1200" smtClean="0"/>
            </a:p>
            <a:p>
              <a:pPr algn="ctr"/>
              <a:r>
                <a:rPr lang="ja-JP" altLang="en-US" sz="1200"/>
                <a:t>保護</a:t>
              </a:r>
              <a:endParaRPr lang="en-US" altLang="ja-JP" sz="1200" smtClean="0"/>
            </a:p>
          </p:txBody>
        </p:sp>
        <p:cxnSp>
          <p:nvCxnSpPr>
            <p:cNvPr id="68" name="曲線コネクタ 67"/>
            <p:cNvCxnSpPr>
              <a:stCxn id="67" idx="1"/>
              <a:endCxn id="7" idx="1"/>
            </p:cNvCxnSpPr>
            <p:nvPr/>
          </p:nvCxnSpPr>
          <p:spPr>
            <a:xfrm rot="10800000">
              <a:off x="652812" y="2464963"/>
              <a:ext cx="1095227" cy="2683756"/>
            </a:xfrm>
            <a:prstGeom prst="curvedConnector3">
              <a:avLst>
                <a:gd name="adj1" fmla="val 137232"/>
              </a:avLst>
            </a:prstGeom>
            <a:ln w="57150">
              <a:solidFill>
                <a:schemeClr val="accent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曲線コネクタ 71"/>
            <p:cNvCxnSpPr>
              <a:stCxn id="67" idx="2"/>
              <a:endCxn id="12" idx="2"/>
            </p:cNvCxnSpPr>
            <p:nvPr/>
          </p:nvCxnSpPr>
          <p:spPr>
            <a:xfrm rot="5400000" flipH="1" flipV="1">
              <a:off x="4611732" y="3053889"/>
              <a:ext cx="260028" cy="4771452"/>
            </a:xfrm>
            <a:prstGeom prst="curvedConnector3">
              <a:avLst>
                <a:gd name="adj1" fmla="val -370664"/>
              </a:avLst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曲線コネクタ 78"/>
            <p:cNvCxnSpPr>
              <a:stCxn id="15" idx="0"/>
              <a:endCxn id="16" idx="3"/>
            </p:cNvCxnSpPr>
            <p:nvPr/>
          </p:nvCxnSpPr>
          <p:spPr>
            <a:xfrm rot="16200000" flipV="1">
              <a:off x="10004793" y="926525"/>
              <a:ext cx="1499428" cy="1241584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曲線コネクタ 75"/>
            <p:cNvCxnSpPr>
              <a:stCxn id="14" idx="3"/>
              <a:endCxn id="15" idx="2"/>
            </p:cNvCxnSpPr>
            <p:nvPr/>
          </p:nvCxnSpPr>
          <p:spPr>
            <a:xfrm flipV="1">
              <a:off x="10393207" y="3138852"/>
              <a:ext cx="982092" cy="2009866"/>
            </a:xfrm>
            <a:prstGeom prst="curvedConnector2">
              <a:avLst/>
            </a:prstGeom>
            <a:ln w="57150">
              <a:solidFill>
                <a:schemeClr val="accent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曲線コネクタ 79"/>
            <p:cNvCxnSpPr>
              <a:stCxn id="6" idx="3"/>
              <a:endCxn id="9" idx="1"/>
            </p:cNvCxnSpPr>
            <p:nvPr/>
          </p:nvCxnSpPr>
          <p:spPr>
            <a:xfrm>
              <a:off x="4011348" y="2464963"/>
              <a:ext cx="684198" cy="1004504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矢印コネクタ 44"/>
            <p:cNvCxnSpPr>
              <a:stCxn id="10" idx="2"/>
              <a:endCxn id="11" idx="0"/>
            </p:cNvCxnSpPr>
            <p:nvPr/>
          </p:nvCxnSpPr>
          <p:spPr>
            <a:xfrm>
              <a:off x="8199467" y="2270796"/>
              <a:ext cx="0" cy="773470"/>
            </a:xfrm>
            <a:prstGeom prst="straightConnector1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楕円 85"/>
            <p:cNvSpPr/>
            <p:nvPr/>
          </p:nvSpPr>
          <p:spPr>
            <a:xfrm>
              <a:off x="98495" y="3661141"/>
              <a:ext cx="291399" cy="29139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逆</a:t>
              </a:r>
              <a:endParaRPr kumimoji="1" lang="ja-JP" altLang="en-US" b="1"/>
            </a:p>
          </p:txBody>
        </p:sp>
        <p:sp>
          <p:nvSpPr>
            <p:cNvPr id="88" name="楕円 87"/>
            <p:cNvSpPr/>
            <p:nvPr/>
          </p:nvSpPr>
          <p:spPr>
            <a:xfrm>
              <a:off x="8152483" y="6043936"/>
              <a:ext cx="291399" cy="29139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逆</a:t>
              </a:r>
              <a:endParaRPr kumimoji="1" lang="ja-JP" altLang="en-US" b="1"/>
            </a:p>
          </p:txBody>
        </p:sp>
        <p:sp>
          <p:nvSpPr>
            <p:cNvPr id="89" name="楕円 88"/>
            <p:cNvSpPr/>
            <p:nvPr/>
          </p:nvSpPr>
          <p:spPr>
            <a:xfrm>
              <a:off x="7260734" y="6381682"/>
              <a:ext cx="291399" cy="29139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逆</a:t>
              </a:r>
              <a:endParaRPr kumimoji="1" lang="ja-JP" altLang="en-US" b="1"/>
            </a:p>
          </p:txBody>
        </p:sp>
        <p:sp>
          <p:nvSpPr>
            <p:cNvPr id="90" name="楕円 89"/>
            <p:cNvSpPr/>
            <p:nvPr/>
          </p:nvSpPr>
          <p:spPr>
            <a:xfrm>
              <a:off x="9478975" y="3094039"/>
              <a:ext cx="291399" cy="29139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逆</a:t>
              </a:r>
              <a:endParaRPr kumimoji="1" lang="ja-JP" altLang="en-US" b="1"/>
            </a:p>
          </p:txBody>
        </p:sp>
        <p:sp>
          <p:nvSpPr>
            <p:cNvPr id="91" name="楕円 90"/>
            <p:cNvSpPr/>
            <p:nvPr/>
          </p:nvSpPr>
          <p:spPr>
            <a:xfrm>
              <a:off x="10997698" y="4241689"/>
              <a:ext cx="291399" cy="29139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逆</a:t>
              </a:r>
              <a:endParaRPr kumimoji="1" lang="ja-JP" altLang="en-US" b="1"/>
            </a:p>
          </p:txBody>
        </p:sp>
        <p:sp>
          <p:nvSpPr>
            <p:cNvPr id="92" name="楕円 91"/>
            <p:cNvSpPr/>
            <p:nvPr/>
          </p:nvSpPr>
          <p:spPr>
            <a:xfrm>
              <a:off x="1207445" y="1551364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3" name="楕円 92"/>
            <p:cNvSpPr/>
            <p:nvPr/>
          </p:nvSpPr>
          <p:spPr>
            <a:xfrm>
              <a:off x="3155805" y="1460273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4" name="楕円 93"/>
            <p:cNvSpPr/>
            <p:nvPr/>
          </p:nvSpPr>
          <p:spPr>
            <a:xfrm>
              <a:off x="1207445" y="3094038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5" name="楕円 94"/>
            <p:cNvSpPr/>
            <p:nvPr/>
          </p:nvSpPr>
          <p:spPr>
            <a:xfrm>
              <a:off x="3155805" y="3136936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6" name="楕円 95"/>
            <p:cNvSpPr/>
            <p:nvPr/>
          </p:nvSpPr>
          <p:spPr>
            <a:xfrm>
              <a:off x="4196052" y="2802639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7" name="楕円 96"/>
            <p:cNvSpPr/>
            <p:nvPr/>
          </p:nvSpPr>
          <p:spPr>
            <a:xfrm>
              <a:off x="5876112" y="2096976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8" name="楕円 97"/>
            <p:cNvSpPr/>
            <p:nvPr/>
          </p:nvSpPr>
          <p:spPr>
            <a:xfrm>
              <a:off x="8248676" y="908580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9" name="楕円 98"/>
            <p:cNvSpPr/>
            <p:nvPr/>
          </p:nvSpPr>
          <p:spPr>
            <a:xfrm>
              <a:off x="10851999" y="1175650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100" name="楕円 99"/>
            <p:cNvSpPr/>
            <p:nvPr/>
          </p:nvSpPr>
          <p:spPr>
            <a:xfrm>
              <a:off x="8053550" y="2448968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101" name="楕円 100"/>
            <p:cNvSpPr/>
            <p:nvPr/>
          </p:nvSpPr>
          <p:spPr>
            <a:xfrm>
              <a:off x="7970777" y="4288025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102" name="楕円 101"/>
            <p:cNvSpPr/>
            <p:nvPr/>
          </p:nvSpPr>
          <p:spPr>
            <a:xfrm>
              <a:off x="6154137" y="4746722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103" name="楕円 102"/>
            <p:cNvSpPr/>
            <p:nvPr/>
          </p:nvSpPr>
          <p:spPr>
            <a:xfrm>
              <a:off x="5157826" y="4105845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104" name="楕円 103"/>
            <p:cNvSpPr/>
            <p:nvPr/>
          </p:nvSpPr>
          <p:spPr>
            <a:xfrm>
              <a:off x="4695545" y="6413075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</p:grpSp>
      <p:sp>
        <p:nvSpPr>
          <p:cNvPr id="52" name="角丸四角形 51"/>
          <p:cNvSpPr/>
          <p:nvPr/>
        </p:nvSpPr>
        <p:spPr>
          <a:xfrm>
            <a:off x="2793364" y="2044052"/>
            <a:ext cx="1215964" cy="8418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smtClean="0"/>
              <a:t>広告効果</a:t>
            </a:r>
            <a:endParaRPr lang="en-US" altLang="ja-JP" sz="1200" smtClean="0"/>
          </a:p>
        </p:txBody>
      </p:sp>
      <p:sp>
        <p:nvSpPr>
          <p:cNvPr id="53" name="角丸四角形 52"/>
          <p:cNvSpPr/>
          <p:nvPr/>
        </p:nvSpPr>
        <p:spPr>
          <a:xfrm>
            <a:off x="4693525" y="4467780"/>
            <a:ext cx="1215964" cy="8418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smtClean="0"/>
              <a:t>広告接触</a:t>
            </a:r>
            <a:endParaRPr lang="en-US" altLang="ja-JP" sz="1200" smtClean="0"/>
          </a:p>
          <a:p>
            <a:pPr algn="ctr"/>
            <a:r>
              <a:rPr lang="ja-JP" altLang="en-US" sz="1200" smtClean="0"/>
              <a:t>ユーザー数</a:t>
            </a:r>
            <a:endParaRPr lang="en-US" altLang="ja-JP" sz="1200" smtClean="0"/>
          </a:p>
        </p:txBody>
      </p:sp>
      <p:sp>
        <p:nvSpPr>
          <p:cNvPr id="54" name="角丸四角形 53"/>
          <p:cNvSpPr/>
          <p:nvPr/>
        </p:nvSpPr>
        <p:spPr>
          <a:xfrm>
            <a:off x="4693526" y="3048556"/>
            <a:ext cx="1215964" cy="8418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smtClean="0"/>
              <a:t>クライアント</a:t>
            </a:r>
            <a:endParaRPr lang="en-US" altLang="ja-JP" sz="1200" smtClean="0"/>
          </a:p>
          <a:p>
            <a:pPr algn="ctr"/>
            <a:r>
              <a:rPr lang="ja-JP" altLang="en-US" sz="1200" smtClean="0"/>
              <a:t>広告出稿</a:t>
            </a:r>
            <a:endParaRPr lang="en-US" altLang="ja-JP" sz="1200" smtClean="0"/>
          </a:p>
        </p:txBody>
      </p:sp>
      <p:sp>
        <p:nvSpPr>
          <p:cNvPr id="55" name="角丸四角形 54"/>
          <p:cNvSpPr/>
          <p:nvPr/>
        </p:nvSpPr>
        <p:spPr>
          <a:xfrm>
            <a:off x="7589465" y="1428975"/>
            <a:ext cx="1215964" cy="8418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smtClean="0"/>
              <a:t>メディア </a:t>
            </a:r>
            <a:r>
              <a:rPr lang="en-US" altLang="ja-JP" sz="1200" smtClean="0"/>
              <a:t>/ </a:t>
            </a:r>
            <a:r>
              <a:rPr lang="ja-JP" altLang="en-US" sz="1200" smtClean="0"/>
              <a:t>媒体</a:t>
            </a:r>
            <a:endParaRPr lang="en-US" altLang="ja-JP" sz="1200" smtClean="0"/>
          </a:p>
          <a:p>
            <a:pPr algn="ctr"/>
            <a:r>
              <a:rPr lang="ja-JP" altLang="en-US" sz="1200" smtClean="0"/>
              <a:t>広告収益</a:t>
            </a:r>
            <a:endParaRPr lang="en-US" altLang="ja-JP" sz="1200" smtClean="0"/>
          </a:p>
        </p:txBody>
      </p:sp>
      <p:cxnSp>
        <p:nvCxnSpPr>
          <p:cNvPr id="56" name="直線矢印コネクタ 55"/>
          <p:cNvCxnSpPr>
            <a:stCxn id="53" idx="0"/>
            <a:endCxn id="54" idx="2"/>
          </p:cNvCxnSpPr>
          <p:nvPr/>
        </p:nvCxnSpPr>
        <p:spPr>
          <a:xfrm flipV="1">
            <a:off x="5301507" y="3890377"/>
            <a:ext cx="1" cy="57740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曲線コネクタ 56"/>
          <p:cNvCxnSpPr>
            <a:stCxn id="54" idx="0"/>
            <a:endCxn id="55" idx="1"/>
          </p:cNvCxnSpPr>
          <p:nvPr/>
        </p:nvCxnSpPr>
        <p:spPr>
          <a:xfrm rot="5400000" flipH="1" flipV="1">
            <a:off x="5846151" y="1305243"/>
            <a:ext cx="1198670" cy="2287957"/>
          </a:xfrm>
          <a:prstGeom prst="curvedConnector2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曲線コネクタ 57"/>
          <p:cNvCxnSpPr>
            <a:stCxn id="52" idx="3"/>
            <a:endCxn id="54" idx="1"/>
          </p:cNvCxnSpPr>
          <p:nvPr/>
        </p:nvCxnSpPr>
        <p:spPr>
          <a:xfrm>
            <a:off x="4009328" y="2464963"/>
            <a:ext cx="684198" cy="1004504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楕円 59"/>
          <p:cNvSpPr/>
          <p:nvPr/>
        </p:nvSpPr>
        <p:spPr>
          <a:xfrm>
            <a:off x="4194032" y="2802639"/>
            <a:ext cx="291399" cy="29139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正</a:t>
            </a:r>
            <a:endParaRPr kumimoji="1" lang="ja-JP" altLang="en-US" b="1"/>
          </a:p>
        </p:txBody>
      </p:sp>
      <p:sp>
        <p:nvSpPr>
          <p:cNvPr id="61" name="楕円 60"/>
          <p:cNvSpPr/>
          <p:nvPr/>
        </p:nvSpPr>
        <p:spPr>
          <a:xfrm>
            <a:off x="5874092" y="2096976"/>
            <a:ext cx="291399" cy="29139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正</a:t>
            </a:r>
            <a:endParaRPr kumimoji="1" lang="ja-JP" altLang="en-US" b="1"/>
          </a:p>
        </p:txBody>
      </p:sp>
      <p:sp>
        <p:nvSpPr>
          <p:cNvPr id="62" name="楕円 61"/>
          <p:cNvSpPr/>
          <p:nvPr/>
        </p:nvSpPr>
        <p:spPr>
          <a:xfrm>
            <a:off x="5155806" y="4105845"/>
            <a:ext cx="291399" cy="29139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正</a:t>
            </a:r>
            <a:endParaRPr kumimoji="1" lang="ja-JP" altLang="en-US" b="1"/>
          </a:p>
        </p:txBody>
      </p:sp>
      <p:sp>
        <p:nvSpPr>
          <p:cNvPr id="64" name="角丸四角形 63"/>
          <p:cNvSpPr/>
          <p:nvPr/>
        </p:nvSpPr>
        <p:spPr>
          <a:xfrm>
            <a:off x="8915731" y="376691"/>
            <a:ext cx="1215964" cy="8418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smtClean="0"/>
              <a:t>Google</a:t>
            </a:r>
          </a:p>
          <a:p>
            <a:pPr algn="ctr"/>
            <a:r>
              <a:rPr lang="en-US" altLang="ja-JP" sz="1200" smtClean="0"/>
              <a:t>Yahoo!</a:t>
            </a:r>
          </a:p>
          <a:p>
            <a:pPr algn="ctr"/>
            <a:r>
              <a:rPr lang="ja-JP" altLang="en-US" sz="1200" smtClean="0"/>
              <a:t>事業収益</a:t>
            </a:r>
            <a:endParaRPr lang="en-US" altLang="ja-JP" sz="1200" smtClean="0"/>
          </a:p>
        </p:txBody>
      </p:sp>
      <p:cxnSp>
        <p:nvCxnSpPr>
          <p:cNvPr id="65" name="曲線コネクタ 64"/>
          <p:cNvCxnSpPr>
            <a:stCxn id="55" idx="0"/>
            <a:endCxn id="64" idx="1"/>
          </p:cNvCxnSpPr>
          <p:nvPr/>
        </p:nvCxnSpPr>
        <p:spPr>
          <a:xfrm rot="5400000" flipH="1" flipV="1">
            <a:off x="8240903" y="754147"/>
            <a:ext cx="631373" cy="718284"/>
          </a:xfrm>
          <a:prstGeom prst="curvedConnector2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楕円 65"/>
          <p:cNvSpPr/>
          <p:nvPr/>
        </p:nvSpPr>
        <p:spPr>
          <a:xfrm>
            <a:off x="8246656" y="908579"/>
            <a:ext cx="291399" cy="29139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正</a:t>
            </a:r>
            <a:endParaRPr kumimoji="1" lang="ja-JP" altLang="en-US" b="1"/>
          </a:p>
        </p:txBody>
      </p:sp>
      <p:sp>
        <p:nvSpPr>
          <p:cNvPr id="69" name="角丸四角形 68"/>
          <p:cNvSpPr/>
          <p:nvPr/>
        </p:nvSpPr>
        <p:spPr>
          <a:xfrm>
            <a:off x="7593504" y="3046169"/>
            <a:ext cx="1215964" cy="8418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smtClean="0"/>
              <a:t>メディア</a:t>
            </a:r>
            <a:endParaRPr lang="en-US" altLang="ja-JP" sz="1200" smtClean="0"/>
          </a:p>
          <a:p>
            <a:pPr algn="ctr"/>
            <a:r>
              <a:rPr lang="ja-JP" altLang="en-US" sz="1200" smtClean="0"/>
              <a:t>コンテンツ投資</a:t>
            </a:r>
            <a:endParaRPr lang="en-US" altLang="ja-JP" sz="1200" smtClean="0"/>
          </a:p>
        </p:txBody>
      </p:sp>
      <p:sp>
        <p:nvSpPr>
          <p:cNvPr id="70" name="角丸四角形 69"/>
          <p:cNvSpPr/>
          <p:nvPr/>
        </p:nvSpPr>
        <p:spPr>
          <a:xfrm>
            <a:off x="6521509" y="4469683"/>
            <a:ext cx="1215964" cy="8418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smtClean="0"/>
              <a:t>UX</a:t>
            </a:r>
          </a:p>
        </p:txBody>
      </p:sp>
      <p:cxnSp>
        <p:nvCxnSpPr>
          <p:cNvPr id="71" name="直線矢印コネクタ 70"/>
          <p:cNvCxnSpPr>
            <a:stCxn id="70" idx="1"/>
          </p:cNvCxnSpPr>
          <p:nvPr/>
        </p:nvCxnSpPr>
        <p:spPr>
          <a:xfrm flipH="1">
            <a:off x="5913528" y="4890594"/>
            <a:ext cx="607981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曲線コネクタ 72"/>
          <p:cNvCxnSpPr>
            <a:stCxn id="69" idx="2"/>
            <a:endCxn id="70" idx="3"/>
          </p:cNvCxnSpPr>
          <p:nvPr/>
        </p:nvCxnSpPr>
        <p:spPr>
          <a:xfrm rot="5400000">
            <a:off x="7468178" y="4157286"/>
            <a:ext cx="1002604" cy="464013"/>
          </a:xfrm>
          <a:prstGeom prst="curvedConnector2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>
            <a:endCxn id="69" idx="0"/>
          </p:cNvCxnSpPr>
          <p:nvPr/>
        </p:nvCxnSpPr>
        <p:spPr>
          <a:xfrm>
            <a:off x="8201486" y="2272699"/>
            <a:ext cx="0" cy="77347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楕円 74"/>
          <p:cNvSpPr/>
          <p:nvPr/>
        </p:nvSpPr>
        <p:spPr>
          <a:xfrm>
            <a:off x="8055569" y="2450871"/>
            <a:ext cx="291399" cy="29139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正</a:t>
            </a:r>
            <a:endParaRPr kumimoji="1" lang="ja-JP" altLang="en-US" b="1"/>
          </a:p>
        </p:txBody>
      </p:sp>
      <p:sp>
        <p:nvSpPr>
          <p:cNvPr id="77" name="楕円 76"/>
          <p:cNvSpPr/>
          <p:nvPr/>
        </p:nvSpPr>
        <p:spPr>
          <a:xfrm>
            <a:off x="7972796" y="4289928"/>
            <a:ext cx="291399" cy="29139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正</a:t>
            </a:r>
            <a:endParaRPr kumimoji="1" lang="ja-JP" altLang="en-US" b="1"/>
          </a:p>
        </p:txBody>
      </p:sp>
      <p:sp>
        <p:nvSpPr>
          <p:cNvPr id="78" name="楕円 77"/>
          <p:cNvSpPr/>
          <p:nvPr/>
        </p:nvSpPr>
        <p:spPr>
          <a:xfrm>
            <a:off x="6156156" y="4748625"/>
            <a:ext cx="291399" cy="29139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正</a:t>
            </a:r>
            <a:endParaRPr kumimoji="1" lang="ja-JP" altLang="en-US" b="1"/>
          </a:p>
        </p:txBody>
      </p:sp>
      <p:sp>
        <p:nvSpPr>
          <p:cNvPr id="18" name="環状矢印 17"/>
          <p:cNvSpPr/>
          <p:nvPr/>
        </p:nvSpPr>
        <p:spPr>
          <a:xfrm rot="19811919">
            <a:off x="6026935" y="2740377"/>
            <a:ext cx="1453403" cy="1453403"/>
          </a:xfrm>
          <a:prstGeom prst="circularArrow">
            <a:avLst>
              <a:gd name="adj1" fmla="val 6404"/>
              <a:gd name="adj2" fmla="val 1024240"/>
              <a:gd name="adj3" fmla="val 20447648"/>
              <a:gd name="adj4" fmla="val 922801"/>
              <a:gd name="adj5" fmla="val 1271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45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98495" y="376692"/>
            <a:ext cx="11884786" cy="6327782"/>
            <a:chOff x="98495" y="376692"/>
            <a:chExt cx="11884786" cy="6327782"/>
          </a:xfrm>
        </p:grpSpPr>
        <p:sp>
          <p:nvSpPr>
            <p:cNvPr id="4" name="角丸四角形 3"/>
            <p:cNvSpPr/>
            <p:nvPr/>
          </p:nvSpPr>
          <p:spPr>
            <a:xfrm>
              <a:off x="1736896" y="3172696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計測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カバレッジ</a:t>
              </a:r>
              <a:endParaRPr lang="en-US" altLang="ja-JP" sz="1200" smtClean="0"/>
            </a:p>
          </p:txBody>
        </p:sp>
        <p:sp>
          <p:nvSpPr>
            <p:cNvPr id="5" name="角丸四角形 4"/>
            <p:cNvSpPr/>
            <p:nvPr/>
          </p:nvSpPr>
          <p:spPr>
            <a:xfrm>
              <a:off x="1748038" y="915417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ターゲティング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カバレッジ</a:t>
              </a:r>
              <a:endParaRPr lang="en-US" altLang="ja-JP" sz="1200" smtClean="0"/>
            </a:p>
          </p:txBody>
        </p:sp>
        <p:sp>
          <p:nvSpPr>
            <p:cNvPr id="6" name="角丸四角形 5"/>
            <p:cNvSpPr/>
            <p:nvPr/>
          </p:nvSpPr>
          <p:spPr>
            <a:xfrm>
              <a:off x="2795384" y="2044052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広告効果</a:t>
              </a:r>
              <a:endParaRPr lang="en-US" altLang="ja-JP" sz="1200" smtClean="0"/>
            </a:p>
          </p:txBody>
        </p:sp>
        <p:sp>
          <p:nvSpPr>
            <p:cNvPr id="7" name="角丸四角形 6"/>
            <p:cNvSpPr/>
            <p:nvPr/>
          </p:nvSpPr>
          <p:spPr>
            <a:xfrm>
              <a:off x="652811" y="2044052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smtClean="0"/>
                <a:t>User-Agent</a:t>
              </a:r>
            </a:p>
            <a:p>
              <a:pPr algn="ctr"/>
              <a:r>
                <a:rPr lang="ja-JP" altLang="en-US" sz="1200" smtClean="0"/>
                <a:t>識別能力</a:t>
              </a:r>
              <a:endParaRPr lang="en-US" altLang="ja-JP" sz="1200" smtClean="0"/>
            </a:p>
          </p:txBody>
        </p:sp>
        <p:sp>
          <p:nvSpPr>
            <p:cNvPr id="8" name="角丸四角形 7"/>
            <p:cNvSpPr/>
            <p:nvPr/>
          </p:nvSpPr>
          <p:spPr>
            <a:xfrm>
              <a:off x="4695545" y="4467780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広告接触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ユーザー数</a:t>
              </a:r>
              <a:endParaRPr lang="en-US" altLang="ja-JP" sz="1200" smtClean="0"/>
            </a:p>
          </p:txBody>
        </p:sp>
        <p:sp>
          <p:nvSpPr>
            <p:cNvPr id="9" name="角丸四角形 8"/>
            <p:cNvSpPr/>
            <p:nvPr/>
          </p:nvSpPr>
          <p:spPr>
            <a:xfrm>
              <a:off x="4695546" y="3048556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クライアント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広告出稿</a:t>
              </a:r>
              <a:endParaRPr lang="en-US" altLang="ja-JP" sz="1200" smtClean="0"/>
            </a:p>
          </p:txBody>
        </p:sp>
        <p:sp>
          <p:nvSpPr>
            <p:cNvPr id="10" name="角丸四角形 9"/>
            <p:cNvSpPr/>
            <p:nvPr/>
          </p:nvSpPr>
          <p:spPr>
            <a:xfrm>
              <a:off x="7591485" y="1428975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メディア </a:t>
              </a:r>
              <a:r>
                <a:rPr lang="en-US" altLang="ja-JP" sz="1200" smtClean="0"/>
                <a:t>/ </a:t>
              </a:r>
              <a:r>
                <a:rPr lang="ja-JP" altLang="en-US" sz="1200" smtClean="0"/>
                <a:t>媒体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広告収益</a:t>
              </a:r>
              <a:endParaRPr lang="en-US" altLang="ja-JP" sz="1200" smtClean="0"/>
            </a:p>
          </p:txBody>
        </p:sp>
        <p:sp>
          <p:nvSpPr>
            <p:cNvPr id="11" name="角丸四角形 10"/>
            <p:cNvSpPr/>
            <p:nvPr/>
          </p:nvSpPr>
          <p:spPr>
            <a:xfrm>
              <a:off x="7591485" y="3044266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メディア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コンテンツ投資</a:t>
              </a:r>
              <a:endParaRPr lang="en-US" altLang="ja-JP" sz="1200" smtClean="0"/>
            </a:p>
          </p:txBody>
        </p:sp>
        <p:sp>
          <p:nvSpPr>
            <p:cNvPr id="12" name="角丸四角形 11"/>
            <p:cNvSpPr/>
            <p:nvPr/>
          </p:nvSpPr>
          <p:spPr>
            <a:xfrm>
              <a:off x="6519490" y="4467780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smtClean="0"/>
                <a:t>UX</a:t>
              </a:r>
            </a:p>
          </p:txBody>
        </p:sp>
        <p:sp>
          <p:nvSpPr>
            <p:cNvPr id="14" name="角丸四角形 13"/>
            <p:cNvSpPr/>
            <p:nvPr/>
          </p:nvSpPr>
          <p:spPr>
            <a:xfrm>
              <a:off x="9177243" y="4727807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サブスク</a:t>
              </a:r>
              <a:endParaRPr lang="en-US" altLang="ja-JP" sz="1200" smtClean="0"/>
            </a:p>
            <a:p>
              <a:pPr algn="ctr"/>
              <a:r>
                <a:rPr lang="en-US" altLang="ja-JP" sz="1200" smtClean="0"/>
                <a:t>=</a:t>
              </a:r>
              <a:endParaRPr lang="en-US" altLang="ja-JP" sz="1200"/>
            </a:p>
            <a:p>
              <a:pPr algn="ctr"/>
              <a:r>
                <a:rPr lang="ja-JP" altLang="en-US" sz="1200" smtClean="0"/>
                <a:t>インターネットの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クローズ化</a:t>
              </a:r>
              <a:endParaRPr lang="ja-JP" altLang="en-US" sz="1200"/>
            </a:p>
          </p:txBody>
        </p:sp>
        <p:sp>
          <p:nvSpPr>
            <p:cNvPr id="15" name="角丸四角形 14"/>
            <p:cNvSpPr/>
            <p:nvPr/>
          </p:nvSpPr>
          <p:spPr>
            <a:xfrm>
              <a:off x="10767317" y="2297031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検索利用</a:t>
              </a:r>
              <a:endParaRPr lang="ja-JP" altLang="en-US" sz="1200"/>
            </a:p>
          </p:txBody>
        </p:sp>
        <p:sp>
          <p:nvSpPr>
            <p:cNvPr id="16" name="角丸四角形 15"/>
            <p:cNvSpPr/>
            <p:nvPr/>
          </p:nvSpPr>
          <p:spPr>
            <a:xfrm>
              <a:off x="8917751" y="376692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smtClean="0"/>
                <a:t>Google</a:t>
              </a:r>
            </a:p>
            <a:p>
              <a:pPr algn="ctr"/>
              <a:r>
                <a:rPr lang="en-US" altLang="ja-JP" sz="1200" smtClean="0"/>
                <a:t>Yahoo!</a:t>
              </a:r>
            </a:p>
            <a:p>
              <a:pPr algn="ctr"/>
              <a:r>
                <a:rPr lang="ja-JP" altLang="en-US" sz="1200" smtClean="0"/>
                <a:t>事業収益</a:t>
              </a:r>
              <a:endParaRPr lang="en-US" altLang="ja-JP" sz="1200" smtClean="0"/>
            </a:p>
          </p:txBody>
        </p:sp>
        <p:cxnSp>
          <p:nvCxnSpPr>
            <p:cNvPr id="17" name="曲線コネクタ 16"/>
            <p:cNvCxnSpPr>
              <a:stCxn id="7" idx="0"/>
              <a:endCxn id="5" idx="1"/>
            </p:cNvCxnSpPr>
            <p:nvPr/>
          </p:nvCxnSpPr>
          <p:spPr>
            <a:xfrm rot="5400000" flipH="1" flipV="1">
              <a:off x="1150553" y="1446568"/>
              <a:ext cx="707724" cy="487245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曲線コネクタ 19"/>
            <p:cNvCxnSpPr>
              <a:stCxn id="7" idx="2"/>
              <a:endCxn id="4" idx="1"/>
            </p:cNvCxnSpPr>
            <p:nvPr/>
          </p:nvCxnSpPr>
          <p:spPr>
            <a:xfrm rot="16200000" flipH="1">
              <a:off x="1144977" y="3001688"/>
              <a:ext cx="707734" cy="476103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曲線コネクタ 22"/>
            <p:cNvCxnSpPr>
              <a:stCxn id="5" idx="3"/>
              <a:endCxn id="6" idx="0"/>
            </p:cNvCxnSpPr>
            <p:nvPr/>
          </p:nvCxnSpPr>
          <p:spPr>
            <a:xfrm>
              <a:off x="2964002" y="1336328"/>
              <a:ext cx="439364" cy="707724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曲線コネクタ 25"/>
            <p:cNvCxnSpPr>
              <a:stCxn id="4" idx="3"/>
              <a:endCxn id="6" idx="2"/>
            </p:cNvCxnSpPr>
            <p:nvPr/>
          </p:nvCxnSpPr>
          <p:spPr>
            <a:xfrm flipV="1">
              <a:off x="2952860" y="2885873"/>
              <a:ext cx="450506" cy="707734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/>
            <p:cNvCxnSpPr>
              <a:stCxn id="8" idx="0"/>
              <a:endCxn id="9" idx="2"/>
            </p:cNvCxnSpPr>
            <p:nvPr/>
          </p:nvCxnSpPr>
          <p:spPr>
            <a:xfrm flipV="1">
              <a:off x="5303527" y="3890377"/>
              <a:ext cx="1" cy="577403"/>
            </a:xfrm>
            <a:prstGeom prst="straightConnector1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曲線コネクタ 34"/>
            <p:cNvCxnSpPr>
              <a:stCxn id="9" idx="0"/>
              <a:endCxn id="10" idx="1"/>
            </p:cNvCxnSpPr>
            <p:nvPr/>
          </p:nvCxnSpPr>
          <p:spPr>
            <a:xfrm rot="5400000" flipH="1" flipV="1">
              <a:off x="5848171" y="1305243"/>
              <a:ext cx="1198670" cy="2287957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/>
            <p:cNvCxnSpPr>
              <a:stCxn id="12" idx="1"/>
              <a:endCxn id="8" idx="3"/>
            </p:cNvCxnSpPr>
            <p:nvPr/>
          </p:nvCxnSpPr>
          <p:spPr>
            <a:xfrm flipH="1">
              <a:off x="5911509" y="4888691"/>
              <a:ext cx="607981" cy="0"/>
            </a:xfrm>
            <a:prstGeom prst="straightConnector1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曲線コネクタ 43"/>
            <p:cNvCxnSpPr>
              <a:stCxn id="11" idx="2"/>
              <a:endCxn id="12" idx="3"/>
            </p:cNvCxnSpPr>
            <p:nvPr/>
          </p:nvCxnSpPr>
          <p:spPr>
            <a:xfrm rot="5400000">
              <a:off x="7466159" y="4155383"/>
              <a:ext cx="1002604" cy="464013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曲線コネクタ 46"/>
            <p:cNvCxnSpPr>
              <a:stCxn id="10" idx="3"/>
              <a:endCxn id="14" idx="0"/>
            </p:cNvCxnSpPr>
            <p:nvPr/>
          </p:nvCxnSpPr>
          <p:spPr>
            <a:xfrm>
              <a:off x="8807449" y="1849886"/>
              <a:ext cx="977776" cy="2877921"/>
            </a:xfrm>
            <a:prstGeom prst="curvedConnector2">
              <a:avLst/>
            </a:prstGeom>
            <a:ln w="57150">
              <a:solidFill>
                <a:schemeClr val="accent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曲線コネクタ 49"/>
            <p:cNvCxnSpPr>
              <a:stCxn id="10" idx="0"/>
              <a:endCxn id="16" idx="1"/>
            </p:cNvCxnSpPr>
            <p:nvPr/>
          </p:nvCxnSpPr>
          <p:spPr>
            <a:xfrm rot="5400000" flipH="1" flipV="1">
              <a:off x="8242923" y="754147"/>
              <a:ext cx="631372" cy="718284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曲線コネクタ 58"/>
            <p:cNvCxnSpPr>
              <a:stCxn id="14" idx="2"/>
              <a:endCxn id="8" idx="2"/>
            </p:cNvCxnSpPr>
            <p:nvPr/>
          </p:nvCxnSpPr>
          <p:spPr>
            <a:xfrm rot="5400000" flipH="1">
              <a:off x="7414362" y="3198766"/>
              <a:ext cx="260027" cy="4481698"/>
            </a:xfrm>
            <a:prstGeom prst="curvedConnector3">
              <a:avLst>
                <a:gd name="adj1" fmla="val -365912"/>
              </a:avLst>
            </a:prstGeom>
            <a:ln w="57150">
              <a:solidFill>
                <a:schemeClr val="accent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曲線コネクタ 62"/>
            <p:cNvCxnSpPr>
              <a:stCxn id="14" idx="2"/>
              <a:endCxn id="12" idx="2"/>
            </p:cNvCxnSpPr>
            <p:nvPr/>
          </p:nvCxnSpPr>
          <p:spPr>
            <a:xfrm rot="5400000" flipH="1">
              <a:off x="8326335" y="4110739"/>
              <a:ext cx="260027" cy="2657753"/>
            </a:xfrm>
            <a:prstGeom prst="curvedConnector3">
              <a:avLst>
                <a:gd name="adj1" fmla="val -237605"/>
              </a:avLst>
            </a:prstGeom>
            <a:ln w="57150">
              <a:solidFill>
                <a:schemeClr val="accent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角丸四角形 66"/>
            <p:cNvSpPr/>
            <p:nvPr/>
          </p:nvSpPr>
          <p:spPr>
            <a:xfrm>
              <a:off x="1748038" y="4727808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プライバシー</a:t>
              </a:r>
              <a:endParaRPr lang="en-US" altLang="ja-JP" sz="1200" smtClean="0"/>
            </a:p>
            <a:p>
              <a:pPr algn="ctr"/>
              <a:r>
                <a:rPr lang="ja-JP" altLang="en-US" sz="1200"/>
                <a:t>保護</a:t>
              </a:r>
              <a:endParaRPr lang="en-US" altLang="ja-JP" sz="1200" smtClean="0"/>
            </a:p>
          </p:txBody>
        </p:sp>
        <p:cxnSp>
          <p:nvCxnSpPr>
            <p:cNvPr id="68" name="曲線コネクタ 67"/>
            <p:cNvCxnSpPr>
              <a:stCxn id="67" idx="1"/>
              <a:endCxn id="7" idx="1"/>
            </p:cNvCxnSpPr>
            <p:nvPr/>
          </p:nvCxnSpPr>
          <p:spPr>
            <a:xfrm rot="10800000">
              <a:off x="652812" y="2464963"/>
              <a:ext cx="1095227" cy="2683756"/>
            </a:xfrm>
            <a:prstGeom prst="curvedConnector3">
              <a:avLst>
                <a:gd name="adj1" fmla="val 137232"/>
              </a:avLst>
            </a:prstGeom>
            <a:ln w="57150">
              <a:solidFill>
                <a:schemeClr val="accent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曲線コネクタ 71"/>
            <p:cNvCxnSpPr>
              <a:stCxn id="67" idx="2"/>
              <a:endCxn id="12" idx="2"/>
            </p:cNvCxnSpPr>
            <p:nvPr/>
          </p:nvCxnSpPr>
          <p:spPr>
            <a:xfrm rot="5400000" flipH="1" flipV="1">
              <a:off x="4611732" y="3053889"/>
              <a:ext cx="260028" cy="4771452"/>
            </a:xfrm>
            <a:prstGeom prst="curvedConnector3">
              <a:avLst>
                <a:gd name="adj1" fmla="val -370664"/>
              </a:avLst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曲線コネクタ 78"/>
            <p:cNvCxnSpPr>
              <a:stCxn id="15" idx="0"/>
              <a:endCxn id="16" idx="3"/>
            </p:cNvCxnSpPr>
            <p:nvPr/>
          </p:nvCxnSpPr>
          <p:spPr>
            <a:xfrm rot="16200000" flipV="1">
              <a:off x="10004793" y="926525"/>
              <a:ext cx="1499428" cy="1241584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曲線コネクタ 75"/>
            <p:cNvCxnSpPr>
              <a:stCxn id="14" idx="3"/>
              <a:endCxn id="15" idx="2"/>
            </p:cNvCxnSpPr>
            <p:nvPr/>
          </p:nvCxnSpPr>
          <p:spPr>
            <a:xfrm flipV="1">
              <a:off x="10393207" y="3138852"/>
              <a:ext cx="982092" cy="2009866"/>
            </a:xfrm>
            <a:prstGeom prst="curvedConnector2">
              <a:avLst/>
            </a:prstGeom>
            <a:ln w="57150">
              <a:solidFill>
                <a:schemeClr val="accent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曲線コネクタ 79"/>
            <p:cNvCxnSpPr>
              <a:stCxn id="6" idx="3"/>
              <a:endCxn id="9" idx="1"/>
            </p:cNvCxnSpPr>
            <p:nvPr/>
          </p:nvCxnSpPr>
          <p:spPr>
            <a:xfrm>
              <a:off x="4011348" y="2464963"/>
              <a:ext cx="684198" cy="1004504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矢印コネクタ 44"/>
            <p:cNvCxnSpPr>
              <a:stCxn id="10" idx="2"/>
              <a:endCxn id="11" idx="0"/>
            </p:cNvCxnSpPr>
            <p:nvPr/>
          </p:nvCxnSpPr>
          <p:spPr>
            <a:xfrm>
              <a:off x="8199467" y="2270796"/>
              <a:ext cx="0" cy="773470"/>
            </a:xfrm>
            <a:prstGeom prst="straightConnector1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楕円 85"/>
            <p:cNvSpPr/>
            <p:nvPr/>
          </p:nvSpPr>
          <p:spPr>
            <a:xfrm>
              <a:off x="98495" y="3661141"/>
              <a:ext cx="291399" cy="29139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逆</a:t>
              </a:r>
              <a:endParaRPr kumimoji="1" lang="ja-JP" altLang="en-US" b="1"/>
            </a:p>
          </p:txBody>
        </p:sp>
        <p:sp>
          <p:nvSpPr>
            <p:cNvPr id="88" name="楕円 87"/>
            <p:cNvSpPr/>
            <p:nvPr/>
          </p:nvSpPr>
          <p:spPr>
            <a:xfrm>
              <a:off x="8152483" y="6043936"/>
              <a:ext cx="291399" cy="29139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逆</a:t>
              </a:r>
              <a:endParaRPr kumimoji="1" lang="ja-JP" altLang="en-US" b="1"/>
            </a:p>
          </p:txBody>
        </p:sp>
        <p:sp>
          <p:nvSpPr>
            <p:cNvPr id="89" name="楕円 88"/>
            <p:cNvSpPr/>
            <p:nvPr/>
          </p:nvSpPr>
          <p:spPr>
            <a:xfrm>
              <a:off x="7260734" y="6381682"/>
              <a:ext cx="291399" cy="29139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逆</a:t>
              </a:r>
              <a:endParaRPr kumimoji="1" lang="ja-JP" altLang="en-US" b="1"/>
            </a:p>
          </p:txBody>
        </p:sp>
        <p:sp>
          <p:nvSpPr>
            <p:cNvPr id="90" name="楕円 89"/>
            <p:cNvSpPr/>
            <p:nvPr/>
          </p:nvSpPr>
          <p:spPr>
            <a:xfrm>
              <a:off x="9478975" y="3094039"/>
              <a:ext cx="291399" cy="29139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逆</a:t>
              </a:r>
              <a:endParaRPr kumimoji="1" lang="ja-JP" altLang="en-US" b="1"/>
            </a:p>
          </p:txBody>
        </p:sp>
        <p:sp>
          <p:nvSpPr>
            <p:cNvPr id="91" name="楕円 90"/>
            <p:cNvSpPr/>
            <p:nvPr/>
          </p:nvSpPr>
          <p:spPr>
            <a:xfrm>
              <a:off x="10997698" y="4241689"/>
              <a:ext cx="291399" cy="29139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逆</a:t>
              </a:r>
              <a:endParaRPr kumimoji="1" lang="ja-JP" altLang="en-US" b="1"/>
            </a:p>
          </p:txBody>
        </p:sp>
        <p:sp>
          <p:nvSpPr>
            <p:cNvPr id="92" name="楕円 91"/>
            <p:cNvSpPr/>
            <p:nvPr/>
          </p:nvSpPr>
          <p:spPr>
            <a:xfrm>
              <a:off x="1207445" y="1551364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3" name="楕円 92"/>
            <p:cNvSpPr/>
            <p:nvPr/>
          </p:nvSpPr>
          <p:spPr>
            <a:xfrm>
              <a:off x="3155805" y="1460273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4" name="楕円 93"/>
            <p:cNvSpPr/>
            <p:nvPr/>
          </p:nvSpPr>
          <p:spPr>
            <a:xfrm>
              <a:off x="1207445" y="3094038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5" name="楕円 94"/>
            <p:cNvSpPr/>
            <p:nvPr/>
          </p:nvSpPr>
          <p:spPr>
            <a:xfrm>
              <a:off x="3155805" y="3136936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6" name="楕円 95"/>
            <p:cNvSpPr/>
            <p:nvPr/>
          </p:nvSpPr>
          <p:spPr>
            <a:xfrm>
              <a:off x="4196052" y="2802639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7" name="楕円 96"/>
            <p:cNvSpPr/>
            <p:nvPr/>
          </p:nvSpPr>
          <p:spPr>
            <a:xfrm>
              <a:off x="5876112" y="2096976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8" name="楕円 97"/>
            <p:cNvSpPr/>
            <p:nvPr/>
          </p:nvSpPr>
          <p:spPr>
            <a:xfrm>
              <a:off x="8248676" y="908580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9" name="楕円 98"/>
            <p:cNvSpPr/>
            <p:nvPr/>
          </p:nvSpPr>
          <p:spPr>
            <a:xfrm>
              <a:off x="10851999" y="1175650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100" name="楕円 99"/>
            <p:cNvSpPr/>
            <p:nvPr/>
          </p:nvSpPr>
          <p:spPr>
            <a:xfrm>
              <a:off x="8053550" y="2448968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101" name="楕円 100"/>
            <p:cNvSpPr/>
            <p:nvPr/>
          </p:nvSpPr>
          <p:spPr>
            <a:xfrm>
              <a:off x="7970777" y="4288025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102" name="楕円 101"/>
            <p:cNvSpPr/>
            <p:nvPr/>
          </p:nvSpPr>
          <p:spPr>
            <a:xfrm>
              <a:off x="6154137" y="4746722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103" name="楕円 102"/>
            <p:cNvSpPr/>
            <p:nvPr/>
          </p:nvSpPr>
          <p:spPr>
            <a:xfrm>
              <a:off x="5157826" y="4105845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104" name="楕円 103"/>
            <p:cNvSpPr/>
            <p:nvPr/>
          </p:nvSpPr>
          <p:spPr>
            <a:xfrm>
              <a:off x="4695545" y="6413075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</p:grpSp>
      <p:sp>
        <p:nvSpPr>
          <p:cNvPr id="52" name="角丸四角形 51"/>
          <p:cNvSpPr/>
          <p:nvPr/>
        </p:nvSpPr>
        <p:spPr>
          <a:xfrm>
            <a:off x="1732717" y="3172695"/>
            <a:ext cx="1215964" cy="8418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smtClean="0"/>
              <a:t>計測</a:t>
            </a:r>
            <a:endParaRPr lang="en-US" altLang="ja-JP" sz="1200" smtClean="0"/>
          </a:p>
          <a:p>
            <a:pPr algn="ctr"/>
            <a:r>
              <a:rPr lang="ja-JP" altLang="en-US" sz="1200" smtClean="0"/>
              <a:t>カバレッジ</a:t>
            </a:r>
            <a:endParaRPr lang="en-US" altLang="ja-JP" sz="1200" smtClean="0"/>
          </a:p>
        </p:txBody>
      </p:sp>
      <p:sp>
        <p:nvSpPr>
          <p:cNvPr id="53" name="角丸四角形 52"/>
          <p:cNvSpPr/>
          <p:nvPr/>
        </p:nvSpPr>
        <p:spPr>
          <a:xfrm>
            <a:off x="1743859" y="915416"/>
            <a:ext cx="1215964" cy="8418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smtClean="0"/>
              <a:t>ターゲティング</a:t>
            </a:r>
            <a:endParaRPr lang="en-US" altLang="ja-JP" sz="1200" smtClean="0"/>
          </a:p>
          <a:p>
            <a:pPr algn="ctr"/>
            <a:r>
              <a:rPr lang="ja-JP" altLang="en-US" sz="1200" smtClean="0"/>
              <a:t>カバレッジ</a:t>
            </a:r>
            <a:endParaRPr lang="en-US" altLang="ja-JP" sz="1200" smtClean="0"/>
          </a:p>
        </p:txBody>
      </p:sp>
      <p:sp>
        <p:nvSpPr>
          <p:cNvPr id="54" name="角丸四角形 53"/>
          <p:cNvSpPr/>
          <p:nvPr/>
        </p:nvSpPr>
        <p:spPr>
          <a:xfrm>
            <a:off x="2791205" y="2044051"/>
            <a:ext cx="1215964" cy="8418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smtClean="0"/>
              <a:t>広告効果</a:t>
            </a:r>
            <a:endParaRPr lang="en-US" altLang="ja-JP" sz="1200" smtClean="0"/>
          </a:p>
        </p:txBody>
      </p:sp>
      <p:sp>
        <p:nvSpPr>
          <p:cNvPr id="55" name="角丸四角形 54"/>
          <p:cNvSpPr/>
          <p:nvPr/>
        </p:nvSpPr>
        <p:spPr>
          <a:xfrm>
            <a:off x="648632" y="2044051"/>
            <a:ext cx="1215964" cy="8418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smtClean="0"/>
              <a:t>User-Agent</a:t>
            </a:r>
          </a:p>
          <a:p>
            <a:pPr algn="ctr"/>
            <a:r>
              <a:rPr lang="ja-JP" altLang="en-US" sz="1200" smtClean="0"/>
              <a:t>識別能力</a:t>
            </a:r>
            <a:endParaRPr lang="en-US" altLang="ja-JP" sz="1200" smtClean="0"/>
          </a:p>
        </p:txBody>
      </p:sp>
      <p:cxnSp>
        <p:nvCxnSpPr>
          <p:cNvPr id="56" name="曲線コネクタ 55"/>
          <p:cNvCxnSpPr>
            <a:stCxn id="55" idx="0"/>
            <a:endCxn id="53" idx="1"/>
          </p:cNvCxnSpPr>
          <p:nvPr/>
        </p:nvCxnSpPr>
        <p:spPr>
          <a:xfrm rot="5400000" flipH="1" flipV="1">
            <a:off x="1146374" y="1446567"/>
            <a:ext cx="707724" cy="487245"/>
          </a:xfrm>
          <a:prstGeom prst="curvedConnector2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曲線コネクタ 56"/>
          <p:cNvCxnSpPr>
            <a:stCxn id="55" idx="2"/>
            <a:endCxn id="52" idx="1"/>
          </p:cNvCxnSpPr>
          <p:nvPr/>
        </p:nvCxnSpPr>
        <p:spPr>
          <a:xfrm rot="16200000" flipH="1">
            <a:off x="1140798" y="3001687"/>
            <a:ext cx="707734" cy="476103"/>
          </a:xfrm>
          <a:prstGeom prst="curvedConnector2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曲線コネクタ 57"/>
          <p:cNvCxnSpPr>
            <a:stCxn id="53" idx="3"/>
            <a:endCxn id="54" idx="0"/>
          </p:cNvCxnSpPr>
          <p:nvPr/>
        </p:nvCxnSpPr>
        <p:spPr>
          <a:xfrm>
            <a:off x="2959823" y="1336327"/>
            <a:ext cx="439364" cy="707724"/>
          </a:xfrm>
          <a:prstGeom prst="curvedConnector2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曲線コネクタ 59"/>
          <p:cNvCxnSpPr>
            <a:stCxn id="52" idx="3"/>
            <a:endCxn id="54" idx="2"/>
          </p:cNvCxnSpPr>
          <p:nvPr/>
        </p:nvCxnSpPr>
        <p:spPr>
          <a:xfrm flipV="1">
            <a:off x="2948681" y="2885872"/>
            <a:ext cx="450506" cy="707734"/>
          </a:xfrm>
          <a:prstGeom prst="curvedConnector2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楕円 60"/>
          <p:cNvSpPr/>
          <p:nvPr/>
        </p:nvSpPr>
        <p:spPr>
          <a:xfrm>
            <a:off x="1203266" y="1551363"/>
            <a:ext cx="291399" cy="29139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正</a:t>
            </a:r>
            <a:endParaRPr kumimoji="1" lang="ja-JP" altLang="en-US" b="1"/>
          </a:p>
        </p:txBody>
      </p:sp>
      <p:sp>
        <p:nvSpPr>
          <p:cNvPr id="62" name="楕円 61"/>
          <p:cNvSpPr/>
          <p:nvPr/>
        </p:nvSpPr>
        <p:spPr>
          <a:xfrm>
            <a:off x="3151626" y="1460272"/>
            <a:ext cx="291399" cy="29139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正</a:t>
            </a:r>
            <a:endParaRPr kumimoji="1" lang="ja-JP" altLang="en-US" b="1"/>
          </a:p>
        </p:txBody>
      </p:sp>
      <p:sp>
        <p:nvSpPr>
          <p:cNvPr id="64" name="楕円 63"/>
          <p:cNvSpPr/>
          <p:nvPr/>
        </p:nvSpPr>
        <p:spPr>
          <a:xfrm>
            <a:off x="1203266" y="3094037"/>
            <a:ext cx="291399" cy="29139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正</a:t>
            </a:r>
            <a:endParaRPr kumimoji="1" lang="ja-JP" altLang="en-US" b="1"/>
          </a:p>
        </p:txBody>
      </p:sp>
      <p:sp>
        <p:nvSpPr>
          <p:cNvPr id="65" name="楕円 64"/>
          <p:cNvSpPr/>
          <p:nvPr/>
        </p:nvSpPr>
        <p:spPr>
          <a:xfrm>
            <a:off x="3151626" y="3136935"/>
            <a:ext cx="291399" cy="29139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正</a:t>
            </a:r>
            <a:endParaRPr kumimoji="1" lang="ja-JP" altLang="en-US" b="1"/>
          </a:p>
        </p:txBody>
      </p:sp>
    </p:spTree>
    <p:extLst>
      <p:ext uri="{BB962C8B-B14F-4D97-AF65-F5344CB8AC3E}">
        <p14:creationId xmlns:p14="http://schemas.microsoft.com/office/powerpoint/2010/main" val="3847333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98495" y="376692"/>
            <a:ext cx="11884786" cy="6327782"/>
            <a:chOff x="98495" y="376692"/>
            <a:chExt cx="11884786" cy="6327782"/>
          </a:xfrm>
        </p:grpSpPr>
        <p:sp>
          <p:nvSpPr>
            <p:cNvPr id="4" name="角丸四角形 3"/>
            <p:cNvSpPr/>
            <p:nvPr/>
          </p:nvSpPr>
          <p:spPr>
            <a:xfrm>
              <a:off x="1736896" y="3172696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計測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カバレッジ</a:t>
              </a:r>
              <a:endParaRPr lang="en-US" altLang="ja-JP" sz="1200" smtClean="0"/>
            </a:p>
          </p:txBody>
        </p:sp>
        <p:sp>
          <p:nvSpPr>
            <p:cNvPr id="5" name="角丸四角形 4"/>
            <p:cNvSpPr/>
            <p:nvPr/>
          </p:nvSpPr>
          <p:spPr>
            <a:xfrm>
              <a:off x="1748038" y="915417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ターゲティング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カバレッジ</a:t>
              </a:r>
              <a:endParaRPr lang="en-US" altLang="ja-JP" sz="1200" smtClean="0"/>
            </a:p>
          </p:txBody>
        </p:sp>
        <p:sp>
          <p:nvSpPr>
            <p:cNvPr id="6" name="角丸四角形 5"/>
            <p:cNvSpPr/>
            <p:nvPr/>
          </p:nvSpPr>
          <p:spPr>
            <a:xfrm>
              <a:off x="2795384" y="2044052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広告効果</a:t>
              </a:r>
              <a:endParaRPr lang="en-US" altLang="ja-JP" sz="1200" smtClean="0"/>
            </a:p>
          </p:txBody>
        </p:sp>
        <p:sp>
          <p:nvSpPr>
            <p:cNvPr id="7" name="角丸四角形 6"/>
            <p:cNvSpPr/>
            <p:nvPr/>
          </p:nvSpPr>
          <p:spPr>
            <a:xfrm>
              <a:off x="652811" y="2044052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smtClean="0"/>
                <a:t>User-Agent</a:t>
              </a:r>
            </a:p>
            <a:p>
              <a:pPr algn="ctr"/>
              <a:r>
                <a:rPr lang="ja-JP" altLang="en-US" sz="1200" smtClean="0"/>
                <a:t>識別能力</a:t>
              </a:r>
              <a:endParaRPr lang="en-US" altLang="ja-JP" sz="1200" smtClean="0"/>
            </a:p>
          </p:txBody>
        </p:sp>
        <p:sp>
          <p:nvSpPr>
            <p:cNvPr id="8" name="角丸四角形 7"/>
            <p:cNvSpPr/>
            <p:nvPr/>
          </p:nvSpPr>
          <p:spPr>
            <a:xfrm>
              <a:off x="4695545" y="4467780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広告接触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ユーザー数</a:t>
              </a:r>
              <a:endParaRPr lang="en-US" altLang="ja-JP" sz="1200" smtClean="0"/>
            </a:p>
          </p:txBody>
        </p:sp>
        <p:sp>
          <p:nvSpPr>
            <p:cNvPr id="9" name="角丸四角形 8"/>
            <p:cNvSpPr/>
            <p:nvPr/>
          </p:nvSpPr>
          <p:spPr>
            <a:xfrm>
              <a:off x="4695546" y="3048556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クライアント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広告出稿</a:t>
              </a:r>
              <a:endParaRPr lang="en-US" altLang="ja-JP" sz="1200" smtClean="0"/>
            </a:p>
          </p:txBody>
        </p:sp>
        <p:sp>
          <p:nvSpPr>
            <p:cNvPr id="10" name="角丸四角形 9"/>
            <p:cNvSpPr/>
            <p:nvPr/>
          </p:nvSpPr>
          <p:spPr>
            <a:xfrm>
              <a:off x="7591485" y="1428975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メディア </a:t>
              </a:r>
              <a:r>
                <a:rPr lang="en-US" altLang="ja-JP" sz="1200" smtClean="0"/>
                <a:t>/ </a:t>
              </a:r>
              <a:r>
                <a:rPr lang="ja-JP" altLang="en-US" sz="1200" smtClean="0"/>
                <a:t>媒体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広告収益</a:t>
              </a:r>
              <a:endParaRPr lang="en-US" altLang="ja-JP" sz="1200" smtClean="0"/>
            </a:p>
          </p:txBody>
        </p:sp>
        <p:sp>
          <p:nvSpPr>
            <p:cNvPr id="11" name="角丸四角形 10"/>
            <p:cNvSpPr/>
            <p:nvPr/>
          </p:nvSpPr>
          <p:spPr>
            <a:xfrm>
              <a:off x="7591485" y="3044266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メディア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コンテンツ投資</a:t>
              </a:r>
              <a:endParaRPr lang="en-US" altLang="ja-JP" sz="1200" smtClean="0"/>
            </a:p>
          </p:txBody>
        </p:sp>
        <p:sp>
          <p:nvSpPr>
            <p:cNvPr id="12" name="角丸四角形 11"/>
            <p:cNvSpPr/>
            <p:nvPr/>
          </p:nvSpPr>
          <p:spPr>
            <a:xfrm>
              <a:off x="6519490" y="4467780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smtClean="0"/>
                <a:t>UX</a:t>
              </a:r>
            </a:p>
          </p:txBody>
        </p:sp>
        <p:sp>
          <p:nvSpPr>
            <p:cNvPr id="14" name="角丸四角形 13"/>
            <p:cNvSpPr/>
            <p:nvPr/>
          </p:nvSpPr>
          <p:spPr>
            <a:xfrm>
              <a:off x="9177243" y="4727807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サブスク</a:t>
              </a:r>
              <a:endParaRPr lang="en-US" altLang="ja-JP" sz="1200" smtClean="0"/>
            </a:p>
            <a:p>
              <a:pPr algn="ctr"/>
              <a:r>
                <a:rPr lang="en-US" altLang="ja-JP" sz="1200" smtClean="0"/>
                <a:t>=</a:t>
              </a:r>
              <a:endParaRPr lang="en-US" altLang="ja-JP" sz="1200"/>
            </a:p>
            <a:p>
              <a:pPr algn="ctr"/>
              <a:r>
                <a:rPr lang="ja-JP" altLang="en-US" sz="1200" smtClean="0"/>
                <a:t>インターネットの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クローズ化</a:t>
              </a:r>
              <a:endParaRPr lang="ja-JP" altLang="en-US" sz="1200"/>
            </a:p>
          </p:txBody>
        </p:sp>
        <p:sp>
          <p:nvSpPr>
            <p:cNvPr id="15" name="角丸四角形 14"/>
            <p:cNvSpPr/>
            <p:nvPr/>
          </p:nvSpPr>
          <p:spPr>
            <a:xfrm>
              <a:off x="10767317" y="2297031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検索利用</a:t>
              </a:r>
              <a:endParaRPr lang="ja-JP" altLang="en-US" sz="1200"/>
            </a:p>
          </p:txBody>
        </p:sp>
        <p:sp>
          <p:nvSpPr>
            <p:cNvPr id="16" name="角丸四角形 15"/>
            <p:cNvSpPr/>
            <p:nvPr/>
          </p:nvSpPr>
          <p:spPr>
            <a:xfrm>
              <a:off x="8917751" y="376692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smtClean="0"/>
                <a:t>Google</a:t>
              </a:r>
            </a:p>
            <a:p>
              <a:pPr algn="ctr"/>
              <a:r>
                <a:rPr lang="en-US" altLang="ja-JP" sz="1200" smtClean="0"/>
                <a:t>Yahoo!</a:t>
              </a:r>
            </a:p>
            <a:p>
              <a:pPr algn="ctr"/>
              <a:r>
                <a:rPr lang="ja-JP" altLang="en-US" sz="1200" smtClean="0"/>
                <a:t>事業収益</a:t>
              </a:r>
              <a:endParaRPr lang="en-US" altLang="ja-JP" sz="1200" smtClean="0"/>
            </a:p>
          </p:txBody>
        </p:sp>
        <p:cxnSp>
          <p:nvCxnSpPr>
            <p:cNvPr id="17" name="曲線コネクタ 16"/>
            <p:cNvCxnSpPr>
              <a:stCxn id="7" idx="0"/>
              <a:endCxn id="5" idx="1"/>
            </p:cNvCxnSpPr>
            <p:nvPr/>
          </p:nvCxnSpPr>
          <p:spPr>
            <a:xfrm rot="5400000" flipH="1" flipV="1">
              <a:off x="1150553" y="1446568"/>
              <a:ext cx="707724" cy="487245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曲線コネクタ 19"/>
            <p:cNvCxnSpPr>
              <a:stCxn id="7" idx="2"/>
              <a:endCxn id="4" idx="1"/>
            </p:cNvCxnSpPr>
            <p:nvPr/>
          </p:nvCxnSpPr>
          <p:spPr>
            <a:xfrm rot="16200000" flipH="1">
              <a:off x="1144977" y="3001688"/>
              <a:ext cx="707734" cy="476103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曲線コネクタ 22"/>
            <p:cNvCxnSpPr>
              <a:stCxn id="5" idx="3"/>
              <a:endCxn id="6" idx="0"/>
            </p:cNvCxnSpPr>
            <p:nvPr/>
          </p:nvCxnSpPr>
          <p:spPr>
            <a:xfrm>
              <a:off x="2964002" y="1336328"/>
              <a:ext cx="439364" cy="707724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曲線コネクタ 25"/>
            <p:cNvCxnSpPr>
              <a:stCxn id="4" idx="3"/>
              <a:endCxn id="6" idx="2"/>
            </p:cNvCxnSpPr>
            <p:nvPr/>
          </p:nvCxnSpPr>
          <p:spPr>
            <a:xfrm flipV="1">
              <a:off x="2952860" y="2885873"/>
              <a:ext cx="450506" cy="707734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/>
            <p:cNvCxnSpPr>
              <a:stCxn id="8" idx="0"/>
              <a:endCxn id="9" idx="2"/>
            </p:cNvCxnSpPr>
            <p:nvPr/>
          </p:nvCxnSpPr>
          <p:spPr>
            <a:xfrm flipV="1">
              <a:off x="5303527" y="3890377"/>
              <a:ext cx="1" cy="577403"/>
            </a:xfrm>
            <a:prstGeom prst="straightConnector1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曲線コネクタ 34"/>
            <p:cNvCxnSpPr>
              <a:stCxn id="9" idx="0"/>
              <a:endCxn id="10" idx="1"/>
            </p:cNvCxnSpPr>
            <p:nvPr/>
          </p:nvCxnSpPr>
          <p:spPr>
            <a:xfrm rot="5400000" flipH="1" flipV="1">
              <a:off x="5848171" y="1305243"/>
              <a:ext cx="1198670" cy="2287957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/>
            <p:cNvCxnSpPr>
              <a:stCxn id="12" idx="1"/>
              <a:endCxn id="8" idx="3"/>
            </p:cNvCxnSpPr>
            <p:nvPr/>
          </p:nvCxnSpPr>
          <p:spPr>
            <a:xfrm flipH="1">
              <a:off x="5911509" y="4888691"/>
              <a:ext cx="607981" cy="0"/>
            </a:xfrm>
            <a:prstGeom prst="straightConnector1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曲線コネクタ 43"/>
            <p:cNvCxnSpPr>
              <a:stCxn id="11" idx="2"/>
              <a:endCxn id="12" idx="3"/>
            </p:cNvCxnSpPr>
            <p:nvPr/>
          </p:nvCxnSpPr>
          <p:spPr>
            <a:xfrm rot="5400000">
              <a:off x="7466159" y="4155383"/>
              <a:ext cx="1002604" cy="464013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曲線コネクタ 46"/>
            <p:cNvCxnSpPr>
              <a:stCxn id="10" idx="3"/>
              <a:endCxn id="14" idx="0"/>
            </p:cNvCxnSpPr>
            <p:nvPr/>
          </p:nvCxnSpPr>
          <p:spPr>
            <a:xfrm>
              <a:off x="8807449" y="1849886"/>
              <a:ext cx="977776" cy="2877921"/>
            </a:xfrm>
            <a:prstGeom prst="curvedConnector2">
              <a:avLst/>
            </a:prstGeom>
            <a:ln w="57150">
              <a:solidFill>
                <a:schemeClr val="accent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曲線コネクタ 49"/>
            <p:cNvCxnSpPr>
              <a:stCxn id="10" idx="0"/>
              <a:endCxn id="16" idx="1"/>
            </p:cNvCxnSpPr>
            <p:nvPr/>
          </p:nvCxnSpPr>
          <p:spPr>
            <a:xfrm rot="5400000" flipH="1" flipV="1">
              <a:off x="8242923" y="754147"/>
              <a:ext cx="631372" cy="718284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曲線コネクタ 58"/>
            <p:cNvCxnSpPr>
              <a:stCxn id="14" idx="2"/>
              <a:endCxn id="8" idx="2"/>
            </p:cNvCxnSpPr>
            <p:nvPr/>
          </p:nvCxnSpPr>
          <p:spPr>
            <a:xfrm rot="5400000" flipH="1">
              <a:off x="7414362" y="3198766"/>
              <a:ext cx="260027" cy="4481698"/>
            </a:xfrm>
            <a:prstGeom prst="curvedConnector3">
              <a:avLst>
                <a:gd name="adj1" fmla="val -365912"/>
              </a:avLst>
            </a:prstGeom>
            <a:ln w="57150">
              <a:solidFill>
                <a:schemeClr val="accent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曲線コネクタ 62"/>
            <p:cNvCxnSpPr>
              <a:stCxn id="14" idx="2"/>
              <a:endCxn id="12" idx="2"/>
            </p:cNvCxnSpPr>
            <p:nvPr/>
          </p:nvCxnSpPr>
          <p:spPr>
            <a:xfrm rot="5400000" flipH="1">
              <a:off x="8326335" y="4110739"/>
              <a:ext cx="260027" cy="2657753"/>
            </a:xfrm>
            <a:prstGeom prst="curvedConnector3">
              <a:avLst>
                <a:gd name="adj1" fmla="val -237605"/>
              </a:avLst>
            </a:prstGeom>
            <a:ln w="57150">
              <a:solidFill>
                <a:schemeClr val="accent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角丸四角形 66"/>
            <p:cNvSpPr/>
            <p:nvPr/>
          </p:nvSpPr>
          <p:spPr>
            <a:xfrm>
              <a:off x="1748038" y="4727808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プライバシー</a:t>
              </a:r>
              <a:endParaRPr lang="en-US" altLang="ja-JP" sz="1200" smtClean="0"/>
            </a:p>
            <a:p>
              <a:pPr algn="ctr"/>
              <a:r>
                <a:rPr lang="ja-JP" altLang="en-US" sz="1200"/>
                <a:t>保護</a:t>
              </a:r>
              <a:endParaRPr lang="en-US" altLang="ja-JP" sz="1200" smtClean="0"/>
            </a:p>
          </p:txBody>
        </p:sp>
        <p:cxnSp>
          <p:nvCxnSpPr>
            <p:cNvPr id="68" name="曲線コネクタ 67"/>
            <p:cNvCxnSpPr>
              <a:stCxn id="67" idx="1"/>
              <a:endCxn id="7" idx="1"/>
            </p:cNvCxnSpPr>
            <p:nvPr/>
          </p:nvCxnSpPr>
          <p:spPr>
            <a:xfrm rot="10800000">
              <a:off x="652812" y="2464963"/>
              <a:ext cx="1095227" cy="2683756"/>
            </a:xfrm>
            <a:prstGeom prst="curvedConnector3">
              <a:avLst>
                <a:gd name="adj1" fmla="val 137232"/>
              </a:avLst>
            </a:prstGeom>
            <a:ln w="57150">
              <a:solidFill>
                <a:schemeClr val="accent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曲線コネクタ 71"/>
            <p:cNvCxnSpPr>
              <a:stCxn id="67" idx="2"/>
              <a:endCxn id="12" idx="2"/>
            </p:cNvCxnSpPr>
            <p:nvPr/>
          </p:nvCxnSpPr>
          <p:spPr>
            <a:xfrm rot="5400000" flipH="1" flipV="1">
              <a:off x="4611732" y="3053889"/>
              <a:ext cx="260028" cy="4771452"/>
            </a:xfrm>
            <a:prstGeom prst="curvedConnector3">
              <a:avLst>
                <a:gd name="adj1" fmla="val -370664"/>
              </a:avLst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曲線コネクタ 78"/>
            <p:cNvCxnSpPr>
              <a:stCxn id="15" idx="0"/>
              <a:endCxn id="16" idx="3"/>
            </p:cNvCxnSpPr>
            <p:nvPr/>
          </p:nvCxnSpPr>
          <p:spPr>
            <a:xfrm rot="16200000" flipV="1">
              <a:off x="10004793" y="926525"/>
              <a:ext cx="1499428" cy="1241584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曲線コネクタ 75"/>
            <p:cNvCxnSpPr>
              <a:stCxn id="14" idx="3"/>
              <a:endCxn id="15" idx="2"/>
            </p:cNvCxnSpPr>
            <p:nvPr/>
          </p:nvCxnSpPr>
          <p:spPr>
            <a:xfrm flipV="1">
              <a:off x="10393207" y="3138852"/>
              <a:ext cx="982092" cy="2009866"/>
            </a:xfrm>
            <a:prstGeom prst="curvedConnector2">
              <a:avLst/>
            </a:prstGeom>
            <a:ln w="57150">
              <a:solidFill>
                <a:schemeClr val="accent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曲線コネクタ 79"/>
            <p:cNvCxnSpPr>
              <a:stCxn id="6" idx="3"/>
              <a:endCxn id="9" idx="1"/>
            </p:cNvCxnSpPr>
            <p:nvPr/>
          </p:nvCxnSpPr>
          <p:spPr>
            <a:xfrm>
              <a:off x="4011348" y="2464963"/>
              <a:ext cx="684198" cy="1004504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矢印コネクタ 44"/>
            <p:cNvCxnSpPr>
              <a:stCxn id="10" idx="2"/>
              <a:endCxn id="11" idx="0"/>
            </p:cNvCxnSpPr>
            <p:nvPr/>
          </p:nvCxnSpPr>
          <p:spPr>
            <a:xfrm>
              <a:off x="8199467" y="2270796"/>
              <a:ext cx="0" cy="773470"/>
            </a:xfrm>
            <a:prstGeom prst="straightConnector1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楕円 85"/>
            <p:cNvSpPr/>
            <p:nvPr/>
          </p:nvSpPr>
          <p:spPr>
            <a:xfrm>
              <a:off x="98495" y="3661141"/>
              <a:ext cx="291399" cy="29139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逆</a:t>
              </a:r>
              <a:endParaRPr kumimoji="1" lang="ja-JP" altLang="en-US" b="1"/>
            </a:p>
          </p:txBody>
        </p:sp>
        <p:sp>
          <p:nvSpPr>
            <p:cNvPr id="88" name="楕円 87"/>
            <p:cNvSpPr/>
            <p:nvPr/>
          </p:nvSpPr>
          <p:spPr>
            <a:xfrm>
              <a:off x="8152483" y="6043936"/>
              <a:ext cx="291399" cy="29139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逆</a:t>
              </a:r>
              <a:endParaRPr kumimoji="1" lang="ja-JP" altLang="en-US" b="1"/>
            </a:p>
          </p:txBody>
        </p:sp>
        <p:sp>
          <p:nvSpPr>
            <p:cNvPr id="89" name="楕円 88"/>
            <p:cNvSpPr/>
            <p:nvPr/>
          </p:nvSpPr>
          <p:spPr>
            <a:xfrm>
              <a:off x="7260734" y="6381682"/>
              <a:ext cx="291399" cy="29139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逆</a:t>
              </a:r>
              <a:endParaRPr kumimoji="1" lang="ja-JP" altLang="en-US" b="1"/>
            </a:p>
          </p:txBody>
        </p:sp>
        <p:sp>
          <p:nvSpPr>
            <p:cNvPr id="90" name="楕円 89"/>
            <p:cNvSpPr/>
            <p:nvPr/>
          </p:nvSpPr>
          <p:spPr>
            <a:xfrm>
              <a:off x="9478975" y="3094039"/>
              <a:ext cx="291399" cy="29139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逆</a:t>
              </a:r>
              <a:endParaRPr kumimoji="1" lang="ja-JP" altLang="en-US" b="1"/>
            </a:p>
          </p:txBody>
        </p:sp>
        <p:sp>
          <p:nvSpPr>
            <p:cNvPr id="91" name="楕円 90"/>
            <p:cNvSpPr/>
            <p:nvPr/>
          </p:nvSpPr>
          <p:spPr>
            <a:xfrm>
              <a:off x="10997698" y="4241689"/>
              <a:ext cx="291399" cy="29139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逆</a:t>
              </a:r>
              <a:endParaRPr kumimoji="1" lang="ja-JP" altLang="en-US" b="1"/>
            </a:p>
          </p:txBody>
        </p:sp>
        <p:sp>
          <p:nvSpPr>
            <p:cNvPr id="92" name="楕円 91"/>
            <p:cNvSpPr/>
            <p:nvPr/>
          </p:nvSpPr>
          <p:spPr>
            <a:xfrm>
              <a:off x="1207445" y="1551364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3" name="楕円 92"/>
            <p:cNvSpPr/>
            <p:nvPr/>
          </p:nvSpPr>
          <p:spPr>
            <a:xfrm>
              <a:off x="3155805" y="1460273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4" name="楕円 93"/>
            <p:cNvSpPr/>
            <p:nvPr/>
          </p:nvSpPr>
          <p:spPr>
            <a:xfrm>
              <a:off x="1207445" y="3094038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5" name="楕円 94"/>
            <p:cNvSpPr/>
            <p:nvPr/>
          </p:nvSpPr>
          <p:spPr>
            <a:xfrm>
              <a:off x="3155805" y="3136936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6" name="楕円 95"/>
            <p:cNvSpPr/>
            <p:nvPr/>
          </p:nvSpPr>
          <p:spPr>
            <a:xfrm>
              <a:off x="4196052" y="2802639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7" name="楕円 96"/>
            <p:cNvSpPr/>
            <p:nvPr/>
          </p:nvSpPr>
          <p:spPr>
            <a:xfrm>
              <a:off x="5876112" y="2096976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8" name="楕円 97"/>
            <p:cNvSpPr/>
            <p:nvPr/>
          </p:nvSpPr>
          <p:spPr>
            <a:xfrm>
              <a:off x="8248676" y="908580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9" name="楕円 98"/>
            <p:cNvSpPr/>
            <p:nvPr/>
          </p:nvSpPr>
          <p:spPr>
            <a:xfrm>
              <a:off x="10851999" y="1175650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100" name="楕円 99"/>
            <p:cNvSpPr/>
            <p:nvPr/>
          </p:nvSpPr>
          <p:spPr>
            <a:xfrm>
              <a:off x="8053550" y="2448968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101" name="楕円 100"/>
            <p:cNvSpPr/>
            <p:nvPr/>
          </p:nvSpPr>
          <p:spPr>
            <a:xfrm>
              <a:off x="7970777" y="4288025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102" name="楕円 101"/>
            <p:cNvSpPr/>
            <p:nvPr/>
          </p:nvSpPr>
          <p:spPr>
            <a:xfrm>
              <a:off x="6154137" y="4746722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103" name="楕円 102"/>
            <p:cNvSpPr/>
            <p:nvPr/>
          </p:nvSpPr>
          <p:spPr>
            <a:xfrm>
              <a:off x="5157826" y="4105845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104" name="楕円 103"/>
            <p:cNvSpPr/>
            <p:nvPr/>
          </p:nvSpPr>
          <p:spPr>
            <a:xfrm>
              <a:off x="4695545" y="6413075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</p:grpSp>
      <p:sp>
        <p:nvSpPr>
          <p:cNvPr id="52" name="角丸四角形 51"/>
          <p:cNvSpPr/>
          <p:nvPr/>
        </p:nvSpPr>
        <p:spPr>
          <a:xfrm>
            <a:off x="1732717" y="3172695"/>
            <a:ext cx="1215964" cy="8418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smtClean="0"/>
              <a:t>計測</a:t>
            </a:r>
            <a:endParaRPr lang="en-US" altLang="ja-JP" sz="1200" smtClean="0"/>
          </a:p>
          <a:p>
            <a:pPr algn="ctr"/>
            <a:r>
              <a:rPr lang="ja-JP" altLang="en-US" sz="1200" smtClean="0"/>
              <a:t>カバレッジ</a:t>
            </a:r>
            <a:endParaRPr lang="en-US" altLang="ja-JP" sz="1200" smtClean="0"/>
          </a:p>
        </p:txBody>
      </p:sp>
      <p:sp>
        <p:nvSpPr>
          <p:cNvPr id="53" name="角丸四角形 52"/>
          <p:cNvSpPr/>
          <p:nvPr/>
        </p:nvSpPr>
        <p:spPr>
          <a:xfrm>
            <a:off x="1743859" y="915416"/>
            <a:ext cx="1215964" cy="8418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smtClean="0"/>
              <a:t>ターゲティング</a:t>
            </a:r>
            <a:endParaRPr lang="en-US" altLang="ja-JP" sz="1200" smtClean="0"/>
          </a:p>
          <a:p>
            <a:pPr algn="ctr"/>
            <a:r>
              <a:rPr lang="ja-JP" altLang="en-US" sz="1200" smtClean="0"/>
              <a:t>カバレッジ</a:t>
            </a:r>
            <a:endParaRPr lang="en-US" altLang="ja-JP" sz="1200" smtClean="0"/>
          </a:p>
        </p:txBody>
      </p:sp>
      <p:sp>
        <p:nvSpPr>
          <p:cNvPr id="54" name="角丸四角形 53"/>
          <p:cNvSpPr/>
          <p:nvPr/>
        </p:nvSpPr>
        <p:spPr>
          <a:xfrm>
            <a:off x="2791205" y="2044051"/>
            <a:ext cx="1215964" cy="8418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smtClean="0"/>
              <a:t>広告効果</a:t>
            </a:r>
            <a:endParaRPr lang="en-US" altLang="ja-JP" sz="1200" smtClean="0"/>
          </a:p>
        </p:txBody>
      </p:sp>
      <p:sp>
        <p:nvSpPr>
          <p:cNvPr id="55" name="角丸四角形 54"/>
          <p:cNvSpPr/>
          <p:nvPr/>
        </p:nvSpPr>
        <p:spPr>
          <a:xfrm>
            <a:off x="648632" y="2044051"/>
            <a:ext cx="1215964" cy="8418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smtClean="0"/>
              <a:t>User-Agent</a:t>
            </a:r>
          </a:p>
          <a:p>
            <a:pPr algn="ctr"/>
            <a:r>
              <a:rPr lang="ja-JP" altLang="en-US" sz="1200" smtClean="0"/>
              <a:t>識別能力</a:t>
            </a:r>
            <a:endParaRPr lang="en-US" altLang="ja-JP" sz="1200" smtClean="0"/>
          </a:p>
        </p:txBody>
      </p:sp>
      <p:cxnSp>
        <p:nvCxnSpPr>
          <p:cNvPr id="56" name="曲線コネクタ 55"/>
          <p:cNvCxnSpPr>
            <a:stCxn id="55" idx="0"/>
            <a:endCxn id="53" idx="1"/>
          </p:cNvCxnSpPr>
          <p:nvPr/>
        </p:nvCxnSpPr>
        <p:spPr>
          <a:xfrm rot="5400000" flipH="1" flipV="1">
            <a:off x="1146374" y="1446567"/>
            <a:ext cx="707724" cy="487245"/>
          </a:xfrm>
          <a:prstGeom prst="curvedConnector2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曲線コネクタ 56"/>
          <p:cNvCxnSpPr>
            <a:stCxn id="55" idx="2"/>
            <a:endCxn id="52" idx="1"/>
          </p:cNvCxnSpPr>
          <p:nvPr/>
        </p:nvCxnSpPr>
        <p:spPr>
          <a:xfrm rot="16200000" flipH="1">
            <a:off x="1140798" y="3001687"/>
            <a:ext cx="707734" cy="476103"/>
          </a:xfrm>
          <a:prstGeom prst="curvedConnector2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曲線コネクタ 57"/>
          <p:cNvCxnSpPr>
            <a:stCxn id="53" idx="3"/>
            <a:endCxn id="54" idx="0"/>
          </p:cNvCxnSpPr>
          <p:nvPr/>
        </p:nvCxnSpPr>
        <p:spPr>
          <a:xfrm>
            <a:off x="2959823" y="1336327"/>
            <a:ext cx="439364" cy="707724"/>
          </a:xfrm>
          <a:prstGeom prst="curvedConnector2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曲線コネクタ 59"/>
          <p:cNvCxnSpPr>
            <a:stCxn id="52" idx="3"/>
            <a:endCxn id="54" idx="2"/>
          </p:cNvCxnSpPr>
          <p:nvPr/>
        </p:nvCxnSpPr>
        <p:spPr>
          <a:xfrm flipV="1">
            <a:off x="2948681" y="2885872"/>
            <a:ext cx="450506" cy="707734"/>
          </a:xfrm>
          <a:prstGeom prst="curvedConnector2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楕円 60"/>
          <p:cNvSpPr/>
          <p:nvPr/>
        </p:nvSpPr>
        <p:spPr>
          <a:xfrm>
            <a:off x="1203266" y="1551363"/>
            <a:ext cx="291399" cy="29139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正</a:t>
            </a:r>
            <a:endParaRPr kumimoji="1" lang="ja-JP" altLang="en-US" b="1"/>
          </a:p>
        </p:txBody>
      </p:sp>
      <p:sp>
        <p:nvSpPr>
          <p:cNvPr id="62" name="楕円 61"/>
          <p:cNvSpPr/>
          <p:nvPr/>
        </p:nvSpPr>
        <p:spPr>
          <a:xfrm>
            <a:off x="3151626" y="1460272"/>
            <a:ext cx="291399" cy="29139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正</a:t>
            </a:r>
            <a:endParaRPr kumimoji="1" lang="ja-JP" altLang="en-US" b="1"/>
          </a:p>
        </p:txBody>
      </p:sp>
      <p:sp>
        <p:nvSpPr>
          <p:cNvPr id="64" name="楕円 63"/>
          <p:cNvSpPr/>
          <p:nvPr/>
        </p:nvSpPr>
        <p:spPr>
          <a:xfrm>
            <a:off x="1203266" y="3094037"/>
            <a:ext cx="291399" cy="29139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正</a:t>
            </a:r>
            <a:endParaRPr kumimoji="1" lang="ja-JP" altLang="en-US" b="1"/>
          </a:p>
        </p:txBody>
      </p:sp>
      <p:sp>
        <p:nvSpPr>
          <p:cNvPr id="65" name="楕円 64"/>
          <p:cNvSpPr/>
          <p:nvPr/>
        </p:nvSpPr>
        <p:spPr>
          <a:xfrm>
            <a:off x="3151626" y="3136935"/>
            <a:ext cx="291399" cy="29139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正</a:t>
            </a:r>
            <a:endParaRPr kumimoji="1" lang="ja-JP" altLang="en-US" b="1"/>
          </a:p>
        </p:txBody>
      </p:sp>
      <p:sp>
        <p:nvSpPr>
          <p:cNvPr id="66" name="角丸四角形 65"/>
          <p:cNvSpPr/>
          <p:nvPr/>
        </p:nvSpPr>
        <p:spPr>
          <a:xfrm>
            <a:off x="1750958" y="4726006"/>
            <a:ext cx="1215964" cy="8418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smtClean="0"/>
              <a:t>プライバシー</a:t>
            </a:r>
            <a:endParaRPr lang="en-US" altLang="ja-JP" sz="1200" smtClean="0"/>
          </a:p>
          <a:p>
            <a:pPr algn="ctr"/>
            <a:r>
              <a:rPr lang="ja-JP" altLang="en-US" sz="1200"/>
              <a:t>保護</a:t>
            </a:r>
            <a:endParaRPr lang="en-US" altLang="ja-JP" sz="1200" smtClean="0"/>
          </a:p>
        </p:txBody>
      </p:sp>
      <p:cxnSp>
        <p:nvCxnSpPr>
          <p:cNvPr id="69" name="曲線コネクタ 68"/>
          <p:cNvCxnSpPr>
            <a:stCxn id="66" idx="1"/>
          </p:cNvCxnSpPr>
          <p:nvPr/>
        </p:nvCxnSpPr>
        <p:spPr>
          <a:xfrm rot="10800000">
            <a:off x="655732" y="2463161"/>
            <a:ext cx="1095227" cy="2683756"/>
          </a:xfrm>
          <a:prstGeom prst="curvedConnector3">
            <a:avLst>
              <a:gd name="adj1" fmla="val 137232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楕円 69"/>
          <p:cNvSpPr/>
          <p:nvPr/>
        </p:nvSpPr>
        <p:spPr>
          <a:xfrm>
            <a:off x="101415" y="3659339"/>
            <a:ext cx="291399" cy="2913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逆</a:t>
            </a:r>
            <a:endParaRPr kumimoji="1" lang="ja-JP" altLang="en-US" b="1"/>
          </a:p>
        </p:txBody>
      </p:sp>
    </p:spTree>
    <p:extLst>
      <p:ext uri="{BB962C8B-B14F-4D97-AF65-F5344CB8AC3E}">
        <p14:creationId xmlns:p14="http://schemas.microsoft.com/office/powerpoint/2010/main" val="1737343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98495" y="376692"/>
            <a:ext cx="11884786" cy="6327782"/>
            <a:chOff x="98495" y="376692"/>
            <a:chExt cx="11884786" cy="6327782"/>
          </a:xfrm>
        </p:grpSpPr>
        <p:sp>
          <p:nvSpPr>
            <p:cNvPr id="4" name="角丸四角形 3"/>
            <p:cNvSpPr/>
            <p:nvPr/>
          </p:nvSpPr>
          <p:spPr>
            <a:xfrm>
              <a:off x="1736896" y="3172696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計測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カバレッジ</a:t>
              </a:r>
              <a:endParaRPr lang="en-US" altLang="ja-JP" sz="1200" smtClean="0"/>
            </a:p>
          </p:txBody>
        </p:sp>
        <p:sp>
          <p:nvSpPr>
            <p:cNvPr id="5" name="角丸四角形 4"/>
            <p:cNvSpPr/>
            <p:nvPr/>
          </p:nvSpPr>
          <p:spPr>
            <a:xfrm>
              <a:off x="1748038" y="915417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ターゲティング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カバレッジ</a:t>
              </a:r>
              <a:endParaRPr lang="en-US" altLang="ja-JP" sz="1200" smtClean="0"/>
            </a:p>
          </p:txBody>
        </p:sp>
        <p:sp>
          <p:nvSpPr>
            <p:cNvPr id="6" name="角丸四角形 5"/>
            <p:cNvSpPr/>
            <p:nvPr/>
          </p:nvSpPr>
          <p:spPr>
            <a:xfrm>
              <a:off x="2795384" y="2044052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広告効果</a:t>
              </a:r>
              <a:endParaRPr lang="en-US" altLang="ja-JP" sz="1200" smtClean="0"/>
            </a:p>
          </p:txBody>
        </p:sp>
        <p:sp>
          <p:nvSpPr>
            <p:cNvPr id="7" name="角丸四角形 6"/>
            <p:cNvSpPr/>
            <p:nvPr/>
          </p:nvSpPr>
          <p:spPr>
            <a:xfrm>
              <a:off x="652811" y="2044052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smtClean="0"/>
                <a:t>User-Agent</a:t>
              </a:r>
            </a:p>
            <a:p>
              <a:pPr algn="ctr"/>
              <a:r>
                <a:rPr lang="ja-JP" altLang="en-US" sz="1200" smtClean="0"/>
                <a:t>識別能力</a:t>
              </a:r>
              <a:endParaRPr lang="en-US" altLang="ja-JP" sz="1200" smtClean="0"/>
            </a:p>
          </p:txBody>
        </p:sp>
        <p:sp>
          <p:nvSpPr>
            <p:cNvPr id="8" name="角丸四角形 7"/>
            <p:cNvSpPr/>
            <p:nvPr/>
          </p:nvSpPr>
          <p:spPr>
            <a:xfrm>
              <a:off x="4695545" y="4467780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広告接触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ユーザー数</a:t>
              </a:r>
              <a:endParaRPr lang="en-US" altLang="ja-JP" sz="1200" smtClean="0"/>
            </a:p>
          </p:txBody>
        </p:sp>
        <p:sp>
          <p:nvSpPr>
            <p:cNvPr id="9" name="角丸四角形 8"/>
            <p:cNvSpPr/>
            <p:nvPr/>
          </p:nvSpPr>
          <p:spPr>
            <a:xfrm>
              <a:off x="4695546" y="3048556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クライアント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広告出稿</a:t>
              </a:r>
              <a:endParaRPr lang="en-US" altLang="ja-JP" sz="1200" smtClean="0"/>
            </a:p>
          </p:txBody>
        </p:sp>
        <p:sp>
          <p:nvSpPr>
            <p:cNvPr id="10" name="角丸四角形 9"/>
            <p:cNvSpPr/>
            <p:nvPr/>
          </p:nvSpPr>
          <p:spPr>
            <a:xfrm>
              <a:off x="7591485" y="1428975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メディア </a:t>
              </a:r>
              <a:r>
                <a:rPr lang="en-US" altLang="ja-JP" sz="1200" smtClean="0"/>
                <a:t>/ </a:t>
              </a:r>
              <a:r>
                <a:rPr lang="ja-JP" altLang="en-US" sz="1200" smtClean="0"/>
                <a:t>媒体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広告収益</a:t>
              </a:r>
              <a:endParaRPr lang="en-US" altLang="ja-JP" sz="1200" smtClean="0"/>
            </a:p>
          </p:txBody>
        </p:sp>
        <p:sp>
          <p:nvSpPr>
            <p:cNvPr id="11" name="角丸四角形 10"/>
            <p:cNvSpPr/>
            <p:nvPr/>
          </p:nvSpPr>
          <p:spPr>
            <a:xfrm>
              <a:off x="7591485" y="3044266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メディア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コンテンツ投資</a:t>
              </a:r>
              <a:endParaRPr lang="en-US" altLang="ja-JP" sz="1200" smtClean="0"/>
            </a:p>
          </p:txBody>
        </p:sp>
        <p:sp>
          <p:nvSpPr>
            <p:cNvPr id="12" name="角丸四角形 11"/>
            <p:cNvSpPr/>
            <p:nvPr/>
          </p:nvSpPr>
          <p:spPr>
            <a:xfrm>
              <a:off x="6519490" y="4467780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smtClean="0"/>
                <a:t>UX</a:t>
              </a:r>
            </a:p>
          </p:txBody>
        </p:sp>
        <p:sp>
          <p:nvSpPr>
            <p:cNvPr id="14" name="角丸四角形 13"/>
            <p:cNvSpPr/>
            <p:nvPr/>
          </p:nvSpPr>
          <p:spPr>
            <a:xfrm>
              <a:off x="9177243" y="4727807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サブスク</a:t>
              </a:r>
              <a:endParaRPr lang="en-US" altLang="ja-JP" sz="1200" smtClean="0"/>
            </a:p>
            <a:p>
              <a:pPr algn="ctr"/>
              <a:r>
                <a:rPr lang="en-US" altLang="ja-JP" sz="1200" smtClean="0"/>
                <a:t>=</a:t>
              </a:r>
              <a:endParaRPr lang="en-US" altLang="ja-JP" sz="1200"/>
            </a:p>
            <a:p>
              <a:pPr algn="ctr"/>
              <a:r>
                <a:rPr lang="ja-JP" altLang="en-US" sz="1200" smtClean="0"/>
                <a:t>インターネットの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クローズ化</a:t>
              </a:r>
              <a:endParaRPr lang="ja-JP" altLang="en-US" sz="1200"/>
            </a:p>
          </p:txBody>
        </p:sp>
        <p:sp>
          <p:nvSpPr>
            <p:cNvPr id="15" name="角丸四角形 14"/>
            <p:cNvSpPr/>
            <p:nvPr/>
          </p:nvSpPr>
          <p:spPr>
            <a:xfrm>
              <a:off x="10767317" y="2297031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検索利用</a:t>
              </a:r>
              <a:endParaRPr lang="ja-JP" altLang="en-US" sz="1200"/>
            </a:p>
          </p:txBody>
        </p:sp>
        <p:sp>
          <p:nvSpPr>
            <p:cNvPr id="16" name="角丸四角形 15"/>
            <p:cNvSpPr/>
            <p:nvPr/>
          </p:nvSpPr>
          <p:spPr>
            <a:xfrm>
              <a:off x="8917751" y="376692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smtClean="0"/>
                <a:t>Google</a:t>
              </a:r>
            </a:p>
            <a:p>
              <a:pPr algn="ctr"/>
              <a:r>
                <a:rPr lang="en-US" altLang="ja-JP" sz="1200" smtClean="0"/>
                <a:t>Yahoo!</a:t>
              </a:r>
            </a:p>
            <a:p>
              <a:pPr algn="ctr"/>
              <a:r>
                <a:rPr lang="ja-JP" altLang="en-US" sz="1200" smtClean="0"/>
                <a:t>事業収益</a:t>
              </a:r>
              <a:endParaRPr lang="en-US" altLang="ja-JP" sz="1200" smtClean="0"/>
            </a:p>
          </p:txBody>
        </p:sp>
        <p:cxnSp>
          <p:nvCxnSpPr>
            <p:cNvPr id="17" name="曲線コネクタ 16"/>
            <p:cNvCxnSpPr>
              <a:stCxn id="7" idx="0"/>
              <a:endCxn id="5" idx="1"/>
            </p:cNvCxnSpPr>
            <p:nvPr/>
          </p:nvCxnSpPr>
          <p:spPr>
            <a:xfrm rot="5400000" flipH="1" flipV="1">
              <a:off x="1150553" y="1446568"/>
              <a:ext cx="707724" cy="487245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曲線コネクタ 19"/>
            <p:cNvCxnSpPr>
              <a:stCxn id="7" idx="2"/>
              <a:endCxn id="4" idx="1"/>
            </p:cNvCxnSpPr>
            <p:nvPr/>
          </p:nvCxnSpPr>
          <p:spPr>
            <a:xfrm rot="16200000" flipH="1">
              <a:off x="1144977" y="3001688"/>
              <a:ext cx="707734" cy="476103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曲線コネクタ 22"/>
            <p:cNvCxnSpPr>
              <a:stCxn id="5" idx="3"/>
              <a:endCxn id="6" idx="0"/>
            </p:cNvCxnSpPr>
            <p:nvPr/>
          </p:nvCxnSpPr>
          <p:spPr>
            <a:xfrm>
              <a:off x="2964002" y="1336328"/>
              <a:ext cx="439364" cy="707724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曲線コネクタ 25"/>
            <p:cNvCxnSpPr>
              <a:stCxn id="4" idx="3"/>
              <a:endCxn id="6" idx="2"/>
            </p:cNvCxnSpPr>
            <p:nvPr/>
          </p:nvCxnSpPr>
          <p:spPr>
            <a:xfrm flipV="1">
              <a:off x="2952860" y="2885873"/>
              <a:ext cx="450506" cy="707734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/>
            <p:cNvCxnSpPr>
              <a:stCxn id="8" idx="0"/>
              <a:endCxn id="9" idx="2"/>
            </p:cNvCxnSpPr>
            <p:nvPr/>
          </p:nvCxnSpPr>
          <p:spPr>
            <a:xfrm flipV="1">
              <a:off x="5303527" y="3890377"/>
              <a:ext cx="1" cy="577403"/>
            </a:xfrm>
            <a:prstGeom prst="straightConnector1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曲線コネクタ 34"/>
            <p:cNvCxnSpPr>
              <a:stCxn id="9" idx="0"/>
              <a:endCxn id="10" idx="1"/>
            </p:cNvCxnSpPr>
            <p:nvPr/>
          </p:nvCxnSpPr>
          <p:spPr>
            <a:xfrm rot="5400000" flipH="1" flipV="1">
              <a:off x="5848171" y="1305243"/>
              <a:ext cx="1198670" cy="2287957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/>
            <p:cNvCxnSpPr>
              <a:stCxn id="12" idx="1"/>
              <a:endCxn id="8" idx="3"/>
            </p:cNvCxnSpPr>
            <p:nvPr/>
          </p:nvCxnSpPr>
          <p:spPr>
            <a:xfrm flipH="1">
              <a:off x="5911509" y="4888691"/>
              <a:ext cx="607981" cy="0"/>
            </a:xfrm>
            <a:prstGeom prst="straightConnector1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曲線コネクタ 43"/>
            <p:cNvCxnSpPr>
              <a:stCxn id="11" idx="2"/>
              <a:endCxn id="12" idx="3"/>
            </p:cNvCxnSpPr>
            <p:nvPr/>
          </p:nvCxnSpPr>
          <p:spPr>
            <a:xfrm rot="5400000">
              <a:off x="7466159" y="4155383"/>
              <a:ext cx="1002604" cy="464013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曲線コネクタ 46"/>
            <p:cNvCxnSpPr>
              <a:stCxn id="10" idx="3"/>
              <a:endCxn id="14" idx="0"/>
            </p:cNvCxnSpPr>
            <p:nvPr/>
          </p:nvCxnSpPr>
          <p:spPr>
            <a:xfrm>
              <a:off x="8807449" y="1849886"/>
              <a:ext cx="977776" cy="2877921"/>
            </a:xfrm>
            <a:prstGeom prst="curvedConnector2">
              <a:avLst/>
            </a:prstGeom>
            <a:ln w="57150">
              <a:solidFill>
                <a:schemeClr val="accent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曲線コネクタ 49"/>
            <p:cNvCxnSpPr>
              <a:stCxn id="10" idx="0"/>
              <a:endCxn id="16" idx="1"/>
            </p:cNvCxnSpPr>
            <p:nvPr/>
          </p:nvCxnSpPr>
          <p:spPr>
            <a:xfrm rot="5400000" flipH="1" flipV="1">
              <a:off x="8242923" y="754147"/>
              <a:ext cx="631372" cy="718284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曲線コネクタ 58"/>
            <p:cNvCxnSpPr>
              <a:stCxn id="14" idx="2"/>
              <a:endCxn id="8" idx="2"/>
            </p:cNvCxnSpPr>
            <p:nvPr/>
          </p:nvCxnSpPr>
          <p:spPr>
            <a:xfrm rot="5400000" flipH="1">
              <a:off x="7414362" y="3198766"/>
              <a:ext cx="260027" cy="4481698"/>
            </a:xfrm>
            <a:prstGeom prst="curvedConnector3">
              <a:avLst>
                <a:gd name="adj1" fmla="val -365912"/>
              </a:avLst>
            </a:prstGeom>
            <a:ln w="57150">
              <a:solidFill>
                <a:schemeClr val="accent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曲線コネクタ 62"/>
            <p:cNvCxnSpPr>
              <a:stCxn id="14" idx="2"/>
              <a:endCxn id="12" idx="2"/>
            </p:cNvCxnSpPr>
            <p:nvPr/>
          </p:nvCxnSpPr>
          <p:spPr>
            <a:xfrm rot="5400000" flipH="1">
              <a:off x="8326335" y="4110739"/>
              <a:ext cx="260027" cy="2657753"/>
            </a:xfrm>
            <a:prstGeom prst="curvedConnector3">
              <a:avLst>
                <a:gd name="adj1" fmla="val -237605"/>
              </a:avLst>
            </a:prstGeom>
            <a:ln w="57150">
              <a:solidFill>
                <a:schemeClr val="accent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角丸四角形 66"/>
            <p:cNvSpPr/>
            <p:nvPr/>
          </p:nvSpPr>
          <p:spPr>
            <a:xfrm>
              <a:off x="1748038" y="4727808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プライバシー</a:t>
              </a:r>
              <a:endParaRPr lang="en-US" altLang="ja-JP" sz="1200" smtClean="0"/>
            </a:p>
            <a:p>
              <a:pPr algn="ctr"/>
              <a:r>
                <a:rPr lang="ja-JP" altLang="en-US" sz="1200"/>
                <a:t>保護</a:t>
              </a:r>
              <a:endParaRPr lang="en-US" altLang="ja-JP" sz="1200" smtClean="0"/>
            </a:p>
          </p:txBody>
        </p:sp>
        <p:cxnSp>
          <p:nvCxnSpPr>
            <p:cNvPr id="68" name="曲線コネクタ 67"/>
            <p:cNvCxnSpPr>
              <a:stCxn id="67" idx="1"/>
              <a:endCxn id="7" idx="1"/>
            </p:cNvCxnSpPr>
            <p:nvPr/>
          </p:nvCxnSpPr>
          <p:spPr>
            <a:xfrm rot="10800000">
              <a:off x="652812" y="2464963"/>
              <a:ext cx="1095227" cy="2683756"/>
            </a:xfrm>
            <a:prstGeom prst="curvedConnector3">
              <a:avLst>
                <a:gd name="adj1" fmla="val 137232"/>
              </a:avLst>
            </a:prstGeom>
            <a:ln w="57150">
              <a:solidFill>
                <a:schemeClr val="accent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曲線コネクタ 71"/>
            <p:cNvCxnSpPr>
              <a:stCxn id="67" idx="2"/>
              <a:endCxn id="12" idx="2"/>
            </p:cNvCxnSpPr>
            <p:nvPr/>
          </p:nvCxnSpPr>
          <p:spPr>
            <a:xfrm rot="5400000" flipH="1" flipV="1">
              <a:off x="4611732" y="3053889"/>
              <a:ext cx="260028" cy="4771452"/>
            </a:xfrm>
            <a:prstGeom prst="curvedConnector3">
              <a:avLst>
                <a:gd name="adj1" fmla="val -370664"/>
              </a:avLst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曲線コネクタ 78"/>
            <p:cNvCxnSpPr>
              <a:stCxn id="15" idx="0"/>
              <a:endCxn id="16" idx="3"/>
            </p:cNvCxnSpPr>
            <p:nvPr/>
          </p:nvCxnSpPr>
          <p:spPr>
            <a:xfrm rot="16200000" flipV="1">
              <a:off x="10004793" y="926525"/>
              <a:ext cx="1499428" cy="1241584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曲線コネクタ 75"/>
            <p:cNvCxnSpPr>
              <a:stCxn id="14" idx="3"/>
              <a:endCxn id="15" idx="2"/>
            </p:cNvCxnSpPr>
            <p:nvPr/>
          </p:nvCxnSpPr>
          <p:spPr>
            <a:xfrm flipV="1">
              <a:off x="10393207" y="3138852"/>
              <a:ext cx="982092" cy="2009866"/>
            </a:xfrm>
            <a:prstGeom prst="curvedConnector2">
              <a:avLst/>
            </a:prstGeom>
            <a:ln w="57150">
              <a:solidFill>
                <a:schemeClr val="accent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曲線コネクタ 79"/>
            <p:cNvCxnSpPr>
              <a:stCxn id="6" idx="3"/>
              <a:endCxn id="9" idx="1"/>
            </p:cNvCxnSpPr>
            <p:nvPr/>
          </p:nvCxnSpPr>
          <p:spPr>
            <a:xfrm>
              <a:off x="4011348" y="2464963"/>
              <a:ext cx="684198" cy="1004504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矢印コネクタ 44"/>
            <p:cNvCxnSpPr>
              <a:stCxn id="10" idx="2"/>
              <a:endCxn id="11" idx="0"/>
            </p:cNvCxnSpPr>
            <p:nvPr/>
          </p:nvCxnSpPr>
          <p:spPr>
            <a:xfrm>
              <a:off x="8199467" y="2270796"/>
              <a:ext cx="0" cy="773470"/>
            </a:xfrm>
            <a:prstGeom prst="straightConnector1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楕円 85"/>
            <p:cNvSpPr/>
            <p:nvPr/>
          </p:nvSpPr>
          <p:spPr>
            <a:xfrm>
              <a:off x="98495" y="3661141"/>
              <a:ext cx="291399" cy="29139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逆</a:t>
              </a:r>
              <a:endParaRPr kumimoji="1" lang="ja-JP" altLang="en-US" b="1"/>
            </a:p>
          </p:txBody>
        </p:sp>
        <p:sp>
          <p:nvSpPr>
            <p:cNvPr id="88" name="楕円 87"/>
            <p:cNvSpPr/>
            <p:nvPr/>
          </p:nvSpPr>
          <p:spPr>
            <a:xfrm>
              <a:off x="8152483" y="6043936"/>
              <a:ext cx="291399" cy="29139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逆</a:t>
              </a:r>
              <a:endParaRPr kumimoji="1" lang="ja-JP" altLang="en-US" b="1"/>
            </a:p>
          </p:txBody>
        </p:sp>
        <p:sp>
          <p:nvSpPr>
            <p:cNvPr id="89" name="楕円 88"/>
            <p:cNvSpPr/>
            <p:nvPr/>
          </p:nvSpPr>
          <p:spPr>
            <a:xfrm>
              <a:off x="7260734" y="6381682"/>
              <a:ext cx="291399" cy="29139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逆</a:t>
              </a:r>
              <a:endParaRPr kumimoji="1" lang="ja-JP" altLang="en-US" b="1"/>
            </a:p>
          </p:txBody>
        </p:sp>
        <p:sp>
          <p:nvSpPr>
            <p:cNvPr id="90" name="楕円 89"/>
            <p:cNvSpPr/>
            <p:nvPr/>
          </p:nvSpPr>
          <p:spPr>
            <a:xfrm>
              <a:off x="9478975" y="3094039"/>
              <a:ext cx="291399" cy="29139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逆</a:t>
              </a:r>
              <a:endParaRPr kumimoji="1" lang="ja-JP" altLang="en-US" b="1"/>
            </a:p>
          </p:txBody>
        </p:sp>
        <p:sp>
          <p:nvSpPr>
            <p:cNvPr id="91" name="楕円 90"/>
            <p:cNvSpPr/>
            <p:nvPr/>
          </p:nvSpPr>
          <p:spPr>
            <a:xfrm>
              <a:off x="10997698" y="4241689"/>
              <a:ext cx="291399" cy="29139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逆</a:t>
              </a:r>
              <a:endParaRPr kumimoji="1" lang="ja-JP" altLang="en-US" b="1"/>
            </a:p>
          </p:txBody>
        </p:sp>
        <p:sp>
          <p:nvSpPr>
            <p:cNvPr id="92" name="楕円 91"/>
            <p:cNvSpPr/>
            <p:nvPr/>
          </p:nvSpPr>
          <p:spPr>
            <a:xfrm>
              <a:off x="1207445" y="1551364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3" name="楕円 92"/>
            <p:cNvSpPr/>
            <p:nvPr/>
          </p:nvSpPr>
          <p:spPr>
            <a:xfrm>
              <a:off x="3155805" y="1460273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4" name="楕円 93"/>
            <p:cNvSpPr/>
            <p:nvPr/>
          </p:nvSpPr>
          <p:spPr>
            <a:xfrm>
              <a:off x="1207445" y="3094038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5" name="楕円 94"/>
            <p:cNvSpPr/>
            <p:nvPr/>
          </p:nvSpPr>
          <p:spPr>
            <a:xfrm>
              <a:off x="3155805" y="3136936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6" name="楕円 95"/>
            <p:cNvSpPr/>
            <p:nvPr/>
          </p:nvSpPr>
          <p:spPr>
            <a:xfrm>
              <a:off x="4196052" y="2802639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7" name="楕円 96"/>
            <p:cNvSpPr/>
            <p:nvPr/>
          </p:nvSpPr>
          <p:spPr>
            <a:xfrm>
              <a:off x="5876112" y="2096976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8" name="楕円 97"/>
            <p:cNvSpPr/>
            <p:nvPr/>
          </p:nvSpPr>
          <p:spPr>
            <a:xfrm>
              <a:off x="8248676" y="908580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9" name="楕円 98"/>
            <p:cNvSpPr/>
            <p:nvPr/>
          </p:nvSpPr>
          <p:spPr>
            <a:xfrm>
              <a:off x="10851999" y="1175650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100" name="楕円 99"/>
            <p:cNvSpPr/>
            <p:nvPr/>
          </p:nvSpPr>
          <p:spPr>
            <a:xfrm>
              <a:off x="8053550" y="2448968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101" name="楕円 100"/>
            <p:cNvSpPr/>
            <p:nvPr/>
          </p:nvSpPr>
          <p:spPr>
            <a:xfrm>
              <a:off x="7970777" y="4288025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102" name="楕円 101"/>
            <p:cNvSpPr/>
            <p:nvPr/>
          </p:nvSpPr>
          <p:spPr>
            <a:xfrm>
              <a:off x="6154137" y="4746722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103" name="楕円 102"/>
            <p:cNvSpPr/>
            <p:nvPr/>
          </p:nvSpPr>
          <p:spPr>
            <a:xfrm>
              <a:off x="5157826" y="4105845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104" name="楕円 103"/>
            <p:cNvSpPr/>
            <p:nvPr/>
          </p:nvSpPr>
          <p:spPr>
            <a:xfrm>
              <a:off x="4695545" y="6413075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</p:grpSp>
      <p:sp>
        <p:nvSpPr>
          <p:cNvPr id="52" name="角丸四角形 51"/>
          <p:cNvSpPr/>
          <p:nvPr/>
        </p:nvSpPr>
        <p:spPr>
          <a:xfrm>
            <a:off x="1732717" y="3172695"/>
            <a:ext cx="1215964" cy="8418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smtClean="0"/>
              <a:t>計測</a:t>
            </a:r>
            <a:endParaRPr lang="en-US" altLang="ja-JP" sz="1200" smtClean="0"/>
          </a:p>
          <a:p>
            <a:pPr algn="ctr"/>
            <a:r>
              <a:rPr lang="ja-JP" altLang="en-US" sz="1200" smtClean="0"/>
              <a:t>カバレッジ</a:t>
            </a:r>
            <a:endParaRPr lang="en-US" altLang="ja-JP" sz="1200" smtClean="0"/>
          </a:p>
        </p:txBody>
      </p:sp>
      <p:sp>
        <p:nvSpPr>
          <p:cNvPr id="53" name="角丸四角形 52"/>
          <p:cNvSpPr/>
          <p:nvPr/>
        </p:nvSpPr>
        <p:spPr>
          <a:xfrm>
            <a:off x="1743859" y="915416"/>
            <a:ext cx="1215964" cy="8418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smtClean="0"/>
              <a:t>ターゲティング</a:t>
            </a:r>
            <a:endParaRPr lang="en-US" altLang="ja-JP" sz="1200" smtClean="0"/>
          </a:p>
          <a:p>
            <a:pPr algn="ctr"/>
            <a:r>
              <a:rPr lang="ja-JP" altLang="en-US" sz="1200" smtClean="0"/>
              <a:t>カバレッジ</a:t>
            </a:r>
            <a:endParaRPr lang="en-US" altLang="ja-JP" sz="1200" smtClean="0"/>
          </a:p>
        </p:txBody>
      </p:sp>
      <p:sp>
        <p:nvSpPr>
          <p:cNvPr id="54" name="角丸四角形 53"/>
          <p:cNvSpPr/>
          <p:nvPr/>
        </p:nvSpPr>
        <p:spPr>
          <a:xfrm>
            <a:off x="2791205" y="2044051"/>
            <a:ext cx="1215964" cy="8418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smtClean="0"/>
              <a:t>広告効果</a:t>
            </a:r>
            <a:endParaRPr lang="en-US" altLang="ja-JP" sz="1200" smtClean="0"/>
          </a:p>
        </p:txBody>
      </p:sp>
      <p:sp>
        <p:nvSpPr>
          <p:cNvPr id="55" name="角丸四角形 54"/>
          <p:cNvSpPr/>
          <p:nvPr/>
        </p:nvSpPr>
        <p:spPr>
          <a:xfrm>
            <a:off x="648632" y="2044051"/>
            <a:ext cx="1215964" cy="8418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smtClean="0"/>
              <a:t>User-Agent</a:t>
            </a:r>
          </a:p>
          <a:p>
            <a:pPr algn="ctr"/>
            <a:r>
              <a:rPr lang="ja-JP" altLang="en-US" sz="1200" smtClean="0"/>
              <a:t>識別能力</a:t>
            </a:r>
            <a:endParaRPr lang="en-US" altLang="ja-JP" sz="1200" smtClean="0"/>
          </a:p>
        </p:txBody>
      </p:sp>
      <p:cxnSp>
        <p:nvCxnSpPr>
          <p:cNvPr id="56" name="曲線コネクタ 55"/>
          <p:cNvCxnSpPr>
            <a:stCxn id="55" idx="0"/>
            <a:endCxn id="53" idx="1"/>
          </p:cNvCxnSpPr>
          <p:nvPr/>
        </p:nvCxnSpPr>
        <p:spPr>
          <a:xfrm rot="5400000" flipH="1" flipV="1">
            <a:off x="1146374" y="1446567"/>
            <a:ext cx="707724" cy="487245"/>
          </a:xfrm>
          <a:prstGeom prst="curvedConnector2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曲線コネクタ 56"/>
          <p:cNvCxnSpPr>
            <a:stCxn id="55" idx="2"/>
            <a:endCxn id="52" idx="1"/>
          </p:cNvCxnSpPr>
          <p:nvPr/>
        </p:nvCxnSpPr>
        <p:spPr>
          <a:xfrm rot="16200000" flipH="1">
            <a:off x="1140798" y="3001687"/>
            <a:ext cx="707734" cy="476103"/>
          </a:xfrm>
          <a:prstGeom prst="curvedConnector2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曲線コネクタ 57"/>
          <p:cNvCxnSpPr>
            <a:stCxn id="53" idx="3"/>
            <a:endCxn id="54" idx="0"/>
          </p:cNvCxnSpPr>
          <p:nvPr/>
        </p:nvCxnSpPr>
        <p:spPr>
          <a:xfrm>
            <a:off x="2959823" y="1336327"/>
            <a:ext cx="439364" cy="707724"/>
          </a:xfrm>
          <a:prstGeom prst="curvedConnector2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曲線コネクタ 59"/>
          <p:cNvCxnSpPr>
            <a:stCxn id="52" idx="3"/>
            <a:endCxn id="54" idx="2"/>
          </p:cNvCxnSpPr>
          <p:nvPr/>
        </p:nvCxnSpPr>
        <p:spPr>
          <a:xfrm flipV="1">
            <a:off x="2948681" y="2885872"/>
            <a:ext cx="450506" cy="707734"/>
          </a:xfrm>
          <a:prstGeom prst="curvedConnector2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楕円 60"/>
          <p:cNvSpPr/>
          <p:nvPr/>
        </p:nvSpPr>
        <p:spPr>
          <a:xfrm>
            <a:off x="1203266" y="1551363"/>
            <a:ext cx="291399" cy="29139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正</a:t>
            </a:r>
            <a:endParaRPr kumimoji="1" lang="ja-JP" altLang="en-US" b="1"/>
          </a:p>
        </p:txBody>
      </p:sp>
      <p:sp>
        <p:nvSpPr>
          <p:cNvPr id="62" name="楕円 61"/>
          <p:cNvSpPr/>
          <p:nvPr/>
        </p:nvSpPr>
        <p:spPr>
          <a:xfrm>
            <a:off x="3151626" y="1460272"/>
            <a:ext cx="291399" cy="29139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正</a:t>
            </a:r>
            <a:endParaRPr kumimoji="1" lang="ja-JP" altLang="en-US" b="1"/>
          </a:p>
        </p:txBody>
      </p:sp>
      <p:sp>
        <p:nvSpPr>
          <p:cNvPr id="64" name="楕円 63"/>
          <p:cNvSpPr/>
          <p:nvPr/>
        </p:nvSpPr>
        <p:spPr>
          <a:xfrm>
            <a:off x="1203266" y="3094037"/>
            <a:ext cx="291399" cy="29139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正</a:t>
            </a:r>
            <a:endParaRPr kumimoji="1" lang="ja-JP" altLang="en-US" b="1"/>
          </a:p>
        </p:txBody>
      </p:sp>
      <p:sp>
        <p:nvSpPr>
          <p:cNvPr id="65" name="楕円 64"/>
          <p:cNvSpPr/>
          <p:nvPr/>
        </p:nvSpPr>
        <p:spPr>
          <a:xfrm>
            <a:off x="3151626" y="3136935"/>
            <a:ext cx="291399" cy="29139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正</a:t>
            </a:r>
            <a:endParaRPr kumimoji="1" lang="ja-JP" altLang="en-US" b="1"/>
          </a:p>
        </p:txBody>
      </p:sp>
      <p:sp>
        <p:nvSpPr>
          <p:cNvPr id="66" name="角丸四角形 65"/>
          <p:cNvSpPr/>
          <p:nvPr/>
        </p:nvSpPr>
        <p:spPr>
          <a:xfrm>
            <a:off x="1750958" y="4726006"/>
            <a:ext cx="1215964" cy="8418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smtClean="0"/>
              <a:t>プライバシー</a:t>
            </a:r>
            <a:endParaRPr lang="en-US" altLang="ja-JP" sz="1200" smtClean="0"/>
          </a:p>
          <a:p>
            <a:pPr algn="ctr"/>
            <a:r>
              <a:rPr lang="ja-JP" altLang="en-US" sz="1200"/>
              <a:t>保護</a:t>
            </a:r>
            <a:endParaRPr lang="en-US" altLang="ja-JP" sz="1200" smtClean="0"/>
          </a:p>
        </p:txBody>
      </p:sp>
      <p:cxnSp>
        <p:nvCxnSpPr>
          <p:cNvPr id="69" name="曲線コネクタ 68"/>
          <p:cNvCxnSpPr>
            <a:stCxn id="66" idx="1"/>
          </p:cNvCxnSpPr>
          <p:nvPr/>
        </p:nvCxnSpPr>
        <p:spPr>
          <a:xfrm rot="10800000">
            <a:off x="655732" y="2463161"/>
            <a:ext cx="1095227" cy="2683756"/>
          </a:xfrm>
          <a:prstGeom prst="curvedConnector3">
            <a:avLst>
              <a:gd name="adj1" fmla="val 137232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楕円 69"/>
          <p:cNvSpPr/>
          <p:nvPr/>
        </p:nvSpPr>
        <p:spPr>
          <a:xfrm>
            <a:off x="101415" y="3659339"/>
            <a:ext cx="291399" cy="2913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逆</a:t>
            </a:r>
            <a:endParaRPr kumimoji="1" lang="ja-JP" altLang="en-US" b="1"/>
          </a:p>
        </p:txBody>
      </p:sp>
      <p:grpSp>
        <p:nvGrpSpPr>
          <p:cNvPr id="22" name="グループ化 21"/>
          <p:cNvGrpSpPr/>
          <p:nvPr/>
        </p:nvGrpSpPr>
        <p:grpSpPr>
          <a:xfrm>
            <a:off x="3122171" y="2204502"/>
            <a:ext cx="554032" cy="549854"/>
            <a:chOff x="4141513" y="376691"/>
            <a:chExt cx="554032" cy="549854"/>
          </a:xfrm>
        </p:grpSpPr>
        <p:cxnSp>
          <p:nvCxnSpPr>
            <p:cNvPr id="18" name="直線コネクタ 17"/>
            <p:cNvCxnSpPr/>
            <p:nvPr/>
          </p:nvCxnSpPr>
          <p:spPr>
            <a:xfrm>
              <a:off x="4145692" y="376692"/>
              <a:ext cx="549853" cy="549853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 flipV="1">
              <a:off x="4141513" y="376691"/>
              <a:ext cx="549854" cy="549854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2204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1359</Words>
  <Application>Microsoft Office PowerPoint</Application>
  <PresentationFormat>ワイド画面</PresentationFormat>
  <Paragraphs>929</Paragraphs>
  <Slides>25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29" baseType="lpstr">
      <vt:lpstr>Meiryo UI</vt:lpstr>
      <vt:lpstr>游ゴシック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Yahoo! JAPAN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あああああああ</dc:title>
  <dc:creator>中山　一紀</dc:creator>
  <cp:lastModifiedBy>中山 一紀</cp:lastModifiedBy>
  <cp:revision>47</cp:revision>
  <dcterms:created xsi:type="dcterms:W3CDTF">2017-10-22T07:01:33Z</dcterms:created>
  <dcterms:modified xsi:type="dcterms:W3CDTF">2021-05-03T05:40:24Z</dcterms:modified>
</cp:coreProperties>
</file>