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19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78" r:id="rId22"/>
    <p:sldId id="379" r:id="rId23"/>
    <p:sldId id="380" r:id="rId24"/>
    <p:sldId id="381" r:id="rId25"/>
    <p:sldId id="382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392" r:id="rId36"/>
    <p:sldId id="393" r:id="rId37"/>
    <p:sldId id="394" r:id="rId38"/>
    <p:sldId id="395" r:id="rId39"/>
    <p:sldId id="396" r:id="rId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0000"/>
    <a:srgbClr val="007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1" autoAdjust="0"/>
    <p:restoredTop sz="94660"/>
  </p:normalViewPr>
  <p:slideViewPr>
    <p:cSldViewPr snapToGrid="0">
      <p:cViewPr varScale="1">
        <p:scale>
          <a:sx n="63" d="100"/>
          <a:sy n="63" d="100"/>
        </p:scale>
        <p:origin x="52" y="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0E2F6-7198-4858-8B9F-AC7095C97CCC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5E394-A671-4870-BE4D-CEDC25467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24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6127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330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109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840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8459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623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924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00462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5448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762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216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31301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97479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3767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7825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2907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448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805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84290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31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179007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84943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33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229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613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34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07260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35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00063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36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22147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37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16546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065036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297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404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8595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798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8562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2674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977349-6A43-4AC1-BDD5-E8F2B99FFA2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6447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6FE5-4C54-49A0-A728-7E280FF13932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6.jpe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Relationship Id="rId9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419724" y="3007406"/>
            <a:ext cx="1125761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4800" smtClean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プラットフォーマーの動向</a:t>
            </a:r>
            <a:endParaRPr kumimoji="1" lang="ja-JP" altLang="en-US" sz="4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1449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1800000" y="1386442"/>
            <a:ext cx="6264894" cy="4698671"/>
            <a:chOff x="2743200" y="1386442"/>
            <a:chExt cx="6264894" cy="4698671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1386442"/>
              <a:ext cx="6264894" cy="4698671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" t="13141" r="3034" b="4365"/>
            <a:stretch/>
          </p:blipFill>
          <p:spPr>
            <a:xfrm>
              <a:off x="5418448" y="1888504"/>
              <a:ext cx="843148" cy="439059"/>
            </a:xfrm>
            <a:prstGeom prst="rect">
              <a:avLst/>
            </a:prstGeom>
          </p:spPr>
        </p:pic>
      </p:grpSp>
      <p:sp>
        <p:nvSpPr>
          <p:cNvPr id="3" name="正方形/長方形 2"/>
          <p:cNvSpPr/>
          <p:nvPr/>
        </p:nvSpPr>
        <p:spPr>
          <a:xfrm flipH="1">
            <a:off x="0" y="0"/>
            <a:ext cx="322958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chemeClr val="accent2">
                  <a:lumMod val="20000"/>
                  <a:lumOff val="80000"/>
                </a:schemeClr>
              </a:gs>
              <a:gs pos="77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734418" y="2766282"/>
            <a:ext cx="4079963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b="1" smtClean="0"/>
              <a:t>I </a:t>
            </a:r>
            <a:r>
              <a:rPr kumimoji="1" lang="ja-JP" altLang="en-US" sz="2400" b="1" smtClean="0"/>
              <a:t>氏</a:t>
            </a:r>
            <a:endParaRPr kumimoji="1" lang="en-US" altLang="ja-JP" sz="24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b="1" smtClean="0"/>
              <a:t>右派（トラッキング必須）</a:t>
            </a:r>
            <a:endParaRPr kumimoji="1" lang="en-US" altLang="ja-JP" sz="24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b="1" smtClean="0"/>
              <a:t>環境破壊についての調査</a:t>
            </a:r>
            <a:endParaRPr lang="en-US" altLang="ja-JP" sz="24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b="1" smtClean="0"/>
              <a:t>環境保護のための署名活動</a:t>
            </a:r>
            <a:endParaRPr lang="en-US" altLang="ja-JP" sz="24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b="1" smtClean="0"/>
              <a:t>左側の人々に無視されがち</a:t>
            </a:r>
            <a:endParaRPr lang="en-US" altLang="ja-JP" sz="2400" b="1" smtClean="0"/>
          </a:p>
        </p:txBody>
      </p:sp>
    </p:spTree>
    <p:extLst>
      <p:ext uri="{BB962C8B-B14F-4D97-AF65-F5344CB8AC3E}">
        <p14:creationId xmlns:p14="http://schemas.microsoft.com/office/powerpoint/2010/main" val="358386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743200" y="1386442"/>
            <a:ext cx="6264894" cy="4698671"/>
            <a:chOff x="2743200" y="1386442"/>
            <a:chExt cx="6264894" cy="4698671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1386442"/>
              <a:ext cx="6264894" cy="4698671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6" t="10735" r="10370" b="11032"/>
            <a:stretch/>
          </p:blipFill>
          <p:spPr>
            <a:xfrm>
              <a:off x="5331939" y="1612557"/>
              <a:ext cx="988541" cy="98853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722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00000" y="1386442"/>
            <a:ext cx="6264894" cy="4698671"/>
            <a:chOff x="2743200" y="1386442"/>
            <a:chExt cx="6264894" cy="4698671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1386442"/>
              <a:ext cx="6264894" cy="4698671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6" t="10735" r="10370" b="11032"/>
            <a:stretch/>
          </p:blipFill>
          <p:spPr>
            <a:xfrm>
              <a:off x="5331939" y="1612557"/>
              <a:ext cx="988541" cy="988539"/>
            </a:xfrm>
            <a:prstGeom prst="rect">
              <a:avLst/>
            </a:prstGeom>
          </p:spPr>
        </p:pic>
      </p:grpSp>
      <p:sp>
        <p:nvSpPr>
          <p:cNvPr id="5" name="正方形/長方形 4"/>
          <p:cNvSpPr/>
          <p:nvPr/>
        </p:nvSpPr>
        <p:spPr>
          <a:xfrm flipH="1">
            <a:off x="0" y="0"/>
            <a:ext cx="322958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chemeClr val="accent2">
                  <a:lumMod val="20000"/>
                  <a:lumOff val="80000"/>
                </a:schemeClr>
              </a:gs>
              <a:gs pos="77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734418" y="2766282"/>
            <a:ext cx="4903907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ja-JP" sz="2400" b="1" smtClean="0"/>
              <a:t>G </a:t>
            </a:r>
            <a:r>
              <a:rPr kumimoji="1" lang="ja-JP" altLang="en-US" sz="2400" b="1" smtClean="0"/>
              <a:t>氏</a:t>
            </a:r>
            <a:endParaRPr kumimoji="1" lang="en-US" altLang="ja-JP" sz="24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b="1" smtClean="0"/>
              <a:t>中道右派（トラッキングほしい）</a:t>
            </a:r>
            <a:endParaRPr kumimoji="1" lang="en-US" altLang="ja-JP" sz="24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b="1" smtClean="0"/>
              <a:t>大衆を敵にまわさないために慎重</a:t>
            </a:r>
            <a:endParaRPr lang="en-US" altLang="ja-JP" sz="24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b="1" smtClean="0"/>
              <a:t>利害が一致する </a:t>
            </a:r>
            <a:r>
              <a:rPr lang="en-US" altLang="ja-JP" sz="2400" b="1" smtClean="0"/>
              <a:t>I </a:t>
            </a:r>
            <a:r>
              <a:rPr lang="ja-JP" altLang="en-US" sz="2400" b="1" smtClean="0"/>
              <a:t>氏に信頼されず</a:t>
            </a:r>
            <a:endParaRPr lang="en-US" altLang="ja-JP" sz="24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b="1"/>
              <a:t>次</a:t>
            </a:r>
            <a:r>
              <a:rPr lang="ja-JP" altLang="en-US" sz="2400" b="1" smtClean="0"/>
              <a:t>世代エコシステム築を先導</a:t>
            </a:r>
            <a:endParaRPr lang="en-US" altLang="ja-JP" sz="2400" b="1" smtClean="0"/>
          </a:p>
        </p:txBody>
      </p:sp>
    </p:spTree>
    <p:extLst>
      <p:ext uri="{BB962C8B-B14F-4D97-AF65-F5344CB8AC3E}">
        <p14:creationId xmlns:p14="http://schemas.microsoft.com/office/powerpoint/2010/main" val="416546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743200" y="1386442"/>
            <a:ext cx="6264894" cy="4698671"/>
            <a:chOff x="2743200" y="1386442"/>
            <a:chExt cx="6264894" cy="4698671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1386442"/>
              <a:ext cx="6264894" cy="4698671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157" y="1579418"/>
              <a:ext cx="1014350" cy="10143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1735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00000" y="1386442"/>
            <a:ext cx="6264894" cy="4698671"/>
            <a:chOff x="2743200" y="1386442"/>
            <a:chExt cx="6264894" cy="4698671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1386442"/>
              <a:ext cx="6264894" cy="4698671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03157" y="1579418"/>
              <a:ext cx="1014350" cy="1014350"/>
            </a:xfrm>
            <a:prstGeom prst="rect">
              <a:avLst/>
            </a:prstGeom>
          </p:spPr>
        </p:pic>
      </p:grpSp>
      <p:sp>
        <p:nvSpPr>
          <p:cNvPr id="5" name="正方形/長方形 4"/>
          <p:cNvSpPr/>
          <p:nvPr/>
        </p:nvSpPr>
        <p:spPr>
          <a:xfrm flipH="1">
            <a:off x="0" y="0"/>
            <a:ext cx="322958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chemeClr val="accent2">
                  <a:lumMod val="20000"/>
                  <a:lumOff val="80000"/>
                </a:schemeClr>
              </a:gs>
              <a:gs pos="77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34418" y="2766282"/>
            <a:ext cx="3764172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/>
              <a:t>M</a:t>
            </a:r>
            <a:r>
              <a:rPr kumimoji="1" lang="en-US" altLang="ja-JP" sz="2400" b="1" smtClean="0"/>
              <a:t> </a:t>
            </a:r>
            <a:r>
              <a:rPr kumimoji="1" lang="ja-JP" altLang="en-US" sz="2400" b="1" smtClean="0"/>
              <a:t>氏</a:t>
            </a:r>
            <a:endParaRPr kumimoji="1" lang="en-US" altLang="ja-JP" sz="24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b="1" smtClean="0"/>
              <a:t>中道</a:t>
            </a:r>
            <a:endParaRPr kumimoji="1" lang="en-US" altLang="ja-JP" sz="24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b="1" smtClean="0"/>
              <a:t>現実解の模索</a:t>
            </a:r>
            <a:endParaRPr lang="en-US" altLang="ja-JP" sz="24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b="1" smtClean="0"/>
              <a:t>エコシステムに一定の理解</a:t>
            </a:r>
            <a:endParaRPr lang="en-US" altLang="ja-JP" sz="24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b="1" smtClean="0"/>
              <a:t>時々存在を忘れる</a:t>
            </a:r>
            <a:endParaRPr lang="en-US" altLang="ja-JP" sz="2400" b="1" smtClean="0"/>
          </a:p>
        </p:txBody>
      </p:sp>
    </p:spTree>
    <p:extLst>
      <p:ext uri="{BB962C8B-B14F-4D97-AF65-F5344CB8AC3E}">
        <p14:creationId xmlns:p14="http://schemas.microsoft.com/office/powerpoint/2010/main" val="246602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743200" y="1386442"/>
            <a:ext cx="6264894" cy="4698671"/>
            <a:chOff x="2743200" y="1386442"/>
            <a:chExt cx="6264894" cy="4698671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1386442"/>
              <a:ext cx="6264894" cy="4698671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54" t="9937" r="18181" b="14345"/>
            <a:stretch/>
          </p:blipFill>
          <p:spPr>
            <a:xfrm>
              <a:off x="5321432" y="1603168"/>
              <a:ext cx="1009546" cy="9975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24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00000" y="1386442"/>
            <a:ext cx="6264894" cy="4698671"/>
            <a:chOff x="2743200" y="1386442"/>
            <a:chExt cx="6264894" cy="4698671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1386442"/>
              <a:ext cx="6264894" cy="4698671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54" t="9937" r="18181" b="14345"/>
            <a:stretch/>
          </p:blipFill>
          <p:spPr>
            <a:xfrm>
              <a:off x="5321432" y="1603168"/>
              <a:ext cx="1009546" cy="997527"/>
            </a:xfrm>
            <a:prstGeom prst="rect">
              <a:avLst/>
            </a:prstGeom>
          </p:spPr>
        </p:pic>
      </p:grpSp>
      <p:sp>
        <p:nvSpPr>
          <p:cNvPr id="5" name="正方形/長方形 4"/>
          <p:cNvSpPr/>
          <p:nvPr/>
        </p:nvSpPr>
        <p:spPr>
          <a:xfrm flipH="1">
            <a:off x="0" y="0"/>
            <a:ext cx="322958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chemeClr val="accent2">
                  <a:lumMod val="20000"/>
                  <a:lumOff val="80000"/>
                </a:schemeClr>
              </a:gs>
              <a:gs pos="77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34418" y="2766282"/>
            <a:ext cx="4416274" cy="193899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smtClean="0"/>
              <a:t>F</a:t>
            </a:r>
            <a:r>
              <a:rPr kumimoji="1" lang="en-US" altLang="ja-JP" sz="2400" b="1" smtClean="0"/>
              <a:t> </a:t>
            </a:r>
            <a:r>
              <a:rPr kumimoji="1" lang="ja-JP" altLang="en-US" sz="2400" b="1" smtClean="0"/>
              <a:t>氏</a:t>
            </a:r>
            <a:endParaRPr kumimoji="1" lang="en-US" altLang="ja-JP" sz="24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b="1" smtClean="0"/>
              <a:t>中道左派</a:t>
            </a:r>
            <a:endParaRPr kumimoji="1" lang="en-US" altLang="ja-JP" sz="24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b="1" smtClean="0"/>
              <a:t>リストラから立ち直れるか？</a:t>
            </a:r>
            <a:endParaRPr lang="en-US" altLang="ja-JP" sz="24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b="1" smtClean="0"/>
              <a:t>存在意義を問われて怒る</a:t>
            </a:r>
            <a:endParaRPr lang="en-US" altLang="ja-JP" sz="24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smtClean="0"/>
              <a:t>Web </a:t>
            </a:r>
            <a:r>
              <a:rPr lang="ja-JP" altLang="en-US" sz="2400" b="1" smtClean="0"/>
              <a:t>の正義マンに活路を求む</a:t>
            </a:r>
          </a:p>
        </p:txBody>
      </p:sp>
    </p:spTree>
    <p:extLst>
      <p:ext uri="{BB962C8B-B14F-4D97-AF65-F5344CB8AC3E}">
        <p14:creationId xmlns:p14="http://schemas.microsoft.com/office/powerpoint/2010/main" val="1990672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2743200" y="1386442"/>
            <a:ext cx="6264894" cy="4698671"/>
            <a:chOff x="2743200" y="1386442"/>
            <a:chExt cx="6264894" cy="4698671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1386442"/>
              <a:ext cx="6264894" cy="4698671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49" t="23376" r="31010" b="29697"/>
            <a:stretch/>
          </p:blipFill>
          <p:spPr>
            <a:xfrm>
              <a:off x="5531264" y="1733369"/>
              <a:ext cx="593766" cy="724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2045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00000" y="1386442"/>
            <a:ext cx="6264894" cy="4698671"/>
            <a:chOff x="2743200" y="1386442"/>
            <a:chExt cx="6264894" cy="4698671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1386442"/>
              <a:ext cx="6264894" cy="4698671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49" t="23376" r="31010" b="29697"/>
            <a:stretch/>
          </p:blipFill>
          <p:spPr>
            <a:xfrm>
              <a:off x="5531264" y="1733369"/>
              <a:ext cx="593766" cy="724822"/>
            </a:xfrm>
            <a:prstGeom prst="rect">
              <a:avLst/>
            </a:prstGeom>
          </p:spPr>
        </p:pic>
      </p:grpSp>
      <p:sp>
        <p:nvSpPr>
          <p:cNvPr id="5" name="正方形/長方形 4"/>
          <p:cNvSpPr/>
          <p:nvPr/>
        </p:nvSpPr>
        <p:spPr>
          <a:xfrm flipH="1">
            <a:off x="0" y="0"/>
            <a:ext cx="322958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chemeClr val="accent2">
                  <a:lumMod val="20000"/>
                  <a:lumOff val="80000"/>
                </a:schemeClr>
              </a:gs>
              <a:gs pos="77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734418" y="2581616"/>
            <a:ext cx="4748416" cy="230832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b="1" smtClean="0"/>
              <a:t>A</a:t>
            </a:r>
            <a:r>
              <a:rPr kumimoji="1" lang="en-US" altLang="ja-JP" sz="2400" b="1" smtClean="0"/>
              <a:t> </a:t>
            </a:r>
            <a:r>
              <a:rPr kumimoji="1" lang="ja-JP" altLang="en-US" sz="2400" b="1" smtClean="0"/>
              <a:t>氏</a:t>
            </a:r>
            <a:endParaRPr kumimoji="1" lang="en-US" altLang="ja-JP" sz="24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ja-JP" altLang="en-US" sz="2400" b="1" smtClean="0"/>
              <a:t>極左</a:t>
            </a:r>
            <a:endParaRPr kumimoji="1" lang="en-US" altLang="ja-JP" sz="24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b="1" smtClean="0"/>
              <a:t>大衆の支持を得て日の出の勢い</a:t>
            </a:r>
            <a:endParaRPr lang="en-US" altLang="ja-JP" sz="24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b="1" smtClean="0"/>
              <a:t>旧エコシステムをためらいなく破壊</a:t>
            </a:r>
            <a:endParaRPr lang="en-US" altLang="ja-JP" sz="24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b="1" smtClean="0"/>
              <a:t>が</a:t>
            </a:r>
            <a:r>
              <a:rPr lang="ja-JP" altLang="en-US" sz="2400" b="1"/>
              <a:t>、</a:t>
            </a:r>
            <a:r>
              <a:rPr lang="ja-JP" altLang="en-US" sz="2400" b="1" smtClean="0"/>
              <a:t>新エコシステムに興味はない</a:t>
            </a:r>
            <a:endParaRPr lang="en-US" altLang="ja-JP" sz="2400" b="1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b="1" smtClean="0"/>
              <a:t>申し訳程度にケアの姿勢を示す</a:t>
            </a:r>
          </a:p>
        </p:txBody>
      </p:sp>
    </p:spTree>
    <p:extLst>
      <p:ext uri="{BB962C8B-B14F-4D97-AF65-F5344CB8AC3E}">
        <p14:creationId xmlns:p14="http://schemas.microsoft.com/office/powerpoint/2010/main" val="79148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/>
          <p:cNvSpPr/>
          <p:nvPr/>
        </p:nvSpPr>
        <p:spPr>
          <a:xfrm flipH="1">
            <a:off x="0" y="0"/>
            <a:ext cx="322958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chemeClr val="accent2">
                  <a:lumMod val="20000"/>
                  <a:lumOff val="80000"/>
                </a:schemeClr>
              </a:gs>
              <a:gs pos="77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/>
          <p:cNvGrpSpPr/>
          <p:nvPr/>
        </p:nvGrpSpPr>
        <p:grpSpPr>
          <a:xfrm>
            <a:off x="2969239" y="567045"/>
            <a:ext cx="8322034" cy="2042555"/>
            <a:chOff x="3777939" y="2398816"/>
            <a:chExt cx="8322034" cy="2042555"/>
          </a:xfrm>
        </p:grpSpPr>
        <p:grpSp>
          <p:nvGrpSpPr>
            <p:cNvPr id="22" name="グループ化 21"/>
            <p:cNvGrpSpPr/>
            <p:nvPr/>
          </p:nvGrpSpPr>
          <p:grpSpPr>
            <a:xfrm>
              <a:off x="7505196" y="2398816"/>
              <a:ext cx="1151907" cy="1988125"/>
              <a:chOff x="1626919" y="2398816"/>
              <a:chExt cx="1151907" cy="1988125"/>
            </a:xfrm>
          </p:grpSpPr>
          <p:pic>
            <p:nvPicPr>
              <p:cNvPr id="23" name="図 22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924" r="28622"/>
              <a:stretch/>
            </p:blipFill>
            <p:spPr>
              <a:xfrm>
                <a:off x="1626919" y="2398816"/>
                <a:ext cx="1151907" cy="1988125"/>
              </a:xfrm>
              <a:prstGeom prst="rect">
                <a:avLst/>
              </a:prstGeom>
            </p:spPr>
          </p:pic>
          <p:pic>
            <p:nvPicPr>
              <p:cNvPr id="24" name="図 23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6501" y="2480469"/>
                <a:ext cx="429197" cy="429197"/>
              </a:xfrm>
              <a:prstGeom prst="rect">
                <a:avLst/>
              </a:prstGeom>
            </p:spPr>
          </p:pic>
        </p:grpSp>
        <p:grpSp>
          <p:nvGrpSpPr>
            <p:cNvPr id="25" name="グループ化 24"/>
            <p:cNvGrpSpPr/>
            <p:nvPr/>
          </p:nvGrpSpPr>
          <p:grpSpPr>
            <a:xfrm>
              <a:off x="8942111" y="2398816"/>
              <a:ext cx="1306286" cy="1988125"/>
              <a:chOff x="4280574" y="1386442"/>
              <a:chExt cx="3087236" cy="4698671"/>
            </a:xfrm>
          </p:grpSpPr>
          <p:pic>
            <p:nvPicPr>
              <p:cNvPr id="26" name="図 25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540" r="26182"/>
              <a:stretch/>
            </p:blipFill>
            <p:spPr>
              <a:xfrm>
                <a:off x="4280574" y="1386442"/>
                <a:ext cx="3087236" cy="4698671"/>
              </a:xfrm>
              <a:prstGeom prst="rect">
                <a:avLst/>
              </a:prstGeom>
            </p:spPr>
          </p:pic>
          <p:pic>
            <p:nvPicPr>
              <p:cNvPr id="27" name="図 26"/>
              <p:cNvPicPr>
                <a:picLocks noChangeAspect="1"/>
              </p:cNvPicPr>
              <p:nvPr/>
            </p:nvPicPr>
            <p:blipFill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1396" t="10735" r="10370" b="11032"/>
              <a:stretch/>
            </p:blipFill>
            <p:spPr>
              <a:xfrm>
                <a:off x="5331939" y="1612557"/>
                <a:ext cx="988541" cy="988539"/>
              </a:xfrm>
              <a:prstGeom prst="rect">
                <a:avLst/>
              </a:prstGeom>
            </p:spPr>
          </p:pic>
        </p:grpSp>
        <p:grpSp>
          <p:nvGrpSpPr>
            <p:cNvPr id="28" name="グループ化 27"/>
            <p:cNvGrpSpPr/>
            <p:nvPr/>
          </p:nvGrpSpPr>
          <p:grpSpPr>
            <a:xfrm>
              <a:off x="4001981" y="2399168"/>
              <a:ext cx="1235035" cy="1986785"/>
              <a:chOff x="4394005" y="1386442"/>
              <a:chExt cx="2920811" cy="4698671"/>
            </a:xfrm>
          </p:grpSpPr>
          <p:pic>
            <p:nvPicPr>
              <p:cNvPr id="29" name="図 28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350" r="27028"/>
              <a:stretch/>
            </p:blipFill>
            <p:spPr>
              <a:xfrm>
                <a:off x="4394005" y="1386442"/>
                <a:ext cx="2920811" cy="4698671"/>
              </a:xfrm>
              <a:prstGeom prst="rect">
                <a:avLst/>
              </a:prstGeom>
            </p:spPr>
          </p:pic>
          <p:pic>
            <p:nvPicPr>
              <p:cNvPr id="30" name="図 29"/>
              <p:cNvPicPr>
                <a:picLocks noChangeAspect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49" t="23376" r="31010" b="29697"/>
              <a:stretch/>
            </p:blipFill>
            <p:spPr>
              <a:xfrm>
                <a:off x="5531264" y="1733369"/>
                <a:ext cx="593766" cy="724822"/>
              </a:xfrm>
              <a:prstGeom prst="rect">
                <a:avLst/>
              </a:prstGeom>
            </p:spPr>
          </p:pic>
        </p:grpSp>
        <p:grpSp>
          <p:nvGrpSpPr>
            <p:cNvPr id="31" name="グループ化 30"/>
            <p:cNvGrpSpPr/>
            <p:nvPr/>
          </p:nvGrpSpPr>
          <p:grpSpPr>
            <a:xfrm>
              <a:off x="6282045" y="2407222"/>
              <a:ext cx="1235034" cy="1978731"/>
              <a:chOff x="4437874" y="1386442"/>
              <a:chExt cx="2932697" cy="4698671"/>
            </a:xfrm>
          </p:grpSpPr>
          <p:pic>
            <p:nvPicPr>
              <p:cNvPr id="32" name="図 31"/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7050" r="26138"/>
              <a:stretch/>
            </p:blipFill>
            <p:spPr>
              <a:xfrm>
                <a:off x="4437874" y="1386442"/>
                <a:ext cx="2932697" cy="4698671"/>
              </a:xfrm>
              <a:prstGeom prst="rect">
                <a:avLst/>
              </a:prstGeom>
            </p:spPr>
          </p:pic>
          <p:pic>
            <p:nvPicPr>
              <p:cNvPr id="33" name="図 32"/>
              <p:cNvPicPr>
                <a:picLocks noChangeAspect="1"/>
              </p:cNvPicPr>
              <p:nvPr/>
            </p:nvPicPr>
            <p:blipFill rotWithShape="1"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454" t="9937" r="18181" b="14345"/>
              <a:stretch/>
            </p:blipFill>
            <p:spPr>
              <a:xfrm>
                <a:off x="5321432" y="1603168"/>
                <a:ext cx="1009546" cy="997527"/>
              </a:xfrm>
              <a:prstGeom prst="rect">
                <a:avLst/>
              </a:prstGeom>
            </p:spPr>
          </p:pic>
        </p:grpSp>
        <p:grpSp>
          <p:nvGrpSpPr>
            <p:cNvPr id="34" name="グループ化 33"/>
            <p:cNvGrpSpPr/>
            <p:nvPr/>
          </p:nvGrpSpPr>
          <p:grpSpPr>
            <a:xfrm>
              <a:off x="10117776" y="2399167"/>
              <a:ext cx="1982197" cy="1986785"/>
              <a:chOff x="4320270" y="1386442"/>
              <a:chExt cx="4687821" cy="4698671"/>
            </a:xfrm>
          </p:grpSpPr>
          <p:pic>
            <p:nvPicPr>
              <p:cNvPr id="35" name="図 34"/>
              <p:cNvPicPr>
                <a:picLocks noChangeAspect="1"/>
              </p:cNvPicPr>
              <p:nvPr/>
            </p:nvPicPr>
            <p:blipFill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173"/>
              <a:stretch/>
            </p:blipFill>
            <p:spPr>
              <a:xfrm>
                <a:off x="4320270" y="1386442"/>
                <a:ext cx="4687821" cy="4698671"/>
              </a:xfrm>
              <a:prstGeom prst="rect">
                <a:avLst/>
              </a:prstGeom>
            </p:spPr>
          </p:pic>
          <p:pic>
            <p:nvPicPr>
              <p:cNvPr id="36" name="図 35"/>
              <p:cNvPicPr>
                <a:picLocks noChangeAspect="1"/>
              </p:cNvPicPr>
              <p:nvPr/>
            </p:nvPicPr>
            <p:blipFill rotWithShape="1"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611" t="13141" r="3034" b="4365"/>
              <a:stretch/>
            </p:blipFill>
            <p:spPr>
              <a:xfrm>
                <a:off x="5418448" y="1888504"/>
                <a:ext cx="843148" cy="439059"/>
              </a:xfrm>
              <a:prstGeom prst="rect">
                <a:avLst/>
              </a:prstGeom>
            </p:spPr>
          </p:pic>
        </p:grpSp>
        <p:cxnSp>
          <p:nvCxnSpPr>
            <p:cNvPr id="39" name="直線矢印コネクタ 38"/>
            <p:cNvCxnSpPr/>
            <p:nvPr/>
          </p:nvCxnSpPr>
          <p:spPr>
            <a:xfrm>
              <a:off x="3777939" y="4441371"/>
              <a:ext cx="7968343" cy="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テキスト ボックス 42"/>
          <p:cNvSpPr txBox="1"/>
          <p:nvPr/>
        </p:nvSpPr>
        <p:spPr>
          <a:xfrm>
            <a:off x="3579965" y="2909456"/>
            <a:ext cx="461665" cy="332398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mtClean="0"/>
              <a:t>トラッキング</a:t>
            </a:r>
            <a:r>
              <a:rPr lang="ja-JP" altLang="en-US" smtClean="0"/>
              <a:t>絶対絶対</a:t>
            </a:r>
            <a:r>
              <a:rPr kumimoji="1" lang="ja-JP" altLang="en-US" smtClean="0"/>
              <a:t>絶対殺す</a:t>
            </a:r>
            <a:endParaRPr kumimoji="1" lang="ja-JP" altLang="en-US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860029" y="2909456"/>
            <a:ext cx="461665" cy="19389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mtClean="0"/>
              <a:t>トラッキング殺す</a:t>
            </a:r>
            <a:endParaRPr kumimoji="1" lang="ja-JP" altLang="en-US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7046078" y="2909456"/>
            <a:ext cx="461665" cy="216982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mtClean="0"/>
              <a:t>プライバシーは大事</a:t>
            </a:r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8578270" y="2909456"/>
            <a:ext cx="461665" cy="35548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ja-JP" altLang="en-US" smtClean="0"/>
              <a:t>プライバシーとエコシステム両立</a:t>
            </a:r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9720854" y="2909455"/>
            <a:ext cx="461665" cy="355481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/>
              <a:t>事</a:t>
            </a:r>
            <a:r>
              <a:rPr lang="ja-JP" altLang="en-US" smtClean="0"/>
              <a:t>業者目線で</a:t>
            </a:r>
            <a:r>
              <a:rPr kumimoji="1" lang="ja-JP" altLang="en-US" smtClean="0"/>
              <a:t>トラッキングは必要</a:t>
            </a:r>
            <a:endParaRPr kumimoji="1" lang="ja-JP" altLang="en-US"/>
          </a:p>
        </p:txBody>
      </p:sp>
      <p:sp>
        <p:nvSpPr>
          <p:cNvPr id="48" name="楕円 47"/>
          <p:cNvSpPr/>
          <p:nvPr/>
        </p:nvSpPr>
        <p:spPr>
          <a:xfrm>
            <a:off x="2259057" y="2342405"/>
            <a:ext cx="558140" cy="55814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/>
              <a:t>左</a:t>
            </a:r>
            <a:endParaRPr kumimoji="1" lang="ja-JP" altLang="en-US" b="1"/>
          </a:p>
        </p:txBody>
      </p:sp>
      <p:sp>
        <p:nvSpPr>
          <p:cNvPr id="49" name="楕円 48"/>
          <p:cNvSpPr/>
          <p:nvPr/>
        </p:nvSpPr>
        <p:spPr>
          <a:xfrm>
            <a:off x="11120053" y="2339440"/>
            <a:ext cx="558140" cy="558140"/>
          </a:xfrm>
          <a:prstGeom prst="ellips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smtClean="0"/>
              <a:t>右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243554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9724" y="2886842"/>
            <a:ext cx="1125761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凡例</a:t>
            </a:r>
            <a:endPara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8431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9724" y="2886842"/>
            <a:ext cx="1125761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48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関係性</a:t>
            </a:r>
            <a:endPara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5712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グループ化 21"/>
          <p:cNvGrpSpPr/>
          <p:nvPr/>
        </p:nvGrpSpPr>
        <p:grpSpPr>
          <a:xfrm>
            <a:off x="3522167" y="4353897"/>
            <a:ext cx="1151907" cy="1988125"/>
            <a:chOff x="1626919" y="2398816"/>
            <a:chExt cx="1151907" cy="1988125"/>
          </a:xfrm>
        </p:grpSpPr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4" r="28622"/>
            <a:stretch/>
          </p:blipFill>
          <p:spPr>
            <a:xfrm>
              <a:off x="1626919" y="2398816"/>
              <a:ext cx="1151907" cy="1988125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501" y="2480469"/>
              <a:ext cx="429197" cy="429197"/>
            </a:xfrm>
            <a:prstGeom prst="rect">
              <a:avLst/>
            </a:prstGeom>
          </p:spPr>
        </p:pic>
      </p:grpSp>
      <p:grpSp>
        <p:nvGrpSpPr>
          <p:cNvPr id="25" name="グループ化 24"/>
          <p:cNvGrpSpPr/>
          <p:nvPr/>
        </p:nvGrpSpPr>
        <p:grpSpPr>
          <a:xfrm>
            <a:off x="5550540" y="684397"/>
            <a:ext cx="1306286" cy="1988125"/>
            <a:chOff x="4280574" y="1386442"/>
            <a:chExt cx="3087236" cy="469867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40" r="26182"/>
            <a:stretch/>
          </p:blipFill>
          <p:spPr>
            <a:xfrm>
              <a:off x="4280574" y="1386442"/>
              <a:ext cx="3087236" cy="4698671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6" t="10735" r="10370" b="11032"/>
            <a:stretch/>
          </p:blipFill>
          <p:spPr>
            <a:xfrm>
              <a:off x="5331939" y="1612557"/>
              <a:ext cx="988541" cy="988539"/>
            </a:xfrm>
            <a:prstGeom prst="rect">
              <a:avLst/>
            </a:prstGeom>
          </p:spPr>
        </p:pic>
      </p:grpSp>
      <p:grpSp>
        <p:nvGrpSpPr>
          <p:cNvPr id="28" name="グループ化 27"/>
          <p:cNvGrpSpPr/>
          <p:nvPr/>
        </p:nvGrpSpPr>
        <p:grpSpPr>
          <a:xfrm>
            <a:off x="1446583" y="1874982"/>
            <a:ext cx="1235035" cy="1986785"/>
            <a:chOff x="4394005" y="1386442"/>
            <a:chExt cx="2920811" cy="4698671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50" r="27028"/>
            <a:stretch/>
          </p:blipFill>
          <p:spPr>
            <a:xfrm>
              <a:off x="4394005" y="1386442"/>
              <a:ext cx="2920811" cy="4698671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49" t="23376" r="31010" b="29697"/>
            <a:stretch/>
          </p:blipFill>
          <p:spPr>
            <a:xfrm>
              <a:off x="5531264" y="1733369"/>
              <a:ext cx="593766" cy="724822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7709396" y="4363008"/>
            <a:ext cx="1235034" cy="1978731"/>
            <a:chOff x="4437874" y="1386442"/>
            <a:chExt cx="2932697" cy="4698671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50" r="26138"/>
            <a:stretch/>
          </p:blipFill>
          <p:spPr>
            <a:xfrm>
              <a:off x="4437874" y="1386442"/>
              <a:ext cx="2932697" cy="4698671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54" t="9937" r="18181" b="14345"/>
            <a:stretch/>
          </p:blipFill>
          <p:spPr>
            <a:xfrm>
              <a:off x="5321432" y="1603168"/>
              <a:ext cx="1009546" cy="997527"/>
            </a:xfrm>
            <a:prstGeom prst="rect">
              <a:avLst/>
            </a:prstGeom>
          </p:spPr>
        </p:pic>
      </p:grpSp>
      <p:grpSp>
        <p:nvGrpSpPr>
          <p:cNvPr id="34" name="グループ化 33"/>
          <p:cNvGrpSpPr/>
          <p:nvPr/>
        </p:nvGrpSpPr>
        <p:grpSpPr>
          <a:xfrm>
            <a:off x="9725748" y="1870461"/>
            <a:ext cx="1284119" cy="1986785"/>
            <a:chOff x="4320270" y="1386442"/>
            <a:chExt cx="3036893" cy="4698671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73" r="26352"/>
            <a:stretch/>
          </p:blipFill>
          <p:spPr>
            <a:xfrm>
              <a:off x="4320270" y="1386442"/>
              <a:ext cx="3036893" cy="4698671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" t="13141" r="3034" b="4365"/>
            <a:stretch/>
          </p:blipFill>
          <p:spPr>
            <a:xfrm>
              <a:off x="5418448" y="1888504"/>
              <a:ext cx="843148" cy="439059"/>
            </a:xfrm>
            <a:prstGeom prst="rect">
              <a:avLst/>
            </a:prstGeom>
          </p:spPr>
        </p:pic>
      </p:grpSp>
      <p:cxnSp>
        <p:nvCxnSpPr>
          <p:cNvPr id="3" name="カギ線コネクタ 2"/>
          <p:cNvCxnSpPr/>
          <p:nvPr/>
        </p:nvCxnSpPr>
        <p:spPr>
          <a:xfrm rot="5400000" flipH="1" flipV="1">
            <a:off x="3712130" y="-39582"/>
            <a:ext cx="287765" cy="3631179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V="1">
            <a:off x="2560556" y="2858002"/>
            <a:ext cx="7277222" cy="31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/>
          <p:cNvCxnSpPr/>
          <p:nvPr/>
        </p:nvCxnSpPr>
        <p:spPr>
          <a:xfrm rot="16200000" flipV="1">
            <a:off x="8392599" y="-48606"/>
            <a:ext cx="284583" cy="3646043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カギ線コネクタ 14"/>
          <p:cNvCxnSpPr/>
          <p:nvPr/>
        </p:nvCxnSpPr>
        <p:spPr>
          <a:xfrm rot="5400000" flipH="1" flipV="1">
            <a:off x="3815146" y="2545563"/>
            <a:ext cx="2123360" cy="1589551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16"/>
          <p:cNvCxnSpPr/>
          <p:nvPr/>
        </p:nvCxnSpPr>
        <p:spPr>
          <a:xfrm rot="16200000" flipV="1">
            <a:off x="6434399" y="2556127"/>
            <a:ext cx="2123448" cy="1568510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/>
          <p:nvPr/>
        </p:nvCxnSpPr>
        <p:spPr>
          <a:xfrm>
            <a:off x="4602184" y="5343313"/>
            <a:ext cx="3158061" cy="88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カギ線コネクタ 20"/>
          <p:cNvCxnSpPr/>
          <p:nvPr/>
        </p:nvCxnSpPr>
        <p:spPr>
          <a:xfrm rot="16200000" flipH="1">
            <a:off x="2006039" y="3787433"/>
            <a:ext cx="1590263" cy="1521495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/>
          <p:nvPr/>
        </p:nvCxnSpPr>
        <p:spPr>
          <a:xfrm rot="5400000">
            <a:off x="8782445" y="3767934"/>
            <a:ext cx="1593533" cy="1557400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4602184" y="3504534"/>
            <a:ext cx="5246042" cy="1192244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2569458" y="3507718"/>
            <a:ext cx="5189102" cy="117316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717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9724" y="2886842"/>
            <a:ext cx="1125761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48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</a:t>
            </a:r>
            <a:r>
              <a:rPr lang="en-US" altLang="ja-JP" sz="48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2020 </a:t>
            </a:r>
            <a:r>
              <a:rPr lang="ja-JP" altLang="en-US" sz="48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春頃まで）</a:t>
            </a:r>
            <a:endPara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0122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/>
          <p:cNvSpPr/>
          <p:nvPr/>
        </p:nvSpPr>
        <p:spPr>
          <a:xfrm flipH="1">
            <a:off x="0" y="0"/>
            <a:ext cx="3229582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77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4374784" y="4341540"/>
            <a:ext cx="1151907" cy="1988125"/>
            <a:chOff x="1626919" y="2398816"/>
            <a:chExt cx="1151907" cy="1988125"/>
          </a:xfrm>
        </p:grpSpPr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4" r="28622"/>
            <a:stretch/>
          </p:blipFill>
          <p:spPr>
            <a:xfrm>
              <a:off x="1626919" y="2398816"/>
              <a:ext cx="1151907" cy="1988125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501" y="2480469"/>
              <a:ext cx="429197" cy="429197"/>
            </a:xfrm>
            <a:prstGeom prst="rect">
              <a:avLst/>
            </a:prstGeom>
          </p:spPr>
        </p:pic>
      </p:grpSp>
      <p:grpSp>
        <p:nvGrpSpPr>
          <p:cNvPr id="25" name="グループ化 24"/>
          <p:cNvGrpSpPr/>
          <p:nvPr/>
        </p:nvGrpSpPr>
        <p:grpSpPr>
          <a:xfrm>
            <a:off x="6403157" y="672040"/>
            <a:ext cx="1306286" cy="1988125"/>
            <a:chOff x="4280574" y="1386442"/>
            <a:chExt cx="3087236" cy="469867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40" r="26182"/>
            <a:stretch/>
          </p:blipFill>
          <p:spPr>
            <a:xfrm>
              <a:off x="4280574" y="1386442"/>
              <a:ext cx="3087236" cy="4698671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6" t="10735" r="10370" b="11032"/>
            <a:stretch/>
          </p:blipFill>
          <p:spPr>
            <a:xfrm>
              <a:off x="5331939" y="1612557"/>
              <a:ext cx="988541" cy="988539"/>
            </a:xfrm>
            <a:prstGeom prst="rect">
              <a:avLst/>
            </a:prstGeom>
          </p:spPr>
        </p:pic>
      </p:grpSp>
      <p:grpSp>
        <p:nvGrpSpPr>
          <p:cNvPr id="28" name="グループ化 27"/>
          <p:cNvGrpSpPr/>
          <p:nvPr/>
        </p:nvGrpSpPr>
        <p:grpSpPr>
          <a:xfrm>
            <a:off x="2299200" y="1862625"/>
            <a:ext cx="1235035" cy="1986785"/>
            <a:chOff x="4394005" y="1386442"/>
            <a:chExt cx="2920811" cy="4698671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50" r="27028"/>
            <a:stretch/>
          </p:blipFill>
          <p:spPr>
            <a:xfrm>
              <a:off x="4394005" y="1386442"/>
              <a:ext cx="2920811" cy="4698671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49" t="23376" r="31010" b="29697"/>
            <a:stretch/>
          </p:blipFill>
          <p:spPr>
            <a:xfrm>
              <a:off x="5531264" y="1733369"/>
              <a:ext cx="593766" cy="724822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8562013" y="4350651"/>
            <a:ext cx="1235034" cy="1978731"/>
            <a:chOff x="4437874" y="1386442"/>
            <a:chExt cx="2932697" cy="4698671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50" r="26138"/>
            <a:stretch/>
          </p:blipFill>
          <p:spPr>
            <a:xfrm>
              <a:off x="4437874" y="1386442"/>
              <a:ext cx="2932697" cy="4698671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54" t="9937" r="18181" b="14345"/>
            <a:stretch/>
          </p:blipFill>
          <p:spPr>
            <a:xfrm>
              <a:off x="5321432" y="1603168"/>
              <a:ext cx="1009546" cy="997527"/>
            </a:xfrm>
            <a:prstGeom prst="rect">
              <a:avLst/>
            </a:prstGeom>
          </p:spPr>
        </p:pic>
      </p:grpSp>
      <p:grpSp>
        <p:nvGrpSpPr>
          <p:cNvPr id="34" name="グループ化 33"/>
          <p:cNvGrpSpPr/>
          <p:nvPr/>
        </p:nvGrpSpPr>
        <p:grpSpPr>
          <a:xfrm>
            <a:off x="10578365" y="1858104"/>
            <a:ext cx="1284119" cy="1986785"/>
            <a:chOff x="4320270" y="1386442"/>
            <a:chExt cx="3036893" cy="4698671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73" r="26352"/>
            <a:stretch/>
          </p:blipFill>
          <p:spPr>
            <a:xfrm>
              <a:off x="4320270" y="1386442"/>
              <a:ext cx="3036893" cy="4698671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" t="13141" r="3034" b="4365"/>
            <a:stretch/>
          </p:blipFill>
          <p:spPr>
            <a:xfrm>
              <a:off x="5418448" y="1888504"/>
              <a:ext cx="843148" cy="439059"/>
            </a:xfrm>
            <a:prstGeom prst="rect">
              <a:avLst/>
            </a:prstGeom>
          </p:spPr>
        </p:pic>
      </p:grpSp>
      <p:cxnSp>
        <p:nvCxnSpPr>
          <p:cNvPr id="5" name="直線矢印コネクタ 4"/>
          <p:cNvCxnSpPr/>
          <p:nvPr/>
        </p:nvCxnSpPr>
        <p:spPr>
          <a:xfrm flipV="1">
            <a:off x="3413173" y="2845645"/>
            <a:ext cx="7277222" cy="31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/>
          <p:cNvCxnSpPr/>
          <p:nvPr/>
        </p:nvCxnSpPr>
        <p:spPr>
          <a:xfrm rot="16200000" flipV="1">
            <a:off x="9245216" y="-60963"/>
            <a:ext cx="284583" cy="3646043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/>
          <p:nvPr/>
        </p:nvCxnSpPr>
        <p:spPr>
          <a:xfrm rot="5400000">
            <a:off x="9635062" y="3755577"/>
            <a:ext cx="1593533" cy="155740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5454801" y="3492177"/>
            <a:ext cx="5246042" cy="1192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8934102" y="1113426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DigiTrust</a:t>
            </a:r>
            <a:r>
              <a:rPr lang="ja-JP" altLang="en-US" smtClean="0"/>
              <a:t> やろうよ</a:t>
            </a:r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735266" y="2339304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DigiTrust</a:t>
            </a:r>
            <a:r>
              <a:rPr lang="ja-JP" altLang="en-US"/>
              <a:t> やろうよ</a:t>
            </a:r>
          </a:p>
        </p:txBody>
      </p:sp>
      <p:sp>
        <p:nvSpPr>
          <p:cNvPr id="39" name="テキスト ボックス 38"/>
          <p:cNvSpPr txBox="1"/>
          <p:nvPr/>
        </p:nvSpPr>
        <p:spPr>
          <a:xfrm rot="20846884">
            <a:off x="8295393" y="3377705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DigiTrust</a:t>
            </a:r>
            <a:r>
              <a:rPr lang="ja-JP" altLang="en-US"/>
              <a:t> やろうよ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841078" y="5460881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/>
              <a:t>DigiTrust</a:t>
            </a:r>
            <a:r>
              <a:rPr lang="ja-JP" altLang="en-US"/>
              <a:t> やろうよ</a:t>
            </a:r>
          </a:p>
        </p:txBody>
      </p:sp>
    </p:spTree>
    <p:extLst>
      <p:ext uri="{BB962C8B-B14F-4D97-AF65-F5344CB8AC3E}">
        <p14:creationId xmlns:p14="http://schemas.microsoft.com/office/powerpoint/2010/main" val="3712557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/>
          <p:cNvSpPr/>
          <p:nvPr/>
        </p:nvSpPr>
        <p:spPr>
          <a:xfrm flipH="1">
            <a:off x="0" y="0"/>
            <a:ext cx="3229582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77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4374784" y="4341540"/>
            <a:ext cx="1151907" cy="1988125"/>
            <a:chOff x="1626919" y="2398816"/>
            <a:chExt cx="1151907" cy="1988125"/>
          </a:xfrm>
        </p:grpSpPr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4" r="28622"/>
            <a:stretch/>
          </p:blipFill>
          <p:spPr>
            <a:xfrm>
              <a:off x="1626919" y="2398816"/>
              <a:ext cx="1151907" cy="1988125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501" y="2480469"/>
              <a:ext cx="429197" cy="429197"/>
            </a:xfrm>
            <a:prstGeom prst="rect">
              <a:avLst/>
            </a:prstGeom>
          </p:spPr>
        </p:pic>
      </p:grpSp>
      <p:grpSp>
        <p:nvGrpSpPr>
          <p:cNvPr id="25" name="グループ化 24"/>
          <p:cNvGrpSpPr/>
          <p:nvPr/>
        </p:nvGrpSpPr>
        <p:grpSpPr>
          <a:xfrm>
            <a:off x="6403157" y="672040"/>
            <a:ext cx="1306286" cy="1988125"/>
            <a:chOff x="4280574" y="1386442"/>
            <a:chExt cx="3087236" cy="469867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40" r="26182"/>
            <a:stretch/>
          </p:blipFill>
          <p:spPr>
            <a:xfrm>
              <a:off x="4280574" y="1386442"/>
              <a:ext cx="3087236" cy="4698671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6" t="10735" r="10370" b="11032"/>
            <a:stretch/>
          </p:blipFill>
          <p:spPr>
            <a:xfrm>
              <a:off x="5331939" y="1612557"/>
              <a:ext cx="988541" cy="988539"/>
            </a:xfrm>
            <a:prstGeom prst="rect">
              <a:avLst/>
            </a:prstGeom>
          </p:spPr>
        </p:pic>
      </p:grpSp>
      <p:grpSp>
        <p:nvGrpSpPr>
          <p:cNvPr id="28" name="グループ化 27"/>
          <p:cNvGrpSpPr/>
          <p:nvPr/>
        </p:nvGrpSpPr>
        <p:grpSpPr>
          <a:xfrm>
            <a:off x="2299200" y="1862625"/>
            <a:ext cx="1235035" cy="1986785"/>
            <a:chOff x="4394005" y="1386442"/>
            <a:chExt cx="2920811" cy="4698671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50" r="27028"/>
            <a:stretch/>
          </p:blipFill>
          <p:spPr>
            <a:xfrm>
              <a:off x="4394005" y="1386442"/>
              <a:ext cx="2920811" cy="4698671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49" t="23376" r="31010" b="29697"/>
            <a:stretch/>
          </p:blipFill>
          <p:spPr>
            <a:xfrm>
              <a:off x="5531264" y="1733369"/>
              <a:ext cx="593766" cy="724822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8562013" y="4350651"/>
            <a:ext cx="1235034" cy="1978731"/>
            <a:chOff x="4437874" y="1386442"/>
            <a:chExt cx="2932697" cy="4698671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50" r="26138"/>
            <a:stretch/>
          </p:blipFill>
          <p:spPr>
            <a:xfrm>
              <a:off x="4437874" y="1386442"/>
              <a:ext cx="2932697" cy="4698671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54" t="9937" r="18181" b="14345"/>
            <a:stretch/>
          </p:blipFill>
          <p:spPr>
            <a:xfrm>
              <a:off x="5321432" y="1603168"/>
              <a:ext cx="1009546" cy="997527"/>
            </a:xfrm>
            <a:prstGeom prst="rect">
              <a:avLst/>
            </a:prstGeom>
          </p:spPr>
        </p:pic>
      </p:grpSp>
      <p:grpSp>
        <p:nvGrpSpPr>
          <p:cNvPr id="34" name="グループ化 33"/>
          <p:cNvGrpSpPr/>
          <p:nvPr/>
        </p:nvGrpSpPr>
        <p:grpSpPr>
          <a:xfrm>
            <a:off x="10578365" y="1858104"/>
            <a:ext cx="1284119" cy="1986785"/>
            <a:chOff x="4320270" y="1386442"/>
            <a:chExt cx="3036893" cy="4698671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73" r="26352"/>
            <a:stretch/>
          </p:blipFill>
          <p:spPr>
            <a:xfrm>
              <a:off x="4320270" y="1386442"/>
              <a:ext cx="3036893" cy="4698671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" t="13141" r="3034" b="4365"/>
            <a:stretch/>
          </p:blipFill>
          <p:spPr>
            <a:xfrm>
              <a:off x="5418448" y="1888504"/>
              <a:ext cx="843148" cy="439059"/>
            </a:xfrm>
            <a:prstGeom prst="rect">
              <a:avLst/>
            </a:prstGeom>
          </p:spPr>
        </p:pic>
      </p:grpSp>
      <p:cxnSp>
        <p:nvCxnSpPr>
          <p:cNvPr id="3" name="カギ線コネクタ 2"/>
          <p:cNvCxnSpPr/>
          <p:nvPr/>
        </p:nvCxnSpPr>
        <p:spPr>
          <a:xfrm rot="5400000" flipH="1" flipV="1">
            <a:off x="4564747" y="-51939"/>
            <a:ext cx="287765" cy="363117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/>
          <p:cNvCxnSpPr/>
          <p:nvPr/>
        </p:nvCxnSpPr>
        <p:spPr>
          <a:xfrm flipV="1">
            <a:off x="3413173" y="2845645"/>
            <a:ext cx="7277222" cy="31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/>
          <p:cNvSpPr txBox="1"/>
          <p:nvPr/>
        </p:nvSpPr>
        <p:spPr>
          <a:xfrm>
            <a:off x="2887904" y="1148649"/>
            <a:ext cx="3171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2019</a:t>
            </a:r>
            <a:r>
              <a:rPr lang="ja-JP" altLang="en-US" smtClean="0"/>
              <a:t> </a:t>
            </a:r>
            <a:r>
              <a:rPr lang="en-US" altLang="ja-JP" smtClean="0"/>
              <a:t>TPAC </a:t>
            </a:r>
            <a:r>
              <a:rPr lang="ja-JP" altLang="en-US" smtClean="0"/>
              <a:t>の議論でフルボッコ</a:t>
            </a:r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3454877" y="2368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無視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0667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/>
          <p:cNvSpPr/>
          <p:nvPr/>
        </p:nvSpPr>
        <p:spPr>
          <a:xfrm flipH="1">
            <a:off x="0" y="0"/>
            <a:ext cx="3229582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77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4374784" y="4341540"/>
            <a:ext cx="1151907" cy="1988125"/>
            <a:chOff x="1626919" y="2398816"/>
            <a:chExt cx="1151907" cy="1988125"/>
          </a:xfrm>
        </p:grpSpPr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4" r="28622"/>
            <a:stretch/>
          </p:blipFill>
          <p:spPr>
            <a:xfrm>
              <a:off x="1626919" y="2398816"/>
              <a:ext cx="1151907" cy="1988125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501" y="2480469"/>
              <a:ext cx="429197" cy="429197"/>
            </a:xfrm>
            <a:prstGeom prst="rect">
              <a:avLst/>
            </a:prstGeom>
          </p:spPr>
        </p:pic>
      </p:grpSp>
      <p:grpSp>
        <p:nvGrpSpPr>
          <p:cNvPr id="25" name="グループ化 24"/>
          <p:cNvGrpSpPr/>
          <p:nvPr/>
        </p:nvGrpSpPr>
        <p:grpSpPr>
          <a:xfrm>
            <a:off x="6403157" y="672040"/>
            <a:ext cx="1306286" cy="1988125"/>
            <a:chOff x="4280574" y="1386442"/>
            <a:chExt cx="3087236" cy="469867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40" r="26182"/>
            <a:stretch/>
          </p:blipFill>
          <p:spPr>
            <a:xfrm>
              <a:off x="4280574" y="1386442"/>
              <a:ext cx="3087236" cy="4698671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6" t="10735" r="10370" b="11032"/>
            <a:stretch/>
          </p:blipFill>
          <p:spPr>
            <a:xfrm>
              <a:off x="5331939" y="1612557"/>
              <a:ext cx="988541" cy="988539"/>
            </a:xfrm>
            <a:prstGeom prst="rect">
              <a:avLst/>
            </a:prstGeom>
          </p:spPr>
        </p:pic>
      </p:grpSp>
      <p:grpSp>
        <p:nvGrpSpPr>
          <p:cNvPr id="28" name="グループ化 27"/>
          <p:cNvGrpSpPr/>
          <p:nvPr/>
        </p:nvGrpSpPr>
        <p:grpSpPr>
          <a:xfrm>
            <a:off x="2299200" y="1862625"/>
            <a:ext cx="1235035" cy="1986785"/>
            <a:chOff x="4394005" y="1386442"/>
            <a:chExt cx="2920811" cy="4698671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50" r="27028"/>
            <a:stretch/>
          </p:blipFill>
          <p:spPr>
            <a:xfrm>
              <a:off x="4394005" y="1386442"/>
              <a:ext cx="2920811" cy="4698671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49" t="23376" r="31010" b="29697"/>
            <a:stretch/>
          </p:blipFill>
          <p:spPr>
            <a:xfrm>
              <a:off x="5531264" y="1733369"/>
              <a:ext cx="593766" cy="724822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8562013" y="4350651"/>
            <a:ext cx="1235034" cy="1978731"/>
            <a:chOff x="4437874" y="1386442"/>
            <a:chExt cx="2932697" cy="4698671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50" r="26138"/>
            <a:stretch/>
          </p:blipFill>
          <p:spPr>
            <a:xfrm>
              <a:off x="4437874" y="1386442"/>
              <a:ext cx="2932697" cy="4698671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54" t="9937" r="18181" b="14345"/>
            <a:stretch/>
          </p:blipFill>
          <p:spPr>
            <a:xfrm>
              <a:off x="5321432" y="1603168"/>
              <a:ext cx="1009546" cy="997527"/>
            </a:xfrm>
            <a:prstGeom prst="rect">
              <a:avLst/>
            </a:prstGeom>
          </p:spPr>
        </p:pic>
      </p:grpSp>
      <p:grpSp>
        <p:nvGrpSpPr>
          <p:cNvPr id="34" name="グループ化 33"/>
          <p:cNvGrpSpPr/>
          <p:nvPr/>
        </p:nvGrpSpPr>
        <p:grpSpPr>
          <a:xfrm>
            <a:off x="10578365" y="1858104"/>
            <a:ext cx="1284119" cy="1986785"/>
            <a:chOff x="4320270" y="1386442"/>
            <a:chExt cx="3036893" cy="4698671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73" r="26352"/>
            <a:stretch/>
          </p:blipFill>
          <p:spPr>
            <a:xfrm>
              <a:off x="4320270" y="1386442"/>
              <a:ext cx="3036893" cy="4698671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" t="13141" r="3034" b="4365"/>
            <a:stretch/>
          </p:blipFill>
          <p:spPr>
            <a:xfrm>
              <a:off x="5418448" y="1888504"/>
              <a:ext cx="843148" cy="439059"/>
            </a:xfrm>
            <a:prstGeom prst="rect">
              <a:avLst/>
            </a:prstGeom>
          </p:spPr>
        </p:pic>
      </p:grpSp>
      <p:cxnSp>
        <p:nvCxnSpPr>
          <p:cNvPr id="3" name="カギ線コネクタ 2"/>
          <p:cNvCxnSpPr/>
          <p:nvPr/>
        </p:nvCxnSpPr>
        <p:spPr>
          <a:xfrm rot="5400000" flipH="1" flipV="1">
            <a:off x="4564747" y="-51939"/>
            <a:ext cx="287765" cy="3631179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2161193" y="1129008"/>
            <a:ext cx="4387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独善的な仕様でエコシステム破壊すべきでない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4860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/>
          <p:cNvSpPr/>
          <p:nvPr/>
        </p:nvSpPr>
        <p:spPr>
          <a:xfrm flipH="1">
            <a:off x="0" y="0"/>
            <a:ext cx="3229582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77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4374784" y="4341540"/>
            <a:ext cx="1151907" cy="1988125"/>
            <a:chOff x="1626919" y="2398816"/>
            <a:chExt cx="1151907" cy="1988125"/>
          </a:xfrm>
        </p:grpSpPr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4" r="28622"/>
            <a:stretch/>
          </p:blipFill>
          <p:spPr>
            <a:xfrm>
              <a:off x="1626919" y="2398816"/>
              <a:ext cx="1151907" cy="1988125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501" y="2480469"/>
              <a:ext cx="429197" cy="429197"/>
            </a:xfrm>
            <a:prstGeom prst="rect">
              <a:avLst/>
            </a:prstGeom>
          </p:spPr>
        </p:pic>
      </p:grpSp>
      <p:grpSp>
        <p:nvGrpSpPr>
          <p:cNvPr id="25" name="グループ化 24"/>
          <p:cNvGrpSpPr/>
          <p:nvPr/>
        </p:nvGrpSpPr>
        <p:grpSpPr>
          <a:xfrm>
            <a:off x="6403157" y="672040"/>
            <a:ext cx="1306286" cy="1988125"/>
            <a:chOff x="4280574" y="1386442"/>
            <a:chExt cx="3087236" cy="469867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40" r="26182"/>
            <a:stretch/>
          </p:blipFill>
          <p:spPr>
            <a:xfrm>
              <a:off x="4280574" y="1386442"/>
              <a:ext cx="3087236" cy="4698671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6" t="10735" r="10370" b="11032"/>
            <a:stretch/>
          </p:blipFill>
          <p:spPr>
            <a:xfrm>
              <a:off x="5331939" y="1612557"/>
              <a:ext cx="988541" cy="988539"/>
            </a:xfrm>
            <a:prstGeom prst="rect">
              <a:avLst/>
            </a:prstGeom>
          </p:spPr>
        </p:pic>
      </p:grpSp>
      <p:grpSp>
        <p:nvGrpSpPr>
          <p:cNvPr id="28" name="グループ化 27"/>
          <p:cNvGrpSpPr/>
          <p:nvPr/>
        </p:nvGrpSpPr>
        <p:grpSpPr>
          <a:xfrm>
            <a:off x="2299200" y="1862625"/>
            <a:ext cx="1235035" cy="1986785"/>
            <a:chOff x="4394005" y="1386442"/>
            <a:chExt cx="2920811" cy="4698671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50" r="27028"/>
            <a:stretch/>
          </p:blipFill>
          <p:spPr>
            <a:xfrm>
              <a:off x="4394005" y="1386442"/>
              <a:ext cx="2920811" cy="4698671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49" t="23376" r="31010" b="29697"/>
            <a:stretch/>
          </p:blipFill>
          <p:spPr>
            <a:xfrm>
              <a:off x="5531264" y="1733369"/>
              <a:ext cx="593766" cy="724822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8562013" y="4350651"/>
            <a:ext cx="1235034" cy="1978731"/>
            <a:chOff x="4437874" y="1386442"/>
            <a:chExt cx="2932697" cy="4698671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50" r="26138"/>
            <a:stretch/>
          </p:blipFill>
          <p:spPr>
            <a:xfrm>
              <a:off x="4437874" y="1386442"/>
              <a:ext cx="2932697" cy="4698671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54" t="9937" r="18181" b="14345"/>
            <a:stretch/>
          </p:blipFill>
          <p:spPr>
            <a:xfrm>
              <a:off x="5321432" y="1603168"/>
              <a:ext cx="1009546" cy="997527"/>
            </a:xfrm>
            <a:prstGeom prst="rect">
              <a:avLst/>
            </a:prstGeom>
          </p:spPr>
        </p:pic>
      </p:grpSp>
      <p:grpSp>
        <p:nvGrpSpPr>
          <p:cNvPr id="34" name="グループ化 33"/>
          <p:cNvGrpSpPr/>
          <p:nvPr/>
        </p:nvGrpSpPr>
        <p:grpSpPr>
          <a:xfrm>
            <a:off x="10578365" y="1858104"/>
            <a:ext cx="1284119" cy="1986785"/>
            <a:chOff x="4320270" y="1386442"/>
            <a:chExt cx="3036893" cy="4698671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73" r="26352"/>
            <a:stretch/>
          </p:blipFill>
          <p:spPr>
            <a:xfrm>
              <a:off x="4320270" y="1386442"/>
              <a:ext cx="3036893" cy="4698671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" t="13141" r="3034" b="4365"/>
            <a:stretch/>
          </p:blipFill>
          <p:spPr>
            <a:xfrm>
              <a:off x="5418448" y="1888504"/>
              <a:ext cx="843148" cy="439059"/>
            </a:xfrm>
            <a:prstGeom prst="rect">
              <a:avLst/>
            </a:prstGeom>
          </p:spPr>
        </p:pic>
      </p:grpSp>
      <p:cxnSp>
        <p:nvCxnSpPr>
          <p:cNvPr id="5" name="直線矢印コネクタ 4"/>
          <p:cNvCxnSpPr/>
          <p:nvPr/>
        </p:nvCxnSpPr>
        <p:spPr>
          <a:xfrm flipV="1">
            <a:off x="3413173" y="2845645"/>
            <a:ext cx="7277222" cy="31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/>
          <p:cNvCxnSpPr/>
          <p:nvPr/>
        </p:nvCxnSpPr>
        <p:spPr>
          <a:xfrm rot="16200000" flipV="1">
            <a:off x="9245216" y="-60963"/>
            <a:ext cx="284583" cy="3646043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8275951" y="2940096"/>
            <a:ext cx="2414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メディア収益問題の提言</a:t>
            </a:r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7934650" y="1157695"/>
            <a:ext cx="3639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警戒（自分だけ助かろうとしてる？）</a:t>
            </a:r>
            <a:endParaRPr kumimoji="1" lang="en-US" altLang="ja-JP" smtClean="0"/>
          </a:p>
        </p:txBody>
      </p:sp>
    </p:spTree>
    <p:extLst>
      <p:ext uri="{BB962C8B-B14F-4D97-AF65-F5344CB8AC3E}">
        <p14:creationId xmlns:p14="http://schemas.microsoft.com/office/powerpoint/2010/main" val="2553835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/>
          <p:cNvSpPr/>
          <p:nvPr/>
        </p:nvSpPr>
        <p:spPr>
          <a:xfrm flipH="1">
            <a:off x="0" y="0"/>
            <a:ext cx="3229582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77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4374784" y="4341540"/>
            <a:ext cx="1151907" cy="1988125"/>
            <a:chOff x="1626919" y="2398816"/>
            <a:chExt cx="1151907" cy="1988125"/>
          </a:xfrm>
        </p:grpSpPr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4" r="28622"/>
            <a:stretch/>
          </p:blipFill>
          <p:spPr>
            <a:xfrm>
              <a:off x="1626919" y="2398816"/>
              <a:ext cx="1151907" cy="1988125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501" y="2480469"/>
              <a:ext cx="429197" cy="429197"/>
            </a:xfrm>
            <a:prstGeom prst="rect">
              <a:avLst/>
            </a:prstGeom>
          </p:spPr>
        </p:pic>
      </p:grpSp>
      <p:grpSp>
        <p:nvGrpSpPr>
          <p:cNvPr id="25" name="グループ化 24"/>
          <p:cNvGrpSpPr/>
          <p:nvPr/>
        </p:nvGrpSpPr>
        <p:grpSpPr>
          <a:xfrm>
            <a:off x="6403157" y="672040"/>
            <a:ext cx="1306286" cy="1988125"/>
            <a:chOff x="4280574" y="1386442"/>
            <a:chExt cx="3087236" cy="469867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40" r="26182"/>
            <a:stretch/>
          </p:blipFill>
          <p:spPr>
            <a:xfrm>
              <a:off x="4280574" y="1386442"/>
              <a:ext cx="3087236" cy="4698671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6" t="10735" r="10370" b="11032"/>
            <a:stretch/>
          </p:blipFill>
          <p:spPr>
            <a:xfrm>
              <a:off x="5331939" y="1612557"/>
              <a:ext cx="988541" cy="988539"/>
            </a:xfrm>
            <a:prstGeom prst="rect">
              <a:avLst/>
            </a:prstGeom>
          </p:spPr>
        </p:pic>
      </p:grpSp>
      <p:grpSp>
        <p:nvGrpSpPr>
          <p:cNvPr id="28" name="グループ化 27"/>
          <p:cNvGrpSpPr/>
          <p:nvPr/>
        </p:nvGrpSpPr>
        <p:grpSpPr>
          <a:xfrm>
            <a:off x="2299200" y="1862625"/>
            <a:ext cx="1235035" cy="1986785"/>
            <a:chOff x="4394005" y="1386442"/>
            <a:chExt cx="2920811" cy="4698671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50" r="27028"/>
            <a:stretch/>
          </p:blipFill>
          <p:spPr>
            <a:xfrm>
              <a:off x="4394005" y="1386442"/>
              <a:ext cx="2920811" cy="4698671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49" t="23376" r="31010" b="29697"/>
            <a:stretch/>
          </p:blipFill>
          <p:spPr>
            <a:xfrm>
              <a:off x="5531264" y="1733369"/>
              <a:ext cx="593766" cy="724822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8562013" y="4350651"/>
            <a:ext cx="1235034" cy="1978731"/>
            <a:chOff x="4437874" y="1386442"/>
            <a:chExt cx="2932697" cy="4698671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50" r="26138"/>
            <a:stretch/>
          </p:blipFill>
          <p:spPr>
            <a:xfrm>
              <a:off x="4437874" y="1386442"/>
              <a:ext cx="2932697" cy="4698671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54" t="9937" r="18181" b="14345"/>
            <a:stretch/>
          </p:blipFill>
          <p:spPr>
            <a:xfrm>
              <a:off x="5321432" y="1603168"/>
              <a:ext cx="1009546" cy="997527"/>
            </a:xfrm>
            <a:prstGeom prst="rect">
              <a:avLst/>
            </a:prstGeom>
          </p:spPr>
        </p:pic>
      </p:grpSp>
      <p:grpSp>
        <p:nvGrpSpPr>
          <p:cNvPr id="34" name="グループ化 33"/>
          <p:cNvGrpSpPr/>
          <p:nvPr/>
        </p:nvGrpSpPr>
        <p:grpSpPr>
          <a:xfrm>
            <a:off x="10578365" y="1858104"/>
            <a:ext cx="1284119" cy="1986785"/>
            <a:chOff x="4320270" y="1386442"/>
            <a:chExt cx="3036893" cy="4698671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73" r="26352"/>
            <a:stretch/>
          </p:blipFill>
          <p:spPr>
            <a:xfrm>
              <a:off x="4320270" y="1386442"/>
              <a:ext cx="3036893" cy="4698671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" t="13141" r="3034" b="4365"/>
            <a:stretch/>
          </p:blipFill>
          <p:spPr>
            <a:xfrm>
              <a:off x="5418448" y="1888504"/>
              <a:ext cx="843148" cy="439059"/>
            </a:xfrm>
            <a:prstGeom prst="rect">
              <a:avLst/>
            </a:prstGeom>
          </p:spPr>
        </p:pic>
      </p:grpSp>
      <p:cxnSp>
        <p:nvCxnSpPr>
          <p:cNvPr id="43" name="カギ線コネクタ 42"/>
          <p:cNvCxnSpPr/>
          <p:nvPr/>
        </p:nvCxnSpPr>
        <p:spPr>
          <a:xfrm rot="5400000">
            <a:off x="9635062" y="3755577"/>
            <a:ext cx="1593533" cy="1557400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3422075" y="3495361"/>
            <a:ext cx="5189102" cy="117316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 rot="771676">
            <a:off x="4689279" y="3350013"/>
            <a:ext cx="317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CNAME </a:t>
            </a:r>
            <a:r>
              <a:rPr kumimoji="1" lang="ja-JP" altLang="en-US" smtClean="0"/>
              <a:t>はダメ</a:t>
            </a:r>
            <a:endParaRPr kumimoji="1" lang="en-US" altLang="ja-JP" smtClean="0"/>
          </a:p>
          <a:p>
            <a:r>
              <a:rPr lang="en-US" altLang="ja-JP" smtClean="0"/>
              <a:t>IDFA</a:t>
            </a:r>
            <a:r>
              <a:rPr lang="ja-JP" altLang="en-US"/>
              <a:t> </a:t>
            </a:r>
            <a:r>
              <a:rPr lang="ja-JP" altLang="en-US" smtClean="0"/>
              <a:t>も </a:t>
            </a:r>
            <a:r>
              <a:rPr lang="en-US" altLang="ja-JP" smtClean="0"/>
              <a:t>Cookie </a:t>
            </a:r>
            <a:r>
              <a:rPr lang="ja-JP" altLang="en-US" smtClean="0"/>
              <a:t>と同じにすべき</a:t>
            </a:r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698490" y="5404391"/>
            <a:ext cx="1784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DigiTrust</a:t>
            </a:r>
            <a:r>
              <a:rPr lang="ja-JP" altLang="en-US" smtClean="0"/>
              <a:t> はダメ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6483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9724" y="2886842"/>
            <a:ext cx="1125761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48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（最近）</a:t>
            </a:r>
            <a:endPara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91265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正方形/長方形 36"/>
          <p:cNvSpPr/>
          <p:nvPr/>
        </p:nvSpPr>
        <p:spPr>
          <a:xfrm flipH="1">
            <a:off x="0" y="0"/>
            <a:ext cx="3229582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77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4374784" y="4341540"/>
            <a:ext cx="1151907" cy="1988125"/>
            <a:chOff x="1626919" y="2398816"/>
            <a:chExt cx="1151907" cy="1988125"/>
          </a:xfrm>
        </p:grpSpPr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4" r="28622"/>
            <a:stretch/>
          </p:blipFill>
          <p:spPr>
            <a:xfrm>
              <a:off x="1626919" y="2398816"/>
              <a:ext cx="1151907" cy="1988125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501" y="2480469"/>
              <a:ext cx="429197" cy="429197"/>
            </a:xfrm>
            <a:prstGeom prst="rect">
              <a:avLst/>
            </a:prstGeom>
          </p:spPr>
        </p:pic>
      </p:grpSp>
      <p:grpSp>
        <p:nvGrpSpPr>
          <p:cNvPr id="25" name="グループ化 24"/>
          <p:cNvGrpSpPr/>
          <p:nvPr/>
        </p:nvGrpSpPr>
        <p:grpSpPr>
          <a:xfrm>
            <a:off x="6403157" y="672040"/>
            <a:ext cx="1306286" cy="1988125"/>
            <a:chOff x="4280574" y="1386442"/>
            <a:chExt cx="3087236" cy="469867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40" r="26182"/>
            <a:stretch/>
          </p:blipFill>
          <p:spPr>
            <a:xfrm>
              <a:off x="4280574" y="1386442"/>
              <a:ext cx="3087236" cy="4698671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6" t="10735" r="10370" b="11032"/>
            <a:stretch/>
          </p:blipFill>
          <p:spPr>
            <a:xfrm>
              <a:off x="5331939" y="1612557"/>
              <a:ext cx="988541" cy="988539"/>
            </a:xfrm>
            <a:prstGeom prst="rect">
              <a:avLst/>
            </a:prstGeom>
          </p:spPr>
        </p:pic>
      </p:grpSp>
      <p:grpSp>
        <p:nvGrpSpPr>
          <p:cNvPr id="28" name="グループ化 27"/>
          <p:cNvGrpSpPr/>
          <p:nvPr/>
        </p:nvGrpSpPr>
        <p:grpSpPr>
          <a:xfrm>
            <a:off x="2299200" y="1862625"/>
            <a:ext cx="1235035" cy="1986785"/>
            <a:chOff x="4394005" y="1386442"/>
            <a:chExt cx="2920811" cy="4698671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50" r="27028"/>
            <a:stretch/>
          </p:blipFill>
          <p:spPr>
            <a:xfrm>
              <a:off x="4394005" y="1386442"/>
              <a:ext cx="2920811" cy="4698671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49" t="23376" r="31010" b="29697"/>
            <a:stretch/>
          </p:blipFill>
          <p:spPr>
            <a:xfrm>
              <a:off x="5531264" y="1733369"/>
              <a:ext cx="593766" cy="724822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8562013" y="4350651"/>
            <a:ext cx="1235034" cy="1978731"/>
            <a:chOff x="4437874" y="1386442"/>
            <a:chExt cx="2932697" cy="4698671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50" r="26138"/>
            <a:stretch/>
          </p:blipFill>
          <p:spPr>
            <a:xfrm>
              <a:off x="4437874" y="1386442"/>
              <a:ext cx="2932697" cy="4698671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54" t="9937" r="18181" b="14345"/>
            <a:stretch/>
          </p:blipFill>
          <p:spPr>
            <a:xfrm>
              <a:off x="5321432" y="1603168"/>
              <a:ext cx="1009546" cy="997527"/>
            </a:xfrm>
            <a:prstGeom prst="rect">
              <a:avLst/>
            </a:prstGeom>
          </p:spPr>
        </p:pic>
      </p:grpSp>
      <p:grpSp>
        <p:nvGrpSpPr>
          <p:cNvPr id="34" name="グループ化 33"/>
          <p:cNvGrpSpPr/>
          <p:nvPr/>
        </p:nvGrpSpPr>
        <p:grpSpPr>
          <a:xfrm>
            <a:off x="10578365" y="1858104"/>
            <a:ext cx="1284119" cy="1986785"/>
            <a:chOff x="4320270" y="1386442"/>
            <a:chExt cx="3036893" cy="4698671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73" r="26352"/>
            <a:stretch/>
          </p:blipFill>
          <p:spPr>
            <a:xfrm>
              <a:off x="4320270" y="1386442"/>
              <a:ext cx="3036893" cy="4698671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" t="13141" r="3034" b="4365"/>
            <a:stretch/>
          </p:blipFill>
          <p:spPr>
            <a:xfrm>
              <a:off x="5418448" y="1888504"/>
              <a:ext cx="843148" cy="439059"/>
            </a:xfrm>
            <a:prstGeom prst="rect">
              <a:avLst/>
            </a:prstGeom>
          </p:spPr>
        </p:pic>
      </p:grpSp>
      <p:cxnSp>
        <p:nvCxnSpPr>
          <p:cNvPr id="5" name="直線矢印コネクタ 4"/>
          <p:cNvCxnSpPr/>
          <p:nvPr/>
        </p:nvCxnSpPr>
        <p:spPr>
          <a:xfrm flipV="1">
            <a:off x="3413173" y="2845645"/>
            <a:ext cx="7277222" cy="3182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カギ線コネクタ 9"/>
          <p:cNvCxnSpPr/>
          <p:nvPr/>
        </p:nvCxnSpPr>
        <p:spPr>
          <a:xfrm rot="16200000" flipV="1">
            <a:off x="9245216" y="-60963"/>
            <a:ext cx="284583" cy="3646043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カギ線コネクタ 42"/>
          <p:cNvCxnSpPr/>
          <p:nvPr/>
        </p:nvCxnSpPr>
        <p:spPr>
          <a:xfrm rot="5400000">
            <a:off x="9635062" y="3755577"/>
            <a:ext cx="1593533" cy="1557400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/>
          <p:cNvCxnSpPr/>
          <p:nvPr/>
        </p:nvCxnSpPr>
        <p:spPr>
          <a:xfrm flipH="1">
            <a:off x="5454801" y="3492177"/>
            <a:ext cx="5246042" cy="11922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8934102" y="1113426"/>
            <a:ext cx="164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Rearc</a:t>
            </a:r>
            <a:r>
              <a:rPr lang="ja-JP" altLang="en-US"/>
              <a:t> </a:t>
            </a:r>
            <a:r>
              <a:rPr lang="ja-JP" altLang="en-US" smtClean="0"/>
              <a:t>やろうよ</a:t>
            </a:r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8932978" y="2339304"/>
            <a:ext cx="164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Rearc</a:t>
            </a:r>
            <a:r>
              <a:rPr lang="ja-JP" altLang="en-US"/>
              <a:t> </a:t>
            </a:r>
            <a:r>
              <a:rPr lang="ja-JP" altLang="en-US" smtClean="0"/>
              <a:t>やろうよ</a:t>
            </a:r>
            <a:endParaRPr kumimoji="1" lang="ja-JP" altLang="en-US"/>
          </a:p>
        </p:txBody>
      </p:sp>
      <p:sp>
        <p:nvSpPr>
          <p:cNvPr id="39" name="テキスト ボックス 38"/>
          <p:cNvSpPr txBox="1"/>
          <p:nvPr/>
        </p:nvSpPr>
        <p:spPr>
          <a:xfrm rot="20846884">
            <a:off x="8449890" y="3377705"/>
            <a:ext cx="164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Rearc</a:t>
            </a:r>
            <a:r>
              <a:rPr lang="ja-JP" altLang="en-US"/>
              <a:t> </a:t>
            </a:r>
            <a:r>
              <a:rPr lang="ja-JP" altLang="en-US" smtClean="0"/>
              <a:t>やろうよ</a:t>
            </a:r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878149" y="5460881"/>
            <a:ext cx="1645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Rearc</a:t>
            </a:r>
            <a:r>
              <a:rPr lang="ja-JP" altLang="en-US"/>
              <a:t> </a:t>
            </a:r>
            <a:r>
              <a:rPr lang="ja-JP" altLang="en-US" smtClean="0"/>
              <a:t>やろうよ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7813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98" y="1210854"/>
            <a:ext cx="6797053" cy="466149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 flipH="1">
            <a:off x="4597123" y="2378034"/>
            <a:ext cx="3229582" cy="328649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77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430319" y="376412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="1" smtClean="0"/>
              <a:t>客観的事実（緑）</a:t>
            </a:r>
            <a:endParaRPr kumimoji="1" lang="ja-JP" altLang="en-US" sz="2800" b="1"/>
          </a:p>
        </p:txBody>
      </p:sp>
    </p:spTree>
    <p:extLst>
      <p:ext uri="{BB962C8B-B14F-4D97-AF65-F5344CB8AC3E}">
        <p14:creationId xmlns:p14="http://schemas.microsoft.com/office/powerpoint/2010/main" val="23485310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 flipH="1">
            <a:off x="0" y="0"/>
            <a:ext cx="3229582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77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4374784" y="4341540"/>
            <a:ext cx="1151907" cy="1988125"/>
            <a:chOff x="1626919" y="2398816"/>
            <a:chExt cx="1151907" cy="1988125"/>
          </a:xfrm>
        </p:grpSpPr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4" r="28622"/>
            <a:stretch/>
          </p:blipFill>
          <p:spPr>
            <a:xfrm>
              <a:off x="1626919" y="2398816"/>
              <a:ext cx="1151907" cy="1988125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501" y="2480469"/>
              <a:ext cx="429197" cy="429197"/>
            </a:xfrm>
            <a:prstGeom prst="rect">
              <a:avLst/>
            </a:prstGeom>
          </p:spPr>
        </p:pic>
      </p:grpSp>
      <p:grpSp>
        <p:nvGrpSpPr>
          <p:cNvPr id="25" name="グループ化 24"/>
          <p:cNvGrpSpPr/>
          <p:nvPr/>
        </p:nvGrpSpPr>
        <p:grpSpPr>
          <a:xfrm>
            <a:off x="6403157" y="672040"/>
            <a:ext cx="1306286" cy="1988125"/>
            <a:chOff x="4280574" y="1386442"/>
            <a:chExt cx="3087236" cy="469867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40" r="26182"/>
            <a:stretch/>
          </p:blipFill>
          <p:spPr>
            <a:xfrm>
              <a:off x="4280574" y="1386442"/>
              <a:ext cx="3087236" cy="4698671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6" t="10735" r="10370" b="11032"/>
            <a:stretch/>
          </p:blipFill>
          <p:spPr>
            <a:xfrm>
              <a:off x="5331939" y="1612557"/>
              <a:ext cx="988541" cy="988539"/>
            </a:xfrm>
            <a:prstGeom prst="rect">
              <a:avLst/>
            </a:prstGeom>
          </p:spPr>
        </p:pic>
      </p:grpSp>
      <p:grpSp>
        <p:nvGrpSpPr>
          <p:cNvPr id="28" name="グループ化 27"/>
          <p:cNvGrpSpPr/>
          <p:nvPr/>
        </p:nvGrpSpPr>
        <p:grpSpPr>
          <a:xfrm>
            <a:off x="2299200" y="1862625"/>
            <a:ext cx="1235035" cy="1986785"/>
            <a:chOff x="4394005" y="1386442"/>
            <a:chExt cx="2920811" cy="4698671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50" r="27028"/>
            <a:stretch/>
          </p:blipFill>
          <p:spPr>
            <a:xfrm>
              <a:off x="4394005" y="1386442"/>
              <a:ext cx="2920811" cy="4698671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49" t="23376" r="31010" b="29697"/>
            <a:stretch/>
          </p:blipFill>
          <p:spPr>
            <a:xfrm>
              <a:off x="5531264" y="1733369"/>
              <a:ext cx="593766" cy="724822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8562013" y="4350651"/>
            <a:ext cx="1235034" cy="1978731"/>
            <a:chOff x="4437874" y="1386442"/>
            <a:chExt cx="2932697" cy="4698671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50" r="26138"/>
            <a:stretch/>
          </p:blipFill>
          <p:spPr>
            <a:xfrm>
              <a:off x="4437874" y="1386442"/>
              <a:ext cx="2932697" cy="4698671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54" t="9937" r="18181" b="14345"/>
            <a:stretch/>
          </p:blipFill>
          <p:spPr>
            <a:xfrm>
              <a:off x="5321432" y="1603168"/>
              <a:ext cx="1009546" cy="997527"/>
            </a:xfrm>
            <a:prstGeom prst="rect">
              <a:avLst/>
            </a:prstGeom>
          </p:spPr>
        </p:pic>
      </p:grpSp>
      <p:grpSp>
        <p:nvGrpSpPr>
          <p:cNvPr id="34" name="グループ化 33"/>
          <p:cNvGrpSpPr/>
          <p:nvPr/>
        </p:nvGrpSpPr>
        <p:grpSpPr>
          <a:xfrm>
            <a:off x="10578365" y="1858104"/>
            <a:ext cx="1284119" cy="1986785"/>
            <a:chOff x="4320270" y="1386442"/>
            <a:chExt cx="3036893" cy="4698671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73" r="26352"/>
            <a:stretch/>
          </p:blipFill>
          <p:spPr>
            <a:xfrm>
              <a:off x="4320270" y="1386442"/>
              <a:ext cx="3036893" cy="4698671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" t="13141" r="3034" b="4365"/>
            <a:stretch/>
          </p:blipFill>
          <p:spPr>
            <a:xfrm>
              <a:off x="5418448" y="1888504"/>
              <a:ext cx="843148" cy="439059"/>
            </a:xfrm>
            <a:prstGeom prst="rect">
              <a:avLst/>
            </a:prstGeom>
          </p:spPr>
        </p:pic>
      </p:grpSp>
      <p:cxnSp>
        <p:nvCxnSpPr>
          <p:cNvPr id="3" name="カギ線コネクタ 2"/>
          <p:cNvCxnSpPr/>
          <p:nvPr/>
        </p:nvCxnSpPr>
        <p:spPr>
          <a:xfrm rot="5400000" flipH="1" flipV="1">
            <a:off x="4564747" y="-51939"/>
            <a:ext cx="287765" cy="3631179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3422075" y="3495361"/>
            <a:ext cx="5189102" cy="117316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rot="771676">
            <a:off x="4008535" y="3673865"/>
            <a:ext cx="433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CNAME </a:t>
            </a:r>
            <a:r>
              <a:rPr lang="ja-JP" altLang="en-US" smtClean="0"/>
              <a:t>も </a:t>
            </a:r>
            <a:r>
              <a:rPr lang="en-US" altLang="ja-JP" smtClean="0"/>
              <a:t>IDFA</a:t>
            </a:r>
            <a:r>
              <a:rPr lang="ja-JP" altLang="en-US" smtClean="0"/>
              <a:t> も対応したけど文句ある？</a:t>
            </a:r>
            <a:endParaRPr kumimoji="1" lang="ja-JP" altLang="en-US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3175495" y="1149407"/>
            <a:ext cx="263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CMAPI </a:t>
            </a:r>
            <a:r>
              <a:rPr lang="ja-JP" altLang="en-US" smtClean="0"/>
              <a:t>なかなか相容れず</a:t>
            </a:r>
            <a:endParaRPr kumimoji="1" lang="ja-JP" altLang="en-US"/>
          </a:p>
        </p:txBody>
      </p:sp>
      <p:cxnSp>
        <p:nvCxnSpPr>
          <p:cNvPr id="51" name="直線矢印コネクタ 50"/>
          <p:cNvCxnSpPr/>
          <p:nvPr/>
        </p:nvCxnSpPr>
        <p:spPr>
          <a:xfrm flipV="1">
            <a:off x="3413173" y="2845645"/>
            <a:ext cx="7277222" cy="31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/>
          <p:cNvSpPr txBox="1"/>
          <p:nvPr/>
        </p:nvSpPr>
        <p:spPr>
          <a:xfrm>
            <a:off x="3454877" y="236862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無視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962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 flipH="1">
            <a:off x="0" y="0"/>
            <a:ext cx="3229582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77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2" name="グループ化 21"/>
          <p:cNvGrpSpPr/>
          <p:nvPr/>
        </p:nvGrpSpPr>
        <p:grpSpPr>
          <a:xfrm>
            <a:off x="4374784" y="4341540"/>
            <a:ext cx="1151907" cy="1988125"/>
            <a:chOff x="1626919" y="2398816"/>
            <a:chExt cx="1151907" cy="1988125"/>
          </a:xfrm>
        </p:grpSpPr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4" r="28622"/>
            <a:stretch/>
          </p:blipFill>
          <p:spPr>
            <a:xfrm>
              <a:off x="1626919" y="2398816"/>
              <a:ext cx="1151907" cy="1988125"/>
            </a:xfrm>
            <a:prstGeom prst="rect">
              <a:avLst/>
            </a:prstGeom>
          </p:spPr>
        </p:pic>
        <p:pic>
          <p:nvPicPr>
            <p:cNvPr id="24" name="図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501" y="2480469"/>
              <a:ext cx="429197" cy="429197"/>
            </a:xfrm>
            <a:prstGeom prst="rect">
              <a:avLst/>
            </a:prstGeom>
          </p:spPr>
        </p:pic>
      </p:grpSp>
      <p:grpSp>
        <p:nvGrpSpPr>
          <p:cNvPr id="25" name="グループ化 24"/>
          <p:cNvGrpSpPr/>
          <p:nvPr/>
        </p:nvGrpSpPr>
        <p:grpSpPr>
          <a:xfrm>
            <a:off x="6403157" y="672040"/>
            <a:ext cx="1306286" cy="1988125"/>
            <a:chOff x="4280574" y="1386442"/>
            <a:chExt cx="3087236" cy="4698671"/>
          </a:xfrm>
        </p:grpSpPr>
        <p:pic>
          <p:nvPicPr>
            <p:cNvPr id="26" name="図 25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540" r="26182"/>
            <a:stretch/>
          </p:blipFill>
          <p:spPr>
            <a:xfrm>
              <a:off x="4280574" y="1386442"/>
              <a:ext cx="3087236" cy="4698671"/>
            </a:xfrm>
            <a:prstGeom prst="rect">
              <a:avLst/>
            </a:prstGeom>
          </p:spPr>
        </p:pic>
        <p:pic>
          <p:nvPicPr>
            <p:cNvPr id="27" name="図 26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6" t="10735" r="10370" b="11032"/>
            <a:stretch/>
          </p:blipFill>
          <p:spPr>
            <a:xfrm>
              <a:off x="5331939" y="1612557"/>
              <a:ext cx="988541" cy="988539"/>
            </a:xfrm>
            <a:prstGeom prst="rect">
              <a:avLst/>
            </a:prstGeom>
          </p:spPr>
        </p:pic>
      </p:grpSp>
      <p:grpSp>
        <p:nvGrpSpPr>
          <p:cNvPr id="28" name="グループ化 27"/>
          <p:cNvGrpSpPr/>
          <p:nvPr/>
        </p:nvGrpSpPr>
        <p:grpSpPr>
          <a:xfrm>
            <a:off x="2299200" y="1862625"/>
            <a:ext cx="1235035" cy="1986785"/>
            <a:chOff x="4394005" y="1386442"/>
            <a:chExt cx="2920811" cy="4698671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50" r="27028"/>
            <a:stretch/>
          </p:blipFill>
          <p:spPr>
            <a:xfrm>
              <a:off x="4394005" y="1386442"/>
              <a:ext cx="2920811" cy="4698671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49" t="23376" r="31010" b="29697"/>
            <a:stretch/>
          </p:blipFill>
          <p:spPr>
            <a:xfrm>
              <a:off x="5531264" y="1733369"/>
              <a:ext cx="593766" cy="724822"/>
            </a:xfrm>
            <a:prstGeom prst="rect">
              <a:avLst/>
            </a:prstGeom>
          </p:spPr>
        </p:pic>
      </p:grpSp>
      <p:grpSp>
        <p:nvGrpSpPr>
          <p:cNvPr id="31" name="グループ化 30"/>
          <p:cNvGrpSpPr/>
          <p:nvPr/>
        </p:nvGrpSpPr>
        <p:grpSpPr>
          <a:xfrm>
            <a:off x="8562013" y="4350651"/>
            <a:ext cx="1235034" cy="1978731"/>
            <a:chOff x="4437874" y="1386442"/>
            <a:chExt cx="2932697" cy="4698671"/>
          </a:xfrm>
        </p:grpSpPr>
        <p:pic>
          <p:nvPicPr>
            <p:cNvPr id="32" name="図 31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50" r="26138"/>
            <a:stretch/>
          </p:blipFill>
          <p:spPr>
            <a:xfrm>
              <a:off x="4437874" y="1386442"/>
              <a:ext cx="2932697" cy="4698671"/>
            </a:xfrm>
            <a:prstGeom prst="rect">
              <a:avLst/>
            </a:prstGeom>
          </p:spPr>
        </p:pic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54" t="9937" r="18181" b="14345"/>
            <a:stretch/>
          </p:blipFill>
          <p:spPr>
            <a:xfrm>
              <a:off x="5321432" y="1603168"/>
              <a:ext cx="1009546" cy="997527"/>
            </a:xfrm>
            <a:prstGeom prst="rect">
              <a:avLst/>
            </a:prstGeom>
          </p:spPr>
        </p:pic>
      </p:grpSp>
      <p:grpSp>
        <p:nvGrpSpPr>
          <p:cNvPr id="34" name="グループ化 33"/>
          <p:cNvGrpSpPr/>
          <p:nvPr/>
        </p:nvGrpSpPr>
        <p:grpSpPr>
          <a:xfrm>
            <a:off x="10578365" y="1858104"/>
            <a:ext cx="1284119" cy="1986785"/>
            <a:chOff x="4320270" y="1386442"/>
            <a:chExt cx="3036893" cy="4698671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73" r="26352"/>
            <a:stretch/>
          </p:blipFill>
          <p:spPr>
            <a:xfrm>
              <a:off x="4320270" y="1386442"/>
              <a:ext cx="3036893" cy="4698671"/>
            </a:xfrm>
            <a:prstGeom prst="rect">
              <a:avLst/>
            </a:prstGeom>
          </p:spPr>
        </p:pic>
        <p:pic>
          <p:nvPicPr>
            <p:cNvPr id="36" name="図 35"/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" t="13141" r="3034" b="4365"/>
            <a:stretch/>
          </p:blipFill>
          <p:spPr>
            <a:xfrm>
              <a:off x="5418448" y="1888504"/>
              <a:ext cx="843148" cy="439059"/>
            </a:xfrm>
            <a:prstGeom prst="rect">
              <a:avLst/>
            </a:prstGeom>
          </p:spPr>
        </p:pic>
      </p:grpSp>
      <p:cxnSp>
        <p:nvCxnSpPr>
          <p:cNvPr id="21" name="カギ線コネクタ 20"/>
          <p:cNvCxnSpPr/>
          <p:nvPr/>
        </p:nvCxnSpPr>
        <p:spPr>
          <a:xfrm rot="16200000" flipH="1">
            <a:off x="2858656" y="3775076"/>
            <a:ext cx="1590263" cy="1521495"/>
          </a:xfrm>
          <a:prstGeom prst="bentConnector2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/>
          <p:cNvCxnSpPr/>
          <p:nvPr/>
        </p:nvCxnSpPr>
        <p:spPr>
          <a:xfrm>
            <a:off x="3422075" y="3495361"/>
            <a:ext cx="5189102" cy="1173165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rot="771676">
            <a:off x="5027149" y="3673865"/>
            <a:ext cx="2301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ATT </a:t>
            </a:r>
            <a:r>
              <a:rPr kumimoji="1" lang="ja-JP" altLang="en-US" smtClean="0"/>
              <a:t>応援キャンペーン</a:t>
            </a:r>
            <a:endParaRPr kumimoji="1" lang="ja-JP" altLang="en-US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418343" y="5436454"/>
            <a:ext cx="1984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mtClean="0"/>
              <a:t>IsLoggedIn </a:t>
            </a:r>
            <a:r>
              <a:rPr lang="ja-JP" altLang="en-US" smtClean="0"/>
              <a:t>賛成</a:t>
            </a:r>
            <a:endParaRPr kumimoji="1" lang="ja-JP" altLang="en-US"/>
          </a:p>
        </p:txBody>
      </p:sp>
      <p:cxnSp>
        <p:nvCxnSpPr>
          <p:cNvPr id="40" name="カギ線コネクタ 39"/>
          <p:cNvCxnSpPr/>
          <p:nvPr/>
        </p:nvCxnSpPr>
        <p:spPr>
          <a:xfrm rot="5400000" flipH="1" flipV="1">
            <a:off x="4564747" y="-51939"/>
            <a:ext cx="287765" cy="3631179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3175495" y="1149407"/>
            <a:ext cx="2164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AMP </a:t>
            </a:r>
            <a:r>
              <a:rPr kumimoji="1" lang="ja-JP" altLang="en-US" smtClean="0"/>
              <a:t>はダメな実装だ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09540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正方形/長方形 38"/>
          <p:cNvSpPr/>
          <p:nvPr/>
        </p:nvSpPr>
        <p:spPr>
          <a:xfrm flipH="1">
            <a:off x="0" y="0"/>
            <a:ext cx="3229582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77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8" name="グループ化 27"/>
          <p:cNvGrpSpPr/>
          <p:nvPr/>
        </p:nvGrpSpPr>
        <p:grpSpPr>
          <a:xfrm>
            <a:off x="2299200" y="1862625"/>
            <a:ext cx="1235035" cy="1986785"/>
            <a:chOff x="4394005" y="1386442"/>
            <a:chExt cx="2920811" cy="4698671"/>
          </a:xfrm>
        </p:grpSpPr>
        <p:pic>
          <p:nvPicPr>
            <p:cNvPr id="29" name="図 28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50" r="27028"/>
            <a:stretch/>
          </p:blipFill>
          <p:spPr>
            <a:xfrm>
              <a:off x="4394005" y="1386442"/>
              <a:ext cx="2920811" cy="4698671"/>
            </a:xfrm>
            <a:prstGeom prst="rect">
              <a:avLst/>
            </a:prstGeom>
          </p:spPr>
        </p:pic>
        <p:pic>
          <p:nvPicPr>
            <p:cNvPr id="30" name="図 2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49" t="23376" r="31010" b="29697"/>
            <a:stretch/>
          </p:blipFill>
          <p:spPr>
            <a:xfrm>
              <a:off x="5531264" y="1733369"/>
              <a:ext cx="593766" cy="724822"/>
            </a:xfrm>
            <a:prstGeom prst="rect">
              <a:avLst/>
            </a:prstGeom>
          </p:spPr>
        </p:pic>
      </p:grpSp>
      <p:grpSp>
        <p:nvGrpSpPr>
          <p:cNvPr id="3" name="グループ化 2"/>
          <p:cNvGrpSpPr/>
          <p:nvPr/>
        </p:nvGrpSpPr>
        <p:grpSpPr>
          <a:xfrm>
            <a:off x="7503695" y="1862624"/>
            <a:ext cx="1284119" cy="1986785"/>
            <a:chOff x="6955055" y="1862624"/>
            <a:chExt cx="1284119" cy="1986785"/>
          </a:xfrm>
        </p:grpSpPr>
        <p:pic>
          <p:nvPicPr>
            <p:cNvPr id="35" name="図 34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173" r="26352"/>
            <a:stretch/>
          </p:blipFill>
          <p:spPr>
            <a:xfrm>
              <a:off x="6955055" y="1862624"/>
              <a:ext cx="1284119" cy="1986785"/>
            </a:xfrm>
            <a:prstGeom prst="rect">
              <a:avLst/>
            </a:prstGeom>
          </p:spPr>
        </p:pic>
        <p:pic>
          <p:nvPicPr>
            <p:cNvPr id="2" name="図 1"/>
            <p:cNvPicPr>
              <a:picLocks noChangeAspect="1"/>
            </p:cNvPicPr>
            <p:nvPr/>
          </p:nvPicPr>
          <p:blipFill rotWithShape="1"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73249" y="1928014"/>
              <a:ext cx="447729" cy="446236"/>
            </a:xfrm>
            <a:prstGeom prst="rect">
              <a:avLst/>
            </a:prstGeom>
          </p:spPr>
        </p:pic>
      </p:grpSp>
      <p:cxnSp>
        <p:nvCxnSpPr>
          <p:cNvPr id="37" name="直線矢印コネクタ 36"/>
          <p:cNvCxnSpPr/>
          <p:nvPr/>
        </p:nvCxnSpPr>
        <p:spPr>
          <a:xfrm flipV="1">
            <a:off x="3534235" y="2421678"/>
            <a:ext cx="3746675" cy="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/>
          <p:nvPr/>
        </p:nvCxnSpPr>
        <p:spPr>
          <a:xfrm flipV="1">
            <a:off x="3526615" y="3305598"/>
            <a:ext cx="3836000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4215245" y="1936352"/>
            <a:ext cx="2272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ATT </a:t>
            </a:r>
            <a:r>
              <a:rPr kumimoji="1" lang="ja-JP" altLang="en-US" smtClean="0"/>
              <a:t>は独禁法違反だ</a:t>
            </a:r>
            <a:endParaRPr kumimoji="1" lang="ja-JP" altLang="en-US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620885" y="3470975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mtClean="0"/>
              <a:t>ユーザーに選択肢を与えているだけです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761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9724" y="2517511"/>
            <a:ext cx="1125761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48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基本的にはプライバシーのためではなく</a:t>
            </a:r>
            <a:endParaRPr lang="en-US" altLang="ja-JP" sz="48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48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自らのビジネスのために議論している</a:t>
            </a:r>
            <a:endPara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989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9724" y="2886842"/>
            <a:ext cx="1125761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48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プライバシーの議論もちぐはぐ</a:t>
            </a:r>
            <a:endPara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848651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9724" y="2886842"/>
            <a:ext cx="1125761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48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（例）トラッキングとは何ですか？</a:t>
            </a:r>
            <a:endPara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34478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00000" y="1386442"/>
            <a:ext cx="6264894" cy="4698671"/>
            <a:chOff x="2743200" y="1386442"/>
            <a:chExt cx="6264894" cy="4698671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1386442"/>
              <a:ext cx="6264894" cy="4698671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49" t="23376" r="31010" b="29697"/>
            <a:stretch/>
          </p:blipFill>
          <p:spPr>
            <a:xfrm>
              <a:off x="5531264" y="1733369"/>
              <a:ext cx="593766" cy="724822"/>
            </a:xfrm>
            <a:prstGeom prst="rect">
              <a:avLst/>
            </a:prstGeom>
          </p:spPr>
        </p:pic>
      </p:grpSp>
      <p:sp>
        <p:nvSpPr>
          <p:cNvPr id="7" name="正方形/長方形 6"/>
          <p:cNvSpPr/>
          <p:nvPr/>
        </p:nvSpPr>
        <p:spPr>
          <a:xfrm flipH="1">
            <a:off x="0" y="0"/>
            <a:ext cx="3229582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77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7102549" y="894300"/>
            <a:ext cx="4167963" cy="2402959"/>
          </a:xfrm>
          <a:prstGeom prst="wedgeRoundRectCallout">
            <a:avLst>
              <a:gd name="adj1" fmla="val -47757"/>
              <a:gd name="adj2" fmla="val 6427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520849" y="1495614"/>
            <a:ext cx="3331361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smtClean="0"/>
              <a:t>1</a:t>
            </a:r>
            <a:r>
              <a:rPr lang="en-US" altLang="ja-JP" sz="2400" baseline="30000" smtClean="0"/>
              <a:t>st</a:t>
            </a:r>
            <a:r>
              <a:rPr lang="en-US" altLang="ja-JP" sz="2400" smtClean="0"/>
              <a:t>-party </a:t>
            </a:r>
            <a:r>
              <a:rPr lang="ja-JP" altLang="en-US" sz="2400" smtClean="0"/>
              <a:t>といえど</a:t>
            </a:r>
            <a:endParaRPr lang="en-US" altLang="ja-JP" sz="2400" smtClean="0"/>
          </a:p>
          <a:p>
            <a:pPr algn="ctr"/>
            <a:r>
              <a:rPr kumimoji="1" lang="ja-JP" altLang="en-US" sz="2400" smtClean="0"/>
              <a:t>トラッキングはトラッキング</a:t>
            </a:r>
            <a:endParaRPr kumimoji="1" lang="en-US" altLang="ja-JP" sz="2400" smtClean="0"/>
          </a:p>
          <a:p>
            <a:pPr algn="ctr"/>
            <a:r>
              <a:rPr lang="ja-JP" altLang="en-US" sz="2400" smtClean="0"/>
              <a:t>ユーザーの承諾を得るべき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5693849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00000" y="1386442"/>
            <a:ext cx="6264894" cy="4698671"/>
            <a:chOff x="2743200" y="1386442"/>
            <a:chExt cx="6264894" cy="4698671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1386442"/>
              <a:ext cx="6264894" cy="4698671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54" t="9937" r="18181" b="14345"/>
            <a:stretch/>
          </p:blipFill>
          <p:spPr>
            <a:xfrm>
              <a:off x="5321432" y="1603168"/>
              <a:ext cx="1009546" cy="997527"/>
            </a:xfrm>
            <a:prstGeom prst="rect">
              <a:avLst/>
            </a:prstGeom>
          </p:spPr>
        </p:pic>
      </p:grpSp>
      <p:sp>
        <p:nvSpPr>
          <p:cNvPr id="7" name="正方形/長方形 6"/>
          <p:cNvSpPr/>
          <p:nvPr/>
        </p:nvSpPr>
        <p:spPr>
          <a:xfrm flipH="1">
            <a:off x="0" y="0"/>
            <a:ext cx="3229582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77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吹き出し 7"/>
          <p:cNvSpPr/>
          <p:nvPr/>
        </p:nvSpPr>
        <p:spPr>
          <a:xfrm>
            <a:off x="7102549" y="894300"/>
            <a:ext cx="4167963" cy="2402959"/>
          </a:xfrm>
          <a:prstGeom prst="wedgeRoundRectCallout">
            <a:avLst>
              <a:gd name="adj1" fmla="val -47757"/>
              <a:gd name="adj2" fmla="val 6427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7471156" y="1495614"/>
            <a:ext cx="3430747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2400" smtClean="0"/>
              <a:t>トラッキングとは</a:t>
            </a:r>
            <a:endParaRPr lang="en-US" altLang="ja-JP" sz="2400" smtClean="0"/>
          </a:p>
          <a:p>
            <a:pPr algn="ctr"/>
            <a:r>
              <a:rPr lang="en-US" altLang="ja-JP" sz="2400" smtClean="0"/>
              <a:t>3</a:t>
            </a:r>
            <a:r>
              <a:rPr lang="en-US" altLang="ja-JP" sz="2400" baseline="30000" smtClean="0"/>
              <a:t>rd</a:t>
            </a:r>
            <a:r>
              <a:rPr lang="en-US" altLang="ja-JP" sz="2400" smtClean="0"/>
              <a:t>-party </a:t>
            </a:r>
            <a:r>
              <a:rPr lang="ja-JP" altLang="en-US" sz="2400" smtClean="0"/>
              <a:t>による追跡だ。</a:t>
            </a:r>
            <a:endParaRPr lang="en-US" altLang="ja-JP" sz="2400" smtClean="0"/>
          </a:p>
          <a:p>
            <a:pPr algn="ctr"/>
            <a:r>
              <a:rPr kumimoji="1" lang="ja-JP" altLang="en-US" sz="2400" smtClean="0"/>
              <a:t>それはやめるべきだ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2036859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1800000" y="1386442"/>
            <a:ext cx="6264894" cy="4698671"/>
            <a:chOff x="2743200" y="1386442"/>
            <a:chExt cx="6264894" cy="4698671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1386442"/>
              <a:ext cx="6264894" cy="4698671"/>
            </a:xfrm>
            <a:prstGeom prst="rect">
              <a:avLst/>
            </a:prstGeom>
          </p:spPr>
        </p:pic>
        <p:pic>
          <p:nvPicPr>
            <p:cNvPr id="3" name="図 2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6" t="10735" r="10370" b="11032"/>
            <a:stretch/>
          </p:blipFill>
          <p:spPr>
            <a:xfrm>
              <a:off x="5331939" y="1612557"/>
              <a:ext cx="988541" cy="988539"/>
            </a:xfrm>
            <a:prstGeom prst="rect">
              <a:avLst/>
            </a:prstGeom>
          </p:spPr>
        </p:pic>
      </p:grpSp>
      <p:sp>
        <p:nvSpPr>
          <p:cNvPr id="8" name="正方形/長方形 7"/>
          <p:cNvSpPr/>
          <p:nvPr/>
        </p:nvSpPr>
        <p:spPr>
          <a:xfrm flipH="1">
            <a:off x="0" y="0"/>
            <a:ext cx="3229582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77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吹き出し 8"/>
          <p:cNvSpPr/>
          <p:nvPr/>
        </p:nvSpPr>
        <p:spPr>
          <a:xfrm>
            <a:off x="7102549" y="894300"/>
            <a:ext cx="4167963" cy="2402959"/>
          </a:xfrm>
          <a:prstGeom prst="wedgeRoundRectCallout">
            <a:avLst>
              <a:gd name="adj1" fmla="val -47757"/>
              <a:gd name="adj2" fmla="val 6427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/>
          <p:cNvGrpSpPr/>
          <p:nvPr/>
        </p:nvGrpSpPr>
        <p:grpSpPr>
          <a:xfrm>
            <a:off x="7862873" y="1117460"/>
            <a:ext cx="1127052" cy="1978731"/>
            <a:chOff x="4509368" y="1386442"/>
            <a:chExt cx="2676284" cy="4698671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192" r="29090"/>
            <a:stretch/>
          </p:blipFill>
          <p:spPr>
            <a:xfrm>
              <a:off x="4509368" y="1386442"/>
              <a:ext cx="2676284" cy="4698671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54" t="9937" r="18181" b="14345"/>
            <a:stretch/>
          </p:blipFill>
          <p:spPr>
            <a:xfrm>
              <a:off x="5321432" y="1603168"/>
              <a:ext cx="1009546" cy="997527"/>
            </a:xfrm>
            <a:prstGeom prst="rect">
              <a:avLst/>
            </a:prstGeom>
          </p:spPr>
        </p:pic>
      </p:grpSp>
      <p:sp>
        <p:nvSpPr>
          <p:cNvPr id="13" name="テキスト ボックス 12"/>
          <p:cNvSpPr txBox="1"/>
          <p:nvPr/>
        </p:nvSpPr>
        <p:spPr>
          <a:xfrm>
            <a:off x="9143910" y="1875992"/>
            <a:ext cx="1489510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ja-JP" altLang="en-US" sz="2400" smtClean="0"/>
              <a:t>と概ね同じ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2035552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1800000" y="1386442"/>
            <a:ext cx="6264894" cy="4698671"/>
            <a:chOff x="2743200" y="1386442"/>
            <a:chExt cx="6264894" cy="4698671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1386442"/>
              <a:ext cx="6264894" cy="4698671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" t="13141" r="3034" b="4365"/>
            <a:stretch/>
          </p:blipFill>
          <p:spPr>
            <a:xfrm>
              <a:off x="5418448" y="1888504"/>
              <a:ext cx="843148" cy="439059"/>
            </a:xfrm>
            <a:prstGeom prst="rect">
              <a:avLst/>
            </a:prstGeom>
          </p:spPr>
        </p:pic>
      </p:grpSp>
      <p:sp>
        <p:nvSpPr>
          <p:cNvPr id="9" name="正方形/長方形 8"/>
          <p:cNvSpPr/>
          <p:nvPr/>
        </p:nvSpPr>
        <p:spPr>
          <a:xfrm flipH="1">
            <a:off x="0" y="0"/>
            <a:ext cx="3229582" cy="68580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77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7102549" y="894300"/>
            <a:ext cx="4167963" cy="2402959"/>
          </a:xfrm>
          <a:prstGeom prst="wedgeRoundRectCallout">
            <a:avLst>
              <a:gd name="adj1" fmla="val -47757"/>
              <a:gd name="adj2" fmla="val 64270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7782140" y="1495614"/>
            <a:ext cx="2808782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2400" smtClean="0"/>
              <a:t>Cookie </a:t>
            </a:r>
            <a:r>
              <a:rPr lang="ja-JP" altLang="en-US" sz="2400" smtClean="0"/>
              <a:t>ではなく</a:t>
            </a:r>
            <a:endParaRPr lang="en-US" altLang="ja-JP" sz="2400" smtClean="0"/>
          </a:p>
          <a:p>
            <a:pPr algn="ctr"/>
            <a:r>
              <a:rPr kumimoji="1" lang="ja-JP" altLang="en-US" sz="2400" smtClean="0"/>
              <a:t>メールアドレスを使おう</a:t>
            </a:r>
            <a:endParaRPr kumimoji="1" lang="en-US" altLang="ja-JP" sz="2400" smtClean="0"/>
          </a:p>
          <a:p>
            <a:pPr algn="ctr"/>
            <a:r>
              <a:rPr lang="ja-JP" altLang="en-US" sz="2400" smtClean="0"/>
              <a:t>（</a:t>
            </a:r>
            <a:r>
              <a:rPr lang="en-US" altLang="ja-JP" sz="2400" smtClean="0"/>
              <a:t>Rearc </a:t>
            </a:r>
            <a:r>
              <a:rPr lang="ja-JP" altLang="en-US" sz="2400" smtClean="0"/>
              <a:t>やろうよ）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355608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698" y="1210854"/>
            <a:ext cx="6797053" cy="466149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 flipH="1">
            <a:off x="4597123" y="2378034"/>
            <a:ext cx="3229582" cy="328649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chemeClr val="accent2">
                  <a:lumMod val="20000"/>
                  <a:lumOff val="80000"/>
                </a:schemeClr>
              </a:gs>
              <a:gs pos="77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103306" y="3764125"/>
            <a:ext cx="3711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800" b="1" smtClean="0"/>
              <a:t>私の</a:t>
            </a:r>
            <a:r>
              <a:rPr kumimoji="1" lang="ja-JP" altLang="en-US" sz="2800" b="1" smtClean="0"/>
              <a:t>勝手な</a:t>
            </a:r>
            <a:r>
              <a:rPr lang="ja-JP" altLang="en-US" sz="2800" b="1"/>
              <a:t>解釈</a:t>
            </a:r>
            <a:r>
              <a:rPr kumimoji="1" lang="ja-JP" altLang="en-US" sz="2800" b="1" smtClean="0"/>
              <a:t>（赤）</a:t>
            </a:r>
            <a:endParaRPr kumimoji="1" lang="ja-JP" altLang="en-US" sz="2800" b="1"/>
          </a:p>
        </p:txBody>
      </p:sp>
    </p:spTree>
    <p:extLst>
      <p:ext uri="{BB962C8B-B14F-4D97-AF65-F5344CB8AC3E}">
        <p14:creationId xmlns:p14="http://schemas.microsoft.com/office/powerpoint/2010/main" val="2681023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9724" y="2886842"/>
            <a:ext cx="1125761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48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最初に </a:t>
            </a:r>
            <a:r>
              <a:rPr lang="en-US" altLang="ja-JP" sz="48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…</a:t>
            </a:r>
            <a:endPara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3207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 flipH="1">
            <a:off x="0" y="0"/>
            <a:ext cx="322958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53000">
                <a:schemeClr val="accent2">
                  <a:lumMod val="20000"/>
                  <a:lumOff val="80000"/>
                </a:schemeClr>
              </a:gs>
              <a:gs pos="77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19724" y="2723249"/>
            <a:ext cx="11257613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48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全プラットフォーマーは自らのため</a:t>
            </a:r>
            <a:endParaRPr lang="en-US" altLang="ja-JP" sz="48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endParaRPr lang="en-US" altLang="ja-JP" sz="24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en-US" altLang="ja-JP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their policy is not for your privacy, but for their business</a:t>
            </a:r>
            <a:endParaRPr kumimoji="1" lang="ja-JP" altLang="en-US" sz="24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512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9724" y="2886842"/>
            <a:ext cx="11257613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48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登場人物</a:t>
            </a:r>
            <a:endParaRPr kumimoji="1" lang="ja-JP" altLang="en-US" sz="48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0620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886693" y="2293309"/>
            <a:ext cx="2650834" cy="1988125"/>
            <a:chOff x="886693" y="2398816"/>
            <a:chExt cx="2650834" cy="1988125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6693" y="2398816"/>
              <a:ext cx="2650834" cy="1988125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6501" y="2480469"/>
              <a:ext cx="429197" cy="429197"/>
            </a:xfrm>
            <a:prstGeom prst="rect">
              <a:avLst/>
            </a:prstGeom>
          </p:spPr>
        </p:pic>
      </p:grpSp>
      <p:grpSp>
        <p:nvGrpSpPr>
          <p:cNvPr id="7" name="グループ化 6"/>
          <p:cNvGrpSpPr/>
          <p:nvPr/>
        </p:nvGrpSpPr>
        <p:grpSpPr>
          <a:xfrm>
            <a:off x="2840844" y="2293309"/>
            <a:ext cx="2650832" cy="1988125"/>
            <a:chOff x="2743200" y="1386442"/>
            <a:chExt cx="6264894" cy="4698671"/>
          </a:xfrm>
        </p:grpSpPr>
        <p:pic>
          <p:nvPicPr>
            <p:cNvPr id="8" name="図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1386442"/>
              <a:ext cx="6264894" cy="4698671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396" t="10735" r="10370" b="11032"/>
            <a:stretch/>
          </p:blipFill>
          <p:spPr>
            <a:xfrm>
              <a:off x="5331939" y="1612557"/>
              <a:ext cx="988541" cy="988539"/>
            </a:xfrm>
            <a:prstGeom prst="rect">
              <a:avLst/>
            </a:prstGeom>
          </p:spPr>
        </p:pic>
      </p:grpSp>
      <p:grpSp>
        <p:nvGrpSpPr>
          <p:cNvPr id="10" name="グループ化 9"/>
          <p:cNvGrpSpPr/>
          <p:nvPr/>
        </p:nvGrpSpPr>
        <p:grpSpPr>
          <a:xfrm>
            <a:off x="4764622" y="2293661"/>
            <a:ext cx="2649046" cy="1986785"/>
            <a:chOff x="2743200" y="1386442"/>
            <a:chExt cx="6264894" cy="4698671"/>
          </a:xfrm>
        </p:grpSpPr>
        <p:pic>
          <p:nvPicPr>
            <p:cNvPr id="11" name="図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1386442"/>
              <a:ext cx="6264894" cy="4698671"/>
            </a:xfrm>
            <a:prstGeom prst="rect">
              <a:avLst/>
            </a:prstGeom>
          </p:spPr>
        </p:pic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49" t="23376" r="31010" b="29697"/>
            <a:stretch/>
          </p:blipFill>
          <p:spPr>
            <a:xfrm>
              <a:off x="5531264" y="1733369"/>
              <a:ext cx="593766" cy="724822"/>
            </a:xfrm>
            <a:prstGeom prst="rect">
              <a:avLst/>
            </a:prstGeom>
          </p:spPr>
        </p:pic>
      </p:grpSp>
      <p:grpSp>
        <p:nvGrpSpPr>
          <p:cNvPr id="13" name="グループ化 12"/>
          <p:cNvGrpSpPr/>
          <p:nvPr/>
        </p:nvGrpSpPr>
        <p:grpSpPr>
          <a:xfrm>
            <a:off x="6720277" y="2301715"/>
            <a:ext cx="2638308" cy="1978731"/>
            <a:chOff x="2743200" y="1386442"/>
            <a:chExt cx="6264894" cy="4698671"/>
          </a:xfrm>
        </p:grpSpPr>
        <p:pic>
          <p:nvPicPr>
            <p:cNvPr id="14" name="図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1386442"/>
              <a:ext cx="6264894" cy="4698671"/>
            </a:xfrm>
            <a:prstGeom prst="rect">
              <a:avLst/>
            </a:prstGeom>
          </p:spPr>
        </p:pic>
        <p:pic>
          <p:nvPicPr>
            <p:cNvPr id="15" name="図 14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454" t="9937" r="18181" b="14345"/>
            <a:stretch/>
          </p:blipFill>
          <p:spPr>
            <a:xfrm>
              <a:off x="5321432" y="1603168"/>
              <a:ext cx="1009546" cy="997527"/>
            </a:xfrm>
            <a:prstGeom prst="rect">
              <a:avLst/>
            </a:prstGeom>
          </p:spPr>
        </p:pic>
      </p:grpSp>
      <p:grpSp>
        <p:nvGrpSpPr>
          <p:cNvPr id="19" name="グループ化 18"/>
          <p:cNvGrpSpPr/>
          <p:nvPr/>
        </p:nvGrpSpPr>
        <p:grpSpPr>
          <a:xfrm>
            <a:off x="8631530" y="2293660"/>
            <a:ext cx="2649046" cy="1986785"/>
            <a:chOff x="2743200" y="1386442"/>
            <a:chExt cx="6264894" cy="4698671"/>
          </a:xfrm>
        </p:grpSpPr>
        <p:pic>
          <p:nvPicPr>
            <p:cNvPr id="20" name="図 1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1386442"/>
              <a:ext cx="6264894" cy="4698671"/>
            </a:xfrm>
            <a:prstGeom prst="rect">
              <a:avLst/>
            </a:prstGeom>
          </p:spPr>
        </p:pic>
        <p:pic>
          <p:nvPicPr>
            <p:cNvPr id="21" name="図 20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" t="13141" r="3034" b="4365"/>
            <a:stretch/>
          </p:blipFill>
          <p:spPr>
            <a:xfrm>
              <a:off x="5418448" y="1888504"/>
              <a:ext cx="843148" cy="439059"/>
            </a:xfrm>
            <a:prstGeom prst="rect">
              <a:avLst/>
            </a:prstGeom>
          </p:spPr>
        </p:pic>
      </p:grpSp>
      <p:sp>
        <p:nvSpPr>
          <p:cNvPr id="3" name="テキスト ボックス 2"/>
          <p:cNvSpPr txBox="1"/>
          <p:nvPr/>
        </p:nvSpPr>
        <p:spPr>
          <a:xfrm>
            <a:off x="1912817" y="4583724"/>
            <a:ext cx="5565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b="1" smtClean="0"/>
              <a:t>M</a:t>
            </a:r>
            <a:endParaRPr kumimoji="1" lang="ja-JP" altLang="en-US" sz="3200" b="1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894311" y="4583723"/>
            <a:ext cx="5020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b="1" smtClean="0"/>
              <a:t>G</a:t>
            </a:r>
            <a:endParaRPr kumimoji="1" lang="ja-JP" altLang="en-US" sz="3200" b="1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824441" y="4583723"/>
            <a:ext cx="489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b="1" smtClean="0"/>
              <a:t>A</a:t>
            </a:r>
            <a:endParaRPr kumimoji="1" lang="ja-JP" altLang="en-US" sz="3200" b="1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820460" y="4583722"/>
            <a:ext cx="4379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b="1" smtClean="0"/>
              <a:t>F</a:t>
            </a:r>
            <a:endParaRPr kumimoji="1" lang="ja-JP" altLang="en-US" sz="3200" b="1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9744460" y="458372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3200" b="1" smtClean="0"/>
              <a:t>I</a:t>
            </a:r>
            <a:endParaRPr kumimoji="1" lang="ja-JP" altLang="en-US" sz="3200" b="1"/>
          </a:p>
        </p:txBody>
      </p:sp>
    </p:spTree>
    <p:extLst>
      <p:ext uri="{BB962C8B-B14F-4D97-AF65-F5344CB8AC3E}">
        <p14:creationId xmlns:p14="http://schemas.microsoft.com/office/powerpoint/2010/main" val="329287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2743200" y="1386442"/>
            <a:ext cx="6264894" cy="4698671"/>
            <a:chOff x="2743200" y="1386442"/>
            <a:chExt cx="6264894" cy="4698671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3200" y="1386442"/>
              <a:ext cx="6264894" cy="4698671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11" t="13141" r="3034" b="4365"/>
            <a:stretch/>
          </p:blipFill>
          <p:spPr>
            <a:xfrm>
              <a:off x="5418448" y="1888504"/>
              <a:ext cx="843148" cy="4390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6126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418</Words>
  <Application>Microsoft Office PowerPoint</Application>
  <PresentationFormat>ワイド画面</PresentationFormat>
  <Paragraphs>123</Paragraphs>
  <Slides>39</Slides>
  <Notes>35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3" baseType="lpstr">
      <vt:lpstr>Meiryo UI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46</cp:revision>
  <dcterms:created xsi:type="dcterms:W3CDTF">2017-10-22T07:01:33Z</dcterms:created>
  <dcterms:modified xsi:type="dcterms:W3CDTF">2021-05-03T05:36:50Z</dcterms:modified>
</cp:coreProperties>
</file>