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7" r:id="rId2"/>
    <p:sldId id="289" r:id="rId3"/>
    <p:sldId id="293" r:id="rId4"/>
    <p:sldId id="354" r:id="rId5"/>
    <p:sldId id="406" r:id="rId6"/>
    <p:sldId id="423" r:id="rId7"/>
    <p:sldId id="407" r:id="rId8"/>
    <p:sldId id="408" r:id="rId9"/>
    <p:sldId id="355" r:id="rId10"/>
    <p:sldId id="415" r:id="rId11"/>
    <p:sldId id="421" r:id="rId12"/>
    <p:sldId id="416" r:id="rId13"/>
    <p:sldId id="414" r:id="rId14"/>
    <p:sldId id="405" r:id="rId15"/>
    <p:sldId id="340" r:id="rId16"/>
    <p:sldId id="341" r:id="rId17"/>
    <p:sldId id="342" r:id="rId18"/>
    <p:sldId id="343" r:id="rId19"/>
    <p:sldId id="344" r:id="rId20"/>
    <p:sldId id="424" r:id="rId21"/>
    <p:sldId id="310" r:id="rId22"/>
    <p:sldId id="417" r:id="rId23"/>
    <p:sldId id="418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0000"/>
    <a:srgbClr val="007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1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0E2F6-7198-4858-8B9F-AC7095C97CCC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5E394-A671-4870-BE4D-CEDC25467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24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958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266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00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7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048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431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836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1CCEB-FC0B-475E-8E86-29B597C152A5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54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5225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ds.example/getCreativ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19724" y="3007406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Privacy</a:t>
            </a:r>
            <a:r>
              <a:rPr lang="ja-JP" altLang="en-US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Sandbox</a:t>
            </a:r>
            <a:endParaRPr kumimoji="1" lang="ja-JP" altLang="en-US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50685" y="1154484"/>
            <a:ext cx="9753103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1st-party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圏内での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CV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計測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（楽天、ヤフーショッピング、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LINE OA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etc ...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CV API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Facebook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来店計測やオフライン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データ活用</a:t>
            </a:r>
            <a:endParaRPr lang="en-US" altLang="ja-JP" sz="36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そして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Privacy</a:t>
            </a:r>
            <a:r>
              <a:rPr kumimoji="1" lang="ja-JP" altLang="en-US" sz="3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Sandbox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124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50685" y="1154484"/>
            <a:ext cx="9753103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1st-party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圏内での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CV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計測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（楽天、ヤフーショッピング、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LINE OA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etc ...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CV API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Facebook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来店計測やオフライン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データ活用</a:t>
            </a:r>
            <a:endParaRPr lang="en-US" altLang="ja-JP" sz="36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そして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u="sng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Privacy</a:t>
            </a:r>
            <a:r>
              <a:rPr kumimoji="1" lang="ja-JP" altLang="en-US" sz="3600" u="sng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3600" u="sng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Sandbox</a:t>
            </a:r>
            <a:endParaRPr kumimoji="1" lang="ja-JP" altLang="en-US" sz="36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468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73856" y="2013659"/>
            <a:ext cx="7677510" cy="27392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1"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Privacy</a:t>
            </a:r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Sandbox</a:t>
            </a:r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Conversion Measurement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API</a:t>
            </a:r>
            <a:endParaRPr lang="en-US" altLang="ja-JP" sz="36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ja-JP" sz="32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Private Click Measurement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altLang="ja-JP" sz="32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SKAdNetwork</a:t>
            </a:r>
            <a:endParaRPr lang="en-US" altLang="ja-JP" sz="2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791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02" y="1436914"/>
            <a:ext cx="9241277" cy="4343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テキスト ボックス 5"/>
          <p:cNvSpPr txBox="1"/>
          <p:nvPr/>
        </p:nvSpPr>
        <p:spPr>
          <a:xfrm>
            <a:off x="4208651" y="898072"/>
            <a:ext cx="37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/>
              <a:t>chrome://conversion-internals/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43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19724" y="3007406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CMAPI </a:t>
            </a:r>
            <a:r>
              <a:rPr lang="ja-JP" altLang="en-US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補足</a:t>
            </a:r>
            <a:endParaRPr kumimoji="1" lang="ja-JP" altLang="en-US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6039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90058" y="2889937"/>
            <a:ext cx="1324247" cy="856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広告表示</a:t>
            </a:r>
            <a:endParaRPr kumimoji="1" lang="ja-JP" altLang="en-US" sz="1200"/>
          </a:p>
        </p:txBody>
      </p:sp>
      <p:sp>
        <p:nvSpPr>
          <p:cNvPr id="5" name="正方形/長方形 4"/>
          <p:cNvSpPr/>
          <p:nvPr/>
        </p:nvSpPr>
        <p:spPr>
          <a:xfrm>
            <a:off x="4209342" y="2889937"/>
            <a:ext cx="1324247" cy="856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クリック</a:t>
            </a:r>
            <a:endParaRPr kumimoji="1" lang="ja-JP" altLang="en-US" sz="1200"/>
          </a:p>
        </p:txBody>
      </p:sp>
      <p:sp>
        <p:nvSpPr>
          <p:cNvPr id="3" name="フローチャート: 磁気ディスク 2"/>
          <p:cNvSpPr/>
          <p:nvPr/>
        </p:nvSpPr>
        <p:spPr>
          <a:xfrm>
            <a:off x="5819557" y="4847007"/>
            <a:ext cx="2027104" cy="1124631"/>
          </a:xfrm>
          <a:prstGeom prst="flowChartMagneticDisk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システム外部に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公開されないデータベース</a:t>
            </a:r>
            <a:endParaRPr kumimoji="1" lang="en-US" altLang="ja-JP" sz="1200" smtClean="0"/>
          </a:p>
          <a:p>
            <a:pPr algn="ctr"/>
            <a:r>
              <a:rPr lang="ja-JP" altLang="en-US" sz="1200" smtClean="0"/>
              <a:t>「誰 </a:t>
            </a:r>
            <a:r>
              <a:rPr lang="en-US" altLang="ja-JP" sz="1200" smtClean="0"/>
              <a:t>+ </a:t>
            </a:r>
            <a:r>
              <a:rPr lang="ja-JP" altLang="en-US" sz="1200" smtClean="0"/>
              <a:t>どの媒体」</a:t>
            </a:r>
            <a:endParaRPr kumimoji="1" lang="ja-JP" altLang="en-US" sz="1200"/>
          </a:p>
        </p:txBody>
      </p:sp>
      <p:sp>
        <p:nvSpPr>
          <p:cNvPr id="6" name="正方形/長方形 5"/>
          <p:cNvSpPr/>
          <p:nvPr/>
        </p:nvSpPr>
        <p:spPr>
          <a:xfrm>
            <a:off x="8693207" y="2889937"/>
            <a:ext cx="1324247" cy="856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CV</a:t>
            </a:r>
            <a:endParaRPr kumimoji="1" lang="ja-JP" altLang="en-US" sz="1200"/>
          </a:p>
        </p:txBody>
      </p:sp>
      <p:cxnSp>
        <p:nvCxnSpPr>
          <p:cNvPr id="9" name="カギ線コネクタ 8"/>
          <p:cNvCxnSpPr>
            <a:stCxn id="5" idx="2"/>
            <a:endCxn id="3" idx="2"/>
          </p:cNvCxnSpPr>
          <p:nvPr/>
        </p:nvCxnSpPr>
        <p:spPr>
          <a:xfrm rot="16200000" flipH="1">
            <a:off x="4513965" y="4103730"/>
            <a:ext cx="1663093" cy="948091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2" idx="3"/>
            <a:endCxn id="5" idx="1"/>
          </p:cNvCxnSpPr>
          <p:nvPr/>
        </p:nvCxnSpPr>
        <p:spPr>
          <a:xfrm>
            <a:off x="3414305" y="3318084"/>
            <a:ext cx="79503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3"/>
            <a:endCxn id="6" idx="1"/>
          </p:cNvCxnSpPr>
          <p:nvPr/>
        </p:nvCxnSpPr>
        <p:spPr>
          <a:xfrm>
            <a:off x="5533589" y="3318084"/>
            <a:ext cx="3159618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2"/>
            <a:endCxn id="3" idx="4"/>
          </p:cNvCxnSpPr>
          <p:nvPr/>
        </p:nvCxnSpPr>
        <p:spPr>
          <a:xfrm rot="5400000">
            <a:off x="7769450" y="3823441"/>
            <a:ext cx="1663093" cy="1508670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3" idx="3"/>
            <a:endCxn id="19" idx="1"/>
          </p:cNvCxnSpPr>
          <p:nvPr/>
        </p:nvCxnSpPr>
        <p:spPr>
          <a:xfrm rot="5400000" flipH="1" flipV="1">
            <a:off x="6745909" y="2117261"/>
            <a:ext cx="3941576" cy="3767177"/>
          </a:xfrm>
          <a:prstGeom prst="bentConnector4">
            <a:avLst>
              <a:gd name="adj1" fmla="val -5800"/>
              <a:gd name="adj2" fmla="val 91192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0600286" y="1601915"/>
            <a:ext cx="1324247" cy="8562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媒体Ｂ</a:t>
            </a:r>
            <a:endParaRPr lang="en-US" altLang="ja-JP" sz="1200"/>
          </a:p>
          <a:p>
            <a:pPr algn="ctr"/>
            <a:r>
              <a:rPr lang="ja-JP" altLang="en-US" sz="1200" smtClean="0"/>
              <a:t>レポート先 </a:t>
            </a:r>
            <a:r>
              <a:rPr lang="en-US" altLang="ja-JP" sz="1200" smtClean="0"/>
              <a:t>API</a:t>
            </a:r>
            <a:endParaRPr kumimoji="1" lang="ja-JP" altLang="en-US" sz="1200"/>
          </a:p>
        </p:txBody>
      </p:sp>
      <p:sp>
        <p:nvSpPr>
          <p:cNvPr id="21" name="正方形/長方形 20"/>
          <p:cNvSpPr/>
          <p:nvPr/>
        </p:nvSpPr>
        <p:spPr>
          <a:xfrm>
            <a:off x="2090058" y="1601915"/>
            <a:ext cx="1324248" cy="8562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媒体</a:t>
            </a:r>
            <a:r>
              <a:rPr lang="ja-JP" altLang="en-US" sz="1200"/>
              <a:t>Ｂ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配信</a:t>
            </a:r>
            <a:endParaRPr lang="en-US" altLang="ja-JP" sz="120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4020108" y="4270717"/>
            <a:ext cx="1702714" cy="39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誰</a:t>
            </a:r>
            <a:r>
              <a:rPr lang="ja-JP" altLang="en-US" sz="1200" smtClean="0"/>
              <a:t>がどの媒体をクリック？</a:t>
            </a:r>
            <a:endParaRPr kumimoji="1" lang="ja-JP" altLang="en-US" sz="1200"/>
          </a:p>
        </p:txBody>
      </p:sp>
      <p:sp>
        <p:nvSpPr>
          <p:cNvPr id="40" name="正方形/長方形 39"/>
          <p:cNvSpPr/>
          <p:nvPr/>
        </p:nvSpPr>
        <p:spPr>
          <a:xfrm>
            <a:off x="8736466" y="4270717"/>
            <a:ext cx="1237733" cy="39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クリックはある？</a:t>
            </a:r>
            <a:endParaRPr kumimoji="1" lang="ja-JP" altLang="en-US" sz="1200"/>
          </a:p>
        </p:txBody>
      </p:sp>
      <p:sp>
        <p:nvSpPr>
          <p:cNvPr id="44" name="正方形/長方形 43"/>
          <p:cNvSpPr/>
          <p:nvPr/>
        </p:nvSpPr>
        <p:spPr>
          <a:xfrm>
            <a:off x="2090058" y="313892"/>
            <a:ext cx="1324248" cy="8562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媒体Ａ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配信</a:t>
            </a:r>
            <a:endParaRPr lang="en-US" altLang="ja-JP" sz="120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10600285" y="313891"/>
            <a:ext cx="1324248" cy="8562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媒体</a:t>
            </a:r>
            <a:r>
              <a:rPr lang="ja-JP" altLang="en-US" sz="1200" smtClean="0"/>
              <a:t>Ａ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レポート先 </a:t>
            </a:r>
            <a:r>
              <a:rPr lang="en-US" altLang="ja-JP" sz="1200"/>
              <a:t>API</a:t>
            </a:r>
            <a:endParaRPr lang="ja-JP" altLang="en-US" sz="1200"/>
          </a:p>
        </p:txBody>
      </p:sp>
      <p:cxnSp>
        <p:nvCxnSpPr>
          <p:cNvPr id="46" name="カギ線コネクタ 45"/>
          <p:cNvCxnSpPr>
            <a:stCxn id="21" idx="1"/>
            <a:endCxn id="2" idx="1"/>
          </p:cNvCxnSpPr>
          <p:nvPr/>
        </p:nvCxnSpPr>
        <p:spPr>
          <a:xfrm rot="10800000" flipV="1">
            <a:off x="2090058" y="2030062"/>
            <a:ext cx="12700" cy="1288022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4" idx="1"/>
            <a:endCxn id="2" idx="1"/>
          </p:cNvCxnSpPr>
          <p:nvPr/>
        </p:nvCxnSpPr>
        <p:spPr>
          <a:xfrm rot="10800000" flipV="1">
            <a:off x="2090058" y="742038"/>
            <a:ext cx="12700" cy="2576045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3" idx="3"/>
            <a:endCxn id="45" idx="1"/>
          </p:cNvCxnSpPr>
          <p:nvPr/>
        </p:nvCxnSpPr>
        <p:spPr>
          <a:xfrm rot="5400000" flipH="1" flipV="1">
            <a:off x="6101897" y="1473250"/>
            <a:ext cx="5229600" cy="3767176"/>
          </a:xfrm>
          <a:prstGeom prst="bentConnector4">
            <a:avLst>
              <a:gd name="adj1" fmla="val -4371"/>
              <a:gd name="adj2" fmla="val 9101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8591986" y="6023971"/>
            <a:ext cx="1237733" cy="39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成果を報告</a:t>
            </a:r>
            <a:endParaRPr kumimoji="1" lang="ja-JP" altLang="en-US" sz="1200"/>
          </a:p>
        </p:txBody>
      </p:sp>
      <p:cxnSp>
        <p:nvCxnSpPr>
          <p:cNvPr id="60" name="直線コネクタ 59"/>
          <p:cNvCxnSpPr/>
          <p:nvPr/>
        </p:nvCxnSpPr>
        <p:spPr>
          <a:xfrm>
            <a:off x="426262" y="2674073"/>
            <a:ext cx="114884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426262" y="3980995"/>
            <a:ext cx="114884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64169" y="1338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媒体</a:t>
            </a:r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18295" y="317217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ユーザー</a:t>
            </a:r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90856" y="5086156"/>
            <a:ext cx="119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mtClean="0"/>
              <a:t>隠蔽された</a:t>
            </a:r>
            <a:endParaRPr lang="en-US" altLang="ja-JP" smtClean="0"/>
          </a:p>
          <a:p>
            <a:pPr algn="ctr"/>
            <a:r>
              <a:rPr lang="ja-JP" altLang="en-US" smtClean="0"/>
              <a:t>システム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40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209342" y="2889937"/>
            <a:ext cx="1324247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クリック</a:t>
            </a:r>
            <a:endParaRPr kumimoji="1" lang="ja-JP" altLang="en-US" sz="1200"/>
          </a:p>
        </p:txBody>
      </p:sp>
      <p:sp>
        <p:nvSpPr>
          <p:cNvPr id="3" name="フローチャート: 磁気ディスク 2"/>
          <p:cNvSpPr/>
          <p:nvPr/>
        </p:nvSpPr>
        <p:spPr>
          <a:xfrm>
            <a:off x="5819557" y="4847007"/>
            <a:ext cx="2027104" cy="11246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システム外部に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公開されないデータベース</a:t>
            </a:r>
            <a:endParaRPr kumimoji="1" lang="en-US" altLang="ja-JP" sz="1200" smtClean="0"/>
          </a:p>
          <a:p>
            <a:pPr algn="ctr"/>
            <a:r>
              <a:rPr lang="ja-JP" altLang="en-US" sz="1200" smtClean="0"/>
              <a:t>「誰 </a:t>
            </a:r>
            <a:r>
              <a:rPr lang="en-US" altLang="ja-JP" sz="1200" smtClean="0"/>
              <a:t>+ </a:t>
            </a:r>
            <a:r>
              <a:rPr lang="ja-JP" altLang="en-US" sz="1200" smtClean="0"/>
              <a:t>どの媒体」</a:t>
            </a:r>
            <a:endParaRPr kumimoji="1" lang="ja-JP" altLang="en-US" sz="1200"/>
          </a:p>
        </p:txBody>
      </p:sp>
      <p:sp>
        <p:nvSpPr>
          <p:cNvPr id="6" name="正方形/長方形 5"/>
          <p:cNvSpPr/>
          <p:nvPr/>
        </p:nvSpPr>
        <p:spPr>
          <a:xfrm>
            <a:off x="8693207" y="2889937"/>
            <a:ext cx="1324247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CV</a:t>
            </a:r>
            <a:endParaRPr kumimoji="1" lang="ja-JP" altLang="en-US" sz="1200"/>
          </a:p>
        </p:txBody>
      </p:sp>
      <p:cxnSp>
        <p:nvCxnSpPr>
          <p:cNvPr id="9" name="カギ線コネクタ 8"/>
          <p:cNvCxnSpPr>
            <a:stCxn id="5" idx="2"/>
            <a:endCxn id="3" idx="2"/>
          </p:cNvCxnSpPr>
          <p:nvPr/>
        </p:nvCxnSpPr>
        <p:spPr>
          <a:xfrm rot="16200000" flipH="1">
            <a:off x="4513965" y="4103730"/>
            <a:ext cx="1663093" cy="94809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2" idx="3"/>
            <a:endCxn id="5" idx="1"/>
          </p:cNvCxnSpPr>
          <p:nvPr/>
        </p:nvCxnSpPr>
        <p:spPr>
          <a:xfrm>
            <a:off x="3414305" y="3318084"/>
            <a:ext cx="79503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3"/>
            <a:endCxn id="6" idx="1"/>
          </p:cNvCxnSpPr>
          <p:nvPr/>
        </p:nvCxnSpPr>
        <p:spPr>
          <a:xfrm>
            <a:off x="5533589" y="3318084"/>
            <a:ext cx="3159618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2"/>
            <a:endCxn id="3" idx="4"/>
          </p:cNvCxnSpPr>
          <p:nvPr/>
        </p:nvCxnSpPr>
        <p:spPr>
          <a:xfrm rot="5400000">
            <a:off x="7769450" y="3823441"/>
            <a:ext cx="1663093" cy="150867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3" idx="3"/>
            <a:endCxn id="19" idx="1"/>
          </p:cNvCxnSpPr>
          <p:nvPr/>
        </p:nvCxnSpPr>
        <p:spPr>
          <a:xfrm rot="5400000" flipH="1" flipV="1">
            <a:off x="6745909" y="2117261"/>
            <a:ext cx="3941576" cy="3767177"/>
          </a:xfrm>
          <a:prstGeom prst="bentConnector4">
            <a:avLst>
              <a:gd name="adj1" fmla="val -5800"/>
              <a:gd name="adj2" fmla="val 91192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0600286" y="1601915"/>
            <a:ext cx="1324247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媒体Ｂ</a:t>
            </a:r>
            <a:endParaRPr lang="en-US" altLang="ja-JP" sz="1200"/>
          </a:p>
          <a:p>
            <a:pPr algn="ctr"/>
            <a:r>
              <a:rPr lang="ja-JP" altLang="en-US" sz="1200" smtClean="0"/>
              <a:t>レポート先 </a:t>
            </a:r>
            <a:r>
              <a:rPr lang="en-US" altLang="ja-JP" sz="1200" smtClean="0"/>
              <a:t>API</a:t>
            </a:r>
            <a:endParaRPr kumimoji="1" lang="ja-JP" altLang="en-US" sz="1200"/>
          </a:p>
        </p:txBody>
      </p:sp>
      <p:sp>
        <p:nvSpPr>
          <p:cNvPr id="39" name="正方形/長方形 38"/>
          <p:cNvSpPr/>
          <p:nvPr/>
        </p:nvSpPr>
        <p:spPr>
          <a:xfrm>
            <a:off x="4020108" y="4270717"/>
            <a:ext cx="1702714" cy="39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誰</a:t>
            </a:r>
            <a:r>
              <a:rPr lang="ja-JP" altLang="en-US" sz="1200" smtClean="0"/>
              <a:t>がどの媒体をクリック？</a:t>
            </a:r>
            <a:endParaRPr kumimoji="1" lang="ja-JP" altLang="en-US" sz="1200"/>
          </a:p>
        </p:txBody>
      </p:sp>
      <p:sp>
        <p:nvSpPr>
          <p:cNvPr id="40" name="正方形/長方形 39"/>
          <p:cNvSpPr/>
          <p:nvPr/>
        </p:nvSpPr>
        <p:spPr>
          <a:xfrm>
            <a:off x="8736466" y="4270717"/>
            <a:ext cx="1237733" cy="39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クリックはある？</a:t>
            </a:r>
            <a:endParaRPr kumimoji="1" lang="ja-JP" altLang="en-US" sz="1200"/>
          </a:p>
        </p:txBody>
      </p:sp>
      <p:sp>
        <p:nvSpPr>
          <p:cNvPr id="45" name="正方形/長方形 44"/>
          <p:cNvSpPr/>
          <p:nvPr/>
        </p:nvSpPr>
        <p:spPr>
          <a:xfrm>
            <a:off x="10600285" y="313891"/>
            <a:ext cx="1324248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媒体</a:t>
            </a:r>
            <a:r>
              <a:rPr lang="ja-JP" altLang="en-US" sz="1200" smtClean="0"/>
              <a:t>Ａ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レポート先 </a:t>
            </a:r>
            <a:r>
              <a:rPr lang="en-US" altLang="ja-JP" sz="1200"/>
              <a:t>API</a:t>
            </a:r>
            <a:endParaRPr lang="ja-JP" altLang="en-US" sz="1200"/>
          </a:p>
        </p:txBody>
      </p:sp>
      <p:cxnSp>
        <p:nvCxnSpPr>
          <p:cNvPr id="53" name="カギ線コネクタ 52"/>
          <p:cNvCxnSpPr>
            <a:stCxn id="3" idx="3"/>
            <a:endCxn id="45" idx="1"/>
          </p:cNvCxnSpPr>
          <p:nvPr/>
        </p:nvCxnSpPr>
        <p:spPr>
          <a:xfrm rot="5400000" flipH="1" flipV="1">
            <a:off x="6101897" y="1473250"/>
            <a:ext cx="5229600" cy="3767176"/>
          </a:xfrm>
          <a:prstGeom prst="bentConnector4">
            <a:avLst>
              <a:gd name="adj1" fmla="val -4371"/>
              <a:gd name="adj2" fmla="val 91010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8591986" y="6023971"/>
            <a:ext cx="1237733" cy="39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成果を報告</a:t>
            </a:r>
            <a:endParaRPr kumimoji="1" lang="ja-JP" altLang="en-US" sz="1200"/>
          </a:p>
        </p:txBody>
      </p:sp>
      <p:cxnSp>
        <p:nvCxnSpPr>
          <p:cNvPr id="60" name="直線コネクタ 59"/>
          <p:cNvCxnSpPr/>
          <p:nvPr/>
        </p:nvCxnSpPr>
        <p:spPr>
          <a:xfrm>
            <a:off x="426262" y="2674073"/>
            <a:ext cx="114884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426262" y="3980995"/>
            <a:ext cx="114884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64169" y="1338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媒体</a:t>
            </a:r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18295" y="317217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ユーザー</a:t>
            </a:r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90856" y="5086156"/>
            <a:ext cx="119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mtClean="0"/>
              <a:t>隠蔽された</a:t>
            </a:r>
            <a:endParaRPr lang="en-US" altLang="ja-JP" smtClean="0"/>
          </a:p>
          <a:p>
            <a:pPr algn="ctr"/>
            <a:r>
              <a:rPr lang="ja-JP" altLang="en-US" smtClean="0"/>
              <a:t>システム</a:t>
            </a:r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2090058" y="2889937"/>
            <a:ext cx="1324247" cy="856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広告表示</a:t>
            </a:r>
            <a:endParaRPr kumimoji="1" lang="ja-JP" altLang="en-US" sz="1200"/>
          </a:p>
        </p:txBody>
      </p:sp>
      <p:sp>
        <p:nvSpPr>
          <p:cNvPr id="37" name="正方形/長方形 36"/>
          <p:cNvSpPr/>
          <p:nvPr/>
        </p:nvSpPr>
        <p:spPr>
          <a:xfrm>
            <a:off x="2090058" y="1601915"/>
            <a:ext cx="1324248" cy="8562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媒体</a:t>
            </a:r>
            <a:r>
              <a:rPr lang="ja-JP" altLang="en-US" sz="1200"/>
              <a:t>Ｂ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配信</a:t>
            </a:r>
            <a:endParaRPr lang="en-US" altLang="ja-JP" sz="120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090058" y="313892"/>
            <a:ext cx="1324248" cy="8562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媒体Ａ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配信</a:t>
            </a:r>
            <a:endParaRPr lang="en-US" altLang="ja-JP" sz="1200" smtClean="0"/>
          </a:p>
        </p:txBody>
      </p:sp>
      <p:cxnSp>
        <p:nvCxnSpPr>
          <p:cNvPr id="41" name="カギ線コネクタ 40"/>
          <p:cNvCxnSpPr>
            <a:stCxn id="37" idx="1"/>
            <a:endCxn id="36" idx="1"/>
          </p:cNvCxnSpPr>
          <p:nvPr/>
        </p:nvCxnSpPr>
        <p:spPr>
          <a:xfrm rot="10800000" flipV="1">
            <a:off x="2090058" y="2030062"/>
            <a:ext cx="12700" cy="1288022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/>
          <p:cNvCxnSpPr>
            <a:stCxn id="38" idx="1"/>
            <a:endCxn id="36" idx="1"/>
          </p:cNvCxnSpPr>
          <p:nvPr/>
        </p:nvCxnSpPr>
        <p:spPr>
          <a:xfrm rot="10800000" flipV="1">
            <a:off x="2090058" y="742038"/>
            <a:ext cx="12700" cy="2576045"/>
          </a:xfrm>
          <a:prstGeom prst="bent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736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90058" y="2889937"/>
            <a:ext cx="1324247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広告表示</a:t>
            </a:r>
            <a:endParaRPr kumimoji="1" lang="ja-JP" altLang="en-US" sz="1200"/>
          </a:p>
        </p:txBody>
      </p:sp>
      <p:sp>
        <p:nvSpPr>
          <p:cNvPr id="6" name="正方形/長方形 5"/>
          <p:cNvSpPr/>
          <p:nvPr/>
        </p:nvSpPr>
        <p:spPr>
          <a:xfrm>
            <a:off x="8693207" y="2889937"/>
            <a:ext cx="1324247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CV</a:t>
            </a:r>
            <a:endParaRPr kumimoji="1" lang="ja-JP" altLang="en-US" sz="1200"/>
          </a:p>
        </p:txBody>
      </p:sp>
      <p:cxnSp>
        <p:nvCxnSpPr>
          <p:cNvPr id="11" name="直線矢印コネクタ 10"/>
          <p:cNvCxnSpPr>
            <a:stCxn id="2" idx="3"/>
            <a:endCxn id="5" idx="1"/>
          </p:cNvCxnSpPr>
          <p:nvPr/>
        </p:nvCxnSpPr>
        <p:spPr>
          <a:xfrm>
            <a:off x="3414305" y="3318084"/>
            <a:ext cx="795037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3"/>
            <a:endCxn id="6" idx="1"/>
          </p:cNvCxnSpPr>
          <p:nvPr/>
        </p:nvCxnSpPr>
        <p:spPr>
          <a:xfrm>
            <a:off x="5533589" y="3318084"/>
            <a:ext cx="3159618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2"/>
            <a:endCxn id="3" idx="4"/>
          </p:cNvCxnSpPr>
          <p:nvPr/>
        </p:nvCxnSpPr>
        <p:spPr>
          <a:xfrm rot="5400000">
            <a:off x="7769450" y="3823441"/>
            <a:ext cx="1663093" cy="150867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3" idx="3"/>
            <a:endCxn id="19" idx="1"/>
          </p:cNvCxnSpPr>
          <p:nvPr/>
        </p:nvCxnSpPr>
        <p:spPr>
          <a:xfrm rot="5400000" flipH="1" flipV="1">
            <a:off x="6745909" y="2117261"/>
            <a:ext cx="3941576" cy="3767177"/>
          </a:xfrm>
          <a:prstGeom prst="bentConnector4">
            <a:avLst>
              <a:gd name="adj1" fmla="val -5800"/>
              <a:gd name="adj2" fmla="val 91192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0600286" y="1601915"/>
            <a:ext cx="1324247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媒体Ｂ</a:t>
            </a:r>
            <a:endParaRPr lang="en-US" altLang="ja-JP" sz="1200"/>
          </a:p>
          <a:p>
            <a:pPr algn="ctr"/>
            <a:r>
              <a:rPr lang="ja-JP" altLang="en-US" sz="1200" smtClean="0"/>
              <a:t>レポート先 </a:t>
            </a:r>
            <a:r>
              <a:rPr lang="en-US" altLang="ja-JP" sz="1200" smtClean="0"/>
              <a:t>API</a:t>
            </a:r>
            <a:endParaRPr kumimoji="1" lang="ja-JP" altLang="en-US" sz="1200"/>
          </a:p>
        </p:txBody>
      </p:sp>
      <p:sp>
        <p:nvSpPr>
          <p:cNvPr id="21" name="正方形/長方形 20"/>
          <p:cNvSpPr/>
          <p:nvPr/>
        </p:nvSpPr>
        <p:spPr>
          <a:xfrm>
            <a:off x="2090058" y="1601915"/>
            <a:ext cx="1324248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媒体</a:t>
            </a:r>
            <a:r>
              <a:rPr lang="ja-JP" altLang="en-US" sz="1200"/>
              <a:t>Ｂ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配信</a:t>
            </a:r>
            <a:endParaRPr lang="en-US" altLang="ja-JP" sz="1200" smtClean="0"/>
          </a:p>
        </p:txBody>
      </p:sp>
      <p:sp>
        <p:nvSpPr>
          <p:cNvPr id="40" name="正方形/長方形 39"/>
          <p:cNvSpPr/>
          <p:nvPr/>
        </p:nvSpPr>
        <p:spPr>
          <a:xfrm>
            <a:off x="8736466" y="4270717"/>
            <a:ext cx="1237733" cy="39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クリックはある？</a:t>
            </a:r>
            <a:endParaRPr kumimoji="1" lang="ja-JP" altLang="en-US" sz="1200"/>
          </a:p>
        </p:txBody>
      </p:sp>
      <p:sp>
        <p:nvSpPr>
          <p:cNvPr id="44" name="正方形/長方形 43"/>
          <p:cNvSpPr/>
          <p:nvPr/>
        </p:nvSpPr>
        <p:spPr>
          <a:xfrm>
            <a:off x="2090058" y="313892"/>
            <a:ext cx="1324248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媒体Ａ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配信</a:t>
            </a:r>
            <a:endParaRPr lang="en-US" altLang="ja-JP" sz="120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10600285" y="313891"/>
            <a:ext cx="1324248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媒体</a:t>
            </a:r>
            <a:r>
              <a:rPr lang="ja-JP" altLang="en-US" sz="1200" smtClean="0"/>
              <a:t>Ａ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レポート先 </a:t>
            </a:r>
            <a:r>
              <a:rPr lang="en-US" altLang="ja-JP" sz="1200"/>
              <a:t>API</a:t>
            </a:r>
            <a:endParaRPr lang="ja-JP" altLang="en-US" sz="1200"/>
          </a:p>
        </p:txBody>
      </p:sp>
      <p:cxnSp>
        <p:nvCxnSpPr>
          <p:cNvPr id="46" name="カギ線コネクタ 45"/>
          <p:cNvCxnSpPr>
            <a:stCxn id="21" idx="1"/>
            <a:endCxn id="2" idx="1"/>
          </p:cNvCxnSpPr>
          <p:nvPr/>
        </p:nvCxnSpPr>
        <p:spPr>
          <a:xfrm rot="10800000" flipV="1">
            <a:off x="2090058" y="2030062"/>
            <a:ext cx="12700" cy="1288022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4" idx="1"/>
            <a:endCxn id="2" idx="1"/>
          </p:cNvCxnSpPr>
          <p:nvPr/>
        </p:nvCxnSpPr>
        <p:spPr>
          <a:xfrm rot="10800000" flipV="1">
            <a:off x="2090058" y="742038"/>
            <a:ext cx="12700" cy="2576045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3" idx="3"/>
            <a:endCxn id="45" idx="1"/>
          </p:cNvCxnSpPr>
          <p:nvPr/>
        </p:nvCxnSpPr>
        <p:spPr>
          <a:xfrm rot="5400000" flipH="1" flipV="1">
            <a:off x="6101897" y="1473250"/>
            <a:ext cx="5229600" cy="3767176"/>
          </a:xfrm>
          <a:prstGeom prst="bentConnector4">
            <a:avLst>
              <a:gd name="adj1" fmla="val -4371"/>
              <a:gd name="adj2" fmla="val 91010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8591986" y="6023971"/>
            <a:ext cx="1237733" cy="39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成果を報告</a:t>
            </a:r>
            <a:endParaRPr kumimoji="1" lang="ja-JP" altLang="en-US" sz="1200"/>
          </a:p>
        </p:txBody>
      </p:sp>
      <p:cxnSp>
        <p:nvCxnSpPr>
          <p:cNvPr id="60" name="直線コネクタ 59"/>
          <p:cNvCxnSpPr/>
          <p:nvPr/>
        </p:nvCxnSpPr>
        <p:spPr>
          <a:xfrm>
            <a:off x="426262" y="2674073"/>
            <a:ext cx="114884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426262" y="3980995"/>
            <a:ext cx="114884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64169" y="1338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媒体</a:t>
            </a:r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18295" y="317217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ユーザー</a:t>
            </a:r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90856" y="5086156"/>
            <a:ext cx="119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mtClean="0"/>
              <a:t>隠蔽された</a:t>
            </a:r>
            <a:endParaRPr lang="en-US" altLang="ja-JP" smtClean="0"/>
          </a:p>
          <a:p>
            <a:pPr algn="ctr"/>
            <a:r>
              <a:rPr lang="ja-JP" altLang="en-US" smtClean="0"/>
              <a:t>システム</a:t>
            </a:r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209342" y="2889937"/>
            <a:ext cx="1324247" cy="856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クリック</a:t>
            </a:r>
            <a:endParaRPr kumimoji="1" lang="ja-JP" altLang="en-US" sz="1200"/>
          </a:p>
        </p:txBody>
      </p:sp>
      <p:sp>
        <p:nvSpPr>
          <p:cNvPr id="27" name="フローチャート: 磁気ディスク 26"/>
          <p:cNvSpPr/>
          <p:nvPr/>
        </p:nvSpPr>
        <p:spPr>
          <a:xfrm>
            <a:off x="5819557" y="4847007"/>
            <a:ext cx="2027104" cy="1124631"/>
          </a:xfrm>
          <a:prstGeom prst="flowChartMagneticDisk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システム外部に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公開されないデータベース</a:t>
            </a:r>
            <a:endParaRPr kumimoji="1" lang="en-US" altLang="ja-JP" sz="1200" smtClean="0"/>
          </a:p>
          <a:p>
            <a:pPr algn="ctr"/>
            <a:r>
              <a:rPr lang="ja-JP" altLang="en-US" sz="1200" smtClean="0"/>
              <a:t>「誰 </a:t>
            </a:r>
            <a:r>
              <a:rPr lang="en-US" altLang="ja-JP" sz="1200" smtClean="0"/>
              <a:t>+ </a:t>
            </a:r>
            <a:r>
              <a:rPr lang="ja-JP" altLang="en-US" sz="1200" smtClean="0"/>
              <a:t>どの媒体」</a:t>
            </a:r>
            <a:endParaRPr kumimoji="1" lang="ja-JP" altLang="en-US" sz="1200"/>
          </a:p>
        </p:txBody>
      </p:sp>
      <p:cxnSp>
        <p:nvCxnSpPr>
          <p:cNvPr id="28" name="カギ線コネクタ 27"/>
          <p:cNvCxnSpPr>
            <a:stCxn id="26" idx="2"/>
            <a:endCxn id="27" idx="2"/>
          </p:cNvCxnSpPr>
          <p:nvPr/>
        </p:nvCxnSpPr>
        <p:spPr>
          <a:xfrm rot="16200000" flipH="1">
            <a:off x="4513965" y="4103730"/>
            <a:ext cx="1663093" cy="948091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4020108" y="4270717"/>
            <a:ext cx="1702714" cy="39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誰</a:t>
            </a:r>
            <a:r>
              <a:rPr lang="ja-JP" altLang="en-US" sz="1200" smtClean="0"/>
              <a:t>がどの媒体をクリック？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21527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90058" y="2889937"/>
            <a:ext cx="1324247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広告表示</a:t>
            </a:r>
            <a:endParaRPr kumimoji="1" lang="ja-JP" altLang="en-US" sz="1200"/>
          </a:p>
        </p:txBody>
      </p:sp>
      <p:sp>
        <p:nvSpPr>
          <p:cNvPr id="5" name="正方形/長方形 4"/>
          <p:cNvSpPr/>
          <p:nvPr/>
        </p:nvSpPr>
        <p:spPr>
          <a:xfrm>
            <a:off x="4209342" y="2889937"/>
            <a:ext cx="1324247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クリック</a:t>
            </a:r>
            <a:endParaRPr kumimoji="1" lang="ja-JP" altLang="en-US" sz="1200"/>
          </a:p>
        </p:txBody>
      </p:sp>
      <p:cxnSp>
        <p:nvCxnSpPr>
          <p:cNvPr id="9" name="カギ線コネクタ 8"/>
          <p:cNvCxnSpPr>
            <a:stCxn id="5" idx="2"/>
            <a:endCxn id="3" idx="2"/>
          </p:cNvCxnSpPr>
          <p:nvPr/>
        </p:nvCxnSpPr>
        <p:spPr>
          <a:xfrm rot="16200000" flipH="1">
            <a:off x="4513965" y="4103730"/>
            <a:ext cx="1663093" cy="94809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2" idx="3"/>
            <a:endCxn id="5" idx="1"/>
          </p:cNvCxnSpPr>
          <p:nvPr/>
        </p:nvCxnSpPr>
        <p:spPr>
          <a:xfrm>
            <a:off x="3414305" y="3318084"/>
            <a:ext cx="79503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3" idx="3"/>
            <a:endCxn id="19" idx="1"/>
          </p:cNvCxnSpPr>
          <p:nvPr/>
        </p:nvCxnSpPr>
        <p:spPr>
          <a:xfrm rot="5400000" flipH="1" flipV="1">
            <a:off x="6745909" y="2117261"/>
            <a:ext cx="3941576" cy="3767177"/>
          </a:xfrm>
          <a:prstGeom prst="bentConnector4">
            <a:avLst>
              <a:gd name="adj1" fmla="val -5800"/>
              <a:gd name="adj2" fmla="val 91192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10600286" y="1601915"/>
            <a:ext cx="1324247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媒体Ｂ</a:t>
            </a:r>
            <a:endParaRPr lang="en-US" altLang="ja-JP" sz="1200"/>
          </a:p>
          <a:p>
            <a:pPr algn="ctr"/>
            <a:r>
              <a:rPr lang="ja-JP" altLang="en-US" sz="1200" smtClean="0"/>
              <a:t>レポート先 </a:t>
            </a:r>
            <a:r>
              <a:rPr lang="en-US" altLang="ja-JP" sz="1200" smtClean="0"/>
              <a:t>API</a:t>
            </a:r>
            <a:endParaRPr kumimoji="1" lang="ja-JP" altLang="en-US" sz="1200"/>
          </a:p>
        </p:txBody>
      </p:sp>
      <p:sp>
        <p:nvSpPr>
          <p:cNvPr id="21" name="正方形/長方形 20"/>
          <p:cNvSpPr/>
          <p:nvPr/>
        </p:nvSpPr>
        <p:spPr>
          <a:xfrm>
            <a:off x="2090058" y="1601915"/>
            <a:ext cx="1324248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媒体</a:t>
            </a:r>
            <a:r>
              <a:rPr lang="ja-JP" altLang="en-US" sz="1200"/>
              <a:t>Ｂ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配信</a:t>
            </a:r>
            <a:endParaRPr lang="en-US" altLang="ja-JP" sz="120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4020108" y="4270717"/>
            <a:ext cx="1702714" cy="39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誰</a:t>
            </a:r>
            <a:r>
              <a:rPr lang="ja-JP" altLang="en-US" sz="1200" smtClean="0"/>
              <a:t>がどの媒体をクリック？</a:t>
            </a:r>
            <a:endParaRPr kumimoji="1" lang="ja-JP" altLang="en-US" sz="1200"/>
          </a:p>
        </p:txBody>
      </p:sp>
      <p:sp>
        <p:nvSpPr>
          <p:cNvPr id="44" name="正方形/長方形 43"/>
          <p:cNvSpPr/>
          <p:nvPr/>
        </p:nvSpPr>
        <p:spPr>
          <a:xfrm>
            <a:off x="2090058" y="313892"/>
            <a:ext cx="1324248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媒体Ａ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配信</a:t>
            </a:r>
            <a:endParaRPr lang="en-US" altLang="ja-JP" sz="1200" smtClean="0"/>
          </a:p>
        </p:txBody>
      </p:sp>
      <p:sp>
        <p:nvSpPr>
          <p:cNvPr id="45" name="正方形/長方形 44"/>
          <p:cNvSpPr/>
          <p:nvPr/>
        </p:nvSpPr>
        <p:spPr>
          <a:xfrm>
            <a:off x="10600285" y="313891"/>
            <a:ext cx="1324248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媒体</a:t>
            </a:r>
            <a:r>
              <a:rPr lang="ja-JP" altLang="en-US" sz="1200" smtClean="0"/>
              <a:t>Ａ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レポート先 </a:t>
            </a:r>
            <a:r>
              <a:rPr lang="en-US" altLang="ja-JP" sz="1200"/>
              <a:t>API</a:t>
            </a:r>
            <a:endParaRPr lang="ja-JP" altLang="en-US" sz="1200"/>
          </a:p>
        </p:txBody>
      </p:sp>
      <p:cxnSp>
        <p:nvCxnSpPr>
          <p:cNvPr id="46" name="カギ線コネクタ 45"/>
          <p:cNvCxnSpPr>
            <a:stCxn id="21" idx="1"/>
            <a:endCxn id="2" idx="1"/>
          </p:cNvCxnSpPr>
          <p:nvPr/>
        </p:nvCxnSpPr>
        <p:spPr>
          <a:xfrm rot="10800000" flipV="1">
            <a:off x="2090058" y="2030062"/>
            <a:ext cx="12700" cy="1288022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4" idx="1"/>
            <a:endCxn id="2" idx="1"/>
          </p:cNvCxnSpPr>
          <p:nvPr/>
        </p:nvCxnSpPr>
        <p:spPr>
          <a:xfrm rot="10800000" flipV="1">
            <a:off x="2090058" y="742038"/>
            <a:ext cx="12700" cy="2576045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/>
          <p:cNvCxnSpPr>
            <a:stCxn id="3" idx="3"/>
            <a:endCxn id="45" idx="1"/>
          </p:cNvCxnSpPr>
          <p:nvPr/>
        </p:nvCxnSpPr>
        <p:spPr>
          <a:xfrm rot="5400000" flipH="1" flipV="1">
            <a:off x="6101897" y="1473250"/>
            <a:ext cx="5229600" cy="3767176"/>
          </a:xfrm>
          <a:prstGeom prst="bentConnector4">
            <a:avLst>
              <a:gd name="adj1" fmla="val -4371"/>
              <a:gd name="adj2" fmla="val 91010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/>
          <p:cNvSpPr/>
          <p:nvPr/>
        </p:nvSpPr>
        <p:spPr>
          <a:xfrm>
            <a:off x="8591986" y="6023971"/>
            <a:ext cx="1237733" cy="39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成果を報告</a:t>
            </a:r>
            <a:endParaRPr kumimoji="1" lang="ja-JP" altLang="en-US" sz="1200"/>
          </a:p>
        </p:txBody>
      </p:sp>
      <p:cxnSp>
        <p:nvCxnSpPr>
          <p:cNvPr id="60" name="直線コネクタ 59"/>
          <p:cNvCxnSpPr/>
          <p:nvPr/>
        </p:nvCxnSpPr>
        <p:spPr>
          <a:xfrm>
            <a:off x="426262" y="2674073"/>
            <a:ext cx="114884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426262" y="3980995"/>
            <a:ext cx="114884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64169" y="1338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媒体</a:t>
            </a:r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18295" y="317217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ユーザー</a:t>
            </a:r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90856" y="5086156"/>
            <a:ext cx="119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mtClean="0"/>
              <a:t>隠蔽された</a:t>
            </a:r>
            <a:endParaRPr lang="en-US" altLang="ja-JP" smtClean="0"/>
          </a:p>
          <a:p>
            <a:pPr algn="ctr"/>
            <a:r>
              <a:rPr lang="ja-JP" altLang="en-US" smtClean="0"/>
              <a:t>システム</a:t>
            </a:r>
            <a:endParaRPr kumimoji="1" lang="ja-JP" altLang="en-US"/>
          </a:p>
        </p:txBody>
      </p:sp>
      <p:sp>
        <p:nvSpPr>
          <p:cNvPr id="26" name="フローチャート: 磁気ディスク 25"/>
          <p:cNvSpPr/>
          <p:nvPr/>
        </p:nvSpPr>
        <p:spPr>
          <a:xfrm>
            <a:off x="5819557" y="4847007"/>
            <a:ext cx="2027104" cy="1124631"/>
          </a:xfrm>
          <a:prstGeom prst="flowChartMagneticDisk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システム外部に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公開されないデータベース</a:t>
            </a:r>
            <a:endParaRPr kumimoji="1" lang="en-US" altLang="ja-JP" sz="1200" smtClean="0"/>
          </a:p>
          <a:p>
            <a:pPr algn="ctr"/>
            <a:r>
              <a:rPr lang="ja-JP" altLang="en-US" sz="1200" smtClean="0"/>
              <a:t>「誰 </a:t>
            </a:r>
            <a:r>
              <a:rPr lang="en-US" altLang="ja-JP" sz="1200" smtClean="0"/>
              <a:t>+ </a:t>
            </a:r>
            <a:r>
              <a:rPr lang="ja-JP" altLang="en-US" sz="1200" smtClean="0"/>
              <a:t>どの媒体」</a:t>
            </a:r>
            <a:endParaRPr kumimoji="1" lang="ja-JP" altLang="en-US" sz="1200"/>
          </a:p>
        </p:txBody>
      </p:sp>
      <p:sp>
        <p:nvSpPr>
          <p:cNvPr id="27" name="正方形/長方形 26"/>
          <p:cNvSpPr/>
          <p:nvPr/>
        </p:nvSpPr>
        <p:spPr>
          <a:xfrm>
            <a:off x="8693207" y="2889937"/>
            <a:ext cx="1324247" cy="85629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CV</a:t>
            </a:r>
            <a:endParaRPr kumimoji="1" lang="ja-JP" altLang="en-US" sz="1200"/>
          </a:p>
        </p:txBody>
      </p:sp>
      <p:cxnSp>
        <p:nvCxnSpPr>
          <p:cNvPr id="28" name="直線矢印コネクタ 27"/>
          <p:cNvCxnSpPr>
            <a:endCxn id="27" idx="1"/>
          </p:cNvCxnSpPr>
          <p:nvPr/>
        </p:nvCxnSpPr>
        <p:spPr>
          <a:xfrm>
            <a:off x="5533589" y="3318084"/>
            <a:ext cx="3159618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7" idx="2"/>
            <a:endCxn id="26" idx="4"/>
          </p:cNvCxnSpPr>
          <p:nvPr/>
        </p:nvCxnSpPr>
        <p:spPr>
          <a:xfrm rot="5400000">
            <a:off x="7769450" y="3823441"/>
            <a:ext cx="1663093" cy="1508670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8736466" y="4270717"/>
            <a:ext cx="1237733" cy="39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クリックはある？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141232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90058" y="2889937"/>
            <a:ext cx="1324247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広告表示</a:t>
            </a:r>
            <a:endParaRPr kumimoji="1" lang="ja-JP" altLang="en-US" sz="1200"/>
          </a:p>
        </p:txBody>
      </p:sp>
      <p:sp>
        <p:nvSpPr>
          <p:cNvPr id="5" name="正方形/長方形 4"/>
          <p:cNvSpPr/>
          <p:nvPr/>
        </p:nvSpPr>
        <p:spPr>
          <a:xfrm>
            <a:off x="4209342" y="2889937"/>
            <a:ext cx="1324247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クリック</a:t>
            </a:r>
            <a:endParaRPr kumimoji="1" lang="ja-JP" altLang="en-US" sz="1200"/>
          </a:p>
        </p:txBody>
      </p:sp>
      <p:sp>
        <p:nvSpPr>
          <p:cNvPr id="6" name="正方形/長方形 5"/>
          <p:cNvSpPr/>
          <p:nvPr/>
        </p:nvSpPr>
        <p:spPr>
          <a:xfrm>
            <a:off x="8693207" y="2889937"/>
            <a:ext cx="1324247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smtClean="0"/>
              <a:t>CV</a:t>
            </a:r>
            <a:endParaRPr kumimoji="1" lang="ja-JP" altLang="en-US" sz="1200"/>
          </a:p>
        </p:txBody>
      </p:sp>
      <p:cxnSp>
        <p:nvCxnSpPr>
          <p:cNvPr id="9" name="カギ線コネクタ 8"/>
          <p:cNvCxnSpPr>
            <a:stCxn id="5" idx="2"/>
            <a:endCxn id="3" idx="2"/>
          </p:cNvCxnSpPr>
          <p:nvPr/>
        </p:nvCxnSpPr>
        <p:spPr>
          <a:xfrm rot="16200000" flipH="1">
            <a:off x="4513965" y="4103730"/>
            <a:ext cx="1663093" cy="948091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2" idx="3"/>
            <a:endCxn id="5" idx="1"/>
          </p:cNvCxnSpPr>
          <p:nvPr/>
        </p:nvCxnSpPr>
        <p:spPr>
          <a:xfrm>
            <a:off x="3414305" y="3318084"/>
            <a:ext cx="79503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stCxn id="5" idx="3"/>
            <a:endCxn id="6" idx="1"/>
          </p:cNvCxnSpPr>
          <p:nvPr/>
        </p:nvCxnSpPr>
        <p:spPr>
          <a:xfrm>
            <a:off x="5533589" y="3318084"/>
            <a:ext cx="3159618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6" idx="2"/>
            <a:endCxn id="3" idx="4"/>
          </p:cNvCxnSpPr>
          <p:nvPr/>
        </p:nvCxnSpPr>
        <p:spPr>
          <a:xfrm rot="5400000">
            <a:off x="7769450" y="3823441"/>
            <a:ext cx="1663093" cy="1508670"/>
          </a:xfrm>
          <a:prstGeom prst="bentConnector2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090058" y="1601915"/>
            <a:ext cx="1324248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媒体</a:t>
            </a:r>
            <a:r>
              <a:rPr lang="ja-JP" altLang="en-US" sz="1200"/>
              <a:t>Ｂ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配信</a:t>
            </a:r>
            <a:endParaRPr lang="en-US" altLang="ja-JP" sz="120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4020108" y="4270717"/>
            <a:ext cx="1702714" cy="39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誰</a:t>
            </a:r>
            <a:r>
              <a:rPr lang="ja-JP" altLang="en-US" sz="1200" smtClean="0"/>
              <a:t>がどの媒体をクリック？</a:t>
            </a:r>
            <a:endParaRPr kumimoji="1" lang="ja-JP" altLang="en-US" sz="1200"/>
          </a:p>
        </p:txBody>
      </p:sp>
      <p:sp>
        <p:nvSpPr>
          <p:cNvPr id="40" name="正方形/長方形 39"/>
          <p:cNvSpPr/>
          <p:nvPr/>
        </p:nvSpPr>
        <p:spPr>
          <a:xfrm>
            <a:off x="8736466" y="4270717"/>
            <a:ext cx="1237733" cy="391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クリックはある？</a:t>
            </a:r>
            <a:endParaRPr kumimoji="1" lang="ja-JP" altLang="en-US" sz="1200"/>
          </a:p>
        </p:txBody>
      </p:sp>
      <p:sp>
        <p:nvSpPr>
          <p:cNvPr id="44" name="正方形/長方形 43"/>
          <p:cNvSpPr/>
          <p:nvPr/>
        </p:nvSpPr>
        <p:spPr>
          <a:xfrm>
            <a:off x="2090058" y="313892"/>
            <a:ext cx="1324248" cy="856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媒体Ａ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配信</a:t>
            </a:r>
            <a:endParaRPr lang="en-US" altLang="ja-JP" sz="1200" smtClean="0"/>
          </a:p>
        </p:txBody>
      </p:sp>
      <p:cxnSp>
        <p:nvCxnSpPr>
          <p:cNvPr id="46" name="カギ線コネクタ 45"/>
          <p:cNvCxnSpPr>
            <a:stCxn id="21" idx="1"/>
            <a:endCxn id="2" idx="1"/>
          </p:cNvCxnSpPr>
          <p:nvPr/>
        </p:nvCxnSpPr>
        <p:spPr>
          <a:xfrm rot="10800000" flipV="1">
            <a:off x="2090058" y="2030062"/>
            <a:ext cx="12700" cy="1288022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4" idx="1"/>
            <a:endCxn id="2" idx="1"/>
          </p:cNvCxnSpPr>
          <p:nvPr/>
        </p:nvCxnSpPr>
        <p:spPr>
          <a:xfrm rot="10800000" flipV="1">
            <a:off x="2090058" y="742038"/>
            <a:ext cx="12700" cy="2576045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426262" y="2674073"/>
            <a:ext cx="114884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426262" y="3980995"/>
            <a:ext cx="1148843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664169" y="13387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媒体</a:t>
            </a:r>
            <a:endParaRPr kumimoji="1" lang="ja-JP" altLang="en-US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18295" y="317217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mtClean="0"/>
              <a:t>ユーザー</a:t>
            </a:r>
            <a:endParaRPr kumimoji="1" lang="ja-JP" altLang="en-US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90856" y="5086156"/>
            <a:ext cx="1192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mtClean="0"/>
              <a:t>隠蔽された</a:t>
            </a:r>
            <a:endParaRPr lang="en-US" altLang="ja-JP" smtClean="0"/>
          </a:p>
          <a:p>
            <a:pPr algn="ctr"/>
            <a:r>
              <a:rPr lang="ja-JP" altLang="en-US" smtClean="0"/>
              <a:t>システム</a:t>
            </a:r>
            <a:endParaRPr kumimoji="1" lang="ja-JP" altLang="en-US"/>
          </a:p>
        </p:txBody>
      </p:sp>
      <p:sp>
        <p:nvSpPr>
          <p:cNvPr id="26" name="フローチャート: 磁気ディスク 25"/>
          <p:cNvSpPr/>
          <p:nvPr/>
        </p:nvSpPr>
        <p:spPr>
          <a:xfrm>
            <a:off x="5819557" y="4847007"/>
            <a:ext cx="2027104" cy="1124631"/>
          </a:xfrm>
          <a:prstGeom prst="flowChartMagneticDisk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smtClean="0"/>
              <a:t>システム外部に</a:t>
            </a:r>
            <a:endParaRPr kumimoji="1" lang="en-US" altLang="ja-JP" sz="1200" smtClean="0"/>
          </a:p>
          <a:p>
            <a:pPr algn="ctr"/>
            <a:r>
              <a:rPr kumimoji="1" lang="ja-JP" altLang="en-US" sz="1200" smtClean="0"/>
              <a:t>公開されないデータベース</a:t>
            </a:r>
            <a:endParaRPr kumimoji="1" lang="en-US" altLang="ja-JP" sz="1200" smtClean="0"/>
          </a:p>
          <a:p>
            <a:pPr algn="ctr"/>
            <a:r>
              <a:rPr lang="ja-JP" altLang="en-US" sz="1200" smtClean="0"/>
              <a:t>「誰 </a:t>
            </a:r>
            <a:r>
              <a:rPr lang="en-US" altLang="ja-JP" sz="1200" smtClean="0"/>
              <a:t>+ </a:t>
            </a:r>
            <a:r>
              <a:rPr lang="ja-JP" altLang="en-US" sz="1200" smtClean="0"/>
              <a:t>どの媒体」</a:t>
            </a:r>
            <a:endParaRPr kumimoji="1" lang="ja-JP" altLang="en-US" sz="1200"/>
          </a:p>
        </p:txBody>
      </p:sp>
      <p:cxnSp>
        <p:nvCxnSpPr>
          <p:cNvPr id="27" name="カギ線コネクタ 26"/>
          <p:cNvCxnSpPr>
            <a:stCxn id="26" idx="3"/>
            <a:endCxn id="28" idx="1"/>
          </p:cNvCxnSpPr>
          <p:nvPr/>
        </p:nvCxnSpPr>
        <p:spPr>
          <a:xfrm rot="5400000" flipH="1" flipV="1">
            <a:off x="6745909" y="2117261"/>
            <a:ext cx="3941576" cy="3767177"/>
          </a:xfrm>
          <a:prstGeom prst="bentConnector4">
            <a:avLst>
              <a:gd name="adj1" fmla="val -5800"/>
              <a:gd name="adj2" fmla="val 91192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10600286" y="1601915"/>
            <a:ext cx="1324247" cy="85629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媒体Ｂ</a:t>
            </a:r>
            <a:endParaRPr lang="en-US" altLang="ja-JP" sz="1200"/>
          </a:p>
          <a:p>
            <a:pPr algn="ctr"/>
            <a:r>
              <a:rPr lang="ja-JP" altLang="en-US" sz="1200" smtClean="0"/>
              <a:t>レポート先 </a:t>
            </a:r>
            <a:r>
              <a:rPr lang="en-US" altLang="ja-JP" sz="1200" smtClean="0"/>
              <a:t>API</a:t>
            </a:r>
            <a:endParaRPr kumimoji="1" lang="ja-JP" altLang="en-US" sz="1200"/>
          </a:p>
        </p:txBody>
      </p:sp>
      <p:sp>
        <p:nvSpPr>
          <p:cNvPr id="29" name="正方形/長方形 28"/>
          <p:cNvSpPr/>
          <p:nvPr/>
        </p:nvSpPr>
        <p:spPr>
          <a:xfrm>
            <a:off x="10600285" y="313891"/>
            <a:ext cx="1324248" cy="8562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媒体</a:t>
            </a:r>
            <a:r>
              <a:rPr lang="ja-JP" altLang="en-US" sz="1200" smtClean="0"/>
              <a:t>Ａ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レポート先 </a:t>
            </a:r>
            <a:r>
              <a:rPr lang="en-US" altLang="ja-JP" sz="1200"/>
              <a:t>API</a:t>
            </a:r>
            <a:endParaRPr lang="ja-JP" altLang="en-US" sz="1200"/>
          </a:p>
        </p:txBody>
      </p:sp>
      <p:cxnSp>
        <p:nvCxnSpPr>
          <p:cNvPr id="30" name="カギ線コネクタ 29"/>
          <p:cNvCxnSpPr>
            <a:stCxn id="26" idx="3"/>
            <a:endCxn id="29" idx="1"/>
          </p:cNvCxnSpPr>
          <p:nvPr/>
        </p:nvCxnSpPr>
        <p:spPr>
          <a:xfrm rot="5400000" flipH="1" flipV="1">
            <a:off x="6101897" y="1473250"/>
            <a:ext cx="5229600" cy="3767176"/>
          </a:xfrm>
          <a:prstGeom prst="bentConnector4">
            <a:avLst>
              <a:gd name="adj1" fmla="val -4371"/>
              <a:gd name="adj2" fmla="val 9101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/>
          <p:cNvSpPr/>
          <p:nvPr/>
        </p:nvSpPr>
        <p:spPr>
          <a:xfrm>
            <a:off x="8591986" y="6023971"/>
            <a:ext cx="1237733" cy="391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成果を報告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10080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736896" y="317269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計測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" name="角丸四角形 4"/>
          <p:cNvSpPr/>
          <p:nvPr/>
        </p:nvSpPr>
        <p:spPr>
          <a:xfrm>
            <a:off x="1748038" y="915417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ターゲティング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6" name="角丸四角形 5"/>
          <p:cNvSpPr/>
          <p:nvPr/>
        </p:nvSpPr>
        <p:spPr>
          <a:xfrm>
            <a:off x="279538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7" name="角丸四角形 6"/>
          <p:cNvSpPr/>
          <p:nvPr/>
        </p:nvSpPr>
        <p:spPr>
          <a:xfrm>
            <a:off x="652811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User-Agent</a:t>
            </a:r>
          </a:p>
          <a:p>
            <a:pPr algn="ctr"/>
            <a:r>
              <a:rPr lang="ja-JP" altLang="en-US" sz="1200" smtClean="0"/>
              <a:t>識別能力</a:t>
            </a:r>
            <a:endParaRPr lang="en-US" altLang="ja-JP" sz="1200" smtClean="0"/>
          </a:p>
        </p:txBody>
      </p:sp>
      <p:sp>
        <p:nvSpPr>
          <p:cNvPr id="8" name="角丸四角形 7"/>
          <p:cNvSpPr/>
          <p:nvPr/>
        </p:nvSpPr>
        <p:spPr>
          <a:xfrm>
            <a:off x="4695545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広告接触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ユーザー数</a:t>
            </a:r>
            <a:endParaRPr lang="en-US" altLang="ja-JP" sz="1200" smtClean="0"/>
          </a:p>
        </p:txBody>
      </p:sp>
      <p:sp>
        <p:nvSpPr>
          <p:cNvPr id="9" name="角丸四角形 8"/>
          <p:cNvSpPr/>
          <p:nvPr/>
        </p:nvSpPr>
        <p:spPr>
          <a:xfrm>
            <a:off x="4695546" y="304855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クライアント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広告出稿</a:t>
            </a:r>
            <a:endParaRPr lang="en-US" altLang="ja-JP" sz="1200" smtClean="0"/>
          </a:p>
        </p:txBody>
      </p:sp>
      <p:sp>
        <p:nvSpPr>
          <p:cNvPr id="10" name="角丸四角形 9"/>
          <p:cNvSpPr/>
          <p:nvPr/>
        </p:nvSpPr>
        <p:spPr>
          <a:xfrm>
            <a:off x="7591485" y="142897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 </a:t>
            </a:r>
            <a:r>
              <a:rPr lang="en-US" altLang="ja-JP" sz="1200" smtClean="0"/>
              <a:t>/ </a:t>
            </a:r>
            <a:r>
              <a:rPr lang="ja-JP" altLang="en-US" sz="1200" smtClean="0"/>
              <a:t>媒体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広告収益</a:t>
            </a:r>
            <a:endParaRPr lang="en-US" altLang="ja-JP" sz="1200" smtClean="0"/>
          </a:p>
        </p:txBody>
      </p:sp>
      <p:sp>
        <p:nvSpPr>
          <p:cNvPr id="11" name="角丸四角形 10"/>
          <p:cNvSpPr/>
          <p:nvPr/>
        </p:nvSpPr>
        <p:spPr>
          <a:xfrm>
            <a:off x="7591485" y="304426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コンテンツ投資</a:t>
            </a:r>
            <a:endParaRPr lang="en-US" altLang="ja-JP" sz="1200" smtClean="0"/>
          </a:p>
        </p:txBody>
      </p:sp>
      <p:sp>
        <p:nvSpPr>
          <p:cNvPr id="12" name="角丸四角形 11"/>
          <p:cNvSpPr/>
          <p:nvPr/>
        </p:nvSpPr>
        <p:spPr>
          <a:xfrm>
            <a:off x="6519490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UX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9177243" y="4727807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サブスク</a:t>
            </a:r>
            <a:endParaRPr lang="en-US" altLang="ja-JP" sz="1200" smtClean="0"/>
          </a:p>
          <a:p>
            <a:pPr algn="ctr"/>
            <a:r>
              <a:rPr lang="en-US" altLang="ja-JP" sz="1200" smtClean="0"/>
              <a:t>=</a:t>
            </a:r>
            <a:endParaRPr lang="en-US" altLang="ja-JP" sz="1200"/>
          </a:p>
          <a:p>
            <a:pPr algn="ctr"/>
            <a:r>
              <a:rPr lang="ja-JP" altLang="en-US" sz="1200" smtClean="0"/>
              <a:t>インターネットの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クローズ化</a:t>
            </a:r>
            <a:endParaRPr lang="ja-JP" altLang="en-US" sz="1200"/>
          </a:p>
        </p:txBody>
      </p:sp>
      <p:sp>
        <p:nvSpPr>
          <p:cNvPr id="15" name="角丸四角形 14"/>
          <p:cNvSpPr/>
          <p:nvPr/>
        </p:nvSpPr>
        <p:spPr>
          <a:xfrm>
            <a:off x="10767317" y="229703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検索利用</a:t>
            </a:r>
            <a:endParaRPr lang="ja-JP" altLang="en-US" sz="1200"/>
          </a:p>
        </p:txBody>
      </p:sp>
      <p:sp>
        <p:nvSpPr>
          <p:cNvPr id="16" name="角丸四角形 15"/>
          <p:cNvSpPr/>
          <p:nvPr/>
        </p:nvSpPr>
        <p:spPr>
          <a:xfrm>
            <a:off x="8917751" y="37669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Google</a:t>
            </a:r>
          </a:p>
          <a:p>
            <a:pPr algn="ctr"/>
            <a:r>
              <a:rPr lang="en-US" altLang="ja-JP" sz="1200" smtClean="0"/>
              <a:t>Yahoo!</a:t>
            </a:r>
          </a:p>
          <a:p>
            <a:pPr algn="ctr"/>
            <a:r>
              <a:rPr lang="ja-JP" altLang="en-US" sz="1200" smtClean="0"/>
              <a:t>事業収益</a:t>
            </a:r>
            <a:endParaRPr lang="en-US" altLang="ja-JP" sz="1200" smtClean="0"/>
          </a:p>
        </p:txBody>
      </p:sp>
      <p:cxnSp>
        <p:nvCxnSpPr>
          <p:cNvPr id="17" name="曲線コネクタ 16"/>
          <p:cNvCxnSpPr>
            <a:stCxn id="7" idx="0"/>
            <a:endCxn id="5" idx="1"/>
          </p:cNvCxnSpPr>
          <p:nvPr/>
        </p:nvCxnSpPr>
        <p:spPr>
          <a:xfrm rot="5400000" flipH="1" flipV="1">
            <a:off x="1150553" y="1446568"/>
            <a:ext cx="707724" cy="487245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線コネクタ 19"/>
          <p:cNvCxnSpPr>
            <a:stCxn id="7" idx="2"/>
            <a:endCxn id="4" idx="1"/>
          </p:cNvCxnSpPr>
          <p:nvPr/>
        </p:nvCxnSpPr>
        <p:spPr>
          <a:xfrm rot="16200000" flipH="1">
            <a:off x="1144977" y="3001688"/>
            <a:ext cx="707734" cy="47610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線コネクタ 22"/>
          <p:cNvCxnSpPr>
            <a:stCxn id="5" idx="3"/>
            <a:endCxn id="6" idx="0"/>
          </p:cNvCxnSpPr>
          <p:nvPr/>
        </p:nvCxnSpPr>
        <p:spPr>
          <a:xfrm>
            <a:off x="2964002" y="1336328"/>
            <a:ext cx="439364" cy="70772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4" idx="3"/>
            <a:endCxn id="6" idx="2"/>
          </p:cNvCxnSpPr>
          <p:nvPr/>
        </p:nvCxnSpPr>
        <p:spPr>
          <a:xfrm flipV="1">
            <a:off x="2952860" y="2885873"/>
            <a:ext cx="450506" cy="70773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8" idx="0"/>
            <a:endCxn id="9" idx="2"/>
          </p:cNvCxnSpPr>
          <p:nvPr/>
        </p:nvCxnSpPr>
        <p:spPr>
          <a:xfrm flipV="1">
            <a:off x="5303527" y="3890377"/>
            <a:ext cx="1" cy="5774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線コネクタ 34"/>
          <p:cNvCxnSpPr>
            <a:stCxn id="9" idx="0"/>
            <a:endCxn id="10" idx="1"/>
          </p:cNvCxnSpPr>
          <p:nvPr/>
        </p:nvCxnSpPr>
        <p:spPr>
          <a:xfrm rot="5400000" flipH="1" flipV="1">
            <a:off x="5848171" y="1305243"/>
            <a:ext cx="1198670" cy="2287957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2" idx="1"/>
            <a:endCxn id="8" idx="3"/>
          </p:cNvCxnSpPr>
          <p:nvPr/>
        </p:nvCxnSpPr>
        <p:spPr>
          <a:xfrm flipH="1">
            <a:off x="5911509" y="4888691"/>
            <a:ext cx="60798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線コネクタ 43"/>
          <p:cNvCxnSpPr>
            <a:stCxn id="11" idx="2"/>
            <a:endCxn id="12" idx="3"/>
          </p:cNvCxnSpPr>
          <p:nvPr/>
        </p:nvCxnSpPr>
        <p:spPr>
          <a:xfrm rot="5400000">
            <a:off x="7466159" y="4155383"/>
            <a:ext cx="1002604" cy="46401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0" idx="3"/>
            <a:endCxn id="14" idx="0"/>
          </p:cNvCxnSpPr>
          <p:nvPr/>
        </p:nvCxnSpPr>
        <p:spPr>
          <a:xfrm>
            <a:off x="8807449" y="1849886"/>
            <a:ext cx="977776" cy="2877921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9"/>
          <p:cNvCxnSpPr>
            <a:stCxn id="10" idx="0"/>
            <a:endCxn id="16" idx="1"/>
          </p:cNvCxnSpPr>
          <p:nvPr/>
        </p:nvCxnSpPr>
        <p:spPr>
          <a:xfrm rot="5400000" flipH="1" flipV="1">
            <a:off x="8242923" y="754147"/>
            <a:ext cx="631372" cy="71828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線コネクタ 58"/>
          <p:cNvCxnSpPr>
            <a:stCxn id="14" idx="2"/>
            <a:endCxn id="8" idx="2"/>
          </p:cNvCxnSpPr>
          <p:nvPr/>
        </p:nvCxnSpPr>
        <p:spPr>
          <a:xfrm rot="5400000" flipH="1">
            <a:off x="7414362" y="3198766"/>
            <a:ext cx="260027" cy="4481698"/>
          </a:xfrm>
          <a:prstGeom prst="curvedConnector3">
            <a:avLst>
              <a:gd name="adj1" fmla="val -36591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/>
          <p:cNvCxnSpPr>
            <a:stCxn id="14" idx="2"/>
            <a:endCxn id="12" idx="2"/>
          </p:cNvCxnSpPr>
          <p:nvPr/>
        </p:nvCxnSpPr>
        <p:spPr>
          <a:xfrm rot="5400000" flipH="1">
            <a:off x="8326335" y="4110739"/>
            <a:ext cx="260027" cy="2657753"/>
          </a:xfrm>
          <a:prstGeom prst="curvedConnector3">
            <a:avLst>
              <a:gd name="adj1" fmla="val -23760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1748038" y="4727808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プライバシー</a:t>
            </a:r>
            <a:endParaRPr lang="en-US" altLang="ja-JP" sz="1200" smtClean="0"/>
          </a:p>
          <a:p>
            <a:pPr algn="ctr"/>
            <a:r>
              <a:rPr lang="ja-JP" altLang="en-US" sz="1200"/>
              <a:t>保護</a:t>
            </a:r>
            <a:endParaRPr lang="en-US" altLang="ja-JP" sz="1200" smtClean="0"/>
          </a:p>
        </p:txBody>
      </p:sp>
      <p:cxnSp>
        <p:nvCxnSpPr>
          <p:cNvPr id="68" name="曲線コネクタ 67"/>
          <p:cNvCxnSpPr>
            <a:stCxn id="67" idx="1"/>
            <a:endCxn id="7" idx="1"/>
          </p:cNvCxnSpPr>
          <p:nvPr/>
        </p:nvCxnSpPr>
        <p:spPr>
          <a:xfrm rot="10800000">
            <a:off x="652812" y="2464963"/>
            <a:ext cx="1095227" cy="2683756"/>
          </a:xfrm>
          <a:prstGeom prst="curvedConnector3">
            <a:avLst>
              <a:gd name="adj1" fmla="val 1372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線コネクタ 71"/>
          <p:cNvCxnSpPr>
            <a:stCxn id="67" idx="2"/>
            <a:endCxn id="12" idx="2"/>
          </p:cNvCxnSpPr>
          <p:nvPr/>
        </p:nvCxnSpPr>
        <p:spPr>
          <a:xfrm rot="5400000" flipH="1" flipV="1">
            <a:off x="4611732" y="3053889"/>
            <a:ext cx="260028" cy="4771452"/>
          </a:xfrm>
          <a:prstGeom prst="curvedConnector3">
            <a:avLst>
              <a:gd name="adj1" fmla="val -370664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線コネクタ 78"/>
          <p:cNvCxnSpPr>
            <a:stCxn id="15" idx="0"/>
            <a:endCxn id="16" idx="3"/>
          </p:cNvCxnSpPr>
          <p:nvPr/>
        </p:nvCxnSpPr>
        <p:spPr>
          <a:xfrm rot="16200000" flipV="1">
            <a:off x="10004793" y="926525"/>
            <a:ext cx="1499428" cy="124158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線コネクタ 75"/>
          <p:cNvCxnSpPr>
            <a:stCxn id="14" idx="3"/>
            <a:endCxn id="15" idx="2"/>
          </p:cNvCxnSpPr>
          <p:nvPr/>
        </p:nvCxnSpPr>
        <p:spPr>
          <a:xfrm flipV="1">
            <a:off x="10393207" y="3138852"/>
            <a:ext cx="982092" cy="20098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線コネクタ 79"/>
          <p:cNvCxnSpPr>
            <a:stCxn id="6" idx="3"/>
            <a:endCxn id="9" idx="1"/>
          </p:cNvCxnSpPr>
          <p:nvPr/>
        </p:nvCxnSpPr>
        <p:spPr>
          <a:xfrm>
            <a:off x="4011348" y="2464963"/>
            <a:ext cx="684198" cy="100450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0" idx="2"/>
            <a:endCxn id="11" idx="0"/>
          </p:cNvCxnSpPr>
          <p:nvPr/>
        </p:nvCxnSpPr>
        <p:spPr>
          <a:xfrm>
            <a:off x="8199467" y="2270796"/>
            <a:ext cx="0" cy="773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楕円 85"/>
          <p:cNvSpPr/>
          <p:nvPr/>
        </p:nvSpPr>
        <p:spPr>
          <a:xfrm>
            <a:off x="98495" y="3661141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88" name="楕円 87"/>
          <p:cNvSpPr/>
          <p:nvPr/>
        </p:nvSpPr>
        <p:spPr>
          <a:xfrm>
            <a:off x="8152483" y="6043936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89" name="楕円 88"/>
          <p:cNvSpPr/>
          <p:nvPr/>
        </p:nvSpPr>
        <p:spPr>
          <a:xfrm>
            <a:off x="7260734" y="6381682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90" name="楕円 89"/>
          <p:cNvSpPr/>
          <p:nvPr/>
        </p:nvSpPr>
        <p:spPr>
          <a:xfrm>
            <a:off x="9478975" y="309403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91" name="楕円 90"/>
          <p:cNvSpPr/>
          <p:nvPr/>
        </p:nvSpPr>
        <p:spPr>
          <a:xfrm>
            <a:off x="10997698" y="424168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92" name="楕円 91"/>
          <p:cNvSpPr/>
          <p:nvPr/>
        </p:nvSpPr>
        <p:spPr>
          <a:xfrm>
            <a:off x="1207445" y="1551364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3" name="楕円 92"/>
          <p:cNvSpPr/>
          <p:nvPr/>
        </p:nvSpPr>
        <p:spPr>
          <a:xfrm>
            <a:off x="3155805" y="1460273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4" name="楕円 93"/>
          <p:cNvSpPr/>
          <p:nvPr/>
        </p:nvSpPr>
        <p:spPr>
          <a:xfrm>
            <a:off x="1207445" y="3094038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5" name="楕円 94"/>
          <p:cNvSpPr/>
          <p:nvPr/>
        </p:nvSpPr>
        <p:spPr>
          <a:xfrm>
            <a:off x="3155805" y="313693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6" name="楕円 95"/>
          <p:cNvSpPr/>
          <p:nvPr/>
        </p:nvSpPr>
        <p:spPr>
          <a:xfrm>
            <a:off x="4196052" y="280263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7" name="楕円 96"/>
          <p:cNvSpPr/>
          <p:nvPr/>
        </p:nvSpPr>
        <p:spPr>
          <a:xfrm>
            <a:off x="5876112" y="209697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8" name="楕円 97"/>
          <p:cNvSpPr/>
          <p:nvPr/>
        </p:nvSpPr>
        <p:spPr>
          <a:xfrm>
            <a:off x="8248676" y="908580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9" name="楕円 98"/>
          <p:cNvSpPr/>
          <p:nvPr/>
        </p:nvSpPr>
        <p:spPr>
          <a:xfrm>
            <a:off x="10851999" y="1175650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0" name="楕円 99"/>
          <p:cNvSpPr/>
          <p:nvPr/>
        </p:nvSpPr>
        <p:spPr>
          <a:xfrm>
            <a:off x="8053550" y="2448968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1" name="楕円 100"/>
          <p:cNvSpPr/>
          <p:nvPr/>
        </p:nvSpPr>
        <p:spPr>
          <a:xfrm>
            <a:off x="7970777" y="428802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2" name="楕円 101"/>
          <p:cNvSpPr/>
          <p:nvPr/>
        </p:nvSpPr>
        <p:spPr>
          <a:xfrm>
            <a:off x="6154137" y="4746722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3" name="楕円 102"/>
          <p:cNvSpPr/>
          <p:nvPr/>
        </p:nvSpPr>
        <p:spPr>
          <a:xfrm>
            <a:off x="5157826" y="410584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4" name="楕円 103"/>
          <p:cNvSpPr/>
          <p:nvPr/>
        </p:nvSpPr>
        <p:spPr>
          <a:xfrm>
            <a:off x="4695545" y="641307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526614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30578" y="2262480"/>
            <a:ext cx="813133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従来手法との数値上の相違は？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レポートをどのように見せる？</a:t>
            </a:r>
            <a:endParaRPr kumimoji="1"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ユーザー識別できない状況での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CVO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マーケターを支援する推定技術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47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5413" y="474134"/>
            <a:ext cx="11033760" cy="5906346"/>
          </a:xfrm>
        </p:spPr>
        <p:txBody>
          <a:bodyPr anchor="ctr">
            <a:normAutofit/>
          </a:bodyPr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デジタル市場競争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会議（</a:t>
            </a:r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6/16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lvl="1" indent="0">
              <a:buNone/>
            </a:pPr>
            <a:r>
              <a:rPr lang="en-US" altLang="ja-JP" sz="2000" smtClean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r>
              <a:rPr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://</a:t>
            </a:r>
            <a:r>
              <a:rPr lang="en-US" altLang="ja-JP" sz="2000" smtClean="0">
                <a:latin typeface="Meiryo UI" panose="020B0604030504040204" pitchFamily="50" charset="-128"/>
                <a:ea typeface="Meiryo UI" panose="020B0604030504040204" pitchFamily="50" charset="-128"/>
              </a:rPr>
              <a:t>www.kantei.go.jp/jp/singi/digitalmarket/kyosokaigi/dai4/index.html</a:t>
            </a:r>
          </a:p>
          <a:p>
            <a:pPr marL="457200" lvl="1" indent="0">
              <a:buNone/>
            </a:pPr>
            <a:r>
              <a:rPr lang="en-US" altLang="ja-JP" sz="2000">
                <a:latin typeface="Meiryo UI" panose="020B0604030504040204" pitchFamily="50" charset="-128"/>
                <a:ea typeface="Meiryo UI" panose="020B0604030504040204" pitchFamily="50" charset="-128"/>
              </a:rPr>
              <a:t>https://</a:t>
            </a:r>
            <a:r>
              <a:rPr lang="en-US" altLang="ja-JP" sz="2000" smtClean="0">
                <a:latin typeface="Meiryo UI" panose="020B0604030504040204" pitchFamily="50" charset="-128"/>
                <a:ea typeface="Meiryo UI" panose="020B0604030504040204" pitchFamily="50" charset="-128"/>
              </a:rPr>
              <a:t>www.kantei.go.jp/jp/singi/digitalmarket/kyosokaigi/dai4/siryou2.pdf</a:t>
            </a:r>
            <a:endParaRPr lang="en-US" altLang="ja-JP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第三者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による到達指標等の測定</a:t>
            </a:r>
          </a:p>
          <a:p>
            <a:pPr lvl="1"/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広告主が、そうした情報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を </a:t>
            </a:r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PF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 事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業者間で横串で比較できることは、広告主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が </a:t>
            </a:r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PF 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事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業者の評価や適切な選択を行う上で欠かせないもので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ある</a:t>
            </a:r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u="sng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広告</a:t>
            </a:r>
            <a:r>
              <a:rPr lang="ja-JP" altLang="en-US" u="sng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主・広告代理店が要請する場合、パブリッシャー間あるいは </a:t>
            </a:r>
            <a:r>
              <a:rPr lang="en-US" altLang="ja-JP" u="sng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DSP </a:t>
            </a:r>
            <a:r>
              <a:rPr lang="ja-JP" altLang="en-US" u="sng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間の比較を横串で行うことが可能となるよう、第三者による到達指標の測定を受け入れることとし、拒否する場合には、その理由を開示する</a:t>
            </a:r>
            <a:r>
              <a:rPr lang="ja-JP" altLang="en-US" u="sng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こと</a:t>
            </a:r>
            <a:endParaRPr lang="ja-JP" altLang="en-US" u="sng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790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19724" y="3007406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</a:t>
            </a:r>
            <a:r>
              <a:rPr lang="en-US" altLang="ja-JP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ja-JP" altLang="en-US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その他</a:t>
            </a:r>
            <a:endParaRPr kumimoji="1" lang="ja-JP" altLang="en-US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220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030578" y="1985481"/>
            <a:ext cx="8131338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first-party-sets + sameparty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lax by default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bounce tracking protection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privacy budget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client hints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41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19724" y="3007406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4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ja-JP" altLang="en-US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User-Agent </a:t>
            </a:r>
            <a:r>
              <a:rPr lang="ja-JP" altLang="en-US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識別からの脱却</a:t>
            </a:r>
            <a:endParaRPr kumimoji="1" lang="ja-JP" altLang="en-US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298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角丸四角形 70"/>
          <p:cNvSpPr/>
          <p:nvPr/>
        </p:nvSpPr>
        <p:spPr>
          <a:xfrm>
            <a:off x="1626681" y="804477"/>
            <a:ext cx="1440748" cy="1052284"/>
          </a:xfrm>
          <a:prstGeom prst="roundRect">
            <a:avLst>
              <a:gd name="adj" fmla="val 199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1732717" y="317269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計測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1743859" y="91541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ターゲティング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2791205" y="204405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648632" y="204405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User-Agent</a:t>
            </a:r>
          </a:p>
          <a:p>
            <a:pPr algn="ctr"/>
            <a:r>
              <a:rPr lang="ja-JP" altLang="en-US" sz="1200" smtClean="0"/>
              <a:t>識別能力</a:t>
            </a:r>
            <a:endParaRPr lang="en-US" altLang="ja-JP" sz="1200" smtClean="0"/>
          </a:p>
        </p:txBody>
      </p:sp>
      <p:cxnSp>
        <p:nvCxnSpPr>
          <p:cNvPr id="56" name="曲線コネクタ 55"/>
          <p:cNvCxnSpPr>
            <a:stCxn id="55" idx="0"/>
            <a:endCxn id="53" idx="1"/>
          </p:cNvCxnSpPr>
          <p:nvPr/>
        </p:nvCxnSpPr>
        <p:spPr>
          <a:xfrm rot="5400000" flipH="1" flipV="1">
            <a:off x="1146374" y="1446567"/>
            <a:ext cx="707724" cy="487245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5" idx="2"/>
            <a:endCxn id="52" idx="1"/>
          </p:cNvCxnSpPr>
          <p:nvPr/>
        </p:nvCxnSpPr>
        <p:spPr>
          <a:xfrm rot="16200000" flipH="1">
            <a:off x="1140798" y="3001687"/>
            <a:ext cx="707734" cy="47610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3" idx="3"/>
            <a:endCxn id="54" idx="0"/>
          </p:cNvCxnSpPr>
          <p:nvPr/>
        </p:nvCxnSpPr>
        <p:spPr>
          <a:xfrm>
            <a:off x="2959823" y="1336327"/>
            <a:ext cx="439364" cy="70772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線コネクタ 59"/>
          <p:cNvCxnSpPr>
            <a:stCxn id="52" idx="3"/>
            <a:endCxn id="54" idx="2"/>
          </p:cNvCxnSpPr>
          <p:nvPr/>
        </p:nvCxnSpPr>
        <p:spPr>
          <a:xfrm flipV="1">
            <a:off x="2948681" y="2885872"/>
            <a:ext cx="450506" cy="70773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>
            <a:off x="1203266" y="1551363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3151626" y="1460272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4" name="楕円 63"/>
          <p:cNvSpPr/>
          <p:nvPr/>
        </p:nvSpPr>
        <p:spPr>
          <a:xfrm>
            <a:off x="1203266" y="3094037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5" name="楕円 64"/>
          <p:cNvSpPr/>
          <p:nvPr/>
        </p:nvSpPr>
        <p:spPr>
          <a:xfrm>
            <a:off x="3151626" y="313693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6" name="角丸四角形 65"/>
          <p:cNvSpPr/>
          <p:nvPr/>
        </p:nvSpPr>
        <p:spPr>
          <a:xfrm>
            <a:off x="1750958" y="472600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プライバシー</a:t>
            </a:r>
            <a:endParaRPr lang="en-US" altLang="ja-JP" sz="1200" smtClean="0"/>
          </a:p>
          <a:p>
            <a:pPr algn="ctr"/>
            <a:r>
              <a:rPr lang="ja-JP" altLang="en-US" sz="1200"/>
              <a:t>保護</a:t>
            </a:r>
            <a:endParaRPr lang="en-US" altLang="ja-JP" sz="1200" smtClean="0"/>
          </a:p>
        </p:txBody>
      </p:sp>
      <p:cxnSp>
        <p:nvCxnSpPr>
          <p:cNvPr id="69" name="曲線コネクタ 68"/>
          <p:cNvCxnSpPr>
            <a:stCxn id="66" idx="1"/>
          </p:cNvCxnSpPr>
          <p:nvPr/>
        </p:nvCxnSpPr>
        <p:spPr>
          <a:xfrm rot="10800000">
            <a:off x="655732" y="2463161"/>
            <a:ext cx="1095227" cy="2683756"/>
          </a:xfrm>
          <a:prstGeom prst="curvedConnector3">
            <a:avLst>
              <a:gd name="adj1" fmla="val 1372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101415" y="365933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grpSp>
        <p:nvGrpSpPr>
          <p:cNvPr id="22" name="グループ化 21"/>
          <p:cNvGrpSpPr/>
          <p:nvPr/>
        </p:nvGrpSpPr>
        <p:grpSpPr>
          <a:xfrm>
            <a:off x="3122171" y="2204502"/>
            <a:ext cx="554032" cy="549854"/>
            <a:chOff x="4141513" y="376691"/>
            <a:chExt cx="554032" cy="549854"/>
          </a:xfrm>
        </p:grpSpPr>
        <p:cxnSp>
          <p:nvCxnSpPr>
            <p:cNvPr id="18" name="直線コネクタ 17"/>
            <p:cNvCxnSpPr/>
            <p:nvPr/>
          </p:nvCxnSpPr>
          <p:spPr>
            <a:xfrm>
              <a:off x="4145692" y="376692"/>
              <a:ext cx="549853" cy="54985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4141513" y="376691"/>
              <a:ext cx="549854" cy="54985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62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46837" y="600486"/>
            <a:ext cx="11079058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NYT, WP </a:t>
            </a:r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的データ活用</a:t>
            </a:r>
            <a:endParaRPr kumimoji="1"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内容問わず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1st-party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データを送り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feature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hashed email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等を使った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 cookie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ソリューション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DigiTrust / Rearc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的</a:t>
            </a:r>
            <a:r>
              <a:rPr lang="ja-JP" altLang="en-US" sz="3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LiveRamp / Drawbridge / Tapad</a:t>
            </a:r>
            <a:r>
              <a:rPr lang="ja-JP" altLang="en-US" sz="3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的手法</a:t>
            </a:r>
            <a:endParaRPr lang="en-US" altLang="ja-JP" sz="36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super cookie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fingerprinting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的手法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そして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Privacy</a:t>
            </a:r>
            <a:r>
              <a:rPr kumimoji="1" lang="ja-JP" altLang="en-US" sz="3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Sandbox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6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46837" y="600486"/>
            <a:ext cx="11079058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NYT, WP </a:t>
            </a:r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的データ活用</a:t>
            </a:r>
            <a:endParaRPr kumimoji="1"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内容問わず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1st-party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データを送り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feature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活用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hashed email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等を使った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 cookie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ソリューション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DigiTrust / Rearc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的</a:t>
            </a:r>
            <a:r>
              <a:rPr lang="ja-JP" altLang="en-US" sz="3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LiveRamp / Drawbridge / Tapad</a:t>
            </a:r>
            <a:r>
              <a:rPr lang="ja-JP" altLang="en-US" sz="3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的手法</a:t>
            </a:r>
            <a:endParaRPr lang="en-US" altLang="ja-JP" sz="36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super cookie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fingerprinting 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的手法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そして </a:t>
            </a: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3600" u="sng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Privacy</a:t>
            </a:r>
            <a:r>
              <a:rPr kumimoji="1" lang="ja-JP" altLang="en-US" sz="3600" u="sng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3600" u="sng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Sandbox</a:t>
            </a:r>
            <a:endParaRPr kumimoji="1" lang="ja-JP" altLang="en-US" sz="3600" u="sng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59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54821" y="1244215"/>
            <a:ext cx="5819235" cy="427809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kumimoji="1"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Privacy</a:t>
            </a:r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Sandbox</a:t>
            </a:r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36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FLoC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FLEDGE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strike="sngStrike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TURTLEDOVE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strike="sngStrike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SPARROW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strike="sngStrike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Dovekey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3200" strike="sngStrike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Augury API</a:t>
            </a:r>
            <a:endParaRPr kumimoji="1" lang="ja-JP" altLang="en-US" sz="3200" strike="sngStrike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968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00849"/>
              </p:ext>
            </p:extLst>
          </p:nvPr>
        </p:nvGraphicFramePr>
        <p:xfrm>
          <a:off x="826477" y="1377732"/>
          <a:ext cx="10522236" cy="988049"/>
        </p:xfrm>
        <a:graphic>
          <a:graphicData uri="http://schemas.openxmlformats.org/drawingml/2006/table">
            <a:tbl>
              <a:tblPr/>
              <a:tblGrid>
                <a:gridCol w="10522236">
                  <a:extLst>
                    <a:ext uri="{9D8B030D-6E8A-4147-A177-3AD203B41FA5}">
                      <a16:colId xmlns:a16="http://schemas.microsoft.com/office/drawing/2014/main" val="293341228"/>
                    </a:ext>
                  </a:extLst>
                </a:gridCol>
              </a:tblGrid>
              <a:tr h="9880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cohort = await document.interestCohort();</a:t>
                      </a:r>
                    </a:p>
                    <a:p>
                      <a:pPr algn="l" fontAlgn="base"/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url = new URL("</a:t>
                      </a:r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hlinkClick r:id="rId2"/>
                        </a:rPr>
                        <a:t>https://ads.example/getCreative</a:t>
                      </a:r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");</a:t>
                      </a:r>
                    </a:p>
                    <a:p>
                      <a:pPr algn="l" fontAlgn="base"/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url.searchParams.append("cohort", cohort);</a:t>
                      </a:r>
                    </a:p>
                    <a:p>
                      <a:pPr algn="l" fontAlgn="base"/>
                      <a:r>
                        <a:rPr lang="en-US" sz="1200" b="0" i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creative = await fetch(url);</a:t>
                      </a:r>
                    </a:p>
                  </a:txBody>
                  <a:tcPr marL="126864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875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8906"/>
              </p:ext>
            </p:extLst>
          </p:nvPr>
        </p:nvGraphicFramePr>
        <p:xfrm>
          <a:off x="826477" y="825499"/>
          <a:ext cx="10522236" cy="455192"/>
        </p:xfrm>
        <a:graphic>
          <a:graphicData uri="http://schemas.openxmlformats.org/drawingml/2006/table">
            <a:tbl>
              <a:tblPr/>
              <a:tblGrid>
                <a:gridCol w="10522236">
                  <a:extLst>
                    <a:ext uri="{9D8B030D-6E8A-4147-A177-3AD203B41FA5}">
                      <a16:colId xmlns:a16="http://schemas.microsoft.com/office/drawing/2014/main" val="293341228"/>
                    </a:ext>
                  </a:extLst>
                </a:gridCol>
              </a:tblGrid>
              <a:tr h="455192"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ja-JP" sz="120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/Applications/Google\ Chrome\ Canary.app/Contents/MacOS/Google\ Chrome\ Canary </a:t>
                      </a:r>
                      <a:r>
                        <a:rPr lang="en-US" altLang="ja-JP" sz="1200" smtClean="0">
                          <a:solidFill>
                            <a:srgbClr val="FFFF00"/>
                          </a:solidFill>
                          <a:latin typeface="Consolas" panose="020B0609020204030204" pitchFamily="49" charset="0"/>
                        </a:rPr>
                        <a:t>--enable-blink-features=InterestCohortAPI</a:t>
                      </a:r>
                      <a:endParaRPr lang="en-US" sz="1200" b="0" i="0">
                        <a:solidFill>
                          <a:srgbClr val="FFFF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126864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5875"/>
                  </a:ext>
                </a:extLst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" t="2197" r="578" b="18743"/>
          <a:stretch/>
        </p:blipFill>
        <p:spPr>
          <a:xfrm>
            <a:off x="826477" y="3370873"/>
            <a:ext cx="10522236" cy="2730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下矢印 3"/>
          <p:cNvSpPr/>
          <p:nvPr/>
        </p:nvSpPr>
        <p:spPr>
          <a:xfrm>
            <a:off x="5862170" y="2642902"/>
            <a:ext cx="450850" cy="450850"/>
          </a:xfrm>
          <a:prstGeom prst="down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16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角丸四角形 72"/>
          <p:cNvSpPr/>
          <p:nvPr/>
        </p:nvSpPr>
        <p:spPr>
          <a:xfrm>
            <a:off x="1612931" y="3058162"/>
            <a:ext cx="1440748" cy="1052284"/>
          </a:xfrm>
          <a:prstGeom prst="roundRect">
            <a:avLst>
              <a:gd name="adj" fmla="val 199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1732717" y="317269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計測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1743859" y="91541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ターゲティング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2791205" y="204405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648632" y="204405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User-Agent</a:t>
            </a:r>
          </a:p>
          <a:p>
            <a:pPr algn="ctr"/>
            <a:r>
              <a:rPr lang="ja-JP" altLang="en-US" sz="1200" smtClean="0"/>
              <a:t>識別能力</a:t>
            </a:r>
            <a:endParaRPr lang="en-US" altLang="ja-JP" sz="1200" smtClean="0"/>
          </a:p>
        </p:txBody>
      </p:sp>
      <p:cxnSp>
        <p:nvCxnSpPr>
          <p:cNvPr id="56" name="曲線コネクタ 55"/>
          <p:cNvCxnSpPr>
            <a:stCxn id="55" idx="0"/>
            <a:endCxn id="53" idx="1"/>
          </p:cNvCxnSpPr>
          <p:nvPr/>
        </p:nvCxnSpPr>
        <p:spPr>
          <a:xfrm rot="5400000" flipH="1" flipV="1">
            <a:off x="1146374" y="1446567"/>
            <a:ext cx="707724" cy="487245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5" idx="2"/>
            <a:endCxn id="52" idx="1"/>
          </p:cNvCxnSpPr>
          <p:nvPr/>
        </p:nvCxnSpPr>
        <p:spPr>
          <a:xfrm rot="16200000" flipH="1">
            <a:off x="1140798" y="3001687"/>
            <a:ext cx="707734" cy="47610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3" idx="3"/>
            <a:endCxn id="54" idx="0"/>
          </p:cNvCxnSpPr>
          <p:nvPr/>
        </p:nvCxnSpPr>
        <p:spPr>
          <a:xfrm>
            <a:off x="2959823" y="1336327"/>
            <a:ext cx="439364" cy="70772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線コネクタ 59"/>
          <p:cNvCxnSpPr>
            <a:stCxn id="52" idx="3"/>
            <a:endCxn id="54" idx="2"/>
          </p:cNvCxnSpPr>
          <p:nvPr/>
        </p:nvCxnSpPr>
        <p:spPr>
          <a:xfrm flipV="1">
            <a:off x="2948681" y="2885872"/>
            <a:ext cx="450506" cy="70773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楕円 60"/>
          <p:cNvSpPr/>
          <p:nvPr/>
        </p:nvSpPr>
        <p:spPr>
          <a:xfrm>
            <a:off x="1203266" y="1551363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3151626" y="1460272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4" name="楕円 63"/>
          <p:cNvSpPr/>
          <p:nvPr/>
        </p:nvSpPr>
        <p:spPr>
          <a:xfrm>
            <a:off x="1203266" y="3094037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5" name="楕円 64"/>
          <p:cNvSpPr/>
          <p:nvPr/>
        </p:nvSpPr>
        <p:spPr>
          <a:xfrm>
            <a:off x="3151626" y="313693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6" name="角丸四角形 65"/>
          <p:cNvSpPr/>
          <p:nvPr/>
        </p:nvSpPr>
        <p:spPr>
          <a:xfrm>
            <a:off x="1750958" y="472600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プライバシー</a:t>
            </a:r>
            <a:endParaRPr lang="en-US" altLang="ja-JP" sz="1200" smtClean="0"/>
          </a:p>
          <a:p>
            <a:pPr algn="ctr"/>
            <a:r>
              <a:rPr lang="ja-JP" altLang="en-US" sz="1200"/>
              <a:t>保護</a:t>
            </a:r>
            <a:endParaRPr lang="en-US" altLang="ja-JP" sz="1200" smtClean="0"/>
          </a:p>
        </p:txBody>
      </p:sp>
      <p:cxnSp>
        <p:nvCxnSpPr>
          <p:cNvPr id="69" name="曲線コネクタ 68"/>
          <p:cNvCxnSpPr>
            <a:stCxn id="66" idx="1"/>
          </p:cNvCxnSpPr>
          <p:nvPr/>
        </p:nvCxnSpPr>
        <p:spPr>
          <a:xfrm rot="10800000">
            <a:off x="655732" y="2463161"/>
            <a:ext cx="1095227" cy="2683756"/>
          </a:xfrm>
          <a:prstGeom prst="curvedConnector3">
            <a:avLst>
              <a:gd name="adj1" fmla="val 1372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/>
          <p:cNvSpPr/>
          <p:nvPr/>
        </p:nvSpPr>
        <p:spPr>
          <a:xfrm>
            <a:off x="101415" y="365933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grpSp>
        <p:nvGrpSpPr>
          <p:cNvPr id="22" name="グループ化 21"/>
          <p:cNvGrpSpPr/>
          <p:nvPr/>
        </p:nvGrpSpPr>
        <p:grpSpPr>
          <a:xfrm>
            <a:off x="3122171" y="2204502"/>
            <a:ext cx="554032" cy="549854"/>
            <a:chOff x="4141513" y="376691"/>
            <a:chExt cx="554032" cy="549854"/>
          </a:xfrm>
        </p:grpSpPr>
        <p:cxnSp>
          <p:nvCxnSpPr>
            <p:cNvPr id="18" name="直線コネクタ 17"/>
            <p:cNvCxnSpPr/>
            <p:nvPr/>
          </p:nvCxnSpPr>
          <p:spPr>
            <a:xfrm>
              <a:off x="4145692" y="376692"/>
              <a:ext cx="549853" cy="549853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4141513" y="376691"/>
              <a:ext cx="549854" cy="549854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94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855</Words>
  <Application>Microsoft Office PowerPoint</Application>
  <PresentationFormat>ワイド画面</PresentationFormat>
  <Paragraphs>344</Paragraphs>
  <Slides>23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8" baseType="lpstr">
      <vt:lpstr>Meiryo UI</vt:lpstr>
      <vt:lpstr>游ゴシック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48</cp:revision>
  <dcterms:created xsi:type="dcterms:W3CDTF">2017-10-22T07:01:33Z</dcterms:created>
  <dcterms:modified xsi:type="dcterms:W3CDTF">2021-05-03T05:59:59Z</dcterms:modified>
</cp:coreProperties>
</file>