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1697950" cy="12204700"/>
  <p:notesSz cx="12192000" cy="122047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55C7E-3314-415C-B5AD-FC9F6989AD09}" v="3" dt="2025-05-11T15:06:55.7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2117" y="778"/>
      </p:cViewPr>
      <p:guideLst>
        <p:guide orient="horz" pos="2880"/>
        <p:guide pos="38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37955C7E-3314-415C-B5AD-FC9F6989AD09}"/>
    <pc:docChg chg="undo custSel modSld modMainMaster">
      <pc:chgData name="泰弘 仲山" userId="857b4835f3abfbd8" providerId="LiveId" clId="{37955C7E-3314-415C-B5AD-FC9F6989AD09}" dt="2025-05-26T16:27:15.240" v="50" actId="1076"/>
      <pc:docMkLst>
        <pc:docMk/>
      </pc:docMkLst>
      <pc:sldChg chg="modSp mod">
        <pc:chgData name="泰弘 仲山" userId="857b4835f3abfbd8" providerId="LiveId" clId="{37955C7E-3314-415C-B5AD-FC9F6989AD09}" dt="2025-05-26T16:26:09.126" v="44" actId="1076"/>
        <pc:sldMkLst>
          <pc:docMk/>
          <pc:sldMk cId="0" sldId="256"/>
        </pc:sldMkLst>
        <pc:spChg chg="mod">
          <ac:chgData name="泰弘 仲山" userId="857b4835f3abfbd8" providerId="LiveId" clId="{37955C7E-3314-415C-B5AD-FC9F6989AD09}" dt="2025-05-11T15:06:55.744" v="2"/>
          <ac:spMkLst>
            <pc:docMk/>
            <pc:sldMk cId="0" sldId="256"/>
            <ac:spMk id="4" creationId="{00000000-0000-0000-0000-000000000000}"/>
          </ac:spMkLst>
        </pc:spChg>
        <pc:spChg chg="mod">
          <ac:chgData name="泰弘 仲山" userId="857b4835f3abfbd8" providerId="LiveId" clId="{37955C7E-3314-415C-B5AD-FC9F6989AD09}" dt="2025-05-11T15:06:55.744" v="2"/>
          <ac:spMkLst>
            <pc:docMk/>
            <pc:sldMk cId="0" sldId="256"/>
            <ac:spMk id="5" creationId="{00000000-0000-0000-0000-000000000000}"/>
          </ac:spMkLst>
        </pc:spChg>
        <pc:spChg chg="mod">
          <ac:chgData name="泰弘 仲山" userId="857b4835f3abfbd8" providerId="LiveId" clId="{37955C7E-3314-415C-B5AD-FC9F6989AD09}" dt="2025-05-11T15:06:55.744" v="2"/>
          <ac:spMkLst>
            <pc:docMk/>
            <pc:sldMk cId="0" sldId="256"/>
            <ac:spMk id="6" creationId="{00000000-0000-0000-0000-000000000000}"/>
          </ac:spMkLst>
        </pc:spChg>
        <pc:spChg chg="mod">
          <ac:chgData name="泰弘 仲山" userId="857b4835f3abfbd8" providerId="LiveId" clId="{37955C7E-3314-415C-B5AD-FC9F6989AD09}" dt="2025-05-11T15:06:55.744" v="2"/>
          <ac:spMkLst>
            <pc:docMk/>
            <pc:sldMk cId="0" sldId="256"/>
            <ac:spMk id="7" creationId="{00000000-0000-0000-0000-000000000000}"/>
          </ac:spMkLst>
        </pc:spChg>
        <pc:spChg chg="mod">
          <ac:chgData name="泰弘 仲山" userId="857b4835f3abfbd8" providerId="LiveId" clId="{37955C7E-3314-415C-B5AD-FC9F6989AD09}" dt="2025-05-26T16:26:09.126" v="44" actId="1076"/>
          <ac:spMkLst>
            <pc:docMk/>
            <pc:sldMk cId="0" sldId="256"/>
            <ac:spMk id="8" creationId="{00000000-0000-0000-0000-000000000000}"/>
          </ac:spMkLst>
        </pc:spChg>
        <pc:spChg chg="mod">
          <ac:chgData name="泰弘 仲山" userId="857b4835f3abfbd8" providerId="LiveId" clId="{37955C7E-3314-415C-B5AD-FC9F6989AD09}" dt="2025-05-26T16:26:09.126" v="44" actId="1076"/>
          <ac:spMkLst>
            <pc:docMk/>
            <pc:sldMk cId="0" sldId="256"/>
            <ac:spMk id="9" creationId="{00000000-0000-0000-0000-000000000000}"/>
          </ac:spMkLst>
        </pc:spChg>
        <pc:spChg chg="mod">
          <ac:chgData name="泰弘 仲山" userId="857b4835f3abfbd8" providerId="LiveId" clId="{37955C7E-3314-415C-B5AD-FC9F6989AD09}" dt="2025-05-26T16:26:09.126" v="44" actId="1076"/>
          <ac:spMkLst>
            <pc:docMk/>
            <pc:sldMk cId="0" sldId="256"/>
            <ac:spMk id="10" creationId="{00000000-0000-0000-0000-000000000000}"/>
          </ac:spMkLst>
        </pc:spChg>
        <pc:spChg chg="mod">
          <ac:chgData name="泰弘 仲山" userId="857b4835f3abfbd8" providerId="LiveId" clId="{37955C7E-3314-415C-B5AD-FC9F6989AD09}" dt="2025-05-11T15:06:55.744" v="2"/>
          <ac:spMkLst>
            <pc:docMk/>
            <pc:sldMk cId="0" sldId="256"/>
            <ac:spMk id="12" creationId="{00000000-0000-0000-0000-000000000000}"/>
          </ac:spMkLst>
        </pc:spChg>
        <pc:spChg chg="mod">
          <ac:chgData name="泰弘 仲山" userId="857b4835f3abfbd8" providerId="LiveId" clId="{37955C7E-3314-415C-B5AD-FC9F6989AD09}" dt="2025-05-26T16:26:09.126" v="44" actId="1076"/>
          <ac:spMkLst>
            <pc:docMk/>
            <pc:sldMk cId="0" sldId="256"/>
            <ac:spMk id="14" creationId="{00000000-0000-0000-0000-000000000000}"/>
          </ac:spMkLst>
        </pc:spChg>
        <pc:grpChg chg="mod">
          <ac:chgData name="泰弘 仲山" userId="857b4835f3abfbd8" providerId="LiveId" clId="{37955C7E-3314-415C-B5AD-FC9F6989AD09}" dt="2025-05-26T16:26:09.126" v="44" actId="1076"/>
          <ac:grpSpMkLst>
            <pc:docMk/>
            <pc:sldMk cId="0" sldId="256"/>
            <ac:grpSpMk id="2" creationId="{00000000-0000-0000-0000-000000000000}"/>
          </ac:grpSpMkLst>
        </pc:grpChg>
        <pc:grpChg chg="mod">
          <ac:chgData name="泰弘 仲山" userId="857b4835f3abfbd8" providerId="LiveId" clId="{37955C7E-3314-415C-B5AD-FC9F6989AD09}" dt="2025-05-26T16:26:09.126" v="44" actId="1076"/>
          <ac:grpSpMkLst>
            <pc:docMk/>
            <pc:sldMk cId="0" sldId="256"/>
            <ac:grpSpMk id="11" creationId="{00000000-0000-0000-0000-000000000000}"/>
          </ac:grpSpMkLst>
        </pc:grpChg>
        <pc:picChg chg="mod">
          <ac:chgData name="泰弘 仲山" userId="857b4835f3abfbd8" providerId="LiveId" clId="{37955C7E-3314-415C-B5AD-FC9F6989AD09}" dt="2025-05-11T15:06:55.744" v="2"/>
          <ac:picMkLst>
            <pc:docMk/>
            <pc:sldMk cId="0" sldId="256"/>
            <ac:picMk id="3" creationId="{00000000-0000-0000-0000-000000000000}"/>
          </ac:picMkLst>
        </pc:picChg>
      </pc:sldChg>
      <pc:sldChg chg="modSp mod">
        <pc:chgData name="泰弘 仲山" userId="857b4835f3abfbd8" providerId="LiveId" clId="{37955C7E-3314-415C-B5AD-FC9F6989AD09}" dt="2025-05-26T16:26:17.065" v="45" actId="1076"/>
        <pc:sldMkLst>
          <pc:docMk/>
          <pc:sldMk cId="0" sldId="257"/>
        </pc:sldMkLst>
        <pc:spChg chg="mod">
          <ac:chgData name="泰弘 仲山" userId="857b4835f3abfbd8" providerId="LiveId" clId="{37955C7E-3314-415C-B5AD-FC9F6989AD09}" dt="2025-05-26T16:26:17.065" v="45" actId="1076"/>
          <ac:spMkLst>
            <pc:docMk/>
            <pc:sldMk cId="0" sldId="257"/>
            <ac:spMk id="5" creationId="{00000000-0000-0000-0000-000000000000}"/>
          </ac:spMkLst>
        </pc:spChg>
        <pc:spChg chg="mod">
          <ac:chgData name="泰弘 仲山" userId="857b4835f3abfbd8" providerId="LiveId" clId="{37955C7E-3314-415C-B5AD-FC9F6989AD09}" dt="2025-05-26T16:26:17.065" v="45" actId="1076"/>
          <ac:spMkLst>
            <pc:docMk/>
            <pc:sldMk cId="0" sldId="257"/>
            <ac:spMk id="6" creationId="{00000000-0000-0000-0000-000000000000}"/>
          </ac:spMkLst>
        </pc:spChg>
        <pc:spChg chg="mod">
          <ac:chgData name="泰弘 仲山" userId="857b4835f3abfbd8" providerId="LiveId" clId="{37955C7E-3314-415C-B5AD-FC9F6989AD09}" dt="2025-05-26T16:26:17.065" v="45" actId="1076"/>
          <ac:spMkLst>
            <pc:docMk/>
            <pc:sldMk cId="0" sldId="257"/>
            <ac:spMk id="7" creationId="{00000000-0000-0000-0000-000000000000}"/>
          </ac:spMkLst>
        </pc:spChg>
        <pc:spChg chg="mod">
          <ac:chgData name="泰弘 仲山" userId="857b4835f3abfbd8" providerId="LiveId" clId="{37955C7E-3314-415C-B5AD-FC9F6989AD09}" dt="2025-05-11T15:06:55.744" v="2"/>
          <ac:spMkLst>
            <pc:docMk/>
            <pc:sldMk cId="0" sldId="257"/>
            <ac:spMk id="8" creationId="{00000000-0000-0000-0000-000000000000}"/>
          </ac:spMkLst>
        </pc:spChg>
        <pc:spChg chg="mod">
          <ac:chgData name="泰弘 仲山" userId="857b4835f3abfbd8" providerId="LiveId" clId="{37955C7E-3314-415C-B5AD-FC9F6989AD09}" dt="2025-05-26T16:26:17.065" v="45" actId="1076"/>
          <ac:spMkLst>
            <pc:docMk/>
            <pc:sldMk cId="0" sldId="257"/>
            <ac:spMk id="9" creationId="{00000000-0000-0000-0000-000000000000}"/>
          </ac:spMkLst>
        </pc:spChg>
        <pc:spChg chg="mod">
          <ac:chgData name="泰弘 仲山" userId="857b4835f3abfbd8" providerId="LiveId" clId="{37955C7E-3314-415C-B5AD-FC9F6989AD09}" dt="2025-05-26T16:26:17.065" v="45" actId="1076"/>
          <ac:spMkLst>
            <pc:docMk/>
            <pc:sldMk cId="0" sldId="257"/>
            <ac:spMk id="10" creationId="{00000000-0000-0000-0000-000000000000}"/>
          </ac:spMkLst>
        </pc:spChg>
        <pc:spChg chg="mod">
          <ac:chgData name="泰弘 仲山" userId="857b4835f3abfbd8" providerId="LiveId" clId="{37955C7E-3314-415C-B5AD-FC9F6989AD09}" dt="2025-05-26T16:26:17.065" v="45" actId="1076"/>
          <ac:spMkLst>
            <pc:docMk/>
            <pc:sldMk cId="0" sldId="257"/>
            <ac:spMk id="12" creationId="{00000000-0000-0000-0000-000000000000}"/>
          </ac:spMkLst>
        </pc:spChg>
        <pc:spChg chg="mod">
          <ac:chgData name="泰弘 仲山" userId="857b4835f3abfbd8" providerId="LiveId" clId="{37955C7E-3314-415C-B5AD-FC9F6989AD09}" dt="2025-05-26T16:26:17.065" v="45" actId="1076"/>
          <ac:spMkLst>
            <pc:docMk/>
            <pc:sldMk cId="0" sldId="257"/>
            <ac:spMk id="13" creationId="{00000000-0000-0000-0000-000000000000}"/>
          </ac:spMkLst>
        </pc:spChg>
        <pc:spChg chg="mod">
          <ac:chgData name="泰弘 仲山" userId="857b4835f3abfbd8" providerId="LiveId" clId="{37955C7E-3314-415C-B5AD-FC9F6989AD09}" dt="2025-05-26T16:26:17.065" v="45" actId="1076"/>
          <ac:spMkLst>
            <pc:docMk/>
            <pc:sldMk cId="0" sldId="257"/>
            <ac:spMk id="14" creationId="{00000000-0000-0000-0000-000000000000}"/>
          </ac:spMkLst>
        </pc:spChg>
        <pc:spChg chg="mod">
          <ac:chgData name="泰弘 仲山" userId="857b4835f3abfbd8" providerId="LiveId" clId="{37955C7E-3314-415C-B5AD-FC9F6989AD09}" dt="2025-05-11T15:06:55.744" v="2"/>
          <ac:spMkLst>
            <pc:docMk/>
            <pc:sldMk cId="0" sldId="257"/>
            <ac:spMk id="15" creationId="{00000000-0000-0000-0000-000000000000}"/>
          </ac:spMkLst>
        </pc:spChg>
        <pc:spChg chg="mod">
          <ac:chgData name="泰弘 仲山" userId="857b4835f3abfbd8" providerId="LiveId" clId="{37955C7E-3314-415C-B5AD-FC9F6989AD09}" dt="2025-05-11T15:06:55.744" v="2"/>
          <ac:spMkLst>
            <pc:docMk/>
            <pc:sldMk cId="0" sldId="257"/>
            <ac:spMk id="16" creationId="{00000000-0000-0000-0000-000000000000}"/>
          </ac:spMkLst>
        </pc:spChg>
        <pc:spChg chg="mod">
          <ac:chgData name="泰弘 仲山" userId="857b4835f3abfbd8" providerId="LiveId" clId="{37955C7E-3314-415C-B5AD-FC9F6989AD09}" dt="2025-05-26T16:26:17.065" v="45" actId="1076"/>
          <ac:spMkLst>
            <pc:docMk/>
            <pc:sldMk cId="0" sldId="257"/>
            <ac:spMk id="18" creationId="{00000000-0000-0000-0000-000000000000}"/>
          </ac:spMkLst>
        </pc:spChg>
        <pc:spChg chg="mod">
          <ac:chgData name="泰弘 仲山" userId="857b4835f3abfbd8" providerId="LiveId" clId="{37955C7E-3314-415C-B5AD-FC9F6989AD09}" dt="2025-05-11T15:06:55.744" v="2"/>
          <ac:spMkLst>
            <pc:docMk/>
            <pc:sldMk cId="0" sldId="257"/>
            <ac:spMk id="22" creationId="{00000000-0000-0000-0000-000000000000}"/>
          </ac:spMkLst>
        </pc:spChg>
        <pc:spChg chg="mod">
          <ac:chgData name="泰弘 仲山" userId="857b4835f3abfbd8" providerId="LiveId" clId="{37955C7E-3314-415C-B5AD-FC9F6989AD09}" dt="2025-05-11T15:06:55.744" v="2"/>
          <ac:spMkLst>
            <pc:docMk/>
            <pc:sldMk cId="0" sldId="257"/>
            <ac:spMk id="24" creationId="{00000000-0000-0000-0000-000000000000}"/>
          </ac:spMkLst>
        </pc:spChg>
        <pc:spChg chg="mod">
          <ac:chgData name="泰弘 仲山" userId="857b4835f3abfbd8" providerId="LiveId" clId="{37955C7E-3314-415C-B5AD-FC9F6989AD09}" dt="2025-05-26T16:26:17.065" v="45" actId="1076"/>
          <ac:spMkLst>
            <pc:docMk/>
            <pc:sldMk cId="0" sldId="257"/>
            <ac:spMk id="25" creationId="{00000000-0000-0000-0000-000000000000}"/>
          </ac:spMkLst>
        </pc:spChg>
        <pc:grpChg chg="mod">
          <ac:chgData name="泰弘 仲山" userId="857b4835f3abfbd8" providerId="LiveId" clId="{37955C7E-3314-415C-B5AD-FC9F6989AD09}" dt="2025-05-26T16:25:48.546" v="40" actId="1036"/>
          <ac:grpSpMkLst>
            <pc:docMk/>
            <pc:sldMk cId="0" sldId="257"/>
            <ac:grpSpMk id="2" creationId="{00000000-0000-0000-0000-000000000000}"/>
          </ac:grpSpMkLst>
        </pc:grpChg>
      </pc:sldChg>
      <pc:sldChg chg="modSp mod">
        <pc:chgData name="泰弘 仲山" userId="857b4835f3abfbd8" providerId="LiveId" clId="{37955C7E-3314-415C-B5AD-FC9F6989AD09}" dt="2025-05-26T16:26:26.440" v="46" actId="1076"/>
        <pc:sldMkLst>
          <pc:docMk/>
          <pc:sldMk cId="0" sldId="258"/>
        </pc:sldMkLst>
        <pc:spChg chg="mod">
          <ac:chgData name="泰弘 仲山" userId="857b4835f3abfbd8" providerId="LiveId" clId="{37955C7E-3314-415C-B5AD-FC9F6989AD09}" dt="2025-05-11T15:06:55.744" v="2"/>
          <ac:spMkLst>
            <pc:docMk/>
            <pc:sldMk cId="0" sldId="258"/>
            <ac:spMk id="5" creationId="{00000000-0000-0000-0000-000000000000}"/>
          </ac:spMkLst>
        </pc:spChg>
        <pc:spChg chg="mod">
          <ac:chgData name="泰弘 仲山" userId="857b4835f3abfbd8" providerId="LiveId" clId="{37955C7E-3314-415C-B5AD-FC9F6989AD09}" dt="2025-05-11T15:06:55.744" v="2"/>
          <ac:spMkLst>
            <pc:docMk/>
            <pc:sldMk cId="0" sldId="258"/>
            <ac:spMk id="6" creationId="{00000000-0000-0000-0000-000000000000}"/>
          </ac:spMkLst>
        </pc:spChg>
        <pc:spChg chg="mod">
          <ac:chgData name="泰弘 仲山" userId="857b4835f3abfbd8" providerId="LiveId" clId="{37955C7E-3314-415C-B5AD-FC9F6989AD09}" dt="2025-05-11T15:06:55.744" v="2"/>
          <ac:spMkLst>
            <pc:docMk/>
            <pc:sldMk cId="0" sldId="258"/>
            <ac:spMk id="7" creationId="{00000000-0000-0000-0000-000000000000}"/>
          </ac:spMkLst>
        </pc:spChg>
        <pc:spChg chg="mod">
          <ac:chgData name="泰弘 仲山" userId="857b4835f3abfbd8" providerId="LiveId" clId="{37955C7E-3314-415C-B5AD-FC9F6989AD09}" dt="2025-05-26T16:26:26.440" v="46" actId="1076"/>
          <ac:spMkLst>
            <pc:docMk/>
            <pc:sldMk cId="0" sldId="258"/>
            <ac:spMk id="8" creationId="{00000000-0000-0000-0000-000000000000}"/>
          </ac:spMkLst>
        </pc:spChg>
        <pc:spChg chg="mod">
          <ac:chgData name="泰弘 仲山" userId="857b4835f3abfbd8" providerId="LiveId" clId="{37955C7E-3314-415C-B5AD-FC9F6989AD09}" dt="2025-05-11T15:06:55.744" v="2"/>
          <ac:spMkLst>
            <pc:docMk/>
            <pc:sldMk cId="0" sldId="258"/>
            <ac:spMk id="11" creationId="{00000000-0000-0000-0000-000000000000}"/>
          </ac:spMkLst>
        </pc:spChg>
        <pc:spChg chg="mod">
          <ac:chgData name="泰弘 仲山" userId="857b4835f3abfbd8" providerId="LiveId" clId="{37955C7E-3314-415C-B5AD-FC9F6989AD09}" dt="2025-05-11T15:06:55.744" v="2"/>
          <ac:spMkLst>
            <pc:docMk/>
            <pc:sldMk cId="0" sldId="258"/>
            <ac:spMk id="12" creationId="{00000000-0000-0000-0000-000000000000}"/>
          </ac:spMkLst>
        </pc:spChg>
        <pc:spChg chg="mod">
          <ac:chgData name="泰弘 仲山" userId="857b4835f3abfbd8" providerId="LiveId" clId="{37955C7E-3314-415C-B5AD-FC9F6989AD09}" dt="2025-05-11T15:06:55.744" v="2"/>
          <ac:spMkLst>
            <pc:docMk/>
            <pc:sldMk cId="0" sldId="258"/>
            <ac:spMk id="13" creationId="{00000000-0000-0000-0000-000000000000}"/>
          </ac:spMkLst>
        </pc:spChg>
        <pc:spChg chg="mod">
          <ac:chgData name="泰弘 仲山" userId="857b4835f3abfbd8" providerId="LiveId" clId="{37955C7E-3314-415C-B5AD-FC9F6989AD09}" dt="2025-05-11T15:06:55.744" v="2"/>
          <ac:spMkLst>
            <pc:docMk/>
            <pc:sldMk cId="0" sldId="258"/>
            <ac:spMk id="14" creationId="{00000000-0000-0000-0000-000000000000}"/>
          </ac:spMkLst>
        </pc:spChg>
        <pc:spChg chg="mod">
          <ac:chgData name="泰弘 仲山" userId="857b4835f3abfbd8" providerId="LiveId" clId="{37955C7E-3314-415C-B5AD-FC9F6989AD09}" dt="2025-05-26T16:26:26.440" v="46" actId="1076"/>
          <ac:spMkLst>
            <pc:docMk/>
            <pc:sldMk cId="0" sldId="258"/>
            <ac:spMk id="15" creationId="{00000000-0000-0000-0000-000000000000}"/>
          </ac:spMkLst>
        </pc:spChg>
        <pc:spChg chg="mod">
          <ac:chgData name="泰弘 仲山" userId="857b4835f3abfbd8" providerId="LiveId" clId="{37955C7E-3314-415C-B5AD-FC9F6989AD09}" dt="2025-05-26T16:26:26.440" v="46" actId="1076"/>
          <ac:spMkLst>
            <pc:docMk/>
            <pc:sldMk cId="0" sldId="258"/>
            <ac:spMk id="16" creationId="{00000000-0000-0000-0000-000000000000}"/>
          </ac:spMkLst>
        </pc:spChg>
        <pc:spChg chg="mod">
          <ac:chgData name="泰弘 仲山" userId="857b4835f3abfbd8" providerId="LiveId" clId="{37955C7E-3314-415C-B5AD-FC9F6989AD09}" dt="2025-05-26T16:26:26.440" v="46" actId="1076"/>
          <ac:spMkLst>
            <pc:docMk/>
            <pc:sldMk cId="0" sldId="258"/>
            <ac:spMk id="22" creationId="{00000000-0000-0000-0000-000000000000}"/>
          </ac:spMkLst>
        </pc:spChg>
        <pc:grpChg chg="mod">
          <ac:chgData name="泰弘 仲山" userId="857b4835f3abfbd8" providerId="LiveId" clId="{37955C7E-3314-415C-B5AD-FC9F6989AD09}" dt="2025-05-26T16:26:26.440" v="46" actId="1076"/>
          <ac:grpSpMkLst>
            <pc:docMk/>
            <pc:sldMk cId="0" sldId="258"/>
            <ac:grpSpMk id="2" creationId="{00000000-0000-0000-0000-000000000000}"/>
          </ac:grpSpMkLst>
        </pc:grpChg>
        <pc:grpChg chg="mod">
          <ac:chgData name="泰弘 仲山" userId="857b4835f3abfbd8" providerId="LiveId" clId="{37955C7E-3314-415C-B5AD-FC9F6989AD09}" dt="2025-05-26T16:26:26.440" v="46" actId="1076"/>
          <ac:grpSpMkLst>
            <pc:docMk/>
            <pc:sldMk cId="0" sldId="258"/>
            <ac:grpSpMk id="9" creationId="{00000000-0000-0000-0000-000000000000}"/>
          </ac:grpSpMkLst>
        </pc:grpChg>
        <pc:grpChg chg="mod">
          <ac:chgData name="泰弘 仲山" userId="857b4835f3abfbd8" providerId="LiveId" clId="{37955C7E-3314-415C-B5AD-FC9F6989AD09}" dt="2025-05-26T16:26:26.440" v="46" actId="1076"/>
          <ac:grpSpMkLst>
            <pc:docMk/>
            <pc:sldMk cId="0" sldId="258"/>
            <ac:grpSpMk id="17" creationId="{00000000-0000-0000-0000-000000000000}"/>
          </ac:grpSpMkLst>
        </pc:grpChg>
      </pc:sldChg>
      <pc:sldChg chg="modSp mod">
        <pc:chgData name="泰弘 仲山" userId="857b4835f3abfbd8" providerId="LiveId" clId="{37955C7E-3314-415C-B5AD-FC9F6989AD09}" dt="2025-05-26T16:27:00.587" v="49" actId="14100"/>
        <pc:sldMkLst>
          <pc:docMk/>
          <pc:sldMk cId="0" sldId="259"/>
        </pc:sldMkLst>
        <pc:spChg chg="mod">
          <ac:chgData name="泰弘 仲山" userId="857b4835f3abfbd8" providerId="LiveId" clId="{37955C7E-3314-415C-B5AD-FC9F6989AD09}" dt="2025-05-11T15:06:55.744" v="2"/>
          <ac:spMkLst>
            <pc:docMk/>
            <pc:sldMk cId="0" sldId="259"/>
            <ac:spMk id="4" creationId="{00000000-0000-0000-0000-000000000000}"/>
          </ac:spMkLst>
        </pc:spChg>
        <pc:spChg chg="mod">
          <ac:chgData name="泰弘 仲山" userId="857b4835f3abfbd8" providerId="LiveId" clId="{37955C7E-3314-415C-B5AD-FC9F6989AD09}" dt="2025-05-11T15:06:55.744" v="2"/>
          <ac:spMkLst>
            <pc:docMk/>
            <pc:sldMk cId="0" sldId="259"/>
            <ac:spMk id="7" creationId="{00000000-0000-0000-0000-000000000000}"/>
          </ac:spMkLst>
        </pc:spChg>
        <pc:spChg chg="mod">
          <ac:chgData name="泰弘 仲山" userId="857b4835f3abfbd8" providerId="LiveId" clId="{37955C7E-3314-415C-B5AD-FC9F6989AD09}" dt="2025-05-11T15:06:55.744" v="2"/>
          <ac:spMkLst>
            <pc:docMk/>
            <pc:sldMk cId="0" sldId="259"/>
            <ac:spMk id="8" creationId="{00000000-0000-0000-0000-000000000000}"/>
          </ac:spMkLst>
        </pc:spChg>
        <pc:spChg chg="mod">
          <ac:chgData name="泰弘 仲山" userId="857b4835f3abfbd8" providerId="LiveId" clId="{37955C7E-3314-415C-B5AD-FC9F6989AD09}" dt="2025-05-26T16:27:00.587" v="49" actId="14100"/>
          <ac:spMkLst>
            <pc:docMk/>
            <pc:sldMk cId="0" sldId="259"/>
            <ac:spMk id="9" creationId="{00000000-0000-0000-0000-000000000000}"/>
          </ac:spMkLst>
        </pc:spChg>
        <pc:spChg chg="mod">
          <ac:chgData name="泰弘 仲山" userId="857b4835f3abfbd8" providerId="LiveId" clId="{37955C7E-3314-415C-B5AD-FC9F6989AD09}" dt="2025-05-11T15:06:55.744" v="2"/>
          <ac:spMkLst>
            <pc:docMk/>
            <pc:sldMk cId="0" sldId="259"/>
            <ac:spMk id="11" creationId="{00000000-0000-0000-0000-000000000000}"/>
          </ac:spMkLst>
        </pc:spChg>
        <pc:spChg chg="mod">
          <ac:chgData name="泰弘 仲山" userId="857b4835f3abfbd8" providerId="LiveId" clId="{37955C7E-3314-415C-B5AD-FC9F6989AD09}" dt="2025-05-11T15:06:55.744" v="2"/>
          <ac:spMkLst>
            <pc:docMk/>
            <pc:sldMk cId="0" sldId="259"/>
            <ac:spMk id="12" creationId="{00000000-0000-0000-0000-000000000000}"/>
          </ac:spMkLst>
        </pc:spChg>
        <pc:spChg chg="mod">
          <ac:chgData name="泰弘 仲山" userId="857b4835f3abfbd8" providerId="LiveId" clId="{37955C7E-3314-415C-B5AD-FC9F6989AD09}" dt="2025-05-11T15:06:55.744" v="2"/>
          <ac:spMkLst>
            <pc:docMk/>
            <pc:sldMk cId="0" sldId="259"/>
            <ac:spMk id="13" creationId="{00000000-0000-0000-0000-000000000000}"/>
          </ac:spMkLst>
        </pc:spChg>
        <pc:spChg chg="mod">
          <ac:chgData name="泰弘 仲山" userId="857b4835f3abfbd8" providerId="LiveId" clId="{37955C7E-3314-415C-B5AD-FC9F6989AD09}" dt="2025-05-26T16:27:00.587" v="49" actId="14100"/>
          <ac:spMkLst>
            <pc:docMk/>
            <pc:sldMk cId="0" sldId="259"/>
            <ac:spMk id="15" creationId="{00000000-0000-0000-0000-000000000000}"/>
          </ac:spMkLst>
        </pc:spChg>
        <pc:spChg chg="mod">
          <ac:chgData name="泰弘 仲山" userId="857b4835f3abfbd8" providerId="LiveId" clId="{37955C7E-3314-415C-B5AD-FC9F6989AD09}" dt="2025-05-26T16:27:00.587" v="49" actId="14100"/>
          <ac:spMkLst>
            <pc:docMk/>
            <pc:sldMk cId="0" sldId="259"/>
            <ac:spMk id="16" creationId="{00000000-0000-0000-0000-000000000000}"/>
          </ac:spMkLst>
        </pc:spChg>
        <pc:spChg chg="mod">
          <ac:chgData name="泰弘 仲山" userId="857b4835f3abfbd8" providerId="LiveId" clId="{37955C7E-3314-415C-B5AD-FC9F6989AD09}" dt="2025-05-11T15:06:55.744" v="2"/>
          <ac:spMkLst>
            <pc:docMk/>
            <pc:sldMk cId="0" sldId="259"/>
            <ac:spMk id="21" creationId="{00000000-0000-0000-0000-000000000000}"/>
          </ac:spMkLst>
        </pc:spChg>
        <pc:spChg chg="mod">
          <ac:chgData name="泰弘 仲山" userId="857b4835f3abfbd8" providerId="LiveId" clId="{37955C7E-3314-415C-B5AD-FC9F6989AD09}" dt="2025-05-26T16:27:00.587" v="49" actId="14100"/>
          <ac:spMkLst>
            <pc:docMk/>
            <pc:sldMk cId="0" sldId="259"/>
            <ac:spMk id="23" creationId="{00000000-0000-0000-0000-000000000000}"/>
          </ac:spMkLst>
        </pc:spChg>
        <pc:grpChg chg="mod">
          <ac:chgData name="泰弘 仲山" userId="857b4835f3abfbd8" providerId="LiveId" clId="{37955C7E-3314-415C-B5AD-FC9F6989AD09}" dt="2025-05-26T16:27:00.587" v="49" actId="14100"/>
          <ac:grpSpMkLst>
            <pc:docMk/>
            <pc:sldMk cId="0" sldId="259"/>
            <ac:grpSpMk id="2" creationId="{00000000-0000-0000-0000-000000000000}"/>
          </ac:grpSpMkLst>
        </pc:grpChg>
        <pc:grpChg chg="mod">
          <ac:chgData name="泰弘 仲山" userId="857b4835f3abfbd8" providerId="LiveId" clId="{37955C7E-3314-415C-B5AD-FC9F6989AD09}" dt="2025-05-26T16:27:00.587" v="49" actId="14100"/>
          <ac:grpSpMkLst>
            <pc:docMk/>
            <pc:sldMk cId="0" sldId="259"/>
            <ac:grpSpMk id="10" creationId="{00000000-0000-0000-0000-000000000000}"/>
          </ac:grpSpMkLst>
        </pc:grpChg>
        <pc:grpChg chg="mod">
          <ac:chgData name="泰弘 仲山" userId="857b4835f3abfbd8" providerId="LiveId" clId="{37955C7E-3314-415C-B5AD-FC9F6989AD09}" dt="2025-05-26T16:27:00.587" v="49" actId="14100"/>
          <ac:grpSpMkLst>
            <pc:docMk/>
            <pc:sldMk cId="0" sldId="259"/>
            <ac:grpSpMk id="17" creationId="{00000000-0000-0000-0000-000000000000}"/>
          </ac:grpSpMkLst>
        </pc:grpChg>
      </pc:sldChg>
      <pc:sldChg chg="modSp mod">
        <pc:chgData name="泰弘 仲山" userId="857b4835f3abfbd8" providerId="LiveId" clId="{37955C7E-3314-415C-B5AD-FC9F6989AD09}" dt="2025-05-26T16:27:15.240" v="50" actId="1076"/>
        <pc:sldMkLst>
          <pc:docMk/>
          <pc:sldMk cId="0" sldId="260"/>
        </pc:sldMkLst>
        <pc:spChg chg="mod">
          <ac:chgData name="泰弘 仲山" userId="857b4835f3abfbd8" providerId="LiveId" clId="{37955C7E-3314-415C-B5AD-FC9F6989AD09}" dt="2025-05-11T15:06:55.744" v="2"/>
          <ac:spMkLst>
            <pc:docMk/>
            <pc:sldMk cId="0" sldId="260"/>
            <ac:spMk id="4" creationId="{00000000-0000-0000-0000-000000000000}"/>
          </ac:spMkLst>
        </pc:spChg>
        <pc:spChg chg="mod">
          <ac:chgData name="泰弘 仲山" userId="857b4835f3abfbd8" providerId="LiveId" clId="{37955C7E-3314-415C-B5AD-FC9F6989AD09}" dt="2025-05-11T15:06:55.744" v="2"/>
          <ac:spMkLst>
            <pc:docMk/>
            <pc:sldMk cId="0" sldId="260"/>
            <ac:spMk id="7" creationId="{00000000-0000-0000-0000-000000000000}"/>
          </ac:spMkLst>
        </pc:spChg>
        <pc:spChg chg="mod">
          <ac:chgData name="泰弘 仲山" userId="857b4835f3abfbd8" providerId="LiveId" clId="{37955C7E-3314-415C-B5AD-FC9F6989AD09}" dt="2025-05-11T15:06:55.744" v="2"/>
          <ac:spMkLst>
            <pc:docMk/>
            <pc:sldMk cId="0" sldId="260"/>
            <ac:spMk id="8" creationId="{00000000-0000-0000-0000-000000000000}"/>
          </ac:spMkLst>
        </pc:spChg>
        <pc:spChg chg="mod">
          <ac:chgData name="泰弘 仲山" userId="857b4835f3abfbd8" providerId="LiveId" clId="{37955C7E-3314-415C-B5AD-FC9F6989AD09}" dt="2025-05-26T16:27:15.240" v="50" actId="1076"/>
          <ac:spMkLst>
            <pc:docMk/>
            <pc:sldMk cId="0" sldId="260"/>
            <ac:spMk id="9" creationId="{00000000-0000-0000-0000-000000000000}"/>
          </ac:spMkLst>
        </pc:spChg>
        <pc:spChg chg="mod">
          <ac:chgData name="泰弘 仲山" userId="857b4835f3abfbd8" providerId="LiveId" clId="{37955C7E-3314-415C-B5AD-FC9F6989AD09}" dt="2025-05-11T15:06:55.744" v="2"/>
          <ac:spMkLst>
            <pc:docMk/>
            <pc:sldMk cId="0" sldId="260"/>
            <ac:spMk id="12" creationId="{00000000-0000-0000-0000-000000000000}"/>
          </ac:spMkLst>
        </pc:spChg>
        <pc:spChg chg="mod">
          <ac:chgData name="泰弘 仲山" userId="857b4835f3abfbd8" providerId="LiveId" clId="{37955C7E-3314-415C-B5AD-FC9F6989AD09}" dt="2025-05-11T15:06:55.744" v="2"/>
          <ac:spMkLst>
            <pc:docMk/>
            <pc:sldMk cId="0" sldId="260"/>
            <ac:spMk id="13" creationId="{00000000-0000-0000-0000-000000000000}"/>
          </ac:spMkLst>
        </pc:spChg>
        <pc:spChg chg="mod">
          <ac:chgData name="泰弘 仲山" userId="857b4835f3abfbd8" providerId="LiveId" clId="{37955C7E-3314-415C-B5AD-FC9F6989AD09}" dt="2025-05-11T15:06:55.744" v="2"/>
          <ac:spMkLst>
            <pc:docMk/>
            <pc:sldMk cId="0" sldId="260"/>
            <ac:spMk id="15" creationId="{00000000-0000-0000-0000-000000000000}"/>
          </ac:spMkLst>
        </pc:spChg>
        <pc:spChg chg="mod">
          <ac:chgData name="泰弘 仲山" userId="857b4835f3abfbd8" providerId="LiveId" clId="{37955C7E-3314-415C-B5AD-FC9F6989AD09}" dt="2025-05-26T16:27:15.240" v="50" actId="1076"/>
          <ac:spMkLst>
            <pc:docMk/>
            <pc:sldMk cId="0" sldId="260"/>
            <ac:spMk id="16" creationId="{00000000-0000-0000-0000-000000000000}"/>
          </ac:spMkLst>
        </pc:spChg>
        <pc:spChg chg="mod">
          <ac:chgData name="泰弘 仲山" userId="857b4835f3abfbd8" providerId="LiveId" clId="{37955C7E-3314-415C-B5AD-FC9F6989AD09}" dt="2025-05-26T16:27:15.240" v="50" actId="1076"/>
          <ac:spMkLst>
            <pc:docMk/>
            <pc:sldMk cId="0" sldId="260"/>
            <ac:spMk id="17" creationId="{00000000-0000-0000-0000-000000000000}"/>
          </ac:spMkLst>
        </pc:spChg>
        <pc:spChg chg="mod">
          <ac:chgData name="泰弘 仲山" userId="857b4835f3abfbd8" providerId="LiveId" clId="{37955C7E-3314-415C-B5AD-FC9F6989AD09}" dt="2025-05-11T15:06:55.744" v="2"/>
          <ac:spMkLst>
            <pc:docMk/>
            <pc:sldMk cId="0" sldId="260"/>
            <ac:spMk id="21" creationId="{00000000-0000-0000-0000-000000000000}"/>
          </ac:spMkLst>
        </pc:spChg>
        <pc:spChg chg="mod">
          <ac:chgData name="泰弘 仲山" userId="857b4835f3abfbd8" providerId="LiveId" clId="{37955C7E-3314-415C-B5AD-FC9F6989AD09}" dt="2025-05-26T16:27:15.240" v="50" actId="1076"/>
          <ac:spMkLst>
            <pc:docMk/>
            <pc:sldMk cId="0" sldId="260"/>
            <ac:spMk id="23" creationId="{00000000-0000-0000-0000-000000000000}"/>
          </ac:spMkLst>
        </pc:spChg>
        <pc:grpChg chg="mod">
          <ac:chgData name="泰弘 仲山" userId="857b4835f3abfbd8" providerId="LiveId" clId="{37955C7E-3314-415C-B5AD-FC9F6989AD09}" dt="2025-05-26T16:27:15.240" v="50" actId="1076"/>
          <ac:grpSpMkLst>
            <pc:docMk/>
            <pc:sldMk cId="0" sldId="260"/>
            <ac:grpSpMk id="2" creationId="{00000000-0000-0000-0000-000000000000}"/>
          </ac:grpSpMkLst>
        </pc:grpChg>
        <pc:grpChg chg="mod">
          <ac:chgData name="泰弘 仲山" userId="857b4835f3abfbd8" providerId="LiveId" clId="{37955C7E-3314-415C-B5AD-FC9F6989AD09}" dt="2025-05-26T16:27:15.240" v="50" actId="1076"/>
          <ac:grpSpMkLst>
            <pc:docMk/>
            <pc:sldMk cId="0" sldId="260"/>
            <ac:grpSpMk id="10" creationId="{00000000-0000-0000-0000-000000000000}"/>
          </ac:grpSpMkLst>
        </pc:grpChg>
        <pc:grpChg chg="mod">
          <ac:chgData name="泰弘 仲山" userId="857b4835f3abfbd8" providerId="LiveId" clId="{37955C7E-3314-415C-B5AD-FC9F6989AD09}" dt="2025-05-26T16:27:15.240" v="50" actId="1076"/>
          <ac:grpSpMkLst>
            <pc:docMk/>
            <pc:sldMk cId="0" sldId="260"/>
            <ac:grpSpMk id="18" creationId="{00000000-0000-0000-0000-000000000000}"/>
          </ac:grpSpMkLst>
        </pc:grpChg>
      </pc:sldChg>
      <pc:sldChg chg="modSp">
        <pc:chgData name="泰弘 仲山" userId="857b4835f3abfbd8" providerId="LiveId" clId="{37955C7E-3314-415C-B5AD-FC9F6989AD09}" dt="2025-05-11T15:06:55.744" v="2"/>
        <pc:sldMkLst>
          <pc:docMk/>
          <pc:sldMk cId="0" sldId="261"/>
        </pc:sldMkLst>
        <pc:spChg chg="mod">
          <ac:chgData name="泰弘 仲山" userId="857b4835f3abfbd8" providerId="LiveId" clId="{37955C7E-3314-415C-B5AD-FC9F6989AD09}" dt="2025-05-11T15:06:55.744" v="2"/>
          <ac:spMkLst>
            <pc:docMk/>
            <pc:sldMk cId="0" sldId="261"/>
            <ac:spMk id="7" creationId="{00000000-0000-0000-0000-000000000000}"/>
          </ac:spMkLst>
        </pc:spChg>
        <pc:spChg chg="mod">
          <ac:chgData name="泰弘 仲山" userId="857b4835f3abfbd8" providerId="LiveId" clId="{37955C7E-3314-415C-B5AD-FC9F6989AD09}" dt="2025-05-11T15:06:55.744" v="2"/>
          <ac:spMkLst>
            <pc:docMk/>
            <pc:sldMk cId="0" sldId="261"/>
            <ac:spMk id="8" creationId="{00000000-0000-0000-0000-000000000000}"/>
          </ac:spMkLst>
        </pc:spChg>
        <pc:spChg chg="mod">
          <ac:chgData name="泰弘 仲山" userId="857b4835f3abfbd8" providerId="LiveId" clId="{37955C7E-3314-415C-B5AD-FC9F6989AD09}" dt="2025-05-11T15:06:55.744" v="2"/>
          <ac:spMkLst>
            <pc:docMk/>
            <pc:sldMk cId="0" sldId="261"/>
            <ac:spMk id="10" creationId="{00000000-0000-0000-0000-000000000000}"/>
          </ac:spMkLst>
        </pc:spChg>
        <pc:spChg chg="mod">
          <ac:chgData name="泰弘 仲山" userId="857b4835f3abfbd8" providerId="LiveId" clId="{37955C7E-3314-415C-B5AD-FC9F6989AD09}" dt="2025-05-11T15:06:55.744" v="2"/>
          <ac:spMkLst>
            <pc:docMk/>
            <pc:sldMk cId="0" sldId="261"/>
            <ac:spMk id="11" creationId="{00000000-0000-0000-0000-000000000000}"/>
          </ac:spMkLst>
        </pc:spChg>
        <pc:spChg chg="mod">
          <ac:chgData name="泰弘 仲山" userId="857b4835f3abfbd8" providerId="LiveId" clId="{37955C7E-3314-415C-B5AD-FC9F6989AD09}" dt="2025-05-11T15:06:55.744" v="2"/>
          <ac:spMkLst>
            <pc:docMk/>
            <pc:sldMk cId="0" sldId="261"/>
            <ac:spMk id="13" creationId="{00000000-0000-0000-0000-000000000000}"/>
          </ac:spMkLst>
        </pc:spChg>
        <pc:spChg chg="mod">
          <ac:chgData name="泰弘 仲山" userId="857b4835f3abfbd8" providerId="LiveId" clId="{37955C7E-3314-415C-B5AD-FC9F6989AD09}" dt="2025-05-11T15:06:55.744" v="2"/>
          <ac:spMkLst>
            <pc:docMk/>
            <pc:sldMk cId="0" sldId="261"/>
            <ac:spMk id="17" creationId="{00000000-0000-0000-0000-000000000000}"/>
          </ac:spMkLst>
        </pc:spChg>
        <pc:spChg chg="mod">
          <ac:chgData name="泰弘 仲山" userId="857b4835f3abfbd8" providerId="LiveId" clId="{37955C7E-3314-415C-B5AD-FC9F6989AD09}" dt="2025-05-11T15:06:50.962" v="1"/>
          <ac:spMkLst>
            <pc:docMk/>
            <pc:sldMk cId="0" sldId="261"/>
            <ac:spMk id="21" creationId="{00000000-0000-0000-0000-000000000000}"/>
          </ac:spMkLst>
        </pc:spChg>
        <pc:spChg chg="mod">
          <ac:chgData name="泰弘 仲山" userId="857b4835f3abfbd8" providerId="LiveId" clId="{37955C7E-3314-415C-B5AD-FC9F6989AD09}" dt="2025-05-11T15:06:55.744" v="2"/>
          <ac:spMkLst>
            <pc:docMk/>
            <pc:sldMk cId="0" sldId="261"/>
            <ac:spMk id="24" creationId="{00000000-0000-0000-0000-000000000000}"/>
          </ac:spMkLst>
        </pc:spChg>
        <pc:spChg chg="mod">
          <ac:chgData name="泰弘 仲山" userId="857b4835f3abfbd8" providerId="LiveId" clId="{37955C7E-3314-415C-B5AD-FC9F6989AD09}" dt="2025-05-11T15:06:55.744" v="2"/>
          <ac:spMkLst>
            <pc:docMk/>
            <pc:sldMk cId="0" sldId="261"/>
            <ac:spMk id="25" creationId="{00000000-0000-0000-0000-000000000000}"/>
          </ac:spMkLst>
        </pc:spChg>
        <pc:spChg chg="mod">
          <ac:chgData name="泰弘 仲山" userId="857b4835f3abfbd8" providerId="LiveId" clId="{37955C7E-3314-415C-B5AD-FC9F6989AD09}" dt="2025-05-11T15:06:55.744" v="2"/>
          <ac:spMkLst>
            <pc:docMk/>
            <pc:sldMk cId="0" sldId="261"/>
            <ac:spMk id="29" creationId="{00000000-0000-0000-0000-000000000000}"/>
          </ac:spMkLst>
        </pc:spChg>
        <pc:spChg chg="mod">
          <ac:chgData name="泰弘 仲山" userId="857b4835f3abfbd8" providerId="LiveId" clId="{37955C7E-3314-415C-B5AD-FC9F6989AD09}" dt="2025-05-11T15:06:55.744" v="2"/>
          <ac:spMkLst>
            <pc:docMk/>
            <pc:sldMk cId="0" sldId="261"/>
            <ac:spMk id="31" creationId="{00000000-0000-0000-0000-000000000000}"/>
          </ac:spMkLst>
        </pc:spChg>
      </pc:sldChg>
      <pc:sldChg chg="modSp">
        <pc:chgData name="泰弘 仲山" userId="857b4835f3abfbd8" providerId="LiveId" clId="{37955C7E-3314-415C-B5AD-FC9F6989AD09}" dt="2025-05-11T15:06:55.744" v="2"/>
        <pc:sldMkLst>
          <pc:docMk/>
          <pc:sldMk cId="0" sldId="262"/>
        </pc:sldMkLst>
        <pc:spChg chg="mod">
          <ac:chgData name="泰弘 仲山" userId="857b4835f3abfbd8" providerId="LiveId" clId="{37955C7E-3314-415C-B5AD-FC9F6989AD09}" dt="2025-05-11T15:06:55.744" v="2"/>
          <ac:spMkLst>
            <pc:docMk/>
            <pc:sldMk cId="0" sldId="262"/>
            <ac:spMk id="4" creationId="{00000000-0000-0000-0000-000000000000}"/>
          </ac:spMkLst>
        </pc:spChg>
        <pc:spChg chg="mod">
          <ac:chgData name="泰弘 仲山" userId="857b4835f3abfbd8" providerId="LiveId" clId="{37955C7E-3314-415C-B5AD-FC9F6989AD09}" dt="2025-05-11T15:06:55.744" v="2"/>
          <ac:spMkLst>
            <pc:docMk/>
            <pc:sldMk cId="0" sldId="262"/>
            <ac:spMk id="11" creationId="{00000000-0000-0000-0000-000000000000}"/>
          </ac:spMkLst>
        </pc:spChg>
        <pc:spChg chg="mod">
          <ac:chgData name="泰弘 仲山" userId="857b4835f3abfbd8" providerId="LiveId" clId="{37955C7E-3314-415C-B5AD-FC9F6989AD09}" dt="2025-05-11T15:06:55.744" v="2"/>
          <ac:spMkLst>
            <pc:docMk/>
            <pc:sldMk cId="0" sldId="262"/>
            <ac:spMk id="14" creationId="{00000000-0000-0000-0000-000000000000}"/>
          </ac:spMkLst>
        </pc:spChg>
        <pc:spChg chg="mod">
          <ac:chgData name="泰弘 仲山" userId="857b4835f3abfbd8" providerId="LiveId" clId="{37955C7E-3314-415C-B5AD-FC9F6989AD09}" dt="2025-05-11T15:06:55.744" v="2"/>
          <ac:spMkLst>
            <pc:docMk/>
            <pc:sldMk cId="0" sldId="262"/>
            <ac:spMk id="15" creationId="{00000000-0000-0000-0000-000000000000}"/>
          </ac:spMkLst>
        </pc:spChg>
        <pc:spChg chg="mod">
          <ac:chgData name="泰弘 仲山" userId="857b4835f3abfbd8" providerId="LiveId" clId="{37955C7E-3314-415C-B5AD-FC9F6989AD09}" dt="2025-05-11T15:06:55.744" v="2"/>
          <ac:spMkLst>
            <pc:docMk/>
            <pc:sldMk cId="0" sldId="262"/>
            <ac:spMk id="17" creationId="{00000000-0000-0000-0000-000000000000}"/>
          </ac:spMkLst>
        </pc:spChg>
        <pc:spChg chg="mod">
          <ac:chgData name="泰弘 仲山" userId="857b4835f3abfbd8" providerId="LiveId" clId="{37955C7E-3314-415C-B5AD-FC9F6989AD09}" dt="2025-05-11T15:06:55.744" v="2"/>
          <ac:spMkLst>
            <pc:docMk/>
            <pc:sldMk cId="0" sldId="262"/>
            <ac:spMk id="20" creationId="{00000000-0000-0000-0000-000000000000}"/>
          </ac:spMkLst>
        </pc:spChg>
        <pc:spChg chg="mod">
          <ac:chgData name="泰弘 仲山" userId="857b4835f3abfbd8" providerId="LiveId" clId="{37955C7E-3314-415C-B5AD-FC9F6989AD09}" dt="2025-05-11T15:06:55.744" v="2"/>
          <ac:spMkLst>
            <pc:docMk/>
            <pc:sldMk cId="0" sldId="262"/>
            <ac:spMk id="29" creationId="{00000000-0000-0000-0000-000000000000}"/>
          </ac:spMkLst>
        </pc:spChg>
        <pc:spChg chg="mod">
          <ac:chgData name="泰弘 仲山" userId="857b4835f3abfbd8" providerId="LiveId" clId="{37955C7E-3314-415C-B5AD-FC9F6989AD09}" dt="2025-05-11T15:06:55.744" v="2"/>
          <ac:spMkLst>
            <pc:docMk/>
            <pc:sldMk cId="0" sldId="262"/>
            <ac:spMk id="31" creationId="{00000000-0000-0000-0000-000000000000}"/>
          </ac:spMkLst>
        </pc:spChg>
        <pc:spChg chg="mod">
          <ac:chgData name="泰弘 仲山" userId="857b4835f3abfbd8" providerId="LiveId" clId="{37955C7E-3314-415C-B5AD-FC9F6989AD09}" dt="2025-05-11T15:06:55.744" v="2"/>
          <ac:spMkLst>
            <pc:docMk/>
            <pc:sldMk cId="0" sldId="262"/>
            <ac:spMk id="36" creationId="{00000000-0000-0000-0000-000000000000}"/>
          </ac:spMkLst>
        </pc:spChg>
        <pc:spChg chg="mod">
          <ac:chgData name="泰弘 仲山" userId="857b4835f3abfbd8" providerId="LiveId" clId="{37955C7E-3314-415C-B5AD-FC9F6989AD09}" dt="2025-05-11T15:06:55.744" v="2"/>
          <ac:spMkLst>
            <pc:docMk/>
            <pc:sldMk cId="0" sldId="262"/>
            <ac:spMk id="38" creationId="{00000000-0000-0000-0000-000000000000}"/>
          </ac:spMkLst>
        </pc:spChg>
      </pc:sldChg>
      <pc:sldChg chg="modSp">
        <pc:chgData name="泰弘 仲山" userId="857b4835f3abfbd8" providerId="LiveId" clId="{37955C7E-3314-415C-B5AD-FC9F6989AD09}" dt="2025-05-11T15:06:55.744" v="2"/>
        <pc:sldMkLst>
          <pc:docMk/>
          <pc:sldMk cId="0" sldId="263"/>
        </pc:sldMkLst>
        <pc:spChg chg="mod">
          <ac:chgData name="泰弘 仲山" userId="857b4835f3abfbd8" providerId="LiveId" clId="{37955C7E-3314-415C-B5AD-FC9F6989AD09}" dt="2025-05-11T15:06:50.962" v="1"/>
          <ac:spMkLst>
            <pc:docMk/>
            <pc:sldMk cId="0" sldId="263"/>
            <ac:spMk id="9" creationId="{00000000-0000-0000-0000-000000000000}"/>
          </ac:spMkLst>
        </pc:spChg>
        <pc:spChg chg="mod">
          <ac:chgData name="泰弘 仲山" userId="857b4835f3abfbd8" providerId="LiveId" clId="{37955C7E-3314-415C-B5AD-FC9F6989AD09}" dt="2025-05-11T15:06:55.744" v="2"/>
          <ac:spMkLst>
            <pc:docMk/>
            <pc:sldMk cId="0" sldId="263"/>
            <ac:spMk id="12" creationId="{00000000-0000-0000-0000-000000000000}"/>
          </ac:spMkLst>
        </pc:spChg>
        <pc:spChg chg="mod">
          <ac:chgData name="泰弘 仲山" userId="857b4835f3abfbd8" providerId="LiveId" clId="{37955C7E-3314-415C-B5AD-FC9F6989AD09}" dt="2025-05-11T15:06:50.962" v="1"/>
          <ac:spMkLst>
            <pc:docMk/>
            <pc:sldMk cId="0" sldId="263"/>
            <ac:spMk id="13" creationId="{00000000-0000-0000-0000-000000000000}"/>
          </ac:spMkLst>
        </pc:spChg>
        <pc:spChg chg="mod">
          <ac:chgData name="泰弘 仲山" userId="857b4835f3abfbd8" providerId="LiveId" clId="{37955C7E-3314-415C-B5AD-FC9F6989AD09}" dt="2025-05-11T15:06:50.962" v="1"/>
          <ac:spMkLst>
            <pc:docMk/>
            <pc:sldMk cId="0" sldId="263"/>
            <ac:spMk id="14" creationId="{00000000-0000-0000-0000-000000000000}"/>
          </ac:spMkLst>
        </pc:spChg>
        <pc:spChg chg="mod">
          <ac:chgData name="泰弘 仲山" userId="857b4835f3abfbd8" providerId="LiveId" clId="{37955C7E-3314-415C-B5AD-FC9F6989AD09}" dt="2025-05-11T15:06:55.744" v="2"/>
          <ac:spMkLst>
            <pc:docMk/>
            <pc:sldMk cId="0" sldId="263"/>
            <ac:spMk id="15" creationId="{00000000-0000-0000-0000-000000000000}"/>
          </ac:spMkLst>
        </pc:spChg>
        <pc:spChg chg="mod">
          <ac:chgData name="泰弘 仲山" userId="857b4835f3abfbd8" providerId="LiveId" clId="{37955C7E-3314-415C-B5AD-FC9F6989AD09}" dt="2025-05-11T15:06:55.744" v="2"/>
          <ac:spMkLst>
            <pc:docMk/>
            <pc:sldMk cId="0" sldId="263"/>
            <ac:spMk id="18" creationId="{00000000-0000-0000-0000-000000000000}"/>
          </ac:spMkLst>
        </pc:spChg>
        <pc:spChg chg="mod">
          <ac:chgData name="泰弘 仲山" userId="857b4835f3abfbd8" providerId="LiveId" clId="{37955C7E-3314-415C-B5AD-FC9F6989AD09}" dt="2025-05-11T15:06:55.744" v="2"/>
          <ac:spMkLst>
            <pc:docMk/>
            <pc:sldMk cId="0" sldId="263"/>
            <ac:spMk id="20" creationId="{00000000-0000-0000-0000-000000000000}"/>
          </ac:spMkLst>
        </pc:spChg>
        <pc:spChg chg="mod">
          <ac:chgData name="泰弘 仲山" userId="857b4835f3abfbd8" providerId="LiveId" clId="{37955C7E-3314-415C-B5AD-FC9F6989AD09}" dt="2025-05-11T15:06:55.744" v="2"/>
          <ac:spMkLst>
            <pc:docMk/>
            <pc:sldMk cId="0" sldId="263"/>
            <ac:spMk id="24" creationId="{00000000-0000-0000-0000-000000000000}"/>
          </ac:spMkLst>
        </pc:spChg>
        <pc:spChg chg="mod">
          <ac:chgData name="泰弘 仲山" userId="857b4835f3abfbd8" providerId="LiveId" clId="{37955C7E-3314-415C-B5AD-FC9F6989AD09}" dt="2025-05-11T15:06:55.744" v="2"/>
          <ac:spMkLst>
            <pc:docMk/>
            <pc:sldMk cId="0" sldId="263"/>
            <ac:spMk id="30" creationId="{00000000-0000-0000-0000-000000000000}"/>
          </ac:spMkLst>
        </pc:spChg>
        <pc:spChg chg="mod">
          <ac:chgData name="泰弘 仲山" userId="857b4835f3abfbd8" providerId="LiveId" clId="{37955C7E-3314-415C-B5AD-FC9F6989AD09}" dt="2025-05-11T15:06:50.962" v="1"/>
          <ac:spMkLst>
            <pc:docMk/>
            <pc:sldMk cId="0" sldId="263"/>
            <ac:spMk id="31" creationId="{00000000-0000-0000-0000-000000000000}"/>
          </ac:spMkLst>
        </pc:spChg>
        <pc:spChg chg="mod">
          <ac:chgData name="泰弘 仲山" userId="857b4835f3abfbd8" providerId="LiveId" clId="{37955C7E-3314-415C-B5AD-FC9F6989AD09}" dt="2025-05-11T15:06:50.962" v="1"/>
          <ac:spMkLst>
            <pc:docMk/>
            <pc:sldMk cId="0" sldId="263"/>
            <ac:spMk id="33" creationId="{00000000-0000-0000-0000-000000000000}"/>
          </ac:spMkLst>
        </pc:spChg>
        <pc:spChg chg="mod">
          <ac:chgData name="泰弘 仲山" userId="857b4835f3abfbd8" providerId="LiveId" clId="{37955C7E-3314-415C-B5AD-FC9F6989AD09}" dt="2025-05-11T15:06:50.962" v="1"/>
          <ac:spMkLst>
            <pc:docMk/>
            <pc:sldMk cId="0" sldId="263"/>
            <ac:spMk id="34" creationId="{00000000-0000-0000-0000-000000000000}"/>
          </ac:spMkLst>
        </pc:spChg>
        <pc:spChg chg="mod">
          <ac:chgData name="泰弘 仲山" userId="857b4835f3abfbd8" providerId="LiveId" clId="{37955C7E-3314-415C-B5AD-FC9F6989AD09}" dt="2025-05-11T15:06:50.962" v="1"/>
          <ac:spMkLst>
            <pc:docMk/>
            <pc:sldMk cId="0" sldId="263"/>
            <ac:spMk id="38" creationId="{00000000-0000-0000-0000-000000000000}"/>
          </ac:spMkLst>
        </pc:spChg>
        <pc:spChg chg="mod">
          <ac:chgData name="泰弘 仲山" userId="857b4835f3abfbd8" providerId="LiveId" clId="{37955C7E-3314-415C-B5AD-FC9F6989AD09}" dt="2025-05-11T15:06:55.744" v="2"/>
          <ac:spMkLst>
            <pc:docMk/>
            <pc:sldMk cId="0" sldId="263"/>
            <ac:spMk id="39" creationId="{00000000-0000-0000-0000-000000000000}"/>
          </ac:spMkLst>
        </pc:spChg>
        <pc:spChg chg="mod">
          <ac:chgData name="泰弘 仲山" userId="857b4835f3abfbd8" providerId="LiveId" clId="{37955C7E-3314-415C-B5AD-FC9F6989AD09}" dt="2025-05-11T15:06:55.744" v="2"/>
          <ac:spMkLst>
            <pc:docMk/>
            <pc:sldMk cId="0" sldId="263"/>
            <ac:spMk id="40" creationId="{00000000-0000-0000-0000-000000000000}"/>
          </ac:spMkLst>
        </pc:spChg>
        <pc:spChg chg="mod">
          <ac:chgData name="泰弘 仲山" userId="857b4835f3abfbd8" providerId="LiveId" clId="{37955C7E-3314-415C-B5AD-FC9F6989AD09}" dt="2025-05-11T15:06:55.744" v="2"/>
          <ac:spMkLst>
            <pc:docMk/>
            <pc:sldMk cId="0" sldId="263"/>
            <ac:spMk id="41" creationId="{00000000-0000-0000-0000-000000000000}"/>
          </ac:spMkLst>
        </pc:spChg>
        <pc:spChg chg="mod">
          <ac:chgData name="泰弘 仲山" userId="857b4835f3abfbd8" providerId="LiveId" clId="{37955C7E-3314-415C-B5AD-FC9F6989AD09}" dt="2025-05-11T15:06:55.744" v="2"/>
          <ac:spMkLst>
            <pc:docMk/>
            <pc:sldMk cId="0" sldId="263"/>
            <ac:spMk id="43" creationId="{00000000-0000-0000-0000-000000000000}"/>
          </ac:spMkLst>
        </pc:spChg>
        <pc:spChg chg="mod">
          <ac:chgData name="泰弘 仲山" userId="857b4835f3abfbd8" providerId="LiveId" clId="{37955C7E-3314-415C-B5AD-FC9F6989AD09}" dt="2025-05-11T15:06:50.962" v="1"/>
          <ac:spMkLst>
            <pc:docMk/>
            <pc:sldMk cId="0" sldId="263"/>
            <ac:spMk id="49" creationId="{00000000-0000-0000-0000-000000000000}"/>
          </ac:spMkLst>
        </pc:spChg>
      </pc:sldChg>
      <pc:sldChg chg="modSp">
        <pc:chgData name="泰弘 仲山" userId="857b4835f3abfbd8" providerId="LiveId" clId="{37955C7E-3314-415C-B5AD-FC9F6989AD09}" dt="2025-05-11T15:06:55.744" v="2"/>
        <pc:sldMkLst>
          <pc:docMk/>
          <pc:sldMk cId="0" sldId="264"/>
        </pc:sldMkLst>
        <pc:spChg chg="mod">
          <ac:chgData name="泰弘 仲山" userId="857b4835f3abfbd8" providerId="LiveId" clId="{37955C7E-3314-415C-B5AD-FC9F6989AD09}" dt="2025-05-11T15:06:55.744" v="2"/>
          <ac:spMkLst>
            <pc:docMk/>
            <pc:sldMk cId="0" sldId="264"/>
            <ac:spMk id="6" creationId="{00000000-0000-0000-0000-000000000000}"/>
          </ac:spMkLst>
        </pc:spChg>
        <pc:spChg chg="mod">
          <ac:chgData name="泰弘 仲山" userId="857b4835f3abfbd8" providerId="LiveId" clId="{37955C7E-3314-415C-B5AD-FC9F6989AD09}" dt="2025-05-11T15:06:45.206" v="0"/>
          <ac:spMkLst>
            <pc:docMk/>
            <pc:sldMk cId="0" sldId="264"/>
            <ac:spMk id="7" creationId="{00000000-0000-0000-0000-000000000000}"/>
          </ac:spMkLst>
        </pc:spChg>
        <pc:spChg chg="mod">
          <ac:chgData name="泰弘 仲山" userId="857b4835f3abfbd8" providerId="LiveId" clId="{37955C7E-3314-415C-B5AD-FC9F6989AD09}" dt="2025-05-11T15:06:55.744" v="2"/>
          <ac:spMkLst>
            <pc:docMk/>
            <pc:sldMk cId="0" sldId="264"/>
            <ac:spMk id="8" creationId="{00000000-0000-0000-0000-000000000000}"/>
          </ac:spMkLst>
        </pc:spChg>
        <pc:spChg chg="mod">
          <ac:chgData name="泰弘 仲山" userId="857b4835f3abfbd8" providerId="LiveId" clId="{37955C7E-3314-415C-B5AD-FC9F6989AD09}" dt="2025-05-11T15:06:45.206" v="0"/>
          <ac:spMkLst>
            <pc:docMk/>
            <pc:sldMk cId="0" sldId="264"/>
            <ac:spMk id="10" creationId="{00000000-0000-0000-0000-000000000000}"/>
          </ac:spMkLst>
        </pc:spChg>
        <pc:spChg chg="mod">
          <ac:chgData name="泰弘 仲山" userId="857b4835f3abfbd8" providerId="LiveId" clId="{37955C7E-3314-415C-B5AD-FC9F6989AD09}" dt="2025-05-11T15:06:55.744" v="2"/>
          <ac:spMkLst>
            <pc:docMk/>
            <pc:sldMk cId="0" sldId="264"/>
            <ac:spMk id="11" creationId="{00000000-0000-0000-0000-000000000000}"/>
          </ac:spMkLst>
        </pc:spChg>
        <pc:spChg chg="mod">
          <ac:chgData name="泰弘 仲山" userId="857b4835f3abfbd8" providerId="LiveId" clId="{37955C7E-3314-415C-B5AD-FC9F6989AD09}" dt="2025-05-11T15:06:45.206" v="0"/>
          <ac:spMkLst>
            <pc:docMk/>
            <pc:sldMk cId="0" sldId="264"/>
            <ac:spMk id="12" creationId="{00000000-0000-0000-0000-000000000000}"/>
          </ac:spMkLst>
        </pc:spChg>
        <pc:spChg chg="mod">
          <ac:chgData name="泰弘 仲山" userId="857b4835f3abfbd8" providerId="LiveId" clId="{37955C7E-3314-415C-B5AD-FC9F6989AD09}" dt="2025-05-11T15:06:45.206" v="0"/>
          <ac:spMkLst>
            <pc:docMk/>
            <pc:sldMk cId="0" sldId="264"/>
            <ac:spMk id="23" creationId="{00000000-0000-0000-0000-000000000000}"/>
          </ac:spMkLst>
        </pc:spChg>
        <pc:spChg chg="mod">
          <ac:chgData name="泰弘 仲山" userId="857b4835f3abfbd8" providerId="LiveId" clId="{37955C7E-3314-415C-B5AD-FC9F6989AD09}" dt="2025-05-11T15:06:55.744" v="2"/>
          <ac:spMkLst>
            <pc:docMk/>
            <pc:sldMk cId="0" sldId="264"/>
            <ac:spMk id="28" creationId="{00000000-0000-0000-0000-000000000000}"/>
          </ac:spMkLst>
        </pc:spChg>
        <pc:spChg chg="mod">
          <ac:chgData name="泰弘 仲山" userId="857b4835f3abfbd8" providerId="LiveId" clId="{37955C7E-3314-415C-B5AD-FC9F6989AD09}" dt="2025-05-11T15:06:45.206" v="0"/>
          <ac:spMkLst>
            <pc:docMk/>
            <pc:sldMk cId="0" sldId="264"/>
            <ac:spMk id="32" creationId="{00000000-0000-0000-0000-000000000000}"/>
          </ac:spMkLst>
        </pc:spChg>
        <pc:spChg chg="mod">
          <ac:chgData name="泰弘 仲山" userId="857b4835f3abfbd8" providerId="LiveId" clId="{37955C7E-3314-415C-B5AD-FC9F6989AD09}" dt="2025-05-11T15:06:45.206" v="0"/>
          <ac:spMkLst>
            <pc:docMk/>
            <pc:sldMk cId="0" sldId="264"/>
            <ac:spMk id="33" creationId="{00000000-0000-0000-0000-000000000000}"/>
          </ac:spMkLst>
        </pc:spChg>
        <pc:spChg chg="mod">
          <ac:chgData name="泰弘 仲山" userId="857b4835f3abfbd8" providerId="LiveId" clId="{37955C7E-3314-415C-B5AD-FC9F6989AD09}" dt="2025-05-11T15:06:45.206" v="0"/>
          <ac:spMkLst>
            <pc:docMk/>
            <pc:sldMk cId="0" sldId="264"/>
            <ac:spMk id="37" creationId="{00000000-0000-0000-0000-000000000000}"/>
          </ac:spMkLst>
        </pc:spChg>
        <pc:spChg chg="mod">
          <ac:chgData name="泰弘 仲山" userId="857b4835f3abfbd8" providerId="LiveId" clId="{37955C7E-3314-415C-B5AD-FC9F6989AD09}" dt="2025-05-11T15:06:45.206" v="0"/>
          <ac:spMkLst>
            <pc:docMk/>
            <pc:sldMk cId="0" sldId="264"/>
            <ac:spMk id="39" creationId="{00000000-0000-0000-0000-000000000000}"/>
          </ac:spMkLst>
        </pc:spChg>
        <pc:spChg chg="mod">
          <ac:chgData name="泰弘 仲山" userId="857b4835f3abfbd8" providerId="LiveId" clId="{37955C7E-3314-415C-B5AD-FC9F6989AD09}" dt="2025-05-11T15:06:55.744" v="2"/>
          <ac:spMkLst>
            <pc:docMk/>
            <pc:sldMk cId="0" sldId="264"/>
            <ac:spMk id="40" creationId="{00000000-0000-0000-0000-000000000000}"/>
          </ac:spMkLst>
        </pc:spChg>
        <pc:spChg chg="mod">
          <ac:chgData name="泰弘 仲山" userId="857b4835f3abfbd8" providerId="LiveId" clId="{37955C7E-3314-415C-B5AD-FC9F6989AD09}" dt="2025-05-11T15:06:55.744" v="2"/>
          <ac:spMkLst>
            <pc:docMk/>
            <pc:sldMk cId="0" sldId="264"/>
            <ac:spMk id="41" creationId="{00000000-0000-0000-0000-000000000000}"/>
          </ac:spMkLst>
        </pc:spChg>
        <pc:spChg chg="mod">
          <ac:chgData name="泰弘 仲山" userId="857b4835f3abfbd8" providerId="LiveId" clId="{37955C7E-3314-415C-B5AD-FC9F6989AD09}" dt="2025-05-11T15:06:55.744" v="2"/>
          <ac:spMkLst>
            <pc:docMk/>
            <pc:sldMk cId="0" sldId="264"/>
            <ac:spMk id="46" creationId="{00000000-0000-0000-0000-000000000000}"/>
          </ac:spMkLst>
        </pc:spChg>
        <pc:spChg chg="mod">
          <ac:chgData name="泰弘 仲山" userId="857b4835f3abfbd8" providerId="LiveId" clId="{37955C7E-3314-415C-B5AD-FC9F6989AD09}" dt="2025-05-11T15:06:55.744" v="2"/>
          <ac:spMkLst>
            <pc:docMk/>
            <pc:sldMk cId="0" sldId="264"/>
            <ac:spMk id="49" creationId="{00000000-0000-0000-0000-000000000000}"/>
          </ac:spMkLst>
        </pc:spChg>
        <pc:spChg chg="mod">
          <ac:chgData name="泰弘 仲山" userId="857b4835f3abfbd8" providerId="LiveId" clId="{37955C7E-3314-415C-B5AD-FC9F6989AD09}" dt="2025-05-11T15:06:55.744" v="2"/>
          <ac:spMkLst>
            <pc:docMk/>
            <pc:sldMk cId="0" sldId="264"/>
            <ac:spMk id="51" creationId="{00000000-0000-0000-0000-000000000000}"/>
          </ac:spMkLst>
        </pc:spChg>
        <pc:spChg chg="mod">
          <ac:chgData name="泰弘 仲山" userId="857b4835f3abfbd8" providerId="LiveId" clId="{37955C7E-3314-415C-B5AD-FC9F6989AD09}" dt="2025-05-11T15:06:55.744" v="2"/>
          <ac:spMkLst>
            <pc:docMk/>
            <pc:sldMk cId="0" sldId="264"/>
            <ac:spMk id="54" creationId="{00000000-0000-0000-0000-000000000000}"/>
          </ac:spMkLst>
        </pc:spChg>
      </pc:sldChg>
      <pc:sldChg chg="modSp">
        <pc:chgData name="泰弘 仲山" userId="857b4835f3abfbd8" providerId="LiveId" clId="{37955C7E-3314-415C-B5AD-FC9F6989AD09}" dt="2025-05-11T15:06:55.744" v="2"/>
        <pc:sldMkLst>
          <pc:docMk/>
          <pc:sldMk cId="0" sldId="265"/>
        </pc:sldMkLst>
        <pc:spChg chg="mod">
          <ac:chgData name="泰弘 仲山" userId="857b4835f3abfbd8" providerId="LiveId" clId="{37955C7E-3314-415C-B5AD-FC9F6989AD09}" dt="2025-05-11T15:06:50.962" v="1"/>
          <ac:spMkLst>
            <pc:docMk/>
            <pc:sldMk cId="0" sldId="265"/>
            <ac:spMk id="5" creationId="{00000000-0000-0000-0000-000000000000}"/>
          </ac:spMkLst>
        </pc:spChg>
        <pc:spChg chg="mod">
          <ac:chgData name="泰弘 仲山" userId="857b4835f3abfbd8" providerId="LiveId" clId="{37955C7E-3314-415C-B5AD-FC9F6989AD09}" dt="2025-05-11T15:06:50.962" v="1"/>
          <ac:spMkLst>
            <pc:docMk/>
            <pc:sldMk cId="0" sldId="265"/>
            <ac:spMk id="8" creationId="{00000000-0000-0000-0000-000000000000}"/>
          </ac:spMkLst>
        </pc:spChg>
        <pc:spChg chg="mod">
          <ac:chgData name="泰弘 仲山" userId="857b4835f3abfbd8" providerId="LiveId" clId="{37955C7E-3314-415C-B5AD-FC9F6989AD09}" dt="2025-05-11T15:06:55.744" v="2"/>
          <ac:spMkLst>
            <pc:docMk/>
            <pc:sldMk cId="0" sldId="265"/>
            <ac:spMk id="11" creationId="{00000000-0000-0000-0000-000000000000}"/>
          </ac:spMkLst>
        </pc:spChg>
        <pc:spChg chg="mod">
          <ac:chgData name="泰弘 仲山" userId="857b4835f3abfbd8" providerId="LiveId" clId="{37955C7E-3314-415C-B5AD-FC9F6989AD09}" dt="2025-05-11T15:06:55.744" v="2"/>
          <ac:spMkLst>
            <pc:docMk/>
            <pc:sldMk cId="0" sldId="265"/>
            <ac:spMk id="14" creationId="{00000000-0000-0000-0000-000000000000}"/>
          </ac:spMkLst>
        </pc:spChg>
        <pc:spChg chg="mod">
          <ac:chgData name="泰弘 仲山" userId="857b4835f3abfbd8" providerId="LiveId" clId="{37955C7E-3314-415C-B5AD-FC9F6989AD09}" dt="2025-05-11T15:06:55.744" v="2"/>
          <ac:spMkLst>
            <pc:docMk/>
            <pc:sldMk cId="0" sldId="265"/>
            <ac:spMk id="21" creationId="{00000000-0000-0000-0000-000000000000}"/>
          </ac:spMkLst>
        </pc:spChg>
        <pc:spChg chg="mod">
          <ac:chgData name="泰弘 仲山" userId="857b4835f3abfbd8" providerId="LiveId" clId="{37955C7E-3314-415C-B5AD-FC9F6989AD09}" dt="2025-05-11T15:06:55.744" v="2"/>
          <ac:spMkLst>
            <pc:docMk/>
            <pc:sldMk cId="0" sldId="265"/>
            <ac:spMk id="26" creationId="{00000000-0000-0000-0000-000000000000}"/>
          </ac:spMkLst>
        </pc:spChg>
        <pc:spChg chg="mod">
          <ac:chgData name="泰弘 仲山" userId="857b4835f3abfbd8" providerId="LiveId" clId="{37955C7E-3314-415C-B5AD-FC9F6989AD09}" dt="2025-05-11T15:06:50.962" v="1"/>
          <ac:spMkLst>
            <pc:docMk/>
            <pc:sldMk cId="0" sldId="265"/>
            <ac:spMk id="31" creationId="{00000000-0000-0000-0000-000000000000}"/>
          </ac:spMkLst>
        </pc:spChg>
        <pc:spChg chg="mod">
          <ac:chgData name="泰弘 仲山" userId="857b4835f3abfbd8" providerId="LiveId" clId="{37955C7E-3314-415C-B5AD-FC9F6989AD09}" dt="2025-05-11T15:06:50.962" v="1"/>
          <ac:spMkLst>
            <pc:docMk/>
            <pc:sldMk cId="0" sldId="265"/>
            <ac:spMk id="36" creationId="{00000000-0000-0000-0000-000000000000}"/>
          </ac:spMkLst>
        </pc:spChg>
        <pc:spChg chg="mod">
          <ac:chgData name="泰弘 仲山" userId="857b4835f3abfbd8" providerId="LiveId" clId="{37955C7E-3314-415C-B5AD-FC9F6989AD09}" dt="2025-05-11T15:06:55.744" v="2"/>
          <ac:spMkLst>
            <pc:docMk/>
            <pc:sldMk cId="0" sldId="265"/>
            <ac:spMk id="39" creationId="{00000000-0000-0000-0000-000000000000}"/>
          </ac:spMkLst>
        </pc:spChg>
        <pc:spChg chg="mod">
          <ac:chgData name="泰弘 仲山" userId="857b4835f3abfbd8" providerId="LiveId" clId="{37955C7E-3314-415C-B5AD-FC9F6989AD09}" dt="2025-05-11T15:06:50.962" v="1"/>
          <ac:spMkLst>
            <pc:docMk/>
            <pc:sldMk cId="0" sldId="265"/>
            <ac:spMk id="41" creationId="{00000000-0000-0000-0000-000000000000}"/>
          </ac:spMkLst>
        </pc:spChg>
        <pc:spChg chg="mod">
          <ac:chgData name="泰弘 仲山" userId="857b4835f3abfbd8" providerId="LiveId" clId="{37955C7E-3314-415C-B5AD-FC9F6989AD09}" dt="2025-05-11T15:06:55.744" v="2"/>
          <ac:spMkLst>
            <pc:docMk/>
            <pc:sldMk cId="0" sldId="265"/>
            <ac:spMk id="42" creationId="{00000000-0000-0000-0000-000000000000}"/>
          </ac:spMkLst>
        </pc:spChg>
        <pc:spChg chg="mod">
          <ac:chgData name="泰弘 仲山" userId="857b4835f3abfbd8" providerId="LiveId" clId="{37955C7E-3314-415C-B5AD-FC9F6989AD09}" dt="2025-05-11T15:06:50.962" v="1"/>
          <ac:spMkLst>
            <pc:docMk/>
            <pc:sldMk cId="0" sldId="265"/>
            <ac:spMk id="46" creationId="{00000000-0000-0000-0000-000000000000}"/>
          </ac:spMkLst>
        </pc:spChg>
        <pc:spChg chg="mod">
          <ac:chgData name="泰弘 仲山" userId="857b4835f3abfbd8" providerId="LiveId" clId="{37955C7E-3314-415C-B5AD-FC9F6989AD09}" dt="2025-05-11T15:06:55.744" v="2"/>
          <ac:spMkLst>
            <pc:docMk/>
            <pc:sldMk cId="0" sldId="265"/>
            <ac:spMk id="56" creationId="{00000000-0000-0000-0000-000000000000}"/>
          </ac:spMkLst>
        </pc:spChg>
        <pc:spChg chg="mod">
          <ac:chgData name="泰弘 仲山" userId="857b4835f3abfbd8" providerId="LiveId" clId="{37955C7E-3314-415C-B5AD-FC9F6989AD09}" dt="2025-05-11T15:06:55.744" v="2"/>
          <ac:spMkLst>
            <pc:docMk/>
            <pc:sldMk cId="0" sldId="265"/>
            <ac:spMk id="61" creationId="{00000000-0000-0000-0000-000000000000}"/>
          </ac:spMkLst>
        </pc:spChg>
        <pc:spChg chg="mod">
          <ac:chgData name="泰弘 仲山" userId="857b4835f3abfbd8" providerId="LiveId" clId="{37955C7E-3314-415C-B5AD-FC9F6989AD09}" dt="2025-05-11T15:06:55.744" v="2"/>
          <ac:spMkLst>
            <pc:docMk/>
            <pc:sldMk cId="0" sldId="265"/>
            <ac:spMk id="63" creationId="{00000000-0000-0000-0000-000000000000}"/>
          </ac:spMkLst>
        </pc:spChg>
        <pc:spChg chg="mod">
          <ac:chgData name="泰弘 仲山" userId="857b4835f3abfbd8" providerId="LiveId" clId="{37955C7E-3314-415C-B5AD-FC9F6989AD09}" dt="2025-05-11T15:06:55.744" v="2"/>
          <ac:spMkLst>
            <pc:docMk/>
            <pc:sldMk cId="0" sldId="265"/>
            <ac:spMk id="71" creationId="{00000000-0000-0000-0000-000000000000}"/>
          </ac:spMkLst>
        </pc:spChg>
        <pc:spChg chg="mod">
          <ac:chgData name="泰弘 仲山" userId="857b4835f3abfbd8" providerId="LiveId" clId="{37955C7E-3314-415C-B5AD-FC9F6989AD09}" dt="2025-05-11T15:06:50.962" v="1"/>
          <ac:spMkLst>
            <pc:docMk/>
            <pc:sldMk cId="0" sldId="265"/>
            <ac:spMk id="73" creationId="{00000000-0000-0000-0000-000000000000}"/>
          </ac:spMkLst>
        </pc:spChg>
      </pc:sldChg>
      <pc:sldChg chg="modSp">
        <pc:chgData name="泰弘 仲山" userId="857b4835f3abfbd8" providerId="LiveId" clId="{37955C7E-3314-415C-B5AD-FC9F6989AD09}" dt="2025-05-11T15:06:55.744" v="2"/>
        <pc:sldMkLst>
          <pc:docMk/>
          <pc:sldMk cId="0" sldId="266"/>
        </pc:sldMkLst>
        <pc:spChg chg="mod">
          <ac:chgData name="泰弘 仲山" userId="857b4835f3abfbd8" providerId="LiveId" clId="{37955C7E-3314-415C-B5AD-FC9F6989AD09}" dt="2025-05-11T15:06:55.744" v="2"/>
          <ac:spMkLst>
            <pc:docMk/>
            <pc:sldMk cId="0" sldId="266"/>
            <ac:spMk id="27" creationId="{00000000-0000-0000-0000-000000000000}"/>
          </ac:spMkLst>
        </pc:spChg>
        <pc:spChg chg="mod">
          <ac:chgData name="泰弘 仲山" userId="857b4835f3abfbd8" providerId="LiveId" clId="{37955C7E-3314-415C-B5AD-FC9F6989AD09}" dt="2025-05-11T15:06:55.744" v="2"/>
          <ac:spMkLst>
            <pc:docMk/>
            <pc:sldMk cId="0" sldId="266"/>
            <ac:spMk id="28" creationId="{00000000-0000-0000-0000-000000000000}"/>
          </ac:spMkLst>
        </pc:spChg>
        <pc:spChg chg="mod">
          <ac:chgData name="泰弘 仲山" userId="857b4835f3abfbd8" providerId="LiveId" clId="{37955C7E-3314-415C-B5AD-FC9F6989AD09}" dt="2025-05-11T15:06:55.744" v="2"/>
          <ac:spMkLst>
            <pc:docMk/>
            <pc:sldMk cId="0" sldId="266"/>
            <ac:spMk id="29" creationId="{00000000-0000-0000-0000-000000000000}"/>
          </ac:spMkLst>
        </pc:spChg>
        <pc:spChg chg="mod">
          <ac:chgData name="泰弘 仲山" userId="857b4835f3abfbd8" providerId="LiveId" clId="{37955C7E-3314-415C-B5AD-FC9F6989AD09}" dt="2025-05-11T15:06:55.744" v="2"/>
          <ac:spMkLst>
            <pc:docMk/>
            <pc:sldMk cId="0" sldId="266"/>
            <ac:spMk id="30" creationId="{00000000-0000-0000-0000-000000000000}"/>
          </ac:spMkLst>
        </pc:spChg>
        <pc:spChg chg="mod">
          <ac:chgData name="泰弘 仲山" userId="857b4835f3abfbd8" providerId="LiveId" clId="{37955C7E-3314-415C-B5AD-FC9F6989AD09}" dt="2025-05-11T15:06:55.744" v="2"/>
          <ac:spMkLst>
            <pc:docMk/>
            <pc:sldMk cId="0" sldId="266"/>
            <ac:spMk id="32" creationId="{00000000-0000-0000-0000-000000000000}"/>
          </ac:spMkLst>
        </pc:spChg>
        <pc:spChg chg="mod">
          <ac:chgData name="泰弘 仲山" userId="857b4835f3abfbd8" providerId="LiveId" clId="{37955C7E-3314-415C-B5AD-FC9F6989AD09}" dt="2025-05-11T15:06:55.744" v="2"/>
          <ac:spMkLst>
            <pc:docMk/>
            <pc:sldMk cId="0" sldId="266"/>
            <ac:spMk id="34" creationId="{00000000-0000-0000-0000-000000000000}"/>
          </ac:spMkLst>
        </pc:spChg>
        <pc:spChg chg="mod">
          <ac:chgData name="泰弘 仲山" userId="857b4835f3abfbd8" providerId="LiveId" clId="{37955C7E-3314-415C-B5AD-FC9F6989AD09}" dt="2025-05-11T15:06:55.744" v="2"/>
          <ac:spMkLst>
            <pc:docMk/>
            <pc:sldMk cId="0" sldId="266"/>
            <ac:spMk id="35" creationId="{00000000-0000-0000-0000-000000000000}"/>
          </ac:spMkLst>
        </pc:spChg>
        <pc:picChg chg="mod">
          <ac:chgData name="泰弘 仲山" userId="857b4835f3abfbd8" providerId="LiveId" clId="{37955C7E-3314-415C-B5AD-FC9F6989AD09}" dt="2025-05-11T15:06:55.744" v="2"/>
          <ac:picMkLst>
            <pc:docMk/>
            <pc:sldMk cId="0" sldId="266"/>
            <ac:picMk id="13" creationId="{00000000-0000-0000-0000-000000000000}"/>
          </ac:picMkLst>
        </pc:picChg>
        <pc:picChg chg="mod">
          <ac:chgData name="泰弘 仲山" userId="857b4835f3abfbd8" providerId="LiveId" clId="{37955C7E-3314-415C-B5AD-FC9F6989AD09}" dt="2025-05-11T15:06:55.744" v="2"/>
          <ac:picMkLst>
            <pc:docMk/>
            <pc:sldMk cId="0" sldId="266"/>
            <ac:picMk id="16" creationId="{00000000-0000-0000-0000-000000000000}"/>
          </ac:picMkLst>
        </pc:picChg>
        <pc:picChg chg="mod">
          <ac:chgData name="泰弘 仲山" userId="857b4835f3abfbd8" providerId="LiveId" clId="{37955C7E-3314-415C-B5AD-FC9F6989AD09}" dt="2025-05-11T15:06:55.744" v="2"/>
          <ac:picMkLst>
            <pc:docMk/>
            <pc:sldMk cId="0" sldId="266"/>
            <ac:picMk id="19" creationId="{00000000-0000-0000-0000-000000000000}"/>
          </ac:picMkLst>
        </pc:picChg>
      </pc:sldChg>
      <pc:sldChg chg="modSp">
        <pc:chgData name="泰弘 仲山" userId="857b4835f3abfbd8" providerId="LiveId" clId="{37955C7E-3314-415C-B5AD-FC9F6989AD09}" dt="2025-05-11T15:06:55.744" v="2"/>
        <pc:sldMkLst>
          <pc:docMk/>
          <pc:sldMk cId="0" sldId="267"/>
        </pc:sldMkLst>
        <pc:spChg chg="mod">
          <ac:chgData name="泰弘 仲山" userId="857b4835f3abfbd8" providerId="LiveId" clId="{37955C7E-3314-415C-B5AD-FC9F6989AD09}" dt="2025-05-11T15:06:55.744" v="2"/>
          <ac:spMkLst>
            <pc:docMk/>
            <pc:sldMk cId="0" sldId="267"/>
            <ac:spMk id="6" creationId="{00000000-0000-0000-0000-000000000000}"/>
          </ac:spMkLst>
        </pc:spChg>
        <pc:spChg chg="mod">
          <ac:chgData name="泰弘 仲山" userId="857b4835f3abfbd8" providerId="LiveId" clId="{37955C7E-3314-415C-B5AD-FC9F6989AD09}" dt="2025-05-11T15:06:50.962" v="1"/>
          <ac:spMkLst>
            <pc:docMk/>
            <pc:sldMk cId="0" sldId="267"/>
            <ac:spMk id="7" creationId="{00000000-0000-0000-0000-000000000000}"/>
          </ac:spMkLst>
        </pc:spChg>
        <pc:spChg chg="mod">
          <ac:chgData name="泰弘 仲山" userId="857b4835f3abfbd8" providerId="LiveId" clId="{37955C7E-3314-415C-B5AD-FC9F6989AD09}" dt="2025-05-11T15:06:55.744" v="2"/>
          <ac:spMkLst>
            <pc:docMk/>
            <pc:sldMk cId="0" sldId="267"/>
            <ac:spMk id="19" creationId="{00000000-0000-0000-0000-000000000000}"/>
          </ac:spMkLst>
        </pc:spChg>
        <pc:spChg chg="mod">
          <ac:chgData name="泰弘 仲山" userId="857b4835f3abfbd8" providerId="LiveId" clId="{37955C7E-3314-415C-B5AD-FC9F6989AD09}" dt="2025-05-11T15:06:55.744" v="2"/>
          <ac:spMkLst>
            <pc:docMk/>
            <pc:sldMk cId="0" sldId="267"/>
            <ac:spMk id="26" creationId="{00000000-0000-0000-0000-000000000000}"/>
          </ac:spMkLst>
        </pc:spChg>
        <pc:spChg chg="mod">
          <ac:chgData name="泰弘 仲山" userId="857b4835f3abfbd8" providerId="LiveId" clId="{37955C7E-3314-415C-B5AD-FC9F6989AD09}" dt="2025-05-11T15:06:55.744" v="2"/>
          <ac:spMkLst>
            <pc:docMk/>
            <pc:sldMk cId="0" sldId="267"/>
            <ac:spMk id="28" creationId="{00000000-0000-0000-0000-000000000000}"/>
          </ac:spMkLst>
        </pc:spChg>
        <pc:spChg chg="mod">
          <ac:chgData name="泰弘 仲山" userId="857b4835f3abfbd8" providerId="LiveId" clId="{37955C7E-3314-415C-B5AD-FC9F6989AD09}" dt="2025-05-11T15:06:55.744" v="2"/>
          <ac:spMkLst>
            <pc:docMk/>
            <pc:sldMk cId="0" sldId="267"/>
            <ac:spMk id="29" creationId="{00000000-0000-0000-0000-000000000000}"/>
          </ac:spMkLst>
        </pc:spChg>
        <pc:spChg chg="mod">
          <ac:chgData name="泰弘 仲山" userId="857b4835f3abfbd8" providerId="LiveId" clId="{37955C7E-3314-415C-B5AD-FC9F6989AD09}" dt="2025-05-11T15:06:50.962" v="1"/>
          <ac:spMkLst>
            <pc:docMk/>
            <pc:sldMk cId="0" sldId="267"/>
            <ac:spMk id="32" creationId="{00000000-0000-0000-0000-000000000000}"/>
          </ac:spMkLst>
        </pc:spChg>
        <pc:spChg chg="mod">
          <ac:chgData name="泰弘 仲山" userId="857b4835f3abfbd8" providerId="LiveId" clId="{37955C7E-3314-415C-B5AD-FC9F6989AD09}" dt="2025-05-11T15:06:55.744" v="2"/>
          <ac:spMkLst>
            <pc:docMk/>
            <pc:sldMk cId="0" sldId="267"/>
            <ac:spMk id="34" creationId="{00000000-0000-0000-0000-000000000000}"/>
          </ac:spMkLst>
        </pc:spChg>
        <pc:spChg chg="mod">
          <ac:chgData name="泰弘 仲山" userId="857b4835f3abfbd8" providerId="LiveId" clId="{37955C7E-3314-415C-B5AD-FC9F6989AD09}" dt="2025-05-11T15:06:55.744" v="2"/>
          <ac:spMkLst>
            <pc:docMk/>
            <pc:sldMk cId="0" sldId="267"/>
            <ac:spMk id="37" creationId="{00000000-0000-0000-0000-000000000000}"/>
          </ac:spMkLst>
        </pc:spChg>
        <pc:spChg chg="mod">
          <ac:chgData name="泰弘 仲山" userId="857b4835f3abfbd8" providerId="LiveId" clId="{37955C7E-3314-415C-B5AD-FC9F6989AD09}" dt="2025-05-11T15:06:50.962" v="1"/>
          <ac:spMkLst>
            <pc:docMk/>
            <pc:sldMk cId="0" sldId="267"/>
            <ac:spMk id="38" creationId="{00000000-0000-0000-0000-000000000000}"/>
          </ac:spMkLst>
        </pc:spChg>
        <pc:spChg chg="mod">
          <ac:chgData name="泰弘 仲山" userId="857b4835f3abfbd8" providerId="LiveId" clId="{37955C7E-3314-415C-B5AD-FC9F6989AD09}" dt="2025-05-11T15:06:50.962" v="1"/>
          <ac:spMkLst>
            <pc:docMk/>
            <pc:sldMk cId="0" sldId="267"/>
            <ac:spMk id="42" creationId="{00000000-0000-0000-0000-000000000000}"/>
          </ac:spMkLst>
        </pc:spChg>
        <pc:spChg chg="mod">
          <ac:chgData name="泰弘 仲山" userId="857b4835f3abfbd8" providerId="LiveId" clId="{37955C7E-3314-415C-B5AD-FC9F6989AD09}" dt="2025-05-11T15:06:55.744" v="2"/>
          <ac:spMkLst>
            <pc:docMk/>
            <pc:sldMk cId="0" sldId="267"/>
            <ac:spMk id="52" creationId="{00000000-0000-0000-0000-000000000000}"/>
          </ac:spMkLst>
        </pc:spChg>
        <pc:spChg chg="mod">
          <ac:chgData name="泰弘 仲山" userId="857b4835f3abfbd8" providerId="LiveId" clId="{37955C7E-3314-415C-B5AD-FC9F6989AD09}" dt="2025-05-11T15:06:50.962" v="1"/>
          <ac:spMkLst>
            <pc:docMk/>
            <pc:sldMk cId="0" sldId="267"/>
            <ac:spMk id="54" creationId="{00000000-0000-0000-0000-000000000000}"/>
          </ac:spMkLst>
        </pc:spChg>
        <pc:spChg chg="mod">
          <ac:chgData name="泰弘 仲山" userId="857b4835f3abfbd8" providerId="LiveId" clId="{37955C7E-3314-415C-B5AD-FC9F6989AD09}" dt="2025-05-11T15:06:50.962" v="1"/>
          <ac:spMkLst>
            <pc:docMk/>
            <pc:sldMk cId="0" sldId="267"/>
            <ac:spMk id="59" creationId="{00000000-0000-0000-0000-000000000000}"/>
          </ac:spMkLst>
        </pc:spChg>
        <pc:spChg chg="mod">
          <ac:chgData name="泰弘 仲山" userId="857b4835f3abfbd8" providerId="LiveId" clId="{37955C7E-3314-415C-B5AD-FC9F6989AD09}" dt="2025-05-11T15:06:55.744" v="2"/>
          <ac:spMkLst>
            <pc:docMk/>
            <pc:sldMk cId="0" sldId="267"/>
            <ac:spMk id="66" creationId="{00000000-0000-0000-0000-000000000000}"/>
          </ac:spMkLst>
        </pc:spChg>
        <pc:spChg chg="mod">
          <ac:chgData name="泰弘 仲山" userId="857b4835f3abfbd8" providerId="LiveId" clId="{37955C7E-3314-415C-B5AD-FC9F6989AD09}" dt="2025-05-11T15:06:50.962" v="1"/>
          <ac:spMkLst>
            <pc:docMk/>
            <pc:sldMk cId="0" sldId="267"/>
            <ac:spMk id="67" creationId="{00000000-0000-0000-0000-000000000000}"/>
          </ac:spMkLst>
        </pc:spChg>
        <pc:spChg chg="mod">
          <ac:chgData name="泰弘 仲山" userId="857b4835f3abfbd8" providerId="LiveId" clId="{37955C7E-3314-415C-B5AD-FC9F6989AD09}" dt="2025-05-11T15:06:55.744" v="2"/>
          <ac:spMkLst>
            <pc:docMk/>
            <pc:sldMk cId="0" sldId="267"/>
            <ac:spMk id="70" creationId="{00000000-0000-0000-0000-000000000000}"/>
          </ac:spMkLst>
        </pc:spChg>
        <pc:spChg chg="mod">
          <ac:chgData name="泰弘 仲山" userId="857b4835f3abfbd8" providerId="LiveId" clId="{37955C7E-3314-415C-B5AD-FC9F6989AD09}" dt="2025-05-11T15:06:50.962" v="1"/>
          <ac:spMkLst>
            <pc:docMk/>
            <pc:sldMk cId="0" sldId="267"/>
            <ac:spMk id="75" creationId="{00000000-0000-0000-0000-000000000000}"/>
          </ac:spMkLst>
        </pc:spChg>
      </pc:sldChg>
      <pc:sldChg chg="modSp">
        <pc:chgData name="泰弘 仲山" userId="857b4835f3abfbd8" providerId="LiveId" clId="{37955C7E-3314-415C-B5AD-FC9F6989AD09}" dt="2025-05-11T15:06:55.744" v="2"/>
        <pc:sldMkLst>
          <pc:docMk/>
          <pc:sldMk cId="0" sldId="268"/>
        </pc:sldMkLst>
        <pc:spChg chg="mod">
          <ac:chgData name="泰弘 仲山" userId="857b4835f3abfbd8" providerId="LiveId" clId="{37955C7E-3314-415C-B5AD-FC9F6989AD09}" dt="2025-05-11T15:06:55.744" v="2"/>
          <ac:spMkLst>
            <pc:docMk/>
            <pc:sldMk cId="0" sldId="268"/>
            <ac:spMk id="4" creationId="{00000000-0000-0000-0000-000000000000}"/>
          </ac:spMkLst>
        </pc:spChg>
        <pc:spChg chg="mod">
          <ac:chgData name="泰弘 仲山" userId="857b4835f3abfbd8" providerId="LiveId" clId="{37955C7E-3314-415C-B5AD-FC9F6989AD09}" dt="2025-05-11T15:06:55.744" v="2"/>
          <ac:spMkLst>
            <pc:docMk/>
            <pc:sldMk cId="0" sldId="268"/>
            <ac:spMk id="6" creationId="{00000000-0000-0000-0000-000000000000}"/>
          </ac:spMkLst>
        </pc:spChg>
        <pc:spChg chg="mod">
          <ac:chgData name="泰弘 仲山" userId="857b4835f3abfbd8" providerId="LiveId" clId="{37955C7E-3314-415C-B5AD-FC9F6989AD09}" dt="2025-05-11T15:06:55.744" v="2"/>
          <ac:spMkLst>
            <pc:docMk/>
            <pc:sldMk cId="0" sldId="268"/>
            <ac:spMk id="7" creationId="{00000000-0000-0000-0000-000000000000}"/>
          </ac:spMkLst>
        </pc:spChg>
        <pc:spChg chg="mod">
          <ac:chgData name="泰弘 仲山" userId="857b4835f3abfbd8" providerId="LiveId" clId="{37955C7E-3314-415C-B5AD-FC9F6989AD09}" dt="2025-05-11T15:06:55.744" v="2"/>
          <ac:spMkLst>
            <pc:docMk/>
            <pc:sldMk cId="0" sldId="268"/>
            <ac:spMk id="10" creationId="{00000000-0000-0000-0000-000000000000}"/>
          </ac:spMkLst>
        </pc:spChg>
        <pc:spChg chg="mod">
          <ac:chgData name="泰弘 仲山" userId="857b4835f3abfbd8" providerId="LiveId" clId="{37955C7E-3314-415C-B5AD-FC9F6989AD09}" dt="2025-05-11T15:06:55.744" v="2"/>
          <ac:spMkLst>
            <pc:docMk/>
            <pc:sldMk cId="0" sldId="268"/>
            <ac:spMk id="12" creationId="{00000000-0000-0000-0000-000000000000}"/>
          </ac:spMkLst>
        </pc:spChg>
        <pc:spChg chg="mod">
          <ac:chgData name="泰弘 仲山" userId="857b4835f3abfbd8" providerId="LiveId" clId="{37955C7E-3314-415C-B5AD-FC9F6989AD09}" dt="2025-05-11T15:06:55.744" v="2"/>
          <ac:spMkLst>
            <pc:docMk/>
            <pc:sldMk cId="0" sldId="268"/>
            <ac:spMk id="13" creationId="{00000000-0000-0000-0000-000000000000}"/>
          </ac:spMkLst>
        </pc:spChg>
        <pc:spChg chg="mod">
          <ac:chgData name="泰弘 仲山" userId="857b4835f3abfbd8" providerId="LiveId" clId="{37955C7E-3314-415C-B5AD-FC9F6989AD09}" dt="2025-05-11T15:06:55.744" v="2"/>
          <ac:spMkLst>
            <pc:docMk/>
            <pc:sldMk cId="0" sldId="268"/>
            <ac:spMk id="17" creationId="{00000000-0000-0000-0000-000000000000}"/>
          </ac:spMkLst>
        </pc:spChg>
        <pc:spChg chg="mod">
          <ac:chgData name="泰弘 仲山" userId="857b4835f3abfbd8" providerId="LiveId" clId="{37955C7E-3314-415C-B5AD-FC9F6989AD09}" dt="2025-05-11T15:06:55.744" v="2"/>
          <ac:spMkLst>
            <pc:docMk/>
            <pc:sldMk cId="0" sldId="268"/>
            <ac:spMk id="18" creationId="{00000000-0000-0000-0000-000000000000}"/>
          </ac:spMkLst>
        </pc:spChg>
        <pc:spChg chg="mod">
          <ac:chgData name="泰弘 仲山" userId="857b4835f3abfbd8" providerId="LiveId" clId="{37955C7E-3314-415C-B5AD-FC9F6989AD09}" dt="2025-05-11T15:06:55.744" v="2"/>
          <ac:spMkLst>
            <pc:docMk/>
            <pc:sldMk cId="0" sldId="268"/>
            <ac:spMk id="27" creationId="{00000000-0000-0000-0000-000000000000}"/>
          </ac:spMkLst>
        </pc:spChg>
        <pc:spChg chg="mod">
          <ac:chgData name="泰弘 仲山" userId="857b4835f3abfbd8" providerId="LiveId" clId="{37955C7E-3314-415C-B5AD-FC9F6989AD09}" dt="2025-05-11T15:06:55.744" v="2"/>
          <ac:spMkLst>
            <pc:docMk/>
            <pc:sldMk cId="0" sldId="268"/>
            <ac:spMk id="28" creationId="{00000000-0000-0000-0000-000000000000}"/>
          </ac:spMkLst>
        </pc:spChg>
      </pc:sldChg>
      <pc:sldMasterChg chg="modSp modSldLayout">
        <pc:chgData name="泰弘 仲山" userId="857b4835f3abfbd8" providerId="LiveId" clId="{37955C7E-3314-415C-B5AD-FC9F6989AD09}" dt="2025-05-11T15:06:55.744" v="2"/>
        <pc:sldMasterMkLst>
          <pc:docMk/>
          <pc:sldMasterMk cId="0" sldId="2147483648"/>
        </pc:sldMasterMkLst>
        <pc:spChg chg="mod">
          <ac:chgData name="泰弘 仲山" userId="857b4835f3abfbd8" providerId="LiveId" clId="{37955C7E-3314-415C-B5AD-FC9F6989AD09}" dt="2025-05-11T15:06:55.744" v="2"/>
          <ac:spMkLst>
            <pc:docMk/>
            <pc:sldMasterMk cId="0" sldId="2147483648"/>
            <ac:spMk id="2" creationId="{00000000-0000-0000-0000-000000000000}"/>
          </ac:spMkLst>
        </pc:spChg>
        <pc:spChg chg="mod">
          <ac:chgData name="泰弘 仲山" userId="857b4835f3abfbd8" providerId="LiveId" clId="{37955C7E-3314-415C-B5AD-FC9F6989AD09}" dt="2025-05-11T15:06:55.744" v="2"/>
          <ac:spMkLst>
            <pc:docMk/>
            <pc:sldMasterMk cId="0" sldId="2147483648"/>
            <ac:spMk id="3" creationId="{00000000-0000-0000-0000-000000000000}"/>
          </ac:spMkLst>
        </pc:spChg>
        <pc:spChg chg="mod">
          <ac:chgData name="泰弘 仲山" userId="857b4835f3abfbd8" providerId="LiveId" clId="{37955C7E-3314-415C-B5AD-FC9F6989AD09}" dt="2025-05-11T15:06:55.744" v="2"/>
          <ac:spMkLst>
            <pc:docMk/>
            <pc:sldMasterMk cId="0" sldId="2147483648"/>
            <ac:spMk id="4" creationId="{00000000-0000-0000-0000-000000000000}"/>
          </ac:spMkLst>
        </pc:spChg>
        <pc:spChg chg="mod">
          <ac:chgData name="泰弘 仲山" userId="857b4835f3abfbd8" providerId="LiveId" clId="{37955C7E-3314-415C-B5AD-FC9F6989AD09}" dt="2025-05-11T15:06:55.744" v="2"/>
          <ac:spMkLst>
            <pc:docMk/>
            <pc:sldMasterMk cId="0" sldId="2147483648"/>
            <ac:spMk id="5" creationId="{00000000-0000-0000-0000-000000000000}"/>
          </ac:spMkLst>
        </pc:spChg>
        <pc:spChg chg="mod">
          <ac:chgData name="泰弘 仲山" userId="857b4835f3abfbd8" providerId="LiveId" clId="{37955C7E-3314-415C-B5AD-FC9F6989AD09}" dt="2025-05-11T15:06:55.744" v="2"/>
          <ac:spMkLst>
            <pc:docMk/>
            <pc:sldMasterMk cId="0" sldId="2147483648"/>
            <ac:spMk id="6" creationId="{00000000-0000-0000-0000-000000000000}"/>
          </ac:spMkLst>
        </pc:spChg>
        <pc:sldLayoutChg chg="modSp">
          <pc:chgData name="泰弘 仲山" userId="857b4835f3abfbd8" providerId="LiveId" clId="{37955C7E-3314-415C-B5AD-FC9F6989AD09}" dt="2025-05-11T15:06:55.744" v="2"/>
          <pc:sldLayoutMkLst>
            <pc:docMk/>
            <pc:sldMasterMk cId="0" sldId="2147483648"/>
            <pc:sldLayoutMk cId="0" sldId="2147483661"/>
          </pc:sldLayoutMkLst>
          <pc:spChg chg="mod">
            <ac:chgData name="泰弘 仲山" userId="857b4835f3abfbd8" providerId="LiveId" clId="{37955C7E-3314-415C-B5AD-FC9F6989AD09}" dt="2025-05-11T15:06:55.744" v="2"/>
            <ac:spMkLst>
              <pc:docMk/>
              <pc:sldMasterMk cId="0" sldId="2147483648"/>
              <pc:sldLayoutMk cId="0" sldId="2147483661"/>
              <ac:spMk id="2" creationId="{00000000-0000-0000-0000-000000000000}"/>
            </ac:spMkLst>
          </pc:spChg>
          <pc:spChg chg="mod">
            <ac:chgData name="泰弘 仲山" userId="857b4835f3abfbd8" providerId="LiveId" clId="{37955C7E-3314-415C-B5AD-FC9F6989AD09}" dt="2025-05-11T15:06:55.744" v="2"/>
            <ac:spMkLst>
              <pc:docMk/>
              <pc:sldMasterMk cId="0" sldId="2147483648"/>
              <pc:sldLayoutMk cId="0" sldId="2147483661"/>
              <ac:spMk id="3" creationId="{00000000-0000-0000-0000-000000000000}"/>
            </ac:spMkLst>
          </pc:spChg>
        </pc:sldLayoutChg>
        <pc:sldLayoutChg chg="modSp">
          <pc:chgData name="泰弘 仲山" userId="857b4835f3abfbd8" providerId="LiveId" clId="{37955C7E-3314-415C-B5AD-FC9F6989AD09}" dt="2025-05-11T15:06:55.744" v="2"/>
          <pc:sldLayoutMkLst>
            <pc:docMk/>
            <pc:sldMasterMk cId="0" sldId="2147483648"/>
            <pc:sldLayoutMk cId="0" sldId="2147483662"/>
          </pc:sldLayoutMkLst>
          <pc:spChg chg="mod">
            <ac:chgData name="泰弘 仲山" userId="857b4835f3abfbd8" providerId="LiveId" clId="{37955C7E-3314-415C-B5AD-FC9F6989AD09}" dt="2025-05-11T15:06:55.744" v="2"/>
            <ac:spMkLst>
              <pc:docMk/>
              <pc:sldMasterMk cId="0" sldId="2147483648"/>
              <pc:sldLayoutMk cId="0" sldId="2147483662"/>
              <ac:spMk id="2" creationId="{00000000-0000-0000-0000-000000000000}"/>
            </ac:spMkLst>
          </pc:spChg>
        </pc:sldLayoutChg>
        <pc:sldLayoutChg chg="modSp">
          <pc:chgData name="泰弘 仲山" userId="857b4835f3abfbd8" providerId="LiveId" clId="{37955C7E-3314-415C-B5AD-FC9F6989AD09}" dt="2025-05-11T15:06:55.744" v="2"/>
          <pc:sldLayoutMkLst>
            <pc:docMk/>
            <pc:sldMasterMk cId="0" sldId="2147483648"/>
            <pc:sldLayoutMk cId="0" sldId="2147483663"/>
          </pc:sldLayoutMkLst>
          <pc:spChg chg="mod">
            <ac:chgData name="泰弘 仲山" userId="857b4835f3abfbd8" providerId="LiveId" clId="{37955C7E-3314-415C-B5AD-FC9F6989AD09}" dt="2025-05-11T15:06:55.744" v="2"/>
            <ac:spMkLst>
              <pc:docMk/>
              <pc:sldMasterMk cId="0" sldId="2147483648"/>
              <pc:sldLayoutMk cId="0" sldId="2147483663"/>
              <ac:spMk id="2" creationId="{00000000-0000-0000-0000-000000000000}"/>
            </ac:spMkLst>
          </pc:spChg>
          <pc:spChg chg="mod">
            <ac:chgData name="泰弘 仲山" userId="857b4835f3abfbd8" providerId="LiveId" clId="{37955C7E-3314-415C-B5AD-FC9F6989AD09}" dt="2025-05-11T15:06:55.744" v="2"/>
            <ac:spMkLst>
              <pc:docMk/>
              <pc:sldMasterMk cId="0" sldId="2147483648"/>
              <pc:sldLayoutMk cId="0" sldId="2147483663"/>
              <ac:spMk id="3" creationId="{00000000-0000-0000-0000-000000000000}"/>
            </ac:spMkLst>
          </pc:spChg>
          <pc:spChg chg="mod">
            <ac:chgData name="泰弘 仲山" userId="857b4835f3abfbd8" providerId="LiveId" clId="{37955C7E-3314-415C-B5AD-FC9F6989AD09}" dt="2025-05-11T15:06:55.744" v="2"/>
            <ac:spMkLst>
              <pc:docMk/>
              <pc:sldMasterMk cId="0" sldId="2147483648"/>
              <pc:sldLayoutMk cId="0" sldId="2147483663"/>
              <ac:spMk id="4" creationId="{00000000-0000-0000-0000-000000000000}"/>
            </ac:spMkLst>
          </pc:spChg>
        </pc:sldLayoutChg>
        <pc:sldLayoutChg chg="modSp">
          <pc:chgData name="泰弘 仲山" userId="857b4835f3abfbd8" providerId="LiveId" clId="{37955C7E-3314-415C-B5AD-FC9F6989AD09}" dt="2025-05-11T15:06:55.744" v="2"/>
          <pc:sldLayoutMkLst>
            <pc:docMk/>
            <pc:sldMasterMk cId="0" sldId="2147483648"/>
            <pc:sldLayoutMk cId="0" sldId="2147483664"/>
          </pc:sldLayoutMkLst>
          <pc:spChg chg="mod">
            <ac:chgData name="泰弘 仲山" userId="857b4835f3abfbd8" providerId="LiveId" clId="{37955C7E-3314-415C-B5AD-FC9F6989AD09}" dt="2025-05-11T15:06:55.744" v="2"/>
            <ac:spMkLst>
              <pc:docMk/>
              <pc:sldMasterMk cId="0" sldId="2147483648"/>
              <pc:sldLayoutMk cId="0" sldId="2147483664"/>
              <ac:spMk id="2"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27346" y="2125980"/>
            <a:ext cx="18443258" cy="807913"/>
          </a:xfrm>
          <a:prstGeom prst="rect">
            <a:avLst/>
          </a:prstGeom>
        </p:spPr>
        <p:txBody>
          <a:bodyPr wrap="square" lIns="0" tIns="0" rIns="0" bIns="0">
            <a:spAutoFit/>
          </a:bodyPr>
          <a:lstStyle>
            <a:lvl1pPr>
              <a:defRPr sz="5250" b="1" i="0">
                <a:solidFill>
                  <a:srgbClr val="1A365C"/>
                </a:solidFill>
                <a:latin typeface="UD Digi Kyokasho NK-B"/>
                <a:cs typeface="UD Digi Kyokasho NK-B"/>
              </a:defRPr>
            </a:lvl1pPr>
          </a:lstStyle>
          <a:p>
            <a:endParaRPr/>
          </a:p>
        </p:txBody>
      </p:sp>
      <p:sp>
        <p:nvSpPr>
          <p:cNvPr id="3" name="Holder 3"/>
          <p:cNvSpPr>
            <a:spLocks noGrp="1"/>
          </p:cNvSpPr>
          <p:nvPr>
            <p:ph type="subTitle" idx="4"/>
          </p:nvPr>
        </p:nvSpPr>
        <p:spPr>
          <a:xfrm>
            <a:off x="3254694" y="3840482"/>
            <a:ext cx="1518856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69" b="0" i="0">
                <a:solidFill>
                  <a:schemeClr val="bg1"/>
                </a:solidFill>
                <a:latin typeface="Arial"/>
                <a:cs typeface="Arial"/>
              </a:defRPr>
            </a:lvl1pPr>
          </a:lstStyle>
          <a:p>
            <a:pPr marL="22602">
              <a:lnSpc>
                <a:spcPts val="1958"/>
              </a:lnSpc>
            </a:pPr>
            <a:r>
              <a:rPr lang="en-US" spc="-142"/>
              <a:t>Genspark</a:t>
            </a:r>
            <a:r>
              <a:rPr lang="en-US" spc="-98"/>
              <a:t> </a:t>
            </a:r>
            <a:r>
              <a:rPr lang="ja-JP" altLang="en-US" sz="1780" spc="-151">
                <a:latin typeface="SimSun"/>
                <a:cs typeface="SimSun"/>
              </a:rPr>
              <a:t>で作成</a:t>
            </a:r>
            <a:endParaRPr lang="ja-JP" altLang="en-US" sz="1780">
              <a:latin typeface="SimSun"/>
              <a:cs typeface="SimSun"/>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91074" y="303759"/>
            <a:ext cx="12572380" cy="807913"/>
          </a:xfrm>
        </p:spPr>
        <p:txBody>
          <a:bodyPr lIns="0" tIns="0" rIns="0" bIns="0"/>
          <a:lstStyle>
            <a:lvl1pPr>
              <a:defRPr sz="5250" b="1" i="0">
                <a:solidFill>
                  <a:srgbClr val="1A365C"/>
                </a:solidFill>
                <a:latin typeface="UD Digi Kyokasho NK-B"/>
                <a:cs typeface="UD Digi Kyokasho NK-B"/>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869" b="0" i="0">
                <a:solidFill>
                  <a:schemeClr val="bg1"/>
                </a:solidFill>
                <a:latin typeface="Arial"/>
                <a:cs typeface="Arial"/>
              </a:defRPr>
            </a:lvl1pPr>
          </a:lstStyle>
          <a:p>
            <a:pPr marL="22602">
              <a:lnSpc>
                <a:spcPts val="1958"/>
              </a:lnSpc>
            </a:pPr>
            <a:r>
              <a:rPr lang="en-US" spc="-142"/>
              <a:t>Genspark</a:t>
            </a:r>
            <a:r>
              <a:rPr lang="en-US" spc="-98"/>
              <a:t> </a:t>
            </a:r>
            <a:r>
              <a:rPr lang="ja-JP" altLang="en-US" sz="1780" spc="-151">
                <a:latin typeface="SimSun"/>
                <a:cs typeface="SimSun"/>
              </a:rPr>
              <a:t>で作成</a:t>
            </a:r>
            <a:endParaRPr lang="ja-JP" altLang="en-US" sz="1780">
              <a:latin typeface="SimSun"/>
              <a:cs typeface="SimSun"/>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91074" y="303759"/>
            <a:ext cx="12572380" cy="807913"/>
          </a:xfrm>
        </p:spPr>
        <p:txBody>
          <a:bodyPr lIns="0" tIns="0" rIns="0" bIns="0"/>
          <a:lstStyle>
            <a:lvl1pPr>
              <a:defRPr sz="5250" b="1" i="0">
                <a:solidFill>
                  <a:srgbClr val="1A365C"/>
                </a:solidFill>
                <a:latin typeface="UD Digi Kyokasho NK-B"/>
                <a:cs typeface="UD Digi Kyokasho NK-B"/>
              </a:defRPr>
            </a:lvl1pPr>
          </a:lstStyle>
          <a:p>
            <a:endParaRPr/>
          </a:p>
        </p:txBody>
      </p:sp>
      <p:sp>
        <p:nvSpPr>
          <p:cNvPr id="3" name="Holder 3"/>
          <p:cNvSpPr>
            <a:spLocks noGrp="1"/>
          </p:cNvSpPr>
          <p:nvPr>
            <p:ph sz="half" idx="2"/>
          </p:nvPr>
        </p:nvSpPr>
        <p:spPr>
          <a:xfrm>
            <a:off x="1084898" y="1577341"/>
            <a:ext cx="943860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1174444" y="1577341"/>
            <a:ext cx="943860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69" b="0" i="0">
                <a:solidFill>
                  <a:schemeClr val="bg1"/>
                </a:solidFill>
                <a:latin typeface="Arial"/>
                <a:cs typeface="Arial"/>
              </a:defRPr>
            </a:lvl1pPr>
          </a:lstStyle>
          <a:p>
            <a:pPr marL="22602">
              <a:lnSpc>
                <a:spcPts val="1958"/>
              </a:lnSpc>
            </a:pPr>
            <a:r>
              <a:rPr lang="en-US" spc="-142"/>
              <a:t>Genspark</a:t>
            </a:r>
            <a:r>
              <a:rPr lang="en-US" spc="-98"/>
              <a:t> </a:t>
            </a:r>
            <a:r>
              <a:rPr lang="ja-JP" altLang="en-US" sz="1780" spc="-151">
                <a:latin typeface="SimSun"/>
                <a:cs typeface="SimSun"/>
              </a:rPr>
              <a:t>で作成</a:t>
            </a:r>
            <a:endParaRPr lang="ja-JP" altLang="en-US" sz="1780">
              <a:latin typeface="SimSun"/>
              <a:cs typeface="SimSun"/>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91074" y="303759"/>
            <a:ext cx="12572380" cy="807913"/>
          </a:xfrm>
        </p:spPr>
        <p:txBody>
          <a:bodyPr lIns="0" tIns="0" rIns="0" bIns="0"/>
          <a:lstStyle>
            <a:lvl1pPr>
              <a:defRPr sz="5250" b="1" i="0">
                <a:solidFill>
                  <a:srgbClr val="1A365C"/>
                </a:solidFill>
                <a:latin typeface="UD Digi Kyokasho NK-B"/>
                <a:cs typeface="UD Digi Kyokasho NK-B"/>
              </a:defRPr>
            </a:lvl1pPr>
          </a:lstStyle>
          <a:p>
            <a:endParaRPr/>
          </a:p>
        </p:txBody>
      </p:sp>
      <p:sp>
        <p:nvSpPr>
          <p:cNvPr id="3" name="Holder 3"/>
          <p:cNvSpPr>
            <a:spLocks noGrp="1"/>
          </p:cNvSpPr>
          <p:nvPr>
            <p:ph type="ftr" sz="quarter" idx="5"/>
          </p:nvPr>
        </p:nvSpPr>
        <p:spPr/>
        <p:txBody>
          <a:bodyPr lIns="0" tIns="0" rIns="0" bIns="0"/>
          <a:lstStyle>
            <a:lvl1pPr>
              <a:defRPr sz="1869" b="0" i="0">
                <a:solidFill>
                  <a:schemeClr val="bg1"/>
                </a:solidFill>
                <a:latin typeface="Arial"/>
                <a:cs typeface="Arial"/>
              </a:defRPr>
            </a:lvl1pPr>
          </a:lstStyle>
          <a:p>
            <a:pPr marL="22602">
              <a:lnSpc>
                <a:spcPts val="1958"/>
              </a:lnSpc>
            </a:pPr>
            <a:r>
              <a:rPr lang="en-US" spc="-142"/>
              <a:t>Genspark</a:t>
            </a:r>
            <a:r>
              <a:rPr lang="en-US" spc="-98"/>
              <a:t> </a:t>
            </a:r>
            <a:r>
              <a:rPr lang="ja-JP" altLang="en-US" sz="1780" spc="-151">
                <a:latin typeface="SimSun"/>
                <a:cs typeface="SimSun"/>
              </a:rPr>
              <a:t>で作成</a:t>
            </a:r>
            <a:endParaRPr lang="ja-JP" altLang="en-US" sz="1780">
              <a:latin typeface="SimSun"/>
              <a:cs typeface="SimSun"/>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69" b="0" i="0">
                <a:solidFill>
                  <a:schemeClr val="bg1"/>
                </a:solidFill>
                <a:latin typeface="Arial"/>
                <a:cs typeface="Arial"/>
              </a:defRPr>
            </a:lvl1pPr>
          </a:lstStyle>
          <a:p>
            <a:pPr marL="22602">
              <a:lnSpc>
                <a:spcPts val="1958"/>
              </a:lnSpc>
            </a:pPr>
            <a:r>
              <a:rPr lang="en-US" spc="-142"/>
              <a:t>Genspark</a:t>
            </a:r>
            <a:r>
              <a:rPr lang="en-US" spc="-98"/>
              <a:t> </a:t>
            </a:r>
            <a:r>
              <a:rPr lang="ja-JP" altLang="en-US" sz="1780" spc="-151">
                <a:latin typeface="SimSun"/>
                <a:cs typeface="SimSun"/>
              </a:rPr>
              <a:t>で作成</a:t>
            </a:r>
            <a:endParaRPr lang="ja-JP" altLang="en-US" sz="1780">
              <a:latin typeface="SimSun"/>
              <a:cs typeface="SimSun"/>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91074" y="303759"/>
            <a:ext cx="12572380" cy="453970"/>
          </a:xfrm>
          <a:prstGeom prst="rect">
            <a:avLst/>
          </a:prstGeom>
        </p:spPr>
        <p:txBody>
          <a:bodyPr wrap="square" lIns="0" tIns="0" rIns="0" bIns="0">
            <a:spAutoFit/>
          </a:bodyPr>
          <a:lstStyle>
            <a:lvl1pPr>
              <a:defRPr sz="2950" b="1" i="0">
                <a:solidFill>
                  <a:srgbClr val="1A365C"/>
                </a:solidFill>
                <a:latin typeface="UD Digi Kyokasho NK-B"/>
                <a:cs typeface="UD Digi Kyokasho NK-B"/>
              </a:defRPr>
            </a:lvl1pPr>
          </a:lstStyle>
          <a:p>
            <a:endParaRPr/>
          </a:p>
        </p:txBody>
      </p:sp>
      <p:sp>
        <p:nvSpPr>
          <p:cNvPr id="3" name="Holder 3"/>
          <p:cNvSpPr>
            <a:spLocks noGrp="1"/>
          </p:cNvSpPr>
          <p:nvPr>
            <p:ph type="body" idx="1"/>
          </p:nvPr>
        </p:nvSpPr>
        <p:spPr>
          <a:xfrm>
            <a:off x="1084899" y="1577341"/>
            <a:ext cx="1952815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9576800" y="9087866"/>
            <a:ext cx="1601354" cy="256480"/>
          </a:xfrm>
          <a:prstGeom prst="rect">
            <a:avLst/>
          </a:prstGeom>
        </p:spPr>
        <p:txBody>
          <a:bodyPr wrap="square" lIns="0" tIns="0" rIns="0" bIns="0">
            <a:spAutoFit/>
          </a:bodyPr>
          <a:lstStyle>
            <a:lvl1pPr>
              <a:defRPr sz="1869" b="0" i="0">
                <a:solidFill>
                  <a:schemeClr val="bg1"/>
                </a:solidFill>
                <a:latin typeface="Arial"/>
                <a:cs typeface="Arial"/>
              </a:defRPr>
            </a:lvl1pPr>
          </a:lstStyle>
          <a:p>
            <a:pPr marL="22602">
              <a:lnSpc>
                <a:spcPts val="1958"/>
              </a:lnSpc>
            </a:pPr>
            <a:r>
              <a:rPr lang="en-US" spc="-142"/>
              <a:t>Genspark</a:t>
            </a:r>
            <a:r>
              <a:rPr lang="en-US" spc="-98"/>
              <a:t> </a:t>
            </a:r>
            <a:r>
              <a:rPr lang="ja-JP" altLang="en-US" sz="1780" spc="-151">
                <a:latin typeface="SimSun"/>
                <a:cs typeface="SimSun"/>
              </a:rPr>
              <a:t>で作成</a:t>
            </a:r>
            <a:endParaRPr lang="ja-JP" altLang="en-US" sz="1780">
              <a:latin typeface="SimSun"/>
              <a:cs typeface="SimSun"/>
            </a:endParaRPr>
          </a:p>
        </p:txBody>
      </p:sp>
      <p:sp>
        <p:nvSpPr>
          <p:cNvPr id="5" name="Holder 5"/>
          <p:cNvSpPr>
            <a:spLocks noGrp="1"/>
          </p:cNvSpPr>
          <p:nvPr>
            <p:ph type="dt" sz="half" idx="6"/>
          </p:nvPr>
        </p:nvSpPr>
        <p:spPr>
          <a:xfrm>
            <a:off x="1084897" y="6377940"/>
            <a:ext cx="4990529"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6" name="Holder 6"/>
          <p:cNvSpPr>
            <a:spLocks noGrp="1"/>
          </p:cNvSpPr>
          <p:nvPr>
            <p:ph type="sldNum" sz="quarter" idx="7"/>
          </p:nvPr>
        </p:nvSpPr>
        <p:spPr>
          <a:xfrm>
            <a:off x="15622524" y="6377940"/>
            <a:ext cx="4990529"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813679">
        <a:defRPr>
          <a:latin typeface="+mn-lt"/>
          <a:ea typeface="+mn-ea"/>
          <a:cs typeface="+mn-cs"/>
        </a:defRPr>
      </a:lvl2pPr>
      <a:lvl3pPr marL="1627358">
        <a:defRPr>
          <a:latin typeface="+mn-lt"/>
          <a:ea typeface="+mn-ea"/>
          <a:cs typeface="+mn-cs"/>
        </a:defRPr>
      </a:lvl3pPr>
      <a:lvl4pPr marL="2441037">
        <a:defRPr>
          <a:latin typeface="+mn-lt"/>
          <a:ea typeface="+mn-ea"/>
          <a:cs typeface="+mn-cs"/>
        </a:defRPr>
      </a:lvl4pPr>
      <a:lvl5pPr marL="3254715">
        <a:defRPr>
          <a:latin typeface="+mn-lt"/>
          <a:ea typeface="+mn-ea"/>
          <a:cs typeface="+mn-cs"/>
        </a:defRPr>
      </a:lvl5pPr>
      <a:lvl6pPr marL="4068394">
        <a:defRPr>
          <a:latin typeface="+mn-lt"/>
          <a:ea typeface="+mn-ea"/>
          <a:cs typeface="+mn-cs"/>
        </a:defRPr>
      </a:lvl6pPr>
      <a:lvl7pPr marL="4882073">
        <a:defRPr>
          <a:latin typeface="+mn-lt"/>
          <a:ea typeface="+mn-ea"/>
          <a:cs typeface="+mn-cs"/>
        </a:defRPr>
      </a:lvl7pPr>
      <a:lvl8pPr marL="5695752">
        <a:defRPr>
          <a:latin typeface="+mn-lt"/>
          <a:ea typeface="+mn-ea"/>
          <a:cs typeface="+mn-cs"/>
        </a:defRPr>
      </a:lvl8pPr>
      <a:lvl9pPr marL="6509431">
        <a:defRPr>
          <a:latin typeface="+mn-lt"/>
          <a:ea typeface="+mn-ea"/>
          <a:cs typeface="+mn-cs"/>
        </a:defRPr>
      </a:lvl9pPr>
    </p:bodyStyle>
    <p:otherStyle>
      <a:lvl1pPr marL="0">
        <a:defRPr>
          <a:latin typeface="+mn-lt"/>
          <a:ea typeface="+mn-ea"/>
          <a:cs typeface="+mn-cs"/>
        </a:defRPr>
      </a:lvl1pPr>
      <a:lvl2pPr marL="813679">
        <a:defRPr>
          <a:latin typeface="+mn-lt"/>
          <a:ea typeface="+mn-ea"/>
          <a:cs typeface="+mn-cs"/>
        </a:defRPr>
      </a:lvl2pPr>
      <a:lvl3pPr marL="1627358">
        <a:defRPr>
          <a:latin typeface="+mn-lt"/>
          <a:ea typeface="+mn-ea"/>
          <a:cs typeface="+mn-cs"/>
        </a:defRPr>
      </a:lvl3pPr>
      <a:lvl4pPr marL="2441037">
        <a:defRPr>
          <a:latin typeface="+mn-lt"/>
          <a:ea typeface="+mn-ea"/>
          <a:cs typeface="+mn-cs"/>
        </a:defRPr>
      </a:lvl4pPr>
      <a:lvl5pPr marL="3254715">
        <a:defRPr>
          <a:latin typeface="+mn-lt"/>
          <a:ea typeface="+mn-ea"/>
          <a:cs typeface="+mn-cs"/>
        </a:defRPr>
      </a:lvl5pPr>
      <a:lvl6pPr marL="4068394">
        <a:defRPr>
          <a:latin typeface="+mn-lt"/>
          <a:ea typeface="+mn-ea"/>
          <a:cs typeface="+mn-cs"/>
        </a:defRPr>
      </a:lvl6pPr>
      <a:lvl7pPr marL="4882073">
        <a:defRPr>
          <a:latin typeface="+mn-lt"/>
          <a:ea typeface="+mn-ea"/>
          <a:cs typeface="+mn-cs"/>
        </a:defRPr>
      </a:lvl7pPr>
      <a:lvl8pPr marL="5695752">
        <a:defRPr>
          <a:latin typeface="+mn-lt"/>
          <a:ea typeface="+mn-ea"/>
          <a:cs typeface="+mn-cs"/>
        </a:defRPr>
      </a:lvl8pPr>
      <a:lvl9pPr marL="650943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6830"/>
            <a:ext cx="21723942" cy="12205097"/>
            <a:chOff x="0" y="0"/>
            <a:chExt cx="12206605" cy="6858000"/>
          </a:xfrm>
        </p:grpSpPr>
        <p:pic>
          <p:nvPicPr>
            <p:cNvPr id="3" name="object 3"/>
            <p:cNvPicPr/>
            <p:nvPr/>
          </p:nvPicPr>
          <p:blipFill>
            <a:blip r:embed="rId2" cstate="print"/>
            <a:stretch>
              <a:fillRect/>
            </a:stretch>
          </p:blipFill>
          <p:spPr>
            <a:xfrm>
              <a:off x="0" y="0"/>
              <a:ext cx="12191999" cy="6857999"/>
            </a:xfrm>
            <a:prstGeom prst="rect">
              <a:avLst/>
            </a:prstGeom>
          </p:spPr>
        </p:pic>
        <p:sp>
          <p:nvSpPr>
            <p:cNvPr id="4" name="object 4"/>
            <p:cNvSpPr/>
            <p:nvPr/>
          </p:nvSpPr>
          <p:spPr>
            <a:xfrm>
              <a:off x="8382000" y="537140"/>
              <a:ext cx="3810000" cy="892175"/>
            </a:xfrm>
            <a:custGeom>
              <a:avLst/>
              <a:gdLst/>
              <a:ahLst/>
              <a:cxnLst/>
              <a:rect l="l" t="t" r="r" b="b"/>
              <a:pathLst>
                <a:path w="3810000" h="892175">
                  <a:moveTo>
                    <a:pt x="0" y="891609"/>
                  </a:moveTo>
                  <a:lnTo>
                    <a:pt x="31059" y="862278"/>
                  </a:lnTo>
                  <a:lnTo>
                    <a:pt x="62119" y="836300"/>
                  </a:lnTo>
                  <a:lnTo>
                    <a:pt x="93179" y="813516"/>
                  </a:lnTo>
                  <a:lnTo>
                    <a:pt x="155298" y="776896"/>
                  </a:lnTo>
                  <a:lnTo>
                    <a:pt x="217418" y="751150"/>
                  </a:lnTo>
                  <a:lnTo>
                    <a:pt x="279538" y="735009"/>
                  </a:lnTo>
                  <a:lnTo>
                    <a:pt x="341657" y="727206"/>
                  </a:lnTo>
                  <a:lnTo>
                    <a:pt x="372717" y="726035"/>
                  </a:lnTo>
                  <a:lnTo>
                    <a:pt x="403777" y="726472"/>
                  </a:lnTo>
                  <a:lnTo>
                    <a:pt x="465896" y="731539"/>
                  </a:lnTo>
                  <a:lnTo>
                    <a:pt x="528016" y="741139"/>
                  </a:lnTo>
                  <a:lnTo>
                    <a:pt x="590135" y="754003"/>
                  </a:lnTo>
                  <a:lnTo>
                    <a:pt x="652255" y="768864"/>
                  </a:lnTo>
                  <a:lnTo>
                    <a:pt x="714374" y="784452"/>
                  </a:lnTo>
                  <a:lnTo>
                    <a:pt x="745434" y="792123"/>
                  </a:lnTo>
                  <a:lnTo>
                    <a:pt x="807554" y="806426"/>
                  </a:lnTo>
                  <a:lnTo>
                    <a:pt x="869673" y="818286"/>
                  </a:lnTo>
                  <a:lnTo>
                    <a:pt x="931793" y="826436"/>
                  </a:lnTo>
                  <a:lnTo>
                    <a:pt x="993912" y="829606"/>
                  </a:lnTo>
                  <a:lnTo>
                    <a:pt x="1024972" y="828928"/>
                  </a:lnTo>
                  <a:lnTo>
                    <a:pt x="1087092" y="822252"/>
                  </a:lnTo>
                  <a:lnTo>
                    <a:pt x="1149211" y="807427"/>
                  </a:lnTo>
                  <a:lnTo>
                    <a:pt x="1211331" y="783184"/>
                  </a:lnTo>
                  <a:lnTo>
                    <a:pt x="1273450" y="748255"/>
                  </a:lnTo>
                  <a:lnTo>
                    <a:pt x="1335570" y="701372"/>
                  </a:lnTo>
                  <a:lnTo>
                    <a:pt x="1366630" y="673051"/>
                  </a:lnTo>
                  <a:lnTo>
                    <a:pt x="1397690" y="641266"/>
                  </a:lnTo>
                  <a:lnTo>
                    <a:pt x="1428749" y="605859"/>
                  </a:lnTo>
                  <a:lnTo>
                    <a:pt x="1479755" y="545073"/>
                  </a:lnTo>
                  <a:lnTo>
                    <a:pt x="1527130" y="489602"/>
                  </a:lnTo>
                  <a:lnTo>
                    <a:pt x="1571167" y="439269"/>
                  </a:lnTo>
                  <a:lnTo>
                    <a:pt x="1612155" y="393902"/>
                  </a:lnTo>
                  <a:lnTo>
                    <a:pt x="1650385" y="353325"/>
                  </a:lnTo>
                  <a:lnTo>
                    <a:pt x="1686146" y="317365"/>
                  </a:lnTo>
                  <a:lnTo>
                    <a:pt x="1719731" y="285847"/>
                  </a:lnTo>
                  <a:lnTo>
                    <a:pt x="1751427" y="258597"/>
                  </a:lnTo>
                  <a:lnTo>
                    <a:pt x="1810320" y="216206"/>
                  </a:lnTo>
                  <a:lnTo>
                    <a:pt x="1865149" y="188797"/>
                  </a:lnTo>
                  <a:lnTo>
                    <a:pt x="1918235" y="174976"/>
                  </a:lnTo>
                  <a:lnTo>
                    <a:pt x="1944850" y="172726"/>
                  </a:lnTo>
                  <a:lnTo>
                    <a:pt x="1971901" y="173350"/>
                  </a:lnTo>
                  <a:lnTo>
                    <a:pt x="2028472" y="182525"/>
                  </a:lnTo>
                  <a:lnTo>
                    <a:pt x="2090268" y="201108"/>
                  </a:lnTo>
                  <a:lnTo>
                    <a:pt x="2159614" y="227704"/>
                  </a:lnTo>
                  <a:lnTo>
                    <a:pt x="2197844" y="243572"/>
                  </a:lnTo>
                  <a:lnTo>
                    <a:pt x="2238832" y="260920"/>
                  </a:lnTo>
                  <a:lnTo>
                    <a:pt x="2282868" y="279575"/>
                  </a:lnTo>
                  <a:lnTo>
                    <a:pt x="2330244" y="299363"/>
                  </a:lnTo>
                  <a:lnTo>
                    <a:pt x="2381249" y="320109"/>
                  </a:lnTo>
                  <a:lnTo>
                    <a:pt x="2420937" y="334036"/>
                  </a:lnTo>
                  <a:lnTo>
                    <a:pt x="2460624" y="344215"/>
                  </a:lnTo>
                  <a:lnTo>
                    <a:pt x="2500312" y="350866"/>
                  </a:lnTo>
                  <a:lnTo>
                    <a:pt x="2539999" y="354210"/>
                  </a:lnTo>
                  <a:lnTo>
                    <a:pt x="2579687" y="354468"/>
                  </a:lnTo>
                  <a:lnTo>
                    <a:pt x="2619374" y="351859"/>
                  </a:lnTo>
                  <a:lnTo>
                    <a:pt x="2659062" y="346604"/>
                  </a:lnTo>
                  <a:lnTo>
                    <a:pt x="2698749" y="338923"/>
                  </a:lnTo>
                  <a:lnTo>
                    <a:pt x="2738437" y="329038"/>
                  </a:lnTo>
                  <a:lnTo>
                    <a:pt x="2778124" y="317169"/>
                  </a:lnTo>
                  <a:lnTo>
                    <a:pt x="2817812" y="303535"/>
                  </a:lnTo>
                  <a:lnTo>
                    <a:pt x="2857499" y="288359"/>
                  </a:lnTo>
                  <a:lnTo>
                    <a:pt x="2897187" y="271859"/>
                  </a:lnTo>
                  <a:lnTo>
                    <a:pt x="2936874" y="254257"/>
                  </a:lnTo>
                  <a:lnTo>
                    <a:pt x="2976562" y="235773"/>
                  </a:lnTo>
                  <a:lnTo>
                    <a:pt x="3016249" y="216627"/>
                  </a:lnTo>
                  <a:lnTo>
                    <a:pt x="3055937" y="197041"/>
                  </a:lnTo>
                  <a:lnTo>
                    <a:pt x="3095624" y="177234"/>
                  </a:lnTo>
                  <a:lnTo>
                    <a:pt x="3135312" y="157427"/>
                  </a:lnTo>
                  <a:lnTo>
                    <a:pt x="3174999" y="137840"/>
                  </a:lnTo>
                  <a:lnTo>
                    <a:pt x="3214687" y="118695"/>
                  </a:lnTo>
                  <a:lnTo>
                    <a:pt x="3254374" y="100210"/>
                  </a:lnTo>
                  <a:lnTo>
                    <a:pt x="3294062" y="82608"/>
                  </a:lnTo>
                  <a:lnTo>
                    <a:pt x="3333749" y="66109"/>
                  </a:lnTo>
                  <a:lnTo>
                    <a:pt x="3373437" y="50932"/>
                  </a:lnTo>
                  <a:lnTo>
                    <a:pt x="3413124" y="37298"/>
                  </a:lnTo>
                  <a:lnTo>
                    <a:pt x="3452812" y="25429"/>
                  </a:lnTo>
                  <a:lnTo>
                    <a:pt x="3492499" y="15544"/>
                  </a:lnTo>
                  <a:lnTo>
                    <a:pt x="3532187" y="7864"/>
                  </a:lnTo>
                  <a:lnTo>
                    <a:pt x="3571874" y="2609"/>
                  </a:lnTo>
                  <a:lnTo>
                    <a:pt x="3611562" y="0"/>
                  </a:lnTo>
                  <a:lnTo>
                    <a:pt x="3651249" y="257"/>
                  </a:lnTo>
                  <a:lnTo>
                    <a:pt x="3690937" y="3601"/>
                  </a:lnTo>
                  <a:lnTo>
                    <a:pt x="3730624" y="10252"/>
                  </a:lnTo>
                  <a:lnTo>
                    <a:pt x="3770312" y="20431"/>
                  </a:lnTo>
                  <a:lnTo>
                    <a:pt x="3809999" y="34359"/>
                  </a:lnTo>
                </a:path>
              </a:pathLst>
            </a:custGeom>
            <a:ln w="28574">
              <a:solidFill>
                <a:srgbClr val="4199E1"/>
              </a:solidFill>
            </a:ln>
          </p:spPr>
          <p:txBody>
            <a:bodyPr wrap="square" lIns="0" tIns="0" rIns="0" bIns="0" rtlCol="0"/>
            <a:lstStyle/>
            <a:p>
              <a:endParaRPr/>
            </a:p>
          </p:txBody>
        </p:sp>
        <p:sp>
          <p:nvSpPr>
            <p:cNvPr id="5" name="object 5"/>
            <p:cNvSpPr/>
            <p:nvPr/>
          </p:nvSpPr>
          <p:spPr>
            <a:xfrm>
              <a:off x="8382000" y="310444"/>
              <a:ext cx="3810000" cy="1073150"/>
            </a:xfrm>
            <a:custGeom>
              <a:avLst/>
              <a:gdLst/>
              <a:ahLst/>
              <a:cxnLst/>
              <a:rect l="l" t="t" r="r" b="b"/>
              <a:pathLst>
                <a:path w="3810000" h="1073150">
                  <a:moveTo>
                    <a:pt x="0" y="1023055"/>
                  </a:moveTo>
                  <a:lnTo>
                    <a:pt x="36848" y="1037576"/>
                  </a:lnTo>
                  <a:lnTo>
                    <a:pt x="73323" y="1049458"/>
                  </a:lnTo>
                  <a:lnTo>
                    <a:pt x="145224" y="1065727"/>
                  </a:lnTo>
                  <a:lnTo>
                    <a:pt x="215847" y="1072705"/>
                  </a:lnTo>
                  <a:lnTo>
                    <a:pt x="250725" y="1072973"/>
                  </a:lnTo>
                  <a:lnTo>
                    <a:pt x="285338" y="1071234"/>
                  </a:lnTo>
                  <a:lnTo>
                    <a:pt x="353842" y="1062156"/>
                  </a:lnTo>
                  <a:lnTo>
                    <a:pt x="421504" y="1046312"/>
                  </a:lnTo>
                  <a:lnTo>
                    <a:pt x="488468" y="1024545"/>
                  </a:lnTo>
                  <a:lnTo>
                    <a:pt x="554882" y="997698"/>
                  </a:lnTo>
                  <a:lnTo>
                    <a:pt x="620888" y="966611"/>
                  </a:lnTo>
                  <a:lnTo>
                    <a:pt x="686634" y="932126"/>
                  </a:lnTo>
                  <a:lnTo>
                    <a:pt x="752263" y="895087"/>
                  </a:lnTo>
                  <a:lnTo>
                    <a:pt x="817921" y="856335"/>
                  </a:lnTo>
                  <a:lnTo>
                    <a:pt x="850807" y="836579"/>
                  </a:lnTo>
                  <a:lnTo>
                    <a:pt x="883754" y="816711"/>
                  </a:lnTo>
                  <a:lnTo>
                    <a:pt x="916781" y="796836"/>
                  </a:lnTo>
                  <a:lnTo>
                    <a:pt x="949906" y="777059"/>
                  </a:lnTo>
                  <a:lnTo>
                    <a:pt x="983147" y="757485"/>
                  </a:lnTo>
                  <a:lnTo>
                    <a:pt x="1016522" y="738220"/>
                  </a:lnTo>
                  <a:lnTo>
                    <a:pt x="1050050" y="719368"/>
                  </a:lnTo>
                  <a:lnTo>
                    <a:pt x="1083748" y="701035"/>
                  </a:lnTo>
                  <a:lnTo>
                    <a:pt x="1117635" y="683327"/>
                  </a:lnTo>
                  <a:lnTo>
                    <a:pt x="1186048" y="650204"/>
                  </a:lnTo>
                  <a:lnTo>
                    <a:pt x="1255434" y="620841"/>
                  </a:lnTo>
                  <a:lnTo>
                    <a:pt x="1325938" y="596080"/>
                  </a:lnTo>
                  <a:lnTo>
                    <a:pt x="1397704" y="576763"/>
                  </a:lnTo>
                  <a:lnTo>
                    <a:pt x="1470879" y="563732"/>
                  </a:lnTo>
                  <a:lnTo>
                    <a:pt x="1545607" y="557829"/>
                  </a:lnTo>
                  <a:lnTo>
                    <a:pt x="1583599" y="557814"/>
                  </a:lnTo>
                  <a:lnTo>
                    <a:pt x="1622034" y="559897"/>
                  </a:lnTo>
                  <a:lnTo>
                    <a:pt x="1660929" y="564183"/>
                  </a:lnTo>
                  <a:lnTo>
                    <a:pt x="1700304" y="570777"/>
                  </a:lnTo>
                  <a:lnTo>
                    <a:pt x="1740176" y="579784"/>
                  </a:lnTo>
                  <a:lnTo>
                    <a:pt x="1780564" y="591311"/>
                  </a:lnTo>
                  <a:lnTo>
                    <a:pt x="1821484" y="605461"/>
                  </a:lnTo>
                  <a:lnTo>
                    <a:pt x="1862957" y="622341"/>
                  </a:lnTo>
                  <a:lnTo>
                    <a:pt x="1904999" y="642055"/>
                  </a:lnTo>
                  <a:lnTo>
                    <a:pt x="1966762" y="673131"/>
                  </a:lnTo>
                  <a:lnTo>
                    <a:pt x="2025156" y="702811"/>
                  </a:lnTo>
                  <a:lnTo>
                    <a:pt x="2080341" y="731021"/>
                  </a:lnTo>
                  <a:lnTo>
                    <a:pt x="2132476" y="757688"/>
                  </a:lnTo>
                  <a:lnTo>
                    <a:pt x="2181720" y="782737"/>
                  </a:lnTo>
                  <a:lnTo>
                    <a:pt x="2228232" y="806097"/>
                  </a:lnTo>
                  <a:lnTo>
                    <a:pt x="2272172" y="827692"/>
                  </a:lnTo>
                  <a:lnTo>
                    <a:pt x="2313699" y="847450"/>
                  </a:lnTo>
                  <a:lnTo>
                    <a:pt x="2352972" y="865297"/>
                  </a:lnTo>
                  <a:lnTo>
                    <a:pt x="2390150" y="881160"/>
                  </a:lnTo>
                  <a:lnTo>
                    <a:pt x="2458860" y="906638"/>
                  </a:lnTo>
                  <a:lnTo>
                    <a:pt x="2521103" y="923297"/>
                  </a:lnTo>
                  <a:lnTo>
                    <a:pt x="2578152" y="930549"/>
                  </a:lnTo>
                  <a:lnTo>
                    <a:pt x="2605126" y="930463"/>
                  </a:lnTo>
                  <a:lnTo>
                    <a:pt x="2656773" y="922501"/>
                  </a:lnTo>
                  <a:lnTo>
                    <a:pt x="2706411" y="903662"/>
                  </a:lnTo>
                  <a:lnTo>
                    <a:pt x="2755314" y="873357"/>
                  </a:lnTo>
                  <a:lnTo>
                    <a:pt x="2804756" y="830999"/>
                  </a:lnTo>
                  <a:lnTo>
                    <a:pt x="2856011" y="776000"/>
                  </a:lnTo>
                  <a:lnTo>
                    <a:pt x="2882716" y="743577"/>
                  </a:lnTo>
                  <a:lnTo>
                    <a:pt x="2910353" y="707772"/>
                  </a:lnTo>
                  <a:lnTo>
                    <a:pt x="2939079" y="668513"/>
                  </a:lnTo>
                  <a:lnTo>
                    <a:pt x="2969055" y="625727"/>
                  </a:lnTo>
                  <a:lnTo>
                    <a:pt x="3000440" y="579339"/>
                  </a:lnTo>
                  <a:lnTo>
                    <a:pt x="3033392" y="529276"/>
                  </a:lnTo>
                  <a:lnTo>
                    <a:pt x="3068072" y="475466"/>
                  </a:lnTo>
                  <a:lnTo>
                    <a:pt x="3104638" y="417833"/>
                  </a:lnTo>
                  <a:lnTo>
                    <a:pt x="3143249" y="356305"/>
                  </a:lnTo>
                  <a:lnTo>
                    <a:pt x="3181849" y="296071"/>
                  </a:lnTo>
                  <a:lnTo>
                    <a:pt x="3218329" y="242208"/>
                  </a:lnTo>
                  <a:lnTo>
                    <a:pt x="3252776" y="194468"/>
                  </a:lnTo>
                  <a:lnTo>
                    <a:pt x="3285275" y="152609"/>
                  </a:lnTo>
                  <a:lnTo>
                    <a:pt x="3315912" y="116383"/>
                  </a:lnTo>
                  <a:lnTo>
                    <a:pt x="3344774" y="85548"/>
                  </a:lnTo>
                  <a:lnTo>
                    <a:pt x="3397511" y="39066"/>
                  </a:lnTo>
                  <a:lnTo>
                    <a:pt x="3444172" y="11203"/>
                  </a:lnTo>
                  <a:lnTo>
                    <a:pt x="3485444" y="0"/>
                  </a:lnTo>
                  <a:lnTo>
                    <a:pt x="3504273" y="32"/>
                  </a:lnTo>
                  <a:lnTo>
                    <a:pt x="3554562" y="19729"/>
                  </a:lnTo>
                  <a:lnTo>
                    <a:pt x="3583780" y="46743"/>
                  </a:lnTo>
                  <a:lnTo>
                    <a:pt x="3610353" y="82576"/>
                  </a:lnTo>
                  <a:lnTo>
                    <a:pt x="3634966" y="125268"/>
                  </a:lnTo>
                  <a:lnTo>
                    <a:pt x="3658305" y="172861"/>
                  </a:lnTo>
                  <a:lnTo>
                    <a:pt x="3681056" y="223393"/>
                  </a:lnTo>
                  <a:lnTo>
                    <a:pt x="3692425" y="249149"/>
                  </a:lnTo>
                  <a:lnTo>
                    <a:pt x="3703905" y="274905"/>
                  </a:lnTo>
                  <a:lnTo>
                    <a:pt x="3727537" y="325437"/>
                  </a:lnTo>
                  <a:lnTo>
                    <a:pt x="3752640" y="373029"/>
                  </a:lnTo>
                  <a:lnTo>
                    <a:pt x="3779899" y="415722"/>
                  </a:lnTo>
                  <a:lnTo>
                    <a:pt x="3794551" y="434618"/>
                  </a:lnTo>
                  <a:lnTo>
                    <a:pt x="3809999" y="451555"/>
                  </a:lnTo>
                </a:path>
              </a:pathLst>
            </a:custGeom>
            <a:ln w="19049">
              <a:solidFill>
                <a:srgbClr val="3181CD"/>
              </a:solidFill>
            </a:ln>
          </p:spPr>
          <p:txBody>
            <a:bodyPr wrap="square" lIns="0" tIns="0" rIns="0" bIns="0" rtlCol="0"/>
            <a:lstStyle/>
            <a:p>
              <a:endParaRPr/>
            </a:p>
          </p:txBody>
        </p:sp>
        <p:sp>
          <p:nvSpPr>
            <p:cNvPr id="6" name="object 6"/>
            <p:cNvSpPr/>
            <p:nvPr/>
          </p:nvSpPr>
          <p:spPr>
            <a:xfrm>
              <a:off x="8382000" y="581653"/>
              <a:ext cx="3810000" cy="537845"/>
            </a:xfrm>
            <a:custGeom>
              <a:avLst/>
              <a:gdLst/>
              <a:ahLst/>
              <a:cxnLst/>
              <a:rect l="l" t="t" r="r" b="b"/>
              <a:pathLst>
                <a:path w="3810000" h="537844">
                  <a:moveTo>
                    <a:pt x="0" y="370846"/>
                  </a:moveTo>
                  <a:lnTo>
                    <a:pt x="57903" y="400146"/>
                  </a:lnTo>
                  <a:lnTo>
                    <a:pt x="123899" y="417727"/>
                  </a:lnTo>
                  <a:lnTo>
                    <a:pt x="197150" y="425261"/>
                  </a:lnTo>
                  <a:lnTo>
                    <a:pt x="236235" y="425784"/>
                  </a:lnTo>
                  <a:lnTo>
                    <a:pt x="276820" y="424424"/>
                  </a:lnTo>
                  <a:lnTo>
                    <a:pt x="318800" y="421389"/>
                  </a:lnTo>
                  <a:lnTo>
                    <a:pt x="362070" y="416890"/>
                  </a:lnTo>
                  <a:lnTo>
                    <a:pt x="406527" y="411134"/>
                  </a:lnTo>
                  <a:lnTo>
                    <a:pt x="452065" y="404332"/>
                  </a:lnTo>
                  <a:lnTo>
                    <a:pt x="498579" y="396693"/>
                  </a:lnTo>
                  <a:lnTo>
                    <a:pt x="545966" y="388426"/>
                  </a:lnTo>
                  <a:lnTo>
                    <a:pt x="594120" y="379741"/>
                  </a:lnTo>
                  <a:lnTo>
                    <a:pt x="642937" y="370846"/>
                  </a:lnTo>
                  <a:lnTo>
                    <a:pt x="692312" y="361951"/>
                  </a:lnTo>
                  <a:lnTo>
                    <a:pt x="742140" y="353266"/>
                  </a:lnTo>
                  <a:lnTo>
                    <a:pt x="792317" y="344999"/>
                  </a:lnTo>
                  <a:lnTo>
                    <a:pt x="842739" y="337360"/>
                  </a:lnTo>
                  <a:lnTo>
                    <a:pt x="893300" y="330558"/>
                  </a:lnTo>
                  <a:lnTo>
                    <a:pt x="943895" y="324802"/>
                  </a:lnTo>
                  <a:lnTo>
                    <a:pt x="994421" y="320302"/>
                  </a:lnTo>
                  <a:lnTo>
                    <a:pt x="1044773" y="317268"/>
                  </a:lnTo>
                  <a:lnTo>
                    <a:pt x="1094845" y="315907"/>
                  </a:lnTo>
                  <a:lnTo>
                    <a:pt x="1144534" y="316431"/>
                  </a:lnTo>
                  <a:lnTo>
                    <a:pt x="1193735" y="319047"/>
                  </a:lnTo>
                  <a:lnTo>
                    <a:pt x="1242342" y="323965"/>
                  </a:lnTo>
                  <a:lnTo>
                    <a:pt x="1290252" y="331395"/>
                  </a:lnTo>
                  <a:lnTo>
                    <a:pt x="1337360" y="341545"/>
                  </a:lnTo>
                  <a:lnTo>
                    <a:pt x="1383560" y="354626"/>
                  </a:lnTo>
                  <a:lnTo>
                    <a:pt x="1428749" y="370846"/>
                  </a:lnTo>
                  <a:lnTo>
                    <a:pt x="1473398" y="388415"/>
                  </a:lnTo>
                  <a:lnTo>
                    <a:pt x="1518046" y="405355"/>
                  </a:lnTo>
                  <a:lnTo>
                    <a:pt x="1562695" y="421599"/>
                  </a:lnTo>
                  <a:lnTo>
                    <a:pt x="1607343" y="437074"/>
                  </a:lnTo>
                  <a:lnTo>
                    <a:pt x="1651992" y="451713"/>
                  </a:lnTo>
                  <a:lnTo>
                    <a:pt x="1696640" y="465445"/>
                  </a:lnTo>
                  <a:lnTo>
                    <a:pt x="1741288" y="478200"/>
                  </a:lnTo>
                  <a:lnTo>
                    <a:pt x="1785937" y="489908"/>
                  </a:lnTo>
                  <a:lnTo>
                    <a:pt x="1830585" y="500501"/>
                  </a:lnTo>
                  <a:lnTo>
                    <a:pt x="1875234" y="509907"/>
                  </a:lnTo>
                  <a:lnTo>
                    <a:pt x="1919882" y="518058"/>
                  </a:lnTo>
                  <a:lnTo>
                    <a:pt x="1964531" y="524883"/>
                  </a:lnTo>
                  <a:lnTo>
                    <a:pt x="2009179" y="530313"/>
                  </a:lnTo>
                  <a:lnTo>
                    <a:pt x="2053827" y="534278"/>
                  </a:lnTo>
                  <a:lnTo>
                    <a:pt x="2098476" y="536708"/>
                  </a:lnTo>
                  <a:lnTo>
                    <a:pt x="2143124" y="537533"/>
                  </a:lnTo>
                  <a:lnTo>
                    <a:pt x="2187773" y="536685"/>
                  </a:lnTo>
                  <a:lnTo>
                    <a:pt x="2232421" y="534092"/>
                  </a:lnTo>
                  <a:lnTo>
                    <a:pt x="2277070" y="529685"/>
                  </a:lnTo>
                  <a:lnTo>
                    <a:pt x="2321718" y="523395"/>
                  </a:lnTo>
                  <a:lnTo>
                    <a:pt x="2366366" y="515151"/>
                  </a:lnTo>
                  <a:lnTo>
                    <a:pt x="2411015" y="504884"/>
                  </a:lnTo>
                  <a:lnTo>
                    <a:pt x="2455663" y="492524"/>
                  </a:lnTo>
                  <a:lnTo>
                    <a:pt x="2500312" y="478002"/>
                  </a:lnTo>
                  <a:lnTo>
                    <a:pt x="2544960" y="461247"/>
                  </a:lnTo>
                  <a:lnTo>
                    <a:pt x="2589609" y="442190"/>
                  </a:lnTo>
                  <a:lnTo>
                    <a:pt x="2634257" y="420761"/>
                  </a:lnTo>
                  <a:lnTo>
                    <a:pt x="2678906" y="396891"/>
                  </a:lnTo>
                  <a:lnTo>
                    <a:pt x="2723554" y="370509"/>
                  </a:lnTo>
                  <a:lnTo>
                    <a:pt x="2768202" y="341545"/>
                  </a:lnTo>
                  <a:lnTo>
                    <a:pt x="2812851" y="309931"/>
                  </a:lnTo>
                  <a:lnTo>
                    <a:pt x="2857499" y="275596"/>
                  </a:lnTo>
                  <a:lnTo>
                    <a:pt x="2916996" y="228562"/>
                  </a:lnTo>
                  <a:lnTo>
                    <a:pt x="2971561" y="186695"/>
                  </a:lnTo>
                  <a:lnTo>
                    <a:pt x="3021664" y="149760"/>
                  </a:lnTo>
                  <a:lnTo>
                    <a:pt x="3067774" y="117522"/>
                  </a:lnTo>
                  <a:lnTo>
                    <a:pt x="3110362" y="89746"/>
                  </a:lnTo>
                  <a:lnTo>
                    <a:pt x="3149896" y="66198"/>
                  </a:lnTo>
                  <a:lnTo>
                    <a:pt x="3186846" y="46642"/>
                  </a:lnTo>
                  <a:lnTo>
                    <a:pt x="3221684" y="30844"/>
                  </a:lnTo>
                  <a:lnTo>
                    <a:pt x="3286895" y="9582"/>
                  </a:lnTo>
                  <a:lnTo>
                    <a:pt x="3349289" y="532"/>
                  </a:lnTo>
                  <a:lnTo>
                    <a:pt x="3380603" y="0"/>
                  </a:lnTo>
                  <a:lnTo>
                    <a:pt x="3412622" y="1816"/>
                  </a:lnTo>
                  <a:lnTo>
                    <a:pt x="3480652" y="11554"/>
                  </a:lnTo>
                  <a:lnTo>
                    <a:pt x="3557137" y="27869"/>
                  </a:lnTo>
                  <a:lnTo>
                    <a:pt x="3599724" y="37905"/>
                  </a:lnTo>
                  <a:lnTo>
                    <a:pt x="3645834" y="48881"/>
                  </a:lnTo>
                  <a:lnTo>
                    <a:pt x="3695937" y="60561"/>
                  </a:lnTo>
                  <a:lnTo>
                    <a:pt x="3750502" y="72711"/>
                  </a:lnTo>
                  <a:lnTo>
                    <a:pt x="3809999" y="85096"/>
                  </a:lnTo>
                </a:path>
              </a:pathLst>
            </a:custGeom>
            <a:ln w="19049">
              <a:solidFill>
                <a:srgbClr val="2A6BB0"/>
              </a:solidFill>
            </a:ln>
          </p:spPr>
          <p:txBody>
            <a:bodyPr wrap="square" lIns="0" tIns="0" rIns="0" bIns="0" rtlCol="0"/>
            <a:lstStyle/>
            <a:p>
              <a:endParaRPr/>
            </a:p>
          </p:txBody>
        </p:sp>
        <p:sp>
          <p:nvSpPr>
            <p:cNvPr id="7" name="object 7"/>
            <p:cNvSpPr/>
            <p:nvPr/>
          </p:nvSpPr>
          <p:spPr>
            <a:xfrm>
              <a:off x="457199" y="2390774"/>
              <a:ext cx="952500" cy="38100"/>
            </a:xfrm>
            <a:custGeom>
              <a:avLst/>
              <a:gdLst/>
              <a:ahLst/>
              <a:cxnLst/>
              <a:rect l="l" t="t" r="r" b="b"/>
              <a:pathLst>
                <a:path w="952500" h="38100">
                  <a:moveTo>
                    <a:pt x="952499" y="38099"/>
                  </a:moveTo>
                  <a:lnTo>
                    <a:pt x="0" y="38099"/>
                  </a:lnTo>
                  <a:lnTo>
                    <a:pt x="0" y="0"/>
                  </a:lnTo>
                  <a:lnTo>
                    <a:pt x="952499" y="0"/>
                  </a:lnTo>
                  <a:lnTo>
                    <a:pt x="952499" y="38099"/>
                  </a:lnTo>
                  <a:close/>
                </a:path>
              </a:pathLst>
            </a:custGeom>
            <a:solidFill>
              <a:srgbClr val="4199E1"/>
            </a:solidFill>
          </p:spPr>
          <p:txBody>
            <a:bodyPr wrap="square" lIns="0" tIns="0" rIns="0" bIns="0" rtlCol="0"/>
            <a:lstStyle/>
            <a:p>
              <a:endParaRPr/>
            </a:p>
          </p:txBody>
        </p:sp>
      </p:grpSp>
      <p:sp>
        <p:nvSpPr>
          <p:cNvPr id="8" name="object 8"/>
          <p:cNvSpPr txBox="1">
            <a:spLocks noGrp="1"/>
          </p:cNvSpPr>
          <p:nvPr>
            <p:ph type="title"/>
          </p:nvPr>
        </p:nvSpPr>
        <p:spPr>
          <a:xfrm>
            <a:off x="791066" y="4772859"/>
            <a:ext cx="15233769" cy="1322679"/>
          </a:xfrm>
          <a:prstGeom prst="rect">
            <a:avLst/>
          </a:prstGeom>
        </p:spPr>
        <p:txBody>
          <a:bodyPr vert="horz" wrap="square" lIns="0" tIns="21472" rIns="0" bIns="0" rtlCol="0">
            <a:spAutoFit/>
          </a:bodyPr>
          <a:lstStyle/>
          <a:p>
            <a:pPr marL="22602">
              <a:spcBef>
                <a:spcPts val="169"/>
              </a:spcBef>
            </a:pPr>
            <a:r>
              <a:rPr sz="8454" spc="-801" dirty="0"/>
              <a:t>金融時系列データ生成の手法と評価</a:t>
            </a:r>
            <a:endParaRPr sz="8454"/>
          </a:p>
        </p:txBody>
      </p:sp>
      <p:sp>
        <p:nvSpPr>
          <p:cNvPr id="9" name="object 9"/>
          <p:cNvSpPr txBox="1"/>
          <p:nvPr/>
        </p:nvSpPr>
        <p:spPr>
          <a:xfrm>
            <a:off x="791066" y="6446585"/>
            <a:ext cx="3950835" cy="691494"/>
          </a:xfrm>
          <a:prstGeom prst="rect">
            <a:avLst/>
          </a:prstGeom>
        </p:spPr>
        <p:txBody>
          <a:bodyPr vert="horz" wrap="square" lIns="0" tIns="20342" rIns="0" bIns="0" rtlCol="0">
            <a:spAutoFit/>
          </a:bodyPr>
          <a:lstStyle/>
          <a:p>
            <a:pPr marL="22602">
              <a:spcBef>
                <a:spcPts val="160"/>
              </a:spcBef>
            </a:pPr>
            <a:r>
              <a:rPr sz="4360" spc="-552" dirty="0">
                <a:solidFill>
                  <a:srgbClr val="2D3748"/>
                </a:solidFill>
                <a:latin typeface="SimSun"/>
                <a:cs typeface="SimSun"/>
              </a:rPr>
              <a:t>最新研究レビュー</a:t>
            </a:r>
            <a:endParaRPr sz="4360">
              <a:latin typeface="SimSun"/>
              <a:cs typeface="SimSun"/>
            </a:endParaRPr>
          </a:p>
        </p:txBody>
      </p:sp>
      <p:sp>
        <p:nvSpPr>
          <p:cNvPr id="10" name="object 10"/>
          <p:cNvSpPr txBox="1"/>
          <p:nvPr/>
        </p:nvSpPr>
        <p:spPr>
          <a:xfrm>
            <a:off x="17246759" y="6555484"/>
            <a:ext cx="2846726" cy="577384"/>
          </a:xfrm>
          <a:prstGeom prst="rect">
            <a:avLst/>
          </a:prstGeom>
        </p:spPr>
        <p:txBody>
          <a:bodyPr vert="horz" wrap="square" lIns="0" tIns="29383" rIns="0" bIns="0" rtlCol="0">
            <a:spAutoFit/>
          </a:bodyPr>
          <a:lstStyle/>
          <a:p>
            <a:pPr marL="22602">
              <a:spcBef>
                <a:spcPts val="231"/>
              </a:spcBef>
            </a:pPr>
            <a:r>
              <a:rPr sz="3559" spc="-231" dirty="0">
                <a:solidFill>
                  <a:srgbClr val="4A5467"/>
                </a:solidFill>
                <a:latin typeface="Arial"/>
                <a:cs typeface="Arial"/>
              </a:rPr>
              <a:t>2025</a:t>
            </a:r>
            <a:r>
              <a:rPr sz="3559" spc="-356" dirty="0">
                <a:solidFill>
                  <a:srgbClr val="4A5467"/>
                </a:solidFill>
                <a:latin typeface="SimSun"/>
                <a:cs typeface="SimSun"/>
              </a:rPr>
              <a:t>年</a:t>
            </a:r>
            <a:r>
              <a:rPr sz="3559" spc="-231" dirty="0">
                <a:solidFill>
                  <a:srgbClr val="4A5467"/>
                </a:solidFill>
                <a:latin typeface="Arial"/>
                <a:cs typeface="Arial"/>
              </a:rPr>
              <a:t>5</a:t>
            </a:r>
            <a:r>
              <a:rPr sz="3559" spc="-356" dirty="0">
                <a:solidFill>
                  <a:srgbClr val="4A5467"/>
                </a:solidFill>
                <a:latin typeface="SimSun"/>
                <a:cs typeface="SimSun"/>
              </a:rPr>
              <a:t>月</a:t>
            </a:r>
            <a:r>
              <a:rPr sz="3559" spc="-231" dirty="0">
                <a:solidFill>
                  <a:srgbClr val="4A5467"/>
                </a:solidFill>
                <a:latin typeface="Arial"/>
                <a:cs typeface="Arial"/>
              </a:rPr>
              <a:t>11</a:t>
            </a:r>
            <a:r>
              <a:rPr sz="3559" spc="-169" dirty="0">
                <a:solidFill>
                  <a:srgbClr val="4A5467"/>
                </a:solidFill>
                <a:latin typeface="SimSun"/>
                <a:cs typeface="SimSun"/>
              </a:rPr>
              <a:t>日</a:t>
            </a:r>
            <a:endParaRPr sz="3559">
              <a:latin typeface="SimSun"/>
              <a:cs typeface="SimSun"/>
            </a:endParaRPr>
          </a:p>
        </p:txBody>
      </p:sp>
      <p:grpSp>
        <p:nvGrpSpPr>
          <p:cNvPr id="11" name="object 11"/>
          <p:cNvGrpSpPr/>
          <p:nvPr/>
        </p:nvGrpSpPr>
        <p:grpSpPr>
          <a:xfrm>
            <a:off x="19053506" y="11326543"/>
            <a:ext cx="2305407" cy="576352"/>
            <a:chOff x="10706099" y="6343649"/>
            <a:chExt cx="1295400" cy="323850"/>
          </a:xfrm>
        </p:grpSpPr>
        <p:sp>
          <p:nvSpPr>
            <p:cNvPr id="12" name="object 12"/>
            <p:cNvSpPr/>
            <p:nvPr/>
          </p:nvSpPr>
          <p:spPr>
            <a:xfrm>
              <a:off x="10706099" y="634364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13" name="object 13"/>
            <p:cNvPicPr/>
            <p:nvPr/>
          </p:nvPicPr>
          <p:blipFill>
            <a:blip r:embed="rId3" cstate="print"/>
            <a:stretch>
              <a:fillRect/>
            </a:stretch>
          </p:blipFill>
          <p:spPr>
            <a:xfrm>
              <a:off x="10820399" y="6438899"/>
              <a:ext cx="133349" cy="133349"/>
            </a:xfrm>
            <a:prstGeom prst="rect">
              <a:avLst/>
            </a:prstGeom>
          </p:spPr>
        </p:pic>
      </p:grpSp>
      <p:sp>
        <p:nvSpPr>
          <p:cNvPr id="14" name="object 14"/>
          <p:cNvSpPr txBox="1"/>
          <p:nvPr/>
        </p:nvSpPr>
        <p:spPr>
          <a:xfrm>
            <a:off x="19576794" y="11437122"/>
            <a:ext cx="1601352" cy="312748"/>
          </a:xfrm>
          <a:prstGeom prst="rect">
            <a:avLst/>
          </a:prstGeom>
        </p:spPr>
        <p:txBody>
          <a:bodyPr vert="horz" wrap="square" lIns="0" tIns="24862" rIns="0" bIns="0" rtlCol="0">
            <a:spAutoFit/>
          </a:bodyPr>
          <a:lstStyle/>
          <a:p>
            <a:pPr marL="22602">
              <a:spcBef>
                <a:spcPts val="196"/>
              </a:spcBef>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 y="-4757926"/>
            <a:ext cx="21697948" cy="21714900"/>
          </a:xfrm>
          <a:prstGeom prst="rect">
            <a:avLst/>
          </a:prstGeom>
        </p:spPr>
      </p:pic>
      <p:sp>
        <p:nvSpPr>
          <p:cNvPr id="3" name="object 3"/>
          <p:cNvSpPr txBox="1"/>
          <p:nvPr/>
        </p:nvSpPr>
        <p:spPr>
          <a:xfrm>
            <a:off x="791075" y="-3188440"/>
            <a:ext cx="8996739" cy="393745"/>
          </a:xfrm>
          <a:prstGeom prst="rect">
            <a:avLst/>
          </a:prstGeom>
        </p:spPr>
        <p:txBody>
          <a:bodyPr vert="horz" wrap="square" lIns="0" tIns="23732" rIns="0" bIns="0" rtlCol="0">
            <a:spAutoFit/>
          </a:bodyPr>
          <a:lstStyle/>
          <a:p>
            <a:pPr marL="22602">
              <a:spcBef>
                <a:spcPts val="187"/>
              </a:spcBef>
            </a:pPr>
            <a:r>
              <a:rPr sz="2403" spc="-303" dirty="0">
                <a:solidFill>
                  <a:srgbClr val="4A5462"/>
                </a:solidFill>
                <a:latin typeface="SimSun"/>
                <a:cs typeface="SimSun"/>
              </a:rPr>
              <a:t>「生成データが実際の金融データと同様の性質を持つか」を多面的に評価</a:t>
            </a:r>
            <a:endParaRPr sz="2403">
              <a:latin typeface="SimSun"/>
              <a:cs typeface="SimSun"/>
            </a:endParaRPr>
          </a:p>
        </p:txBody>
      </p:sp>
      <p:grpSp>
        <p:nvGrpSpPr>
          <p:cNvPr id="4" name="object 4"/>
          <p:cNvGrpSpPr/>
          <p:nvPr/>
        </p:nvGrpSpPr>
        <p:grpSpPr>
          <a:xfrm>
            <a:off x="716030" y="-2295209"/>
            <a:ext cx="6617875" cy="8620415"/>
            <a:chOff x="402335" y="1383792"/>
            <a:chExt cx="3718560" cy="4843780"/>
          </a:xfrm>
        </p:grpSpPr>
        <p:sp>
          <p:nvSpPr>
            <p:cNvPr id="5" name="object 5"/>
            <p:cNvSpPr/>
            <p:nvPr/>
          </p:nvSpPr>
          <p:spPr>
            <a:xfrm>
              <a:off x="402335" y="1383792"/>
              <a:ext cx="3718560" cy="4843780"/>
            </a:xfrm>
            <a:custGeom>
              <a:avLst/>
              <a:gdLst/>
              <a:ahLst/>
              <a:cxnLst/>
              <a:rect l="l" t="t" r="r" b="b"/>
              <a:pathLst>
                <a:path w="3718560" h="4843780">
                  <a:moveTo>
                    <a:pt x="3718559" y="4843271"/>
                  </a:moveTo>
                  <a:lnTo>
                    <a:pt x="0" y="4843271"/>
                  </a:lnTo>
                  <a:lnTo>
                    <a:pt x="0" y="0"/>
                  </a:lnTo>
                  <a:lnTo>
                    <a:pt x="3718559" y="0"/>
                  </a:lnTo>
                  <a:lnTo>
                    <a:pt x="3718559" y="44957"/>
                  </a:lnTo>
                  <a:lnTo>
                    <a:pt x="131063" y="44957"/>
                  </a:lnTo>
                  <a:lnTo>
                    <a:pt x="124495" y="45275"/>
                  </a:lnTo>
                  <a:lnTo>
                    <a:pt x="88786" y="60066"/>
                  </a:lnTo>
                  <a:lnTo>
                    <a:pt x="67243" y="92307"/>
                  </a:lnTo>
                  <a:lnTo>
                    <a:pt x="64388" y="111632"/>
                  </a:lnTo>
                  <a:lnTo>
                    <a:pt x="64388" y="4693157"/>
                  </a:lnTo>
                  <a:lnTo>
                    <a:pt x="75615" y="4730206"/>
                  </a:lnTo>
                  <a:lnTo>
                    <a:pt x="105548" y="4754756"/>
                  </a:lnTo>
                  <a:lnTo>
                    <a:pt x="131063" y="4759832"/>
                  </a:lnTo>
                  <a:lnTo>
                    <a:pt x="3718559" y="4759832"/>
                  </a:lnTo>
                  <a:lnTo>
                    <a:pt x="3718559" y="4843271"/>
                  </a:lnTo>
                  <a:close/>
                </a:path>
                <a:path w="3718560" h="4843780">
                  <a:moveTo>
                    <a:pt x="3718559" y="4759832"/>
                  </a:moveTo>
                  <a:lnTo>
                    <a:pt x="3588638" y="4759832"/>
                  </a:lnTo>
                  <a:lnTo>
                    <a:pt x="3595206" y="4759515"/>
                  </a:lnTo>
                  <a:lnTo>
                    <a:pt x="3601648" y="4758563"/>
                  </a:lnTo>
                  <a:lnTo>
                    <a:pt x="3635785" y="4740304"/>
                  </a:lnTo>
                  <a:lnTo>
                    <a:pt x="3654044" y="4706167"/>
                  </a:lnTo>
                  <a:lnTo>
                    <a:pt x="3655313" y="4693157"/>
                  </a:lnTo>
                  <a:lnTo>
                    <a:pt x="3655313" y="111632"/>
                  </a:lnTo>
                  <a:lnTo>
                    <a:pt x="3644087" y="74583"/>
                  </a:lnTo>
                  <a:lnTo>
                    <a:pt x="3614153" y="50033"/>
                  </a:lnTo>
                  <a:lnTo>
                    <a:pt x="3588638" y="44957"/>
                  </a:lnTo>
                  <a:lnTo>
                    <a:pt x="3718559" y="44957"/>
                  </a:lnTo>
                  <a:lnTo>
                    <a:pt x="3718559" y="4759832"/>
                  </a:lnTo>
                  <a:close/>
                </a:path>
              </a:pathLst>
            </a:custGeom>
            <a:solidFill>
              <a:srgbClr val="000000">
                <a:alpha val="5099"/>
              </a:srgbClr>
            </a:solidFill>
          </p:spPr>
          <p:txBody>
            <a:bodyPr wrap="square" lIns="0" tIns="0" rIns="0" bIns="0" rtlCol="0"/>
            <a:lstStyle/>
            <a:p>
              <a:endParaRPr/>
            </a:p>
          </p:txBody>
        </p:sp>
        <p:sp>
          <p:nvSpPr>
            <p:cNvPr id="6" name="object 6"/>
            <p:cNvSpPr/>
            <p:nvPr/>
          </p:nvSpPr>
          <p:spPr>
            <a:xfrm>
              <a:off x="457199" y="1438274"/>
              <a:ext cx="3609975" cy="4714875"/>
            </a:xfrm>
            <a:custGeom>
              <a:avLst/>
              <a:gdLst/>
              <a:ahLst/>
              <a:cxnLst/>
              <a:rect l="l" t="t" r="r" b="b"/>
              <a:pathLst>
                <a:path w="3609975" h="4714875">
                  <a:moveTo>
                    <a:pt x="3538778" y="4714874"/>
                  </a:moveTo>
                  <a:lnTo>
                    <a:pt x="71196" y="4714874"/>
                  </a:lnTo>
                  <a:lnTo>
                    <a:pt x="66241" y="4714386"/>
                  </a:lnTo>
                  <a:lnTo>
                    <a:pt x="29705" y="4699252"/>
                  </a:lnTo>
                  <a:lnTo>
                    <a:pt x="3885" y="4663212"/>
                  </a:lnTo>
                  <a:lnTo>
                    <a:pt x="0" y="4643677"/>
                  </a:lnTo>
                  <a:lnTo>
                    <a:pt x="0" y="4638674"/>
                  </a:lnTo>
                  <a:lnTo>
                    <a:pt x="0" y="53397"/>
                  </a:lnTo>
                  <a:lnTo>
                    <a:pt x="18780" y="19392"/>
                  </a:lnTo>
                  <a:lnTo>
                    <a:pt x="56426" y="1830"/>
                  </a:lnTo>
                  <a:lnTo>
                    <a:pt x="71196" y="0"/>
                  </a:lnTo>
                  <a:lnTo>
                    <a:pt x="3538778" y="0"/>
                  </a:lnTo>
                  <a:lnTo>
                    <a:pt x="3580268" y="11716"/>
                  </a:lnTo>
                  <a:lnTo>
                    <a:pt x="3607533" y="42319"/>
                  </a:lnTo>
                  <a:lnTo>
                    <a:pt x="3609974" y="53397"/>
                  </a:lnTo>
                  <a:lnTo>
                    <a:pt x="3609974" y="4643677"/>
                  </a:lnTo>
                  <a:lnTo>
                    <a:pt x="3594352" y="4685168"/>
                  </a:lnTo>
                  <a:lnTo>
                    <a:pt x="3558312" y="4710988"/>
                  </a:lnTo>
                  <a:lnTo>
                    <a:pt x="3543733" y="4714386"/>
                  </a:lnTo>
                  <a:lnTo>
                    <a:pt x="3538778" y="4714874"/>
                  </a:lnTo>
                  <a:close/>
                </a:path>
              </a:pathLst>
            </a:custGeom>
            <a:solidFill>
              <a:srgbClr val="FFFFFF"/>
            </a:solidFill>
          </p:spPr>
          <p:txBody>
            <a:bodyPr wrap="square" lIns="0" tIns="0" rIns="0" bIns="0" rtlCol="0"/>
            <a:lstStyle/>
            <a:p>
              <a:endParaRPr/>
            </a:p>
          </p:txBody>
        </p:sp>
        <p:sp>
          <p:nvSpPr>
            <p:cNvPr id="7" name="object 7"/>
            <p:cNvSpPr/>
            <p:nvPr/>
          </p:nvSpPr>
          <p:spPr>
            <a:xfrm>
              <a:off x="457477" y="1419224"/>
              <a:ext cx="3609975" cy="70485"/>
            </a:xfrm>
            <a:custGeom>
              <a:avLst/>
              <a:gdLst/>
              <a:ahLst/>
              <a:cxnLst/>
              <a:rect l="l" t="t" r="r" b="b"/>
              <a:pathLst>
                <a:path w="3609975" h="70484">
                  <a:moveTo>
                    <a:pt x="0" y="70450"/>
                  </a:moveTo>
                  <a:lnTo>
                    <a:pt x="12552" y="33857"/>
                  </a:lnTo>
                  <a:lnTo>
                    <a:pt x="46761" y="5800"/>
                  </a:lnTo>
                  <a:lnTo>
                    <a:pt x="75922" y="0"/>
                  </a:lnTo>
                  <a:lnTo>
                    <a:pt x="3533497" y="0"/>
                  </a:lnTo>
                  <a:lnTo>
                    <a:pt x="3575838" y="12829"/>
                  </a:lnTo>
                  <a:lnTo>
                    <a:pt x="3599406" y="38099"/>
                  </a:lnTo>
                  <a:lnTo>
                    <a:pt x="75922" y="38099"/>
                  </a:lnTo>
                  <a:lnTo>
                    <a:pt x="68415" y="38281"/>
                  </a:lnTo>
                  <a:lnTo>
                    <a:pt x="27604" y="46733"/>
                  </a:lnTo>
                  <a:lnTo>
                    <a:pt x="1655" y="66287"/>
                  </a:lnTo>
                  <a:lnTo>
                    <a:pt x="0" y="70450"/>
                  </a:lnTo>
                  <a:close/>
                </a:path>
                <a:path w="3609975" h="70484">
                  <a:moveTo>
                    <a:pt x="3609419" y="70450"/>
                  </a:moveTo>
                  <a:lnTo>
                    <a:pt x="3575838" y="44514"/>
                  </a:lnTo>
                  <a:lnTo>
                    <a:pt x="3533497" y="38099"/>
                  </a:lnTo>
                  <a:lnTo>
                    <a:pt x="3599406" y="38099"/>
                  </a:lnTo>
                  <a:lnTo>
                    <a:pt x="3609334" y="68693"/>
                  </a:lnTo>
                  <a:lnTo>
                    <a:pt x="3609419" y="70450"/>
                  </a:lnTo>
                  <a:close/>
                </a:path>
              </a:pathLst>
            </a:custGeom>
            <a:solidFill>
              <a:srgbClr val="4199E1"/>
            </a:solidFill>
          </p:spPr>
          <p:txBody>
            <a:bodyPr wrap="square" lIns="0" tIns="0" rIns="0" bIns="0" rtlCol="0"/>
            <a:lstStyle/>
            <a:p>
              <a:endParaRPr/>
            </a:p>
          </p:txBody>
        </p:sp>
      </p:grpSp>
      <p:sp>
        <p:nvSpPr>
          <p:cNvPr id="8" name="object 8"/>
          <p:cNvSpPr txBox="1"/>
          <p:nvPr/>
        </p:nvSpPr>
        <p:spPr>
          <a:xfrm>
            <a:off x="1130104" y="-1846016"/>
            <a:ext cx="4087577" cy="431422"/>
          </a:xfrm>
          <a:prstGeom prst="rect">
            <a:avLst/>
          </a:prstGeom>
        </p:spPr>
        <p:txBody>
          <a:bodyPr vert="horz" wrap="square" lIns="0" tIns="20342" rIns="0" bIns="0" rtlCol="0">
            <a:spAutoFit/>
          </a:bodyPr>
          <a:lstStyle/>
          <a:p>
            <a:pPr marL="22602">
              <a:spcBef>
                <a:spcPts val="160"/>
              </a:spcBef>
            </a:pPr>
            <a:r>
              <a:rPr sz="3871" spc="1388" baseline="1915" dirty="0">
                <a:solidFill>
                  <a:srgbClr val="4199E1"/>
                </a:solidFill>
                <a:latin typeface="Arial Black"/>
                <a:cs typeface="Arial Black"/>
              </a:rPr>
              <a:t></a:t>
            </a:r>
            <a:r>
              <a:rPr sz="3871" spc="306" baseline="1915" dirty="0">
                <a:solidFill>
                  <a:srgbClr val="4199E1"/>
                </a:solidFill>
                <a:latin typeface="Arial Black"/>
                <a:cs typeface="Arial Black"/>
              </a:rPr>
              <a:t> </a:t>
            </a:r>
            <a:r>
              <a:rPr sz="2670" b="1" spc="-329" dirty="0">
                <a:solidFill>
                  <a:srgbClr val="2D3748"/>
                </a:solidFill>
                <a:latin typeface="BIZ UDPGothic"/>
                <a:cs typeface="BIZ UDPGothic"/>
              </a:rPr>
              <a:t>統計指標</a:t>
            </a:r>
            <a:r>
              <a:rPr sz="2670" b="1" spc="-356" dirty="0">
                <a:solidFill>
                  <a:srgbClr val="2D3748"/>
                </a:solidFill>
                <a:latin typeface="Meiryo"/>
                <a:cs typeface="Meiryo"/>
              </a:rPr>
              <a:t>による</a:t>
            </a:r>
            <a:r>
              <a:rPr sz="2670" b="1" spc="-329" dirty="0">
                <a:solidFill>
                  <a:srgbClr val="2D3748"/>
                </a:solidFill>
                <a:latin typeface="BIZ UDPGothic"/>
                <a:cs typeface="BIZ UDPGothic"/>
              </a:rPr>
              <a:t>分布</a:t>
            </a:r>
            <a:r>
              <a:rPr sz="2670" b="1" spc="-329" dirty="0">
                <a:solidFill>
                  <a:srgbClr val="2D3748"/>
                </a:solidFill>
                <a:latin typeface="Meiryo"/>
                <a:cs typeface="Meiryo"/>
              </a:rPr>
              <a:t>の</a:t>
            </a:r>
            <a:r>
              <a:rPr sz="2670" b="1" spc="-728" dirty="0">
                <a:solidFill>
                  <a:srgbClr val="2D3748"/>
                </a:solidFill>
                <a:latin typeface="BIZ UDPGothic"/>
                <a:cs typeface="BIZ UDPGothic"/>
              </a:rPr>
              <a:t>比較</a:t>
            </a:r>
            <a:endParaRPr sz="2670">
              <a:latin typeface="BIZ UDPGothic"/>
              <a:cs typeface="BIZ UDPGothic"/>
            </a:endParaRPr>
          </a:p>
        </p:txBody>
      </p:sp>
      <p:sp>
        <p:nvSpPr>
          <p:cNvPr id="9" name="object 9"/>
          <p:cNvSpPr txBox="1"/>
          <p:nvPr/>
        </p:nvSpPr>
        <p:spPr>
          <a:xfrm>
            <a:off x="1130100" y="-1217925"/>
            <a:ext cx="5740916" cy="665782"/>
          </a:xfrm>
          <a:prstGeom prst="rect">
            <a:avLst/>
          </a:prstGeom>
        </p:spPr>
        <p:txBody>
          <a:bodyPr vert="horz" wrap="square" lIns="0" tIns="20342" rIns="0" bIns="0" rtlCol="0">
            <a:spAutoFit/>
          </a:bodyPr>
          <a:lstStyle/>
          <a:p>
            <a:pPr marL="22602" marR="9041">
              <a:lnSpc>
                <a:spcPct val="108700"/>
              </a:lnSpc>
              <a:spcBef>
                <a:spcPts val="160"/>
              </a:spcBef>
            </a:pPr>
            <a:r>
              <a:rPr sz="2047" spc="-196" dirty="0">
                <a:solidFill>
                  <a:srgbClr val="333333"/>
                </a:solidFill>
                <a:latin typeface="SimSun"/>
                <a:cs typeface="SimSun"/>
              </a:rPr>
              <a:t>生成系列の基本統計量（平均、分散、歪度、尖度）</a:t>
            </a:r>
            <a:r>
              <a:rPr sz="2047" spc="-116" dirty="0">
                <a:solidFill>
                  <a:srgbClr val="333333"/>
                </a:solidFill>
                <a:latin typeface="SimSun"/>
                <a:cs typeface="SimSun"/>
              </a:rPr>
              <a:t>や</a:t>
            </a:r>
            <a:r>
              <a:rPr sz="2047" spc="-187" dirty="0">
                <a:solidFill>
                  <a:srgbClr val="333333"/>
                </a:solidFill>
                <a:latin typeface="SimSun"/>
                <a:cs typeface="SimSun"/>
              </a:rPr>
              <a:t>分布形状を実データと比較</a:t>
            </a:r>
            <a:endParaRPr sz="2047">
              <a:latin typeface="SimSun"/>
              <a:cs typeface="SimSun"/>
            </a:endParaRPr>
          </a:p>
        </p:txBody>
      </p:sp>
      <p:grpSp>
        <p:nvGrpSpPr>
          <p:cNvPr id="10" name="object 10"/>
          <p:cNvGrpSpPr/>
          <p:nvPr/>
        </p:nvGrpSpPr>
        <p:grpSpPr>
          <a:xfrm>
            <a:off x="1135750" y="-214919"/>
            <a:ext cx="5763518" cy="3898850"/>
            <a:chOff x="638174" y="2552699"/>
            <a:chExt cx="3238500" cy="2190750"/>
          </a:xfrm>
        </p:grpSpPr>
        <p:sp>
          <p:nvSpPr>
            <p:cNvPr id="11" name="object 11"/>
            <p:cNvSpPr/>
            <p:nvPr/>
          </p:nvSpPr>
          <p:spPr>
            <a:xfrm>
              <a:off x="638162" y="2552711"/>
              <a:ext cx="47625" cy="885825"/>
            </a:xfrm>
            <a:custGeom>
              <a:avLst/>
              <a:gdLst/>
              <a:ahLst/>
              <a:cxnLst/>
              <a:rect l="l" t="t" r="r" b="b"/>
              <a:pathLst>
                <a:path w="47625" h="885825">
                  <a:moveTo>
                    <a:pt x="47625" y="858850"/>
                  </a:moveTo>
                  <a:lnTo>
                    <a:pt x="26974" y="838200"/>
                  </a:lnTo>
                  <a:lnTo>
                    <a:pt x="20662" y="838200"/>
                  </a:lnTo>
                  <a:lnTo>
                    <a:pt x="0" y="858850"/>
                  </a:lnTo>
                  <a:lnTo>
                    <a:pt x="0" y="865162"/>
                  </a:lnTo>
                  <a:lnTo>
                    <a:pt x="20662" y="885812"/>
                  </a:lnTo>
                  <a:lnTo>
                    <a:pt x="26974" y="885812"/>
                  </a:lnTo>
                  <a:lnTo>
                    <a:pt x="47625" y="865162"/>
                  </a:lnTo>
                  <a:lnTo>
                    <a:pt x="47625" y="862012"/>
                  </a:lnTo>
                  <a:lnTo>
                    <a:pt x="47625" y="858850"/>
                  </a:lnTo>
                  <a:close/>
                </a:path>
                <a:path w="47625" h="885825">
                  <a:moveTo>
                    <a:pt x="47625" y="439750"/>
                  </a:moveTo>
                  <a:lnTo>
                    <a:pt x="26974" y="419100"/>
                  </a:lnTo>
                  <a:lnTo>
                    <a:pt x="20662" y="419100"/>
                  </a:lnTo>
                  <a:lnTo>
                    <a:pt x="0" y="439750"/>
                  </a:lnTo>
                  <a:lnTo>
                    <a:pt x="0" y="446062"/>
                  </a:lnTo>
                  <a:lnTo>
                    <a:pt x="20662" y="466712"/>
                  </a:lnTo>
                  <a:lnTo>
                    <a:pt x="26974" y="466712"/>
                  </a:lnTo>
                  <a:lnTo>
                    <a:pt x="47625" y="446062"/>
                  </a:lnTo>
                  <a:lnTo>
                    <a:pt x="47625" y="442912"/>
                  </a:lnTo>
                  <a:lnTo>
                    <a:pt x="47625" y="439750"/>
                  </a:lnTo>
                  <a:close/>
                </a:path>
                <a:path w="47625" h="885825">
                  <a:moveTo>
                    <a:pt x="47625" y="20650"/>
                  </a:moveTo>
                  <a:lnTo>
                    <a:pt x="26974" y="0"/>
                  </a:lnTo>
                  <a:lnTo>
                    <a:pt x="20662" y="0"/>
                  </a:lnTo>
                  <a:lnTo>
                    <a:pt x="0" y="20650"/>
                  </a:lnTo>
                  <a:lnTo>
                    <a:pt x="0" y="26962"/>
                  </a:lnTo>
                  <a:lnTo>
                    <a:pt x="20662" y="47625"/>
                  </a:lnTo>
                  <a:lnTo>
                    <a:pt x="26974" y="47625"/>
                  </a:lnTo>
                  <a:lnTo>
                    <a:pt x="47625" y="26962"/>
                  </a:lnTo>
                  <a:lnTo>
                    <a:pt x="47625" y="23812"/>
                  </a:lnTo>
                  <a:lnTo>
                    <a:pt x="47625" y="20650"/>
                  </a:lnTo>
                  <a:close/>
                </a:path>
              </a:pathLst>
            </a:custGeom>
            <a:solidFill>
              <a:srgbClr val="333333"/>
            </a:solidFill>
          </p:spPr>
          <p:txBody>
            <a:bodyPr wrap="square" lIns="0" tIns="0" rIns="0" bIns="0" rtlCol="0"/>
            <a:lstStyle/>
            <a:p>
              <a:endParaRPr/>
            </a:p>
          </p:txBody>
        </p:sp>
        <p:sp>
          <p:nvSpPr>
            <p:cNvPr id="12" name="object 12"/>
            <p:cNvSpPr/>
            <p:nvPr/>
          </p:nvSpPr>
          <p:spPr>
            <a:xfrm>
              <a:off x="647699" y="3762374"/>
              <a:ext cx="3228975" cy="981075"/>
            </a:xfrm>
            <a:custGeom>
              <a:avLst/>
              <a:gdLst/>
              <a:ahLst/>
              <a:cxnLst/>
              <a:rect l="l" t="t" r="r" b="b"/>
              <a:pathLst>
                <a:path w="3228975" h="981075">
                  <a:moveTo>
                    <a:pt x="3195927" y="981074"/>
                  </a:moveTo>
                  <a:lnTo>
                    <a:pt x="33047" y="981074"/>
                  </a:lnTo>
                  <a:lnTo>
                    <a:pt x="28187" y="980107"/>
                  </a:lnTo>
                  <a:lnTo>
                    <a:pt x="966" y="952886"/>
                  </a:lnTo>
                  <a:lnTo>
                    <a:pt x="0" y="948026"/>
                  </a:lnTo>
                  <a:lnTo>
                    <a:pt x="0" y="942974"/>
                  </a:lnTo>
                  <a:lnTo>
                    <a:pt x="0" y="33047"/>
                  </a:lnTo>
                  <a:lnTo>
                    <a:pt x="28187" y="966"/>
                  </a:lnTo>
                  <a:lnTo>
                    <a:pt x="33047" y="0"/>
                  </a:lnTo>
                  <a:lnTo>
                    <a:pt x="3195927" y="0"/>
                  </a:lnTo>
                  <a:lnTo>
                    <a:pt x="3228007" y="28186"/>
                  </a:lnTo>
                  <a:lnTo>
                    <a:pt x="3228974" y="33047"/>
                  </a:lnTo>
                  <a:lnTo>
                    <a:pt x="3228974" y="948026"/>
                  </a:lnTo>
                  <a:lnTo>
                    <a:pt x="3200787" y="980107"/>
                  </a:lnTo>
                  <a:lnTo>
                    <a:pt x="3195927" y="981074"/>
                  </a:lnTo>
                  <a:close/>
                </a:path>
              </a:pathLst>
            </a:custGeom>
            <a:solidFill>
              <a:srgbClr val="ECF1F6">
                <a:alpha val="79998"/>
              </a:srgbClr>
            </a:solidFill>
          </p:spPr>
          <p:txBody>
            <a:bodyPr wrap="square" lIns="0" tIns="0" rIns="0" bIns="0" rtlCol="0"/>
            <a:lstStyle/>
            <a:p>
              <a:endParaRPr/>
            </a:p>
          </p:txBody>
        </p:sp>
      </p:grpSp>
      <p:sp>
        <p:nvSpPr>
          <p:cNvPr id="13" name="object 13"/>
          <p:cNvSpPr txBox="1"/>
          <p:nvPr/>
        </p:nvSpPr>
        <p:spPr>
          <a:xfrm>
            <a:off x="1401329" y="-399464"/>
            <a:ext cx="5464041" cy="2181195"/>
          </a:xfrm>
          <a:prstGeom prst="rect">
            <a:avLst/>
          </a:prstGeom>
        </p:spPr>
        <p:txBody>
          <a:bodyPr vert="horz" wrap="square" lIns="0" tIns="31643" rIns="0" bIns="0" rtlCol="0">
            <a:spAutoFit/>
          </a:bodyPr>
          <a:lstStyle/>
          <a:p>
            <a:pPr marL="22602" marR="46333">
              <a:lnSpc>
                <a:spcPts val="2670"/>
              </a:lnSpc>
              <a:spcBef>
                <a:spcPts val="249"/>
              </a:spcBef>
            </a:pPr>
            <a:r>
              <a:rPr sz="2047" b="1" spc="-196" dirty="0">
                <a:solidFill>
                  <a:srgbClr val="4199E1"/>
                </a:solidFill>
                <a:latin typeface="BIZ UDPGothic"/>
                <a:cs typeface="BIZ UDPGothic"/>
              </a:rPr>
              <a:t>尖度</a:t>
            </a:r>
            <a:r>
              <a:rPr sz="2047" b="1" spc="-18" dirty="0">
                <a:solidFill>
                  <a:srgbClr val="4199E1"/>
                </a:solidFill>
                <a:latin typeface="BIZ UDPGothic"/>
                <a:cs typeface="BIZ UDPGothic"/>
              </a:rPr>
              <a:t>（</a:t>
            </a:r>
            <a:r>
              <a:rPr sz="2225" b="1" spc="-18" dirty="0">
                <a:solidFill>
                  <a:srgbClr val="4199E1"/>
                </a:solidFill>
                <a:latin typeface="Noto Sans Lao"/>
                <a:cs typeface="Noto Sans Lao"/>
              </a:rPr>
              <a:t>kurtosis</a:t>
            </a:r>
            <a:r>
              <a:rPr sz="2047" b="1" spc="-18" dirty="0">
                <a:solidFill>
                  <a:srgbClr val="4199E1"/>
                </a:solidFill>
                <a:latin typeface="BIZ UDPGothic"/>
                <a:cs typeface="BIZ UDPGothic"/>
              </a:rPr>
              <a:t>）</a:t>
            </a:r>
            <a:r>
              <a:rPr sz="2047" spc="-196" dirty="0">
                <a:solidFill>
                  <a:srgbClr val="333333"/>
                </a:solidFill>
                <a:latin typeface="SimSun"/>
                <a:cs typeface="SimSun"/>
              </a:rPr>
              <a:t>と</a:t>
            </a:r>
            <a:r>
              <a:rPr sz="2047" b="1" spc="-196" dirty="0">
                <a:solidFill>
                  <a:srgbClr val="4199E1"/>
                </a:solidFill>
                <a:latin typeface="BIZ UDPGothic"/>
                <a:cs typeface="BIZ UDPGothic"/>
              </a:rPr>
              <a:t>歪度</a:t>
            </a:r>
            <a:r>
              <a:rPr sz="2047" b="1" spc="-44" dirty="0">
                <a:solidFill>
                  <a:srgbClr val="4199E1"/>
                </a:solidFill>
                <a:latin typeface="BIZ UDPGothic"/>
                <a:cs typeface="BIZ UDPGothic"/>
              </a:rPr>
              <a:t>（</a:t>
            </a:r>
            <a:r>
              <a:rPr sz="2225" b="1" spc="-44" dirty="0">
                <a:solidFill>
                  <a:srgbClr val="4199E1"/>
                </a:solidFill>
                <a:latin typeface="Noto Sans Lao"/>
                <a:cs typeface="Noto Sans Lao"/>
              </a:rPr>
              <a:t>skewness</a:t>
            </a:r>
            <a:r>
              <a:rPr sz="2047" b="1" spc="-44" dirty="0">
                <a:solidFill>
                  <a:srgbClr val="4199E1"/>
                </a:solidFill>
                <a:latin typeface="BIZ UDPGothic"/>
                <a:cs typeface="BIZ UDPGothic"/>
              </a:rPr>
              <a:t>）</a:t>
            </a:r>
            <a:r>
              <a:rPr sz="2047" spc="-178" dirty="0">
                <a:solidFill>
                  <a:srgbClr val="333333"/>
                </a:solidFill>
                <a:latin typeface="SimSun"/>
                <a:cs typeface="SimSun"/>
              </a:rPr>
              <a:t>は肥尾性や</a:t>
            </a:r>
            <a:r>
              <a:rPr sz="2047" spc="-187" dirty="0">
                <a:solidFill>
                  <a:srgbClr val="333333"/>
                </a:solidFill>
                <a:latin typeface="SimSun"/>
                <a:cs typeface="SimSun"/>
              </a:rPr>
              <a:t>非対称性の重要指標</a:t>
            </a:r>
            <a:endParaRPr sz="2047">
              <a:latin typeface="SimSun"/>
              <a:cs typeface="SimSun"/>
            </a:endParaRPr>
          </a:p>
          <a:p>
            <a:pPr marL="22602" marR="9041">
              <a:lnSpc>
                <a:spcPct val="106700"/>
              </a:lnSpc>
              <a:spcBef>
                <a:spcPts val="267"/>
              </a:spcBef>
            </a:pPr>
            <a:r>
              <a:rPr sz="2225" spc="-231" dirty="0">
                <a:solidFill>
                  <a:srgbClr val="333333"/>
                </a:solidFill>
                <a:latin typeface="Microsoft Sans Serif"/>
                <a:cs typeface="Microsoft Sans Serif"/>
              </a:rPr>
              <a:t>Q-</a:t>
            </a:r>
            <a:r>
              <a:rPr sz="2225" spc="-347" dirty="0">
                <a:solidFill>
                  <a:srgbClr val="333333"/>
                </a:solidFill>
                <a:latin typeface="Microsoft Sans Serif"/>
                <a:cs typeface="Microsoft Sans Serif"/>
              </a:rPr>
              <a:t>Q</a:t>
            </a:r>
            <a:r>
              <a:rPr sz="2047" spc="-196" dirty="0">
                <a:solidFill>
                  <a:srgbClr val="333333"/>
                </a:solidFill>
                <a:latin typeface="SimSun"/>
                <a:cs typeface="SimSun"/>
              </a:rPr>
              <a:t>プロットで生成データと正規分布や実データ分</a:t>
            </a:r>
            <a:r>
              <a:rPr sz="2047" spc="-187" dirty="0">
                <a:solidFill>
                  <a:srgbClr val="333333"/>
                </a:solidFill>
                <a:latin typeface="SimSun"/>
                <a:cs typeface="SimSun"/>
              </a:rPr>
              <a:t>布を視覚的に比較</a:t>
            </a:r>
            <a:endParaRPr sz="2047">
              <a:latin typeface="SimSun"/>
              <a:cs typeface="SimSun"/>
            </a:endParaRPr>
          </a:p>
          <a:p>
            <a:pPr marL="22602" marR="41814">
              <a:lnSpc>
                <a:spcPct val="106700"/>
              </a:lnSpc>
              <a:spcBef>
                <a:spcPts val="392"/>
              </a:spcBef>
            </a:pPr>
            <a:r>
              <a:rPr sz="2225" b="1" spc="-151" dirty="0">
                <a:solidFill>
                  <a:srgbClr val="4199E1"/>
                </a:solidFill>
                <a:latin typeface="Noto Sans Lao"/>
                <a:cs typeface="Noto Sans Lao"/>
              </a:rPr>
              <a:t>Hill</a:t>
            </a:r>
            <a:r>
              <a:rPr sz="2047" b="1" spc="18" dirty="0">
                <a:solidFill>
                  <a:srgbClr val="4199E1"/>
                </a:solidFill>
                <a:latin typeface="BIZ UDPGothic"/>
                <a:cs typeface="BIZ UDPGothic"/>
              </a:rPr>
              <a:t>プロット</a:t>
            </a:r>
            <a:r>
              <a:rPr sz="2047" spc="-196" dirty="0">
                <a:solidFill>
                  <a:srgbClr val="333333"/>
                </a:solidFill>
                <a:latin typeface="SimSun"/>
                <a:cs typeface="SimSun"/>
              </a:rPr>
              <a:t>でべき分布の指数を推定し、尾指数を</a:t>
            </a:r>
            <a:r>
              <a:rPr sz="2047" spc="-142" dirty="0">
                <a:solidFill>
                  <a:srgbClr val="333333"/>
                </a:solidFill>
                <a:latin typeface="SimSun"/>
                <a:cs typeface="SimSun"/>
              </a:rPr>
              <a:t>検証</a:t>
            </a:r>
            <a:endParaRPr sz="2047">
              <a:latin typeface="SimSun"/>
              <a:cs typeface="SimSun"/>
            </a:endParaRPr>
          </a:p>
        </p:txBody>
      </p:sp>
      <p:sp>
        <p:nvSpPr>
          <p:cNvPr id="14" name="object 14"/>
          <p:cNvSpPr txBox="1"/>
          <p:nvPr/>
        </p:nvSpPr>
        <p:spPr>
          <a:xfrm>
            <a:off x="1333523" y="2024902"/>
            <a:ext cx="4620985" cy="2231398"/>
          </a:xfrm>
          <a:prstGeom prst="rect">
            <a:avLst/>
          </a:prstGeom>
        </p:spPr>
        <p:txBody>
          <a:bodyPr vert="horz" wrap="square" lIns="0" tIns="42944" rIns="0" bIns="0" rtlCol="0">
            <a:spAutoFit/>
          </a:bodyPr>
          <a:lstStyle/>
          <a:p>
            <a:pPr marL="22602">
              <a:spcBef>
                <a:spcPts val="338"/>
              </a:spcBef>
            </a:pPr>
            <a:r>
              <a:rPr sz="2136" spc="-222" dirty="0">
                <a:solidFill>
                  <a:srgbClr val="333333"/>
                </a:solidFill>
                <a:latin typeface="SimSun"/>
                <a:cs typeface="SimSun"/>
              </a:rPr>
              <a:t>尖度</a:t>
            </a:r>
            <a:r>
              <a:rPr sz="2314" spc="-116" dirty="0">
                <a:solidFill>
                  <a:srgbClr val="333333"/>
                </a:solidFill>
                <a:latin typeface="Microsoft Sans Serif"/>
                <a:cs typeface="Microsoft Sans Serif"/>
              </a:rPr>
              <a:t>: </a:t>
            </a:r>
            <a:r>
              <a:rPr sz="2314" spc="-178" dirty="0">
                <a:solidFill>
                  <a:srgbClr val="333333"/>
                </a:solidFill>
                <a:latin typeface="Microsoft Sans Serif"/>
                <a:cs typeface="Microsoft Sans Serif"/>
              </a:rPr>
              <a:t>Kurt(X) = \</a:t>
            </a:r>
            <a:r>
              <a:rPr sz="2314" spc="-169" dirty="0">
                <a:solidFill>
                  <a:srgbClr val="333333"/>
                </a:solidFill>
                <a:latin typeface="Microsoft Sans Serif"/>
                <a:cs typeface="Microsoft Sans Serif"/>
              </a:rPr>
              <a:t>frac{E[(X</a:t>
            </a:r>
            <a:r>
              <a:rPr sz="2314" spc="-125" dirty="0">
                <a:solidFill>
                  <a:srgbClr val="333333"/>
                </a:solidFill>
                <a:latin typeface="Microsoft Sans Serif"/>
                <a:cs typeface="Microsoft Sans Serif"/>
              </a:rPr>
              <a:t>-\</a:t>
            </a:r>
            <a:r>
              <a:rPr sz="2314" spc="-71" dirty="0">
                <a:solidFill>
                  <a:srgbClr val="333333"/>
                </a:solidFill>
                <a:latin typeface="Microsoft Sans Serif"/>
                <a:cs typeface="Microsoft Sans Serif"/>
              </a:rPr>
              <a:t>mu)^4]}{(E[(X-</a:t>
            </a:r>
            <a:endParaRPr sz="2314">
              <a:latin typeface="Microsoft Sans Serif"/>
              <a:cs typeface="Microsoft Sans Serif"/>
            </a:endParaRPr>
          </a:p>
          <a:p>
            <a:pPr marL="22602">
              <a:spcBef>
                <a:spcPts val="160"/>
              </a:spcBef>
            </a:pPr>
            <a:r>
              <a:rPr sz="2314" spc="-116" dirty="0">
                <a:solidFill>
                  <a:srgbClr val="333333"/>
                </a:solidFill>
                <a:latin typeface="Microsoft Sans Serif"/>
                <a:cs typeface="Microsoft Sans Serif"/>
              </a:rPr>
              <a:t>\mu)^2])^2}</a:t>
            </a:r>
            <a:r>
              <a:rPr sz="2314" spc="-98" dirty="0">
                <a:solidFill>
                  <a:srgbClr val="333333"/>
                </a:solidFill>
                <a:latin typeface="Microsoft Sans Serif"/>
                <a:cs typeface="Microsoft Sans Serif"/>
              </a:rPr>
              <a:t> </a:t>
            </a:r>
            <a:r>
              <a:rPr sz="2314" spc="-125" dirty="0">
                <a:solidFill>
                  <a:srgbClr val="333333"/>
                </a:solidFill>
                <a:latin typeface="Microsoft Sans Serif"/>
                <a:cs typeface="Microsoft Sans Serif"/>
              </a:rPr>
              <a:t>-</a:t>
            </a:r>
            <a:r>
              <a:rPr sz="2314" spc="-89" dirty="0">
                <a:solidFill>
                  <a:srgbClr val="333333"/>
                </a:solidFill>
                <a:latin typeface="Microsoft Sans Serif"/>
                <a:cs typeface="Microsoft Sans Serif"/>
              </a:rPr>
              <a:t> 3</a:t>
            </a:r>
            <a:endParaRPr sz="2314">
              <a:latin typeface="Microsoft Sans Serif"/>
              <a:cs typeface="Microsoft Sans Serif"/>
            </a:endParaRPr>
          </a:p>
          <a:p>
            <a:pPr marL="22602">
              <a:spcBef>
                <a:spcPts val="27"/>
              </a:spcBef>
            </a:pPr>
            <a:r>
              <a:rPr sz="2136" spc="-222" dirty="0">
                <a:solidFill>
                  <a:srgbClr val="333333"/>
                </a:solidFill>
                <a:latin typeface="SimSun"/>
                <a:cs typeface="SimSun"/>
              </a:rPr>
              <a:t>歪度</a:t>
            </a:r>
            <a:r>
              <a:rPr sz="2314" spc="-116" dirty="0">
                <a:solidFill>
                  <a:srgbClr val="333333"/>
                </a:solidFill>
                <a:latin typeface="Microsoft Sans Serif"/>
                <a:cs typeface="Microsoft Sans Serif"/>
              </a:rPr>
              <a:t>: </a:t>
            </a:r>
            <a:r>
              <a:rPr sz="2314" spc="-249" dirty="0">
                <a:solidFill>
                  <a:srgbClr val="333333"/>
                </a:solidFill>
                <a:latin typeface="Microsoft Sans Serif"/>
                <a:cs typeface="Microsoft Sans Serif"/>
              </a:rPr>
              <a:t>Skew(X</a:t>
            </a:r>
            <a:r>
              <a:rPr sz="2314" spc="-196" dirty="0">
                <a:solidFill>
                  <a:srgbClr val="333333"/>
                </a:solidFill>
                <a:latin typeface="Microsoft Sans Serif"/>
                <a:cs typeface="Microsoft Sans Serif"/>
              </a:rPr>
              <a:t>) = \</a:t>
            </a:r>
            <a:r>
              <a:rPr sz="2314" spc="-169" dirty="0">
                <a:solidFill>
                  <a:srgbClr val="333333"/>
                </a:solidFill>
                <a:latin typeface="Microsoft Sans Serif"/>
                <a:cs typeface="Microsoft Sans Serif"/>
              </a:rPr>
              <a:t>frac{E[(X</a:t>
            </a:r>
            <a:r>
              <a:rPr sz="2314" spc="-151" dirty="0">
                <a:solidFill>
                  <a:srgbClr val="333333"/>
                </a:solidFill>
                <a:latin typeface="Microsoft Sans Serif"/>
                <a:cs typeface="Microsoft Sans Serif"/>
              </a:rPr>
              <a:t>-\</a:t>
            </a:r>
            <a:r>
              <a:rPr sz="2314" spc="-133" dirty="0">
                <a:solidFill>
                  <a:srgbClr val="333333"/>
                </a:solidFill>
                <a:latin typeface="Microsoft Sans Serif"/>
                <a:cs typeface="Microsoft Sans Serif"/>
              </a:rPr>
              <a:t>mu)^3]}{(E[(X-</a:t>
            </a:r>
            <a:endParaRPr sz="2314">
              <a:latin typeface="Microsoft Sans Serif"/>
              <a:cs typeface="Microsoft Sans Serif"/>
            </a:endParaRPr>
          </a:p>
          <a:p>
            <a:pPr marL="22602">
              <a:spcBef>
                <a:spcPts val="160"/>
              </a:spcBef>
            </a:pPr>
            <a:r>
              <a:rPr sz="2314" spc="-18" dirty="0">
                <a:solidFill>
                  <a:srgbClr val="333333"/>
                </a:solidFill>
                <a:latin typeface="Microsoft Sans Serif"/>
                <a:cs typeface="Microsoft Sans Serif"/>
              </a:rPr>
              <a:t>\mu)^2])^{3/2}}</a:t>
            </a:r>
            <a:endParaRPr sz="2314">
              <a:latin typeface="Microsoft Sans Serif"/>
              <a:cs typeface="Microsoft Sans Serif"/>
            </a:endParaRPr>
          </a:p>
        </p:txBody>
      </p:sp>
      <p:grpSp>
        <p:nvGrpSpPr>
          <p:cNvPr id="15" name="object 15"/>
          <p:cNvGrpSpPr/>
          <p:nvPr/>
        </p:nvGrpSpPr>
        <p:grpSpPr>
          <a:xfrm>
            <a:off x="1152704" y="-2295209"/>
            <a:ext cx="13000688" cy="8620415"/>
            <a:chOff x="647700" y="1383792"/>
            <a:chExt cx="7305040" cy="4843780"/>
          </a:xfrm>
        </p:grpSpPr>
        <p:pic>
          <p:nvPicPr>
            <p:cNvPr id="16" name="object 16"/>
            <p:cNvPicPr/>
            <p:nvPr/>
          </p:nvPicPr>
          <p:blipFill>
            <a:blip r:embed="rId3" cstate="print"/>
            <a:stretch>
              <a:fillRect/>
            </a:stretch>
          </p:blipFill>
          <p:spPr>
            <a:xfrm>
              <a:off x="647700" y="4819649"/>
              <a:ext cx="3219449" cy="1142999"/>
            </a:xfrm>
            <a:prstGeom prst="rect">
              <a:avLst/>
            </a:prstGeom>
          </p:spPr>
        </p:pic>
        <p:sp>
          <p:nvSpPr>
            <p:cNvPr id="17" name="object 17"/>
            <p:cNvSpPr/>
            <p:nvPr/>
          </p:nvSpPr>
          <p:spPr>
            <a:xfrm>
              <a:off x="4239767" y="1383792"/>
              <a:ext cx="3712845" cy="4843780"/>
            </a:xfrm>
            <a:custGeom>
              <a:avLst/>
              <a:gdLst/>
              <a:ahLst/>
              <a:cxnLst/>
              <a:rect l="l" t="t" r="r" b="b"/>
              <a:pathLst>
                <a:path w="3712845" h="4843780">
                  <a:moveTo>
                    <a:pt x="3712463" y="4843271"/>
                  </a:moveTo>
                  <a:lnTo>
                    <a:pt x="0" y="4843271"/>
                  </a:lnTo>
                  <a:lnTo>
                    <a:pt x="0" y="0"/>
                  </a:lnTo>
                  <a:lnTo>
                    <a:pt x="3712463" y="0"/>
                  </a:lnTo>
                  <a:lnTo>
                    <a:pt x="3712463" y="44957"/>
                  </a:lnTo>
                  <a:lnTo>
                    <a:pt x="132206" y="44957"/>
                  </a:lnTo>
                  <a:lnTo>
                    <a:pt x="125638" y="45275"/>
                  </a:lnTo>
                  <a:lnTo>
                    <a:pt x="89929" y="60066"/>
                  </a:lnTo>
                  <a:lnTo>
                    <a:pt x="68386" y="92307"/>
                  </a:lnTo>
                  <a:lnTo>
                    <a:pt x="65531" y="111632"/>
                  </a:lnTo>
                  <a:lnTo>
                    <a:pt x="65531" y="4693157"/>
                  </a:lnTo>
                  <a:lnTo>
                    <a:pt x="76757" y="4730206"/>
                  </a:lnTo>
                  <a:lnTo>
                    <a:pt x="106691" y="4754756"/>
                  </a:lnTo>
                  <a:lnTo>
                    <a:pt x="132206" y="4759832"/>
                  </a:lnTo>
                  <a:lnTo>
                    <a:pt x="3712463" y="4759832"/>
                  </a:lnTo>
                  <a:lnTo>
                    <a:pt x="3712463" y="4843271"/>
                  </a:lnTo>
                  <a:close/>
                </a:path>
                <a:path w="3712845" h="4843780">
                  <a:moveTo>
                    <a:pt x="3712463" y="4759832"/>
                  </a:moveTo>
                  <a:lnTo>
                    <a:pt x="3580256" y="4759832"/>
                  </a:lnTo>
                  <a:lnTo>
                    <a:pt x="3586824" y="4759515"/>
                  </a:lnTo>
                  <a:lnTo>
                    <a:pt x="3593266" y="4758563"/>
                  </a:lnTo>
                  <a:lnTo>
                    <a:pt x="3627402" y="4740304"/>
                  </a:lnTo>
                  <a:lnTo>
                    <a:pt x="3645662" y="4706167"/>
                  </a:lnTo>
                  <a:lnTo>
                    <a:pt x="3646931" y="4693157"/>
                  </a:lnTo>
                  <a:lnTo>
                    <a:pt x="3646931" y="111632"/>
                  </a:lnTo>
                  <a:lnTo>
                    <a:pt x="3635704" y="74583"/>
                  </a:lnTo>
                  <a:lnTo>
                    <a:pt x="3605771" y="50033"/>
                  </a:lnTo>
                  <a:lnTo>
                    <a:pt x="3580256" y="44957"/>
                  </a:lnTo>
                  <a:lnTo>
                    <a:pt x="3712463" y="44957"/>
                  </a:lnTo>
                  <a:lnTo>
                    <a:pt x="3712463" y="4759832"/>
                  </a:lnTo>
                  <a:close/>
                </a:path>
              </a:pathLst>
            </a:custGeom>
            <a:solidFill>
              <a:srgbClr val="000000">
                <a:alpha val="5099"/>
              </a:srgbClr>
            </a:solidFill>
          </p:spPr>
          <p:txBody>
            <a:bodyPr wrap="square" lIns="0" tIns="0" rIns="0" bIns="0" rtlCol="0"/>
            <a:lstStyle/>
            <a:p>
              <a:endParaRPr/>
            </a:p>
          </p:txBody>
        </p:sp>
        <p:sp>
          <p:nvSpPr>
            <p:cNvPr id="18" name="object 18"/>
            <p:cNvSpPr/>
            <p:nvPr/>
          </p:nvSpPr>
          <p:spPr>
            <a:xfrm>
              <a:off x="4295774" y="1438274"/>
              <a:ext cx="3600450" cy="4714875"/>
            </a:xfrm>
            <a:custGeom>
              <a:avLst/>
              <a:gdLst/>
              <a:ahLst/>
              <a:cxnLst/>
              <a:rect l="l" t="t" r="r" b="b"/>
              <a:pathLst>
                <a:path w="3600450" h="4714875">
                  <a:moveTo>
                    <a:pt x="3529253" y="4714874"/>
                  </a:moveTo>
                  <a:lnTo>
                    <a:pt x="71196" y="4714874"/>
                  </a:lnTo>
                  <a:lnTo>
                    <a:pt x="66241" y="4714386"/>
                  </a:lnTo>
                  <a:lnTo>
                    <a:pt x="29705" y="4699252"/>
                  </a:lnTo>
                  <a:lnTo>
                    <a:pt x="3885" y="4663212"/>
                  </a:lnTo>
                  <a:lnTo>
                    <a:pt x="0" y="4643677"/>
                  </a:lnTo>
                  <a:lnTo>
                    <a:pt x="0" y="4638674"/>
                  </a:lnTo>
                  <a:lnTo>
                    <a:pt x="0" y="53397"/>
                  </a:lnTo>
                  <a:lnTo>
                    <a:pt x="18780" y="19392"/>
                  </a:lnTo>
                  <a:lnTo>
                    <a:pt x="56426" y="1830"/>
                  </a:lnTo>
                  <a:lnTo>
                    <a:pt x="71196" y="0"/>
                  </a:lnTo>
                  <a:lnTo>
                    <a:pt x="3529253" y="0"/>
                  </a:lnTo>
                  <a:lnTo>
                    <a:pt x="3570744" y="11716"/>
                  </a:lnTo>
                  <a:lnTo>
                    <a:pt x="3598009" y="42319"/>
                  </a:lnTo>
                  <a:lnTo>
                    <a:pt x="3600449" y="53397"/>
                  </a:lnTo>
                  <a:lnTo>
                    <a:pt x="3600449" y="4643677"/>
                  </a:lnTo>
                  <a:lnTo>
                    <a:pt x="3584827" y="4685168"/>
                  </a:lnTo>
                  <a:lnTo>
                    <a:pt x="3548786" y="4710988"/>
                  </a:lnTo>
                  <a:lnTo>
                    <a:pt x="3534208" y="4714386"/>
                  </a:lnTo>
                  <a:lnTo>
                    <a:pt x="3529253" y="4714874"/>
                  </a:lnTo>
                  <a:close/>
                </a:path>
              </a:pathLst>
            </a:custGeom>
            <a:solidFill>
              <a:srgbClr val="FFFFFF"/>
            </a:solidFill>
          </p:spPr>
          <p:txBody>
            <a:bodyPr wrap="square" lIns="0" tIns="0" rIns="0" bIns="0" rtlCol="0"/>
            <a:lstStyle/>
            <a:p>
              <a:endParaRPr/>
            </a:p>
          </p:txBody>
        </p:sp>
        <p:sp>
          <p:nvSpPr>
            <p:cNvPr id="19" name="object 19"/>
            <p:cNvSpPr/>
            <p:nvPr/>
          </p:nvSpPr>
          <p:spPr>
            <a:xfrm>
              <a:off x="4296052" y="1419224"/>
              <a:ext cx="3600450" cy="70485"/>
            </a:xfrm>
            <a:custGeom>
              <a:avLst/>
              <a:gdLst/>
              <a:ahLst/>
              <a:cxnLst/>
              <a:rect l="l" t="t" r="r" b="b"/>
              <a:pathLst>
                <a:path w="3600450" h="70484">
                  <a:moveTo>
                    <a:pt x="0" y="70449"/>
                  </a:moveTo>
                  <a:lnTo>
                    <a:pt x="12552" y="33857"/>
                  </a:lnTo>
                  <a:lnTo>
                    <a:pt x="46761" y="5800"/>
                  </a:lnTo>
                  <a:lnTo>
                    <a:pt x="75922" y="0"/>
                  </a:lnTo>
                  <a:lnTo>
                    <a:pt x="3523972" y="0"/>
                  </a:lnTo>
                  <a:lnTo>
                    <a:pt x="3566313" y="12829"/>
                  </a:lnTo>
                  <a:lnTo>
                    <a:pt x="3589880" y="38099"/>
                  </a:lnTo>
                  <a:lnTo>
                    <a:pt x="75922" y="38099"/>
                  </a:lnTo>
                  <a:lnTo>
                    <a:pt x="68415" y="38281"/>
                  </a:lnTo>
                  <a:lnTo>
                    <a:pt x="27604" y="46733"/>
                  </a:lnTo>
                  <a:lnTo>
                    <a:pt x="1655" y="66287"/>
                  </a:lnTo>
                  <a:lnTo>
                    <a:pt x="0" y="70449"/>
                  </a:lnTo>
                  <a:close/>
                </a:path>
                <a:path w="3600450" h="70484">
                  <a:moveTo>
                    <a:pt x="3599894" y="70449"/>
                  </a:moveTo>
                  <a:lnTo>
                    <a:pt x="3566313" y="44514"/>
                  </a:lnTo>
                  <a:lnTo>
                    <a:pt x="3523972" y="38099"/>
                  </a:lnTo>
                  <a:lnTo>
                    <a:pt x="3589880" y="38099"/>
                  </a:lnTo>
                  <a:lnTo>
                    <a:pt x="3599809" y="68693"/>
                  </a:lnTo>
                  <a:lnTo>
                    <a:pt x="3599894" y="70449"/>
                  </a:lnTo>
                  <a:close/>
                </a:path>
              </a:pathLst>
            </a:custGeom>
            <a:solidFill>
              <a:srgbClr val="EC8936"/>
            </a:solidFill>
          </p:spPr>
          <p:txBody>
            <a:bodyPr wrap="square" lIns="0" tIns="0" rIns="0" bIns="0" rtlCol="0"/>
            <a:lstStyle/>
            <a:p>
              <a:endParaRPr/>
            </a:p>
          </p:txBody>
        </p:sp>
      </p:grpSp>
      <p:sp>
        <p:nvSpPr>
          <p:cNvPr id="20" name="object 20"/>
          <p:cNvSpPr txBox="1"/>
          <p:nvPr/>
        </p:nvSpPr>
        <p:spPr>
          <a:xfrm>
            <a:off x="7955742" y="-1846016"/>
            <a:ext cx="5242541" cy="431422"/>
          </a:xfrm>
          <a:prstGeom prst="rect">
            <a:avLst/>
          </a:prstGeom>
        </p:spPr>
        <p:txBody>
          <a:bodyPr vert="horz" wrap="square" lIns="0" tIns="20342" rIns="0" bIns="0" rtlCol="0">
            <a:spAutoFit/>
          </a:bodyPr>
          <a:lstStyle/>
          <a:p>
            <a:pPr marL="22602">
              <a:spcBef>
                <a:spcPts val="160"/>
              </a:spcBef>
            </a:pPr>
            <a:r>
              <a:rPr sz="3871" spc="801" baseline="1915" dirty="0">
                <a:solidFill>
                  <a:srgbClr val="EC8936"/>
                </a:solidFill>
                <a:latin typeface="Arial Black"/>
                <a:cs typeface="Arial Black"/>
              </a:rPr>
              <a:t></a:t>
            </a:r>
            <a:r>
              <a:rPr sz="3871" spc="306" baseline="1915" dirty="0">
                <a:solidFill>
                  <a:srgbClr val="EC8936"/>
                </a:solidFill>
                <a:latin typeface="Arial Black"/>
                <a:cs typeface="Arial Black"/>
              </a:rPr>
              <a:t> </a:t>
            </a:r>
            <a:r>
              <a:rPr sz="2670" b="1" spc="-347" dirty="0">
                <a:solidFill>
                  <a:srgbClr val="2D3748"/>
                </a:solidFill>
                <a:latin typeface="Meiryo"/>
                <a:cs typeface="Meiryo"/>
              </a:rPr>
              <a:t>スタイライズドファクトの</a:t>
            </a:r>
            <a:r>
              <a:rPr sz="2670" b="1" spc="-498" dirty="0">
                <a:solidFill>
                  <a:srgbClr val="2D3748"/>
                </a:solidFill>
                <a:latin typeface="BIZ UDPGothic"/>
                <a:cs typeface="BIZ UDPGothic"/>
              </a:rPr>
              <a:t>再現検証</a:t>
            </a:r>
            <a:endParaRPr sz="2670">
              <a:latin typeface="BIZ UDPGothic"/>
              <a:cs typeface="BIZ UDPGothic"/>
            </a:endParaRPr>
          </a:p>
        </p:txBody>
      </p:sp>
      <p:sp>
        <p:nvSpPr>
          <p:cNvPr id="21" name="object 21"/>
          <p:cNvSpPr txBox="1"/>
          <p:nvPr/>
        </p:nvSpPr>
        <p:spPr>
          <a:xfrm>
            <a:off x="7955737" y="-1217925"/>
            <a:ext cx="5734135" cy="665782"/>
          </a:xfrm>
          <a:prstGeom prst="rect">
            <a:avLst/>
          </a:prstGeom>
        </p:spPr>
        <p:txBody>
          <a:bodyPr vert="horz" wrap="square" lIns="0" tIns="20342" rIns="0" bIns="0" rtlCol="0">
            <a:spAutoFit/>
          </a:bodyPr>
          <a:lstStyle/>
          <a:p>
            <a:pPr marL="22602" marR="9041">
              <a:lnSpc>
                <a:spcPct val="108700"/>
              </a:lnSpc>
              <a:spcBef>
                <a:spcPts val="160"/>
              </a:spcBef>
            </a:pPr>
            <a:r>
              <a:rPr sz="2047" spc="-203" dirty="0">
                <a:solidFill>
                  <a:srgbClr val="333333"/>
                </a:solidFill>
                <a:latin typeface="SimSun"/>
                <a:cs typeface="SimSun"/>
              </a:rPr>
              <a:t>生成データがスタイライズドファクトそのものを満た</a:t>
            </a:r>
            <a:r>
              <a:rPr sz="2047" spc="-214" dirty="0">
                <a:solidFill>
                  <a:srgbClr val="333333"/>
                </a:solidFill>
                <a:latin typeface="SimSun"/>
                <a:cs typeface="SimSun"/>
              </a:rPr>
              <a:t>しているか直接確認</a:t>
            </a:r>
            <a:endParaRPr sz="2047">
              <a:latin typeface="SimSun"/>
              <a:cs typeface="SimSun"/>
            </a:endParaRPr>
          </a:p>
        </p:txBody>
      </p:sp>
      <p:grpSp>
        <p:nvGrpSpPr>
          <p:cNvPr id="22" name="object 22"/>
          <p:cNvGrpSpPr/>
          <p:nvPr/>
        </p:nvGrpSpPr>
        <p:grpSpPr>
          <a:xfrm>
            <a:off x="7967219" y="-214915"/>
            <a:ext cx="5746566" cy="3814093"/>
            <a:chOff x="4476749" y="2552699"/>
            <a:chExt cx="3228975" cy="2143125"/>
          </a:xfrm>
        </p:grpSpPr>
        <p:sp>
          <p:nvSpPr>
            <p:cNvPr id="23" name="object 23"/>
            <p:cNvSpPr/>
            <p:nvPr/>
          </p:nvSpPr>
          <p:spPr>
            <a:xfrm>
              <a:off x="4476737" y="2552711"/>
              <a:ext cx="47625" cy="885825"/>
            </a:xfrm>
            <a:custGeom>
              <a:avLst/>
              <a:gdLst/>
              <a:ahLst/>
              <a:cxnLst/>
              <a:rect l="l" t="t" r="r" b="b"/>
              <a:pathLst>
                <a:path w="47625" h="885825">
                  <a:moveTo>
                    <a:pt x="47625" y="858850"/>
                  </a:moveTo>
                  <a:lnTo>
                    <a:pt x="26974" y="838200"/>
                  </a:lnTo>
                  <a:lnTo>
                    <a:pt x="20662" y="838200"/>
                  </a:lnTo>
                  <a:lnTo>
                    <a:pt x="0" y="858850"/>
                  </a:lnTo>
                  <a:lnTo>
                    <a:pt x="0" y="865162"/>
                  </a:lnTo>
                  <a:lnTo>
                    <a:pt x="20662" y="885812"/>
                  </a:lnTo>
                  <a:lnTo>
                    <a:pt x="26974" y="885812"/>
                  </a:lnTo>
                  <a:lnTo>
                    <a:pt x="47625" y="865162"/>
                  </a:lnTo>
                  <a:lnTo>
                    <a:pt x="47625" y="862012"/>
                  </a:lnTo>
                  <a:lnTo>
                    <a:pt x="47625" y="858850"/>
                  </a:lnTo>
                  <a:close/>
                </a:path>
                <a:path w="47625" h="885825">
                  <a:moveTo>
                    <a:pt x="47625" y="439750"/>
                  </a:moveTo>
                  <a:lnTo>
                    <a:pt x="26974" y="419100"/>
                  </a:lnTo>
                  <a:lnTo>
                    <a:pt x="20662" y="419100"/>
                  </a:lnTo>
                  <a:lnTo>
                    <a:pt x="0" y="439750"/>
                  </a:lnTo>
                  <a:lnTo>
                    <a:pt x="0" y="446062"/>
                  </a:lnTo>
                  <a:lnTo>
                    <a:pt x="20662" y="466712"/>
                  </a:lnTo>
                  <a:lnTo>
                    <a:pt x="26974" y="466712"/>
                  </a:lnTo>
                  <a:lnTo>
                    <a:pt x="47625" y="446062"/>
                  </a:lnTo>
                  <a:lnTo>
                    <a:pt x="47625" y="442912"/>
                  </a:lnTo>
                  <a:lnTo>
                    <a:pt x="47625" y="439750"/>
                  </a:lnTo>
                  <a:close/>
                </a:path>
                <a:path w="47625" h="885825">
                  <a:moveTo>
                    <a:pt x="47625" y="20650"/>
                  </a:moveTo>
                  <a:lnTo>
                    <a:pt x="26974" y="0"/>
                  </a:lnTo>
                  <a:lnTo>
                    <a:pt x="20662" y="0"/>
                  </a:lnTo>
                  <a:lnTo>
                    <a:pt x="0" y="20650"/>
                  </a:lnTo>
                  <a:lnTo>
                    <a:pt x="0" y="26962"/>
                  </a:lnTo>
                  <a:lnTo>
                    <a:pt x="20662" y="47625"/>
                  </a:lnTo>
                  <a:lnTo>
                    <a:pt x="26974" y="47625"/>
                  </a:lnTo>
                  <a:lnTo>
                    <a:pt x="47625" y="26962"/>
                  </a:lnTo>
                  <a:lnTo>
                    <a:pt x="47625" y="23812"/>
                  </a:lnTo>
                  <a:lnTo>
                    <a:pt x="47625" y="20650"/>
                  </a:lnTo>
                  <a:close/>
                </a:path>
              </a:pathLst>
            </a:custGeom>
            <a:solidFill>
              <a:srgbClr val="333333"/>
            </a:solidFill>
          </p:spPr>
          <p:txBody>
            <a:bodyPr wrap="square" lIns="0" tIns="0" rIns="0" bIns="0" rtlCol="0"/>
            <a:lstStyle/>
            <a:p>
              <a:endParaRPr/>
            </a:p>
          </p:txBody>
        </p:sp>
        <p:sp>
          <p:nvSpPr>
            <p:cNvPr id="24" name="object 24"/>
            <p:cNvSpPr/>
            <p:nvPr/>
          </p:nvSpPr>
          <p:spPr>
            <a:xfrm>
              <a:off x="4486274" y="3762374"/>
              <a:ext cx="3219450" cy="933450"/>
            </a:xfrm>
            <a:custGeom>
              <a:avLst/>
              <a:gdLst/>
              <a:ahLst/>
              <a:cxnLst/>
              <a:rect l="l" t="t" r="r" b="b"/>
              <a:pathLst>
                <a:path w="3219450" h="933450">
                  <a:moveTo>
                    <a:pt x="3219449" y="933449"/>
                  </a:moveTo>
                  <a:lnTo>
                    <a:pt x="0" y="933449"/>
                  </a:lnTo>
                  <a:lnTo>
                    <a:pt x="0" y="0"/>
                  </a:lnTo>
                  <a:lnTo>
                    <a:pt x="3219449" y="0"/>
                  </a:lnTo>
                  <a:lnTo>
                    <a:pt x="3219449" y="933449"/>
                  </a:lnTo>
                  <a:close/>
                </a:path>
              </a:pathLst>
            </a:custGeom>
            <a:solidFill>
              <a:srgbClr val="F6FAFB">
                <a:alpha val="79998"/>
              </a:srgbClr>
            </a:solidFill>
          </p:spPr>
          <p:txBody>
            <a:bodyPr wrap="square" lIns="0" tIns="0" rIns="0" bIns="0" rtlCol="0"/>
            <a:lstStyle/>
            <a:p>
              <a:endParaRPr/>
            </a:p>
          </p:txBody>
        </p:sp>
        <p:sp>
          <p:nvSpPr>
            <p:cNvPr id="25" name="object 25"/>
            <p:cNvSpPr/>
            <p:nvPr/>
          </p:nvSpPr>
          <p:spPr>
            <a:xfrm>
              <a:off x="4486274" y="3762374"/>
              <a:ext cx="28575" cy="933450"/>
            </a:xfrm>
            <a:custGeom>
              <a:avLst/>
              <a:gdLst/>
              <a:ahLst/>
              <a:cxnLst/>
              <a:rect l="l" t="t" r="r" b="b"/>
              <a:pathLst>
                <a:path w="28575" h="933450">
                  <a:moveTo>
                    <a:pt x="28574" y="933449"/>
                  </a:moveTo>
                  <a:lnTo>
                    <a:pt x="0" y="933449"/>
                  </a:lnTo>
                  <a:lnTo>
                    <a:pt x="0" y="0"/>
                  </a:lnTo>
                  <a:lnTo>
                    <a:pt x="28574" y="0"/>
                  </a:lnTo>
                  <a:lnTo>
                    <a:pt x="28574" y="933449"/>
                  </a:lnTo>
                  <a:close/>
                </a:path>
              </a:pathLst>
            </a:custGeom>
            <a:solidFill>
              <a:srgbClr val="CBD5DF"/>
            </a:solidFill>
          </p:spPr>
          <p:txBody>
            <a:bodyPr wrap="square" lIns="0" tIns="0" rIns="0" bIns="0" rtlCol="0"/>
            <a:lstStyle/>
            <a:p>
              <a:endParaRPr/>
            </a:p>
          </p:txBody>
        </p:sp>
      </p:grpSp>
      <p:sp>
        <p:nvSpPr>
          <p:cNvPr id="26" name="object 26"/>
          <p:cNvSpPr txBox="1"/>
          <p:nvPr/>
        </p:nvSpPr>
        <p:spPr>
          <a:xfrm>
            <a:off x="8226961" y="-404314"/>
            <a:ext cx="5374763" cy="2175313"/>
          </a:xfrm>
          <a:prstGeom prst="rect">
            <a:avLst/>
          </a:prstGeom>
        </p:spPr>
        <p:txBody>
          <a:bodyPr vert="horz" wrap="square" lIns="0" tIns="2260" rIns="0" bIns="0" rtlCol="0">
            <a:spAutoFit/>
          </a:bodyPr>
          <a:lstStyle/>
          <a:p>
            <a:pPr marL="22602" marR="40684">
              <a:lnSpc>
                <a:spcPct val="106700"/>
              </a:lnSpc>
              <a:spcBef>
                <a:spcPts val="18"/>
              </a:spcBef>
            </a:pPr>
            <a:r>
              <a:rPr sz="2047" spc="-222" dirty="0">
                <a:solidFill>
                  <a:srgbClr val="333333"/>
                </a:solidFill>
                <a:latin typeface="SimSun"/>
                <a:cs typeface="SimSun"/>
              </a:rPr>
              <a:t>生成リターンの</a:t>
            </a:r>
            <a:r>
              <a:rPr sz="2047" b="1" spc="-196" dirty="0">
                <a:solidFill>
                  <a:srgbClr val="EC8936"/>
                </a:solidFill>
                <a:latin typeface="BIZ UDPGothic"/>
                <a:cs typeface="BIZ UDPGothic"/>
              </a:rPr>
              <a:t>自己相関関数</a:t>
            </a:r>
            <a:r>
              <a:rPr sz="2047" b="1" spc="231" dirty="0">
                <a:solidFill>
                  <a:srgbClr val="EC8936"/>
                </a:solidFill>
                <a:latin typeface="BIZ UDPGothic"/>
                <a:cs typeface="BIZ UDPGothic"/>
              </a:rPr>
              <a:t>（</a:t>
            </a:r>
            <a:r>
              <a:rPr sz="2047" b="1" spc="231" dirty="0">
                <a:solidFill>
                  <a:srgbClr val="EC8936"/>
                </a:solidFill>
                <a:latin typeface="Tahoma"/>
                <a:cs typeface="Tahoma"/>
              </a:rPr>
              <a:t>ACF</a:t>
            </a:r>
            <a:r>
              <a:rPr sz="2047" b="1" spc="231" dirty="0">
                <a:solidFill>
                  <a:srgbClr val="EC8936"/>
                </a:solidFill>
                <a:latin typeface="BIZ UDPGothic"/>
                <a:cs typeface="BIZ UDPGothic"/>
              </a:rPr>
              <a:t>）</a:t>
            </a:r>
            <a:r>
              <a:rPr sz="2047" spc="-196" dirty="0">
                <a:solidFill>
                  <a:srgbClr val="333333"/>
                </a:solidFill>
                <a:latin typeface="SimSun"/>
                <a:cs typeface="SimSun"/>
              </a:rPr>
              <a:t>検証</a:t>
            </a:r>
            <a:r>
              <a:rPr sz="2225" spc="-142" dirty="0">
                <a:solidFill>
                  <a:srgbClr val="333333"/>
                </a:solidFill>
                <a:latin typeface="Microsoft Sans Serif"/>
                <a:cs typeface="Microsoft Sans Serif"/>
              </a:rPr>
              <a:t>: </a:t>
            </a:r>
            <a:r>
              <a:rPr sz="2047" spc="-160" dirty="0">
                <a:solidFill>
                  <a:srgbClr val="333333"/>
                </a:solidFill>
                <a:latin typeface="SimSun"/>
                <a:cs typeface="SimSun"/>
              </a:rPr>
              <a:t>有意な</a:t>
            </a:r>
            <a:r>
              <a:rPr sz="2047" spc="-187" dirty="0">
                <a:solidFill>
                  <a:srgbClr val="333333"/>
                </a:solidFill>
                <a:latin typeface="SimSun"/>
                <a:cs typeface="SimSun"/>
              </a:rPr>
              <a:t>自己相関がないこと</a:t>
            </a:r>
            <a:endParaRPr sz="2047">
              <a:latin typeface="SimSun"/>
              <a:cs typeface="SimSun"/>
            </a:endParaRPr>
          </a:p>
          <a:p>
            <a:pPr marL="22602" marR="51983">
              <a:lnSpc>
                <a:spcPct val="106700"/>
              </a:lnSpc>
              <a:spcBef>
                <a:spcPts val="392"/>
              </a:spcBef>
            </a:pPr>
            <a:r>
              <a:rPr sz="2047" b="1" spc="-142" dirty="0">
                <a:solidFill>
                  <a:srgbClr val="EC8936"/>
                </a:solidFill>
                <a:latin typeface="BIZ UDPGothic"/>
                <a:cs typeface="BIZ UDPGothic"/>
              </a:rPr>
              <a:t>絶対リターンや二乗リターンの</a:t>
            </a:r>
            <a:r>
              <a:rPr sz="2047" b="1" spc="-187" dirty="0">
                <a:solidFill>
                  <a:srgbClr val="EC8936"/>
                </a:solidFill>
                <a:latin typeface="Tahoma"/>
                <a:cs typeface="Tahoma"/>
              </a:rPr>
              <a:t>ACF</a:t>
            </a:r>
            <a:r>
              <a:rPr sz="2047" spc="-196" dirty="0">
                <a:solidFill>
                  <a:srgbClr val="333333"/>
                </a:solidFill>
                <a:latin typeface="SimSun"/>
                <a:cs typeface="SimSun"/>
              </a:rPr>
              <a:t>検証</a:t>
            </a:r>
            <a:r>
              <a:rPr sz="2225" spc="-107" dirty="0">
                <a:solidFill>
                  <a:srgbClr val="333333"/>
                </a:solidFill>
                <a:latin typeface="Microsoft Sans Serif"/>
                <a:cs typeface="Microsoft Sans Serif"/>
              </a:rPr>
              <a:t>: </a:t>
            </a:r>
            <a:r>
              <a:rPr sz="2047" spc="-169" dirty="0">
                <a:solidFill>
                  <a:srgbClr val="333333"/>
                </a:solidFill>
                <a:latin typeface="SimSun"/>
                <a:cs typeface="SimSun"/>
              </a:rPr>
              <a:t>長いラグ</a:t>
            </a:r>
            <a:r>
              <a:rPr sz="2047" spc="-187" dirty="0">
                <a:solidFill>
                  <a:srgbClr val="333333"/>
                </a:solidFill>
                <a:latin typeface="SimSun"/>
                <a:cs typeface="SimSun"/>
              </a:rPr>
              <a:t>まで有意な正の自己相関</a:t>
            </a:r>
            <a:endParaRPr sz="2047">
              <a:latin typeface="SimSun"/>
              <a:cs typeface="SimSun"/>
            </a:endParaRPr>
          </a:p>
          <a:p>
            <a:pPr marL="22602" marR="9041">
              <a:lnSpc>
                <a:spcPct val="106700"/>
              </a:lnSpc>
              <a:spcBef>
                <a:spcPts val="392"/>
              </a:spcBef>
            </a:pPr>
            <a:r>
              <a:rPr sz="2047" b="1" spc="-187" dirty="0">
                <a:solidFill>
                  <a:srgbClr val="EC8936"/>
                </a:solidFill>
                <a:latin typeface="BIZ UDPGothic"/>
                <a:cs typeface="BIZ UDPGothic"/>
              </a:rPr>
              <a:t>過去リターンと将来分散の相関</a:t>
            </a:r>
            <a:r>
              <a:rPr sz="2047" spc="-196" dirty="0">
                <a:solidFill>
                  <a:srgbClr val="333333"/>
                </a:solidFill>
                <a:latin typeface="SimSun"/>
                <a:cs typeface="SimSun"/>
              </a:rPr>
              <a:t>測定</a:t>
            </a:r>
            <a:r>
              <a:rPr sz="2225" spc="-142" dirty="0">
                <a:solidFill>
                  <a:srgbClr val="333333"/>
                </a:solidFill>
                <a:latin typeface="Microsoft Sans Serif"/>
                <a:cs typeface="Microsoft Sans Serif"/>
              </a:rPr>
              <a:t>: </a:t>
            </a:r>
            <a:r>
              <a:rPr sz="2047" spc="-178" dirty="0">
                <a:solidFill>
                  <a:srgbClr val="333333"/>
                </a:solidFill>
                <a:latin typeface="SimSun"/>
                <a:cs typeface="SimSun"/>
              </a:rPr>
              <a:t>レバレッジ効果の再現性</a:t>
            </a:r>
            <a:endParaRPr sz="2047">
              <a:latin typeface="SimSun"/>
              <a:cs typeface="SimSun"/>
            </a:endParaRPr>
          </a:p>
        </p:txBody>
      </p:sp>
      <p:sp>
        <p:nvSpPr>
          <p:cNvPr id="27" name="object 27"/>
          <p:cNvSpPr txBox="1"/>
          <p:nvPr/>
        </p:nvSpPr>
        <p:spPr>
          <a:xfrm>
            <a:off x="8035025" y="2009960"/>
            <a:ext cx="5678760" cy="1404585"/>
          </a:xfrm>
          <a:prstGeom prst="rect">
            <a:avLst/>
          </a:prstGeom>
        </p:spPr>
        <p:txBody>
          <a:bodyPr vert="horz" wrap="square" lIns="0" tIns="30513" rIns="0" bIns="0" rtlCol="0">
            <a:spAutoFit/>
          </a:bodyPr>
          <a:lstStyle/>
          <a:p>
            <a:pPr marL="196637" marR="360505" algn="just">
              <a:lnSpc>
                <a:spcPct val="110100"/>
              </a:lnSpc>
              <a:spcBef>
                <a:spcPts val="240"/>
              </a:spcBef>
            </a:pPr>
            <a:r>
              <a:rPr sz="2136" b="1" spc="-214" dirty="0">
                <a:solidFill>
                  <a:srgbClr val="333333"/>
                </a:solidFill>
                <a:latin typeface="Arial"/>
                <a:cs typeface="Arial"/>
              </a:rPr>
              <a:t>QuantGAN</a:t>
            </a:r>
            <a:r>
              <a:rPr sz="2047" b="1" spc="-258" dirty="0">
                <a:solidFill>
                  <a:srgbClr val="333333"/>
                </a:solidFill>
                <a:latin typeface="BIZ UDPGothic"/>
                <a:cs typeface="BIZ UDPGothic"/>
              </a:rPr>
              <a:t>の研究事例</a:t>
            </a:r>
            <a:r>
              <a:rPr sz="2136" b="1" spc="-169" dirty="0">
                <a:solidFill>
                  <a:srgbClr val="333333"/>
                </a:solidFill>
                <a:latin typeface="Arial"/>
                <a:cs typeface="Arial"/>
              </a:rPr>
              <a:t>: </a:t>
            </a:r>
            <a:r>
              <a:rPr sz="2047" spc="-258" dirty="0">
                <a:solidFill>
                  <a:srgbClr val="333333"/>
                </a:solidFill>
                <a:latin typeface="SimSun"/>
                <a:cs typeface="SimSun"/>
              </a:rPr>
              <a:t>自己相関関数</a:t>
            </a:r>
            <a:r>
              <a:rPr sz="1958" spc="-107" dirty="0">
                <a:solidFill>
                  <a:srgbClr val="333333"/>
                </a:solidFill>
                <a:latin typeface="Yu Gothic Light"/>
                <a:cs typeface="Yu Gothic Light"/>
              </a:rPr>
              <a:t>(ACF)</a:t>
            </a:r>
            <a:r>
              <a:rPr sz="2047" spc="-258" dirty="0">
                <a:solidFill>
                  <a:srgbClr val="333333"/>
                </a:solidFill>
                <a:latin typeface="PMingLiU"/>
                <a:cs typeface="PMingLiU"/>
              </a:rPr>
              <a:t>、</a:t>
            </a:r>
            <a:r>
              <a:rPr sz="2047" spc="-258" dirty="0">
                <a:solidFill>
                  <a:srgbClr val="333333"/>
                </a:solidFill>
                <a:latin typeface="SimSun"/>
                <a:cs typeface="SimSun"/>
              </a:rPr>
              <a:t>偏自己相関関数</a:t>
            </a:r>
            <a:r>
              <a:rPr sz="1958" spc="-125" dirty="0">
                <a:solidFill>
                  <a:srgbClr val="333333"/>
                </a:solidFill>
                <a:latin typeface="Yu Gothic Light"/>
                <a:cs typeface="Yu Gothic Light"/>
              </a:rPr>
              <a:t>(PACF)</a:t>
            </a:r>
            <a:r>
              <a:rPr sz="2047" spc="-285" dirty="0">
                <a:solidFill>
                  <a:srgbClr val="333333"/>
                </a:solidFill>
                <a:latin typeface="PMingLiU"/>
                <a:cs typeface="PMingLiU"/>
              </a:rPr>
              <a:t>、リターンと</a:t>
            </a:r>
            <a:r>
              <a:rPr sz="2047" spc="-258" dirty="0">
                <a:solidFill>
                  <a:srgbClr val="333333"/>
                </a:solidFill>
                <a:latin typeface="SimSun"/>
                <a:cs typeface="SimSun"/>
              </a:rPr>
              <a:t>分散</a:t>
            </a:r>
            <a:r>
              <a:rPr sz="2047" spc="-258" dirty="0">
                <a:solidFill>
                  <a:srgbClr val="333333"/>
                </a:solidFill>
                <a:latin typeface="PMingLiU"/>
                <a:cs typeface="PMingLiU"/>
              </a:rPr>
              <a:t>のクロス</a:t>
            </a:r>
            <a:r>
              <a:rPr sz="2047" spc="-258" dirty="0">
                <a:solidFill>
                  <a:srgbClr val="333333"/>
                </a:solidFill>
                <a:latin typeface="SimSun"/>
                <a:cs typeface="SimSun"/>
              </a:rPr>
              <a:t>相関</a:t>
            </a:r>
            <a:r>
              <a:rPr sz="2047" spc="-258" dirty="0">
                <a:solidFill>
                  <a:srgbClr val="333333"/>
                </a:solidFill>
                <a:latin typeface="PMingLiU"/>
                <a:cs typeface="PMingLiU"/>
              </a:rPr>
              <a:t>を</a:t>
            </a:r>
            <a:r>
              <a:rPr sz="2047" spc="-258" dirty="0">
                <a:solidFill>
                  <a:srgbClr val="333333"/>
                </a:solidFill>
                <a:latin typeface="SimSun"/>
                <a:cs typeface="SimSun"/>
              </a:rPr>
              <a:t>評価</a:t>
            </a:r>
            <a:r>
              <a:rPr sz="2047" spc="-258" dirty="0">
                <a:solidFill>
                  <a:srgbClr val="333333"/>
                </a:solidFill>
                <a:latin typeface="PMingLiU"/>
                <a:cs typeface="PMingLiU"/>
              </a:rPr>
              <a:t>し、</a:t>
            </a:r>
            <a:r>
              <a:rPr sz="2047" spc="-258" dirty="0">
                <a:solidFill>
                  <a:srgbClr val="333333"/>
                </a:solidFill>
                <a:latin typeface="SimSun"/>
                <a:cs typeface="SimSun"/>
              </a:rPr>
              <a:t>モ</a:t>
            </a:r>
            <a:r>
              <a:rPr sz="2047" spc="-258" dirty="0">
                <a:solidFill>
                  <a:srgbClr val="333333"/>
                </a:solidFill>
                <a:latin typeface="PMingLiU"/>
                <a:cs typeface="PMingLiU"/>
              </a:rPr>
              <a:t>デル</a:t>
            </a:r>
            <a:r>
              <a:rPr sz="2047" spc="-258" dirty="0">
                <a:solidFill>
                  <a:srgbClr val="333333"/>
                </a:solidFill>
                <a:latin typeface="SimSun"/>
                <a:cs typeface="SimSun"/>
              </a:rPr>
              <a:t>生成</a:t>
            </a:r>
            <a:r>
              <a:rPr sz="2047" spc="-258" dirty="0">
                <a:solidFill>
                  <a:srgbClr val="333333"/>
                </a:solidFill>
                <a:latin typeface="PMingLiU"/>
                <a:cs typeface="PMingLiU"/>
              </a:rPr>
              <a:t>データが</a:t>
            </a:r>
            <a:r>
              <a:rPr sz="2047" spc="-258" dirty="0">
                <a:solidFill>
                  <a:srgbClr val="333333"/>
                </a:solidFill>
                <a:latin typeface="SimSun"/>
                <a:cs typeface="SimSun"/>
              </a:rPr>
              <a:t>実</a:t>
            </a:r>
            <a:r>
              <a:rPr sz="2047" spc="-258" dirty="0">
                <a:solidFill>
                  <a:srgbClr val="333333"/>
                </a:solidFill>
                <a:latin typeface="PMingLiU"/>
                <a:cs typeface="PMingLiU"/>
              </a:rPr>
              <a:t>データと</a:t>
            </a:r>
            <a:r>
              <a:rPr sz="2047" spc="-258" dirty="0">
                <a:solidFill>
                  <a:srgbClr val="333333"/>
                </a:solidFill>
                <a:latin typeface="SimSun"/>
                <a:cs typeface="SimSun"/>
              </a:rPr>
              <a:t>整合</a:t>
            </a:r>
            <a:r>
              <a:rPr sz="2047" spc="-249" dirty="0">
                <a:solidFill>
                  <a:srgbClr val="333333"/>
                </a:solidFill>
                <a:latin typeface="PMingLiU"/>
                <a:cs typeface="PMingLiU"/>
              </a:rPr>
              <a:t>す</a:t>
            </a:r>
            <a:r>
              <a:rPr sz="2047" spc="-258" dirty="0">
                <a:solidFill>
                  <a:srgbClr val="333333"/>
                </a:solidFill>
                <a:latin typeface="PMingLiU"/>
                <a:cs typeface="PMingLiU"/>
              </a:rPr>
              <a:t>るか</a:t>
            </a:r>
            <a:r>
              <a:rPr sz="2047" spc="-258" dirty="0">
                <a:solidFill>
                  <a:srgbClr val="333333"/>
                </a:solidFill>
                <a:latin typeface="SimSun"/>
                <a:cs typeface="SimSun"/>
              </a:rPr>
              <a:t>検証</a:t>
            </a:r>
            <a:r>
              <a:rPr sz="2047" spc="-249" dirty="0">
                <a:solidFill>
                  <a:srgbClr val="333333"/>
                </a:solidFill>
                <a:latin typeface="PMingLiU"/>
                <a:cs typeface="PMingLiU"/>
              </a:rPr>
              <a:t>。</a:t>
            </a:r>
            <a:endParaRPr sz="2047">
              <a:latin typeface="PMingLiU"/>
              <a:cs typeface="PMingLiU"/>
            </a:endParaRPr>
          </a:p>
        </p:txBody>
      </p:sp>
      <p:grpSp>
        <p:nvGrpSpPr>
          <p:cNvPr id="28" name="object 28"/>
          <p:cNvGrpSpPr/>
          <p:nvPr/>
        </p:nvGrpSpPr>
        <p:grpSpPr>
          <a:xfrm>
            <a:off x="7984168" y="-2295209"/>
            <a:ext cx="12998428" cy="8620415"/>
            <a:chOff x="4486275" y="1383792"/>
            <a:chExt cx="7303770" cy="4843780"/>
          </a:xfrm>
        </p:grpSpPr>
        <p:pic>
          <p:nvPicPr>
            <p:cNvPr id="29" name="object 29"/>
            <p:cNvPicPr/>
            <p:nvPr/>
          </p:nvPicPr>
          <p:blipFill>
            <a:blip r:embed="rId4" cstate="print"/>
            <a:stretch>
              <a:fillRect/>
            </a:stretch>
          </p:blipFill>
          <p:spPr>
            <a:xfrm>
              <a:off x="4486275" y="4819649"/>
              <a:ext cx="3219449" cy="1142999"/>
            </a:xfrm>
            <a:prstGeom prst="rect">
              <a:avLst/>
            </a:prstGeom>
          </p:spPr>
        </p:pic>
        <p:sp>
          <p:nvSpPr>
            <p:cNvPr id="30" name="object 30"/>
            <p:cNvSpPr/>
            <p:nvPr/>
          </p:nvSpPr>
          <p:spPr>
            <a:xfrm>
              <a:off x="8071103" y="1383792"/>
              <a:ext cx="3718560" cy="4843780"/>
            </a:xfrm>
            <a:custGeom>
              <a:avLst/>
              <a:gdLst/>
              <a:ahLst/>
              <a:cxnLst/>
              <a:rect l="l" t="t" r="r" b="b"/>
              <a:pathLst>
                <a:path w="3718559" h="4843780">
                  <a:moveTo>
                    <a:pt x="3718559" y="4843271"/>
                  </a:moveTo>
                  <a:lnTo>
                    <a:pt x="0" y="4843271"/>
                  </a:lnTo>
                  <a:lnTo>
                    <a:pt x="0" y="0"/>
                  </a:lnTo>
                  <a:lnTo>
                    <a:pt x="3718559" y="0"/>
                  </a:lnTo>
                  <a:lnTo>
                    <a:pt x="3718559" y="44957"/>
                  </a:lnTo>
                  <a:lnTo>
                    <a:pt x="129920" y="44957"/>
                  </a:lnTo>
                  <a:lnTo>
                    <a:pt x="123352" y="45275"/>
                  </a:lnTo>
                  <a:lnTo>
                    <a:pt x="87642" y="60066"/>
                  </a:lnTo>
                  <a:lnTo>
                    <a:pt x="66100" y="92307"/>
                  </a:lnTo>
                  <a:lnTo>
                    <a:pt x="63245" y="111632"/>
                  </a:lnTo>
                  <a:lnTo>
                    <a:pt x="63245" y="4693157"/>
                  </a:lnTo>
                  <a:lnTo>
                    <a:pt x="74471" y="4730206"/>
                  </a:lnTo>
                  <a:lnTo>
                    <a:pt x="104404" y="4754756"/>
                  </a:lnTo>
                  <a:lnTo>
                    <a:pt x="129920" y="4759832"/>
                  </a:lnTo>
                  <a:lnTo>
                    <a:pt x="3718559" y="4759832"/>
                  </a:lnTo>
                  <a:lnTo>
                    <a:pt x="3718559" y="4843271"/>
                  </a:lnTo>
                  <a:close/>
                </a:path>
                <a:path w="3718559" h="4843780">
                  <a:moveTo>
                    <a:pt x="3718559" y="4759832"/>
                  </a:moveTo>
                  <a:lnTo>
                    <a:pt x="3587495" y="4759832"/>
                  </a:lnTo>
                  <a:lnTo>
                    <a:pt x="3594063" y="4759515"/>
                  </a:lnTo>
                  <a:lnTo>
                    <a:pt x="3600505" y="4758563"/>
                  </a:lnTo>
                  <a:lnTo>
                    <a:pt x="3634641" y="4740304"/>
                  </a:lnTo>
                  <a:lnTo>
                    <a:pt x="3652901" y="4706167"/>
                  </a:lnTo>
                  <a:lnTo>
                    <a:pt x="3654170" y="4693157"/>
                  </a:lnTo>
                  <a:lnTo>
                    <a:pt x="3654170" y="111632"/>
                  </a:lnTo>
                  <a:lnTo>
                    <a:pt x="3642943" y="74583"/>
                  </a:lnTo>
                  <a:lnTo>
                    <a:pt x="3613010" y="50033"/>
                  </a:lnTo>
                  <a:lnTo>
                    <a:pt x="3587495" y="44957"/>
                  </a:lnTo>
                  <a:lnTo>
                    <a:pt x="3718559" y="44957"/>
                  </a:lnTo>
                  <a:lnTo>
                    <a:pt x="3718559" y="4759832"/>
                  </a:lnTo>
                  <a:close/>
                </a:path>
              </a:pathLst>
            </a:custGeom>
            <a:solidFill>
              <a:srgbClr val="000000">
                <a:alpha val="5099"/>
              </a:srgbClr>
            </a:solidFill>
          </p:spPr>
          <p:txBody>
            <a:bodyPr wrap="square" lIns="0" tIns="0" rIns="0" bIns="0" rtlCol="0"/>
            <a:lstStyle/>
            <a:p>
              <a:endParaRPr/>
            </a:p>
          </p:txBody>
        </p:sp>
        <p:sp>
          <p:nvSpPr>
            <p:cNvPr id="31" name="object 31"/>
            <p:cNvSpPr/>
            <p:nvPr/>
          </p:nvSpPr>
          <p:spPr>
            <a:xfrm>
              <a:off x="8124824" y="1438274"/>
              <a:ext cx="3609975" cy="4714875"/>
            </a:xfrm>
            <a:custGeom>
              <a:avLst/>
              <a:gdLst/>
              <a:ahLst/>
              <a:cxnLst/>
              <a:rect l="l" t="t" r="r" b="b"/>
              <a:pathLst>
                <a:path w="3609975" h="4714875">
                  <a:moveTo>
                    <a:pt x="3538777" y="4714874"/>
                  </a:moveTo>
                  <a:lnTo>
                    <a:pt x="71196" y="4714874"/>
                  </a:lnTo>
                  <a:lnTo>
                    <a:pt x="66240" y="4714386"/>
                  </a:lnTo>
                  <a:lnTo>
                    <a:pt x="29703" y="4699252"/>
                  </a:lnTo>
                  <a:lnTo>
                    <a:pt x="3884" y="4663212"/>
                  </a:lnTo>
                  <a:lnTo>
                    <a:pt x="0" y="4643677"/>
                  </a:lnTo>
                  <a:lnTo>
                    <a:pt x="0" y="4638674"/>
                  </a:lnTo>
                  <a:lnTo>
                    <a:pt x="0" y="53397"/>
                  </a:lnTo>
                  <a:lnTo>
                    <a:pt x="18780" y="19392"/>
                  </a:lnTo>
                  <a:lnTo>
                    <a:pt x="56426" y="1830"/>
                  </a:lnTo>
                  <a:lnTo>
                    <a:pt x="71196" y="0"/>
                  </a:lnTo>
                  <a:lnTo>
                    <a:pt x="3538777" y="0"/>
                  </a:lnTo>
                  <a:lnTo>
                    <a:pt x="3580267" y="11716"/>
                  </a:lnTo>
                  <a:lnTo>
                    <a:pt x="3607532" y="42319"/>
                  </a:lnTo>
                  <a:lnTo>
                    <a:pt x="3609974" y="53397"/>
                  </a:lnTo>
                  <a:lnTo>
                    <a:pt x="3609974" y="4643677"/>
                  </a:lnTo>
                  <a:lnTo>
                    <a:pt x="3594351" y="4685168"/>
                  </a:lnTo>
                  <a:lnTo>
                    <a:pt x="3558311" y="4710988"/>
                  </a:lnTo>
                  <a:lnTo>
                    <a:pt x="3543733" y="4714386"/>
                  </a:lnTo>
                  <a:lnTo>
                    <a:pt x="3538777" y="4714874"/>
                  </a:lnTo>
                  <a:close/>
                </a:path>
              </a:pathLst>
            </a:custGeom>
            <a:solidFill>
              <a:srgbClr val="FFFFFF"/>
            </a:solidFill>
          </p:spPr>
          <p:txBody>
            <a:bodyPr wrap="square" lIns="0" tIns="0" rIns="0" bIns="0" rtlCol="0"/>
            <a:lstStyle/>
            <a:p>
              <a:endParaRPr/>
            </a:p>
          </p:txBody>
        </p:sp>
        <p:sp>
          <p:nvSpPr>
            <p:cNvPr id="32" name="object 32"/>
            <p:cNvSpPr/>
            <p:nvPr/>
          </p:nvSpPr>
          <p:spPr>
            <a:xfrm>
              <a:off x="8125102" y="1419224"/>
              <a:ext cx="3609975" cy="70485"/>
            </a:xfrm>
            <a:custGeom>
              <a:avLst/>
              <a:gdLst/>
              <a:ahLst/>
              <a:cxnLst/>
              <a:rect l="l" t="t" r="r" b="b"/>
              <a:pathLst>
                <a:path w="3609975" h="70484">
                  <a:moveTo>
                    <a:pt x="0" y="70450"/>
                  </a:moveTo>
                  <a:lnTo>
                    <a:pt x="12550" y="33857"/>
                  </a:lnTo>
                  <a:lnTo>
                    <a:pt x="46760" y="5800"/>
                  </a:lnTo>
                  <a:lnTo>
                    <a:pt x="75922" y="0"/>
                  </a:lnTo>
                  <a:lnTo>
                    <a:pt x="3533497" y="0"/>
                  </a:lnTo>
                  <a:lnTo>
                    <a:pt x="3575838" y="12829"/>
                  </a:lnTo>
                  <a:lnTo>
                    <a:pt x="3599405" y="38099"/>
                  </a:lnTo>
                  <a:lnTo>
                    <a:pt x="75922" y="38099"/>
                  </a:lnTo>
                  <a:lnTo>
                    <a:pt x="68415" y="38281"/>
                  </a:lnTo>
                  <a:lnTo>
                    <a:pt x="27604" y="46733"/>
                  </a:lnTo>
                  <a:lnTo>
                    <a:pt x="1654" y="66287"/>
                  </a:lnTo>
                  <a:lnTo>
                    <a:pt x="0" y="70450"/>
                  </a:lnTo>
                  <a:close/>
                </a:path>
                <a:path w="3609975" h="70484">
                  <a:moveTo>
                    <a:pt x="3609419" y="70450"/>
                  </a:moveTo>
                  <a:lnTo>
                    <a:pt x="3575838" y="44514"/>
                  </a:lnTo>
                  <a:lnTo>
                    <a:pt x="3533497" y="38099"/>
                  </a:lnTo>
                  <a:lnTo>
                    <a:pt x="3599405" y="38099"/>
                  </a:lnTo>
                  <a:lnTo>
                    <a:pt x="3609334" y="68693"/>
                  </a:lnTo>
                  <a:lnTo>
                    <a:pt x="3609419" y="70450"/>
                  </a:lnTo>
                  <a:close/>
                </a:path>
              </a:pathLst>
            </a:custGeom>
            <a:solidFill>
              <a:srgbClr val="37B1AB"/>
            </a:solidFill>
          </p:spPr>
          <p:txBody>
            <a:bodyPr wrap="square" lIns="0" tIns="0" rIns="0" bIns="0" rtlCol="0"/>
            <a:lstStyle/>
            <a:p>
              <a:endParaRPr/>
            </a:p>
          </p:txBody>
        </p:sp>
      </p:grpSp>
      <p:sp>
        <p:nvSpPr>
          <p:cNvPr id="33" name="object 33"/>
          <p:cNvSpPr txBox="1"/>
          <p:nvPr/>
        </p:nvSpPr>
        <p:spPr>
          <a:xfrm>
            <a:off x="14781644" y="-1846016"/>
            <a:ext cx="3462629" cy="431422"/>
          </a:xfrm>
          <a:prstGeom prst="rect">
            <a:avLst/>
          </a:prstGeom>
        </p:spPr>
        <p:txBody>
          <a:bodyPr vert="horz" wrap="square" lIns="0" tIns="20342" rIns="0" bIns="0" rtlCol="0">
            <a:spAutoFit/>
          </a:bodyPr>
          <a:lstStyle/>
          <a:p>
            <a:pPr marL="22602">
              <a:spcBef>
                <a:spcPts val="160"/>
              </a:spcBef>
            </a:pPr>
            <a:r>
              <a:rPr sz="3871" spc="801" baseline="1915" dirty="0">
                <a:solidFill>
                  <a:srgbClr val="37B1AB"/>
                </a:solidFill>
                <a:latin typeface="Arial Black"/>
                <a:cs typeface="Arial Black"/>
              </a:rPr>
              <a:t></a:t>
            </a:r>
            <a:r>
              <a:rPr sz="3871" spc="306" baseline="1915" dirty="0">
                <a:solidFill>
                  <a:srgbClr val="37B1AB"/>
                </a:solidFill>
                <a:latin typeface="Arial Black"/>
                <a:cs typeface="Arial Black"/>
              </a:rPr>
              <a:t> </a:t>
            </a:r>
            <a:r>
              <a:rPr sz="2670" b="1" spc="-329" dirty="0">
                <a:solidFill>
                  <a:srgbClr val="2D3748"/>
                </a:solidFill>
                <a:latin typeface="BIZ UDPGothic"/>
                <a:cs typeface="BIZ UDPGothic"/>
              </a:rPr>
              <a:t>分布適合度</a:t>
            </a:r>
            <a:r>
              <a:rPr sz="2670" b="1" spc="-329" dirty="0">
                <a:solidFill>
                  <a:srgbClr val="2D3748"/>
                </a:solidFill>
                <a:latin typeface="Meiryo"/>
                <a:cs typeface="Meiryo"/>
              </a:rPr>
              <a:t>や</a:t>
            </a:r>
            <a:r>
              <a:rPr sz="2670" b="1" spc="-507" dirty="0">
                <a:solidFill>
                  <a:srgbClr val="2D3748"/>
                </a:solidFill>
                <a:latin typeface="BIZ UDPGothic"/>
                <a:cs typeface="BIZ UDPGothic"/>
              </a:rPr>
              <a:t>距離尺度</a:t>
            </a:r>
            <a:endParaRPr sz="2670">
              <a:latin typeface="BIZ UDPGothic"/>
              <a:cs typeface="BIZ UDPGothic"/>
            </a:endParaRPr>
          </a:p>
        </p:txBody>
      </p:sp>
      <p:sp>
        <p:nvSpPr>
          <p:cNvPr id="34" name="object 34"/>
          <p:cNvSpPr txBox="1"/>
          <p:nvPr/>
        </p:nvSpPr>
        <p:spPr>
          <a:xfrm>
            <a:off x="14781639" y="-1217924"/>
            <a:ext cx="5740916" cy="665782"/>
          </a:xfrm>
          <a:prstGeom prst="rect">
            <a:avLst/>
          </a:prstGeom>
        </p:spPr>
        <p:txBody>
          <a:bodyPr vert="horz" wrap="square" lIns="0" tIns="20342" rIns="0" bIns="0" rtlCol="0">
            <a:spAutoFit/>
          </a:bodyPr>
          <a:lstStyle/>
          <a:p>
            <a:pPr marL="22602" marR="9041">
              <a:lnSpc>
                <a:spcPct val="108700"/>
              </a:lnSpc>
              <a:spcBef>
                <a:spcPts val="160"/>
              </a:spcBef>
            </a:pPr>
            <a:r>
              <a:rPr sz="2047" spc="-196" dirty="0">
                <a:solidFill>
                  <a:srgbClr val="333333"/>
                </a:solidFill>
                <a:latin typeface="SimSun"/>
                <a:cs typeface="SimSun"/>
              </a:rPr>
              <a:t>生成データと実データの分布の差を数値化するため、統計的距離（</a:t>
            </a:r>
            <a:r>
              <a:rPr sz="2047" spc="-231" dirty="0">
                <a:solidFill>
                  <a:srgbClr val="333333"/>
                </a:solidFill>
                <a:latin typeface="SimSun"/>
                <a:cs typeface="SimSun"/>
              </a:rPr>
              <a:t>ダイバージェンス</a:t>
            </a:r>
            <a:r>
              <a:rPr sz="2047" spc="-196" dirty="0">
                <a:solidFill>
                  <a:srgbClr val="333333"/>
                </a:solidFill>
                <a:latin typeface="SimSun"/>
                <a:cs typeface="SimSun"/>
              </a:rPr>
              <a:t>）</a:t>
            </a:r>
            <a:r>
              <a:rPr sz="2047" spc="-160" dirty="0">
                <a:solidFill>
                  <a:srgbClr val="333333"/>
                </a:solidFill>
                <a:latin typeface="SimSun"/>
                <a:cs typeface="SimSun"/>
              </a:rPr>
              <a:t>を使用</a:t>
            </a:r>
            <a:endParaRPr sz="2047">
              <a:latin typeface="SimSun"/>
              <a:cs typeface="SimSun"/>
            </a:endParaRPr>
          </a:p>
        </p:txBody>
      </p:sp>
      <p:grpSp>
        <p:nvGrpSpPr>
          <p:cNvPr id="35" name="object 35"/>
          <p:cNvGrpSpPr/>
          <p:nvPr/>
        </p:nvGrpSpPr>
        <p:grpSpPr>
          <a:xfrm>
            <a:off x="14781727" y="-214920"/>
            <a:ext cx="5763518" cy="3525917"/>
            <a:chOff x="8305799" y="2552699"/>
            <a:chExt cx="3238500" cy="1981200"/>
          </a:xfrm>
        </p:grpSpPr>
        <p:sp>
          <p:nvSpPr>
            <p:cNvPr id="36" name="object 36"/>
            <p:cNvSpPr/>
            <p:nvPr/>
          </p:nvSpPr>
          <p:spPr>
            <a:xfrm>
              <a:off x="8305787" y="2552711"/>
              <a:ext cx="47625" cy="885825"/>
            </a:xfrm>
            <a:custGeom>
              <a:avLst/>
              <a:gdLst/>
              <a:ahLst/>
              <a:cxnLst/>
              <a:rect l="l" t="t" r="r" b="b"/>
              <a:pathLst>
                <a:path w="47625" h="885825">
                  <a:moveTo>
                    <a:pt x="47625" y="858850"/>
                  </a:moveTo>
                  <a:lnTo>
                    <a:pt x="26974" y="838200"/>
                  </a:lnTo>
                  <a:lnTo>
                    <a:pt x="20662" y="838200"/>
                  </a:lnTo>
                  <a:lnTo>
                    <a:pt x="0" y="858850"/>
                  </a:lnTo>
                  <a:lnTo>
                    <a:pt x="0" y="865162"/>
                  </a:lnTo>
                  <a:lnTo>
                    <a:pt x="20662" y="885812"/>
                  </a:lnTo>
                  <a:lnTo>
                    <a:pt x="26974" y="885812"/>
                  </a:lnTo>
                  <a:lnTo>
                    <a:pt x="47625" y="865162"/>
                  </a:lnTo>
                  <a:lnTo>
                    <a:pt x="47625" y="862012"/>
                  </a:lnTo>
                  <a:lnTo>
                    <a:pt x="47625" y="858850"/>
                  </a:lnTo>
                  <a:close/>
                </a:path>
                <a:path w="47625" h="885825">
                  <a:moveTo>
                    <a:pt x="47625" y="439750"/>
                  </a:moveTo>
                  <a:lnTo>
                    <a:pt x="26974" y="419100"/>
                  </a:lnTo>
                  <a:lnTo>
                    <a:pt x="20662" y="419100"/>
                  </a:lnTo>
                  <a:lnTo>
                    <a:pt x="0" y="439750"/>
                  </a:lnTo>
                  <a:lnTo>
                    <a:pt x="0" y="446062"/>
                  </a:lnTo>
                  <a:lnTo>
                    <a:pt x="20662" y="466712"/>
                  </a:lnTo>
                  <a:lnTo>
                    <a:pt x="26974" y="466712"/>
                  </a:lnTo>
                  <a:lnTo>
                    <a:pt x="47625" y="446062"/>
                  </a:lnTo>
                  <a:lnTo>
                    <a:pt x="47625" y="442912"/>
                  </a:lnTo>
                  <a:lnTo>
                    <a:pt x="47625" y="439750"/>
                  </a:lnTo>
                  <a:close/>
                </a:path>
                <a:path w="47625" h="885825">
                  <a:moveTo>
                    <a:pt x="47625" y="20650"/>
                  </a:moveTo>
                  <a:lnTo>
                    <a:pt x="26974" y="0"/>
                  </a:lnTo>
                  <a:lnTo>
                    <a:pt x="20662" y="0"/>
                  </a:lnTo>
                  <a:lnTo>
                    <a:pt x="0" y="20650"/>
                  </a:lnTo>
                  <a:lnTo>
                    <a:pt x="0" y="26962"/>
                  </a:lnTo>
                  <a:lnTo>
                    <a:pt x="20662" y="47625"/>
                  </a:lnTo>
                  <a:lnTo>
                    <a:pt x="26974" y="47625"/>
                  </a:lnTo>
                  <a:lnTo>
                    <a:pt x="47625" y="26962"/>
                  </a:lnTo>
                  <a:lnTo>
                    <a:pt x="47625" y="23812"/>
                  </a:lnTo>
                  <a:lnTo>
                    <a:pt x="47625" y="20650"/>
                  </a:lnTo>
                  <a:close/>
                </a:path>
              </a:pathLst>
            </a:custGeom>
            <a:solidFill>
              <a:srgbClr val="333333"/>
            </a:solidFill>
          </p:spPr>
          <p:txBody>
            <a:bodyPr wrap="square" lIns="0" tIns="0" rIns="0" bIns="0" rtlCol="0"/>
            <a:lstStyle/>
            <a:p>
              <a:endParaRPr/>
            </a:p>
          </p:txBody>
        </p:sp>
        <p:sp>
          <p:nvSpPr>
            <p:cNvPr id="37" name="object 37"/>
            <p:cNvSpPr/>
            <p:nvPr/>
          </p:nvSpPr>
          <p:spPr>
            <a:xfrm>
              <a:off x="8315323" y="3762374"/>
              <a:ext cx="3228975" cy="771525"/>
            </a:xfrm>
            <a:custGeom>
              <a:avLst/>
              <a:gdLst/>
              <a:ahLst/>
              <a:cxnLst/>
              <a:rect l="l" t="t" r="r" b="b"/>
              <a:pathLst>
                <a:path w="3228975" h="771525">
                  <a:moveTo>
                    <a:pt x="3195927" y="771524"/>
                  </a:moveTo>
                  <a:lnTo>
                    <a:pt x="33047" y="771524"/>
                  </a:lnTo>
                  <a:lnTo>
                    <a:pt x="28187" y="770557"/>
                  </a:lnTo>
                  <a:lnTo>
                    <a:pt x="966" y="743336"/>
                  </a:lnTo>
                  <a:lnTo>
                    <a:pt x="0" y="738477"/>
                  </a:lnTo>
                  <a:lnTo>
                    <a:pt x="0" y="733424"/>
                  </a:lnTo>
                  <a:lnTo>
                    <a:pt x="0" y="33047"/>
                  </a:lnTo>
                  <a:lnTo>
                    <a:pt x="28187" y="966"/>
                  </a:lnTo>
                  <a:lnTo>
                    <a:pt x="33047" y="0"/>
                  </a:lnTo>
                  <a:lnTo>
                    <a:pt x="3195927" y="0"/>
                  </a:lnTo>
                  <a:lnTo>
                    <a:pt x="3228007" y="28186"/>
                  </a:lnTo>
                  <a:lnTo>
                    <a:pt x="3228974" y="33047"/>
                  </a:lnTo>
                  <a:lnTo>
                    <a:pt x="3228974" y="738477"/>
                  </a:lnTo>
                  <a:lnTo>
                    <a:pt x="3200786" y="770557"/>
                  </a:lnTo>
                  <a:lnTo>
                    <a:pt x="3195927" y="771524"/>
                  </a:lnTo>
                  <a:close/>
                </a:path>
              </a:pathLst>
            </a:custGeom>
            <a:solidFill>
              <a:srgbClr val="ECF1F6">
                <a:alpha val="79998"/>
              </a:srgbClr>
            </a:solidFill>
          </p:spPr>
          <p:txBody>
            <a:bodyPr wrap="square" lIns="0" tIns="0" rIns="0" bIns="0" rtlCol="0"/>
            <a:lstStyle/>
            <a:p>
              <a:endParaRPr/>
            </a:p>
          </p:txBody>
        </p:sp>
      </p:grpSp>
      <p:sp>
        <p:nvSpPr>
          <p:cNvPr id="38" name="object 38"/>
          <p:cNvSpPr txBox="1"/>
          <p:nvPr/>
        </p:nvSpPr>
        <p:spPr>
          <a:xfrm>
            <a:off x="15052864" y="-406441"/>
            <a:ext cx="5499074" cy="2177595"/>
          </a:xfrm>
          <a:prstGeom prst="rect">
            <a:avLst/>
          </a:prstGeom>
        </p:spPr>
        <p:txBody>
          <a:bodyPr vert="horz" wrap="square" lIns="0" tIns="4520" rIns="0" bIns="0" rtlCol="0">
            <a:spAutoFit/>
          </a:bodyPr>
          <a:lstStyle/>
          <a:p>
            <a:pPr marL="22602" marR="62156">
              <a:lnSpc>
                <a:spcPct val="106700"/>
              </a:lnSpc>
              <a:spcBef>
                <a:spcPts val="36"/>
              </a:spcBef>
            </a:pPr>
            <a:r>
              <a:rPr sz="2225" b="1" spc="-196" dirty="0">
                <a:solidFill>
                  <a:srgbClr val="37B1AB"/>
                </a:solidFill>
                <a:latin typeface="Arial"/>
                <a:cs typeface="Arial"/>
              </a:rPr>
              <a:t>Jensen-</a:t>
            </a:r>
            <a:r>
              <a:rPr sz="2225" b="1" spc="-203" dirty="0">
                <a:solidFill>
                  <a:srgbClr val="37B1AB"/>
                </a:solidFill>
                <a:latin typeface="Arial"/>
                <a:cs typeface="Arial"/>
              </a:rPr>
              <a:t>Shannon</a:t>
            </a:r>
            <a:r>
              <a:rPr sz="2047" b="1" spc="-196" dirty="0">
                <a:solidFill>
                  <a:srgbClr val="37B1AB"/>
                </a:solidFill>
                <a:latin typeface="BIZ UDPGothic"/>
                <a:cs typeface="BIZ UDPGothic"/>
              </a:rPr>
              <a:t>多様体距離</a:t>
            </a:r>
            <a:r>
              <a:rPr sz="2225" spc="-107" dirty="0">
                <a:solidFill>
                  <a:srgbClr val="333333"/>
                </a:solidFill>
                <a:latin typeface="Microsoft Sans Serif"/>
                <a:cs typeface="Microsoft Sans Serif"/>
              </a:rPr>
              <a:t>: </a:t>
            </a:r>
            <a:r>
              <a:rPr sz="2047" spc="-196" dirty="0">
                <a:solidFill>
                  <a:srgbClr val="333333"/>
                </a:solidFill>
                <a:latin typeface="SimSun"/>
                <a:cs typeface="SimSun"/>
              </a:rPr>
              <a:t>二つの確率分布間の</a:t>
            </a:r>
            <a:r>
              <a:rPr sz="2047" spc="-178" dirty="0">
                <a:solidFill>
                  <a:srgbClr val="333333"/>
                </a:solidFill>
                <a:latin typeface="SimSun"/>
                <a:cs typeface="SimSun"/>
              </a:rPr>
              <a:t>類似性測定</a:t>
            </a:r>
            <a:endParaRPr sz="2047">
              <a:latin typeface="SimSun"/>
              <a:cs typeface="SimSun"/>
            </a:endParaRPr>
          </a:p>
          <a:p>
            <a:pPr marL="22602" marR="152565">
              <a:lnSpc>
                <a:spcPct val="106700"/>
              </a:lnSpc>
              <a:spcBef>
                <a:spcPts val="392"/>
              </a:spcBef>
            </a:pPr>
            <a:r>
              <a:rPr sz="2225" b="1" spc="-214" dirty="0">
                <a:solidFill>
                  <a:srgbClr val="37B1AB"/>
                </a:solidFill>
                <a:latin typeface="Arial"/>
                <a:cs typeface="Arial"/>
              </a:rPr>
              <a:t>Wasserstein</a:t>
            </a:r>
            <a:r>
              <a:rPr sz="2047" b="1" spc="-196" dirty="0">
                <a:solidFill>
                  <a:srgbClr val="37B1AB"/>
                </a:solidFill>
                <a:latin typeface="BIZ UDPGothic"/>
                <a:cs typeface="BIZ UDPGothic"/>
              </a:rPr>
              <a:t>距離</a:t>
            </a:r>
            <a:r>
              <a:rPr sz="2225" spc="-133" dirty="0">
                <a:solidFill>
                  <a:srgbClr val="333333"/>
                </a:solidFill>
                <a:latin typeface="Microsoft Sans Serif"/>
                <a:cs typeface="Microsoft Sans Serif"/>
              </a:rPr>
              <a:t>: </a:t>
            </a:r>
            <a:r>
              <a:rPr sz="2047" spc="-196" dirty="0">
                <a:solidFill>
                  <a:srgbClr val="333333"/>
                </a:solidFill>
                <a:latin typeface="SimSun"/>
                <a:cs typeface="SimSun"/>
              </a:rPr>
              <a:t>確率分布間の「輸送コスト」に</a:t>
            </a:r>
            <a:r>
              <a:rPr sz="2047" spc="-320" dirty="0">
                <a:solidFill>
                  <a:srgbClr val="333333"/>
                </a:solidFill>
                <a:latin typeface="SimSun"/>
                <a:cs typeface="SimSun"/>
              </a:rPr>
              <a:t>基づく 距離</a:t>
            </a:r>
            <a:endParaRPr sz="2047">
              <a:latin typeface="SimSun"/>
              <a:cs typeface="SimSun"/>
            </a:endParaRPr>
          </a:p>
          <a:p>
            <a:pPr marL="22602" marR="9041">
              <a:lnSpc>
                <a:spcPct val="106700"/>
              </a:lnSpc>
              <a:spcBef>
                <a:spcPts val="392"/>
              </a:spcBef>
            </a:pPr>
            <a:r>
              <a:rPr sz="2225" b="1" spc="-203" dirty="0">
                <a:solidFill>
                  <a:srgbClr val="37B1AB"/>
                </a:solidFill>
                <a:latin typeface="Arial"/>
                <a:cs typeface="Arial"/>
              </a:rPr>
              <a:t>Kolmogorov-</a:t>
            </a:r>
            <a:r>
              <a:rPr sz="2225" b="1" spc="-187" dirty="0">
                <a:solidFill>
                  <a:srgbClr val="37B1AB"/>
                </a:solidFill>
                <a:latin typeface="Arial"/>
                <a:cs typeface="Arial"/>
              </a:rPr>
              <a:t>Smirnov</a:t>
            </a:r>
            <a:r>
              <a:rPr sz="2047" b="1" spc="-196" dirty="0">
                <a:solidFill>
                  <a:srgbClr val="37B1AB"/>
                </a:solidFill>
                <a:latin typeface="BIZ UDPGothic"/>
                <a:cs typeface="BIZ UDPGothic"/>
              </a:rPr>
              <a:t>検定</a:t>
            </a:r>
            <a:r>
              <a:rPr sz="2225" spc="-107" dirty="0">
                <a:solidFill>
                  <a:srgbClr val="333333"/>
                </a:solidFill>
                <a:latin typeface="Microsoft Sans Serif"/>
                <a:cs typeface="Microsoft Sans Serif"/>
              </a:rPr>
              <a:t>: </a:t>
            </a:r>
            <a:r>
              <a:rPr sz="2047" spc="-187" dirty="0">
                <a:solidFill>
                  <a:srgbClr val="333333"/>
                </a:solidFill>
                <a:latin typeface="SimSun"/>
                <a:cs typeface="SimSun"/>
              </a:rPr>
              <a:t>経験的分布関数の最大</a:t>
            </a:r>
            <a:r>
              <a:rPr sz="2047" spc="-142" dirty="0">
                <a:solidFill>
                  <a:srgbClr val="333333"/>
                </a:solidFill>
                <a:latin typeface="SimSun"/>
                <a:cs typeface="SimSun"/>
              </a:rPr>
              <a:t>偏差</a:t>
            </a:r>
            <a:endParaRPr sz="2047">
              <a:latin typeface="SimSun"/>
              <a:cs typeface="SimSun"/>
            </a:endParaRPr>
          </a:p>
        </p:txBody>
      </p:sp>
      <p:sp>
        <p:nvSpPr>
          <p:cNvPr id="39" name="object 39"/>
          <p:cNvSpPr txBox="1"/>
          <p:nvPr/>
        </p:nvSpPr>
        <p:spPr>
          <a:xfrm>
            <a:off x="14985058" y="2024906"/>
            <a:ext cx="5367982" cy="1107950"/>
          </a:xfrm>
          <a:prstGeom prst="rect">
            <a:avLst/>
          </a:prstGeom>
        </p:spPr>
        <p:txBody>
          <a:bodyPr vert="horz" wrap="square" lIns="0" tIns="42944" rIns="0" bIns="0" rtlCol="0">
            <a:spAutoFit/>
          </a:bodyPr>
          <a:lstStyle/>
          <a:p>
            <a:pPr marL="22602">
              <a:spcBef>
                <a:spcPts val="338"/>
              </a:spcBef>
            </a:pPr>
            <a:r>
              <a:rPr sz="2314" spc="-222" dirty="0">
                <a:solidFill>
                  <a:srgbClr val="333333"/>
                </a:solidFill>
                <a:latin typeface="Microsoft Sans Serif"/>
                <a:cs typeface="Microsoft Sans Serif"/>
              </a:rPr>
              <a:t>Wasserstein</a:t>
            </a:r>
            <a:r>
              <a:rPr sz="2136" spc="-222" dirty="0">
                <a:solidFill>
                  <a:srgbClr val="333333"/>
                </a:solidFill>
                <a:latin typeface="SimSun"/>
                <a:cs typeface="SimSun"/>
              </a:rPr>
              <a:t>距離</a:t>
            </a:r>
            <a:r>
              <a:rPr sz="2314" spc="-107" dirty="0">
                <a:solidFill>
                  <a:srgbClr val="333333"/>
                </a:solidFill>
                <a:latin typeface="Microsoft Sans Serif"/>
                <a:cs typeface="Microsoft Sans Serif"/>
              </a:rPr>
              <a:t>: </a:t>
            </a:r>
            <a:r>
              <a:rPr sz="2314" spc="-320" dirty="0">
                <a:solidFill>
                  <a:srgbClr val="333333"/>
                </a:solidFill>
                <a:latin typeface="Microsoft Sans Serif"/>
                <a:cs typeface="Microsoft Sans Serif"/>
              </a:rPr>
              <a:t>W(P,Q</a:t>
            </a:r>
            <a:r>
              <a:rPr sz="2314" spc="-187" dirty="0">
                <a:solidFill>
                  <a:srgbClr val="333333"/>
                </a:solidFill>
                <a:latin typeface="Microsoft Sans Serif"/>
                <a:cs typeface="Microsoft Sans Serif"/>
              </a:rPr>
              <a:t>) = \</a:t>
            </a:r>
            <a:r>
              <a:rPr sz="2314" spc="-116" dirty="0">
                <a:solidFill>
                  <a:srgbClr val="333333"/>
                </a:solidFill>
                <a:latin typeface="Microsoft Sans Serif"/>
                <a:cs typeface="Microsoft Sans Serif"/>
              </a:rPr>
              <a:t>inf_{\gamma</a:t>
            </a:r>
            <a:r>
              <a:rPr sz="2314" spc="-62" dirty="0">
                <a:solidFill>
                  <a:srgbClr val="333333"/>
                </a:solidFill>
                <a:latin typeface="Microsoft Sans Serif"/>
                <a:cs typeface="Microsoft Sans Serif"/>
              </a:rPr>
              <a:t> \</a:t>
            </a:r>
            <a:r>
              <a:rPr sz="2314" spc="-44" dirty="0">
                <a:solidFill>
                  <a:srgbClr val="333333"/>
                </a:solidFill>
                <a:latin typeface="Microsoft Sans Serif"/>
                <a:cs typeface="Microsoft Sans Serif"/>
              </a:rPr>
              <a:t>in</a:t>
            </a:r>
            <a:endParaRPr sz="2314">
              <a:latin typeface="Microsoft Sans Serif"/>
              <a:cs typeface="Microsoft Sans Serif"/>
            </a:endParaRPr>
          </a:p>
          <a:p>
            <a:pPr marL="22602" marR="9041">
              <a:lnSpc>
                <a:spcPct val="101000"/>
              </a:lnSpc>
              <a:spcBef>
                <a:spcPts val="133"/>
              </a:spcBef>
            </a:pPr>
            <a:r>
              <a:rPr sz="2314" spc="-231" dirty="0">
                <a:solidFill>
                  <a:srgbClr val="333333"/>
                </a:solidFill>
                <a:latin typeface="Microsoft Sans Serif"/>
                <a:cs typeface="Microsoft Sans Serif"/>
              </a:rPr>
              <a:t>\Gamma(P,Q)}</a:t>
            </a:r>
            <a:r>
              <a:rPr sz="2314" spc="-36" dirty="0">
                <a:solidFill>
                  <a:srgbClr val="333333"/>
                </a:solidFill>
                <a:latin typeface="Microsoft Sans Serif"/>
                <a:cs typeface="Microsoft Sans Serif"/>
              </a:rPr>
              <a:t> </a:t>
            </a:r>
            <a:r>
              <a:rPr sz="2314" spc="-160" dirty="0">
                <a:solidFill>
                  <a:srgbClr val="333333"/>
                </a:solidFill>
                <a:latin typeface="Microsoft Sans Serif"/>
                <a:cs typeface="Microsoft Sans Serif"/>
              </a:rPr>
              <a:t>\mathbb{E}_{(x,y)</a:t>
            </a:r>
            <a:r>
              <a:rPr sz="2314" spc="-27" dirty="0">
                <a:solidFill>
                  <a:srgbClr val="333333"/>
                </a:solidFill>
                <a:latin typeface="Microsoft Sans Serif"/>
                <a:cs typeface="Microsoft Sans Serif"/>
              </a:rPr>
              <a:t> </a:t>
            </a:r>
            <a:r>
              <a:rPr sz="2314" spc="-89" dirty="0">
                <a:solidFill>
                  <a:srgbClr val="333333"/>
                </a:solidFill>
                <a:latin typeface="Microsoft Sans Serif"/>
                <a:cs typeface="Microsoft Sans Serif"/>
              </a:rPr>
              <a:t>\sim</a:t>
            </a:r>
            <a:r>
              <a:rPr sz="2314" spc="-27" dirty="0">
                <a:solidFill>
                  <a:srgbClr val="333333"/>
                </a:solidFill>
                <a:latin typeface="Microsoft Sans Serif"/>
                <a:cs typeface="Microsoft Sans Serif"/>
              </a:rPr>
              <a:t> </a:t>
            </a:r>
            <a:r>
              <a:rPr sz="2314" spc="-125" dirty="0">
                <a:solidFill>
                  <a:srgbClr val="333333"/>
                </a:solidFill>
                <a:latin typeface="Microsoft Sans Serif"/>
                <a:cs typeface="Microsoft Sans Serif"/>
              </a:rPr>
              <a:t>\gamma} </a:t>
            </a:r>
            <a:r>
              <a:rPr sz="2314" spc="-18" dirty="0">
                <a:solidFill>
                  <a:srgbClr val="333333"/>
                </a:solidFill>
                <a:latin typeface="Microsoft Sans Serif"/>
                <a:cs typeface="Microsoft Sans Serif"/>
              </a:rPr>
              <a:t>[d(x,y)]</a:t>
            </a:r>
            <a:endParaRPr sz="2314">
              <a:latin typeface="Microsoft Sans Serif"/>
              <a:cs typeface="Microsoft Sans Serif"/>
            </a:endParaRPr>
          </a:p>
        </p:txBody>
      </p:sp>
      <p:grpSp>
        <p:nvGrpSpPr>
          <p:cNvPr id="40" name="object 40"/>
          <p:cNvGrpSpPr/>
          <p:nvPr/>
        </p:nvGrpSpPr>
        <p:grpSpPr>
          <a:xfrm>
            <a:off x="14798683" y="3582226"/>
            <a:ext cx="5746566" cy="1305267"/>
            <a:chOff x="8315324" y="4686299"/>
            <a:chExt cx="3228975" cy="733425"/>
          </a:xfrm>
        </p:grpSpPr>
        <p:sp>
          <p:nvSpPr>
            <p:cNvPr id="41" name="object 41"/>
            <p:cNvSpPr/>
            <p:nvPr/>
          </p:nvSpPr>
          <p:spPr>
            <a:xfrm>
              <a:off x="8315324" y="4686299"/>
              <a:ext cx="3228975" cy="733425"/>
            </a:xfrm>
            <a:custGeom>
              <a:avLst/>
              <a:gdLst/>
              <a:ahLst/>
              <a:cxnLst/>
              <a:rect l="l" t="t" r="r" b="b"/>
              <a:pathLst>
                <a:path w="3228975" h="733425">
                  <a:moveTo>
                    <a:pt x="3228974" y="733424"/>
                  </a:moveTo>
                  <a:lnTo>
                    <a:pt x="0" y="733424"/>
                  </a:lnTo>
                  <a:lnTo>
                    <a:pt x="0" y="0"/>
                  </a:lnTo>
                  <a:lnTo>
                    <a:pt x="3228974" y="0"/>
                  </a:lnTo>
                  <a:lnTo>
                    <a:pt x="3228974" y="733424"/>
                  </a:lnTo>
                  <a:close/>
                </a:path>
              </a:pathLst>
            </a:custGeom>
            <a:solidFill>
              <a:srgbClr val="F6FAFB">
                <a:alpha val="79998"/>
              </a:srgbClr>
            </a:solidFill>
          </p:spPr>
          <p:txBody>
            <a:bodyPr wrap="square" lIns="0" tIns="0" rIns="0" bIns="0" rtlCol="0"/>
            <a:lstStyle/>
            <a:p>
              <a:endParaRPr/>
            </a:p>
          </p:txBody>
        </p:sp>
        <p:sp>
          <p:nvSpPr>
            <p:cNvPr id="42" name="object 42"/>
            <p:cNvSpPr/>
            <p:nvPr/>
          </p:nvSpPr>
          <p:spPr>
            <a:xfrm>
              <a:off x="8315324" y="4686299"/>
              <a:ext cx="28575" cy="733425"/>
            </a:xfrm>
            <a:custGeom>
              <a:avLst/>
              <a:gdLst/>
              <a:ahLst/>
              <a:cxnLst/>
              <a:rect l="l" t="t" r="r" b="b"/>
              <a:pathLst>
                <a:path w="28575" h="733425">
                  <a:moveTo>
                    <a:pt x="28574" y="733424"/>
                  </a:moveTo>
                  <a:lnTo>
                    <a:pt x="0" y="733424"/>
                  </a:lnTo>
                  <a:lnTo>
                    <a:pt x="0" y="0"/>
                  </a:lnTo>
                  <a:lnTo>
                    <a:pt x="28574" y="0"/>
                  </a:lnTo>
                  <a:lnTo>
                    <a:pt x="28574" y="733424"/>
                  </a:lnTo>
                  <a:close/>
                </a:path>
              </a:pathLst>
            </a:custGeom>
            <a:solidFill>
              <a:srgbClr val="CBD5DF"/>
            </a:solidFill>
          </p:spPr>
          <p:txBody>
            <a:bodyPr wrap="square" lIns="0" tIns="0" rIns="0" bIns="0" rtlCol="0"/>
            <a:lstStyle/>
            <a:p>
              <a:endParaRPr/>
            </a:p>
          </p:txBody>
        </p:sp>
      </p:grpSp>
      <p:sp>
        <p:nvSpPr>
          <p:cNvPr id="43" name="object 43"/>
          <p:cNvSpPr txBox="1"/>
          <p:nvPr/>
        </p:nvSpPr>
        <p:spPr>
          <a:xfrm>
            <a:off x="14849533" y="3671776"/>
            <a:ext cx="5695712" cy="1046323"/>
          </a:xfrm>
          <a:prstGeom prst="rect">
            <a:avLst/>
          </a:prstGeom>
        </p:spPr>
        <p:txBody>
          <a:bodyPr vert="horz" wrap="square" lIns="0" tIns="10171" rIns="0" bIns="0" rtlCol="0">
            <a:spAutoFit/>
          </a:bodyPr>
          <a:lstStyle/>
          <a:p>
            <a:pPr marL="207938" marR="283657">
              <a:lnSpc>
                <a:spcPct val="110900"/>
              </a:lnSpc>
              <a:spcBef>
                <a:spcPts val="80"/>
              </a:spcBef>
            </a:pPr>
            <a:r>
              <a:rPr sz="2047" b="1" spc="-267" dirty="0">
                <a:solidFill>
                  <a:srgbClr val="333333"/>
                </a:solidFill>
                <a:latin typeface="BIZ UDPGothic"/>
                <a:cs typeface="BIZ UDPGothic"/>
              </a:rPr>
              <a:t>応用例</a:t>
            </a:r>
            <a:r>
              <a:rPr sz="2136" b="1" spc="-151" dirty="0">
                <a:solidFill>
                  <a:srgbClr val="333333"/>
                </a:solidFill>
                <a:latin typeface="Arial"/>
                <a:cs typeface="Arial"/>
              </a:rPr>
              <a:t>: </a:t>
            </a:r>
            <a:r>
              <a:rPr sz="2047" spc="-267" dirty="0">
                <a:solidFill>
                  <a:srgbClr val="333333"/>
                </a:solidFill>
                <a:latin typeface="SimSun"/>
                <a:cs typeface="SimSun"/>
              </a:rPr>
              <a:t>生成系列</a:t>
            </a:r>
            <a:r>
              <a:rPr sz="2047" spc="-267" dirty="0">
                <a:solidFill>
                  <a:srgbClr val="333333"/>
                </a:solidFill>
                <a:latin typeface="PMingLiU"/>
                <a:cs typeface="PMingLiU"/>
              </a:rPr>
              <a:t>と</a:t>
            </a:r>
            <a:r>
              <a:rPr sz="2047" spc="-267" dirty="0">
                <a:solidFill>
                  <a:srgbClr val="333333"/>
                </a:solidFill>
                <a:latin typeface="SimSun"/>
                <a:cs typeface="SimSun"/>
              </a:rPr>
              <a:t>実系列</a:t>
            </a:r>
            <a:r>
              <a:rPr sz="2047" spc="-276" dirty="0">
                <a:solidFill>
                  <a:srgbClr val="333333"/>
                </a:solidFill>
                <a:latin typeface="PMingLiU"/>
                <a:cs typeface="PMingLiU"/>
              </a:rPr>
              <a:t>のヒストグラム‧</a:t>
            </a:r>
            <a:r>
              <a:rPr sz="2047" spc="-214" dirty="0">
                <a:solidFill>
                  <a:srgbClr val="333333"/>
                </a:solidFill>
                <a:latin typeface="SimSun"/>
                <a:cs typeface="SimSun"/>
              </a:rPr>
              <a:t>分布関</a:t>
            </a:r>
            <a:r>
              <a:rPr sz="2047" spc="-267" dirty="0">
                <a:solidFill>
                  <a:srgbClr val="333333"/>
                </a:solidFill>
                <a:latin typeface="SimSun"/>
                <a:cs typeface="SimSun"/>
              </a:rPr>
              <a:t>数間</a:t>
            </a:r>
            <a:r>
              <a:rPr sz="2047" spc="-267" dirty="0">
                <a:solidFill>
                  <a:srgbClr val="333333"/>
                </a:solidFill>
                <a:latin typeface="PMingLiU"/>
                <a:cs typeface="PMingLiU"/>
              </a:rPr>
              <a:t>で</a:t>
            </a:r>
            <a:r>
              <a:rPr sz="2047" spc="-267" dirty="0">
                <a:solidFill>
                  <a:srgbClr val="333333"/>
                </a:solidFill>
                <a:latin typeface="SimSun"/>
                <a:cs typeface="SimSun"/>
              </a:rPr>
              <a:t>距離</a:t>
            </a:r>
            <a:r>
              <a:rPr sz="2047" spc="-267" dirty="0">
                <a:solidFill>
                  <a:srgbClr val="333333"/>
                </a:solidFill>
                <a:latin typeface="PMingLiU"/>
                <a:cs typeface="PMingLiU"/>
              </a:rPr>
              <a:t>を</a:t>
            </a:r>
            <a:r>
              <a:rPr sz="2047" spc="-267" dirty="0">
                <a:solidFill>
                  <a:srgbClr val="333333"/>
                </a:solidFill>
                <a:latin typeface="SimSun"/>
                <a:cs typeface="SimSun"/>
              </a:rPr>
              <a:t>計算</a:t>
            </a:r>
            <a:r>
              <a:rPr sz="2047" spc="-267" dirty="0">
                <a:solidFill>
                  <a:srgbClr val="333333"/>
                </a:solidFill>
                <a:latin typeface="PMingLiU"/>
                <a:cs typeface="PMingLiU"/>
              </a:rPr>
              <a:t>。</a:t>
            </a:r>
            <a:r>
              <a:rPr sz="2047" spc="-267" dirty="0">
                <a:solidFill>
                  <a:srgbClr val="333333"/>
                </a:solidFill>
                <a:latin typeface="SimSun"/>
                <a:cs typeface="SimSun"/>
              </a:rPr>
              <a:t>値</a:t>
            </a:r>
            <a:r>
              <a:rPr sz="2047" spc="-267" dirty="0">
                <a:solidFill>
                  <a:srgbClr val="333333"/>
                </a:solidFill>
                <a:latin typeface="PMingLiU"/>
                <a:cs typeface="PMingLiU"/>
              </a:rPr>
              <a:t>の</a:t>
            </a:r>
            <a:r>
              <a:rPr sz="2047" spc="-267" dirty="0">
                <a:solidFill>
                  <a:srgbClr val="333333"/>
                </a:solidFill>
                <a:latin typeface="SimSun"/>
                <a:cs typeface="SimSun"/>
              </a:rPr>
              <a:t>小</a:t>
            </a:r>
            <a:r>
              <a:rPr sz="2047" spc="-285" dirty="0">
                <a:solidFill>
                  <a:srgbClr val="333333"/>
                </a:solidFill>
                <a:latin typeface="PMingLiU"/>
                <a:cs typeface="PMingLiU"/>
              </a:rPr>
              <a:t>ささをもって</a:t>
            </a:r>
            <a:r>
              <a:rPr sz="2047" spc="-267" dirty="0">
                <a:solidFill>
                  <a:srgbClr val="333333"/>
                </a:solidFill>
                <a:latin typeface="SimSun"/>
                <a:cs typeface="SimSun"/>
              </a:rPr>
              <a:t>「分布</a:t>
            </a:r>
            <a:r>
              <a:rPr sz="2047" spc="-89" dirty="0">
                <a:solidFill>
                  <a:srgbClr val="333333"/>
                </a:solidFill>
                <a:latin typeface="PMingLiU"/>
                <a:cs typeface="PMingLiU"/>
              </a:rPr>
              <a:t>が</a:t>
            </a:r>
            <a:r>
              <a:rPr sz="2047" spc="-267" dirty="0">
                <a:solidFill>
                  <a:srgbClr val="333333"/>
                </a:solidFill>
                <a:latin typeface="SimSun"/>
                <a:cs typeface="SimSun"/>
              </a:rPr>
              <a:t>類似</a:t>
            </a:r>
            <a:r>
              <a:rPr sz="2047" spc="-285" dirty="0">
                <a:solidFill>
                  <a:srgbClr val="333333"/>
                </a:solidFill>
                <a:latin typeface="PMingLiU"/>
                <a:cs typeface="PMingLiU"/>
              </a:rPr>
              <a:t>している</a:t>
            </a:r>
            <a:r>
              <a:rPr sz="2047" spc="-267" dirty="0">
                <a:solidFill>
                  <a:srgbClr val="333333"/>
                </a:solidFill>
                <a:latin typeface="SimSun"/>
                <a:cs typeface="SimSun"/>
              </a:rPr>
              <a:t>」</a:t>
            </a:r>
            <a:r>
              <a:rPr sz="2047" spc="-267" dirty="0">
                <a:solidFill>
                  <a:srgbClr val="333333"/>
                </a:solidFill>
                <a:latin typeface="PMingLiU"/>
                <a:cs typeface="PMingLiU"/>
              </a:rPr>
              <a:t>と</a:t>
            </a:r>
            <a:r>
              <a:rPr sz="2047" spc="-267" dirty="0">
                <a:solidFill>
                  <a:srgbClr val="333333"/>
                </a:solidFill>
                <a:latin typeface="SimSun"/>
                <a:cs typeface="SimSun"/>
              </a:rPr>
              <a:t>判断</a:t>
            </a:r>
            <a:r>
              <a:rPr sz="2047" spc="-89" dirty="0">
                <a:solidFill>
                  <a:srgbClr val="333333"/>
                </a:solidFill>
                <a:latin typeface="PMingLiU"/>
                <a:cs typeface="PMingLiU"/>
              </a:rPr>
              <a:t>。</a:t>
            </a:r>
            <a:endParaRPr sz="2047">
              <a:latin typeface="PMingLiU"/>
              <a:cs typeface="PMingLiU"/>
            </a:endParaRPr>
          </a:p>
        </p:txBody>
      </p:sp>
      <p:grpSp>
        <p:nvGrpSpPr>
          <p:cNvPr id="44" name="object 44"/>
          <p:cNvGrpSpPr/>
          <p:nvPr/>
        </p:nvGrpSpPr>
        <p:grpSpPr>
          <a:xfrm>
            <a:off x="716030" y="6535861"/>
            <a:ext cx="13436908" cy="8196627"/>
            <a:chOff x="402335" y="6345936"/>
            <a:chExt cx="7550150" cy="4605655"/>
          </a:xfrm>
        </p:grpSpPr>
        <p:sp>
          <p:nvSpPr>
            <p:cNvPr id="45" name="object 45"/>
            <p:cNvSpPr/>
            <p:nvPr/>
          </p:nvSpPr>
          <p:spPr>
            <a:xfrm>
              <a:off x="402335" y="6345936"/>
              <a:ext cx="7550150" cy="4605655"/>
            </a:xfrm>
            <a:custGeom>
              <a:avLst/>
              <a:gdLst/>
              <a:ahLst/>
              <a:cxnLst/>
              <a:rect l="l" t="t" r="r" b="b"/>
              <a:pathLst>
                <a:path w="7550150" h="4605655">
                  <a:moveTo>
                    <a:pt x="7549895" y="4605527"/>
                  </a:moveTo>
                  <a:lnTo>
                    <a:pt x="0" y="4605527"/>
                  </a:lnTo>
                  <a:lnTo>
                    <a:pt x="0" y="0"/>
                  </a:lnTo>
                  <a:lnTo>
                    <a:pt x="7549895" y="0"/>
                  </a:lnTo>
                  <a:lnTo>
                    <a:pt x="7549895" y="45338"/>
                  </a:lnTo>
                  <a:lnTo>
                    <a:pt x="131063" y="45338"/>
                  </a:lnTo>
                  <a:lnTo>
                    <a:pt x="124495" y="45656"/>
                  </a:lnTo>
                  <a:lnTo>
                    <a:pt x="88786" y="60446"/>
                  </a:lnTo>
                  <a:lnTo>
                    <a:pt x="67243" y="92687"/>
                  </a:lnTo>
                  <a:lnTo>
                    <a:pt x="64388" y="112013"/>
                  </a:lnTo>
                  <a:lnTo>
                    <a:pt x="64388" y="4455413"/>
                  </a:lnTo>
                  <a:lnTo>
                    <a:pt x="75615" y="4492462"/>
                  </a:lnTo>
                  <a:lnTo>
                    <a:pt x="105548" y="4517011"/>
                  </a:lnTo>
                  <a:lnTo>
                    <a:pt x="131063" y="4522088"/>
                  </a:lnTo>
                  <a:lnTo>
                    <a:pt x="7549895" y="4522088"/>
                  </a:lnTo>
                  <a:lnTo>
                    <a:pt x="7549895" y="4605527"/>
                  </a:lnTo>
                  <a:close/>
                </a:path>
                <a:path w="7550150" h="4605655">
                  <a:moveTo>
                    <a:pt x="7549895" y="4522088"/>
                  </a:moveTo>
                  <a:lnTo>
                    <a:pt x="7417688" y="4522088"/>
                  </a:lnTo>
                  <a:lnTo>
                    <a:pt x="7424256" y="4521771"/>
                  </a:lnTo>
                  <a:lnTo>
                    <a:pt x="7430698" y="4520818"/>
                  </a:lnTo>
                  <a:lnTo>
                    <a:pt x="7464834" y="4502558"/>
                  </a:lnTo>
                  <a:lnTo>
                    <a:pt x="7483094" y="4468423"/>
                  </a:lnTo>
                  <a:lnTo>
                    <a:pt x="7484363" y="4455413"/>
                  </a:lnTo>
                  <a:lnTo>
                    <a:pt x="7484363" y="112013"/>
                  </a:lnTo>
                  <a:lnTo>
                    <a:pt x="7473136" y="74963"/>
                  </a:lnTo>
                  <a:lnTo>
                    <a:pt x="7443202" y="50413"/>
                  </a:lnTo>
                  <a:lnTo>
                    <a:pt x="7417688" y="45338"/>
                  </a:lnTo>
                  <a:lnTo>
                    <a:pt x="7549895" y="45338"/>
                  </a:lnTo>
                  <a:lnTo>
                    <a:pt x="7549895" y="4522088"/>
                  </a:lnTo>
                  <a:close/>
                </a:path>
              </a:pathLst>
            </a:custGeom>
            <a:solidFill>
              <a:srgbClr val="000000">
                <a:alpha val="5099"/>
              </a:srgbClr>
            </a:solidFill>
          </p:spPr>
          <p:txBody>
            <a:bodyPr wrap="square" lIns="0" tIns="0" rIns="0" bIns="0" rtlCol="0"/>
            <a:lstStyle/>
            <a:p>
              <a:endParaRPr/>
            </a:p>
          </p:txBody>
        </p:sp>
        <p:sp>
          <p:nvSpPr>
            <p:cNvPr id="46" name="object 46"/>
            <p:cNvSpPr/>
            <p:nvPr/>
          </p:nvSpPr>
          <p:spPr>
            <a:xfrm>
              <a:off x="457199" y="6400799"/>
              <a:ext cx="7439025" cy="4476750"/>
            </a:xfrm>
            <a:custGeom>
              <a:avLst/>
              <a:gdLst/>
              <a:ahLst/>
              <a:cxnLst/>
              <a:rect l="l" t="t" r="r" b="b"/>
              <a:pathLst>
                <a:path w="7439025" h="4476750">
                  <a:moveTo>
                    <a:pt x="7367827" y="4476748"/>
                  </a:moveTo>
                  <a:lnTo>
                    <a:pt x="71196" y="4476748"/>
                  </a:lnTo>
                  <a:lnTo>
                    <a:pt x="66241" y="4476260"/>
                  </a:lnTo>
                  <a:lnTo>
                    <a:pt x="29705" y="4461126"/>
                  </a:lnTo>
                  <a:lnTo>
                    <a:pt x="3885" y="4425086"/>
                  </a:lnTo>
                  <a:lnTo>
                    <a:pt x="0" y="4405552"/>
                  </a:lnTo>
                  <a:lnTo>
                    <a:pt x="0" y="4400549"/>
                  </a:lnTo>
                  <a:lnTo>
                    <a:pt x="0" y="53397"/>
                  </a:lnTo>
                  <a:lnTo>
                    <a:pt x="18780" y="19391"/>
                  </a:lnTo>
                  <a:lnTo>
                    <a:pt x="56426" y="1830"/>
                  </a:lnTo>
                  <a:lnTo>
                    <a:pt x="71196" y="0"/>
                  </a:lnTo>
                  <a:lnTo>
                    <a:pt x="7367827" y="0"/>
                  </a:lnTo>
                  <a:lnTo>
                    <a:pt x="7409318" y="11716"/>
                  </a:lnTo>
                  <a:lnTo>
                    <a:pt x="7436583" y="42319"/>
                  </a:lnTo>
                  <a:lnTo>
                    <a:pt x="7439024" y="53397"/>
                  </a:lnTo>
                  <a:lnTo>
                    <a:pt x="7439024" y="4405552"/>
                  </a:lnTo>
                  <a:lnTo>
                    <a:pt x="7423402" y="4447042"/>
                  </a:lnTo>
                  <a:lnTo>
                    <a:pt x="7387361" y="4472862"/>
                  </a:lnTo>
                  <a:lnTo>
                    <a:pt x="7372782" y="4476260"/>
                  </a:lnTo>
                  <a:lnTo>
                    <a:pt x="7367827" y="4476748"/>
                  </a:lnTo>
                  <a:close/>
                </a:path>
              </a:pathLst>
            </a:custGeom>
            <a:solidFill>
              <a:srgbClr val="FFFFFF"/>
            </a:solidFill>
          </p:spPr>
          <p:txBody>
            <a:bodyPr wrap="square" lIns="0" tIns="0" rIns="0" bIns="0" rtlCol="0"/>
            <a:lstStyle/>
            <a:p>
              <a:endParaRPr/>
            </a:p>
          </p:txBody>
        </p:sp>
        <p:sp>
          <p:nvSpPr>
            <p:cNvPr id="47" name="object 47"/>
            <p:cNvSpPr/>
            <p:nvPr/>
          </p:nvSpPr>
          <p:spPr>
            <a:xfrm>
              <a:off x="457477" y="6381749"/>
              <a:ext cx="7439025" cy="70485"/>
            </a:xfrm>
            <a:custGeom>
              <a:avLst/>
              <a:gdLst/>
              <a:ahLst/>
              <a:cxnLst/>
              <a:rect l="l" t="t" r="r" b="b"/>
              <a:pathLst>
                <a:path w="7439025" h="70485">
                  <a:moveTo>
                    <a:pt x="0" y="70449"/>
                  </a:moveTo>
                  <a:lnTo>
                    <a:pt x="12552" y="33856"/>
                  </a:lnTo>
                  <a:lnTo>
                    <a:pt x="46761" y="5799"/>
                  </a:lnTo>
                  <a:lnTo>
                    <a:pt x="75922" y="0"/>
                  </a:lnTo>
                  <a:lnTo>
                    <a:pt x="7362547" y="0"/>
                  </a:lnTo>
                  <a:lnTo>
                    <a:pt x="7404888" y="12829"/>
                  </a:lnTo>
                  <a:lnTo>
                    <a:pt x="7428455" y="38099"/>
                  </a:lnTo>
                  <a:lnTo>
                    <a:pt x="75922" y="38099"/>
                  </a:lnTo>
                  <a:lnTo>
                    <a:pt x="68415" y="38281"/>
                  </a:lnTo>
                  <a:lnTo>
                    <a:pt x="27604" y="46733"/>
                  </a:lnTo>
                  <a:lnTo>
                    <a:pt x="1655" y="66287"/>
                  </a:lnTo>
                  <a:lnTo>
                    <a:pt x="0" y="70449"/>
                  </a:lnTo>
                  <a:close/>
                </a:path>
                <a:path w="7439025" h="70485">
                  <a:moveTo>
                    <a:pt x="7438469" y="70449"/>
                  </a:moveTo>
                  <a:lnTo>
                    <a:pt x="7404888" y="44514"/>
                  </a:lnTo>
                  <a:lnTo>
                    <a:pt x="7362547" y="38099"/>
                  </a:lnTo>
                  <a:lnTo>
                    <a:pt x="7428455" y="38099"/>
                  </a:lnTo>
                  <a:lnTo>
                    <a:pt x="7438384" y="68693"/>
                  </a:lnTo>
                  <a:lnTo>
                    <a:pt x="7438469" y="70449"/>
                  </a:lnTo>
                  <a:close/>
                </a:path>
              </a:pathLst>
            </a:custGeom>
            <a:solidFill>
              <a:srgbClr val="8059D5"/>
            </a:solidFill>
          </p:spPr>
          <p:txBody>
            <a:bodyPr wrap="square" lIns="0" tIns="0" rIns="0" bIns="0" rtlCol="0"/>
            <a:lstStyle/>
            <a:p>
              <a:endParaRPr/>
            </a:p>
          </p:txBody>
        </p:sp>
      </p:grpSp>
      <p:sp>
        <p:nvSpPr>
          <p:cNvPr id="48" name="object 48"/>
          <p:cNvSpPr txBox="1"/>
          <p:nvPr/>
        </p:nvSpPr>
        <p:spPr>
          <a:xfrm>
            <a:off x="1130100" y="6985728"/>
            <a:ext cx="3826524" cy="431422"/>
          </a:xfrm>
          <a:prstGeom prst="rect">
            <a:avLst/>
          </a:prstGeom>
        </p:spPr>
        <p:txBody>
          <a:bodyPr vert="horz" wrap="square" lIns="0" tIns="20342" rIns="0" bIns="0" rtlCol="0">
            <a:spAutoFit/>
          </a:bodyPr>
          <a:lstStyle/>
          <a:p>
            <a:pPr marL="22602">
              <a:spcBef>
                <a:spcPts val="160"/>
              </a:spcBef>
            </a:pPr>
            <a:r>
              <a:rPr sz="3871" b="1" spc="587" baseline="1915" dirty="0">
                <a:solidFill>
                  <a:srgbClr val="8059D5"/>
                </a:solidFill>
                <a:latin typeface="DejaVu Sans"/>
                <a:cs typeface="DejaVu Sans"/>
              </a:rPr>
              <a:t>⚖ </a:t>
            </a:r>
            <a:r>
              <a:rPr sz="2670" b="1" spc="-311" dirty="0">
                <a:solidFill>
                  <a:srgbClr val="2D3748"/>
                </a:solidFill>
                <a:latin typeface="BIZ UDPGothic"/>
                <a:cs typeface="BIZ UDPGothic"/>
              </a:rPr>
              <a:t>判別モ</a:t>
            </a:r>
            <a:r>
              <a:rPr sz="2670" b="1" spc="-320" dirty="0">
                <a:solidFill>
                  <a:srgbClr val="2D3748"/>
                </a:solidFill>
                <a:latin typeface="Meiryo"/>
                <a:cs typeface="Meiryo"/>
              </a:rPr>
              <a:t>デルによるテスト</a:t>
            </a:r>
            <a:endParaRPr sz="2670">
              <a:latin typeface="Meiryo"/>
              <a:cs typeface="Meiryo"/>
            </a:endParaRPr>
          </a:p>
        </p:txBody>
      </p:sp>
      <p:sp>
        <p:nvSpPr>
          <p:cNvPr id="49" name="object 49"/>
          <p:cNvSpPr/>
          <p:nvPr/>
        </p:nvSpPr>
        <p:spPr>
          <a:xfrm>
            <a:off x="1135733" y="8277798"/>
            <a:ext cx="84758" cy="2322359"/>
          </a:xfrm>
          <a:custGeom>
            <a:avLst/>
            <a:gdLst/>
            <a:ahLst/>
            <a:cxnLst/>
            <a:rect l="l" t="t" r="r" b="b"/>
            <a:pathLst>
              <a:path w="47625" h="1304925">
                <a:moveTo>
                  <a:pt x="47625" y="1277962"/>
                </a:moveTo>
                <a:lnTo>
                  <a:pt x="26974" y="1257300"/>
                </a:lnTo>
                <a:lnTo>
                  <a:pt x="20662" y="1257300"/>
                </a:lnTo>
                <a:lnTo>
                  <a:pt x="0" y="1277962"/>
                </a:lnTo>
                <a:lnTo>
                  <a:pt x="0" y="1284274"/>
                </a:lnTo>
                <a:lnTo>
                  <a:pt x="20662" y="1304925"/>
                </a:lnTo>
                <a:lnTo>
                  <a:pt x="26974" y="1304925"/>
                </a:lnTo>
                <a:lnTo>
                  <a:pt x="47625" y="1284274"/>
                </a:lnTo>
                <a:lnTo>
                  <a:pt x="47625" y="1281112"/>
                </a:lnTo>
                <a:lnTo>
                  <a:pt x="47625" y="1277962"/>
                </a:lnTo>
                <a:close/>
              </a:path>
              <a:path w="47625" h="1304925">
                <a:moveTo>
                  <a:pt x="47625" y="858862"/>
                </a:moveTo>
                <a:lnTo>
                  <a:pt x="26974" y="838200"/>
                </a:lnTo>
                <a:lnTo>
                  <a:pt x="20662" y="838200"/>
                </a:lnTo>
                <a:lnTo>
                  <a:pt x="0" y="858862"/>
                </a:lnTo>
                <a:lnTo>
                  <a:pt x="0" y="865174"/>
                </a:lnTo>
                <a:lnTo>
                  <a:pt x="20662" y="885825"/>
                </a:lnTo>
                <a:lnTo>
                  <a:pt x="26974" y="885825"/>
                </a:lnTo>
                <a:lnTo>
                  <a:pt x="47625" y="865174"/>
                </a:lnTo>
                <a:lnTo>
                  <a:pt x="47625" y="862012"/>
                </a:lnTo>
                <a:lnTo>
                  <a:pt x="47625" y="858862"/>
                </a:lnTo>
                <a:close/>
              </a:path>
              <a:path w="47625" h="1304925">
                <a:moveTo>
                  <a:pt x="47625" y="439762"/>
                </a:moveTo>
                <a:lnTo>
                  <a:pt x="26974" y="419100"/>
                </a:lnTo>
                <a:lnTo>
                  <a:pt x="20662" y="419100"/>
                </a:lnTo>
                <a:lnTo>
                  <a:pt x="0" y="439762"/>
                </a:lnTo>
                <a:lnTo>
                  <a:pt x="0" y="446074"/>
                </a:lnTo>
                <a:lnTo>
                  <a:pt x="20662" y="466725"/>
                </a:lnTo>
                <a:lnTo>
                  <a:pt x="26974" y="466725"/>
                </a:lnTo>
                <a:lnTo>
                  <a:pt x="47625" y="446074"/>
                </a:lnTo>
                <a:lnTo>
                  <a:pt x="47625" y="442912"/>
                </a:lnTo>
                <a:lnTo>
                  <a:pt x="47625" y="439762"/>
                </a:lnTo>
                <a:close/>
              </a:path>
              <a:path w="47625" h="13049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sp>
        <p:nvSpPr>
          <p:cNvPr id="50" name="object 50"/>
          <p:cNvSpPr txBox="1"/>
          <p:nvPr/>
        </p:nvSpPr>
        <p:spPr>
          <a:xfrm>
            <a:off x="1130104" y="7454751"/>
            <a:ext cx="9471381" cy="3549838"/>
          </a:xfrm>
          <a:prstGeom prst="rect">
            <a:avLst/>
          </a:prstGeom>
        </p:spPr>
        <p:txBody>
          <a:bodyPr vert="horz" wrap="square" lIns="0" tIns="25991" rIns="0" bIns="0" rtlCol="0">
            <a:spAutoFit/>
          </a:bodyPr>
          <a:lstStyle/>
          <a:p>
            <a:pPr marL="292698" marR="9041" indent="-271226">
              <a:lnSpc>
                <a:spcPct val="146700"/>
              </a:lnSpc>
              <a:spcBef>
                <a:spcPts val="203"/>
              </a:spcBef>
            </a:pPr>
            <a:r>
              <a:rPr sz="2047" spc="-249" dirty="0">
                <a:solidFill>
                  <a:srgbClr val="333333"/>
                </a:solidFill>
                <a:latin typeface="SimSun"/>
                <a:cs typeface="SimSun"/>
              </a:rPr>
              <a:t>実データ </a:t>
            </a:r>
            <a:r>
              <a:rPr sz="2225" spc="-178" dirty="0">
                <a:solidFill>
                  <a:srgbClr val="333333"/>
                </a:solidFill>
                <a:latin typeface="Microsoft Sans Serif"/>
                <a:cs typeface="Microsoft Sans Serif"/>
              </a:rPr>
              <a:t>vs. </a:t>
            </a:r>
            <a:r>
              <a:rPr sz="2047" spc="-196" dirty="0">
                <a:solidFill>
                  <a:srgbClr val="333333"/>
                </a:solidFill>
                <a:latin typeface="SimSun"/>
                <a:cs typeface="SimSun"/>
              </a:rPr>
              <a:t>生成データを判別する機械学習モデル（分類器）</a:t>
            </a:r>
            <a:r>
              <a:rPr sz="2047" spc="-187" dirty="0">
                <a:solidFill>
                  <a:srgbClr val="333333"/>
                </a:solidFill>
                <a:latin typeface="SimSun"/>
                <a:cs typeface="SimSun"/>
              </a:rPr>
              <a:t>を訓練し、その精度を測定</a:t>
            </a:r>
            <a:r>
              <a:rPr sz="2047" spc="-214" dirty="0">
                <a:solidFill>
                  <a:srgbClr val="333333"/>
                </a:solidFill>
                <a:latin typeface="SimSun"/>
                <a:cs typeface="SimSun"/>
              </a:rPr>
              <a:t>理想的には、生成データが完全にリアルであれば判別</a:t>
            </a:r>
            <a:endParaRPr sz="2047">
              <a:latin typeface="SimSun"/>
              <a:cs typeface="SimSun"/>
            </a:endParaRPr>
          </a:p>
          <a:p>
            <a:pPr marL="292698">
              <a:spcBef>
                <a:spcPts val="214"/>
              </a:spcBef>
            </a:pPr>
            <a:r>
              <a:rPr sz="2047" spc="-196" dirty="0">
                <a:solidFill>
                  <a:srgbClr val="333333"/>
                </a:solidFill>
                <a:latin typeface="SimSun"/>
                <a:cs typeface="SimSun"/>
              </a:rPr>
              <a:t>器は</a:t>
            </a:r>
            <a:r>
              <a:rPr sz="2047" b="1" spc="-160" dirty="0">
                <a:solidFill>
                  <a:srgbClr val="8059D5"/>
                </a:solidFill>
                <a:latin typeface="Cambria"/>
                <a:cs typeface="Cambria"/>
              </a:rPr>
              <a:t>50%</a:t>
            </a:r>
            <a:r>
              <a:rPr sz="2047" b="1" spc="-196" dirty="0">
                <a:solidFill>
                  <a:srgbClr val="8059D5"/>
                </a:solidFill>
                <a:latin typeface="BIZ UDPGothic"/>
                <a:cs typeface="BIZ UDPGothic"/>
              </a:rPr>
              <a:t>の精度</a:t>
            </a:r>
            <a:r>
              <a:rPr sz="2047" b="1" spc="836" dirty="0">
                <a:solidFill>
                  <a:srgbClr val="8059D5"/>
                </a:solidFill>
                <a:latin typeface="BIZ UDPGothic"/>
                <a:cs typeface="BIZ UDPGothic"/>
              </a:rPr>
              <a:t>（</a:t>
            </a:r>
            <a:r>
              <a:rPr sz="2047" b="1" spc="-133" dirty="0">
                <a:solidFill>
                  <a:srgbClr val="8059D5"/>
                </a:solidFill>
                <a:latin typeface="BIZ UDPGothic"/>
                <a:cs typeface="BIZ UDPGothic"/>
              </a:rPr>
              <a:t>ランダム推測</a:t>
            </a:r>
            <a:r>
              <a:rPr sz="2047" b="1" spc="836" dirty="0">
                <a:solidFill>
                  <a:srgbClr val="8059D5"/>
                </a:solidFill>
                <a:latin typeface="BIZ UDPGothic"/>
                <a:cs typeface="BIZ UDPGothic"/>
              </a:rPr>
              <a:t>）</a:t>
            </a:r>
            <a:r>
              <a:rPr sz="2047" spc="-187" dirty="0">
                <a:solidFill>
                  <a:srgbClr val="333333"/>
                </a:solidFill>
                <a:latin typeface="SimSun"/>
                <a:cs typeface="SimSun"/>
              </a:rPr>
              <a:t>しか達成できない</a:t>
            </a:r>
            <a:endParaRPr sz="2047">
              <a:latin typeface="SimSun"/>
              <a:cs typeface="SimSun"/>
            </a:endParaRPr>
          </a:p>
          <a:p>
            <a:pPr marL="292698" marR="3467176">
              <a:lnSpc>
                <a:spcPct val="108700"/>
              </a:lnSpc>
              <a:spcBef>
                <a:spcPts val="534"/>
              </a:spcBef>
            </a:pPr>
            <a:r>
              <a:rPr sz="2047" spc="-196" dirty="0">
                <a:solidFill>
                  <a:srgbClr val="333333"/>
                </a:solidFill>
                <a:latin typeface="SimSun"/>
                <a:cs typeface="SimSun"/>
              </a:rPr>
              <a:t>生成系列と実系列を混ぜたデータセットを用意し、ニューラルネットに出所を当てさせる</a:t>
            </a:r>
            <a:endParaRPr sz="2047">
              <a:latin typeface="SimSun"/>
              <a:cs typeface="SimSun"/>
            </a:endParaRPr>
          </a:p>
          <a:p>
            <a:pPr marL="292698" marR="3467176">
              <a:lnSpc>
                <a:spcPct val="108700"/>
              </a:lnSpc>
              <a:spcBef>
                <a:spcPts val="534"/>
              </a:spcBef>
            </a:pPr>
            <a:r>
              <a:rPr sz="2047" spc="-196" dirty="0">
                <a:solidFill>
                  <a:srgbClr val="333333"/>
                </a:solidFill>
                <a:latin typeface="SimSun"/>
                <a:cs typeface="SimSun"/>
              </a:rPr>
              <a:t>判別精度が低ければ</a:t>
            </a:r>
            <a:r>
              <a:rPr sz="2047" b="1" spc="-196" dirty="0">
                <a:solidFill>
                  <a:srgbClr val="8059D5"/>
                </a:solidFill>
                <a:latin typeface="BIZ UDPGothic"/>
                <a:cs typeface="BIZ UDPGothic"/>
              </a:rPr>
              <a:t>統計的に見分けがつかない</a:t>
            </a:r>
            <a:r>
              <a:rPr sz="2047" spc="-160" dirty="0">
                <a:solidFill>
                  <a:srgbClr val="333333"/>
                </a:solidFill>
                <a:latin typeface="SimSun"/>
                <a:cs typeface="SimSun"/>
              </a:rPr>
              <a:t>ことを</a:t>
            </a:r>
            <a:r>
              <a:rPr sz="2047" spc="-142" dirty="0">
                <a:solidFill>
                  <a:srgbClr val="333333"/>
                </a:solidFill>
                <a:latin typeface="SimSun"/>
                <a:cs typeface="SimSun"/>
              </a:rPr>
              <a:t>示唆</a:t>
            </a:r>
            <a:endParaRPr sz="2047">
              <a:latin typeface="SimSun"/>
              <a:cs typeface="SimSun"/>
            </a:endParaRPr>
          </a:p>
          <a:p>
            <a:pPr marL="292698" marR="3463786">
              <a:lnSpc>
                <a:spcPct val="106700"/>
              </a:lnSpc>
              <a:spcBef>
                <a:spcPts val="392"/>
              </a:spcBef>
            </a:pPr>
            <a:r>
              <a:rPr sz="2047" spc="-196" dirty="0">
                <a:solidFill>
                  <a:srgbClr val="333333"/>
                </a:solidFill>
                <a:latin typeface="SimSun"/>
                <a:cs typeface="SimSun"/>
              </a:rPr>
              <a:t>ただし、</a:t>
            </a:r>
            <a:r>
              <a:rPr sz="2225" spc="-383" dirty="0">
                <a:solidFill>
                  <a:srgbClr val="333333"/>
                </a:solidFill>
                <a:latin typeface="Microsoft Sans Serif"/>
                <a:cs typeface="Microsoft Sans Serif"/>
              </a:rPr>
              <a:t>GAN</a:t>
            </a:r>
            <a:r>
              <a:rPr sz="2047" spc="-196" dirty="0">
                <a:solidFill>
                  <a:srgbClr val="333333"/>
                </a:solidFill>
                <a:latin typeface="SimSun"/>
                <a:cs typeface="SimSun"/>
              </a:rPr>
              <a:t>は判別器と戦う形で訓練されるため、単純な判別テストでは過学習の危険も</a:t>
            </a:r>
            <a:endParaRPr sz="2047">
              <a:latin typeface="SimSun"/>
              <a:cs typeface="SimSun"/>
            </a:endParaRPr>
          </a:p>
        </p:txBody>
      </p:sp>
      <p:grpSp>
        <p:nvGrpSpPr>
          <p:cNvPr id="51" name="object 51"/>
          <p:cNvGrpSpPr/>
          <p:nvPr/>
        </p:nvGrpSpPr>
        <p:grpSpPr>
          <a:xfrm>
            <a:off x="7577331" y="6535861"/>
            <a:ext cx="13405265" cy="8196627"/>
            <a:chOff x="4257675" y="6345936"/>
            <a:chExt cx="7532370" cy="4605655"/>
          </a:xfrm>
        </p:grpSpPr>
        <p:pic>
          <p:nvPicPr>
            <p:cNvPr id="52" name="object 52"/>
            <p:cNvPicPr/>
            <p:nvPr/>
          </p:nvPicPr>
          <p:blipFill>
            <a:blip r:embed="rId5" cstate="print"/>
            <a:stretch>
              <a:fillRect/>
            </a:stretch>
          </p:blipFill>
          <p:spPr>
            <a:xfrm>
              <a:off x="4257675" y="7162799"/>
              <a:ext cx="3448049" cy="1142999"/>
            </a:xfrm>
            <a:prstGeom prst="rect">
              <a:avLst/>
            </a:prstGeom>
          </p:spPr>
        </p:pic>
        <p:sp>
          <p:nvSpPr>
            <p:cNvPr id="53" name="object 53"/>
            <p:cNvSpPr/>
            <p:nvPr/>
          </p:nvSpPr>
          <p:spPr>
            <a:xfrm>
              <a:off x="8071103" y="6345936"/>
              <a:ext cx="3718560" cy="4605655"/>
            </a:xfrm>
            <a:custGeom>
              <a:avLst/>
              <a:gdLst/>
              <a:ahLst/>
              <a:cxnLst/>
              <a:rect l="l" t="t" r="r" b="b"/>
              <a:pathLst>
                <a:path w="3718559" h="4605655">
                  <a:moveTo>
                    <a:pt x="3718559" y="4605527"/>
                  </a:moveTo>
                  <a:lnTo>
                    <a:pt x="0" y="4605527"/>
                  </a:lnTo>
                  <a:lnTo>
                    <a:pt x="0" y="0"/>
                  </a:lnTo>
                  <a:lnTo>
                    <a:pt x="3718559" y="0"/>
                  </a:lnTo>
                  <a:lnTo>
                    <a:pt x="3718559" y="45338"/>
                  </a:lnTo>
                  <a:lnTo>
                    <a:pt x="129920" y="45338"/>
                  </a:lnTo>
                  <a:lnTo>
                    <a:pt x="123352" y="45656"/>
                  </a:lnTo>
                  <a:lnTo>
                    <a:pt x="87642" y="60446"/>
                  </a:lnTo>
                  <a:lnTo>
                    <a:pt x="66100" y="92687"/>
                  </a:lnTo>
                  <a:lnTo>
                    <a:pt x="63245" y="112013"/>
                  </a:lnTo>
                  <a:lnTo>
                    <a:pt x="63245" y="4455413"/>
                  </a:lnTo>
                  <a:lnTo>
                    <a:pt x="74471" y="4492462"/>
                  </a:lnTo>
                  <a:lnTo>
                    <a:pt x="104404" y="4517011"/>
                  </a:lnTo>
                  <a:lnTo>
                    <a:pt x="129920" y="4522088"/>
                  </a:lnTo>
                  <a:lnTo>
                    <a:pt x="3718559" y="4522088"/>
                  </a:lnTo>
                  <a:lnTo>
                    <a:pt x="3718559" y="4605527"/>
                  </a:lnTo>
                  <a:close/>
                </a:path>
                <a:path w="3718559" h="4605655">
                  <a:moveTo>
                    <a:pt x="3718559" y="4522088"/>
                  </a:moveTo>
                  <a:lnTo>
                    <a:pt x="3587495" y="4522088"/>
                  </a:lnTo>
                  <a:lnTo>
                    <a:pt x="3594063" y="4521771"/>
                  </a:lnTo>
                  <a:lnTo>
                    <a:pt x="3600505" y="4520818"/>
                  </a:lnTo>
                  <a:lnTo>
                    <a:pt x="3634641" y="4502558"/>
                  </a:lnTo>
                  <a:lnTo>
                    <a:pt x="3652901" y="4468423"/>
                  </a:lnTo>
                  <a:lnTo>
                    <a:pt x="3654170" y="4455413"/>
                  </a:lnTo>
                  <a:lnTo>
                    <a:pt x="3654170" y="112013"/>
                  </a:lnTo>
                  <a:lnTo>
                    <a:pt x="3642943" y="74963"/>
                  </a:lnTo>
                  <a:lnTo>
                    <a:pt x="3613010" y="50413"/>
                  </a:lnTo>
                  <a:lnTo>
                    <a:pt x="3587495" y="45338"/>
                  </a:lnTo>
                  <a:lnTo>
                    <a:pt x="3718559" y="45338"/>
                  </a:lnTo>
                  <a:lnTo>
                    <a:pt x="3718559" y="4522088"/>
                  </a:lnTo>
                  <a:close/>
                </a:path>
              </a:pathLst>
            </a:custGeom>
            <a:solidFill>
              <a:srgbClr val="000000">
                <a:alpha val="5099"/>
              </a:srgbClr>
            </a:solidFill>
          </p:spPr>
          <p:txBody>
            <a:bodyPr wrap="square" lIns="0" tIns="0" rIns="0" bIns="0" rtlCol="0"/>
            <a:lstStyle/>
            <a:p>
              <a:endParaRPr/>
            </a:p>
          </p:txBody>
        </p:sp>
        <p:sp>
          <p:nvSpPr>
            <p:cNvPr id="54" name="object 54"/>
            <p:cNvSpPr/>
            <p:nvPr/>
          </p:nvSpPr>
          <p:spPr>
            <a:xfrm>
              <a:off x="8124824" y="6400799"/>
              <a:ext cx="3609975" cy="4476750"/>
            </a:xfrm>
            <a:custGeom>
              <a:avLst/>
              <a:gdLst/>
              <a:ahLst/>
              <a:cxnLst/>
              <a:rect l="l" t="t" r="r" b="b"/>
              <a:pathLst>
                <a:path w="3609975" h="4476750">
                  <a:moveTo>
                    <a:pt x="3538777" y="4476748"/>
                  </a:moveTo>
                  <a:lnTo>
                    <a:pt x="71196" y="4476748"/>
                  </a:lnTo>
                  <a:lnTo>
                    <a:pt x="66240" y="4476260"/>
                  </a:lnTo>
                  <a:lnTo>
                    <a:pt x="29703" y="4461126"/>
                  </a:lnTo>
                  <a:lnTo>
                    <a:pt x="3884" y="4425086"/>
                  </a:lnTo>
                  <a:lnTo>
                    <a:pt x="0" y="4405552"/>
                  </a:lnTo>
                  <a:lnTo>
                    <a:pt x="0" y="4400549"/>
                  </a:lnTo>
                  <a:lnTo>
                    <a:pt x="0" y="53397"/>
                  </a:lnTo>
                  <a:lnTo>
                    <a:pt x="18780" y="19391"/>
                  </a:lnTo>
                  <a:lnTo>
                    <a:pt x="56426" y="1830"/>
                  </a:lnTo>
                  <a:lnTo>
                    <a:pt x="71196" y="0"/>
                  </a:lnTo>
                  <a:lnTo>
                    <a:pt x="3538777" y="0"/>
                  </a:lnTo>
                  <a:lnTo>
                    <a:pt x="3580267" y="11716"/>
                  </a:lnTo>
                  <a:lnTo>
                    <a:pt x="3607532" y="42319"/>
                  </a:lnTo>
                  <a:lnTo>
                    <a:pt x="3609974" y="53397"/>
                  </a:lnTo>
                  <a:lnTo>
                    <a:pt x="3609974" y="4405552"/>
                  </a:lnTo>
                  <a:lnTo>
                    <a:pt x="3594351" y="4447042"/>
                  </a:lnTo>
                  <a:lnTo>
                    <a:pt x="3558311" y="4472862"/>
                  </a:lnTo>
                  <a:lnTo>
                    <a:pt x="3543733" y="4476260"/>
                  </a:lnTo>
                  <a:lnTo>
                    <a:pt x="3538777" y="4476748"/>
                  </a:lnTo>
                  <a:close/>
                </a:path>
              </a:pathLst>
            </a:custGeom>
            <a:solidFill>
              <a:srgbClr val="FFFFFF"/>
            </a:solidFill>
          </p:spPr>
          <p:txBody>
            <a:bodyPr wrap="square" lIns="0" tIns="0" rIns="0" bIns="0" rtlCol="0"/>
            <a:lstStyle/>
            <a:p>
              <a:endParaRPr/>
            </a:p>
          </p:txBody>
        </p:sp>
        <p:sp>
          <p:nvSpPr>
            <p:cNvPr id="55" name="object 55"/>
            <p:cNvSpPr/>
            <p:nvPr/>
          </p:nvSpPr>
          <p:spPr>
            <a:xfrm>
              <a:off x="8125102" y="6381749"/>
              <a:ext cx="3609975" cy="70485"/>
            </a:xfrm>
            <a:custGeom>
              <a:avLst/>
              <a:gdLst/>
              <a:ahLst/>
              <a:cxnLst/>
              <a:rect l="l" t="t" r="r" b="b"/>
              <a:pathLst>
                <a:path w="3609975" h="70485">
                  <a:moveTo>
                    <a:pt x="0" y="70450"/>
                  </a:moveTo>
                  <a:lnTo>
                    <a:pt x="12550" y="33856"/>
                  </a:lnTo>
                  <a:lnTo>
                    <a:pt x="46760" y="5799"/>
                  </a:lnTo>
                  <a:lnTo>
                    <a:pt x="75922" y="0"/>
                  </a:lnTo>
                  <a:lnTo>
                    <a:pt x="3533497" y="0"/>
                  </a:lnTo>
                  <a:lnTo>
                    <a:pt x="3575838" y="12829"/>
                  </a:lnTo>
                  <a:lnTo>
                    <a:pt x="3599405" y="38099"/>
                  </a:lnTo>
                  <a:lnTo>
                    <a:pt x="75922" y="38099"/>
                  </a:lnTo>
                  <a:lnTo>
                    <a:pt x="68415" y="38281"/>
                  </a:lnTo>
                  <a:lnTo>
                    <a:pt x="27604" y="46733"/>
                  </a:lnTo>
                  <a:lnTo>
                    <a:pt x="1654" y="66287"/>
                  </a:lnTo>
                  <a:lnTo>
                    <a:pt x="0" y="70450"/>
                  </a:lnTo>
                  <a:close/>
                </a:path>
                <a:path w="3609975" h="70485">
                  <a:moveTo>
                    <a:pt x="3609419" y="70450"/>
                  </a:moveTo>
                  <a:lnTo>
                    <a:pt x="3575838" y="44514"/>
                  </a:lnTo>
                  <a:lnTo>
                    <a:pt x="3533497" y="38099"/>
                  </a:lnTo>
                  <a:lnTo>
                    <a:pt x="3599405" y="38099"/>
                  </a:lnTo>
                  <a:lnTo>
                    <a:pt x="3609334" y="68693"/>
                  </a:lnTo>
                  <a:lnTo>
                    <a:pt x="3609419" y="70450"/>
                  </a:lnTo>
                  <a:close/>
                </a:path>
              </a:pathLst>
            </a:custGeom>
            <a:solidFill>
              <a:srgbClr val="48BA73"/>
            </a:solidFill>
          </p:spPr>
          <p:txBody>
            <a:bodyPr wrap="square" lIns="0" tIns="0" rIns="0" bIns="0" rtlCol="0"/>
            <a:lstStyle/>
            <a:p>
              <a:endParaRPr/>
            </a:p>
          </p:txBody>
        </p:sp>
      </p:grpSp>
      <p:sp>
        <p:nvSpPr>
          <p:cNvPr id="56" name="object 56"/>
          <p:cNvSpPr txBox="1"/>
          <p:nvPr/>
        </p:nvSpPr>
        <p:spPr>
          <a:xfrm>
            <a:off x="14781640" y="6985728"/>
            <a:ext cx="5544278" cy="431422"/>
          </a:xfrm>
          <a:prstGeom prst="rect">
            <a:avLst/>
          </a:prstGeom>
        </p:spPr>
        <p:txBody>
          <a:bodyPr vert="horz" wrap="square" lIns="0" tIns="20342" rIns="0" bIns="0" rtlCol="0">
            <a:spAutoFit/>
          </a:bodyPr>
          <a:lstStyle/>
          <a:p>
            <a:pPr marL="22602">
              <a:spcBef>
                <a:spcPts val="160"/>
              </a:spcBef>
            </a:pPr>
            <a:r>
              <a:rPr sz="3871" spc="561" baseline="1915" dirty="0">
                <a:solidFill>
                  <a:srgbClr val="48BA73"/>
                </a:solidFill>
                <a:latin typeface="Arial Black"/>
                <a:cs typeface="Arial Black"/>
              </a:rPr>
              <a:t> </a:t>
            </a:r>
            <a:r>
              <a:rPr sz="2670" b="1" spc="-329" dirty="0">
                <a:solidFill>
                  <a:srgbClr val="2D3748"/>
                </a:solidFill>
                <a:latin typeface="BIZ UDPGothic"/>
                <a:cs typeface="BIZ UDPGothic"/>
              </a:rPr>
              <a:t>経済的</a:t>
            </a:r>
            <a:r>
              <a:rPr sz="2670" b="1" spc="1424" dirty="0">
                <a:solidFill>
                  <a:srgbClr val="2D3748"/>
                </a:solidFill>
                <a:latin typeface="Meiryo"/>
                <a:cs typeface="Meiryo"/>
              </a:rPr>
              <a:t>‧</a:t>
            </a:r>
            <a:r>
              <a:rPr sz="2670" b="1" spc="-329" dirty="0">
                <a:solidFill>
                  <a:srgbClr val="2D3748"/>
                </a:solidFill>
                <a:latin typeface="BIZ UDPGothic"/>
                <a:cs typeface="BIZ UDPGothic"/>
              </a:rPr>
              <a:t>実務的</a:t>
            </a:r>
            <a:r>
              <a:rPr sz="2670" b="1" spc="-338" dirty="0">
                <a:solidFill>
                  <a:srgbClr val="2D3748"/>
                </a:solidFill>
                <a:latin typeface="Meiryo"/>
                <a:cs typeface="Meiryo"/>
              </a:rPr>
              <a:t>なパフォーマンス</a:t>
            </a:r>
            <a:r>
              <a:rPr sz="2670" b="1" spc="-676" dirty="0">
                <a:solidFill>
                  <a:srgbClr val="2D3748"/>
                </a:solidFill>
                <a:latin typeface="BIZ UDPGothic"/>
                <a:cs typeface="BIZ UDPGothic"/>
              </a:rPr>
              <a:t>検証</a:t>
            </a:r>
            <a:endParaRPr sz="2670">
              <a:latin typeface="BIZ UDPGothic"/>
              <a:cs typeface="BIZ UDPGothic"/>
            </a:endParaRPr>
          </a:p>
        </p:txBody>
      </p:sp>
      <p:sp>
        <p:nvSpPr>
          <p:cNvPr id="57" name="object 57"/>
          <p:cNvSpPr txBox="1"/>
          <p:nvPr/>
        </p:nvSpPr>
        <p:spPr>
          <a:xfrm>
            <a:off x="14781640" y="7613818"/>
            <a:ext cx="5487773" cy="665782"/>
          </a:xfrm>
          <a:prstGeom prst="rect">
            <a:avLst/>
          </a:prstGeom>
        </p:spPr>
        <p:txBody>
          <a:bodyPr vert="horz" wrap="square" lIns="0" tIns="20342" rIns="0" bIns="0" rtlCol="0">
            <a:spAutoFit/>
          </a:bodyPr>
          <a:lstStyle/>
          <a:p>
            <a:pPr marL="22602" marR="9041">
              <a:lnSpc>
                <a:spcPct val="108700"/>
              </a:lnSpc>
              <a:spcBef>
                <a:spcPts val="160"/>
              </a:spcBef>
            </a:pPr>
            <a:r>
              <a:rPr sz="2047" spc="-222" dirty="0">
                <a:solidFill>
                  <a:srgbClr val="333333"/>
                </a:solidFill>
                <a:latin typeface="SimSun"/>
                <a:cs typeface="SimSun"/>
              </a:rPr>
              <a:t>生成データを用いて実務タスクをシミュレーション</a:t>
            </a:r>
            <a:r>
              <a:rPr sz="2047" spc="-196" dirty="0">
                <a:solidFill>
                  <a:srgbClr val="333333"/>
                </a:solidFill>
                <a:latin typeface="SimSun"/>
                <a:cs typeface="SimSun"/>
              </a:rPr>
              <a:t>し、その結果が実データ使用時と近いか検証</a:t>
            </a:r>
            <a:endParaRPr sz="2047">
              <a:latin typeface="SimSun"/>
              <a:cs typeface="SimSun"/>
            </a:endParaRPr>
          </a:p>
        </p:txBody>
      </p:sp>
      <p:grpSp>
        <p:nvGrpSpPr>
          <p:cNvPr id="58" name="object 58"/>
          <p:cNvGrpSpPr/>
          <p:nvPr/>
        </p:nvGrpSpPr>
        <p:grpSpPr>
          <a:xfrm>
            <a:off x="14781727" y="8616829"/>
            <a:ext cx="5763518" cy="3475062"/>
            <a:chOff x="8305799" y="7515224"/>
            <a:chExt cx="3238500" cy="1952625"/>
          </a:xfrm>
        </p:grpSpPr>
        <p:sp>
          <p:nvSpPr>
            <p:cNvPr id="59" name="object 59"/>
            <p:cNvSpPr/>
            <p:nvPr/>
          </p:nvSpPr>
          <p:spPr>
            <a:xfrm>
              <a:off x="8305787" y="7515224"/>
              <a:ext cx="47625" cy="695325"/>
            </a:xfrm>
            <a:custGeom>
              <a:avLst/>
              <a:gdLst/>
              <a:ahLst/>
              <a:cxnLst/>
              <a:rect l="l" t="t" r="r" b="b"/>
              <a:pathLst>
                <a:path w="47625" h="695325">
                  <a:moveTo>
                    <a:pt x="47625" y="668362"/>
                  </a:moveTo>
                  <a:lnTo>
                    <a:pt x="26974" y="647700"/>
                  </a:lnTo>
                  <a:lnTo>
                    <a:pt x="20662" y="647700"/>
                  </a:lnTo>
                  <a:lnTo>
                    <a:pt x="0" y="668362"/>
                  </a:lnTo>
                  <a:lnTo>
                    <a:pt x="0" y="674674"/>
                  </a:lnTo>
                  <a:lnTo>
                    <a:pt x="20662" y="695325"/>
                  </a:lnTo>
                  <a:lnTo>
                    <a:pt x="26974" y="695325"/>
                  </a:lnTo>
                  <a:lnTo>
                    <a:pt x="47625" y="674674"/>
                  </a:lnTo>
                  <a:lnTo>
                    <a:pt x="47625" y="671512"/>
                  </a:lnTo>
                  <a:lnTo>
                    <a:pt x="47625" y="668362"/>
                  </a:lnTo>
                  <a:close/>
                </a:path>
                <a:path w="47625" h="695325">
                  <a:moveTo>
                    <a:pt x="47625" y="439762"/>
                  </a:moveTo>
                  <a:lnTo>
                    <a:pt x="26974" y="419100"/>
                  </a:lnTo>
                  <a:lnTo>
                    <a:pt x="20662" y="419100"/>
                  </a:lnTo>
                  <a:lnTo>
                    <a:pt x="0" y="439762"/>
                  </a:lnTo>
                  <a:lnTo>
                    <a:pt x="0" y="446074"/>
                  </a:lnTo>
                  <a:lnTo>
                    <a:pt x="20662" y="466725"/>
                  </a:lnTo>
                  <a:lnTo>
                    <a:pt x="26974" y="466725"/>
                  </a:lnTo>
                  <a:lnTo>
                    <a:pt x="47625" y="446074"/>
                  </a:lnTo>
                  <a:lnTo>
                    <a:pt x="47625" y="442912"/>
                  </a:lnTo>
                  <a:lnTo>
                    <a:pt x="47625" y="439762"/>
                  </a:lnTo>
                  <a:close/>
                </a:path>
                <a:path w="47625" h="6953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sp>
          <p:nvSpPr>
            <p:cNvPr id="60" name="object 60"/>
            <p:cNvSpPr/>
            <p:nvPr/>
          </p:nvSpPr>
          <p:spPr>
            <a:xfrm>
              <a:off x="8315324" y="8534399"/>
              <a:ext cx="3228975" cy="933450"/>
            </a:xfrm>
            <a:custGeom>
              <a:avLst/>
              <a:gdLst/>
              <a:ahLst/>
              <a:cxnLst/>
              <a:rect l="l" t="t" r="r" b="b"/>
              <a:pathLst>
                <a:path w="3228975" h="933450">
                  <a:moveTo>
                    <a:pt x="3228974" y="933449"/>
                  </a:moveTo>
                  <a:lnTo>
                    <a:pt x="0" y="933449"/>
                  </a:lnTo>
                  <a:lnTo>
                    <a:pt x="0" y="0"/>
                  </a:lnTo>
                  <a:lnTo>
                    <a:pt x="3228974" y="0"/>
                  </a:lnTo>
                  <a:lnTo>
                    <a:pt x="3228974" y="933449"/>
                  </a:lnTo>
                  <a:close/>
                </a:path>
              </a:pathLst>
            </a:custGeom>
            <a:solidFill>
              <a:srgbClr val="F6FAFB">
                <a:alpha val="79998"/>
              </a:srgbClr>
            </a:solidFill>
          </p:spPr>
          <p:txBody>
            <a:bodyPr wrap="square" lIns="0" tIns="0" rIns="0" bIns="0" rtlCol="0"/>
            <a:lstStyle/>
            <a:p>
              <a:endParaRPr/>
            </a:p>
          </p:txBody>
        </p:sp>
        <p:sp>
          <p:nvSpPr>
            <p:cNvPr id="61" name="object 61"/>
            <p:cNvSpPr/>
            <p:nvPr/>
          </p:nvSpPr>
          <p:spPr>
            <a:xfrm>
              <a:off x="8315324" y="8534399"/>
              <a:ext cx="28575" cy="933450"/>
            </a:xfrm>
            <a:custGeom>
              <a:avLst/>
              <a:gdLst/>
              <a:ahLst/>
              <a:cxnLst/>
              <a:rect l="l" t="t" r="r" b="b"/>
              <a:pathLst>
                <a:path w="28575" h="933450">
                  <a:moveTo>
                    <a:pt x="28574" y="933449"/>
                  </a:moveTo>
                  <a:lnTo>
                    <a:pt x="0" y="933449"/>
                  </a:lnTo>
                  <a:lnTo>
                    <a:pt x="0" y="0"/>
                  </a:lnTo>
                  <a:lnTo>
                    <a:pt x="28574" y="0"/>
                  </a:lnTo>
                  <a:lnTo>
                    <a:pt x="28574" y="933449"/>
                  </a:lnTo>
                  <a:close/>
                </a:path>
              </a:pathLst>
            </a:custGeom>
            <a:solidFill>
              <a:srgbClr val="CBD5DF"/>
            </a:solidFill>
          </p:spPr>
          <p:txBody>
            <a:bodyPr wrap="square" lIns="0" tIns="0" rIns="0" bIns="0" rtlCol="0"/>
            <a:lstStyle/>
            <a:p>
              <a:endParaRPr/>
            </a:p>
          </p:txBody>
        </p:sp>
      </p:grpSp>
      <p:sp>
        <p:nvSpPr>
          <p:cNvPr id="62" name="object 62"/>
          <p:cNvSpPr txBox="1"/>
          <p:nvPr/>
        </p:nvSpPr>
        <p:spPr>
          <a:xfrm>
            <a:off x="15052864" y="8427487"/>
            <a:ext cx="5503595" cy="1821418"/>
          </a:xfrm>
          <a:prstGeom prst="rect">
            <a:avLst/>
          </a:prstGeom>
        </p:spPr>
        <p:txBody>
          <a:bodyPr vert="horz" wrap="square" lIns="0" tIns="20342" rIns="0" bIns="0" rtlCol="0">
            <a:spAutoFit/>
          </a:bodyPr>
          <a:lstStyle/>
          <a:p>
            <a:pPr marL="22602" marR="9041">
              <a:lnSpc>
                <a:spcPct val="108700"/>
              </a:lnSpc>
              <a:spcBef>
                <a:spcPts val="160"/>
              </a:spcBef>
            </a:pPr>
            <a:r>
              <a:rPr sz="2047" spc="-196" dirty="0">
                <a:solidFill>
                  <a:srgbClr val="333333"/>
                </a:solidFill>
                <a:latin typeface="SimSun"/>
                <a:cs typeface="SimSun"/>
              </a:rPr>
              <a:t>生成データ上での</a:t>
            </a:r>
            <a:r>
              <a:rPr sz="2047" b="1" spc="-71" dirty="0">
                <a:solidFill>
                  <a:srgbClr val="48BA73"/>
                </a:solidFill>
                <a:latin typeface="BIZ UDPGothic"/>
                <a:cs typeface="BIZ UDPGothic"/>
              </a:rPr>
              <a:t>ポートフォリオ最適化</a:t>
            </a:r>
            <a:r>
              <a:rPr sz="2047" spc="-196" dirty="0">
                <a:solidFill>
                  <a:srgbClr val="333333"/>
                </a:solidFill>
                <a:latin typeface="SimSun"/>
                <a:cs typeface="SimSun"/>
              </a:rPr>
              <a:t>や</a:t>
            </a:r>
            <a:r>
              <a:rPr sz="2047" b="1" spc="-36" dirty="0">
                <a:solidFill>
                  <a:srgbClr val="48BA73"/>
                </a:solidFill>
                <a:latin typeface="BIZ UDPGothic"/>
                <a:cs typeface="BIZ UDPGothic"/>
              </a:rPr>
              <a:t>リスク計</a:t>
            </a:r>
            <a:r>
              <a:rPr sz="2047" b="1" spc="-196" dirty="0">
                <a:solidFill>
                  <a:srgbClr val="48BA73"/>
                </a:solidFill>
                <a:latin typeface="BIZ UDPGothic"/>
                <a:cs typeface="BIZ UDPGothic"/>
              </a:rPr>
              <a:t>測</a:t>
            </a:r>
            <a:r>
              <a:rPr sz="2047" b="1" dirty="0">
                <a:solidFill>
                  <a:srgbClr val="48BA73"/>
                </a:solidFill>
                <a:latin typeface="BIZ UDPGothic"/>
                <a:cs typeface="BIZ UDPGothic"/>
              </a:rPr>
              <a:t>（</a:t>
            </a:r>
            <a:r>
              <a:rPr sz="2047" b="1" dirty="0">
                <a:solidFill>
                  <a:srgbClr val="48BA73"/>
                </a:solidFill>
                <a:latin typeface="Arial"/>
                <a:cs typeface="Arial"/>
              </a:rPr>
              <a:t>VaR</a:t>
            </a:r>
            <a:r>
              <a:rPr sz="2047" b="1" spc="-196" dirty="0">
                <a:solidFill>
                  <a:srgbClr val="48BA73"/>
                </a:solidFill>
                <a:latin typeface="BIZ UDPGothic"/>
                <a:cs typeface="BIZ UDPGothic"/>
              </a:rPr>
              <a:t>計算等</a:t>
            </a:r>
            <a:r>
              <a:rPr sz="2047" b="1" spc="747" dirty="0">
                <a:solidFill>
                  <a:srgbClr val="48BA73"/>
                </a:solidFill>
                <a:latin typeface="BIZ UDPGothic"/>
                <a:cs typeface="BIZ UDPGothic"/>
              </a:rPr>
              <a:t>）</a:t>
            </a:r>
            <a:endParaRPr sz="2047">
              <a:latin typeface="BIZ UDPGothic"/>
              <a:cs typeface="BIZ UDPGothic"/>
            </a:endParaRPr>
          </a:p>
          <a:p>
            <a:pPr marL="22602">
              <a:spcBef>
                <a:spcPts val="747"/>
              </a:spcBef>
            </a:pPr>
            <a:r>
              <a:rPr sz="2047" spc="-249" dirty="0">
                <a:solidFill>
                  <a:srgbClr val="333333"/>
                </a:solidFill>
                <a:latin typeface="SimSun"/>
                <a:cs typeface="SimSun"/>
              </a:rPr>
              <a:t>結果が過去実データに基づく 結果と整合するか確認</a:t>
            </a:r>
            <a:endParaRPr sz="2047">
              <a:latin typeface="SimSun"/>
              <a:cs typeface="SimSun"/>
            </a:endParaRPr>
          </a:p>
          <a:p>
            <a:pPr marL="22602" marR="31643">
              <a:lnSpc>
                <a:spcPct val="108700"/>
              </a:lnSpc>
              <a:spcBef>
                <a:spcPts val="534"/>
              </a:spcBef>
            </a:pPr>
            <a:r>
              <a:rPr sz="2047" b="1" spc="-116" dirty="0">
                <a:solidFill>
                  <a:srgbClr val="48BA73"/>
                </a:solidFill>
                <a:latin typeface="BIZ UDPGothic"/>
                <a:cs typeface="BIZ UDPGothic"/>
              </a:rPr>
              <a:t>ダウンストリームタスクでの有用性</a:t>
            </a:r>
            <a:r>
              <a:rPr sz="2047" spc="-203" dirty="0">
                <a:solidFill>
                  <a:srgbClr val="333333"/>
                </a:solidFill>
                <a:latin typeface="SimSun"/>
                <a:cs typeface="SimSun"/>
              </a:rPr>
              <a:t>をもってデータ</a:t>
            </a:r>
            <a:r>
              <a:rPr sz="2047" spc="-178" dirty="0">
                <a:solidFill>
                  <a:srgbClr val="333333"/>
                </a:solidFill>
                <a:latin typeface="SimSun"/>
                <a:cs typeface="SimSun"/>
              </a:rPr>
              <a:t>品質を評価</a:t>
            </a:r>
            <a:endParaRPr sz="2047">
              <a:latin typeface="SimSun"/>
              <a:cs typeface="SimSun"/>
            </a:endParaRPr>
          </a:p>
        </p:txBody>
      </p:sp>
      <p:sp>
        <p:nvSpPr>
          <p:cNvPr id="63" name="object 63"/>
          <p:cNvSpPr txBox="1"/>
          <p:nvPr/>
        </p:nvSpPr>
        <p:spPr>
          <a:xfrm>
            <a:off x="14849533" y="10520190"/>
            <a:ext cx="5695712" cy="1386326"/>
          </a:xfrm>
          <a:prstGeom prst="rect">
            <a:avLst/>
          </a:prstGeom>
        </p:spPr>
        <p:txBody>
          <a:bodyPr vert="horz" wrap="square" lIns="0" tIns="12431" rIns="0" bIns="0" rtlCol="0">
            <a:spAutoFit/>
          </a:bodyPr>
          <a:lstStyle/>
          <a:p>
            <a:pPr marL="207938" marR="209070">
              <a:lnSpc>
                <a:spcPct val="110200"/>
              </a:lnSpc>
              <a:spcBef>
                <a:spcPts val="98"/>
              </a:spcBef>
            </a:pPr>
            <a:r>
              <a:rPr sz="2136" b="1" spc="-160" dirty="0">
                <a:solidFill>
                  <a:srgbClr val="333333"/>
                </a:solidFill>
                <a:latin typeface="Arial"/>
                <a:cs typeface="Arial"/>
              </a:rPr>
              <a:t>Allen </a:t>
            </a:r>
            <a:r>
              <a:rPr sz="2136" b="1" spc="-71" dirty="0">
                <a:solidFill>
                  <a:srgbClr val="333333"/>
                </a:solidFill>
                <a:latin typeface="Arial"/>
                <a:cs typeface="Arial"/>
              </a:rPr>
              <a:t>et</a:t>
            </a:r>
            <a:r>
              <a:rPr sz="2136" b="1" spc="-80" dirty="0">
                <a:solidFill>
                  <a:srgbClr val="333333"/>
                </a:solidFill>
                <a:latin typeface="Arial"/>
                <a:cs typeface="Arial"/>
              </a:rPr>
              <a:t> </a:t>
            </a:r>
            <a:r>
              <a:rPr sz="2136" b="1" spc="-89" dirty="0">
                <a:solidFill>
                  <a:srgbClr val="333333"/>
                </a:solidFill>
                <a:latin typeface="Arial"/>
                <a:cs typeface="Arial"/>
              </a:rPr>
              <a:t>al.(2024)</a:t>
            </a:r>
            <a:r>
              <a:rPr sz="2047" b="1" spc="-267" dirty="0">
                <a:solidFill>
                  <a:srgbClr val="333333"/>
                </a:solidFill>
                <a:latin typeface="BIZ UDPGothic"/>
                <a:cs typeface="BIZ UDPGothic"/>
              </a:rPr>
              <a:t>の研究</a:t>
            </a:r>
            <a:r>
              <a:rPr sz="2136" b="1" spc="-151" dirty="0">
                <a:solidFill>
                  <a:srgbClr val="333333"/>
                </a:solidFill>
                <a:latin typeface="Arial"/>
                <a:cs typeface="Arial"/>
              </a:rPr>
              <a:t>: </a:t>
            </a:r>
            <a:r>
              <a:rPr sz="1958" spc="-133" dirty="0">
                <a:solidFill>
                  <a:srgbClr val="333333"/>
                </a:solidFill>
                <a:latin typeface="Yu Gothic Light"/>
                <a:cs typeface="Yu Gothic Light"/>
              </a:rPr>
              <a:t>GAN</a:t>
            </a:r>
            <a:r>
              <a:rPr sz="2047" spc="-267" dirty="0">
                <a:solidFill>
                  <a:srgbClr val="333333"/>
                </a:solidFill>
                <a:latin typeface="PMingLiU"/>
                <a:cs typeface="PMingLiU"/>
              </a:rPr>
              <a:t>で</a:t>
            </a:r>
            <a:r>
              <a:rPr sz="2047" spc="-267" dirty="0">
                <a:solidFill>
                  <a:srgbClr val="333333"/>
                </a:solidFill>
                <a:latin typeface="SimSun"/>
                <a:cs typeface="SimSun"/>
              </a:rPr>
              <a:t>生成</a:t>
            </a:r>
            <a:r>
              <a:rPr sz="2047" spc="-267" dirty="0">
                <a:solidFill>
                  <a:srgbClr val="333333"/>
                </a:solidFill>
                <a:latin typeface="PMingLiU"/>
                <a:cs typeface="PMingLiU"/>
              </a:rPr>
              <a:t>した</a:t>
            </a:r>
            <a:r>
              <a:rPr sz="2047" spc="-222" dirty="0">
                <a:solidFill>
                  <a:srgbClr val="333333"/>
                </a:solidFill>
                <a:latin typeface="SimSun"/>
                <a:cs typeface="SimSun"/>
              </a:rPr>
              <a:t>日次株価</a:t>
            </a:r>
            <a:r>
              <a:rPr sz="2047" spc="-267" dirty="0">
                <a:solidFill>
                  <a:srgbClr val="333333"/>
                </a:solidFill>
                <a:latin typeface="SimSun"/>
                <a:cs typeface="SimSun"/>
              </a:rPr>
              <a:t>系列</a:t>
            </a:r>
            <a:r>
              <a:rPr sz="2047" spc="-267" dirty="0">
                <a:solidFill>
                  <a:srgbClr val="333333"/>
                </a:solidFill>
                <a:latin typeface="PMingLiU"/>
                <a:cs typeface="PMingLiU"/>
              </a:rPr>
              <a:t>を</a:t>
            </a:r>
            <a:r>
              <a:rPr sz="2047" spc="-267" dirty="0">
                <a:solidFill>
                  <a:srgbClr val="333333"/>
                </a:solidFill>
                <a:latin typeface="SimSun"/>
                <a:cs typeface="SimSun"/>
              </a:rPr>
              <a:t>用</a:t>
            </a:r>
            <a:r>
              <a:rPr sz="2047" spc="-294" dirty="0">
                <a:solidFill>
                  <a:srgbClr val="333333"/>
                </a:solidFill>
                <a:latin typeface="PMingLiU"/>
                <a:cs typeface="PMingLiU"/>
              </a:rPr>
              <a:t>いて</a:t>
            </a:r>
            <a:r>
              <a:rPr sz="2047" b="1" spc="-160" dirty="0">
                <a:solidFill>
                  <a:srgbClr val="48BA73"/>
                </a:solidFill>
                <a:latin typeface="BIZ UDPGothic"/>
                <a:cs typeface="BIZ UDPGothic"/>
              </a:rPr>
              <a:t>リスク価値</a:t>
            </a:r>
            <a:r>
              <a:rPr sz="1958" b="1" spc="-107" dirty="0">
                <a:solidFill>
                  <a:srgbClr val="48BA73"/>
                </a:solidFill>
                <a:latin typeface="Arial"/>
                <a:cs typeface="Arial"/>
              </a:rPr>
              <a:t>(VaR)</a:t>
            </a:r>
            <a:r>
              <a:rPr sz="2047" b="1" spc="-267" dirty="0">
                <a:solidFill>
                  <a:srgbClr val="48BA73"/>
                </a:solidFill>
                <a:latin typeface="BIZ UDPGothic"/>
                <a:cs typeface="BIZ UDPGothic"/>
              </a:rPr>
              <a:t>の推定</a:t>
            </a:r>
            <a:r>
              <a:rPr sz="2047" spc="-267" dirty="0">
                <a:solidFill>
                  <a:srgbClr val="333333"/>
                </a:solidFill>
                <a:latin typeface="PMingLiU"/>
                <a:cs typeface="PMingLiU"/>
              </a:rPr>
              <a:t>を</a:t>
            </a:r>
            <a:r>
              <a:rPr sz="2047" spc="-267" dirty="0">
                <a:solidFill>
                  <a:srgbClr val="333333"/>
                </a:solidFill>
                <a:latin typeface="SimSun"/>
                <a:cs typeface="SimSun"/>
              </a:rPr>
              <a:t>試</a:t>
            </a:r>
            <a:r>
              <a:rPr sz="2047" spc="-267" dirty="0">
                <a:solidFill>
                  <a:srgbClr val="333333"/>
                </a:solidFill>
                <a:latin typeface="PMingLiU"/>
                <a:cs typeface="PMingLiU"/>
              </a:rPr>
              <a:t>み、</a:t>
            </a:r>
            <a:r>
              <a:rPr sz="2047" spc="-267" dirty="0">
                <a:solidFill>
                  <a:srgbClr val="333333"/>
                </a:solidFill>
                <a:latin typeface="SimSun"/>
                <a:cs typeface="SimSun"/>
              </a:rPr>
              <a:t>実</a:t>
            </a:r>
            <a:r>
              <a:rPr sz="2047" spc="-89" dirty="0">
                <a:solidFill>
                  <a:srgbClr val="333333"/>
                </a:solidFill>
                <a:latin typeface="PMingLiU"/>
                <a:cs typeface="PMingLiU"/>
              </a:rPr>
              <a:t>デ</a:t>
            </a:r>
            <a:r>
              <a:rPr sz="2047" spc="-258" dirty="0">
                <a:solidFill>
                  <a:srgbClr val="333333"/>
                </a:solidFill>
                <a:latin typeface="PMingLiU"/>
                <a:cs typeface="PMingLiU"/>
              </a:rPr>
              <a:t>ータから </a:t>
            </a:r>
            <a:r>
              <a:rPr sz="2047" spc="-267" dirty="0">
                <a:solidFill>
                  <a:srgbClr val="333333"/>
                </a:solidFill>
                <a:latin typeface="SimSun"/>
                <a:cs typeface="SimSun"/>
              </a:rPr>
              <a:t>直接計測</a:t>
            </a:r>
            <a:r>
              <a:rPr sz="2047" spc="-267" dirty="0">
                <a:solidFill>
                  <a:srgbClr val="333333"/>
                </a:solidFill>
                <a:latin typeface="PMingLiU"/>
                <a:cs typeface="PMingLiU"/>
              </a:rPr>
              <a:t>した</a:t>
            </a:r>
            <a:r>
              <a:rPr sz="2047" spc="-267" dirty="0">
                <a:solidFill>
                  <a:srgbClr val="333333"/>
                </a:solidFill>
                <a:latin typeface="SimSun"/>
                <a:cs typeface="SimSun"/>
              </a:rPr>
              <a:t>場合</a:t>
            </a:r>
            <a:r>
              <a:rPr sz="2047" spc="-267" dirty="0">
                <a:solidFill>
                  <a:srgbClr val="333333"/>
                </a:solidFill>
                <a:latin typeface="PMingLiU"/>
                <a:cs typeface="PMingLiU"/>
              </a:rPr>
              <a:t>とほぼ</a:t>
            </a:r>
            <a:r>
              <a:rPr sz="2047" spc="-267" dirty="0">
                <a:solidFill>
                  <a:srgbClr val="333333"/>
                </a:solidFill>
                <a:latin typeface="SimSun"/>
                <a:cs typeface="SimSun"/>
              </a:rPr>
              <a:t>同等</a:t>
            </a:r>
            <a:r>
              <a:rPr sz="2047" spc="-267" dirty="0">
                <a:solidFill>
                  <a:srgbClr val="333333"/>
                </a:solidFill>
                <a:latin typeface="PMingLiU"/>
                <a:cs typeface="PMingLiU"/>
              </a:rPr>
              <a:t>の</a:t>
            </a:r>
            <a:r>
              <a:rPr sz="2047" spc="-267" dirty="0">
                <a:solidFill>
                  <a:srgbClr val="333333"/>
                </a:solidFill>
                <a:latin typeface="SimSun"/>
                <a:cs typeface="SimSun"/>
              </a:rPr>
              <a:t>精度</a:t>
            </a:r>
            <a:r>
              <a:rPr sz="2047" spc="-267" dirty="0">
                <a:solidFill>
                  <a:srgbClr val="333333"/>
                </a:solidFill>
                <a:latin typeface="PMingLiU"/>
                <a:cs typeface="PMingLiU"/>
              </a:rPr>
              <a:t>が</a:t>
            </a:r>
            <a:r>
              <a:rPr sz="2047" spc="-89" dirty="0">
                <a:solidFill>
                  <a:srgbClr val="333333"/>
                </a:solidFill>
                <a:latin typeface="SimSun"/>
                <a:cs typeface="SimSun"/>
              </a:rPr>
              <a:t>出</a:t>
            </a:r>
            <a:r>
              <a:rPr sz="2047" spc="-267" dirty="0">
                <a:solidFill>
                  <a:srgbClr val="333333"/>
                </a:solidFill>
                <a:latin typeface="PMingLiU"/>
                <a:cs typeface="PMingLiU"/>
              </a:rPr>
              <a:t>せることを</a:t>
            </a:r>
            <a:r>
              <a:rPr sz="2047" spc="-267" dirty="0">
                <a:solidFill>
                  <a:srgbClr val="333333"/>
                </a:solidFill>
                <a:latin typeface="SimSun"/>
                <a:cs typeface="SimSun"/>
              </a:rPr>
              <a:t>実証</a:t>
            </a:r>
            <a:r>
              <a:rPr sz="2047" spc="-89" dirty="0">
                <a:solidFill>
                  <a:srgbClr val="333333"/>
                </a:solidFill>
                <a:latin typeface="PMingLiU"/>
                <a:cs typeface="PMingLiU"/>
              </a:rPr>
              <a:t>。</a:t>
            </a:r>
            <a:endParaRPr sz="2047">
              <a:latin typeface="PMingLiU"/>
              <a:cs typeface="PMingLiU"/>
            </a:endParaRPr>
          </a:p>
        </p:txBody>
      </p:sp>
      <p:grpSp>
        <p:nvGrpSpPr>
          <p:cNvPr id="64" name="object 64"/>
          <p:cNvGrpSpPr/>
          <p:nvPr/>
        </p:nvGrpSpPr>
        <p:grpSpPr>
          <a:xfrm>
            <a:off x="813671" y="12227500"/>
            <a:ext cx="20070604" cy="4170075"/>
            <a:chOff x="457199" y="9544050"/>
            <a:chExt cx="11277600" cy="2343150"/>
          </a:xfrm>
        </p:grpSpPr>
        <p:pic>
          <p:nvPicPr>
            <p:cNvPr id="65" name="object 65"/>
            <p:cNvPicPr/>
            <p:nvPr/>
          </p:nvPicPr>
          <p:blipFill>
            <a:blip r:embed="rId6" cstate="print"/>
            <a:stretch>
              <a:fillRect/>
            </a:stretch>
          </p:blipFill>
          <p:spPr>
            <a:xfrm>
              <a:off x="8315324" y="9544050"/>
              <a:ext cx="3219449" cy="1142999"/>
            </a:xfrm>
            <a:prstGeom prst="rect">
              <a:avLst/>
            </a:prstGeom>
          </p:spPr>
        </p:pic>
        <p:sp>
          <p:nvSpPr>
            <p:cNvPr id="66" name="object 66"/>
            <p:cNvSpPr/>
            <p:nvPr/>
          </p:nvSpPr>
          <p:spPr>
            <a:xfrm>
              <a:off x="461962" y="11034711"/>
              <a:ext cx="11268075" cy="847725"/>
            </a:xfrm>
            <a:custGeom>
              <a:avLst/>
              <a:gdLst/>
              <a:ahLst/>
              <a:cxnLst/>
              <a:rect l="l" t="t" r="r" b="b"/>
              <a:pathLst>
                <a:path w="11268075" h="847725">
                  <a:moveTo>
                    <a:pt x="11239156" y="847723"/>
                  </a:moveTo>
                  <a:lnTo>
                    <a:pt x="28916" y="847723"/>
                  </a:lnTo>
                  <a:lnTo>
                    <a:pt x="24664" y="846877"/>
                  </a:lnTo>
                  <a:lnTo>
                    <a:pt x="0" y="818806"/>
                  </a:lnTo>
                  <a:lnTo>
                    <a:pt x="0" y="814387"/>
                  </a:lnTo>
                  <a:lnTo>
                    <a:pt x="0" y="28915"/>
                  </a:lnTo>
                  <a:lnTo>
                    <a:pt x="28916" y="0"/>
                  </a:lnTo>
                  <a:lnTo>
                    <a:pt x="11239156" y="0"/>
                  </a:lnTo>
                  <a:lnTo>
                    <a:pt x="11268072" y="28915"/>
                  </a:lnTo>
                  <a:lnTo>
                    <a:pt x="11268072" y="818806"/>
                  </a:lnTo>
                  <a:lnTo>
                    <a:pt x="11243408" y="846877"/>
                  </a:lnTo>
                  <a:lnTo>
                    <a:pt x="11239156" y="847723"/>
                  </a:lnTo>
                  <a:close/>
                </a:path>
              </a:pathLst>
            </a:custGeom>
            <a:solidFill>
              <a:srgbClr val="EFF5FF"/>
            </a:solidFill>
          </p:spPr>
          <p:txBody>
            <a:bodyPr wrap="square" lIns="0" tIns="0" rIns="0" bIns="0" rtlCol="0"/>
            <a:lstStyle/>
            <a:p>
              <a:endParaRPr/>
            </a:p>
          </p:txBody>
        </p:sp>
        <p:sp>
          <p:nvSpPr>
            <p:cNvPr id="67" name="object 67"/>
            <p:cNvSpPr/>
            <p:nvPr/>
          </p:nvSpPr>
          <p:spPr>
            <a:xfrm>
              <a:off x="461962" y="11034711"/>
              <a:ext cx="11268075" cy="847725"/>
            </a:xfrm>
            <a:custGeom>
              <a:avLst/>
              <a:gdLst/>
              <a:ahLst/>
              <a:cxnLst/>
              <a:rect l="l" t="t" r="r" b="b"/>
              <a:pathLst>
                <a:path w="11268075" h="847725">
                  <a:moveTo>
                    <a:pt x="0" y="814387"/>
                  </a:moveTo>
                  <a:lnTo>
                    <a:pt x="0" y="33337"/>
                  </a:lnTo>
                  <a:lnTo>
                    <a:pt x="0" y="28915"/>
                  </a:lnTo>
                  <a:lnTo>
                    <a:pt x="845" y="24662"/>
                  </a:lnTo>
                  <a:lnTo>
                    <a:pt x="2537" y="20578"/>
                  </a:lnTo>
                  <a:lnTo>
                    <a:pt x="4229" y="16494"/>
                  </a:lnTo>
                  <a:lnTo>
                    <a:pt x="6638" y="12888"/>
                  </a:lnTo>
                  <a:lnTo>
                    <a:pt x="9764" y="9763"/>
                  </a:lnTo>
                  <a:lnTo>
                    <a:pt x="12890" y="6636"/>
                  </a:lnTo>
                  <a:lnTo>
                    <a:pt x="16495" y="4227"/>
                  </a:lnTo>
                  <a:lnTo>
                    <a:pt x="20579" y="2535"/>
                  </a:lnTo>
                  <a:lnTo>
                    <a:pt x="24664" y="845"/>
                  </a:lnTo>
                  <a:lnTo>
                    <a:pt x="28916" y="0"/>
                  </a:lnTo>
                  <a:lnTo>
                    <a:pt x="33337" y="0"/>
                  </a:lnTo>
                  <a:lnTo>
                    <a:pt x="11234736" y="0"/>
                  </a:lnTo>
                  <a:lnTo>
                    <a:pt x="11239156" y="0"/>
                  </a:lnTo>
                  <a:lnTo>
                    <a:pt x="11243408" y="845"/>
                  </a:lnTo>
                  <a:lnTo>
                    <a:pt x="11265535" y="20578"/>
                  </a:lnTo>
                  <a:lnTo>
                    <a:pt x="11267227" y="24662"/>
                  </a:lnTo>
                  <a:lnTo>
                    <a:pt x="11268072" y="28915"/>
                  </a:lnTo>
                  <a:lnTo>
                    <a:pt x="11268074" y="33337"/>
                  </a:lnTo>
                  <a:lnTo>
                    <a:pt x="11268074" y="814387"/>
                  </a:lnTo>
                  <a:lnTo>
                    <a:pt x="11268072" y="818806"/>
                  </a:lnTo>
                  <a:lnTo>
                    <a:pt x="11267227" y="823058"/>
                  </a:lnTo>
                  <a:lnTo>
                    <a:pt x="11265535" y="827143"/>
                  </a:lnTo>
                  <a:lnTo>
                    <a:pt x="11263844" y="831228"/>
                  </a:lnTo>
                  <a:lnTo>
                    <a:pt x="11247492" y="845185"/>
                  </a:lnTo>
                  <a:lnTo>
                    <a:pt x="11243408" y="846877"/>
                  </a:lnTo>
                  <a:lnTo>
                    <a:pt x="11239156" y="847723"/>
                  </a:lnTo>
                  <a:lnTo>
                    <a:pt x="11234736" y="847724"/>
                  </a:lnTo>
                  <a:lnTo>
                    <a:pt x="33337" y="847724"/>
                  </a:lnTo>
                  <a:lnTo>
                    <a:pt x="28916" y="847723"/>
                  </a:lnTo>
                  <a:lnTo>
                    <a:pt x="24664" y="846877"/>
                  </a:lnTo>
                  <a:lnTo>
                    <a:pt x="20579" y="845185"/>
                  </a:lnTo>
                  <a:lnTo>
                    <a:pt x="16495" y="843493"/>
                  </a:lnTo>
                  <a:lnTo>
                    <a:pt x="2537" y="827143"/>
                  </a:lnTo>
                  <a:lnTo>
                    <a:pt x="845" y="823058"/>
                  </a:lnTo>
                  <a:lnTo>
                    <a:pt x="0" y="818806"/>
                  </a:lnTo>
                  <a:lnTo>
                    <a:pt x="0" y="814387"/>
                  </a:lnTo>
                  <a:close/>
                </a:path>
              </a:pathLst>
            </a:custGeom>
            <a:ln w="9524">
              <a:solidFill>
                <a:srgbClr val="DAE9FE"/>
              </a:solidFill>
            </a:ln>
          </p:spPr>
          <p:txBody>
            <a:bodyPr wrap="square" lIns="0" tIns="0" rIns="0" bIns="0" rtlCol="0"/>
            <a:lstStyle/>
            <a:p>
              <a:endParaRPr/>
            </a:p>
          </p:txBody>
        </p:sp>
      </p:grpSp>
      <p:sp>
        <p:nvSpPr>
          <p:cNvPr id="68" name="object 68"/>
          <p:cNvSpPr txBox="1"/>
          <p:nvPr/>
        </p:nvSpPr>
        <p:spPr>
          <a:xfrm>
            <a:off x="1011441" y="15009117"/>
            <a:ext cx="19512334" cy="1123650"/>
          </a:xfrm>
          <a:prstGeom prst="rect">
            <a:avLst/>
          </a:prstGeom>
        </p:spPr>
        <p:txBody>
          <a:bodyPr vert="horz" wrap="square" lIns="0" tIns="93798" rIns="0" bIns="0" rtlCol="0">
            <a:spAutoFit/>
          </a:bodyPr>
          <a:lstStyle/>
          <a:p>
            <a:pPr marL="22602">
              <a:spcBef>
                <a:spcPts val="739"/>
              </a:spcBef>
            </a:pPr>
            <a:r>
              <a:rPr sz="2047" spc="427" dirty="0">
                <a:solidFill>
                  <a:srgbClr val="1D40AF"/>
                </a:solidFill>
                <a:latin typeface="Arial Black"/>
                <a:cs typeface="Arial Black"/>
              </a:rPr>
              <a:t></a:t>
            </a:r>
            <a:r>
              <a:rPr sz="2047" spc="347" dirty="0">
                <a:solidFill>
                  <a:srgbClr val="1D40AF"/>
                </a:solidFill>
                <a:latin typeface="Arial Black"/>
                <a:cs typeface="Arial Black"/>
              </a:rPr>
              <a:t> </a:t>
            </a:r>
            <a:r>
              <a:rPr sz="2047" b="1" spc="-187" dirty="0">
                <a:solidFill>
                  <a:srgbClr val="1D40AF"/>
                </a:solidFill>
                <a:latin typeface="BIZ UDPGothic"/>
                <a:cs typeface="BIZ UDPGothic"/>
              </a:rPr>
              <a:t>評価の総合的視点</a:t>
            </a:r>
            <a:endParaRPr sz="2047">
              <a:latin typeface="BIZ UDPGothic"/>
              <a:cs typeface="BIZ UDPGothic"/>
            </a:endParaRPr>
          </a:p>
          <a:p>
            <a:pPr marL="22602" marR="9041">
              <a:lnSpc>
                <a:spcPct val="106700"/>
              </a:lnSpc>
              <a:spcBef>
                <a:spcPts val="392"/>
              </a:spcBef>
            </a:pPr>
            <a:r>
              <a:rPr sz="2225" spc="-151" dirty="0">
                <a:solidFill>
                  <a:srgbClr val="333333"/>
                </a:solidFill>
                <a:latin typeface="Microsoft Sans Serif"/>
                <a:cs typeface="Microsoft Sans Serif"/>
              </a:rPr>
              <a:t>Dogariu</a:t>
            </a:r>
            <a:r>
              <a:rPr sz="2225" spc="-178" dirty="0">
                <a:solidFill>
                  <a:srgbClr val="333333"/>
                </a:solidFill>
                <a:latin typeface="Microsoft Sans Serif"/>
                <a:cs typeface="Microsoft Sans Serif"/>
              </a:rPr>
              <a:t> </a:t>
            </a:r>
            <a:r>
              <a:rPr sz="2225" spc="-80" dirty="0">
                <a:solidFill>
                  <a:srgbClr val="333333"/>
                </a:solidFill>
                <a:latin typeface="Microsoft Sans Serif"/>
                <a:cs typeface="Microsoft Sans Serif"/>
              </a:rPr>
              <a:t>et</a:t>
            </a:r>
            <a:r>
              <a:rPr sz="2225" spc="-178" dirty="0">
                <a:solidFill>
                  <a:srgbClr val="333333"/>
                </a:solidFill>
                <a:latin typeface="Microsoft Sans Serif"/>
                <a:cs typeface="Microsoft Sans Serif"/>
              </a:rPr>
              <a:t> </a:t>
            </a:r>
            <a:r>
              <a:rPr sz="2225" spc="-151" dirty="0">
                <a:solidFill>
                  <a:srgbClr val="333333"/>
                </a:solidFill>
                <a:latin typeface="Microsoft Sans Serif"/>
                <a:cs typeface="Microsoft Sans Serif"/>
              </a:rPr>
              <a:t>al.(2022)</a:t>
            </a:r>
            <a:r>
              <a:rPr sz="2047" spc="-187" dirty="0">
                <a:solidFill>
                  <a:srgbClr val="333333"/>
                </a:solidFill>
                <a:latin typeface="SimSun"/>
                <a:cs typeface="SimSun"/>
              </a:rPr>
              <a:t>は最新の複数手法を比較し、「</a:t>
            </a:r>
            <a:r>
              <a:rPr sz="2047" b="1" spc="-187" dirty="0">
                <a:solidFill>
                  <a:srgbClr val="333333"/>
                </a:solidFill>
                <a:latin typeface="BIZ UDPGothic"/>
                <a:cs typeface="BIZ UDPGothic"/>
              </a:rPr>
              <a:t>未だどのモデルも全てのスタイライズドファクトを網羅的には再現できていない</a:t>
            </a:r>
            <a:r>
              <a:rPr sz="2047" spc="-258" dirty="0">
                <a:solidFill>
                  <a:srgbClr val="333333"/>
                </a:solidFill>
                <a:latin typeface="SimSun"/>
                <a:cs typeface="SimSun"/>
              </a:rPr>
              <a:t>」と結論。単一指標ではなく </a:t>
            </a:r>
            <a:r>
              <a:rPr sz="2047" b="1" spc="-142" dirty="0">
                <a:solidFill>
                  <a:srgbClr val="333333"/>
                </a:solidFill>
                <a:latin typeface="BIZ UDPGothic"/>
                <a:cs typeface="BIZ UDPGothic"/>
              </a:rPr>
              <a:t>複数の統計テストをバ</a:t>
            </a:r>
            <a:r>
              <a:rPr sz="2047" b="1" spc="-116" dirty="0">
                <a:solidFill>
                  <a:srgbClr val="333333"/>
                </a:solidFill>
                <a:latin typeface="BIZ UDPGothic"/>
                <a:cs typeface="BIZ UDPGothic"/>
              </a:rPr>
              <a:t>ッテリー的に適用</a:t>
            </a:r>
            <a:r>
              <a:rPr sz="2047" spc="-214" dirty="0">
                <a:solidFill>
                  <a:srgbClr val="333333"/>
                </a:solidFill>
                <a:latin typeface="SimSun"/>
                <a:cs typeface="SimSun"/>
              </a:rPr>
              <a:t>してモデル性能を立体的に把握するアプローチが有効。</a:t>
            </a:r>
            <a:endParaRPr sz="2047">
              <a:latin typeface="SimSun"/>
              <a:cs typeface="SimSun"/>
            </a:endParaRPr>
          </a:p>
        </p:txBody>
      </p:sp>
      <p:sp>
        <p:nvSpPr>
          <p:cNvPr id="69" name="object 69"/>
          <p:cNvSpPr txBox="1">
            <a:spLocks noGrp="1"/>
          </p:cNvSpPr>
          <p:nvPr>
            <p:ph type="title"/>
          </p:nvPr>
        </p:nvSpPr>
        <p:spPr>
          <a:xfrm>
            <a:off x="791071" y="-4217327"/>
            <a:ext cx="8993348" cy="854355"/>
          </a:xfrm>
          <a:prstGeom prst="rect">
            <a:avLst/>
          </a:prstGeom>
        </p:spPr>
        <p:txBody>
          <a:bodyPr vert="horz" wrap="square" lIns="0" tIns="29383" rIns="0" bIns="0" rtlCol="0">
            <a:spAutoFit/>
          </a:bodyPr>
          <a:lstStyle/>
          <a:p>
            <a:pPr marL="22602">
              <a:spcBef>
                <a:spcPts val="231"/>
              </a:spcBef>
            </a:pPr>
            <a:r>
              <a:rPr spc="-445" dirty="0"/>
              <a:t>生成データの評価指標と検証方法</a:t>
            </a:r>
          </a:p>
        </p:txBody>
      </p:sp>
      <p:grpSp>
        <p:nvGrpSpPr>
          <p:cNvPr id="70" name="object 70"/>
          <p:cNvGrpSpPr/>
          <p:nvPr/>
        </p:nvGrpSpPr>
        <p:grpSpPr>
          <a:xfrm>
            <a:off x="19053511" y="16041591"/>
            <a:ext cx="2305407" cy="576352"/>
            <a:chOff x="10706099" y="11687174"/>
            <a:chExt cx="1295400" cy="323850"/>
          </a:xfrm>
        </p:grpSpPr>
        <p:sp>
          <p:nvSpPr>
            <p:cNvPr id="71" name="object 71"/>
            <p:cNvSpPr/>
            <p:nvPr/>
          </p:nvSpPr>
          <p:spPr>
            <a:xfrm>
              <a:off x="10706099" y="11687174"/>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72" name="object 72"/>
            <p:cNvPicPr/>
            <p:nvPr/>
          </p:nvPicPr>
          <p:blipFill>
            <a:blip r:embed="rId7" cstate="print"/>
            <a:stretch>
              <a:fillRect/>
            </a:stretch>
          </p:blipFill>
          <p:spPr>
            <a:xfrm>
              <a:off x="10820399" y="11782424"/>
              <a:ext cx="133349" cy="133349"/>
            </a:xfrm>
            <a:prstGeom prst="rect">
              <a:avLst/>
            </a:prstGeom>
          </p:spPr>
        </p:pic>
      </p:grpSp>
      <p:sp>
        <p:nvSpPr>
          <p:cNvPr id="73" name="object 73"/>
          <p:cNvSpPr txBox="1"/>
          <p:nvPr/>
        </p:nvSpPr>
        <p:spPr>
          <a:xfrm>
            <a:off x="19576799" y="16212916"/>
            <a:ext cx="1601352" cy="256480"/>
          </a:xfrm>
          <a:prstGeom prst="rect">
            <a:avLst/>
          </a:prstGeom>
        </p:spPr>
        <p:txBody>
          <a:bodyPr vert="horz" wrap="square" lIns="0" tIns="0" rIns="0" bIns="0" rtlCol="0">
            <a:spAutoFit/>
          </a:bodyPr>
          <a:lstStyle/>
          <a:p>
            <a:pPr marL="22602">
              <a:lnSpc>
                <a:spcPts val="1958"/>
              </a:lnSpc>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57922"/>
            <a:ext cx="21697950" cy="15775088"/>
            <a:chOff x="0" y="0"/>
            <a:chExt cx="12192000" cy="8863965"/>
          </a:xfrm>
        </p:grpSpPr>
        <p:pic>
          <p:nvPicPr>
            <p:cNvPr id="3" name="object 3"/>
            <p:cNvPicPr/>
            <p:nvPr/>
          </p:nvPicPr>
          <p:blipFill>
            <a:blip r:embed="rId2" cstate="print"/>
            <a:stretch>
              <a:fillRect/>
            </a:stretch>
          </p:blipFill>
          <p:spPr>
            <a:xfrm>
              <a:off x="0" y="0"/>
              <a:ext cx="12191999" cy="8863583"/>
            </a:xfrm>
            <a:prstGeom prst="rect">
              <a:avLst/>
            </a:prstGeom>
          </p:spPr>
        </p:pic>
        <p:pic>
          <p:nvPicPr>
            <p:cNvPr id="4" name="object 4"/>
            <p:cNvPicPr/>
            <p:nvPr/>
          </p:nvPicPr>
          <p:blipFill>
            <a:blip r:embed="rId3" cstate="print"/>
            <a:stretch>
              <a:fillRect/>
            </a:stretch>
          </p:blipFill>
          <p:spPr>
            <a:xfrm>
              <a:off x="457200" y="1114425"/>
              <a:ext cx="11277599" cy="3047999"/>
            </a:xfrm>
            <a:prstGeom prst="rect">
              <a:avLst/>
            </a:prstGeom>
          </p:spPr>
        </p:pic>
      </p:grpSp>
      <p:graphicFrame>
        <p:nvGraphicFramePr>
          <p:cNvPr id="5" name="object 5"/>
          <p:cNvGraphicFramePr>
            <a:graphicFrameLocks noGrp="1"/>
          </p:cNvGraphicFramePr>
          <p:nvPr/>
        </p:nvGraphicFramePr>
        <p:xfrm>
          <a:off x="813676" y="3056724"/>
          <a:ext cx="20053652" cy="6249460"/>
        </p:xfrm>
        <a:graphic>
          <a:graphicData uri="http://schemas.openxmlformats.org/drawingml/2006/table">
            <a:tbl>
              <a:tblPr firstRow="1" bandRow="1">
                <a:tableStyleId>{2D5ABB26-0587-4C30-8999-92F81FD0307C}</a:tableStyleId>
              </a:tblPr>
              <a:tblGrid>
                <a:gridCol w="2491874">
                  <a:extLst>
                    <a:ext uri="{9D8B030D-6E8A-4147-A177-3AD203B41FA5}">
                      <a16:colId xmlns:a16="http://schemas.microsoft.com/office/drawing/2014/main" val="20000"/>
                    </a:ext>
                  </a:extLst>
                </a:gridCol>
                <a:gridCol w="3237741">
                  <a:extLst>
                    <a:ext uri="{9D8B030D-6E8A-4147-A177-3AD203B41FA5}">
                      <a16:colId xmlns:a16="http://schemas.microsoft.com/office/drawing/2014/main" val="20001"/>
                    </a:ext>
                  </a:extLst>
                </a:gridCol>
                <a:gridCol w="3644578">
                  <a:extLst>
                    <a:ext uri="{9D8B030D-6E8A-4147-A177-3AD203B41FA5}">
                      <a16:colId xmlns:a16="http://schemas.microsoft.com/office/drawing/2014/main" val="20002"/>
                    </a:ext>
                  </a:extLst>
                </a:gridCol>
                <a:gridCol w="3441159">
                  <a:extLst>
                    <a:ext uri="{9D8B030D-6E8A-4147-A177-3AD203B41FA5}">
                      <a16:colId xmlns:a16="http://schemas.microsoft.com/office/drawing/2014/main" val="20003"/>
                    </a:ext>
                  </a:extLst>
                </a:gridCol>
                <a:gridCol w="3220789">
                  <a:extLst>
                    <a:ext uri="{9D8B030D-6E8A-4147-A177-3AD203B41FA5}">
                      <a16:colId xmlns:a16="http://schemas.microsoft.com/office/drawing/2014/main" val="20004"/>
                    </a:ext>
                  </a:extLst>
                </a:gridCol>
                <a:gridCol w="4017511">
                  <a:extLst>
                    <a:ext uri="{9D8B030D-6E8A-4147-A177-3AD203B41FA5}">
                      <a16:colId xmlns:a16="http://schemas.microsoft.com/office/drawing/2014/main" val="20005"/>
                    </a:ext>
                  </a:extLst>
                </a:gridCol>
              </a:tblGrid>
              <a:tr h="761688">
                <a:tc>
                  <a:txBody>
                    <a:bodyPr/>
                    <a:lstStyle/>
                    <a:p>
                      <a:pPr marL="80645" marR="171450">
                        <a:lnSpc>
                          <a:spcPct val="112500"/>
                        </a:lnSpc>
                        <a:spcBef>
                          <a:spcPts val="235"/>
                        </a:spcBef>
                      </a:pPr>
                      <a:r>
                        <a:rPr sz="1800" spc="-114" dirty="0">
                          <a:solidFill>
                            <a:srgbClr val="333333"/>
                          </a:solidFill>
                          <a:latin typeface="PMingLiU"/>
                          <a:cs typeface="PMingLiU"/>
                        </a:rPr>
                        <a:t>スタイライズドファク</a:t>
                      </a:r>
                      <a:r>
                        <a:rPr sz="1800" spc="-50" dirty="0">
                          <a:solidFill>
                            <a:srgbClr val="333333"/>
                          </a:solidFill>
                          <a:latin typeface="PMingLiU"/>
                          <a:cs typeface="PMingLiU"/>
                        </a:rPr>
                        <a:t>ト</a:t>
                      </a:r>
                      <a:endParaRPr sz="1800">
                        <a:latin typeface="PMingLiU"/>
                        <a:cs typeface="PMingLiU"/>
                      </a:endParaRPr>
                    </a:p>
                  </a:txBody>
                  <a:tcPr marL="0" marR="0" marT="53115"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6FAFB"/>
                    </a:solidFill>
                  </a:tcPr>
                </a:tc>
                <a:tc>
                  <a:txBody>
                    <a:bodyPr/>
                    <a:lstStyle/>
                    <a:p>
                      <a:pPr>
                        <a:lnSpc>
                          <a:spcPct val="100000"/>
                        </a:lnSpc>
                        <a:spcBef>
                          <a:spcPts val="25"/>
                        </a:spcBef>
                      </a:pPr>
                      <a:endParaRPr sz="1600">
                        <a:latin typeface="Times New Roman"/>
                        <a:cs typeface="Times New Roman"/>
                      </a:endParaRPr>
                    </a:p>
                    <a:p>
                      <a:pPr marL="76835">
                        <a:lnSpc>
                          <a:spcPct val="100000"/>
                        </a:lnSpc>
                      </a:pPr>
                      <a:r>
                        <a:rPr sz="1800" spc="200" dirty="0">
                          <a:solidFill>
                            <a:srgbClr val="3181CD"/>
                          </a:solidFill>
                          <a:latin typeface="Arial Black"/>
                          <a:cs typeface="Arial Black"/>
                        </a:rPr>
                        <a:t></a:t>
                      </a:r>
                      <a:r>
                        <a:rPr sz="1800" spc="-135" dirty="0">
                          <a:solidFill>
                            <a:srgbClr val="3181CD"/>
                          </a:solidFill>
                          <a:latin typeface="Arial Black"/>
                          <a:cs typeface="Arial Black"/>
                        </a:rPr>
                        <a:t> </a:t>
                      </a:r>
                      <a:r>
                        <a:rPr sz="1800" spc="-100" dirty="0">
                          <a:solidFill>
                            <a:srgbClr val="333333"/>
                          </a:solidFill>
                          <a:latin typeface="SimSun"/>
                          <a:cs typeface="SimSun"/>
                        </a:rPr>
                        <a:t>株式（指数</a:t>
                      </a:r>
                      <a:r>
                        <a:rPr sz="1800" spc="-100" dirty="0">
                          <a:solidFill>
                            <a:srgbClr val="333333"/>
                          </a:solidFill>
                          <a:latin typeface="PMingLiU"/>
                          <a:cs typeface="PMingLiU"/>
                        </a:rPr>
                        <a:t>‧</a:t>
                      </a:r>
                      <a:r>
                        <a:rPr sz="1800" spc="-100" dirty="0">
                          <a:solidFill>
                            <a:srgbClr val="333333"/>
                          </a:solidFill>
                          <a:latin typeface="SimSun"/>
                          <a:cs typeface="SimSun"/>
                        </a:rPr>
                        <a:t>個別</a:t>
                      </a:r>
                      <a:r>
                        <a:rPr sz="1800" spc="-50" dirty="0">
                          <a:solidFill>
                            <a:srgbClr val="333333"/>
                          </a:solidFill>
                          <a:latin typeface="SimSun"/>
                          <a:cs typeface="SimSun"/>
                        </a:rPr>
                        <a:t>）</a:t>
                      </a:r>
                      <a:endParaRPr sz="1800">
                        <a:latin typeface="SimSun"/>
                        <a:cs typeface="SimSun"/>
                      </a:endParaRPr>
                    </a:p>
                  </a:txBody>
                  <a:tcPr marL="0" marR="0" marT="5651"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6FAFB"/>
                    </a:solidFill>
                  </a:tcPr>
                </a:tc>
                <a:tc>
                  <a:txBody>
                    <a:bodyPr/>
                    <a:lstStyle/>
                    <a:p>
                      <a:pPr>
                        <a:lnSpc>
                          <a:spcPct val="100000"/>
                        </a:lnSpc>
                        <a:spcBef>
                          <a:spcPts val="25"/>
                        </a:spcBef>
                      </a:pPr>
                      <a:endParaRPr sz="1600">
                        <a:latin typeface="Times New Roman"/>
                        <a:cs typeface="Times New Roman"/>
                      </a:endParaRPr>
                    </a:p>
                    <a:p>
                      <a:pPr marL="79375">
                        <a:lnSpc>
                          <a:spcPct val="100000"/>
                        </a:lnSpc>
                      </a:pPr>
                      <a:r>
                        <a:rPr sz="1800" spc="200" dirty="0">
                          <a:solidFill>
                            <a:srgbClr val="37A169"/>
                          </a:solidFill>
                          <a:latin typeface="Arial Black"/>
                          <a:cs typeface="Arial Black"/>
                        </a:rPr>
                        <a:t></a:t>
                      </a:r>
                      <a:r>
                        <a:rPr sz="1800" spc="-135" dirty="0">
                          <a:solidFill>
                            <a:srgbClr val="37A169"/>
                          </a:solidFill>
                          <a:latin typeface="Arial Black"/>
                          <a:cs typeface="Arial Black"/>
                        </a:rPr>
                        <a:t> </a:t>
                      </a:r>
                      <a:r>
                        <a:rPr sz="1800" spc="-100" dirty="0">
                          <a:solidFill>
                            <a:srgbClr val="333333"/>
                          </a:solidFill>
                          <a:latin typeface="SimSun"/>
                          <a:cs typeface="SimSun"/>
                        </a:rPr>
                        <a:t>外国為替</a:t>
                      </a:r>
                      <a:r>
                        <a:rPr sz="1800" spc="-20" dirty="0">
                          <a:solidFill>
                            <a:srgbClr val="333333"/>
                          </a:solidFill>
                          <a:latin typeface="SimSun"/>
                          <a:cs typeface="SimSun"/>
                        </a:rPr>
                        <a:t>（</a:t>
                      </a:r>
                      <a:r>
                        <a:rPr sz="1800" spc="-20" dirty="0">
                          <a:solidFill>
                            <a:srgbClr val="333333"/>
                          </a:solidFill>
                          <a:latin typeface="Arial"/>
                          <a:cs typeface="Arial"/>
                        </a:rPr>
                        <a:t>FX</a:t>
                      </a:r>
                      <a:r>
                        <a:rPr sz="1800" spc="-20" dirty="0">
                          <a:solidFill>
                            <a:srgbClr val="333333"/>
                          </a:solidFill>
                          <a:latin typeface="SimSun"/>
                          <a:cs typeface="SimSun"/>
                        </a:rPr>
                        <a:t>）</a:t>
                      </a:r>
                      <a:endParaRPr sz="1800">
                        <a:latin typeface="SimSun"/>
                        <a:cs typeface="SimSun"/>
                      </a:endParaRPr>
                    </a:p>
                  </a:txBody>
                  <a:tcPr marL="0" marR="0" marT="5651"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6FAFB"/>
                    </a:solidFill>
                  </a:tcPr>
                </a:tc>
                <a:tc>
                  <a:txBody>
                    <a:bodyPr/>
                    <a:lstStyle/>
                    <a:p>
                      <a:pPr>
                        <a:lnSpc>
                          <a:spcPct val="100000"/>
                        </a:lnSpc>
                        <a:spcBef>
                          <a:spcPts val="25"/>
                        </a:spcBef>
                      </a:pPr>
                      <a:endParaRPr sz="1600">
                        <a:latin typeface="Times New Roman"/>
                        <a:cs typeface="Times New Roman"/>
                      </a:endParaRPr>
                    </a:p>
                    <a:p>
                      <a:pPr marL="85090">
                        <a:lnSpc>
                          <a:spcPct val="100000"/>
                        </a:lnSpc>
                      </a:pPr>
                      <a:r>
                        <a:rPr sz="1800" spc="500" dirty="0">
                          <a:solidFill>
                            <a:srgbClr val="DD6A20"/>
                          </a:solidFill>
                          <a:latin typeface="Arial Black"/>
                          <a:cs typeface="Arial Black"/>
                        </a:rPr>
                        <a:t></a:t>
                      </a:r>
                      <a:r>
                        <a:rPr sz="1800" spc="-135" dirty="0">
                          <a:solidFill>
                            <a:srgbClr val="DD6A20"/>
                          </a:solidFill>
                          <a:latin typeface="Arial Black"/>
                          <a:cs typeface="Arial Black"/>
                        </a:rPr>
                        <a:t> </a:t>
                      </a:r>
                      <a:r>
                        <a:rPr sz="1800" spc="-100" dirty="0">
                          <a:solidFill>
                            <a:srgbClr val="333333"/>
                          </a:solidFill>
                          <a:latin typeface="PMingLiU"/>
                          <a:cs typeface="PMingLiU"/>
                        </a:rPr>
                        <a:t>コ</a:t>
                      </a:r>
                      <a:r>
                        <a:rPr sz="1800" spc="-100" dirty="0">
                          <a:solidFill>
                            <a:srgbClr val="333333"/>
                          </a:solidFill>
                          <a:latin typeface="SimSun"/>
                          <a:cs typeface="SimSun"/>
                        </a:rPr>
                        <a:t>モ</a:t>
                      </a:r>
                      <a:r>
                        <a:rPr sz="1800" spc="-135" dirty="0">
                          <a:solidFill>
                            <a:srgbClr val="333333"/>
                          </a:solidFill>
                          <a:latin typeface="PMingLiU"/>
                          <a:cs typeface="PMingLiU"/>
                        </a:rPr>
                        <a:t>ディティ</a:t>
                      </a:r>
                      <a:r>
                        <a:rPr sz="1800" spc="-100" dirty="0">
                          <a:solidFill>
                            <a:srgbClr val="333333"/>
                          </a:solidFill>
                          <a:latin typeface="SimSun"/>
                          <a:cs typeface="SimSun"/>
                        </a:rPr>
                        <a:t>（商品</a:t>
                      </a:r>
                      <a:r>
                        <a:rPr sz="1800" spc="-50" dirty="0">
                          <a:solidFill>
                            <a:srgbClr val="333333"/>
                          </a:solidFill>
                          <a:latin typeface="SimSun"/>
                          <a:cs typeface="SimSun"/>
                        </a:rPr>
                        <a:t>）</a:t>
                      </a:r>
                      <a:endParaRPr sz="1800">
                        <a:latin typeface="SimSun"/>
                        <a:cs typeface="SimSun"/>
                      </a:endParaRPr>
                    </a:p>
                  </a:txBody>
                  <a:tcPr marL="0" marR="0" marT="5651"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6FAFB"/>
                    </a:solidFill>
                  </a:tcPr>
                </a:tc>
                <a:tc>
                  <a:txBody>
                    <a:bodyPr/>
                    <a:lstStyle/>
                    <a:p>
                      <a:pPr>
                        <a:lnSpc>
                          <a:spcPct val="100000"/>
                        </a:lnSpc>
                        <a:spcBef>
                          <a:spcPts val="25"/>
                        </a:spcBef>
                      </a:pPr>
                      <a:endParaRPr sz="1600">
                        <a:latin typeface="Times New Roman"/>
                        <a:cs typeface="Times New Roman"/>
                      </a:endParaRPr>
                    </a:p>
                    <a:p>
                      <a:pPr marL="80010">
                        <a:lnSpc>
                          <a:spcPct val="100000"/>
                        </a:lnSpc>
                      </a:pPr>
                      <a:r>
                        <a:rPr sz="1800" spc="-100" dirty="0">
                          <a:solidFill>
                            <a:srgbClr val="8059D5"/>
                          </a:solidFill>
                          <a:latin typeface="Arial Black"/>
                          <a:cs typeface="Arial Black"/>
                        </a:rPr>
                        <a:t></a:t>
                      </a:r>
                      <a:r>
                        <a:rPr sz="1800" spc="-135" dirty="0">
                          <a:solidFill>
                            <a:srgbClr val="8059D5"/>
                          </a:solidFill>
                          <a:latin typeface="Arial Black"/>
                          <a:cs typeface="Arial Black"/>
                        </a:rPr>
                        <a:t> </a:t>
                      </a:r>
                      <a:r>
                        <a:rPr sz="1800" spc="-100" dirty="0">
                          <a:solidFill>
                            <a:srgbClr val="333333"/>
                          </a:solidFill>
                          <a:latin typeface="SimSun"/>
                          <a:cs typeface="SimSun"/>
                        </a:rPr>
                        <a:t>債券（国債</a:t>
                      </a:r>
                      <a:r>
                        <a:rPr sz="1800" spc="-100" dirty="0">
                          <a:solidFill>
                            <a:srgbClr val="333333"/>
                          </a:solidFill>
                          <a:latin typeface="PMingLiU"/>
                          <a:cs typeface="PMingLiU"/>
                        </a:rPr>
                        <a:t>‧</a:t>
                      </a:r>
                      <a:r>
                        <a:rPr sz="1800" spc="-100" dirty="0">
                          <a:solidFill>
                            <a:srgbClr val="333333"/>
                          </a:solidFill>
                          <a:latin typeface="SimSun"/>
                          <a:cs typeface="SimSun"/>
                        </a:rPr>
                        <a:t>社債</a:t>
                      </a:r>
                      <a:r>
                        <a:rPr sz="1800" spc="-50" dirty="0">
                          <a:solidFill>
                            <a:srgbClr val="333333"/>
                          </a:solidFill>
                          <a:latin typeface="SimSun"/>
                          <a:cs typeface="SimSun"/>
                        </a:rPr>
                        <a:t>）</a:t>
                      </a:r>
                      <a:endParaRPr sz="1800">
                        <a:latin typeface="SimSun"/>
                        <a:cs typeface="SimSun"/>
                      </a:endParaRPr>
                    </a:p>
                  </a:txBody>
                  <a:tcPr marL="0" marR="0" marT="5651"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6FAFB"/>
                    </a:solidFill>
                  </a:tcPr>
                </a:tc>
                <a:tc>
                  <a:txBody>
                    <a:bodyPr/>
                    <a:lstStyle/>
                    <a:p>
                      <a:pPr>
                        <a:lnSpc>
                          <a:spcPct val="100000"/>
                        </a:lnSpc>
                        <a:spcBef>
                          <a:spcPts val="25"/>
                        </a:spcBef>
                      </a:pPr>
                      <a:endParaRPr sz="1600">
                        <a:latin typeface="Times New Roman"/>
                        <a:cs typeface="Times New Roman"/>
                      </a:endParaRPr>
                    </a:p>
                    <a:p>
                      <a:pPr marL="84455">
                        <a:lnSpc>
                          <a:spcPct val="100000"/>
                        </a:lnSpc>
                      </a:pPr>
                      <a:r>
                        <a:rPr sz="1800" spc="200" dirty="0">
                          <a:solidFill>
                            <a:srgbClr val="E43D3D"/>
                          </a:solidFill>
                          <a:latin typeface="Arial"/>
                          <a:cs typeface="Arial"/>
                        </a:rPr>
                        <a:t></a:t>
                      </a:r>
                      <a:r>
                        <a:rPr sz="1800" spc="-80" dirty="0">
                          <a:solidFill>
                            <a:srgbClr val="E43D3D"/>
                          </a:solidFill>
                          <a:latin typeface="Arial"/>
                          <a:cs typeface="Arial"/>
                        </a:rPr>
                        <a:t> </a:t>
                      </a:r>
                      <a:r>
                        <a:rPr sz="1800" spc="-100" dirty="0">
                          <a:solidFill>
                            <a:srgbClr val="333333"/>
                          </a:solidFill>
                          <a:latin typeface="SimSun"/>
                          <a:cs typeface="SimSun"/>
                        </a:rPr>
                        <a:t>暗号資産（仮想通貨</a:t>
                      </a:r>
                      <a:r>
                        <a:rPr sz="1800" spc="-50" dirty="0">
                          <a:solidFill>
                            <a:srgbClr val="333333"/>
                          </a:solidFill>
                          <a:latin typeface="SimSun"/>
                          <a:cs typeface="SimSun"/>
                        </a:rPr>
                        <a:t>）</a:t>
                      </a:r>
                      <a:endParaRPr sz="1800">
                        <a:latin typeface="SimSun"/>
                        <a:cs typeface="SimSun"/>
                      </a:endParaRPr>
                    </a:p>
                  </a:txBody>
                  <a:tcPr marL="0" marR="0" marT="5651"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6FAFB"/>
                    </a:solidFill>
                  </a:tcPr>
                </a:tc>
                <a:extLst>
                  <a:ext uri="{0D108BD9-81ED-4DB2-BD59-A6C34878D82A}">
                    <a16:rowId xmlns:a16="http://schemas.microsoft.com/office/drawing/2014/main" val="10000"/>
                  </a:ext>
                </a:extLst>
              </a:tr>
              <a:tr h="1371943">
                <a:tc>
                  <a:txBody>
                    <a:bodyPr/>
                    <a:lstStyle/>
                    <a:p>
                      <a:pPr marL="80645">
                        <a:lnSpc>
                          <a:spcPct val="100000"/>
                        </a:lnSpc>
                        <a:spcBef>
                          <a:spcPts val="385"/>
                        </a:spcBef>
                      </a:pPr>
                      <a:r>
                        <a:rPr sz="1800" b="1" spc="-90" dirty="0">
                          <a:solidFill>
                            <a:srgbClr val="333333"/>
                          </a:solidFill>
                          <a:latin typeface="BIZ UDPGothic"/>
                          <a:cs typeface="BIZ UDPGothic"/>
                        </a:rPr>
                        <a:t>肥尾分布</a:t>
                      </a:r>
                      <a:endParaRPr sz="1800">
                        <a:latin typeface="BIZ UDPGothic"/>
                        <a:cs typeface="BIZ UDPGothic"/>
                      </a:endParaRPr>
                    </a:p>
                    <a:p>
                      <a:pPr marL="80645">
                        <a:lnSpc>
                          <a:spcPct val="100000"/>
                        </a:lnSpc>
                        <a:spcBef>
                          <a:spcPts val="150"/>
                        </a:spcBef>
                      </a:pPr>
                      <a:r>
                        <a:rPr sz="1800" b="1" spc="400" dirty="0">
                          <a:solidFill>
                            <a:srgbClr val="333333"/>
                          </a:solidFill>
                          <a:latin typeface="BIZ UDPGothic"/>
                          <a:cs typeface="BIZ UDPGothic"/>
                        </a:rPr>
                        <a:t>（</a:t>
                      </a:r>
                      <a:r>
                        <a:rPr sz="1800" b="1" spc="-100" dirty="0">
                          <a:solidFill>
                            <a:srgbClr val="333333"/>
                          </a:solidFill>
                          <a:latin typeface="Meiryo"/>
                          <a:cs typeface="Meiryo"/>
                        </a:rPr>
                        <a:t>ファットテール</a:t>
                      </a:r>
                      <a:r>
                        <a:rPr sz="1800" b="1" spc="350" dirty="0">
                          <a:solidFill>
                            <a:srgbClr val="333333"/>
                          </a:solidFill>
                          <a:latin typeface="BIZ UDPGothic"/>
                          <a:cs typeface="BIZ UDPGothic"/>
                        </a:rPr>
                        <a:t>）</a:t>
                      </a:r>
                      <a:endParaRPr sz="1800">
                        <a:latin typeface="BIZ UDPGothic"/>
                        <a:cs typeface="BIZ UDPGothic"/>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29235">
                        <a:lnSpc>
                          <a:spcPct val="100000"/>
                        </a:lnSpc>
                        <a:spcBef>
                          <a:spcPts val="385"/>
                        </a:spcBef>
                      </a:pPr>
                      <a:r>
                        <a:rPr sz="1800" spc="-90" dirty="0">
                          <a:solidFill>
                            <a:srgbClr val="E43D3D"/>
                          </a:solidFill>
                          <a:latin typeface="SimSun"/>
                          <a:cs typeface="SimSun"/>
                        </a:rPr>
                        <a:t>非常に顕著</a:t>
                      </a:r>
                      <a:endParaRPr sz="1800">
                        <a:latin typeface="SimSun"/>
                        <a:cs typeface="SimSun"/>
                      </a:endParaRPr>
                    </a:p>
                    <a:p>
                      <a:pPr marL="76835" marR="183515">
                        <a:lnSpc>
                          <a:spcPct val="112500"/>
                        </a:lnSpc>
                      </a:pPr>
                      <a:r>
                        <a:rPr sz="1800" spc="-100" dirty="0">
                          <a:solidFill>
                            <a:srgbClr val="333333"/>
                          </a:solidFill>
                          <a:latin typeface="SimSun"/>
                          <a:cs typeface="SimSun"/>
                        </a:rPr>
                        <a:t>指数</a:t>
                      </a:r>
                      <a:r>
                        <a:rPr sz="1800" spc="-60" dirty="0">
                          <a:solidFill>
                            <a:srgbClr val="333333"/>
                          </a:solidFill>
                          <a:latin typeface="Arial"/>
                          <a:cs typeface="Arial"/>
                        </a:rPr>
                        <a:t>: </a:t>
                      </a:r>
                      <a:r>
                        <a:rPr sz="1800" spc="-170" dirty="0">
                          <a:solidFill>
                            <a:srgbClr val="333333"/>
                          </a:solidFill>
                          <a:latin typeface="SimSun"/>
                          <a:cs typeface="SimSun"/>
                        </a:rPr>
                        <a:t>尖度 </a:t>
                      </a:r>
                      <a:r>
                        <a:rPr sz="1800" spc="-45" dirty="0">
                          <a:solidFill>
                            <a:srgbClr val="333333"/>
                          </a:solidFill>
                          <a:latin typeface="Arial"/>
                          <a:cs typeface="Arial"/>
                        </a:rPr>
                        <a:t>~12.8</a:t>
                      </a:r>
                      <a:r>
                        <a:rPr sz="1800" spc="-45" dirty="0">
                          <a:solidFill>
                            <a:srgbClr val="333333"/>
                          </a:solidFill>
                          <a:latin typeface="SimSun"/>
                          <a:cs typeface="SimSun"/>
                        </a:rPr>
                        <a:t>（</a:t>
                      </a:r>
                      <a:r>
                        <a:rPr sz="1800" spc="-45" dirty="0">
                          <a:solidFill>
                            <a:srgbClr val="333333"/>
                          </a:solidFill>
                          <a:latin typeface="Arial"/>
                          <a:cs typeface="Arial"/>
                        </a:rPr>
                        <a:t>Microsoft</a:t>
                      </a:r>
                      <a:r>
                        <a:rPr sz="1800" spc="-45" dirty="0">
                          <a:solidFill>
                            <a:srgbClr val="333333"/>
                          </a:solidFill>
                          <a:latin typeface="SimSun"/>
                          <a:cs typeface="SimSun"/>
                        </a:rPr>
                        <a:t>）</a:t>
                      </a:r>
                      <a:r>
                        <a:rPr sz="1800" spc="-100" dirty="0">
                          <a:solidFill>
                            <a:srgbClr val="333333"/>
                          </a:solidFill>
                          <a:latin typeface="SimSun"/>
                          <a:cs typeface="SimSun"/>
                        </a:rPr>
                        <a:t>極端</a:t>
                      </a:r>
                      <a:r>
                        <a:rPr sz="1800" spc="-100" dirty="0">
                          <a:solidFill>
                            <a:srgbClr val="333333"/>
                          </a:solidFill>
                          <a:latin typeface="PMingLiU"/>
                          <a:cs typeface="PMingLiU"/>
                        </a:rPr>
                        <a:t>な</a:t>
                      </a:r>
                      <a:r>
                        <a:rPr sz="1800" spc="-100" dirty="0">
                          <a:solidFill>
                            <a:srgbClr val="333333"/>
                          </a:solidFill>
                          <a:latin typeface="SimSun"/>
                          <a:cs typeface="SimSun"/>
                        </a:rPr>
                        <a:t>市場</a:t>
                      </a:r>
                      <a:r>
                        <a:rPr sz="1800" spc="-100" dirty="0">
                          <a:solidFill>
                            <a:srgbClr val="333333"/>
                          </a:solidFill>
                          <a:latin typeface="PMingLiU"/>
                          <a:cs typeface="PMingLiU"/>
                        </a:rPr>
                        <a:t>ショック</a:t>
                      </a:r>
                      <a:r>
                        <a:rPr sz="1800" spc="-100" dirty="0">
                          <a:solidFill>
                            <a:srgbClr val="333333"/>
                          </a:solidFill>
                          <a:latin typeface="SimSun"/>
                          <a:cs typeface="SimSun"/>
                        </a:rPr>
                        <a:t>時</a:t>
                      </a:r>
                      <a:r>
                        <a:rPr sz="1800" spc="-100" dirty="0">
                          <a:solidFill>
                            <a:srgbClr val="333333"/>
                          </a:solidFill>
                          <a:latin typeface="PMingLiU"/>
                          <a:cs typeface="PMingLiU"/>
                        </a:rPr>
                        <a:t>に</a:t>
                      </a:r>
                      <a:r>
                        <a:rPr sz="1800" spc="-75" dirty="0">
                          <a:solidFill>
                            <a:srgbClr val="333333"/>
                          </a:solidFill>
                          <a:latin typeface="SimSun"/>
                          <a:cs typeface="SimSun"/>
                        </a:rPr>
                        <a:t>顕著</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1775">
                        <a:lnSpc>
                          <a:spcPct val="100000"/>
                        </a:lnSpc>
                        <a:spcBef>
                          <a:spcPts val="385"/>
                        </a:spcBef>
                      </a:pPr>
                      <a:r>
                        <a:rPr sz="1800" spc="-85" dirty="0">
                          <a:solidFill>
                            <a:srgbClr val="8059D5"/>
                          </a:solidFill>
                          <a:latin typeface="SimSun"/>
                          <a:cs typeface="SimSun"/>
                        </a:rPr>
                        <a:t>中程度</a:t>
                      </a:r>
                      <a:endParaRPr sz="1800">
                        <a:latin typeface="SimSun"/>
                        <a:cs typeface="SimSun"/>
                      </a:endParaRPr>
                    </a:p>
                    <a:p>
                      <a:pPr marL="79375" marR="17145">
                        <a:lnSpc>
                          <a:spcPct val="112500"/>
                        </a:lnSpc>
                      </a:pPr>
                      <a:r>
                        <a:rPr sz="1800" spc="-100" dirty="0">
                          <a:solidFill>
                            <a:srgbClr val="333333"/>
                          </a:solidFill>
                          <a:latin typeface="SimSun"/>
                          <a:cs typeface="SimSun"/>
                        </a:rPr>
                        <a:t>主要通貨</a:t>
                      </a:r>
                      <a:r>
                        <a:rPr sz="1800" spc="-100" dirty="0">
                          <a:solidFill>
                            <a:srgbClr val="333333"/>
                          </a:solidFill>
                          <a:latin typeface="PMingLiU"/>
                          <a:cs typeface="PMingLiU"/>
                        </a:rPr>
                        <a:t>ペア</a:t>
                      </a:r>
                      <a:r>
                        <a:rPr sz="1800" spc="-60" dirty="0">
                          <a:solidFill>
                            <a:srgbClr val="333333"/>
                          </a:solidFill>
                          <a:latin typeface="Arial"/>
                          <a:cs typeface="Arial"/>
                        </a:rPr>
                        <a:t>: </a:t>
                      </a:r>
                      <a:r>
                        <a:rPr sz="1800" spc="-170" dirty="0">
                          <a:solidFill>
                            <a:srgbClr val="333333"/>
                          </a:solidFill>
                          <a:latin typeface="SimSun"/>
                          <a:cs typeface="SimSun"/>
                        </a:rPr>
                        <a:t>尖度 </a:t>
                      </a:r>
                      <a:r>
                        <a:rPr sz="1800" spc="-80" dirty="0">
                          <a:solidFill>
                            <a:srgbClr val="333333"/>
                          </a:solidFill>
                          <a:latin typeface="Arial"/>
                          <a:cs typeface="Arial"/>
                        </a:rPr>
                        <a:t>~4.8</a:t>
                      </a:r>
                      <a:r>
                        <a:rPr sz="1800" spc="-80" dirty="0">
                          <a:solidFill>
                            <a:srgbClr val="333333"/>
                          </a:solidFill>
                          <a:latin typeface="SimSun"/>
                          <a:cs typeface="SimSun"/>
                        </a:rPr>
                        <a:t>（</a:t>
                      </a:r>
                      <a:r>
                        <a:rPr sz="1800" spc="-80" dirty="0">
                          <a:solidFill>
                            <a:srgbClr val="333333"/>
                          </a:solidFill>
                          <a:latin typeface="Arial"/>
                          <a:cs typeface="Arial"/>
                        </a:rPr>
                        <a:t>EUR/USD</a:t>
                      </a:r>
                      <a:r>
                        <a:rPr sz="1800" spc="-80" dirty="0">
                          <a:solidFill>
                            <a:srgbClr val="333333"/>
                          </a:solidFill>
                          <a:latin typeface="SimSun"/>
                          <a:cs typeface="SimSun"/>
                        </a:rPr>
                        <a:t>）</a:t>
                      </a:r>
                      <a:r>
                        <a:rPr sz="1800" spc="-100" dirty="0">
                          <a:solidFill>
                            <a:srgbClr val="333333"/>
                          </a:solidFill>
                          <a:latin typeface="SimSun"/>
                          <a:cs typeface="SimSun"/>
                        </a:rPr>
                        <a:t>株式指数</a:t>
                      </a:r>
                      <a:r>
                        <a:rPr sz="1800" spc="-110" dirty="0">
                          <a:solidFill>
                            <a:srgbClr val="333333"/>
                          </a:solidFill>
                          <a:latin typeface="PMingLiU"/>
                          <a:cs typeface="PMingLiU"/>
                        </a:rPr>
                        <a:t>より</a:t>
                      </a:r>
                      <a:r>
                        <a:rPr sz="1800" spc="-100" dirty="0">
                          <a:solidFill>
                            <a:srgbClr val="333333"/>
                          </a:solidFill>
                          <a:latin typeface="SimSun"/>
                          <a:cs typeface="SimSun"/>
                        </a:rPr>
                        <a:t>肥尾性</a:t>
                      </a:r>
                      <a:r>
                        <a:rPr sz="1800" spc="-100" dirty="0">
                          <a:solidFill>
                            <a:srgbClr val="333333"/>
                          </a:solidFill>
                          <a:latin typeface="PMingLiU"/>
                          <a:cs typeface="PMingLiU"/>
                        </a:rPr>
                        <a:t>は</a:t>
                      </a:r>
                      <a:r>
                        <a:rPr sz="1800" spc="-100" dirty="0">
                          <a:solidFill>
                            <a:srgbClr val="333333"/>
                          </a:solidFill>
                          <a:latin typeface="SimSun"/>
                          <a:cs typeface="SimSun"/>
                        </a:rPr>
                        <a:t>低</a:t>
                      </a:r>
                      <a:r>
                        <a:rPr sz="1800" spc="-50" dirty="0">
                          <a:solidFill>
                            <a:srgbClr val="333333"/>
                          </a:solidFill>
                          <a:latin typeface="PMingLiU"/>
                          <a:cs typeface="PMingLiU"/>
                        </a:rPr>
                        <a:t>い</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7490">
                        <a:lnSpc>
                          <a:spcPct val="100000"/>
                        </a:lnSpc>
                        <a:spcBef>
                          <a:spcPts val="385"/>
                        </a:spcBef>
                      </a:pPr>
                      <a:r>
                        <a:rPr sz="1800" spc="-90" dirty="0">
                          <a:solidFill>
                            <a:srgbClr val="DD6A20"/>
                          </a:solidFill>
                          <a:latin typeface="SimSun"/>
                          <a:cs typeface="SimSun"/>
                        </a:rPr>
                        <a:t>やや高い</a:t>
                      </a:r>
                      <a:endParaRPr sz="1800">
                        <a:latin typeface="SimSun"/>
                        <a:cs typeface="SimSun"/>
                      </a:endParaRPr>
                    </a:p>
                    <a:p>
                      <a:pPr marL="85090">
                        <a:lnSpc>
                          <a:spcPct val="100000"/>
                        </a:lnSpc>
                        <a:spcBef>
                          <a:spcPts val="150"/>
                        </a:spcBef>
                      </a:pPr>
                      <a:r>
                        <a:rPr sz="1800" spc="-100" dirty="0">
                          <a:solidFill>
                            <a:srgbClr val="333333"/>
                          </a:solidFill>
                          <a:latin typeface="SimSun"/>
                          <a:cs typeface="SimSun"/>
                        </a:rPr>
                        <a:t>原油</a:t>
                      </a:r>
                      <a:r>
                        <a:rPr sz="1800" spc="-55" dirty="0">
                          <a:solidFill>
                            <a:srgbClr val="333333"/>
                          </a:solidFill>
                          <a:latin typeface="Arial"/>
                          <a:cs typeface="Arial"/>
                        </a:rPr>
                        <a:t>: </a:t>
                      </a:r>
                      <a:r>
                        <a:rPr sz="1800" spc="-165" dirty="0">
                          <a:solidFill>
                            <a:srgbClr val="333333"/>
                          </a:solidFill>
                          <a:latin typeface="SimSun"/>
                          <a:cs typeface="SimSun"/>
                        </a:rPr>
                        <a:t>尖度 </a:t>
                      </a:r>
                      <a:r>
                        <a:rPr sz="1800" spc="-65" dirty="0">
                          <a:solidFill>
                            <a:srgbClr val="333333"/>
                          </a:solidFill>
                          <a:latin typeface="Arial"/>
                          <a:cs typeface="Arial"/>
                        </a:rPr>
                        <a:t>~7.1</a:t>
                      </a:r>
                      <a:r>
                        <a:rPr sz="1800" spc="-100" dirty="0">
                          <a:solidFill>
                            <a:srgbClr val="333333"/>
                          </a:solidFill>
                          <a:latin typeface="PMingLiU"/>
                          <a:cs typeface="PMingLiU"/>
                        </a:rPr>
                        <a:t>、</a:t>
                      </a:r>
                      <a:r>
                        <a:rPr sz="1800" spc="-100" dirty="0">
                          <a:solidFill>
                            <a:srgbClr val="333333"/>
                          </a:solidFill>
                          <a:latin typeface="SimSun"/>
                          <a:cs typeface="SimSun"/>
                        </a:rPr>
                        <a:t>金</a:t>
                      </a:r>
                      <a:r>
                        <a:rPr sz="1800" spc="-55" dirty="0">
                          <a:solidFill>
                            <a:srgbClr val="333333"/>
                          </a:solidFill>
                          <a:latin typeface="Arial"/>
                          <a:cs typeface="Arial"/>
                        </a:rPr>
                        <a:t>: </a:t>
                      </a:r>
                      <a:r>
                        <a:rPr sz="1800" spc="-20" dirty="0">
                          <a:solidFill>
                            <a:srgbClr val="333333"/>
                          </a:solidFill>
                          <a:latin typeface="Arial"/>
                          <a:cs typeface="Arial"/>
                        </a:rPr>
                        <a:t>~5.0</a:t>
                      </a:r>
                      <a:endParaRPr sz="1800">
                        <a:latin typeface="Arial"/>
                        <a:cs typeface="Arial"/>
                      </a:endParaRPr>
                    </a:p>
                    <a:p>
                      <a:pPr marL="85090" marR="127635">
                        <a:lnSpc>
                          <a:spcPct val="112500"/>
                        </a:lnSpc>
                      </a:pPr>
                      <a:r>
                        <a:rPr sz="1800" spc="-100" dirty="0">
                          <a:solidFill>
                            <a:srgbClr val="333333"/>
                          </a:solidFill>
                          <a:latin typeface="SimSun"/>
                          <a:cs typeface="SimSun"/>
                        </a:rPr>
                        <a:t>需給</a:t>
                      </a:r>
                      <a:r>
                        <a:rPr sz="1800" spc="-110" dirty="0">
                          <a:solidFill>
                            <a:srgbClr val="333333"/>
                          </a:solidFill>
                          <a:latin typeface="PMingLiU"/>
                          <a:cs typeface="PMingLiU"/>
                        </a:rPr>
                        <a:t>バランスの</a:t>
                      </a:r>
                      <a:r>
                        <a:rPr sz="1800" spc="-100" dirty="0">
                          <a:solidFill>
                            <a:srgbClr val="333333"/>
                          </a:solidFill>
                          <a:latin typeface="SimSun"/>
                          <a:cs typeface="SimSun"/>
                        </a:rPr>
                        <a:t>急変</a:t>
                      </a:r>
                      <a:r>
                        <a:rPr sz="1800" spc="-100" dirty="0">
                          <a:solidFill>
                            <a:srgbClr val="333333"/>
                          </a:solidFill>
                          <a:latin typeface="PMingLiU"/>
                          <a:cs typeface="PMingLiU"/>
                        </a:rPr>
                        <a:t>で</a:t>
                      </a:r>
                      <a:r>
                        <a:rPr sz="1800" spc="-100" dirty="0">
                          <a:solidFill>
                            <a:srgbClr val="333333"/>
                          </a:solidFill>
                          <a:latin typeface="SimSun"/>
                          <a:cs typeface="SimSun"/>
                        </a:rPr>
                        <a:t>大</a:t>
                      </a:r>
                      <a:r>
                        <a:rPr sz="1800" spc="-100" dirty="0">
                          <a:solidFill>
                            <a:srgbClr val="333333"/>
                          </a:solidFill>
                          <a:latin typeface="PMingLiU"/>
                          <a:cs typeface="PMingLiU"/>
                        </a:rPr>
                        <a:t>きな</a:t>
                      </a:r>
                      <a:r>
                        <a:rPr sz="1800" spc="-114" dirty="0">
                          <a:solidFill>
                            <a:srgbClr val="333333"/>
                          </a:solidFill>
                          <a:latin typeface="SimSun"/>
                          <a:cs typeface="SimSun"/>
                        </a:rPr>
                        <a:t>値動</a:t>
                      </a:r>
                      <a:r>
                        <a:rPr sz="1800" spc="-50" dirty="0">
                          <a:solidFill>
                            <a:srgbClr val="333333"/>
                          </a:solidFill>
                          <a:latin typeface="PMingLiU"/>
                          <a:cs typeface="PMingLiU"/>
                        </a:rPr>
                        <a:t>き</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2410">
                        <a:lnSpc>
                          <a:spcPct val="100000"/>
                        </a:lnSpc>
                        <a:spcBef>
                          <a:spcPts val="385"/>
                        </a:spcBef>
                      </a:pPr>
                      <a:r>
                        <a:rPr sz="1800" spc="-90" dirty="0">
                          <a:solidFill>
                            <a:srgbClr val="37A169"/>
                          </a:solidFill>
                          <a:latin typeface="SimSun"/>
                          <a:cs typeface="SimSun"/>
                        </a:rPr>
                        <a:t>やや低め</a:t>
                      </a:r>
                      <a:endParaRPr sz="1800">
                        <a:latin typeface="SimSun"/>
                        <a:cs typeface="SimSun"/>
                      </a:endParaRPr>
                    </a:p>
                    <a:p>
                      <a:pPr marL="80010">
                        <a:lnSpc>
                          <a:spcPct val="100000"/>
                        </a:lnSpc>
                        <a:spcBef>
                          <a:spcPts val="150"/>
                        </a:spcBef>
                      </a:pPr>
                      <a:r>
                        <a:rPr sz="1800" spc="-100" dirty="0">
                          <a:solidFill>
                            <a:srgbClr val="333333"/>
                          </a:solidFill>
                          <a:latin typeface="SimSun"/>
                          <a:cs typeface="SimSun"/>
                        </a:rPr>
                        <a:t>通常時</a:t>
                      </a:r>
                      <a:r>
                        <a:rPr sz="1800" spc="-100" dirty="0">
                          <a:solidFill>
                            <a:srgbClr val="333333"/>
                          </a:solidFill>
                          <a:latin typeface="PMingLiU"/>
                          <a:cs typeface="PMingLiU"/>
                        </a:rPr>
                        <a:t>は</a:t>
                      </a:r>
                      <a:r>
                        <a:rPr sz="1800" spc="-100" dirty="0">
                          <a:solidFill>
                            <a:srgbClr val="333333"/>
                          </a:solidFill>
                          <a:latin typeface="SimSun"/>
                          <a:cs typeface="SimSun"/>
                        </a:rPr>
                        <a:t>正規分布</a:t>
                      </a:r>
                      <a:r>
                        <a:rPr sz="1800" spc="-100" dirty="0">
                          <a:solidFill>
                            <a:srgbClr val="333333"/>
                          </a:solidFill>
                          <a:latin typeface="PMingLiU"/>
                          <a:cs typeface="PMingLiU"/>
                        </a:rPr>
                        <a:t>に</a:t>
                      </a:r>
                      <a:r>
                        <a:rPr sz="1800" spc="-100" dirty="0">
                          <a:solidFill>
                            <a:srgbClr val="333333"/>
                          </a:solidFill>
                          <a:latin typeface="SimSun"/>
                          <a:cs typeface="SimSun"/>
                        </a:rPr>
                        <a:t>近</a:t>
                      </a:r>
                      <a:r>
                        <a:rPr sz="1800" spc="-50" dirty="0">
                          <a:solidFill>
                            <a:srgbClr val="333333"/>
                          </a:solidFill>
                          <a:latin typeface="PMingLiU"/>
                          <a:cs typeface="PMingLiU"/>
                        </a:rPr>
                        <a:t>い</a:t>
                      </a:r>
                      <a:endParaRPr sz="1800">
                        <a:latin typeface="PMingLiU"/>
                        <a:cs typeface="PMingLiU"/>
                      </a:endParaRPr>
                    </a:p>
                    <a:p>
                      <a:pPr marL="80010">
                        <a:lnSpc>
                          <a:spcPct val="100000"/>
                        </a:lnSpc>
                        <a:spcBef>
                          <a:spcPts val="150"/>
                        </a:spcBef>
                      </a:pPr>
                      <a:r>
                        <a:rPr sz="1800" spc="-100" dirty="0">
                          <a:solidFill>
                            <a:srgbClr val="333333"/>
                          </a:solidFill>
                          <a:latin typeface="SimSun"/>
                          <a:cs typeface="SimSun"/>
                        </a:rPr>
                        <a:t>危機時</a:t>
                      </a:r>
                      <a:r>
                        <a:rPr sz="1800" spc="-100" dirty="0">
                          <a:solidFill>
                            <a:srgbClr val="333333"/>
                          </a:solidFill>
                          <a:latin typeface="PMingLiU"/>
                          <a:cs typeface="PMingLiU"/>
                        </a:rPr>
                        <a:t>のみ</a:t>
                      </a:r>
                      <a:r>
                        <a:rPr sz="1800" spc="-100" dirty="0">
                          <a:solidFill>
                            <a:srgbClr val="333333"/>
                          </a:solidFill>
                          <a:latin typeface="SimSun"/>
                          <a:cs typeface="SimSun"/>
                        </a:rPr>
                        <a:t>例外的</a:t>
                      </a:r>
                      <a:r>
                        <a:rPr sz="1800" spc="-100" dirty="0">
                          <a:solidFill>
                            <a:srgbClr val="333333"/>
                          </a:solidFill>
                          <a:latin typeface="PMingLiU"/>
                          <a:cs typeface="PMingLiU"/>
                        </a:rPr>
                        <a:t>な</a:t>
                      </a:r>
                      <a:r>
                        <a:rPr sz="1800" spc="-100" dirty="0">
                          <a:solidFill>
                            <a:srgbClr val="333333"/>
                          </a:solidFill>
                          <a:latin typeface="SimSun"/>
                          <a:cs typeface="SimSun"/>
                        </a:rPr>
                        <a:t>肥尾</a:t>
                      </a:r>
                      <a:r>
                        <a:rPr sz="1800" spc="-100" dirty="0">
                          <a:solidFill>
                            <a:srgbClr val="333333"/>
                          </a:solidFill>
                          <a:latin typeface="PMingLiU"/>
                          <a:cs typeface="PMingLiU"/>
                        </a:rPr>
                        <a:t>を</a:t>
                      </a:r>
                      <a:r>
                        <a:rPr sz="1800" spc="-100" dirty="0">
                          <a:solidFill>
                            <a:srgbClr val="333333"/>
                          </a:solidFill>
                          <a:latin typeface="SimSun"/>
                          <a:cs typeface="SimSun"/>
                        </a:rPr>
                        <a:t>示</a:t>
                      </a:r>
                      <a:r>
                        <a:rPr sz="1800" spc="-50" dirty="0">
                          <a:solidFill>
                            <a:srgbClr val="333333"/>
                          </a:solidFill>
                          <a:latin typeface="PMingLiU"/>
                          <a:cs typeface="PMingLiU"/>
                        </a:rPr>
                        <a:t>す</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6854">
                        <a:lnSpc>
                          <a:spcPct val="100000"/>
                        </a:lnSpc>
                        <a:spcBef>
                          <a:spcPts val="385"/>
                        </a:spcBef>
                      </a:pPr>
                      <a:r>
                        <a:rPr sz="1800" spc="-90" dirty="0">
                          <a:solidFill>
                            <a:srgbClr val="E43D3D"/>
                          </a:solidFill>
                          <a:latin typeface="SimSun"/>
                          <a:cs typeface="SimSun"/>
                        </a:rPr>
                        <a:t>非常に顕著</a:t>
                      </a:r>
                      <a:endParaRPr sz="1800">
                        <a:latin typeface="SimSun"/>
                        <a:cs typeface="SimSun"/>
                      </a:endParaRPr>
                    </a:p>
                    <a:p>
                      <a:pPr marL="84455" marR="223520">
                        <a:lnSpc>
                          <a:spcPct val="112500"/>
                        </a:lnSpc>
                      </a:pPr>
                      <a:r>
                        <a:rPr sz="1800" spc="-100" dirty="0">
                          <a:solidFill>
                            <a:srgbClr val="333333"/>
                          </a:solidFill>
                          <a:latin typeface="SimSun"/>
                          <a:cs typeface="SimSun"/>
                        </a:rPr>
                        <a:t>時期</a:t>
                      </a:r>
                      <a:r>
                        <a:rPr sz="1800" spc="-110" dirty="0">
                          <a:solidFill>
                            <a:srgbClr val="333333"/>
                          </a:solidFill>
                          <a:latin typeface="PMingLiU"/>
                          <a:cs typeface="PMingLiU"/>
                        </a:rPr>
                        <a:t>により</a:t>
                      </a:r>
                      <a:r>
                        <a:rPr sz="1800" spc="-100" dirty="0">
                          <a:solidFill>
                            <a:srgbClr val="333333"/>
                          </a:solidFill>
                          <a:latin typeface="SimSun"/>
                          <a:cs typeface="SimSun"/>
                        </a:rPr>
                        <a:t>変動（成熟</a:t>
                      </a:r>
                      <a:r>
                        <a:rPr sz="1800" spc="-100" dirty="0">
                          <a:solidFill>
                            <a:srgbClr val="333333"/>
                          </a:solidFill>
                          <a:latin typeface="PMingLiU"/>
                          <a:cs typeface="PMingLiU"/>
                        </a:rPr>
                        <a:t>とともに</a:t>
                      </a:r>
                      <a:r>
                        <a:rPr sz="1800" spc="-110" dirty="0">
                          <a:solidFill>
                            <a:srgbClr val="333333"/>
                          </a:solidFill>
                          <a:latin typeface="SimSun"/>
                          <a:cs typeface="SimSun"/>
                        </a:rPr>
                        <a:t>低下傾</a:t>
                      </a:r>
                      <a:r>
                        <a:rPr sz="1800" spc="-100" dirty="0">
                          <a:solidFill>
                            <a:srgbClr val="333333"/>
                          </a:solidFill>
                          <a:latin typeface="SimSun"/>
                          <a:cs typeface="SimSun"/>
                        </a:rPr>
                        <a:t>向</a:t>
                      </a:r>
                      <a:r>
                        <a:rPr sz="1800" spc="-50" dirty="0">
                          <a:solidFill>
                            <a:srgbClr val="333333"/>
                          </a:solidFill>
                          <a:latin typeface="SimSun"/>
                          <a:cs typeface="SimSun"/>
                        </a:rPr>
                        <a:t>）</a:t>
                      </a:r>
                      <a:endParaRPr sz="1800">
                        <a:latin typeface="SimSun"/>
                        <a:cs typeface="SimSun"/>
                      </a:endParaRPr>
                    </a:p>
                    <a:p>
                      <a:pPr marL="84455">
                        <a:lnSpc>
                          <a:spcPct val="100000"/>
                        </a:lnSpc>
                        <a:spcBef>
                          <a:spcPts val="150"/>
                        </a:spcBef>
                      </a:pPr>
                      <a:r>
                        <a:rPr sz="1800" spc="-100" dirty="0">
                          <a:solidFill>
                            <a:srgbClr val="333333"/>
                          </a:solidFill>
                          <a:latin typeface="SimSun"/>
                          <a:cs typeface="SimSun"/>
                        </a:rPr>
                        <a:t>取引所破綻</a:t>
                      </a:r>
                      <a:r>
                        <a:rPr sz="1800" spc="-110" dirty="0">
                          <a:solidFill>
                            <a:srgbClr val="333333"/>
                          </a:solidFill>
                          <a:latin typeface="PMingLiU"/>
                          <a:cs typeface="PMingLiU"/>
                        </a:rPr>
                        <a:t>などで</a:t>
                      </a:r>
                      <a:r>
                        <a:rPr sz="1800" spc="-100" dirty="0">
                          <a:solidFill>
                            <a:srgbClr val="333333"/>
                          </a:solidFill>
                          <a:latin typeface="SimSun"/>
                          <a:cs typeface="SimSun"/>
                        </a:rPr>
                        <a:t>極端</a:t>
                      </a:r>
                      <a:r>
                        <a:rPr sz="1800" spc="-100" dirty="0">
                          <a:solidFill>
                            <a:srgbClr val="333333"/>
                          </a:solidFill>
                          <a:latin typeface="PMingLiU"/>
                          <a:cs typeface="PMingLiU"/>
                        </a:rPr>
                        <a:t>な</a:t>
                      </a:r>
                      <a:r>
                        <a:rPr sz="1800" spc="-100" dirty="0">
                          <a:solidFill>
                            <a:srgbClr val="333333"/>
                          </a:solidFill>
                          <a:latin typeface="SimSun"/>
                          <a:cs typeface="SimSun"/>
                        </a:rPr>
                        <a:t>動</a:t>
                      </a:r>
                      <a:r>
                        <a:rPr sz="1800" spc="-50" dirty="0">
                          <a:solidFill>
                            <a:srgbClr val="333333"/>
                          </a:solidFill>
                          <a:latin typeface="PMingLiU"/>
                          <a:cs typeface="PMingLiU"/>
                        </a:rPr>
                        <a:t>き</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extLst>
                  <a:ext uri="{0D108BD9-81ED-4DB2-BD59-A6C34878D82A}">
                    <a16:rowId xmlns:a16="http://schemas.microsoft.com/office/drawing/2014/main" val="10001"/>
                  </a:ext>
                </a:extLst>
              </a:tr>
              <a:tr h="1371943">
                <a:tc>
                  <a:txBody>
                    <a:bodyPr/>
                    <a:lstStyle/>
                    <a:p>
                      <a:pPr marL="80645" marR="628015">
                        <a:lnSpc>
                          <a:spcPct val="112500"/>
                        </a:lnSpc>
                        <a:spcBef>
                          <a:spcPts val="235"/>
                        </a:spcBef>
                      </a:pPr>
                      <a:r>
                        <a:rPr sz="1800" b="1" spc="-10" dirty="0">
                          <a:solidFill>
                            <a:srgbClr val="333333"/>
                          </a:solidFill>
                          <a:latin typeface="Meiryo"/>
                          <a:cs typeface="Meiryo"/>
                        </a:rPr>
                        <a:t>ゲイン‧ロス</a:t>
                      </a:r>
                      <a:r>
                        <a:rPr sz="1800" b="1" spc="-90" dirty="0">
                          <a:solidFill>
                            <a:srgbClr val="333333"/>
                          </a:solidFill>
                          <a:latin typeface="BIZ UDPGothic"/>
                          <a:cs typeface="BIZ UDPGothic"/>
                        </a:rPr>
                        <a:t>非対称性</a:t>
                      </a:r>
                      <a:endParaRPr sz="1800">
                        <a:latin typeface="BIZ UDPGothic"/>
                        <a:cs typeface="BIZ UDPGothic"/>
                      </a:endParaRPr>
                    </a:p>
                    <a:p>
                      <a:pPr marL="80645">
                        <a:lnSpc>
                          <a:spcPct val="100000"/>
                        </a:lnSpc>
                        <a:spcBef>
                          <a:spcPts val="150"/>
                        </a:spcBef>
                      </a:pPr>
                      <a:r>
                        <a:rPr sz="1800" b="1" spc="400" dirty="0">
                          <a:solidFill>
                            <a:srgbClr val="333333"/>
                          </a:solidFill>
                          <a:latin typeface="BIZ UDPGothic"/>
                          <a:cs typeface="BIZ UDPGothic"/>
                        </a:rPr>
                        <a:t>（</a:t>
                      </a:r>
                      <a:r>
                        <a:rPr sz="1800" b="1" spc="-100" dirty="0">
                          <a:solidFill>
                            <a:srgbClr val="333333"/>
                          </a:solidFill>
                          <a:latin typeface="BIZ UDPGothic"/>
                          <a:cs typeface="BIZ UDPGothic"/>
                        </a:rPr>
                        <a:t>分布</a:t>
                      </a:r>
                      <a:r>
                        <a:rPr sz="1800" b="1" spc="-100" dirty="0">
                          <a:solidFill>
                            <a:srgbClr val="333333"/>
                          </a:solidFill>
                          <a:latin typeface="Meiryo"/>
                          <a:cs typeface="Meiryo"/>
                        </a:rPr>
                        <a:t>の</a:t>
                      </a:r>
                      <a:r>
                        <a:rPr sz="1800" b="1" spc="-100" dirty="0">
                          <a:solidFill>
                            <a:srgbClr val="333333"/>
                          </a:solidFill>
                          <a:latin typeface="BIZ UDPGothic"/>
                          <a:cs typeface="BIZ UDPGothic"/>
                        </a:rPr>
                        <a:t>歪度</a:t>
                      </a:r>
                      <a:r>
                        <a:rPr sz="1800" b="1" spc="350" dirty="0">
                          <a:solidFill>
                            <a:srgbClr val="333333"/>
                          </a:solidFill>
                          <a:latin typeface="BIZ UDPGothic"/>
                          <a:cs typeface="BIZ UDPGothic"/>
                        </a:rPr>
                        <a:t>）</a:t>
                      </a:r>
                      <a:endParaRPr sz="1800">
                        <a:latin typeface="BIZ UDPGothic"/>
                        <a:cs typeface="BIZ UDPGothic"/>
                      </a:endParaRPr>
                    </a:p>
                  </a:txBody>
                  <a:tcPr marL="0" marR="0" marT="53115"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29235">
                        <a:lnSpc>
                          <a:spcPct val="100000"/>
                        </a:lnSpc>
                        <a:spcBef>
                          <a:spcPts val="385"/>
                        </a:spcBef>
                      </a:pPr>
                      <a:r>
                        <a:rPr sz="1800" spc="-95" dirty="0">
                          <a:solidFill>
                            <a:srgbClr val="DD6A20"/>
                          </a:solidFill>
                          <a:latin typeface="SimSun"/>
                          <a:cs typeface="SimSun"/>
                        </a:rPr>
                        <a:t>負の歪度が顕著</a:t>
                      </a:r>
                      <a:endParaRPr sz="1800">
                        <a:latin typeface="SimSun"/>
                        <a:cs typeface="SimSun"/>
                      </a:endParaRPr>
                    </a:p>
                    <a:p>
                      <a:pPr marL="76835" marR="78740">
                        <a:lnSpc>
                          <a:spcPct val="112500"/>
                        </a:lnSpc>
                      </a:pPr>
                      <a:r>
                        <a:rPr sz="1800" spc="-100" dirty="0">
                          <a:solidFill>
                            <a:srgbClr val="333333"/>
                          </a:solidFill>
                          <a:latin typeface="SimSun"/>
                          <a:cs typeface="SimSun"/>
                        </a:rPr>
                        <a:t>指数</a:t>
                      </a:r>
                      <a:r>
                        <a:rPr sz="1800" spc="-60" dirty="0">
                          <a:solidFill>
                            <a:srgbClr val="333333"/>
                          </a:solidFill>
                          <a:latin typeface="Arial"/>
                          <a:cs typeface="Arial"/>
                        </a:rPr>
                        <a:t>: </a:t>
                      </a:r>
                      <a:r>
                        <a:rPr sz="1800" spc="-100" dirty="0">
                          <a:solidFill>
                            <a:srgbClr val="333333"/>
                          </a:solidFill>
                          <a:latin typeface="SimSun"/>
                          <a:cs typeface="SimSun"/>
                        </a:rPr>
                        <a:t>急落</a:t>
                      </a:r>
                      <a:r>
                        <a:rPr sz="1800" spc="-100" dirty="0">
                          <a:solidFill>
                            <a:srgbClr val="333333"/>
                          </a:solidFill>
                          <a:latin typeface="PMingLiU"/>
                          <a:cs typeface="PMingLiU"/>
                        </a:rPr>
                        <a:t>リスクが</a:t>
                      </a:r>
                      <a:r>
                        <a:rPr sz="1800" spc="-100" dirty="0">
                          <a:solidFill>
                            <a:srgbClr val="333333"/>
                          </a:solidFill>
                          <a:latin typeface="SimSun"/>
                          <a:cs typeface="SimSun"/>
                        </a:rPr>
                        <a:t>急騰</a:t>
                      </a:r>
                      <a:r>
                        <a:rPr sz="1800" spc="-110" dirty="0">
                          <a:solidFill>
                            <a:srgbClr val="333333"/>
                          </a:solidFill>
                          <a:latin typeface="PMingLiU"/>
                          <a:cs typeface="PMingLiU"/>
                        </a:rPr>
                        <a:t>より</a:t>
                      </a:r>
                      <a:r>
                        <a:rPr sz="1800" spc="-100" dirty="0">
                          <a:solidFill>
                            <a:srgbClr val="333333"/>
                          </a:solidFill>
                          <a:latin typeface="SimSun"/>
                          <a:cs typeface="SimSun"/>
                        </a:rPr>
                        <a:t>高</a:t>
                      </a:r>
                      <a:r>
                        <a:rPr sz="1800" spc="-130" dirty="0">
                          <a:solidFill>
                            <a:srgbClr val="333333"/>
                          </a:solidFill>
                          <a:latin typeface="PMingLiU"/>
                          <a:cs typeface="PMingLiU"/>
                        </a:rPr>
                        <a:t>い</a:t>
                      </a:r>
                      <a:r>
                        <a:rPr sz="1800" spc="-100" dirty="0">
                          <a:solidFill>
                            <a:srgbClr val="333333"/>
                          </a:solidFill>
                          <a:latin typeface="SimSun"/>
                          <a:cs typeface="SimSun"/>
                        </a:rPr>
                        <a:t>小型成長株</a:t>
                      </a:r>
                      <a:r>
                        <a:rPr sz="1800" spc="-100" dirty="0">
                          <a:solidFill>
                            <a:srgbClr val="333333"/>
                          </a:solidFill>
                          <a:latin typeface="PMingLiU"/>
                          <a:cs typeface="PMingLiU"/>
                        </a:rPr>
                        <a:t>は</a:t>
                      </a:r>
                      <a:r>
                        <a:rPr sz="1800" spc="-100" dirty="0">
                          <a:solidFill>
                            <a:srgbClr val="333333"/>
                          </a:solidFill>
                          <a:latin typeface="SimSun"/>
                          <a:cs typeface="SimSun"/>
                        </a:rPr>
                        <a:t>正</a:t>
                      </a:r>
                      <a:r>
                        <a:rPr sz="1800" spc="-100" dirty="0">
                          <a:solidFill>
                            <a:srgbClr val="333333"/>
                          </a:solidFill>
                          <a:latin typeface="PMingLiU"/>
                          <a:cs typeface="PMingLiU"/>
                        </a:rPr>
                        <a:t>の</a:t>
                      </a:r>
                      <a:r>
                        <a:rPr sz="1800" spc="-100" dirty="0">
                          <a:solidFill>
                            <a:srgbClr val="333333"/>
                          </a:solidFill>
                          <a:latin typeface="SimSun"/>
                          <a:cs typeface="SimSun"/>
                        </a:rPr>
                        <a:t>歪度</a:t>
                      </a:r>
                      <a:r>
                        <a:rPr sz="1800" spc="-50" dirty="0">
                          <a:solidFill>
                            <a:srgbClr val="333333"/>
                          </a:solidFill>
                          <a:latin typeface="PMingLiU"/>
                          <a:cs typeface="PMingLiU"/>
                        </a:rPr>
                        <a:t>も</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79375" marR="805180" indent="152400">
                        <a:lnSpc>
                          <a:spcPct val="112500"/>
                        </a:lnSpc>
                        <a:spcBef>
                          <a:spcPts val="235"/>
                        </a:spcBef>
                      </a:pPr>
                      <a:r>
                        <a:rPr sz="1800" spc="-90" dirty="0">
                          <a:solidFill>
                            <a:srgbClr val="708095"/>
                          </a:solidFill>
                          <a:latin typeface="SimSun"/>
                          <a:cs typeface="SimSun"/>
                        </a:rPr>
                        <a:t>ほぼ対称</a:t>
                      </a:r>
                      <a:r>
                        <a:rPr sz="1800" spc="-50" dirty="0">
                          <a:solidFill>
                            <a:srgbClr val="708095"/>
                          </a:solidFill>
                          <a:latin typeface="SimSun"/>
                          <a:cs typeface="SimSun"/>
                        </a:rPr>
                        <a:t> </a:t>
                      </a:r>
                      <a:r>
                        <a:rPr sz="1800" spc="-90" dirty="0">
                          <a:solidFill>
                            <a:srgbClr val="333333"/>
                          </a:solidFill>
                          <a:latin typeface="Arial"/>
                          <a:cs typeface="Arial"/>
                        </a:rPr>
                        <a:t>EUR/USD</a:t>
                      </a:r>
                      <a:r>
                        <a:rPr sz="1800" spc="-75" dirty="0">
                          <a:solidFill>
                            <a:srgbClr val="333333"/>
                          </a:solidFill>
                          <a:latin typeface="Arial"/>
                          <a:cs typeface="Arial"/>
                        </a:rPr>
                        <a:t>: </a:t>
                      </a:r>
                      <a:r>
                        <a:rPr sz="1800" spc="-160" dirty="0">
                          <a:solidFill>
                            <a:srgbClr val="333333"/>
                          </a:solidFill>
                          <a:latin typeface="SimSun"/>
                          <a:cs typeface="SimSun"/>
                        </a:rPr>
                        <a:t>歪度 </a:t>
                      </a:r>
                      <a:r>
                        <a:rPr sz="1800" spc="-65" dirty="0">
                          <a:solidFill>
                            <a:srgbClr val="333333"/>
                          </a:solidFill>
                          <a:latin typeface="Arial"/>
                          <a:cs typeface="Arial"/>
                        </a:rPr>
                        <a:t>~+0.03</a:t>
                      </a:r>
                      <a:endParaRPr sz="1800">
                        <a:latin typeface="Arial"/>
                        <a:cs typeface="Arial"/>
                      </a:endParaRPr>
                    </a:p>
                    <a:p>
                      <a:pPr marL="79375">
                        <a:lnSpc>
                          <a:spcPct val="100000"/>
                        </a:lnSpc>
                        <a:spcBef>
                          <a:spcPts val="150"/>
                        </a:spcBef>
                      </a:pPr>
                      <a:r>
                        <a:rPr sz="1800" spc="-100" dirty="0">
                          <a:solidFill>
                            <a:srgbClr val="333333"/>
                          </a:solidFill>
                          <a:latin typeface="SimSun"/>
                          <a:cs typeface="SimSun"/>
                        </a:rPr>
                        <a:t>上昇</a:t>
                      </a:r>
                      <a:r>
                        <a:rPr sz="1800" spc="-100" dirty="0">
                          <a:solidFill>
                            <a:srgbClr val="333333"/>
                          </a:solidFill>
                          <a:latin typeface="PMingLiU"/>
                          <a:cs typeface="PMingLiU"/>
                        </a:rPr>
                        <a:t>‧</a:t>
                      </a:r>
                      <a:r>
                        <a:rPr sz="1800" spc="-100" dirty="0">
                          <a:solidFill>
                            <a:srgbClr val="333333"/>
                          </a:solidFill>
                          <a:latin typeface="SimSun"/>
                          <a:cs typeface="SimSun"/>
                        </a:rPr>
                        <a:t>下落</a:t>
                      </a:r>
                      <a:r>
                        <a:rPr sz="1800" spc="-100" dirty="0">
                          <a:solidFill>
                            <a:srgbClr val="333333"/>
                          </a:solidFill>
                          <a:latin typeface="PMingLiU"/>
                          <a:cs typeface="PMingLiU"/>
                        </a:rPr>
                        <a:t>リスクは</a:t>
                      </a:r>
                      <a:r>
                        <a:rPr sz="1800" spc="-100" dirty="0">
                          <a:solidFill>
                            <a:srgbClr val="333333"/>
                          </a:solidFill>
                          <a:latin typeface="SimSun"/>
                          <a:cs typeface="SimSun"/>
                        </a:rPr>
                        <a:t>概</a:t>
                      </a:r>
                      <a:r>
                        <a:rPr sz="1800" spc="-100" dirty="0">
                          <a:solidFill>
                            <a:srgbClr val="333333"/>
                          </a:solidFill>
                          <a:latin typeface="PMingLiU"/>
                          <a:cs typeface="PMingLiU"/>
                        </a:rPr>
                        <a:t>ね</a:t>
                      </a:r>
                      <a:r>
                        <a:rPr sz="1800" spc="-75" dirty="0">
                          <a:solidFill>
                            <a:srgbClr val="333333"/>
                          </a:solidFill>
                          <a:latin typeface="SimSun"/>
                          <a:cs typeface="SimSun"/>
                        </a:rPr>
                        <a:t>均等</a:t>
                      </a:r>
                      <a:endParaRPr sz="1800">
                        <a:latin typeface="SimSun"/>
                        <a:cs typeface="SimSun"/>
                      </a:endParaRPr>
                    </a:p>
                  </a:txBody>
                  <a:tcPr marL="0" marR="0" marT="53115"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7490">
                        <a:lnSpc>
                          <a:spcPct val="100000"/>
                        </a:lnSpc>
                        <a:spcBef>
                          <a:spcPts val="385"/>
                        </a:spcBef>
                      </a:pPr>
                      <a:r>
                        <a:rPr sz="1800" spc="-100" dirty="0">
                          <a:solidFill>
                            <a:srgbClr val="8059D5"/>
                          </a:solidFill>
                          <a:latin typeface="SimSun"/>
                          <a:cs typeface="SimSun"/>
                        </a:rPr>
                        <a:t>商品により異なる</a:t>
                      </a:r>
                      <a:endParaRPr sz="1800">
                        <a:latin typeface="SimSun"/>
                        <a:cs typeface="SimSun"/>
                      </a:endParaRPr>
                    </a:p>
                    <a:p>
                      <a:pPr marL="85090" marR="296545">
                        <a:lnSpc>
                          <a:spcPct val="112500"/>
                        </a:lnSpc>
                      </a:pPr>
                      <a:r>
                        <a:rPr sz="1800" spc="-100" dirty="0">
                          <a:solidFill>
                            <a:srgbClr val="333333"/>
                          </a:solidFill>
                          <a:latin typeface="SimSun"/>
                          <a:cs typeface="SimSun"/>
                        </a:rPr>
                        <a:t>原油</a:t>
                      </a:r>
                      <a:r>
                        <a:rPr sz="1800" spc="-100" dirty="0">
                          <a:solidFill>
                            <a:srgbClr val="333333"/>
                          </a:solidFill>
                          <a:latin typeface="PMingLiU"/>
                          <a:cs typeface="PMingLiU"/>
                        </a:rPr>
                        <a:t>‧</a:t>
                      </a:r>
                      <a:r>
                        <a:rPr sz="1800" spc="-100" dirty="0">
                          <a:solidFill>
                            <a:srgbClr val="333333"/>
                          </a:solidFill>
                          <a:latin typeface="SimSun"/>
                          <a:cs typeface="SimSun"/>
                        </a:rPr>
                        <a:t>工業金属</a:t>
                      </a:r>
                      <a:r>
                        <a:rPr sz="1800" spc="-60" dirty="0">
                          <a:solidFill>
                            <a:srgbClr val="333333"/>
                          </a:solidFill>
                          <a:latin typeface="Arial"/>
                          <a:cs typeface="Arial"/>
                        </a:rPr>
                        <a:t>: </a:t>
                      </a:r>
                      <a:r>
                        <a:rPr sz="1800" spc="-100" dirty="0">
                          <a:solidFill>
                            <a:srgbClr val="333333"/>
                          </a:solidFill>
                          <a:latin typeface="SimSun"/>
                          <a:cs typeface="SimSun"/>
                        </a:rPr>
                        <a:t>負</a:t>
                      </a:r>
                      <a:r>
                        <a:rPr sz="1800" spc="-100" dirty="0">
                          <a:solidFill>
                            <a:srgbClr val="333333"/>
                          </a:solidFill>
                          <a:latin typeface="PMingLiU"/>
                          <a:cs typeface="PMingLiU"/>
                        </a:rPr>
                        <a:t>の</a:t>
                      </a:r>
                      <a:r>
                        <a:rPr sz="1800" spc="-110" dirty="0">
                          <a:solidFill>
                            <a:srgbClr val="333333"/>
                          </a:solidFill>
                          <a:latin typeface="SimSun"/>
                          <a:cs typeface="SimSun"/>
                        </a:rPr>
                        <a:t>歪度傾向</a:t>
                      </a:r>
                      <a:r>
                        <a:rPr sz="1800" spc="-100" dirty="0">
                          <a:solidFill>
                            <a:srgbClr val="333333"/>
                          </a:solidFill>
                          <a:latin typeface="SimSun"/>
                          <a:cs typeface="SimSun"/>
                        </a:rPr>
                        <a:t>農産物</a:t>
                      </a:r>
                      <a:r>
                        <a:rPr sz="1800" spc="-100" dirty="0">
                          <a:solidFill>
                            <a:srgbClr val="333333"/>
                          </a:solidFill>
                          <a:latin typeface="PMingLiU"/>
                          <a:cs typeface="PMingLiU"/>
                        </a:rPr>
                        <a:t>‧</a:t>
                      </a:r>
                      <a:r>
                        <a:rPr sz="1800" spc="-100" dirty="0">
                          <a:solidFill>
                            <a:srgbClr val="333333"/>
                          </a:solidFill>
                          <a:latin typeface="SimSun"/>
                          <a:cs typeface="SimSun"/>
                        </a:rPr>
                        <a:t>貴金属</a:t>
                      </a:r>
                      <a:r>
                        <a:rPr sz="1800" spc="-55" dirty="0">
                          <a:solidFill>
                            <a:srgbClr val="333333"/>
                          </a:solidFill>
                          <a:latin typeface="Arial"/>
                          <a:cs typeface="Arial"/>
                        </a:rPr>
                        <a:t>: </a:t>
                      </a:r>
                      <a:r>
                        <a:rPr sz="1800" spc="-100" dirty="0">
                          <a:solidFill>
                            <a:srgbClr val="333333"/>
                          </a:solidFill>
                          <a:latin typeface="SimSun"/>
                          <a:cs typeface="SimSun"/>
                        </a:rPr>
                        <a:t>正</a:t>
                      </a:r>
                      <a:r>
                        <a:rPr sz="1800" spc="-100" dirty="0">
                          <a:solidFill>
                            <a:srgbClr val="333333"/>
                          </a:solidFill>
                          <a:latin typeface="PMingLiU"/>
                          <a:cs typeface="PMingLiU"/>
                        </a:rPr>
                        <a:t>の</a:t>
                      </a:r>
                      <a:r>
                        <a:rPr sz="1800" spc="-100" dirty="0">
                          <a:solidFill>
                            <a:srgbClr val="333333"/>
                          </a:solidFill>
                          <a:latin typeface="SimSun"/>
                          <a:cs typeface="SimSun"/>
                        </a:rPr>
                        <a:t>歪度</a:t>
                      </a:r>
                      <a:r>
                        <a:rPr sz="1800" spc="-50" dirty="0">
                          <a:solidFill>
                            <a:srgbClr val="333333"/>
                          </a:solidFill>
                          <a:latin typeface="PMingLiU"/>
                          <a:cs typeface="PMingLiU"/>
                        </a:rPr>
                        <a:t>も</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2410">
                        <a:lnSpc>
                          <a:spcPct val="100000"/>
                        </a:lnSpc>
                        <a:spcBef>
                          <a:spcPts val="385"/>
                        </a:spcBef>
                      </a:pPr>
                      <a:r>
                        <a:rPr sz="1800" spc="-90" dirty="0">
                          <a:solidFill>
                            <a:srgbClr val="37A169"/>
                          </a:solidFill>
                          <a:latin typeface="SimSun"/>
                          <a:cs typeface="SimSun"/>
                        </a:rPr>
                        <a:t>状況依存</a:t>
                      </a:r>
                      <a:endParaRPr sz="1800">
                        <a:latin typeface="SimSun"/>
                        <a:cs typeface="SimSun"/>
                      </a:endParaRPr>
                    </a:p>
                    <a:p>
                      <a:pPr marL="80010" marR="64135">
                        <a:lnSpc>
                          <a:spcPct val="112500"/>
                        </a:lnSpc>
                      </a:pPr>
                      <a:r>
                        <a:rPr sz="1800" spc="-100" dirty="0">
                          <a:solidFill>
                            <a:srgbClr val="333333"/>
                          </a:solidFill>
                          <a:latin typeface="SimSun"/>
                          <a:cs typeface="SimSun"/>
                        </a:rPr>
                        <a:t>低金利下</a:t>
                      </a:r>
                      <a:r>
                        <a:rPr sz="1800" spc="-60" dirty="0">
                          <a:solidFill>
                            <a:srgbClr val="333333"/>
                          </a:solidFill>
                          <a:latin typeface="Arial"/>
                          <a:cs typeface="Arial"/>
                        </a:rPr>
                        <a:t>: </a:t>
                      </a:r>
                      <a:r>
                        <a:rPr sz="1800" spc="-100" dirty="0">
                          <a:solidFill>
                            <a:srgbClr val="333333"/>
                          </a:solidFill>
                          <a:latin typeface="SimSun"/>
                          <a:cs typeface="SimSun"/>
                        </a:rPr>
                        <a:t>負</a:t>
                      </a:r>
                      <a:r>
                        <a:rPr sz="1800" spc="-100" dirty="0">
                          <a:solidFill>
                            <a:srgbClr val="333333"/>
                          </a:solidFill>
                          <a:latin typeface="PMingLiU"/>
                          <a:cs typeface="PMingLiU"/>
                        </a:rPr>
                        <a:t>の</a:t>
                      </a:r>
                      <a:r>
                        <a:rPr sz="1800" spc="-100" dirty="0">
                          <a:solidFill>
                            <a:srgbClr val="333333"/>
                          </a:solidFill>
                          <a:latin typeface="SimSun"/>
                          <a:cs typeface="SimSun"/>
                        </a:rPr>
                        <a:t>歪度（</a:t>
                      </a:r>
                      <a:r>
                        <a:rPr sz="1800" spc="-100" dirty="0">
                          <a:solidFill>
                            <a:srgbClr val="333333"/>
                          </a:solidFill>
                          <a:latin typeface="PMingLiU"/>
                          <a:cs typeface="PMingLiU"/>
                        </a:rPr>
                        <a:t>ゼロ</a:t>
                      </a:r>
                      <a:r>
                        <a:rPr sz="1800" spc="-100" dirty="0">
                          <a:solidFill>
                            <a:srgbClr val="333333"/>
                          </a:solidFill>
                          <a:latin typeface="SimSun"/>
                          <a:cs typeface="SimSun"/>
                        </a:rPr>
                        <a:t>下限</a:t>
                      </a:r>
                      <a:r>
                        <a:rPr sz="1800" spc="-135" dirty="0">
                          <a:solidFill>
                            <a:srgbClr val="333333"/>
                          </a:solidFill>
                          <a:latin typeface="SimSun"/>
                          <a:cs typeface="SimSun"/>
                        </a:rPr>
                        <a:t>）</a:t>
                      </a:r>
                      <a:r>
                        <a:rPr sz="1800" spc="-100" dirty="0">
                          <a:solidFill>
                            <a:srgbClr val="333333"/>
                          </a:solidFill>
                          <a:latin typeface="SimSun"/>
                          <a:cs typeface="SimSun"/>
                        </a:rPr>
                        <a:t>高金利</a:t>
                      </a:r>
                      <a:r>
                        <a:rPr sz="1800" spc="-160" dirty="0">
                          <a:solidFill>
                            <a:srgbClr val="333333"/>
                          </a:solidFill>
                          <a:latin typeface="PMingLiU"/>
                          <a:cs typeface="PMingLiU"/>
                        </a:rPr>
                        <a:t>から </a:t>
                      </a:r>
                      <a:r>
                        <a:rPr sz="1800" spc="-100" dirty="0">
                          <a:solidFill>
                            <a:srgbClr val="333333"/>
                          </a:solidFill>
                          <a:latin typeface="SimSun"/>
                          <a:cs typeface="SimSun"/>
                        </a:rPr>
                        <a:t>利下</a:t>
                      </a:r>
                      <a:r>
                        <a:rPr sz="1800" spc="-100" dirty="0">
                          <a:solidFill>
                            <a:srgbClr val="333333"/>
                          </a:solidFill>
                          <a:latin typeface="PMingLiU"/>
                          <a:cs typeface="PMingLiU"/>
                        </a:rPr>
                        <a:t>げ</a:t>
                      </a:r>
                      <a:r>
                        <a:rPr sz="1800" spc="-100" dirty="0">
                          <a:solidFill>
                            <a:srgbClr val="333333"/>
                          </a:solidFill>
                          <a:latin typeface="SimSun"/>
                          <a:cs typeface="SimSun"/>
                        </a:rPr>
                        <a:t>局面</a:t>
                      </a:r>
                      <a:r>
                        <a:rPr sz="1800" spc="-55" dirty="0">
                          <a:solidFill>
                            <a:srgbClr val="333333"/>
                          </a:solidFill>
                          <a:latin typeface="Arial"/>
                          <a:cs typeface="Arial"/>
                        </a:rPr>
                        <a:t>: </a:t>
                      </a:r>
                      <a:r>
                        <a:rPr sz="1800" spc="-100" dirty="0">
                          <a:solidFill>
                            <a:srgbClr val="333333"/>
                          </a:solidFill>
                          <a:latin typeface="SimSun"/>
                          <a:cs typeface="SimSun"/>
                        </a:rPr>
                        <a:t>正</a:t>
                      </a:r>
                      <a:r>
                        <a:rPr sz="1800" spc="-100" dirty="0">
                          <a:solidFill>
                            <a:srgbClr val="333333"/>
                          </a:solidFill>
                          <a:latin typeface="PMingLiU"/>
                          <a:cs typeface="PMingLiU"/>
                        </a:rPr>
                        <a:t>の</a:t>
                      </a:r>
                      <a:r>
                        <a:rPr sz="1800" spc="-50" dirty="0">
                          <a:solidFill>
                            <a:srgbClr val="333333"/>
                          </a:solidFill>
                          <a:latin typeface="SimSun"/>
                          <a:cs typeface="SimSun"/>
                        </a:rPr>
                        <a:t>歪 度</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6854">
                        <a:lnSpc>
                          <a:spcPct val="100000"/>
                        </a:lnSpc>
                        <a:spcBef>
                          <a:spcPts val="385"/>
                        </a:spcBef>
                      </a:pPr>
                      <a:r>
                        <a:rPr sz="1800" spc="-100" dirty="0">
                          <a:solidFill>
                            <a:srgbClr val="DD6A20"/>
                          </a:solidFill>
                          <a:latin typeface="SimSun"/>
                          <a:cs typeface="SimSun"/>
                        </a:rPr>
                        <a:t>時期により変動</a:t>
                      </a:r>
                      <a:endParaRPr sz="1800">
                        <a:latin typeface="SimSun"/>
                        <a:cs typeface="SimSun"/>
                      </a:endParaRPr>
                    </a:p>
                    <a:p>
                      <a:pPr marL="84455" marR="450215">
                        <a:lnSpc>
                          <a:spcPct val="112500"/>
                        </a:lnSpc>
                      </a:pPr>
                      <a:r>
                        <a:rPr sz="1800" spc="-100" dirty="0">
                          <a:solidFill>
                            <a:srgbClr val="333333"/>
                          </a:solidFill>
                          <a:latin typeface="SimSun"/>
                          <a:cs typeface="SimSun"/>
                        </a:rPr>
                        <a:t>長期上昇</a:t>
                      </a:r>
                      <a:r>
                        <a:rPr sz="1800" spc="-100" dirty="0">
                          <a:solidFill>
                            <a:srgbClr val="333333"/>
                          </a:solidFill>
                          <a:latin typeface="PMingLiU"/>
                          <a:cs typeface="PMingLiU"/>
                        </a:rPr>
                        <a:t>トレンドと</a:t>
                      </a:r>
                      <a:r>
                        <a:rPr sz="1800" spc="-100" dirty="0">
                          <a:solidFill>
                            <a:srgbClr val="333333"/>
                          </a:solidFill>
                          <a:latin typeface="SimSun"/>
                          <a:cs typeface="SimSun"/>
                        </a:rPr>
                        <a:t>暴落</a:t>
                      </a:r>
                      <a:r>
                        <a:rPr sz="1800" spc="-100" dirty="0">
                          <a:solidFill>
                            <a:srgbClr val="333333"/>
                          </a:solidFill>
                          <a:latin typeface="PMingLiU"/>
                          <a:cs typeface="PMingLiU"/>
                        </a:rPr>
                        <a:t>の</a:t>
                      </a:r>
                      <a:r>
                        <a:rPr sz="1800" spc="-75" dirty="0">
                          <a:solidFill>
                            <a:srgbClr val="333333"/>
                          </a:solidFill>
                          <a:latin typeface="SimSun"/>
                          <a:cs typeface="SimSun"/>
                        </a:rPr>
                        <a:t>混在</a:t>
                      </a:r>
                      <a:r>
                        <a:rPr sz="1800" spc="-50" dirty="0">
                          <a:solidFill>
                            <a:srgbClr val="333333"/>
                          </a:solidFill>
                          <a:latin typeface="SimSun"/>
                          <a:cs typeface="SimSun"/>
                        </a:rPr>
                        <a:t> </a:t>
                      </a:r>
                      <a:r>
                        <a:rPr sz="1800" spc="-100" dirty="0">
                          <a:solidFill>
                            <a:srgbClr val="333333"/>
                          </a:solidFill>
                          <a:latin typeface="SimSun"/>
                          <a:cs typeface="SimSun"/>
                        </a:rPr>
                        <a:t>近年</a:t>
                      </a:r>
                      <a:r>
                        <a:rPr sz="1800" spc="-100" dirty="0">
                          <a:solidFill>
                            <a:srgbClr val="333333"/>
                          </a:solidFill>
                          <a:latin typeface="PMingLiU"/>
                          <a:cs typeface="PMingLiU"/>
                        </a:rPr>
                        <a:t>は</a:t>
                      </a:r>
                      <a:r>
                        <a:rPr sz="1800" spc="-100" dirty="0">
                          <a:solidFill>
                            <a:srgbClr val="333333"/>
                          </a:solidFill>
                          <a:latin typeface="SimSun"/>
                          <a:cs typeface="SimSun"/>
                        </a:rPr>
                        <a:t>負</a:t>
                      </a:r>
                      <a:r>
                        <a:rPr sz="1800" spc="-100" dirty="0">
                          <a:solidFill>
                            <a:srgbClr val="333333"/>
                          </a:solidFill>
                          <a:latin typeface="PMingLiU"/>
                          <a:cs typeface="PMingLiU"/>
                        </a:rPr>
                        <a:t>の</a:t>
                      </a:r>
                      <a:r>
                        <a:rPr sz="1800" spc="-100" dirty="0">
                          <a:solidFill>
                            <a:srgbClr val="333333"/>
                          </a:solidFill>
                          <a:latin typeface="SimSun"/>
                          <a:cs typeface="SimSun"/>
                        </a:rPr>
                        <a:t>歪度</a:t>
                      </a:r>
                      <a:r>
                        <a:rPr sz="1800" spc="-100" dirty="0">
                          <a:solidFill>
                            <a:srgbClr val="333333"/>
                          </a:solidFill>
                          <a:latin typeface="PMingLiU"/>
                          <a:cs typeface="PMingLiU"/>
                        </a:rPr>
                        <a:t>が</a:t>
                      </a:r>
                      <a:r>
                        <a:rPr sz="1800" spc="-100" dirty="0">
                          <a:solidFill>
                            <a:srgbClr val="333333"/>
                          </a:solidFill>
                          <a:latin typeface="SimSun"/>
                          <a:cs typeface="SimSun"/>
                        </a:rPr>
                        <a:t>観測</a:t>
                      </a:r>
                      <a:r>
                        <a:rPr sz="1800" spc="-100" dirty="0">
                          <a:solidFill>
                            <a:srgbClr val="333333"/>
                          </a:solidFill>
                          <a:latin typeface="PMingLiU"/>
                          <a:cs typeface="PMingLiU"/>
                        </a:rPr>
                        <a:t>される</a:t>
                      </a:r>
                      <a:r>
                        <a:rPr sz="1800" spc="-120" dirty="0">
                          <a:solidFill>
                            <a:srgbClr val="333333"/>
                          </a:solidFill>
                          <a:latin typeface="SimSun"/>
                          <a:cs typeface="SimSun"/>
                        </a:rPr>
                        <a:t>傾向</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extLst>
                  <a:ext uri="{0D108BD9-81ED-4DB2-BD59-A6C34878D82A}">
                    <a16:rowId xmlns:a16="http://schemas.microsoft.com/office/drawing/2014/main" val="10002"/>
                  </a:ext>
                </a:extLst>
              </a:tr>
              <a:tr h="1371943">
                <a:tc>
                  <a:txBody>
                    <a:bodyPr/>
                    <a:lstStyle/>
                    <a:p>
                      <a:pPr marL="80645" marR="513715">
                        <a:lnSpc>
                          <a:spcPct val="112500"/>
                        </a:lnSpc>
                        <a:spcBef>
                          <a:spcPts val="235"/>
                        </a:spcBef>
                      </a:pPr>
                      <a:r>
                        <a:rPr sz="1800" b="1" spc="-114" dirty="0">
                          <a:solidFill>
                            <a:srgbClr val="333333"/>
                          </a:solidFill>
                          <a:latin typeface="Meiryo"/>
                          <a:cs typeface="Meiryo"/>
                        </a:rPr>
                        <a:t>ボラティリティクラスタリング</a:t>
                      </a:r>
                      <a:endParaRPr sz="1800">
                        <a:latin typeface="Meiryo"/>
                        <a:cs typeface="Meiryo"/>
                      </a:endParaRPr>
                    </a:p>
                  </a:txBody>
                  <a:tcPr marL="0" marR="0" marT="53115"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29235">
                        <a:lnSpc>
                          <a:spcPct val="100000"/>
                        </a:lnSpc>
                        <a:spcBef>
                          <a:spcPts val="385"/>
                        </a:spcBef>
                      </a:pPr>
                      <a:r>
                        <a:rPr sz="1800" spc="-90" dirty="0">
                          <a:solidFill>
                            <a:srgbClr val="E43D3D"/>
                          </a:solidFill>
                          <a:latin typeface="SimSun"/>
                          <a:cs typeface="SimSun"/>
                        </a:rPr>
                        <a:t>非常に強い</a:t>
                      </a:r>
                      <a:endParaRPr sz="1800">
                        <a:latin typeface="SimSun"/>
                        <a:cs typeface="SimSun"/>
                      </a:endParaRPr>
                    </a:p>
                    <a:p>
                      <a:pPr marL="76835" marR="147320">
                        <a:lnSpc>
                          <a:spcPct val="112500"/>
                        </a:lnSpc>
                      </a:pPr>
                      <a:r>
                        <a:rPr sz="1800" spc="-100" dirty="0">
                          <a:solidFill>
                            <a:srgbClr val="333333"/>
                          </a:solidFill>
                          <a:latin typeface="SimSun"/>
                          <a:cs typeface="SimSun"/>
                        </a:rPr>
                        <a:t>長期</a:t>
                      </a:r>
                      <a:r>
                        <a:rPr sz="1800" spc="-100" dirty="0">
                          <a:solidFill>
                            <a:srgbClr val="333333"/>
                          </a:solidFill>
                          <a:latin typeface="PMingLiU"/>
                          <a:cs typeface="PMingLiU"/>
                        </a:rPr>
                        <a:t>にわたる</a:t>
                      </a:r>
                      <a:r>
                        <a:rPr sz="1800" spc="-100" dirty="0">
                          <a:solidFill>
                            <a:srgbClr val="333333"/>
                          </a:solidFill>
                          <a:latin typeface="SimSun"/>
                          <a:cs typeface="SimSun"/>
                        </a:rPr>
                        <a:t>高</a:t>
                      </a:r>
                      <a:r>
                        <a:rPr sz="1800" spc="-130" dirty="0">
                          <a:solidFill>
                            <a:srgbClr val="333333"/>
                          </a:solidFill>
                          <a:latin typeface="PMingLiU"/>
                          <a:cs typeface="PMingLiU"/>
                        </a:rPr>
                        <a:t>ボラティリティ</a:t>
                      </a:r>
                      <a:r>
                        <a:rPr sz="1800" spc="-50" dirty="0">
                          <a:solidFill>
                            <a:srgbClr val="333333"/>
                          </a:solidFill>
                          <a:latin typeface="SimSun"/>
                          <a:cs typeface="SimSun"/>
                        </a:rPr>
                        <a:t>期</a:t>
                      </a:r>
                      <a:endParaRPr sz="1800">
                        <a:latin typeface="SimSun"/>
                        <a:cs typeface="SimSun"/>
                      </a:endParaRPr>
                    </a:p>
                    <a:p>
                      <a:pPr marL="76835">
                        <a:lnSpc>
                          <a:spcPct val="100000"/>
                        </a:lnSpc>
                        <a:spcBef>
                          <a:spcPts val="150"/>
                        </a:spcBef>
                      </a:pPr>
                      <a:r>
                        <a:rPr sz="1800" spc="-100" dirty="0">
                          <a:solidFill>
                            <a:srgbClr val="333333"/>
                          </a:solidFill>
                          <a:latin typeface="SimSun"/>
                          <a:cs typeface="SimSun"/>
                        </a:rPr>
                        <a:t>金融危機後</a:t>
                      </a:r>
                      <a:r>
                        <a:rPr sz="1800" spc="-100" dirty="0">
                          <a:solidFill>
                            <a:srgbClr val="333333"/>
                          </a:solidFill>
                          <a:latin typeface="PMingLiU"/>
                          <a:cs typeface="PMingLiU"/>
                        </a:rPr>
                        <a:t>の</a:t>
                      </a:r>
                      <a:r>
                        <a:rPr sz="1800" spc="-95" dirty="0">
                          <a:solidFill>
                            <a:srgbClr val="333333"/>
                          </a:solidFill>
                          <a:latin typeface="SimSun"/>
                          <a:cs typeface="SimSun"/>
                        </a:rPr>
                        <a:t>持続的不安定性</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1775">
                        <a:lnSpc>
                          <a:spcPct val="100000"/>
                        </a:lnSpc>
                        <a:spcBef>
                          <a:spcPts val="385"/>
                        </a:spcBef>
                      </a:pPr>
                      <a:r>
                        <a:rPr sz="1800" spc="-75" dirty="0">
                          <a:solidFill>
                            <a:srgbClr val="DD6A20"/>
                          </a:solidFill>
                          <a:latin typeface="SimSun"/>
                          <a:cs typeface="SimSun"/>
                        </a:rPr>
                        <a:t>顕著</a:t>
                      </a:r>
                      <a:endParaRPr sz="1800">
                        <a:latin typeface="SimSun"/>
                        <a:cs typeface="SimSun"/>
                      </a:endParaRPr>
                    </a:p>
                    <a:p>
                      <a:pPr marL="79375" marR="245745">
                        <a:lnSpc>
                          <a:spcPct val="112500"/>
                        </a:lnSpc>
                      </a:pPr>
                      <a:r>
                        <a:rPr sz="1800" spc="-100" dirty="0">
                          <a:solidFill>
                            <a:srgbClr val="333333"/>
                          </a:solidFill>
                          <a:latin typeface="SimSun"/>
                          <a:cs typeface="SimSun"/>
                        </a:rPr>
                        <a:t>経済指標発表</a:t>
                      </a:r>
                      <a:r>
                        <a:rPr sz="1800" spc="-100" dirty="0">
                          <a:solidFill>
                            <a:srgbClr val="333333"/>
                          </a:solidFill>
                          <a:latin typeface="PMingLiU"/>
                          <a:cs typeface="PMingLiU"/>
                        </a:rPr>
                        <a:t>や</a:t>
                      </a:r>
                      <a:r>
                        <a:rPr sz="1800" spc="-100" dirty="0">
                          <a:solidFill>
                            <a:srgbClr val="333333"/>
                          </a:solidFill>
                          <a:latin typeface="SimSun"/>
                          <a:cs typeface="SimSun"/>
                        </a:rPr>
                        <a:t>政情不安時</a:t>
                      </a:r>
                      <a:r>
                        <a:rPr sz="1800" spc="-100" dirty="0">
                          <a:solidFill>
                            <a:srgbClr val="333333"/>
                          </a:solidFill>
                          <a:latin typeface="PMingLiU"/>
                          <a:cs typeface="PMingLiU"/>
                        </a:rPr>
                        <a:t>に</a:t>
                      </a:r>
                      <a:r>
                        <a:rPr sz="1800" spc="-120" dirty="0">
                          <a:solidFill>
                            <a:srgbClr val="333333"/>
                          </a:solidFill>
                          <a:latin typeface="SimSun"/>
                          <a:cs typeface="SimSun"/>
                        </a:rPr>
                        <a:t>持続</a:t>
                      </a:r>
                      <a:r>
                        <a:rPr sz="1800" spc="-100" dirty="0">
                          <a:solidFill>
                            <a:srgbClr val="333333"/>
                          </a:solidFill>
                          <a:latin typeface="SimSun"/>
                          <a:cs typeface="SimSun"/>
                        </a:rPr>
                        <a:t>日中</a:t>
                      </a:r>
                      <a:r>
                        <a:rPr sz="1800" spc="-100" dirty="0">
                          <a:solidFill>
                            <a:srgbClr val="333333"/>
                          </a:solidFill>
                          <a:latin typeface="PMingLiU"/>
                          <a:cs typeface="PMingLiU"/>
                        </a:rPr>
                        <a:t>の</a:t>
                      </a:r>
                      <a:r>
                        <a:rPr sz="1800" spc="-100" dirty="0">
                          <a:solidFill>
                            <a:srgbClr val="333333"/>
                          </a:solidFill>
                          <a:latin typeface="SimSun"/>
                          <a:cs typeface="SimSun"/>
                        </a:rPr>
                        <a:t>活発時間帯</a:t>
                      </a:r>
                      <a:r>
                        <a:rPr sz="1800" spc="-100" dirty="0">
                          <a:solidFill>
                            <a:srgbClr val="333333"/>
                          </a:solidFill>
                          <a:latin typeface="PMingLiU"/>
                          <a:cs typeface="PMingLiU"/>
                        </a:rPr>
                        <a:t>と</a:t>
                      </a:r>
                      <a:r>
                        <a:rPr sz="1800" spc="-90" dirty="0">
                          <a:solidFill>
                            <a:srgbClr val="333333"/>
                          </a:solidFill>
                          <a:latin typeface="SimSun"/>
                          <a:cs typeface="SimSun"/>
                        </a:rPr>
                        <a:t>閑散時間帯</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7490">
                        <a:lnSpc>
                          <a:spcPct val="100000"/>
                        </a:lnSpc>
                        <a:spcBef>
                          <a:spcPts val="385"/>
                        </a:spcBef>
                      </a:pPr>
                      <a:r>
                        <a:rPr sz="1800" spc="-90" dirty="0">
                          <a:solidFill>
                            <a:srgbClr val="E43D3D"/>
                          </a:solidFill>
                          <a:latin typeface="SimSun"/>
                          <a:cs typeface="SimSun"/>
                        </a:rPr>
                        <a:t>非常に強い</a:t>
                      </a:r>
                      <a:endParaRPr sz="1800">
                        <a:latin typeface="SimSun"/>
                        <a:cs typeface="SimSun"/>
                      </a:endParaRPr>
                    </a:p>
                    <a:p>
                      <a:pPr marL="85090" marR="227965">
                        <a:lnSpc>
                          <a:spcPct val="112500"/>
                        </a:lnSpc>
                      </a:pPr>
                      <a:r>
                        <a:rPr sz="1800" spc="-100" dirty="0">
                          <a:solidFill>
                            <a:srgbClr val="333333"/>
                          </a:solidFill>
                          <a:latin typeface="SimSun"/>
                          <a:cs typeface="SimSun"/>
                        </a:rPr>
                        <a:t>原油</a:t>
                      </a:r>
                      <a:r>
                        <a:rPr sz="1800" spc="-60" dirty="0">
                          <a:solidFill>
                            <a:srgbClr val="333333"/>
                          </a:solidFill>
                          <a:latin typeface="Arial"/>
                          <a:cs typeface="Arial"/>
                        </a:rPr>
                        <a:t>: </a:t>
                      </a:r>
                      <a:r>
                        <a:rPr sz="1800" spc="-135" dirty="0">
                          <a:solidFill>
                            <a:srgbClr val="333333"/>
                          </a:solidFill>
                          <a:latin typeface="Arial"/>
                          <a:cs typeface="Arial"/>
                        </a:rPr>
                        <a:t>OPEC</a:t>
                      </a:r>
                      <a:r>
                        <a:rPr sz="1800" spc="-100" dirty="0">
                          <a:solidFill>
                            <a:srgbClr val="333333"/>
                          </a:solidFill>
                          <a:latin typeface="SimSun"/>
                          <a:cs typeface="SimSun"/>
                        </a:rPr>
                        <a:t>会合</a:t>
                      </a:r>
                      <a:r>
                        <a:rPr sz="1800" spc="-100" dirty="0">
                          <a:solidFill>
                            <a:srgbClr val="333333"/>
                          </a:solidFill>
                          <a:latin typeface="PMingLiU"/>
                          <a:cs typeface="PMingLiU"/>
                        </a:rPr>
                        <a:t>や</a:t>
                      </a:r>
                      <a:r>
                        <a:rPr sz="1800" spc="-100" dirty="0">
                          <a:solidFill>
                            <a:srgbClr val="333333"/>
                          </a:solidFill>
                          <a:latin typeface="SimSun"/>
                          <a:cs typeface="SimSun"/>
                        </a:rPr>
                        <a:t>地政学</a:t>
                      </a:r>
                      <a:r>
                        <a:rPr sz="1800" spc="-105" dirty="0">
                          <a:solidFill>
                            <a:srgbClr val="333333"/>
                          </a:solidFill>
                          <a:latin typeface="PMingLiU"/>
                          <a:cs typeface="PMingLiU"/>
                        </a:rPr>
                        <a:t>リスク</a:t>
                      </a:r>
                      <a:r>
                        <a:rPr sz="1800" spc="-100" dirty="0">
                          <a:solidFill>
                            <a:srgbClr val="333333"/>
                          </a:solidFill>
                          <a:latin typeface="SimSun"/>
                          <a:cs typeface="SimSun"/>
                        </a:rPr>
                        <a:t>高</a:t>
                      </a:r>
                      <a:r>
                        <a:rPr sz="1800" spc="-100" dirty="0">
                          <a:solidFill>
                            <a:srgbClr val="333333"/>
                          </a:solidFill>
                          <a:latin typeface="PMingLiU"/>
                          <a:cs typeface="PMingLiU"/>
                        </a:rPr>
                        <a:t>ボラが</a:t>
                      </a:r>
                      <a:r>
                        <a:rPr sz="1800" spc="-100" dirty="0">
                          <a:solidFill>
                            <a:srgbClr val="333333"/>
                          </a:solidFill>
                          <a:latin typeface="SimSun"/>
                          <a:cs typeface="SimSun"/>
                        </a:rPr>
                        <a:t>持続</a:t>
                      </a:r>
                      <a:r>
                        <a:rPr sz="1800" spc="-100" dirty="0">
                          <a:solidFill>
                            <a:srgbClr val="333333"/>
                          </a:solidFill>
                          <a:latin typeface="PMingLiU"/>
                          <a:cs typeface="PMingLiU"/>
                        </a:rPr>
                        <a:t>する</a:t>
                      </a:r>
                      <a:r>
                        <a:rPr sz="1800" spc="-100" dirty="0">
                          <a:solidFill>
                            <a:srgbClr val="333333"/>
                          </a:solidFill>
                          <a:latin typeface="SimSun"/>
                          <a:cs typeface="SimSun"/>
                        </a:rPr>
                        <a:t>傾向</a:t>
                      </a:r>
                      <a:r>
                        <a:rPr sz="1800" spc="-100" dirty="0">
                          <a:solidFill>
                            <a:srgbClr val="333333"/>
                          </a:solidFill>
                          <a:latin typeface="PMingLiU"/>
                          <a:cs typeface="PMingLiU"/>
                        </a:rPr>
                        <a:t>が</a:t>
                      </a:r>
                      <a:r>
                        <a:rPr sz="1800" spc="-75" dirty="0">
                          <a:solidFill>
                            <a:srgbClr val="333333"/>
                          </a:solidFill>
                          <a:latin typeface="SimSun"/>
                          <a:cs typeface="SimSun"/>
                        </a:rPr>
                        <a:t>顕著</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2410">
                        <a:lnSpc>
                          <a:spcPct val="100000"/>
                        </a:lnSpc>
                        <a:spcBef>
                          <a:spcPts val="385"/>
                        </a:spcBef>
                      </a:pPr>
                      <a:r>
                        <a:rPr sz="1800" spc="-85" dirty="0">
                          <a:solidFill>
                            <a:srgbClr val="8059D5"/>
                          </a:solidFill>
                          <a:latin typeface="SimSun"/>
                          <a:cs typeface="SimSun"/>
                        </a:rPr>
                        <a:t>中程度</a:t>
                      </a:r>
                      <a:endParaRPr sz="1800">
                        <a:latin typeface="SimSun"/>
                        <a:cs typeface="SimSun"/>
                      </a:endParaRPr>
                    </a:p>
                    <a:p>
                      <a:pPr marL="80010" marR="121285">
                        <a:lnSpc>
                          <a:spcPct val="112500"/>
                        </a:lnSpc>
                      </a:pPr>
                      <a:r>
                        <a:rPr sz="1800" spc="-100" dirty="0">
                          <a:solidFill>
                            <a:srgbClr val="333333"/>
                          </a:solidFill>
                          <a:latin typeface="SimSun"/>
                          <a:cs typeface="SimSun"/>
                        </a:rPr>
                        <a:t>政策</a:t>
                      </a:r>
                      <a:r>
                        <a:rPr sz="1800" spc="-100" dirty="0">
                          <a:solidFill>
                            <a:srgbClr val="333333"/>
                          </a:solidFill>
                          <a:latin typeface="PMingLiU"/>
                          <a:cs typeface="PMingLiU"/>
                        </a:rPr>
                        <a:t>イベント</a:t>
                      </a:r>
                      <a:r>
                        <a:rPr sz="1800" spc="-100" dirty="0">
                          <a:solidFill>
                            <a:srgbClr val="333333"/>
                          </a:solidFill>
                          <a:latin typeface="SimSun"/>
                          <a:cs typeface="SimSun"/>
                        </a:rPr>
                        <a:t>前後</a:t>
                      </a:r>
                      <a:r>
                        <a:rPr sz="1800" spc="-100" dirty="0">
                          <a:solidFill>
                            <a:srgbClr val="333333"/>
                          </a:solidFill>
                          <a:latin typeface="PMingLiU"/>
                          <a:cs typeface="PMingLiU"/>
                        </a:rPr>
                        <a:t>の</a:t>
                      </a:r>
                      <a:r>
                        <a:rPr sz="1800" spc="-100" dirty="0">
                          <a:solidFill>
                            <a:srgbClr val="333333"/>
                          </a:solidFill>
                          <a:latin typeface="SimSun"/>
                          <a:cs typeface="SimSun"/>
                        </a:rPr>
                        <a:t>一時的高</a:t>
                      </a:r>
                      <a:r>
                        <a:rPr sz="1800" spc="-145" dirty="0">
                          <a:solidFill>
                            <a:srgbClr val="333333"/>
                          </a:solidFill>
                          <a:latin typeface="PMingLiU"/>
                          <a:cs typeface="PMingLiU"/>
                        </a:rPr>
                        <a:t>ボ</a:t>
                      </a:r>
                      <a:r>
                        <a:rPr sz="1800" spc="-50" dirty="0">
                          <a:solidFill>
                            <a:srgbClr val="333333"/>
                          </a:solidFill>
                          <a:latin typeface="PMingLiU"/>
                          <a:cs typeface="PMingLiU"/>
                        </a:rPr>
                        <a:t>ラ</a:t>
                      </a:r>
                      <a:endParaRPr sz="1800">
                        <a:latin typeface="PMingLiU"/>
                        <a:cs typeface="PMingLiU"/>
                      </a:endParaRPr>
                    </a:p>
                    <a:p>
                      <a:pPr marL="80010">
                        <a:lnSpc>
                          <a:spcPct val="100000"/>
                        </a:lnSpc>
                        <a:spcBef>
                          <a:spcPts val="150"/>
                        </a:spcBef>
                      </a:pPr>
                      <a:r>
                        <a:rPr sz="1800" spc="-100" dirty="0">
                          <a:solidFill>
                            <a:srgbClr val="333333"/>
                          </a:solidFill>
                          <a:latin typeface="SimSun"/>
                          <a:cs typeface="SimSun"/>
                        </a:rPr>
                        <a:t>社債市場</a:t>
                      </a:r>
                      <a:r>
                        <a:rPr sz="1800" spc="-100" dirty="0">
                          <a:solidFill>
                            <a:srgbClr val="333333"/>
                          </a:solidFill>
                          <a:latin typeface="PMingLiU"/>
                          <a:cs typeface="PMingLiU"/>
                        </a:rPr>
                        <a:t>では</a:t>
                      </a:r>
                      <a:r>
                        <a:rPr sz="1800" spc="-100" dirty="0">
                          <a:solidFill>
                            <a:srgbClr val="333333"/>
                          </a:solidFill>
                          <a:latin typeface="SimSun"/>
                          <a:cs typeface="SimSun"/>
                        </a:rPr>
                        <a:t>信用不安</a:t>
                      </a:r>
                      <a:r>
                        <a:rPr sz="1800" spc="-100" dirty="0">
                          <a:solidFill>
                            <a:srgbClr val="333333"/>
                          </a:solidFill>
                          <a:latin typeface="PMingLiU"/>
                          <a:cs typeface="PMingLiU"/>
                        </a:rPr>
                        <a:t>で</a:t>
                      </a:r>
                      <a:r>
                        <a:rPr sz="1800" spc="-100" dirty="0">
                          <a:solidFill>
                            <a:srgbClr val="333333"/>
                          </a:solidFill>
                          <a:latin typeface="SimSun"/>
                          <a:cs typeface="SimSun"/>
                        </a:rPr>
                        <a:t>持続</a:t>
                      </a:r>
                      <a:r>
                        <a:rPr sz="1800" spc="-50" dirty="0">
                          <a:solidFill>
                            <a:srgbClr val="333333"/>
                          </a:solidFill>
                          <a:latin typeface="PMingLiU"/>
                          <a:cs typeface="PMingLiU"/>
                        </a:rPr>
                        <a:t>も</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6854">
                        <a:lnSpc>
                          <a:spcPct val="100000"/>
                        </a:lnSpc>
                        <a:spcBef>
                          <a:spcPts val="385"/>
                        </a:spcBef>
                      </a:pPr>
                      <a:r>
                        <a:rPr sz="1800" spc="-90" dirty="0">
                          <a:solidFill>
                            <a:srgbClr val="E43D3D"/>
                          </a:solidFill>
                          <a:latin typeface="SimSun"/>
                          <a:cs typeface="SimSun"/>
                        </a:rPr>
                        <a:t>極端に強い</a:t>
                      </a:r>
                      <a:endParaRPr sz="1800">
                        <a:latin typeface="SimSun"/>
                        <a:cs typeface="SimSun"/>
                      </a:endParaRPr>
                    </a:p>
                    <a:p>
                      <a:pPr marL="84455" marR="564515">
                        <a:lnSpc>
                          <a:spcPct val="112500"/>
                        </a:lnSpc>
                      </a:pPr>
                      <a:r>
                        <a:rPr sz="1800" spc="-100" dirty="0">
                          <a:solidFill>
                            <a:srgbClr val="333333"/>
                          </a:solidFill>
                          <a:latin typeface="SimSun"/>
                          <a:cs typeface="SimSun"/>
                        </a:rPr>
                        <a:t>高</a:t>
                      </a:r>
                      <a:r>
                        <a:rPr sz="1800" spc="-100" dirty="0">
                          <a:solidFill>
                            <a:srgbClr val="333333"/>
                          </a:solidFill>
                          <a:latin typeface="PMingLiU"/>
                          <a:cs typeface="PMingLiU"/>
                        </a:rPr>
                        <a:t>ボラ</a:t>
                      </a:r>
                      <a:r>
                        <a:rPr sz="1800" spc="-100" dirty="0">
                          <a:solidFill>
                            <a:srgbClr val="333333"/>
                          </a:solidFill>
                          <a:latin typeface="SimSun"/>
                          <a:cs typeface="SimSun"/>
                        </a:rPr>
                        <a:t>期</a:t>
                      </a:r>
                      <a:r>
                        <a:rPr sz="1800" spc="-100" dirty="0">
                          <a:solidFill>
                            <a:srgbClr val="333333"/>
                          </a:solidFill>
                          <a:latin typeface="PMingLiU"/>
                          <a:cs typeface="PMingLiU"/>
                        </a:rPr>
                        <a:t>と</a:t>
                      </a:r>
                      <a:r>
                        <a:rPr sz="1800" spc="-100" dirty="0">
                          <a:solidFill>
                            <a:srgbClr val="333333"/>
                          </a:solidFill>
                          <a:latin typeface="SimSun"/>
                          <a:cs typeface="SimSun"/>
                        </a:rPr>
                        <a:t>低</a:t>
                      </a:r>
                      <a:r>
                        <a:rPr sz="1800" spc="-100" dirty="0">
                          <a:solidFill>
                            <a:srgbClr val="333333"/>
                          </a:solidFill>
                          <a:latin typeface="PMingLiU"/>
                          <a:cs typeface="PMingLiU"/>
                        </a:rPr>
                        <a:t>ボラ</a:t>
                      </a:r>
                      <a:r>
                        <a:rPr sz="1800" spc="-100" dirty="0">
                          <a:solidFill>
                            <a:srgbClr val="333333"/>
                          </a:solidFill>
                          <a:latin typeface="SimSun"/>
                          <a:cs typeface="SimSun"/>
                        </a:rPr>
                        <a:t>期</a:t>
                      </a:r>
                      <a:r>
                        <a:rPr sz="1800" spc="-100" dirty="0">
                          <a:solidFill>
                            <a:srgbClr val="333333"/>
                          </a:solidFill>
                          <a:latin typeface="PMingLiU"/>
                          <a:cs typeface="PMingLiU"/>
                        </a:rPr>
                        <a:t>の</a:t>
                      </a:r>
                      <a:r>
                        <a:rPr sz="1800" spc="-110" dirty="0">
                          <a:solidFill>
                            <a:srgbClr val="333333"/>
                          </a:solidFill>
                          <a:latin typeface="SimSun"/>
                          <a:cs typeface="SimSun"/>
                        </a:rPr>
                        <a:t>交互出現</a:t>
                      </a:r>
                      <a:r>
                        <a:rPr sz="1800" spc="-100" dirty="0">
                          <a:solidFill>
                            <a:srgbClr val="333333"/>
                          </a:solidFill>
                          <a:latin typeface="SimSun"/>
                          <a:cs typeface="SimSun"/>
                        </a:rPr>
                        <a:t>年率換算</a:t>
                      </a:r>
                      <a:r>
                        <a:rPr sz="1800" spc="-70" dirty="0">
                          <a:solidFill>
                            <a:srgbClr val="333333"/>
                          </a:solidFill>
                          <a:latin typeface="Arial"/>
                          <a:cs typeface="Arial"/>
                        </a:rPr>
                        <a:t>100%</a:t>
                      </a:r>
                      <a:r>
                        <a:rPr sz="1800" spc="-100" dirty="0">
                          <a:solidFill>
                            <a:srgbClr val="333333"/>
                          </a:solidFill>
                          <a:latin typeface="SimSun"/>
                          <a:cs typeface="SimSun"/>
                        </a:rPr>
                        <a:t>超</a:t>
                      </a:r>
                      <a:r>
                        <a:rPr sz="1800" spc="-100" dirty="0">
                          <a:solidFill>
                            <a:srgbClr val="333333"/>
                          </a:solidFill>
                          <a:latin typeface="PMingLiU"/>
                          <a:cs typeface="PMingLiU"/>
                        </a:rPr>
                        <a:t>の</a:t>
                      </a:r>
                      <a:r>
                        <a:rPr sz="1800" spc="-100" dirty="0">
                          <a:solidFill>
                            <a:srgbClr val="333333"/>
                          </a:solidFill>
                          <a:latin typeface="SimSun"/>
                          <a:cs typeface="SimSun"/>
                        </a:rPr>
                        <a:t>局面</a:t>
                      </a:r>
                      <a:r>
                        <a:rPr sz="1800" spc="-50" dirty="0">
                          <a:solidFill>
                            <a:srgbClr val="333333"/>
                          </a:solidFill>
                          <a:latin typeface="PMingLiU"/>
                          <a:cs typeface="PMingLiU"/>
                        </a:rPr>
                        <a:t>も</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extLst>
                  <a:ext uri="{0D108BD9-81ED-4DB2-BD59-A6C34878D82A}">
                    <a16:rowId xmlns:a16="http://schemas.microsoft.com/office/drawing/2014/main" val="10003"/>
                  </a:ext>
                </a:extLst>
              </a:tr>
              <a:tr h="1371943">
                <a:tc>
                  <a:txBody>
                    <a:bodyPr/>
                    <a:lstStyle/>
                    <a:p>
                      <a:pPr marL="80645">
                        <a:lnSpc>
                          <a:spcPct val="100000"/>
                        </a:lnSpc>
                        <a:spcBef>
                          <a:spcPts val="385"/>
                        </a:spcBef>
                      </a:pPr>
                      <a:r>
                        <a:rPr sz="1800" b="1" spc="-100" dirty="0">
                          <a:solidFill>
                            <a:srgbClr val="333333"/>
                          </a:solidFill>
                          <a:latin typeface="Meiryo"/>
                          <a:cs typeface="Meiryo"/>
                        </a:rPr>
                        <a:t>レバレッジ</a:t>
                      </a:r>
                      <a:r>
                        <a:rPr sz="1800" b="1" spc="-75" dirty="0">
                          <a:solidFill>
                            <a:srgbClr val="333333"/>
                          </a:solidFill>
                          <a:latin typeface="BIZ UDPGothic"/>
                          <a:cs typeface="BIZ UDPGothic"/>
                        </a:rPr>
                        <a:t>効果</a:t>
                      </a:r>
                      <a:endParaRPr sz="1800">
                        <a:latin typeface="BIZ UDPGothic"/>
                        <a:cs typeface="BIZ UDPGothic"/>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29235">
                        <a:lnSpc>
                          <a:spcPct val="100000"/>
                        </a:lnSpc>
                        <a:spcBef>
                          <a:spcPts val="385"/>
                        </a:spcBef>
                      </a:pPr>
                      <a:r>
                        <a:rPr sz="1800" spc="-90" dirty="0">
                          <a:solidFill>
                            <a:srgbClr val="E43D3D"/>
                          </a:solidFill>
                          <a:latin typeface="SimSun"/>
                          <a:cs typeface="SimSun"/>
                        </a:rPr>
                        <a:t>非常に強い</a:t>
                      </a:r>
                      <a:endParaRPr sz="1800">
                        <a:latin typeface="SimSun"/>
                        <a:cs typeface="SimSun"/>
                      </a:endParaRPr>
                    </a:p>
                    <a:p>
                      <a:pPr marL="76835" marR="133985">
                        <a:lnSpc>
                          <a:spcPct val="112500"/>
                        </a:lnSpc>
                      </a:pPr>
                      <a:r>
                        <a:rPr sz="1800" spc="-100" dirty="0">
                          <a:solidFill>
                            <a:srgbClr val="333333"/>
                          </a:solidFill>
                          <a:latin typeface="SimSun"/>
                          <a:cs typeface="SimSun"/>
                        </a:rPr>
                        <a:t>株価下落</a:t>
                      </a:r>
                      <a:r>
                        <a:rPr sz="1800" spc="-100" dirty="0">
                          <a:solidFill>
                            <a:srgbClr val="333333"/>
                          </a:solidFill>
                          <a:latin typeface="PMingLiU"/>
                          <a:cs typeface="PMingLiU"/>
                        </a:rPr>
                        <a:t>が</a:t>
                      </a:r>
                      <a:r>
                        <a:rPr sz="1800" spc="-100" dirty="0">
                          <a:solidFill>
                            <a:srgbClr val="333333"/>
                          </a:solidFill>
                          <a:latin typeface="SimSun"/>
                          <a:cs typeface="SimSun"/>
                        </a:rPr>
                        <a:t>財務</a:t>
                      </a:r>
                      <a:r>
                        <a:rPr sz="1800" spc="-100" dirty="0">
                          <a:solidFill>
                            <a:srgbClr val="333333"/>
                          </a:solidFill>
                          <a:latin typeface="PMingLiU"/>
                          <a:cs typeface="PMingLiU"/>
                        </a:rPr>
                        <a:t>レバレッジ</a:t>
                      </a:r>
                      <a:r>
                        <a:rPr sz="1800" spc="-125" dirty="0">
                          <a:solidFill>
                            <a:srgbClr val="333333"/>
                          </a:solidFill>
                          <a:latin typeface="SimSun"/>
                          <a:cs typeface="SimSun"/>
                        </a:rPr>
                        <a:t>上昇</a:t>
                      </a:r>
                      <a:r>
                        <a:rPr sz="1800" spc="-145" dirty="0">
                          <a:solidFill>
                            <a:srgbClr val="333333"/>
                          </a:solidFill>
                          <a:latin typeface="SimSun"/>
                          <a:cs typeface="SimSun"/>
                        </a:rPr>
                        <a:t> </a:t>
                      </a:r>
                      <a:r>
                        <a:rPr sz="1800" spc="-114" dirty="0">
                          <a:solidFill>
                            <a:srgbClr val="333333"/>
                          </a:solidFill>
                          <a:latin typeface="Arial"/>
                          <a:cs typeface="Arial"/>
                        </a:rPr>
                        <a:t>VIX</a:t>
                      </a:r>
                      <a:r>
                        <a:rPr sz="1800" spc="-105" dirty="0">
                          <a:solidFill>
                            <a:srgbClr val="333333"/>
                          </a:solidFill>
                          <a:latin typeface="PMingLiU"/>
                          <a:cs typeface="PMingLiU"/>
                        </a:rPr>
                        <a:t>などとの</a:t>
                      </a:r>
                      <a:r>
                        <a:rPr sz="1800" spc="-100" dirty="0">
                          <a:solidFill>
                            <a:srgbClr val="333333"/>
                          </a:solidFill>
                          <a:latin typeface="SimSun"/>
                          <a:cs typeface="SimSun"/>
                        </a:rPr>
                        <a:t>顕著</a:t>
                      </a:r>
                      <a:r>
                        <a:rPr sz="1800" spc="-100" dirty="0">
                          <a:solidFill>
                            <a:srgbClr val="333333"/>
                          </a:solidFill>
                          <a:latin typeface="PMingLiU"/>
                          <a:cs typeface="PMingLiU"/>
                        </a:rPr>
                        <a:t>な</a:t>
                      </a:r>
                      <a:r>
                        <a:rPr sz="1800" spc="-100" dirty="0">
                          <a:solidFill>
                            <a:srgbClr val="333333"/>
                          </a:solidFill>
                          <a:latin typeface="SimSun"/>
                          <a:cs typeface="SimSun"/>
                        </a:rPr>
                        <a:t>負</a:t>
                      </a:r>
                      <a:r>
                        <a:rPr sz="1800" spc="-100" dirty="0">
                          <a:solidFill>
                            <a:srgbClr val="333333"/>
                          </a:solidFill>
                          <a:latin typeface="PMingLiU"/>
                          <a:cs typeface="PMingLiU"/>
                        </a:rPr>
                        <a:t>の</a:t>
                      </a:r>
                      <a:r>
                        <a:rPr sz="1800" spc="-75" dirty="0">
                          <a:solidFill>
                            <a:srgbClr val="333333"/>
                          </a:solidFill>
                          <a:latin typeface="SimSun"/>
                          <a:cs typeface="SimSun"/>
                        </a:rPr>
                        <a:t>相関</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1775">
                        <a:lnSpc>
                          <a:spcPct val="100000"/>
                        </a:lnSpc>
                        <a:spcBef>
                          <a:spcPts val="385"/>
                        </a:spcBef>
                      </a:pPr>
                      <a:r>
                        <a:rPr sz="1800" spc="-95" dirty="0">
                          <a:solidFill>
                            <a:srgbClr val="37A169"/>
                          </a:solidFill>
                          <a:latin typeface="SimSun"/>
                          <a:cs typeface="SimSun"/>
                        </a:rPr>
                        <a:t>弱いか対称的</a:t>
                      </a:r>
                      <a:endParaRPr sz="1800">
                        <a:latin typeface="SimSun"/>
                        <a:cs typeface="SimSun"/>
                      </a:endParaRPr>
                    </a:p>
                    <a:p>
                      <a:pPr marL="79375">
                        <a:lnSpc>
                          <a:spcPct val="100000"/>
                        </a:lnSpc>
                        <a:spcBef>
                          <a:spcPts val="150"/>
                        </a:spcBef>
                      </a:pPr>
                      <a:r>
                        <a:rPr sz="1800" spc="-100" dirty="0">
                          <a:solidFill>
                            <a:srgbClr val="333333"/>
                          </a:solidFill>
                          <a:latin typeface="SimSun"/>
                          <a:cs typeface="SimSun"/>
                        </a:rPr>
                        <a:t>資本構造上</a:t>
                      </a:r>
                      <a:r>
                        <a:rPr sz="1800" spc="-100" dirty="0">
                          <a:solidFill>
                            <a:srgbClr val="333333"/>
                          </a:solidFill>
                          <a:latin typeface="PMingLiU"/>
                          <a:cs typeface="PMingLiU"/>
                        </a:rPr>
                        <a:t>の</a:t>
                      </a:r>
                      <a:r>
                        <a:rPr sz="1800" spc="-100" dirty="0">
                          <a:solidFill>
                            <a:srgbClr val="333333"/>
                          </a:solidFill>
                          <a:latin typeface="SimSun"/>
                          <a:cs typeface="SimSun"/>
                        </a:rPr>
                        <a:t>理由</a:t>
                      </a:r>
                      <a:r>
                        <a:rPr sz="1800" spc="-85" dirty="0">
                          <a:solidFill>
                            <a:srgbClr val="333333"/>
                          </a:solidFill>
                          <a:latin typeface="PMingLiU"/>
                          <a:cs typeface="PMingLiU"/>
                        </a:rPr>
                        <a:t>がない</a:t>
                      </a:r>
                      <a:endParaRPr sz="1800">
                        <a:latin typeface="PMingLiU"/>
                        <a:cs typeface="PMingLiU"/>
                      </a:endParaRPr>
                    </a:p>
                    <a:p>
                      <a:pPr marL="79375">
                        <a:lnSpc>
                          <a:spcPct val="100000"/>
                        </a:lnSpc>
                        <a:spcBef>
                          <a:spcPts val="150"/>
                        </a:spcBef>
                      </a:pPr>
                      <a:r>
                        <a:rPr sz="1800" spc="-100" dirty="0">
                          <a:solidFill>
                            <a:srgbClr val="333333"/>
                          </a:solidFill>
                          <a:latin typeface="SimSun"/>
                          <a:cs typeface="SimSun"/>
                        </a:rPr>
                        <a:t>市場心理的</a:t>
                      </a:r>
                      <a:r>
                        <a:rPr sz="1800" spc="-100" dirty="0">
                          <a:solidFill>
                            <a:srgbClr val="333333"/>
                          </a:solidFill>
                          <a:latin typeface="PMingLiU"/>
                          <a:cs typeface="PMingLiU"/>
                        </a:rPr>
                        <a:t>な</a:t>
                      </a:r>
                      <a:r>
                        <a:rPr sz="1800" spc="-100" dirty="0">
                          <a:solidFill>
                            <a:srgbClr val="333333"/>
                          </a:solidFill>
                          <a:latin typeface="SimSun"/>
                          <a:cs typeface="SimSun"/>
                        </a:rPr>
                        <a:t>非対称性</a:t>
                      </a:r>
                      <a:r>
                        <a:rPr sz="1800" spc="-100" dirty="0">
                          <a:solidFill>
                            <a:srgbClr val="333333"/>
                          </a:solidFill>
                          <a:latin typeface="PMingLiU"/>
                          <a:cs typeface="PMingLiU"/>
                        </a:rPr>
                        <a:t>は</a:t>
                      </a:r>
                      <a:r>
                        <a:rPr sz="1800" spc="-75" dirty="0">
                          <a:solidFill>
                            <a:srgbClr val="333333"/>
                          </a:solidFill>
                          <a:latin typeface="SimSun"/>
                          <a:cs typeface="SimSun"/>
                        </a:rPr>
                        <a:t>存在</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7490">
                        <a:lnSpc>
                          <a:spcPct val="100000"/>
                        </a:lnSpc>
                        <a:spcBef>
                          <a:spcPts val="385"/>
                        </a:spcBef>
                      </a:pPr>
                      <a:r>
                        <a:rPr sz="1800" spc="-85" dirty="0">
                          <a:solidFill>
                            <a:srgbClr val="8059D5"/>
                          </a:solidFill>
                          <a:latin typeface="SimSun"/>
                          <a:cs typeface="SimSun"/>
                        </a:rPr>
                        <a:t>中程度</a:t>
                      </a:r>
                      <a:endParaRPr sz="1800">
                        <a:latin typeface="SimSun"/>
                        <a:cs typeface="SimSun"/>
                      </a:endParaRPr>
                    </a:p>
                    <a:p>
                      <a:pPr marL="85090" marR="125730" algn="just">
                        <a:lnSpc>
                          <a:spcPct val="112500"/>
                        </a:lnSpc>
                      </a:pPr>
                      <a:r>
                        <a:rPr sz="1800" spc="-100" dirty="0">
                          <a:solidFill>
                            <a:srgbClr val="333333"/>
                          </a:solidFill>
                          <a:latin typeface="SimSun"/>
                          <a:cs typeface="SimSun"/>
                        </a:rPr>
                        <a:t>価格急落時</a:t>
                      </a:r>
                      <a:r>
                        <a:rPr sz="1800" spc="-100" dirty="0">
                          <a:solidFill>
                            <a:srgbClr val="333333"/>
                          </a:solidFill>
                          <a:latin typeface="PMingLiU"/>
                          <a:cs typeface="PMingLiU"/>
                        </a:rPr>
                        <a:t>に</a:t>
                      </a:r>
                      <a:r>
                        <a:rPr sz="1800" spc="-100" dirty="0">
                          <a:solidFill>
                            <a:srgbClr val="333333"/>
                          </a:solidFill>
                          <a:latin typeface="SimSun"/>
                          <a:cs typeface="SimSun"/>
                        </a:rPr>
                        <a:t>生産者</a:t>
                      </a:r>
                      <a:r>
                        <a:rPr sz="1800" spc="-105" dirty="0">
                          <a:solidFill>
                            <a:srgbClr val="333333"/>
                          </a:solidFill>
                          <a:latin typeface="PMingLiU"/>
                          <a:cs typeface="PMingLiU"/>
                        </a:rPr>
                        <a:t>のヘッジ</a:t>
                      </a:r>
                      <a:r>
                        <a:rPr sz="1800" spc="-114" dirty="0">
                          <a:solidFill>
                            <a:srgbClr val="333333"/>
                          </a:solidFill>
                          <a:latin typeface="SimSun"/>
                          <a:cs typeface="SimSun"/>
                        </a:rPr>
                        <a:t>行動</a:t>
                      </a:r>
                      <a:r>
                        <a:rPr sz="1800" spc="-100" dirty="0">
                          <a:solidFill>
                            <a:srgbClr val="333333"/>
                          </a:solidFill>
                          <a:latin typeface="SimSun"/>
                          <a:cs typeface="SimSun"/>
                        </a:rPr>
                        <a:t>下落局面</a:t>
                      </a:r>
                      <a:r>
                        <a:rPr sz="1800" spc="-100" dirty="0">
                          <a:solidFill>
                            <a:srgbClr val="333333"/>
                          </a:solidFill>
                          <a:latin typeface="PMingLiU"/>
                          <a:cs typeface="PMingLiU"/>
                        </a:rPr>
                        <a:t>でのボラ</a:t>
                      </a:r>
                      <a:r>
                        <a:rPr sz="1800" spc="-100" dirty="0">
                          <a:solidFill>
                            <a:srgbClr val="333333"/>
                          </a:solidFill>
                          <a:latin typeface="SimSun"/>
                          <a:cs typeface="SimSun"/>
                        </a:rPr>
                        <a:t>増幅</a:t>
                      </a:r>
                      <a:r>
                        <a:rPr sz="1800" spc="-100" dirty="0">
                          <a:solidFill>
                            <a:srgbClr val="333333"/>
                          </a:solidFill>
                          <a:latin typeface="PMingLiU"/>
                          <a:cs typeface="PMingLiU"/>
                        </a:rPr>
                        <a:t>は</a:t>
                      </a:r>
                      <a:r>
                        <a:rPr sz="1800" spc="-100" dirty="0">
                          <a:solidFill>
                            <a:srgbClr val="333333"/>
                          </a:solidFill>
                          <a:latin typeface="SimSun"/>
                          <a:cs typeface="SimSun"/>
                        </a:rPr>
                        <a:t>観察</a:t>
                      </a:r>
                      <a:r>
                        <a:rPr sz="1800" spc="-120" dirty="0">
                          <a:solidFill>
                            <a:srgbClr val="333333"/>
                          </a:solidFill>
                          <a:latin typeface="PMingLiU"/>
                          <a:cs typeface="PMingLiU"/>
                        </a:rPr>
                        <a:t>され</a:t>
                      </a:r>
                      <a:r>
                        <a:rPr sz="1800" spc="-50" dirty="0">
                          <a:solidFill>
                            <a:srgbClr val="333333"/>
                          </a:solidFill>
                          <a:latin typeface="PMingLiU"/>
                          <a:cs typeface="PMingLiU"/>
                        </a:rPr>
                        <a:t>る</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2410">
                        <a:lnSpc>
                          <a:spcPct val="100000"/>
                        </a:lnSpc>
                        <a:spcBef>
                          <a:spcPts val="385"/>
                        </a:spcBef>
                      </a:pPr>
                      <a:r>
                        <a:rPr sz="1800" spc="-100" dirty="0">
                          <a:solidFill>
                            <a:srgbClr val="8059D5"/>
                          </a:solidFill>
                          <a:latin typeface="SimSun"/>
                          <a:cs typeface="SimSun"/>
                        </a:rPr>
                        <a:t>利回りとの関係</a:t>
                      </a:r>
                      <a:endParaRPr sz="1800">
                        <a:latin typeface="SimSun"/>
                        <a:cs typeface="SimSun"/>
                      </a:endParaRPr>
                    </a:p>
                    <a:p>
                      <a:pPr marL="80010" marR="121285">
                        <a:lnSpc>
                          <a:spcPct val="112500"/>
                        </a:lnSpc>
                      </a:pPr>
                      <a:r>
                        <a:rPr sz="1800" spc="-100" dirty="0">
                          <a:solidFill>
                            <a:srgbClr val="333333"/>
                          </a:solidFill>
                          <a:latin typeface="SimSun"/>
                          <a:cs typeface="SimSun"/>
                        </a:rPr>
                        <a:t>利回</a:t>
                      </a:r>
                      <a:r>
                        <a:rPr sz="1800" spc="-100" dirty="0">
                          <a:solidFill>
                            <a:srgbClr val="333333"/>
                          </a:solidFill>
                          <a:latin typeface="PMingLiU"/>
                          <a:cs typeface="PMingLiU"/>
                        </a:rPr>
                        <a:t>り</a:t>
                      </a:r>
                      <a:r>
                        <a:rPr sz="1800" spc="-100" dirty="0">
                          <a:solidFill>
                            <a:srgbClr val="333333"/>
                          </a:solidFill>
                          <a:latin typeface="SimSun"/>
                          <a:cs typeface="SimSun"/>
                        </a:rPr>
                        <a:t>低下局面</a:t>
                      </a:r>
                      <a:r>
                        <a:rPr sz="1800" spc="-100" dirty="0">
                          <a:solidFill>
                            <a:srgbClr val="333333"/>
                          </a:solidFill>
                          <a:latin typeface="PMingLiU"/>
                          <a:cs typeface="PMingLiU"/>
                        </a:rPr>
                        <a:t>でボラも</a:t>
                      </a:r>
                      <a:r>
                        <a:rPr sz="1800" spc="-120" dirty="0">
                          <a:solidFill>
                            <a:srgbClr val="333333"/>
                          </a:solidFill>
                          <a:latin typeface="SimSun"/>
                          <a:cs typeface="SimSun"/>
                        </a:rPr>
                        <a:t>低下傾</a:t>
                      </a:r>
                      <a:r>
                        <a:rPr sz="1800" spc="-50" dirty="0">
                          <a:solidFill>
                            <a:srgbClr val="333333"/>
                          </a:solidFill>
                          <a:latin typeface="SimSun"/>
                          <a:cs typeface="SimSun"/>
                        </a:rPr>
                        <a:t>向</a:t>
                      </a:r>
                      <a:endParaRPr sz="1800">
                        <a:latin typeface="SimSun"/>
                        <a:cs typeface="SimSun"/>
                      </a:endParaRPr>
                    </a:p>
                    <a:p>
                      <a:pPr marL="80010">
                        <a:lnSpc>
                          <a:spcPct val="100000"/>
                        </a:lnSpc>
                        <a:spcBef>
                          <a:spcPts val="150"/>
                        </a:spcBef>
                      </a:pPr>
                      <a:r>
                        <a:rPr sz="1800" spc="-100" dirty="0">
                          <a:solidFill>
                            <a:srgbClr val="333333"/>
                          </a:solidFill>
                          <a:latin typeface="SimSun"/>
                          <a:cs typeface="SimSun"/>
                        </a:rPr>
                        <a:t>株式</a:t>
                      </a:r>
                      <a:r>
                        <a:rPr sz="1800" spc="-100" dirty="0">
                          <a:solidFill>
                            <a:srgbClr val="333333"/>
                          </a:solidFill>
                          <a:latin typeface="PMingLiU"/>
                          <a:cs typeface="PMingLiU"/>
                        </a:rPr>
                        <a:t>のレバレッジ</a:t>
                      </a:r>
                      <a:r>
                        <a:rPr sz="1800" spc="-100" dirty="0">
                          <a:solidFill>
                            <a:srgbClr val="333333"/>
                          </a:solidFill>
                          <a:latin typeface="SimSun"/>
                          <a:cs typeface="SimSun"/>
                        </a:rPr>
                        <a:t>効果</a:t>
                      </a:r>
                      <a:r>
                        <a:rPr sz="1800" spc="-100" dirty="0">
                          <a:solidFill>
                            <a:srgbClr val="333333"/>
                          </a:solidFill>
                          <a:latin typeface="PMingLiU"/>
                          <a:cs typeface="PMingLiU"/>
                        </a:rPr>
                        <a:t>と</a:t>
                      </a:r>
                      <a:r>
                        <a:rPr sz="1800" spc="-75" dirty="0">
                          <a:solidFill>
                            <a:srgbClr val="333333"/>
                          </a:solidFill>
                          <a:latin typeface="SimSun"/>
                          <a:cs typeface="SimSun"/>
                        </a:rPr>
                        <a:t>類似</a:t>
                      </a:r>
                      <a:endParaRPr sz="1800">
                        <a:latin typeface="SimSun"/>
                        <a:cs typeface="SimSun"/>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tc>
                  <a:txBody>
                    <a:bodyPr/>
                    <a:lstStyle/>
                    <a:p>
                      <a:pPr marL="236854">
                        <a:lnSpc>
                          <a:spcPct val="100000"/>
                        </a:lnSpc>
                        <a:spcBef>
                          <a:spcPts val="385"/>
                        </a:spcBef>
                      </a:pPr>
                      <a:r>
                        <a:rPr sz="1800" spc="-150" dirty="0">
                          <a:solidFill>
                            <a:srgbClr val="8059D5"/>
                          </a:solidFill>
                          <a:latin typeface="SimSun"/>
                          <a:cs typeface="SimSun"/>
                        </a:rPr>
                        <a:t>弱いながら 存在</a:t>
                      </a:r>
                      <a:endParaRPr sz="1800">
                        <a:latin typeface="SimSun"/>
                        <a:cs typeface="SimSun"/>
                      </a:endParaRPr>
                    </a:p>
                    <a:p>
                      <a:pPr marL="84455">
                        <a:lnSpc>
                          <a:spcPct val="100000"/>
                        </a:lnSpc>
                        <a:spcBef>
                          <a:spcPts val="150"/>
                        </a:spcBef>
                      </a:pPr>
                      <a:r>
                        <a:rPr sz="1800" spc="-100" dirty="0">
                          <a:solidFill>
                            <a:srgbClr val="333333"/>
                          </a:solidFill>
                          <a:latin typeface="SimSun"/>
                          <a:cs typeface="SimSun"/>
                        </a:rPr>
                        <a:t>投資家心理</a:t>
                      </a:r>
                      <a:r>
                        <a:rPr sz="1800" spc="-110" dirty="0">
                          <a:solidFill>
                            <a:srgbClr val="333333"/>
                          </a:solidFill>
                          <a:latin typeface="PMingLiU"/>
                          <a:cs typeface="PMingLiU"/>
                        </a:rPr>
                        <a:t>による</a:t>
                      </a:r>
                      <a:r>
                        <a:rPr sz="1800" spc="-90" dirty="0">
                          <a:solidFill>
                            <a:srgbClr val="333333"/>
                          </a:solidFill>
                          <a:latin typeface="SimSun"/>
                          <a:cs typeface="SimSun"/>
                        </a:rPr>
                        <a:t>非対称性</a:t>
                      </a:r>
                      <a:endParaRPr sz="1800">
                        <a:latin typeface="SimSun"/>
                        <a:cs typeface="SimSun"/>
                      </a:endParaRPr>
                    </a:p>
                    <a:p>
                      <a:pPr marL="84455">
                        <a:lnSpc>
                          <a:spcPct val="100000"/>
                        </a:lnSpc>
                        <a:spcBef>
                          <a:spcPts val="150"/>
                        </a:spcBef>
                      </a:pPr>
                      <a:r>
                        <a:rPr sz="1800" spc="-100" dirty="0">
                          <a:solidFill>
                            <a:srgbClr val="333333"/>
                          </a:solidFill>
                          <a:latin typeface="SimSun"/>
                          <a:cs typeface="SimSun"/>
                        </a:rPr>
                        <a:t>実証分析</a:t>
                      </a:r>
                      <a:r>
                        <a:rPr sz="1800" spc="-100" dirty="0">
                          <a:solidFill>
                            <a:srgbClr val="333333"/>
                          </a:solidFill>
                          <a:latin typeface="PMingLiU"/>
                          <a:cs typeface="PMingLiU"/>
                        </a:rPr>
                        <a:t>で</a:t>
                      </a:r>
                      <a:r>
                        <a:rPr sz="1800" spc="-100" dirty="0">
                          <a:solidFill>
                            <a:srgbClr val="333333"/>
                          </a:solidFill>
                          <a:latin typeface="SimSun"/>
                          <a:cs typeface="SimSun"/>
                        </a:rPr>
                        <a:t>負</a:t>
                      </a:r>
                      <a:r>
                        <a:rPr sz="1800" spc="-100" dirty="0">
                          <a:solidFill>
                            <a:srgbClr val="333333"/>
                          </a:solidFill>
                          <a:latin typeface="PMingLiU"/>
                          <a:cs typeface="PMingLiU"/>
                        </a:rPr>
                        <a:t>の</a:t>
                      </a:r>
                      <a:r>
                        <a:rPr sz="1800" spc="-100" dirty="0">
                          <a:solidFill>
                            <a:srgbClr val="333333"/>
                          </a:solidFill>
                          <a:latin typeface="SimSun"/>
                          <a:cs typeface="SimSun"/>
                        </a:rPr>
                        <a:t>相関</a:t>
                      </a:r>
                      <a:r>
                        <a:rPr sz="1800" spc="-100" dirty="0">
                          <a:solidFill>
                            <a:srgbClr val="333333"/>
                          </a:solidFill>
                          <a:latin typeface="PMingLiU"/>
                          <a:cs typeface="PMingLiU"/>
                        </a:rPr>
                        <a:t>が</a:t>
                      </a:r>
                      <a:r>
                        <a:rPr sz="1800" spc="-100" dirty="0">
                          <a:solidFill>
                            <a:srgbClr val="333333"/>
                          </a:solidFill>
                          <a:latin typeface="SimSun"/>
                          <a:cs typeface="SimSun"/>
                        </a:rPr>
                        <a:t>検出</a:t>
                      </a:r>
                      <a:r>
                        <a:rPr sz="1800" spc="-85" dirty="0">
                          <a:solidFill>
                            <a:srgbClr val="333333"/>
                          </a:solidFill>
                          <a:latin typeface="PMingLiU"/>
                          <a:cs typeface="PMingLiU"/>
                        </a:rPr>
                        <a:t>される</a:t>
                      </a:r>
                      <a:endParaRPr sz="1800">
                        <a:latin typeface="PMingLiU"/>
                        <a:cs typeface="PMingLiU"/>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tcPr>
                </a:tc>
                <a:extLst>
                  <a:ext uri="{0D108BD9-81ED-4DB2-BD59-A6C34878D82A}">
                    <a16:rowId xmlns:a16="http://schemas.microsoft.com/office/drawing/2014/main" val="10004"/>
                  </a:ext>
                </a:extLst>
              </a:tr>
            </a:tbl>
          </a:graphicData>
        </a:graphic>
      </p:graphicFrame>
      <p:pic>
        <p:nvPicPr>
          <p:cNvPr id="6" name="object 6"/>
          <p:cNvPicPr/>
          <p:nvPr/>
        </p:nvPicPr>
        <p:blipFill>
          <a:blip r:embed="rId4" cstate="print"/>
          <a:stretch>
            <a:fillRect/>
          </a:stretch>
        </p:blipFill>
        <p:spPr>
          <a:xfrm>
            <a:off x="3458113" y="3938208"/>
            <a:ext cx="203417" cy="203417"/>
          </a:xfrm>
          <a:prstGeom prst="rect">
            <a:avLst/>
          </a:prstGeom>
        </p:spPr>
      </p:pic>
      <p:pic>
        <p:nvPicPr>
          <p:cNvPr id="7" name="object 7"/>
          <p:cNvPicPr/>
          <p:nvPr/>
        </p:nvPicPr>
        <p:blipFill>
          <a:blip r:embed="rId5" cstate="print"/>
          <a:stretch>
            <a:fillRect/>
          </a:stretch>
        </p:blipFill>
        <p:spPr>
          <a:xfrm>
            <a:off x="6695850" y="3938208"/>
            <a:ext cx="203418" cy="203417"/>
          </a:xfrm>
          <a:prstGeom prst="rect">
            <a:avLst/>
          </a:prstGeom>
        </p:spPr>
      </p:pic>
      <p:pic>
        <p:nvPicPr>
          <p:cNvPr id="8" name="object 8"/>
          <p:cNvPicPr/>
          <p:nvPr/>
        </p:nvPicPr>
        <p:blipFill>
          <a:blip r:embed="rId6" cstate="print"/>
          <a:stretch>
            <a:fillRect/>
          </a:stretch>
        </p:blipFill>
        <p:spPr>
          <a:xfrm>
            <a:off x="10340432" y="3938208"/>
            <a:ext cx="203417" cy="203417"/>
          </a:xfrm>
          <a:prstGeom prst="rect">
            <a:avLst/>
          </a:prstGeom>
        </p:spPr>
      </p:pic>
      <p:pic>
        <p:nvPicPr>
          <p:cNvPr id="9" name="object 9"/>
          <p:cNvPicPr/>
          <p:nvPr/>
        </p:nvPicPr>
        <p:blipFill>
          <a:blip r:embed="rId7" cstate="print"/>
          <a:stretch>
            <a:fillRect/>
          </a:stretch>
        </p:blipFill>
        <p:spPr>
          <a:xfrm>
            <a:off x="13781591" y="3938208"/>
            <a:ext cx="203417" cy="203417"/>
          </a:xfrm>
          <a:prstGeom prst="rect">
            <a:avLst/>
          </a:prstGeom>
        </p:spPr>
      </p:pic>
      <p:pic>
        <p:nvPicPr>
          <p:cNvPr id="10" name="object 10"/>
          <p:cNvPicPr/>
          <p:nvPr/>
        </p:nvPicPr>
        <p:blipFill>
          <a:blip r:embed="rId4" cstate="print"/>
          <a:stretch>
            <a:fillRect/>
          </a:stretch>
        </p:blipFill>
        <p:spPr>
          <a:xfrm>
            <a:off x="17002375" y="3938208"/>
            <a:ext cx="203418" cy="203417"/>
          </a:xfrm>
          <a:prstGeom prst="rect">
            <a:avLst/>
          </a:prstGeom>
        </p:spPr>
      </p:pic>
      <p:pic>
        <p:nvPicPr>
          <p:cNvPr id="11" name="object 11"/>
          <p:cNvPicPr/>
          <p:nvPr/>
        </p:nvPicPr>
        <p:blipFill>
          <a:blip r:embed="rId6" cstate="print"/>
          <a:stretch>
            <a:fillRect/>
          </a:stretch>
        </p:blipFill>
        <p:spPr>
          <a:xfrm>
            <a:off x="3458113" y="5311281"/>
            <a:ext cx="203417" cy="203417"/>
          </a:xfrm>
          <a:prstGeom prst="rect">
            <a:avLst/>
          </a:prstGeom>
        </p:spPr>
      </p:pic>
      <p:pic>
        <p:nvPicPr>
          <p:cNvPr id="12" name="object 12"/>
          <p:cNvPicPr/>
          <p:nvPr/>
        </p:nvPicPr>
        <p:blipFill>
          <a:blip r:embed="rId8" cstate="print"/>
          <a:stretch>
            <a:fillRect/>
          </a:stretch>
        </p:blipFill>
        <p:spPr>
          <a:xfrm>
            <a:off x="6695850" y="5311281"/>
            <a:ext cx="203418" cy="203417"/>
          </a:xfrm>
          <a:prstGeom prst="rect">
            <a:avLst/>
          </a:prstGeom>
        </p:spPr>
      </p:pic>
      <p:pic>
        <p:nvPicPr>
          <p:cNvPr id="13" name="object 13"/>
          <p:cNvPicPr/>
          <p:nvPr/>
        </p:nvPicPr>
        <p:blipFill>
          <a:blip r:embed="rId5" cstate="print"/>
          <a:stretch>
            <a:fillRect/>
          </a:stretch>
        </p:blipFill>
        <p:spPr>
          <a:xfrm>
            <a:off x="10340432" y="5311281"/>
            <a:ext cx="203417" cy="203417"/>
          </a:xfrm>
          <a:prstGeom prst="rect">
            <a:avLst/>
          </a:prstGeom>
        </p:spPr>
      </p:pic>
      <p:pic>
        <p:nvPicPr>
          <p:cNvPr id="14" name="object 14"/>
          <p:cNvPicPr/>
          <p:nvPr/>
        </p:nvPicPr>
        <p:blipFill>
          <a:blip r:embed="rId7" cstate="print"/>
          <a:stretch>
            <a:fillRect/>
          </a:stretch>
        </p:blipFill>
        <p:spPr>
          <a:xfrm>
            <a:off x="13781591" y="5311281"/>
            <a:ext cx="203417" cy="203417"/>
          </a:xfrm>
          <a:prstGeom prst="rect">
            <a:avLst/>
          </a:prstGeom>
        </p:spPr>
      </p:pic>
      <p:pic>
        <p:nvPicPr>
          <p:cNvPr id="15" name="object 15"/>
          <p:cNvPicPr/>
          <p:nvPr/>
        </p:nvPicPr>
        <p:blipFill>
          <a:blip r:embed="rId6" cstate="print"/>
          <a:stretch>
            <a:fillRect/>
          </a:stretch>
        </p:blipFill>
        <p:spPr>
          <a:xfrm>
            <a:off x="17002375" y="5311281"/>
            <a:ext cx="203418" cy="203417"/>
          </a:xfrm>
          <a:prstGeom prst="rect">
            <a:avLst/>
          </a:prstGeom>
        </p:spPr>
      </p:pic>
      <p:pic>
        <p:nvPicPr>
          <p:cNvPr id="16" name="object 16"/>
          <p:cNvPicPr/>
          <p:nvPr/>
        </p:nvPicPr>
        <p:blipFill>
          <a:blip r:embed="rId4" cstate="print"/>
          <a:stretch>
            <a:fillRect/>
          </a:stretch>
        </p:blipFill>
        <p:spPr>
          <a:xfrm>
            <a:off x="3458113" y="6684355"/>
            <a:ext cx="203417" cy="203417"/>
          </a:xfrm>
          <a:prstGeom prst="rect">
            <a:avLst/>
          </a:prstGeom>
        </p:spPr>
      </p:pic>
      <p:pic>
        <p:nvPicPr>
          <p:cNvPr id="17" name="object 17"/>
          <p:cNvPicPr/>
          <p:nvPr/>
        </p:nvPicPr>
        <p:blipFill>
          <a:blip r:embed="rId6" cstate="print"/>
          <a:stretch>
            <a:fillRect/>
          </a:stretch>
        </p:blipFill>
        <p:spPr>
          <a:xfrm>
            <a:off x="6695850" y="6684355"/>
            <a:ext cx="203418" cy="203417"/>
          </a:xfrm>
          <a:prstGeom prst="rect">
            <a:avLst/>
          </a:prstGeom>
        </p:spPr>
      </p:pic>
      <p:pic>
        <p:nvPicPr>
          <p:cNvPr id="18" name="object 18"/>
          <p:cNvPicPr/>
          <p:nvPr/>
        </p:nvPicPr>
        <p:blipFill>
          <a:blip r:embed="rId4" cstate="print"/>
          <a:stretch>
            <a:fillRect/>
          </a:stretch>
        </p:blipFill>
        <p:spPr>
          <a:xfrm>
            <a:off x="10340432" y="6684355"/>
            <a:ext cx="203417" cy="203417"/>
          </a:xfrm>
          <a:prstGeom prst="rect">
            <a:avLst/>
          </a:prstGeom>
        </p:spPr>
      </p:pic>
      <p:pic>
        <p:nvPicPr>
          <p:cNvPr id="19" name="object 19"/>
          <p:cNvPicPr/>
          <p:nvPr/>
        </p:nvPicPr>
        <p:blipFill>
          <a:blip r:embed="rId5" cstate="print"/>
          <a:stretch>
            <a:fillRect/>
          </a:stretch>
        </p:blipFill>
        <p:spPr>
          <a:xfrm>
            <a:off x="13781591" y="6684355"/>
            <a:ext cx="203417" cy="203417"/>
          </a:xfrm>
          <a:prstGeom prst="rect">
            <a:avLst/>
          </a:prstGeom>
        </p:spPr>
      </p:pic>
      <p:pic>
        <p:nvPicPr>
          <p:cNvPr id="20" name="object 20"/>
          <p:cNvPicPr/>
          <p:nvPr/>
        </p:nvPicPr>
        <p:blipFill>
          <a:blip r:embed="rId4" cstate="print"/>
          <a:stretch>
            <a:fillRect/>
          </a:stretch>
        </p:blipFill>
        <p:spPr>
          <a:xfrm>
            <a:off x="17002375" y="6684355"/>
            <a:ext cx="203418" cy="203417"/>
          </a:xfrm>
          <a:prstGeom prst="rect">
            <a:avLst/>
          </a:prstGeom>
        </p:spPr>
      </p:pic>
      <p:pic>
        <p:nvPicPr>
          <p:cNvPr id="21" name="object 21"/>
          <p:cNvPicPr/>
          <p:nvPr/>
        </p:nvPicPr>
        <p:blipFill>
          <a:blip r:embed="rId4" cstate="print"/>
          <a:stretch>
            <a:fillRect/>
          </a:stretch>
        </p:blipFill>
        <p:spPr>
          <a:xfrm>
            <a:off x="3458113" y="8057428"/>
            <a:ext cx="203417" cy="203417"/>
          </a:xfrm>
          <a:prstGeom prst="rect">
            <a:avLst/>
          </a:prstGeom>
        </p:spPr>
      </p:pic>
      <p:pic>
        <p:nvPicPr>
          <p:cNvPr id="22" name="object 22"/>
          <p:cNvPicPr/>
          <p:nvPr/>
        </p:nvPicPr>
        <p:blipFill>
          <a:blip r:embed="rId7" cstate="print"/>
          <a:stretch>
            <a:fillRect/>
          </a:stretch>
        </p:blipFill>
        <p:spPr>
          <a:xfrm>
            <a:off x="6695850" y="8057428"/>
            <a:ext cx="203418" cy="203417"/>
          </a:xfrm>
          <a:prstGeom prst="rect">
            <a:avLst/>
          </a:prstGeom>
        </p:spPr>
      </p:pic>
      <p:pic>
        <p:nvPicPr>
          <p:cNvPr id="23" name="object 23"/>
          <p:cNvPicPr/>
          <p:nvPr/>
        </p:nvPicPr>
        <p:blipFill>
          <a:blip r:embed="rId5" cstate="print"/>
          <a:stretch>
            <a:fillRect/>
          </a:stretch>
        </p:blipFill>
        <p:spPr>
          <a:xfrm>
            <a:off x="10340432" y="8057428"/>
            <a:ext cx="203417" cy="203417"/>
          </a:xfrm>
          <a:prstGeom prst="rect">
            <a:avLst/>
          </a:prstGeom>
        </p:spPr>
      </p:pic>
      <p:pic>
        <p:nvPicPr>
          <p:cNvPr id="24" name="object 24"/>
          <p:cNvPicPr/>
          <p:nvPr/>
        </p:nvPicPr>
        <p:blipFill>
          <a:blip r:embed="rId5" cstate="print"/>
          <a:stretch>
            <a:fillRect/>
          </a:stretch>
        </p:blipFill>
        <p:spPr>
          <a:xfrm>
            <a:off x="13781591" y="8057428"/>
            <a:ext cx="203417" cy="203417"/>
          </a:xfrm>
          <a:prstGeom prst="rect">
            <a:avLst/>
          </a:prstGeom>
        </p:spPr>
      </p:pic>
      <p:pic>
        <p:nvPicPr>
          <p:cNvPr id="25" name="object 25"/>
          <p:cNvPicPr/>
          <p:nvPr/>
        </p:nvPicPr>
        <p:blipFill>
          <a:blip r:embed="rId5" cstate="print"/>
          <a:stretch>
            <a:fillRect/>
          </a:stretch>
        </p:blipFill>
        <p:spPr>
          <a:xfrm>
            <a:off x="17002375" y="8057428"/>
            <a:ext cx="203418" cy="203417"/>
          </a:xfrm>
          <a:prstGeom prst="rect">
            <a:avLst/>
          </a:prstGeom>
        </p:spPr>
      </p:pic>
      <p:grpSp>
        <p:nvGrpSpPr>
          <p:cNvPr id="26" name="object 26"/>
          <p:cNvGrpSpPr/>
          <p:nvPr/>
        </p:nvGrpSpPr>
        <p:grpSpPr>
          <a:xfrm>
            <a:off x="813671" y="9464401"/>
            <a:ext cx="20070604" cy="983188"/>
            <a:chOff x="457199" y="7991474"/>
            <a:chExt cx="11277600" cy="552450"/>
          </a:xfrm>
        </p:grpSpPr>
        <p:sp>
          <p:nvSpPr>
            <p:cNvPr id="27" name="object 27"/>
            <p:cNvSpPr/>
            <p:nvPr/>
          </p:nvSpPr>
          <p:spPr>
            <a:xfrm>
              <a:off x="461962" y="7996236"/>
              <a:ext cx="11268075" cy="542925"/>
            </a:xfrm>
            <a:custGeom>
              <a:avLst/>
              <a:gdLst/>
              <a:ahLst/>
              <a:cxnLst/>
              <a:rect l="l" t="t" r="r" b="b"/>
              <a:pathLst>
                <a:path w="11268075" h="542925">
                  <a:moveTo>
                    <a:pt x="11239156" y="542924"/>
                  </a:moveTo>
                  <a:lnTo>
                    <a:pt x="28916" y="542924"/>
                  </a:lnTo>
                  <a:lnTo>
                    <a:pt x="24664" y="542077"/>
                  </a:lnTo>
                  <a:lnTo>
                    <a:pt x="0" y="514007"/>
                  </a:lnTo>
                  <a:lnTo>
                    <a:pt x="0" y="509587"/>
                  </a:lnTo>
                  <a:lnTo>
                    <a:pt x="0" y="28916"/>
                  </a:lnTo>
                  <a:lnTo>
                    <a:pt x="28916" y="0"/>
                  </a:lnTo>
                  <a:lnTo>
                    <a:pt x="11239156" y="0"/>
                  </a:lnTo>
                  <a:lnTo>
                    <a:pt x="11268072" y="28916"/>
                  </a:lnTo>
                  <a:lnTo>
                    <a:pt x="11268072" y="514007"/>
                  </a:lnTo>
                  <a:lnTo>
                    <a:pt x="11243408" y="542077"/>
                  </a:lnTo>
                  <a:lnTo>
                    <a:pt x="11239156" y="542924"/>
                  </a:lnTo>
                  <a:close/>
                </a:path>
              </a:pathLst>
            </a:custGeom>
            <a:solidFill>
              <a:srgbClr val="EFF5FF"/>
            </a:solidFill>
          </p:spPr>
          <p:txBody>
            <a:bodyPr wrap="square" lIns="0" tIns="0" rIns="0" bIns="0" rtlCol="0"/>
            <a:lstStyle/>
            <a:p>
              <a:endParaRPr/>
            </a:p>
          </p:txBody>
        </p:sp>
        <p:sp>
          <p:nvSpPr>
            <p:cNvPr id="28" name="object 28"/>
            <p:cNvSpPr/>
            <p:nvPr/>
          </p:nvSpPr>
          <p:spPr>
            <a:xfrm>
              <a:off x="461962" y="7996236"/>
              <a:ext cx="11268075" cy="542925"/>
            </a:xfrm>
            <a:custGeom>
              <a:avLst/>
              <a:gdLst/>
              <a:ahLst/>
              <a:cxnLst/>
              <a:rect l="l" t="t" r="r" b="b"/>
              <a:pathLst>
                <a:path w="11268075" h="542925">
                  <a:moveTo>
                    <a:pt x="0" y="509587"/>
                  </a:moveTo>
                  <a:lnTo>
                    <a:pt x="0" y="33337"/>
                  </a:lnTo>
                  <a:lnTo>
                    <a:pt x="0" y="28916"/>
                  </a:lnTo>
                  <a:lnTo>
                    <a:pt x="845" y="24663"/>
                  </a:lnTo>
                  <a:lnTo>
                    <a:pt x="2537" y="20579"/>
                  </a:lnTo>
                  <a:lnTo>
                    <a:pt x="4229" y="16494"/>
                  </a:lnTo>
                  <a:lnTo>
                    <a:pt x="6638" y="12889"/>
                  </a:lnTo>
                  <a:lnTo>
                    <a:pt x="9764" y="9763"/>
                  </a:lnTo>
                  <a:lnTo>
                    <a:pt x="12890" y="6637"/>
                  </a:lnTo>
                  <a:lnTo>
                    <a:pt x="16495" y="4229"/>
                  </a:lnTo>
                  <a:lnTo>
                    <a:pt x="20579" y="2537"/>
                  </a:lnTo>
                  <a:lnTo>
                    <a:pt x="24664" y="845"/>
                  </a:lnTo>
                  <a:lnTo>
                    <a:pt x="28916" y="0"/>
                  </a:lnTo>
                  <a:lnTo>
                    <a:pt x="33337" y="0"/>
                  </a:lnTo>
                  <a:lnTo>
                    <a:pt x="11234736" y="0"/>
                  </a:lnTo>
                  <a:lnTo>
                    <a:pt x="11239156" y="0"/>
                  </a:lnTo>
                  <a:lnTo>
                    <a:pt x="11243408" y="845"/>
                  </a:lnTo>
                  <a:lnTo>
                    <a:pt x="11265535" y="20579"/>
                  </a:lnTo>
                  <a:lnTo>
                    <a:pt x="11267227" y="24663"/>
                  </a:lnTo>
                  <a:lnTo>
                    <a:pt x="11268072" y="28916"/>
                  </a:lnTo>
                  <a:lnTo>
                    <a:pt x="11268074" y="33337"/>
                  </a:lnTo>
                  <a:lnTo>
                    <a:pt x="11268074" y="509587"/>
                  </a:lnTo>
                  <a:lnTo>
                    <a:pt x="11268072" y="514007"/>
                  </a:lnTo>
                  <a:lnTo>
                    <a:pt x="11267227" y="518260"/>
                  </a:lnTo>
                  <a:lnTo>
                    <a:pt x="11265535" y="522344"/>
                  </a:lnTo>
                  <a:lnTo>
                    <a:pt x="11263844" y="526428"/>
                  </a:lnTo>
                  <a:lnTo>
                    <a:pt x="11234736" y="542924"/>
                  </a:lnTo>
                  <a:lnTo>
                    <a:pt x="33337" y="542924"/>
                  </a:lnTo>
                  <a:lnTo>
                    <a:pt x="2537" y="522344"/>
                  </a:lnTo>
                  <a:lnTo>
                    <a:pt x="845" y="518260"/>
                  </a:lnTo>
                  <a:lnTo>
                    <a:pt x="0" y="514007"/>
                  </a:lnTo>
                  <a:lnTo>
                    <a:pt x="0" y="509587"/>
                  </a:lnTo>
                  <a:close/>
                </a:path>
              </a:pathLst>
            </a:custGeom>
            <a:ln w="9524">
              <a:solidFill>
                <a:srgbClr val="DAE9FE"/>
              </a:solidFill>
            </a:ln>
          </p:spPr>
          <p:txBody>
            <a:bodyPr wrap="square" lIns="0" tIns="0" rIns="0" bIns="0" rtlCol="0"/>
            <a:lstStyle/>
            <a:p>
              <a:endParaRPr/>
            </a:p>
          </p:txBody>
        </p:sp>
      </p:grpSp>
      <p:sp>
        <p:nvSpPr>
          <p:cNvPr id="29" name="object 29"/>
          <p:cNvSpPr txBox="1"/>
          <p:nvPr/>
        </p:nvSpPr>
        <p:spPr>
          <a:xfrm>
            <a:off x="943635" y="9597413"/>
            <a:ext cx="19769997" cy="345834"/>
          </a:xfrm>
          <a:prstGeom prst="rect">
            <a:avLst/>
          </a:prstGeom>
        </p:spPr>
        <p:txBody>
          <a:bodyPr vert="horz" wrap="square" lIns="0" tIns="30513" rIns="0" bIns="0" rtlCol="0">
            <a:spAutoFit/>
          </a:bodyPr>
          <a:lstStyle/>
          <a:p>
            <a:pPr marL="22602">
              <a:spcBef>
                <a:spcPts val="240"/>
              </a:spcBef>
            </a:pPr>
            <a:r>
              <a:rPr sz="2047" spc="-187" dirty="0">
                <a:solidFill>
                  <a:srgbClr val="2562EB"/>
                </a:solidFill>
                <a:latin typeface="Arial Black"/>
                <a:cs typeface="Arial Black"/>
              </a:rPr>
              <a:t></a:t>
            </a:r>
            <a:r>
              <a:rPr sz="2047" spc="267" dirty="0">
                <a:solidFill>
                  <a:srgbClr val="2562EB"/>
                </a:solidFill>
                <a:latin typeface="Arial Black"/>
                <a:cs typeface="Arial Black"/>
              </a:rPr>
              <a:t> </a:t>
            </a:r>
            <a:r>
              <a:rPr sz="2047" spc="-187" dirty="0">
                <a:solidFill>
                  <a:srgbClr val="333333"/>
                </a:solidFill>
                <a:latin typeface="SimSun"/>
                <a:cs typeface="SimSun"/>
              </a:rPr>
              <a:t>資産</a:t>
            </a:r>
            <a:r>
              <a:rPr sz="2047" spc="-203" dirty="0">
                <a:solidFill>
                  <a:srgbClr val="333333"/>
                </a:solidFill>
                <a:latin typeface="PMingLiU"/>
                <a:cs typeface="PMingLiU"/>
              </a:rPr>
              <a:t>クラス</a:t>
            </a:r>
            <a:r>
              <a:rPr sz="2047" spc="-187" dirty="0">
                <a:solidFill>
                  <a:srgbClr val="333333"/>
                </a:solidFill>
                <a:latin typeface="SimSun"/>
                <a:cs typeface="SimSun"/>
              </a:rPr>
              <a:t>間</a:t>
            </a:r>
            <a:r>
              <a:rPr sz="2047" spc="-187" dirty="0">
                <a:solidFill>
                  <a:srgbClr val="333333"/>
                </a:solidFill>
                <a:latin typeface="PMingLiU"/>
                <a:cs typeface="PMingLiU"/>
              </a:rPr>
              <a:t>の</a:t>
            </a:r>
            <a:r>
              <a:rPr sz="2047" spc="-187" dirty="0">
                <a:solidFill>
                  <a:srgbClr val="333333"/>
                </a:solidFill>
                <a:latin typeface="SimSun"/>
                <a:cs typeface="SimSun"/>
              </a:rPr>
              <a:t>差異</a:t>
            </a:r>
            <a:r>
              <a:rPr sz="2047" spc="-187" dirty="0">
                <a:solidFill>
                  <a:srgbClr val="333333"/>
                </a:solidFill>
                <a:latin typeface="PMingLiU"/>
                <a:cs typeface="PMingLiU"/>
              </a:rPr>
              <a:t>は</a:t>
            </a:r>
            <a:r>
              <a:rPr sz="2047" b="1" spc="-187" dirty="0">
                <a:solidFill>
                  <a:srgbClr val="333333"/>
                </a:solidFill>
                <a:latin typeface="BIZ UDPGothic"/>
                <a:cs typeface="BIZ UDPGothic"/>
              </a:rPr>
              <a:t>程度的なもの</a:t>
            </a:r>
            <a:r>
              <a:rPr sz="2047" spc="-187" dirty="0">
                <a:solidFill>
                  <a:srgbClr val="333333"/>
                </a:solidFill>
                <a:latin typeface="PMingLiU"/>
                <a:cs typeface="PMingLiU"/>
              </a:rPr>
              <a:t>が</a:t>
            </a:r>
            <a:r>
              <a:rPr sz="2047" spc="-187" dirty="0">
                <a:solidFill>
                  <a:srgbClr val="333333"/>
                </a:solidFill>
                <a:latin typeface="SimSun"/>
                <a:cs typeface="SimSun"/>
              </a:rPr>
              <a:t>多</a:t>
            </a:r>
            <a:r>
              <a:rPr sz="2047" spc="-311" dirty="0">
                <a:solidFill>
                  <a:srgbClr val="333333"/>
                </a:solidFill>
                <a:latin typeface="PMingLiU"/>
                <a:cs typeface="PMingLiU"/>
              </a:rPr>
              <a:t>く 、</a:t>
            </a:r>
            <a:r>
              <a:rPr sz="2047" spc="-187" dirty="0">
                <a:solidFill>
                  <a:srgbClr val="333333"/>
                </a:solidFill>
                <a:latin typeface="SimSun"/>
                <a:cs typeface="SimSun"/>
              </a:rPr>
              <a:t>基本的</a:t>
            </a:r>
            <a:r>
              <a:rPr sz="2047" spc="-203" dirty="0">
                <a:solidFill>
                  <a:srgbClr val="333333"/>
                </a:solidFill>
                <a:latin typeface="PMingLiU"/>
                <a:cs typeface="PMingLiU"/>
              </a:rPr>
              <a:t>なスタイライズドファクトの</a:t>
            </a:r>
            <a:r>
              <a:rPr sz="2047" spc="-187" dirty="0">
                <a:solidFill>
                  <a:srgbClr val="333333"/>
                </a:solidFill>
                <a:latin typeface="SimSun"/>
                <a:cs typeface="SimSun"/>
              </a:rPr>
              <a:t>方向性</a:t>
            </a:r>
            <a:r>
              <a:rPr sz="2047" spc="-187" dirty="0">
                <a:solidFill>
                  <a:srgbClr val="333333"/>
                </a:solidFill>
                <a:latin typeface="PMingLiU"/>
                <a:cs typeface="PMingLiU"/>
              </a:rPr>
              <a:t>は</a:t>
            </a:r>
            <a:r>
              <a:rPr sz="2047" spc="-187" dirty="0">
                <a:solidFill>
                  <a:srgbClr val="333333"/>
                </a:solidFill>
                <a:latin typeface="SimSun"/>
                <a:cs typeface="SimSun"/>
              </a:rPr>
              <a:t>共通</a:t>
            </a:r>
            <a:r>
              <a:rPr sz="2047" spc="-187" dirty="0">
                <a:solidFill>
                  <a:srgbClr val="333333"/>
                </a:solidFill>
                <a:latin typeface="PMingLiU"/>
                <a:cs typeface="PMingLiU"/>
              </a:rPr>
              <a:t>。ただし</a:t>
            </a:r>
            <a:r>
              <a:rPr sz="2047" b="1" spc="-107" dirty="0">
                <a:solidFill>
                  <a:srgbClr val="333333"/>
                </a:solidFill>
                <a:latin typeface="BIZ UDPGothic"/>
                <a:cs typeface="BIZ UDPGothic"/>
              </a:rPr>
              <a:t>パラメータ</a:t>
            </a:r>
            <a:r>
              <a:rPr sz="2047" b="1" spc="836" dirty="0">
                <a:solidFill>
                  <a:srgbClr val="333333"/>
                </a:solidFill>
                <a:latin typeface="BIZ UDPGothic"/>
                <a:cs typeface="BIZ UDPGothic"/>
              </a:rPr>
              <a:t>（</a:t>
            </a:r>
            <a:r>
              <a:rPr sz="2047" b="1" spc="-196" dirty="0">
                <a:solidFill>
                  <a:srgbClr val="333333"/>
                </a:solidFill>
                <a:latin typeface="BIZ UDPGothic"/>
                <a:cs typeface="BIZ UDPGothic"/>
              </a:rPr>
              <a:t>尾の厚さを示すべき指数や自己相関の減衰スピードなど</a:t>
            </a:r>
            <a:r>
              <a:rPr sz="2047" b="1" spc="836" dirty="0">
                <a:solidFill>
                  <a:srgbClr val="333333"/>
                </a:solidFill>
                <a:latin typeface="BIZ UDPGothic"/>
                <a:cs typeface="BIZ UDPGothic"/>
              </a:rPr>
              <a:t>）</a:t>
            </a:r>
            <a:r>
              <a:rPr sz="2047" b="1" spc="-249" dirty="0">
                <a:solidFill>
                  <a:srgbClr val="333333"/>
                </a:solidFill>
                <a:latin typeface="BIZ UDPGothic"/>
                <a:cs typeface="BIZ UDPGothic"/>
              </a:rPr>
              <a:t>は市場ご</a:t>
            </a:r>
            <a:endParaRPr sz="2047">
              <a:latin typeface="BIZ UDPGothic"/>
              <a:cs typeface="BIZ UDPGothic"/>
            </a:endParaRPr>
          </a:p>
        </p:txBody>
      </p:sp>
      <p:sp>
        <p:nvSpPr>
          <p:cNvPr id="30" name="object 30"/>
          <p:cNvSpPr txBox="1">
            <a:spLocks noGrp="1"/>
          </p:cNvSpPr>
          <p:nvPr>
            <p:ph type="title"/>
          </p:nvPr>
        </p:nvSpPr>
        <p:spPr>
          <a:xfrm>
            <a:off x="791076" y="-4217327"/>
            <a:ext cx="15388593" cy="854355"/>
          </a:xfrm>
          <a:prstGeom prst="rect">
            <a:avLst/>
          </a:prstGeom>
        </p:spPr>
        <p:txBody>
          <a:bodyPr vert="horz" wrap="square" lIns="0" tIns="29383" rIns="0" bIns="0" rtlCol="0">
            <a:spAutoFit/>
          </a:bodyPr>
          <a:lstStyle/>
          <a:p>
            <a:pPr marL="22602">
              <a:spcBef>
                <a:spcPts val="231"/>
              </a:spcBef>
            </a:pPr>
            <a:r>
              <a:rPr spc="-36" dirty="0"/>
              <a:t>資産クラスごとに見られるスタイライズドファクトの違い</a:t>
            </a:r>
          </a:p>
        </p:txBody>
      </p:sp>
      <p:grpSp>
        <p:nvGrpSpPr>
          <p:cNvPr id="31" name="object 31"/>
          <p:cNvGrpSpPr/>
          <p:nvPr/>
        </p:nvGrpSpPr>
        <p:grpSpPr>
          <a:xfrm>
            <a:off x="19053511" y="10091608"/>
            <a:ext cx="2305407" cy="576352"/>
            <a:chOff x="10706099" y="8343900"/>
            <a:chExt cx="1295400" cy="323850"/>
          </a:xfrm>
        </p:grpSpPr>
        <p:sp>
          <p:nvSpPr>
            <p:cNvPr id="32" name="object 32"/>
            <p:cNvSpPr/>
            <p:nvPr/>
          </p:nvSpPr>
          <p:spPr>
            <a:xfrm>
              <a:off x="10706099" y="8343900"/>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33" name="object 33"/>
            <p:cNvPicPr/>
            <p:nvPr/>
          </p:nvPicPr>
          <p:blipFill>
            <a:blip r:embed="rId9" cstate="print"/>
            <a:stretch>
              <a:fillRect/>
            </a:stretch>
          </p:blipFill>
          <p:spPr>
            <a:xfrm>
              <a:off x="10820399" y="8439149"/>
              <a:ext cx="133349" cy="133349"/>
            </a:xfrm>
            <a:prstGeom prst="rect">
              <a:avLst/>
            </a:prstGeom>
          </p:spPr>
        </p:pic>
      </p:grpSp>
      <p:sp>
        <p:nvSpPr>
          <p:cNvPr id="34" name="object 34"/>
          <p:cNvSpPr txBox="1"/>
          <p:nvPr/>
        </p:nvSpPr>
        <p:spPr>
          <a:xfrm>
            <a:off x="943635" y="9995775"/>
            <a:ext cx="9775379" cy="282129"/>
          </a:xfrm>
          <a:prstGeom prst="rect">
            <a:avLst/>
          </a:prstGeom>
        </p:spPr>
        <p:txBody>
          <a:bodyPr vert="horz" wrap="square" lIns="0" tIns="0" rIns="0" bIns="0" rtlCol="0">
            <a:spAutoFit/>
          </a:bodyPr>
          <a:lstStyle/>
          <a:p>
            <a:pPr marL="22602">
              <a:lnSpc>
                <a:spcPts val="2225"/>
              </a:lnSpc>
            </a:pPr>
            <a:r>
              <a:rPr sz="2047" b="1" spc="-187" dirty="0">
                <a:solidFill>
                  <a:srgbClr val="333333"/>
                </a:solidFill>
                <a:latin typeface="BIZ UDPGothic"/>
                <a:cs typeface="BIZ UDPGothic"/>
              </a:rPr>
              <a:t>とに異なる</a:t>
            </a:r>
            <a:r>
              <a:rPr sz="2047" spc="-196" dirty="0">
                <a:solidFill>
                  <a:srgbClr val="333333"/>
                </a:solidFill>
                <a:latin typeface="PMingLiU"/>
                <a:cs typeface="PMingLiU"/>
              </a:rPr>
              <a:t>ため、</a:t>
            </a:r>
            <a:r>
              <a:rPr sz="2047" spc="-196" dirty="0">
                <a:solidFill>
                  <a:srgbClr val="333333"/>
                </a:solidFill>
                <a:latin typeface="SimSun"/>
                <a:cs typeface="SimSun"/>
              </a:rPr>
              <a:t>生成モ</a:t>
            </a:r>
            <a:r>
              <a:rPr sz="2047" spc="-196" dirty="0">
                <a:solidFill>
                  <a:srgbClr val="333333"/>
                </a:solidFill>
                <a:latin typeface="PMingLiU"/>
                <a:cs typeface="PMingLiU"/>
              </a:rPr>
              <a:t>デルを</a:t>
            </a:r>
            <a:r>
              <a:rPr sz="2047" spc="-196" dirty="0">
                <a:solidFill>
                  <a:srgbClr val="333333"/>
                </a:solidFill>
                <a:latin typeface="SimSun"/>
                <a:cs typeface="SimSun"/>
              </a:rPr>
              <a:t>訓練</a:t>
            </a:r>
            <a:r>
              <a:rPr sz="2047" spc="-196" dirty="0">
                <a:solidFill>
                  <a:srgbClr val="333333"/>
                </a:solidFill>
                <a:latin typeface="PMingLiU"/>
                <a:cs typeface="PMingLiU"/>
              </a:rPr>
              <a:t>‧</a:t>
            </a:r>
            <a:r>
              <a:rPr sz="2047" spc="-196" dirty="0">
                <a:solidFill>
                  <a:srgbClr val="333333"/>
                </a:solidFill>
                <a:latin typeface="SimSun"/>
                <a:cs typeface="SimSun"/>
              </a:rPr>
              <a:t>評価</a:t>
            </a:r>
            <a:r>
              <a:rPr sz="2047" spc="-196" dirty="0">
                <a:solidFill>
                  <a:srgbClr val="333333"/>
                </a:solidFill>
                <a:latin typeface="PMingLiU"/>
                <a:cs typeface="PMingLiU"/>
              </a:rPr>
              <a:t>する</a:t>
            </a:r>
            <a:r>
              <a:rPr sz="2047" spc="-196" dirty="0">
                <a:solidFill>
                  <a:srgbClr val="333333"/>
                </a:solidFill>
                <a:latin typeface="SimSun"/>
                <a:cs typeface="SimSun"/>
              </a:rPr>
              <a:t>際</a:t>
            </a:r>
            <a:r>
              <a:rPr sz="2047" spc="-196" dirty="0">
                <a:solidFill>
                  <a:srgbClr val="333333"/>
                </a:solidFill>
                <a:latin typeface="PMingLiU"/>
                <a:cs typeface="PMingLiU"/>
              </a:rPr>
              <a:t>は</a:t>
            </a:r>
            <a:r>
              <a:rPr sz="2047" spc="-196" dirty="0">
                <a:solidFill>
                  <a:srgbClr val="333333"/>
                </a:solidFill>
                <a:latin typeface="SimSun"/>
                <a:cs typeface="SimSun"/>
              </a:rPr>
              <a:t>対象資産</a:t>
            </a:r>
            <a:r>
              <a:rPr sz="2047" spc="-196" dirty="0">
                <a:solidFill>
                  <a:srgbClr val="333333"/>
                </a:solidFill>
                <a:latin typeface="PMingLiU"/>
                <a:cs typeface="PMingLiU"/>
              </a:rPr>
              <a:t>の</a:t>
            </a:r>
            <a:r>
              <a:rPr sz="2047" spc="-196" dirty="0">
                <a:solidFill>
                  <a:srgbClr val="333333"/>
                </a:solidFill>
                <a:latin typeface="SimSun"/>
                <a:cs typeface="SimSun"/>
              </a:rPr>
              <a:t>特性</a:t>
            </a:r>
            <a:r>
              <a:rPr sz="2047" spc="-196" dirty="0">
                <a:solidFill>
                  <a:srgbClr val="333333"/>
                </a:solidFill>
                <a:latin typeface="PMingLiU"/>
                <a:cs typeface="PMingLiU"/>
              </a:rPr>
              <a:t>を</a:t>
            </a:r>
            <a:r>
              <a:rPr sz="2047" spc="-196" dirty="0">
                <a:solidFill>
                  <a:srgbClr val="333333"/>
                </a:solidFill>
                <a:latin typeface="SimSun"/>
                <a:cs typeface="SimSun"/>
              </a:rPr>
              <a:t>考慮</a:t>
            </a:r>
            <a:r>
              <a:rPr sz="2047" spc="-196" dirty="0">
                <a:solidFill>
                  <a:srgbClr val="333333"/>
                </a:solidFill>
                <a:latin typeface="PMingLiU"/>
                <a:cs typeface="PMingLiU"/>
              </a:rPr>
              <a:t>する</a:t>
            </a:r>
            <a:r>
              <a:rPr sz="2047" spc="-196" dirty="0">
                <a:solidFill>
                  <a:srgbClr val="333333"/>
                </a:solidFill>
                <a:latin typeface="SimSun"/>
                <a:cs typeface="SimSun"/>
              </a:rPr>
              <a:t>必要</a:t>
            </a:r>
            <a:r>
              <a:rPr sz="2047" spc="-169" dirty="0">
                <a:solidFill>
                  <a:srgbClr val="333333"/>
                </a:solidFill>
                <a:latin typeface="PMingLiU"/>
                <a:cs typeface="PMingLiU"/>
              </a:rPr>
              <a:t>がある。</a:t>
            </a:r>
            <a:endParaRPr sz="2047">
              <a:latin typeface="PMingLiU"/>
              <a:cs typeface="PMingLiU"/>
            </a:endParaRPr>
          </a:p>
        </p:txBody>
      </p:sp>
      <p:sp>
        <p:nvSpPr>
          <p:cNvPr id="35" name="object 35"/>
          <p:cNvSpPr txBox="1"/>
          <p:nvPr/>
        </p:nvSpPr>
        <p:spPr>
          <a:xfrm>
            <a:off x="19576799" y="10262931"/>
            <a:ext cx="1601352" cy="256480"/>
          </a:xfrm>
          <a:prstGeom prst="rect">
            <a:avLst/>
          </a:prstGeom>
        </p:spPr>
        <p:txBody>
          <a:bodyPr vert="horz" wrap="square" lIns="0" tIns="0" rIns="0" bIns="0" rtlCol="0">
            <a:spAutoFit/>
          </a:bodyPr>
          <a:lstStyle/>
          <a:p>
            <a:pPr marL="22602">
              <a:lnSpc>
                <a:spcPts val="1958"/>
              </a:lnSpc>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57926"/>
            <a:ext cx="21697950" cy="19799379"/>
            <a:chOff x="0" y="0"/>
            <a:chExt cx="12192000" cy="11125200"/>
          </a:xfrm>
        </p:grpSpPr>
        <p:pic>
          <p:nvPicPr>
            <p:cNvPr id="3" name="object 3"/>
            <p:cNvPicPr/>
            <p:nvPr/>
          </p:nvPicPr>
          <p:blipFill>
            <a:blip r:embed="rId2" cstate="print"/>
            <a:stretch>
              <a:fillRect/>
            </a:stretch>
          </p:blipFill>
          <p:spPr>
            <a:xfrm>
              <a:off x="0" y="0"/>
              <a:ext cx="12191999" cy="11125199"/>
            </a:xfrm>
            <a:prstGeom prst="rect">
              <a:avLst/>
            </a:prstGeom>
          </p:spPr>
        </p:pic>
        <p:sp>
          <p:nvSpPr>
            <p:cNvPr id="4" name="object 4"/>
            <p:cNvSpPr/>
            <p:nvPr/>
          </p:nvSpPr>
          <p:spPr>
            <a:xfrm>
              <a:off x="402335" y="1078992"/>
              <a:ext cx="3740150" cy="4234180"/>
            </a:xfrm>
            <a:custGeom>
              <a:avLst/>
              <a:gdLst/>
              <a:ahLst/>
              <a:cxnLst/>
              <a:rect l="l" t="t" r="r" b="b"/>
              <a:pathLst>
                <a:path w="3740150" h="4234180">
                  <a:moveTo>
                    <a:pt x="3739895" y="4233671"/>
                  </a:moveTo>
                  <a:lnTo>
                    <a:pt x="0" y="4233671"/>
                  </a:lnTo>
                  <a:lnTo>
                    <a:pt x="0" y="0"/>
                  </a:lnTo>
                  <a:lnTo>
                    <a:pt x="3739895" y="0"/>
                  </a:lnTo>
                  <a:lnTo>
                    <a:pt x="3739895" y="44957"/>
                  </a:lnTo>
                  <a:lnTo>
                    <a:pt x="131063" y="44957"/>
                  </a:lnTo>
                  <a:lnTo>
                    <a:pt x="124495" y="45275"/>
                  </a:lnTo>
                  <a:lnTo>
                    <a:pt x="88786" y="60066"/>
                  </a:lnTo>
                  <a:lnTo>
                    <a:pt x="67243" y="92307"/>
                  </a:lnTo>
                  <a:lnTo>
                    <a:pt x="64388" y="111632"/>
                  </a:lnTo>
                  <a:lnTo>
                    <a:pt x="64388" y="4083557"/>
                  </a:lnTo>
                  <a:lnTo>
                    <a:pt x="75615" y="4120606"/>
                  </a:lnTo>
                  <a:lnTo>
                    <a:pt x="105548" y="4145156"/>
                  </a:lnTo>
                  <a:lnTo>
                    <a:pt x="131063" y="4150232"/>
                  </a:lnTo>
                  <a:lnTo>
                    <a:pt x="3739895" y="4150232"/>
                  </a:lnTo>
                  <a:lnTo>
                    <a:pt x="3739895" y="4233671"/>
                  </a:lnTo>
                  <a:close/>
                </a:path>
                <a:path w="3740150" h="4234180">
                  <a:moveTo>
                    <a:pt x="3739895" y="4150232"/>
                  </a:moveTo>
                  <a:lnTo>
                    <a:pt x="3607688" y="4150232"/>
                  </a:lnTo>
                  <a:lnTo>
                    <a:pt x="3614256" y="4149915"/>
                  </a:lnTo>
                  <a:lnTo>
                    <a:pt x="3620698" y="4148963"/>
                  </a:lnTo>
                  <a:lnTo>
                    <a:pt x="3654835" y="4130703"/>
                  </a:lnTo>
                  <a:lnTo>
                    <a:pt x="3673094" y="4096567"/>
                  </a:lnTo>
                  <a:lnTo>
                    <a:pt x="3674363" y="4083557"/>
                  </a:lnTo>
                  <a:lnTo>
                    <a:pt x="3674363" y="111632"/>
                  </a:lnTo>
                  <a:lnTo>
                    <a:pt x="3663137" y="74583"/>
                  </a:lnTo>
                  <a:lnTo>
                    <a:pt x="3633203" y="50033"/>
                  </a:lnTo>
                  <a:lnTo>
                    <a:pt x="3607688" y="44957"/>
                  </a:lnTo>
                  <a:lnTo>
                    <a:pt x="3739895" y="44957"/>
                  </a:lnTo>
                  <a:lnTo>
                    <a:pt x="3739895" y="4150232"/>
                  </a:lnTo>
                  <a:close/>
                </a:path>
              </a:pathLst>
            </a:custGeom>
            <a:solidFill>
              <a:srgbClr val="000000">
                <a:alpha val="5099"/>
              </a:srgbClr>
            </a:solidFill>
          </p:spPr>
          <p:txBody>
            <a:bodyPr wrap="square" lIns="0" tIns="0" rIns="0" bIns="0" rtlCol="0"/>
            <a:lstStyle/>
            <a:p>
              <a:endParaRPr/>
            </a:p>
          </p:txBody>
        </p:sp>
        <p:sp>
          <p:nvSpPr>
            <p:cNvPr id="5" name="object 5"/>
            <p:cNvSpPr/>
            <p:nvPr/>
          </p:nvSpPr>
          <p:spPr>
            <a:xfrm>
              <a:off x="457199" y="1133474"/>
              <a:ext cx="3629025" cy="4105275"/>
            </a:xfrm>
            <a:custGeom>
              <a:avLst/>
              <a:gdLst/>
              <a:ahLst/>
              <a:cxnLst/>
              <a:rect l="l" t="t" r="r" b="b"/>
              <a:pathLst>
                <a:path w="3629025" h="4105275">
                  <a:moveTo>
                    <a:pt x="3557827" y="4105274"/>
                  </a:moveTo>
                  <a:lnTo>
                    <a:pt x="71196" y="4105274"/>
                  </a:lnTo>
                  <a:lnTo>
                    <a:pt x="66241" y="4104786"/>
                  </a:lnTo>
                  <a:lnTo>
                    <a:pt x="29705" y="4089651"/>
                  </a:lnTo>
                  <a:lnTo>
                    <a:pt x="3885" y="4053612"/>
                  </a:lnTo>
                  <a:lnTo>
                    <a:pt x="0" y="4034077"/>
                  </a:lnTo>
                  <a:lnTo>
                    <a:pt x="0" y="4029074"/>
                  </a:lnTo>
                  <a:lnTo>
                    <a:pt x="0" y="53397"/>
                  </a:lnTo>
                  <a:lnTo>
                    <a:pt x="18780" y="19392"/>
                  </a:lnTo>
                  <a:lnTo>
                    <a:pt x="56426" y="1830"/>
                  </a:lnTo>
                  <a:lnTo>
                    <a:pt x="71196" y="0"/>
                  </a:lnTo>
                  <a:lnTo>
                    <a:pt x="3557827" y="0"/>
                  </a:lnTo>
                  <a:lnTo>
                    <a:pt x="3599319" y="11716"/>
                  </a:lnTo>
                  <a:lnTo>
                    <a:pt x="3626583" y="42320"/>
                  </a:lnTo>
                  <a:lnTo>
                    <a:pt x="3629024" y="53397"/>
                  </a:lnTo>
                  <a:lnTo>
                    <a:pt x="3629024" y="4034077"/>
                  </a:lnTo>
                  <a:lnTo>
                    <a:pt x="3613402" y="4075568"/>
                  </a:lnTo>
                  <a:lnTo>
                    <a:pt x="3577362" y="4101388"/>
                  </a:lnTo>
                  <a:lnTo>
                    <a:pt x="3562783" y="4104786"/>
                  </a:lnTo>
                  <a:lnTo>
                    <a:pt x="3557827" y="4105274"/>
                  </a:lnTo>
                  <a:close/>
                </a:path>
              </a:pathLst>
            </a:custGeom>
            <a:solidFill>
              <a:srgbClr val="FFFFFF"/>
            </a:solidFill>
          </p:spPr>
          <p:txBody>
            <a:bodyPr wrap="square" lIns="0" tIns="0" rIns="0" bIns="0" rtlCol="0"/>
            <a:lstStyle/>
            <a:p>
              <a:endParaRPr/>
            </a:p>
          </p:txBody>
        </p:sp>
        <p:sp>
          <p:nvSpPr>
            <p:cNvPr id="6" name="object 6"/>
            <p:cNvSpPr/>
            <p:nvPr/>
          </p:nvSpPr>
          <p:spPr>
            <a:xfrm>
              <a:off x="457477" y="1114424"/>
              <a:ext cx="3629025" cy="70485"/>
            </a:xfrm>
            <a:custGeom>
              <a:avLst/>
              <a:gdLst/>
              <a:ahLst/>
              <a:cxnLst/>
              <a:rect l="l" t="t" r="r" b="b"/>
              <a:pathLst>
                <a:path w="3629025" h="70484">
                  <a:moveTo>
                    <a:pt x="0" y="70449"/>
                  </a:moveTo>
                  <a:lnTo>
                    <a:pt x="12552" y="33857"/>
                  </a:lnTo>
                  <a:lnTo>
                    <a:pt x="46761" y="5800"/>
                  </a:lnTo>
                  <a:lnTo>
                    <a:pt x="75922" y="0"/>
                  </a:lnTo>
                  <a:lnTo>
                    <a:pt x="3552547" y="0"/>
                  </a:lnTo>
                  <a:lnTo>
                    <a:pt x="3594889" y="12829"/>
                  </a:lnTo>
                  <a:lnTo>
                    <a:pt x="3618456" y="38099"/>
                  </a:lnTo>
                  <a:lnTo>
                    <a:pt x="75922" y="38099"/>
                  </a:lnTo>
                  <a:lnTo>
                    <a:pt x="68415" y="38281"/>
                  </a:lnTo>
                  <a:lnTo>
                    <a:pt x="27604" y="46733"/>
                  </a:lnTo>
                  <a:lnTo>
                    <a:pt x="1655" y="66287"/>
                  </a:lnTo>
                  <a:lnTo>
                    <a:pt x="0" y="70449"/>
                  </a:lnTo>
                  <a:close/>
                </a:path>
                <a:path w="3629025" h="70484">
                  <a:moveTo>
                    <a:pt x="3628469" y="70449"/>
                  </a:moveTo>
                  <a:lnTo>
                    <a:pt x="3594889" y="44514"/>
                  </a:lnTo>
                  <a:lnTo>
                    <a:pt x="3552547" y="38099"/>
                  </a:lnTo>
                  <a:lnTo>
                    <a:pt x="3618456" y="38099"/>
                  </a:lnTo>
                  <a:lnTo>
                    <a:pt x="3628384" y="68693"/>
                  </a:lnTo>
                  <a:lnTo>
                    <a:pt x="3628469" y="70449"/>
                  </a:lnTo>
                  <a:close/>
                </a:path>
              </a:pathLst>
            </a:custGeom>
            <a:solidFill>
              <a:srgbClr val="4199E1"/>
            </a:solidFill>
          </p:spPr>
          <p:txBody>
            <a:bodyPr wrap="square" lIns="0" tIns="0" rIns="0" bIns="0" rtlCol="0"/>
            <a:lstStyle/>
            <a:p>
              <a:endParaRPr/>
            </a:p>
          </p:txBody>
        </p:sp>
        <p:sp>
          <p:nvSpPr>
            <p:cNvPr id="7" name="object 7"/>
            <p:cNvSpPr/>
            <p:nvPr/>
          </p:nvSpPr>
          <p:spPr>
            <a:xfrm>
              <a:off x="600062" y="2133599"/>
              <a:ext cx="47625" cy="695325"/>
            </a:xfrm>
            <a:custGeom>
              <a:avLst/>
              <a:gdLst/>
              <a:ahLst/>
              <a:cxnLst/>
              <a:rect l="l" t="t" r="r" b="b"/>
              <a:pathLst>
                <a:path w="47625" h="695325">
                  <a:moveTo>
                    <a:pt x="47625" y="668362"/>
                  </a:moveTo>
                  <a:lnTo>
                    <a:pt x="26974" y="647700"/>
                  </a:lnTo>
                  <a:lnTo>
                    <a:pt x="20662" y="647700"/>
                  </a:lnTo>
                  <a:lnTo>
                    <a:pt x="0" y="668362"/>
                  </a:lnTo>
                  <a:lnTo>
                    <a:pt x="0" y="674674"/>
                  </a:lnTo>
                  <a:lnTo>
                    <a:pt x="20662" y="695325"/>
                  </a:lnTo>
                  <a:lnTo>
                    <a:pt x="26974" y="695325"/>
                  </a:lnTo>
                  <a:lnTo>
                    <a:pt x="47625" y="674674"/>
                  </a:lnTo>
                  <a:lnTo>
                    <a:pt x="47625" y="671512"/>
                  </a:lnTo>
                  <a:lnTo>
                    <a:pt x="47625" y="668362"/>
                  </a:lnTo>
                  <a:close/>
                </a:path>
                <a:path w="47625" h="695325">
                  <a:moveTo>
                    <a:pt x="47625" y="439762"/>
                  </a:moveTo>
                  <a:lnTo>
                    <a:pt x="26974" y="419100"/>
                  </a:lnTo>
                  <a:lnTo>
                    <a:pt x="20662" y="419100"/>
                  </a:lnTo>
                  <a:lnTo>
                    <a:pt x="0" y="439762"/>
                  </a:lnTo>
                  <a:lnTo>
                    <a:pt x="0" y="446074"/>
                  </a:lnTo>
                  <a:lnTo>
                    <a:pt x="20662" y="466725"/>
                  </a:lnTo>
                  <a:lnTo>
                    <a:pt x="26974" y="466725"/>
                  </a:lnTo>
                  <a:lnTo>
                    <a:pt x="47625" y="446074"/>
                  </a:lnTo>
                  <a:lnTo>
                    <a:pt x="47625" y="442912"/>
                  </a:lnTo>
                  <a:lnTo>
                    <a:pt x="47625" y="439762"/>
                  </a:lnTo>
                  <a:close/>
                </a:path>
                <a:path w="47625" h="6953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grpSp>
      <p:sp>
        <p:nvSpPr>
          <p:cNvPr id="8" name="object 8"/>
          <p:cNvSpPr txBox="1"/>
          <p:nvPr/>
        </p:nvSpPr>
        <p:spPr>
          <a:xfrm>
            <a:off x="1062298" y="-2673690"/>
            <a:ext cx="5943204" cy="3371137"/>
          </a:xfrm>
          <a:prstGeom prst="rect">
            <a:avLst/>
          </a:prstGeom>
        </p:spPr>
        <p:txBody>
          <a:bodyPr vert="horz" wrap="square" lIns="0" tIns="237321" rIns="0" bIns="0" rtlCol="0">
            <a:spAutoFit/>
          </a:bodyPr>
          <a:lstStyle/>
          <a:p>
            <a:pPr marL="22602">
              <a:spcBef>
                <a:spcPts val="1869"/>
              </a:spcBef>
            </a:pPr>
            <a:r>
              <a:rPr sz="3871" spc="801" baseline="1915" dirty="0">
                <a:solidFill>
                  <a:srgbClr val="4199E1"/>
                </a:solidFill>
                <a:latin typeface="Arial Black"/>
                <a:cs typeface="Arial Black"/>
              </a:rPr>
              <a:t></a:t>
            </a:r>
            <a:r>
              <a:rPr sz="3871" spc="306" baseline="1915" dirty="0">
                <a:solidFill>
                  <a:srgbClr val="4199E1"/>
                </a:solidFill>
                <a:latin typeface="Arial Black"/>
                <a:cs typeface="Arial Black"/>
              </a:rPr>
              <a:t> </a:t>
            </a:r>
            <a:r>
              <a:rPr sz="2670" b="1" spc="-329" dirty="0">
                <a:solidFill>
                  <a:srgbClr val="2D3748"/>
                </a:solidFill>
                <a:latin typeface="Meiryo"/>
                <a:cs typeface="Meiryo"/>
              </a:rPr>
              <a:t>バックテストと</a:t>
            </a:r>
            <a:r>
              <a:rPr sz="2670" b="1" spc="-329" dirty="0">
                <a:solidFill>
                  <a:srgbClr val="2D3748"/>
                </a:solidFill>
                <a:latin typeface="BIZ UDPGothic"/>
                <a:cs typeface="BIZ UDPGothic"/>
              </a:rPr>
              <a:t>投資戦略評価</a:t>
            </a:r>
            <a:r>
              <a:rPr sz="2670" b="1" spc="-329" dirty="0">
                <a:solidFill>
                  <a:srgbClr val="2D3748"/>
                </a:solidFill>
                <a:latin typeface="Meiryo"/>
                <a:cs typeface="Meiryo"/>
              </a:rPr>
              <a:t>の</a:t>
            </a:r>
            <a:r>
              <a:rPr sz="2670" b="1" spc="-258" dirty="0">
                <a:solidFill>
                  <a:srgbClr val="2D3748"/>
                </a:solidFill>
                <a:latin typeface="BIZ UDPGothic"/>
                <a:cs typeface="BIZ UDPGothic"/>
              </a:rPr>
              <a:t>高度化</a:t>
            </a:r>
            <a:endParaRPr sz="2670">
              <a:latin typeface="BIZ UDPGothic"/>
              <a:cs typeface="BIZ UDPGothic"/>
            </a:endParaRPr>
          </a:p>
          <a:p>
            <a:pPr marL="22602" marR="9041">
              <a:lnSpc>
                <a:spcPct val="108700"/>
              </a:lnSpc>
              <a:spcBef>
                <a:spcPts val="1210"/>
              </a:spcBef>
            </a:pPr>
            <a:r>
              <a:rPr sz="2047" spc="-196" dirty="0">
                <a:solidFill>
                  <a:srgbClr val="333333"/>
                </a:solidFill>
                <a:latin typeface="SimSun"/>
                <a:cs typeface="SimSun"/>
              </a:rPr>
              <a:t>新</a:t>
            </a:r>
            <a:r>
              <a:rPr sz="2047" spc="-222" dirty="0">
                <a:solidFill>
                  <a:srgbClr val="333333"/>
                </a:solidFill>
                <a:latin typeface="PMingLiU"/>
                <a:cs typeface="PMingLiU"/>
              </a:rPr>
              <a:t>しいトレーディング</a:t>
            </a:r>
            <a:r>
              <a:rPr sz="2047" spc="-196" dirty="0">
                <a:solidFill>
                  <a:srgbClr val="333333"/>
                </a:solidFill>
                <a:latin typeface="SimSun"/>
                <a:cs typeface="SimSun"/>
              </a:rPr>
              <a:t>戦略</a:t>
            </a:r>
            <a:r>
              <a:rPr sz="2047" spc="-196" dirty="0">
                <a:solidFill>
                  <a:srgbClr val="333333"/>
                </a:solidFill>
                <a:latin typeface="PMingLiU"/>
                <a:cs typeface="PMingLiU"/>
              </a:rPr>
              <a:t>や</a:t>
            </a:r>
            <a:r>
              <a:rPr sz="2047" spc="-196" dirty="0">
                <a:solidFill>
                  <a:srgbClr val="333333"/>
                </a:solidFill>
                <a:latin typeface="SimSun"/>
                <a:cs typeface="SimSun"/>
              </a:rPr>
              <a:t>金融商品</a:t>
            </a:r>
            <a:r>
              <a:rPr sz="2047" spc="-196" dirty="0">
                <a:solidFill>
                  <a:srgbClr val="333333"/>
                </a:solidFill>
                <a:latin typeface="PMingLiU"/>
                <a:cs typeface="PMingLiU"/>
              </a:rPr>
              <a:t>の</a:t>
            </a:r>
            <a:r>
              <a:rPr sz="2047" spc="-196" dirty="0">
                <a:solidFill>
                  <a:srgbClr val="333333"/>
                </a:solidFill>
                <a:latin typeface="SimSun"/>
                <a:cs typeface="SimSun"/>
              </a:rPr>
              <a:t>評価</a:t>
            </a:r>
            <a:r>
              <a:rPr sz="2047" spc="-214" dirty="0">
                <a:solidFill>
                  <a:srgbClr val="333333"/>
                </a:solidFill>
                <a:latin typeface="PMingLiU"/>
                <a:cs typeface="PMingLiU"/>
              </a:rPr>
              <a:t>において、</a:t>
            </a:r>
            <a:r>
              <a:rPr sz="2047" b="1" spc="-203" dirty="0">
                <a:solidFill>
                  <a:srgbClr val="4199E1"/>
                </a:solidFill>
                <a:latin typeface="BIZ UDPGothic"/>
                <a:cs typeface="BIZ UDPGothic"/>
              </a:rPr>
              <a:t>限ら れた歴史データを超えた検証</a:t>
            </a:r>
            <a:r>
              <a:rPr sz="2047" spc="-196" dirty="0">
                <a:solidFill>
                  <a:srgbClr val="333333"/>
                </a:solidFill>
                <a:latin typeface="PMingLiU"/>
                <a:cs typeface="PMingLiU"/>
              </a:rPr>
              <a:t>が</a:t>
            </a:r>
            <a:r>
              <a:rPr sz="2047" spc="-196" dirty="0">
                <a:solidFill>
                  <a:srgbClr val="333333"/>
                </a:solidFill>
                <a:latin typeface="SimSun"/>
                <a:cs typeface="SimSun"/>
              </a:rPr>
              <a:t>可能</a:t>
            </a:r>
            <a:r>
              <a:rPr sz="2047" spc="-142" dirty="0">
                <a:solidFill>
                  <a:srgbClr val="333333"/>
                </a:solidFill>
                <a:latin typeface="PMingLiU"/>
                <a:cs typeface="PMingLiU"/>
              </a:rPr>
              <a:t>に。</a:t>
            </a:r>
            <a:endParaRPr sz="2047">
              <a:latin typeface="PMingLiU"/>
              <a:cs typeface="PMingLiU"/>
            </a:endParaRPr>
          </a:p>
          <a:p>
            <a:pPr marL="292698" marR="185336">
              <a:lnSpc>
                <a:spcPct val="108700"/>
              </a:lnSpc>
              <a:spcBef>
                <a:spcPts val="534"/>
              </a:spcBef>
            </a:pPr>
            <a:r>
              <a:rPr sz="2047" b="1" spc="-133" dirty="0">
                <a:solidFill>
                  <a:srgbClr val="4199E1"/>
                </a:solidFill>
                <a:latin typeface="BIZ UDPGothic"/>
                <a:cs typeface="BIZ UDPGothic"/>
              </a:rPr>
              <a:t>仮想的に無数のマーケットシナリオをシミュレーシ</a:t>
            </a:r>
            <a:r>
              <a:rPr sz="2047" b="1" spc="44" dirty="0">
                <a:solidFill>
                  <a:srgbClr val="4199E1"/>
                </a:solidFill>
                <a:latin typeface="BIZ UDPGothic"/>
                <a:cs typeface="BIZ UDPGothic"/>
              </a:rPr>
              <a:t>ョン</a:t>
            </a:r>
            <a:endParaRPr sz="2047">
              <a:latin typeface="BIZ UDPGothic"/>
              <a:cs typeface="BIZ UDPGothic"/>
            </a:endParaRPr>
          </a:p>
          <a:p>
            <a:pPr marL="292698">
              <a:spcBef>
                <a:spcPts val="747"/>
              </a:spcBef>
            </a:pPr>
            <a:r>
              <a:rPr sz="2047" spc="-89" dirty="0">
                <a:solidFill>
                  <a:srgbClr val="333333"/>
                </a:solidFill>
                <a:latin typeface="Tahoma"/>
                <a:cs typeface="Tahoma"/>
              </a:rPr>
              <a:t>100</a:t>
            </a:r>
            <a:r>
              <a:rPr sz="2047" spc="-196" dirty="0">
                <a:solidFill>
                  <a:srgbClr val="333333"/>
                </a:solidFill>
                <a:latin typeface="SimSun"/>
                <a:cs typeface="SimSun"/>
              </a:rPr>
              <a:t>年</a:t>
            </a:r>
            <a:r>
              <a:rPr sz="2047" spc="-196" dirty="0">
                <a:solidFill>
                  <a:srgbClr val="333333"/>
                </a:solidFill>
                <a:latin typeface="PMingLiU"/>
                <a:cs typeface="PMingLiU"/>
              </a:rPr>
              <a:t>に</a:t>
            </a:r>
            <a:r>
              <a:rPr sz="2047" spc="-196" dirty="0">
                <a:solidFill>
                  <a:srgbClr val="333333"/>
                </a:solidFill>
                <a:latin typeface="SimSun"/>
                <a:cs typeface="SimSun"/>
              </a:rPr>
              <a:t>一度級</a:t>
            </a:r>
            <a:r>
              <a:rPr sz="2047" spc="-196" dirty="0">
                <a:solidFill>
                  <a:srgbClr val="333333"/>
                </a:solidFill>
                <a:latin typeface="PMingLiU"/>
                <a:cs typeface="PMingLiU"/>
              </a:rPr>
              <a:t>の</a:t>
            </a:r>
            <a:r>
              <a:rPr sz="2047" spc="-196" dirty="0">
                <a:solidFill>
                  <a:srgbClr val="333333"/>
                </a:solidFill>
                <a:latin typeface="SimSun"/>
                <a:cs typeface="SimSun"/>
              </a:rPr>
              <a:t>暴落</a:t>
            </a:r>
            <a:r>
              <a:rPr sz="2047" spc="-196" dirty="0">
                <a:solidFill>
                  <a:srgbClr val="333333"/>
                </a:solidFill>
                <a:latin typeface="PMingLiU"/>
                <a:cs typeface="PMingLiU"/>
              </a:rPr>
              <a:t>や</a:t>
            </a:r>
            <a:r>
              <a:rPr sz="2047" spc="-196" dirty="0">
                <a:solidFill>
                  <a:srgbClr val="333333"/>
                </a:solidFill>
                <a:latin typeface="SimSun"/>
                <a:cs typeface="SimSun"/>
              </a:rPr>
              <a:t>急騰</a:t>
            </a:r>
            <a:r>
              <a:rPr sz="2047" spc="-196" dirty="0">
                <a:solidFill>
                  <a:srgbClr val="333333"/>
                </a:solidFill>
                <a:latin typeface="PMingLiU"/>
                <a:cs typeface="PMingLiU"/>
              </a:rPr>
              <a:t>シナリオも</a:t>
            </a:r>
            <a:r>
              <a:rPr sz="2047" spc="-196" dirty="0">
                <a:solidFill>
                  <a:srgbClr val="333333"/>
                </a:solidFill>
                <a:latin typeface="SimSun"/>
                <a:cs typeface="SimSun"/>
              </a:rPr>
              <a:t>人工的</a:t>
            </a:r>
            <a:r>
              <a:rPr sz="2047" spc="-196" dirty="0">
                <a:solidFill>
                  <a:srgbClr val="333333"/>
                </a:solidFill>
                <a:latin typeface="PMingLiU"/>
                <a:cs typeface="PMingLiU"/>
              </a:rPr>
              <a:t>に</a:t>
            </a:r>
            <a:r>
              <a:rPr sz="2047" spc="-142" dirty="0">
                <a:solidFill>
                  <a:srgbClr val="333333"/>
                </a:solidFill>
                <a:latin typeface="SimSun"/>
                <a:cs typeface="SimSun"/>
              </a:rPr>
              <a:t>作出</a:t>
            </a:r>
            <a:endParaRPr sz="2047">
              <a:latin typeface="SimSun"/>
              <a:cs typeface="SimSun"/>
            </a:endParaRPr>
          </a:p>
          <a:p>
            <a:pPr marL="292698" marR="207938">
              <a:lnSpc>
                <a:spcPct val="108700"/>
              </a:lnSpc>
              <a:spcBef>
                <a:spcPts val="534"/>
              </a:spcBef>
            </a:pPr>
            <a:r>
              <a:rPr sz="2047" b="1" spc="-36" dirty="0">
                <a:solidFill>
                  <a:srgbClr val="4199E1"/>
                </a:solidFill>
                <a:latin typeface="BIZ UDPGothic"/>
                <a:cs typeface="BIZ UDPGothic"/>
              </a:rPr>
              <a:t>ストレステスト的バックテスト</a:t>
            </a:r>
            <a:r>
              <a:rPr sz="2047" spc="-214" dirty="0">
                <a:solidFill>
                  <a:srgbClr val="333333"/>
                </a:solidFill>
                <a:latin typeface="PMingLiU"/>
                <a:cs typeface="PMingLiU"/>
              </a:rPr>
              <a:t>でブラックスワンへ</a:t>
            </a:r>
            <a:r>
              <a:rPr sz="2047" spc="-196" dirty="0">
                <a:solidFill>
                  <a:srgbClr val="333333"/>
                </a:solidFill>
                <a:latin typeface="PMingLiU"/>
                <a:cs typeface="PMingLiU"/>
              </a:rPr>
              <a:t>の</a:t>
            </a:r>
            <a:r>
              <a:rPr sz="2047" spc="-196" dirty="0">
                <a:solidFill>
                  <a:srgbClr val="333333"/>
                </a:solidFill>
                <a:latin typeface="SimSun"/>
                <a:cs typeface="SimSun"/>
              </a:rPr>
              <a:t>耐性</a:t>
            </a:r>
            <a:r>
              <a:rPr sz="2047" spc="-196" dirty="0">
                <a:solidFill>
                  <a:srgbClr val="333333"/>
                </a:solidFill>
                <a:latin typeface="PMingLiU"/>
                <a:cs typeface="PMingLiU"/>
              </a:rPr>
              <a:t>を</a:t>
            </a:r>
            <a:r>
              <a:rPr sz="2047" spc="-142" dirty="0">
                <a:solidFill>
                  <a:srgbClr val="333333"/>
                </a:solidFill>
                <a:latin typeface="SimSun"/>
                <a:cs typeface="SimSun"/>
              </a:rPr>
              <a:t>評価</a:t>
            </a:r>
            <a:endParaRPr sz="2047">
              <a:latin typeface="SimSun"/>
              <a:cs typeface="SimSun"/>
            </a:endParaRPr>
          </a:p>
        </p:txBody>
      </p:sp>
      <p:grpSp>
        <p:nvGrpSpPr>
          <p:cNvPr id="9" name="object 9"/>
          <p:cNvGrpSpPr/>
          <p:nvPr/>
        </p:nvGrpSpPr>
        <p:grpSpPr>
          <a:xfrm>
            <a:off x="1084900" y="853031"/>
            <a:ext cx="5916082" cy="1203558"/>
            <a:chOff x="609599" y="3152774"/>
            <a:chExt cx="3324225" cy="676275"/>
          </a:xfrm>
        </p:grpSpPr>
        <p:sp>
          <p:nvSpPr>
            <p:cNvPr id="10" name="object 10"/>
            <p:cNvSpPr/>
            <p:nvPr/>
          </p:nvSpPr>
          <p:spPr>
            <a:xfrm>
              <a:off x="609599" y="3152774"/>
              <a:ext cx="3324225" cy="676275"/>
            </a:xfrm>
            <a:custGeom>
              <a:avLst/>
              <a:gdLst/>
              <a:ahLst/>
              <a:cxnLst/>
              <a:rect l="l" t="t" r="r" b="b"/>
              <a:pathLst>
                <a:path w="3324225" h="676275">
                  <a:moveTo>
                    <a:pt x="3324224" y="676274"/>
                  </a:moveTo>
                  <a:lnTo>
                    <a:pt x="0" y="676274"/>
                  </a:lnTo>
                  <a:lnTo>
                    <a:pt x="0" y="0"/>
                  </a:lnTo>
                  <a:lnTo>
                    <a:pt x="3324224" y="0"/>
                  </a:lnTo>
                  <a:lnTo>
                    <a:pt x="3324224" y="676274"/>
                  </a:lnTo>
                  <a:close/>
                </a:path>
              </a:pathLst>
            </a:custGeom>
            <a:solidFill>
              <a:srgbClr val="F6FAFB">
                <a:alpha val="79998"/>
              </a:srgbClr>
            </a:solidFill>
          </p:spPr>
          <p:txBody>
            <a:bodyPr wrap="square" lIns="0" tIns="0" rIns="0" bIns="0" rtlCol="0"/>
            <a:lstStyle/>
            <a:p>
              <a:endParaRPr/>
            </a:p>
          </p:txBody>
        </p:sp>
        <p:sp>
          <p:nvSpPr>
            <p:cNvPr id="11" name="object 11"/>
            <p:cNvSpPr/>
            <p:nvPr/>
          </p:nvSpPr>
          <p:spPr>
            <a:xfrm>
              <a:off x="609599" y="3152774"/>
              <a:ext cx="28575" cy="676275"/>
            </a:xfrm>
            <a:custGeom>
              <a:avLst/>
              <a:gdLst/>
              <a:ahLst/>
              <a:cxnLst/>
              <a:rect l="l" t="t" r="r" b="b"/>
              <a:pathLst>
                <a:path w="28575" h="676275">
                  <a:moveTo>
                    <a:pt x="28574" y="676274"/>
                  </a:moveTo>
                  <a:lnTo>
                    <a:pt x="0" y="676274"/>
                  </a:lnTo>
                  <a:lnTo>
                    <a:pt x="0" y="0"/>
                  </a:lnTo>
                  <a:lnTo>
                    <a:pt x="28574" y="0"/>
                  </a:lnTo>
                  <a:lnTo>
                    <a:pt x="28574" y="676274"/>
                  </a:lnTo>
                  <a:close/>
                </a:path>
              </a:pathLst>
            </a:custGeom>
            <a:solidFill>
              <a:srgbClr val="CBD5DF"/>
            </a:solidFill>
          </p:spPr>
          <p:txBody>
            <a:bodyPr wrap="square" lIns="0" tIns="0" rIns="0" bIns="0" rtlCol="0"/>
            <a:lstStyle/>
            <a:p>
              <a:endParaRPr/>
            </a:p>
          </p:txBody>
        </p:sp>
      </p:grpSp>
      <p:sp>
        <p:nvSpPr>
          <p:cNvPr id="12" name="object 12"/>
          <p:cNvSpPr txBox="1"/>
          <p:nvPr/>
        </p:nvSpPr>
        <p:spPr>
          <a:xfrm>
            <a:off x="1135750" y="946296"/>
            <a:ext cx="5865227" cy="941848"/>
          </a:xfrm>
          <a:prstGeom prst="rect">
            <a:avLst/>
          </a:prstGeom>
        </p:spPr>
        <p:txBody>
          <a:bodyPr vert="horz" wrap="square" lIns="0" tIns="1130" rIns="0" bIns="0" rtlCol="0">
            <a:spAutoFit/>
          </a:bodyPr>
          <a:lstStyle/>
          <a:p>
            <a:pPr marL="135613" marR="129963" algn="just">
              <a:lnSpc>
                <a:spcPct val="109800"/>
              </a:lnSpc>
              <a:spcBef>
                <a:spcPts val="9"/>
              </a:spcBef>
            </a:pPr>
            <a:r>
              <a:rPr sz="1869" b="1" spc="-178" dirty="0">
                <a:solidFill>
                  <a:srgbClr val="333333"/>
                </a:solidFill>
                <a:latin typeface="BIZ UDPGothic"/>
                <a:cs typeface="BIZ UDPGothic"/>
              </a:rPr>
              <a:t>実例</a:t>
            </a:r>
            <a:r>
              <a:rPr sz="1869" b="1" spc="-107" dirty="0">
                <a:solidFill>
                  <a:srgbClr val="333333"/>
                </a:solidFill>
                <a:latin typeface="Arial"/>
                <a:cs typeface="Arial"/>
              </a:rPr>
              <a:t>: </a:t>
            </a:r>
            <a:r>
              <a:rPr sz="1869" spc="-187" dirty="0">
                <a:solidFill>
                  <a:srgbClr val="333333"/>
                </a:solidFill>
                <a:latin typeface="SimSun"/>
                <a:cs typeface="SimSun"/>
              </a:rPr>
              <a:t>量子化ヘッジファンドが、生成モデルで</a:t>
            </a:r>
            <a:r>
              <a:rPr sz="1958" spc="-151" dirty="0">
                <a:solidFill>
                  <a:srgbClr val="333333"/>
                </a:solidFill>
                <a:latin typeface="Arial"/>
                <a:cs typeface="Arial"/>
              </a:rPr>
              <a:t>2008</a:t>
            </a:r>
            <a:r>
              <a:rPr sz="1869" spc="-178" dirty="0">
                <a:solidFill>
                  <a:srgbClr val="333333"/>
                </a:solidFill>
                <a:latin typeface="SimSun"/>
                <a:cs typeface="SimSun"/>
              </a:rPr>
              <a:t>年型金融危機の</a:t>
            </a:r>
            <a:r>
              <a:rPr sz="1958" spc="-151" dirty="0">
                <a:solidFill>
                  <a:srgbClr val="333333"/>
                </a:solidFill>
                <a:latin typeface="Arial"/>
                <a:cs typeface="Arial"/>
              </a:rPr>
              <a:t>100</a:t>
            </a:r>
            <a:r>
              <a:rPr sz="1869" spc="-187" dirty="0">
                <a:solidFill>
                  <a:srgbClr val="333333"/>
                </a:solidFill>
                <a:latin typeface="SimSun"/>
                <a:cs typeface="SimSun"/>
              </a:rPr>
              <a:t>種類のバリエーションを合成し、戦略の頑健</a:t>
            </a:r>
            <a:r>
              <a:rPr sz="1869" spc="-178" dirty="0">
                <a:solidFill>
                  <a:srgbClr val="333333"/>
                </a:solidFill>
                <a:latin typeface="SimSun"/>
                <a:cs typeface="SimSun"/>
              </a:rPr>
              <a:t>性を検証。</a:t>
            </a:r>
            <a:endParaRPr sz="1869">
              <a:latin typeface="SimSun"/>
              <a:cs typeface="SimSun"/>
            </a:endParaRPr>
          </a:p>
        </p:txBody>
      </p:sp>
      <p:grpSp>
        <p:nvGrpSpPr>
          <p:cNvPr id="13" name="object 13"/>
          <p:cNvGrpSpPr/>
          <p:nvPr/>
        </p:nvGrpSpPr>
        <p:grpSpPr>
          <a:xfrm>
            <a:off x="1084898" y="-2837657"/>
            <a:ext cx="13100137" cy="7535517"/>
            <a:chOff x="609600" y="1078992"/>
            <a:chExt cx="7360920" cy="4234180"/>
          </a:xfrm>
        </p:grpSpPr>
        <p:pic>
          <p:nvPicPr>
            <p:cNvPr id="14" name="object 14"/>
            <p:cNvPicPr/>
            <p:nvPr/>
          </p:nvPicPr>
          <p:blipFill>
            <a:blip r:embed="rId3" cstate="print"/>
            <a:stretch>
              <a:fillRect/>
            </a:stretch>
          </p:blipFill>
          <p:spPr>
            <a:xfrm>
              <a:off x="609600" y="4324350"/>
              <a:ext cx="3324224" cy="761999"/>
            </a:xfrm>
            <a:prstGeom prst="rect">
              <a:avLst/>
            </a:prstGeom>
          </p:spPr>
        </p:pic>
        <p:sp>
          <p:nvSpPr>
            <p:cNvPr id="15" name="object 15"/>
            <p:cNvSpPr/>
            <p:nvPr/>
          </p:nvSpPr>
          <p:spPr>
            <a:xfrm>
              <a:off x="4221479" y="1078992"/>
              <a:ext cx="3749040" cy="4234180"/>
            </a:xfrm>
            <a:custGeom>
              <a:avLst/>
              <a:gdLst/>
              <a:ahLst/>
              <a:cxnLst/>
              <a:rect l="l" t="t" r="r" b="b"/>
              <a:pathLst>
                <a:path w="3749040" h="4234180">
                  <a:moveTo>
                    <a:pt x="3749039" y="4233671"/>
                  </a:moveTo>
                  <a:lnTo>
                    <a:pt x="0" y="4233671"/>
                  </a:lnTo>
                  <a:lnTo>
                    <a:pt x="0" y="0"/>
                  </a:lnTo>
                  <a:lnTo>
                    <a:pt x="3749039" y="0"/>
                  </a:lnTo>
                  <a:lnTo>
                    <a:pt x="3749039" y="44957"/>
                  </a:lnTo>
                  <a:lnTo>
                    <a:pt x="131444" y="44957"/>
                  </a:lnTo>
                  <a:lnTo>
                    <a:pt x="124876" y="45275"/>
                  </a:lnTo>
                  <a:lnTo>
                    <a:pt x="89167" y="60066"/>
                  </a:lnTo>
                  <a:lnTo>
                    <a:pt x="67624" y="92307"/>
                  </a:lnTo>
                  <a:lnTo>
                    <a:pt x="64769" y="111632"/>
                  </a:lnTo>
                  <a:lnTo>
                    <a:pt x="64769" y="4083557"/>
                  </a:lnTo>
                  <a:lnTo>
                    <a:pt x="75995" y="4120606"/>
                  </a:lnTo>
                  <a:lnTo>
                    <a:pt x="105928" y="4145156"/>
                  </a:lnTo>
                  <a:lnTo>
                    <a:pt x="131444" y="4150232"/>
                  </a:lnTo>
                  <a:lnTo>
                    <a:pt x="3749039" y="4150232"/>
                  </a:lnTo>
                  <a:lnTo>
                    <a:pt x="3749039" y="4233671"/>
                  </a:lnTo>
                  <a:close/>
                </a:path>
                <a:path w="3749040" h="4234180">
                  <a:moveTo>
                    <a:pt x="3749039" y="4150232"/>
                  </a:moveTo>
                  <a:lnTo>
                    <a:pt x="3617594" y="4150232"/>
                  </a:lnTo>
                  <a:lnTo>
                    <a:pt x="3624162" y="4149915"/>
                  </a:lnTo>
                  <a:lnTo>
                    <a:pt x="3630604" y="4148963"/>
                  </a:lnTo>
                  <a:lnTo>
                    <a:pt x="3664740" y="4130703"/>
                  </a:lnTo>
                  <a:lnTo>
                    <a:pt x="3683000" y="4096567"/>
                  </a:lnTo>
                  <a:lnTo>
                    <a:pt x="3684269" y="4083557"/>
                  </a:lnTo>
                  <a:lnTo>
                    <a:pt x="3684269" y="111632"/>
                  </a:lnTo>
                  <a:lnTo>
                    <a:pt x="3673042" y="74583"/>
                  </a:lnTo>
                  <a:lnTo>
                    <a:pt x="3643110" y="50033"/>
                  </a:lnTo>
                  <a:lnTo>
                    <a:pt x="3617594" y="44957"/>
                  </a:lnTo>
                  <a:lnTo>
                    <a:pt x="3749039" y="44957"/>
                  </a:lnTo>
                  <a:lnTo>
                    <a:pt x="3749039" y="4150232"/>
                  </a:lnTo>
                  <a:close/>
                </a:path>
              </a:pathLst>
            </a:custGeom>
            <a:solidFill>
              <a:srgbClr val="000000">
                <a:alpha val="5099"/>
              </a:srgbClr>
            </a:solidFill>
          </p:spPr>
          <p:txBody>
            <a:bodyPr wrap="square" lIns="0" tIns="0" rIns="0" bIns="0" rtlCol="0"/>
            <a:lstStyle/>
            <a:p>
              <a:endParaRPr/>
            </a:p>
          </p:txBody>
        </p:sp>
        <p:sp>
          <p:nvSpPr>
            <p:cNvPr id="16" name="object 16"/>
            <p:cNvSpPr/>
            <p:nvPr/>
          </p:nvSpPr>
          <p:spPr>
            <a:xfrm>
              <a:off x="4276724" y="1133474"/>
              <a:ext cx="3638550" cy="4105275"/>
            </a:xfrm>
            <a:custGeom>
              <a:avLst/>
              <a:gdLst/>
              <a:ahLst/>
              <a:cxnLst/>
              <a:rect l="l" t="t" r="r" b="b"/>
              <a:pathLst>
                <a:path w="3638550" h="4105275">
                  <a:moveTo>
                    <a:pt x="3567353" y="4105274"/>
                  </a:moveTo>
                  <a:lnTo>
                    <a:pt x="71196" y="4105274"/>
                  </a:lnTo>
                  <a:lnTo>
                    <a:pt x="66241" y="4104786"/>
                  </a:lnTo>
                  <a:lnTo>
                    <a:pt x="29705" y="4089651"/>
                  </a:lnTo>
                  <a:lnTo>
                    <a:pt x="3885" y="4053612"/>
                  </a:lnTo>
                  <a:lnTo>
                    <a:pt x="0" y="4034077"/>
                  </a:lnTo>
                  <a:lnTo>
                    <a:pt x="0" y="4029074"/>
                  </a:lnTo>
                  <a:lnTo>
                    <a:pt x="0" y="53397"/>
                  </a:lnTo>
                  <a:lnTo>
                    <a:pt x="18780" y="19392"/>
                  </a:lnTo>
                  <a:lnTo>
                    <a:pt x="56426" y="1830"/>
                  </a:lnTo>
                  <a:lnTo>
                    <a:pt x="71196" y="0"/>
                  </a:lnTo>
                  <a:lnTo>
                    <a:pt x="3567353" y="0"/>
                  </a:lnTo>
                  <a:lnTo>
                    <a:pt x="3608843" y="11716"/>
                  </a:lnTo>
                  <a:lnTo>
                    <a:pt x="3636109" y="42320"/>
                  </a:lnTo>
                  <a:lnTo>
                    <a:pt x="3638549" y="53397"/>
                  </a:lnTo>
                  <a:lnTo>
                    <a:pt x="3638549" y="4034077"/>
                  </a:lnTo>
                  <a:lnTo>
                    <a:pt x="3622927" y="4075568"/>
                  </a:lnTo>
                  <a:lnTo>
                    <a:pt x="3586886" y="4101388"/>
                  </a:lnTo>
                  <a:lnTo>
                    <a:pt x="3572308" y="4104786"/>
                  </a:lnTo>
                  <a:lnTo>
                    <a:pt x="3567353" y="4105274"/>
                  </a:lnTo>
                  <a:close/>
                </a:path>
              </a:pathLst>
            </a:custGeom>
            <a:solidFill>
              <a:srgbClr val="FFFFFF"/>
            </a:solidFill>
          </p:spPr>
          <p:txBody>
            <a:bodyPr wrap="square" lIns="0" tIns="0" rIns="0" bIns="0" rtlCol="0"/>
            <a:lstStyle/>
            <a:p>
              <a:endParaRPr/>
            </a:p>
          </p:txBody>
        </p:sp>
        <p:sp>
          <p:nvSpPr>
            <p:cNvPr id="17" name="object 17"/>
            <p:cNvSpPr/>
            <p:nvPr/>
          </p:nvSpPr>
          <p:spPr>
            <a:xfrm>
              <a:off x="4277002" y="1114424"/>
              <a:ext cx="3638550" cy="70485"/>
            </a:xfrm>
            <a:custGeom>
              <a:avLst/>
              <a:gdLst/>
              <a:ahLst/>
              <a:cxnLst/>
              <a:rect l="l" t="t" r="r" b="b"/>
              <a:pathLst>
                <a:path w="3638550" h="70484">
                  <a:moveTo>
                    <a:pt x="0" y="70450"/>
                  </a:moveTo>
                  <a:lnTo>
                    <a:pt x="12551" y="33857"/>
                  </a:lnTo>
                  <a:lnTo>
                    <a:pt x="46760" y="5800"/>
                  </a:lnTo>
                  <a:lnTo>
                    <a:pt x="75922" y="0"/>
                  </a:lnTo>
                  <a:lnTo>
                    <a:pt x="3562072" y="0"/>
                  </a:lnTo>
                  <a:lnTo>
                    <a:pt x="3604413" y="12829"/>
                  </a:lnTo>
                  <a:lnTo>
                    <a:pt x="3627980" y="38099"/>
                  </a:lnTo>
                  <a:lnTo>
                    <a:pt x="75922" y="38099"/>
                  </a:lnTo>
                  <a:lnTo>
                    <a:pt x="68415" y="38281"/>
                  </a:lnTo>
                  <a:lnTo>
                    <a:pt x="27604" y="46733"/>
                  </a:lnTo>
                  <a:lnTo>
                    <a:pt x="1655" y="66287"/>
                  </a:lnTo>
                  <a:lnTo>
                    <a:pt x="0" y="70450"/>
                  </a:lnTo>
                  <a:close/>
                </a:path>
                <a:path w="3638550" h="70484">
                  <a:moveTo>
                    <a:pt x="3637994" y="70450"/>
                  </a:moveTo>
                  <a:lnTo>
                    <a:pt x="3604413" y="44514"/>
                  </a:lnTo>
                  <a:lnTo>
                    <a:pt x="3562072" y="38099"/>
                  </a:lnTo>
                  <a:lnTo>
                    <a:pt x="3627980" y="38099"/>
                  </a:lnTo>
                  <a:lnTo>
                    <a:pt x="3637909" y="68693"/>
                  </a:lnTo>
                  <a:lnTo>
                    <a:pt x="3637994" y="70450"/>
                  </a:lnTo>
                  <a:close/>
                </a:path>
              </a:pathLst>
            </a:custGeom>
            <a:solidFill>
              <a:srgbClr val="F56565"/>
            </a:solidFill>
          </p:spPr>
          <p:txBody>
            <a:bodyPr wrap="square" lIns="0" tIns="0" rIns="0" bIns="0" rtlCol="0"/>
            <a:lstStyle/>
            <a:p>
              <a:endParaRPr/>
            </a:p>
          </p:txBody>
        </p:sp>
        <p:sp>
          <p:nvSpPr>
            <p:cNvPr id="18" name="object 18"/>
            <p:cNvSpPr/>
            <p:nvPr/>
          </p:nvSpPr>
          <p:spPr>
            <a:xfrm>
              <a:off x="4419587" y="2133599"/>
              <a:ext cx="47625" cy="1114425"/>
            </a:xfrm>
            <a:custGeom>
              <a:avLst/>
              <a:gdLst/>
              <a:ahLst/>
              <a:cxnLst/>
              <a:rect l="l" t="t" r="r" b="b"/>
              <a:pathLst>
                <a:path w="47625" h="1114425">
                  <a:moveTo>
                    <a:pt x="47625" y="1087462"/>
                  </a:moveTo>
                  <a:lnTo>
                    <a:pt x="26974" y="1066800"/>
                  </a:lnTo>
                  <a:lnTo>
                    <a:pt x="20662" y="1066800"/>
                  </a:lnTo>
                  <a:lnTo>
                    <a:pt x="0" y="1087462"/>
                  </a:lnTo>
                  <a:lnTo>
                    <a:pt x="0" y="1093774"/>
                  </a:lnTo>
                  <a:lnTo>
                    <a:pt x="20662" y="1114425"/>
                  </a:lnTo>
                  <a:lnTo>
                    <a:pt x="26974" y="1114425"/>
                  </a:lnTo>
                  <a:lnTo>
                    <a:pt x="47625" y="1093774"/>
                  </a:lnTo>
                  <a:lnTo>
                    <a:pt x="47625" y="1090612"/>
                  </a:lnTo>
                  <a:lnTo>
                    <a:pt x="47625" y="1087462"/>
                  </a:lnTo>
                  <a:close/>
                </a:path>
                <a:path w="47625" h="1114425">
                  <a:moveTo>
                    <a:pt x="47625" y="668362"/>
                  </a:moveTo>
                  <a:lnTo>
                    <a:pt x="26974" y="647700"/>
                  </a:lnTo>
                  <a:lnTo>
                    <a:pt x="20662" y="647700"/>
                  </a:lnTo>
                  <a:lnTo>
                    <a:pt x="0" y="668362"/>
                  </a:lnTo>
                  <a:lnTo>
                    <a:pt x="0" y="674674"/>
                  </a:lnTo>
                  <a:lnTo>
                    <a:pt x="20662" y="695325"/>
                  </a:lnTo>
                  <a:lnTo>
                    <a:pt x="26974" y="695325"/>
                  </a:lnTo>
                  <a:lnTo>
                    <a:pt x="47625" y="674674"/>
                  </a:lnTo>
                  <a:lnTo>
                    <a:pt x="47625" y="671512"/>
                  </a:lnTo>
                  <a:lnTo>
                    <a:pt x="47625" y="668362"/>
                  </a:lnTo>
                  <a:close/>
                </a:path>
                <a:path w="47625" h="1114425">
                  <a:moveTo>
                    <a:pt x="47625" y="249262"/>
                  </a:moveTo>
                  <a:lnTo>
                    <a:pt x="26974" y="228600"/>
                  </a:lnTo>
                  <a:lnTo>
                    <a:pt x="20662" y="228600"/>
                  </a:lnTo>
                  <a:lnTo>
                    <a:pt x="0" y="249262"/>
                  </a:lnTo>
                  <a:lnTo>
                    <a:pt x="0" y="255574"/>
                  </a:lnTo>
                  <a:lnTo>
                    <a:pt x="20662" y="276225"/>
                  </a:lnTo>
                  <a:lnTo>
                    <a:pt x="26974" y="276225"/>
                  </a:lnTo>
                  <a:lnTo>
                    <a:pt x="47625" y="255574"/>
                  </a:lnTo>
                  <a:lnTo>
                    <a:pt x="47625" y="252412"/>
                  </a:lnTo>
                  <a:lnTo>
                    <a:pt x="47625" y="249262"/>
                  </a:lnTo>
                  <a:close/>
                </a:path>
                <a:path w="47625" h="11144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grpSp>
      <p:sp>
        <p:nvSpPr>
          <p:cNvPr id="19" name="object 19"/>
          <p:cNvSpPr txBox="1"/>
          <p:nvPr/>
        </p:nvSpPr>
        <p:spPr>
          <a:xfrm>
            <a:off x="7865422" y="-2673686"/>
            <a:ext cx="5952245" cy="4121983"/>
          </a:xfrm>
          <a:prstGeom prst="rect">
            <a:avLst/>
          </a:prstGeom>
        </p:spPr>
        <p:txBody>
          <a:bodyPr vert="horz" wrap="square" lIns="0" tIns="237321" rIns="0" bIns="0" rtlCol="0">
            <a:spAutoFit/>
          </a:bodyPr>
          <a:lstStyle/>
          <a:p>
            <a:pPr marL="22602">
              <a:spcBef>
                <a:spcPts val="1869"/>
              </a:spcBef>
            </a:pPr>
            <a:r>
              <a:rPr sz="3871" spc="534" baseline="1915" dirty="0">
                <a:solidFill>
                  <a:srgbClr val="F56565"/>
                </a:solidFill>
                <a:latin typeface="Arial Black"/>
                <a:cs typeface="Arial Black"/>
              </a:rPr>
              <a:t> </a:t>
            </a:r>
            <a:r>
              <a:rPr sz="2670" b="1" spc="-329" dirty="0">
                <a:solidFill>
                  <a:srgbClr val="2D3748"/>
                </a:solidFill>
                <a:latin typeface="Meiryo"/>
                <a:cs typeface="Meiryo"/>
              </a:rPr>
              <a:t>リスク</a:t>
            </a:r>
            <a:r>
              <a:rPr sz="2670" b="1" spc="-329" dirty="0">
                <a:solidFill>
                  <a:srgbClr val="2D3748"/>
                </a:solidFill>
                <a:latin typeface="BIZ UDPGothic"/>
                <a:cs typeface="BIZ UDPGothic"/>
              </a:rPr>
              <a:t>管理</a:t>
            </a:r>
            <a:r>
              <a:rPr sz="2670" b="1" spc="-329" dirty="0">
                <a:solidFill>
                  <a:srgbClr val="2D3748"/>
                </a:solidFill>
                <a:latin typeface="Meiryo"/>
                <a:cs typeface="Meiryo"/>
              </a:rPr>
              <a:t>とシナリオ</a:t>
            </a:r>
            <a:r>
              <a:rPr sz="2670" b="1" spc="-98" dirty="0">
                <a:solidFill>
                  <a:srgbClr val="2D3748"/>
                </a:solidFill>
                <a:latin typeface="Meiryo"/>
                <a:cs typeface="Meiryo"/>
              </a:rPr>
              <a:t>‧ストレステスト</a:t>
            </a:r>
            <a:endParaRPr sz="2670">
              <a:latin typeface="Meiryo"/>
              <a:cs typeface="Meiryo"/>
            </a:endParaRPr>
          </a:p>
          <a:p>
            <a:pPr marL="22602" marR="9041">
              <a:lnSpc>
                <a:spcPct val="108700"/>
              </a:lnSpc>
              <a:spcBef>
                <a:spcPts val="1210"/>
              </a:spcBef>
            </a:pPr>
            <a:r>
              <a:rPr sz="2047" b="1" spc="-125" dirty="0">
                <a:solidFill>
                  <a:srgbClr val="F56565"/>
                </a:solidFill>
                <a:latin typeface="BIZ UDPGothic"/>
                <a:cs typeface="BIZ UDPGothic"/>
              </a:rPr>
              <a:t>金融リスク管理</a:t>
            </a:r>
            <a:r>
              <a:rPr sz="2047" spc="-231" dirty="0">
                <a:solidFill>
                  <a:srgbClr val="333333"/>
                </a:solidFill>
                <a:latin typeface="PMingLiU"/>
                <a:cs typeface="PMingLiU"/>
              </a:rPr>
              <a:t>において、</a:t>
            </a:r>
            <a:r>
              <a:rPr sz="2047" spc="-196" dirty="0">
                <a:solidFill>
                  <a:srgbClr val="333333"/>
                </a:solidFill>
                <a:latin typeface="SimSun"/>
                <a:cs typeface="SimSun"/>
              </a:rPr>
              <a:t>過去</a:t>
            </a:r>
            <a:r>
              <a:rPr sz="2047" spc="-196" dirty="0">
                <a:solidFill>
                  <a:srgbClr val="333333"/>
                </a:solidFill>
                <a:latin typeface="PMingLiU"/>
                <a:cs typeface="PMingLiU"/>
              </a:rPr>
              <a:t>データに</a:t>
            </a:r>
            <a:r>
              <a:rPr sz="2047" spc="-196" dirty="0">
                <a:solidFill>
                  <a:srgbClr val="333333"/>
                </a:solidFill>
                <a:latin typeface="SimSun"/>
                <a:cs typeface="SimSun"/>
              </a:rPr>
              <a:t>現</a:t>
            </a:r>
            <a:r>
              <a:rPr sz="2047" spc="-222" dirty="0">
                <a:solidFill>
                  <a:srgbClr val="333333"/>
                </a:solidFill>
                <a:latin typeface="PMingLiU"/>
                <a:cs typeface="PMingLiU"/>
              </a:rPr>
              <a:t>れていない</a:t>
            </a:r>
            <a:r>
              <a:rPr sz="2047" spc="-89" dirty="0">
                <a:solidFill>
                  <a:srgbClr val="333333"/>
                </a:solidFill>
                <a:latin typeface="SimSun"/>
                <a:cs typeface="SimSun"/>
              </a:rPr>
              <a:t>極</a:t>
            </a:r>
            <a:r>
              <a:rPr sz="2047" spc="-196" dirty="0">
                <a:solidFill>
                  <a:srgbClr val="333333"/>
                </a:solidFill>
                <a:latin typeface="SimSun"/>
                <a:cs typeface="SimSun"/>
              </a:rPr>
              <a:t>端事象</a:t>
            </a:r>
            <a:r>
              <a:rPr sz="2047" spc="-196" dirty="0">
                <a:solidFill>
                  <a:srgbClr val="333333"/>
                </a:solidFill>
                <a:latin typeface="PMingLiU"/>
                <a:cs typeface="PMingLiU"/>
              </a:rPr>
              <a:t>のリスク</a:t>
            </a:r>
            <a:r>
              <a:rPr sz="2047" spc="-196" dirty="0">
                <a:solidFill>
                  <a:srgbClr val="333333"/>
                </a:solidFill>
                <a:latin typeface="SimSun"/>
                <a:cs typeface="SimSun"/>
              </a:rPr>
              <a:t>計測</a:t>
            </a:r>
            <a:r>
              <a:rPr sz="2047" spc="-196" dirty="0">
                <a:solidFill>
                  <a:srgbClr val="333333"/>
                </a:solidFill>
                <a:latin typeface="PMingLiU"/>
                <a:cs typeface="PMingLiU"/>
              </a:rPr>
              <a:t>が</a:t>
            </a:r>
            <a:r>
              <a:rPr sz="2047" spc="-196" dirty="0">
                <a:solidFill>
                  <a:srgbClr val="333333"/>
                </a:solidFill>
                <a:latin typeface="SimSun"/>
                <a:cs typeface="SimSun"/>
              </a:rPr>
              <a:t>可能</a:t>
            </a:r>
            <a:r>
              <a:rPr sz="2047" spc="-142" dirty="0">
                <a:solidFill>
                  <a:srgbClr val="333333"/>
                </a:solidFill>
                <a:latin typeface="PMingLiU"/>
                <a:cs typeface="PMingLiU"/>
              </a:rPr>
              <a:t>に。</a:t>
            </a:r>
            <a:endParaRPr sz="2047">
              <a:latin typeface="PMingLiU"/>
              <a:cs typeface="PMingLiU"/>
            </a:endParaRPr>
          </a:p>
          <a:p>
            <a:pPr marL="292698">
              <a:spcBef>
                <a:spcPts val="747"/>
              </a:spcBef>
            </a:pPr>
            <a:r>
              <a:rPr sz="2047" spc="-196" dirty="0">
                <a:solidFill>
                  <a:srgbClr val="333333"/>
                </a:solidFill>
                <a:latin typeface="SimSun"/>
                <a:cs typeface="SimSun"/>
              </a:rPr>
              <a:t>統計的</a:t>
            </a:r>
            <a:r>
              <a:rPr sz="2047" spc="-196" dirty="0">
                <a:solidFill>
                  <a:srgbClr val="333333"/>
                </a:solidFill>
                <a:latin typeface="PMingLiU"/>
                <a:cs typeface="PMingLiU"/>
              </a:rPr>
              <a:t>にあり</a:t>
            </a:r>
            <a:r>
              <a:rPr sz="2047" spc="-196" dirty="0">
                <a:solidFill>
                  <a:srgbClr val="333333"/>
                </a:solidFill>
                <a:latin typeface="SimSun"/>
                <a:cs typeface="SimSun"/>
              </a:rPr>
              <a:t>得</a:t>
            </a:r>
            <a:r>
              <a:rPr sz="2047" spc="-196" dirty="0">
                <a:solidFill>
                  <a:srgbClr val="333333"/>
                </a:solidFill>
                <a:latin typeface="PMingLiU"/>
                <a:cs typeface="PMingLiU"/>
              </a:rPr>
              <a:t>る</a:t>
            </a:r>
            <a:r>
              <a:rPr sz="2047" b="1" spc="-187" dirty="0">
                <a:solidFill>
                  <a:srgbClr val="F56565"/>
                </a:solidFill>
                <a:latin typeface="BIZ UDPGothic"/>
                <a:cs typeface="BIZ UDPGothic"/>
              </a:rPr>
              <a:t>様々な極端パス</a:t>
            </a:r>
            <a:r>
              <a:rPr sz="2047" spc="-196" dirty="0">
                <a:solidFill>
                  <a:srgbClr val="333333"/>
                </a:solidFill>
                <a:latin typeface="PMingLiU"/>
                <a:cs typeface="PMingLiU"/>
              </a:rPr>
              <a:t>を</a:t>
            </a:r>
            <a:r>
              <a:rPr sz="2047" spc="-169" dirty="0">
                <a:solidFill>
                  <a:srgbClr val="333333"/>
                </a:solidFill>
                <a:latin typeface="SimSun"/>
                <a:cs typeface="SimSun"/>
              </a:rPr>
              <a:t>大量生成</a:t>
            </a:r>
            <a:endParaRPr sz="2047">
              <a:latin typeface="SimSun"/>
              <a:cs typeface="SimSun"/>
            </a:endParaRPr>
          </a:p>
          <a:p>
            <a:pPr marL="292698" marR="13561">
              <a:lnSpc>
                <a:spcPct val="108700"/>
              </a:lnSpc>
              <a:spcBef>
                <a:spcPts val="534"/>
              </a:spcBef>
            </a:pPr>
            <a:r>
              <a:rPr sz="2047" spc="-116" dirty="0">
                <a:solidFill>
                  <a:srgbClr val="333333"/>
                </a:solidFill>
                <a:latin typeface="Tahoma"/>
                <a:cs typeface="Tahoma"/>
              </a:rPr>
              <a:t>VaR</a:t>
            </a:r>
            <a:r>
              <a:rPr sz="2047" spc="-196" dirty="0">
                <a:solidFill>
                  <a:srgbClr val="333333"/>
                </a:solidFill>
                <a:latin typeface="PMingLiU"/>
                <a:cs typeface="PMingLiU"/>
              </a:rPr>
              <a:t>や</a:t>
            </a:r>
            <a:r>
              <a:rPr sz="2047" spc="-196" dirty="0">
                <a:solidFill>
                  <a:srgbClr val="333333"/>
                </a:solidFill>
                <a:latin typeface="SimSun"/>
                <a:cs typeface="SimSun"/>
              </a:rPr>
              <a:t>期待</a:t>
            </a:r>
            <a:r>
              <a:rPr sz="2047" spc="-196" dirty="0">
                <a:solidFill>
                  <a:srgbClr val="333333"/>
                </a:solidFill>
                <a:latin typeface="PMingLiU"/>
                <a:cs typeface="PMingLiU"/>
              </a:rPr>
              <a:t>ショートフォールの</a:t>
            </a:r>
            <a:r>
              <a:rPr sz="2047" spc="-196" dirty="0">
                <a:solidFill>
                  <a:srgbClr val="333333"/>
                </a:solidFill>
                <a:latin typeface="SimSun"/>
                <a:cs typeface="SimSun"/>
              </a:rPr>
              <a:t>信頼区間</a:t>
            </a:r>
            <a:r>
              <a:rPr sz="2047" spc="-214" dirty="0">
                <a:solidFill>
                  <a:srgbClr val="333333"/>
                </a:solidFill>
                <a:latin typeface="PMingLiU"/>
                <a:cs typeface="PMingLiU"/>
              </a:rPr>
              <a:t>をより</a:t>
            </a:r>
            <a:r>
              <a:rPr sz="2047" spc="-196" dirty="0">
                <a:solidFill>
                  <a:srgbClr val="333333"/>
                </a:solidFill>
                <a:latin typeface="SimSun"/>
                <a:cs typeface="SimSun"/>
              </a:rPr>
              <a:t>精緻</a:t>
            </a:r>
            <a:r>
              <a:rPr sz="2047" spc="-89" dirty="0">
                <a:solidFill>
                  <a:srgbClr val="333333"/>
                </a:solidFill>
                <a:latin typeface="PMingLiU"/>
                <a:cs typeface="PMingLiU"/>
              </a:rPr>
              <a:t>に</a:t>
            </a:r>
            <a:r>
              <a:rPr sz="2047" spc="-142" dirty="0">
                <a:solidFill>
                  <a:srgbClr val="333333"/>
                </a:solidFill>
                <a:latin typeface="SimSun"/>
                <a:cs typeface="SimSun"/>
              </a:rPr>
              <a:t>推定</a:t>
            </a:r>
            <a:endParaRPr sz="2047">
              <a:latin typeface="SimSun"/>
              <a:cs typeface="SimSun"/>
            </a:endParaRPr>
          </a:p>
          <a:p>
            <a:pPr marL="292698" marR="185336">
              <a:lnSpc>
                <a:spcPct val="108700"/>
              </a:lnSpc>
              <a:spcBef>
                <a:spcPts val="534"/>
              </a:spcBef>
            </a:pPr>
            <a:r>
              <a:rPr sz="2047" spc="-196" dirty="0">
                <a:solidFill>
                  <a:srgbClr val="333333"/>
                </a:solidFill>
                <a:latin typeface="SimSun"/>
                <a:cs typeface="SimSun"/>
              </a:rPr>
              <a:t>規制当局</a:t>
            </a:r>
            <a:r>
              <a:rPr sz="2047" spc="-196" dirty="0">
                <a:solidFill>
                  <a:srgbClr val="333333"/>
                </a:solidFill>
                <a:latin typeface="PMingLiU"/>
                <a:cs typeface="PMingLiU"/>
              </a:rPr>
              <a:t>や</a:t>
            </a:r>
            <a:r>
              <a:rPr sz="2047" spc="-196" dirty="0">
                <a:solidFill>
                  <a:srgbClr val="333333"/>
                </a:solidFill>
                <a:latin typeface="SimSun"/>
                <a:cs typeface="SimSun"/>
              </a:rPr>
              <a:t>金融機関</a:t>
            </a:r>
            <a:r>
              <a:rPr sz="2047" spc="-196" dirty="0">
                <a:solidFill>
                  <a:srgbClr val="333333"/>
                </a:solidFill>
                <a:latin typeface="PMingLiU"/>
                <a:cs typeface="PMingLiU"/>
              </a:rPr>
              <a:t>の</a:t>
            </a:r>
            <a:r>
              <a:rPr sz="2047" b="1" spc="-9" dirty="0">
                <a:solidFill>
                  <a:srgbClr val="F56565"/>
                </a:solidFill>
                <a:latin typeface="BIZ UDPGothic"/>
                <a:cs typeface="BIZ UDPGothic"/>
              </a:rPr>
              <a:t>ストレステスト</a:t>
            </a:r>
            <a:r>
              <a:rPr sz="2047" spc="-196" dirty="0">
                <a:solidFill>
                  <a:srgbClr val="333333"/>
                </a:solidFill>
                <a:latin typeface="PMingLiU"/>
                <a:cs typeface="PMingLiU"/>
              </a:rPr>
              <a:t>で</a:t>
            </a:r>
            <a:r>
              <a:rPr sz="2047" spc="-196" dirty="0">
                <a:solidFill>
                  <a:srgbClr val="333333"/>
                </a:solidFill>
                <a:latin typeface="SimSun"/>
                <a:cs typeface="SimSun"/>
              </a:rPr>
              <a:t>多様</a:t>
            </a:r>
            <a:r>
              <a:rPr sz="2047" spc="-160" dirty="0">
                <a:solidFill>
                  <a:srgbClr val="333333"/>
                </a:solidFill>
                <a:latin typeface="PMingLiU"/>
                <a:cs typeface="PMingLiU"/>
              </a:rPr>
              <a:t>なシナ</a:t>
            </a:r>
            <a:r>
              <a:rPr sz="2047" spc="-196" dirty="0">
                <a:solidFill>
                  <a:srgbClr val="333333"/>
                </a:solidFill>
                <a:latin typeface="PMingLiU"/>
                <a:cs typeface="PMingLiU"/>
              </a:rPr>
              <a:t>リオ</a:t>
            </a:r>
            <a:r>
              <a:rPr sz="2047" spc="-142" dirty="0">
                <a:solidFill>
                  <a:srgbClr val="333333"/>
                </a:solidFill>
                <a:latin typeface="SimSun"/>
                <a:cs typeface="SimSun"/>
              </a:rPr>
              <a:t>検証</a:t>
            </a:r>
            <a:endParaRPr sz="2047">
              <a:latin typeface="SimSun"/>
              <a:cs typeface="SimSun"/>
            </a:endParaRPr>
          </a:p>
          <a:p>
            <a:pPr marL="292698" marR="96059">
              <a:lnSpc>
                <a:spcPct val="108700"/>
              </a:lnSpc>
              <a:spcBef>
                <a:spcPts val="534"/>
              </a:spcBef>
            </a:pPr>
            <a:r>
              <a:rPr sz="2047" spc="-196" dirty="0">
                <a:solidFill>
                  <a:srgbClr val="333333"/>
                </a:solidFill>
                <a:latin typeface="SimSun"/>
                <a:cs typeface="SimSun"/>
              </a:rPr>
              <a:t>「主要中銀</a:t>
            </a:r>
            <a:r>
              <a:rPr sz="2047" spc="-196" dirty="0">
                <a:solidFill>
                  <a:srgbClr val="333333"/>
                </a:solidFill>
                <a:latin typeface="PMingLiU"/>
                <a:cs typeface="PMingLiU"/>
              </a:rPr>
              <a:t>が</a:t>
            </a:r>
            <a:r>
              <a:rPr sz="2047" spc="-196" dirty="0">
                <a:solidFill>
                  <a:srgbClr val="333333"/>
                </a:solidFill>
                <a:latin typeface="SimSun"/>
                <a:cs typeface="SimSun"/>
              </a:rPr>
              <a:t>同時</a:t>
            </a:r>
            <a:r>
              <a:rPr sz="2047" spc="-196" dirty="0">
                <a:solidFill>
                  <a:srgbClr val="333333"/>
                </a:solidFill>
                <a:latin typeface="PMingLiU"/>
                <a:cs typeface="PMingLiU"/>
              </a:rPr>
              <a:t>に</a:t>
            </a:r>
            <a:r>
              <a:rPr sz="2047" spc="-196" dirty="0">
                <a:solidFill>
                  <a:srgbClr val="333333"/>
                </a:solidFill>
                <a:latin typeface="SimSun"/>
                <a:cs typeface="SimSun"/>
              </a:rPr>
              <a:t>利上</a:t>
            </a:r>
            <a:r>
              <a:rPr sz="2047" spc="-196" dirty="0">
                <a:solidFill>
                  <a:srgbClr val="333333"/>
                </a:solidFill>
                <a:latin typeface="PMingLiU"/>
                <a:cs typeface="PMingLiU"/>
              </a:rPr>
              <a:t>げ</a:t>
            </a:r>
            <a:r>
              <a:rPr sz="2047" spc="-436" dirty="0">
                <a:solidFill>
                  <a:srgbClr val="333333"/>
                </a:solidFill>
                <a:latin typeface="SimSun"/>
                <a:cs typeface="SimSun"/>
              </a:rPr>
              <a:t>」「極端</a:t>
            </a:r>
            <a:r>
              <a:rPr sz="2047" spc="-231" dirty="0">
                <a:solidFill>
                  <a:srgbClr val="333333"/>
                </a:solidFill>
                <a:latin typeface="PMingLiU"/>
                <a:cs typeface="PMingLiU"/>
              </a:rPr>
              <a:t>なボラティリティ</a:t>
            </a:r>
            <a:r>
              <a:rPr sz="2047" spc="-196" dirty="0">
                <a:solidFill>
                  <a:srgbClr val="333333"/>
                </a:solidFill>
                <a:latin typeface="PMingLiU"/>
                <a:cs typeface="PMingLiU"/>
              </a:rPr>
              <a:t>が</a:t>
            </a:r>
            <a:r>
              <a:rPr sz="2047" spc="-196" dirty="0">
                <a:solidFill>
                  <a:srgbClr val="333333"/>
                </a:solidFill>
                <a:latin typeface="SimSun"/>
                <a:cs typeface="SimSun"/>
              </a:rPr>
              <a:t>持続」</a:t>
            </a:r>
            <a:r>
              <a:rPr sz="2047" spc="-142" dirty="0">
                <a:solidFill>
                  <a:srgbClr val="333333"/>
                </a:solidFill>
                <a:latin typeface="PMingLiU"/>
                <a:cs typeface="PMingLiU"/>
              </a:rPr>
              <a:t>など</a:t>
            </a:r>
            <a:endParaRPr sz="2047">
              <a:latin typeface="PMingLiU"/>
              <a:cs typeface="PMingLiU"/>
            </a:endParaRPr>
          </a:p>
        </p:txBody>
      </p:sp>
      <p:grpSp>
        <p:nvGrpSpPr>
          <p:cNvPr id="20" name="object 20"/>
          <p:cNvGrpSpPr/>
          <p:nvPr/>
        </p:nvGrpSpPr>
        <p:grpSpPr>
          <a:xfrm>
            <a:off x="7882457" y="1598898"/>
            <a:ext cx="5933033" cy="1203558"/>
            <a:chOff x="4429124" y="3571874"/>
            <a:chExt cx="3333750" cy="676275"/>
          </a:xfrm>
        </p:grpSpPr>
        <p:sp>
          <p:nvSpPr>
            <p:cNvPr id="21" name="object 21"/>
            <p:cNvSpPr/>
            <p:nvPr/>
          </p:nvSpPr>
          <p:spPr>
            <a:xfrm>
              <a:off x="4429124" y="3571874"/>
              <a:ext cx="3333750" cy="676275"/>
            </a:xfrm>
            <a:custGeom>
              <a:avLst/>
              <a:gdLst/>
              <a:ahLst/>
              <a:cxnLst/>
              <a:rect l="l" t="t" r="r" b="b"/>
              <a:pathLst>
                <a:path w="3333750" h="676275">
                  <a:moveTo>
                    <a:pt x="3333749" y="676274"/>
                  </a:moveTo>
                  <a:lnTo>
                    <a:pt x="0" y="676274"/>
                  </a:lnTo>
                  <a:lnTo>
                    <a:pt x="0" y="0"/>
                  </a:lnTo>
                  <a:lnTo>
                    <a:pt x="3333749" y="0"/>
                  </a:lnTo>
                  <a:lnTo>
                    <a:pt x="3333749" y="676274"/>
                  </a:lnTo>
                  <a:close/>
                </a:path>
              </a:pathLst>
            </a:custGeom>
            <a:solidFill>
              <a:srgbClr val="F6FAFB">
                <a:alpha val="79998"/>
              </a:srgbClr>
            </a:solidFill>
          </p:spPr>
          <p:txBody>
            <a:bodyPr wrap="square" lIns="0" tIns="0" rIns="0" bIns="0" rtlCol="0"/>
            <a:lstStyle/>
            <a:p>
              <a:endParaRPr/>
            </a:p>
          </p:txBody>
        </p:sp>
        <p:sp>
          <p:nvSpPr>
            <p:cNvPr id="22" name="object 22"/>
            <p:cNvSpPr/>
            <p:nvPr/>
          </p:nvSpPr>
          <p:spPr>
            <a:xfrm>
              <a:off x="4429124" y="3571874"/>
              <a:ext cx="28575" cy="676275"/>
            </a:xfrm>
            <a:custGeom>
              <a:avLst/>
              <a:gdLst/>
              <a:ahLst/>
              <a:cxnLst/>
              <a:rect l="l" t="t" r="r" b="b"/>
              <a:pathLst>
                <a:path w="28575" h="676275">
                  <a:moveTo>
                    <a:pt x="28574" y="676274"/>
                  </a:moveTo>
                  <a:lnTo>
                    <a:pt x="0" y="676274"/>
                  </a:lnTo>
                  <a:lnTo>
                    <a:pt x="0" y="0"/>
                  </a:lnTo>
                  <a:lnTo>
                    <a:pt x="28574" y="0"/>
                  </a:lnTo>
                  <a:lnTo>
                    <a:pt x="28574" y="676274"/>
                  </a:lnTo>
                  <a:close/>
                </a:path>
              </a:pathLst>
            </a:custGeom>
            <a:solidFill>
              <a:srgbClr val="CBD5DF"/>
            </a:solidFill>
          </p:spPr>
          <p:txBody>
            <a:bodyPr wrap="square" lIns="0" tIns="0" rIns="0" bIns="0" rtlCol="0"/>
            <a:lstStyle/>
            <a:p>
              <a:endParaRPr/>
            </a:p>
          </p:txBody>
        </p:sp>
      </p:grpSp>
      <p:sp>
        <p:nvSpPr>
          <p:cNvPr id="23" name="object 23"/>
          <p:cNvSpPr txBox="1"/>
          <p:nvPr/>
        </p:nvSpPr>
        <p:spPr>
          <a:xfrm>
            <a:off x="7933315" y="1676187"/>
            <a:ext cx="5882179" cy="954835"/>
          </a:xfrm>
          <a:prstGeom prst="rect">
            <a:avLst/>
          </a:prstGeom>
        </p:spPr>
        <p:txBody>
          <a:bodyPr vert="horz" wrap="square" lIns="0" tIns="20342" rIns="0" bIns="0" rtlCol="0">
            <a:spAutoFit/>
          </a:bodyPr>
          <a:lstStyle/>
          <a:p>
            <a:pPr marL="140134" marR="195509">
              <a:lnSpc>
                <a:spcPct val="113100"/>
              </a:lnSpc>
              <a:spcBef>
                <a:spcPts val="160"/>
              </a:spcBef>
            </a:pPr>
            <a:r>
              <a:rPr sz="1869" b="1" spc="-187" dirty="0">
                <a:solidFill>
                  <a:srgbClr val="333333"/>
                </a:solidFill>
                <a:latin typeface="BIZ UDPGothic"/>
                <a:cs typeface="BIZ UDPGothic"/>
              </a:rPr>
              <a:t>実例</a:t>
            </a:r>
            <a:r>
              <a:rPr sz="1869" b="1" spc="-62" dirty="0">
                <a:solidFill>
                  <a:srgbClr val="333333"/>
                </a:solidFill>
                <a:latin typeface="Arial"/>
                <a:cs typeface="Arial"/>
              </a:rPr>
              <a:t>: </a:t>
            </a:r>
            <a:r>
              <a:rPr sz="1869" spc="-203" dirty="0">
                <a:solidFill>
                  <a:srgbClr val="333333"/>
                </a:solidFill>
                <a:latin typeface="SimSun"/>
                <a:cs typeface="SimSun"/>
              </a:rPr>
              <a:t>大手銀行のリスク部門が、合成金融データを用いて</a:t>
            </a:r>
            <a:r>
              <a:rPr sz="1869" spc="-196" dirty="0">
                <a:solidFill>
                  <a:srgbClr val="333333"/>
                </a:solidFill>
                <a:latin typeface="SimSun"/>
                <a:cs typeface="SimSun"/>
              </a:rPr>
              <a:t>気候変動リスクが金融市場に与える極端シナリオを複数</a:t>
            </a:r>
            <a:r>
              <a:rPr sz="1869" spc="-178" dirty="0">
                <a:solidFill>
                  <a:srgbClr val="333333"/>
                </a:solidFill>
                <a:latin typeface="SimSun"/>
                <a:cs typeface="SimSun"/>
              </a:rPr>
              <a:t>生成し分析。</a:t>
            </a:r>
            <a:endParaRPr sz="1869">
              <a:latin typeface="SimSun"/>
              <a:cs typeface="SimSun"/>
            </a:endParaRPr>
          </a:p>
        </p:txBody>
      </p:sp>
      <p:grpSp>
        <p:nvGrpSpPr>
          <p:cNvPr id="24" name="object 24"/>
          <p:cNvGrpSpPr/>
          <p:nvPr/>
        </p:nvGrpSpPr>
        <p:grpSpPr>
          <a:xfrm>
            <a:off x="7882459" y="-2837657"/>
            <a:ext cx="13100137" cy="7535517"/>
            <a:chOff x="4429125" y="1078992"/>
            <a:chExt cx="7360920" cy="4234180"/>
          </a:xfrm>
        </p:grpSpPr>
        <p:pic>
          <p:nvPicPr>
            <p:cNvPr id="25" name="object 25"/>
            <p:cNvPicPr/>
            <p:nvPr/>
          </p:nvPicPr>
          <p:blipFill>
            <a:blip r:embed="rId4" cstate="print"/>
            <a:stretch>
              <a:fillRect/>
            </a:stretch>
          </p:blipFill>
          <p:spPr>
            <a:xfrm>
              <a:off x="4429125" y="4324350"/>
              <a:ext cx="3324224" cy="761999"/>
            </a:xfrm>
            <a:prstGeom prst="rect">
              <a:avLst/>
            </a:prstGeom>
          </p:spPr>
        </p:pic>
        <p:sp>
          <p:nvSpPr>
            <p:cNvPr id="26" name="object 26"/>
            <p:cNvSpPr/>
            <p:nvPr/>
          </p:nvSpPr>
          <p:spPr>
            <a:xfrm>
              <a:off x="8049767" y="1078992"/>
              <a:ext cx="3740150" cy="4234180"/>
            </a:xfrm>
            <a:custGeom>
              <a:avLst/>
              <a:gdLst/>
              <a:ahLst/>
              <a:cxnLst/>
              <a:rect l="l" t="t" r="r" b="b"/>
              <a:pathLst>
                <a:path w="3740150" h="4234180">
                  <a:moveTo>
                    <a:pt x="3739895" y="4233671"/>
                  </a:moveTo>
                  <a:lnTo>
                    <a:pt x="0" y="4233671"/>
                  </a:lnTo>
                  <a:lnTo>
                    <a:pt x="0" y="0"/>
                  </a:lnTo>
                  <a:lnTo>
                    <a:pt x="3739895" y="0"/>
                  </a:lnTo>
                  <a:lnTo>
                    <a:pt x="3739895" y="44957"/>
                  </a:lnTo>
                  <a:lnTo>
                    <a:pt x="132206" y="44957"/>
                  </a:lnTo>
                  <a:lnTo>
                    <a:pt x="125638" y="45275"/>
                  </a:lnTo>
                  <a:lnTo>
                    <a:pt x="89928" y="60066"/>
                  </a:lnTo>
                  <a:lnTo>
                    <a:pt x="68385" y="92307"/>
                  </a:lnTo>
                  <a:lnTo>
                    <a:pt x="65531" y="111632"/>
                  </a:lnTo>
                  <a:lnTo>
                    <a:pt x="65531" y="4083557"/>
                  </a:lnTo>
                  <a:lnTo>
                    <a:pt x="76757" y="4120606"/>
                  </a:lnTo>
                  <a:lnTo>
                    <a:pt x="106691" y="4145156"/>
                  </a:lnTo>
                  <a:lnTo>
                    <a:pt x="132206" y="4150232"/>
                  </a:lnTo>
                  <a:lnTo>
                    <a:pt x="3739895" y="4150232"/>
                  </a:lnTo>
                  <a:lnTo>
                    <a:pt x="3739895" y="4233671"/>
                  </a:lnTo>
                  <a:close/>
                </a:path>
                <a:path w="3740150" h="4234180">
                  <a:moveTo>
                    <a:pt x="3739895" y="4150232"/>
                  </a:moveTo>
                  <a:lnTo>
                    <a:pt x="3608831" y="4150232"/>
                  </a:lnTo>
                  <a:lnTo>
                    <a:pt x="3615399" y="4149915"/>
                  </a:lnTo>
                  <a:lnTo>
                    <a:pt x="3621841" y="4148963"/>
                  </a:lnTo>
                  <a:lnTo>
                    <a:pt x="3655977" y="4130703"/>
                  </a:lnTo>
                  <a:lnTo>
                    <a:pt x="3674237" y="4096567"/>
                  </a:lnTo>
                  <a:lnTo>
                    <a:pt x="3675506" y="4083557"/>
                  </a:lnTo>
                  <a:lnTo>
                    <a:pt x="3675506" y="111632"/>
                  </a:lnTo>
                  <a:lnTo>
                    <a:pt x="3664279" y="74583"/>
                  </a:lnTo>
                  <a:lnTo>
                    <a:pt x="3634346" y="50033"/>
                  </a:lnTo>
                  <a:lnTo>
                    <a:pt x="3608831" y="44957"/>
                  </a:lnTo>
                  <a:lnTo>
                    <a:pt x="3739895" y="44957"/>
                  </a:lnTo>
                  <a:lnTo>
                    <a:pt x="3739895" y="4150232"/>
                  </a:lnTo>
                  <a:close/>
                </a:path>
              </a:pathLst>
            </a:custGeom>
            <a:solidFill>
              <a:srgbClr val="000000">
                <a:alpha val="5099"/>
              </a:srgbClr>
            </a:solidFill>
          </p:spPr>
          <p:txBody>
            <a:bodyPr wrap="square" lIns="0" tIns="0" rIns="0" bIns="0" rtlCol="0"/>
            <a:lstStyle/>
            <a:p>
              <a:endParaRPr/>
            </a:p>
          </p:txBody>
        </p:sp>
        <p:sp>
          <p:nvSpPr>
            <p:cNvPr id="27" name="object 27"/>
            <p:cNvSpPr/>
            <p:nvPr/>
          </p:nvSpPr>
          <p:spPr>
            <a:xfrm>
              <a:off x="8105773" y="1133474"/>
              <a:ext cx="3629025" cy="4105275"/>
            </a:xfrm>
            <a:custGeom>
              <a:avLst/>
              <a:gdLst/>
              <a:ahLst/>
              <a:cxnLst/>
              <a:rect l="l" t="t" r="r" b="b"/>
              <a:pathLst>
                <a:path w="3629025" h="4105275">
                  <a:moveTo>
                    <a:pt x="3557828" y="4105274"/>
                  </a:moveTo>
                  <a:lnTo>
                    <a:pt x="71196" y="4105274"/>
                  </a:lnTo>
                  <a:lnTo>
                    <a:pt x="66241" y="4104786"/>
                  </a:lnTo>
                  <a:lnTo>
                    <a:pt x="29705" y="4089651"/>
                  </a:lnTo>
                  <a:lnTo>
                    <a:pt x="3885" y="4053612"/>
                  </a:lnTo>
                  <a:lnTo>
                    <a:pt x="0" y="4034077"/>
                  </a:lnTo>
                  <a:lnTo>
                    <a:pt x="0" y="4029074"/>
                  </a:lnTo>
                  <a:lnTo>
                    <a:pt x="0" y="53397"/>
                  </a:lnTo>
                  <a:lnTo>
                    <a:pt x="18780" y="19392"/>
                  </a:lnTo>
                  <a:lnTo>
                    <a:pt x="56426" y="1830"/>
                  </a:lnTo>
                  <a:lnTo>
                    <a:pt x="71196" y="0"/>
                  </a:lnTo>
                  <a:lnTo>
                    <a:pt x="3557828" y="0"/>
                  </a:lnTo>
                  <a:lnTo>
                    <a:pt x="3599317" y="11716"/>
                  </a:lnTo>
                  <a:lnTo>
                    <a:pt x="3626583" y="42320"/>
                  </a:lnTo>
                  <a:lnTo>
                    <a:pt x="3629025" y="53397"/>
                  </a:lnTo>
                  <a:lnTo>
                    <a:pt x="3629025" y="4034077"/>
                  </a:lnTo>
                  <a:lnTo>
                    <a:pt x="3613401" y="4075568"/>
                  </a:lnTo>
                  <a:lnTo>
                    <a:pt x="3577362" y="4101388"/>
                  </a:lnTo>
                  <a:lnTo>
                    <a:pt x="3562783" y="4104786"/>
                  </a:lnTo>
                  <a:lnTo>
                    <a:pt x="3557828" y="4105274"/>
                  </a:lnTo>
                  <a:close/>
                </a:path>
              </a:pathLst>
            </a:custGeom>
            <a:solidFill>
              <a:srgbClr val="FFFFFF"/>
            </a:solidFill>
          </p:spPr>
          <p:txBody>
            <a:bodyPr wrap="square" lIns="0" tIns="0" rIns="0" bIns="0" rtlCol="0"/>
            <a:lstStyle/>
            <a:p>
              <a:endParaRPr/>
            </a:p>
          </p:txBody>
        </p:sp>
        <p:sp>
          <p:nvSpPr>
            <p:cNvPr id="28" name="object 28"/>
            <p:cNvSpPr/>
            <p:nvPr/>
          </p:nvSpPr>
          <p:spPr>
            <a:xfrm>
              <a:off x="8106052" y="1114424"/>
              <a:ext cx="3629025" cy="70485"/>
            </a:xfrm>
            <a:custGeom>
              <a:avLst/>
              <a:gdLst/>
              <a:ahLst/>
              <a:cxnLst/>
              <a:rect l="l" t="t" r="r" b="b"/>
              <a:pathLst>
                <a:path w="3629025" h="70484">
                  <a:moveTo>
                    <a:pt x="0" y="70450"/>
                  </a:moveTo>
                  <a:lnTo>
                    <a:pt x="12550" y="33857"/>
                  </a:lnTo>
                  <a:lnTo>
                    <a:pt x="46760" y="5800"/>
                  </a:lnTo>
                  <a:lnTo>
                    <a:pt x="75922" y="0"/>
                  </a:lnTo>
                  <a:lnTo>
                    <a:pt x="3552547" y="0"/>
                  </a:lnTo>
                  <a:lnTo>
                    <a:pt x="3594888" y="12829"/>
                  </a:lnTo>
                  <a:lnTo>
                    <a:pt x="3618455" y="38099"/>
                  </a:lnTo>
                  <a:lnTo>
                    <a:pt x="75922" y="38099"/>
                  </a:lnTo>
                  <a:lnTo>
                    <a:pt x="68415" y="38281"/>
                  </a:lnTo>
                  <a:lnTo>
                    <a:pt x="27603" y="46733"/>
                  </a:lnTo>
                  <a:lnTo>
                    <a:pt x="1654" y="66287"/>
                  </a:lnTo>
                  <a:lnTo>
                    <a:pt x="0" y="70450"/>
                  </a:lnTo>
                  <a:close/>
                </a:path>
                <a:path w="3629025" h="70484">
                  <a:moveTo>
                    <a:pt x="3628469" y="70450"/>
                  </a:moveTo>
                  <a:lnTo>
                    <a:pt x="3594888" y="44514"/>
                  </a:lnTo>
                  <a:lnTo>
                    <a:pt x="3552547" y="38099"/>
                  </a:lnTo>
                  <a:lnTo>
                    <a:pt x="3618455" y="38099"/>
                  </a:lnTo>
                  <a:lnTo>
                    <a:pt x="3628384" y="68693"/>
                  </a:lnTo>
                  <a:lnTo>
                    <a:pt x="3628469" y="70450"/>
                  </a:lnTo>
                  <a:close/>
                </a:path>
              </a:pathLst>
            </a:custGeom>
            <a:solidFill>
              <a:srgbClr val="48BA78"/>
            </a:solidFill>
          </p:spPr>
          <p:txBody>
            <a:bodyPr wrap="square" lIns="0" tIns="0" rIns="0" bIns="0" rtlCol="0"/>
            <a:lstStyle/>
            <a:p>
              <a:endParaRPr/>
            </a:p>
          </p:txBody>
        </p:sp>
        <p:sp>
          <p:nvSpPr>
            <p:cNvPr id="29" name="object 29"/>
            <p:cNvSpPr/>
            <p:nvPr/>
          </p:nvSpPr>
          <p:spPr>
            <a:xfrm>
              <a:off x="8248637" y="2133599"/>
              <a:ext cx="47625" cy="923925"/>
            </a:xfrm>
            <a:custGeom>
              <a:avLst/>
              <a:gdLst/>
              <a:ahLst/>
              <a:cxnLst/>
              <a:rect l="l" t="t" r="r" b="b"/>
              <a:pathLst>
                <a:path w="47625" h="923925">
                  <a:moveTo>
                    <a:pt x="47625" y="896962"/>
                  </a:moveTo>
                  <a:lnTo>
                    <a:pt x="26974" y="876300"/>
                  </a:lnTo>
                  <a:lnTo>
                    <a:pt x="20662" y="876300"/>
                  </a:lnTo>
                  <a:lnTo>
                    <a:pt x="0" y="896962"/>
                  </a:lnTo>
                  <a:lnTo>
                    <a:pt x="0" y="903274"/>
                  </a:lnTo>
                  <a:lnTo>
                    <a:pt x="20662" y="923925"/>
                  </a:lnTo>
                  <a:lnTo>
                    <a:pt x="26974" y="923925"/>
                  </a:lnTo>
                  <a:lnTo>
                    <a:pt x="47625" y="903274"/>
                  </a:lnTo>
                  <a:lnTo>
                    <a:pt x="47625" y="900112"/>
                  </a:lnTo>
                  <a:lnTo>
                    <a:pt x="47625" y="896962"/>
                  </a:lnTo>
                  <a:close/>
                </a:path>
                <a:path w="47625" h="923925">
                  <a:moveTo>
                    <a:pt x="47625" y="668362"/>
                  </a:moveTo>
                  <a:lnTo>
                    <a:pt x="26974" y="647700"/>
                  </a:lnTo>
                  <a:lnTo>
                    <a:pt x="20662" y="647700"/>
                  </a:lnTo>
                  <a:lnTo>
                    <a:pt x="0" y="668362"/>
                  </a:lnTo>
                  <a:lnTo>
                    <a:pt x="0" y="674674"/>
                  </a:lnTo>
                  <a:lnTo>
                    <a:pt x="20662" y="695325"/>
                  </a:lnTo>
                  <a:lnTo>
                    <a:pt x="26974" y="695325"/>
                  </a:lnTo>
                  <a:lnTo>
                    <a:pt x="47625" y="674674"/>
                  </a:lnTo>
                  <a:lnTo>
                    <a:pt x="47625" y="671512"/>
                  </a:lnTo>
                  <a:lnTo>
                    <a:pt x="47625" y="668362"/>
                  </a:lnTo>
                  <a:close/>
                </a:path>
                <a:path w="47625" h="923925">
                  <a:moveTo>
                    <a:pt x="47625" y="439762"/>
                  </a:moveTo>
                  <a:lnTo>
                    <a:pt x="26974" y="419100"/>
                  </a:lnTo>
                  <a:lnTo>
                    <a:pt x="20662" y="419100"/>
                  </a:lnTo>
                  <a:lnTo>
                    <a:pt x="0" y="439762"/>
                  </a:lnTo>
                  <a:lnTo>
                    <a:pt x="0" y="446074"/>
                  </a:lnTo>
                  <a:lnTo>
                    <a:pt x="20662" y="466725"/>
                  </a:lnTo>
                  <a:lnTo>
                    <a:pt x="26974" y="466725"/>
                  </a:lnTo>
                  <a:lnTo>
                    <a:pt x="47625" y="446074"/>
                  </a:lnTo>
                  <a:lnTo>
                    <a:pt x="47625" y="442912"/>
                  </a:lnTo>
                  <a:lnTo>
                    <a:pt x="47625" y="439762"/>
                  </a:lnTo>
                  <a:close/>
                </a:path>
                <a:path w="47625" h="9239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grpSp>
      <p:sp>
        <p:nvSpPr>
          <p:cNvPr id="30" name="object 30"/>
          <p:cNvSpPr txBox="1"/>
          <p:nvPr/>
        </p:nvSpPr>
        <p:spPr>
          <a:xfrm>
            <a:off x="14668540" y="-2673690"/>
            <a:ext cx="5955635" cy="3427563"/>
          </a:xfrm>
          <a:prstGeom prst="rect">
            <a:avLst/>
          </a:prstGeom>
        </p:spPr>
        <p:txBody>
          <a:bodyPr vert="horz" wrap="square" lIns="0" tIns="237321" rIns="0" bIns="0" rtlCol="0">
            <a:spAutoFit/>
          </a:bodyPr>
          <a:lstStyle/>
          <a:p>
            <a:pPr marL="22602">
              <a:spcBef>
                <a:spcPts val="1869"/>
              </a:spcBef>
            </a:pPr>
            <a:r>
              <a:rPr sz="3871" spc="226" baseline="1915" dirty="0">
                <a:solidFill>
                  <a:srgbClr val="48BA78"/>
                </a:solidFill>
                <a:latin typeface="Arial Black"/>
                <a:cs typeface="Arial Black"/>
              </a:rPr>
              <a:t></a:t>
            </a:r>
            <a:r>
              <a:rPr sz="3871" spc="306" baseline="1915" dirty="0">
                <a:solidFill>
                  <a:srgbClr val="48BA78"/>
                </a:solidFill>
                <a:latin typeface="Arial Black"/>
                <a:cs typeface="Arial Black"/>
              </a:rPr>
              <a:t> </a:t>
            </a:r>
            <a:r>
              <a:rPr sz="2670" b="1" spc="-329" dirty="0">
                <a:solidFill>
                  <a:srgbClr val="2D3748"/>
                </a:solidFill>
                <a:latin typeface="Meiryo"/>
                <a:cs typeface="Meiryo"/>
              </a:rPr>
              <a:t>データ</a:t>
            </a:r>
            <a:r>
              <a:rPr sz="2670" b="1" spc="-329" dirty="0">
                <a:solidFill>
                  <a:srgbClr val="2D3748"/>
                </a:solidFill>
                <a:latin typeface="BIZ UDPGothic"/>
                <a:cs typeface="BIZ UDPGothic"/>
              </a:rPr>
              <a:t>拡張</a:t>
            </a:r>
            <a:r>
              <a:rPr sz="2670" b="1" spc="-329" dirty="0">
                <a:solidFill>
                  <a:srgbClr val="2D3748"/>
                </a:solidFill>
                <a:latin typeface="Meiryo"/>
                <a:cs typeface="Meiryo"/>
              </a:rPr>
              <a:t>と</a:t>
            </a:r>
            <a:r>
              <a:rPr sz="2670" b="1" spc="-320" dirty="0">
                <a:solidFill>
                  <a:srgbClr val="2D3748"/>
                </a:solidFill>
                <a:latin typeface="BIZ UDPGothic"/>
                <a:cs typeface="BIZ UDPGothic"/>
              </a:rPr>
              <a:t>機械学習モ</a:t>
            </a:r>
            <a:r>
              <a:rPr sz="2670" b="1" spc="-329" dirty="0">
                <a:solidFill>
                  <a:srgbClr val="2D3748"/>
                </a:solidFill>
                <a:latin typeface="Meiryo"/>
                <a:cs typeface="Meiryo"/>
              </a:rPr>
              <a:t>デルの</a:t>
            </a:r>
            <a:r>
              <a:rPr sz="2670" b="1" spc="-214" dirty="0">
                <a:solidFill>
                  <a:srgbClr val="2D3748"/>
                </a:solidFill>
                <a:latin typeface="BIZ UDPGothic"/>
                <a:cs typeface="BIZ UDPGothic"/>
              </a:rPr>
              <a:t>訓練</a:t>
            </a:r>
            <a:endParaRPr sz="2670">
              <a:latin typeface="BIZ UDPGothic"/>
              <a:cs typeface="BIZ UDPGothic"/>
            </a:endParaRPr>
          </a:p>
          <a:p>
            <a:pPr marL="22602" marR="9041">
              <a:lnSpc>
                <a:spcPct val="108700"/>
              </a:lnSpc>
              <a:spcBef>
                <a:spcPts val="1210"/>
              </a:spcBef>
            </a:pPr>
            <a:r>
              <a:rPr sz="2047" spc="-196" dirty="0">
                <a:solidFill>
                  <a:srgbClr val="333333"/>
                </a:solidFill>
                <a:latin typeface="SimSun"/>
                <a:cs typeface="SimSun"/>
              </a:rPr>
              <a:t>金融</a:t>
            </a:r>
            <a:r>
              <a:rPr sz="2047" spc="-196" dirty="0">
                <a:solidFill>
                  <a:srgbClr val="333333"/>
                </a:solidFill>
                <a:latin typeface="PMingLiU"/>
                <a:cs typeface="PMingLiU"/>
              </a:rPr>
              <a:t>の</a:t>
            </a:r>
            <a:r>
              <a:rPr sz="2047" spc="-178" dirty="0">
                <a:solidFill>
                  <a:srgbClr val="333333"/>
                </a:solidFill>
                <a:latin typeface="Tahoma"/>
                <a:cs typeface="Tahoma"/>
              </a:rPr>
              <a:t>AI</a:t>
            </a:r>
            <a:r>
              <a:rPr sz="2047" spc="-178" dirty="0">
                <a:solidFill>
                  <a:srgbClr val="333333"/>
                </a:solidFill>
                <a:latin typeface="PMingLiU"/>
                <a:cs typeface="PMingLiU"/>
              </a:rPr>
              <a:t>‧</a:t>
            </a:r>
            <a:r>
              <a:rPr sz="2047" spc="-196" dirty="0">
                <a:solidFill>
                  <a:srgbClr val="333333"/>
                </a:solidFill>
                <a:latin typeface="SimSun"/>
                <a:cs typeface="SimSun"/>
              </a:rPr>
              <a:t>機械学習応用</a:t>
            </a:r>
            <a:r>
              <a:rPr sz="2047" spc="-196" dirty="0">
                <a:solidFill>
                  <a:srgbClr val="333333"/>
                </a:solidFill>
                <a:latin typeface="PMingLiU"/>
                <a:cs typeface="PMingLiU"/>
              </a:rPr>
              <a:t>における</a:t>
            </a:r>
            <a:r>
              <a:rPr sz="2047" b="1" spc="-187" dirty="0">
                <a:solidFill>
                  <a:srgbClr val="48BA78"/>
                </a:solidFill>
                <a:latin typeface="BIZ UDPGothic"/>
                <a:cs typeface="BIZ UDPGothic"/>
              </a:rPr>
              <a:t>データ量不足の解消</a:t>
            </a:r>
            <a:r>
              <a:rPr sz="2047" spc="-107" dirty="0">
                <a:solidFill>
                  <a:srgbClr val="333333"/>
                </a:solidFill>
                <a:latin typeface="PMingLiU"/>
                <a:cs typeface="PMingLiU"/>
              </a:rPr>
              <a:t>と</a:t>
            </a:r>
            <a:r>
              <a:rPr sz="2047" spc="-214" dirty="0">
                <a:solidFill>
                  <a:srgbClr val="333333"/>
                </a:solidFill>
                <a:latin typeface="PMingLiU"/>
                <a:cs typeface="PMingLiU"/>
              </a:rPr>
              <a:t>プライバシー</a:t>
            </a:r>
            <a:r>
              <a:rPr sz="2047" spc="-196" dirty="0">
                <a:solidFill>
                  <a:srgbClr val="333333"/>
                </a:solidFill>
                <a:latin typeface="SimSun"/>
                <a:cs typeface="SimSun"/>
              </a:rPr>
              <a:t>課題</a:t>
            </a:r>
            <a:r>
              <a:rPr sz="2047" spc="-203" dirty="0">
                <a:solidFill>
                  <a:srgbClr val="333333"/>
                </a:solidFill>
                <a:latin typeface="PMingLiU"/>
                <a:cs typeface="PMingLiU"/>
              </a:rPr>
              <a:t>への</a:t>
            </a:r>
            <a:r>
              <a:rPr sz="2047" spc="-196" dirty="0">
                <a:solidFill>
                  <a:srgbClr val="333333"/>
                </a:solidFill>
                <a:latin typeface="SimSun"/>
                <a:cs typeface="SimSun"/>
              </a:rPr>
              <a:t>対応</a:t>
            </a:r>
            <a:r>
              <a:rPr sz="2047" spc="-89" dirty="0">
                <a:solidFill>
                  <a:srgbClr val="333333"/>
                </a:solidFill>
                <a:latin typeface="PMingLiU"/>
                <a:cs typeface="PMingLiU"/>
              </a:rPr>
              <a:t>。</a:t>
            </a:r>
            <a:endParaRPr sz="2047">
              <a:latin typeface="PMingLiU"/>
              <a:cs typeface="PMingLiU"/>
            </a:endParaRPr>
          </a:p>
          <a:p>
            <a:pPr marL="292698" marR="188728">
              <a:lnSpc>
                <a:spcPct val="108700"/>
              </a:lnSpc>
              <a:spcBef>
                <a:spcPts val="534"/>
              </a:spcBef>
            </a:pPr>
            <a:r>
              <a:rPr sz="2047" b="1" spc="-116" dirty="0">
                <a:solidFill>
                  <a:srgbClr val="48BA78"/>
                </a:solidFill>
                <a:latin typeface="BIZ UDPGothic"/>
                <a:cs typeface="BIZ UDPGothic"/>
              </a:rPr>
              <a:t>トレーニングデータの拡張</a:t>
            </a:r>
            <a:r>
              <a:rPr sz="2047" b="1" spc="836" dirty="0">
                <a:solidFill>
                  <a:srgbClr val="48BA78"/>
                </a:solidFill>
                <a:latin typeface="BIZ UDPGothic"/>
                <a:cs typeface="BIZ UDPGothic"/>
              </a:rPr>
              <a:t>（</a:t>
            </a:r>
            <a:r>
              <a:rPr sz="2047" b="1" spc="-125" dirty="0">
                <a:solidFill>
                  <a:srgbClr val="48BA78"/>
                </a:solidFill>
                <a:latin typeface="BIZ UDPGothic"/>
                <a:cs typeface="BIZ UDPGothic"/>
              </a:rPr>
              <a:t>データオーグメンテー</a:t>
            </a:r>
            <a:r>
              <a:rPr sz="2047" b="1" spc="36" dirty="0">
                <a:solidFill>
                  <a:srgbClr val="48BA78"/>
                </a:solidFill>
                <a:latin typeface="BIZ UDPGothic"/>
                <a:cs typeface="BIZ UDPGothic"/>
              </a:rPr>
              <a:t>ション</a:t>
            </a:r>
            <a:r>
              <a:rPr sz="2047" b="1" spc="747" dirty="0">
                <a:solidFill>
                  <a:srgbClr val="48BA78"/>
                </a:solidFill>
                <a:latin typeface="BIZ UDPGothic"/>
                <a:cs typeface="BIZ UDPGothic"/>
              </a:rPr>
              <a:t>）</a:t>
            </a:r>
            <a:endParaRPr sz="2047">
              <a:latin typeface="BIZ UDPGothic"/>
              <a:cs typeface="BIZ UDPGothic"/>
            </a:endParaRPr>
          </a:p>
          <a:p>
            <a:pPr marL="292698" marR="667895" algn="just">
              <a:lnSpc>
                <a:spcPct val="130400"/>
              </a:lnSpc>
            </a:pPr>
            <a:r>
              <a:rPr sz="2047" spc="-187" dirty="0">
                <a:solidFill>
                  <a:srgbClr val="333333"/>
                </a:solidFill>
                <a:latin typeface="SimSun"/>
                <a:cs typeface="SimSun"/>
              </a:rPr>
              <a:t>少量</a:t>
            </a:r>
            <a:r>
              <a:rPr sz="2047" spc="-187" dirty="0">
                <a:solidFill>
                  <a:srgbClr val="333333"/>
                </a:solidFill>
                <a:latin typeface="PMingLiU"/>
                <a:cs typeface="PMingLiU"/>
              </a:rPr>
              <a:t>の</a:t>
            </a:r>
            <a:r>
              <a:rPr sz="2047" spc="-187" dirty="0">
                <a:solidFill>
                  <a:srgbClr val="333333"/>
                </a:solidFill>
                <a:latin typeface="SimSun"/>
                <a:cs typeface="SimSun"/>
              </a:rPr>
              <a:t>実</a:t>
            </a:r>
            <a:r>
              <a:rPr sz="2047" spc="-249" dirty="0">
                <a:solidFill>
                  <a:srgbClr val="333333"/>
                </a:solidFill>
                <a:latin typeface="PMingLiU"/>
                <a:cs typeface="PMingLiU"/>
              </a:rPr>
              <a:t>データから </a:t>
            </a:r>
            <a:r>
              <a:rPr sz="2047" spc="-187" dirty="0">
                <a:solidFill>
                  <a:srgbClr val="333333"/>
                </a:solidFill>
                <a:latin typeface="SimSun"/>
                <a:cs typeface="SimSun"/>
              </a:rPr>
              <a:t>類似</a:t>
            </a:r>
            <a:r>
              <a:rPr sz="2047" spc="-187" dirty="0">
                <a:solidFill>
                  <a:srgbClr val="333333"/>
                </a:solidFill>
                <a:latin typeface="PMingLiU"/>
                <a:cs typeface="PMingLiU"/>
              </a:rPr>
              <a:t>の</a:t>
            </a:r>
            <a:r>
              <a:rPr sz="2047" spc="-187" dirty="0">
                <a:solidFill>
                  <a:srgbClr val="333333"/>
                </a:solidFill>
                <a:latin typeface="SimSun"/>
                <a:cs typeface="SimSun"/>
              </a:rPr>
              <a:t>多数</a:t>
            </a:r>
            <a:r>
              <a:rPr sz="2047" spc="-214" dirty="0">
                <a:solidFill>
                  <a:srgbClr val="333333"/>
                </a:solidFill>
                <a:latin typeface="PMingLiU"/>
                <a:cs typeface="PMingLiU"/>
              </a:rPr>
              <a:t>サンプルを</a:t>
            </a:r>
            <a:r>
              <a:rPr sz="2047" spc="-187" dirty="0">
                <a:solidFill>
                  <a:srgbClr val="333333"/>
                </a:solidFill>
                <a:latin typeface="SimSun"/>
                <a:cs typeface="SimSun"/>
              </a:rPr>
              <a:t>生成</a:t>
            </a:r>
            <a:r>
              <a:rPr sz="2047" b="1" spc="-125" dirty="0">
                <a:solidFill>
                  <a:srgbClr val="48BA78"/>
                </a:solidFill>
                <a:latin typeface="BIZ UDPGothic"/>
                <a:cs typeface="BIZ UDPGothic"/>
              </a:rPr>
              <a:t>プライバシー保護した合成データ</a:t>
            </a:r>
            <a:r>
              <a:rPr sz="2047" spc="-187" dirty="0">
                <a:solidFill>
                  <a:srgbClr val="333333"/>
                </a:solidFill>
                <a:latin typeface="PMingLiU"/>
                <a:cs typeface="PMingLiU"/>
              </a:rPr>
              <a:t>で</a:t>
            </a:r>
            <a:r>
              <a:rPr sz="2047" spc="-187" dirty="0">
                <a:solidFill>
                  <a:srgbClr val="333333"/>
                </a:solidFill>
                <a:latin typeface="SimSun"/>
                <a:cs typeface="SimSun"/>
              </a:rPr>
              <a:t>分析</a:t>
            </a:r>
            <a:r>
              <a:rPr sz="2047" spc="-187" dirty="0">
                <a:solidFill>
                  <a:srgbClr val="333333"/>
                </a:solidFill>
                <a:latin typeface="PMingLiU"/>
                <a:cs typeface="PMingLiU"/>
              </a:rPr>
              <a:t>を</a:t>
            </a:r>
            <a:r>
              <a:rPr sz="2047" spc="-187" dirty="0">
                <a:solidFill>
                  <a:srgbClr val="333333"/>
                </a:solidFill>
                <a:latin typeface="SimSun"/>
                <a:cs typeface="SimSun"/>
              </a:rPr>
              <a:t>共有個人情報</a:t>
            </a:r>
            <a:r>
              <a:rPr sz="2047" spc="-187" dirty="0">
                <a:solidFill>
                  <a:srgbClr val="333333"/>
                </a:solidFill>
                <a:latin typeface="PMingLiU"/>
                <a:cs typeface="PMingLiU"/>
              </a:rPr>
              <a:t>を</a:t>
            </a:r>
            <a:r>
              <a:rPr sz="2047" spc="-187" dirty="0">
                <a:solidFill>
                  <a:srgbClr val="333333"/>
                </a:solidFill>
                <a:latin typeface="SimSun"/>
                <a:cs typeface="SimSun"/>
              </a:rPr>
              <a:t>含む金融取引</a:t>
            </a:r>
            <a:r>
              <a:rPr sz="2047" spc="-187" dirty="0">
                <a:solidFill>
                  <a:srgbClr val="333333"/>
                </a:solidFill>
                <a:latin typeface="PMingLiU"/>
                <a:cs typeface="PMingLiU"/>
              </a:rPr>
              <a:t>データを</a:t>
            </a:r>
            <a:r>
              <a:rPr sz="2047" spc="-187" dirty="0">
                <a:solidFill>
                  <a:srgbClr val="333333"/>
                </a:solidFill>
                <a:latin typeface="SimSun"/>
                <a:cs typeface="SimSun"/>
              </a:rPr>
              <a:t>匿名化</a:t>
            </a:r>
            <a:endParaRPr sz="2047">
              <a:latin typeface="SimSun"/>
              <a:cs typeface="SimSun"/>
            </a:endParaRPr>
          </a:p>
        </p:txBody>
      </p:sp>
      <p:grpSp>
        <p:nvGrpSpPr>
          <p:cNvPr id="31" name="object 31"/>
          <p:cNvGrpSpPr/>
          <p:nvPr/>
        </p:nvGrpSpPr>
        <p:grpSpPr>
          <a:xfrm>
            <a:off x="14696973" y="920837"/>
            <a:ext cx="5916082" cy="1203558"/>
            <a:chOff x="8258174" y="3190874"/>
            <a:chExt cx="3324225" cy="676275"/>
          </a:xfrm>
        </p:grpSpPr>
        <p:sp>
          <p:nvSpPr>
            <p:cNvPr id="32" name="object 32"/>
            <p:cNvSpPr/>
            <p:nvPr/>
          </p:nvSpPr>
          <p:spPr>
            <a:xfrm>
              <a:off x="8258174" y="3190874"/>
              <a:ext cx="3324225" cy="676275"/>
            </a:xfrm>
            <a:custGeom>
              <a:avLst/>
              <a:gdLst/>
              <a:ahLst/>
              <a:cxnLst/>
              <a:rect l="l" t="t" r="r" b="b"/>
              <a:pathLst>
                <a:path w="3324225" h="676275">
                  <a:moveTo>
                    <a:pt x="3324224" y="676274"/>
                  </a:moveTo>
                  <a:lnTo>
                    <a:pt x="0" y="676274"/>
                  </a:lnTo>
                  <a:lnTo>
                    <a:pt x="0" y="0"/>
                  </a:lnTo>
                  <a:lnTo>
                    <a:pt x="3324224" y="0"/>
                  </a:lnTo>
                  <a:lnTo>
                    <a:pt x="3324224" y="676274"/>
                  </a:lnTo>
                  <a:close/>
                </a:path>
              </a:pathLst>
            </a:custGeom>
            <a:solidFill>
              <a:srgbClr val="F6FAFB">
                <a:alpha val="79998"/>
              </a:srgbClr>
            </a:solidFill>
          </p:spPr>
          <p:txBody>
            <a:bodyPr wrap="square" lIns="0" tIns="0" rIns="0" bIns="0" rtlCol="0"/>
            <a:lstStyle/>
            <a:p>
              <a:endParaRPr/>
            </a:p>
          </p:txBody>
        </p:sp>
        <p:sp>
          <p:nvSpPr>
            <p:cNvPr id="33" name="object 33"/>
            <p:cNvSpPr/>
            <p:nvPr/>
          </p:nvSpPr>
          <p:spPr>
            <a:xfrm>
              <a:off x="8258174" y="3190874"/>
              <a:ext cx="28575" cy="676275"/>
            </a:xfrm>
            <a:custGeom>
              <a:avLst/>
              <a:gdLst/>
              <a:ahLst/>
              <a:cxnLst/>
              <a:rect l="l" t="t" r="r" b="b"/>
              <a:pathLst>
                <a:path w="28575" h="676275">
                  <a:moveTo>
                    <a:pt x="28574" y="676274"/>
                  </a:moveTo>
                  <a:lnTo>
                    <a:pt x="0" y="676274"/>
                  </a:lnTo>
                  <a:lnTo>
                    <a:pt x="0" y="0"/>
                  </a:lnTo>
                  <a:lnTo>
                    <a:pt x="28574" y="0"/>
                  </a:lnTo>
                  <a:lnTo>
                    <a:pt x="28574" y="676274"/>
                  </a:lnTo>
                  <a:close/>
                </a:path>
              </a:pathLst>
            </a:custGeom>
            <a:solidFill>
              <a:srgbClr val="CBD5DF"/>
            </a:solidFill>
          </p:spPr>
          <p:txBody>
            <a:bodyPr wrap="square" lIns="0" tIns="0" rIns="0" bIns="0" rtlCol="0"/>
            <a:lstStyle/>
            <a:p>
              <a:endParaRPr/>
            </a:p>
          </p:txBody>
        </p:sp>
      </p:grpSp>
      <p:sp>
        <p:nvSpPr>
          <p:cNvPr id="34" name="object 34"/>
          <p:cNvSpPr txBox="1"/>
          <p:nvPr/>
        </p:nvSpPr>
        <p:spPr>
          <a:xfrm>
            <a:off x="14747824" y="987392"/>
            <a:ext cx="5865227" cy="962209"/>
          </a:xfrm>
          <a:prstGeom prst="rect">
            <a:avLst/>
          </a:prstGeom>
        </p:spPr>
        <p:txBody>
          <a:bodyPr vert="horz" wrap="square" lIns="0" tIns="20342" rIns="0" bIns="0" rtlCol="0">
            <a:spAutoFit/>
          </a:bodyPr>
          <a:lstStyle/>
          <a:p>
            <a:pPr marL="128832" marR="228282">
              <a:lnSpc>
                <a:spcPct val="112400"/>
              </a:lnSpc>
              <a:spcBef>
                <a:spcPts val="160"/>
              </a:spcBef>
            </a:pPr>
            <a:r>
              <a:rPr sz="1869" b="1" spc="-187" dirty="0">
                <a:solidFill>
                  <a:srgbClr val="333333"/>
                </a:solidFill>
                <a:latin typeface="BIZ UDPGothic"/>
                <a:cs typeface="BIZ UDPGothic"/>
              </a:rPr>
              <a:t>実例</a:t>
            </a:r>
            <a:r>
              <a:rPr sz="1869" b="1" spc="-62" dirty="0">
                <a:solidFill>
                  <a:srgbClr val="333333"/>
                </a:solidFill>
                <a:latin typeface="Arial"/>
                <a:cs typeface="Arial"/>
              </a:rPr>
              <a:t>: </a:t>
            </a:r>
            <a:r>
              <a:rPr sz="1958" spc="-98" dirty="0">
                <a:solidFill>
                  <a:srgbClr val="333333"/>
                </a:solidFill>
                <a:latin typeface="Arial"/>
                <a:cs typeface="Arial"/>
              </a:rPr>
              <a:t>Brophy </a:t>
            </a:r>
            <a:r>
              <a:rPr sz="1958" spc="-44" dirty="0">
                <a:solidFill>
                  <a:srgbClr val="333333"/>
                </a:solidFill>
                <a:latin typeface="Arial"/>
                <a:cs typeface="Arial"/>
              </a:rPr>
              <a:t>et</a:t>
            </a:r>
            <a:r>
              <a:rPr sz="1958" spc="-53" dirty="0">
                <a:solidFill>
                  <a:srgbClr val="333333"/>
                </a:solidFill>
                <a:latin typeface="Arial"/>
                <a:cs typeface="Arial"/>
              </a:rPr>
              <a:t> </a:t>
            </a:r>
            <a:r>
              <a:rPr sz="1958" spc="-116" dirty="0">
                <a:solidFill>
                  <a:srgbClr val="333333"/>
                </a:solidFill>
                <a:latin typeface="Arial"/>
                <a:cs typeface="Arial"/>
              </a:rPr>
              <a:t>al.(2023)</a:t>
            </a:r>
            <a:r>
              <a:rPr sz="1869" spc="-187" dirty="0">
                <a:solidFill>
                  <a:srgbClr val="333333"/>
                </a:solidFill>
                <a:latin typeface="SimSun"/>
                <a:cs typeface="SimSun"/>
              </a:rPr>
              <a:t>の調査：銀行間で実データを共</a:t>
            </a:r>
            <a:r>
              <a:rPr sz="1869" spc="-276" dirty="0">
                <a:solidFill>
                  <a:srgbClr val="333333"/>
                </a:solidFill>
                <a:latin typeface="SimSun"/>
                <a:cs typeface="SimSun"/>
              </a:rPr>
              <a:t>有できなく ても、スタイライズドファクトを維持した疑</a:t>
            </a:r>
            <a:r>
              <a:rPr sz="1869" spc="-187" dirty="0">
                <a:solidFill>
                  <a:srgbClr val="333333"/>
                </a:solidFill>
                <a:latin typeface="SimSun"/>
                <a:cs typeface="SimSun"/>
              </a:rPr>
              <a:t>似データでノウハウ交換が可能に。</a:t>
            </a:r>
            <a:endParaRPr sz="1869">
              <a:latin typeface="SimSun"/>
              <a:cs typeface="SimSun"/>
            </a:endParaRPr>
          </a:p>
        </p:txBody>
      </p:sp>
      <p:grpSp>
        <p:nvGrpSpPr>
          <p:cNvPr id="35" name="object 35"/>
          <p:cNvGrpSpPr/>
          <p:nvPr/>
        </p:nvGrpSpPr>
        <p:grpSpPr>
          <a:xfrm>
            <a:off x="716035" y="2938066"/>
            <a:ext cx="19897698" cy="9879348"/>
            <a:chOff x="402335" y="4324350"/>
            <a:chExt cx="11180445" cy="5551170"/>
          </a:xfrm>
        </p:grpSpPr>
        <p:pic>
          <p:nvPicPr>
            <p:cNvPr id="36" name="object 36"/>
            <p:cNvPicPr/>
            <p:nvPr/>
          </p:nvPicPr>
          <p:blipFill>
            <a:blip r:embed="rId5" cstate="print"/>
            <a:stretch>
              <a:fillRect/>
            </a:stretch>
          </p:blipFill>
          <p:spPr>
            <a:xfrm>
              <a:off x="8258175" y="4324350"/>
              <a:ext cx="3324224" cy="761999"/>
            </a:xfrm>
            <a:prstGeom prst="rect">
              <a:avLst/>
            </a:prstGeom>
          </p:spPr>
        </p:pic>
        <p:sp>
          <p:nvSpPr>
            <p:cNvPr id="37" name="object 37"/>
            <p:cNvSpPr/>
            <p:nvPr/>
          </p:nvSpPr>
          <p:spPr>
            <a:xfrm>
              <a:off x="402335" y="5394960"/>
              <a:ext cx="3740150" cy="4480560"/>
            </a:xfrm>
            <a:custGeom>
              <a:avLst/>
              <a:gdLst/>
              <a:ahLst/>
              <a:cxnLst/>
              <a:rect l="l" t="t" r="r" b="b"/>
              <a:pathLst>
                <a:path w="3740150" h="4480559">
                  <a:moveTo>
                    <a:pt x="3739895" y="4480559"/>
                  </a:moveTo>
                  <a:lnTo>
                    <a:pt x="0" y="4480559"/>
                  </a:lnTo>
                  <a:lnTo>
                    <a:pt x="0" y="0"/>
                  </a:lnTo>
                  <a:lnTo>
                    <a:pt x="3739895" y="0"/>
                  </a:lnTo>
                  <a:lnTo>
                    <a:pt x="3739895" y="43814"/>
                  </a:lnTo>
                  <a:lnTo>
                    <a:pt x="131063" y="43814"/>
                  </a:lnTo>
                  <a:lnTo>
                    <a:pt x="124495" y="44132"/>
                  </a:lnTo>
                  <a:lnTo>
                    <a:pt x="88786" y="58923"/>
                  </a:lnTo>
                  <a:lnTo>
                    <a:pt x="67243" y="91163"/>
                  </a:lnTo>
                  <a:lnTo>
                    <a:pt x="64388" y="110489"/>
                  </a:lnTo>
                  <a:lnTo>
                    <a:pt x="64388" y="4330064"/>
                  </a:lnTo>
                  <a:lnTo>
                    <a:pt x="75615" y="4367113"/>
                  </a:lnTo>
                  <a:lnTo>
                    <a:pt x="105548" y="4391663"/>
                  </a:lnTo>
                  <a:lnTo>
                    <a:pt x="131063" y="4396739"/>
                  </a:lnTo>
                  <a:lnTo>
                    <a:pt x="3739895" y="4396739"/>
                  </a:lnTo>
                  <a:lnTo>
                    <a:pt x="3739895" y="4480559"/>
                  </a:lnTo>
                  <a:close/>
                </a:path>
                <a:path w="3740150" h="4480559">
                  <a:moveTo>
                    <a:pt x="3739895" y="4396739"/>
                  </a:moveTo>
                  <a:lnTo>
                    <a:pt x="3607688" y="4396739"/>
                  </a:lnTo>
                  <a:lnTo>
                    <a:pt x="3614256" y="4396422"/>
                  </a:lnTo>
                  <a:lnTo>
                    <a:pt x="3620698" y="4395470"/>
                  </a:lnTo>
                  <a:lnTo>
                    <a:pt x="3654835" y="4377210"/>
                  </a:lnTo>
                  <a:lnTo>
                    <a:pt x="3673094" y="4343074"/>
                  </a:lnTo>
                  <a:lnTo>
                    <a:pt x="3674363" y="4330064"/>
                  </a:lnTo>
                  <a:lnTo>
                    <a:pt x="3674363" y="110489"/>
                  </a:lnTo>
                  <a:lnTo>
                    <a:pt x="3663137" y="73439"/>
                  </a:lnTo>
                  <a:lnTo>
                    <a:pt x="3633203" y="48889"/>
                  </a:lnTo>
                  <a:lnTo>
                    <a:pt x="3607688" y="43814"/>
                  </a:lnTo>
                  <a:lnTo>
                    <a:pt x="3739895" y="43814"/>
                  </a:lnTo>
                  <a:lnTo>
                    <a:pt x="3739895" y="4396739"/>
                  </a:lnTo>
                  <a:close/>
                </a:path>
              </a:pathLst>
            </a:custGeom>
            <a:solidFill>
              <a:srgbClr val="000000">
                <a:alpha val="5099"/>
              </a:srgbClr>
            </a:solidFill>
          </p:spPr>
          <p:txBody>
            <a:bodyPr wrap="square" lIns="0" tIns="0" rIns="0" bIns="0" rtlCol="0"/>
            <a:lstStyle/>
            <a:p>
              <a:endParaRPr/>
            </a:p>
          </p:txBody>
        </p:sp>
        <p:sp>
          <p:nvSpPr>
            <p:cNvPr id="38" name="object 38"/>
            <p:cNvSpPr/>
            <p:nvPr/>
          </p:nvSpPr>
          <p:spPr>
            <a:xfrm>
              <a:off x="457199" y="5448300"/>
              <a:ext cx="3629025" cy="4352925"/>
            </a:xfrm>
            <a:custGeom>
              <a:avLst/>
              <a:gdLst/>
              <a:ahLst/>
              <a:cxnLst/>
              <a:rect l="l" t="t" r="r" b="b"/>
              <a:pathLst>
                <a:path w="3629025" h="4352925">
                  <a:moveTo>
                    <a:pt x="3557827" y="4352924"/>
                  </a:moveTo>
                  <a:lnTo>
                    <a:pt x="71196" y="4352924"/>
                  </a:lnTo>
                  <a:lnTo>
                    <a:pt x="66241" y="4352435"/>
                  </a:lnTo>
                  <a:lnTo>
                    <a:pt x="29705" y="4337300"/>
                  </a:lnTo>
                  <a:lnTo>
                    <a:pt x="3885" y="4301260"/>
                  </a:lnTo>
                  <a:lnTo>
                    <a:pt x="0" y="4281726"/>
                  </a:lnTo>
                  <a:lnTo>
                    <a:pt x="0" y="4276724"/>
                  </a:lnTo>
                  <a:lnTo>
                    <a:pt x="0" y="53396"/>
                  </a:lnTo>
                  <a:lnTo>
                    <a:pt x="18780" y="19391"/>
                  </a:lnTo>
                  <a:lnTo>
                    <a:pt x="56426" y="1829"/>
                  </a:lnTo>
                  <a:lnTo>
                    <a:pt x="71196" y="0"/>
                  </a:lnTo>
                  <a:lnTo>
                    <a:pt x="3557827" y="0"/>
                  </a:lnTo>
                  <a:lnTo>
                    <a:pt x="3599319" y="11714"/>
                  </a:lnTo>
                  <a:lnTo>
                    <a:pt x="3626583" y="42319"/>
                  </a:lnTo>
                  <a:lnTo>
                    <a:pt x="3629024" y="53396"/>
                  </a:lnTo>
                  <a:lnTo>
                    <a:pt x="3629024" y="4281726"/>
                  </a:lnTo>
                  <a:lnTo>
                    <a:pt x="3613402" y="4323216"/>
                  </a:lnTo>
                  <a:lnTo>
                    <a:pt x="3577362" y="4349037"/>
                  </a:lnTo>
                  <a:lnTo>
                    <a:pt x="3562783" y="4352435"/>
                  </a:lnTo>
                  <a:lnTo>
                    <a:pt x="3557827" y="4352924"/>
                  </a:lnTo>
                  <a:close/>
                </a:path>
              </a:pathLst>
            </a:custGeom>
            <a:solidFill>
              <a:srgbClr val="FFFFFF"/>
            </a:solidFill>
          </p:spPr>
          <p:txBody>
            <a:bodyPr wrap="square" lIns="0" tIns="0" rIns="0" bIns="0" rtlCol="0"/>
            <a:lstStyle/>
            <a:p>
              <a:endParaRPr/>
            </a:p>
          </p:txBody>
        </p:sp>
        <p:sp>
          <p:nvSpPr>
            <p:cNvPr id="39" name="object 39"/>
            <p:cNvSpPr/>
            <p:nvPr/>
          </p:nvSpPr>
          <p:spPr>
            <a:xfrm>
              <a:off x="457477" y="5429249"/>
              <a:ext cx="3629025" cy="70485"/>
            </a:xfrm>
            <a:custGeom>
              <a:avLst/>
              <a:gdLst/>
              <a:ahLst/>
              <a:cxnLst/>
              <a:rect l="l" t="t" r="r" b="b"/>
              <a:pathLst>
                <a:path w="3629025" h="70485">
                  <a:moveTo>
                    <a:pt x="0" y="70449"/>
                  </a:moveTo>
                  <a:lnTo>
                    <a:pt x="12552" y="33857"/>
                  </a:lnTo>
                  <a:lnTo>
                    <a:pt x="46761" y="5800"/>
                  </a:lnTo>
                  <a:lnTo>
                    <a:pt x="75922" y="0"/>
                  </a:lnTo>
                  <a:lnTo>
                    <a:pt x="3552547" y="0"/>
                  </a:lnTo>
                  <a:lnTo>
                    <a:pt x="3594889" y="12829"/>
                  </a:lnTo>
                  <a:lnTo>
                    <a:pt x="3618456" y="38099"/>
                  </a:lnTo>
                  <a:lnTo>
                    <a:pt x="75922" y="38099"/>
                  </a:lnTo>
                  <a:lnTo>
                    <a:pt x="68415" y="38281"/>
                  </a:lnTo>
                  <a:lnTo>
                    <a:pt x="27604" y="46732"/>
                  </a:lnTo>
                  <a:lnTo>
                    <a:pt x="1655" y="66286"/>
                  </a:lnTo>
                  <a:lnTo>
                    <a:pt x="0" y="70449"/>
                  </a:lnTo>
                  <a:close/>
                </a:path>
                <a:path w="3629025" h="70485">
                  <a:moveTo>
                    <a:pt x="3628469" y="70449"/>
                  </a:moveTo>
                  <a:lnTo>
                    <a:pt x="3594889" y="44514"/>
                  </a:lnTo>
                  <a:lnTo>
                    <a:pt x="3552547" y="38099"/>
                  </a:lnTo>
                  <a:lnTo>
                    <a:pt x="3618456" y="38099"/>
                  </a:lnTo>
                  <a:lnTo>
                    <a:pt x="3628384" y="68693"/>
                  </a:lnTo>
                  <a:lnTo>
                    <a:pt x="3628469" y="70449"/>
                  </a:lnTo>
                  <a:close/>
                </a:path>
              </a:pathLst>
            </a:custGeom>
            <a:solidFill>
              <a:srgbClr val="EC8936"/>
            </a:solidFill>
          </p:spPr>
          <p:txBody>
            <a:bodyPr wrap="square" lIns="0" tIns="0" rIns="0" bIns="0" rtlCol="0"/>
            <a:lstStyle/>
            <a:p>
              <a:endParaRPr/>
            </a:p>
          </p:txBody>
        </p:sp>
      </p:grpSp>
      <p:sp>
        <p:nvSpPr>
          <p:cNvPr id="40" name="object 40"/>
          <p:cNvSpPr txBox="1"/>
          <p:nvPr/>
        </p:nvSpPr>
        <p:spPr>
          <a:xfrm>
            <a:off x="1062293" y="5427677"/>
            <a:ext cx="418138" cy="427971"/>
          </a:xfrm>
          <a:prstGeom prst="rect">
            <a:avLst/>
          </a:prstGeom>
        </p:spPr>
        <p:txBody>
          <a:bodyPr vert="horz" wrap="square" lIns="0" tIns="30513" rIns="0" bIns="0" rtlCol="0">
            <a:spAutoFit/>
          </a:bodyPr>
          <a:lstStyle/>
          <a:p>
            <a:pPr marL="22602">
              <a:spcBef>
                <a:spcPts val="240"/>
              </a:spcBef>
            </a:pPr>
            <a:r>
              <a:rPr sz="2581" spc="445" dirty="0">
                <a:solidFill>
                  <a:srgbClr val="EC8936"/>
                </a:solidFill>
                <a:latin typeface="Arial Black"/>
                <a:cs typeface="Arial Black"/>
              </a:rPr>
              <a:t></a:t>
            </a:r>
            <a:endParaRPr sz="2581">
              <a:latin typeface="Arial Black"/>
              <a:cs typeface="Arial Black"/>
            </a:endParaRPr>
          </a:p>
        </p:txBody>
      </p:sp>
      <p:sp>
        <p:nvSpPr>
          <p:cNvPr id="41" name="object 41"/>
          <p:cNvSpPr txBox="1"/>
          <p:nvPr/>
        </p:nvSpPr>
        <p:spPr>
          <a:xfrm>
            <a:off x="1570841" y="5186588"/>
            <a:ext cx="5399625" cy="910373"/>
          </a:xfrm>
          <a:prstGeom prst="rect">
            <a:avLst/>
          </a:prstGeom>
        </p:spPr>
        <p:txBody>
          <a:bodyPr vert="horz" wrap="square" lIns="0" tIns="22602" rIns="0" bIns="0" rtlCol="0">
            <a:spAutoFit/>
          </a:bodyPr>
          <a:lstStyle/>
          <a:p>
            <a:pPr marL="22602" marR="9041">
              <a:lnSpc>
                <a:spcPct val="108300"/>
              </a:lnSpc>
              <a:spcBef>
                <a:spcPts val="178"/>
              </a:spcBef>
            </a:pPr>
            <a:r>
              <a:rPr sz="2670" b="1" spc="-356" dirty="0">
                <a:solidFill>
                  <a:srgbClr val="2D3748"/>
                </a:solidFill>
                <a:latin typeface="Meiryo"/>
                <a:cs typeface="Meiryo"/>
              </a:rPr>
              <a:t>アルゴリズム</a:t>
            </a:r>
            <a:r>
              <a:rPr sz="2670" b="1" spc="-329" dirty="0">
                <a:solidFill>
                  <a:srgbClr val="2D3748"/>
                </a:solidFill>
                <a:latin typeface="BIZ UDPGothic"/>
                <a:cs typeface="BIZ UDPGothic"/>
              </a:rPr>
              <a:t>取引開発</a:t>
            </a:r>
            <a:r>
              <a:rPr sz="2670" b="1" spc="-329" dirty="0">
                <a:solidFill>
                  <a:srgbClr val="2D3748"/>
                </a:solidFill>
                <a:latin typeface="Meiryo"/>
                <a:cs typeface="Meiryo"/>
              </a:rPr>
              <a:t>と</a:t>
            </a:r>
            <a:r>
              <a:rPr sz="2670" b="1" spc="-329" dirty="0">
                <a:solidFill>
                  <a:srgbClr val="2D3748"/>
                </a:solidFill>
                <a:latin typeface="BIZ UDPGothic"/>
                <a:cs typeface="BIZ UDPGothic"/>
              </a:rPr>
              <a:t>市場</a:t>
            </a:r>
            <a:r>
              <a:rPr sz="2670" b="1" spc="-338" dirty="0">
                <a:solidFill>
                  <a:srgbClr val="2D3748"/>
                </a:solidFill>
                <a:latin typeface="Meiryo"/>
                <a:cs typeface="Meiryo"/>
              </a:rPr>
              <a:t>シミュレー</a:t>
            </a:r>
            <a:r>
              <a:rPr sz="2670" b="1" spc="-258" dirty="0">
                <a:solidFill>
                  <a:srgbClr val="2D3748"/>
                </a:solidFill>
                <a:latin typeface="Meiryo"/>
                <a:cs typeface="Meiryo"/>
              </a:rPr>
              <a:t>ション</a:t>
            </a:r>
            <a:endParaRPr sz="2670">
              <a:latin typeface="Meiryo"/>
              <a:cs typeface="Meiryo"/>
            </a:endParaRPr>
          </a:p>
        </p:txBody>
      </p:sp>
      <p:sp>
        <p:nvSpPr>
          <p:cNvPr id="42" name="object 42"/>
          <p:cNvSpPr/>
          <p:nvPr/>
        </p:nvSpPr>
        <p:spPr>
          <a:xfrm>
            <a:off x="1067927" y="7159000"/>
            <a:ext cx="84758" cy="1983328"/>
          </a:xfrm>
          <a:custGeom>
            <a:avLst/>
            <a:gdLst/>
            <a:ahLst/>
            <a:cxnLst/>
            <a:rect l="l" t="t" r="r" b="b"/>
            <a:pathLst>
              <a:path w="47625" h="1114425">
                <a:moveTo>
                  <a:pt x="47625" y="1087462"/>
                </a:moveTo>
                <a:lnTo>
                  <a:pt x="26974" y="1066800"/>
                </a:lnTo>
                <a:lnTo>
                  <a:pt x="20662" y="1066800"/>
                </a:lnTo>
                <a:lnTo>
                  <a:pt x="0" y="1087462"/>
                </a:lnTo>
                <a:lnTo>
                  <a:pt x="0" y="1093774"/>
                </a:lnTo>
                <a:lnTo>
                  <a:pt x="20662" y="1114425"/>
                </a:lnTo>
                <a:lnTo>
                  <a:pt x="26974" y="1114425"/>
                </a:lnTo>
                <a:lnTo>
                  <a:pt x="47625" y="1093774"/>
                </a:lnTo>
                <a:lnTo>
                  <a:pt x="47625" y="1090612"/>
                </a:lnTo>
                <a:lnTo>
                  <a:pt x="47625" y="1087462"/>
                </a:lnTo>
                <a:close/>
              </a:path>
              <a:path w="47625" h="1114425">
                <a:moveTo>
                  <a:pt x="47625" y="858862"/>
                </a:moveTo>
                <a:lnTo>
                  <a:pt x="26974" y="838200"/>
                </a:lnTo>
                <a:lnTo>
                  <a:pt x="20662" y="838200"/>
                </a:lnTo>
                <a:lnTo>
                  <a:pt x="0" y="858862"/>
                </a:lnTo>
                <a:lnTo>
                  <a:pt x="0" y="865174"/>
                </a:lnTo>
                <a:lnTo>
                  <a:pt x="20662" y="885825"/>
                </a:lnTo>
                <a:lnTo>
                  <a:pt x="26974" y="885825"/>
                </a:lnTo>
                <a:lnTo>
                  <a:pt x="47625" y="865174"/>
                </a:lnTo>
                <a:lnTo>
                  <a:pt x="47625" y="862012"/>
                </a:lnTo>
                <a:lnTo>
                  <a:pt x="47625" y="858862"/>
                </a:lnTo>
                <a:close/>
              </a:path>
              <a:path w="47625" h="1114425">
                <a:moveTo>
                  <a:pt x="47625" y="439762"/>
                </a:moveTo>
                <a:lnTo>
                  <a:pt x="26974" y="419100"/>
                </a:lnTo>
                <a:lnTo>
                  <a:pt x="20662" y="419100"/>
                </a:lnTo>
                <a:lnTo>
                  <a:pt x="0" y="439762"/>
                </a:lnTo>
                <a:lnTo>
                  <a:pt x="0" y="446074"/>
                </a:lnTo>
                <a:lnTo>
                  <a:pt x="20662" y="466725"/>
                </a:lnTo>
                <a:lnTo>
                  <a:pt x="26974" y="466725"/>
                </a:lnTo>
                <a:lnTo>
                  <a:pt x="47625" y="446074"/>
                </a:lnTo>
                <a:lnTo>
                  <a:pt x="47625" y="442912"/>
                </a:lnTo>
                <a:lnTo>
                  <a:pt x="47625" y="439762"/>
                </a:lnTo>
                <a:close/>
              </a:path>
              <a:path w="47625" h="11144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sp>
        <p:nvSpPr>
          <p:cNvPr id="43" name="object 43"/>
          <p:cNvSpPr txBox="1"/>
          <p:nvPr/>
        </p:nvSpPr>
        <p:spPr>
          <a:xfrm>
            <a:off x="1062298" y="6223789"/>
            <a:ext cx="5949985" cy="3338116"/>
          </a:xfrm>
          <a:prstGeom prst="rect">
            <a:avLst/>
          </a:prstGeom>
        </p:spPr>
        <p:txBody>
          <a:bodyPr vert="horz" wrap="square" lIns="0" tIns="20342" rIns="0" bIns="0" rtlCol="0">
            <a:spAutoFit/>
          </a:bodyPr>
          <a:lstStyle/>
          <a:p>
            <a:pPr marL="22602" marR="9041">
              <a:lnSpc>
                <a:spcPct val="108700"/>
              </a:lnSpc>
              <a:spcBef>
                <a:spcPts val="160"/>
              </a:spcBef>
            </a:pPr>
            <a:r>
              <a:rPr sz="2047" spc="-196" dirty="0">
                <a:solidFill>
                  <a:srgbClr val="333333"/>
                </a:solidFill>
                <a:latin typeface="SimSun"/>
                <a:cs typeface="SimSun"/>
              </a:rPr>
              <a:t>高頻度取引</a:t>
            </a:r>
            <a:r>
              <a:rPr sz="2047" spc="-125" dirty="0">
                <a:solidFill>
                  <a:srgbClr val="333333"/>
                </a:solidFill>
                <a:latin typeface="SimSun"/>
                <a:cs typeface="SimSun"/>
              </a:rPr>
              <a:t>（</a:t>
            </a:r>
            <a:r>
              <a:rPr sz="2047" spc="-125" dirty="0">
                <a:solidFill>
                  <a:srgbClr val="333333"/>
                </a:solidFill>
                <a:latin typeface="Tahoma"/>
                <a:cs typeface="Tahoma"/>
              </a:rPr>
              <a:t>HFT</a:t>
            </a:r>
            <a:r>
              <a:rPr sz="2047" spc="-125" dirty="0">
                <a:solidFill>
                  <a:srgbClr val="333333"/>
                </a:solidFill>
                <a:latin typeface="SimSun"/>
                <a:cs typeface="SimSun"/>
              </a:rPr>
              <a:t>）</a:t>
            </a:r>
            <a:r>
              <a:rPr sz="2047" spc="-196" dirty="0">
                <a:solidFill>
                  <a:srgbClr val="333333"/>
                </a:solidFill>
                <a:latin typeface="PMingLiU"/>
                <a:cs typeface="PMingLiU"/>
              </a:rPr>
              <a:t>などの</a:t>
            </a:r>
            <a:r>
              <a:rPr sz="2047" spc="-196" dirty="0">
                <a:solidFill>
                  <a:srgbClr val="333333"/>
                </a:solidFill>
                <a:latin typeface="SimSun"/>
                <a:cs typeface="SimSun"/>
              </a:rPr>
              <a:t>戦略</a:t>
            </a:r>
            <a:r>
              <a:rPr sz="2047" spc="-196" dirty="0">
                <a:solidFill>
                  <a:srgbClr val="333333"/>
                </a:solidFill>
                <a:latin typeface="PMingLiU"/>
                <a:cs typeface="PMingLiU"/>
              </a:rPr>
              <a:t>テストに</a:t>
            </a:r>
            <a:r>
              <a:rPr sz="2047" b="1" spc="-187" dirty="0">
                <a:solidFill>
                  <a:srgbClr val="EC8936"/>
                </a:solidFill>
                <a:latin typeface="BIZ UDPGothic"/>
                <a:cs typeface="BIZ UDPGothic"/>
              </a:rPr>
              <a:t>市場全体の板情</a:t>
            </a:r>
            <a:r>
              <a:rPr sz="2047" b="1" spc="-196" dirty="0">
                <a:solidFill>
                  <a:srgbClr val="EC8936"/>
                </a:solidFill>
                <a:latin typeface="BIZ UDPGothic"/>
                <a:cs typeface="BIZ UDPGothic"/>
              </a:rPr>
              <a:t>報を再現</a:t>
            </a:r>
            <a:r>
              <a:rPr sz="2047" spc="-214" dirty="0">
                <a:solidFill>
                  <a:srgbClr val="333333"/>
                </a:solidFill>
                <a:latin typeface="PMingLiU"/>
                <a:cs typeface="PMingLiU"/>
              </a:rPr>
              <a:t>したシミュレーション</a:t>
            </a:r>
            <a:r>
              <a:rPr sz="2047" spc="-196" dirty="0">
                <a:solidFill>
                  <a:srgbClr val="333333"/>
                </a:solidFill>
                <a:latin typeface="SimSun"/>
                <a:cs typeface="SimSun"/>
              </a:rPr>
              <a:t>環境</a:t>
            </a:r>
            <a:r>
              <a:rPr sz="2047" spc="-196" dirty="0">
                <a:solidFill>
                  <a:srgbClr val="333333"/>
                </a:solidFill>
                <a:latin typeface="PMingLiU"/>
                <a:cs typeface="PMingLiU"/>
              </a:rPr>
              <a:t>を</a:t>
            </a:r>
            <a:r>
              <a:rPr sz="2047" spc="-196" dirty="0">
                <a:solidFill>
                  <a:srgbClr val="333333"/>
                </a:solidFill>
                <a:latin typeface="SimSun"/>
                <a:cs typeface="SimSun"/>
              </a:rPr>
              <a:t>提供</a:t>
            </a:r>
            <a:r>
              <a:rPr sz="2047" spc="-89" dirty="0">
                <a:solidFill>
                  <a:srgbClr val="333333"/>
                </a:solidFill>
                <a:latin typeface="PMingLiU"/>
                <a:cs typeface="PMingLiU"/>
              </a:rPr>
              <a:t>。</a:t>
            </a:r>
            <a:endParaRPr sz="2047">
              <a:latin typeface="PMingLiU"/>
              <a:cs typeface="PMingLiU"/>
            </a:endParaRPr>
          </a:p>
          <a:p>
            <a:pPr marL="292698" marR="200029">
              <a:lnSpc>
                <a:spcPct val="108700"/>
              </a:lnSpc>
              <a:spcBef>
                <a:spcPts val="534"/>
              </a:spcBef>
            </a:pPr>
            <a:r>
              <a:rPr sz="2047" spc="-231" dirty="0">
                <a:solidFill>
                  <a:srgbClr val="333333"/>
                </a:solidFill>
                <a:latin typeface="PMingLiU"/>
                <a:cs typeface="PMingLiU"/>
              </a:rPr>
              <a:t>エージェントベース</a:t>
            </a:r>
            <a:r>
              <a:rPr sz="2047" spc="-196" dirty="0">
                <a:solidFill>
                  <a:srgbClr val="333333"/>
                </a:solidFill>
                <a:latin typeface="SimSun"/>
                <a:cs typeface="SimSun"/>
              </a:rPr>
              <a:t>モ</a:t>
            </a:r>
            <a:r>
              <a:rPr sz="2047" spc="-196" dirty="0">
                <a:solidFill>
                  <a:srgbClr val="333333"/>
                </a:solidFill>
                <a:latin typeface="PMingLiU"/>
                <a:cs typeface="PMingLiU"/>
              </a:rPr>
              <a:t>デルや</a:t>
            </a:r>
            <a:r>
              <a:rPr sz="2047" spc="-196" dirty="0">
                <a:solidFill>
                  <a:srgbClr val="333333"/>
                </a:solidFill>
                <a:latin typeface="SimSun"/>
                <a:cs typeface="SimSun"/>
              </a:rPr>
              <a:t>深層生成モ</a:t>
            </a:r>
            <a:r>
              <a:rPr sz="2047" spc="-196" dirty="0">
                <a:solidFill>
                  <a:srgbClr val="333333"/>
                </a:solidFill>
                <a:latin typeface="PMingLiU"/>
                <a:cs typeface="PMingLiU"/>
              </a:rPr>
              <a:t>デルで</a:t>
            </a:r>
            <a:r>
              <a:rPr sz="2047" b="1" spc="-142" dirty="0">
                <a:solidFill>
                  <a:srgbClr val="EC8936"/>
                </a:solidFill>
                <a:latin typeface="BIZ UDPGothic"/>
                <a:cs typeface="BIZ UDPGothic"/>
              </a:rPr>
              <a:t>極め</a:t>
            </a:r>
            <a:r>
              <a:rPr sz="2047" b="1" spc="-196" dirty="0">
                <a:solidFill>
                  <a:srgbClr val="EC8936"/>
                </a:solidFill>
                <a:latin typeface="BIZ UDPGothic"/>
                <a:cs typeface="BIZ UDPGothic"/>
              </a:rPr>
              <a:t>て現実的な人工市場</a:t>
            </a:r>
            <a:r>
              <a:rPr sz="2047" spc="-196" dirty="0">
                <a:solidFill>
                  <a:srgbClr val="333333"/>
                </a:solidFill>
                <a:latin typeface="PMingLiU"/>
                <a:cs typeface="PMingLiU"/>
              </a:rPr>
              <a:t>を</a:t>
            </a:r>
            <a:r>
              <a:rPr sz="2047" spc="-142" dirty="0">
                <a:solidFill>
                  <a:srgbClr val="333333"/>
                </a:solidFill>
                <a:latin typeface="SimSun"/>
                <a:cs typeface="SimSun"/>
              </a:rPr>
              <a:t>構築</a:t>
            </a:r>
            <a:endParaRPr sz="2047">
              <a:latin typeface="SimSun"/>
              <a:cs typeface="SimSun"/>
            </a:endParaRPr>
          </a:p>
          <a:p>
            <a:pPr marL="292698" marR="65546">
              <a:lnSpc>
                <a:spcPct val="108700"/>
              </a:lnSpc>
              <a:spcBef>
                <a:spcPts val="534"/>
              </a:spcBef>
            </a:pPr>
            <a:r>
              <a:rPr sz="2047" spc="-196" dirty="0">
                <a:solidFill>
                  <a:srgbClr val="333333"/>
                </a:solidFill>
                <a:latin typeface="SimSun"/>
                <a:cs typeface="SimSun"/>
              </a:rPr>
              <a:t>人工市場</a:t>
            </a:r>
            <a:r>
              <a:rPr sz="2047" spc="-196" dirty="0">
                <a:solidFill>
                  <a:srgbClr val="333333"/>
                </a:solidFill>
                <a:latin typeface="PMingLiU"/>
                <a:cs typeface="PMingLiU"/>
              </a:rPr>
              <a:t>で</a:t>
            </a:r>
            <a:r>
              <a:rPr sz="2047" spc="-89" dirty="0">
                <a:solidFill>
                  <a:srgbClr val="333333"/>
                </a:solidFill>
                <a:latin typeface="Tahoma"/>
                <a:cs typeface="Tahoma"/>
              </a:rPr>
              <a:t>1</a:t>
            </a:r>
            <a:r>
              <a:rPr sz="2047" spc="-196" dirty="0">
                <a:solidFill>
                  <a:srgbClr val="333333"/>
                </a:solidFill>
                <a:latin typeface="SimSun"/>
                <a:cs typeface="SimSun"/>
              </a:rPr>
              <a:t>年分</a:t>
            </a:r>
            <a:r>
              <a:rPr sz="2047" spc="-231" dirty="0">
                <a:solidFill>
                  <a:srgbClr val="333333"/>
                </a:solidFill>
                <a:latin typeface="PMingLiU"/>
                <a:cs typeface="PMingLiU"/>
              </a:rPr>
              <a:t>のティックデータを</a:t>
            </a:r>
            <a:r>
              <a:rPr sz="2047" spc="-196" dirty="0">
                <a:solidFill>
                  <a:srgbClr val="333333"/>
                </a:solidFill>
                <a:latin typeface="SimSun"/>
                <a:cs typeface="SimSun"/>
              </a:rPr>
              <a:t>生成</a:t>
            </a:r>
            <a:r>
              <a:rPr sz="2047" spc="-196" dirty="0">
                <a:solidFill>
                  <a:srgbClr val="333333"/>
                </a:solidFill>
                <a:latin typeface="PMingLiU"/>
                <a:cs typeface="PMingLiU"/>
              </a:rPr>
              <a:t>し</a:t>
            </a:r>
            <a:r>
              <a:rPr sz="2047" spc="-196" dirty="0">
                <a:solidFill>
                  <a:srgbClr val="333333"/>
                </a:solidFill>
                <a:latin typeface="SimSun"/>
                <a:cs typeface="SimSun"/>
              </a:rPr>
              <a:t>戦略</a:t>
            </a:r>
            <a:r>
              <a:rPr sz="2047" spc="-196" dirty="0">
                <a:solidFill>
                  <a:srgbClr val="333333"/>
                </a:solidFill>
                <a:latin typeface="PMingLiU"/>
                <a:cs typeface="PMingLiU"/>
              </a:rPr>
              <a:t>を</a:t>
            </a:r>
            <a:r>
              <a:rPr sz="2047" spc="-89" dirty="0">
                <a:solidFill>
                  <a:srgbClr val="333333"/>
                </a:solidFill>
                <a:latin typeface="SimSun"/>
                <a:cs typeface="SimSun"/>
              </a:rPr>
              <a:t>検証</a:t>
            </a:r>
            <a:endParaRPr sz="2047">
              <a:latin typeface="SimSun"/>
              <a:cs typeface="SimSun"/>
            </a:endParaRPr>
          </a:p>
          <a:p>
            <a:pPr marL="292698">
              <a:spcBef>
                <a:spcPts val="747"/>
              </a:spcBef>
            </a:pPr>
            <a:r>
              <a:rPr sz="2047" spc="-196" dirty="0">
                <a:solidFill>
                  <a:srgbClr val="333333"/>
                </a:solidFill>
                <a:latin typeface="SimSun"/>
                <a:cs typeface="SimSun"/>
              </a:rPr>
              <a:t>収益率</a:t>
            </a:r>
            <a:r>
              <a:rPr sz="2047" spc="-196" dirty="0">
                <a:solidFill>
                  <a:srgbClr val="333333"/>
                </a:solidFill>
                <a:latin typeface="PMingLiU"/>
                <a:cs typeface="PMingLiU"/>
              </a:rPr>
              <a:t>やマーケットインパクトを</a:t>
            </a:r>
            <a:r>
              <a:rPr sz="2047" spc="-142" dirty="0">
                <a:solidFill>
                  <a:srgbClr val="333333"/>
                </a:solidFill>
                <a:latin typeface="SimSun"/>
                <a:cs typeface="SimSun"/>
              </a:rPr>
              <a:t>測定</a:t>
            </a:r>
            <a:endParaRPr sz="2047">
              <a:latin typeface="SimSun"/>
              <a:cs typeface="SimSun"/>
            </a:endParaRPr>
          </a:p>
          <a:p>
            <a:pPr marL="292698" marR="183078">
              <a:lnSpc>
                <a:spcPct val="108700"/>
              </a:lnSpc>
              <a:spcBef>
                <a:spcPts val="534"/>
              </a:spcBef>
            </a:pPr>
            <a:r>
              <a:rPr sz="2047" b="1" spc="-71" dirty="0">
                <a:solidFill>
                  <a:srgbClr val="EC8936"/>
                </a:solidFill>
                <a:latin typeface="BIZ UDPGothic"/>
                <a:cs typeface="BIZ UDPGothic"/>
              </a:rPr>
              <a:t>異常時のマーケットインパクト</a:t>
            </a:r>
            <a:r>
              <a:rPr sz="2047" spc="-187" dirty="0">
                <a:solidFill>
                  <a:srgbClr val="333333"/>
                </a:solidFill>
                <a:latin typeface="PMingLiU"/>
                <a:cs typeface="PMingLiU"/>
              </a:rPr>
              <a:t>やフラッシュクラッ</a:t>
            </a:r>
            <a:r>
              <a:rPr sz="2047" spc="-196" dirty="0">
                <a:solidFill>
                  <a:srgbClr val="333333"/>
                </a:solidFill>
                <a:latin typeface="PMingLiU"/>
                <a:cs typeface="PMingLiU"/>
              </a:rPr>
              <a:t>シュのリスク</a:t>
            </a:r>
            <a:r>
              <a:rPr sz="2047" spc="-142" dirty="0">
                <a:solidFill>
                  <a:srgbClr val="333333"/>
                </a:solidFill>
                <a:latin typeface="SimSun"/>
                <a:cs typeface="SimSun"/>
              </a:rPr>
              <a:t>検証</a:t>
            </a:r>
            <a:endParaRPr sz="2047">
              <a:latin typeface="SimSun"/>
              <a:cs typeface="SimSun"/>
            </a:endParaRPr>
          </a:p>
        </p:txBody>
      </p:sp>
      <p:grpSp>
        <p:nvGrpSpPr>
          <p:cNvPr id="44" name="object 44"/>
          <p:cNvGrpSpPr/>
          <p:nvPr/>
        </p:nvGrpSpPr>
        <p:grpSpPr>
          <a:xfrm>
            <a:off x="1084900" y="9718678"/>
            <a:ext cx="5916082" cy="1203558"/>
            <a:chOff x="609599" y="8134349"/>
            <a:chExt cx="3324225" cy="676275"/>
          </a:xfrm>
        </p:grpSpPr>
        <p:sp>
          <p:nvSpPr>
            <p:cNvPr id="45" name="object 45"/>
            <p:cNvSpPr/>
            <p:nvPr/>
          </p:nvSpPr>
          <p:spPr>
            <a:xfrm>
              <a:off x="609599" y="8134349"/>
              <a:ext cx="3324225" cy="676275"/>
            </a:xfrm>
            <a:custGeom>
              <a:avLst/>
              <a:gdLst/>
              <a:ahLst/>
              <a:cxnLst/>
              <a:rect l="l" t="t" r="r" b="b"/>
              <a:pathLst>
                <a:path w="3324225" h="676275">
                  <a:moveTo>
                    <a:pt x="3324224" y="676274"/>
                  </a:moveTo>
                  <a:lnTo>
                    <a:pt x="0" y="676274"/>
                  </a:lnTo>
                  <a:lnTo>
                    <a:pt x="0" y="0"/>
                  </a:lnTo>
                  <a:lnTo>
                    <a:pt x="3324224" y="0"/>
                  </a:lnTo>
                  <a:lnTo>
                    <a:pt x="3324224" y="676274"/>
                  </a:lnTo>
                  <a:close/>
                </a:path>
              </a:pathLst>
            </a:custGeom>
            <a:solidFill>
              <a:srgbClr val="F6FAFB">
                <a:alpha val="79998"/>
              </a:srgbClr>
            </a:solidFill>
          </p:spPr>
          <p:txBody>
            <a:bodyPr wrap="square" lIns="0" tIns="0" rIns="0" bIns="0" rtlCol="0"/>
            <a:lstStyle/>
            <a:p>
              <a:endParaRPr/>
            </a:p>
          </p:txBody>
        </p:sp>
        <p:sp>
          <p:nvSpPr>
            <p:cNvPr id="46" name="object 46"/>
            <p:cNvSpPr/>
            <p:nvPr/>
          </p:nvSpPr>
          <p:spPr>
            <a:xfrm>
              <a:off x="609599" y="8134349"/>
              <a:ext cx="28575" cy="676275"/>
            </a:xfrm>
            <a:custGeom>
              <a:avLst/>
              <a:gdLst/>
              <a:ahLst/>
              <a:cxnLst/>
              <a:rect l="l" t="t" r="r" b="b"/>
              <a:pathLst>
                <a:path w="28575" h="676275">
                  <a:moveTo>
                    <a:pt x="28574" y="676274"/>
                  </a:moveTo>
                  <a:lnTo>
                    <a:pt x="0" y="676274"/>
                  </a:lnTo>
                  <a:lnTo>
                    <a:pt x="0" y="0"/>
                  </a:lnTo>
                  <a:lnTo>
                    <a:pt x="28574" y="0"/>
                  </a:lnTo>
                  <a:lnTo>
                    <a:pt x="28574" y="676274"/>
                  </a:lnTo>
                  <a:close/>
                </a:path>
              </a:pathLst>
            </a:custGeom>
            <a:solidFill>
              <a:srgbClr val="CBD5DF"/>
            </a:solidFill>
          </p:spPr>
          <p:txBody>
            <a:bodyPr wrap="square" lIns="0" tIns="0" rIns="0" bIns="0" rtlCol="0"/>
            <a:lstStyle/>
            <a:p>
              <a:endParaRPr/>
            </a:p>
          </p:txBody>
        </p:sp>
      </p:grpSp>
      <p:sp>
        <p:nvSpPr>
          <p:cNvPr id="47" name="object 47"/>
          <p:cNvSpPr txBox="1"/>
          <p:nvPr/>
        </p:nvSpPr>
        <p:spPr>
          <a:xfrm>
            <a:off x="1135750" y="9795967"/>
            <a:ext cx="5865227" cy="954835"/>
          </a:xfrm>
          <a:prstGeom prst="rect">
            <a:avLst/>
          </a:prstGeom>
        </p:spPr>
        <p:txBody>
          <a:bodyPr vert="horz" wrap="square" lIns="0" tIns="20342" rIns="0" bIns="0" rtlCol="0">
            <a:spAutoFit/>
          </a:bodyPr>
          <a:lstStyle/>
          <a:p>
            <a:pPr marL="135613" marR="184208">
              <a:lnSpc>
                <a:spcPct val="113100"/>
              </a:lnSpc>
              <a:spcBef>
                <a:spcPts val="160"/>
              </a:spcBef>
            </a:pPr>
            <a:r>
              <a:rPr sz="1869" b="1" spc="-187" dirty="0">
                <a:solidFill>
                  <a:srgbClr val="333333"/>
                </a:solidFill>
                <a:latin typeface="BIZ UDPGothic"/>
                <a:cs typeface="BIZ UDPGothic"/>
              </a:rPr>
              <a:t>実例</a:t>
            </a:r>
            <a:r>
              <a:rPr sz="1869" b="1" spc="-62" dirty="0">
                <a:solidFill>
                  <a:srgbClr val="333333"/>
                </a:solidFill>
                <a:latin typeface="Arial"/>
                <a:cs typeface="Arial"/>
              </a:rPr>
              <a:t>: </a:t>
            </a:r>
            <a:r>
              <a:rPr sz="1869" spc="-214" dirty="0">
                <a:solidFill>
                  <a:srgbClr val="333333"/>
                </a:solidFill>
                <a:latin typeface="SimSun"/>
                <a:cs typeface="SimSun"/>
              </a:rPr>
              <a:t>アルゴリズム取引会社が、複数マーケットメイカー</a:t>
            </a:r>
            <a:r>
              <a:rPr sz="1869" spc="-187" dirty="0">
                <a:solidFill>
                  <a:srgbClr val="333333"/>
                </a:solidFill>
                <a:latin typeface="SimSun"/>
                <a:cs typeface="SimSun"/>
              </a:rPr>
              <a:t>が同時に流動性を引き揚げる状況を模した人工市場で新戦略をテスト。</a:t>
            </a:r>
            <a:endParaRPr sz="1869">
              <a:latin typeface="SimSun"/>
              <a:cs typeface="SimSun"/>
            </a:endParaRPr>
          </a:p>
        </p:txBody>
      </p:sp>
      <p:grpSp>
        <p:nvGrpSpPr>
          <p:cNvPr id="48" name="object 48"/>
          <p:cNvGrpSpPr/>
          <p:nvPr/>
        </p:nvGrpSpPr>
        <p:grpSpPr>
          <a:xfrm>
            <a:off x="1084898" y="4843415"/>
            <a:ext cx="13100137" cy="7973997"/>
            <a:chOff x="609600" y="5394959"/>
            <a:chExt cx="7360920" cy="4480560"/>
          </a:xfrm>
        </p:grpSpPr>
        <p:pic>
          <p:nvPicPr>
            <p:cNvPr id="49" name="object 49"/>
            <p:cNvPicPr/>
            <p:nvPr/>
          </p:nvPicPr>
          <p:blipFill>
            <a:blip r:embed="rId6" cstate="print"/>
            <a:stretch>
              <a:fillRect/>
            </a:stretch>
          </p:blipFill>
          <p:spPr>
            <a:xfrm>
              <a:off x="609600" y="8886824"/>
              <a:ext cx="3324224" cy="761999"/>
            </a:xfrm>
            <a:prstGeom prst="rect">
              <a:avLst/>
            </a:prstGeom>
          </p:spPr>
        </p:pic>
        <p:sp>
          <p:nvSpPr>
            <p:cNvPr id="50" name="object 50"/>
            <p:cNvSpPr/>
            <p:nvPr/>
          </p:nvSpPr>
          <p:spPr>
            <a:xfrm>
              <a:off x="4221479" y="5394959"/>
              <a:ext cx="3749040" cy="4480560"/>
            </a:xfrm>
            <a:custGeom>
              <a:avLst/>
              <a:gdLst/>
              <a:ahLst/>
              <a:cxnLst/>
              <a:rect l="l" t="t" r="r" b="b"/>
              <a:pathLst>
                <a:path w="3749040" h="4480559">
                  <a:moveTo>
                    <a:pt x="3749039" y="4480559"/>
                  </a:moveTo>
                  <a:lnTo>
                    <a:pt x="0" y="4480559"/>
                  </a:lnTo>
                  <a:lnTo>
                    <a:pt x="0" y="0"/>
                  </a:lnTo>
                  <a:lnTo>
                    <a:pt x="3749039" y="0"/>
                  </a:lnTo>
                  <a:lnTo>
                    <a:pt x="3749039" y="43814"/>
                  </a:lnTo>
                  <a:lnTo>
                    <a:pt x="131444" y="43814"/>
                  </a:lnTo>
                  <a:lnTo>
                    <a:pt x="124876" y="44132"/>
                  </a:lnTo>
                  <a:lnTo>
                    <a:pt x="89167" y="58923"/>
                  </a:lnTo>
                  <a:lnTo>
                    <a:pt x="67624" y="91163"/>
                  </a:lnTo>
                  <a:lnTo>
                    <a:pt x="64769" y="110489"/>
                  </a:lnTo>
                  <a:lnTo>
                    <a:pt x="64769" y="4330064"/>
                  </a:lnTo>
                  <a:lnTo>
                    <a:pt x="75996" y="4367113"/>
                  </a:lnTo>
                  <a:lnTo>
                    <a:pt x="105928" y="4391663"/>
                  </a:lnTo>
                  <a:lnTo>
                    <a:pt x="131444" y="4396739"/>
                  </a:lnTo>
                  <a:lnTo>
                    <a:pt x="3749039" y="4396739"/>
                  </a:lnTo>
                  <a:lnTo>
                    <a:pt x="3749039" y="4480559"/>
                  </a:lnTo>
                  <a:close/>
                </a:path>
                <a:path w="3749040" h="4480559">
                  <a:moveTo>
                    <a:pt x="3749039" y="4396739"/>
                  </a:moveTo>
                  <a:lnTo>
                    <a:pt x="3617594" y="4396739"/>
                  </a:lnTo>
                  <a:lnTo>
                    <a:pt x="3624162" y="4396422"/>
                  </a:lnTo>
                  <a:lnTo>
                    <a:pt x="3630604" y="4395470"/>
                  </a:lnTo>
                  <a:lnTo>
                    <a:pt x="3664740" y="4377210"/>
                  </a:lnTo>
                  <a:lnTo>
                    <a:pt x="3683000" y="4343074"/>
                  </a:lnTo>
                  <a:lnTo>
                    <a:pt x="3684269" y="4330064"/>
                  </a:lnTo>
                  <a:lnTo>
                    <a:pt x="3684269" y="110489"/>
                  </a:lnTo>
                  <a:lnTo>
                    <a:pt x="3673042" y="73439"/>
                  </a:lnTo>
                  <a:lnTo>
                    <a:pt x="3643110" y="48889"/>
                  </a:lnTo>
                  <a:lnTo>
                    <a:pt x="3617594" y="43814"/>
                  </a:lnTo>
                  <a:lnTo>
                    <a:pt x="3749039" y="43814"/>
                  </a:lnTo>
                  <a:lnTo>
                    <a:pt x="3749039" y="4396739"/>
                  </a:lnTo>
                  <a:close/>
                </a:path>
              </a:pathLst>
            </a:custGeom>
            <a:solidFill>
              <a:srgbClr val="000000">
                <a:alpha val="5099"/>
              </a:srgbClr>
            </a:solidFill>
          </p:spPr>
          <p:txBody>
            <a:bodyPr wrap="square" lIns="0" tIns="0" rIns="0" bIns="0" rtlCol="0"/>
            <a:lstStyle/>
            <a:p>
              <a:endParaRPr/>
            </a:p>
          </p:txBody>
        </p:sp>
        <p:sp>
          <p:nvSpPr>
            <p:cNvPr id="51" name="object 51"/>
            <p:cNvSpPr/>
            <p:nvPr/>
          </p:nvSpPr>
          <p:spPr>
            <a:xfrm>
              <a:off x="4276724" y="5448300"/>
              <a:ext cx="3638550" cy="4352925"/>
            </a:xfrm>
            <a:custGeom>
              <a:avLst/>
              <a:gdLst/>
              <a:ahLst/>
              <a:cxnLst/>
              <a:rect l="l" t="t" r="r" b="b"/>
              <a:pathLst>
                <a:path w="3638550" h="4352925">
                  <a:moveTo>
                    <a:pt x="3567353" y="4352924"/>
                  </a:moveTo>
                  <a:lnTo>
                    <a:pt x="71196" y="4352924"/>
                  </a:lnTo>
                  <a:lnTo>
                    <a:pt x="66241" y="4352435"/>
                  </a:lnTo>
                  <a:lnTo>
                    <a:pt x="29705" y="4337300"/>
                  </a:lnTo>
                  <a:lnTo>
                    <a:pt x="3885" y="4301260"/>
                  </a:lnTo>
                  <a:lnTo>
                    <a:pt x="0" y="4281726"/>
                  </a:lnTo>
                  <a:lnTo>
                    <a:pt x="0" y="4276724"/>
                  </a:lnTo>
                  <a:lnTo>
                    <a:pt x="0" y="53396"/>
                  </a:lnTo>
                  <a:lnTo>
                    <a:pt x="18780" y="19391"/>
                  </a:lnTo>
                  <a:lnTo>
                    <a:pt x="56426" y="1829"/>
                  </a:lnTo>
                  <a:lnTo>
                    <a:pt x="71196" y="0"/>
                  </a:lnTo>
                  <a:lnTo>
                    <a:pt x="3567353" y="0"/>
                  </a:lnTo>
                  <a:lnTo>
                    <a:pt x="3608843" y="11714"/>
                  </a:lnTo>
                  <a:lnTo>
                    <a:pt x="3636109" y="42319"/>
                  </a:lnTo>
                  <a:lnTo>
                    <a:pt x="3638549" y="53396"/>
                  </a:lnTo>
                  <a:lnTo>
                    <a:pt x="3638549" y="4281726"/>
                  </a:lnTo>
                  <a:lnTo>
                    <a:pt x="3622927" y="4323216"/>
                  </a:lnTo>
                  <a:lnTo>
                    <a:pt x="3586886" y="4349037"/>
                  </a:lnTo>
                  <a:lnTo>
                    <a:pt x="3572308" y="4352435"/>
                  </a:lnTo>
                  <a:lnTo>
                    <a:pt x="3567353" y="4352924"/>
                  </a:lnTo>
                  <a:close/>
                </a:path>
              </a:pathLst>
            </a:custGeom>
            <a:solidFill>
              <a:srgbClr val="FFFFFF"/>
            </a:solidFill>
          </p:spPr>
          <p:txBody>
            <a:bodyPr wrap="square" lIns="0" tIns="0" rIns="0" bIns="0" rtlCol="0"/>
            <a:lstStyle/>
            <a:p>
              <a:endParaRPr/>
            </a:p>
          </p:txBody>
        </p:sp>
        <p:sp>
          <p:nvSpPr>
            <p:cNvPr id="52" name="object 52"/>
            <p:cNvSpPr/>
            <p:nvPr/>
          </p:nvSpPr>
          <p:spPr>
            <a:xfrm>
              <a:off x="4277002" y="5429249"/>
              <a:ext cx="3638550" cy="70485"/>
            </a:xfrm>
            <a:custGeom>
              <a:avLst/>
              <a:gdLst/>
              <a:ahLst/>
              <a:cxnLst/>
              <a:rect l="l" t="t" r="r" b="b"/>
              <a:pathLst>
                <a:path w="3638550" h="70485">
                  <a:moveTo>
                    <a:pt x="0" y="70450"/>
                  </a:moveTo>
                  <a:lnTo>
                    <a:pt x="12551" y="33857"/>
                  </a:lnTo>
                  <a:lnTo>
                    <a:pt x="46760" y="5800"/>
                  </a:lnTo>
                  <a:lnTo>
                    <a:pt x="75922" y="0"/>
                  </a:lnTo>
                  <a:lnTo>
                    <a:pt x="3562072" y="0"/>
                  </a:lnTo>
                  <a:lnTo>
                    <a:pt x="3604413" y="12829"/>
                  </a:lnTo>
                  <a:lnTo>
                    <a:pt x="3627981" y="38099"/>
                  </a:lnTo>
                  <a:lnTo>
                    <a:pt x="75922" y="38099"/>
                  </a:lnTo>
                  <a:lnTo>
                    <a:pt x="68415" y="38281"/>
                  </a:lnTo>
                  <a:lnTo>
                    <a:pt x="27604" y="46732"/>
                  </a:lnTo>
                  <a:lnTo>
                    <a:pt x="1655" y="66286"/>
                  </a:lnTo>
                  <a:lnTo>
                    <a:pt x="0" y="70450"/>
                  </a:lnTo>
                  <a:close/>
                </a:path>
                <a:path w="3638550" h="70485">
                  <a:moveTo>
                    <a:pt x="3637994" y="70450"/>
                  </a:moveTo>
                  <a:lnTo>
                    <a:pt x="3604413" y="44514"/>
                  </a:lnTo>
                  <a:lnTo>
                    <a:pt x="3562072" y="38099"/>
                  </a:lnTo>
                  <a:lnTo>
                    <a:pt x="3627981" y="38099"/>
                  </a:lnTo>
                  <a:lnTo>
                    <a:pt x="3637909" y="68693"/>
                  </a:lnTo>
                  <a:lnTo>
                    <a:pt x="3637994" y="70450"/>
                  </a:lnTo>
                  <a:close/>
                </a:path>
              </a:pathLst>
            </a:custGeom>
            <a:solidFill>
              <a:srgbClr val="8059D5"/>
            </a:solidFill>
          </p:spPr>
          <p:txBody>
            <a:bodyPr wrap="square" lIns="0" tIns="0" rIns="0" bIns="0" rtlCol="0"/>
            <a:lstStyle/>
            <a:p>
              <a:endParaRPr/>
            </a:p>
          </p:txBody>
        </p:sp>
      </p:grpSp>
      <p:sp>
        <p:nvSpPr>
          <p:cNvPr id="53" name="object 53"/>
          <p:cNvSpPr txBox="1"/>
          <p:nvPr/>
        </p:nvSpPr>
        <p:spPr>
          <a:xfrm>
            <a:off x="7865422" y="5222769"/>
            <a:ext cx="4953235" cy="431422"/>
          </a:xfrm>
          <a:prstGeom prst="rect">
            <a:avLst/>
          </a:prstGeom>
        </p:spPr>
        <p:txBody>
          <a:bodyPr vert="horz" wrap="square" lIns="0" tIns="20342" rIns="0" bIns="0" rtlCol="0">
            <a:spAutoFit/>
          </a:bodyPr>
          <a:lstStyle/>
          <a:p>
            <a:pPr marL="22602">
              <a:spcBef>
                <a:spcPts val="160"/>
              </a:spcBef>
            </a:pPr>
            <a:r>
              <a:rPr sz="3871" spc="801" baseline="1915" dirty="0">
                <a:solidFill>
                  <a:srgbClr val="8059D5"/>
                </a:solidFill>
                <a:latin typeface="Arial Black"/>
                <a:cs typeface="Arial Black"/>
              </a:rPr>
              <a:t></a:t>
            </a:r>
            <a:r>
              <a:rPr sz="3871" spc="319" baseline="1915" dirty="0">
                <a:solidFill>
                  <a:srgbClr val="8059D5"/>
                </a:solidFill>
                <a:latin typeface="Arial Black"/>
                <a:cs typeface="Arial Black"/>
              </a:rPr>
              <a:t> </a:t>
            </a:r>
            <a:r>
              <a:rPr sz="2670" b="1" spc="-329" dirty="0">
                <a:solidFill>
                  <a:srgbClr val="2D3748"/>
                </a:solidFill>
                <a:latin typeface="BIZ UDPGothic"/>
                <a:cs typeface="BIZ UDPGothic"/>
              </a:rPr>
              <a:t>新規商品</a:t>
            </a:r>
            <a:r>
              <a:rPr sz="2670" b="1" spc="-329" dirty="0">
                <a:solidFill>
                  <a:srgbClr val="2D3748"/>
                </a:solidFill>
                <a:latin typeface="Meiryo"/>
                <a:cs typeface="Meiryo"/>
              </a:rPr>
              <a:t>の</a:t>
            </a:r>
            <a:r>
              <a:rPr sz="2670" b="1" spc="-329" dirty="0">
                <a:solidFill>
                  <a:srgbClr val="2D3748"/>
                </a:solidFill>
                <a:latin typeface="BIZ UDPGothic"/>
                <a:cs typeface="BIZ UDPGothic"/>
              </a:rPr>
              <a:t>価格評価</a:t>
            </a:r>
            <a:r>
              <a:rPr sz="2670" b="1" spc="98" dirty="0">
                <a:solidFill>
                  <a:srgbClr val="2D3748"/>
                </a:solidFill>
                <a:latin typeface="Meiryo"/>
                <a:cs typeface="Meiryo"/>
              </a:rPr>
              <a:t>‧リスク</a:t>
            </a:r>
            <a:r>
              <a:rPr sz="2670" b="1" spc="-676" dirty="0">
                <a:solidFill>
                  <a:srgbClr val="2D3748"/>
                </a:solidFill>
                <a:latin typeface="BIZ UDPGothic"/>
                <a:cs typeface="BIZ UDPGothic"/>
              </a:rPr>
              <a:t>分析</a:t>
            </a:r>
            <a:endParaRPr sz="2670">
              <a:latin typeface="BIZ UDPGothic"/>
              <a:cs typeface="BIZ UDPGothic"/>
            </a:endParaRPr>
          </a:p>
        </p:txBody>
      </p:sp>
      <p:sp>
        <p:nvSpPr>
          <p:cNvPr id="54" name="object 54"/>
          <p:cNvSpPr/>
          <p:nvPr/>
        </p:nvSpPr>
        <p:spPr>
          <a:xfrm>
            <a:off x="7865488" y="6718258"/>
            <a:ext cx="84758" cy="1983328"/>
          </a:xfrm>
          <a:custGeom>
            <a:avLst/>
            <a:gdLst/>
            <a:ahLst/>
            <a:cxnLst/>
            <a:rect l="l" t="t" r="r" b="b"/>
            <a:pathLst>
              <a:path w="47625" h="1114425">
                <a:moveTo>
                  <a:pt x="47625" y="1087462"/>
                </a:moveTo>
                <a:lnTo>
                  <a:pt x="26974" y="1066800"/>
                </a:lnTo>
                <a:lnTo>
                  <a:pt x="20662" y="1066800"/>
                </a:lnTo>
                <a:lnTo>
                  <a:pt x="0" y="1087462"/>
                </a:lnTo>
                <a:lnTo>
                  <a:pt x="0" y="1093774"/>
                </a:lnTo>
                <a:lnTo>
                  <a:pt x="20662" y="1114425"/>
                </a:lnTo>
                <a:lnTo>
                  <a:pt x="26974" y="1114425"/>
                </a:lnTo>
                <a:lnTo>
                  <a:pt x="47625" y="1093774"/>
                </a:lnTo>
                <a:lnTo>
                  <a:pt x="47625" y="1090612"/>
                </a:lnTo>
                <a:lnTo>
                  <a:pt x="47625" y="1087462"/>
                </a:lnTo>
                <a:close/>
              </a:path>
              <a:path w="47625" h="1114425">
                <a:moveTo>
                  <a:pt x="47625" y="858862"/>
                </a:moveTo>
                <a:lnTo>
                  <a:pt x="26974" y="838200"/>
                </a:lnTo>
                <a:lnTo>
                  <a:pt x="20662" y="838200"/>
                </a:lnTo>
                <a:lnTo>
                  <a:pt x="0" y="858862"/>
                </a:lnTo>
                <a:lnTo>
                  <a:pt x="0" y="865174"/>
                </a:lnTo>
                <a:lnTo>
                  <a:pt x="20662" y="885825"/>
                </a:lnTo>
                <a:lnTo>
                  <a:pt x="26974" y="885825"/>
                </a:lnTo>
                <a:lnTo>
                  <a:pt x="47625" y="865174"/>
                </a:lnTo>
                <a:lnTo>
                  <a:pt x="47625" y="862012"/>
                </a:lnTo>
                <a:lnTo>
                  <a:pt x="47625" y="858862"/>
                </a:lnTo>
                <a:close/>
              </a:path>
              <a:path w="47625" h="1114425">
                <a:moveTo>
                  <a:pt x="47625" y="439762"/>
                </a:moveTo>
                <a:lnTo>
                  <a:pt x="26974" y="419100"/>
                </a:lnTo>
                <a:lnTo>
                  <a:pt x="20662" y="419100"/>
                </a:lnTo>
                <a:lnTo>
                  <a:pt x="0" y="439762"/>
                </a:lnTo>
                <a:lnTo>
                  <a:pt x="0" y="446074"/>
                </a:lnTo>
                <a:lnTo>
                  <a:pt x="20662" y="466725"/>
                </a:lnTo>
                <a:lnTo>
                  <a:pt x="26974" y="466725"/>
                </a:lnTo>
                <a:lnTo>
                  <a:pt x="47625" y="446074"/>
                </a:lnTo>
                <a:lnTo>
                  <a:pt x="47625" y="442912"/>
                </a:lnTo>
                <a:lnTo>
                  <a:pt x="47625" y="439762"/>
                </a:lnTo>
                <a:close/>
              </a:path>
              <a:path w="47625" h="11144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sp>
        <p:nvSpPr>
          <p:cNvPr id="55" name="object 55"/>
          <p:cNvSpPr txBox="1"/>
          <p:nvPr/>
        </p:nvSpPr>
        <p:spPr>
          <a:xfrm>
            <a:off x="7865422" y="5783049"/>
            <a:ext cx="5964674" cy="2985007"/>
          </a:xfrm>
          <a:prstGeom prst="rect">
            <a:avLst/>
          </a:prstGeom>
        </p:spPr>
        <p:txBody>
          <a:bodyPr vert="horz" wrap="square" lIns="0" tIns="20342" rIns="0" bIns="0" rtlCol="0">
            <a:spAutoFit/>
          </a:bodyPr>
          <a:lstStyle/>
          <a:p>
            <a:pPr marL="22602" marR="9041">
              <a:lnSpc>
                <a:spcPct val="108700"/>
              </a:lnSpc>
              <a:spcBef>
                <a:spcPts val="160"/>
              </a:spcBef>
            </a:pPr>
            <a:r>
              <a:rPr sz="2047" spc="-231" dirty="0">
                <a:solidFill>
                  <a:srgbClr val="333333"/>
                </a:solidFill>
                <a:latin typeface="PMingLiU"/>
                <a:cs typeface="PMingLiU"/>
              </a:rPr>
              <a:t>デリバティブなど</a:t>
            </a:r>
            <a:r>
              <a:rPr sz="2047" spc="-196" dirty="0">
                <a:solidFill>
                  <a:srgbClr val="333333"/>
                </a:solidFill>
                <a:latin typeface="SimSun"/>
                <a:cs typeface="SimSun"/>
              </a:rPr>
              <a:t>新商品</a:t>
            </a:r>
            <a:r>
              <a:rPr sz="2047" spc="-196" dirty="0">
                <a:solidFill>
                  <a:srgbClr val="333333"/>
                </a:solidFill>
                <a:latin typeface="PMingLiU"/>
                <a:cs typeface="PMingLiU"/>
              </a:rPr>
              <a:t>の</a:t>
            </a:r>
            <a:r>
              <a:rPr sz="2047" spc="-196" dirty="0">
                <a:solidFill>
                  <a:srgbClr val="333333"/>
                </a:solidFill>
                <a:latin typeface="SimSun"/>
                <a:cs typeface="SimSun"/>
              </a:rPr>
              <a:t>価格付</a:t>
            </a:r>
            <a:r>
              <a:rPr sz="2047" spc="-196" dirty="0">
                <a:solidFill>
                  <a:srgbClr val="333333"/>
                </a:solidFill>
                <a:latin typeface="PMingLiU"/>
                <a:cs typeface="PMingLiU"/>
              </a:rPr>
              <a:t>けやリスク</a:t>
            </a:r>
            <a:r>
              <a:rPr sz="2047" spc="-196" dirty="0">
                <a:solidFill>
                  <a:srgbClr val="333333"/>
                </a:solidFill>
                <a:latin typeface="SimSun"/>
                <a:cs typeface="SimSun"/>
              </a:rPr>
              <a:t>分析</a:t>
            </a:r>
            <a:r>
              <a:rPr sz="2047" spc="-196" dirty="0">
                <a:solidFill>
                  <a:srgbClr val="333333"/>
                </a:solidFill>
                <a:latin typeface="PMingLiU"/>
                <a:cs typeface="PMingLiU"/>
              </a:rPr>
              <a:t>に</a:t>
            </a:r>
            <a:r>
              <a:rPr sz="2047" b="1" spc="-151" dirty="0">
                <a:solidFill>
                  <a:srgbClr val="8059D5"/>
                </a:solidFill>
                <a:latin typeface="BIZ UDPGothic"/>
                <a:cs typeface="BIZ UDPGothic"/>
              </a:rPr>
              <a:t>従来</a:t>
            </a:r>
            <a:r>
              <a:rPr sz="2047" b="1" spc="-196" dirty="0">
                <a:solidFill>
                  <a:srgbClr val="8059D5"/>
                </a:solidFill>
                <a:latin typeface="BIZ UDPGothic"/>
                <a:cs typeface="BIZ UDPGothic"/>
              </a:rPr>
              <a:t>のモンテカルロ法を超える精度</a:t>
            </a:r>
            <a:r>
              <a:rPr sz="2047" spc="-196" dirty="0">
                <a:solidFill>
                  <a:srgbClr val="333333"/>
                </a:solidFill>
                <a:latin typeface="PMingLiU"/>
                <a:cs typeface="PMingLiU"/>
              </a:rPr>
              <a:t>を</a:t>
            </a:r>
            <a:r>
              <a:rPr sz="2047" spc="-196" dirty="0">
                <a:solidFill>
                  <a:srgbClr val="333333"/>
                </a:solidFill>
                <a:latin typeface="SimSun"/>
                <a:cs typeface="SimSun"/>
              </a:rPr>
              <a:t>実現</a:t>
            </a:r>
            <a:r>
              <a:rPr sz="2047" spc="-89" dirty="0">
                <a:solidFill>
                  <a:srgbClr val="333333"/>
                </a:solidFill>
                <a:latin typeface="PMingLiU"/>
                <a:cs typeface="PMingLiU"/>
              </a:rPr>
              <a:t>。</a:t>
            </a:r>
            <a:endParaRPr sz="2047">
              <a:latin typeface="PMingLiU"/>
              <a:cs typeface="PMingLiU"/>
            </a:endParaRPr>
          </a:p>
          <a:p>
            <a:pPr marL="292698" marR="216981">
              <a:lnSpc>
                <a:spcPct val="108700"/>
              </a:lnSpc>
              <a:spcBef>
                <a:spcPts val="534"/>
              </a:spcBef>
            </a:pPr>
            <a:r>
              <a:rPr sz="2047" spc="-249" dirty="0">
                <a:solidFill>
                  <a:srgbClr val="333333"/>
                </a:solidFill>
                <a:latin typeface="PMingLiU"/>
                <a:cs typeface="PMingLiU"/>
              </a:rPr>
              <a:t>ジャンプ</a:t>
            </a:r>
            <a:r>
              <a:rPr sz="2047" spc="-196" dirty="0">
                <a:solidFill>
                  <a:srgbClr val="333333"/>
                </a:solidFill>
                <a:latin typeface="SimSun"/>
                <a:cs typeface="SimSun"/>
              </a:rPr>
              <a:t>拡散モ</a:t>
            </a:r>
            <a:r>
              <a:rPr sz="2047" spc="-196" dirty="0">
                <a:solidFill>
                  <a:srgbClr val="333333"/>
                </a:solidFill>
                <a:latin typeface="PMingLiU"/>
                <a:cs typeface="PMingLiU"/>
              </a:rPr>
              <a:t>デル</a:t>
            </a:r>
            <a:r>
              <a:rPr sz="2047" spc="-196" dirty="0">
                <a:solidFill>
                  <a:srgbClr val="333333"/>
                </a:solidFill>
                <a:latin typeface="SimSun"/>
                <a:cs typeface="SimSun"/>
              </a:rPr>
              <a:t>等</a:t>
            </a:r>
            <a:r>
              <a:rPr sz="2047" spc="-196" dirty="0">
                <a:solidFill>
                  <a:srgbClr val="333333"/>
                </a:solidFill>
                <a:latin typeface="PMingLiU"/>
                <a:cs typeface="PMingLiU"/>
              </a:rPr>
              <a:t>の</a:t>
            </a:r>
            <a:r>
              <a:rPr sz="2047" spc="-196" dirty="0">
                <a:solidFill>
                  <a:srgbClr val="333333"/>
                </a:solidFill>
                <a:latin typeface="SimSun"/>
                <a:cs typeface="SimSun"/>
              </a:rPr>
              <a:t>制約</a:t>
            </a:r>
            <a:r>
              <a:rPr sz="2047" spc="-196" dirty="0">
                <a:solidFill>
                  <a:srgbClr val="333333"/>
                </a:solidFill>
                <a:latin typeface="PMingLiU"/>
                <a:cs typeface="PMingLiU"/>
              </a:rPr>
              <a:t>を</a:t>
            </a:r>
            <a:r>
              <a:rPr sz="2047" spc="-196" dirty="0">
                <a:solidFill>
                  <a:srgbClr val="333333"/>
                </a:solidFill>
                <a:latin typeface="SimSun"/>
                <a:cs typeface="SimSun"/>
              </a:rPr>
              <a:t>超</a:t>
            </a:r>
            <a:r>
              <a:rPr sz="2047" spc="-196" dirty="0">
                <a:solidFill>
                  <a:srgbClr val="333333"/>
                </a:solidFill>
                <a:latin typeface="PMingLiU"/>
                <a:cs typeface="PMingLiU"/>
              </a:rPr>
              <a:t>えた</a:t>
            </a:r>
            <a:r>
              <a:rPr sz="2047" b="1" spc="-178" dirty="0">
                <a:solidFill>
                  <a:srgbClr val="8059D5"/>
                </a:solidFill>
                <a:latin typeface="BIZ UDPGothic"/>
                <a:cs typeface="BIZ UDPGothic"/>
              </a:rPr>
              <a:t>高度な生成モ</a:t>
            </a:r>
            <a:r>
              <a:rPr sz="2047" b="1" spc="-196" dirty="0">
                <a:solidFill>
                  <a:srgbClr val="8059D5"/>
                </a:solidFill>
                <a:latin typeface="BIZ UDPGothic"/>
                <a:cs typeface="BIZ UDPGothic"/>
              </a:rPr>
              <a:t>デルでリアルな経路を大量生成</a:t>
            </a:r>
            <a:endParaRPr sz="2047">
              <a:latin typeface="BIZ UDPGothic"/>
              <a:cs typeface="BIZ UDPGothic"/>
            </a:endParaRPr>
          </a:p>
          <a:p>
            <a:pPr marL="292698" marR="226022">
              <a:lnSpc>
                <a:spcPct val="108700"/>
              </a:lnSpc>
              <a:spcBef>
                <a:spcPts val="534"/>
              </a:spcBef>
            </a:pPr>
            <a:r>
              <a:rPr sz="2047" spc="-249" dirty="0">
                <a:solidFill>
                  <a:srgbClr val="333333"/>
                </a:solidFill>
                <a:latin typeface="PMingLiU"/>
                <a:cs typeface="PMingLiU"/>
              </a:rPr>
              <a:t>ボラティリティの</a:t>
            </a:r>
            <a:r>
              <a:rPr sz="2047" spc="-196" dirty="0">
                <a:solidFill>
                  <a:srgbClr val="333333"/>
                </a:solidFill>
                <a:latin typeface="SimSun"/>
                <a:cs typeface="SimSun"/>
              </a:rPr>
              <a:t>急変</a:t>
            </a:r>
            <a:r>
              <a:rPr sz="2047" spc="-196" dirty="0">
                <a:solidFill>
                  <a:srgbClr val="333333"/>
                </a:solidFill>
                <a:latin typeface="PMingLiU"/>
                <a:cs typeface="PMingLiU"/>
              </a:rPr>
              <a:t>や</a:t>
            </a:r>
            <a:r>
              <a:rPr sz="2047" spc="-196" dirty="0">
                <a:solidFill>
                  <a:srgbClr val="333333"/>
                </a:solidFill>
                <a:latin typeface="SimSun"/>
                <a:cs typeface="SimSun"/>
              </a:rPr>
              <a:t>相関</a:t>
            </a:r>
            <a:r>
              <a:rPr sz="2047" spc="-196" dirty="0">
                <a:solidFill>
                  <a:srgbClr val="333333"/>
                </a:solidFill>
                <a:latin typeface="PMingLiU"/>
                <a:cs typeface="PMingLiU"/>
              </a:rPr>
              <a:t>の</a:t>
            </a:r>
            <a:r>
              <a:rPr sz="2047" spc="-196" dirty="0">
                <a:solidFill>
                  <a:srgbClr val="333333"/>
                </a:solidFill>
                <a:latin typeface="SimSun"/>
                <a:cs typeface="SimSun"/>
              </a:rPr>
              <a:t>非定常性</a:t>
            </a:r>
            <a:r>
              <a:rPr sz="2047" spc="-196" dirty="0">
                <a:solidFill>
                  <a:srgbClr val="333333"/>
                </a:solidFill>
                <a:latin typeface="PMingLiU"/>
                <a:cs typeface="PMingLiU"/>
              </a:rPr>
              <a:t>を</a:t>
            </a:r>
            <a:r>
              <a:rPr sz="2047" spc="-196" dirty="0">
                <a:solidFill>
                  <a:srgbClr val="333333"/>
                </a:solidFill>
                <a:latin typeface="SimSun"/>
                <a:cs typeface="SimSun"/>
              </a:rPr>
              <a:t>自然</a:t>
            </a:r>
            <a:r>
              <a:rPr sz="2047" spc="-196" dirty="0">
                <a:solidFill>
                  <a:srgbClr val="333333"/>
                </a:solidFill>
                <a:latin typeface="PMingLiU"/>
                <a:cs typeface="PMingLiU"/>
              </a:rPr>
              <a:t>に</a:t>
            </a:r>
            <a:r>
              <a:rPr sz="2047" spc="-89" dirty="0">
                <a:solidFill>
                  <a:srgbClr val="333333"/>
                </a:solidFill>
                <a:latin typeface="SimSun"/>
                <a:cs typeface="SimSun"/>
              </a:rPr>
              <a:t>含む</a:t>
            </a:r>
            <a:endParaRPr sz="2047">
              <a:latin typeface="SimSun"/>
              <a:cs typeface="SimSun"/>
            </a:endParaRPr>
          </a:p>
          <a:p>
            <a:pPr marL="292698" marR="439613">
              <a:lnSpc>
                <a:spcPct val="130400"/>
              </a:lnSpc>
            </a:pPr>
            <a:r>
              <a:rPr sz="2047" spc="-196" dirty="0">
                <a:solidFill>
                  <a:srgbClr val="333333"/>
                </a:solidFill>
                <a:latin typeface="SimSun"/>
                <a:cs typeface="SimSun"/>
              </a:rPr>
              <a:t>複雑</a:t>
            </a:r>
            <a:r>
              <a:rPr sz="2047" spc="-196" dirty="0">
                <a:solidFill>
                  <a:srgbClr val="333333"/>
                </a:solidFill>
                <a:latin typeface="PMingLiU"/>
                <a:cs typeface="PMingLiU"/>
              </a:rPr>
              <a:t>な</a:t>
            </a:r>
            <a:r>
              <a:rPr sz="2047" spc="-196" dirty="0">
                <a:solidFill>
                  <a:srgbClr val="333333"/>
                </a:solidFill>
                <a:latin typeface="SimSun"/>
                <a:cs typeface="SimSun"/>
              </a:rPr>
              <a:t>商品</a:t>
            </a:r>
            <a:r>
              <a:rPr sz="2047" spc="-196" dirty="0">
                <a:solidFill>
                  <a:srgbClr val="333333"/>
                </a:solidFill>
                <a:latin typeface="PMingLiU"/>
                <a:cs typeface="PMingLiU"/>
              </a:rPr>
              <a:t>の</a:t>
            </a:r>
            <a:r>
              <a:rPr sz="2047" spc="-196" dirty="0">
                <a:solidFill>
                  <a:srgbClr val="333333"/>
                </a:solidFill>
                <a:latin typeface="SimSun"/>
                <a:cs typeface="SimSun"/>
              </a:rPr>
              <a:t>損益分布</a:t>
            </a:r>
            <a:r>
              <a:rPr sz="2047" spc="-214" dirty="0">
                <a:solidFill>
                  <a:srgbClr val="333333"/>
                </a:solidFill>
                <a:latin typeface="PMingLiU"/>
                <a:cs typeface="PMingLiU"/>
              </a:rPr>
              <a:t>をより</a:t>
            </a:r>
            <a:r>
              <a:rPr sz="2047" spc="-196" dirty="0">
                <a:solidFill>
                  <a:srgbClr val="333333"/>
                </a:solidFill>
                <a:latin typeface="SimSun"/>
                <a:cs typeface="SimSun"/>
              </a:rPr>
              <a:t>現実</a:t>
            </a:r>
            <a:r>
              <a:rPr sz="2047" spc="-196" dirty="0">
                <a:solidFill>
                  <a:srgbClr val="333333"/>
                </a:solidFill>
                <a:latin typeface="PMingLiU"/>
                <a:cs typeface="PMingLiU"/>
              </a:rPr>
              <a:t>に</a:t>
            </a:r>
            <a:r>
              <a:rPr sz="2047" spc="-196" dirty="0">
                <a:solidFill>
                  <a:srgbClr val="333333"/>
                </a:solidFill>
                <a:latin typeface="SimSun"/>
                <a:cs typeface="SimSun"/>
              </a:rPr>
              <a:t>近</a:t>
            </a:r>
            <a:r>
              <a:rPr sz="2047" spc="-196" dirty="0">
                <a:solidFill>
                  <a:srgbClr val="333333"/>
                </a:solidFill>
                <a:latin typeface="PMingLiU"/>
                <a:cs typeface="PMingLiU"/>
              </a:rPr>
              <a:t>い</a:t>
            </a:r>
            <a:r>
              <a:rPr sz="2047" spc="-196" dirty="0">
                <a:solidFill>
                  <a:srgbClr val="333333"/>
                </a:solidFill>
                <a:latin typeface="SimSun"/>
                <a:cs typeface="SimSun"/>
              </a:rPr>
              <a:t>形</a:t>
            </a:r>
            <a:r>
              <a:rPr sz="2047" spc="-196" dirty="0">
                <a:solidFill>
                  <a:srgbClr val="333333"/>
                </a:solidFill>
                <a:latin typeface="PMingLiU"/>
                <a:cs typeface="PMingLiU"/>
              </a:rPr>
              <a:t>で</a:t>
            </a:r>
            <a:r>
              <a:rPr sz="2047" spc="-151" dirty="0">
                <a:solidFill>
                  <a:srgbClr val="333333"/>
                </a:solidFill>
                <a:latin typeface="SimSun"/>
                <a:cs typeface="SimSun"/>
              </a:rPr>
              <a:t>評価</a:t>
            </a:r>
            <a:r>
              <a:rPr sz="2047" spc="-196" dirty="0">
                <a:solidFill>
                  <a:srgbClr val="333333"/>
                </a:solidFill>
                <a:latin typeface="PMingLiU"/>
                <a:cs typeface="PMingLiU"/>
              </a:rPr>
              <a:t>プライシング</a:t>
            </a:r>
            <a:r>
              <a:rPr sz="2047" spc="-196" dirty="0">
                <a:solidFill>
                  <a:srgbClr val="333333"/>
                </a:solidFill>
                <a:latin typeface="SimSun"/>
                <a:cs typeface="SimSun"/>
              </a:rPr>
              <a:t>精度</a:t>
            </a:r>
            <a:r>
              <a:rPr sz="2047" spc="-196" dirty="0">
                <a:solidFill>
                  <a:srgbClr val="333333"/>
                </a:solidFill>
                <a:latin typeface="PMingLiU"/>
                <a:cs typeface="PMingLiU"/>
              </a:rPr>
              <a:t>やリスク</a:t>
            </a:r>
            <a:r>
              <a:rPr sz="2047" spc="-196" dirty="0">
                <a:solidFill>
                  <a:srgbClr val="333333"/>
                </a:solidFill>
                <a:latin typeface="SimSun"/>
                <a:cs typeface="SimSun"/>
              </a:rPr>
              <a:t>管理精度</a:t>
            </a:r>
            <a:r>
              <a:rPr sz="2047" spc="-196" dirty="0">
                <a:solidFill>
                  <a:srgbClr val="333333"/>
                </a:solidFill>
                <a:latin typeface="PMingLiU"/>
                <a:cs typeface="PMingLiU"/>
              </a:rPr>
              <a:t>の</a:t>
            </a:r>
            <a:r>
              <a:rPr sz="2047" spc="-142" dirty="0">
                <a:solidFill>
                  <a:srgbClr val="333333"/>
                </a:solidFill>
                <a:latin typeface="SimSun"/>
                <a:cs typeface="SimSun"/>
              </a:rPr>
              <a:t>向上</a:t>
            </a:r>
            <a:endParaRPr sz="2047">
              <a:latin typeface="SimSun"/>
              <a:cs typeface="SimSun"/>
            </a:endParaRPr>
          </a:p>
        </p:txBody>
      </p:sp>
      <p:grpSp>
        <p:nvGrpSpPr>
          <p:cNvPr id="56" name="object 56"/>
          <p:cNvGrpSpPr/>
          <p:nvPr/>
        </p:nvGrpSpPr>
        <p:grpSpPr>
          <a:xfrm>
            <a:off x="7882457" y="8938907"/>
            <a:ext cx="5933033" cy="864528"/>
            <a:chOff x="4429124" y="7696199"/>
            <a:chExt cx="3333750" cy="485775"/>
          </a:xfrm>
        </p:grpSpPr>
        <p:sp>
          <p:nvSpPr>
            <p:cNvPr id="57" name="object 57"/>
            <p:cNvSpPr/>
            <p:nvPr/>
          </p:nvSpPr>
          <p:spPr>
            <a:xfrm>
              <a:off x="4429124" y="7696199"/>
              <a:ext cx="3333750" cy="485775"/>
            </a:xfrm>
            <a:custGeom>
              <a:avLst/>
              <a:gdLst/>
              <a:ahLst/>
              <a:cxnLst/>
              <a:rect l="l" t="t" r="r" b="b"/>
              <a:pathLst>
                <a:path w="3333750" h="485775">
                  <a:moveTo>
                    <a:pt x="3333749" y="485774"/>
                  </a:moveTo>
                  <a:lnTo>
                    <a:pt x="0" y="485774"/>
                  </a:lnTo>
                  <a:lnTo>
                    <a:pt x="0" y="0"/>
                  </a:lnTo>
                  <a:lnTo>
                    <a:pt x="3333749" y="0"/>
                  </a:lnTo>
                  <a:lnTo>
                    <a:pt x="3333749" y="485774"/>
                  </a:lnTo>
                  <a:close/>
                </a:path>
              </a:pathLst>
            </a:custGeom>
            <a:solidFill>
              <a:srgbClr val="F6FAFB">
                <a:alpha val="79998"/>
              </a:srgbClr>
            </a:solidFill>
          </p:spPr>
          <p:txBody>
            <a:bodyPr wrap="square" lIns="0" tIns="0" rIns="0" bIns="0" rtlCol="0"/>
            <a:lstStyle/>
            <a:p>
              <a:endParaRPr/>
            </a:p>
          </p:txBody>
        </p:sp>
        <p:sp>
          <p:nvSpPr>
            <p:cNvPr id="58" name="object 58"/>
            <p:cNvSpPr/>
            <p:nvPr/>
          </p:nvSpPr>
          <p:spPr>
            <a:xfrm>
              <a:off x="4429124" y="7696199"/>
              <a:ext cx="28575" cy="485775"/>
            </a:xfrm>
            <a:custGeom>
              <a:avLst/>
              <a:gdLst/>
              <a:ahLst/>
              <a:cxnLst/>
              <a:rect l="l" t="t" r="r" b="b"/>
              <a:pathLst>
                <a:path w="28575" h="485775">
                  <a:moveTo>
                    <a:pt x="28574" y="485774"/>
                  </a:moveTo>
                  <a:lnTo>
                    <a:pt x="0" y="485774"/>
                  </a:lnTo>
                  <a:lnTo>
                    <a:pt x="0" y="0"/>
                  </a:lnTo>
                  <a:lnTo>
                    <a:pt x="28574" y="0"/>
                  </a:lnTo>
                  <a:lnTo>
                    <a:pt x="28574" y="485774"/>
                  </a:lnTo>
                  <a:close/>
                </a:path>
              </a:pathLst>
            </a:custGeom>
            <a:solidFill>
              <a:srgbClr val="CBD5DF"/>
            </a:solidFill>
          </p:spPr>
          <p:txBody>
            <a:bodyPr wrap="square" lIns="0" tIns="0" rIns="0" bIns="0" rtlCol="0"/>
            <a:lstStyle/>
            <a:p>
              <a:endParaRPr/>
            </a:p>
          </p:txBody>
        </p:sp>
      </p:grpSp>
      <p:sp>
        <p:nvSpPr>
          <p:cNvPr id="59" name="object 59"/>
          <p:cNvSpPr txBox="1"/>
          <p:nvPr/>
        </p:nvSpPr>
        <p:spPr>
          <a:xfrm>
            <a:off x="7933315" y="8982294"/>
            <a:ext cx="5882179" cy="660011"/>
          </a:xfrm>
          <a:prstGeom prst="rect">
            <a:avLst/>
          </a:prstGeom>
        </p:spPr>
        <p:txBody>
          <a:bodyPr vert="horz" wrap="square" lIns="0" tIns="20342" rIns="0" bIns="0" rtlCol="0">
            <a:spAutoFit/>
          </a:bodyPr>
          <a:lstStyle/>
          <a:p>
            <a:pPr marL="140134" marR="184208">
              <a:lnSpc>
                <a:spcPct val="119000"/>
              </a:lnSpc>
              <a:spcBef>
                <a:spcPts val="160"/>
              </a:spcBef>
            </a:pPr>
            <a:r>
              <a:rPr sz="1869" b="1" spc="-187" dirty="0">
                <a:solidFill>
                  <a:srgbClr val="333333"/>
                </a:solidFill>
                <a:latin typeface="BIZ UDPGothic"/>
                <a:cs typeface="BIZ UDPGothic"/>
              </a:rPr>
              <a:t>課題</a:t>
            </a:r>
            <a:r>
              <a:rPr sz="1869" b="1" spc="-62" dirty="0">
                <a:solidFill>
                  <a:srgbClr val="333333"/>
                </a:solidFill>
                <a:latin typeface="Arial"/>
                <a:cs typeface="Arial"/>
              </a:rPr>
              <a:t>: </a:t>
            </a:r>
            <a:r>
              <a:rPr sz="1869" spc="-187" dirty="0">
                <a:solidFill>
                  <a:srgbClr val="333333"/>
                </a:solidFill>
                <a:latin typeface="SimSun"/>
                <a:cs typeface="SimSun"/>
              </a:rPr>
              <a:t>リスク中立性の確保（</a:t>
            </a:r>
            <a:r>
              <a:rPr sz="1869" spc="-240" dirty="0">
                <a:solidFill>
                  <a:srgbClr val="333333"/>
                </a:solidFill>
                <a:latin typeface="SimSun"/>
                <a:cs typeface="SimSun"/>
              </a:rPr>
              <a:t>現実の確率測度から リスク中</a:t>
            </a:r>
            <a:r>
              <a:rPr sz="1869" spc="-187" dirty="0">
                <a:solidFill>
                  <a:srgbClr val="333333"/>
                </a:solidFill>
                <a:latin typeface="SimSun"/>
                <a:cs typeface="SimSun"/>
              </a:rPr>
              <a:t>立測度への調整）</a:t>
            </a:r>
            <a:r>
              <a:rPr sz="1869" spc="-203" dirty="0">
                <a:solidFill>
                  <a:srgbClr val="333333"/>
                </a:solidFill>
                <a:latin typeface="SimSun"/>
                <a:cs typeface="SimSun"/>
              </a:rPr>
              <a:t>が必要で、技術的ハードルは高い。</a:t>
            </a:r>
            <a:endParaRPr sz="1869">
              <a:latin typeface="SimSun"/>
              <a:cs typeface="SimSun"/>
            </a:endParaRPr>
          </a:p>
        </p:txBody>
      </p:sp>
      <p:grpSp>
        <p:nvGrpSpPr>
          <p:cNvPr id="60" name="object 60"/>
          <p:cNvGrpSpPr/>
          <p:nvPr/>
        </p:nvGrpSpPr>
        <p:grpSpPr>
          <a:xfrm>
            <a:off x="7882459" y="4843415"/>
            <a:ext cx="13100137" cy="7973997"/>
            <a:chOff x="4429125" y="5394959"/>
            <a:chExt cx="7360920" cy="4480560"/>
          </a:xfrm>
        </p:grpSpPr>
        <p:pic>
          <p:nvPicPr>
            <p:cNvPr id="61" name="object 61"/>
            <p:cNvPicPr/>
            <p:nvPr/>
          </p:nvPicPr>
          <p:blipFill>
            <a:blip r:embed="rId7" cstate="print"/>
            <a:stretch>
              <a:fillRect/>
            </a:stretch>
          </p:blipFill>
          <p:spPr>
            <a:xfrm>
              <a:off x="4429125" y="8886824"/>
              <a:ext cx="3324224" cy="761999"/>
            </a:xfrm>
            <a:prstGeom prst="rect">
              <a:avLst/>
            </a:prstGeom>
          </p:spPr>
        </p:pic>
        <p:sp>
          <p:nvSpPr>
            <p:cNvPr id="62" name="object 62"/>
            <p:cNvSpPr/>
            <p:nvPr/>
          </p:nvSpPr>
          <p:spPr>
            <a:xfrm>
              <a:off x="8049767" y="5394959"/>
              <a:ext cx="3740150" cy="4480560"/>
            </a:xfrm>
            <a:custGeom>
              <a:avLst/>
              <a:gdLst/>
              <a:ahLst/>
              <a:cxnLst/>
              <a:rect l="l" t="t" r="r" b="b"/>
              <a:pathLst>
                <a:path w="3740150" h="4480559">
                  <a:moveTo>
                    <a:pt x="3739895" y="4480559"/>
                  </a:moveTo>
                  <a:lnTo>
                    <a:pt x="0" y="4480559"/>
                  </a:lnTo>
                  <a:lnTo>
                    <a:pt x="0" y="0"/>
                  </a:lnTo>
                  <a:lnTo>
                    <a:pt x="3739895" y="0"/>
                  </a:lnTo>
                  <a:lnTo>
                    <a:pt x="3739895" y="43814"/>
                  </a:lnTo>
                  <a:lnTo>
                    <a:pt x="132206" y="43814"/>
                  </a:lnTo>
                  <a:lnTo>
                    <a:pt x="125638" y="44132"/>
                  </a:lnTo>
                  <a:lnTo>
                    <a:pt x="89928" y="58923"/>
                  </a:lnTo>
                  <a:lnTo>
                    <a:pt x="68385" y="91163"/>
                  </a:lnTo>
                  <a:lnTo>
                    <a:pt x="65531" y="110489"/>
                  </a:lnTo>
                  <a:lnTo>
                    <a:pt x="65531" y="4330064"/>
                  </a:lnTo>
                  <a:lnTo>
                    <a:pt x="76757" y="4367113"/>
                  </a:lnTo>
                  <a:lnTo>
                    <a:pt x="106691" y="4391663"/>
                  </a:lnTo>
                  <a:lnTo>
                    <a:pt x="132206" y="4396739"/>
                  </a:lnTo>
                  <a:lnTo>
                    <a:pt x="3739895" y="4396739"/>
                  </a:lnTo>
                  <a:lnTo>
                    <a:pt x="3739895" y="4480559"/>
                  </a:lnTo>
                  <a:close/>
                </a:path>
                <a:path w="3740150" h="4480559">
                  <a:moveTo>
                    <a:pt x="3739895" y="4396739"/>
                  </a:moveTo>
                  <a:lnTo>
                    <a:pt x="3608831" y="4396739"/>
                  </a:lnTo>
                  <a:lnTo>
                    <a:pt x="3615399" y="4396422"/>
                  </a:lnTo>
                  <a:lnTo>
                    <a:pt x="3621841" y="4395470"/>
                  </a:lnTo>
                  <a:lnTo>
                    <a:pt x="3655977" y="4377210"/>
                  </a:lnTo>
                  <a:lnTo>
                    <a:pt x="3674237" y="4343074"/>
                  </a:lnTo>
                  <a:lnTo>
                    <a:pt x="3675506" y="4330064"/>
                  </a:lnTo>
                  <a:lnTo>
                    <a:pt x="3675506" y="110489"/>
                  </a:lnTo>
                  <a:lnTo>
                    <a:pt x="3664279" y="73439"/>
                  </a:lnTo>
                  <a:lnTo>
                    <a:pt x="3634346" y="48889"/>
                  </a:lnTo>
                  <a:lnTo>
                    <a:pt x="3608831" y="43814"/>
                  </a:lnTo>
                  <a:lnTo>
                    <a:pt x="3739895" y="43814"/>
                  </a:lnTo>
                  <a:lnTo>
                    <a:pt x="3739895" y="4396739"/>
                  </a:lnTo>
                  <a:close/>
                </a:path>
              </a:pathLst>
            </a:custGeom>
            <a:solidFill>
              <a:srgbClr val="000000">
                <a:alpha val="5099"/>
              </a:srgbClr>
            </a:solidFill>
          </p:spPr>
          <p:txBody>
            <a:bodyPr wrap="square" lIns="0" tIns="0" rIns="0" bIns="0" rtlCol="0"/>
            <a:lstStyle/>
            <a:p>
              <a:endParaRPr/>
            </a:p>
          </p:txBody>
        </p:sp>
        <p:sp>
          <p:nvSpPr>
            <p:cNvPr id="63" name="object 63"/>
            <p:cNvSpPr/>
            <p:nvPr/>
          </p:nvSpPr>
          <p:spPr>
            <a:xfrm>
              <a:off x="8105773" y="5448300"/>
              <a:ext cx="3629025" cy="4352925"/>
            </a:xfrm>
            <a:custGeom>
              <a:avLst/>
              <a:gdLst/>
              <a:ahLst/>
              <a:cxnLst/>
              <a:rect l="l" t="t" r="r" b="b"/>
              <a:pathLst>
                <a:path w="3629025" h="4352925">
                  <a:moveTo>
                    <a:pt x="3557828" y="4352924"/>
                  </a:moveTo>
                  <a:lnTo>
                    <a:pt x="71196" y="4352924"/>
                  </a:lnTo>
                  <a:lnTo>
                    <a:pt x="66241" y="4352435"/>
                  </a:lnTo>
                  <a:lnTo>
                    <a:pt x="29705" y="4337300"/>
                  </a:lnTo>
                  <a:lnTo>
                    <a:pt x="3885" y="4301260"/>
                  </a:lnTo>
                  <a:lnTo>
                    <a:pt x="0" y="4281726"/>
                  </a:lnTo>
                  <a:lnTo>
                    <a:pt x="0" y="4276724"/>
                  </a:lnTo>
                  <a:lnTo>
                    <a:pt x="0" y="53396"/>
                  </a:lnTo>
                  <a:lnTo>
                    <a:pt x="18780" y="19391"/>
                  </a:lnTo>
                  <a:lnTo>
                    <a:pt x="56426" y="1829"/>
                  </a:lnTo>
                  <a:lnTo>
                    <a:pt x="71196" y="0"/>
                  </a:lnTo>
                  <a:lnTo>
                    <a:pt x="3557828" y="0"/>
                  </a:lnTo>
                  <a:lnTo>
                    <a:pt x="3599317" y="11714"/>
                  </a:lnTo>
                  <a:lnTo>
                    <a:pt x="3626583" y="42319"/>
                  </a:lnTo>
                  <a:lnTo>
                    <a:pt x="3629025" y="53396"/>
                  </a:lnTo>
                  <a:lnTo>
                    <a:pt x="3629025" y="4281726"/>
                  </a:lnTo>
                  <a:lnTo>
                    <a:pt x="3613401" y="4323216"/>
                  </a:lnTo>
                  <a:lnTo>
                    <a:pt x="3577362" y="4349037"/>
                  </a:lnTo>
                  <a:lnTo>
                    <a:pt x="3562783" y="4352435"/>
                  </a:lnTo>
                  <a:lnTo>
                    <a:pt x="3557828" y="4352924"/>
                  </a:lnTo>
                  <a:close/>
                </a:path>
              </a:pathLst>
            </a:custGeom>
            <a:solidFill>
              <a:srgbClr val="FFFFFF"/>
            </a:solidFill>
          </p:spPr>
          <p:txBody>
            <a:bodyPr wrap="square" lIns="0" tIns="0" rIns="0" bIns="0" rtlCol="0"/>
            <a:lstStyle/>
            <a:p>
              <a:endParaRPr/>
            </a:p>
          </p:txBody>
        </p:sp>
        <p:sp>
          <p:nvSpPr>
            <p:cNvPr id="64" name="object 64"/>
            <p:cNvSpPr/>
            <p:nvPr/>
          </p:nvSpPr>
          <p:spPr>
            <a:xfrm>
              <a:off x="8106052" y="5429249"/>
              <a:ext cx="3629025" cy="70485"/>
            </a:xfrm>
            <a:custGeom>
              <a:avLst/>
              <a:gdLst/>
              <a:ahLst/>
              <a:cxnLst/>
              <a:rect l="l" t="t" r="r" b="b"/>
              <a:pathLst>
                <a:path w="3629025" h="70485">
                  <a:moveTo>
                    <a:pt x="0" y="70450"/>
                  </a:moveTo>
                  <a:lnTo>
                    <a:pt x="12550" y="33857"/>
                  </a:lnTo>
                  <a:lnTo>
                    <a:pt x="46760" y="5800"/>
                  </a:lnTo>
                  <a:lnTo>
                    <a:pt x="75922" y="0"/>
                  </a:lnTo>
                  <a:lnTo>
                    <a:pt x="3552547" y="0"/>
                  </a:lnTo>
                  <a:lnTo>
                    <a:pt x="3594888" y="12829"/>
                  </a:lnTo>
                  <a:lnTo>
                    <a:pt x="3618455" y="38099"/>
                  </a:lnTo>
                  <a:lnTo>
                    <a:pt x="75922" y="38099"/>
                  </a:lnTo>
                  <a:lnTo>
                    <a:pt x="68415" y="38281"/>
                  </a:lnTo>
                  <a:lnTo>
                    <a:pt x="27603" y="46732"/>
                  </a:lnTo>
                  <a:lnTo>
                    <a:pt x="1654" y="66286"/>
                  </a:lnTo>
                  <a:lnTo>
                    <a:pt x="0" y="70450"/>
                  </a:lnTo>
                  <a:close/>
                </a:path>
                <a:path w="3629025" h="70485">
                  <a:moveTo>
                    <a:pt x="3628469" y="70450"/>
                  </a:moveTo>
                  <a:lnTo>
                    <a:pt x="3594888" y="44514"/>
                  </a:lnTo>
                  <a:lnTo>
                    <a:pt x="3552547" y="38099"/>
                  </a:lnTo>
                  <a:lnTo>
                    <a:pt x="3618455" y="38099"/>
                  </a:lnTo>
                  <a:lnTo>
                    <a:pt x="3628384" y="68693"/>
                  </a:lnTo>
                  <a:lnTo>
                    <a:pt x="3628469" y="70450"/>
                  </a:lnTo>
                  <a:close/>
                </a:path>
              </a:pathLst>
            </a:custGeom>
            <a:solidFill>
              <a:srgbClr val="667DE9"/>
            </a:solidFill>
          </p:spPr>
          <p:txBody>
            <a:bodyPr wrap="square" lIns="0" tIns="0" rIns="0" bIns="0" rtlCol="0"/>
            <a:lstStyle/>
            <a:p>
              <a:endParaRPr/>
            </a:p>
          </p:txBody>
        </p:sp>
      </p:grpSp>
      <p:sp>
        <p:nvSpPr>
          <p:cNvPr id="65" name="object 65"/>
          <p:cNvSpPr txBox="1"/>
          <p:nvPr/>
        </p:nvSpPr>
        <p:spPr>
          <a:xfrm>
            <a:off x="14668540" y="5222769"/>
            <a:ext cx="2940524" cy="431422"/>
          </a:xfrm>
          <a:prstGeom prst="rect">
            <a:avLst/>
          </a:prstGeom>
        </p:spPr>
        <p:txBody>
          <a:bodyPr vert="horz" wrap="square" lIns="0" tIns="20342" rIns="0" bIns="0" rtlCol="0">
            <a:spAutoFit/>
          </a:bodyPr>
          <a:lstStyle/>
          <a:p>
            <a:pPr marL="22602">
              <a:spcBef>
                <a:spcPts val="160"/>
              </a:spcBef>
            </a:pPr>
            <a:r>
              <a:rPr sz="3871" spc="1961" baseline="1915" dirty="0">
                <a:solidFill>
                  <a:srgbClr val="667DE9"/>
                </a:solidFill>
                <a:latin typeface="Arial Black"/>
                <a:cs typeface="Arial Black"/>
              </a:rPr>
              <a:t></a:t>
            </a:r>
            <a:r>
              <a:rPr sz="3871" spc="306" baseline="1915" dirty="0">
                <a:solidFill>
                  <a:srgbClr val="667DE9"/>
                </a:solidFill>
                <a:latin typeface="Arial Black"/>
                <a:cs typeface="Arial Black"/>
              </a:rPr>
              <a:t> </a:t>
            </a:r>
            <a:r>
              <a:rPr sz="2670" b="1" spc="-329" dirty="0">
                <a:solidFill>
                  <a:srgbClr val="2D3748"/>
                </a:solidFill>
                <a:latin typeface="BIZ UDPGothic"/>
                <a:cs typeface="BIZ UDPGothic"/>
              </a:rPr>
              <a:t>学術研究</a:t>
            </a:r>
            <a:r>
              <a:rPr sz="2670" b="1" spc="-329" dirty="0">
                <a:solidFill>
                  <a:srgbClr val="2D3748"/>
                </a:solidFill>
                <a:latin typeface="Meiryo"/>
                <a:cs typeface="Meiryo"/>
              </a:rPr>
              <a:t>への</a:t>
            </a:r>
            <a:r>
              <a:rPr sz="2670" b="1" spc="-801" dirty="0">
                <a:solidFill>
                  <a:srgbClr val="2D3748"/>
                </a:solidFill>
                <a:latin typeface="BIZ UDPGothic"/>
                <a:cs typeface="BIZ UDPGothic"/>
              </a:rPr>
              <a:t>寄与</a:t>
            </a:r>
            <a:endParaRPr sz="2670">
              <a:latin typeface="BIZ UDPGothic"/>
              <a:cs typeface="BIZ UDPGothic"/>
            </a:endParaRPr>
          </a:p>
        </p:txBody>
      </p:sp>
      <p:sp>
        <p:nvSpPr>
          <p:cNvPr id="66" name="object 66"/>
          <p:cNvSpPr/>
          <p:nvPr/>
        </p:nvSpPr>
        <p:spPr>
          <a:xfrm>
            <a:off x="14680000" y="6718258"/>
            <a:ext cx="84758" cy="2322359"/>
          </a:xfrm>
          <a:custGeom>
            <a:avLst/>
            <a:gdLst/>
            <a:ahLst/>
            <a:cxnLst/>
            <a:rect l="l" t="t" r="r" b="b"/>
            <a:pathLst>
              <a:path w="47625" h="1304925">
                <a:moveTo>
                  <a:pt x="47625" y="1277962"/>
                </a:moveTo>
                <a:lnTo>
                  <a:pt x="26974" y="1257300"/>
                </a:lnTo>
                <a:lnTo>
                  <a:pt x="20662" y="1257300"/>
                </a:lnTo>
                <a:lnTo>
                  <a:pt x="0" y="1277962"/>
                </a:lnTo>
                <a:lnTo>
                  <a:pt x="0" y="1284274"/>
                </a:lnTo>
                <a:lnTo>
                  <a:pt x="20662" y="1304925"/>
                </a:lnTo>
                <a:lnTo>
                  <a:pt x="26974" y="1304925"/>
                </a:lnTo>
                <a:lnTo>
                  <a:pt x="47625" y="1284274"/>
                </a:lnTo>
                <a:lnTo>
                  <a:pt x="47625" y="1281112"/>
                </a:lnTo>
                <a:lnTo>
                  <a:pt x="47625" y="1277962"/>
                </a:lnTo>
                <a:close/>
              </a:path>
              <a:path w="47625" h="1304925">
                <a:moveTo>
                  <a:pt x="47625" y="858862"/>
                </a:moveTo>
                <a:lnTo>
                  <a:pt x="26974" y="838200"/>
                </a:lnTo>
                <a:lnTo>
                  <a:pt x="20662" y="838200"/>
                </a:lnTo>
                <a:lnTo>
                  <a:pt x="0" y="858862"/>
                </a:lnTo>
                <a:lnTo>
                  <a:pt x="0" y="865174"/>
                </a:lnTo>
                <a:lnTo>
                  <a:pt x="20662" y="885825"/>
                </a:lnTo>
                <a:lnTo>
                  <a:pt x="26974" y="885825"/>
                </a:lnTo>
                <a:lnTo>
                  <a:pt x="47625" y="865174"/>
                </a:lnTo>
                <a:lnTo>
                  <a:pt x="47625" y="862012"/>
                </a:lnTo>
                <a:lnTo>
                  <a:pt x="47625" y="858862"/>
                </a:lnTo>
                <a:close/>
              </a:path>
              <a:path w="47625" h="1304925">
                <a:moveTo>
                  <a:pt x="47625" y="439762"/>
                </a:moveTo>
                <a:lnTo>
                  <a:pt x="26974" y="419100"/>
                </a:lnTo>
                <a:lnTo>
                  <a:pt x="20662" y="419100"/>
                </a:lnTo>
                <a:lnTo>
                  <a:pt x="0" y="439762"/>
                </a:lnTo>
                <a:lnTo>
                  <a:pt x="0" y="446074"/>
                </a:lnTo>
                <a:lnTo>
                  <a:pt x="20662" y="466725"/>
                </a:lnTo>
                <a:lnTo>
                  <a:pt x="26974" y="466725"/>
                </a:lnTo>
                <a:lnTo>
                  <a:pt x="47625" y="446074"/>
                </a:lnTo>
                <a:lnTo>
                  <a:pt x="47625" y="442912"/>
                </a:lnTo>
                <a:lnTo>
                  <a:pt x="47625" y="439762"/>
                </a:lnTo>
                <a:close/>
              </a:path>
              <a:path w="47625" h="13049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sp>
        <p:nvSpPr>
          <p:cNvPr id="67" name="object 67"/>
          <p:cNvSpPr txBox="1"/>
          <p:nvPr/>
        </p:nvSpPr>
        <p:spPr>
          <a:xfrm>
            <a:off x="14668545" y="5783049"/>
            <a:ext cx="5893480" cy="3684172"/>
          </a:xfrm>
          <a:prstGeom prst="rect">
            <a:avLst/>
          </a:prstGeom>
        </p:spPr>
        <p:txBody>
          <a:bodyPr vert="horz" wrap="square" lIns="0" tIns="20342" rIns="0" bIns="0" rtlCol="0">
            <a:spAutoFit/>
          </a:bodyPr>
          <a:lstStyle/>
          <a:p>
            <a:pPr marL="22602" marR="168386">
              <a:lnSpc>
                <a:spcPct val="108700"/>
              </a:lnSpc>
              <a:spcBef>
                <a:spcPts val="160"/>
              </a:spcBef>
            </a:pPr>
            <a:r>
              <a:rPr sz="2047" spc="-196" dirty="0">
                <a:solidFill>
                  <a:srgbClr val="333333"/>
                </a:solidFill>
                <a:latin typeface="SimSun"/>
                <a:cs typeface="SimSun"/>
              </a:rPr>
              <a:t>高品質</a:t>
            </a:r>
            <a:r>
              <a:rPr sz="2047" spc="-196" dirty="0">
                <a:solidFill>
                  <a:srgbClr val="333333"/>
                </a:solidFill>
                <a:latin typeface="PMingLiU"/>
                <a:cs typeface="PMingLiU"/>
              </a:rPr>
              <a:t>な</a:t>
            </a:r>
            <a:r>
              <a:rPr sz="2047" spc="-196" dirty="0">
                <a:solidFill>
                  <a:srgbClr val="333333"/>
                </a:solidFill>
                <a:latin typeface="SimSun"/>
                <a:cs typeface="SimSun"/>
              </a:rPr>
              <a:t>合成</a:t>
            </a:r>
            <a:r>
              <a:rPr sz="2047" spc="-214" dirty="0">
                <a:solidFill>
                  <a:srgbClr val="333333"/>
                </a:solidFill>
                <a:latin typeface="PMingLiU"/>
                <a:cs typeface="PMingLiU"/>
              </a:rPr>
              <a:t>データによる</a:t>
            </a:r>
            <a:r>
              <a:rPr sz="2047" b="1" spc="-196" dirty="0">
                <a:solidFill>
                  <a:srgbClr val="667DE9"/>
                </a:solidFill>
                <a:latin typeface="BIZ UDPGothic"/>
                <a:cs typeface="BIZ UDPGothic"/>
              </a:rPr>
              <a:t>市場の構造や統計法則の研究</a:t>
            </a:r>
            <a:r>
              <a:rPr sz="2047" spc="-196" dirty="0">
                <a:solidFill>
                  <a:srgbClr val="333333"/>
                </a:solidFill>
                <a:latin typeface="PMingLiU"/>
                <a:cs typeface="PMingLiU"/>
              </a:rPr>
              <a:t>、および</a:t>
            </a:r>
            <a:r>
              <a:rPr sz="2047" spc="-196" dirty="0">
                <a:solidFill>
                  <a:srgbClr val="333333"/>
                </a:solidFill>
                <a:latin typeface="SimSun"/>
                <a:cs typeface="SimSun"/>
              </a:rPr>
              <a:t>因果関係</a:t>
            </a:r>
            <a:r>
              <a:rPr sz="2047" spc="-196" dirty="0">
                <a:solidFill>
                  <a:srgbClr val="333333"/>
                </a:solidFill>
                <a:latin typeface="PMingLiU"/>
                <a:cs typeface="PMingLiU"/>
              </a:rPr>
              <a:t>の</a:t>
            </a:r>
            <a:r>
              <a:rPr sz="2047" spc="-196" dirty="0">
                <a:solidFill>
                  <a:srgbClr val="333333"/>
                </a:solidFill>
                <a:latin typeface="SimSun"/>
                <a:cs typeface="SimSun"/>
              </a:rPr>
              <a:t>探索</a:t>
            </a:r>
            <a:r>
              <a:rPr sz="2047" spc="-107" dirty="0">
                <a:solidFill>
                  <a:srgbClr val="333333"/>
                </a:solidFill>
                <a:latin typeface="PMingLiU"/>
                <a:cs typeface="PMingLiU"/>
              </a:rPr>
              <a:t>。</a:t>
            </a:r>
            <a:endParaRPr sz="2047">
              <a:latin typeface="PMingLiU"/>
              <a:cs typeface="PMingLiU"/>
            </a:endParaRPr>
          </a:p>
          <a:p>
            <a:pPr marL="292698" marR="134483">
              <a:lnSpc>
                <a:spcPct val="108700"/>
              </a:lnSpc>
              <a:spcBef>
                <a:spcPts val="534"/>
              </a:spcBef>
            </a:pPr>
            <a:r>
              <a:rPr sz="2047" spc="-196" dirty="0">
                <a:solidFill>
                  <a:srgbClr val="333333"/>
                </a:solidFill>
                <a:latin typeface="SimSun"/>
                <a:cs typeface="SimSun"/>
              </a:rPr>
              <a:t>合成</a:t>
            </a:r>
            <a:r>
              <a:rPr sz="2047" spc="-196" dirty="0">
                <a:solidFill>
                  <a:srgbClr val="333333"/>
                </a:solidFill>
                <a:latin typeface="PMingLiU"/>
                <a:cs typeface="PMingLiU"/>
              </a:rPr>
              <a:t>データで</a:t>
            </a:r>
            <a:r>
              <a:rPr sz="2047" b="1" spc="-71" dirty="0">
                <a:solidFill>
                  <a:srgbClr val="667DE9"/>
                </a:solidFill>
                <a:latin typeface="BIZ UDPGothic"/>
                <a:cs typeface="BIZ UDPGothic"/>
              </a:rPr>
              <a:t>スタイライズドファクトの普遍性を検</a:t>
            </a:r>
            <a:r>
              <a:rPr sz="2047" b="1" spc="-89" dirty="0">
                <a:solidFill>
                  <a:srgbClr val="667DE9"/>
                </a:solidFill>
                <a:latin typeface="BIZ UDPGothic"/>
                <a:cs typeface="BIZ UDPGothic"/>
              </a:rPr>
              <a:t>証</a:t>
            </a:r>
            <a:endParaRPr sz="2047">
              <a:latin typeface="BIZ UDPGothic"/>
              <a:cs typeface="BIZ UDPGothic"/>
            </a:endParaRPr>
          </a:p>
          <a:p>
            <a:pPr marL="292698" marR="128832">
              <a:lnSpc>
                <a:spcPct val="108700"/>
              </a:lnSpc>
              <a:spcBef>
                <a:spcPts val="534"/>
              </a:spcBef>
            </a:pPr>
            <a:r>
              <a:rPr sz="2047" spc="-196" dirty="0">
                <a:solidFill>
                  <a:srgbClr val="333333"/>
                </a:solidFill>
                <a:latin typeface="SimSun"/>
                <a:cs typeface="SimSun"/>
              </a:rPr>
              <a:t>現実</a:t>
            </a:r>
            <a:r>
              <a:rPr sz="2047" spc="-196" dirty="0">
                <a:solidFill>
                  <a:srgbClr val="333333"/>
                </a:solidFill>
                <a:latin typeface="PMingLiU"/>
                <a:cs typeface="PMingLiU"/>
              </a:rPr>
              <a:t>には</a:t>
            </a:r>
            <a:r>
              <a:rPr sz="2047" spc="-196" dirty="0">
                <a:solidFill>
                  <a:srgbClr val="333333"/>
                </a:solidFill>
                <a:latin typeface="SimSun"/>
                <a:cs typeface="SimSun"/>
              </a:rPr>
              <a:t>観測</a:t>
            </a:r>
            <a:r>
              <a:rPr sz="2047" spc="-196" dirty="0">
                <a:solidFill>
                  <a:srgbClr val="333333"/>
                </a:solidFill>
                <a:latin typeface="PMingLiU"/>
                <a:cs typeface="PMingLiU"/>
              </a:rPr>
              <a:t>できない</a:t>
            </a:r>
            <a:r>
              <a:rPr sz="2047" spc="-196" dirty="0">
                <a:solidFill>
                  <a:srgbClr val="333333"/>
                </a:solidFill>
                <a:latin typeface="SimSun"/>
                <a:cs typeface="SimSun"/>
              </a:rPr>
              <a:t>「</a:t>
            </a:r>
            <a:r>
              <a:rPr sz="2047" spc="-196" dirty="0">
                <a:solidFill>
                  <a:srgbClr val="333333"/>
                </a:solidFill>
                <a:latin typeface="PMingLiU"/>
                <a:cs typeface="PMingLiU"/>
              </a:rPr>
              <a:t>もしもシナリオ</a:t>
            </a:r>
            <a:r>
              <a:rPr sz="2047" spc="-196" dirty="0">
                <a:solidFill>
                  <a:srgbClr val="333333"/>
                </a:solidFill>
                <a:latin typeface="SimSun"/>
                <a:cs typeface="SimSun"/>
              </a:rPr>
              <a:t>」</a:t>
            </a:r>
            <a:r>
              <a:rPr sz="2047" spc="-178" dirty="0">
                <a:solidFill>
                  <a:srgbClr val="333333"/>
                </a:solidFill>
                <a:latin typeface="PMingLiU"/>
                <a:cs typeface="PMingLiU"/>
              </a:rPr>
              <a:t>をデータ</a:t>
            </a:r>
            <a:r>
              <a:rPr sz="2047" spc="-142" dirty="0">
                <a:solidFill>
                  <a:srgbClr val="333333"/>
                </a:solidFill>
                <a:latin typeface="SimSun"/>
                <a:cs typeface="SimSun"/>
              </a:rPr>
              <a:t>生成</a:t>
            </a:r>
            <a:endParaRPr sz="2047">
              <a:latin typeface="SimSun"/>
              <a:cs typeface="SimSun"/>
            </a:endParaRPr>
          </a:p>
          <a:p>
            <a:pPr marL="292698" marR="143524">
              <a:lnSpc>
                <a:spcPct val="108700"/>
              </a:lnSpc>
              <a:spcBef>
                <a:spcPts val="534"/>
              </a:spcBef>
            </a:pPr>
            <a:r>
              <a:rPr sz="2047" spc="-231" dirty="0">
                <a:solidFill>
                  <a:srgbClr val="333333"/>
                </a:solidFill>
                <a:latin typeface="PMingLiU"/>
                <a:cs typeface="PMingLiU"/>
              </a:rPr>
              <a:t>エージェントベース</a:t>
            </a:r>
            <a:r>
              <a:rPr sz="2047" spc="-196" dirty="0">
                <a:solidFill>
                  <a:srgbClr val="333333"/>
                </a:solidFill>
                <a:latin typeface="SimSun"/>
                <a:cs typeface="SimSun"/>
              </a:rPr>
              <a:t>モ</a:t>
            </a:r>
            <a:r>
              <a:rPr sz="2047" spc="-196" dirty="0">
                <a:solidFill>
                  <a:srgbClr val="333333"/>
                </a:solidFill>
                <a:latin typeface="PMingLiU"/>
                <a:cs typeface="PMingLiU"/>
              </a:rPr>
              <a:t>デルと</a:t>
            </a:r>
            <a:r>
              <a:rPr sz="2047" spc="-196" dirty="0">
                <a:solidFill>
                  <a:srgbClr val="333333"/>
                </a:solidFill>
                <a:latin typeface="SimSun"/>
                <a:cs typeface="SimSun"/>
              </a:rPr>
              <a:t>組</a:t>
            </a:r>
            <a:r>
              <a:rPr sz="2047" spc="-196" dirty="0">
                <a:solidFill>
                  <a:srgbClr val="333333"/>
                </a:solidFill>
                <a:latin typeface="PMingLiU"/>
                <a:cs typeface="PMingLiU"/>
              </a:rPr>
              <a:t>み</a:t>
            </a:r>
            <a:r>
              <a:rPr sz="2047" spc="-196" dirty="0">
                <a:solidFill>
                  <a:srgbClr val="333333"/>
                </a:solidFill>
                <a:latin typeface="SimSun"/>
                <a:cs typeface="SimSun"/>
              </a:rPr>
              <a:t>合</a:t>
            </a:r>
            <a:r>
              <a:rPr sz="2047" spc="-196" dirty="0">
                <a:solidFill>
                  <a:srgbClr val="333333"/>
                </a:solidFill>
                <a:latin typeface="PMingLiU"/>
                <a:cs typeface="PMingLiU"/>
              </a:rPr>
              <a:t>わせた</a:t>
            </a:r>
            <a:r>
              <a:rPr sz="2047" b="1" spc="-107" dirty="0">
                <a:solidFill>
                  <a:srgbClr val="667DE9"/>
                </a:solidFill>
                <a:latin typeface="BIZ UDPGothic"/>
                <a:cs typeface="BIZ UDPGothic"/>
              </a:rPr>
              <a:t>市場ダイ</a:t>
            </a:r>
            <a:r>
              <a:rPr sz="2047" b="1" spc="-151" dirty="0">
                <a:solidFill>
                  <a:srgbClr val="667DE9"/>
                </a:solidFill>
                <a:latin typeface="BIZ UDPGothic"/>
                <a:cs typeface="BIZ UDPGothic"/>
              </a:rPr>
              <a:t>ナミクスの仮説検証</a:t>
            </a:r>
            <a:endParaRPr sz="2047">
              <a:latin typeface="BIZ UDPGothic"/>
              <a:cs typeface="BIZ UDPGothic"/>
            </a:endParaRPr>
          </a:p>
          <a:p>
            <a:pPr marL="292698" marR="9041">
              <a:lnSpc>
                <a:spcPct val="108700"/>
              </a:lnSpc>
              <a:spcBef>
                <a:spcPts val="534"/>
              </a:spcBef>
            </a:pPr>
            <a:r>
              <a:rPr sz="2047" spc="-196" dirty="0">
                <a:solidFill>
                  <a:srgbClr val="333333"/>
                </a:solidFill>
                <a:latin typeface="SimSun"/>
                <a:cs typeface="SimSun"/>
              </a:rPr>
              <a:t>「</a:t>
            </a:r>
            <a:r>
              <a:rPr sz="2047" spc="-196" dirty="0">
                <a:solidFill>
                  <a:srgbClr val="333333"/>
                </a:solidFill>
                <a:latin typeface="PMingLiU"/>
                <a:cs typeface="PMingLiU"/>
              </a:rPr>
              <a:t>リテール</a:t>
            </a:r>
            <a:r>
              <a:rPr sz="2047" spc="-196" dirty="0">
                <a:solidFill>
                  <a:srgbClr val="333333"/>
                </a:solidFill>
                <a:latin typeface="SimSun"/>
                <a:cs typeface="SimSun"/>
              </a:rPr>
              <a:t>投資家</a:t>
            </a:r>
            <a:r>
              <a:rPr sz="2047" spc="-196" dirty="0">
                <a:solidFill>
                  <a:srgbClr val="333333"/>
                </a:solidFill>
                <a:latin typeface="PMingLiU"/>
                <a:cs typeface="PMingLiU"/>
              </a:rPr>
              <a:t>が</a:t>
            </a:r>
            <a:r>
              <a:rPr sz="2047" spc="-196" dirty="0">
                <a:solidFill>
                  <a:srgbClr val="333333"/>
                </a:solidFill>
                <a:latin typeface="SimSun"/>
                <a:cs typeface="SimSun"/>
              </a:rPr>
              <a:t>増</a:t>
            </a:r>
            <a:r>
              <a:rPr sz="2047" spc="-285" dirty="0">
                <a:solidFill>
                  <a:srgbClr val="333333"/>
                </a:solidFill>
                <a:latin typeface="PMingLiU"/>
                <a:cs typeface="PMingLiU"/>
              </a:rPr>
              <a:t>えたら </a:t>
            </a:r>
            <a:r>
              <a:rPr sz="2047" spc="-658" dirty="0">
                <a:solidFill>
                  <a:srgbClr val="333333"/>
                </a:solidFill>
                <a:latin typeface="SimSun"/>
                <a:cs typeface="SimSun"/>
              </a:rPr>
              <a:t>」「</a:t>
            </a:r>
            <a:r>
              <a:rPr sz="2047" spc="-196" dirty="0">
                <a:solidFill>
                  <a:srgbClr val="333333"/>
                </a:solidFill>
                <a:latin typeface="PMingLiU"/>
                <a:cs typeface="PMingLiU"/>
              </a:rPr>
              <a:t>ショートセル</a:t>
            </a:r>
            <a:r>
              <a:rPr sz="2047" spc="-196" dirty="0">
                <a:solidFill>
                  <a:srgbClr val="333333"/>
                </a:solidFill>
                <a:latin typeface="SimSun"/>
                <a:cs typeface="SimSun"/>
              </a:rPr>
              <a:t>禁止</a:t>
            </a:r>
            <a:r>
              <a:rPr sz="2047" spc="-89" dirty="0">
                <a:solidFill>
                  <a:srgbClr val="333333"/>
                </a:solidFill>
                <a:latin typeface="PMingLiU"/>
                <a:cs typeface="PMingLiU"/>
              </a:rPr>
              <a:t>が</a:t>
            </a:r>
            <a:r>
              <a:rPr sz="2047" spc="-196" dirty="0">
                <a:solidFill>
                  <a:srgbClr val="333333"/>
                </a:solidFill>
                <a:latin typeface="SimSun"/>
                <a:cs typeface="SimSun"/>
              </a:rPr>
              <a:t>続</a:t>
            </a:r>
            <a:r>
              <a:rPr sz="2047" spc="-276" dirty="0">
                <a:solidFill>
                  <a:srgbClr val="333333"/>
                </a:solidFill>
                <a:latin typeface="PMingLiU"/>
                <a:cs typeface="PMingLiU"/>
              </a:rPr>
              <a:t>いたら </a:t>
            </a:r>
            <a:r>
              <a:rPr sz="2047" spc="-89" dirty="0">
                <a:solidFill>
                  <a:srgbClr val="333333"/>
                </a:solidFill>
                <a:latin typeface="SimSun"/>
                <a:cs typeface="SimSun"/>
              </a:rPr>
              <a:t>」</a:t>
            </a:r>
            <a:endParaRPr sz="2047">
              <a:latin typeface="SimSun"/>
              <a:cs typeface="SimSun"/>
            </a:endParaRPr>
          </a:p>
        </p:txBody>
      </p:sp>
      <p:grpSp>
        <p:nvGrpSpPr>
          <p:cNvPr id="68" name="object 68"/>
          <p:cNvGrpSpPr/>
          <p:nvPr/>
        </p:nvGrpSpPr>
        <p:grpSpPr>
          <a:xfrm>
            <a:off x="14696973" y="9616964"/>
            <a:ext cx="5916082" cy="1186607"/>
            <a:chOff x="8258174" y="8077199"/>
            <a:chExt cx="3324225" cy="666750"/>
          </a:xfrm>
        </p:grpSpPr>
        <p:sp>
          <p:nvSpPr>
            <p:cNvPr id="69" name="object 69"/>
            <p:cNvSpPr/>
            <p:nvPr/>
          </p:nvSpPr>
          <p:spPr>
            <a:xfrm>
              <a:off x="8258174" y="8077199"/>
              <a:ext cx="3324225" cy="666750"/>
            </a:xfrm>
            <a:custGeom>
              <a:avLst/>
              <a:gdLst/>
              <a:ahLst/>
              <a:cxnLst/>
              <a:rect l="l" t="t" r="r" b="b"/>
              <a:pathLst>
                <a:path w="3324225" h="666750">
                  <a:moveTo>
                    <a:pt x="3324224" y="666749"/>
                  </a:moveTo>
                  <a:lnTo>
                    <a:pt x="0" y="666749"/>
                  </a:lnTo>
                  <a:lnTo>
                    <a:pt x="0" y="0"/>
                  </a:lnTo>
                  <a:lnTo>
                    <a:pt x="3324224" y="0"/>
                  </a:lnTo>
                  <a:lnTo>
                    <a:pt x="3324224" y="666749"/>
                  </a:lnTo>
                  <a:close/>
                </a:path>
              </a:pathLst>
            </a:custGeom>
            <a:solidFill>
              <a:srgbClr val="F6FAFB">
                <a:alpha val="79998"/>
              </a:srgbClr>
            </a:solidFill>
          </p:spPr>
          <p:txBody>
            <a:bodyPr wrap="square" lIns="0" tIns="0" rIns="0" bIns="0" rtlCol="0"/>
            <a:lstStyle/>
            <a:p>
              <a:endParaRPr/>
            </a:p>
          </p:txBody>
        </p:sp>
        <p:sp>
          <p:nvSpPr>
            <p:cNvPr id="70" name="object 70"/>
            <p:cNvSpPr/>
            <p:nvPr/>
          </p:nvSpPr>
          <p:spPr>
            <a:xfrm>
              <a:off x="8258174" y="8077199"/>
              <a:ext cx="28575" cy="666750"/>
            </a:xfrm>
            <a:custGeom>
              <a:avLst/>
              <a:gdLst/>
              <a:ahLst/>
              <a:cxnLst/>
              <a:rect l="l" t="t" r="r" b="b"/>
              <a:pathLst>
                <a:path w="28575" h="666750">
                  <a:moveTo>
                    <a:pt x="28574" y="666749"/>
                  </a:moveTo>
                  <a:lnTo>
                    <a:pt x="0" y="666749"/>
                  </a:lnTo>
                  <a:lnTo>
                    <a:pt x="0" y="0"/>
                  </a:lnTo>
                  <a:lnTo>
                    <a:pt x="28574" y="0"/>
                  </a:lnTo>
                  <a:lnTo>
                    <a:pt x="28574" y="666749"/>
                  </a:lnTo>
                  <a:close/>
                </a:path>
              </a:pathLst>
            </a:custGeom>
            <a:solidFill>
              <a:srgbClr val="CBD5DF"/>
            </a:solidFill>
          </p:spPr>
          <p:txBody>
            <a:bodyPr wrap="square" lIns="0" tIns="0" rIns="0" bIns="0" rtlCol="0"/>
            <a:lstStyle/>
            <a:p>
              <a:endParaRPr/>
            </a:p>
          </p:txBody>
        </p:sp>
      </p:grpSp>
      <p:sp>
        <p:nvSpPr>
          <p:cNvPr id="71" name="object 71"/>
          <p:cNvSpPr txBox="1"/>
          <p:nvPr/>
        </p:nvSpPr>
        <p:spPr>
          <a:xfrm>
            <a:off x="14747824" y="9660352"/>
            <a:ext cx="5865227" cy="987753"/>
          </a:xfrm>
          <a:prstGeom prst="rect">
            <a:avLst/>
          </a:prstGeom>
        </p:spPr>
        <p:txBody>
          <a:bodyPr vert="horz" wrap="square" lIns="0" tIns="29383" rIns="0" bIns="0" rtlCol="0">
            <a:spAutoFit/>
          </a:bodyPr>
          <a:lstStyle/>
          <a:p>
            <a:pPr marL="128832" marR="178557">
              <a:lnSpc>
                <a:spcPct val="116100"/>
              </a:lnSpc>
              <a:spcBef>
                <a:spcPts val="231"/>
              </a:spcBef>
            </a:pPr>
            <a:r>
              <a:rPr sz="1869" b="1" spc="-187" dirty="0">
                <a:solidFill>
                  <a:srgbClr val="333333"/>
                </a:solidFill>
                <a:latin typeface="BIZ UDPGothic"/>
                <a:cs typeface="BIZ UDPGothic"/>
              </a:rPr>
              <a:t>展望</a:t>
            </a:r>
            <a:r>
              <a:rPr sz="1869" b="1" spc="-62" dirty="0">
                <a:solidFill>
                  <a:srgbClr val="333333"/>
                </a:solidFill>
                <a:latin typeface="Arial"/>
                <a:cs typeface="Arial"/>
              </a:rPr>
              <a:t>: </a:t>
            </a:r>
            <a:r>
              <a:rPr sz="1869" spc="-187" dirty="0">
                <a:solidFill>
                  <a:srgbClr val="333333"/>
                </a:solidFill>
                <a:latin typeface="SimSun"/>
                <a:cs typeface="SimSun"/>
              </a:rPr>
              <a:t>実データと見分けがつかないほど質の高い金融時系</a:t>
            </a:r>
            <a:r>
              <a:rPr sz="1869" spc="-258" dirty="0">
                <a:solidFill>
                  <a:srgbClr val="333333"/>
                </a:solidFill>
                <a:latin typeface="SimSun"/>
                <a:cs typeface="SimSun"/>
              </a:rPr>
              <a:t>列データが得ら れれば、リスク管理、投資戦略、規制、</a:t>
            </a:r>
            <a:r>
              <a:rPr sz="1869" spc="-196" dirty="0">
                <a:solidFill>
                  <a:srgbClr val="333333"/>
                </a:solidFill>
                <a:latin typeface="SimSun"/>
                <a:cs typeface="SimSun"/>
              </a:rPr>
              <a:t>学術実験など様々な領域で革命的な進歩が期待できる。</a:t>
            </a:r>
            <a:endParaRPr sz="1869">
              <a:latin typeface="SimSun"/>
              <a:cs typeface="SimSun"/>
            </a:endParaRPr>
          </a:p>
        </p:txBody>
      </p:sp>
      <p:grpSp>
        <p:nvGrpSpPr>
          <p:cNvPr id="72" name="object 72"/>
          <p:cNvGrpSpPr/>
          <p:nvPr/>
        </p:nvGrpSpPr>
        <p:grpSpPr>
          <a:xfrm>
            <a:off x="813671" y="11057845"/>
            <a:ext cx="20070604" cy="3424208"/>
            <a:chOff x="457199" y="8886825"/>
            <a:chExt cx="11277600" cy="1924050"/>
          </a:xfrm>
        </p:grpSpPr>
        <p:pic>
          <p:nvPicPr>
            <p:cNvPr id="73" name="object 73"/>
            <p:cNvPicPr/>
            <p:nvPr/>
          </p:nvPicPr>
          <p:blipFill>
            <a:blip r:embed="rId8" cstate="print"/>
            <a:stretch>
              <a:fillRect/>
            </a:stretch>
          </p:blipFill>
          <p:spPr>
            <a:xfrm>
              <a:off x="8258174" y="8886825"/>
              <a:ext cx="3324224" cy="761999"/>
            </a:xfrm>
            <a:prstGeom prst="rect">
              <a:avLst/>
            </a:prstGeom>
          </p:spPr>
        </p:pic>
        <p:sp>
          <p:nvSpPr>
            <p:cNvPr id="74" name="object 74"/>
            <p:cNvSpPr/>
            <p:nvPr/>
          </p:nvSpPr>
          <p:spPr>
            <a:xfrm>
              <a:off x="461962" y="9958386"/>
              <a:ext cx="11268075" cy="847725"/>
            </a:xfrm>
            <a:custGeom>
              <a:avLst/>
              <a:gdLst/>
              <a:ahLst/>
              <a:cxnLst/>
              <a:rect l="l" t="t" r="r" b="b"/>
              <a:pathLst>
                <a:path w="11268075" h="847725">
                  <a:moveTo>
                    <a:pt x="11239156" y="847723"/>
                  </a:moveTo>
                  <a:lnTo>
                    <a:pt x="28916" y="847723"/>
                  </a:lnTo>
                  <a:lnTo>
                    <a:pt x="24664" y="846877"/>
                  </a:lnTo>
                  <a:lnTo>
                    <a:pt x="0" y="818806"/>
                  </a:lnTo>
                  <a:lnTo>
                    <a:pt x="0" y="814387"/>
                  </a:lnTo>
                  <a:lnTo>
                    <a:pt x="0" y="28915"/>
                  </a:lnTo>
                  <a:lnTo>
                    <a:pt x="28916" y="0"/>
                  </a:lnTo>
                  <a:lnTo>
                    <a:pt x="11239156" y="0"/>
                  </a:lnTo>
                  <a:lnTo>
                    <a:pt x="11268072" y="28915"/>
                  </a:lnTo>
                  <a:lnTo>
                    <a:pt x="11268072" y="818806"/>
                  </a:lnTo>
                  <a:lnTo>
                    <a:pt x="11243408" y="846877"/>
                  </a:lnTo>
                  <a:lnTo>
                    <a:pt x="11239156" y="847723"/>
                  </a:lnTo>
                  <a:close/>
                </a:path>
              </a:pathLst>
            </a:custGeom>
            <a:solidFill>
              <a:srgbClr val="F9FAFA"/>
            </a:solidFill>
          </p:spPr>
          <p:txBody>
            <a:bodyPr wrap="square" lIns="0" tIns="0" rIns="0" bIns="0" rtlCol="0"/>
            <a:lstStyle/>
            <a:p>
              <a:endParaRPr/>
            </a:p>
          </p:txBody>
        </p:sp>
        <p:sp>
          <p:nvSpPr>
            <p:cNvPr id="75" name="object 75"/>
            <p:cNvSpPr/>
            <p:nvPr/>
          </p:nvSpPr>
          <p:spPr>
            <a:xfrm>
              <a:off x="461962" y="9958386"/>
              <a:ext cx="11268075" cy="847725"/>
            </a:xfrm>
            <a:custGeom>
              <a:avLst/>
              <a:gdLst/>
              <a:ahLst/>
              <a:cxnLst/>
              <a:rect l="l" t="t" r="r" b="b"/>
              <a:pathLst>
                <a:path w="11268075" h="847725">
                  <a:moveTo>
                    <a:pt x="0" y="814387"/>
                  </a:moveTo>
                  <a:lnTo>
                    <a:pt x="0" y="33337"/>
                  </a:lnTo>
                  <a:lnTo>
                    <a:pt x="0" y="28915"/>
                  </a:lnTo>
                  <a:lnTo>
                    <a:pt x="845" y="24663"/>
                  </a:lnTo>
                  <a:lnTo>
                    <a:pt x="2537" y="20578"/>
                  </a:lnTo>
                  <a:lnTo>
                    <a:pt x="4229" y="16494"/>
                  </a:lnTo>
                  <a:lnTo>
                    <a:pt x="6638" y="12888"/>
                  </a:lnTo>
                  <a:lnTo>
                    <a:pt x="9764" y="9763"/>
                  </a:lnTo>
                  <a:lnTo>
                    <a:pt x="12890" y="6636"/>
                  </a:lnTo>
                  <a:lnTo>
                    <a:pt x="16495" y="4228"/>
                  </a:lnTo>
                  <a:lnTo>
                    <a:pt x="20579" y="2537"/>
                  </a:lnTo>
                  <a:lnTo>
                    <a:pt x="24664" y="845"/>
                  </a:lnTo>
                  <a:lnTo>
                    <a:pt x="28916" y="0"/>
                  </a:lnTo>
                  <a:lnTo>
                    <a:pt x="33337" y="0"/>
                  </a:lnTo>
                  <a:lnTo>
                    <a:pt x="11234736" y="0"/>
                  </a:lnTo>
                  <a:lnTo>
                    <a:pt x="11239156" y="0"/>
                  </a:lnTo>
                  <a:lnTo>
                    <a:pt x="11243408" y="845"/>
                  </a:lnTo>
                  <a:lnTo>
                    <a:pt x="11268074" y="33337"/>
                  </a:lnTo>
                  <a:lnTo>
                    <a:pt x="11268074" y="814387"/>
                  </a:lnTo>
                  <a:lnTo>
                    <a:pt x="11247492" y="845185"/>
                  </a:lnTo>
                  <a:lnTo>
                    <a:pt x="11243408" y="846877"/>
                  </a:lnTo>
                  <a:lnTo>
                    <a:pt x="11239156" y="847723"/>
                  </a:lnTo>
                  <a:lnTo>
                    <a:pt x="11234736" y="847724"/>
                  </a:lnTo>
                  <a:lnTo>
                    <a:pt x="33337" y="847724"/>
                  </a:lnTo>
                  <a:lnTo>
                    <a:pt x="28916" y="847723"/>
                  </a:lnTo>
                  <a:lnTo>
                    <a:pt x="24664" y="846877"/>
                  </a:lnTo>
                  <a:lnTo>
                    <a:pt x="20579" y="845185"/>
                  </a:lnTo>
                  <a:lnTo>
                    <a:pt x="16495" y="843493"/>
                  </a:lnTo>
                  <a:lnTo>
                    <a:pt x="0" y="818806"/>
                  </a:lnTo>
                  <a:lnTo>
                    <a:pt x="0" y="814387"/>
                  </a:lnTo>
                  <a:close/>
                </a:path>
              </a:pathLst>
            </a:custGeom>
            <a:ln w="9524">
              <a:solidFill>
                <a:srgbClr val="E4E7EB"/>
              </a:solidFill>
            </a:ln>
          </p:spPr>
          <p:txBody>
            <a:bodyPr wrap="square" lIns="0" tIns="0" rIns="0" bIns="0" rtlCol="0"/>
            <a:lstStyle/>
            <a:p>
              <a:endParaRPr/>
            </a:p>
          </p:txBody>
        </p:sp>
      </p:grpSp>
      <p:sp>
        <p:nvSpPr>
          <p:cNvPr id="76" name="object 76"/>
          <p:cNvSpPr txBox="1"/>
          <p:nvPr/>
        </p:nvSpPr>
        <p:spPr>
          <a:xfrm>
            <a:off x="1011441" y="13072205"/>
            <a:ext cx="19489732" cy="836207"/>
          </a:xfrm>
          <a:prstGeom prst="rect">
            <a:avLst/>
          </a:prstGeom>
        </p:spPr>
        <p:txBody>
          <a:bodyPr vert="horz" wrap="square" lIns="0" tIns="115269" rIns="0" bIns="0" rtlCol="0">
            <a:spAutoFit/>
          </a:bodyPr>
          <a:lstStyle/>
          <a:p>
            <a:pPr marL="22602">
              <a:spcBef>
                <a:spcPts val="906"/>
              </a:spcBef>
            </a:pPr>
            <a:r>
              <a:rPr sz="2047" spc="427" dirty="0">
                <a:solidFill>
                  <a:srgbClr val="F59D0A"/>
                </a:solidFill>
                <a:latin typeface="Arial Black"/>
                <a:cs typeface="Arial Black"/>
              </a:rPr>
              <a:t></a:t>
            </a:r>
            <a:r>
              <a:rPr sz="2047" spc="311" dirty="0">
                <a:solidFill>
                  <a:srgbClr val="F59D0A"/>
                </a:solidFill>
                <a:latin typeface="Arial Black"/>
                <a:cs typeface="Arial Black"/>
              </a:rPr>
              <a:t> </a:t>
            </a:r>
            <a:r>
              <a:rPr sz="2047" b="1" spc="-178" dirty="0">
                <a:solidFill>
                  <a:srgbClr val="374050"/>
                </a:solidFill>
                <a:latin typeface="BIZ UDPGothic"/>
                <a:cs typeface="BIZ UDPGothic"/>
              </a:rPr>
              <a:t>重要な課題</a:t>
            </a:r>
            <a:endParaRPr sz="2047">
              <a:latin typeface="BIZ UDPGothic"/>
              <a:cs typeface="BIZ UDPGothic"/>
            </a:endParaRPr>
          </a:p>
          <a:p>
            <a:pPr marL="22602">
              <a:spcBef>
                <a:spcPts val="747"/>
              </a:spcBef>
            </a:pPr>
            <a:r>
              <a:rPr sz="2047" spc="-187" dirty="0">
                <a:solidFill>
                  <a:srgbClr val="333333"/>
                </a:solidFill>
                <a:latin typeface="SimSun"/>
                <a:cs typeface="SimSun"/>
              </a:rPr>
              <a:t>擬似</a:t>
            </a:r>
            <a:r>
              <a:rPr sz="2047" spc="-187" dirty="0">
                <a:solidFill>
                  <a:srgbClr val="333333"/>
                </a:solidFill>
                <a:latin typeface="PMingLiU"/>
                <a:cs typeface="PMingLiU"/>
              </a:rPr>
              <a:t>データの</a:t>
            </a:r>
            <a:r>
              <a:rPr sz="2047" spc="-187" dirty="0">
                <a:solidFill>
                  <a:srgbClr val="333333"/>
                </a:solidFill>
                <a:latin typeface="SimSun"/>
                <a:cs typeface="SimSun"/>
              </a:rPr>
              <a:t>品質保証</a:t>
            </a:r>
            <a:r>
              <a:rPr sz="2047" spc="-187" dirty="0">
                <a:solidFill>
                  <a:srgbClr val="333333"/>
                </a:solidFill>
                <a:latin typeface="PMingLiU"/>
                <a:cs typeface="PMingLiU"/>
              </a:rPr>
              <a:t>が</a:t>
            </a:r>
            <a:r>
              <a:rPr sz="2047" spc="-187" dirty="0">
                <a:solidFill>
                  <a:srgbClr val="333333"/>
                </a:solidFill>
                <a:latin typeface="SimSun"/>
                <a:cs typeface="SimSun"/>
              </a:rPr>
              <a:t>最重要</a:t>
            </a:r>
            <a:r>
              <a:rPr sz="2047" spc="-187" dirty="0">
                <a:solidFill>
                  <a:srgbClr val="333333"/>
                </a:solidFill>
                <a:latin typeface="PMingLiU"/>
                <a:cs typeface="PMingLiU"/>
              </a:rPr>
              <a:t>。</a:t>
            </a:r>
            <a:r>
              <a:rPr sz="2047" spc="-187" dirty="0">
                <a:solidFill>
                  <a:srgbClr val="333333"/>
                </a:solidFill>
                <a:latin typeface="SimSun"/>
                <a:cs typeface="SimSun"/>
              </a:rPr>
              <a:t>不十分</a:t>
            </a:r>
            <a:r>
              <a:rPr sz="2047" spc="-187" dirty="0">
                <a:solidFill>
                  <a:srgbClr val="333333"/>
                </a:solidFill>
                <a:latin typeface="PMingLiU"/>
                <a:cs typeface="PMingLiU"/>
              </a:rPr>
              <a:t>な</a:t>
            </a:r>
            <a:r>
              <a:rPr sz="2047" spc="-187" dirty="0">
                <a:solidFill>
                  <a:srgbClr val="333333"/>
                </a:solidFill>
                <a:latin typeface="SimSun"/>
                <a:cs typeface="SimSun"/>
              </a:rPr>
              <a:t>合成</a:t>
            </a:r>
            <a:r>
              <a:rPr sz="2047" spc="-187" dirty="0">
                <a:solidFill>
                  <a:srgbClr val="333333"/>
                </a:solidFill>
                <a:latin typeface="PMingLiU"/>
                <a:cs typeface="PMingLiU"/>
              </a:rPr>
              <a:t>データで</a:t>
            </a:r>
            <a:r>
              <a:rPr sz="2047" spc="-187" dirty="0">
                <a:solidFill>
                  <a:srgbClr val="333333"/>
                </a:solidFill>
                <a:latin typeface="SimSun"/>
                <a:cs typeface="SimSun"/>
              </a:rPr>
              <a:t>分析</a:t>
            </a:r>
            <a:r>
              <a:rPr sz="2047" spc="-187" dirty="0">
                <a:solidFill>
                  <a:srgbClr val="333333"/>
                </a:solidFill>
                <a:latin typeface="PMingLiU"/>
                <a:cs typeface="PMingLiU"/>
              </a:rPr>
              <a:t>した</a:t>
            </a:r>
            <a:r>
              <a:rPr sz="2047" spc="-187" dirty="0">
                <a:solidFill>
                  <a:srgbClr val="333333"/>
                </a:solidFill>
                <a:latin typeface="SimSun"/>
                <a:cs typeface="SimSun"/>
              </a:rPr>
              <a:t>場合</a:t>
            </a:r>
            <a:r>
              <a:rPr sz="2047" spc="-187" dirty="0">
                <a:solidFill>
                  <a:srgbClr val="333333"/>
                </a:solidFill>
                <a:latin typeface="PMingLiU"/>
                <a:cs typeface="PMingLiU"/>
              </a:rPr>
              <a:t>、</a:t>
            </a:r>
            <a:r>
              <a:rPr sz="2047" b="1" spc="-203" dirty="0">
                <a:solidFill>
                  <a:srgbClr val="333333"/>
                </a:solidFill>
                <a:latin typeface="BIZ UDPGothic"/>
                <a:cs typeface="BIZ UDPGothic"/>
              </a:rPr>
              <a:t>誤った安心感や偏った結果を招く 恐れ</a:t>
            </a:r>
            <a:r>
              <a:rPr sz="2047" spc="-187" dirty="0">
                <a:solidFill>
                  <a:srgbClr val="333333"/>
                </a:solidFill>
                <a:latin typeface="PMingLiU"/>
                <a:cs typeface="PMingLiU"/>
              </a:rPr>
              <a:t>がある。</a:t>
            </a:r>
            <a:r>
              <a:rPr sz="2047" spc="-187" dirty="0">
                <a:solidFill>
                  <a:srgbClr val="333333"/>
                </a:solidFill>
                <a:latin typeface="SimSun"/>
                <a:cs typeface="SimSun"/>
              </a:rPr>
              <a:t>近年</a:t>
            </a:r>
            <a:r>
              <a:rPr sz="2047" spc="-187" dirty="0">
                <a:solidFill>
                  <a:srgbClr val="333333"/>
                </a:solidFill>
                <a:latin typeface="PMingLiU"/>
                <a:cs typeface="PMingLiU"/>
              </a:rPr>
              <a:t>の</a:t>
            </a:r>
            <a:r>
              <a:rPr sz="2047" spc="-187" dirty="0">
                <a:solidFill>
                  <a:srgbClr val="333333"/>
                </a:solidFill>
                <a:latin typeface="SimSun"/>
                <a:cs typeface="SimSun"/>
              </a:rPr>
              <a:t>深層生成モ</a:t>
            </a:r>
            <a:r>
              <a:rPr sz="2047" spc="-187" dirty="0">
                <a:solidFill>
                  <a:srgbClr val="333333"/>
                </a:solidFill>
                <a:latin typeface="PMingLiU"/>
                <a:cs typeface="PMingLiU"/>
              </a:rPr>
              <a:t>デルの</a:t>
            </a:r>
            <a:r>
              <a:rPr sz="2047" spc="-187" dirty="0">
                <a:solidFill>
                  <a:srgbClr val="333333"/>
                </a:solidFill>
                <a:latin typeface="SimSun"/>
                <a:cs typeface="SimSun"/>
              </a:rPr>
              <a:t>急速</a:t>
            </a:r>
            <a:r>
              <a:rPr sz="2047" spc="-187" dirty="0">
                <a:solidFill>
                  <a:srgbClr val="333333"/>
                </a:solidFill>
                <a:latin typeface="PMingLiU"/>
                <a:cs typeface="PMingLiU"/>
              </a:rPr>
              <a:t>な</a:t>
            </a:r>
            <a:r>
              <a:rPr sz="2047" spc="-187" dirty="0">
                <a:solidFill>
                  <a:srgbClr val="333333"/>
                </a:solidFill>
                <a:latin typeface="SimSun"/>
                <a:cs typeface="SimSun"/>
              </a:rPr>
              <a:t>進歩</a:t>
            </a:r>
            <a:r>
              <a:rPr sz="2047" spc="-187" dirty="0">
                <a:solidFill>
                  <a:srgbClr val="333333"/>
                </a:solidFill>
                <a:latin typeface="PMingLiU"/>
                <a:cs typeface="PMingLiU"/>
              </a:rPr>
              <a:t>を</a:t>
            </a:r>
            <a:r>
              <a:rPr sz="2047" spc="-187" dirty="0">
                <a:solidFill>
                  <a:srgbClr val="333333"/>
                </a:solidFill>
                <a:latin typeface="SimSun"/>
                <a:cs typeface="SimSun"/>
              </a:rPr>
              <a:t>考</a:t>
            </a:r>
            <a:r>
              <a:rPr sz="2047" spc="-231" dirty="0">
                <a:solidFill>
                  <a:srgbClr val="333333"/>
                </a:solidFill>
                <a:latin typeface="PMingLiU"/>
                <a:cs typeface="PMingLiU"/>
              </a:rPr>
              <a:t>えると、</a:t>
            </a:r>
            <a:r>
              <a:rPr sz="2047" spc="-187" dirty="0">
                <a:solidFill>
                  <a:srgbClr val="333333"/>
                </a:solidFill>
                <a:latin typeface="SimSun"/>
                <a:cs typeface="SimSun"/>
              </a:rPr>
              <a:t>「実</a:t>
            </a:r>
            <a:r>
              <a:rPr sz="2047" spc="-187" dirty="0">
                <a:solidFill>
                  <a:srgbClr val="333333"/>
                </a:solidFill>
                <a:latin typeface="PMingLiU"/>
                <a:cs typeface="PMingLiU"/>
              </a:rPr>
              <a:t>データ</a:t>
            </a:r>
            <a:r>
              <a:rPr sz="2047" spc="-187" dirty="0">
                <a:solidFill>
                  <a:srgbClr val="333333"/>
                </a:solidFill>
                <a:latin typeface="SimSun"/>
                <a:cs typeface="SimSun"/>
              </a:rPr>
              <a:t>同様</a:t>
            </a:r>
            <a:endParaRPr sz="2047">
              <a:latin typeface="SimSun"/>
              <a:cs typeface="SimSun"/>
            </a:endParaRPr>
          </a:p>
        </p:txBody>
      </p:sp>
      <p:sp>
        <p:nvSpPr>
          <p:cNvPr id="77" name="object 77"/>
          <p:cNvSpPr txBox="1">
            <a:spLocks noGrp="1"/>
          </p:cNvSpPr>
          <p:nvPr>
            <p:ph type="title"/>
          </p:nvPr>
        </p:nvSpPr>
        <p:spPr>
          <a:xfrm>
            <a:off x="791071" y="-4217327"/>
            <a:ext cx="13705872" cy="854355"/>
          </a:xfrm>
          <a:prstGeom prst="rect">
            <a:avLst/>
          </a:prstGeom>
        </p:spPr>
        <p:txBody>
          <a:bodyPr vert="horz" wrap="square" lIns="0" tIns="29383" rIns="0" bIns="0" rtlCol="0">
            <a:spAutoFit/>
          </a:bodyPr>
          <a:lstStyle/>
          <a:p>
            <a:pPr marL="22602">
              <a:spcBef>
                <a:spcPts val="231"/>
              </a:spcBef>
            </a:pPr>
            <a:r>
              <a:rPr spc="-481" dirty="0"/>
              <a:t>高品質な擬似データの可能な応用</a:t>
            </a:r>
            <a:r>
              <a:rPr spc="1299" dirty="0"/>
              <a:t>（</a:t>
            </a:r>
            <a:r>
              <a:rPr spc="-240" dirty="0"/>
              <a:t>ユースケース</a:t>
            </a:r>
            <a:r>
              <a:rPr spc="1219" dirty="0"/>
              <a:t>）</a:t>
            </a:r>
          </a:p>
        </p:txBody>
      </p:sp>
      <p:grpSp>
        <p:nvGrpSpPr>
          <p:cNvPr id="78" name="object 78"/>
          <p:cNvGrpSpPr/>
          <p:nvPr/>
        </p:nvGrpSpPr>
        <p:grpSpPr>
          <a:xfrm>
            <a:off x="19053511" y="14126069"/>
            <a:ext cx="2305407" cy="576352"/>
            <a:chOff x="10706099" y="10610849"/>
            <a:chExt cx="1295400" cy="323850"/>
          </a:xfrm>
        </p:grpSpPr>
        <p:sp>
          <p:nvSpPr>
            <p:cNvPr id="79" name="object 79"/>
            <p:cNvSpPr/>
            <p:nvPr/>
          </p:nvSpPr>
          <p:spPr>
            <a:xfrm>
              <a:off x="10706099" y="1061084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80" name="object 80"/>
            <p:cNvPicPr/>
            <p:nvPr/>
          </p:nvPicPr>
          <p:blipFill>
            <a:blip r:embed="rId9" cstate="print"/>
            <a:stretch>
              <a:fillRect/>
            </a:stretch>
          </p:blipFill>
          <p:spPr>
            <a:xfrm>
              <a:off x="10820399" y="10706099"/>
              <a:ext cx="133349" cy="133349"/>
            </a:xfrm>
            <a:prstGeom prst="rect">
              <a:avLst/>
            </a:prstGeom>
          </p:spPr>
        </p:pic>
      </p:grpSp>
      <p:sp>
        <p:nvSpPr>
          <p:cNvPr id="81" name="object 81"/>
          <p:cNvSpPr txBox="1"/>
          <p:nvPr/>
        </p:nvSpPr>
        <p:spPr>
          <a:xfrm>
            <a:off x="1011441" y="13962432"/>
            <a:ext cx="9517715" cy="282129"/>
          </a:xfrm>
          <a:prstGeom prst="rect">
            <a:avLst/>
          </a:prstGeom>
        </p:spPr>
        <p:txBody>
          <a:bodyPr vert="horz" wrap="square" lIns="0" tIns="0" rIns="0" bIns="0" rtlCol="0">
            <a:spAutoFit/>
          </a:bodyPr>
          <a:lstStyle/>
          <a:p>
            <a:pPr marL="22602">
              <a:lnSpc>
                <a:spcPts val="2225"/>
              </a:lnSpc>
            </a:pPr>
            <a:r>
              <a:rPr sz="2047" spc="-196" dirty="0">
                <a:solidFill>
                  <a:srgbClr val="333333"/>
                </a:solidFill>
                <a:latin typeface="PMingLiU"/>
                <a:cs typeface="PMingLiU"/>
              </a:rPr>
              <a:t>の</a:t>
            </a:r>
            <a:r>
              <a:rPr sz="2047" spc="-196" dirty="0">
                <a:solidFill>
                  <a:srgbClr val="333333"/>
                </a:solidFill>
                <a:latin typeface="SimSun"/>
                <a:cs typeface="SimSun"/>
              </a:rPr>
              <a:t>信頼性</a:t>
            </a:r>
            <a:r>
              <a:rPr sz="2047" spc="-196" dirty="0">
                <a:solidFill>
                  <a:srgbClr val="333333"/>
                </a:solidFill>
                <a:latin typeface="PMingLiU"/>
                <a:cs typeface="PMingLiU"/>
              </a:rPr>
              <a:t>を</a:t>
            </a:r>
            <a:r>
              <a:rPr sz="2047" spc="-196" dirty="0">
                <a:solidFill>
                  <a:srgbClr val="333333"/>
                </a:solidFill>
                <a:latin typeface="SimSun"/>
                <a:cs typeface="SimSun"/>
              </a:rPr>
              <a:t>持</a:t>
            </a:r>
            <a:r>
              <a:rPr sz="2047" spc="-222" dirty="0">
                <a:solidFill>
                  <a:srgbClr val="333333"/>
                </a:solidFill>
                <a:latin typeface="PMingLiU"/>
                <a:cs typeface="PMingLiU"/>
              </a:rPr>
              <a:t>つシンセティック</a:t>
            </a:r>
            <a:r>
              <a:rPr sz="2047" spc="-196" dirty="0">
                <a:solidFill>
                  <a:srgbClr val="333333"/>
                </a:solidFill>
                <a:latin typeface="SimSun"/>
                <a:cs typeface="SimSun"/>
              </a:rPr>
              <a:t>金融</a:t>
            </a:r>
            <a:r>
              <a:rPr sz="2047" spc="-196" dirty="0">
                <a:solidFill>
                  <a:srgbClr val="333333"/>
                </a:solidFill>
                <a:latin typeface="PMingLiU"/>
                <a:cs typeface="PMingLiU"/>
              </a:rPr>
              <a:t>データ</a:t>
            </a:r>
            <a:r>
              <a:rPr sz="2047" spc="-196" dirty="0">
                <a:solidFill>
                  <a:srgbClr val="333333"/>
                </a:solidFill>
                <a:latin typeface="SimSun"/>
                <a:cs typeface="SimSun"/>
              </a:rPr>
              <a:t>」</a:t>
            </a:r>
            <a:r>
              <a:rPr sz="2047" spc="-196" dirty="0">
                <a:solidFill>
                  <a:srgbClr val="333333"/>
                </a:solidFill>
                <a:latin typeface="PMingLiU"/>
                <a:cs typeface="PMingLiU"/>
              </a:rPr>
              <a:t>が</a:t>
            </a:r>
            <a:r>
              <a:rPr sz="2047" spc="-196" dirty="0">
                <a:solidFill>
                  <a:srgbClr val="333333"/>
                </a:solidFill>
                <a:latin typeface="SimSun"/>
                <a:cs typeface="SimSun"/>
              </a:rPr>
              <a:t>標準</a:t>
            </a:r>
            <a:r>
              <a:rPr sz="2047" spc="-214" dirty="0">
                <a:solidFill>
                  <a:srgbClr val="333333"/>
                </a:solidFill>
                <a:latin typeface="PMingLiU"/>
                <a:cs typeface="PMingLiU"/>
              </a:rPr>
              <a:t>ツールとなる</a:t>
            </a:r>
            <a:r>
              <a:rPr sz="2047" spc="-196" dirty="0">
                <a:solidFill>
                  <a:srgbClr val="333333"/>
                </a:solidFill>
                <a:latin typeface="SimSun"/>
                <a:cs typeface="SimSun"/>
              </a:rPr>
              <a:t>日</a:t>
            </a:r>
            <a:r>
              <a:rPr sz="2047" spc="-196" dirty="0">
                <a:solidFill>
                  <a:srgbClr val="333333"/>
                </a:solidFill>
                <a:latin typeface="PMingLiU"/>
                <a:cs typeface="PMingLiU"/>
              </a:rPr>
              <a:t>も</a:t>
            </a:r>
            <a:r>
              <a:rPr sz="2047" spc="-196" dirty="0">
                <a:solidFill>
                  <a:srgbClr val="333333"/>
                </a:solidFill>
                <a:latin typeface="SimSun"/>
                <a:cs typeface="SimSun"/>
              </a:rPr>
              <a:t>近</a:t>
            </a:r>
            <a:r>
              <a:rPr sz="2047" spc="-187" dirty="0">
                <a:solidFill>
                  <a:srgbClr val="333333"/>
                </a:solidFill>
                <a:latin typeface="PMingLiU"/>
                <a:cs typeface="PMingLiU"/>
              </a:rPr>
              <a:t>いかもしれない。</a:t>
            </a:r>
            <a:endParaRPr sz="2047">
              <a:latin typeface="PMingLiU"/>
              <a:cs typeface="PMingLiU"/>
            </a:endParaRPr>
          </a:p>
        </p:txBody>
      </p:sp>
      <p:sp>
        <p:nvSpPr>
          <p:cNvPr id="82" name="object 82"/>
          <p:cNvSpPr txBox="1"/>
          <p:nvPr/>
        </p:nvSpPr>
        <p:spPr>
          <a:xfrm>
            <a:off x="19576799" y="14297394"/>
            <a:ext cx="1601352" cy="256480"/>
          </a:xfrm>
          <a:prstGeom prst="rect">
            <a:avLst/>
          </a:prstGeom>
        </p:spPr>
        <p:txBody>
          <a:bodyPr vert="horz" wrap="square" lIns="0" tIns="0" rIns="0" bIns="0" rtlCol="0">
            <a:spAutoFit/>
          </a:bodyPr>
          <a:lstStyle/>
          <a:p>
            <a:pPr marL="22602">
              <a:lnSpc>
                <a:spcPts val="1958"/>
              </a:lnSpc>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57926"/>
            <a:ext cx="21697950" cy="20070604"/>
            <a:chOff x="0" y="0"/>
            <a:chExt cx="12192000" cy="11277600"/>
          </a:xfrm>
        </p:grpSpPr>
        <p:pic>
          <p:nvPicPr>
            <p:cNvPr id="3" name="object 3"/>
            <p:cNvPicPr/>
            <p:nvPr/>
          </p:nvPicPr>
          <p:blipFill>
            <a:blip r:embed="rId2" cstate="print"/>
            <a:stretch>
              <a:fillRect/>
            </a:stretch>
          </p:blipFill>
          <p:spPr>
            <a:xfrm>
              <a:off x="0" y="0"/>
              <a:ext cx="12191999" cy="11277599"/>
            </a:xfrm>
            <a:prstGeom prst="rect">
              <a:avLst/>
            </a:prstGeom>
          </p:spPr>
        </p:pic>
        <p:sp>
          <p:nvSpPr>
            <p:cNvPr id="4" name="object 4"/>
            <p:cNvSpPr/>
            <p:nvPr/>
          </p:nvSpPr>
          <p:spPr>
            <a:xfrm>
              <a:off x="476249" y="1114424"/>
              <a:ext cx="4371975" cy="1066800"/>
            </a:xfrm>
            <a:custGeom>
              <a:avLst/>
              <a:gdLst/>
              <a:ahLst/>
              <a:cxnLst/>
              <a:rect l="l" t="t" r="r" b="b"/>
              <a:pathLst>
                <a:path w="4371975" h="1066800">
                  <a:moveTo>
                    <a:pt x="4338927" y="1066799"/>
                  </a:moveTo>
                  <a:lnTo>
                    <a:pt x="16523" y="1066799"/>
                  </a:lnTo>
                  <a:lnTo>
                    <a:pt x="14093" y="1065832"/>
                  </a:lnTo>
                  <a:lnTo>
                    <a:pt x="0" y="1033752"/>
                  </a:lnTo>
                  <a:lnTo>
                    <a:pt x="0" y="1028699"/>
                  </a:lnTo>
                  <a:lnTo>
                    <a:pt x="0" y="33047"/>
                  </a:lnTo>
                  <a:lnTo>
                    <a:pt x="16523" y="0"/>
                  </a:lnTo>
                  <a:lnTo>
                    <a:pt x="4338927" y="0"/>
                  </a:lnTo>
                  <a:lnTo>
                    <a:pt x="4371007" y="28187"/>
                  </a:lnTo>
                  <a:lnTo>
                    <a:pt x="4371974" y="33047"/>
                  </a:lnTo>
                  <a:lnTo>
                    <a:pt x="4371974" y="1033752"/>
                  </a:lnTo>
                  <a:lnTo>
                    <a:pt x="4343786" y="1065832"/>
                  </a:lnTo>
                  <a:lnTo>
                    <a:pt x="4338927" y="1066799"/>
                  </a:lnTo>
                  <a:close/>
                </a:path>
              </a:pathLst>
            </a:custGeom>
            <a:solidFill>
              <a:srgbClr val="EBF4FF"/>
            </a:solidFill>
          </p:spPr>
          <p:txBody>
            <a:bodyPr wrap="square" lIns="0" tIns="0" rIns="0" bIns="0" rtlCol="0"/>
            <a:lstStyle/>
            <a:p>
              <a:endParaRPr/>
            </a:p>
          </p:txBody>
        </p:sp>
        <p:sp>
          <p:nvSpPr>
            <p:cNvPr id="5" name="object 5"/>
            <p:cNvSpPr/>
            <p:nvPr/>
          </p:nvSpPr>
          <p:spPr>
            <a:xfrm>
              <a:off x="457199" y="1114424"/>
              <a:ext cx="38100" cy="1066800"/>
            </a:xfrm>
            <a:custGeom>
              <a:avLst/>
              <a:gdLst/>
              <a:ahLst/>
              <a:cxnLst/>
              <a:rect l="l" t="t" r="r" b="b"/>
              <a:pathLst>
                <a:path w="38100" h="1066800">
                  <a:moveTo>
                    <a:pt x="38099" y="1066799"/>
                  </a:moveTo>
                  <a:lnTo>
                    <a:pt x="2789" y="1043325"/>
                  </a:lnTo>
                  <a:lnTo>
                    <a:pt x="0" y="1028699"/>
                  </a:lnTo>
                  <a:lnTo>
                    <a:pt x="0" y="38099"/>
                  </a:lnTo>
                  <a:lnTo>
                    <a:pt x="23473" y="2789"/>
                  </a:lnTo>
                  <a:lnTo>
                    <a:pt x="38099" y="0"/>
                  </a:lnTo>
                  <a:lnTo>
                    <a:pt x="38099" y="1066799"/>
                  </a:lnTo>
                  <a:close/>
                </a:path>
              </a:pathLst>
            </a:custGeom>
            <a:solidFill>
              <a:srgbClr val="4199E1"/>
            </a:solidFill>
          </p:spPr>
          <p:txBody>
            <a:bodyPr wrap="square" lIns="0" tIns="0" rIns="0" bIns="0" rtlCol="0"/>
            <a:lstStyle/>
            <a:p>
              <a:endParaRPr/>
            </a:p>
          </p:txBody>
        </p:sp>
        <p:sp>
          <p:nvSpPr>
            <p:cNvPr id="6" name="object 6"/>
            <p:cNvSpPr/>
            <p:nvPr/>
          </p:nvSpPr>
          <p:spPr>
            <a:xfrm>
              <a:off x="476249" y="2295524"/>
              <a:ext cx="4371975" cy="1257300"/>
            </a:xfrm>
            <a:custGeom>
              <a:avLst/>
              <a:gdLst/>
              <a:ahLst/>
              <a:cxnLst/>
              <a:rect l="l" t="t" r="r" b="b"/>
              <a:pathLst>
                <a:path w="4371975" h="1257300">
                  <a:moveTo>
                    <a:pt x="4338927" y="1257299"/>
                  </a:moveTo>
                  <a:lnTo>
                    <a:pt x="16523" y="1257299"/>
                  </a:lnTo>
                  <a:lnTo>
                    <a:pt x="14093" y="1256332"/>
                  </a:lnTo>
                  <a:lnTo>
                    <a:pt x="0" y="1224251"/>
                  </a:lnTo>
                  <a:lnTo>
                    <a:pt x="0" y="1219199"/>
                  </a:lnTo>
                  <a:lnTo>
                    <a:pt x="0" y="33047"/>
                  </a:lnTo>
                  <a:lnTo>
                    <a:pt x="16523" y="0"/>
                  </a:lnTo>
                  <a:lnTo>
                    <a:pt x="4338927" y="0"/>
                  </a:lnTo>
                  <a:lnTo>
                    <a:pt x="4371007" y="28187"/>
                  </a:lnTo>
                  <a:lnTo>
                    <a:pt x="4371974" y="33047"/>
                  </a:lnTo>
                  <a:lnTo>
                    <a:pt x="4371974" y="1224251"/>
                  </a:lnTo>
                  <a:lnTo>
                    <a:pt x="4343786" y="1256332"/>
                  </a:lnTo>
                  <a:lnTo>
                    <a:pt x="4338927" y="1257299"/>
                  </a:lnTo>
                  <a:close/>
                </a:path>
              </a:pathLst>
            </a:custGeom>
            <a:solidFill>
              <a:srgbClr val="EBF4FF"/>
            </a:solidFill>
          </p:spPr>
          <p:txBody>
            <a:bodyPr wrap="square" lIns="0" tIns="0" rIns="0" bIns="0" rtlCol="0"/>
            <a:lstStyle/>
            <a:p>
              <a:endParaRPr/>
            </a:p>
          </p:txBody>
        </p:sp>
        <p:sp>
          <p:nvSpPr>
            <p:cNvPr id="7" name="object 7"/>
            <p:cNvSpPr/>
            <p:nvPr/>
          </p:nvSpPr>
          <p:spPr>
            <a:xfrm>
              <a:off x="457199" y="2295524"/>
              <a:ext cx="38100" cy="1257300"/>
            </a:xfrm>
            <a:custGeom>
              <a:avLst/>
              <a:gdLst/>
              <a:ahLst/>
              <a:cxnLst/>
              <a:rect l="l" t="t" r="r" b="b"/>
              <a:pathLst>
                <a:path w="38100" h="1257300">
                  <a:moveTo>
                    <a:pt x="38099" y="1257299"/>
                  </a:moveTo>
                  <a:lnTo>
                    <a:pt x="2789" y="1233825"/>
                  </a:lnTo>
                  <a:lnTo>
                    <a:pt x="0" y="1219199"/>
                  </a:lnTo>
                  <a:lnTo>
                    <a:pt x="0" y="38099"/>
                  </a:lnTo>
                  <a:lnTo>
                    <a:pt x="23473" y="2789"/>
                  </a:lnTo>
                  <a:lnTo>
                    <a:pt x="38099" y="0"/>
                  </a:lnTo>
                  <a:lnTo>
                    <a:pt x="38099" y="1257299"/>
                  </a:lnTo>
                  <a:close/>
                </a:path>
              </a:pathLst>
            </a:custGeom>
            <a:solidFill>
              <a:srgbClr val="4199E1"/>
            </a:solidFill>
          </p:spPr>
          <p:txBody>
            <a:bodyPr wrap="square" lIns="0" tIns="0" rIns="0" bIns="0" rtlCol="0"/>
            <a:lstStyle/>
            <a:p>
              <a:endParaRPr/>
            </a:p>
          </p:txBody>
        </p:sp>
        <p:sp>
          <p:nvSpPr>
            <p:cNvPr id="8" name="object 8"/>
            <p:cNvSpPr/>
            <p:nvPr/>
          </p:nvSpPr>
          <p:spPr>
            <a:xfrm>
              <a:off x="476249" y="3667124"/>
              <a:ext cx="4371975" cy="1257300"/>
            </a:xfrm>
            <a:custGeom>
              <a:avLst/>
              <a:gdLst/>
              <a:ahLst/>
              <a:cxnLst/>
              <a:rect l="l" t="t" r="r" b="b"/>
              <a:pathLst>
                <a:path w="4371975" h="1257300">
                  <a:moveTo>
                    <a:pt x="4338927" y="1257299"/>
                  </a:moveTo>
                  <a:lnTo>
                    <a:pt x="16523" y="1257299"/>
                  </a:lnTo>
                  <a:lnTo>
                    <a:pt x="14093" y="1256333"/>
                  </a:lnTo>
                  <a:lnTo>
                    <a:pt x="0" y="1224251"/>
                  </a:lnTo>
                  <a:lnTo>
                    <a:pt x="0" y="1219199"/>
                  </a:lnTo>
                  <a:lnTo>
                    <a:pt x="0" y="33047"/>
                  </a:lnTo>
                  <a:lnTo>
                    <a:pt x="16523" y="0"/>
                  </a:lnTo>
                  <a:lnTo>
                    <a:pt x="4338927" y="0"/>
                  </a:lnTo>
                  <a:lnTo>
                    <a:pt x="4371007" y="28187"/>
                  </a:lnTo>
                  <a:lnTo>
                    <a:pt x="4371974" y="33047"/>
                  </a:lnTo>
                  <a:lnTo>
                    <a:pt x="4371974" y="1224251"/>
                  </a:lnTo>
                  <a:lnTo>
                    <a:pt x="4343786" y="1256333"/>
                  </a:lnTo>
                  <a:lnTo>
                    <a:pt x="4338927" y="1257299"/>
                  </a:lnTo>
                  <a:close/>
                </a:path>
              </a:pathLst>
            </a:custGeom>
            <a:solidFill>
              <a:srgbClr val="EBF4FF"/>
            </a:solidFill>
          </p:spPr>
          <p:txBody>
            <a:bodyPr wrap="square" lIns="0" tIns="0" rIns="0" bIns="0" rtlCol="0"/>
            <a:lstStyle/>
            <a:p>
              <a:endParaRPr/>
            </a:p>
          </p:txBody>
        </p:sp>
        <p:sp>
          <p:nvSpPr>
            <p:cNvPr id="9" name="object 9"/>
            <p:cNvSpPr/>
            <p:nvPr/>
          </p:nvSpPr>
          <p:spPr>
            <a:xfrm>
              <a:off x="457199" y="3667124"/>
              <a:ext cx="38100" cy="1257300"/>
            </a:xfrm>
            <a:custGeom>
              <a:avLst/>
              <a:gdLst/>
              <a:ahLst/>
              <a:cxnLst/>
              <a:rect l="l" t="t" r="r" b="b"/>
              <a:pathLst>
                <a:path w="38100" h="1257300">
                  <a:moveTo>
                    <a:pt x="38099" y="1257299"/>
                  </a:moveTo>
                  <a:lnTo>
                    <a:pt x="2789" y="1233825"/>
                  </a:lnTo>
                  <a:lnTo>
                    <a:pt x="0" y="1219199"/>
                  </a:lnTo>
                  <a:lnTo>
                    <a:pt x="0" y="38099"/>
                  </a:lnTo>
                  <a:lnTo>
                    <a:pt x="23473" y="2789"/>
                  </a:lnTo>
                  <a:lnTo>
                    <a:pt x="38099" y="0"/>
                  </a:lnTo>
                  <a:lnTo>
                    <a:pt x="38099" y="1257299"/>
                  </a:lnTo>
                  <a:close/>
                </a:path>
              </a:pathLst>
            </a:custGeom>
            <a:solidFill>
              <a:srgbClr val="4199E1"/>
            </a:solidFill>
          </p:spPr>
          <p:txBody>
            <a:bodyPr wrap="square" lIns="0" tIns="0" rIns="0" bIns="0" rtlCol="0"/>
            <a:lstStyle/>
            <a:p>
              <a:endParaRPr/>
            </a:p>
          </p:txBody>
        </p:sp>
        <p:sp>
          <p:nvSpPr>
            <p:cNvPr id="10" name="object 10"/>
            <p:cNvSpPr/>
            <p:nvPr/>
          </p:nvSpPr>
          <p:spPr>
            <a:xfrm>
              <a:off x="476249" y="5038724"/>
              <a:ext cx="4371975" cy="1066800"/>
            </a:xfrm>
            <a:custGeom>
              <a:avLst/>
              <a:gdLst/>
              <a:ahLst/>
              <a:cxnLst/>
              <a:rect l="l" t="t" r="r" b="b"/>
              <a:pathLst>
                <a:path w="4371975" h="1066800">
                  <a:moveTo>
                    <a:pt x="4338927" y="1066799"/>
                  </a:moveTo>
                  <a:lnTo>
                    <a:pt x="16523" y="1066799"/>
                  </a:lnTo>
                  <a:lnTo>
                    <a:pt x="14093" y="1065832"/>
                  </a:lnTo>
                  <a:lnTo>
                    <a:pt x="0" y="1033751"/>
                  </a:lnTo>
                  <a:lnTo>
                    <a:pt x="0" y="1028699"/>
                  </a:lnTo>
                  <a:lnTo>
                    <a:pt x="0" y="33047"/>
                  </a:lnTo>
                  <a:lnTo>
                    <a:pt x="16523" y="0"/>
                  </a:lnTo>
                  <a:lnTo>
                    <a:pt x="4338927" y="0"/>
                  </a:lnTo>
                  <a:lnTo>
                    <a:pt x="4371007" y="28186"/>
                  </a:lnTo>
                  <a:lnTo>
                    <a:pt x="4371974" y="33047"/>
                  </a:lnTo>
                  <a:lnTo>
                    <a:pt x="4371974" y="1033751"/>
                  </a:lnTo>
                  <a:lnTo>
                    <a:pt x="4343786" y="1065832"/>
                  </a:lnTo>
                  <a:lnTo>
                    <a:pt x="4338927" y="1066799"/>
                  </a:lnTo>
                  <a:close/>
                </a:path>
              </a:pathLst>
            </a:custGeom>
            <a:solidFill>
              <a:srgbClr val="EBF4FF"/>
            </a:solidFill>
          </p:spPr>
          <p:txBody>
            <a:bodyPr wrap="square" lIns="0" tIns="0" rIns="0" bIns="0" rtlCol="0"/>
            <a:lstStyle/>
            <a:p>
              <a:endParaRPr/>
            </a:p>
          </p:txBody>
        </p:sp>
        <p:sp>
          <p:nvSpPr>
            <p:cNvPr id="11" name="object 11"/>
            <p:cNvSpPr/>
            <p:nvPr/>
          </p:nvSpPr>
          <p:spPr>
            <a:xfrm>
              <a:off x="457199" y="5038724"/>
              <a:ext cx="38100" cy="1066800"/>
            </a:xfrm>
            <a:custGeom>
              <a:avLst/>
              <a:gdLst/>
              <a:ahLst/>
              <a:cxnLst/>
              <a:rect l="l" t="t" r="r" b="b"/>
              <a:pathLst>
                <a:path w="38100" h="1066800">
                  <a:moveTo>
                    <a:pt x="38099" y="1066799"/>
                  </a:moveTo>
                  <a:lnTo>
                    <a:pt x="2789" y="1043325"/>
                  </a:lnTo>
                  <a:lnTo>
                    <a:pt x="0" y="1028699"/>
                  </a:lnTo>
                  <a:lnTo>
                    <a:pt x="0" y="38099"/>
                  </a:lnTo>
                  <a:lnTo>
                    <a:pt x="23473" y="2789"/>
                  </a:lnTo>
                  <a:lnTo>
                    <a:pt x="38099" y="0"/>
                  </a:lnTo>
                  <a:lnTo>
                    <a:pt x="38099" y="1066799"/>
                  </a:lnTo>
                  <a:close/>
                </a:path>
              </a:pathLst>
            </a:custGeom>
            <a:solidFill>
              <a:srgbClr val="4199E1"/>
            </a:solidFill>
          </p:spPr>
          <p:txBody>
            <a:bodyPr wrap="square" lIns="0" tIns="0" rIns="0" bIns="0" rtlCol="0"/>
            <a:lstStyle/>
            <a:p>
              <a:endParaRPr/>
            </a:p>
          </p:txBody>
        </p:sp>
        <p:sp>
          <p:nvSpPr>
            <p:cNvPr id="12" name="object 12"/>
            <p:cNvSpPr/>
            <p:nvPr/>
          </p:nvSpPr>
          <p:spPr>
            <a:xfrm>
              <a:off x="476249" y="6219824"/>
              <a:ext cx="4371975" cy="1257300"/>
            </a:xfrm>
            <a:custGeom>
              <a:avLst/>
              <a:gdLst/>
              <a:ahLst/>
              <a:cxnLst/>
              <a:rect l="l" t="t" r="r" b="b"/>
              <a:pathLst>
                <a:path w="4371975" h="1257300">
                  <a:moveTo>
                    <a:pt x="4338927" y="1257299"/>
                  </a:moveTo>
                  <a:lnTo>
                    <a:pt x="16523" y="1257299"/>
                  </a:lnTo>
                  <a:lnTo>
                    <a:pt x="14093" y="1256332"/>
                  </a:lnTo>
                  <a:lnTo>
                    <a:pt x="0" y="1224251"/>
                  </a:lnTo>
                  <a:lnTo>
                    <a:pt x="0" y="1219199"/>
                  </a:lnTo>
                  <a:lnTo>
                    <a:pt x="0" y="33046"/>
                  </a:lnTo>
                  <a:lnTo>
                    <a:pt x="16523" y="0"/>
                  </a:lnTo>
                  <a:lnTo>
                    <a:pt x="4338927" y="0"/>
                  </a:lnTo>
                  <a:lnTo>
                    <a:pt x="4371007" y="28186"/>
                  </a:lnTo>
                  <a:lnTo>
                    <a:pt x="4371974" y="33046"/>
                  </a:lnTo>
                  <a:lnTo>
                    <a:pt x="4371974" y="1224251"/>
                  </a:lnTo>
                  <a:lnTo>
                    <a:pt x="4343786" y="1256332"/>
                  </a:lnTo>
                  <a:lnTo>
                    <a:pt x="4338927" y="1257299"/>
                  </a:lnTo>
                  <a:close/>
                </a:path>
              </a:pathLst>
            </a:custGeom>
            <a:solidFill>
              <a:srgbClr val="EBF4FF"/>
            </a:solidFill>
          </p:spPr>
          <p:txBody>
            <a:bodyPr wrap="square" lIns="0" tIns="0" rIns="0" bIns="0" rtlCol="0"/>
            <a:lstStyle/>
            <a:p>
              <a:endParaRPr/>
            </a:p>
          </p:txBody>
        </p:sp>
        <p:sp>
          <p:nvSpPr>
            <p:cNvPr id="13" name="object 13"/>
            <p:cNvSpPr/>
            <p:nvPr/>
          </p:nvSpPr>
          <p:spPr>
            <a:xfrm>
              <a:off x="457199" y="6219824"/>
              <a:ext cx="38100" cy="1257300"/>
            </a:xfrm>
            <a:custGeom>
              <a:avLst/>
              <a:gdLst/>
              <a:ahLst/>
              <a:cxnLst/>
              <a:rect l="l" t="t" r="r" b="b"/>
              <a:pathLst>
                <a:path w="38100" h="1257300">
                  <a:moveTo>
                    <a:pt x="38099" y="1257299"/>
                  </a:moveTo>
                  <a:lnTo>
                    <a:pt x="2789" y="1233825"/>
                  </a:lnTo>
                  <a:lnTo>
                    <a:pt x="0" y="1219199"/>
                  </a:lnTo>
                  <a:lnTo>
                    <a:pt x="0" y="38099"/>
                  </a:lnTo>
                  <a:lnTo>
                    <a:pt x="23473" y="2789"/>
                  </a:lnTo>
                  <a:lnTo>
                    <a:pt x="38099" y="0"/>
                  </a:lnTo>
                  <a:lnTo>
                    <a:pt x="38099" y="1257299"/>
                  </a:lnTo>
                  <a:close/>
                </a:path>
              </a:pathLst>
            </a:custGeom>
            <a:solidFill>
              <a:srgbClr val="4199E1"/>
            </a:solidFill>
          </p:spPr>
          <p:txBody>
            <a:bodyPr wrap="square" lIns="0" tIns="0" rIns="0" bIns="0" rtlCol="0"/>
            <a:lstStyle/>
            <a:p>
              <a:endParaRPr/>
            </a:p>
          </p:txBody>
        </p:sp>
      </p:grpSp>
      <p:sp>
        <p:nvSpPr>
          <p:cNvPr id="14" name="object 14"/>
          <p:cNvSpPr txBox="1"/>
          <p:nvPr/>
        </p:nvSpPr>
        <p:spPr>
          <a:xfrm>
            <a:off x="1062294" y="-2685980"/>
            <a:ext cx="7164844" cy="1582706"/>
          </a:xfrm>
          <a:prstGeom prst="rect">
            <a:avLst/>
          </a:prstGeom>
        </p:spPr>
        <p:txBody>
          <a:bodyPr vert="horz" wrap="square" lIns="0" tIns="131092" rIns="0" bIns="0" rtlCol="0">
            <a:spAutoFit/>
          </a:bodyPr>
          <a:lstStyle/>
          <a:p>
            <a:pPr marL="22602" algn="just">
              <a:spcBef>
                <a:spcPts val="1032"/>
              </a:spcBef>
            </a:pPr>
            <a:r>
              <a:rPr sz="3604" baseline="2057" dirty="0">
                <a:solidFill>
                  <a:srgbClr val="2A6BB0"/>
                </a:solidFill>
                <a:latin typeface="Arial Black"/>
                <a:cs typeface="Arial Black"/>
              </a:rPr>
              <a:t></a:t>
            </a:r>
            <a:r>
              <a:rPr sz="3604" spc="306" baseline="2057" dirty="0">
                <a:solidFill>
                  <a:srgbClr val="2A6BB0"/>
                </a:solidFill>
                <a:latin typeface="Arial Black"/>
                <a:cs typeface="Arial Black"/>
              </a:rPr>
              <a:t> </a:t>
            </a:r>
            <a:r>
              <a:rPr sz="2403" b="1" spc="-303" dirty="0">
                <a:solidFill>
                  <a:srgbClr val="2A6BB0"/>
                </a:solidFill>
                <a:latin typeface="BIZ UDPGothic"/>
                <a:cs typeface="BIZ UDPGothic"/>
              </a:rPr>
              <a:t>金融時系列の統計的特性</a:t>
            </a:r>
            <a:r>
              <a:rPr sz="2403" b="1" spc="917" dirty="0">
                <a:solidFill>
                  <a:srgbClr val="2A6BB0"/>
                </a:solidFill>
                <a:latin typeface="BIZ UDPGothic"/>
                <a:cs typeface="BIZ UDPGothic"/>
              </a:rPr>
              <a:t>（</a:t>
            </a:r>
            <a:r>
              <a:rPr sz="2403" b="1" spc="-36" dirty="0">
                <a:solidFill>
                  <a:srgbClr val="2A6BB0"/>
                </a:solidFill>
                <a:latin typeface="BIZ UDPGothic"/>
                <a:cs typeface="BIZ UDPGothic"/>
              </a:rPr>
              <a:t>スタイライズドファクト</a:t>
            </a:r>
            <a:r>
              <a:rPr sz="2403" b="1" spc="828" dirty="0">
                <a:solidFill>
                  <a:srgbClr val="2A6BB0"/>
                </a:solidFill>
                <a:latin typeface="BIZ UDPGothic"/>
                <a:cs typeface="BIZ UDPGothic"/>
              </a:rPr>
              <a:t>）</a:t>
            </a:r>
            <a:endParaRPr sz="2403">
              <a:latin typeface="BIZ UDPGothic"/>
              <a:cs typeface="BIZ UDPGothic"/>
            </a:endParaRPr>
          </a:p>
          <a:p>
            <a:pPr marL="22602" marR="9041" algn="just">
              <a:lnSpc>
                <a:spcPct val="108700"/>
              </a:lnSpc>
              <a:spcBef>
                <a:spcPts val="596"/>
              </a:spcBef>
            </a:pPr>
            <a:r>
              <a:rPr sz="2047" spc="-196" dirty="0">
                <a:solidFill>
                  <a:srgbClr val="333333"/>
                </a:solidFill>
                <a:latin typeface="SimSun"/>
                <a:cs typeface="SimSun"/>
              </a:rPr>
              <a:t>肥尾分布</a:t>
            </a:r>
            <a:r>
              <a:rPr sz="2047" spc="-196" dirty="0">
                <a:solidFill>
                  <a:srgbClr val="333333"/>
                </a:solidFill>
                <a:latin typeface="PMingLiU"/>
                <a:cs typeface="PMingLiU"/>
              </a:rPr>
              <a:t>、</a:t>
            </a:r>
            <a:r>
              <a:rPr sz="2047" spc="-196" dirty="0">
                <a:solidFill>
                  <a:srgbClr val="333333"/>
                </a:solidFill>
                <a:latin typeface="SimSun"/>
                <a:cs typeface="SimSun"/>
              </a:rPr>
              <a:t>自己相関</a:t>
            </a:r>
            <a:r>
              <a:rPr sz="2047" spc="-196" dirty="0">
                <a:solidFill>
                  <a:srgbClr val="333333"/>
                </a:solidFill>
                <a:latin typeface="PMingLiU"/>
                <a:cs typeface="PMingLiU"/>
              </a:rPr>
              <a:t>の</a:t>
            </a:r>
            <a:r>
              <a:rPr sz="2047" spc="-196" dirty="0">
                <a:solidFill>
                  <a:srgbClr val="333333"/>
                </a:solidFill>
                <a:latin typeface="SimSun"/>
                <a:cs typeface="SimSun"/>
              </a:rPr>
              <a:t>欠如</a:t>
            </a:r>
            <a:r>
              <a:rPr sz="2047" spc="-249" dirty="0">
                <a:solidFill>
                  <a:srgbClr val="333333"/>
                </a:solidFill>
                <a:latin typeface="PMingLiU"/>
                <a:cs typeface="PMingLiU"/>
              </a:rPr>
              <a:t>、ボラティリティクラスタリング、ゲイ</a:t>
            </a:r>
            <a:r>
              <a:rPr sz="2047" spc="-196" dirty="0">
                <a:solidFill>
                  <a:srgbClr val="333333"/>
                </a:solidFill>
                <a:latin typeface="PMingLiU"/>
                <a:cs typeface="PMingLiU"/>
              </a:rPr>
              <a:t>ン‧ロス</a:t>
            </a:r>
            <a:r>
              <a:rPr sz="2047" spc="-196" dirty="0">
                <a:solidFill>
                  <a:srgbClr val="333333"/>
                </a:solidFill>
                <a:latin typeface="SimSun"/>
                <a:cs typeface="SimSun"/>
              </a:rPr>
              <a:t>非対称性</a:t>
            </a:r>
            <a:r>
              <a:rPr sz="2047" spc="-196" dirty="0">
                <a:solidFill>
                  <a:srgbClr val="333333"/>
                </a:solidFill>
                <a:latin typeface="PMingLiU"/>
                <a:cs typeface="PMingLiU"/>
              </a:rPr>
              <a:t>、レバレッジ</a:t>
            </a:r>
            <a:r>
              <a:rPr sz="2047" spc="-196" dirty="0">
                <a:solidFill>
                  <a:srgbClr val="333333"/>
                </a:solidFill>
                <a:latin typeface="SimSun"/>
                <a:cs typeface="SimSun"/>
              </a:rPr>
              <a:t>効果</a:t>
            </a:r>
            <a:r>
              <a:rPr sz="2047" spc="-196" dirty="0">
                <a:solidFill>
                  <a:srgbClr val="333333"/>
                </a:solidFill>
                <a:latin typeface="PMingLiU"/>
                <a:cs typeface="PMingLiU"/>
              </a:rPr>
              <a:t>などの</a:t>
            </a:r>
            <a:r>
              <a:rPr sz="2047" spc="-196" dirty="0">
                <a:solidFill>
                  <a:srgbClr val="333333"/>
                </a:solidFill>
                <a:latin typeface="SimSun"/>
                <a:cs typeface="SimSun"/>
              </a:rPr>
              <a:t>特性</a:t>
            </a:r>
            <a:r>
              <a:rPr sz="2047" spc="-196" dirty="0">
                <a:solidFill>
                  <a:srgbClr val="333333"/>
                </a:solidFill>
                <a:latin typeface="PMingLiU"/>
                <a:cs typeface="PMingLiU"/>
              </a:rPr>
              <a:t>が</a:t>
            </a:r>
            <a:r>
              <a:rPr sz="2047" spc="-196" dirty="0">
                <a:solidFill>
                  <a:srgbClr val="333333"/>
                </a:solidFill>
                <a:latin typeface="SimSun"/>
                <a:cs typeface="SimSun"/>
              </a:rPr>
              <a:t>普遍的</a:t>
            </a:r>
            <a:r>
              <a:rPr sz="2047" spc="-196" dirty="0">
                <a:solidFill>
                  <a:srgbClr val="333333"/>
                </a:solidFill>
                <a:latin typeface="PMingLiU"/>
                <a:cs typeface="PMingLiU"/>
              </a:rPr>
              <a:t>に</a:t>
            </a:r>
            <a:r>
              <a:rPr sz="2047" spc="-196" dirty="0">
                <a:solidFill>
                  <a:srgbClr val="333333"/>
                </a:solidFill>
                <a:latin typeface="SimSun"/>
                <a:cs typeface="SimSun"/>
              </a:rPr>
              <a:t>観測</a:t>
            </a:r>
            <a:r>
              <a:rPr sz="2047" spc="-142" dirty="0">
                <a:solidFill>
                  <a:srgbClr val="333333"/>
                </a:solidFill>
                <a:latin typeface="PMingLiU"/>
                <a:cs typeface="PMingLiU"/>
              </a:rPr>
              <a:t>され</a:t>
            </a:r>
            <a:r>
              <a:rPr sz="2047" spc="-222" dirty="0">
                <a:solidFill>
                  <a:srgbClr val="333333"/>
                </a:solidFill>
                <a:latin typeface="PMingLiU"/>
                <a:cs typeface="PMingLiU"/>
              </a:rPr>
              <a:t>る。これら の</a:t>
            </a:r>
            <a:r>
              <a:rPr sz="2047" spc="-196" dirty="0">
                <a:solidFill>
                  <a:srgbClr val="333333"/>
                </a:solidFill>
                <a:latin typeface="SimSun"/>
                <a:cs typeface="SimSun"/>
              </a:rPr>
              <a:t>再現</a:t>
            </a:r>
            <a:r>
              <a:rPr sz="2047" spc="-196" dirty="0">
                <a:solidFill>
                  <a:srgbClr val="333333"/>
                </a:solidFill>
                <a:latin typeface="PMingLiU"/>
                <a:cs typeface="PMingLiU"/>
              </a:rPr>
              <a:t>が</a:t>
            </a:r>
            <a:r>
              <a:rPr sz="2047" spc="-196" dirty="0">
                <a:solidFill>
                  <a:srgbClr val="333333"/>
                </a:solidFill>
                <a:latin typeface="SimSun"/>
                <a:cs typeface="SimSun"/>
              </a:rPr>
              <a:t>生成モ</a:t>
            </a:r>
            <a:r>
              <a:rPr sz="2047" spc="-196" dirty="0">
                <a:solidFill>
                  <a:srgbClr val="333333"/>
                </a:solidFill>
                <a:latin typeface="PMingLiU"/>
                <a:cs typeface="PMingLiU"/>
              </a:rPr>
              <a:t>デルの</a:t>
            </a:r>
            <a:r>
              <a:rPr sz="2047" spc="-196" dirty="0">
                <a:solidFill>
                  <a:srgbClr val="333333"/>
                </a:solidFill>
                <a:latin typeface="SimSun"/>
                <a:cs typeface="SimSun"/>
              </a:rPr>
              <a:t>評価基準</a:t>
            </a:r>
            <a:r>
              <a:rPr sz="2047" spc="-196" dirty="0">
                <a:solidFill>
                  <a:srgbClr val="333333"/>
                </a:solidFill>
                <a:latin typeface="PMingLiU"/>
                <a:cs typeface="PMingLiU"/>
              </a:rPr>
              <a:t>となる。</a:t>
            </a:r>
            <a:endParaRPr sz="2047">
              <a:latin typeface="PMingLiU"/>
              <a:cs typeface="PMingLiU"/>
            </a:endParaRPr>
          </a:p>
        </p:txBody>
      </p:sp>
      <p:sp>
        <p:nvSpPr>
          <p:cNvPr id="15" name="object 15"/>
          <p:cNvSpPr txBox="1"/>
          <p:nvPr/>
        </p:nvSpPr>
        <p:spPr>
          <a:xfrm>
            <a:off x="1062294" y="-583991"/>
            <a:ext cx="7360350" cy="1926068"/>
          </a:xfrm>
          <a:prstGeom prst="rect">
            <a:avLst/>
          </a:prstGeom>
        </p:spPr>
        <p:txBody>
          <a:bodyPr vert="horz" wrap="square" lIns="0" tIns="131092" rIns="0" bIns="0" rtlCol="0">
            <a:spAutoFit/>
          </a:bodyPr>
          <a:lstStyle/>
          <a:p>
            <a:pPr marL="22602">
              <a:spcBef>
                <a:spcPts val="1032"/>
              </a:spcBef>
            </a:pPr>
            <a:r>
              <a:rPr sz="3604" spc="680" baseline="2057" dirty="0">
                <a:solidFill>
                  <a:srgbClr val="2A6BB0"/>
                </a:solidFill>
                <a:latin typeface="Arial Black"/>
                <a:cs typeface="Arial Black"/>
              </a:rPr>
              <a:t></a:t>
            </a:r>
            <a:r>
              <a:rPr sz="3604" spc="493" baseline="2057" dirty="0">
                <a:solidFill>
                  <a:srgbClr val="2A6BB0"/>
                </a:solidFill>
                <a:latin typeface="Arial Black"/>
                <a:cs typeface="Arial Black"/>
              </a:rPr>
              <a:t> </a:t>
            </a:r>
            <a:r>
              <a:rPr sz="2403" b="1" spc="-276" dirty="0">
                <a:solidFill>
                  <a:srgbClr val="2A6BB0"/>
                </a:solidFill>
                <a:latin typeface="BIZ UDPGothic"/>
                <a:cs typeface="BIZ UDPGothic"/>
              </a:rPr>
              <a:t>多様な生成手法</a:t>
            </a:r>
            <a:endParaRPr sz="2403">
              <a:latin typeface="BIZ UDPGothic"/>
              <a:cs typeface="BIZ UDPGothic"/>
            </a:endParaRPr>
          </a:p>
          <a:p>
            <a:pPr marL="22602" marR="9041">
              <a:lnSpc>
                <a:spcPct val="108700"/>
              </a:lnSpc>
              <a:spcBef>
                <a:spcPts val="596"/>
              </a:spcBef>
            </a:pPr>
            <a:r>
              <a:rPr sz="2047" spc="-196" dirty="0">
                <a:solidFill>
                  <a:srgbClr val="333333"/>
                </a:solidFill>
                <a:latin typeface="SimSun"/>
                <a:cs typeface="SimSun"/>
              </a:rPr>
              <a:t>古典的確率モ</a:t>
            </a:r>
            <a:r>
              <a:rPr sz="2047" spc="-196" dirty="0">
                <a:solidFill>
                  <a:srgbClr val="333333"/>
                </a:solidFill>
                <a:latin typeface="PMingLiU"/>
                <a:cs typeface="PMingLiU"/>
              </a:rPr>
              <a:t>デル</a:t>
            </a:r>
            <a:r>
              <a:rPr sz="2047" spc="-187" dirty="0">
                <a:solidFill>
                  <a:srgbClr val="333333"/>
                </a:solidFill>
                <a:latin typeface="SimSun"/>
                <a:cs typeface="SimSun"/>
              </a:rPr>
              <a:t>（</a:t>
            </a:r>
            <a:r>
              <a:rPr sz="2047" spc="-187" dirty="0">
                <a:solidFill>
                  <a:srgbClr val="333333"/>
                </a:solidFill>
                <a:latin typeface="Microsoft Sans Serif"/>
                <a:cs typeface="Microsoft Sans Serif"/>
              </a:rPr>
              <a:t>ARIMA</a:t>
            </a:r>
            <a:r>
              <a:rPr sz="2047" spc="-89" dirty="0">
                <a:solidFill>
                  <a:srgbClr val="333333"/>
                </a:solidFill>
                <a:latin typeface="Microsoft Sans Serif"/>
                <a:cs typeface="Microsoft Sans Serif"/>
              </a:rPr>
              <a:t>, </a:t>
            </a:r>
            <a:r>
              <a:rPr sz="2047" spc="-258" dirty="0">
                <a:solidFill>
                  <a:srgbClr val="333333"/>
                </a:solidFill>
                <a:latin typeface="Microsoft Sans Serif"/>
                <a:cs typeface="Microsoft Sans Serif"/>
              </a:rPr>
              <a:t>GARCH</a:t>
            </a:r>
            <a:r>
              <a:rPr sz="2047" spc="-258" dirty="0">
                <a:solidFill>
                  <a:srgbClr val="333333"/>
                </a:solidFill>
                <a:latin typeface="SimSun"/>
                <a:cs typeface="SimSun"/>
              </a:rPr>
              <a:t>）</a:t>
            </a:r>
            <a:r>
              <a:rPr sz="2047" spc="-231" dirty="0">
                <a:solidFill>
                  <a:srgbClr val="333333"/>
                </a:solidFill>
                <a:latin typeface="PMingLiU"/>
                <a:cs typeface="PMingLiU"/>
              </a:rPr>
              <a:t>から 、</a:t>
            </a:r>
            <a:r>
              <a:rPr sz="2047" spc="-196" dirty="0">
                <a:solidFill>
                  <a:srgbClr val="333333"/>
                </a:solidFill>
                <a:latin typeface="SimSun"/>
                <a:cs typeface="SimSun"/>
              </a:rPr>
              <a:t>深層生成モ</a:t>
            </a:r>
            <a:r>
              <a:rPr sz="2047" spc="-196" dirty="0">
                <a:solidFill>
                  <a:srgbClr val="333333"/>
                </a:solidFill>
                <a:latin typeface="PMingLiU"/>
                <a:cs typeface="PMingLiU"/>
              </a:rPr>
              <a:t>デル</a:t>
            </a:r>
            <a:r>
              <a:rPr sz="2047" spc="-18" dirty="0">
                <a:solidFill>
                  <a:srgbClr val="333333"/>
                </a:solidFill>
                <a:latin typeface="SimSun"/>
                <a:cs typeface="SimSun"/>
              </a:rPr>
              <a:t>（</a:t>
            </a:r>
            <a:r>
              <a:rPr sz="2047" spc="-18" dirty="0">
                <a:solidFill>
                  <a:srgbClr val="333333"/>
                </a:solidFill>
                <a:latin typeface="Microsoft Sans Serif"/>
                <a:cs typeface="Microsoft Sans Serif"/>
              </a:rPr>
              <a:t>GAN,</a:t>
            </a:r>
            <a:r>
              <a:rPr sz="2047" spc="-196" dirty="0">
                <a:solidFill>
                  <a:srgbClr val="333333"/>
                </a:solidFill>
                <a:latin typeface="SimSun"/>
                <a:cs typeface="SimSun"/>
              </a:rPr>
              <a:t>拡散モ</a:t>
            </a:r>
            <a:r>
              <a:rPr sz="2047" spc="-196" dirty="0">
                <a:solidFill>
                  <a:srgbClr val="333333"/>
                </a:solidFill>
                <a:latin typeface="PMingLiU"/>
                <a:cs typeface="PMingLiU"/>
              </a:rPr>
              <a:t>デル</a:t>
            </a:r>
            <a:r>
              <a:rPr sz="2047" spc="-62" dirty="0">
                <a:solidFill>
                  <a:srgbClr val="333333"/>
                </a:solidFill>
                <a:latin typeface="Microsoft Sans Serif"/>
                <a:cs typeface="Microsoft Sans Serif"/>
              </a:rPr>
              <a:t>, </a:t>
            </a:r>
            <a:r>
              <a:rPr sz="2047" spc="-267" dirty="0">
                <a:solidFill>
                  <a:srgbClr val="333333"/>
                </a:solidFill>
                <a:latin typeface="Microsoft Sans Serif"/>
                <a:cs typeface="Microsoft Sans Serif"/>
              </a:rPr>
              <a:t>VAE</a:t>
            </a:r>
            <a:r>
              <a:rPr sz="2047" spc="-267" dirty="0">
                <a:solidFill>
                  <a:srgbClr val="333333"/>
                </a:solidFill>
                <a:latin typeface="SimSun"/>
                <a:cs typeface="SimSun"/>
              </a:rPr>
              <a:t>）</a:t>
            </a:r>
            <a:r>
              <a:rPr sz="2047" spc="-222" dirty="0">
                <a:solidFill>
                  <a:srgbClr val="333333"/>
                </a:solidFill>
                <a:latin typeface="PMingLiU"/>
                <a:cs typeface="PMingLiU"/>
              </a:rPr>
              <a:t>、エージェントベース</a:t>
            </a:r>
            <a:r>
              <a:rPr sz="2047" spc="-196" dirty="0">
                <a:solidFill>
                  <a:srgbClr val="333333"/>
                </a:solidFill>
                <a:latin typeface="SimSun"/>
                <a:cs typeface="SimSun"/>
              </a:rPr>
              <a:t>モ</a:t>
            </a:r>
            <a:r>
              <a:rPr sz="2047" spc="-222" dirty="0">
                <a:solidFill>
                  <a:srgbClr val="333333"/>
                </a:solidFill>
                <a:latin typeface="PMingLiU"/>
                <a:cs typeface="PMingLiU"/>
              </a:rPr>
              <a:t>デルまで、</a:t>
            </a:r>
            <a:r>
              <a:rPr sz="2047" spc="-196" dirty="0">
                <a:solidFill>
                  <a:srgbClr val="333333"/>
                </a:solidFill>
                <a:latin typeface="SimSun"/>
                <a:cs typeface="SimSun"/>
              </a:rPr>
              <a:t>各々</a:t>
            </a:r>
            <a:r>
              <a:rPr sz="2047" spc="-196" dirty="0">
                <a:solidFill>
                  <a:srgbClr val="333333"/>
                </a:solidFill>
                <a:latin typeface="PMingLiU"/>
                <a:cs typeface="PMingLiU"/>
              </a:rPr>
              <a:t>が</a:t>
            </a:r>
            <a:r>
              <a:rPr sz="2047" spc="-196" dirty="0">
                <a:solidFill>
                  <a:srgbClr val="333333"/>
                </a:solidFill>
                <a:latin typeface="SimSun"/>
                <a:cs typeface="SimSun"/>
              </a:rPr>
              <a:t>異</a:t>
            </a:r>
            <a:r>
              <a:rPr sz="2047" spc="-142" dirty="0">
                <a:solidFill>
                  <a:srgbClr val="333333"/>
                </a:solidFill>
                <a:latin typeface="PMingLiU"/>
                <a:cs typeface="PMingLiU"/>
              </a:rPr>
              <a:t>なる</a:t>
            </a:r>
            <a:r>
              <a:rPr sz="2047" spc="-196" dirty="0">
                <a:solidFill>
                  <a:srgbClr val="333333"/>
                </a:solidFill>
                <a:latin typeface="SimSun"/>
                <a:cs typeface="SimSun"/>
              </a:rPr>
              <a:t>強</a:t>
            </a:r>
            <a:r>
              <a:rPr sz="2047" spc="-196" dirty="0">
                <a:solidFill>
                  <a:srgbClr val="333333"/>
                </a:solidFill>
                <a:latin typeface="PMingLiU"/>
                <a:cs typeface="PMingLiU"/>
              </a:rPr>
              <a:t>みと</a:t>
            </a:r>
            <a:r>
              <a:rPr sz="2047" spc="-196" dirty="0">
                <a:solidFill>
                  <a:srgbClr val="333333"/>
                </a:solidFill>
                <a:latin typeface="SimSun"/>
                <a:cs typeface="SimSun"/>
              </a:rPr>
              <a:t>限界</a:t>
            </a:r>
            <a:r>
              <a:rPr sz="2047" spc="-196" dirty="0">
                <a:solidFill>
                  <a:srgbClr val="333333"/>
                </a:solidFill>
                <a:latin typeface="PMingLiU"/>
                <a:cs typeface="PMingLiU"/>
              </a:rPr>
              <a:t>を</a:t>
            </a:r>
            <a:r>
              <a:rPr sz="2047" spc="-196" dirty="0">
                <a:solidFill>
                  <a:srgbClr val="333333"/>
                </a:solidFill>
                <a:latin typeface="SimSun"/>
                <a:cs typeface="SimSun"/>
              </a:rPr>
              <a:t>持</a:t>
            </a:r>
            <a:r>
              <a:rPr sz="2047" spc="-258" dirty="0">
                <a:solidFill>
                  <a:srgbClr val="333333"/>
                </a:solidFill>
                <a:latin typeface="PMingLiU"/>
                <a:cs typeface="PMingLiU"/>
              </a:rPr>
              <a:t>つ。すべてのスタイライズドファクトを</a:t>
            </a:r>
            <a:r>
              <a:rPr sz="2047" spc="-196" dirty="0">
                <a:solidFill>
                  <a:srgbClr val="333333"/>
                </a:solidFill>
                <a:latin typeface="SimSun"/>
                <a:cs typeface="SimSun"/>
              </a:rPr>
              <a:t>完全</a:t>
            </a:r>
            <a:r>
              <a:rPr sz="2047" spc="-196" dirty="0">
                <a:solidFill>
                  <a:srgbClr val="333333"/>
                </a:solidFill>
                <a:latin typeface="PMingLiU"/>
                <a:cs typeface="PMingLiU"/>
              </a:rPr>
              <a:t>に</a:t>
            </a:r>
            <a:r>
              <a:rPr sz="2047" spc="-196" dirty="0">
                <a:solidFill>
                  <a:srgbClr val="333333"/>
                </a:solidFill>
                <a:latin typeface="SimSun"/>
                <a:cs typeface="SimSun"/>
              </a:rPr>
              <a:t>再現</a:t>
            </a:r>
            <a:r>
              <a:rPr sz="2047" spc="-89" dirty="0">
                <a:solidFill>
                  <a:srgbClr val="333333"/>
                </a:solidFill>
                <a:latin typeface="PMingLiU"/>
                <a:cs typeface="PMingLiU"/>
              </a:rPr>
              <a:t>で</a:t>
            </a:r>
            <a:r>
              <a:rPr sz="2047" spc="-222" dirty="0">
                <a:solidFill>
                  <a:srgbClr val="333333"/>
                </a:solidFill>
                <a:latin typeface="PMingLiU"/>
                <a:cs typeface="PMingLiU"/>
              </a:rPr>
              <a:t>きる</a:t>
            </a:r>
            <a:r>
              <a:rPr sz="2047" spc="-196" dirty="0">
                <a:solidFill>
                  <a:srgbClr val="333333"/>
                </a:solidFill>
                <a:latin typeface="SimSun"/>
                <a:cs typeface="SimSun"/>
              </a:rPr>
              <a:t>モ</a:t>
            </a:r>
            <a:r>
              <a:rPr sz="2047" spc="-196" dirty="0">
                <a:solidFill>
                  <a:srgbClr val="333333"/>
                </a:solidFill>
                <a:latin typeface="PMingLiU"/>
                <a:cs typeface="PMingLiU"/>
              </a:rPr>
              <a:t>デルは</a:t>
            </a:r>
            <a:r>
              <a:rPr sz="2047" spc="-196" dirty="0">
                <a:solidFill>
                  <a:srgbClr val="333333"/>
                </a:solidFill>
                <a:latin typeface="SimSun"/>
                <a:cs typeface="SimSun"/>
              </a:rPr>
              <a:t>発展途上</a:t>
            </a:r>
            <a:r>
              <a:rPr sz="2047" spc="-89" dirty="0">
                <a:solidFill>
                  <a:srgbClr val="333333"/>
                </a:solidFill>
                <a:latin typeface="PMingLiU"/>
                <a:cs typeface="PMingLiU"/>
              </a:rPr>
              <a:t>。</a:t>
            </a:r>
            <a:endParaRPr sz="2047">
              <a:latin typeface="PMingLiU"/>
              <a:cs typeface="PMingLiU"/>
            </a:endParaRPr>
          </a:p>
        </p:txBody>
      </p:sp>
      <p:sp>
        <p:nvSpPr>
          <p:cNvPr id="16" name="object 16"/>
          <p:cNvSpPr txBox="1"/>
          <p:nvPr/>
        </p:nvSpPr>
        <p:spPr>
          <a:xfrm>
            <a:off x="1062294" y="1857030"/>
            <a:ext cx="7164844" cy="1929531"/>
          </a:xfrm>
          <a:prstGeom prst="rect">
            <a:avLst/>
          </a:prstGeom>
        </p:spPr>
        <p:txBody>
          <a:bodyPr vert="horz" wrap="square" lIns="0" tIns="131092" rIns="0" bIns="0" rtlCol="0">
            <a:spAutoFit/>
          </a:bodyPr>
          <a:lstStyle/>
          <a:p>
            <a:pPr marL="22602" algn="just">
              <a:spcBef>
                <a:spcPts val="1032"/>
              </a:spcBef>
            </a:pPr>
            <a:r>
              <a:rPr sz="3604" spc="639" baseline="2057" dirty="0">
                <a:solidFill>
                  <a:srgbClr val="2A6BB0"/>
                </a:solidFill>
                <a:latin typeface="Arial Black"/>
                <a:cs typeface="Arial Black"/>
              </a:rPr>
              <a:t></a:t>
            </a:r>
            <a:r>
              <a:rPr sz="3604" spc="561" baseline="2057" dirty="0">
                <a:solidFill>
                  <a:srgbClr val="2A6BB0"/>
                </a:solidFill>
                <a:latin typeface="Arial Black"/>
                <a:cs typeface="Arial Black"/>
              </a:rPr>
              <a:t> </a:t>
            </a:r>
            <a:r>
              <a:rPr sz="2403" b="1" spc="-240" dirty="0">
                <a:solidFill>
                  <a:srgbClr val="2A6BB0"/>
                </a:solidFill>
                <a:latin typeface="BIZ UDPGothic"/>
                <a:cs typeface="BIZ UDPGothic"/>
              </a:rPr>
              <a:t>資産クラスごとの差異</a:t>
            </a:r>
            <a:endParaRPr sz="2403">
              <a:latin typeface="BIZ UDPGothic"/>
              <a:cs typeface="BIZ UDPGothic"/>
            </a:endParaRPr>
          </a:p>
          <a:p>
            <a:pPr marL="22602" marR="9041" algn="just">
              <a:lnSpc>
                <a:spcPct val="108700"/>
              </a:lnSpc>
              <a:spcBef>
                <a:spcPts val="596"/>
              </a:spcBef>
            </a:pPr>
            <a:r>
              <a:rPr sz="2047" spc="-203" dirty="0">
                <a:solidFill>
                  <a:srgbClr val="333333"/>
                </a:solidFill>
                <a:latin typeface="PMingLiU"/>
                <a:cs typeface="PMingLiU"/>
              </a:rPr>
              <a:t>スタイライズドファクトは</a:t>
            </a:r>
            <a:r>
              <a:rPr sz="2047" spc="-187" dirty="0">
                <a:solidFill>
                  <a:srgbClr val="333333"/>
                </a:solidFill>
                <a:latin typeface="SimSun"/>
                <a:cs typeface="SimSun"/>
              </a:rPr>
              <a:t>基本的</a:t>
            </a:r>
            <a:r>
              <a:rPr sz="2047" spc="-187" dirty="0">
                <a:solidFill>
                  <a:srgbClr val="333333"/>
                </a:solidFill>
                <a:latin typeface="PMingLiU"/>
                <a:cs typeface="PMingLiU"/>
              </a:rPr>
              <a:t>に</a:t>
            </a:r>
            <a:r>
              <a:rPr sz="2047" spc="-187" dirty="0">
                <a:solidFill>
                  <a:srgbClr val="333333"/>
                </a:solidFill>
                <a:latin typeface="SimSun"/>
                <a:cs typeface="SimSun"/>
              </a:rPr>
              <a:t>共通</a:t>
            </a:r>
            <a:r>
              <a:rPr sz="2047" spc="-203" dirty="0">
                <a:solidFill>
                  <a:srgbClr val="333333"/>
                </a:solidFill>
                <a:latin typeface="PMingLiU"/>
                <a:cs typeface="PMingLiU"/>
              </a:rPr>
              <a:t>だが、</a:t>
            </a:r>
            <a:r>
              <a:rPr sz="2047" spc="-187" dirty="0">
                <a:solidFill>
                  <a:srgbClr val="333333"/>
                </a:solidFill>
                <a:latin typeface="SimSun"/>
                <a:cs typeface="SimSun"/>
              </a:rPr>
              <a:t>程度</a:t>
            </a:r>
            <a:r>
              <a:rPr sz="2047" spc="-187" dirty="0">
                <a:solidFill>
                  <a:srgbClr val="333333"/>
                </a:solidFill>
                <a:latin typeface="PMingLiU"/>
                <a:cs typeface="PMingLiU"/>
              </a:rPr>
              <a:t>は</a:t>
            </a:r>
            <a:r>
              <a:rPr sz="2047" spc="-187" dirty="0">
                <a:solidFill>
                  <a:srgbClr val="333333"/>
                </a:solidFill>
                <a:latin typeface="SimSun"/>
                <a:cs typeface="SimSun"/>
              </a:rPr>
              <a:t>資産</a:t>
            </a:r>
            <a:r>
              <a:rPr sz="2047" spc="-203" dirty="0">
                <a:solidFill>
                  <a:srgbClr val="333333"/>
                </a:solidFill>
                <a:latin typeface="PMingLiU"/>
                <a:cs typeface="PMingLiU"/>
              </a:rPr>
              <a:t>クラスに</a:t>
            </a:r>
            <a:r>
              <a:rPr sz="2047" spc="-214" dirty="0">
                <a:solidFill>
                  <a:srgbClr val="333333"/>
                </a:solidFill>
                <a:latin typeface="PMingLiU"/>
                <a:cs typeface="PMingLiU"/>
              </a:rPr>
              <a:t>より</a:t>
            </a:r>
            <a:r>
              <a:rPr sz="2047" spc="-187" dirty="0">
                <a:solidFill>
                  <a:srgbClr val="333333"/>
                </a:solidFill>
                <a:latin typeface="SimSun"/>
                <a:cs typeface="SimSun"/>
              </a:rPr>
              <a:t>大</a:t>
            </a:r>
            <a:r>
              <a:rPr sz="2047" spc="-311" dirty="0">
                <a:solidFill>
                  <a:srgbClr val="333333"/>
                </a:solidFill>
                <a:latin typeface="PMingLiU"/>
                <a:cs typeface="PMingLiU"/>
              </a:rPr>
              <a:t>きく </a:t>
            </a:r>
            <a:r>
              <a:rPr sz="2047" spc="-187" dirty="0">
                <a:solidFill>
                  <a:srgbClr val="333333"/>
                </a:solidFill>
                <a:latin typeface="SimSun"/>
                <a:cs typeface="SimSun"/>
              </a:rPr>
              <a:t>異</a:t>
            </a:r>
            <a:r>
              <a:rPr sz="2047" spc="-187" dirty="0">
                <a:solidFill>
                  <a:srgbClr val="333333"/>
                </a:solidFill>
                <a:latin typeface="PMingLiU"/>
                <a:cs typeface="PMingLiU"/>
              </a:rPr>
              <a:t>なる。</a:t>
            </a:r>
            <a:r>
              <a:rPr sz="2047" spc="-187" dirty="0">
                <a:solidFill>
                  <a:srgbClr val="333333"/>
                </a:solidFill>
                <a:latin typeface="SimSun"/>
                <a:cs typeface="SimSun"/>
              </a:rPr>
              <a:t>株式</a:t>
            </a:r>
            <a:r>
              <a:rPr sz="2047" spc="-187" dirty="0">
                <a:solidFill>
                  <a:srgbClr val="333333"/>
                </a:solidFill>
                <a:latin typeface="PMingLiU"/>
                <a:cs typeface="PMingLiU"/>
              </a:rPr>
              <a:t>や</a:t>
            </a:r>
            <a:r>
              <a:rPr sz="2047" spc="-187" dirty="0">
                <a:solidFill>
                  <a:srgbClr val="333333"/>
                </a:solidFill>
                <a:latin typeface="SimSun"/>
                <a:cs typeface="SimSun"/>
              </a:rPr>
              <a:t>暗号資産</a:t>
            </a:r>
            <a:r>
              <a:rPr sz="2047" spc="-187" dirty="0">
                <a:solidFill>
                  <a:srgbClr val="333333"/>
                </a:solidFill>
                <a:latin typeface="PMingLiU"/>
                <a:cs typeface="PMingLiU"/>
              </a:rPr>
              <a:t>では</a:t>
            </a:r>
            <a:r>
              <a:rPr sz="2047" spc="-187" dirty="0">
                <a:solidFill>
                  <a:srgbClr val="333333"/>
                </a:solidFill>
                <a:latin typeface="SimSun"/>
                <a:cs typeface="SimSun"/>
              </a:rPr>
              <a:t>肥尾性</a:t>
            </a:r>
            <a:r>
              <a:rPr sz="2047" spc="-187" dirty="0">
                <a:solidFill>
                  <a:srgbClr val="333333"/>
                </a:solidFill>
                <a:latin typeface="PMingLiU"/>
                <a:cs typeface="PMingLiU"/>
              </a:rPr>
              <a:t>が</a:t>
            </a:r>
            <a:r>
              <a:rPr sz="2047" spc="-187" dirty="0">
                <a:solidFill>
                  <a:srgbClr val="333333"/>
                </a:solidFill>
                <a:latin typeface="SimSun"/>
                <a:cs typeface="SimSun"/>
              </a:rPr>
              <a:t>極端</a:t>
            </a:r>
            <a:r>
              <a:rPr sz="2047" spc="-187" dirty="0">
                <a:solidFill>
                  <a:srgbClr val="333333"/>
                </a:solidFill>
                <a:latin typeface="PMingLiU"/>
                <a:cs typeface="PMingLiU"/>
              </a:rPr>
              <a:t>に</a:t>
            </a:r>
            <a:r>
              <a:rPr sz="2047" spc="-187" dirty="0">
                <a:solidFill>
                  <a:srgbClr val="333333"/>
                </a:solidFill>
                <a:latin typeface="SimSun"/>
                <a:cs typeface="SimSun"/>
              </a:rPr>
              <a:t>高</a:t>
            </a:r>
            <a:r>
              <a:rPr sz="2047" spc="-311" dirty="0">
                <a:solidFill>
                  <a:srgbClr val="333333"/>
                </a:solidFill>
                <a:latin typeface="PMingLiU"/>
                <a:cs typeface="PMingLiU"/>
              </a:rPr>
              <a:t>く 、</a:t>
            </a:r>
            <a:r>
              <a:rPr sz="2047" spc="-187" dirty="0">
                <a:solidFill>
                  <a:srgbClr val="333333"/>
                </a:solidFill>
                <a:latin typeface="SimSun"/>
                <a:cs typeface="SimSun"/>
              </a:rPr>
              <a:t>債券</a:t>
            </a:r>
            <a:r>
              <a:rPr sz="2047" spc="-187" dirty="0">
                <a:solidFill>
                  <a:srgbClr val="333333"/>
                </a:solidFill>
                <a:latin typeface="PMingLiU"/>
                <a:cs typeface="PMingLiU"/>
              </a:rPr>
              <a:t>では</a:t>
            </a:r>
            <a:r>
              <a:rPr sz="2047" spc="-187" dirty="0">
                <a:solidFill>
                  <a:srgbClr val="333333"/>
                </a:solidFill>
                <a:latin typeface="SimSun"/>
                <a:cs typeface="SimSun"/>
              </a:rPr>
              <a:t>低</a:t>
            </a:r>
            <a:r>
              <a:rPr sz="2047" spc="-187" dirty="0">
                <a:solidFill>
                  <a:srgbClr val="333333"/>
                </a:solidFill>
                <a:latin typeface="PMingLiU"/>
                <a:cs typeface="PMingLiU"/>
              </a:rPr>
              <a:t>めの</a:t>
            </a:r>
            <a:r>
              <a:rPr sz="2047" spc="-187" dirty="0">
                <a:solidFill>
                  <a:srgbClr val="333333"/>
                </a:solidFill>
                <a:latin typeface="SimSun"/>
                <a:cs typeface="SimSun"/>
              </a:rPr>
              <a:t>傾向</a:t>
            </a:r>
            <a:r>
              <a:rPr sz="2047" spc="-187" dirty="0">
                <a:solidFill>
                  <a:srgbClr val="333333"/>
                </a:solidFill>
                <a:latin typeface="PMingLiU"/>
                <a:cs typeface="PMingLiU"/>
              </a:rPr>
              <a:t>。</a:t>
            </a:r>
            <a:r>
              <a:rPr sz="2047" spc="-187" dirty="0">
                <a:solidFill>
                  <a:srgbClr val="333333"/>
                </a:solidFill>
                <a:latin typeface="SimSun"/>
                <a:cs typeface="SimSun"/>
              </a:rPr>
              <a:t>生成モ</a:t>
            </a:r>
            <a:r>
              <a:rPr sz="2047" spc="-187" dirty="0">
                <a:solidFill>
                  <a:srgbClr val="333333"/>
                </a:solidFill>
                <a:latin typeface="PMingLiU"/>
                <a:cs typeface="PMingLiU"/>
              </a:rPr>
              <a:t>デルは</a:t>
            </a:r>
            <a:r>
              <a:rPr sz="2047" spc="-187" dirty="0">
                <a:solidFill>
                  <a:srgbClr val="333333"/>
                </a:solidFill>
                <a:latin typeface="SimSun"/>
                <a:cs typeface="SimSun"/>
              </a:rPr>
              <a:t>対象資産</a:t>
            </a:r>
            <a:r>
              <a:rPr sz="2047" spc="-187" dirty="0">
                <a:solidFill>
                  <a:srgbClr val="333333"/>
                </a:solidFill>
                <a:latin typeface="PMingLiU"/>
                <a:cs typeface="PMingLiU"/>
              </a:rPr>
              <a:t>の</a:t>
            </a:r>
            <a:r>
              <a:rPr sz="2047" spc="-187" dirty="0">
                <a:solidFill>
                  <a:srgbClr val="333333"/>
                </a:solidFill>
                <a:latin typeface="SimSun"/>
                <a:cs typeface="SimSun"/>
              </a:rPr>
              <a:t>特性</a:t>
            </a:r>
            <a:r>
              <a:rPr sz="2047" spc="-187" dirty="0">
                <a:solidFill>
                  <a:srgbClr val="333333"/>
                </a:solidFill>
                <a:latin typeface="PMingLiU"/>
                <a:cs typeface="PMingLiU"/>
              </a:rPr>
              <a:t>を</a:t>
            </a:r>
            <a:r>
              <a:rPr sz="2047" spc="-187" dirty="0">
                <a:solidFill>
                  <a:srgbClr val="333333"/>
                </a:solidFill>
                <a:latin typeface="SimSun"/>
                <a:cs typeface="SimSun"/>
              </a:rPr>
              <a:t>考慮</a:t>
            </a:r>
            <a:r>
              <a:rPr sz="2047" spc="-187" dirty="0">
                <a:solidFill>
                  <a:srgbClr val="333333"/>
                </a:solidFill>
                <a:latin typeface="PMingLiU"/>
                <a:cs typeface="PMingLiU"/>
              </a:rPr>
              <a:t>する</a:t>
            </a:r>
            <a:r>
              <a:rPr sz="2047" spc="-187" dirty="0">
                <a:solidFill>
                  <a:srgbClr val="333333"/>
                </a:solidFill>
                <a:latin typeface="SimSun"/>
                <a:cs typeface="SimSun"/>
              </a:rPr>
              <a:t>必要</a:t>
            </a:r>
            <a:r>
              <a:rPr sz="2047" spc="-187" dirty="0">
                <a:solidFill>
                  <a:srgbClr val="333333"/>
                </a:solidFill>
                <a:latin typeface="PMingLiU"/>
                <a:cs typeface="PMingLiU"/>
              </a:rPr>
              <a:t>がある。</a:t>
            </a:r>
            <a:endParaRPr sz="2047">
              <a:latin typeface="PMingLiU"/>
              <a:cs typeface="PMingLiU"/>
            </a:endParaRPr>
          </a:p>
        </p:txBody>
      </p:sp>
      <p:sp>
        <p:nvSpPr>
          <p:cNvPr id="17" name="object 17"/>
          <p:cNvSpPr txBox="1"/>
          <p:nvPr/>
        </p:nvSpPr>
        <p:spPr>
          <a:xfrm>
            <a:off x="1062294" y="4298049"/>
            <a:ext cx="7164844" cy="1582706"/>
          </a:xfrm>
          <a:prstGeom prst="rect">
            <a:avLst/>
          </a:prstGeom>
        </p:spPr>
        <p:txBody>
          <a:bodyPr vert="horz" wrap="square" lIns="0" tIns="131092" rIns="0" bIns="0" rtlCol="0">
            <a:spAutoFit/>
          </a:bodyPr>
          <a:lstStyle/>
          <a:p>
            <a:pPr marL="22602" algn="just">
              <a:spcBef>
                <a:spcPts val="1032"/>
              </a:spcBef>
            </a:pPr>
            <a:r>
              <a:rPr sz="3604" spc="639" baseline="2057" dirty="0">
                <a:solidFill>
                  <a:srgbClr val="2A6BB0"/>
                </a:solidFill>
                <a:latin typeface="Arial Black"/>
                <a:cs typeface="Arial Black"/>
              </a:rPr>
              <a:t></a:t>
            </a:r>
            <a:r>
              <a:rPr sz="3604" spc="561" baseline="2057" dirty="0">
                <a:solidFill>
                  <a:srgbClr val="2A6BB0"/>
                </a:solidFill>
                <a:latin typeface="Arial Black"/>
                <a:cs typeface="Arial Black"/>
              </a:rPr>
              <a:t> </a:t>
            </a:r>
            <a:r>
              <a:rPr sz="2403" b="1" spc="-285" dirty="0">
                <a:solidFill>
                  <a:srgbClr val="2A6BB0"/>
                </a:solidFill>
                <a:latin typeface="BIZ UDPGothic"/>
                <a:cs typeface="BIZ UDPGothic"/>
              </a:rPr>
              <a:t>多面的な評価が必要</a:t>
            </a:r>
            <a:endParaRPr sz="2403">
              <a:latin typeface="BIZ UDPGothic"/>
              <a:cs typeface="BIZ UDPGothic"/>
            </a:endParaRPr>
          </a:p>
          <a:p>
            <a:pPr marL="22602" marR="9041" algn="just">
              <a:lnSpc>
                <a:spcPct val="108700"/>
              </a:lnSpc>
              <a:spcBef>
                <a:spcPts val="596"/>
              </a:spcBef>
            </a:pPr>
            <a:r>
              <a:rPr sz="2047" spc="-187" dirty="0">
                <a:solidFill>
                  <a:srgbClr val="333333"/>
                </a:solidFill>
                <a:latin typeface="SimSun"/>
                <a:cs typeface="SimSun"/>
              </a:rPr>
              <a:t>基本統計量</a:t>
            </a:r>
            <a:r>
              <a:rPr sz="2047" spc="-187" dirty="0">
                <a:solidFill>
                  <a:srgbClr val="333333"/>
                </a:solidFill>
                <a:latin typeface="PMingLiU"/>
                <a:cs typeface="PMingLiU"/>
              </a:rPr>
              <a:t>の</a:t>
            </a:r>
            <a:r>
              <a:rPr sz="2047" spc="-187" dirty="0">
                <a:solidFill>
                  <a:srgbClr val="333333"/>
                </a:solidFill>
                <a:latin typeface="SimSun"/>
                <a:cs typeface="SimSun"/>
              </a:rPr>
              <a:t>比較</a:t>
            </a:r>
            <a:r>
              <a:rPr sz="2047" spc="-249" dirty="0">
                <a:solidFill>
                  <a:srgbClr val="333333"/>
                </a:solidFill>
                <a:latin typeface="PMingLiU"/>
                <a:cs typeface="PMingLiU"/>
              </a:rPr>
              <a:t>だけでなく 、</a:t>
            </a:r>
            <a:r>
              <a:rPr sz="2047" spc="-187" dirty="0">
                <a:solidFill>
                  <a:srgbClr val="333333"/>
                </a:solidFill>
                <a:latin typeface="SimSun"/>
                <a:cs typeface="SimSun"/>
              </a:rPr>
              <a:t>自己相関構造</a:t>
            </a:r>
            <a:r>
              <a:rPr sz="2047" spc="-187" dirty="0">
                <a:solidFill>
                  <a:srgbClr val="333333"/>
                </a:solidFill>
                <a:latin typeface="PMingLiU"/>
                <a:cs typeface="PMingLiU"/>
              </a:rPr>
              <a:t>、</a:t>
            </a:r>
            <a:r>
              <a:rPr sz="2047" spc="-187" dirty="0">
                <a:solidFill>
                  <a:srgbClr val="333333"/>
                </a:solidFill>
                <a:latin typeface="SimSun"/>
                <a:cs typeface="SimSun"/>
              </a:rPr>
              <a:t>分布適合度</a:t>
            </a:r>
            <a:r>
              <a:rPr sz="2047" spc="-187" dirty="0">
                <a:solidFill>
                  <a:srgbClr val="333333"/>
                </a:solidFill>
                <a:latin typeface="PMingLiU"/>
                <a:cs typeface="PMingLiU"/>
              </a:rPr>
              <a:t>、</a:t>
            </a:r>
            <a:r>
              <a:rPr sz="2047" spc="-187" dirty="0">
                <a:solidFill>
                  <a:srgbClr val="333333"/>
                </a:solidFill>
                <a:latin typeface="SimSun"/>
                <a:cs typeface="SimSun"/>
              </a:rPr>
              <a:t>判別モ</a:t>
            </a:r>
            <a:r>
              <a:rPr sz="2047" spc="-187" dirty="0">
                <a:solidFill>
                  <a:srgbClr val="333333"/>
                </a:solidFill>
                <a:latin typeface="PMingLiU"/>
                <a:cs typeface="PMingLiU"/>
              </a:rPr>
              <a:t>デル、</a:t>
            </a:r>
            <a:r>
              <a:rPr sz="2047" spc="-187" dirty="0">
                <a:solidFill>
                  <a:srgbClr val="333333"/>
                </a:solidFill>
                <a:latin typeface="SimSun"/>
                <a:cs typeface="SimSun"/>
              </a:rPr>
              <a:t>実務</a:t>
            </a:r>
            <a:r>
              <a:rPr sz="2047" spc="-187" dirty="0">
                <a:solidFill>
                  <a:srgbClr val="333333"/>
                </a:solidFill>
                <a:latin typeface="PMingLiU"/>
                <a:cs typeface="PMingLiU"/>
              </a:rPr>
              <a:t>タスクでの</a:t>
            </a:r>
            <a:r>
              <a:rPr sz="2047" spc="-187" dirty="0">
                <a:solidFill>
                  <a:srgbClr val="333333"/>
                </a:solidFill>
                <a:latin typeface="SimSun"/>
                <a:cs typeface="SimSun"/>
              </a:rPr>
              <a:t>検証</a:t>
            </a:r>
            <a:r>
              <a:rPr sz="2047" spc="-222" dirty="0">
                <a:solidFill>
                  <a:srgbClr val="333333"/>
                </a:solidFill>
                <a:latin typeface="PMingLiU"/>
                <a:cs typeface="PMingLiU"/>
              </a:rPr>
              <a:t>など、</a:t>
            </a:r>
            <a:r>
              <a:rPr sz="2047" spc="-187" dirty="0">
                <a:solidFill>
                  <a:srgbClr val="333333"/>
                </a:solidFill>
                <a:latin typeface="SimSun"/>
                <a:cs typeface="SimSun"/>
              </a:rPr>
              <a:t>複数</a:t>
            </a:r>
            <a:r>
              <a:rPr sz="2047" spc="-187" dirty="0">
                <a:solidFill>
                  <a:srgbClr val="333333"/>
                </a:solidFill>
                <a:latin typeface="PMingLiU"/>
                <a:cs typeface="PMingLiU"/>
              </a:rPr>
              <a:t>のテストをバッテリー</a:t>
            </a:r>
            <a:r>
              <a:rPr sz="2047" spc="-187" dirty="0">
                <a:solidFill>
                  <a:srgbClr val="333333"/>
                </a:solidFill>
                <a:latin typeface="SimSun"/>
                <a:cs typeface="SimSun"/>
              </a:rPr>
              <a:t>的</a:t>
            </a:r>
            <a:r>
              <a:rPr sz="2047" spc="-187" dirty="0">
                <a:solidFill>
                  <a:srgbClr val="333333"/>
                </a:solidFill>
                <a:latin typeface="PMingLiU"/>
                <a:cs typeface="PMingLiU"/>
              </a:rPr>
              <a:t>に</a:t>
            </a:r>
            <a:r>
              <a:rPr sz="2047" spc="-187" dirty="0">
                <a:solidFill>
                  <a:srgbClr val="333333"/>
                </a:solidFill>
                <a:latin typeface="SimSun"/>
                <a:cs typeface="SimSun"/>
              </a:rPr>
              <a:t>適用</a:t>
            </a:r>
            <a:r>
              <a:rPr sz="2047" spc="-222" dirty="0">
                <a:solidFill>
                  <a:srgbClr val="333333"/>
                </a:solidFill>
                <a:latin typeface="PMingLiU"/>
                <a:cs typeface="PMingLiU"/>
              </a:rPr>
              <a:t>して</a:t>
            </a:r>
            <a:r>
              <a:rPr sz="2047" spc="-187" dirty="0">
                <a:solidFill>
                  <a:srgbClr val="333333"/>
                </a:solidFill>
                <a:latin typeface="SimSun"/>
                <a:cs typeface="SimSun"/>
              </a:rPr>
              <a:t>モ</a:t>
            </a:r>
            <a:r>
              <a:rPr sz="2047" spc="-187" dirty="0">
                <a:solidFill>
                  <a:srgbClr val="333333"/>
                </a:solidFill>
                <a:latin typeface="PMingLiU"/>
                <a:cs typeface="PMingLiU"/>
              </a:rPr>
              <a:t>デル</a:t>
            </a:r>
            <a:r>
              <a:rPr sz="2047" spc="-187" dirty="0">
                <a:solidFill>
                  <a:srgbClr val="333333"/>
                </a:solidFill>
                <a:latin typeface="SimSun"/>
                <a:cs typeface="SimSun"/>
              </a:rPr>
              <a:t>性能</a:t>
            </a:r>
            <a:r>
              <a:rPr sz="2047" spc="-187" dirty="0">
                <a:solidFill>
                  <a:srgbClr val="333333"/>
                </a:solidFill>
                <a:latin typeface="PMingLiU"/>
                <a:cs typeface="PMingLiU"/>
              </a:rPr>
              <a:t>を</a:t>
            </a:r>
            <a:r>
              <a:rPr sz="2047" spc="-187" dirty="0">
                <a:solidFill>
                  <a:srgbClr val="333333"/>
                </a:solidFill>
                <a:latin typeface="SimSun"/>
                <a:cs typeface="SimSun"/>
              </a:rPr>
              <a:t>立体的</a:t>
            </a:r>
            <a:r>
              <a:rPr sz="2047" spc="-187" dirty="0">
                <a:solidFill>
                  <a:srgbClr val="333333"/>
                </a:solidFill>
                <a:latin typeface="PMingLiU"/>
                <a:cs typeface="PMingLiU"/>
              </a:rPr>
              <a:t>に</a:t>
            </a:r>
            <a:r>
              <a:rPr sz="2047" spc="-187" dirty="0">
                <a:solidFill>
                  <a:srgbClr val="333333"/>
                </a:solidFill>
                <a:latin typeface="SimSun"/>
                <a:cs typeface="SimSun"/>
              </a:rPr>
              <a:t>把握</a:t>
            </a:r>
            <a:r>
              <a:rPr sz="2047" spc="-249" dirty="0">
                <a:solidFill>
                  <a:srgbClr val="333333"/>
                </a:solidFill>
                <a:latin typeface="PMingLiU"/>
                <a:cs typeface="PMingLiU"/>
              </a:rPr>
              <a:t>すべき。</a:t>
            </a:r>
            <a:endParaRPr sz="2047">
              <a:latin typeface="PMingLiU"/>
              <a:cs typeface="PMingLiU"/>
            </a:endParaRPr>
          </a:p>
        </p:txBody>
      </p:sp>
      <p:sp>
        <p:nvSpPr>
          <p:cNvPr id="18" name="object 18"/>
          <p:cNvSpPr txBox="1"/>
          <p:nvPr/>
        </p:nvSpPr>
        <p:spPr>
          <a:xfrm>
            <a:off x="1062294" y="6400037"/>
            <a:ext cx="7164844" cy="1929531"/>
          </a:xfrm>
          <a:prstGeom prst="rect">
            <a:avLst/>
          </a:prstGeom>
        </p:spPr>
        <p:txBody>
          <a:bodyPr vert="horz" wrap="square" lIns="0" tIns="131092" rIns="0" bIns="0" rtlCol="0">
            <a:spAutoFit/>
          </a:bodyPr>
          <a:lstStyle/>
          <a:p>
            <a:pPr marL="22602" algn="just">
              <a:spcBef>
                <a:spcPts val="1032"/>
              </a:spcBef>
            </a:pPr>
            <a:r>
              <a:rPr sz="3604" baseline="2057" dirty="0">
                <a:solidFill>
                  <a:srgbClr val="2A6BB0"/>
                </a:solidFill>
                <a:latin typeface="Arial Black"/>
                <a:cs typeface="Arial Black"/>
              </a:rPr>
              <a:t></a:t>
            </a:r>
            <a:r>
              <a:rPr sz="3604" spc="173" baseline="2057" dirty="0">
                <a:solidFill>
                  <a:srgbClr val="2A6BB0"/>
                </a:solidFill>
                <a:latin typeface="Arial Black"/>
                <a:cs typeface="Arial Black"/>
              </a:rPr>
              <a:t> </a:t>
            </a:r>
            <a:r>
              <a:rPr sz="2403" b="1" spc="-285" dirty="0">
                <a:solidFill>
                  <a:srgbClr val="2A6BB0"/>
                </a:solidFill>
                <a:latin typeface="BIZ UDPGothic"/>
                <a:cs typeface="BIZ UDPGothic"/>
              </a:rPr>
              <a:t>将来性のあるユースケース</a:t>
            </a:r>
            <a:endParaRPr sz="2403">
              <a:latin typeface="BIZ UDPGothic"/>
              <a:cs typeface="BIZ UDPGothic"/>
            </a:endParaRPr>
          </a:p>
          <a:p>
            <a:pPr marL="22602" marR="9041" algn="just">
              <a:lnSpc>
                <a:spcPct val="108700"/>
              </a:lnSpc>
              <a:spcBef>
                <a:spcPts val="596"/>
              </a:spcBef>
            </a:pPr>
            <a:r>
              <a:rPr sz="2047" spc="-187" dirty="0">
                <a:solidFill>
                  <a:srgbClr val="333333"/>
                </a:solidFill>
                <a:latin typeface="SimSun"/>
                <a:cs typeface="SimSun"/>
              </a:rPr>
              <a:t>高品質</a:t>
            </a:r>
            <a:r>
              <a:rPr sz="2047" spc="-187" dirty="0">
                <a:solidFill>
                  <a:srgbClr val="333333"/>
                </a:solidFill>
                <a:latin typeface="PMingLiU"/>
                <a:cs typeface="PMingLiU"/>
              </a:rPr>
              <a:t>な</a:t>
            </a:r>
            <a:r>
              <a:rPr sz="2047" spc="-187" dirty="0">
                <a:solidFill>
                  <a:srgbClr val="333333"/>
                </a:solidFill>
                <a:latin typeface="SimSun"/>
                <a:cs typeface="SimSun"/>
              </a:rPr>
              <a:t>擬似</a:t>
            </a:r>
            <a:r>
              <a:rPr sz="2047" spc="-203" dirty="0">
                <a:solidFill>
                  <a:srgbClr val="333333"/>
                </a:solidFill>
                <a:latin typeface="PMingLiU"/>
                <a:cs typeface="PMingLiU"/>
              </a:rPr>
              <a:t>データはバックテスト、ストレステスト、</a:t>
            </a:r>
            <a:r>
              <a:rPr sz="2047" spc="-187" dirty="0">
                <a:solidFill>
                  <a:srgbClr val="333333"/>
                </a:solidFill>
                <a:latin typeface="SimSun"/>
                <a:cs typeface="SimSun"/>
              </a:rPr>
              <a:t>機械学習モ</a:t>
            </a:r>
            <a:r>
              <a:rPr sz="2047" spc="-187" dirty="0">
                <a:solidFill>
                  <a:srgbClr val="333333"/>
                </a:solidFill>
                <a:latin typeface="PMingLiU"/>
                <a:cs typeface="PMingLiU"/>
              </a:rPr>
              <a:t>デルのデータ</a:t>
            </a:r>
            <a:r>
              <a:rPr sz="2047" spc="-187" dirty="0">
                <a:solidFill>
                  <a:srgbClr val="333333"/>
                </a:solidFill>
                <a:latin typeface="SimSun"/>
                <a:cs typeface="SimSun"/>
              </a:rPr>
              <a:t>拡張</a:t>
            </a:r>
            <a:r>
              <a:rPr sz="2047" spc="-214" dirty="0">
                <a:solidFill>
                  <a:srgbClr val="333333"/>
                </a:solidFill>
                <a:latin typeface="PMingLiU"/>
                <a:cs typeface="PMingLiU"/>
              </a:rPr>
              <a:t>、アルゴリズム</a:t>
            </a:r>
            <a:r>
              <a:rPr sz="2047" spc="-187" dirty="0">
                <a:solidFill>
                  <a:srgbClr val="333333"/>
                </a:solidFill>
                <a:latin typeface="SimSun"/>
                <a:cs typeface="SimSun"/>
              </a:rPr>
              <a:t>取引開発</a:t>
            </a:r>
            <a:r>
              <a:rPr sz="2047" spc="-187" dirty="0">
                <a:solidFill>
                  <a:srgbClr val="333333"/>
                </a:solidFill>
                <a:latin typeface="PMingLiU"/>
                <a:cs typeface="PMingLiU"/>
              </a:rPr>
              <a:t>、</a:t>
            </a:r>
            <a:r>
              <a:rPr sz="2047" spc="-187" dirty="0">
                <a:solidFill>
                  <a:srgbClr val="333333"/>
                </a:solidFill>
                <a:latin typeface="SimSun"/>
                <a:cs typeface="SimSun"/>
              </a:rPr>
              <a:t>価格評価</a:t>
            </a:r>
            <a:r>
              <a:rPr sz="2047" spc="-187" dirty="0">
                <a:solidFill>
                  <a:srgbClr val="333333"/>
                </a:solidFill>
                <a:latin typeface="PMingLiU"/>
                <a:cs typeface="PMingLiU"/>
              </a:rPr>
              <a:t>、</a:t>
            </a:r>
            <a:r>
              <a:rPr sz="2047" spc="-187" dirty="0">
                <a:solidFill>
                  <a:srgbClr val="333333"/>
                </a:solidFill>
                <a:latin typeface="SimSun"/>
                <a:cs typeface="SimSun"/>
              </a:rPr>
              <a:t>学術研究</a:t>
            </a:r>
            <a:r>
              <a:rPr sz="2047" spc="-187" dirty="0">
                <a:solidFill>
                  <a:srgbClr val="333333"/>
                </a:solidFill>
                <a:latin typeface="PMingLiU"/>
                <a:cs typeface="PMingLiU"/>
              </a:rPr>
              <a:t>など</a:t>
            </a:r>
            <a:r>
              <a:rPr sz="2047" spc="-187" dirty="0">
                <a:solidFill>
                  <a:srgbClr val="333333"/>
                </a:solidFill>
                <a:latin typeface="SimSun"/>
                <a:cs typeface="SimSun"/>
              </a:rPr>
              <a:t>広範囲</a:t>
            </a:r>
            <a:r>
              <a:rPr sz="2047" spc="-187" dirty="0">
                <a:solidFill>
                  <a:srgbClr val="333333"/>
                </a:solidFill>
                <a:latin typeface="PMingLiU"/>
                <a:cs typeface="PMingLiU"/>
              </a:rPr>
              <a:t>に</a:t>
            </a:r>
            <a:r>
              <a:rPr sz="2047" spc="-187" dirty="0">
                <a:solidFill>
                  <a:srgbClr val="333333"/>
                </a:solidFill>
                <a:latin typeface="SimSun"/>
                <a:cs typeface="SimSun"/>
              </a:rPr>
              <a:t>応用可能</a:t>
            </a:r>
            <a:r>
              <a:rPr sz="2047" spc="-187" dirty="0">
                <a:solidFill>
                  <a:srgbClr val="333333"/>
                </a:solidFill>
                <a:latin typeface="PMingLiU"/>
                <a:cs typeface="PMingLiU"/>
              </a:rPr>
              <a:t>。</a:t>
            </a:r>
            <a:r>
              <a:rPr sz="2047" spc="-187" dirty="0">
                <a:solidFill>
                  <a:srgbClr val="333333"/>
                </a:solidFill>
                <a:latin typeface="SimSun"/>
                <a:cs typeface="SimSun"/>
              </a:rPr>
              <a:t>金融分野</a:t>
            </a:r>
            <a:r>
              <a:rPr sz="2047" spc="-187" dirty="0">
                <a:solidFill>
                  <a:srgbClr val="333333"/>
                </a:solidFill>
                <a:latin typeface="PMingLiU"/>
                <a:cs typeface="PMingLiU"/>
              </a:rPr>
              <a:t>の</a:t>
            </a:r>
            <a:r>
              <a:rPr sz="2047" spc="-187" dirty="0">
                <a:solidFill>
                  <a:srgbClr val="333333"/>
                </a:solidFill>
                <a:latin typeface="SimSun"/>
                <a:cs typeface="SimSun"/>
              </a:rPr>
              <a:t>技術発展</a:t>
            </a:r>
            <a:r>
              <a:rPr sz="2047" spc="-187" dirty="0">
                <a:solidFill>
                  <a:srgbClr val="333333"/>
                </a:solidFill>
                <a:latin typeface="PMingLiU"/>
                <a:cs typeface="PMingLiU"/>
              </a:rPr>
              <a:t>に</a:t>
            </a:r>
            <a:r>
              <a:rPr sz="2047" spc="-187" dirty="0">
                <a:solidFill>
                  <a:srgbClr val="333333"/>
                </a:solidFill>
                <a:latin typeface="SimSun"/>
                <a:cs typeface="SimSun"/>
              </a:rPr>
              <a:t>大</a:t>
            </a:r>
            <a:r>
              <a:rPr sz="2047" spc="-311" dirty="0">
                <a:solidFill>
                  <a:srgbClr val="333333"/>
                </a:solidFill>
                <a:latin typeface="PMingLiU"/>
                <a:cs typeface="PMingLiU"/>
              </a:rPr>
              <a:t>きく </a:t>
            </a:r>
            <a:r>
              <a:rPr sz="2047" spc="-187" dirty="0">
                <a:solidFill>
                  <a:srgbClr val="333333"/>
                </a:solidFill>
                <a:latin typeface="SimSun"/>
                <a:cs typeface="SimSun"/>
              </a:rPr>
              <a:t>貢献</a:t>
            </a:r>
            <a:r>
              <a:rPr sz="2047" spc="-187" dirty="0">
                <a:solidFill>
                  <a:srgbClr val="333333"/>
                </a:solidFill>
                <a:latin typeface="PMingLiU"/>
                <a:cs typeface="PMingLiU"/>
              </a:rPr>
              <a:t>する</a:t>
            </a:r>
            <a:r>
              <a:rPr sz="2047" spc="-187" dirty="0">
                <a:solidFill>
                  <a:srgbClr val="333333"/>
                </a:solidFill>
                <a:latin typeface="SimSun"/>
                <a:cs typeface="SimSun"/>
              </a:rPr>
              <a:t>可能性</a:t>
            </a:r>
            <a:r>
              <a:rPr sz="2047" spc="-187" dirty="0">
                <a:solidFill>
                  <a:srgbClr val="333333"/>
                </a:solidFill>
                <a:latin typeface="PMingLiU"/>
                <a:cs typeface="PMingLiU"/>
              </a:rPr>
              <a:t>がある。</a:t>
            </a:r>
            <a:endParaRPr sz="2047">
              <a:latin typeface="PMingLiU"/>
              <a:cs typeface="PMingLiU"/>
            </a:endParaRPr>
          </a:p>
        </p:txBody>
      </p:sp>
      <p:sp>
        <p:nvSpPr>
          <p:cNvPr id="19" name="object 19"/>
          <p:cNvSpPr/>
          <p:nvPr/>
        </p:nvSpPr>
        <p:spPr>
          <a:xfrm>
            <a:off x="9170755" y="-2096534"/>
            <a:ext cx="11713503" cy="14595262"/>
          </a:xfrm>
          <a:custGeom>
            <a:avLst/>
            <a:gdLst/>
            <a:ahLst/>
            <a:cxnLst/>
            <a:rect l="l" t="t" r="r" b="b"/>
            <a:pathLst>
              <a:path w="6581775" h="8201025">
                <a:moveTo>
                  <a:pt x="6581775" y="8191500"/>
                </a:moveTo>
                <a:lnTo>
                  <a:pt x="0" y="8191500"/>
                </a:lnTo>
                <a:lnTo>
                  <a:pt x="0" y="8201025"/>
                </a:lnTo>
                <a:lnTo>
                  <a:pt x="6581775" y="8201025"/>
                </a:lnTo>
                <a:lnTo>
                  <a:pt x="6581775" y="8191500"/>
                </a:lnTo>
                <a:close/>
              </a:path>
              <a:path w="6581775" h="8201025">
                <a:moveTo>
                  <a:pt x="6581775" y="6972300"/>
                </a:moveTo>
                <a:lnTo>
                  <a:pt x="0" y="6972300"/>
                </a:lnTo>
                <a:lnTo>
                  <a:pt x="0" y="6981825"/>
                </a:lnTo>
                <a:lnTo>
                  <a:pt x="6581775" y="6981825"/>
                </a:lnTo>
                <a:lnTo>
                  <a:pt x="6581775" y="6972300"/>
                </a:lnTo>
                <a:close/>
              </a:path>
              <a:path w="6581775" h="8201025">
                <a:moveTo>
                  <a:pt x="6581775" y="5162550"/>
                </a:moveTo>
                <a:lnTo>
                  <a:pt x="0" y="5162550"/>
                </a:lnTo>
                <a:lnTo>
                  <a:pt x="0" y="5172075"/>
                </a:lnTo>
                <a:lnTo>
                  <a:pt x="6581775" y="5172075"/>
                </a:lnTo>
                <a:lnTo>
                  <a:pt x="6581775" y="5162550"/>
                </a:lnTo>
                <a:close/>
              </a:path>
              <a:path w="6581775" h="8201025">
                <a:moveTo>
                  <a:pt x="6581775" y="2781300"/>
                </a:moveTo>
                <a:lnTo>
                  <a:pt x="0" y="2781300"/>
                </a:lnTo>
                <a:lnTo>
                  <a:pt x="0" y="2790825"/>
                </a:lnTo>
                <a:lnTo>
                  <a:pt x="6581775" y="2790825"/>
                </a:lnTo>
                <a:lnTo>
                  <a:pt x="6581775" y="2781300"/>
                </a:lnTo>
                <a:close/>
              </a:path>
              <a:path w="6581775" h="8201025">
                <a:moveTo>
                  <a:pt x="6581775" y="1390650"/>
                </a:moveTo>
                <a:lnTo>
                  <a:pt x="0" y="1390650"/>
                </a:lnTo>
                <a:lnTo>
                  <a:pt x="0" y="1400175"/>
                </a:lnTo>
                <a:lnTo>
                  <a:pt x="6581775" y="1400175"/>
                </a:lnTo>
                <a:lnTo>
                  <a:pt x="6581775" y="1390650"/>
                </a:lnTo>
                <a:close/>
              </a:path>
              <a:path w="6581775" h="8201025">
                <a:moveTo>
                  <a:pt x="6581775" y="0"/>
                </a:moveTo>
                <a:lnTo>
                  <a:pt x="0" y="0"/>
                </a:lnTo>
                <a:lnTo>
                  <a:pt x="0" y="9525"/>
                </a:lnTo>
                <a:lnTo>
                  <a:pt x="6581775" y="9525"/>
                </a:lnTo>
                <a:lnTo>
                  <a:pt x="6581775" y="0"/>
                </a:lnTo>
                <a:close/>
              </a:path>
            </a:pathLst>
          </a:custGeom>
          <a:solidFill>
            <a:srgbClr val="E2E7F0"/>
          </a:solidFill>
        </p:spPr>
        <p:txBody>
          <a:bodyPr wrap="square" lIns="0" tIns="0" rIns="0" bIns="0" rtlCol="0"/>
          <a:lstStyle/>
          <a:p>
            <a:endParaRPr/>
          </a:p>
        </p:txBody>
      </p:sp>
      <p:sp>
        <p:nvSpPr>
          <p:cNvPr id="20" name="object 20"/>
          <p:cNvSpPr txBox="1"/>
          <p:nvPr/>
        </p:nvSpPr>
        <p:spPr>
          <a:xfrm>
            <a:off x="9178636" y="-2578185"/>
            <a:ext cx="3496532" cy="393745"/>
          </a:xfrm>
          <a:prstGeom prst="rect">
            <a:avLst/>
          </a:prstGeom>
        </p:spPr>
        <p:txBody>
          <a:bodyPr vert="horz" wrap="square" lIns="0" tIns="23732" rIns="0" bIns="0" rtlCol="0">
            <a:spAutoFit/>
          </a:bodyPr>
          <a:lstStyle/>
          <a:p>
            <a:pPr marL="22602">
              <a:spcBef>
                <a:spcPts val="187"/>
              </a:spcBef>
            </a:pPr>
            <a:r>
              <a:rPr sz="2403" spc="427" dirty="0">
                <a:solidFill>
                  <a:srgbClr val="2A6BB0"/>
                </a:solidFill>
                <a:latin typeface="Arial Black"/>
                <a:cs typeface="Arial Black"/>
              </a:rPr>
              <a:t></a:t>
            </a:r>
            <a:r>
              <a:rPr sz="2403" spc="53" dirty="0">
                <a:solidFill>
                  <a:srgbClr val="2A6BB0"/>
                </a:solidFill>
                <a:latin typeface="Arial Black"/>
                <a:cs typeface="Arial Black"/>
              </a:rPr>
              <a:t>  </a:t>
            </a:r>
            <a:r>
              <a:rPr sz="2403" b="1" spc="-80" dirty="0">
                <a:solidFill>
                  <a:srgbClr val="4A5467"/>
                </a:solidFill>
                <a:latin typeface="BIZ UDPGothic"/>
                <a:cs typeface="BIZ UDPGothic"/>
              </a:rPr>
              <a:t>スタイライズドファクト</a:t>
            </a:r>
            <a:endParaRPr sz="2403">
              <a:latin typeface="BIZ UDPGothic"/>
              <a:cs typeface="BIZ UDPGothic"/>
            </a:endParaRPr>
          </a:p>
        </p:txBody>
      </p:sp>
      <p:sp>
        <p:nvSpPr>
          <p:cNvPr id="21" name="object 21"/>
          <p:cNvSpPr txBox="1"/>
          <p:nvPr/>
        </p:nvSpPr>
        <p:spPr>
          <a:xfrm>
            <a:off x="9178636" y="-103263"/>
            <a:ext cx="2690772" cy="393745"/>
          </a:xfrm>
          <a:prstGeom prst="rect">
            <a:avLst/>
          </a:prstGeom>
        </p:spPr>
        <p:txBody>
          <a:bodyPr vert="horz" wrap="square" lIns="0" tIns="23732" rIns="0" bIns="0" rtlCol="0">
            <a:spAutoFit/>
          </a:bodyPr>
          <a:lstStyle/>
          <a:p>
            <a:pPr marL="22602">
              <a:spcBef>
                <a:spcPts val="187"/>
              </a:spcBef>
            </a:pPr>
            <a:r>
              <a:rPr sz="2403" spc="427" dirty="0">
                <a:solidFill>
                  <a:srgbClr val="4199E1"/>
                </a:solidFill>
                <a:latin typeface="Arial Black"/>
                <a:cs typeface="Arial Black"/>
              </a:rPr>
              <a:t></a:t>
            </a:r>
            <a:r>
              <a:rPr sz="2403" spc="44" dirty="0">
                <a:solidFill>
                  <a:srgbClr val="4199E1"/>
                </a:solidFill>
                <a:latin typeface="Arial Black"/>
                <a:cs typeface="Arial Black"/>
              </a:rPr>
              <a:t>  </a:t>
            </a:r>
            <a:r>
              <a:rPr sz="2403" b="1" spc="-392" dirty="0">
                <a:solidFill>
                  <a:srgbClr val="4A5467"/>
                </a:solidFill>
                <a:latin typeface="BIZ UDPGothic"/>
                <a:cs typeface="BIZ UDPGothic"/>
              </a:rPr>
              <a:t>古典的確率モデル</a:t>
            </a:r>
            <a:endParaRPr sz="2403">
              <a:latin typeface="BIZ UDPGothic"/>
              <a:cs typeface="BIZ UDPGothic"/>
            </a:endParaRPr>
          </a:p>
        </p:txBody>
      </p:sp>
      <p:sp>
        <p:nvSpPr>
          <p:cNvPr id="22" name="object 22"/>
          <p:cNvSpPr txBox="1"/>
          <p:nvPr/>
        </p:nvSpPr>
        <p:spPr>
          <a:xfrm>
            <a:off x="9144733" y="2371659"/>
            <a:ext cx="4648108" cy="393745"/>
          </a:xfrm>
          <a:prstGeom prst="rect">
            <a:avLst/>
          </a:prstGeom>
        </p:spPr>
        <p:txBody>
          <a:bodyPr vert="horz" wrap="square" lIns="0" tIns="23732" rIns="0" bIns="0" rtlCol="0">
            <a:spAutoFit/>
          </a:bodyPr>
          <a:lstStyle/>
          <a:p>
            <a:pPr marL="22602">
              <a:spcBef>
                <a:spcPts val="187"/>
              </a:spcBef>
            </a:pPr>
            <a:r>
              <a:rPr sz="2403" spc="1148" dirty="0">
                <a:solidFill>
                  <a:srgbClr val="8059D5"/>
                </a:solidFill>
                <a:latin typeface="Arial Black"/>
                <a:cs typeface="Arial Black"/>
              </a:rPr>
              <a:t></a:t>
            </a:r>
            <a:r>
              <a:rPr sz="2403" spc="952" dirty="0">
                <a:solidFill>
                  <a:srgbClr val="8059D5"/>
                </a:solidFill>
                <a:latin typeface="Arial Black"/>
                <a:cs typeface="Arial Black"/>
              </a:rPr>
              <a:t> </a:t>
            </a:r>
            <a:r>
              <a:rPr sz="2403" b="1" dirty="0">
                <a:solidFill>
                  <a:srgbClr val="4A5467"/>
                </a:solidFill>
                <a:latin typeface="Bodoni"/>
                <a:cs typeface="Bodoni"/>
              </a:rPr>
              <a:t>GAN</a:t>
            </a:r>
            <a:r>
              <a:rPr sz="2403" b="1" dirty="0">
                <a:solidFill>
                  <a:srgbClr val="4A5467"/>
                </a:solidFill>
                <a:latin typeface="BIZ UDPGothic"/>
                <a:cs typeface="BIZ UDPGothic"/>
              </a:rPr>
              <a:t>（</a:t>
            </a:r>
            <a:r>
              <a:rPr sz="2403" b="1" spc="-178" dirty="0">
                <a:solidFill>
                  <a:srgbClr val="4A5467"/>
                </a:solidFill>
                <a:latin typeface="BIZ UDPGothic"/>
                <a:cs typeface="BIZ UDPGothic"/>
              </a:rPr>
              <a:t>敵対的生成ネットワーク</a:t>
            </a:r>
            <a:r>
              <a:rPr sz="2403" b="1" spc="-89" dirty="0">
                <a:solidFill>
                  <a:srgbClr val="4A5467"/>
                </a:solidFill>
                <a:latin typeface="BIZ UDPGothic"/>
                <a:cs typeface="BIZ UDPGothic"/>
              </a:rPr>
              <a:t>）</a:t>
            </a:r>
            <a:endParaRPr sz="2403">
              <a:latin typeface="BIZ UDPGothic"/>
              <a:cs typeface="BIZ UDPGothic"/>
            </a:endParaRPr>
          </a:p>
        </p:txBody>
      </p:sp>
      <p:sp>
        <p:nvSpPr>
          <p:cNvPr id="23" name="object 23"/>
          <p:cNvSpPr txBox="1"/>
          <p:nvPr/>
        </p:nvSpPr>
        <p:spPr>
          <a:xfrm>
            <a:off x="9178631" y="6609539"/>
            <a:ext cx="4581432" cy="393745"/>
          </a:xfrm>
          <a:prstGeom prst="rect">
            <a:avLst/>
          </a:prstGeom>
        </p:spPr>
        <p:txBody>
          <a:bodyPr vert="horz" wrap="square" lIns="0" tIns="23732" rIns="0" bIns="0" rtlCol="0">
            <a:spAutoFit/>
          </a:bodyPr>
          <a:lstStyle/>
          <a:p>
            <a:pPr marL="22602">
              <a:spcBef>
                <a:spcPts val="187"/>
              </a:spcBef>
              <a:tabLst>
                <a:tab pos="497248" algn="l"/>
              </a:tabLst>
            </a:pPr>
            <a:r>
              <a:rPr sz="2403" b="1" spc="-89" dirty="0">
                <a:solidFill>
                  <a:srgbClr val="37B1AB"/>
                </a:solidFill>
                <a:latin typeface="DejaVu Sans"/>
                <a:cs typeface="DejaVu Sans"/>
              </a:rPr>
              <a:t>⚛</a:t>
            </a:r>
            <a:r>
              <a:rPr sz="2403" b="1" dirty="0">
                <a:solidFill>
                  <a:srgbClr val="37B1AB"/>
                </a:solidFill>
                <a:latin typeface="DejaVu Sans"/>
                <a:cs typeface="DejaVu Sans"/>
              </a:rPr>
              <a:t>	</a:t>
            </a:r>
            <a:r>
              <a:rPr sz="2403" b="1" spc="-303" dirty="0">
                <a:solidFill>
                  <a:srgbClr val="4A5467"/>
                </a:solidFill>
                <a:latin typeface="BIZ UDPGothic"/>
                <a:cs typeface="BIZ UDPGothic"/>
              </a:rPr>
              <a:t>拡散モデルとそ の他のアプローチ</a:t>
            </a:r>
            <a:endParaRPr sz="2403">
              <a:latin typeface="BIZ UDPGothic"/>
              <a:cs typeface="BIZ UDPGothic"/>
            </a:endParaRPr>
          </a:p>
        </p:txBody>
      </p:sp>
      <p:sp>
        <p:nvSpPr>
          <p:cNvPr id="24" name="object 24"/>
          <p:cNvSpPr txBox="1"/>
          <p:nvPr/>
        </p:nvSpPr>
        <p:spPr>
          <a:xfrm>
            <a:off x="7444548" y="14394695"/>
            <a:ext cx="6808862" cy="345834"/>
          </a:xfrm>
          <a:prstGeom prst="rect">
            <a:avLst/>
          </a:prstGeom>
        </p:spPr>
        <p:txBody>
          <a:bodyPr vert="horz" wrap="square" lIns="0" tIns="30513" rIns="0" bIns="0" rtlCol="0">
            <a:spAutoFit/>
          </a:bodyPr>
          <a:lstStyle/>
          <a:p>
            <a:pPr marL="22602">
              <a:spcBef>
                <a:spcPts val="240"/>
              </a:spcBef>
            </a:pPr>
            <a:r>
              <a:rPr sz="2047" spc="-203" dirty="0">
                <a:solidFill>
                  <a:srgbClr val="6A7280"/>
                </a:solidFill>
                <a:latin typeface="Cambria"/>
                <a:cs typeface="Cambria"/>
              </a:rPr>
              <a:t>©</a:t>
            </a:r>
            <a:r>
              <a:rPr sz="2047" spc="125" dirty="0">
                <a:solidFill>
                  <a:srgbClr val="6A7280"/>
                </a:solidFill>
                <a:latin typeface="Cambria"/>
                <a:cs typeface="Cambria"/>
              </a:rPr>
              <a:t> </a:t>
            </a:r>
            <a:r>
              <a:rPr sz="2047" spc="-125" dirty="0">
                <a:solidFill>
                  <a:srgbClr val="6A7280"/>
                </a:solidFill>
                <a:latin typeface="Cambria"/>
                <a:cs typeface="Cambria"/>
              </a:rPr>
              <a:t>2025</a:t>
            </a:r>
            <a:r>
              <a:rPr sz="2047" spc="133" dirty="0">
                <a:solidFill>
                  <a:srgbClr val="6A7280"/>
                </a:solidFill>
                <a:latin typeface="Cambria"/>
                <a:cs typeface="Cambria"/>
              </a:rPr>
              <a:t> </a:t>
            </a:r>
            <a:r>
              <a:rPr sz="2047" spc="-196" dirty="0">
                <a:solidFill>
                  <a:srgbClr val="6A7280"/>
                </a:solidFill>
                <a:latin typeface="SimSun"/>
                <a:cs typeface="SimSun"/>
              </a:rPr>
              <a:t>金融時系列データ生成の手法と評価：最新研究レビュー</a:t>
            </a:r>
            <a:endParaRPr sz="2047">
              <a:latin typeface="SimSun"/>
              <a:cs typeface="SimSun"/>
            </a:endParaRPr>
          </a:p>
        </p:txBody>
      </p:sp>
      <p:sp>
        <p:nvSpPr>
          <p:cNvPr id="25" name="object 25"/>
          <p:cNvSpPr txBox="1">
            <a:spLocks noGrp="1"/>
          </p:cNvSpPr>
          <p:nvPr>
            <p:ph type="title"/>
          </p:nvPr>
        </p:nvSpPr>
        <p:spPr>
          <a:xfrm>
            <a:off x="791076" y="-4217327"/>
            <a:ext cx="4817623" cy="854355"/>
          </a:xfrm>
          <a:prstGeom prst="rect">
            <a:avLst/>
          </a:prstGeom>
        </p:spPr>
        <p:txBody>
          <a:bodyPr vert="horz" wrap="square" lIns="0" tIns="29383" rIns="0" bIns="0" rtlCol="0">
            <a:spAutoFit/>
          </a:bodyPr>
          <a:lstStyle/>
          <a:p>
            <a:pPr marL="22602">
              <a:spcBef>
                <a:spcPts val="231"/>
              </a:spcBef>
            </a:pPr>
            <a:r>
              <a:rPr spc="-231" dirty="0"/>
              <a:t>まとめと参考文献</a:t>
            </a:r>
          </a:p>
        </p:txBody>
      </p:sp>
      <p:sp>
        <p:nvSpPr>
          <p:cNvPr id="26" name="object 26"/>
          <p:cNvSpPr txBox="1"/>
          <p:nvPr/>
        </p:nvSpPr>
        <p:spPr>
          <a:xfrm>
            <a:off x="9226047" y="-2010789"/>
            <a:ext cx="11315707" cy="977063"/>
          </a:xfrm>
          <a:prstGeom prst="rect">
            <a:avLst/>
          </a:prstGeom>
        </p:spPr>
        <p:txBody>
          <a:bodyPr vert="horz" wrap="square" lIns="0" tIns="72327" rIns="0" bIns="0" rtlCol="0">
            <a:spAutoFit/>
          </a:bodyPr>
          <a:lstStyle/>
          <a:p>
            <a:pPr marL="280267" marR="9041" indent="-258795">
              <a:lnSpc>
                <a:spcPts val="2278"/>
              </a:lnSpc>
              <a:spcBef>
                <a:spcPts val="570"/>
              </a:spcBef>
              <a:buClr>
                <a:srgbClr val="4199E1"/>
              </a:buClr>
              <a:buSzPct val="95833"/>
              <a:buFont typeface="Arial"/>
              <a:buChar char="•"/>
              <a:tabLst>
                <a:tab pos="280267" algn="l"/>
              </a:tabLst>
            </a:pPr>
            <a:r>
              <a:rPr sz="2136" b="1" spc="-160" dirty="0">
                <a:solidFill>
                  <a:srgbClr val="2B5281"/>
                </a:solidFill>
                <a:latin typeface="Arial"/>
                <a:cs typeface="Arial"/>
              </a:rPr>
              <a:t>Cont,</a:t>
            </a:r>
            <a:r>
              <a:rPr sz="2136" b="1" spc="-98" dirty="0">
                <a:solidFill>
                  <a:srgbClr val="2B5281"/>
                </a:solidFill>
                <a:latin typeface="Arial"/>
                <a:cs typeface="Arial"/>
              </a:rPr>
              <a:t> </a:t>
            </a:r>
            <a:r>
              <a:rPr sz="2136" b="1" spc="-178" dirty="0">
                <a:solidFill>
                  <a:srgbClr val="2B5281"/>
                </a:solidFill>
                <a:latin typeface="Arial"/>
                <a:cs typeface="Arial"/>
              </a:rPr>
              <a:t>R.</a:t>
            </a:r>
            <a:r>
              <a:rPr sz="2136" b="1" spc="-98" dirty="0">
                <a:solidFill>
                  <a:srgbClr val="2B5281"/>
                </a:solidFill>
                <a:latin typeface="Arial"/>
                <a:cs typeface="Arial"/>
              </a:rPr>
              <a:t> </a:t>
            </a:r>
            <a:r>
              <a:rPr sz="2136" spc="-169" dirty="0">
                <a:solidFill>
                  <a:srgbClr val="333333"/>
                </a:solidFill>
                <a:latin typeface="Microsoft Sans Serif"/>
                <a:cs typeface="Microsoft Sans Serif"/>
              </a:rPr>
              <a:t>(2001),</a:t>
            </a:r>
            <a:r>
              <a:rPr sz="2136" spc="-89" dirty="0">
                <a:solidFill>
                  <a:srgbClr val="333333"/>
                </a:solidFill>
                <a:latin typeface="Microsoft Sans Serif"/>
                <a:cs typeface="Microsoft Sans Serif"/>
              </a:rPr>
              <a:t> "Empirical</a:t>
            </a:r>
            <a:r>
              <a:rPr sz="2136" spc="-80" dirty="0">
                <a:solidFill>
                  <a:srgbClr val="333333"/>
                </a:solidFill>
                <a:latin typeface="Microsoft Sans Serif"/>
                <a:cs typeface="Microsoft Sans Serif"/>
              </a:rPr>
              <a:t> </a:t>
            </a:r>
            <a:r>
              <a:rPr sz="2136" spc="-98" dirty="0">
                <a:solidFill>
                  <a:srgbClr val="333333"/>
                </a:solidFill>
                <a:latin typeface="Microsoft Sans Serif"/>
                <a:cs typeface="Microsoft Sans Serif"/>
              </a:rPr>
              <a:t>properties</a:t>
            </a:r>
            <a:r>
              <a:rPr sz="2136" spc="-80"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80" dirty="0">
                <a:solidFill>
                  <a:srgbClr val="333333"/>
                </a:solidFill>
                <a:latin typeface="Microsoft Sans Serif"/>
                <a:cs typeface="Microsoft Sans Serif"/>
              </a:rPr>
              <a:t> </a:t>
            </a:r>
            <a:r>
              <a:rPr sz="2136" spc="-160" dirty="0">
                <a:solidFill>
                  <a:srgbClr val="333333"/>
                </a:solidFill>
                <a:latin typeface="Microsoft Sans Serif"/>
                <a:cs typeface="Microsoft Sans Serif"/>
              </a:rPr>
              <a:t>asset</a:t>
            </a:r>
            <a:r>
              <a:rPr sz="2136" spc="-80" dirty="0">
                <a:solidFill>
                  <a:srgbClr val="333333"/>
                </a:solidFill>
                <a:latin typeface="Microsoft Sans Serif"/>
                <a:cs typeface="Microsoft Sans Serif"/>
              </a:rPr>
              <a:t> </a:t>
            </a:r>
            <a:r>
              <a:rPr sz="2136" spc="-98" dirty="0">
                <a:solidFill>
                  <a:srgbClr val="333333"/>
                </a:solidFill>
                <a:latin typeface="Microsoft Sans Serif"/>
                <a:cs typeface="Microsoft Sans Serif"/>
              </a:rPr>
              <a:t>returns:</a:t>
            </a:r>
            <a:r>
              <a:rPr sz="2136" spc="-80" dirty="0">
                <a:solidFill>
                  <a:srgbClr val="333333"/>
                </a:solidFill>
                <a:latin typeface="Microsoft Sans Serif"/>
                <a:cs typeface="Microsoft Sans Serif"/>
              </a:rPr>
              <a:t> </a:t>
            </a:r>
            <a:r>
              <a:rPr sz="2136" spc="-107" dirty="0">
                <a:solidFill>
                  <a:srgbClr val="333333"/>
                </a:solidFill>
                <a:latin typeface="Microsoft Sans Serif"/>
                <a:cs typeface="Microsoft Sans Serif"/>
              </a:rPr>
              <a:t>stylized</a:t>
            </a:r>
            <a:r>
              <a:rPr sz="2136" spc="-80" dirty="0">
                <a:solidFill>
                  <a:srgbClr val="333333"/>
                </a:solidFill>
                <a:latin typeface="Microsoft Sans Serif"/>
                <a:cs typeface="Microsoft Sans Serif"/>
              </a:rPr>
              <a:t> </a:t>
            </a:r>
            <a:r>
              <a:rPr sz="2136" spc="-125" dirty="0">
                <a:solidFill>
                  <a:srgbClr val="333333"/>
                </a:solidFill>
                <a:latin typeface="Microsoft Sans Serif"/>
                <a:cs typeface="Microsoft Sans Serif"/>
              </a:rPr>
              <a:t>facts</a:t>
            </a:r>
            <a:r>
              <a:rPr sz="2136" spc="-80" dirty="0">
                <a:solidFill>
                  <a:srgbClr val="333333"/>
                </a:solidFill>
                <a:latin typeface="Microsoft Sans Serif"/>
                <a:cs typeface="Microsoft Sans Serif"/>
              </a:rPr>
              <a:t> </a:t>
            </a:r>
            <a:r>
              <a:rPr sz="2136" spc="-116" dirty="0">
                <a:solidFill>
                  <a:srgbClr val="333333"/>
                </a:solidFill>
                <a:latin typeface="Microsoft Sans Serif"/>
                <a:cs typeface="Microsoft Sans Serif"/>
              </a:rPr>
              <a:t>and</a:t>
            </a:r>
            <a:r>
              <a:rPr sz="2136" spc="-80" dirty="0">
                <a:solidFill>
                  <a:srgbClr val="333333"/>
                </a:solidFill>
                <a:latin typeface="Microsoft Sans Serif"/>
                <a:cs typeface="Microsoft Sans Serif"/>
              </a:rPr>
              <a:t> </a:t>
            </a:r>
            <a:r>
              <a:rPr sz="2136" spc="-89" dirty="0">
                <a:solidFill>
                  <a:srgbClr val="333333"/>
                </a:solidFill>
                <a:latin typeface="Microsoft Sans Serif"/>
                <a:cs typeface="Microsoft Sans Serif"/>
              </a:rPr>
              <a:t>statistical</a:t>
            </a:r>
            <a:r>
              <a:rPr sz="2136" spc="-80" dirty="0">
                <a:solidFill>
                  <a:srgbClr val="333333"/>
                </a:solidFill>
                <a:latin typeface="Microsoft Sans Serif"/>
                <a:cs typeface="Microsoft Sans Serif"/>
              </a:rPr>
              <a:t> </a:t>
            </a:r>
            <a:r>
              <a:rPr sz="2136" spc="-133" dirty="0">
                <a:solidFill>
                  <a:srgbClr val="333333"/>
                </a:solidFill>
                <a:latin typeface="Microsoft Sans Serif"/>
                <a:cs typeface="Microsoft Sans Serif"/>
              </a:rPr>
              <a:t>issues,"</a:t>
            </a:r>
            <a:r>
              <a:rPr sz="2136" spc="-80" dirty="0">
                <a:solidFill>
                  <a:srgbClr val="333333"/>
                </a:solidFill>
                <a:latin typeface="Microsoft Sans Serif"/>
                <a:cs typeface="Microsoft Sans Serif"/>
              </a:rPr>
              <a:t> </a:t>
            </a:r>
            <a:r>
              <a:rPr sz="2225" i="1" spc="-89" dirty="0">
                <a:solidFill>
                  <a:srgbClr val="333333"/>
                </a:solidFill>
                <a:latin typeface="Arial"/>
                <a:cs typeface="Arial"/>
              </a:rPr>
              <a:t>Quantitative </a:t>
            </a:r>
            <a:r>
              <a:rPr sz="2225" i="1" spc="-203" dirty="0">
                <a:solidFill>
                  <a:srgbClr val="333333"/>
                </a:solidFill>
                <a:latin typeface="Arial"/>
                <a:cs typeface="Arial"/>
              </a:rPr>
              <a:t>Finance</a:t>
            </a:r>
            <a:r>
              <a:rPr sz="2136" spc="-203" dirty="0">
                <a:solidFill>
                  <a:srgbClr val="333333"/>
                </a:solidFill>
                <a:latin typeface="Microsoft Sans Serif"/>
                <a:cs typeface="Microsoft Sans Serif"/>
              </a:rPr>
              <a:t>,</a:t>
            </a:r>
            <a:r>
              <a:rPr sz="2136" spc="-80" dirty="0">
                <a:solidFill>
                  <a:srgbClr val="333333"/>
                </a:solidFill>
                <a:latin typeface="Microsoft Sans Serif"/>
                <a:cs typeface="Microsoft Sans Serif"/>
              </a:rPr>
              <a:t> </a:t>
            </a:r>
            <a:r>
              <a:rPr sz="2136" spc="-89" dirty="0">
                <a:solidFill>
                  <a:srgbClr val="333333"/>
                </a:solidFill>
                <a:latin typeface="Microsoft Sans Serif"/>
                <a:cs typeface="Microsoft Sans Serif"/>
              </a:rPr>
              <a:t>vol.</a:t>
            </a:r>
            <a:r>
              <a:rPr sz="2136" spc="-80" dirty="0">
                <a:solidFill>
                  <a:srgbClr val="333333"/>
                </a:solidFill>
                <a:latin typeface="Microsoft Sans Serif"/>
                <a:cs typeface="Microsoft Sans Serif"/>
              </a:rPr>
              <a:t> </a:t>
            </a:r>
            <a:r>
              <a:rPr sz="2136" spc="-89" dirty="0">
                <a:solidFill>
                  <a:srgbClr val="333333"/>
                </a:solidFill>
                <a:latin typeface="Microsoft Sans Serif"/>
                <a:cs typeface="Microsoft Sans Serif"/>
              </a:rPr>
              <a:t>1</a:t>
            </a:r>
            <a:endParaRPr sz="2136">
              <a:latin typeface="Microsoft Sans Serif"/>
              <a:cs typeface="Microsoft Sans Serif"/>
            </a:endParaRPr>
          </a:p>
          <a:p>
            <a:pPr marL="280267">
              <a:spcBef>
                <a:spcPts val="116"/>
              </a:spcBef>
            </a:pPr>
            <a:r>
              <a:rPr sz="1958" i="1" spc="-294" dirty="0">
                <a:solidFill>
                  <a:srgbClr val="708095"/>
                </a:solidFill>
                <a:latin typeface="Meiryo"/>
                <a:cs typeface="Meiryo"/>
              </a:rPr>
              <a:t>金融リターンの経験的普遍性に関する古典的レビュー</a:t>
            </a:r>
            <a:endParaRPr sz="1958">
              <a:latin typeface="Meiryo"/>
              <a:cs typeface="Meiryo"/>
            </a:endParaRPr>
          </a:p>
        </p:txBody>
      </p:sp>
      <p:sp>
        <p:nvSpPr>
          <p:cNvPr id="27" name="object 27"/>
          <p:cNvSpPr txBox="1"/>
          <p:nvPr/>
        </p:nvSpPr>
        <p:spPr>
          <a:xfrm>
            <a:off x="9226043" y="-972513"/>
            <a:ext cx="11032051" cy="656906"/>
          </a:xfrm>
          <a:prstGeom prst="rect">
            <a:avLst/>
          </a:prstGeom>
        </p:spPr>
        <p:txBody>
          <a:bodyPr vert="horz" wrap="square" lIns="0" tIns="28253" rIns="0" bIns="0" rtlCol="0">
            <a:spAutoFit/>
          </a:bodyPr>
          <a:lstStyle/>
          <a:p>
            <a:pPr marL="280267" indent="-257665">
              <a:lnSpc>
                <a:spcPts val="2438"/>
              </a:lnSpc>
              <a:spcBef>
                <a:spcPts val="222"/>
              </a:spcBef>
              <a:buClr>
                <a:srgbClr val="4199E1"/>
              </a:buClr>
              <a:buSzPct val="95833"/>
              <a:buFont typeface="Arial"/>
              <a:buChar char="•"/>
              <a:tabLst>
                <a:tab pos="280267" algn="l"/>
              </a:tabLst>
            </a:pPr>
            <a:r>
              <a:rPr sz="2136" spc="-125" dirty="0">
                <a:solidFill>
                  <a:srgbClr val="333333"/>
                </a:solidFill>
                <a:latin typeface="Microsoft Sans Serif"/>
                <a:cs typeface="Microsoft Sans Serif"/>
              </a:rPr>
              <a:t>Gopikrishnan,</a:t>
            </a:r>
            <a:r>
              <a:rPr sz="2136" spc="-89" dirty="0">
                <a:solidFill>
                  <a:srgbClr val="333333"/>
                </a:solidFill>
                <a:latin typeface="Microsoft Sans Serif"/>
                <a:cs typeface="Microsoft Sans Serif"/>
              </a:rPr>
              <a:t> </a:t>
            </a:r>
            <a:r>
              <a:rPr sz="2136" spc="-249" dirty="0">
                <a:solidFill>
                  <a:srgbClr val="333333"/>
                </a:solidFill>
                <a:latin typeface="Microsoft Sans Serif"/>
                <a:cs typeface="Microsoft Sans Serif"/>
              </a:rPr>
              <a:t>P.,</a:t>
            </a:r>
            <a:r>
              <a:rPr sz="2136" spc="-89" dirty="0">
                <a:solidFill>
                  <a:srgbClr val="333333"/>
                </a:solidFill>
                <a:latin typeface="Microsoft Sans Serif"/>
                <a:cs typeface="Microsoft Sans Serif"/>
              </a:rPr>
              <a:t> </a:t>
            </a:r>
            <a:r>
              <a:rPr sz="2136" spc="-71" dirty="0">
                <a:solidFill>
                  <a:srgbClr val="333333"/>
                </a:solidFill>
                <a:latin typeface="Microsoft Sans Serif"/>
                <a:cs typeface="Microsoft Sans Serif"/>
              </a:rPr>
              <a:t>et</a:t>
            </a:r>
            <a:r>
              <a:rPr sz="2136" spc="-89" dirty="0">
                <a:solidFill>
                  <a:srgbClr val="333333"/>
                </a:solidFill>
                <a:latin typeface="Microsoft Sans Serif"/>
                <a:cs typeface="Microsoft Sans Serif"/>
              </a:rPr>
              <a:t> al. </a:t>
            </a:r>
            <a:r>
              <a:rPr sz="2136" spc="-169" dirty="0">
                <a:solidFill>
                  <a:srgbClr val="333333"/>
                </a:solidFill>
                <a:latin typeface="Microsoft Sans Serif"/>
                <a:cs typeface="Microsoft Sans Serif"/>
              </a:rPr>
              <a:t>(1999),</a:t>
            </a:r>
            <a:r>
              <a:rPr sz="2136" spc="-80" dirty="0">
                <a:solidFill>
                  <a:srgbClr val="333333"/>
                </a:solidFill>
                <a:latin typeface="Microsoft Sans Serif"/>
                <a:cs typeface="Microsoft Sans Serif"/>
              </a:rPr>
              <a:t> </a:t>
            </a:r>
            <a:r>
              <a:rPr sz="2136" spc="-116" dirty="0">
                <a:solidFill>
                  <a:srgbClr val="333333"/>
                </a:solidFill>
                <a:latin typeface="Microsoft Sans Serif"/>
                <a:cs typeface="Microsoft Sans Serif"/>
              </a:rPr>
              <a:t>"Scaling</a:t>
            </a:r>
            <a:r>
              <a:rPr sz="2136" spc="-89"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89" dirty="0">
                <a:solidFill>
                  <a:srgbClr val="333333"/>
                </a:solidFill>
                <a:latin typeface="Microsoft Sans Serif"/>
                <a:cs typeface="Microsoft Sans Serif"/>
              </a:rPr>
              <a:t> </a:t>
            </a:r>
            <a:r>
              <a:rPr sz="2136" spc="-71" dirty="0">
                <a:solidFill>
                  <a:srgbClr val="333333"/>
                </a:solidFill>
                <a:latin typeface="Microsoft Sans Serif"/>
                <a:cs typeface="Microsoft Sans Serif"/>
              </a:rPr>
              <a:t>the</a:t>
            </a:r>
            <a:r>
              <a:rPr sz="2136" spc="-89" dirty="0">
                <a:solidFill>
                  <a:srgbClr val="333333"/>
                </a:solidFill>
                <a:latin typeface="Microsoft Sans Serif"/>
                <a:cs typeface="Microsoft Sans Serif"/>
              </a:rPr>
              <a:t> </a:t>
            </a:r>
            <a:r>
              <a:rPr sz="2136" spc="-53" dirty="0">
                <a:solidFill>
                  <a:srgbClr val="333333"/>
                </a:solidFill>
                <a:latin typeface="Microsoft Sans Serif"/>
                <a:cs typeface="Microsoft Sans Serif"/>
              </a:rPr>
              <a:t>distribution</a:t>
            </a:r>
            <a:r>
              <a:rPr sz="2136" spc="-80"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89" dirty="0">
                <a:solidFill>
                  <a:srgbClr val="333333"/>
                </a:solidFill>
                <a:latin typeface="Microsoft Sans Serif"/>
                <a:cs typeface="Microsoft Sans Serif"/>
              </a:rPr>
              <a:t> </a:t>
            </a:r>
            <a:r>
              <a:rPr sz="2136" spc="-71" dirty="0">
                <a:solidFill>
                  <a:srgbClr val="333333"/>
                </a:solidFill>
                <a:latin typeface="Microsoft Sans Serif"/>
                <a:cs typeface="Microsoft Sans Serif"/>
              </a:rPr>
              <a:t>fluctuations</a:t>
            </a:r>
            <a:r>
              <a:rPr sz="2136" spc="-89"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89" dirty="0">
                <a:solidFill>
                  <a:srgbClr val="333333"/>
                </a:solidFill>
                <a:latin typeface="Microsoft Sans Serif"/>
                <a:cs typeface="Microsoft Sans Serif"/>
              </a:rPr>
              <a:t> </a:t>
            </a:r>
            <a:r>
              <a:rPr sz="2136" spc="-80" dirty="0">
                <a:solidFill>
                  <a:srgbClr val="333333"/>
                </a:solidFill>
                <a:latin typeface="Microsoft Sans Serif"/>
                <a:cs typeface="Microsoft Sans Serif"/>
              </a:rPr>
              <a:t>financial </a:t>
            </a:r>
            <a:r>
              <a:rPr sz="2136" spc="-107" dirty="0">
                <a:solidFill>
                  <a:srgbClr val="333333"/>
                </a:solidFill>
                <a:latin typeface="Microsoft Sans Serif"/>
                <a:cs typeface="Microsoft Sans Serif"/>
              </a:rPr>
              <a:t>market</a:t>
            </a:r>
            <a:r>
              <a:rPr sz="2136" spc="-89" dirty="0">
                <a:solidFill>
                  <a:srgbClr val="333333"/>
                </a:solidFill>
                <a:latin typeface="Microsoft Sans Serif"/>
                <a:cs typeface="Microsoft Sans Serif"/>
              </a:rPr>
              <a:t> </a:t>
            </a:r>
            <a:r>
              <a:rPr sz="2136" spc="-36" dirty="0">
                <a:solidFill>
                  <a:srgbClr val="333333"/>
                </a:solidFill>
                <a:latin typeface="Microsoft Sans Serif"/>
                <a:cs typeface="Microsoft Sans Serif"/>
              </a:rPr>
              <a:t>indices,"</a:t>
            </a:r>
            <a:endParaRPr sz="2136">
              <a:latin typeface="Microsoft Sans Serif"/>
              <a:cs typeface="Microsoft Sans Serif"/>
            </a:endParaRPr>
          </a:p>
          <a:p>
            <a:pPr marL="280267">
              <a:lnSpc>
                <a:spcPts val="2545"/>
              </a:lnSpc>
            </a:pPr>
            <a:r>
              <a:rPr sz="2225" i="1" spc="-187" dirty="0">
                <a:solidFill>
                  <a:srgbClr val="333333"/>
                </a:solidFill>
                <a:latin typeface="Arial"/>
                <a:cs typeface="Arial"/>
              </a:rPr>
              <a:t>Physical</a:t>
            </a:r>
            <a:r>
              <a:rPr sz="2225" i="1" spc="-151" dirty="0">
                <a:solidFill>
                  <a:srgbClr val="333333"/>
                </a:solidFill>
                <a:latin typeface="Arial"/>
                <a:cs typeface="Arial"/>
              </a:rPr>
              <a:t> </a:t>
            </a:r>
            <a:r>
              <a:rPr sz="2225" i="1" spc="-240" dirty="0">
                <a:solidFill>
                  <a:srgbClr val="333333"/>
                </a:solidFill>
                <a:latin typeface="Arial"/>
                <a:cs typeface="Arial"/>
              </a:rPr>
              <a:t>Review</a:t>
            </a:r>
            <a:r>
              <a:rPr sz="2225" i="1" spc="-151" dirty="0">
                <a:solidFill>
                  <a:srgbClr val="333333"/>
                </a:solidFill>
                <a:latin typeface="Arial"/>
                <a:cs typeface="Arial"/>
              </a:rPr>
              <a:t> </a:t>
            </a:r>
            <a:r>
              <a:rPr sz="2225" i="1" spc="-267" dirty="0">
                <a:solidFill>
                  <a:srgbClr val="333333"/>
                </a:solidFill>
                <a:latin typeface="Arial"/>
                <a:cs typeface="Arial"/>
              </a:rPr>
              <a:t>E</a:t>
            </a:r>
            <a:r>
              <a:rPr sz="2136" spc="-267" dirty="0">
                <a:solidFill>
                  <a:srgbClr val="333333"/>
                </a:solidFill>
                <a:latin typeface="Microsoft Sans Serif"/>
                <a:cs typeface="Microsoft Sans Serif"/>
              </a:rPr>
              <a:t>,</a:t>
            </a:r>
            <a:r>
              <a:rPr sz="2136" spc="-98" dirty="0">
                <a:solidFill>
                  <a:srgbClr val="333333"/>
                </a:solidFill>
                <a:latin typeface="Microsoft Sans Serif"/>
                <a:cs typeface="Microsoft Sans Serif"/>
              </a:rPr>
              <a:t> </a:t>
            </a:r>
            <a:r>
              <a:rPr sz="2136" spc="-89" dirty="0">
                <a:solidFill>
                  <a:srgbClr val="333333"/>
                </a:solidFill>
                <a:latin typeface="Microsoft Sans Serif"/>
                <a:cs typeface="Microsoft Sans Serif"/>
              </a:rPr>
              <a:t>vol.</a:t>
            </a:r>
            <a:r>
              <a:rPr sz="2136" spc="-107" dirty="0">
                <a:solidFill>
                  <a:srgbClr val="333333"/>
                </a:solidFill>
                <a:latin typeface="Microsoft Sans Serif"/>
                <a:cs typeface="Microsoft Sans Serif"/>
              </a:rPr>
              <a:t> </a:t>
            </a:r>
            <a:r>
              <a:rPr sz="2136" spc="-44" dirty="0">
                <a:solidFill>
                  <a:srgbClr val="333333"/>
                </a:solidFill>
                <a:latin typeface="Microsoft Sans Serif"/>
                <a:cs typeface="Microsoft Sans Serif"/>
              </a:rPr>
              <a:t>60</a:t>
            </a:r>
            <a:endParaRPr sz="2136">
              <a:latin typeface="Microsoft Sans Serif"/>
              <a:cs typeface="Microsoft Sans Serif"/>
            </a:endParaRPr>
          </a:p>
        </p:txBody>
      </p:sp>
      <p:sp>
        <p:nvSpPr>
          <p:cNvPr id="28" name="object 28"/>
          <p:cNvSpPr txBox="1"/>
          <p:nvPr/>
        </p:nvSpPr>
        <p:spPr>
          <a:xfrm>
            <a:off x="9226043" y="464133"/>
            <a:ext cx="11652475" cy="1716047"/>
          </a:xfrm>
          <a:prstGeom prst="rect">
            <a:avLst/>
          </a:prstGeom>
        </p:spPr>
        <p:txBody>
          <a:bodyPr vert="horz" wrap="square" lIns="0" tIns="72327" rIns="0" bIns="0" rtlCol="0">
            <a:spAutoFit/>
          </a:bodyPr>
          <a:lstStyle/>
          <a:p>
            <a:pPr marL="280267" marR="1482702" indent="-258795">
              <a:lnSpc>
                <a:spcPts val="2278"/>
              </a:lnSpc>
              <a:spcBef>
                <a:spcPts val="570"/>
              </a:spcBef>
              <a:buClr>
                <a:srgbClr val="4199E1"/>
              </a:buClr>
              <a:buSzPct val="95833"/>
              <a:buFont typeface="Arial"/>
              <a:buChar char="•"/>
              <a:tabLst>
                <a:tab pos="280267" algn="l"/>
              </a:tabLst>
            </a:pPr>
            <a:r>
              <a:rPr sz="2136" b="1" spc="-151" dirty="0">
                <a:solidFill>
                  <a:srgbClr val="2B5281"/>
                </a:solidFill>
                <a:latin typeface="Arial"/>
                <a:cs typeface="Arial"/>
              </a:rPr>
              <a:t>Bollerslev,</a:t>
            </a:r>
            <a:r>
              <a:rPr sz="2136" b="1" spc="-44" dirty="0">
                <a:solidFill>
                  <a:srgbClr val="2B5281"/>
                </a:solidFill>
                <a:latin typeface="Arial"/>
                <a:cs typeface="Arial"/>
              </a:rPr>
              <a:t> </a:t>
            </a:r>
            <a:r>
              <a:rPr sz="2136" b="1" spc="-231" dirty="0">
                <a:solidFill>
                  <a:srgbClr val="2B5281"/>
                </a:solidFill>
                <a:latin typeface="Arial"/>
                <a:cs typeface="Arial"/>
              </a:rPr>
              <a:t>T.</a:t>
            </a:r>
            <a:r>
              <a:rPr sz="2136" b="1" spc="-36" dirty="0">
                <a:solidFill>
                  <a:srgbClr val="2B5281"/>
                </a:solidFill>
                <a:latin typeface="Arial"/>
                <a:cs typeface="Arial"/>
              </a:rPr>
              <a:t> </a:t>
            </a:r>
            <a:r>
              <a:rPr sz="2136" spc="-169" dirty="0">
                <a:solidFill>
                  <a:srgbClr val="333333"/>
                </a:solidFill>
                <a:latin typeface="Microsoft Sans Serif"/>
                <a:cs typeface="Microsoft Sans Serif"/>
              </a:rPr>
              <a:t>(1986),</a:t>
            </a:r>
            <a:r>
              <a:rPr sz="2136" spc="-18" dirty="0">
                <a:solidFill>
                  <a:srgbClr val="333333"/>
                </a:solidFill>
                <a:latin typeface="Microsoft Sans Serif"/>
                <a:cs typeface="Microsoft Sans Serif"/>
              </a:rPr>
              <a:t> </a:t>
            </a:r>
            <a:r>
              <a:rPr sz="2136" spc="-133" dirty="0">
                <a:solidFill>
                  <a:srgbClr val="333333"/>
                </a:solidFill>
                <a:latin typeface="Microsoft Sans Serif"/>
                <a:cs typeface="Microsoft Sans Serif"/>
              </a:rPr>
              <a:t>"Generalized</a:t>
            </a:r>
            <a:r>
              <a:rPr sz="2136" spc="-27" dirty="0">
                <a:solidFill>
                  <a:srgbClr val="333333"/>
                </a:solidFill>
                <a:latin typeface="Microsoft Sans Serif"/>
                <a:cs typeface="Microsoft Sans Serif"/>
              </a:rPr>
              <a:t> </a:t>
            </a:r>
            <a:r>
              <a:rPr sz="2136" spc="-133" dirty="0">
                <a:solidFill>
                  <a:srgbClr val="333333"/>
                </a:solidFill>
                <a:latin typeface="Microsoft Sans Serif"/>
                <a:cs typeface="Microsoft Sans Serif"/>
              </a:rPr>
              <a:t>autoregressive</a:t>
            </a:r>
            <a:r>
              <a:rPr sz="2136" spc="-18" dirty="0">
                <a:solidFill>
                  <a:srgbClr val="333333"/>
                </a:solidFill>
                <a:latin typeface="Microsoft Sans Serif"/>
                <a:cs typeface="Microsoft Sans Serif"/>
              </a:rPr>
              <a:t> </a:t>
            </a:r>
            <a:r>
              <a:rPr sz="2136" spc="-71" dirty="0">
                <a:solidFill>
                  <a:srgbClr val="333333"/>
                </a:solidFill>
                <a:latin typeface="Microsoft Sans Serif"/>
                <a:cs typeface="Microsoft Sans Serif"/>
              </a:rPr>
              <a:t>conditional</a:t>
            </a:r>
            <a:r>
              <a:rPr sz="2136" spc="-18" dirty="0">
                <a:solidFill>
                  <a:srgbClr val="333333"/>
                </a:solidFill>
                <a:latin typeface="Microsoft Sans Serif"/>
                <a:cs typeface="Microsoft Sans Serif"/>
              </a:rPr>
              <a:t> </a:t>
            </a:r>
            <a:r>
              <a:rPr sz="2136" spc="-107" dirty="0">
                <a:solidFill>
                  <a:srgbClr val="333333"/>
                </a:solidFill>
                <a:latin typeface="Microsoft Sans Serif"/>
                <a:cs typeface="Microsoft Sans Serif"/>
              </a:rPr>
              <a:t>heteroskedasticity,"</a:t>
            </a:r>
            <a:r>
              <a:rPr sz="2136" spc="-27" dirty="0">
                <a:solidFill>
                  <a:srgbClr val="333333"/>
                </a:solidFill>
                <a:latin typeface="Microsoft Sans Serif"/>
                <a:cs typeface="Microsoft Sans Serif"/>
              </a:rPr>
              <a:t> </a:t>
            </a:r>
            <a:r>
              <a:rPr sz="2225" i="1" spc="-142" dirty="0">
                <a:solidFill>
                  <a:srgbClr val="333333"/>
                </a:solidFill>
                <a:latin typeface="Arial"/>
                <a:cs typeface="Arial"/>
              </a:rPr>
              <a:t>Journal</a:t>
            </a:r>
            <a:r>
              <a:rPr sz="2225" i="1" spc="-62" dirty="0">
                <a:solidFill>
                  <a:srgbClr val="333333"/>
                </a:solidFill>
                <a:latin typeface="Arial"/>
                <a:cs typeface="Arial"/>
              </a:rPr>
              <a:t> </a:t>
            </a:r>
            <a:r>
              <a:rPr sz="2225" i="1" spc="-44" dirty="0">
                <a:solidFill>
                  <a:srgbClr val="333333"/>
                </a:solidFill>
                <a:latin typeface="Arial"/>
                <a:cs typeface="Arial"/>
              </a:rPr>
              <a:t>of </a:t>
            </a:r>
            <a:r>
              <a:rPr sz="2225" i="1" spc="-178" dirty="0">
                <a:solidFill>
                  <a:srgbClr val="333333"/>
                </a:solidFill>
                <a:latin typeface="Arial"/>
                <a:cs typeface="Arial"/>
              </a:rPr>
              <a:t>Econometrics</a:t>
            </a:r>
            <a:r>
              <a:rPr sz="2136" spc="-178" dirty="0">
                <a:solidFill>
                  <a:srgbClr val="333333"/>
                </a:solidFill>
                <a:latin typeface="Microsoft Sans Serif"/>
                <a:cs typeface="Microsoft Sans Serif"/>
              </a:rPr>
              <a:t>,</a:t>
            </a:r>
            <a:r>
              <a:rPr sz="2136" spc="-80" dirty="0">
                <a:solidFill>
                  <a:srgbClr val="333333"/>
                </a:solidFill>
                <a:latin typeface="Microsoft Sans Serif"/>
                <a:cs typeface="Microsoft Sans Serif"/>
              </a:rPr>
              <a:t> </a:t>
            </a:r>
            <a:r>
              <a:rPr sz="2136" spc="-89" dirty="0">
                <a:solidFill>
                  <a:srgbClr val="333333"/>
                </a:solidFill>
                <a:latin typeface="Microsoft Sans Serif"/>
                <a:cs typeface="Microsoft Sans Serif"/>
              </a:rPr>
              <a:t>vol.</a:t>
            </a:r>
            <a:r>
              <a:rPr sz="2136" spc="-80" dirty="0">
                <a:solidFill>
                  <a:srgbClr val="333333"/>
                </a:solidFill>
                <a:latin typeface="Microsoft Sans Serif"/>
                <a:cs typeface="Microsoft Sans Serif"/>
              </a:rPr>
              <a:t> </a:t>
            </a:r>
            <a:r>
              <a:rPr sz="2136" spc="-44" dirty="0">
                <a:solidFill>
                  <a:srgbClr val="333333"/>
                </a:solidFill>
                <a:latin typeface="Microsoft Sans Serif"/>
                <a:cs typeface="Microsoft Sans Serif"/>
              </a:rPr>
              <a:t>31</a:t>
            </a:r>
            <a:endParaRPr sz="2136">
              <a:latin typeface="Microsoft Sans Serif"/>
              <a:cs typeface="Microsoft Sans Serif"/>
            </a:endParaRPr>
          </a:p>
          <a:p>
            <a:pPr marL="280267" marR="9041" indent="-258795">
              <a:lnSpc>
                <a:spcPts val="2403"/>
              </a:lnSpc>
              <a:spcBef>
                <a:spcPts val="1086"/>
              </a:spcBef>
              <a:buClr>
                <a:srgbClr val="4199E1"/>
              </a:buClr>
              <a:buSzPct val="95833"/>
              <a:buFont typeface="Arial"/>
              <a:buChar char="•"/>
              <a:tabLst>
                <a:tab pos="280267" algn="l"/>
              </a:tabLst>
            </a:pPr>
            <a:r>
              <a:rPr sz="2136" b="1" spc="-160" dirty="0">
                <a:solidFill>
                  <a:srgbClr val="2B5281"/>
                </a:solidFill>
                <a:latin typeface="Arial"/>
                <a:cs typeface="Arial"/>
              </a:rPr>
              <a:t>Nelson,</a:t>
            </a:r>
            <a:r>
              <a:rPr sz="2136" b="1" spc="-98" dirty="0">
                <a:solidFill>
                  <a:srgbClr val="2B5281"/>
                </a:solidFill>
                <a:latin typeface="Arial"/>
                <a:cs typeface="Arial"/>
              </a:rPr>
              <a:t> </a:t>
            </a:r>
            <a:r>
              <a:rPr sz="2136" b="1" spc="-169" dirty="0">
                <a:solidFill>
                  <a:srgbClr val="2B5281"/>
                </a:solidFill>
                <a:latin typeface="Arial"/>
                <a:cs typeface="Arial"/>
              </a:rPr>
              <a:t>D.B.</a:t>
            </a:r>
            <a:r>
              <a:rPr sz="2136" b="1" spc="-89" dirty="0">
                <a:solidFill>
                  <a:srgbClr val="2B5281"/>
                </a:solidFill>
                <a:latin typeface="Arial"/>
                <a:cs typeface="Arial"/>
              </a:rPr>
              <a:t> </a:t>
            </a:r>
            <a:r>
              <a:rPr sz="2136" spc="-169" dirty="0">
                <a:solidFill>
                  <a:srgbClr val="333333"/>
                </a:solidFill>
                <a:latin typeface="Microsoft Sans Serif"/>
                <a:cs typeface="Microsoft Sans Serif"/>
              </a:rPr>
              <a:t>(1991),</a:t>
            </a:r>
            <a:r>
              <a:rPr sz="2136" spc="-80" dirty="0">
                <a:solidFill>
                  <a:srgbClr val="333333"/>
                </a:solidFill>
                <a:latin typeface="Microsoft Sans Serif"/>
                <a:cs typeface="Microsoft Sans Serif"/>
              </a:rPr>
              <a:t> </a:t>
            </a:r>
            <a:r>
              <a:rPr sz="2136" spc="-71" dirty="0">
                <a:solidFill>
                  <a:srgbClr val="333333"/>
                </a:solidFill>
                <a:latin typeface="Microsoft Sans Serif"/>
                <a:cs typeface="Microsoft Sans Serif"/>
              </a:rPr>
              <a:t>"Conditional </a:t>
            </a:r>
            <a:r>
              <a:rPr sz="2136" spc="-107" dirty="0">
                <a:solidFill>
                  <a:srgbClr val="333333"/>
                </a:solidFill>
                <a:latin typeface="Microsoft Sans Serif"/>
                <a:cs typeface="Microsoft Sans Serif"/>
              </a:rPr>
              <a:t>heteroskedasticity</a:t>
            </a:r>
            <a:r>
              <a:rPr sz="2136" spc="-80" dirty="0">
                <a:solidFill>
                  <a:srgbClr val="333333"/>
                </a:solidFill>
                <a:latin typeface="Microsoft Sans Serif"/>
                <a:cs typeface="Microsoft Sans Serif"/>
              </a:rPr>
              <a:t> </a:t>
            </a:r>
            <a:r>
              <a:rPr sz="2136" spc="-44" dirty="0">
                <a:solidFill>
                  <a:srgbClr val="333333"/>
                </a:solidFill>
                <a:latin typeface="Microsoft Sans Serif"/>
                <a:cs typeface="Microsoft Sans Serif"/>
              </a:rPr>
              <a:t>in</a:t>
            </a:r>
            <a:r>
              <a:rPr sz="2136" spc="-71" dirty="0">
                <a:solidFill>
                  <a:srgbClr val="333333"/>
                </a:solidFill>
                <a:latin typeface="Microsoft Sans Serif"/>
                <a:cs typeface="Microsoft Sans Serif"/>
              </a:rPr>
              <a:t> </a:t>
            </a:r>
            <a:r>
              <a:rPr sz="2136" spc="-160" dirty="0">
                <a:solidFill>
                  <a:srgbClr val="333333"/>
                </a:solidFill>
                <a:latin typeface="Microsoft Sans Serif"/>
                <a:cs typeface="Microsoft Sans Serif"/>
              </a:rPr>
              <a:t>asset</a:t>
            </a:r>
            <a:r>
              <a:rPr sz="2136" spc="-80" dirty="0">
                <a:solidFill>
                  <a:srgbClr val="333333"/>
                </a:solidFill>
                <a:latin typeface="Microsoft Sans Serif"/>
                <a:cs typeface="Microsoft Sans Serif"/>
              </a:rPr>
              <a:t> </a:t>
            </a:r>
            <a:r>
              <a:rPr sz="2136" spc="-98" dirty="0">
                <a:solidFill>
                  <a:srgbClr val="333333"/>
                </a:solidFill>
                <a:latin typeface="Microsoft Sans Serif"/>
                <a:cs typeface="Microsoft Sans Serif"/>
              </a:rPr>
              <a:t>returns:</a:t>
            </a:r>
            <a:r>
              <a:rPr sz="2136" spc="-71" dirty="0">
                <a:solidFill>
                  <a:srgbClr val="333333"/>
                </a:solidFill>
                <a:latin typeface="Microsoft Sans Serif"/>
                <a:cs typeface="Microsoft Sans Serif"/>
              </a:rPr>
              <a:t> </a:t>
            </a:r>
            <a:r>
              <a:rPr sz="2136" spc="-329" dirty="0">
                <a:solidFill>
                  <a:srgbClr val="333333"/>
                </a:solidFill>
                <a:latin typeface="Microsoft Sans Serif"/>
                <a:cs typeface="Microsoft Sans Serif"/>
              </a:rPr>
              <a:t>A</a:t>
            </a:r>
            <a:r>
              <a:rPr sz="2136" spc="-80" dirty="0">
                <a:solidFill>
                  <a:srgbClr val="333333"/>
                </a:solidFill>
                <a:latin typeface="Microsoft Sans Serif"/>
                <a:cs typeface="Microsoft Sans Serif"/>
              </a:rPr>
              <a:t> </a:t>
            </a:r>
            <a:r>
              <a:rPr sz="2136" spc="-133" dirty="0">
                <a:solidFill>
                  <a:srgbClr val="333333"/>
                </a:solidFill>
                <a:latin typeface="Microsoft Sans Serif"/>
                <a:cs typeface="Microsoft Sans Serif"/>
              </a:rPr>
              <a:t>new</a:t>
            </a:r>
            <a:r>
              <a:rPr sz="2136" spc="-80" dirty="0">
                <a:solidFill>
                  <a:srgbClr val="333333"/>
                </a:solidFill>
                <a:latin typeface="Microsoft Sans Serif"/>
                <a:cs typeface="Microsoft Sans Serif"/>
              </a:rPr>
              <a:t> </a:t>
            </a:r>
            <a:r>
              <a:rPr sz="2136" spc="-98" dirty="0">
                <a:solidFill>
                  <a:srgbClr val="333333"/>
                </a:solidFill>
                <a:latin typeface="Microsoft Sans Serif"/>
                <a:cs typeface="Microsoft Sans Serif"/>
              </a:rPr>
              <a:t>approach,"</a:t>
            </a:r>
            <a:r>
              <a:rPr sz="2136" spc="-71" dirty="0">
                <a:solidFill>
                  <a:srgbClr val="333333"/>
                </a:solidFill>
                <a:latin typeface="Microsoft Sans Serif"/>
                <a:cs typeface="Microsoft Sans Serif"/>
              </a:rPr>
              <a:t> </a:t>
            </a:r>
            <a:r>
              <a:rPr sz="2225" i="1" spc="-178" dirty="0">
                <a:solidFill>
                  <a:srgbClr val="333333"/>
                </a:solidFill>
                <a:latin typeface="Arial"/>
                <a:cs typeface="Arial"/>
              </a:rPr>
              <a:t>Econometrica</a:t>
            </a:r>
            <a:r>
              <a:rPr sz="2136" spc="-178" dirty="0">
                <a:solidFill>
                  <a:srgbClr val="333333"/>
                </a:solidFill>
                <a:latin typeface="Microsoft Sans Serif"/>
                <a:cs typeface="Microsoft Sans Serif"/>
              </a:rPr>
              <a:t>,</a:t>
            </a:r>
            <a:r>
              <a:rPr sz="2136" spc="-80" dirty="0">
                <a:solidFill>
                  <a:srgbClr val="333333"/>
                </a:solidFill>
                <a:latin typeface="Microsoft Sans Serif"/>
                <a:cs typeface="Microsoft Sans Serif"/>
              </a:rPr>
              <a:t> </a:t>
            </a:r>
            <a:r>
              <a:rPr sz="2136" spc="-36" dirty="0">
                <a:solidFill>
                  <a:srgbClr val="333333"/>
                </a:solidFill>
                <a:latin typeface="Microsoft Sans Serif"/>
                <a:cs typeface="Microsoft Sans Serif"/>
              </a:rPr>
              <a:t>vol. </a:t>
            </a:r>
            <a:r>
              <a:rPr sz="2136" spc="-44" dirty="0">
                <a:solidFill>
                  <a:srgbClr val="333333"/>
                </a:solidFill>
                <a:latin typeface="Microsoft Sans Serif"/>
                <a:cs typeface="Microsoft Sans Serif"/>
              </a:rPr>
              <a:t>59</a:t>
            </a:r>
            <a:endParaRPr sz="2136">
              <a:latin typeface="Microsoft Sans Serif"/>
              <a:cs typeface="Microsoft Sans Serif"/>
            </a:endParaRPr>
          </a:p>
          <a:p>
            <a:pPr marL="280267">
              <a:lnSpc>
                <a:spcPts val="2314"/>
              </a:lnSpc>
            </a:pPr>
            <a:r>
              <a:rPr sz="1958" i="1" spc="-222" dirty="0">
                <a:solidFill>
                  <a:srgbClr val="708095"/>
                </a:solidFill>
                <a:latin typeface="Lucida Sans"/>
                <a:cs typeface="Lucida Sans"/>
              </a:rPr>
              <a:t>EGARCH</a:t>
            </a:r>
            <a:r>
              <a:rPr sz="1958" i="1" spc="-276" dirty="0">
                <a:solidFill>
                  <a:srgbClr val="708095"/>
                </a:solidFill>
                <a:latin typeface="Meiryo"/>
                <a:cs typeface="Meiryo"/>
              </a:rPr>
              <a:t>モデルによるレバレッジ効果の導入</a:t>
            </a:r>
            <a:endParaRPr sz="1958">
              <a:latin typeface="Meiryo"/>
              <a:cs typeface="Meiryo"/>
            </a:endParaRPr>
          </a:p>
        </p:txBody>
      </p:sp>
      <p:sp>
        <p:nvSpPr>
          <p:cNvPr id="29" name="object 29"/>
          <p:cNvSpPr txBox="1"/>
          <p:nvPr/>
        </p:nvSpPr>
        <p:spPr>
          <a:xfrm>
            <a:off x="9226047" y="2939059"/>
            <a:ext cx="11646825" cy="2017348"/>
          </a:xfrm>
          <a:prstGeom prst="rect">
            <a:avLst/>
          </a:prstGeom>
        </p:spPr>
        <p:txBody>
          <a:bodyPr vert="horz" wrap="square" lIns="0" tIns="72327" rIns="0" bIns="0" rtlCol="0">
            <a:spAutoFit/>
          </a:bodyPr>
          <a:lstStyle/>
          <a:p>
            <a:pPr marL="280267" marR="9041" indent="-258795">
              <a:lnSpc>
                <a:spcPts val="2278"/>
              </a:lnSpc>
              <a:spcBef>
                <a:spcPts val="570"/>
              </a:spcBef>
              <a:buClr>
                <a:srgbClr val="4199E1"/>
              </a:buClr>
              <a:buSzPct val="95833"/>
              <a:buFont typeface="Arial"/>
              <a:buChar char="•"/>
              <a:tabLst>
                <a:tab pos="280267" algn="l"/>
              </a:tabLst>
            </a:pPr>
            <a:r>
              <a:rPr sz="2136" b="1" spc="-160" dirty="0">
                <a:solidFill>
                  <a:srgbClr val="2B5281"/>
                </a:solidFill>
                <a:latin typeface="Arial"/>
                <a:cs typeface="Arial"/>
              </a:rPr>
              <a:t>Takahashi,</a:t>
            </a:r>
            <a:r>
              <a:rPr sz="2136" b="1" spc="-98" dirty="0">
                <a:solidFill>
                  <a:srgbClr val="2B5281"/>
                </a:solidFill>
                <a:latin typeface="Arial"/>
                <a:cs typeface="Arial"/>
              </a:rPr>
              <a:t> </a:t>
            </a:r>
            <a:r>
              <a:rPr sz="2136" b="1" spc="-142" dirty="0">
                <a:solidFill>
                  <a:srgbClr val="2B5281"/>
                </a:solidFill>
                <a:latin typeface="Arial"/>
                <a:cs typeface="Arial"/>
              </a:rPr>
              <a:t>S.</a:t>
            </a:r>
            <a:r>
              <a:rPr sz="2136" spc="-142" dirty="0">
                <a:solidFill>
                  <a:srgbClr val="333333"/>
                </a:solidFill>
                <a:latin typeface="Microsoft Sans Serif"/>
                <a:cs typeface="Microsoft Sans Serif"/>
              </a:rPr>
              <a:t>,</a:t>
            </a:r>
            <a:r>
              <a:rPr sz="2136" spc="-71" dirty="0">
                <a:solidFill>
                  <a:srgbClr val="333333"/>
                </a:solidFill>
                <a:latin typeface="Microsoft Sans Serif"/>
                <a:cs typeface="Microsoft Sans Serif"/>
              </a:rPr>
              <a:t> et </a:t>
            </a:r>
            <a:r>
              <a:rPr sz="2136" spc="-89" dirty="0">
                <a:solidFill>
                  <a:srgbClr val="333333"/>
                </a:solidFill>
                <a:latin typeface="Microsoft Sans Serif"/>
                <a:cs typeface="Microsoft Sans Serif"/>
              </a:rPr>
              <a:t>al.</a:t>
            </a:r>
            <a:r>
              <a:rPr sz="2136" spc="-71" dirty="0">
                <a:solidFill>
                  <a:srgbClr val="333333"/>
                </a:solidFill>
                <a:latin typeface="Microsoft Sans Serif"/>
                <a:cs typeface="Microsoft Sans Serif"/>
              </a:rPr>
              <a:t> </a:t>
            </a:r>
            <a:r>
              <a:rPr sz="2136" spc="-169" dirty="0">
                <a:solidFill>
                  <a:srgbClr val="333333"/>
                </a:solidFill>
                <a:latin typeface="Microsoft Sans Serif"/>
                <a:cs typeface="Microsoft Sans Serif"/>
              </a:rPr>
              <a:t>(2019),</a:t>
            </a:r>
            <a:r>
              <a:rPr sz="2136" spc="-71" dirty="0">
                <a:solidFill>
                  <a:srgbClr val="333333"/>
                </a:solidFill>
                <a:latin typeface="Microsoft Sans Serif"/>
                <a:cs typeface="Microsoft Sans Serif"/>
              </a:rPr>
              <a:t> </a:t>
            </a:r>
            <a:r>
              <a:rPr sz="2136" spc="-98" dirty="0">
                <a:solidFill>
                  <a:srgbClr val="333333"/>
                </a:solidFill>
                <a:latin typeface="Microsoft Sans Serif"/>
                <a:cs typeface="Microsoft Sans Serif"/>
              </a:rPr>
              <a:t>"Modeling</a:t>
            </a:r>
            <a:r>
              <a:rPr sz="2136" spc="-80" dirty="0">
                <a:solidFill>
                  <a:srgbClr val="333333"/>
                </a:solidFill>
                <a:latin typeface="Microsoft Sans Serif"/>
                <a:cs typeface="Microsoft Sans Serif"/>
              </a:rPr>
              <a:t> financial</a:t>
            </a:r>
            <a:r>
              <a:rPr sz="2136" spc="-71" dirty="0">
                <a:solidFill>
                  <a:srgbClr val="333333"/>
                </a:solidFill>
                <a:latin typeface="Microsoft Sans Serif"/>
                <a:cs typeface="Microsoft Sans Serif"/>
              </a:rPr>
              <a:t> time-</a:t>
            </a:r>
            <a:r>
              <a:rPr sz="2136" spc="-151" dirty="0">
                <a:solidFill>
                  <a:srgbClr val="333333"/>
                </a:solidFill>
                <a:latin typeface="Microsoft Sans Serif"/>
                <a:cs typeface="Microsoft Sans Serif"/>
              </a:rPr>
              <a:t>series</a:t>
            </a:r>
            <a:r>
              <a:rPr sz="2136" spc="-71" dirty="0">
                <a:solidFill>
                  <a:srgbClr val="333333"/>
                </a:solidFill>
                <a:latin typeface="Microsoft Sans Serif"/>
                <a:cs typeface="Microsoft Sans Serif"/>
              </a:rPr>
              <a:t> </a:t>
            </a:r>
            <a:r>
              <a:rPr sz="2136" spc="-36" dirty="0">
                <a:solidFill>
                  <a:srgbClr val="333333"/>
                </a:solidFill>
                <a:latin typeface="Microsoft Sans Serif"/>
                <a:cs typeface="Microsoft Sans Serif"/>
              </a:rPr>
              <a:t>with</a:t>
            </a:r>
            <a:r>
              <a:rPr sz="2136" spc="-71" dirty="0">
                <a:solidFill>
                  <a:srgbClr val="333333"/>
                </a:solidFill>
                <a:latin typeface="Microsoft Sans Serif"/>
                <a:cs typeface="Microsoft Sans Serif"/>
              </a:rPr>
              <a:t> </a:t>
            </a:r>
            <a:r>
              <a:rPr sz="2136" spc="-125" dirty="0">
                <a:solidFill>
                  <a:srgbClr val="333333"/>
                </a:solidFill>
                <a:latin typeface="Microsoft Sans Serif"/>
                <a:cs typeface="Microsoft Sans Serif"/>
              </a:rPr>
              <a:t>generative</a:t>
            </a:r>
            <a:r>
              <a:rPr sz="2136" spc="-71" dirty="0">
                <a:solidFill>
                  <a:srgbClr val="333333"/>
                </a:solidFill>
                <a:latin typeface="Microsoft Sans Serif"/>
                <a:cs typeface="Microsoft Sans Serif"/>
              </a:rPr>
              <a:t> </a:t>
            </a:r>
            <a:r>
              <a:rPr sz="2136" spc="-116" dirty="0">
                <a:solidFill>
                  <a:srgbClr val="333333"/>
                </a:solidFill>
                <a:latin typeface="Microsoft Sans Serif"/>
                <a:cs typeface="Microsoft Sans Serif"/>
              </a:rPr>
              <a:t>adversarial</a:t>
            </a:r>
            <a:r>
              <a:rPr sz="2136" spc="-80" dirty="0">
                <a:solidFill>
                  <a:srgbClr val="333333"/>
                </a:solidFill>
                <a:latin typeface="Microsoft Sans Serif"/>
                <a:cs typeface="Microsoft Sans Serif"/>
              </a:rPr>
              <a:t> </a:t>
            </a:r>
            <a:r>
              <a:rPr sz="2136" spc="-89" dirty="0">
                <a:solidFill>
                  <a:srgbClr val="333333"/>
                </a:solidFill>
                <a:latin typeface="Microsoft Sans Serif"/>
                <a:cs typeface="Microsoft Sans Serif"/>
              </a:rPr>
              <a:t>networks,"</a:t>
            </a:r>
            <a:r>
              <a:rPr sz="2136" spc="-71" dirty="0">
                <a:solidFill>
                  <a:srgbClr val="333333"/>
                </a:solidFill>
                <a:latin typeface="Microsoft Sans Serif"/>
                <a:cs typeface="Microsoft Sans Serif"/>
              </a:rPr>
              <a:t> </a:t>
            </a:r>
            <a:r>
              <a:rPr sz="2225" i="1" spc="-133" dirty="0">
                <a:solidFill>
                  <a:srgbClr val="333333"/>
                </a:solidFill>
                <a:latin typeface="Arial"/>
                <a:cs typeface="Arial"/>
              </a:rPr>
              <a:t>Physica </a:t>
            </a:r>
            <a:r>
              <a:rPr sz="2225" i="1" spc="-89" dirty="0">
                <a:solidFill>
                  <a:srgbClr val="333333"/>
                </a:solidFill>
                <a:latin typeface="Arial"/>
                <a:cs typeface="Arial"/>
              </a:rPr>
              <a:t>A</a:t>
            </a:r>
            <a:endParaRPr sz="2225">
              <a:latin typeface="Arial"/>
              <a:cs typeface="Arial"/>
            </a:endParaRPr>
          </a:p>
          <a:p>
            <a:pPr marL="280267">
              <a:spcBef>
                <a:spcPts val="116"/>
              </a:spcBef>
            </a:pPr>
            <a:r>
              <a:rPr sz="1958" i="1" spc="-133" dirty="0">
                <a:solidFill>
                  <a:srgbClr val="708095"/>
                </a:solidFill>
                <a:latin typeface="Lucida Sans"/>
                <a:cs typeface="Lucida Sans"/>
              </a:rPr>
              <a:t>FIN-</a:t>
            </a:r>
            <a:r>
              <a:rPr sz="1958" i="1" spc="-267" dirty="0">
                <a:solidFill>
                  <a:srgbClr val="708095"/>
                </a:solidFill>
                <a:latin typeface="Lucida Sans"/>
                <a:cs typeface="Lucida Sans"/>
              </a:rPr>
              <a:t>GAN</a:t>
            </a:r>
            <a:r>
              <a:rPr sz="1958" i="1" spc="-249" dirty="0">
                <a:solidFill>
                  <a:srgbClr val="708095"/>
                </a:solidFill>
                <a:latin typeface="Meiryo"/>
                <a:cs typeface="Meiryo"/>
              </a:rPr>
              <a:t>モデルの提案</a:t>
            </a:r>
            <a:endParaRPr sz="1958">
              <a:latin typeface="Meiryo"/>
              <a:cs typeface="Meiryo"/>
            </a:endParaRPr>
          </a:p>
          <a:p>
            <a:pPr marL="280267" marR="1214868" indent="-258795">
              <a:lnSpc>
                <a:spcPts val="2403"/>
              </a:lnSpc>
              <a:spcBef>
                <a:spcPts val="1023"/>
              </a:spcBef>
              <a:buClr>
                <a:srgbClr val="4199E1"/>
              </a:buClr>
              <a:buSzPct val="95833"/>
              <a:buFont typeface="Arial"/>
              <a:buChar char="•"/>
              <a:tabLst>
                <a:tab pos="280267" algn="l"/>
              </a:tabLst>
            </a:pPr>
            <a:r>
              <a:rPr sz="2136" b="1" spc="-178" dirty="0">
                <a:solidFill>
                  <a:srgbClr val="2B5281"/>
                </a:solidFill>
                <a:latin typeface="Arial"/>
                <a:cs typeface="Arial"/>
              </a:rPr>
              <a:t>Wiese,</a:t>
            </a:r>
            <a:r>
              <a:rPr sz="2136" b="1" spc="-125" dirty="0">
                <a:solidFill>
                  <a:srgbClr val="2B5281"/>
                </a:solidFill>
                <a:latin typeface="Arial"/>
                <a:cs typeface="Arial"/>
              </a:rPr>
              <a:t> </a:t>
            </a:r>
            <a:r>
              <a:rPr sz="2136" b="1" spc="-133" dirty="0">
                <a:solidFill>
                  <a:srgbClr val="2B5281"/>
                </a:solidFill>
                <a:latin typeface="Arial"/>
                <a:cs typeface="Arial"/>
              </a:rPr>
              <a:t>M.</a:t>
            </a:r>
            <a:r>
              <a:rPr sz="2136" spc="-133" dirty="0">
                <a:solidFill>
                  <a:srgbClr val="333333"/>
                </a:solidFill>
                <a:latin typeface="Microsoft Sans Serif"/>
                <a:cs typeface="Microsoft Sans Serif"/>
              </a:rPr>
              <a:t>,</a:t>
            </a:r>
            <a:r>
              <a:rPr sz="2136" spc="-107" dirty="0">
                <a:solidFill>
                  <a:srgbClr val="333333"/>
                </a:solidFill>
                <a:latin typeface="Microsoft Sans Serif"/>
                <a:cs typeface="Microsoft Sans Serif"/>
              </a:rPr>
              <a:t> </a:t>
            </a:r>
            <a:r>
              <a:rPr sz="2136" spc="-71" dirty="0">
                <a:solidFill>
                  <a:srgbClr val="333333"/>
                </a:solidFill>
                <a:latin typeface="Microsoft Sans Serif"/>
                <a:cs typeface="Microsoft Sans Serif"/>
              </a:rPr>
              <a:t>et</a:t>
            </a:r>
            <a:r>
              <a:rPr sz="2136" spc="-107" dirty="0">
                <a:solidFill>
                  <a:srgbClr val="333333"/>
                </a:solidFill>
                <a:latin typeface="Microsoft Sans Serif"/>
                <a:cs typeface="Microsoft Sans Serif"/>
              </a:rPr>
              <a:t> </a:t>
            </a:r>
            <a:r>
              <a:rPr sz="2136" spc="-89" dirty="0">
                <a:solidFill>
                  <a:srgbClr val="333333"/>
                </a:solidFill>
                <a:latin typeface="Microsoft Sans Serif"/>
                <a:cs typeface="Microsoft Sans Serif"/>
              </a:rPr>
              <a:t>al.</a:t>
            </a:r>
            <a:r>
              <a:rPr sz="2136" spc="-98" dirty="0">
                <a:solidFill>
                  <a:srgbClr val="333333"/>
                </a:solidFill>
                <a:latin typeface="Microsoft Sans Serif"/>
                <a:cs typeface="Microsoft Sans Serif"/>
              </a:rPr>
              <a:t> </a:t>
            </a:r>
            <a:r>
              <a:rPr sz="2136" spc="-169" dirty="0">
                <a:solidFill>
                  <a:srgbClr val="333333"/>
                </a:solidFill>
                <a:latin typeface="Microsoft Sans Serif"/>
                <a:cs typeface="Microsoft Sans Serif"/>
              </a:rPr>
              <a:t>(2020),</a:t>
            </a:r>
            <a:r>
              <a:rPr sz="2136" spc="-107" dirty="0">
                <a:solidFill>
                  <a:srgbClr val="333333"/>
                </a:solidFill>
                <a:latin typeface="Microsoft Sans Serif"/>
                <a:cs typeface="Microsoft Sans Serif"/>
              </a:rPr>
              <a:t> </a:t>
            </a:r>
            <a:r>
              <a:rPr sz="2136" spc="-89" dirty="0">
                <a:solidFill>
                  <a:srgbClr val="333333"/>
                </a:solidFill>
                <a:latin typeface="Microsoft Sans Serif"/>
                <a:cs typeface="Microsoft Sans Serif"/>
              </a:rPr>
              <a:t>"Quant</a:t>
            </a:r>
            <a:r>
              <a:rPr sz="2136" spc="-107" dirty="0">
                <a:solidFill>
                  <a:srgbClr val="333333"/>
                </a:solidFill>
                <a:latin typeface="Microsoft Sans Serif"/>
                <a:cs typeface="Microsoft Sans Serif"/>
              </a:rPr>
              <a:t> </a:t>
            </a:r>
            <a:r>
              <a:rPr sz="2136" spc="-267" dirty="0">
                <a:solidFill>
                  <a:srgbClr val="333333"/>
                </a:solidFill>
                <a:latin typeface="Microsoft Sans Serif"/>
                <a:cs typeface="Microsoft Sans Serif"/>
              </a:rPr>
              <a:t>GANs:</a:t>
            </a:r>
            <a:r>
              <a:rPr sz="2136" spc="-98" dirty="0">
                <a:solidFill>
                  <a:srgbClr val="333333"/>
                </a:solidFill>
                <a:latin typeface="Microsoft Sans Serif"/>
                <a:cs typeface="Microsoft Sans Serif"/>
              </a:rPr>
              <a:t> </a:t>
            </a:r>
            <a:r>
              <a:rPr sz="2136" spc="-196" dirty="0">
                <a:solidFill>
                  <a:srgbClr val="333333"/>
                </a:solidFill>
                <a:latin typeface="Microsoft Sans Serif"/>
                <a:cs typeface="Microsoft Sans Serif"/>
              </a:rPr>
              <a:t>Deep</a:t>
            </a:r>
            <a:r>
              <a:rPr sz="2136" spc="-107" dirty="0">
                <a:solidFill>
                  <a:srgbClr val="333333"/>
                </a:solidFill>
                <a:latin typeface="Microsoft Sans Serif"/>
                <a:cs typeface="Microsoft Sans Serif"/>
              </a:rPr>
              <a:t> </a:t>
            </a:r>
            <a:r>
              <a:rPr sz="2136" spc="-133" dirty="0">
                <a:solidFill>
                  <a:srgbClr val="333333"/>
                </a:solidFill>
                <a:latin typeface="Microsoft Sans Serif"/>
                <a:cs typeface="Microsoft Sans Serif"/>
              </a:rPr>
              <a:t>Generation</a:t>
            </a:r>
            <a:r>
              <a:rPr sz="2136" spc="-107"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107" dirty="0">
                <a:solidFill>
                  <a:srgbClr val="333333"/>
                </a:solidFill>
                <a:latin typeface="Microsoft Sans Serif"/>
                <a:cs typeface="Microsoft Sans Serif"/>
              </a:rPr>
              <a:t> </a:t>
            </a:r>
            <a:r>
              <a:rPr sz="2136" spc="-116" dirty="0">
                <a:solidFill>
                  <a:srgbClr val="333333"/>
                </a:solidFill>
                <a:latin typeface="Microsoft Sans Serif"/>
                <a:cs typeface="Microsoft Sans Serif"/>
              </a:rPr>
              <a:t>Financial</a:t>
            </a:r>
            <a:r>
              <a:rPr sz="2136" spc="-98" dirty="0">
                <a:solidFill>
                  <a:srgbClr val="333333"/>
                </a:solidFill>
                <a:latin typeface="Microsoft Sans Serif"/>
                <a:cs typeface="Microsoft Sans Serif"/>
              </a:rPr>
              <a:t> </a:t>
            </a:r>
            <a:r>
              <a:rPr sz="2136" spc="-151" dirty="0">
                <a:solidFill>
                  <a:srgbClr val="333333"/>
                </a:solidFill>
                <a:latin typeface="Microsoft Sans Serif"/>
                <a:cs typeface="Microsoft Sans Serif"/>
              </a:rPr>
              <a:t>Time</a:t>
            </a:r>
            <a:r>
              <a:rPr sz="2136" spc="-107" dirty="0">
                <a:solidFill>
                  <a:srgbClr val="333333"/>
                </a:solidFill>
                <a:latin typeface="Microsoft Sans Serif"/>
                <a:cs typeface="Microsoft Sans Serif"/>
              </a:rPr>
              <a:t> </a:t>
            </a:r>
            <a:r>
              <a:rPr sz="2136" spc="-133" dirty="0">
                <a:solidFill>
                  <a:srgbClr val="333333"/>
                </a:solidFill>
                <a:latin typeface="Microsoft Sans Serif"/>
                <a:cs typeface="Microsoft Sans Serif"/>
              </a:rPr>
              <a:t>Series,"</a:t>
            </a:r>
            <a:r>
              <a:rPr sz="2136" spc="-98" dirty="0">
                <a:solidFill>
                  <a:srgbClr val="333333"/>
                </a:solidFill>
                <a:latin typeface="Microsoft Sans Serif"/>
                <a:cs typeface="Microsoft Sans Serif"/>
              </a:rPr>
              <a:t> </a:t>
            </a:r>
            <a:r>
              <a:rPr sz="2225" i="1" spc="-196" dirty="0">
                <a:solidFill>
                  <a:srgbClr val="333333"/>
                </a:solidFill>
                <a:latin typeface="Arial"/>
                <a:cs typeface="Arial"/>
              </a:rPr>
              <a:t>arXiv</a:t>
            </a:r>
            <a:r>
              <a:rPr sz="2225" i="1" spc="-142" dirty="0">
                <a:solidFill>
                  <a:srgbClr val="333333"/>
                </a:solidFill>
                <a:latin typeface="Arial"/>
                <a:cs typeface="Arial"/>
              </a:rPr>
              <a:t> </a:t>
            </a:r>
            <a:r>
              <a:rPr sz="2225" i="1" spc="-36" dirty="0">
                <a:solidFill>
                  <a:srgbClr val="333333"/>
                </a:solidFill>
                <a:latin typeface="Arial"/>
                <a:cs typeface="Arial"/>
              </a:rPr>
              <a:t>preprint </a:t>
            </a:r>
            <a:r>
              <a:rPr sz="2136" spc="-18" dirty="0">
                <a:solidFill>
                  <a:srgbClr val="333333"/>
                </a:solidFill>
                <a:latin typeface="Microsoft Sans Serif"/>
                <a:cs typeface="Microsoft Sans Serif"/>
              </a:rPr>
              <a:t>1907.06673</a:t>
            </a:r>
            <a:endParaRPr sz="2136">
              <a:latin typeface="Microsoft Sans Serif"/>
              <a:cs typeface="Microsoft Sans Serif"/>
            </a:endParaRPr>
          </a:p>
          <a:p>
            <a:pPr marL="280267">
              <a:lnSpc>
                <a:spcPts val="2314"/>
              </a:lnSpc>
            </a:pPr>
            <a:r>
              <a:rPr sz="1958" i="1" spc="-258" dirty="0">
                <a:solidFill>
                  <a:srgbClr val="708095"/>
                </a:solidFill>
                <a:latin typeface="Lucida Sans"/>
                <a:cs typeface="Lucida Sans"/>
              </a:rPr>
              <a:t>TCN</a:t>
            </a:r>
            <a:r>
              <a:rPr sz="1958" i="1" spc="-276" dirty="0">
                <a:solidFill>
                  <a:srgbClr val="708095"/>
                </a:solidFill>
                <a:latin typeface="Meiryo"/>
                <a:cs typeface="Meiryo"/>
              </a:rPr>
              <a:t>を用いた</a:t>
            </a:r>
            <a:r>
              <a:rPr sz="1958" i="1" spc="-267" dirty="0">
                <a:solidFill>
                  <a:srgbClr val="708095"/>
                </a:solidFill>
                <a:latin typeface="Lucida Sans"/>
                <a:cs typeface="Lucida Sans"/>
              </a:rPr>
              <a:t>GAN</a:t>
            </a:r>
            <a:r>
              <a:rPr sz="1958" i="1" spc="-267" dirty="0">
                <a:solidFill>
                  <a:srgbClr val="708095"/>
                </a:solidFill>
                <a:latin typeface="Meiryo"/>
                <a:cs typeface="Meiryo"/>
              </a:rPr>
              <a:t>で極端事象の頻度も含めた金融系列生成</a:t>
            </a:r>
            <a:endParaRPr sz="1958">
              <a:latin typeface="Meiryo"/>
              <a:cs typeface="Meiryo"/>
            </a:endParaRPr>
          </a:p>
        </p:txBody>
      </p:sp>
      <p:sp>
        <p:nvSpPr>
          <p:cNvPr id="30" name="object 30"/>
          <p:cNvSpPr txBox="1"/>
          <p:nvPr/>
        </p:nvSpPr>
        <p:spPr>
          <a:xfrm>
            <a:off x="9226042" y="5024091"/>
            <a:ext cx="10914521" cy="1419556"/>
          </a:xfrm>
          <a:prstGeom prst="rect">
            <a:avLst/>
          </a:prstGeom>
        </p:spPr>
        <p:txBody>
          <a:bodyPr vert="horz" wrap="square" lIns="0" tIns="72327" rIns="0" bIns="0" rtlCol="0">
            <a:spAutoFit/>
          </a:bodyPr>
          <a:lstStyle/>
          <a:p>
            <a:pPr marL="280267" marR="9041" indent="-258795">
              <a:lnSpc>
                <a:spcPts val="2278"/>
              </a:lnSpc>
              <a:spcBef>
                <a:spcPts val="570"/>
              </a:spcBef>
              <a:buClr>
                <a:srgbClr val="4199E1"/>
              </a:buClr>
              <a:buSzPct val="95833"/>
              <a:buFont typeface="Arial"/>
              <a:buChar char="•"/>
              <a:tabLst>
                <a:tab pos="280267" algn="l"/>
              </a:tabLst>
            </a:pPr>
            <a:r>
              <a:rPr sz="2136" spc="-133" dirty="0">
                <a:solidFill>
                  <a:srgbClr val="333333"/>
                </a:solidFill>
                <a:latin typeface="Microsoft Sans Serif"/>
                <a:cs typeface="Microsoft Sans Serif"/>
              </a:rPr>
              <a:t>Eckerli,</a:t>
            </a:r>
            <a:r>
              <a:rPr sz="2136" spc="-89" dirty="0">
                <a:solidFill>
                  <a:srgbClr val="333333"/>
                </a:solidFill>
                <a:latin typeface="Microsoft Sans Serif"/>
                <a:cs typeface="Microsoft Sans Serif"/>
              </a:rPr>
              <a:t> </a:t>
            </a:r>
            <a:r>
              <a:rPr sz="2136" spc="-222" dirty="0">
                <a:solidFill>
                  <a:srgbClr val="333333"/>
                </a:solidFill>
                <a:latin typeface="Microsoft Sans Serif"/>
                <a:cs typeface="Microsoft Sans Serif"/>
              </a:rPr>
              <a:t>O.</a:t>
            </a:r>
            <a:r>
              <a:rPr sz="2136" spc="-80" dirty="0">
                <a:solidFill>
                  <a:srgbClr val="333333"/>
                </a:solidFill>
                <a:latin typeface="Microsoft Sans Serif"/>
                <a:cs typeface="Microsoft Sans Serif"/>
              </a:rPr>
              <a:t> </a:t>
            </a:r>
            <a:r>
              <a:rPr sz="2136" spc="-196" dirty="0">
                <a:solidFill>
                  <a:srgbClr val="333333"/>
                </a:solidFill>
                <a:latin typeface="Microsoft Sans Serif"/>
                <a:cs typeface="Microsoft Sans Serif"/>
              </a:rPr>
              <a:t>&amp;</a:t>
            </a:r>
            <a:r>
              <a:rPr sz="2136" spc="-89" dirty="0">
                <a:solidFill>
                  <a:srgbClr val="333333"/>
                </a:solidFill>
                <a:latin typeface="Microsoft Sans Serif"/>
                <a:cs typeface="Microsoft Sans Serif"/>
              </a:rPr>
              <a:t> </a:t>
            </a:r>
            <a:r>
              <a:rPr sz="2136" spc="-133" dirty="0">
                <a:solidFill>
                  <a:srgbClr val="333333"/>
                </a:solidFill>
                <a:latin typeface="Microsoft Sans Serif"/>
                <a:cs typeface="Microsoft Sans Serif"/>
              </a:rPr>
              <a:t>Osterrieder,</a:t>
            </a:r>
            <a:r>
              <a:rPr sz="2136" spc="-80" dirty="0">
                <a:solidFill>
                  <a:srgbClr val="333333"/>
                </a:solidFill>
                <a:latin typeface="Microsoft Sans Serif"/>
                <a:cs typeface="Microsoft Sans Serif"/>
              </a:rPr>
              <a:t> </a:t>
            </a:r>
            <a:r>
              <a:rPr sz="2136" spc="-142" dirty="0">
                <a:solidFill>
                  <a:srgbClr val="333333"/>
                </a:solidFill>
                <a:latin typeface="Microsoft Sans Serif"/>
                <a:cs typeface="Microsoft Sans Serif"/>
              </a:rPr>
              <a:t>J.</a:t>
            </a:r>
            <a:r>
              <a:rPr sz="2136" spc="-89" dirty="0">
                <a:solidFill>
                  <a:srgbClr val="333333"/>
                </a:solidFill>
                <a:latin typeface="Microsoft Sans Serif"/>
                <a:cs typeface="Microsoft Sans Serif"/>
              </a:rPr>
              <a:t> </a:t>
            </a:r>
            <a:r>
              <a:rPr sz="2136" spc="-169" dirty="0">
                <a:solidFill>
                  <a:srgbClr val="333333"/>
                </a:solidFill>
                <a:latin typeface="Microsoft Sans Serif"/>
                <a:cs typeface="Microsoft Sans Serif"/>
              </a:rPr>
              <a:t>(2021),</a:t>
            </a:r>
            <a:r>
              <a:rPr sz="2136" spc="-80" dirty="0">
                <a:solidFill>
                  <a:srgbClr val="333333"/>
                </a:solidFill>
                <a:latin typeface="Microsoft Sans Serif"/>
                <a:cs typeface="Microsoft Sans Serif"/>
              </a:rPr>
              <a:t> </a:t>
            </a:r>
            <a:r>
              <a:rPr sz="2136" spc="-125" dirty="0">
                <a:solidFill>
                  <a:srgbClr val="333333"/>
                </a:solidFill>
                <a:latin typeface="Microsoft Sans Serif"/>
                <a:cs typeface="Microsoft Sans Serif"/>
              </a:rPr>
              <a:t>"Generative</a:t>
            </a:r>
            <a:r>
              <a:rPr sz="2136" spc="-89" dirty="0">
                <a:solidFill>
                  <a:srgbClr val="333333"/>
                </a:solidFill>
                <a:latin typeface="Microsoft Sans Serif"/>
                <a:cs typeface="Microsoft Sans Serif"/>
              </a:rPr>
              <a:t> </a:t>
            </a:r>
            <a:r>
              <a:rPr sz="2136" spc="-133" dirty="0">
                <a:solidFill>
                  <a:srgbClr val="333333"/>
                </a:solidFill>
                <a:latin typeface="Microsoft Sans Serif"/>
                <a:cs typeface="Microsoft Sans Serif"/>
              </a:rPr>
              <a:t>Adversarial</a:t>
            </a:r>
            <a:r>
              <a:rPr sz="2136" spc="-80" dirty="0">
                <a:solidFill>
                  <a:srgbClr val="333333"/>
                </a:solidFill>
                <a:latin typeface="Microsoft Sans Serif"/>
                <a:cs typeface="Microsoft Sans Serif"/>
              </a:rPr>
              <a:t> </a:t>
            </a:r>
            <a:r>
              <a:rPr sz="2136" spc="-125" dirty="0">
                <a:solidFill>
                  <a:srgbClr val="333333"/>
                </a:solidFill>
                <a:latin typeface="Microsoft Sans Serif"/>
                <a:cs typeface="Microsoft Sans Serif"/>
              </a:rPr>
              <a:t>Networks</a:t>
            </a:r>
            <a:r>
              <a:rPr sz="2136" spc="-89" dirty="0">
                <a:solidFill>
                  <a:srgbClr val="333333"/>
                </a:solidFill>
                <a:latin typeface="Microsoft Sans Serif"/>
                <a:cs typeface="Microsoft Sans Serif"/>
              </a:rPr>
              <a:t> </a:t>
            </a:r>
            <a:r>
              <a:rPr sz="2136" spc="-44" dirty="0">
                <a:solidFill>
                  <a:srgbClr val="333333"/>
                </a:solidFill>
                <a:latin typeface="Microsoft Sans Serif"/>
                <a:cs typeface="Microsoft Sans Serif"/>
              </a:rPr>
              <a:t>in</a:t>
            </a:r>
            <a:r>
              <a:rPr sz="2136" spc="-80" dirty="0">
                <a:solidFill>
                  <a:srgbClr val="333333"/>
                </a:solidFill>
                <a:latin typeface="Microsoft Sans Serif"/>
                <a:cs typeface="Microsoft Sans Serif"/>
              </a:rPr>
              <a:t> </a:t>
            </a:r>
            <a:r>
              <a:rPr sz="2136" spc="-151" dirty="0">
                <a:solidFill>
                  <a:srgbClr val="333333"/>
                </a:solidFill>
                <a:latin typeface="Microsoft Sans Serif"/>
                <a:cs typeface="Microsoft Sans Serif"/>
              </a:rPr>
              <a:t>Finance:</a:t>
            </a:r>
            <a:r>
              <a:rPr sz="2136" spc="-89" dirty="0">
                <a:solidFill>
                  <a:srgbClr val="333333"/>
                </a:solidFill>
                <a:latin typeface="Microsoft Sans Serif"/>
                <a:cs typeface="Microsoft Sans Serif"/>
              </a:rPr>
              <a:t> </a:t>
            </a:r>
            <a:r>
              <a:rPr sz="2136" spc="-214" dirty="0">
                <a:solidFill>
                  <a:srgbClr val="333333"/>
                </a:solidFill>
                <a:latin typeface="Microsoft Sans Serif"/>
                <a:cs typeface="Microsoft Sans Serif"/>
              </a:rPr>
              <a:t>An</a:t>
            </a:r>
            <a:r>
              <a:rPr sz="2136" spc="-80" dirty="0">
                <a:solidFill>
                  <a:srgbClr val="333333"/>
                </a:solidFill>
                <a:latin typeface="Microsoft Sans Serif"/>
                <a:cs typeface="Microsoft Sans Serif"/>
              </a:rPr>
              <a:t> </a:t>
            </a:r>
            <a:r>
              <a:rPr sz="2136" spc="-125" dirty="0">
                <a:solidFill>
                  <a:srgbClr val="333333"/>
                </a:solidFill>
                <a:latin typeface="Microsoft Sans Serif"/>
                <a:cs typeface="Microsoft Sans Serif"/>
              </a:rPr>
              <a:t>Overview,"</a:t>
            </a:r>
            <a:r>
              <a:rPr sz="2136" spc="-71" dirty="0">
                <a:solidFill>
                  <a:srgbClr val="333333"/>
                </a:solidFill>
                <a:latin typeface="Microsoft Sans Serif"/>
                <a:cs typeface="Microsoft Sans Serif"/>
              </a:rPr>
              <a:t> </a:t>
            </a:r>
            <a:r>
              <a:rPr sz="2225" i="1" spc="-71" dirty="0">
                <a:solidFill>
                  <a:srgbClr val="333333"/>
                </a:solidFill>
                <a:latin typeface="Arial"/>
                <a:cs typeface="Arial"/>
              </a:rPr>
              <a:t>arXiv </a:t>
            </a:r>
            <a:r>
              <a:rPr sz="2136" spc="-18" dirty="0">
                <a:solidFill>
                  <a:srgbClr val="333333"/>
                </a:solidFill>
                <a:latin typeface="Microsoft Sans Serif"/>
                <a:cs typeface="Microsoft Sans Serif"/>
              </a:rPr>
              <a:t>2106.06364</a:t>
            </a:r>
            <a:endParaRPr sz="2136">
              <a:latin typeface="Microsoft Sans Serif"/>
              <a:cs typeface="Microsoft Sans Serif"/>
            </a:endParaRPr>
          </a:p>
          <a:p>
            <a:pPr marL="280267" marR="151435" indent="-258795">
              <a:lnSpc>
                <a:spcPts val="2403"/>
              </a:lnSpc>
              <a:spcBef>
                <a:spcPts val="1086"/>
              </a:spcBef>
              <a:buClr>
                <a:srgbClr val="4199E1"/>
              </a:buClr>
              <a:buSzPct val="95833"/>
              <a:buFont typeface="Arial"/>
              <a:buChar char="•"/>
              <a:tabLst>
                <a:tab pos="280267" algn="l"/>
              </a:tabLst>
            </a:pPr>
            <a:r>
              <a:rPr sz="2136" b="1" spc="-187" dirty="0">
                <a:solidFill>
                  <a:srgbClr val="2B5281"/>
                </a:solidFill>
                <a:latin typeface="Arial"/>
                <a:cs typeface="Arial"/>
              </a:rPr>
              <a:t>Kwon,</a:t>
            </a:r>
            <a:r>
              <a:rPr sz="2136" b="1" spc="-125" dirty="0">
                <a:solidFill>
                  <a:srgbClr val="2B5281"/>
                </a:solidFill>
                <a:latin typeface="Arial"/>
                <a:cs typeface="Arial"/>
              </a:rPr>
              <a:t> </a:t>
            </a:r>
            <a:r>
              <a:rPr sz="2136" b="1" spc="-142" dirty="0">
                <a:solidFill>
                  <a:srgbClr val="2B5281"/>
                </a:solidFill>
                <a:latin typeface="Arial"/>
                <a:cs typeface="Arial"/>
              </a:rPr>
              <a:t>S.J.</a:t>
            </a:r>
            <a:r>
              <a:rPr sz="2136" b="1" spc="-125" dirty="0">
                <a:solidFill>
                  <a:srgbClr val="2B5281"/>
                </a:solidFill>
                <a:latin typeface="Arial"/>
                <a:cs typeface="Arial"/>
              </a:rPr>
              <a:t> </a:t>
            </a:r>
            <a:r>
              <a:rPr sz="2136" b="1" spc="-231" dirty="0">
                <a:solidFill>
                  <a:srgbClr val="2B5281"/>
                </a:solidFill>
                <a:latin typeface="Arial"/>
                <a:cs typeface="Arial"/>
              </a:rPr>
              <a:t>&amp;</a:t>
            </a:r>
            <a:r>
              <a:rPr sz="2136" b="1" spc="-125" dirty="0">
                <a:solidFill>
                  <a:srgbClr val="2B5281"/>
                </a:solidFill>
                <a:latin typeface="Arial"/>
                <a:cs typeface="Arial"/>
              </a:rPr>
              <a:t> </a:t>
            </a:r>
            <a:r>
              <a:rPr sz="2136" b="1" spc="-160" dirty="0">
                <a:solidFill>
                  <a:srgbClr val="2B5281"/>
                </a:solidFill>
                <a:latin typeface="Arial"/>
                <a:cs typeface="Arial"/>
              </a:rPr>
              <a:t>Lee,</a:t>
            </a:r>
            <a:r>
              <a:rPr sz="2136" b="1" spc="-125" dirty="0">
                <a:solidFill>
                  <a:srgbClr val="2B5281"/>
                </a:solidFill>
                <a:latin typeface="Arial"/>
                <a:cs typeface="Arial"/>
              </a:rPr>
              <a:t> </a:t>
            </a:r>
            <a:r>
              <a:rPr sz="2136" b="1" spc="-231" dirty="0">
                <a:solidFill>
                  <a:srgbClr val="2B5281"/>
                </a:solidFill>
                <a:latin typeface="Arial"/>
                <a:cs typeface="Arial"/>
              </a:rPr>
              <a:t>S.W.</a:t>
            </a:r>
            <a:r>
              <a:rPr sz="2136" b="1" spc="-125" dirty="0">
                <a:solidFill>
                  <a:srgbClr val="2B5281"/>
                </a:solidFill>
                <a:latin typeface="Arial"/>
                <a:cs typeface="Arial"/>
              </a:rPr>
              <a:t> </a:t>
            </a:r>
            <a:r>
              <a:rPr sz="2136" spc="-169" dirty="0">
                <a:solidFill>
                  <a:srgbClr val="333333"/>
                </a:solidFill>
                <a:latin typeface="Microsoft Sans Serif"/>
                <a:cs typeface="Microsoft Sans Serif"/>
              </a:rPr>
              <a:t>(2023),</a:t>
            </a:r>
            <a:r>
              <a:rPr sz="2136" spc="-107" dirty="0">
                <a:solidFill>
                  <a:srgbClr val="333333"/>
                </a:solidFill>
                <a:latin typeface="Microsoft Sans Serif"/>
                <a:cs typeface="Microsoft Sans Serif"/>
              </a:rPr>
              <a:t> </a:t>
            </a:r>
            <a:r>
              <a:rPr sz="2136" spc="-151" dirty="0">
                <a:solidFill>
                  <a:srgbClr val="333333"/>
                </a:solidFill>
                <a:latin typeface="Microsoft Sans Serif"/>
                <a:cs typeface="Microsoft Sans Serif"/>
              </a:rPr>
              <a:t>"Can</a:t>
            </a:r>
            <a:r>
              <a:rPr sz="2136" spc="-107" dirty="0">
                <a:solidFill>
                  <a:srgbClr val="333333"/>
                </a:solidFill>
                <a:latin typeface="Microsoft Sans Serif"/>
                <a:cs typeface="Microsoft Sans Serif"/>
              </a:rPr>
              <a:t> </a:t>
            </a:r>
            <a:r>
              <a:rPr sz="2136" spc="-320" dirty="0">
                <a:solidFill>
                  <a:srgbClr val="333333"/>
                </a:solidFill>
                <a:latin typeface="Microsoft Sans Serif"/>
                <a:cs typeface="Microsoft Sans Serif"/>
              </a:rPr>
              <a:t>GANs</a:t>
            </a:r>
            <a:r>
              <a:rPr sz="2136" spc="-107" dirty="0">
                <a:solidFill>
                  <a:srgbClr val="333333"/>
                </a:solidFill>
                <a:latin typeface="Microsoft Sans Serif"/>
                <a:cs typeface="Microsoft Sans Serif"/>
              </a:rPr>
              <a:t> </a:t>
            </a:r>
            <a:r>
              <a:rPr sz="2136" spc="-142" dirty="0">
                <a:solidFill>
                  <a:srgbClr val="333333"/>
                </a:solidFill>
                <a:latin typeface="Microsoft Sans Serif"/>
                <a:cs typeface="Microsoft Sans Serif"/>
              </a:rPr>
              <a:t>Learn</a:t>
            </a:r>
            <a:r>
              <a:rPr sz="2136" spc="-107" dirty="0">
                <a:solidFill>
                  <a:srgbClr val="333333"/>
                </a:solidFill>
                <a:latin typeface="Microsoft Sans Serif"/>
                <a:cs typeface="Microsoft Sans Serif"/>
              </a:rPr>
              <a:t> </a:t>
            </a:r>
            <a:r>
              <a:rPr sz="2136" spc="-71" dirty="0">
                <a:solidFill>
                  <a:srgbClr val="333333"/>
                </a:solidFill>
                <a:latin typeface="Microsoft Sans Serif"/>
                <a:cs typeface="Microsoft Sans Serif"/>
              </a:rPr>
              <a:t>the</a:t>
            </a:r>
            <a:r>
              <a:rPr sz="2136" spc="-107" dirty="0">
                <a:solidFill>
                  <a:srgbClr val="333333"/>
                </a:solidFill>
                <a:latin typeface="Microsoft Sans Serif"/>
                <a:cs typeface="Microsoft Sans Serif"/>
              </a:rPr>
              <a:t> </a:t>
            </a:r>
            <a:r>
              <a:rPr sz="2136" spc="-125" dirty="0">
                <a:solidFill>
                  <a:srgbClr val="333333"/>
                </a:solidFill>
                <a:latin typeface="Microsoft Sans Serif"/>
                <a:cs typeface="Microsoft Sans Serif"/>
              </a:rPr>
              <a:t>Stylized</a:t>
            </a:r>
            <a:r>
              <a:rPr sz="2136" spc="-98" dirty="0">
                <a:solidFill>
                  <a:srgbClr val="333333"/>
                </a:solidFill>
                <a:latin typeface="Microsoft Sans Serif"/>
                <a:cs typeface="Microsoft Sans Serif"/>
              </a:rPr>
              <a:t> </a:t>
            </a:r>
            <a:r>
              <a:rPr sz="2136" spc="-187" dirty="0">
                <a:solidFill>
                  <a:srgbClr val="333333"/>
                </a:solidFill>
                <a:latin typeface="Microsoft Sans Serif"/>
                <a:cs typeface="Microsoft Sans Serif"/>
              </a:rPr>
              <a:t>Facts</a:t>
            </a:r>
            <a:r>
              <a:rPr sz="2136" spc="-107"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107" dirty="0">
                <a:solidFill>
                  <a:srgbClr val="333333"/>
                </a:solidFill>
                <a:latin typeface="Microsoft Sans Serif"/>
                <a:cs typeface="Microsoft Sans Serif"/>
              </a:rPr>
              <a:t> </a:t>
            </a:r>
            <a:r>
              <a:rPr sz="2136" spc="-116" dirty="0">
                <a:solidFill>
                  <a:srgbClr val="333333"/>
                </a:solidFill>
                <a:latin typeface="Microsoft Sans Serif"/>
                <a:cs typeface="Microsoft Sans Serif"/>
              </a:rPr>
              <a:t>Financial</a:t>
            </a:r>
            <a:r>
              <a:rPr sz="2136" spc="-107" dirty="0">
                <a:solidFill>
                  <a:srgbClr val="333333"/>
                </a:solidFill>
                <a:latin typeface="Microsoft Sans Serif"/>
                <a:cs typeface="Microsoft Sans Serif"/>
              </a:rPr>
              <a:t> </a:t>
            </a:r>
            <a:r>
              <a:rPr sz="2136" spc="-151" dirty="0">
                <a:solidFill>
                  <a:srgbClr val="333333"/>
                </a:solidFill>
                <a:latin typeface="Microsoft Sans Serif"/>
                <a:cs typeface="Microsoft Sans Serif"/>
              </a:rPr>
              <a:t>Time</a:t>
            </a:r>
            <a:r>
              <a:rPr sz="2136" spc="-107" dirty="0">
                <a:solidFill>
                  <a:srgbClr val="333333"/>
                </a:solidFill>
                <a:latin typeface="Microsoft Sans Serif"/>
                <a:cs typeface="Microsoft Sans Serif"/>
              </a:rPr>
              <a:t> </a:t>
            </a:r>
            <a:r>
              <a:rPr sz="2136" spc="-160" dirty="0">
                <a:solidFill>
                  <a:srgbClr val="333333"/>
                </a:solidFill>
                <a:latin typeface="Microsoft Sans Serif"/>
                <a:cs typeface="Microsoft Sans Serif"/>
              </a:rPr>
              <a:t>Series?",</a:t>
            </a:r>
            <a:r>
              <a:rPr sz="2136" spc="-98" dirty="0">
                <a:solidFill>
                  <a:srgbClr val="333333"/>
                </a:solidFill>
                <a:latin typeface="Microsoft Sans Serif"/>
                <a:cs typeface="Microsoft Sans Serif"/>
              </a:rPr>
              <a:t> </a:t>
            </a:r>
            <a:r>
              <a:rPr sz="2225" i="1" spc="-98" dirty="0">
                <a:solidFill>
                  <a:srgbClr val="333333"/>
                </a:solidFill>
                <a:latin typeface="Arial"/>
                <a:cs typeface="Arial"/>
              </a:rPr>
              <a:t>arXiv </a:t>
            </a:r>
            <a:r>
              <a:rPr sz="2136" spc="-18" dirty="0">
                <a:solidFill>
                  <a:srgbClr val="333333"/>
                </a:solidFill>
                <a:latin typeface="Microsoft Sans Serif"/>
                <a:cs typeface="Microsoft Sans Serif"/>
              </a:rPr>
              <a:t>2410.09850</a:t>
            </a:r>
            <a:endParaRPr sz="2136">
              <a:latin typeface="Microsoft Sans Serif"/>
              <a:cs typeface="Microsoft Sans Serif"/>
            </a:endParaRPr>
          </a:p>
        </p:txBody>
      </p:sp>
      <p:sp>
        <p:nvSpPr>
          <p:cNvPr id="31" name="object 31"/>
          <p:cNvSpPr txBox="1"/>
          <p:nvPr/>
        </p:nvSpPr>
        <p:spPr>
          <a:xfrm>
            <a:off x="9226042" y="7179106"/>
            <a:ext cx="11172184" cy="960489"/>
          </a:xfrm>
          <a:prstGeom prst="rect">
            <a:avLst/>
          </a:prstGeom>
        </p:spPr>
        <p:txBody>
          <a:bodyPr vert="horz" wrap="square" lIns="0" tIns="30513" rIns="0" bIns="0" rtlCol="0">
            <a:spAutoFit/>
          </a:bodyPr>
          <a:lstStyle/>
          <a:p>
            <a:pPr marL="280267" indent="-257665">
              <a:lnSpc>
                <a:spcPts val="2438"/>
              </a:lnSpc>
              <a:spcBef>
                <a:spcPts val="240"/>
              </a:spcBef>
              <a:buClr>
                <a:srgbClr val="4199E1"/>
              </a:buClr>
              <a:buSzPct val="95833"/>
              <a:buFont typeface="Arial"/>
              <a:buChar char="•"/>
              <a:tabLst>
                <a:tab pos="280267" algn="l"/>
              </a:tabLst>
            </a:pPr>
            <a:r>
              <a:rPr sz="2136" b="1" spc="-160" dirty="0">
                <a:solidFill>
                  <a:srgbClr val="2B5281"/>
                </a:solidFill>
                <a:latin typeface="Arial"/>
                <a:cs typeface="Arial"/>
              </a:rPr>
              <a:t>Takahashi,</a:t>
            </a:r>
            <a:r>
              <a:rPr sz="2136" b="1" spc="-116" dirty="0">
                <a:solidFill>
                  <a:srgbClr val="2B5281"/>
                </a:solidFill>
                <a:latin typeface="Arial"/>
                <a:cs typeface="Arial"/>
              </a:rPr>
              <a:t> </a:t>
            </a:r>
            <a:r>
              <a:rPr sz="2136" b="1" spc="-160" dirty="0">
                <a:solidFill>
                  <a:srgbClr val="2B5281"/>
                </a:solidFill>
                <a:latin typeface="Arial"/>
                <a:cs typeface="Arial"/>
              </a:rPr>
              <a:t>S.</a:t>
            </a:r>
            <a:r>
              <a:rPr sz="2136" b="1" spc="-107" dirty="0">
                <a:solidFill>
                  <a:srgbClr val="2B5281"/>
                </a:solidFill>
                <a:latin typeface="Arial"/>
                <a:cs typeface="Arial"/>
              </a:rPr>
              <a:t> </a:t>
            </a:r>
            <a:r>
              <a:rPr sz="2136" b="1" spc="-231" dirty="0">
                <a:solidFill>
                  <a:srgbClr val="2B5281"/>
                </a:solidFill>
                <a:latin typeface="Arial"/>
                <a:cs typeface="Arial"/>
              </a:rPr>
              <a:t>&amp;</a:t>
            </a:r>
            <a:r>
              <a:rPr sz="2136" b="1" spc="-107" dirty="0">
                <a:solidFill>
                  <a:srgbClr val="2B5281"/>
                </a:solidFill>
                <a:latin typeface="Arial"/>
                <a:cs typeface="Arial"/>
              </a:rPr>
              <a:t> </a:t>
            </a:r>
            <a:r>
              <a:rPr sz="2136" b="1" spc="-160" dirty="0">
                <a:solidFill>
                  <a:srgbClr val="2B5281"/>
                </a:solidFill>
                <a:latin typeface="Arial"/>
                <a:cs typeface="Arial"/>
              </a:rPr>
              <a:t>Mizuno,</a:t>
            </a:r>
            <a:r>
              <a:rPr sz="2136" b="1" spc="-107" dirty="0">
                <a:solidFill>
                  <a:srgbClr val="2B5281"/>
                </a:solidFill>
                <a:latin typeface="Arial"/>
                <a:cs typeface="Arial"/>
              </a:rPr>
              <a:t> </a:t>
            </a:r>
            <a:r>
              <a:rPr sz="2136" b="1" spc="-231" dirty="0">
                <a:solidFill>
                  <a:srgbClr val="2B5281"/>
                </a:solidFill>
                <a:latin typeface="Arial"/>
                <a:cs typeface="Arial"/>
              </a:rPr>
              <a:t>T.</a:t>
            </a:r>
            <a:r>
              <a:rPr sz="2136" b="1" spc="-107" dirty="0">
                <a:solidFill>
                  <a:srgbClr val="2B5281"/>
                </a:solidFill>
                <a:latin typeface="Arial"/>
                <a:cs typeface="Arial"/>
              </a:rPr>
              <a:t> </a:t>
            </a:r>
            <a:r>
              <a:rPr sz="2136" spc="-169" dirty="0">
                <a:solidFill>
                  <a:srgbClr val="333333"/>
                </a:solidFill>
                <a:latin typeface="Microsoft Sans Serif"/>
                <a:cs typeface="Microsoft Sans Serif"/>
              </a:rPr>
              <a:t>(2024),</a:t>
            </a:r>
            <a:r>
              <a:rPr sz="2136" spc="-89" dirty="0">
                <a:solidFill>
                  <a:srgbClr val="333333"/>
                </a:solidFill>
                <a:latin typeface="Microsoft Sans Serif"/>
                <a:cs typeface="Microsoft Sans Serif"/>
              </a:rPr>
              <a:t> </a:t>
            </a:r>
            <a:r>
              <a:rPr sz="2136" spc="-116" dirty="0">
                <a:solidFill>
                  <a:srgbClr val="333333"/>
                </a:solidFill>
                <a:latin typeface="Microsoft Sans Serif"/>
                <a:cs typeface="Microsoft Sans Serif"/>
              </a:rPr>
              <a:t>"Generation</a:t>
            </a:r>
            <a:r>
              <a:rPr sz="2136" spc="-89"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89" dirty="0">
                <a:solidFill>
                  <a:srgbClr val="333333"/>
                </a:solidFill>
                <a:latin typeface="Microsoft Sans Serif"/>
                <a:cs typeface="Microsoft Sans Serif"/>
              </a:rPr>
              <a:t> synthetic </a:t>
            </a:r>
            <a:r>
              <a:rPr sz="2136" spc="-80" dirty="0">
                <a:solidFill>
                  <a:srgbClr val="333333"/>
                </a:solidFill>
                <a:latin typeface="Microsoft Sans Serif"/>
                <a:cs typeface="Microsoft Sans Serif"/>
              </a:rPr>
              <a:t>financial</a:t>
            </a:r>
            <a:r>
              <a:rPr sz="2136" spc="-89" dirty="0">
                <a:solidFill>
                  <a:srgbClr val="333333"/>
                </a:solidFill>
                <a:latin typeface="Microsoft Sans Serif"/>
                <a:cs typeface="Microsoft Sans Serif"/>
              </a:rPr>
              <a:t> </a:t>
            </a:r>
            <a:r>
              <a:rPr sz="2136" spc="-71" dirty="0">
                <a:solidFill>
                  <a:srgbClr val="333333"/>
                </a:solidFill>
                <a:latin typeface="Microsoft Sans Serif"/>
                <a:cs typeface="Microsoft Sans Serif"/>
              </a:rPr>
              <a:t>time</a:t>
            </a:r>
            <a:r>
              <a:rPr sz="2136" spc="-89" dirty="0">
                <a:solidFill>
                  <a:srgbClr val="333333"/>
                </a:solidFill>
                <a:latin typeface="Microsoft Sans Serif"/>
                <a:cs typeface="Microsoft Sans Serif"/>
              </a:rPr>
              <a:t> </a:t>
            </a:r>
            <a:r>
              <a:rPr sz="2136" spc="-151" dirty="0">
                <a:solidFill>
                  <a:srgbClr val="333333"/>
                </a:solidFill>
                <a:latin typeface="Microsoft Sans Serif"/>
                <a:cs typeface="Microsoft Sans Serif"/>
              </a:rPr>
              <a:t>series</a:t>
            </a:r>
            <a:r>
              <a:rPr sz="2136" spc="-98" dirty="0">
                <a:solidFill>
                  <a:srgbClr val="333333"/>
                </a:solidFill>
                <a:latin typeface="Microsoft Sans Serif"/>
                <a:cs typeface="Microsoft Sans Serif"/>
              </a:rPr>
              <a:t> </a:t>
            </a:r>
            <a:r>
              <a:rPr sz="2136" spc="-116" dirty="0">
                <a:solidFill>
                  <a:srgbClr val="333333"/>
                </a:solidFill>
                <a:latin typeface="Microsoft Sans Serif"/>
                <a:cs typeface="Microsoft Sans Serif"/>
              </a:rPr>
              <a:t>by</a:t>
            </a:r>
            <a:r>
              <a:rPr sz="2136" spc="-89" dirty="0">
                <a:solidFill>
                  <a:srgbClr val="333333"/>
                </a:solidFill>
                <a:latin typeface="Microsoft Sans Serif"/>
                <a:cs typeface="Microsoft Sans Serif"/>
              </a:rPr>
              <a:t> </a:t>
            </a:r>
            <a:r>
              <a:rPr sz="2136" spc="-80" dirty="0">
                <a:solidFill>
                  <a:srgbClr val="333333"/>
                </a:solidFill>
                <a:latin typeface="Microsoft Sans Serif"/>
                <a:cs typeface="Microsoft Sans Serif"/>
              </a:rPr>
              <a:t>diffusion</a:t>
            </a:r>
            <a:r>
              <a:rPr sz="2136" spc="-89" dirty="0">
                <a:solidFill>
                  <a:srgbClr val="333333"/>
                </a:solidFill>
                <a:latin typeface="Microsoft Sans Serif"/>
                <a:cs typeface="Microsoft Sans Serif"/>
              </a:rPr>
              <a:t> </a:t>
            </a:r>
            <a:r>
              <a:rPr sz="2136" spc="-18" dirty="0">
                <a:solidFill>
                  <a:srgbClr val="333333"/>
                </a:solidFill>
                <a:latin typeface="Microsoft Sans Serif"/>
                <a:cs typeface="Microsoft Sans Serif"/>
              </a:rPr>
              <a:t>models,"</a:t>
            </a:r>
            <a:endParaRPr sz="2136">
              <a:latin typeface="Microsoft Sans Serif"/>
              <a:cs typeface="Microsoft Sans Serif"/>
            </a:endParaRPr>
          </a:p>
          <a:p>
            <a:pPr marL="280267">
              <a:lnSpc>
                <a:spcPts val="2545"/>
              </a:lnSpc>
            </a:pPr>
            <a:r>
              <a:rPr sz="2225" i="1" spc="-196" dirty="0">
                <a:solidFill>
                  <a:srgbClr val="333333"/>
                </a:solidFill>
                <a:latin typeface="Arial"/>
                <a:cs typeface="Arial"/>
              </a:rPr>
              <a:t>arXiv</a:t>
            </a:r>
            <a:r>
              <a:rPr sz="2225" i="1" spc="-160" dirty="0">
                <a:solidFill>
                  <a:srgbClr val="333333"/>
                </a:solidFill>
                <a:latin typeface="Arial"/>
                <a:cs typeface="Arial"/>
              </a:rPr>
              <a:t> </a:t>
            </a:r>
            <a:r>
              <a:rPr sz="2136" spc="-18" dirty="0">
                <a:solidFill>
                  <a:srgbClr val="333333"/>
                </a:solidFill>
                <a:latin typeface="Microsoft Sans Serif"/>
                <a:cs typeface="Microsoft Sans Serif"/>
              </a:rPr>
              <a:t>2410.18897</a:t>
            </a:r>
            <a:endParaRPr sz="2136">
              <a:latin typeface="Microsoft Sans Serif"/>
              <a:cs typeface="Microsoft Sans Serif"/>
            </a:endParaRPr>
          </a:p>
          <a:p>
            <a:pPr marL="280267"/>
            <a:r>
              <a:rPr sz="1958" i="1" spc="-294" dirty="0">
                <a:solidFill>
                  <a:srgbClr val="708095"/>
                </a:solidFill>
                <a:latin typeface="Meiryo"/>
                <a:cs typeface="Meiryo"/>
              </a:rPr>
              <a:t>拡散モデルによる時系列生成、ウェーブレット変換の活用</a:t>
            </a:r>
            <a:endParaRPr sz="1958">
              <a:latin typeface="Meiryo"/>
              <a:cs typeface="Meiryo"/>
            </a:endParaRPr>
          </a:p>
        </p:txBody>
      </p:sp>
      <p:sp>
        <p:nvSpPr>
          <p:cNvPr id="32" name="object 32"/>
          <p:cNvSpPr txBox="1"/>
          <p:nvPr/>
        </p:nvSpPr>
        <p:spPr>
          <a:xfrm>
            <a:off x="9144728" y="8227930"/>
            <a:ext cx="11723674" cy="6139965"/>
          </a:xfrm>
          <a:prstGeom prst="rect">
            <a:avLst/>
          </a:prstGeom>
        </p:spPr>
        <p:txBody>
          <a:bodyPr vert="horz" wrap="square" lIns="0" tIns="59895" rIns="0" bIns="0" rtlCol="0">
            <a:spAutoFit/>
          </a:bodyPr>
          <a:lstStyle/>
          <a:p>
            <a:pPr marL="361635" marR="9041" indent="-258795">
              <a:lnSpc>
                <a:spcPts val="2403"/>
              </a:lnSpc>
              <a:spcBef>
                <a:spcPts val="472"/>
              </a:spcBef>
              <a:buClr>
                <a:srgbClr val="4199E1"/>
              </a:buClr>
              <a:buSzPct val="95833"/>
              <a:buFont typeface="Arial"/>
              <a:buChar char="•"/>
              <a:tabLst>
                <a:tab pos="361635" algn="l"/>
              </a:tabLst>
            </a:pPr>
            <a:r>
              <a:rPr sz="2136" b="1" spc="-151" dirty="0">
                <a:solidFill>
                  <a:srgbClr val="2B5281"/>
                </a:solidFill>
                <a:latin typeface="Arial"/>
                <a:cs typeface="Arial"/>
              </a:rPr>
              <a:t>Dogariu,</a:t>
            </a:r>
            <a:r>
              <a:rPr sz="2136" b="1" spc="-107" dirty="0">
                <a:solidFill>
                  <a:srgbClr val="2B5281"/>
                </a:solidFill>
                <a:latin typeface="Arial"/>
                <a:cs typeface="Arial"/>
              </a:rPr>
              <a:t> </a:t>
            </a:r>
            <a:r>
              <a:rPr sz="2136" b="1" spc="-169" dirty="0">
                <a:solidFill>
                  <a:srgbClr val="2B5281"/>
                </a:solidFill>
                <a:latin typeface="Arial"/>
                <a:cs typeface="Arial"/>
              </a:rPr>
              <a:t>G.</a:t>
            </a:r>
            <a:r>
              <a:rPr sz="2136" spc="-169" dirty="0">
                <a:solidFill>
                  <a:srgbClr val="333333"/>
                </a:solidFill>
                <a:latin typeface="Microsoft Sans Serif"/>
                <a:cs typeface="Microsoft Sans Serif"/>
              </a:rPr>
              <a:t>,</a:t>
            </a:r>
            <a:r>
              <a:rPr sz="2136" spc="-80" dirty="0">
                <a:solidFill>
                  <a:srgbClr val="333333"/>
                </a:solidFill>
                <a:latin typeface="Microsoft Sans Serif"/>
                <a:cs typeface="Microsoft Sans Serif"/>
              </a:rPr>
              <a:t> </a:t>
            </a:r>
            <a:r>
              <a:rPr sz="2136" spc="-71" dirty="0">
                <a:solidFill>
                  <a:srgbClr val="333333"/>
                </a:solidFill>
                <a:latin typeface="Microsoft Sans Serif"/>
                <a:cs typeface="Microsoft Sans Serif"/>
              </a:rPr>
              <a:t>et</a:t>
            </a:r>
            <a:r>
              <a:rPr sz="2136" spc="-89" dirty="0">
                <a:solidFill>
                  <a:srgbClr val="333333"/>
                </a:solidFill>
                <a:latin typeface="Microsoft Sans Serif"/>
                <a:cs typeface="Microsoft Sans Serif"/>
              </a:rPr>
              <a:t> al.</a:t>
            </a:r>
            <a:r>
              <a:rPr sz="2136" spc="-80" dirty="0">
                <a:solidFill>
                  <a:srgbClr val="333333"/>
                </a:solidFill>
                <a:latin typeface="Microsoft Sans Serif"/>
                <a:cs typeface="Microsoft Sans Serif"/>
              </a:rPr>
              <a:t> </a:t>
            </a:r>
            <a:r>
              <a:rPr sz="2136" spc="-169" dirty="0">
                <a:solidFill>
                  <a:srgbClr val="333333"/>
                </a:solidFill>
                <a:latin typeface="Microsoft Sans Serif"/>
                <a:cs typeface="Microsoft Sans Serif"/>
              </a:rPr>
              <a:t>(2022),</a:t>
            </a:r>
            <a:r>
              <a:rPr sz="2136" spc="-80" dirty="0">
                <a:solidFill>
                  <a:srgbClr val="333333"/>
                </a:solidFill>
                <a:latin typeface="Microsoft Sans Serif"/>
                <a:cs typeface="Microsoft Sans Serif"/>
              </a:rPr>
              <a:t> </a:t>
            </a:r>
            <a:r>
              <a:rPr sz="2136" spc="-116" dirty="0">
                <a:solidFill>
                  <a:srgbClr val="333333"/>
                </a:solidFill>
                <a:latin typeface="Microsoft Sans Serif"/>
                <a:cs typeface="Microsoft Sans Serif"/>
              </a:rPr>
              <a:t>"Generation</a:t>
            </a:r>
            <a:r>
              <a:rPr sz="2136" spc="-89"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80" dirty="0">
                <a:solidFill>
                  <a:srgbClr val="333333"/>
                </a:solidFill>
                <a:latin typeface="Microsoft Sans Serif"/>
                <a:cs typeface="Microsoft Sans Serif"/>
              </a:rPr>
              <a:t> </a:t>
            </a:r>
            <a:r>
              <a:rPr sz="2136" spc="-133" dirty="0">
                <a:solidFill>
                  <a:srgbClr val="333333"/>
                </a:solidFill>
                <a:latin typeface="Microsoft Sans Serif"/>
                <a:cs typeface="Microsoft Sans Serif"/>
              </a:rPr>
              <a:t>Realistic</a:t>
            </a:r>
            <a:r>
              <a:rPr sz="2136" spc="-89" dirty="0">
                <a:solidFill>
                  <a:srgbClr val="333333"/>
                </a:solidFill>
                <a:latin typeface="Microsoft Sans Serif"/>
                <a:cs typeface="Microsoft Sans Serif"/>
              </a:rPr>
              <a:t> </a:t>
            </a:r>
            <a:r>
              <a:rPr sz="2136" spc="-107" dirty="0">
                <a:solidFill>
                  <a:srgbClr val="333333"/>
                </a:solidFill>
                <a:latin typeface="Microsoft Sans Serif"/>
                <a:cs typeface="Microsoft Sans Serif"/>
              </a:rPr>
              <a:t>Synthetic</a:t>
            </a:r>
            <a:r>
              <a:rPr sz="2136" spc="-80" dirty="0">
                <a:solidFill>
                  <a:srgbClr val="333333"/>
                </a:solidFill>
                <a:latin typeface="Microsoft Sans Serif"/>
                <a:cs typeface="Microsoft Sans Serif"/>
              </a:rPr>
              <a:t> </a:t>
            </a:r>
            <a:r>
              <a:rPr sz="2136" spc="-116" dirty="0">
                <a:solidFill>
                  <a:srgbClr val="333333"/>
                </a:solidFill>
                <a:latin typeface="Microsoft Sans Serif"/>
                <a:cs typeface="Microsoft Sans Serif"/>
              </a:rPr>
              <a:t>Financial</a:t>
            </a:r>
            <a:r>
              <a:rPr sz="2136" spc="-80" dirty="0">
                <a:solidFill>
                  <a:srgbClr val="333333"/>
                </a:solidFill>
                <a:latin typeface="Microsoft Sans Serif"/>
                <a:cs typeface="Microsoft Sans Serif"/>
              </a:rPr>
              <a:t> </a:t>
            </a:r>
            <a:r>
              <a:rPr sz="2136" spc="-142" dirty="0">
                <a:solidFill>
                  <a:srgbClr val="333333"/>
                </a:solidFill>
                <a:latin typeface="Microsoft Sans Serif"/>
                <a:cs typeface="Microsoft Sans Serif"/>
              </a:rPr>
              <a:t>Time-</a:t>
            </a:r>
            <a:r>
              <a:rPr sz="2136" spc="-133" dirty="0">
                <a:solidFill>
                  <a:srgbClr val="333333"/>
                </a:solidFill>
                <a:latin typeface="Microsoft Sans Serif"/>
                <a:cs typeface="Microsoft Sans Serif"/>
              </a:rPr>
              <a:t>Series,"</a:t>
            </a:r>
            <a:r>
              <a:rPr sz="2136" spc="-89" dirty="0">
                <a:solidFill>
                  <a:srgbClr val="333333"/>
                </a:solidFill>
                <a:latin typeface="Microsoft Sans Serif"/>
                <a:cs typeface="Microsoft Sans Serif"/>
              </a:rPr>
              <a:t> </a:t>
            </a:r>
            <a:r>
              <a:rPr sz="2225" i="1" spc="-436" dirty="0">
                <a:solidFill>
                  <a:srgbClr val="333333"/>
                </a:solidFill>
                <a:latin typeface="Arial"/>
                <a:cs typeface="Arial"/>
              </a:rPr>
              <a:t>ACM</a:t>
            </a:r>
            <a:r>
              <a:rPr sz="2225" i="1" spc="-125" dirty="0">
                <a:solidFill>
                  <a:srgbClr val="333333"/>
                </a:solidFill>
                <a:latin typeface="Arial"/>
                <a:cs typeface="Arial"/>
              </a:rPr>
              <a:t> </a:t>
            </a:r>
            <a:r>
              <a:rPr sz="2225" i="1" spc="-222" dirty="0">
                <a:solidFill>
                  <a:srgbClr val="333333"/>
                </a:solidFill>
                <a:latin typeface="Arial"/>
                <a:cs typeface="Arial"/>
              </a:rPr>
              <a:t>Trans.</a:t>
            </a:r>
            <a:r>
              <a:rPr sz="2225" i="1" spc="-125" dirty="0">
                <a:solidFill>
                  <a:srgbClr val="333333"/>
                </a:solidFill>
                <a:latin typeface="Arial"/>
                <a:cs typeface="Arial"/>
              </a:rPr>
              <a:t> </a:t>
            </a:r>
            <a:r>
              <a:rPr sz="2225" i="1" spc="-80" dirty="0">
                <a:solidFill>
                  <a:srgbClr val="333333"/>
                </a:solidFill>
                <a:latin typeface="Arial"/>
                <a:cs typeface="Arial"/>
              </a:rPr>
              <a:t>Multimedia </a:t>
            </a:r>
            <a:r>
              <a:rPr sz="2225" i="1" spc="-18" dirty="0">
                <a:solidFill>
                  <a:srgbClr val="333333"/>
                </a:solidFill>
                <a:latin typeface="Arial"/>
                <a:cs typeface="Arial"/>
              </a:rPr>
              <a:t>Comput.</a:t>
            </a:r>
            <a:endParaRPr sz="2225">
              <a:latin typeface="Arial"/>
              <a:cs typeface="Arial"/>
            </a:endParaRPr>
          </a:p>
          <a:p>
            <a:pPr marL="361635">
              <a:lnSpc>
                <a:spcPts val="2314"/>
              </a:lnSpc>
            </a:pPr>
            <a:r>
              <a:rPr sz="1958" i="1" spc="-267" dirty="0">
                <a:solidFill>
                  <a:srgbClr val="708095"/>
                </a:solidFill>
                <a:latin typeface="Meiryo"/>
                <a:cs typeface="Meiryo"/>
              </a:rPr>
              <a:t>金融時系列生成モデルの比較研究</a:t>
            </a:r>
            <a:endParaRPr sz="1958">
              <a:latin typeface="Meiryo"/>
              <a:cs typeface="Meiryo"/>
            </a:endParaRPr>
          </a:p>
          <a:p>
            <a:pPr marL="360505" indent="-257665">
              <a:spcBef>
                <a:spcPts val="854"/>
              </a:spcBef>
              <a:buClr>
                <a:srgbClr val="4199E1"/>
              </a:buClr>
              <a:buSzPct val="95833"/>
              <a:buFont typeface="Arial"/>
              <a:buChar char="•"/>
              <a:tabLst>
                <a:tab pos="360505" algn="l"/>
              </a:tabLst>
            </a:pPr>
            <a:r>
              <a:rPr sz="2136" spc="-196" dirty="0">
                <a:solidFill>
                  <a:srgbClr val="333333"/>
                </a:solidFill>
                <a:latin typeface="Microsoft Sans Serif"/>
                <a:cs typeface="Microsoft Sans Serif"/>
              </a:rPr>
              <a:t>Yoon,</a:t>
            </a:r>
            <a:r>
              <a:rPr sz="2136" spc="-71" dirty="0">
                <a:solidFill>
                  <a:srgbClr val="333333"/>
                </a:solidFill>
                <a:latin typeface="Microsoft Sans Serif"/>
                <a:cs typeface="Microsoft Sans Serif"/>
              </a:rPr>
              <a:t> </a:t>
            </a:r>
            <a:r>
              <a:rPr sz="2136" spc="-133" dirty="0">
                <a:solidFill>
                  <a:srgbClr val="333333"/>
                </a:solidFill>
                <a:latin typeface="Microsoft Sans Serif"/>
                <a:cs typeface="Microsoft Sans Serif"/>
              </a:rPr>
              <a:t>J.,</a:t>
            </a:r>
            <a:r>
              <a:rPr sz="2136" spc="-71" dirty="0">
                <a:solidFill>
                  <a:srgbClr val="333333"/>
                </a:solidFill>
                <a:latin typeface="Microsoft Sans Serif"/>
                <a:cs typeface="Microsoft Sans Serif"/>
              </a:rPr>
              <a:t> et </a:t>
            </a:r>
            <a:r>
              <a:rPr sz="2136" spc="-89" dirty="0">
                <a:solidFill>
                  <a:srgbClr val="333333"/>
                </a:solidFill>
                <a:latin typeface="Microsoft Sans Serif"/>
                <a:cs typeface="Microsoft Sans Serif"/>
              </a:rPr>
              <a:t>al.</a:t>
            </a:r>
            <a:r>
              <a:rPr sz="2136" spc="-62" dirty="0">
                <a:solidFill>
                  <a:srgbClr val="333333"/>
                </a:solidFill>
                <a:latin typeface="Microsoft Sans Serif"/>
                <a:cs typeface="Microsoft Sans Serif"/>
              </a:rPr>
              <a:t> </a:t>
            </a:r>
            <a:r>
              <a:rPr sz="2136" spc="-169" dirty="0">
                <a:solidFill>
                  <a:srgbClr val="333333"/>
                </a:solidFill>
                <a:latin typeface="Microsoft Sans Serif"/>
                <a:cs typeface="Microsoft Sans Serif"/>
              </a:rPr>
              <a:t>(2019),</a:t>
            </a:r>
            <a:r>
              <a:rPr sz="2136" spc="-71" dirty="0">
                <a:solidFill>
                  <a:srgbClr val="333333"/>
                </a:solidFill>
                <a:latin typeface="Microsoft Sans Serif"/>
                <a:cs typeface="Microsoft Sans Serif"/>
              </a:rPr>
              <a:t> </a:t>
            </a:r>
            <a:r>
              <a:rPr sz="2136" spc="-98" dirty="0">
                <a:solidFill>
                  <a:srgbClr val="333333"/>
                </a:solidFill>
                <a:latin typeface="Microsoft Sans Serif"/>
                <a:cs typeface="Microsoft Sans Serif"/>
              </a:rPr>
              <a:t>"Time-</a:t>
            </a:r>
            <a:r>
              <a:rPr sz="2136" spc="-151" dirty="0">
                <a:solidFill>
                  <a:srgbClr val="333333"/>
                </a:solidFill>
                <a:latin typeface="Microsoft Sans Serif"/>
                <a:cs typeface="Microsoft Sans Serif"/>
              </a:rPr>
              <a:t>series</a:t>
            </a:r>
            <a:r>
              <a:rPr sz="2136" spc="-71" dirty="0">
                <a:solidFill>
                  <a:srgbClr val="333333"/>
                </a:solidFill>
                <a:latin typeface="Microsoft Sans Serif"/>
                <a:cs typeface="Microsoft Sans Serif"/>
              </a:rPr>
              <a:t> </a:t>
            </a:r>
            <a:r>
              <a:rPr sz="2136" spc="-151" dirty="0">
                <a:solidFill>
                  <a:srgbClr val="333333"/>
                </a:solidFill>
                <a:latin typeface="Microsoft Sans Serif"/>
                <a:cs typeface="Microsoft Sans Serif"/>
              </a:rPr>
              <a:t>Generative</a:t>
            </a:r>
            <a:r>
              <a:rPr sz="2136" spc="-62" dirty="0">
                <a:solidFill>
                  <a:srgbClr val="333333"/>
                </a:solidFill>
                <a:latin typeface="Microsoft Sans Serif"/>
                <a:cs typeface="Microsoft Sans Serif"/>
              </a:rPr>
              <a:t> </a:t>
            </a:r>
            <a:r>
              <a:rPr sz="2136" spc="-133" dirty="0">
                <a:solidFill>
                  <a:srgbClr val="333333"/>
                </a:solidFill>
                <a:latin typeface="Microsoft Sans Serif"/>
                <a:cs typeface="Microsoft Sans Serif"/>
              </a:rPr>
              <a:t>Adversarial</a:t>
            </a:r>
            <a:r>
              <a:rPr sz="2136" spc="-71" dirty="0">
                <a:solidFill>
                  <a:srgbClr val="333333"/>
                </a:solidFill>
                <a:latin typeface="Microsoft Sans Serif"/>
                <a:cs typeface="Microsoft Sans Serif"/>
              </a:rPr>
              <a:t> </a:t>
            </a:r>
            <a:r>
              <a:rPr sz="2136" spc="-107" dirty="0">
                <a:solidFill>
                  <a:srgbClr val="333333"/>
                </a:solidFill>
                <a:latin typeface="Microsoft Sans Serif"/>
                <a:cs typeface="Microsoft Sans Serif"/>
              </a:rPr>
              <a:t>Networks,"</a:t>
            </a:r>
            <a:r>
              <a:rPr sz="2136" spc="-53" dirty="0">
                <a:solidFill>
                  <a:srgbClr val="333333"/>
                </a:solidFill>
                <a:latin typeface="Microsoft Sans Serif"/>
                <a:cs typeface="Microsoft Sans Serif"/>
              </a:rPr>
              <a:t> </a:t>
            </a:r>
            <a:r>
              <a:rPr sz="2225" i="1" spc="-18" dirty="0">
                <a:solidFill>
                  <a:srgbClr val="333333"/>
                </a:solidFill>
                <a:latin typeface="Arial"/>
                <a:cs typeface="Arial"/>
              </a:rPr>
              <a:t>NeurIPS</a:t>
            </a:r>
            <a:endParaRPr sz="2225">
              <a:latin typeface="Arial"/>
              <a:cs typeface="Arial"/>
            </a:endParaRPr>
          </a:p>
          <a:p>
            <a:pPr marL="22602">
              <a:spcBef>
                <a:spcPts val="1691"/>
              </a:spcBef>
            </a:pPr>
            <a:r>
              <a:rPr sz="2403" spc="1148" dirty="0">
                <a:solidFill>
                  <a:srgbClr val="EC8936"/>
                </a:solidFill>
                <a:latin typeface="Arial Black"/>
                <a:cs typeface="Arial Black"/>
              </a:rPr>
              <a:t></a:t>
            </a:r>
            <a:r>
              <a:rPr sz="2403" spc="739" dirty="0">
                <a:solidFill>
                  <a:srgbClr val="EC8936"/>
                </a:solidFill>
                <a:latin typeface="Arial Black"/>
                <a:cs typeface="Arial Black"/>
              </a:rPr>
              <a:t> </a:t>
            </a:r>
            <a:r>
              <a:rPr sz="2403" b="1" spc="-160" dirty="0">
                <a:solidFill>
                  <a:srgbClr val="4A5467"/>
                </a:solidFill>
                <a:latin typeface="BIZ UDPGothic"/>
                <a:cs typeface="BIZ UDPGothic"/>
              </a:rPr>
              <a:t>エージェントベースモデル</a:t>
            </a:r>
            <a:endParaRPr sz="2403">
              <a:latin typeface="BIZ UDPGothic"/>
              <a:cs typeface="BIZ UDPGothic"/>
            </a:endParaRPr>
          </a:p>
          <a:p>
            <a:pPr marL="360505" marR="647553" indent="-258795">
              <a:lnSpc>
                <a:spcPts val="2403"/>
              </a:lnSpc>
              <a:spcBef>
                <a:spcPts val="1869"/>
              </a:spcBef>
              <a:buClr>
                <a:srgbClr val="4199E1"/>
              </a:buClr>
              <a:buSzPct val="95833"/>
              <a:buFont typeface="Arial"/>
              <a:buChar char="•"/>
              <a:tabLst>
                <a:tab pos="360505" algn="l"/>
              </a:tabLst>
            </a:pPr>
            <a:r>
              <a:rPr sz="2136" b="1" spc="-169" dirty="0">
                <a:solidFill>
                  <a:srgbClr val="2B5281"/>
                </a:solidFill>
                <a:latin typeface="Arial"/>
                <a:cs typeface="Arial"/>
              </a:rPr>
              <a:t>Lux,</a:t>
            </a:r>
            <a:r>
              <a:rPr sz="2136" b="1" spc="-125" dirty="0">
                <a:solidFill>
                  <a:srgbClr val="2B5281"/>
                </a:solidFill>
                <a:latin typeface="Arial"/>
                <a:cs typeface="Arial"/>
              </a:rPr>
              <a:t> </a:t>
            </a:r>
            <a:r>
              <a:rPr sz="2136" b="1" spc="-231" dirty="0">
                <a:solidFill>
                  <a:srgbClr val="2B5281"/>
                </a:solidFill>
                <a:latin typeface="Arial"/>
                <a:cs typeface="Arial"/>
              </a:rPr>
              <a:t>T.</a:t>
            </a:r>
            <a:r>
              <a:rPr sz="2136" b="1" spc="-125" dirty="0">
                <a:solidFill>
                  <a:srgbClr val="2B5281"/>
                </a:solidFill>
                <a:latin typeface="Arial"/>
                <a:cs typeface="Arial"/>
              </a:rPr>
              <a:t> </a:t>
            </a:r>
            <a:r>
              <a:rPr sz="2136" b="1" spc="-231" dirty="0">
                <a:solidFill>
                  <a:srgbClr val="2B5281"/>
                </a:solidFill>
                <a:latin typeface="Arial"/>
                <a:cs typeface="Arial"/>
              </a:rPr>
              <a:t>&amp;</a:t>
            </a:r>
            <a:r>
              <a:rPr sz="2136" b="1" spc="-116" dirty="0">
                <a:solidFill>
                  <a:srgbClr val="2B5281"/>
                </a:solidFill>
                <a:latin typeface="Arial"/>
                <a:cs typeface="Arial"/>
              </a:rPr>
              <a:t> </a:t>
            </a:r>
            <a:r>
              <a:rPr sz="2136" b="1" spc="-160" dirty="0">
                <a:solidFill>
                  <a:srgbClr val="2B5281"/>
                </a:solidFill>
                <a:latin typeface="Arial"/>
                <a:cs typeface="Arial"/>
              </a:rPr>
              <a:t>Marchesi,</a:t>
            </a:r>
            <a:r>
              <a:rPr sz="2136" b="1" spc="-125" dirty="0">
                <a:solidFill>
                  <a:srgbClr val="2B5281"/>
                </a:solidFill>
                <a:latin typeface="Arial"/>
                <a:cs typeface="Arial"/>
              </a:rPr>
              <a:t> </a:t>
            </a:r>
            <a:r>
              <a:rPr sz="2136" b="1" spc="-142" dirty="0">
                <a:solidFill>
                  <a:srgbClr val="2B5281"/>
                </a:solidFill>
                <a:latin typeface="Arial"/>
                <a:cs typeface="Arial"/>
              </a:rPr>
              <a:t>M.</a:t>
            </a:r>
            <a:r>
              <a:rPr sz="2136" b="1" spc="-116" dirty="0">
                <a:solidFill>
                  <a:srgbClr val="2B5281"/>
                </a:solidFill>
                <a:latin typeface="Arial"/>
                <a:cs typeface="Arial"/>
              </a:rPr>
              <a:t> </a:t>
            </a:r>
            <a:r>
              <a:rPr sz="2136" spc="-169" dirty="0">
                <a:solidFill>
                  <a:srgbClr val="333333"/>
                </a:solidFill>
                <a:latin typeface="Microsoft Sans Serif"/>
                <a:cs typeface="Microsoft Sans Serif"/>
              </a:rPr>
              <a:t>(1999),</a:t>
            </a:r>
            <a:r>
              <a:rPr sz="2136" spc="-107" dirty="0">
                <a:solidFill>
                  <a:srgbClr val="333333"/>
                </a:solidFill>
                <a:latin typeface="Microsoft Sans Serif"/>
                <a:cs typeface="Microsoft Sans Serif"/>
              </a:rPr>
              <a:t> </a:t>
            </a:r>
            <a:r>
              <a:rPr sz="2136" spc="-116" dirty="0">
                <a:solidFill>
                  <a:srgbClr val="333333"/>
                </a:solidFill>
                <a:latin typeface="Microsoft Sans Serif"/>
                <a:cs typeface="Microsoft Sans Serif"/>
              </a:rPr>
              <a:t>"Scaling</a:t>
            </a:r>
            <a:r>
              <a:rPr sz="2136" spc="-107" dirty="0">
                <a:solidFill>
                  <a:srgbClr val="333333"/>
                </a:solidFill>
                <a:latin typeface="Microsoft Sans Serif"/>
                <a:cs typeface="Microsoft Sans Serif"/>
              </a:rPr>
              <a:t> </a:t>
            </a:r>
            <a:r>
              <a:rPr sz="2136" spc="-116" dirty="0">
                <a:solidFill>
                  <a:srgbClr val="333333"/>
                </a:solidFill>
                <a:latin typeface="Microsoft Sans Serif"/>
                <a:cs typeface="Microsoft Sans Serif"/>
              </a:rPr>
              <a:t>and</a:t>
            </a:r>
            <a:r>
              <a:rPr sz="2136" spc="-98" dirty="0">
                <a:solidFill>
                  <a:srgbClr val="333333"/>
                </a:solidFill>
                <a:latin typeface="Microsoft Sans Serif"/>
                <a:cs typeface="Microsoft Sans Serif"/>
              </a:rPr>
              <a:t> </a:t>
            </a:r>
            <a:r>
              <a:rPr sz="2136" spc="-53" dirty="0">
                <a:solidFill>
                  <a:srgbClr val="333333"/>
                </a:solidFill>
                <a:latin typeface="Microsoft Sans Serif"/>
                <a:cs typeface="Microsoft Sans Serif"/>
              </a:rPr>
              <a:t>criticality</a:t>
            </a:r>
            <a:r>
              <a:rPr sz="2136" spc="-107" dirty="0">
                <a:solidFill>
                  <a:srgbClr val="333333"/>
                </a:solidFill>
                <a:latin typeface="Microsoft Sans Serif"/>
                <a:cs typeface="Microsoft Sans Serif"/>
              </a:rPr>
              <a:t> </a:t>
            </a:r>
            <a:r>
              <a:rPr sz="2136" spc="-44" dirty="0">
                <a:solidFill>
                  <a:srgbClr val="333333"/>
                </a:solidFill>
                <a:latin typeface="Microsoft Sans Serif"/>
                <a:cs typeface="Microsoft Sans Serif"/>
              </a:rPr>
              <a:t>in</a:t>
            </a:r>
            <a:r>
              <a:rPr sz="2136" spc="-107" dirty="0">
                <a:solidFill>
                  <a:srgbClr val="333333"/>
                </a:solidFill>
                <a:latin typeface="Microsoft Sans Serif"/>
                <a:cs typeface="Microsoft Sans Serif"/>
              </a:rPr>
              <a:t> </a:t>
            </a:r>
            <a:r>
              <a:rPr sz="2136" spc="-169" dirty="0">
                <a:solidFill>
                  <a:srgbClr val="333333"/>
                </a:solidFill>
                <a:latin typeface="Microsoft Sans Serif"/>
                <a:cs typeface="Microsoft Sans Serif"/>
              </a:rPr>
              <a:t>a</a:t>
            </a:r>
            <a:r>
              <a:rPr sz="2136" spc="-107" dirty="0">
                <a:solidFill>
                  <a:srgbClr val="333333"/>
                </a:solidFill>
                <a:latin typeface="Microsoft Sans Serif"/>
                <a:cs typeface="Microsoft Sans Serif"/>
              </a:rPr>
              <a:t> </a:t>
            </a:r>
            <a:r>
              <a:rPr sz="2136" spc="-116" dirty="0">
                <a:solidFill>
                  <a:srgbClr val="333333"/>
                </a:solidFill>
                <a:latin typeface="Microsoft Sans Serif"/>
                <a:cs typeface="Microsoft Sans Serif"/>
              </a:rPr>
              <a:t>stochastic</a:t>
            </a:r>
            <a:r>
              <a:rPr sz="2136" spc="-98" dirty="0">
                <a:solidFill>
                  <a:srgbClr val="333333"/>
                </a:solidFill>
                <a:latin typeface="Microsoft Sans Serif"/>
                <a:cs typeface="Microsoft Sans Serif"/>
              </a:rPr>
              <a:t> </a:t>
            </a:r>
            <a:r>
              <a:rPr sz="2136" spc="-44" dirty="0">
                <a:solidFill>
                  <a:srgbClr val="333333"/>
                </a:solidFill>
                <a:latin typeface="Microsoft Sans Serif"/>
                <a:cs typeface="Microsoft Sans Serif"/>
              </a:rPr>
              <a:t>multi-</a:t>
            </a:r>
            <a:r>
              <a:rPr sz="2136" spc="-116" dirty="0">
                <a:solidFill>
                  <a:srgbClr val="333333"/>
                </a:solidFill>
                <a:latin typeface="Microsoft Sans Serif"/>
                <a:cs typeface="Microsoft Sans Serif"/>
              </a:rPr>
              <a:t>agent</a:t>
            </a:r>
            <a:r>
              <a:rPr sz="2136" spc="-107" dirty="0">
                <a:solidFill>
                  <a:srgbClr val="333333"/>
                </a:solidFill>
                <a:latin typeface="Microsoft Sans Serif"/>
                <a:cs typeface="Microsoft Sans Serif"/>
              </a:rPr>
              <a:t> </a:t>
            </a:r>
            <a:r>
              <a:rPr sz="2136" spc="-98" dirty="0">
                <a:solidFill>
                  <a:srgbClr val="333333"/>
                </a:solidFill>
                <a:latin typeface="Microsoft Sans Serif"/>
                <a:cs typeface="Microsoft Sans Serif"/>
              </a:rPr>
              <a:t>model</a:t>
            </a:r>
            <a:r>
              <a:rPr sz="2136" spc="-107"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98" dirty="0">
                <a:solidFill>
                  <a:srgbClr val="333333"/>
                </a:solidFill>
                <a:latin typeface="Microsoft Sans Serif"/>
                <a:cs typeface="Microsoft Sans Serif"/>
              </a:rPr>
              <a:t> </a:t>
            </a:r>
            <a:r>
              <a:rPr sz="2136" spc="-169" dirty="0">
                <a:solidFill>
                  <a:srgbClr val="333333"/>
                </a:solidFill>
                <a:latin typeface="Microsoft Sans Serif"/>
                <a:cs typeface="Microsoft Sans Serif"/>
              </a:rPr>
              <a:t>a</a:t>
            </a:r>
            <a:r>
              <a:rPr sz="2136" spc="-107" dirty="0">
                <a:solidFill>
                  <a:srgbClr val="333333"/>
                </a:solidFill>
                <a:latin typeface="Microsoft Sans Serif"/>
                <a:cs typeface="Microsoft Sans Serif"/>
              </a:rPr>
              <a:t> </a:t>
            </a:r>
            <a:r>
              <a:rPr sz="2136" spc="-18" dirty="0">
                <a:solidFill>
                  <a:srgbClr val="333333"/>
                </a:solidFill>
                <a:latin typeface="Microsoft Sans Serif"/>
                <a:cs typeface="Microsoft Sans Serif"/>
              </a:rPr>
              <a:t>financial </a:t>
            </a:r>
            <a:r>
              <a:rPr sz="2136" spc="-80" dirty="0">
                <a:solidFill>
                  <a:srgbClr val="333333"/>
                </a:solidFill>
                <a:latin typeface="Microsoft Sans Serif"/>
                <a:cs typeface="Microsoft Sans Serif"/>
              </a:rPr>
              <a:t>market,"</a:t>
            </a:r>
            <a:r>
              <a:rPr sz="2136" spc="-71" dirty="0">
                <a:solidFill>
                  <a:srgbClr val="333333"/>
                </a:solidFill>
                <a:latin typeface="Microsoft Sans Serif"/>
                <a:cs typeface="Microsoft Sans Serif"/>
              </a:rPr>
              <a:t> </a:t>
            </a:r>
            <a:r>
              <a:rPr sz="2225" i="1" spc="-169" dirty="0">
                <a:solidFill>
                  <a:srgbClr val="333333"/>
                </a:solidFill>
                <a:latin typeface="Arial"/>
                <a:cs typeface="Arial"/>
              </a:rPr>
              <a:t>Nature</a:t>
            </a:r>
            <a:r>
              <a:rPr sz="2136" spc="-169" dirty="0">
                <a:solidFill>
                  <a:srgbClr val="333333"/>
                </a:solidFill>
                <a:latin typeface="Microsoft Sans Serif"/>
                <a:cs typeface="Microsoft Sans Serif"/>
              </a:rPr>
              <a:t>,</a:t>
            </a:r>
            <a:r>
              <a:rPr sz="2136" spc="-80" dirty="0">
                <a:solidFill>
                  <a:srgbClr val="333333"/>
                </a:solidFill>
                <a:latin typeface="Microsoft Sans Serif"/>
                <a:cs typeface="Microsoft Sans Serif"/>
              </a:rPr>
              <a:t> </a:t>
            </a:r>
            <a:r>
              <a:rPr sz="2136" spc="-89" dirty="0">
                <a:solidFill>
                  <a:srgbClr val="333333"/>
                </a:solidFill>
                <a:latin typeface="Microsoft Sans Serif"/>
                <a:cs typeface="Microsoft Sans Serif"/>
              </a:rPr>
              <a:t>vol.</a:t>
            </a:r>
            <a:r>
              <a:rPr sz="2136" spc="-80" dirty="0">
                <a:solidFill>
                  <a:srgbClr val="333333"/>
                </a:solidFill>
                <a:latin typeface="Microsoft Sans Serif"/>
                <a:cs typeface="Microsoft Sans Serif"/>
              </a:rPr>
              <a:t> </a:t>
            </a:r>
            <a:r>
              <a:rPr sz="2136" spc="-44" dirty="0">
                <a:solidFill>
                  <a:srgbClr val="333333"/>
                </a:solidFill>
                <a:latin typeface="Microsoft Sans Serif"/>
                <a:cs typeface="Microsoft Sans Serif"/>
              </a:rPr>
              <a:t>397</a:t>
            </a:r>
            <a:endParaRPr sz="2136">
              <a:latin typeface="Microsoft Sans Serif"/>
              <a:cs typeface="Microsoft Sans Serif"/>
            </a:endParaRPr>
          </a:p>
          <a:p>
            <a:pPr marL="361635">
              <a:lnSpc>
                <a:spcPts val="2314"/>
              </a:lnSpc>
            </a:pPr>
            <a:r>
              <a:rPr sz="1958" i="1" spc="-303" dirty="0">
                <a:solidFill>
                  <a:srgbClr val="708095"/>
                </a:solidFill>
                <a:latin typeface="Meiryo"/>
                <a:cs typeface="Meiryo"/>
              </a:rPr>
              <a:t>エージェント相互作用から スタイライズドファクトが創発することを示した先駆的研究</a:t>
            </a:r>
            <a:endParaRPr sz="1958">
              <a:latin typeface="Meiryo"/>
              <a:cs typeface="Meiryo"/>
            </a:endParaRPr>
          </a:p>
          <a:p>
            <a:pPr marL="360505" indent="-257665">
              <a:spcBef>
                <a:spcPts val="854"/>
              </a:spcBef>
              <a:buClr>
                <a:srgbClr val="4199E1"/>
              </a:buClr>
              <a:buSzPct val="95833"/>
              <a:buFont typeface="Arial"/>
              <a:buChar char="•"/>
              <a:tabLst>
                <a:tab pos="360505" algn="l"/>
              </a:tabLst>
            </a:pPr>
            <a:r>
              <a:rPr sz="2136" spc="-151" dirty="0">
                <a:solidFill>
                  <a:srgbClr val="333333"/>
                </a:solidFill>
                <a:latin typeface="Microsoft Sans Serif"/>
                <a:cs typeface="Microsoft Sans Serif"/>
              </a:rPr>
              <a:t>LeBaron,</a:t>
            </a:r>
            <a:r>
              <a:rPr sz="2136" spc="-71" dirty="0">
                <a:solidFill>
                  <a:srgbClr val="333333"/>
                </a:solidFill>
                <a:latin typeface="Microsoft Sans Serif"/>
                <a:cs typeface="Microsoft Sans Serif"/>
              </a:rPr>
              <a:t> </a:t>
            </a:r>
            <a:r>
              <a:rPr sz="2136" spc="-178" dirty="0">
                <a:solidFill>
                  <a:srgbClr val="333333"/>
                </a:solidFill>
                <a:latin typeface="Microsoft Sans Serif"/>
                <a:cs typeface="Microsoft Sans Serif"/>
              </a:rPr>
              <a:t>B.</a:t>
            </a:r>
            <a:r>
              <a:rPr sz="2136" spc="-71" dirty="0">
                <a:solidFill>
                  <a:srgbClr val="333333"/>
                </a:solidFill>
                <a:latin typeface="Microsoft Sans Serif"/>
                <a:cs typeface="Microsoft Sans Serif"/>
              </a:rPr>
              <a:t> </a:t>
            </a:r>
            <a:r>
              <a:rPr sz="2136" spc="-169" dirty="0">
                <a:solidFill>
                  <a:srgbClr val="333333"/>
                </a:solidFill>
                <a:latin typeface="Microsoft Sans Serif"/>
                <a:cs typeface="Microsoft Sans Serif"/>
              </a:rPr>
              <a:t>(2006),</a:t>
            </a:r>
            <a:r>
              <a:rPr sz="2136" spc="-62" dirty="0">
                <a:solidFill>
                  <a:srgbClr val="333333"/>
                </a:solidFill>
                <a:latin typeface="Microsoft Sans Serif"/>
                <a:cs typeface="Microsoft Sans Serif"/>
              </a:rPr>
              <a:t> </a:t>
            </a:r>
            <a:r>
              <a:rPr sz="2136" spc="-116" dirty="0">
                <a:solidFill>
                  <a:srgbClr val="333333"/>
                </a:solidFill>
                <a:latin typeface="Microsoft Sans Serif"/>
                <a:cs typeface="Microsoft Sans Serif"/>
              </a:rPr>
              <a:t>"Agent-</a:t>
            </a:r>
            <a:r>
              <a:rPr sz="2136" spc="-160" dirty="0">
                <a:solidFill>
                  <a:srgbClr val="333333"/>
                </a:solidFill>
                <a:latin typeface="Microsoft Sans Serif"/>
                <a:cs typeface="Microsoft Sans Serif"/>
              </a:rPr>
              <a:t>based</a:t>
            </a:r>
            <a:r>
              <a:rPr sz="2136" spc="-71" dirty="0">
                <a:solidFill>
                  <a:srgbClr val="333333"/>
                </a:solidFill>
                <a:latin typeface="Microsoft Sans Serif"/>
                <a:cs typeface="Microsoft Sans Serif"/>
              </a:rPr>
              <a:t> </a:t>
            </a:r>
            <a:r>
              <a:rPr sz="2136" spc="-89" dirty="0">
                <a:solidFill>
                  <a:srgbClr val="333333"/>
                </a:solidFill>
                <a:latin typeface="Microsoft Sans Serif"/>
                <a:cs typeface="Microsoft Sans Serif"/>
              </a:rPr>
              <a:t>computational</a:t>
            </a:r>
            <a:r>
              <a:rPr sz="2136" spc="-71" dirty="0">
                <a:solidFill>
                  <a:srgbClr val="333333"/>
                </a:solidFill>
                <a:latin typeface="Microsoft Sans Serif"/>
                <a:cs typeface="Microsoft Sans Serif"/>
              </a:rPr>
              <a:t> </a:t>
            </a:r>
            <a:r>
              <a:rPr sz="2136" spc="-89" dirty="0">
                <a:solidFill>
                  <a:srgbClr val="333333"/>
                </a:solidFill>
                <a:latin typeface="Microsoft Sans Serif"/>
                <a:cs typeface="Microsoft Sans Serif"/>
              </a:rPr>
              <a:t>finance,"</a:t>
            </a:r>
            <a:r>
              <a:rPr sz="2136" spc="-53" dirty="0">
                <a:solidFill>
                  <a:srgbClr val="333333"/>
                </a:solidFill>
                <a:latin typeface="Microsoft Sans Serif"/>
                <a:cs typeface="Microsoft Sans Serif"/>
              </a:rPr>
              <a:t> </a:t>
            </a:r>
            <a:r>
              <a:rPr sz="2225" i="1" spc="-187" dirty="0">
                <a:solidFill>
                  <a:srgbClr val="333333"/>
                </a:solidFill>
                <a:latin typeface="Arial"/>
                <a:cs typeface="Arial"/>
              </a:rPr>
              <a:t>Handbook</a:t>
            </a:r>
            <a:r>
              <a:rPr sz="2225" i="1" spc="-116" dirty="0">
                <a:solidFill>
                  <a:srgbClr val="333333"/>
                </a:solidFill>
                <a:latin typeface="Arial"/>
                <a:cs typeface="Arial"/>
              </a:rPr>
              <a:t> </a:t>
            </a:r>
            <a:r>
              <a:rPr sz="2225" i="1" spc="-107" dirty="0">
                <a:solidFill>
                  <a:srgbClr val="333333"/>
                </a:solidFill>
                <a:latin typeface="Arial"/>
                <a:cs typeface="Arial"/>
              </a:rPr>
              <a:t>of </a:t>
            </a:r>
            <a:r>
              <a:rPr sz="2225" i="1" spc="-151" dirty="0">
                <a:solidFill>
                  <a:srgbClr val="333333"/>
                </a:solidFill>
                <a:latin typeface="Arial"/>
                <a:cs typeface="Arial"/>
              </a:rPr>
              <a:t>Computational</a:t>
            </a:r>
            <a:r>
              <a:rPr sz="2225" i="1" spc="-116" dirty="0">
                <a:solidFill>
                  <a:srgbClr val="333333"/>
                </a:solidFill>
                <a:latin typeface="Arial"/>
                <a:cs typeface="Arial"/>
              </a:rPr>
              <a:t> </a:t>
            </a:r>
            <a:r>
              <a:rPr sz="2225" i="1" spc="-203" dirty="0">
                <a:solidFill>
                  <a:srgbClr val="333333"/>
                </a:solidFill>
                <a:latin typeface="Arial"/>
                <a:cs typeface="Arial"/>
              </a:rPr>
              <a:t>Economics</a:t>
            </a:r>
            <a:r>
              <a:rPr sz="2136" spc="-203" dirty="0">
                <a:solidFill>
                  <a:srgbClr val="333333"/>
                </a:solidFill>
                <a:latin typeface="Microsoft Sans Serif"/>
                <a:cs typeface="Microsoft Sans Serif"/>
              </a:rPr>
              <a:t>,</a:t>
            </a:r>
            <a:r>
              <a:rPr sz="2136" spc="-62" dirty="0">
                <a:solidFill>
                  <a:srgbClr val="333333"/>
                </a:solidFill>
                <a:latin typeface="Microsoft Sans Serif"/>
                <a:cs typeface="Microsoft Sans Serif"/>
              </a:rPr>
              <a:t> </a:t>
            </a:r>
            <a:r>
              <a:rPr sz="2136" spc="-89" dirty="0">
                <a:solidFill>
                  <a:srgbClr val="333333"/>
                </a:solidFill>
                <a:latin typeface="Microsoft Sans Serif"/>
                <a:cs typeface="Microsoft Sans Serif"/>
              </a:rPr>
              <a:t>vol.</a:t>
            </a:r>
            <a:r>
              <a:rPr sz="2136" spc="-71" dirty="0">
                <a:solidFill>
                  <a:srgbClr val="333333"/>
                </a:solidFill>
                <a:latin typeface="Microsoft Sans Serif"/>
                <a:cs typeface="Microsoft Sans Serif"/>
              </a:rPr>
              <a:t> </a:t>
            </a:r>
            <a:r>
              <a:rPr sz="2136" spc="-89" dirty="0">
                <a:solidFill>
                  <a:srgbClr val="333333"/>
                </a:solidFill>
                <a:latin typeface="Microsoft Sans Serif"/>
                <a:cs typeface="Microsoft Sans Serif"/>
              </a:rPr>
              <a:t>2</a:t>
            </a:r>
            <a:endParaRPr sz="2136">
              <a:latin typeface="Microsoft Sans Serif"/>
              <a:cs typeface="Microsoft Sans Serif"/>
            </a:endParaRPr>
          </a:p>
          <a:p>
            <a:pPr marL="22602">
              <a:spcBef>
                <a:spcPts val="1691"/>
              </a:spcBef>
            </a:pPr>
            <a:r>
              <a:rPr sz="2403" b="1" spc="543" dirty="0">
                <a:solidFill>
                  <a:srgbClr val="E43D3D"/>
                </a:solidFill>
                <a:latin typeface="DejaVu Sans"/>
                <a:cs typeface="DejaVu Sans"/>
              </a:rPr>
              <a:t>⚖ </a:t>
            </a:r>
            <a:r>
              <a:rPr sz="2403" b="1" spc="-267" dirty="0">
                <a:solidFill>
                  <a:srgbClr val="4A5467"/>
                </a:solidFill>
                <a:latin typeface="BIZ UDPGothic"/>
                <a:cs typeface="BIZ UDPGothic"/>
              </a:rPr>
              <a:t>評価手法と応用</a:t>
            </a:r>
            <a:endParaRPr sz="2403">
              <a:latin typeface="BIZ UDPGothic"/>
              <a:cs typeface="BIZ UDPGothic"/>
            </a:endParaRPr>
          </a:p>
          <a:p>
            <a:pPr marL="361635" marR="371806" indent="-258795">
              <a:lnSpc>
                <a:spcPts val="2403"/>
              </a:lnSpc>
              <a:spcBef>
                <a:spcPts val="1869"/>
              </a:spcBef>
              <a:buClr>
                <a:srgbClr val="4199E1"/>
              </a:buClr>
              <a:buSzPct val="95833"/>
              <a:buFont typeface="Arial"/>
              <a:buChar char="•"/>
              <a:tabLst>
                <a:tab pos="361635" algn="l"/>
              </a:tabLst>
            </a:pPr>
            <a:r>
              <a:rPr sz="2136" b="1" spc="-142" dirty="0">
                <a:solidFill>
                  <a:srgbClr val="2B5281"/>
                </a:solidFill>
                <a:latin typeface="Arial"/>
                <a:cs typeface="Arial"/>
              </a:rPr>
              <a:t>Allen,</a:t>
            </a:r>
            <a:r>
              <a:rPr sz="2136" b="1" spc="-116" dirty="0">
                <a:solidFill>
                  <a:srgbClr val="2B5281"/>
                </a:solidFill>
                <a:latin typeface="Arial"/>
                <a:cs typeface="Arial"/>
              </a:rPr>
              <a:t> J.</a:t>
            </a:r>
            <a:r>
              <a:rPr sz="2136" spc="-116" dirty="0">
                <a:solidFill>
                  <a:srgbClr val="333333"/>
                </a:solidFill>
                <a:latin typeface="Microsoft Sans Serif"/>
                <a:cs typeface="Microsoft Sans Serif"/>
              </a:rPr>
              <a:t>,</a:t>
            </a:r>
            <a:r>
              <a:rPr sz="2136" spc="-98" dirty="0">
                <a:solidFill>
                  <a:srgbClr val="333333"/>
                </a:solidFill>
                <a:latin typeface="Microsoft Sans Serif"/>
                <a:cs typeface="Microsoft Sans Serif"/>
              </a:rPr>
              <a:t> </a:t>
            </a:r>
            <a:r>
              <a:rPr sz="2136" spc="-71" dirty="0">
                <a:solidFill>
                  <a:srgbClr val="333333"/>
                </a:solidFill>
                <a:latin typeface="Microsoft Sans Serif"/>
                <a:cs typeface="Microsoft Sans Serif"/>
              </a:rPr>
              <a:t>et</a:t>
            </a:r>
            <a:r>
              <a:rPr sz="2136" spc="-98" dirty="0">
                <a:solidFill>
                  <a:srgbClr val="333333"/>
                </a:solidFill>
                <a:latin typeface="Microsoft Sans Serif"/>
                <a:cs typeface="Microsoft Sans Serif"/>
              </a:rPr>
              <a:t> </a:t>
            </a:r>
            <a:r>
              <a:rPr sz="2136" spc="-89" dirty="0">
                <a:solidFill>
                  <a:srgbClr val="333333"/>
                </a:solidFill>
                <a:latin typeface="Microsoft Sans Serif"/>
                <a:cs typeface="Microsoft Sans Serif"/>
              </a:rPr>
              <a:t>al.</a:t>
            </a:r>
            <a:r>
              <a:rPr sz="2136" spc="-98" dirty="0">
                <a:solidFill>
                  <a:srgbClr val="333333"/>
                </a:solidFill>
                <a:latin typeface="Microsoft Sans Serif"/>
                <a:cs typeface="Microsoft Sans Serif"/>
              </a:rPr>
              <a:t> </a:t>
            </a:r>
            <a:r>
              <a:rPr sz="2136" spc="-169" dirty="0">
                <a:solidFill>
                  <a:srgbClr val="333333"/>
                </a:solidFill>
                <a:latin typeface="Microsoft Sans Serif"/>
                <a:cs typeface="Microsoft Sans Serif"/>
              </a:rPr>
              <a:t>(2024),</a:t>
            </a:r>
            <a:r>
              <a:rPr sz="2136" spc="-98" dirty="0">
                <a:solidFill>
                  <a:srgbClr val="333333"/>
                </a:solidFill>
                <a:latin typeface="Microsoft Sans Serif"/>
                <a:cs typeface="Microsoft Sans Serif"/>
              </a:rPr>
              <a:t> </a:t>
            </a:r>
            <a:r>
              <a:rPr sz="2136" spc="-89" dirty="0">
                <a:solidFill>
                  <a:srgbClr val="333333"/>
                </a:solidFill>
                <a:latin typeface="Microsoft Sans Serif"/>
                <a:cs typeface="Microsoft Sans Serif"/>
              </a:rPr>
              <a:t>"Synthetic</a:t>
            </a:r>
            <a:r>
              <a:rPr sz="2136" spc="-98" dirty="0">
                <a:solidFill>
                  <a:srgbClr val="333333"/>
                </a:solidFill>
                <a:latin typeface="Microsoft Sans Serif"/>
                <a:cs typeface="Microsoft Sans Serif"/>
              </a:rPr>
              <a:t> </a:t>
            </a:r>
            <a:r>
              <a:rPr sz="2136" spc="-116" dirty="0">
                <a:solidFill>
                  <a:srgbClr val="333333"/>
                </a:solidFill>
                <a:latin typeface="Microsoft Sans Serif"/>
                <a:cs typeface="Microsoft Sans Serif"/>
              </a:rPr>
              <a:t>Financial</a:t>
            </a:r>
            <a:r>
              <a:rPr sz="2136" spc="-98" dirty="0">
                <a:solidFill>
                  <a:srgbClr val="333333"/>
                </a:solidFill>
                <a:latin typeface="Microsoft Sans Serif"/>
                <a:cs typeface="Microsoft Sans Serif"/>
              </a:rPr>
              <a:t> </a:t>
            </a:r>
            <a:r>
              <a:rPr sz="2136" spc="-169" dirty="0">
                <a:solidFill>
                  <a:srgbClr val="333333"/>
                </a:solidFill>
                <a:latin typeface="Microsoft Sans Serif"/>
                <a:cs typeface="Microsoft Sans Serif"/>
              </a:rPr>
              <a:t>Data</a:t>
            </a:r>
            <a:r>
              <a:rPr sz="2136" spc="-98" dirty="0">
                <a:solidFill>
                  <a:srgbClr val="333333"/>
                </a:solidFill>
                <a:latin typeface="Microsoft Sans Serif"/>
                <a:cs typeface="Microsoft Sans Serif"/>
              </a:rPr>
              <a:t> </a:t>
            </a:r>
            <a:r>
              <a:rPr sz="2136" spc="-133" dirty="0">
                <a:solidFill>
                  <a:srgbClr val="333333"/>
                </a:solidFill>
                <a:latin typeface="Microsoft Sans Serif"/>
                <a:cs typeface="Microsoft Sans Serif"/>
              </a:rPr>
              <a:t>Generation</a:t>
            </a:r>
            <a:r>
              <a:rPr sz="2136" spc="-98" dirty="0">
                <a:solidFill>
                  <a:srgbClr val="333333"/>
                </a:solidFill>
                <a:latin typeface="Microsoft Sans Serif"/>
                <a:cs typeface="Microsoft Sans Serif"/>
              </a:rPr>
              <a:t> </a:t>
            </a:r>
            <a:r>
              <a:rPr sz="2136" spc="-62" dirty="0">
                <a:solidFill>
                  <a:srgbClr val="333333"/>
                </a:solidFill>
                <a:latin typeface="Microsoft Sans Serif"/>
                <a:cs typeface="Microsoft Sans Serif"/>
              </a:rPr>
              <a:t>for</a:t>
            </a:r>
            <a:r>
              <a:rPr sz="2136" spc="-98" dirty="0">
                <a:solidFill>
                  <a:srgbClr val="333333"/>
                </a:solidFill>
                <a:latin typeface="Microsoft Sans Serif"/>
                <a:cs typeface="Microsoft Sans Serif"/>
              </a:rPr>
              <a:t> </a:t>
            </a:r>
            <a:r>
              <a:rPr sz="2136" spc="-187" dirty="0">
                <a:solidFill>
                  <a:srgbClr val="333333"/>
                </a:solidFill>
                <a:latin typeface="Microsoft Sans Serif"/>
                <a:cs typeface="Microsoft Sans Serif"/>
              </a:rPr>
              <a:t>Risk</a:t>
            </a:r>
            <a:r>
              <a:rPr sz="2136" spc="-98" dirty="0">
                <a:solidFill>
                  <a:srgbClr val="333333"/>
                </a:solidFill>
                <a:latin typeface="Microsoft Sans Serif"/>
                <a:cs typeface="Microsoft Sans Serif"/>
              </a:rPr>
              <a:t> </a:t>
            </a:r>
            <a:r>
              <a:rPr sz="2136" spc="-116" dirty="0">
                <a:solidFill>
                  <a:srgbClr val="333333"/>
                </a:solidFill>
                <a:latin typeface="Microsoft Sans Serif"/>
                <a:cs typeface="Microsoft Sans Serif"/>
              </a:rPr>
              <a:t>Management,"</a:t>
            </a:r>
            <a:r>
              <a:rPr sz="2136" spc="-98" dirty="0">
                <a:solidFill>
                  <a:srgbClr val="333333"/>
                </a:solidFill>
                <a:latin typeface="Microsoft Sans Serif"/>
                <a:cs typeface="Microsoft Sans Serif"/>
              </a:rPr>
              <a:t> </a:t>
            </a:r>
            <a:r>
              <a:rPr sz="2225" i="1" spc="-142" dirty="0">
                <a:solidFill>
                  <a:srgbClr val="333333"/>
                </a:solidFill>
                <a:latin typeface="Arial"/>
                <a:cs typeface="Arial"/>
              </a:rPr>
              <a:t>Journal </a:t>
            </a:r>
            <a:r>
              <a:rPr sz="2225" i="1" spc="-107" dirty="0">
                <a:solidFill>
                  <a:srgbClr val="333333"/>
                </a:solidFill>
                <a:latin typeface="Arial"/>
                <a:cs typeface="Arial"/>
              </a:rPr>
              <a:t>of</a:t>
            </a:r>
            <a:r>
              <a:rPr sz="2225" i="1" spc="-142" dirty="0">
                <a:solidFill>
                  <a:srgbClr val="333333"/>
                </a:solidFill>
                <a:latin typeface="Arial"/>
                <a:cs typeface="Arial"/>
              </a:rPr>
              <a:t> </a:t>
            </a:r>
            <a:r>
              <a:rPr sz="2225" i="1" spc="-98" dirty="0">
                <a:solidFill>
                  <a:srgbClr val="333333"/>
                </a:solidFill>
                <a:latin typeface="Arial"/>
                <a:cs typeface="Arial"/>
              </a:rPr>
              <a:t>Financial </a:t>
            </a:r>
            <a:r>
              <a:rPr sz="2225" i="1" spc="-36" dirty="0">
                <a:solidFill>
                  <a:srgbClr val="333333"/>
                </a:solidFill>
                <a:latin typeface="Arial"/>
                <a:cs typeface="Arial"/>
              </a:rPr>
              <a:t>Risk</a:t>
            </a:r>
            <a:endParaRPr sz="2225">
              <a:latin typeface="Arial"/>
              <a:cs typeface="Arial"/>
            </a:endParaRPr>
          </a:p>
          <a:p>
            <a:pPr marL="361635">
              <a:lnSpc>
                <a:spcPts val="2314"/>
              </a:lnSpc>
            </a:pPr>
            <a:r>
              <a:rPr sz="1958" i="1" spc="-267" dirty="0">
                <a:solidFill>
                  <a:srgbClr val="708095"/>
                </a:solidFill>
                <a:latin typeface="Lucida Sans"/>
                <a:cs typeface="Lucida Sans"/>
              </a:rPr>
              <a:t>GAN</a:t>
            </a:r>
            <a:r>
              <a:rPr sz="1958" i="1" spc="-285" dirty="0">
                <a:solidFill>
                  <a:srgbClr val="708095"/>
                </a:solidFill>
                <a:latin typeface="Meiryo"/>
                <a:cs typeface="Meiryo"/>
              </a:rPr>
              <a:t>で生成したデータによる</a:t>
            </a:r>
            <a:r>
              <a:rPr sz="1958" i="1" spc="-285" dirty="0">
                <a:solidFill>
                  <a:srgbClr val="708095"/>
                </a:solidFill>
                <a:latin typeface="Lucida Sans"/>
                <a:cs typeface="Lucida Sans"/>
              </a:rPr>
              <a:t>VaR</a:t>
            </a:r>
            <a:r>
              <a:rPr sz="1958" i="1" spc="-240" dirty="0">
                <a:solidFill>
                  <a:srgbClr val="708095"/>
                </a:solidFill>
                <a:latin typeface="Meiryo"/>
                <a:cs typeface="Meiryo"/>
              </a:rPr>
              <a:t>の推定検証</a:t>
            </a:r>
            <a:endParaRPr sz="1958">
              <a:latin typeface="Meiryo"/>
              <a:cs typeface="Meiryo"/>
            </a:endParaRPr>
          </a:p>
          <a:p>
            <a:pPr marL="361635" marR="576356" indent="-258795">
              <a:lnSpc>
                <a:spcPts val="2403"/>
              </a:lnSpc>
              <a:spcBef>
                <a:spcPts val="1157"/>
              </a:spcBef>
              <a:buClr>
                <a:srgbClr val="4199E1"/>
              </a:buClr>
              <a:buSzPct val="95833"/>
              <a:buFont typeface="Arial"/>
              <a:buChar char="•"/>
              <a:tabLst>
                <a:tab pos="361635" algn="l"/>
              </a:tabLst>
            </a:pPr>
            <a:r>
              <a:rPr sz="2136" spc="-133" dirty="0">
                <a:solidFill>
                  <a:srgbClr val="333333"/>
                </a:solidFill>
                <a:latin typeface="Microsoft Sans Serif"/>
                <a:cs typeface="Microsoft Sans Serif"/>
              </a:rPr>
              <a:t>Brophy,</a:t>
            </a:r>
            <a:r>
              <a:rPr sz="2136" spc="-98" dirty="0">
                <a:solidFill>
                  <a:srgbClr val="333333"/>
                </a:solidFill>
                <a:latin typeface="Microsoft Sans Serif"/>
                <a:cs typeface="Microsoft Sans Serif"/>
              </a:rPr>
              <a:t> </a:t>
            </a:r>
            <a:r>
              <a:rPr sz="2136" spc="-214" dirty="0">
                <a:solidFill>
                  <a:srgbClr val="333333"/>
                </a:solidFill>
                <a:latin typeface="Microsoft Sans Serif"/>
                <a:cs typeface="Microsoft Sans Serif"/>
              </a:rPr>
              <a:t>R.,</a:t>
            </a:r>
            <a:r>
              <a:rPr sz="2136" spc="-98" dirty="0">
                <a:solidFill>
                  <a:srgbClr val="333333"/>
                </a:solidFill>
                <a:latin typeface="Microsoft Sans Serif"/>
                <a:cs typeface="Microsoft Sans Serif"/>
              </a:rPr>
              <a:t> </a:t>
            </a:r>
            <a:r>
              <a:rPr sz="2136" spc="-71" dirty="0">
                <a:solidFill>
                  <a:srgbClr val="333333"/>
                </a:solidFill>
                <a:latin typeface="Microsoft Sans Serif"/>
                <a:cs typeface="Microsoft Sans Serif"/>
              </a:rPr>
              <a:t>et</a:t>
            </a:r>
            <a:r>
              <a:rPr sz="2136" spc="-89" dirty="0">
                <a:solidFill>
                  <a:srgbClr val="333333"/>
                </a:solidFill>
                <a:latin typeface="Microsoft Sans Serif"/>
                <a:cs typeface="Microsoft Sans Serif"/>
              </a:rPr>
              <a:t> al.</a:t>
            </a:r>
            <a:r>
              <a:rPr sz="2136" spc="-98" dirty="0">
                <a:solidFill>
                  <a:srgbClr val="333333"/>
                </a:solidFill>
                <a:latin typeface="Microsoft Sans Serif"/>
                <a:cs typeface="Microsoft Sans Serif"/>
              </a:rPr>
              <a:t> </a:t>
            </a:r>
            <a:r>
              <a:rPr sz="2136" spc="-169" dirty="0">
                <a:solidFill>
                  <a:srgbClr val="333333"/>
                </a:solidFill>
                <a:latin typeface="Microsoft Sans Serif"/>
                <a:cs typeface="Microsoft Sans Serif"/>
              </a:rPr>
              <a:t>(2023),</a:t>
            </a:r>
            <a:r>
              <a:rPr sz="2136" spc="-89" dirty="0">
                <a:solidFill>
                  <a:srgbClr val="333333"/>
                </a:solidFill>
                <a:latin typeface="Microsoft Sans Serif"/>
                <a:cs typeface="Microsoft Sans Serif"/>
              </a:rPr>
              <a:t> "Applications</a:t>
            </a:r>
            <a:r>
              <a:rPr sz="2136" spc="-98" dirty="0">
                <a:solidFill>
                  <a:srgbClr val="333333"/>
                </a:solidFill>
                <a:latin typeface="Microsoft Sans Serif"/>
                <a:cs typeface="Microsoft Sans Serif"/>
              </a:rPr>
              <a:t> </a:t>
            </a:r>
            <a:r>
              <a:rPr sz="2136" spc="-62" dirty="0">
                <a:solidFill>
                  <a:srgbClr val="333333"/>
                </a:solidFill>
                <a:latin typeface="Microsoft Sans Serif"/>
                <a:cs typeface="Microsoft Sans Serif"/>
              </a:rPr>
              <a:t>of</a:t>
            </a:r>
            <a:r>
              <a:rPr sz="2136" spc="-98" dirty="0">
                <a:solidFill>
                  <a:srgbClr val="333333"/>
                </a:solidFill>
                <a:latin typeface="Microsoft Sans Serif"/>
                <a:cs typeface="Microsoft Sans Serif"/>
              </a:rPr>
              <a:t> </a:t>
            </a:r>
            <a:r>
              <a:rPr sz="2136" spc="-107" dirty="0">
                <a:solidFill>
                  <a:srgbClr val="333333"/>
                </a:solidFill>
                <a:latin typeface="Microsoft Sans Serif"/>
                <a:cs typeface="Microsoft Sans Serif"/>
              </a:rPr>
              <a:t>Synthetic</a:t>
            </a:r>
            <a:r>
              <a:rPr sz="2136" spc="-89" dirty="0">
                <a:solidFill>
                  <a:srgbClr val="333333"/>
                </a:solidFill>
                <a:latin typeface="Microsoft Sans Serif"/>
                <a:cs typeface="Microsoft Sans Serif"/>
              </a:rPr>
              <a:t> </a:t>
            </a:r>
            <a:r>
              <a:rPr sz="2136" spc="-169" dirty="0">
                <a:solidFill>
                  <a:srgbClr val="333333"/>
                </a:solidFill>
                <a:latin typeface="Microsoft Sans Serif"/>
                <a:cs typeface="Microsoft Sans Serif"/>
              </a:rPr>
              <a:t>Data</a:t>
            </a:r>
            <a:r>
              <a:rPr sz="2136" spc="-98" dirty="0">
                <a:solidFill>
                  <a:srgbClr val="333333"/>
                </a:solidFill>
                <a:latin typeface="Microsoft Sans Serif"/>
                <a:cs typeface="Microsoft Sans Serif"/>
              </a:rPr>
              <a:t> </a:t>
            </a:r>
            <a:r>
              <a:rPr sz="2136" spc="-44" dirty="0">
                <a:solidFill>
                  <a:srgbClr val="333333"/>
                </a:solidFill>
                <a:latin typeface="Microsoft Sans Serif"/>
                <a:cs typeface="Microsoft Sans Serif"/>
              </a:rPr>
              <a:t>in</a:t>
            </a:r>
            <a:r>
              <a:rPr sz="2136" spc="-89" dirty="0">
                <a:solidFill>
                  <a:srgbClr val="333333"/>
                </a:solidFill>
                <a:latin typeface="Microsoft Sans Serif"/>
                <a:cs typeface="Microsoft Sans Serif"/>
              </a:rPr>
              <a:t> </a:t>
            </a:r>
            <a:r>
              <a:rPr sz="2136" spc="-71" dirty="0">
                <a:solidFill>
                  <a:srgbClr val="333333"/>
                </a:solidFill>
                <a:latin typeface="Microsoft Sans Serif"/>
                <a:cs typeface="Microsoft Sans Serif"/>
              </a:rPr>
              <a:t>the</a:t>
            </a:r>
            <a:r>
              <a:rPr sz="2136" spc="-98" dirty="0">
                <a:solidFill>
                  <a:srgbClr val="333333"/>
                </a:solidFill>
                <a:latin typeface="Microsoft Sans Serif"/>
                <a:cs typeface="Microsoft Sans Serif"/>
              </a:rPr>
              <a:t> </a:t>
            </a:r>
            <a:r>
              <a:rPr sz="2136" spc="-116" dirty="0">
                <a:solidFill>
                  <a:srgbClr val="333333"/>
                </a:solidFill>
                <a:latin typeface="Microsoft Sans Serif"/>
                <a:cs typeface="Microsoft Sans Serif"/>
              </a:rPr>
              <a:t>Financial</a:t>
            </a:r>
            <a:r>
              <a:rPr sz="2136" spc="-98" dirty="0">
                <a:solidFill>
                  <a:srgbClr val="333333"/>
                </a:solidFill>
                <a:latin typeface="Microsoft Sans Serif"/>
                <a:cs typeface="Microsoft Sans Serif"/>
              </a:rPr>
              <a:t> </a:t>
            </a:r>
            <a:r>
              <a:rPr sz="2136" spc="-169" dirty="0">
                <a:solidFill>
                  <a:srgbClr val="333333"/>
                </a:solidFill>
                <a:latin typeface="Microsoft Sans Serif"/>
                <a:cs typeface="Microsoft Sans Serif"/>
              </a:rPr>
              <a:t>Services</a:t>
            </a:r>
            <a:r>
              <a:rPr sz="2136" spc="-89" dirty="0">
                <a:solidFill>
                  <a:srgbClr val="333333"/>
                </a:solidFill>
                <a:latin typeface="Microsoft Sans Serif"/>
                <a:cs typeface="Microsoft Sans Serif"/>
              </a:rPr>
              <a:t> </a:t>
            </a:r>
            <a:r>
              <a:rPr sz="2136" spc="-80" dirty="0">
                <a:solidFill>
                  <a:srgbClr val="333333"/>
                </a:solidFill>
                <a:latin typeface="Microsoft Sans Serif"/>
                <a:cs typeface="Microsoft Sans Serif"/>
              </a:rPr>
              <a:t>Industry,"</a:t>
            </a:r>
            <a:r>
              <a:rPr sz="2136" spc="-89" dirty="0">
                <a:solidFill>
                  <a:srgbClr val="333333"/>
                </a:solidFill>
                <a:latin typeface="Microsoft Sans Serif"/>
                <a:cs typeface="Microsoft Sans Serif"/>
              </a:rPr>
              <a:t> </a:t>
            </a:r>
            <a:r>
              <a:rPr sz="2225" i="1" spc="-151" dirty="0">
                <a:solidFill>
                  <a:srgbClr val="333333"/>
                </a:solidFill>
                <a:latin typeface="Arial"/>
                <a:cs typeface="Arial"/>
              </a:rPr>
              <a:t>Applied</a:t>
            </a:r>
            <a:r>
              <a:rPr sz="2225" i="1" spc="-133" dirty="0">
                <a:solidFill>
                  <a:srgbClr val="333333"/>
                </a:solidFill>
                <a:latin typeface="Arial"/>
                <a:cs typeface="Arial"/>
              </a:rPr>
              <a:t> </a:t>
            </a:r>
            <a:r>
              <a:rPr sz="2225" i="1" spc="-44" dirty="0">
                <a:solidFill>
                  <a:srgbClr val="333333"/>
                </a:solidFill>
                <a:latin typeface="Arial"/>
                <a:cs typeface="Arial"/>
              </a:rPr>
              <a:t>AI </a:t>
            </a:r>
            <a:r>
              <a:rPr sz="2225" i="1" spc="-18" dirty="0">
                <a:solidFill>
                  <a:srgbClr val="333333"/>
                </a:solidFill>
                <a:latin typeface="Arial"/>
                <a:cs typeface="Arial"/>
              </a:rPr>
              <a:t>Letters</a:t>
            </a:r>
            <a:endParaRPr sz="2225">
              <a:latin typeface="Arial"/>
              <a:cs typeface="Arial"/>
            </a:endParaRPr>
          </a:p>
        </p:txBody>
      </p:sp>
      <p:grpSp>
        <p:nvGrpSpPr>
          <p:cNvPr id="33" name="object 33"/>
          <p:cNvGrpSpPr/>
          <p:nvPr/>
        </p:nvGrpSpPr>
        <p:grpSpPr>
          <a:xfrm>
            <a:off x="19053511" y="14397294"/>
            <a:ext cx="2305407" cy="576352"/>
            <a:chOff x="10706099" y="10763249"/>
            <a:chExt cx="1295400" cy="323850"/>
          </a:xfrm>
        </p:grpSpPr>
        <p:sp>
          <p:nvSpPr>
            <p:cNvPr id="34" name="object 34"/>
            <p:cNvSpPr/>
            <p:nvPr/>
          </p:nvSpPr>
          <p:spPr>
            <a:xfrm>
              <a:off x="10706099" y="1076324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35" name="object 35"/>
            <p:cNvPicPr/>
            <p:nvPr/>
          </p:nvPicPr>
          <p:blipFill>
            <a:blip r:embed="rId3" cstate="print"/>
            <a:stretch>
              <a:fillRect/>
            </a:stretch>
          </p:blipFill>
          <p:spPr>
            <a:xfrm>
              <a:off x="10820399" y="10858499"/>
              <a:ext cx="133349" cy="133349"/>
            </a:xfrm>
            <a:prstGeom prst="rect">
              <a:avLst/>
            </a:prstGeom>
          </p:spPr>
        </p:pic>
      </p:grpSp>
      <p:sp>
        <p:nvSpPr>
          <p:cNvPr id="36" name="object 36"/>
          <p:cNvSpPr txBox="1"/>
          <p:nvPr/>
        </p:nvSpPr>
        <p:spPr>
          <a:xfrm>
            <a:off x="19576799" y="14507873"/>
            <a:ext cx="1601352" cy="312748"/>
          </a:xfrm>
          <a:prstGeom prst="rect">
            <a:avLst/>
          </a:prstGeom>
        </p:spPr>
        <p:txBody>
          <a:bodyPr vert="horz" wrap="square" lIns="0" tIns="24862" rIns="0" bIns="0" rtlCol="0">
            <a:spAutoFit/>
          </a:bodyPr>
          <a:lstStyle/>
          <a:p>
            <a:pPr marL="22602">
              <a:spcBef>
                <a:spcPts val="196"/>
              </a:spcBef>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4527"/>
            <a:ext cx="21697950" cy="12205097"/>
            <a:chOff x="0" y="0"/>
            <a:chExt cx="12192000" cy="6858000"/>
          </a:xfrm>
        </p:grpSpPr>
        <p:pic>
          <p:nvPicPr>
            <p:cNvPr id="3" name="object 3"/>
            <p:cNvPicPr/>
            <p:nvPr/>
          </p:nvPicPr>
          <p:blipFill>
            <a:blip r:embed="rId2" cstate="print"/>
            <a:stretch>
              <a:fillRect/>
            </a:stretch>
          </p:blipFill>
          <p:spPr>
            <a:xfrm>
              <a:off x="0" y="0"/>
              <a:ext cx="12191999" cy="6857999"/>
            </a:xfrm>
            <a:prstGeom prst="rect">
              <a:avLst/>
            </a:prstGeom>
          </p:spPr>
        </p:pic>
        <p:sp>
          <p:nvSpPr>
            <p:cNvPr id="4" name="object 4"/>
            <p:cNvSpPr/>
            <p:nvPr/>
          </p:nvSpPr>
          <p:spPr>
            <a:xfrm>
              <a:off x="457199" y="1562099"/>
              <a:ext cx="381000" cy="381000"/>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7"/>
                  </a:lnTo>
                  <a:lnTo>
                    <a:pt x="915" y="209172"/>
                  </a:lnTo>
                  <a:lnTo>
                    <a:pt x="0" y="190499"/>
                  </a:lnTo>
                  <a:lnTo>
                    <a:pt x="228" y="181141"/>
                  </a:lnTo>
                  <a:lnTo>
                    <a:pt x="8200" y="135199"/>
                  </a:lnTo>
                  <a:lnTo>
                    <a:pt x="27095" y="92572"/>
                  </a:lnTo>
                  <a:lnTo>
                    <a:pt x="55796" y="55796"/>
                  </a:lnTo>
                  <a:lnTo>
                    <a:pt x="92572" y="27095"/>
                  </a:lnTo>
                  <a:lnTo>
                    <a:pt x="135200" y="8200"/>
                  </a:lnTo>
                  <a:lnTo>
                    <a:pt x="181141" y="228"/>
                  </a:lnTo>
                  <a:lnTo>
                    <a:pt x="190499" y="0"/>
                  </a:lnTo>
                  <a:lnTo>
                    <a:pt x="199858" y="228"/>
                  </a:lnTo>
                  <a:lnTo>
                    <a:pt x="245799" y="8200"/>
                  </a:lnTo>
                  <a:lnTo>
                    <a:pt x="288427" y="27095"/>
                  </a:lnTo>
                  <a:lnTo>
                    <a:pt x="325203" y="55796"/>
                  </a:lnTo>
                  <a:lnTo>
                    <a:pt x="353904" y="92572"/>
                  </a:lnTo>
                  <a:lnTo>
                    <a:pt x="372799" y="135199"/>
                  </a:lnTo>
                  <a:lnTo>
                    <a:pt x="380771" y="181141"/>
                  </a:lnTo>
                  <a:lnTo>
                    <a:pt x="380999" y="190499"/>
                  </a:lnTo>
                  <a:lnTo>
                    <a:pt x="380771" y="199858"/>
                  </a:lnTo>
                  <a:lnTo>
                    <a:pt x="372799" y="245799"/>
                  </a:lnTo>
                  <a:lnTo>
                    <a:pt x="353904" y="288427"/>
                  </a:lnTo>
                  <a:lnTo>
                    <a:pt x="325203" y="325203"/>
                  </a:lnTo>
                  <a:lnTo>
                    <a:pt x="288427" y="353903"/>
                  </a:lnTo>
                  <a:lnTo>
                    <a:pt x="245799" y="372799"/>
                  </a:lnTo>
                  <a:lnTo>
                    <a:pt x="199858" y="380771"/>
                  </a:lnTo>
                  <a:lnTo>
                    <a:pt x="190499" y="380999"/>
                  </a:lnTo>
                  <a:close/>
                </a:path>
              </a:pathLst>
            </a:custGeom>
            <a:solidFill>
              <a:srgbClr val="3181CD"/>
            </a:solidFill>
          </p:spPr>
          <p:txBody>
            <a:bodyPr wrap="square" lIns="0" tIns="0" rIns="0" bIns="0" rtlCol="0"/>
            <a:lstStyle/>
            <a:p>
              <a:endParaRPr/>
            </a:p>
          </p:txBody>
        </p:sp>
      </p:grpSp>
      <p:sp>
        <p:nvSpPr>
          <p:cNvPr id="5" name="object 5"/>
          <p:cNvSpPr txBox="1"/>
          <p:nvPr/>
        </p:nvSpPr>
        <p:spPr>
          <a:xfrm>
            <a:off x="1049847" y="2887685"/>
            <a:ext cx="205678" cy="390322"/>
          </a:xfrm>
          <a:prstGeom prst="rect">
            <a:avLst/>
          </a:prstGeom>
        </p:spPr>
        <p:txBody>
          <a:bodyPr vert="horz" wrap="square" lIns="0" tIns="20342" rIns="0" bIns="0" rtlCol="0">
            <a:spAutoFit/>
          </a:bodyPr>
          <a:lstStyle/>
          <a:p>
            <a:pPr marL="22602">
              <a:spcBef>
                <a:spcPts val="160"/>
              </a:spcBef>
            </a:pPr>
            <a:r>
              <a:rPr sz="2403" b="1" spc="-89" dirty="0">
                <a:solidFill>
                  <a:srgbClr val="FFFFFF"/>
                </a:solidFill>
                <a:latin typeface="Trebuchet MS"/>
                <a:cs typeface="Trebuchet MS"/>
              </a:rPr>
              <a:t>1</a:t>
            </a:r>
            <a:endParaRPr sz="2403">
              <a:latin typeface="Trebuchet MS"/>
              <a:cs typeface="Trebuchet MS"/>
            </a:endParaRPr>
          </a:p>
        </p:txBody>
      </p:sp>
      <p:sp>
        <p:nvSpPr>
          <p:cNvPr id="6" name="object 6"/>
          <p:cNvSpPr txBox="1"/>
          <p:nvPr/>
        </p:nvSpPr>
        <p:spPr>
          <a:xfrm>
            <a:off x="1875968" y="2809134"/>
            <a:ext cx="8496104" cy="504339"/>
          </a:xfrm>
          <a:prstGeom prst="rect">
            <a:avLst/>
          </a:prstGeom>
        </p:spPr>
        <p:txBody>
          <a:bodyPr vert="horz" wrap="square" lIns="0" tIns="24862" rIns="0" bIns="0" rtlCol="0">
            <a:spAutoFit/>
          </a:bodyPr>
          <a:lstStyle/>
          <a:p>
            <a:pPr marL="22602">
              <a:spcBef>
                <a:spcPts val="196"/>
              </a:spcBef>
            </a:pPr>
            <a:r>
              <a:rPr sz="3114" spc="-363" dirty="0">
                <a:solidFill>
                  <a:srgbClr val="2D3748"/>
                </a:solidFill>
                <a:latin typeface="SimSun"/>
                <a:cs typeface="SimSun"/>
              </a:rPr>
              <a:t>金融時系列に共通するスタイライズドファクトの整理</a:t>
            </a:r>
            <a:endParaRPr sz="3114">
              <a:latin typeface="SimSun"/>
              <a:cs typeface="SimSun"/>
            </a:endParaRPr>
          </a:p>
        </p:txBody>
      </p:sp>
      <p:sp>
        <p:nvSpPr>
          <p:cNvPr id="7" name="object 7"/>
          <p:cNvSpPr/>
          <p:nvPr/>
        </p:nvSpPr>
        <p:spPr>
          <a:xfrm>
            <a:off x="813671" y="3840419"/>
            <a:ext cx="678061" cy="678061"/>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6"/>
                </a:lnTo>
                <a:lnTo>
                  <a:pt x="915" y="209172"/>
                </a:lnTo>
                <a:lnTo>
                  <a:pt x="0" y="190499"/>
                </a:lnTo>
                <a:lnTo>
                  <a:pt x="228" y="181141"/>
                </a:lnTo>
                <a:lnTo>
                  <a:pt x="8200" y="135199"/>
                </a:lnTo>
                <a:lnTo>
                  <a:pt x="27095" y="92572"/>
                </a:lnTo>
                <a:lnTo>
                  <a:pt x="55796" y="55796"/>
                </a:lnTo>
                <a:lnTo>
                  <a:pt x="92572" y="27095"/>
                </a:lnTo>
                <a:lnTo>
                  <a:pt x="135200" y="8200"/>
                </a:lnTo>
                <a:lnTo>
                  <a:pt x="181141" y="228"/>
                </a:lnTo>
                <a:lnTo>
                  <a:pt x="190499" y="0"/>
                </a:lnTo>
                <a:lnTo>
                  <a:pt x="199858" y="228"/>
                </a:lnTo>
                <a:lnTo>
                  <a:pt x="245799" y="8200"/>
                </a:lnTo>
                <a:lnTo>
                  <a:pt x="288427" y="27095"/>
                </a:lnTo>
                <a:lnTo>
                  <a:pt x="325203" y="55796"/>
                </a:lnTo>
                <a:lnTo>
                  <a:pt x="353904" y="92572"/>
                </a:lnTo>
                <a:lnTo>
                  <a:pt x="372799" y="135199"/>
                </a:lnTo>
                <a:lnTo>
                  <a:pt x="380771" y="181141"/>
                </a:lnTo>
                <a:lnTo>
                  <a:pt x="380999" y="190499"/>
                </a:lnTo>
                <a:lnTo>
                  <a:pt x="380771" y="199858"/>
                </a:lnTo>
                <a:lnTo>
                  <a:pt x="372799" y="245799"/>
                </a:lnTo>
                <a:lnTo>
                  <a:pt x="353904" y="288427"/>
                </a:lnTo>
                <a:lnTo>
                  <a:pt x="325203" y="325203"/>
                </a:lnTo>
                <a:lnTo>
                  <a:pt x="288427" y="353903"/>
                </a:lnTo>
                <a:lnTo>
                  <a:pt x="245799" y="372799"/>
                </a:lnTo>
                <a:lnTo>
                  <a:pt x="199858" y="380771"/>
                </a:lnTo>
                <a:lnTo>
                  <a:pt x="190499" y="380999"/>
                </a:lnTo>
                <a:close/>
              </a:path>
            </a:pathLst>
          </a:custGeom>
          <a:solidFill>
            <a:srgbClr val="3181CD"/>
          </a:solidFill>
        </p:spPr>
        <p:txBody>
          <a:bodyPr wrap="square" lIns="0" tIns="0" rIns="0" bIns="0" rtlCol="0"/>
          <a:lstStyle/>
          <a:p>
            <a:endParaRPr/>
          </a:p>
        </p:txBody>
      </p:sp>
      <p:sp>
        <p:nvSpPr>
          <p:cNvPr id="8" name="object 8"/>
          <p:cNvSpPr txBox="1"/>
          <p:nvPr/>
        </p:nvSpPr>
        <p:spPr>
          <a:xfrm>
            <a:off x="1049847" y="3972582"/>
            <a:ext cx="205678" cy="390322"/>
          </a:xfrm>
          <a:prstGeom prst="rect">
            <a:avLst/>
          </a:prstGeom>
        </p:spPr>
        <p:txBody>
          <a:bodyPr vert="horz" wrap="square" lIns="0" tIns="20342" rIns="0" bIns="0" rtlCol="0">
            <a:spAutoFit/>
          </a:bodyPr>
          <a:lstStyle/>
          <a:p>
            <a:pPr marL="22602">
              <a:spcBef>
                <a:spcPts val="160"/>
              </a:spcBef>
            </a:pPr>
            <a:r>
              <a:rPr sz="2403" b="1" spc="-89" dirty="0">
                <a:solidFill>
                  <a:srgbClr val="FFFFFF"/>
                </a:solidFill>
                <a:latin typeface="Trebuchet MS"/>
                <a:cs typeface="Trebuchet MS"/>
              </a:rPr>
              <a:t>2</a:t>
            </a:r>
            <a:endParaRPr sz="2403">
              <a:latin typeface="Trebuchet MS"/>
              <a:cs typeface="Trebuchet MS"/>
            </a:endParaRPr>
          </a:p>
        </p:txBody>
      </p:sp>
      <p:sp>
        <p:nvSpPr>
          <p:cNvPr id="9" name="object 9"/>
          <p:cNvSpPr txBox="1"/>
          <p:nvPr/>
        </p:nvSpPr>
        <p:spPr>
          <a:xfrm>
            <a:off x="1875968" y="3894032"/>
            <a:ext cx="7449630" cy="504339"/>
          </a:xfrm>
          <a:prstGeom prst="rect">
            <a:avLst/>
          </a:prstGeom>
        </p:spPr>
        <p:txBody>
          <a:bodyPr vert="horz" wrap="square" lIns="0" tIns="24862" rIns="0" bIns="0" rtlCol="0">
            <a:spAutoFit/>
          </a:bodyPr>
          <a:lstStyle/>
          <a:p>
            <a:pPr marL="22602">
              <a:spcBef>
                <a:spcPts val="196"/>
              </a:spcBef>
            </a:pPr>
            <a:r>
              <a:rPr sz="3114" spc="-356" dirty="0">
                <a:solidFill>
                  <a:srgbClr val="2D3748"/>
                </a:solidFill>
                <a:latin typeface="SimSun"/>
                <a:cs typeface="SimSun"/>
              </a:rPr>
              <a:t>金融時系列データ生成手法の概要と学術的貢献</a:t>
            </a:r>
            <a:endParaRPr sz="3114">
              <a:latin typeface="SimSun"/>
              <a:cs typeface="SimSun"/>
            </a:endParaRPr>
          </a:p>
        </p:txBody>
      </p:sp>
      <p:sp>
        <p:nvSpPr>
          <p:cNvPr id="10" name="object 10"/>
          <p:cNvSpPr/>
          <p:nvPr/>
        </p:nvSpPr>
        <p:spPr>
          <a:xfrm>
            <a:off x="813671" y="4925316"/>
            <a:ext cx="678061" cy="678061"/>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6"/>
                </a:lnTo>
                <a:lnTo>
                  <a:pt x="915" y="209172"/>
                </a:lnTo>
                <a:lnTo>
                  <a:pt x="0" y="190499"/>
                </a:lnTo>
                <a:lnTo>
                  <a:pt x="228" y="181141"/>
                </a:lnTo>
                <a:lnTo>
                  <a:pt x="8200" y="135199"/>
                </a:lnTo>
                <a:lnTo>
                  <a:pt x="27095" y="92572"/>
                </a:lnTo>
                <a:lnTo>
                  <a:pt x="55796" y="55795"/>
                </a:lnTo>
                <a:lnTo>
                  <a:pt x="92572" y="27095"/>
                </a:lnTo>
                <a:lnTo>
                  <a:pt x="135200" y="8200"/>
                </a:lnTo>
                <a:lnTo>
                  <a:pt x="181141" y="228"/>
                </a:lnTo>
                <a:lnTo>
                  <a:pt x="190499" y="0"/>
                </a:lnTo>
                <a:lnTo>
                  <a:pt x="199858" y="228"/>
                </a:lnTo>
                <a:lnTo>
                  <a:pt x="245799" y="8200"/>
                </a:lnTo>
                <a:lnTo>
                  <a:pt x="288427" y="27095"/>
                </a:lnTo>
                <a:lnTo>
                  <a:pt x="325203" y="55795"/>
                </a:lnTo>
                <a:lnTo>
                  <a:pt x="353904" y="92572"/>
                </a:lnTo>
                <a:lnTo>
                  <a:pt x="372799" y="135199"/>
                </a:lnTo>
                <a:lnTo>
                  <a:pt x="380771" y="181141"/>
                </a:lnTo>
                <a:lnTo>
                  <a:pt x="380999" y="190499"/>
                </a:lnTo>
                <a:lnTo>
                  <a:pt x="380771" y="199858"/>
                </a:lnTo>
                <a:lnTo>
                  <a:pt x="372799" y="245799"/>
                </a:lnTo>
                <a:lnTo>
                  <a:pt x="353904" y="288427"/>
                </a:lnTo>
                <a:lnTo>
                  <a:pt x="325203" y="325203"/>
                </a:lnTo>
                <a:lnTo>
                  <a:pt x="288427" y="353903"/>
                </a:lnTo>
                <a:lnTo>
                  <a:pt x="245799" y="372799"/>
                </a:lnTo>
                <a:lnTo>
                  <a:pt x="199858" y="380771"/>
                </a:lnTo>
                <a:lnTo>
                  <a:pt x="190499" y="380999"/>
                </a:lnTo>
                <a:close/>
              </a:path>
            </a:pathLst>
          </a:custGeom>
          <a:solidFill>
            <a:srgbClr val="3181CD"/>
          </a:solidFill>
        </p:spPr>
        <p:txBody>
          <a:bodyPr wrap="square" lIns="0" tIns="0" rIns="0" bIns="0" rtlCol="0"/>
          <a:lstStyle/>
          <a:p>
            <a:endParaRPr/>
          </a:p>
        </p:txBody>
      </p:sp>
      <p:sp>
        <p:nvSpPr>
          <p:cNvPr id="11" name="object 11"/>
          <p:cNvSpPr txBox="1"/>
          <p:nvPr/>
        </p:nvSpPr>
        <p:spPr>
          <a:xfrm>
            <a:off x="1049847" y="5057480"/>
            <a:ext cx="205678" cy="390322"/>
          </a:xfrm>
          <a:prstGeom prst="rect">
            <a:avLst/>
          </a:prstGeom>
        </p:spPr>
        <p:txBody>
          <a:bodyPr vert="horz" wrap="square" lIns="0" tIns="20342" rIns="0" bIns="0" rtlCol="0">
            <a:spAutoFit/>
          </a:bodyPr>
          <a:lstStyle/>
          <a:p>
            <a:pPr marL="22602">
              <a:spcBef>
                <a:spcPts val="160"/>
              </a:spcBef>
            </a:pPr>
            <a:r>
              <a:rPr sz="2403" b="1" spc="-89" dirty="0">
                <a:solidFill>
                  <a:srgbClr val="FFFFFF"/>
                </a:solidFill>
                <a:latin typeface="Trebuchet MS"/>
                <a:cs typeface="Trebuchet MS"/>
              </a:rPr>
              <a:t>3</a:t>
            </a:r>
            <a:endParaRPr sz="2403">
              <a:latin typeface="Trebuchet MS"/>
              <a:cs typeface="Trebuchet MS"/>
            </a:endParaRPr>
          </a:p>
        </p:txBody>
      </p:sp>
      <p:sp>
        <p:nvSpPr>
          <p:cNvPr id="12" name="object 12"/>
          <p:cNvSpPr txBox="1"/>
          <p:nvPr/>
        </p:nvSpPr>
        <p:spPr>
          <a:xfrm>
            <a:off x="1875969" y="4978929"/>
            <a:ext cx="5334079" cy="504339"/>
          </a:xfrm>
          <a:prstGeom prst="rect">
            <a:avLst/>
          </a:prstGeom>
        </p:spPr>
        <p:txBody>
          <a:bodyPr vert="horz" wrap="square" lIns="0" tIns="24862" rIns="0" bIns="0" rtlCol="0">
            <a:spAutoFit/>
          </a:bodyPr>
          <a:lstStyle/>
          <a:p>
            <a:pPr marL="22602">
              <a:spcBef>
                <a:spcPts val="196"/>
              </a:spcBef>
            </a:pPr>
            <a:r>
              <a:rPr sz="3114" spc="-347" dirty="0">
                <a:solidFill>
                  <a:srgbClr val="2D3748"/>
                </a:solidFill>
                <a:latin typeface="SimSun"/>
                <a:cs typeface="SimSun"/>
              </a:rPr>
              <a:t>生成データの評価指標と検証方法</a:t>
            </a:r>
            <a:endParaRPr sz="3114">
              <a:latin typeface="SimSun"/>
              <a:cs typeface="SimSun"/>
            </a:endParaRPr>
          </a:p>
        </p:txBody>
      </p:sp>
      <p:sp>
        <p:nvSpPr>
          <p:cNvPr id="13" name="object 13"/>
          <p:cNvSpPr/>
          <p:nvPr/>
        </p:nvSpPr>
        <p:spPr>
          <a:xfrm>
            <a:off x="813671" y="6010214"/>
            <a:ext cx="678061" cy="678061"/>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6"/>
                </a:lnTo>
                <a:lnTo>
                  <a:pt x="915" y="209172"/>
                </a:lnTo>
                <a:lnTo>
                  <a:pt x="0" y="190499"/>
                </a:lnTo>
                <a:lnTo>
                  <a:pt x="228" y="181141"/>
                </a:lnTo>
                <a:lnTo>
                  <a:pt x="8200" y="135199"/>
                </a:lnTo>
                <a:lnTo>
                  <a:pt x="27095" y="92571"/>
                </a:lnTo>
                <a:lnTo>
                  <a:pt x="55796" y="55795"/>
                </a:lnTo>
                <a:lnTo>
                  <a:pt x="92572" y="27095"/>
                </a:lnTo>
                <a:lnTo>
                  <a:pt x="135200" y="8200"/>
                </a:lnTo>
                <a:lnTo>
                  <a:pt x="181141" y="228"/>
                </a:lnTo>
                <a:lnTo>
                  <a:pt x="190499" y="0"/>
                </a:lnTo>
                <a:lnTo>
                  <a:pt x="199858" y="228"/>
                </a:lnTo>
                <a:lnTo>
                  <a:pt x="245799" y="8200"/>
                </a:lnTo>
                <a:lnTo>
                  <a:pt x="288427" y="27095"/>
                </a:lnTo>
                <a:lnTo>
                  <a:pt x="325203" y="55795"/>
                </a:lnTo>
                <a:lnTo>
                  <a:pt x="353904" y="92571"/>
                </a:lnTo>
                <a:lnTo>
                  <a:pt x="372799" y="135199"/>
                </a:lnTo>
                <a:lnTo>
                  <a:pt x="380771" y="181141"/>
                </a:lnTo>
                <a:lnTo>
                  <a:pt x="380999" y="190499"/>
                </a:lnTo>
                <a:lnTo>
                  <a:pt x="380771" y="199858"/>
                </a:lnTo>
                <a:lnTo>
                  <a:pt x="372799" y="245799"/>
                </a:lnTo>
                <a:lnTo>
                  <a:pt x="353904" y="288426"/>
                </a:lnTo>
                <a:lnTo>
                  <a:pt x="325203" y="325203"/>
                </a:lnTo>
                <a:lnTo>
                  <a:pt x="288427" y="353903"/>
                </a:lnTo>
                <a:lnTo>
                  <a:pt x="245799" y="372799"/>
                </a:lnTo>
                <a:lnTo>
                  <a:pt x="199858" y="380771"/>
                </a:lnTo>
                <a:lnTo>
                  <a:pt x="190499" y="380999"/>
                </a:lnTo>
                <a:close/>
              </a:path>
            </a:pathLst>
          </a:custGeom>
          <a:solidFill>
            <a:srgbClr val="3181CD"/>
          </a:solidFill>
        </p:spPr>
        <p:txBody>
          <a:bodyPr wrap="square" lIns="0" tIns="0" rIns="0" bIns="0" rtlCol="0"/>
          <a:lstStyle/>
          <a:p>
            <a:endParaRPr/>
          </a:p>
        </p:txBody>
      </p:sp>
      <p:sp>
        <p:nvSpPr>
          <p:cNvPr id="14" name="object 14"/>
          <p:cNvSpPr txBox="1"/>
          <p:nvPr/>
        </p:nvSpPr>
        <p:spPr>
          <a:xfrm>
            <a:off x="1049847" y="6142377"/>
            <a:ext cx="205678" cy="390322"/>
          </a:xfrm>
          <a:prstGeom prst="rect">
            <a:avLst/>
          </a:prstGeom>
        </p:spPr>
        <p:txBody>
          <a:bodyPr vert="horz" wrap="square" lIns="0" tIns="20342" rIns="0" bIns="0" rtlCol="0">
            <a:spAutoFit/>
          </a:bodyPr>
          <a:lstStyle/>
          <a:p>
            <a:pPr marL="22602">
              <a:spcBef>
                <a:spcPts val="160"/>
              </a:spcBef>
            </a:pPr>
            <a:r>
              <a:rPr sz="2403" b="1" spc="-89" dirty="0">
                <a:solidFill>
                  <a:srgbClr val="FFFFFF"/>
                </a:solidFill>
                <a:latin typeface="Trebuchet MS"/>
                <a:cs typeface="Trebuchet MS"/>
              </a:rPr>
              <a:t>4</a:t>
            </a:r>
            <a:endParaRPr sz="2403">
              <a:latin typeface="Trebuchet MS"/>
              <a:cs typeface="Trebuchet MS"/>
            </a:endParaRPr>
          </a:p>
        </p:txBody>
      </p:sp>
      <p:sp>
        <p:nvSpPr>
          <p:cNvPr id="15" name="object 15"/>
          <p:cNvSpPr txBox="1"/>
          <p:nvPr/>
        </p:nvSpPr>
        <p:spPr>
          <a:xfrm>
            <a:off x="1875969" y="6063827"/>
            <a:ext cx="9194506" cy="504339"/>
          </a:xfrm>
          <a:prstGeom prst="rect">
            <a:avLst/>
          </a:prstGeom>
        </p:spPr>
        <p:txBody>
          <a:bodyPr vert="horz" wrap="square" lIns="0" tIns="24862" rIns="0" bIns="0" rtlCol="0">
            <a:spAutoFit/>
          </a:bodyPr>
          <a:lstStyle/>
          <a:p>
            <a:pPr marL="22602">
              <a:spcBef>
                <a:spcPts val="196"/>
              </a:spcBef>
            </a:pPr>
            <a:r>
              <a:rPr sz="3114" spc="-452" dirty="0">
                <a:solidFill>
                  <a:srgbClr val="2D3748"/>
                </a:solidFill>
                <a:latin typeface="SimSun"/>
                <a:cs typeface="SimSun"/>
              </a:rPr>
              <a:t>資産クラスごとに見ら れるスタイライズドファクトの違い</a:t>
            </a:r>
            <a:endParaRPr sz="3114">
              <a:latin typeface="SimSun"/>
              <a:cs typeface="SimSun"/>
            </a:endParaRPr>
          </a:p>
        </p:txBody>
      </p:sp>
      <p:sp>
        <p:nvSpPr>
          <p:cNvPr id="16" name="object 16"/>
          <p:cNvSpPr/>
          <p:nvPr/>
        </p:nvSpPr>
        <p:spPr>
          <a:xfrm>
            <a:off x="813671" y="7095111"/>
            <a:ext cx="678061" cy="678061"/>
          </a:xfrm>
          <a:custGeom>
            <a:avLst/>
            <a:gdLst/>
            <a:ahLst/>
            <a:cxnLst/>
            <a:rect l="l" t="t" r="r" b="b"/>
            <a:pathLst>
              <a:path w="381000" h="381000">
                <a:moveTo>
                  <a:pt x="190499" y="380999"/>
                </a:moveTo>
                <a:lnTo>
                  <a:pt x="144200" y="375288"/>
                </a:lnTo>
                <a:lnTo>
                  <a:pt x="100697" y="358507"/>
                </a:lnTo>
                <a:lnTo>
                  <a:pt x="62575" y="331659"/>
                </a:lnTo>
                <a:lnTo>
                  <a:pt x="32104" y="296335"/>
                </a:lnTo>
                <a:lnTo>
                  <a:pt x="11130" y="254666"/>
                </a:lnTo>
                <a:lnTo>
                  <a:pt x="915" y="209172"/>
                </a:lnTo>
                <a:lnTo>
                  <a:pt x="0" y="190499"/>
                </a:lnTo>
                <a:lnTo>
                  <a:pt x="228" y="181141"/>
                </a:lnTo>
                <a:lnTo>
                  <a:pt x="8200" y="135199"/>
                </a:lnTo>
                <a:lnTo>
                  <a:pt x="27095" y="92572"/>
                </a:lnTo>
                <a:lnTo>
                  <a:pt x="55796" y="55796"/>
                </a:lnTo>
                <a:lnTo>
                  <a:pt x="92572" y="27095"/>
                </a:lnTo>
                <a:lnTo>
                  <a:pt x="135200" y="8200"/>
                </a:lnTo>
                <a:lnTo>
                  <a:pt x="181141" y="228"/>
                </a:lnTo>
                <a:lnTo>
                  <a:pt x="190499" y="0"/>
                </a:lnTo>
                <a:lnTo>
                  <a:pt x="199858" y="228"/>
                </a:lnTo>
                <a:lnTo>
                  <a:pt x="245799" y="8200"/>
                </a:lnTo>
                <a:lnTo>
                  <a:pt x="288427" y="27095"/>
                </a:lnTo>
                <a:lnTo>
                  <a:pt x="325203" y="55796"/>
                </a:lnTo>
                <a:lnTo>
                  <a:pt x="353904" y="92572"/>
                </a:lnTo>
                <a:lnTo>
                  <a:pt x="372799" y="135199"/>
                </a:lnTo>
                <a:lnTo>
                  <a:pt x="380771" y="181141"/>
                </a:lnTo>
                <a:lnTo>
                  <a:pt x="380999" y="190499"/>
                </a:lnTo>
                <a:lnTo>
                  <a:pt x="380771" y="199858"/>
                </a:lnTo>
                <a:lnTo>
                  <a:pt x="372799" y="245799"/>
                </a:lnTo>
                <a:lnTo>
                  <a:pt x="353904" y="288426"/>
                </a:lnTo>
                <a:lnTo>
                  <a:pt x="325203" y="325203"/>
                </a:lnTo>
                <a:lnTo>
                  <a:pt x="288427" y="353903"/>
                </a:lnTo>
                <a:lnTo>
                  <a:pt x="245799" y="372798"/>
                </a:lnTo>
                <a:lnTo>
                  <a:pt x="199858" y="380771"/>
                </a:lnTo>
                <a:lnTo>
                  <a:pt x="190499" y="380999"/>
                </a:lnTo>
                <a:close/>
              </a:path>
            </a:pathLst>
          </a:custGeom>
          <a:solidFill>
            <a:srgbClr val="3181CD"/>
          </a:solidFill>
        </p:spPr>
        <p:txBody>
          <a:bodyPr wrap="square" lIns="0" tIns="0" rIns="0" bIns="0" rtlCol="0"/>
          <a:lstStyle/>
          <a:p>
            <a:endParaRPr/>
          </a:p>
        </p:txBody>
      </p:sp>
      <p:sp>
        <p:nvSpPr>
          <p:cNvPr id="17" name="object 17"/>
          <p:cNvSpPr txBox="1"/>
          <p:nvPr/>
        </p:nvSpPr>
        <p:spPr>
          <a:xfrm>
            <a:off x="1049847" y="7227275"/>
            <a:ext cx="205678" cy="390322"/>
          </a:xfrm>
          <a:prstGeom prst="rect">
            <a:avLst/>
          </a:prstGeom>
        </p:spPr>
        <p:txBody>
          <a:bodyPr vert="horz" wrap="square" lIns="0" tIns="20342" rIns="0" bIns="0" rtlCol="0">
            <a:spAutoFit/>
          </a:bodyPr>
          <a:lstStyle/>
          <a:p>
            <a:pPr marL="22602">
              <a:spcBef>
                <a:spcPts val="160"/>
              </a:spcBef>
            </a:pPr>
            <a:r>
              <a:rPr sz="2403" b="1" spc="-89" dirty="0">
                <a:solidFill>
                  <a:srgbClr val="FFFFFF"/>
                </a:solidFill>
                <a:latin typeface="Trebuchet MS"/>
                <a:cs typeface="Trebuchet MS"/>
              </a:rPr>
              <a:t>5</a:t>
            </a:r>
            <a:endParaRPr sz="2403">
              <a:latin typeface="Trebuchet MS"/>
              <a:cs typeface="Trebuchet MS"/>
            </a:endParaRPr>
          </a:p>
        </p:txBody>
      </p:sp>
      <p:sp>
        <p:nvSpPr>
          <p:cNvPr id="18" name="object 18"/>
          <p:cNvSpPr txBox="1"/>
          <p:nvPr/>
        </p:nvSpPr>
        <p:spPr>
          <a:xfrm>
            <a:off x="1875968" y="7148724"/>
            <a:ext cx="8118650" cy="504339"/>
          </a:xfrm>
          <a:prstGeom prst="rect">
            <a:avLst/>
          </a:prstGeom>
        </p:spPr>
        <p:txBody>
          <a:bodyPr vert="horz" wrap="square" lIns="0" tIns="24862" rIns="0" bIns="0" rtlCol="0">
            <a:spAutoFit/>
          </a:bodyPr>
          <a:lstStyle/>
          <a:p>
            <a:pPr marL="22602">
              <a:spcBef>
                <a:spcPts val="196"/>
              </a:spcBef>
            </a:pPr>
            <a:r>
              <a:rPr sz="3114" spc="-363" dirty="0">
                <a:solidFill>
                  <a:srgbClr val="2D3748"/>
                </a:solidFill>
                <a:latin typeface="SimSun"/>
                <a:cs typeface="SimSun"/>
              </a:rPr>
              <a:t>高品質な擬似データの可能な応用（</a:t>
            </a:r>
            <a:r>
              <a:rPr sz="3114" spc="-408" dirty="0">
                <a:solidFill>
                  <a:srgbClr val="2D3748"/>
                </a:solidFill>
                <a:latin typeface="SimSun"/>
                <a:cs typeface="SimSun"/>
              </a:rPr>
              <a:t>ユースケース</a:t>
            </a:r>
            <a:r>
              <a:rPr sz="3114" spc="-89" dirty="0">
                <a:solidFill>
                  <a:srgbClr val="2D3748"/>
                </a:solidFill>
                <a:latin typeface="SimSun"/>
                <a:cs typeface="SimSun"/>
              </a:rPr>
              <a:t>）</a:t>
            </a:r>
            <a:endParaRPr sz="3114">
              <a:latin typeface="SimSun"/>
              <a:cs typeface="SimSun"/>
            </a:endParaRPr>
          </a:p>
        </p:txBody>
      </p:sp>
      <p:grpSp>
        <p:nvGrpSpPr>
          <p:cNvPr id="19" name="object 19"/>
          <p:cNvGrpSpPr/>
          <p:nvPr/>
        </p:nvGrpSpPr>
        <p:grpSpPr>
          <a:xfrm>
            <a:off x="813671" y="-24527"/>
            <a:ext cx="20884277" cy="12205097"/>
            <a:chOff x="457199" y="0"/>
            <a:chExt cx="11734800" cy="6858000"/>
          </a:xfrm>
        </p:grpSpPr>
        <p:pic>
          <p:nvPicPr>
            <p:cNvPr id="20" name="object 20"/>
            <p:cNvPicPr/>
            <p:nvPr/>
          </p:nvPicPr>
          <p:blipFill>
            <a:blip r:embed="rId3" cstate="print"/>
            <a:stretch>
              <a:fillRect/>
            </a:stretch>
          </p:blipFill>
          <p:spPr>
            <a:xfrm>
              <a:off x="11239499" y="0"/>
              <a:ext cx="952499" cy="6857999"/>
            </a:xfrm>
            <a:prstGeom prst="rect">
              <a:avLst/>
            </a:prstGeom>
          </p:spPr>
        </p:pic>
        <p:sp>
          <p:nvSpPr>
            <p:cNvPr id="21" name="object 21"/>
            <p:cNvSpPr/>
            <p:nvPr/>
          </p:nvSpPr>
          <p:spPr>
            <a:xfrm>
              <a:off x="457199" y="1009649"/>
              <a:ext cx="952500" cy="38100"/>
            </a:xfrm>
            <a:custGeom>
              <a:avLst/>
              <a:gdLst/>
              <a:ahLst/>
              <a:cxnLst/>
              <a:rect l="l" t="t" r="r" b="b"/>
              <a:pathLst>
                <a:path w="952500" h="38100">
                  <a:moveTo>
                    <a:pt x="952499" y="38099"/>
                  </a:moveTo>
                  <a:lnTo>
                    <a:pt x="0" y="38099"/>
                  </a:lnTo>
                  <a:lnTo>
                    <a:pt x="0" y="0"/>
                  </a:lnTo>
                  <a:lnTo>
                    <a:pt x="952499" y="0"/>
                  </a:lnTo>
                  <a:lnTo>
                    <a:pt x="952499" y="38099"/>
                  </a:lnTo>
                  <a:close/>
                </a:path>
              </a:pathLst>
            </a:custGeom>
            <a:solidFill>
              <a:srgbClr val="4199E1"/>
            </a:solidFill>
          </p:spPr>
          <p:txBody>
            <a:bodyPr wrap="square" lIns="0" tIns="0" rIns="0" bIns="0" rtlCol="0"/>
            <a:lstStyle/>
            <a:p>
              <a:endParaRPr/>
            </a:p>
          </p:txBody>
        </p:sp>
        <p:sp>
          <p:nvSpPr>
            <p:cNvPr id="22" name="object 22"/>
            <p:cNvSpPr/>
            <p:nvPr/>
          </p:nvSpPr>
          <p:spPr>
            <a:xfrm>
              <a:off x="10706099" y="634364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23" name="object 23"/>
            <p:cNvPicPr/>
            <p:nvPr/>
          </p:nvPicPr>
          <p:blipFill>
            <a:blip r:embed="rId4" cstate="print"/>
            <a:stretch>
              <a:fillRect/>
            </a:stretch>
          </p:blipFill>
          <p:spPr>
            <a:xfrm>
              <a:off x="10820399" y="6438899"/>
              <a:ext cx="133349" cy="133349"/>
            </a:xfrm>
            <a:prstGeom prst="rect">
              <a:avLst/>
            </a:prstGeom>
          </p:spPr>
        </p:pic>
      </p:grpSp>
      <p:sp>
        <p:nvSpPr>
          <p:cNvPr id="24" name="object 24"/>
          <p:cNvSpPr txBox="1">
            <a:spLocks noGrp="1"/>
          </p:cNvSpPr>
          <p:nvPr>
            <p:ph type="title"/>
          </p:nvPr>
        </p:nvSpPr>
        <p:spPr>
          <a:xfrm>
            <a:off x="791071" y="661446"/>
            <a:ext cx="1401326" cy="949447"/>
          </a:xfrm>
          <a:prstGeom prst="rect">
            <a:avLst/>
          </a:prstGeom>
        </p:spPr>
        <p:txBody>
          <a:bodyPr vert="horz" wrap="square" lIns="0" tIns="31643" rIns="0" bIns="0" rtlCol="0">
            <a:spAutoFit/>
          </a:bodyPr>
          <a:lstStyle/>
          <a:p>
            <a:pPr marL="22602">
              <a:spcBef>
                <a:spcPts val="249"/>
              </a:spcBef>
            </a:pPr>
            <a:r>
              <a:rPr sz="5962" spc="-703" dirty="0"/>
              <a:t>目次</a:t>
            </a:r>
            <a:endParaRPr sz="5962"/>
          </a:p>
        </p:txBody>
      </p:sp>
      <p:sp>
        <p:nvSpPr>
          <p:cNvPr id="25" name="object 25"/>
          <p:cNvSpPr txBox="1"/>
          <p:nvPr/>
        </p:nvSpPr>
        <p:spPr>
          <a:xfrm>
            <a:off x="19576799" y="10928986"/>
            <a:ext cx="1601352" cy="852511"/>
          </a:xfrm>
          <a:prstGeom prst="rect">
            <a:avLst/>
          </a:prstGeom>
        </p:spPr>
        <p:txBody>
          <a:bodyPr vert="horz" wrap="square" lIns="0" tIns="30513" rIns="0" bIns="0" rtlCol="0">
            <a:spAutoFit/>
          </a:bodyPr>
          <a:lstStyle/>
          <a:p>
            <a:pPr marL="22602">
              <a:spcBef>
                <a:spcPts val="240"/>
              </a:spcBef>
            </a:pPr>
            <a:r>
              <a:rPr sz="1869" spc="-534" dirty="0">
                <a:solidFill>
                  <a:srgbClr val="FFFFFF"/>
                </a:solidFill>
                <a:latin typeface="Arial"/>
                <a:cs typeface="Arial"/>
              </a:rPr>
              <a:t>Gen</a:t>
            </a:r>
            <a:r>
              <a:rPr sz="8009" spc="-801" baseline="-4629" dirty="0">
                <a:solidFill>
                  <a:srgbClr val="1D40AF"/>
                </a:solidFill>
                <a:latin typeface="Arial Black"/>
                <a:cs typeface="Arial Black"/>
              </a:rPr>
              <a:t></a:t>
            </a:r>
            <a:r>
              <a:rPr sz="1869" spc="-534" dirty="0">
                <a:solidFill>
                  <a:srgbClr val="FFFFFF"/>
                </a:solidFill>
                <a:latin typeface="Arial"/>
                <a:cs typeface="Arial"/>
              </a:rPr>
              <a:t>spark</a:t>
            </a:r>
            <a:r>
              <a:rPr sz="1869" spc="-169" dirty="0">
                <a:solidFill>
                  <a:srgbClr val="FFFFFF"/>
                </a:solidFill>
                <a:latin typeface="Arial"/>
                <a:cs typeface="Arial"/>
              </a:rPr>
              <a:t> </a:t>
            </a:r>
            <a:r>
              <a:rPr sz="1780" spc="-952" dirty="0">
                <a:solidFill>
                  <a:srgbClr val="FFFFFF"/>
                </a:solidFill>
                <a:latin typeface="SimSun"/>
                <a:cs typeface="SimSun"/>
              </a:rPr>
              <a:t>で作</a:t>
            </a:r>
            <a:r>
              <a:rPr sz="8009" spc="-5699" baseline="-4629" dirty="0">
                <a:solidFill>
                  <a:srgbClr val="1D40AF"/>
                </a:solidFill>
                <a:latin typeface="Arial Black"/>
                <a:cs typeface="Arial Black"/>
              </a:rPr>
              <a:t></a:t>
            </a:r>
            <a:r>
              <a:rPr sz="1780" spc="-89" dirty="0">
                <a:solidFill>
                  <a:srgbClr val="FFFFFF"/>
                </a:solidFill>
                <a:latin typeface="SimSun"/>
                <a:cs typeface="SimSun"/>
              </a:rPr>
              <a:t>成</a:t>
            </a:r>
            <a:endParaRPr sz="1780">
              <a:latin typeface="SimSun"/>
              <a:cs typeface="SimSu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05" y="69676"/>
            <a:ext cx="21697950" cy="12967915"/>
            <a:chOff x="0" y="0"/>
            <a:chExt cx="12192000" cy="7286625"/>
          </a:xfrm>
        </p:grpSpPr>
        <p:pic>
          <p:nvPicPr>
            <p:cNvPr id="3" name="object 3"/>
            <p:cNvPicPr/>
            <p:nvPr/>
          </p:nvPicPr>
          <p:blipFill>
            <a:blip r:embed="rId2" cstate="print"/>
            <a:stretch>
              <a:fillRect/>
            </a:stretch>
          </p:blipFill>
          <p:spPr>
            <a:xfrm>
              <a:off x="0" y="0"/>
              <a:ext cx="12191999" cy="7286624"/>
            </a:xfrm>
            <a:prstGeom prst="rect">
              <a:avLst/>
            </a:prstGeom>
          </p:spPr>
        </p:pic>
        <p:sp>
          <p:nvSpPr>
            <p:cNvPr id="4" name="object 4"/>
            <p:cNvSpPr/>
            <p:nvPr/>
          </p:nvSpPr>
          <p:spPr>
            <a:xfrm>
              <a:off x="402323" y="1356359"/>
              <a:ext cx="5596255" cy="4450080"/>
            </a:xfrm>
            <a:custGeom>
              <a:avLst/>
              <a:gdLst/>
              <a:ahLst/>
              <a:cxnLst/>
              <a:rect l="l" t="t" r="r" b="b"/>
              <a:pathLst>
                <a:path w="5596255" h="4450080">
                  <a:moveTo>
                    <a:pt x="5596128" y="0"/>
                  </a:moveTo>
                  <a:lnTo>
                    <a:pt x="0" y="0"/>
                  </a:lnTo>
                  <a:lnTo>
                    <a:pt x="0" y="44450"/>
                  </a:lnTo>
                  <a:lnTo>
                    <a:pt x="0" y="4368800"/>
                  </a:lnTo>
                  <a:lnTo>
                    <a:pt x="0" y="4450080"/>
                  </a:lnTo>
                  <a:lnTo>
                    <a:pt x="5596128" y="4450080"/>
                  </a:lnTo>
                  <a:lnTo>
                    <a:pt x="5596128" y="4368800"/>
                  </a:lnTo>
                  <a:lnTo>
                    <a:pt x="54864" y="4368800"/>
                  </a:lnTo>
                  <a:lnTo>
                    <a:pt x="54864" y="44450"/>
                  </a:lnTo>
                  <a:lnTo>
                    <a:pt x="5541264" y="44450"/>
                  </a:lnTo>
                  <a:lnTo>
                    <a:pt x="5541264" y="4368177"/>
                  </a:lnTo>
                  <a:lnTo>
                    <a:pt x="5596128" y="4368177"/>
                  </a:lnTo>
                  <a:lnTo>
                    <a:pt x="5596128" y="44450"/>
                  </a:lnTo>
                  <a:lnTo>
                    <a:pt x="5596128" y="43827"/>
                  </a:lnTo>
                  <a:lnTo>
                    <a:pt x="5596128" y="0"/>
                  </a:lnTo>
                  <a:close/>
                </a:path>
              </a:pathLst>
            </a:custGeom>
            <a:solidFill>
              <a:srgbClr val="000000">
                <a:alpha val="5099"/>
              </a:srgbClr>
            </a:solidFill>
          </p:spPr>
          <p:txBody>
            <a:bodyPr wrap="square" lIns="0" tIns="0" rIns="0" bIns="0" rtlCol="0"/>
            <a:lstStyle/>
            <a:p>
              <a:endParaRPr/>
            </a:p>
          </p:txBody>
        </p:sp>
        <p:sp>
          <p:nvSpPr>
            <p:cNvPr id="5" name="object 5"/>
            <p:cNvSpPr/>
            <p:nvPr/>
          </p:nvSpPr>
          <p:spPr>
            <a:xfrm>
              <a:off x="457199" y="1390649"/>
              <a:ext cx="5486400" cy="4343400"/>
            </a:xfrm>
            <a:custGeom>
              <a:avLst/>
              <a:gdLst/>
              <a:ahLst/>
              <a:cxnLst/>
              <a:rect l="l" t="t" r="r" b="b"/>
              <a:pathLst>
                <a:path w="5486400" h="4343400">
                  <a:moveTo>
                    <a:pt x="5486399" y="4343399"/>
                  </a:moveTo>
                  <a:lnTo>
                    <a:pt x="0" y="4343399"/>
                  </a:lnTo>
                  <a:lnTo>
                    <a:pt x="0" y="0"/>
                  </a:lnTo>
                  <a:lnTo>
                    <a:pt x="5486399" y="0"/>
                  </a:lnTo>
                  <a:lnTo>
                    <a:pt x="5486399" y="4343399"/>
                  </a:lnTo>
                  <a:close/>
                </a:path>
              </a:pathLst>
            </a:custGeom>
            <a:solidFill>
              <a:srgbClr val="FFFFFF"/>
            </a:solidFill>
          </p:spPr>
          <p:txBody>
            <a:bodyPr wrap="square" lIns="0" tIns="0" rIns="0" bIns="0" rtlCol="0"/>
            <a:lstStyle/>
            <a:p>
              <a:endParaRPr/>
            </a:p>
          </p:txBody>
        </p:sp>
        <p:sp>
          <p:nvSpPr>
            <p:cNvPr id="6" name="object 6"/>
            <p:cNvSpPr/>
            <p:nvPr/>
          </p:nvSpPr>
          <p:spPr>
            <a:xfrm>
              <a:off x="457199" y="1390649"/>
              <a:ext cx="38100" cy="4343400"/>
            </a:xfrm>
            <a:custGeom>
              <a:avLst/>
              <a:gdLst/>
              <a:ahLst/>
              <a:cxnLst/>
              <a:rect l="l" t="t" r="r" b="b"/>
              <a:pathLst>
                <a:path w="38100" h="4343400">
                  <a:moveTo>
                    <a:pt x="38099" y="4343399"/>
                  </a:moveTo>
                  <a:lnTo>
                    <a:pt x="0" y="4343399"/>
                  </a:lnTo>
                  <a:lnTo>
                    <a:pt x="0" y="0"/>
                  </a:lnTo>
                  <a:lnTo>
                    <a:pt x="38099" y="0"/>
                  </a:lnTo>
                  <a:lnTo>
                    <a:pt x="38099" y="4343399"/>
                  </a:lnTo>
                  <a:close/>
                </a:path>
              </a:pathLst>
            </a:custGeom>
            <a:solidFill>
              <a:srgbClr val="4199E1"/>
            </a:solidFill>
          </p:spPr>
          <p:txBody>
            <a:bodyPr wrap="square" lIns="0" tIns="0" rIns="0" bIns="0" rtlCol="0"/>
            <a:lstStyle/>
            <a:p>
              <a:endParaRPr/>
            </a:p>
          </p:txBody>
        </p:sp>
        <p:sp>
          <p:nvSpPr>
            <p:cNvPr id="7" name="object 7"/>
            <p:cNvSpPr/>
            <p:nvPr/>
          </p:nvSpPr>
          <p:spPr>
            <a:xfrm>
              <a:off x="695312" y="2628899"/>
              <a:ext cx="57150" cy="590550"/>
            </a:xfrm>
            <a:custGeom>
              <a:avLst/>
              <a:gdLst/>
              <a:ahLst/>
              <a:cxnLst/>
              <a:rect l="l" t="t" r="r" b="b"/>
              <a:pathLst>
                <a:path w="57150" h="590550">
                  <a:moveTo>
                    <a:pt x="57150" y="558190"/>
                  </a:moveTo>
                  <a:lnTo>
                    <a:pt x="32372" y="533400"/>
                  </a:lnTo>
                  <a:lnTo>
                    <a:pt x="24790" y="533400"/>
                  </a:lnTo>
                  <a:lnTo>
                    <a:pt x="0" y="558190"/>
                  </a:lnTo>
                  <a:lnTo>
                    <a:pt x="0" y="565772"/>
                  </a:lnTo>
                  <a:lnTo>
                    <a:pt x="24790" y="590550"/>
                  </a:lnTo>
                  <a:lnTo>
                    <a:pt x="32372" y="590550"/>
                  </a:lnTo>
                  <a:lnTo>
                    <a:pt x="57150" y="565772"/>
                  </a:lnTo>
                  <a:lnTo>
                    <a:pt x="57150" y="561975"/>
                  </a:lnTo>
                  <a:lnTo>
                    <a:pt x="57150" y="558190"/>
                  </a:lnTo>
                  <a:close/>
                </a:path>
                <a:path w="57150" h="590550">
                  <a:moveTo>
                    <a:pt x="57150" y="291490"/>
                  </a:moveTo>
                  <a:lnTo>
                    <a:pt x="32372" y="266700"/>
                  </a:lnTo>
                  <a:lnTo>
                    <a:pt x="24790" y="266700"/>
                  </a:lnTo>
                  <a:lnTo>
                    <a:pt x="0" y="291490"/>
                  </a:lnTo>
                  <a:lnTo>
                    <a:pt x="0" y="299072"/>
                  </a:lnTo>
                  <a:lnTo>
                    <a:pt x="24790" y="323850"/>
                  </a:lnTo>
                  <a:lnTo>
                    <a:pt x="32372" y="323850"/>
                  </a:lnTo>
                  <a:lnTo>
                    <a:pt x="57150" y="299072"/>
                  </a:lnTo>
                  <a:lnTo>
                    <a:pt x="57150" y="295275"/>
                  </a:lnTo>
                  <a:lnTo>
                    <a:pt x="57150" y="291490"/>
                  </a:lnTo>
                  <a:close/>
                </a:path>
                <a:path w="57150" h="5905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Lst>
            </a:custGeom>
            <a:solidFill>
              <a:srgbClr val="333333"/>
            </a:solidFill>
          </p:spPr>
          <p:txBody>
            <a:bodyPr wrap="square" lIns="0" tIns="0" rIns="0" bIns="0" rtlCol="0"/>
            <a:lstStyle/>
            <a:p>
              <a:endParaRPr/>
            </a:p>
          </p:txBody>
        </p:sp>
      </p:grpSp>
      <p:sp>
        <p:nvSpPr>
          <p:cNvPr id="8" name="object 8"/>
          <p:cNvSpPr txBox="1"/>
          <p:nvPr/>
        </p:nvSpPr>
        <p:spPr>
          <a:xfrm>
            <a:off x="714130" y="1628714"/>
            <a:ext cx="9862396" cy="4372219"/>
          </a:xfrm>
          <a:prstGeom prst="rect">
            <a:avLst/>
          </a:prstGeom>
        </p:spPr>
        <p:txBody>
          <a:bodyPr vert="horz" wrap="square" lIns="0" tIns="28253" rIns="0" bIns="0" rtlCol="0">
            <a:spAutoFit/>
          </a:bodyPr>
          <a:lstStyle/>
          <a:p>
            <a:pPr marL="97189">
              <a:spcBef>
                <a:spcPts val="222"/>
              </a:spcBef>
            </a:pPr>
            <a:r>
              <a:rPr sz="2848" spc="-338" dirty="0">
                <a:solidFill>
                  <a:srgbClr val="4A5467"/>
                </a:solidFill>
                <a:latin typeface="SimSun"/>
                <a:cs typeface="SimSun"/>
              </a:rPr>
              <a:t>普遍的に観測される統計的特徴 </a:t>
            </a:r>
            <a:r>
              <a:rPr sz="2848" spc="-36" dirty="0">
                <a:solidFill>
                  <a:srgbClr val="4A5467"/>
                </a:solidFill>
                <a:latin typeface="Microsoft Sans Serif"/>
                <a:cs typeface="Microsoft Sans Serif"/>
              </a:rPr>
              <a:t>(1/3)</a:t>
            </a:r>
            <a:endParaRPr sz="2848">
              <a:latin typeface="Microsoft Sans Serif"/>
              <a:cs typeface="Microsoft Sans Serif"/>
            </a:endParaRPr>
          </a:p>
          <a:p>
            <a:pPr>
              <a:lnSpc>
                <a:spcPct val="100000"/>
              </a:lnSpc>
            </a:pPr>
            <a:endParaRPr sz="2581">
              <a:latin typeface="Microsoft Sans Serif"/>
              <a:cs typeface="Microsoft Sans Serif"/>
            </a:endParaRPr>
          </a:p>
          <a:p>
            <a:pPr>
              <a:spcBef>
                <a:spcPts val="570"/>
              </a:spcBef>
            </a:pPr>
            <a:endParaRPr sz="2581">
              <a:latin typeface="Microsoft Sans Serif"/>
              <a:cs typeface="Microsoft Sans Serif"/>
            </a:endParaRPr>
          </a:p>
          <a:p>
            <a:pPr marL="504029">
              <a:spcBef>
                <a:spcPts val="9"/>
              </a:spcBef>
            </a:pPr>
            <a:r>
              <a:rPr sz="5339" spc="1068" baseline="1388" dirty="0">
                <a:solidFill>
                  <a:srgbClr val="2562EB"/>
                </a:solidFill>
                <a:latin typeface="Arial Black"/>
                <a:cs typeface="Arial Black"/>
              </a:rPr>
              <a:t></a:t>
            </a:r>
            <a:r>
              <a:rPr sz="5339" spc="614" baseline="1388" dirty="0">
                <a:solidFill>
                  <a:srgbClr val="2562EB"/>
                </a:solidFill>
                <a:latin typeface="Arial Black"/>
                <a:cs typeface="Arial Black"/>
              </a:rPr>
              <a:t> </a:t>
            </a:r>
            <a:r>
              <a:rPr sz="3559" b="1" spc="-356" dirty="0">
                <a:solidFill>
                  <a:srgbClr val="2B5281"/>
                </a:solidFill>
                <a:latin typeface="BIZ UDPGothic"/>
                <a:cs typeface="BIZ UDPGothic"/>
              </a:rPr>
              <a:t>自己相関の欠如</a:t>
            </a:r>
            <a:r>
              <a:rPr sz="3559" b="1" spc="1424" dirty="0">
                <a:solidFill>
                  <a:srgbClr val="2B5281"/>
                </a:solidFill>
                <a:latin typeface="BIZ UDPGothic"/>
                <a:cs typeface="BIZ UDPGothic"/>
              </a:rPr>
              <a:t>（</a:t>
            </a:r>
            <a:r>
              <a:rPr sz="3559" b="1" spc="-356" dirty="0">
                <a:solidFill>
                  <a:srgbClr val="2B5281"/>
                </a:solidFill>
                <a:latin typeface="BIZ UDPGothic"/>
                <a:cs typeface="BIZ UDPGothic"/>
              </a:rPr>
              <a:t>線形予測不可能性</a:t>
            </a:r>
            <a:r>
              <a:rPr sz="3559" b="1" spc="1335" dirty="0">
                <a:solidFill>
                  <a:srgbClr val="2B5281"/>
                </a:solidFill>
                <a:latin typeface="BIZ UDPGothic"/>
                <a:cs typeface="BIZ UDPGothic"/>
              </a:rPr>
              <a:t>）</a:t>
            </a:r>
            <a:endParaRPr sz="3559">
              <a:latin typeface="BIZ UDPGothic"/>
              <a:cs typeface="BIZ UDPGothic"/>
            </a:endParaRPr>
          </a:p>
          <a:p>
            <a:pPr marL="504029" marR="409100">
              <a:lnSpc>
                <a:spcPct val="111100"/>
              </a:lnSpc>
              <a:spcBef>
                <a:spcPts val="1237"/>
              </a:spcBef>
            </a:pPr>
            <a:r>
              <a:rPr sz="2403" spc="-303" dirty="0">
                <a:solidFill>
                  <a:srgbClr val="333333"/>
                </a:solidFill>
                <a:latin typeface="SimSun"/>
                <a:cs typeface="SimSun"/>
              </a:rPr>
              <a:t>価格</a:t>
            </a:r>
            <a:r>
              <a:rPr sz="2403" spc="-329" dirty="0">
                <a:solidFill>
                  <a:srgbClr val="333333"/>
                </a:solidFill>
                <a:latin typeface="PMingLiU"/>
                <a:cs typeface="PMingLiU"/>
              </a:rPr>
              <a:t>リターン</a:t>
            </a:r>
            <a:r>
              <a:rPr sz="2403" spc="-303" dirty="0">
                <a:solidFill>
                  <a:srgbClr val="333333"/>
                </a:solidFill>
                <a:latin typeface="SimSun"/>
                <a:cs typeface="SimSun"/>
              </a:rPr>
              <a:t>（対数収益率）</a:t>
            </a:r>
            <a:r>
              <a:rPr sz="2403" spc="-303" dirty="0">
                <a:solidFill>
                  <a:srgbClr val="333333"/>
                </a:solidFill>
                <a:latin typeface="PMingLiU"/>
                <a:cs typeface="PMingLiU"/>
              </a:rPr>
              <a:t>の</a:t>
            </a:r>
            <a:r>
              <a:rPr sz="2403" spc="-303" dirty="0">
                <a:solidFill>
                  <a:srgbClr val="333333"/>
                </a:solidFill>
                <a:latin typeface="SimSun"/>
                <a:cs typeface="SimSun"/>
              </a:rPr>
              <a:t>時系列</a:t>
            </a:r>
            <a:r>
              <a:rPr sz="2403" spc="-303" dirty="0">
                <a:solidFill>
                  <a:srgbClr val="333333"/>
                </a:solidFill>
                <a:latin typeface="PMingLiU"/>
                <a:cs typeface="PMingLiU"/>
              </a:rPr>
              <a:t>は</a:t>
            </a:r>
            <a:r>
              <a:rPr sz="2403" b="1" spc="-294" dirty="0">
                <a:solidFill>
                  <a:srgbClr val="2A6BB0"/>
                </a:solidFill>
                <a:latin typeface="BIZ UDPGothic"/>
                <a:cs typeface="BIZ UDPGothic"/>
              </a:rPr>
              <a:t>過去との線形な自己相関がほとん</a:t>
            </a:r>
            <a:r>
              <a:rPr sz="2403" b="1" spc="-303" dirty="0">
                <a:solidFill>
                  <a:srgbClr val="2A6BB0"/>
                </a:solidFill>
                <a:latin typeface="BIZ UDPGothic"/>
                <a:cs typeface="BIZ UDPGothic"/>
              </a:rPr>
              <a:t>ど見ら れず</a:t>
            </a:r>
            <a:r>
              <a:rPr sz="2403" spc="-303" dirty="0">
                <a:solidFill>
                  <a:srgbClr val="333333"/>
                </a:solidFill>
                <a:latin typeface="PMingLiU"/>
                <a:cs typeface="PMingLiU"/>
              </a:rPr>
              <a:t>、</a:t>
            </a:r>
            <a:r>
              <a:rPr sz="2403" spc="-303" dirty="0">
                <a:solidFill>
                  <a:srgbClr val="333333"/>
                </a:solidFill>
                <a:latin typeface="SimSun"/>
                <a:cs typeface="SimSun"/>
              </a:rPr>
              <a:t>統計的</a:t>
            </a:r>
            <a:r>
              <a:rPr sz="2403" spc="-311" dirty="0">
                <a:solidFill>
                  <a:srgbClr val="333333"/>
                </a:solidFill>
                <a:latin typeface="PMingLiU"/>
                <a:cs typeface="PMingLiU"/>
              </a:rPr>
              <a:t>にほぼホワイトノイズに</a:t>
            </a:r>
            <a:r>
              <a:rPr sz="2403" spc="-303" dirty="0">
                <a:solidFill>
                  <a:srgbClr val="333333"/>
                </a:solidFill>
                <a:latin typeface="SimSun"/>
                <a:cs typeface="SimSun"/>
              </a:rPr>
              <a:t>近</a:t>
            </a:r>
            <a:r>
              <a:rPr sz="2403" spc="-303" dirty="0">
                <a:solidFill>
                  <a:srgbClr val="333333"/>
                </a:solidFill>
                <a:latin typeface="PMingLiU"/>
                <a:cs typeface="PMingLiU"/>
              </a:rPr>
              <a:t>い</a:t>
            </a:r>
            <a:r>
              <a:rPr sz="2403" spc="-303" dirty="0">
                <a:solidFill>
                  <a:srgbClr val="333333"/>
                </a:solidFill>
                <a:latin typeface="SimSun"/>
                <a:cs typeface="SimSun"/>
              </a:rPr>
              <a:t>挙動</a:t>
            </a:r>
            <a:r>
              <a:rPr sz="2403" spc="-303" dirty="0">
                <a:solidFill>
                  <a:srgbClr val="333333"/>
                </a:solidFill>
                <a:latin typeface="PMingLiU"/>
                <a:cs typeface="PMingLiU"/>
              </a:rPr>
              <a:t>を</a:t>
            </a:r>
            <a:r>
              <a:rPr sz="2403" spc="-303" dirty="0">
                <a:solidFill>
                  <a:srgbClr val="333333"/>
                </a:solidFill>
                <a:latin typeface="SimSun"/>
                <a:cs typeface="SimSun"/>
              </a:rPr>
              <a:t>示</a:t>
            </a:r>
            <a:r>
              <a:rPr sz="2403" spc="-303" dirty="0">
                <a:solidFill>
                  <a:srgbClr val="333333"/>
                </a:solidFill>
                <a:latin typeface="PMingLiU"/>
                <a:cs typeface="PMingLiU"/>
              </a:rPr>
              <a:t>す。</a:t>
            </a:r>
            <a:endParaRPr sz="2403">
              <a:latin typeface="PMingLiU"/>
              <a:cs typeface="PMingLiU"/>
            </a:endParaRPr>
          </a:p>
          <a:p>
            <a:pPr marL="843060" marR="728921">
              <a:lnSpc>
                <a:spcPct val="129600"/>
              </a:lnSpc>
              <a:spcBef>
                <a:spcPts val="534"/>
              </a:spcBef>
            </a:pPr>
            <a:r>
              <a:rPr sz="2403" spc="-303" dirty="0">
                <a:solidFill>
                  <a:srgbClr val="333333"/>
                </a:solidFill>
                <a:latin typeface="SimSun"/>
                <a:cs typeface="SimSun"/>
              </a:rPr>
              <a:t>日次</a:t>
            </a:r>
            <a:r>
              <a:rPr sz="2403" spc="-329" dirty="0">
                <a:solidFill>
                  <a:srgbClr val="333333"/>
                </a:solidFill>
                <a:latin typeface="PMingLiU"/>
                <a:cs typeface="PMingLiU"/>
              </a:rPr>
              <a:t>リターンの</a:t>
            </a:r>
            <a:r>
              <a:rPr sz="2403" spc="-303" dirty="0">
                <a:solidFill>
                  <a:srgbClr val="333333"/>
                </a:solidFill>
                <a:latin typeface="SimSun"/>
                <a:cs typeface="SimSun"/>
              </a:rPr>
              <a:t>自己相関関数</a:t>
            </a:r>
            <a:r>
              <a:rPr sz="2403" spc="-303" dirty="0">
                <a:solidFill>
                  <a:srgbClr val="333333"/>
                </a:solidFill>
                <a:latin typeface="PMingLiU"/>
                <a:cs typeface="PMingLiU"/>
              </a:rPr>
              <a:t>は</a:t>
            </a:r>
            <a:r>
              <a:rPr sz="2314" b="1" spc="-107" dirty="0">
                <a:solidFill>
                  <a:srgbClr val="2A6BB0"/>
                </a:solidFill>
                <a:latin typeface="Trebuchet MS"/>
                <a:cs typeface="Trebuchet MS"/>
              </a:rPr>
              <a:t>1</a:t>
            </a:r>
            <a:r>
              <a:rPr sz="2403" b="1" spc="-294" dirty="0">
                <a:solidFill>
                  <a:srgbClr val="2A6BB0"/>
                </a:solidFill>
                <a:latin typeface="BIZ UDPGothic"/>
                <a:cs typeface="BIZ UDPGothic"/>
              </a:rPr>
              <a:t>日を超えるラグではほぼゼロに減衰</a:t>
            </a:r>
            <a:r>
              <a:rPr sz="2403" spc="-303" dirty="0">
                <a:solidFill>
                  <a:srgbClr val="333333"/>
                </a:solidFill>
                <a:latin typeface="SimSun"/>
                <a:cs typeface="SimSun"/>
              </a:rPr>
              <a:t>過去</a:t>
            </a:r>
            <a:r>
              <a:rPr sz="2403" spc="-303" dirty="0">
                <a:solidFill>
                  <a:srgbClr val="333333"/>
                </a:solidFill>
                <a:latin typeface="PMingLiU"/>
                <a:cs typeface="PMingLiU"/>
              </a:rPr>
              <a:t>の</a:t>
            </a:r>
            <a:r>
              <a:rPr sz="2403" spc="-303" dirty="0">
                <a:solidFill>
                  <a:srgbClr val="333333"/>
                </a:solidFill>
                <a:latin typeface="SimSun"/>
                <a:cs typeface="SimSun"/>
              </a:rPr>
              <a:t>価格変動</a:t>
            </a:r>
            <a:r>
              <a:rPr sz="2403" spc="-303" dirty="0">
                <a:solidFill>
                  <a:srgbClr val="333333"/>
                </a:solidFill>
                <a:latin typeface="PMingLiU"/>
                <a:cs typeface="PMingLiU"/>
              </a:rPr>
              <a:t>から </a:t>
            </a:r>
            <a:r>
              <a:rPr sz="2403" spc="-303" dirty="0">
                <a:solidFill>
                  <a:srgbClr val="333333"/>
                </a:solidFill>
                <a:latin typeface="SimSun"/>
                <a:cs typeface="SimSun"/>
              </a:rPr>
              <a:t>将来</a:t>
            </a:r>
            <a:r>
              <a:rPr sz="2403" spc="-303" dirty="0">
                <a:solidFill>
                  <a:srgbClr val="333333"/>
                </a:solidFill>
                <a:latin typeface="PMingLiU"/>
                <a:cs typeface="PMingLiU"/>
              </a:rPr>
              <a:t>の</a:t>
            </a:r>
            <a:r>
              <a:rPr sz="2403" spc="-303" dirty="0">
                <a:solidFill>
                  <a:srgbClr val="333333"/>
                </a:solidFill>
                <a:latin typeface="SimSun"/>
                <a:cs typeface="SimSun"/>
              </a:rPr>
              <a:t>方向</a:t>
            </a:r>
            <a:r>
              <a:rPr sz="2403" spc="-303" dirty="0">
                <a:solidFill>
                  <a:srgbClr val="333333"/>
                </a:solidFill>
                <a:latin typeface="PMingLiU"/>
                <a:cs typeface="PMingLiU"/>
              </a:rPr>
              <a:t>を</a:t>
            </a:r>
            <a:r>
              <a:rPr sz="2403" spc="-303" dirty="0">
                <a:solidFill>
                  <a:srgbClr val="333333"/>
                </a:solidFill>
                <a:latin typeface="SimSun"/>
                <a:cs typeface="SimSun"/>
              </a:rPr>
              <a:t>線形</a:t>
            </a:r>
            <a:r>
              <a:rPr sz="2403" spc="-303" dirty="0">
                <a:solidFill>
                  <a:srgbClr val="333333"/>
                </a:solidFill>
                <a:latin typeface="PMingLiU"/>
                <a:cs typeface="PMingLiU"/>
              </a:rPr>
              <a:t>には</a:t>
            </a:r>
            <a:r>
              <a:rPr sz="2403" spc="-303" dirty="0">
                <a:solidFill>
                  <a:srgbClr val="333333"/>
                </a:solidFill>
                <a:latin typeface="SimSun"/>
                <a:cs typeface="SimSun"/>
              </a:rPr>
              <a:t>予測</a:t>
            </a:r>
            <a:r>
              <a:rPr sz="2403" spc="-249" dirty="0">
                <a:solidFill>
                  <a:srgbClr val="333333"/>
                </a:solidFill>
                <a:latin typeface="PMingLiU"/>
                <a:cs typeface="PMingLiU"/>
              </a:rPr>
              <a:t>できない</a:t>
            </a:r>
            <a:endParaRPr sz="2403">
              <a:latin typeface="PMingLiU"/>
              <a:cs typeface="PMingLiU"/>
            </a:endParaRPr>
          </a:p>
          <a:p>
            <a:pPr marL="843060">
              <a:spcBef>
                <a:spcPts val="765"/>
              </a:spcBef>
            </a:pPr>
            <a:r>
              <a:rPr sz="2403" spc="-303" dirty="0">
                <a:solidFill>
                  <a:srgbClr val="333333"/>
                </a:solidFill>
                <a:latin typeface="SimSun"/>
                <a:cs typeface="SimSun"/>
              </a:rPr>
              <a:t>単純</a:t>
            </a:r>
            <a:r>
              <a:rPr sz="2403" spc="-303" dirty="0">
                <a:solidFill>
                  <a:srgbClr val="333333"/>
                </a:solidFill>
                <a:latin typeface="PMingLiU"/>
                <a:cs typeface="PMingLiU"/>
              </a:rPr>
              <a:t>な</a:t>
            </a:r>
            <a:r>
              <a:rPr sz="2492" spc="-383" dirty="0">
                <a:solidFill>
                  <a:srgbClr val="333333"/>
                </a:solidFill>
                <a:latin typeface="Arial"/>
                <a:cs typeface="Arial"/>
              </a:rPr>
              <a:t>AR</a:t>
            </a:r>
            <a:r>
              <a:rPr sz="2403" spc="-383" dirty="0">
                <a:solidFill>
                  <a:srgbClr val="333333"/>
                </a:solidFill>
                <a:latin typeface="SimSun"/>
                <a:cs typeface="SimSun"/>
              </a:rPr>
              <a:t>（</a:t>
            </a:r>
            <a:r>
              <a:rPr sz="2403" spc="-303" dirty="0">
                <a:solidFill>
                  <a:srgbClr val="333333"/>
                </a:solidFill>
                <a:latin typeface="SimSun"/>
                <a:cs typeface="SimSun"/>
              </a:rPr>
              <a:t>自己回帰）モ</a:t>
            </a:r>
            <a:r>
              <a:rPr sz="2403" spc="-303" dirty="0">
                <a:solidFill>
                  <a:srgbClr val="333333"/>
                </a:solidFill>
                <a:latin typeface="PMingLiU"/>
                <a:cs typeface="PMingLiU"/>
              </a:rPr>
              <a:t>デルでは</a:t>
            </a:r>
            <a:r>
              <a:rPr sz="2403" spc="-249" dirty="0">
                <a:solidFill>
                  <a:srgbClr val="333333"/>
                </a:solidFill>
                <a:latin typeface="SimSun"/>
                <a:cs typeface="SimSun"/>
              </a:rPr>
              <a:t>予測不能</a:t>
            </a:r>
            <a:endParaRPr sz="2403">
              <a:latin typeface="SimSun"/>
              <a:cs typeface="SimSun"/>
            </a:endParaRPr>
          </a:p>
        </p:txBody>
      </p:sp>
      <p:grpSp>
        <p:nvGrpSpPr>
          <p:cNvPr id="9" name="object 9"/>
          <p:cNvGrpSpPr/>
          <p:nvPr/>
        </p:nvGrpSpPr>
        <p:grpSpPr>
          <a:xfrm>
            <a:off x="11020656" y="2483566"/>
            <a:ext cx="9959585" cy="9721134"/>
            <a:chOff x="6193535" y="1356359"/>
            <a:chExt cx="5596255" cy="5462270"/>
          </a:xfrm>
        </p:grpSpPr>
        <p:sp>
          <p:nvSpPr>
            <p:cNvPr id="10" name="object 10"/>
            <p:cNvSpPr/>
            <p:nvPr/>
          </p:nvSpPr>
          <p:spPr>
            <a:xfrm>
              <a:off x="6193523" y="1356359"/>
              <a:ext cx="5596255" cy="5462270"/>
            </a:xfrm>
            <a:custGeom>
              <a:avLst/>
              <a:gdLst/>
              <a:ahLst/>
              <a:cxnLst/>
              <a:rect l="l" t="t" r="r" b="b"/>
              <a:pathLst>
                <a:path w="5596255" h="5462270">
                  <a:moveTo>
                    <a:pt x="5596128" y="0"/>
                  </a:moveTo>
                  <a:lnTo>
                    <a:pt x="0" y="0"/>
                  </a:lnTo>
                  <a:lnTo>
                    <a:pt x="0" y="44450"/>
                  </a:lnTo>
                  <a:lnTo>
                    <a:pt x="0" y="5378450"/>
                  </a:lnTo>
                  <a:lnTo>
                    <a:pt x="0" y="5462270"/>
                  </a:lnTo>
                  <a:lnTo>
                    <a:pt x="5596128" y="5462270"/>
                  </a:lnTo>
                  <a:lnTo>
                    <a:pt x="5596128" y="5378450"/>
                  </a:lnTo>
                  <a:lnTo>
                    <a:pt x="54864" y="5378450"/>
                  </a:lnTo>
                  <a:lnTo>
                    <a:pt x="54864" y="44450"/>
                  </a:lnTo>
                  <a:lnTo>
                    <a:pt x="5541264" y="44450"/>
                  </a:lnTo>
                  <a:lnTo>
                    <a:pt x="5541264" y="5377815"/>
                  </a:lnTo>
                  <a:lnTo>
                    <a:pt x="5596128" y="5377815"/>
                  </a:lnTo>
                  <a:lnTo>
                    <a:pt x="5596128" y="44450"/>
                  </a:lnTo>
                  <a:lnTo>
                    <a:pt x="5596128" y="43827"/>
                  </a:lnTo>
                  <a:lnTo>
                    <a:pt x="5596128" y="0"/>
                  </a:lnTo>
                  <a:close/>
                </a:path>
              </a:pathLst>
            </a:custGeom>
            <a:solidFill>
              <a:srgbClr val="000000">
                <a:alpha val="5099"/>
              </a:srgbClr>
            </a:solidFill>
          </p:spPr>
          <p:txBody>
            <a:bodyPr wrap="square" lIns="0" tIns="0" rIns="0" bIns="0" rtlCol="0"/>
            <a:lstStyle/>
            <a:p>
              <a:endParaRPr/>
            </a:p>
          </p:txBody>
        </p:sp>
        <p:sp>
          <p:nvSpPr>
            <p:cNvPr id="11" name="object 11"/>
            <p:cNvSpPr/>
            <p:nvPr/>
          </p:nvSpPr>
          <p:spPr>
            <a:xfrm>
              <a:off x="6248399" y="1390649"/>
              <a:ext cx="5486400" cy="5353050"/>
            </a:xfrm>
            <a:custGeom>
              <a:avLst/>
              <a:gdLst/>
              <a:ahLst/>
              <a:cxnLst/>
              <a:rect l="l" t="t" r="r" b="b"/>
              <a:pathLst>
                <a:path w="5486400" h="5353050">
                  <a:moveTo>
                    <a:pt x="5486399" y="5353049"/>
                  </a:moveTo>
                  <a:lnTo>
                    <a:pt x="0" y="5353049"/>
                  </a:lnTo>
                  <a:lnTo>
                    <a:pt x="0" y="0"/>
                  </a:lnTo>
                  <a:lnTo>
                    <a:pt x="5486399" y="0"/>
                  </a:lnTo>
                  <a:lnTo>
                    <a:pt x="5486399" y="5353049"/>
                  </a:lnTo>
                  <a:close/>
                </a:path>
              </a:pathLst>
            </a:custGeom>
            <a:solidFill>
              <a:srgbClr val="FFFFFF"/>
            </a:solidFill>
          </p:spPr>
          <p:txBody>
            <a:bodyPr wrap="square" lIns="0" tIns="0" rIns="0" bIns="0" rtlCol="0"/>
            <a:lstStyle/>
            <a:p>
              <a:endParaRPr/>
            </a:p>
          </p:txBody>
        </p:sp>
        <p:sp>
          <p:nvSpPr>
            <p:cNvPr id="12" name="object 12"/>
            <p:cNvSpPr/>
            <p:nvPr/>
          </p:nvSpPr>
          <p:spPr>
            <a:xfrm>
              <a:off x="6248399" y="1390649"/>
              <a:ext cx="38100" cy="5353050"/>
            </a:xfrm>
            <a:custGeom>
              <a:avLst/>
              <a:gdLst/>
              <a:ahLst/>
              <a:cxnLst/>
              <a:rect l="l" t="t" r="r" b="b"/>
              <a:pathLst>
                <a:path w="38100" h="5353050">
                  <a:moveTo>
                    <a:pt x="38099" y="5353049"/>
                  </a:moveTo>
                  <a:lnTo>
                    <a:pt x="0" y="5353049"/>
                  </a:lnTo>
                  <a:lnTo>
                    <a:pt x="0" y="0"/>
                  </a:lnTo>
                  <a:lnTo>
                    <a:pt x="38099" y="0"/>
                  </a:lnTo>
                  <a:lnTo>
                    <a:pt x="38099" y="5353049"/>
                  </a:lnTo>
                  <a:close/>
                </a:path>
              </a:pathLst>
            </a:custGeom>
            <a:solidFill>
              <a:srgbClr val="4199E1"/>
            </a:solidFill>
          </p:spPr>
          <p:txBody>
            <a:bodyPr wrap="square" lIns="0" tIns="0" rIns="0" bIns="0" rtlCol="0"/>
            <a:lstStyle/>
            <a:p>
              <a:endParaRPr/>
            </a:p>
          </p:txBody>
        </p:sp>
        <p:sp>
          <p:nvSpPr>
            <p:cNvPr id="13" name="object 13"/>
            <p:cNvSpPr/>
            <p:nvPr/>
          </p:nvSpPr>
          <p:spPr>
            <a:xfrm>
              <a:off x="6476999" y="3333749"/>
              <a:ext cx="5067300" cy="971550"/>
            </a:xfrm>
            <a:custGeom>
              <a:avLst/>
              <a:gdLst/>
              <a:ahLst/>
              <a:cxnLst/>
              <a:rect l="l" t="t" r="r" b="b"/>
              <a:pathLst>
                <a:path w="5067300" h="971550">
                  <a:moveTo>
                    <a:pt x="5034252" y="971549"/>
                  </a:moveTo>
                  <a:lnTo>
                    <a:pt x="33047" y="971549"/>
                  </a:lnTo>
                  <a:lnTo>
                    <a:pt x="28187" y="970582"/>
                  </a:lnTo>
                  <a:lnTo>
                    <a:pt x="966" y="943362"/>
                  </a:lnTo>
                  <a:lnTo>
                    <a:pt x="0" y="938502"/>
                  </a:lnTo>
                  <a:lnTo>
                    <a:pt x="0" y="933449"/>
                  </a:lnTo>
                  <a:lnTo>
                    <a:pt x="0" y="33047"/>
                  </a:lnTo>
                  <a:lnTo>
                    <a:pt x="28187" y="966"/>
                  </a:lnTo>
                  <a:lnTo>
                    <a:pt x="33047" y="0"/>
                  </a:lnTo>
                  <a:lnTo>
                    <a:pt x="5034252" y="0"/>
                  </a:lnTo>
                  <a:lnTo>
                    <a:pt x="5066332" y="28187"/>
                  </a:lnTo>
                  <a:lnTo>
                    <a:pt x="5067299" y="33047"/>
                  </a:lnTo>
                  <a:lnTo>
                    <a:pt x="5067299" y="938502"/>
                  </a:lnTo>
                  <a:lnTo>
                    <a:pt x="5039111" y="970582"/>
                  </a:lnTo>
                  <a:lnTo>
                    <a:pt x="5034252" y="971549"/>
                  </a:lnTo>
                  <a:close/>
                </a:path>
              </a:pathLst>
            </a:custGeom>
            <a:solidFill>
              <a:srgbClr val="4199E1">
                <a:alpha val="10198"/>
              </a:srgbClr>
            </a:solidFill>
          </p:spPr>
          <p:txBody>
            <a:bodyPr wrap="square" lIns="0" tIns="0" rIns="0" bIns="0" rtlCol="0"/>
            <a:lstStyle/>
            <a:p>
              <a:endParaRPr/>
            </a:p>
          </p:txBody>
        </p:sp>
        <p:sp>
          <p:nvSpPr>
            <p:cNvPr id="14" name="object 14"/>
            <p:cNvSpPr/>
            <p:nvPr/>
          </p:nvSpPr>
          <p:spPr>
            <a:xfrm>
              <a:off x="6486512" y="2857500"/>
              <a:ext cx="57150" cy="323850"/>
            </a:xfrm>
            <a:custGeom>
              <a:avLst/>
              <a:gdLst/>
              <a:ahLst/>
              <a:cxnLst/>
              <a:rect l="l" t="t" r="r" b="b"/>
              <a:pathLst>
                <a:path w="57150" h="323850">
                  <a:moveTo>
                    <a:pt x="57150" y="291490"/>
                  </a:moveTo>
                  <a:lnTo>
                    <a:pt x="32372" y="266700"/>
                  </a:lnTo>
                  <a:lnTo>
                    <a:pt x="24790" y="266700"/>
                  </a:lnTo>
                  <a:lnTo>
                    <a:pt x="0" y="291490"/>
                  </a:lnTo>
                  <a:lnTo>
                    <a:pt x="0" y="299072"/>
                  </a:lnTo>
                  <a:lnTo>
                    <a:pt x="24790" y="323850"/>
                  </a:lnTo>
                  <a:lnTo>
                    <a:pt x="32372" y="323850"/>
                  </a:lnTo>
                  <a:lnTo>
                    <a:pt x="57150" y="299072"/>
                  </a:lnTo>
                  <a:lnTo>
                    <a:pt x="57150" y="295275"/>
                  </a:lnTo>
                  <a:lnTo>
                    <a:pt x="57150" y="291490"/>
                  </a:lnTo>
                  <a:close/>
                </a:path>
                <a:path w="57150" h="3238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Lst>
            </a:custGeom>
            <a:solidFill>
              <a:srgbClr val="333333"/>
            </a:solidFill>
          </p:spPr>
          <p:txBody>
            <a:bodyPr wrap="square" lIns="0" tIns="0" rIns="0" bIns="0" rtlCol="0"/>
            <a:lstStyle/>
            <a:p>
              <a:endParaRPr/>
            </a:p>
          </p:txBody>
        </p:sp>
      </p:grpSp>
      <p:sp>
        <p:nvSpPr>
          <p:cNvPr id="15" name="object 15"/>
          <p:cNvSpPr txBox="1"/>
          <p:nvPr/>
        </p:nvSpPr>
        <p:spPr>
          <a:xfrm>
            <a:off x="11020656" y="2614664"/>
            <a:ext cx="9862396" cy="4957613"/>
          </a:xfrm>
          <a:prstGeom prst="rect">
            <a:avLst/>
          </a:prstGeom>
        </p:spPr>
        <p:txBody>
          <a:bodyPr vert="horz" wrap="square" lIns="0" tIns="291566" rIns="0" bIns="0" rtlCol="0">
            <a:spAutoFit/>
          </a:bodyPr>
          <a:lstStyle/>
          <a:p>
            <a:pPr marL="504029" algn="just">
              <a:spcBef>
                <a:spcPts val="2296"/>
              </a:spcBef>
            </a:pPr>
            <a:r>
              <a:rPr sz="5339" spc="1068" baseline="1388" dirty="0">
                <a:solidFill>
                  <a:srgbClr val="2562EB"/>
                </a:solidFill>
                <a:latin typeface="Arial Black"/>
                <a:cs typeface="Arial Black"/>
              </a:rPr>
              <a:t></a:t>
            </a:r>
            <a:r>
              <a:rPr sz="5339" spc="680" baseline="1388" dirty="0">
                <a:solidFill>
                  <a:srgbClr val="2562EB"/>
                </a:solidFill>
                <a:latin typeface="Arial Black"/>
                <a:cs typeface="Arial Black"/>
              </a:rPr>
              <a:t> </a:t>
            </a:r>
            <a:r>
              <a:rPr sz="3559" b="1" spc="-356" dirty="0">
                <a:solidFill>
                  <a:srgbClr val="2B5281"/>
                </a:solidFill>
                <a:latin typeface="BIZ UDPGothic"/>
                <a:cs typeface="BIZ UDPGothic"/>
              </a:rPr>
              <a:t>肥厚な分布尾</a:t>
            </a:r>
            <a:r>
              <a:rPr sz="3559" b="1" spc="1424" dirty="0">
                <a:solidFill>
                  <a:srgbClr val="2B5281"/>
                </a:solidFill>
                <a:latin typeface="BIZ UDPGothic"/>
                <a:cs typeface="BIZ UDPGothic"/>
              </a:rPr>
              <a:t>（</a:t>
            </a:r>
            <a:r>
              <a:rPr sz="3559" b="1" spc="-71" dirty="0">
                <a:solidFill>
                  <a:srgbClr val="2B5281"/>
                </a:solidFill>
                <a:latin typeface="BIZ UDPGothic"/>
                <a:cs typeface="BIZ UDPGothic"/>
              </a:rPr>
              <a:t>ファットテール、重尾分布</a:t>
            </a:r>
            <a:r>
              <a:rPr sz="3559" b="1" spc="1335" dirty="0">
                <a:solidFill>
                  <a:srgbClr val="2B5281"/>
                </a:solidFill>
                <a:latin typeface="BIZ UDPGothic"/>
                <a:cs typeface="BIZ UDPGothic"/>
              </a:rPr>
              <a:t>）</a:t>
            </a:r>
            <a:endParaRPr sz="3559">
              <a:latin typeface="BIZ UDPGothic"/>
              <a:cs typeface="BIZ UDPGothic"/>
            </a:endParaRPr>
          </a:p>
          <a:p>
            <a:pPr marL="504029" marR="392148" algn="just">
              <a:lnSpc>
                <a:spcPct val="110600"/>
              </a:lnSpc>
              <a:spcBef>
                <a:spcPts val="1148"/>
              </a:spcBef>
            </a:pPr>
            <a:r>
              <a:rPr sz="2403" spc="-303" dirty="0">
                <a:solidFill>
                  <a:srgbClr val="333333"/>
                </a:solidFill>
                <a:latin typeface="SimSun"/>
                <a:cs typeface="SimSun"/>
              </a:rPr>
              <a:t>金融</a:t>
            </a:r>
            <a:r>
              <a:rPr sz="2403" spc="-329" dirty="0">
                <a:solidFill>
                  <a:srgbClr val="333333"/>
                </a:solidFill>
                <a:latin typeface="PMingLiU"/>
                <a:cs typeface="PMingLiU"/>
              </a:rPr>
              <a:t>リターンの</a:t>
            </a:r>
            <a:r>
              <a:rPr sz="2403" spc="-303" dirty="0">
                <a:solidFill>
                  <a:srgbClr val="333333"/>
                </a:solidFill>
                <a:latin typeface="SimSun"/>
                <a:cs typeface="SimSun"/>
              </a:rPr>
              <a:t>分布</a:t>
            </a:r>
            <a:r>
              <a:rPr sz="2403" spc="-303" dirty="0">
                <a:solidFill>
                  <a:srgbClr val="333333"/>
                </a:solidFill>
                <a:latin typeface="PMingLiU"/>
                <a:cs typeface="PMingLiU"/>
              </a:rPr>
              <a:t>は</a:t>
            </a:r>
            <a:r>
              <a:rPr sz="2403" spc="-303" dirty="0">
                <a:solidFill>
                  <a:srgbClr val="333333"/>
                </a:solidFill>
                <a:latin typeface="SimSun"/>
                <a:cs typeface="SimSun"/>
              </a:rPr>
              <a:t>正規分布</a:t>
            </a:r>
            <a:r>
              <a:rPr sz="2403" spc="-303" dirty="0">
                <a:solidFill>
                  <a:srgbClr val="333333"/>
                </a:solidFill>
                <a:latin typeface="PMingLiU"/>
                <a:cs typeface="PMingLiU"/>
              </a:rPr>
              <a:t>に</a:t>
            </a:r>
            <a:r>
              <a:rPr sz="2403" spc="-303" dirty="0">
                <a:solidFill>
                  <a:srgbClr val="333333"/>
                </a:solidFill>
                <a:latin typeface="SimSun"/>
                <a:cs typeface="SimSun"/>
              </a:rPr>
              <a:t>比</a:t>
            </a:r>
            <a:r>
              <a:rPr sz="2403" spc="-347" dirty="0">
                <a:solidFill>
                  <a:srgbClr val="333333"/>
                </a:solidFill>
                <a:latin typeface="PMingLiU"/>
                <a:cs typeface="PMingLiU"/>
              </a:rPr>
              <a:t>べて</a:t>
            </a:r>
            <a:r>
              <a:rPr sz="2403" b="1" spc="-303" dirty="0">
                <a:solidFill>
                  <a:srgbClr val="2A6BB0"/>
                </a:solidFill>
                <a:latin typeface="BIZ UDPGothic"/>
                <a:cs typeface="BIZ UDPGothic"/>
              </a:rPr>
              <a:t>裾が厚い</a:t>
            </a:r>
            <a:r>
              <a:rPr sz="2403" spc="-98" dirty="0">
                <a:solidFill>
                  <a:srgbClr val="333333"/>
                </a:solidFill>
                <a:latin typeface="SimSun"/>
                <a:cs typeface="SimSun"/>
              </a:rPr>
              <a:t>（</a:t>
            </a:r>
            <a:r>
              <a:rPr sz="2492" spc="-98" dirty="0">
                <a:solidFill>
                  <a:srgbClr val="333333"/>
                </a:solidFill>
                <a:latin typeface="Arial"/>
                <a:cs typeface="Arial"/>
              </a:rPr>
              <a:t>leptokurtic</a:t>
            </a:r>
            <a:r>
              <a:rPr sz="2403" spc="-98" dirty="0">
                <a:solidFill>
                  <a:srgbClr val="333333"/>
                </a:solidFill>
                <a:latin typeface="SimSun"/>
                <a:cs typeface="SimSun"/>
              </a:rPr>
              <a:t>）</a:t>
            </a:r>
            <a:r>
              <a:rPr sz="2403" spc="-303" dirty="0">
                <a:solidFill>
                  <a:srgbClr val="333333"/>
                </a:solidFill>
                <a:latin typeface="PMingLiU"/>
                <a:cs typeface="PMingLiU"/>
              </a:rPr>
              <a:t>ことが</a:t>
            </a:r>
            <a:r>
              <a:rPr sz="2403" spc="-89" dirty="0">
                <a:solidFill>
                  <a:srgbClr val="333333"/>
                </a:solidFill>
                <a:latin typeface="SimSun"/>
                <a:cs typeface="SimSun"/>
              </a:rPr>
              <a:t>特</a:t>
            </a:r>
            <a:r>
              <a:rPr sz="2403" spc="-303" dirty="0">
                <a:solidFill>
                  <a:srgbClr val="333333"/>
                </a:solidFill>
                <a:latin typeface="SimSun"/>
                <a:cs typeface="SimSun"/>
              </a:rPr>
              <a:t>徴</a:t>
            </a:r>
            <a:r>
              <a:rPr sz="2403" spc="-303" dirty="0">
                <a:solidFill>
                  <a:srgbClr val="333333"/>
                </a:solidFill>
                <a:latin typeface="PMingLiU"/>
                <a:cs typeface="PMingLiU"/>
              </a:rPr>
              <a:t>。</a:t>
            </a:r>
            <a:r>
              <a:rPr sz="2403" spc="-303" dirty="0">
                <a:solidFill>
                  <a:srgbClr val="333333"/>
                </a:solidFill>
                <a:latin typeface="SimSun"/>
                <a:cs typeface="SimSun"/>
              </a:rPr>
              <a:t>極端</a:t>
            </a:r>
            <a:r>
              <a:rPr sz="2403" spc="-303" dirty="0">
                <a:solidFill>
                  <a:srgbClr val="333333"/>
                </a:solidFill>
                <a:latin typeface="PMingLiU"/>
                <a:cs typeface="PMingLiU"/>
              </a:rPr>
              <a:t>な</a:t>
            </a:r>
            <a:r>
              <a:rPr sz="2403" spc="-303" dirty="0">
                <a:solidFill>
                  <a:srgbClr val="333333"/>
                </a:solidFill>
                <a:latin typeface="SimSun"/>
                <a:cs typeface="SimSun"/>
              </a:rPr>
              <a:t>値動</a:t>
            </a:r>
            <a:r>
              <a:rPr sz="2403" spc="-303" dirty="0">
                <a:solidFill>
                  <a:srgbClr val="333333"/>
                </a:solidFill>
                <a:latin typeface="PMingLiU"/>
                <a:cs typeface="PMingLiU"/>
              </a:rPr>
              <a:t>き</a:t>
            </a:r>
            <a:r>
              <a:rPr sz="2403" spc="-303" dirty="0">
                <a:solidFill>
                  <a:srgbClr val="333333"/>
                </a:solidFill>
                <a:latin typeface="SimSun"/>
                <a:cs typeface="SimSun"/>
              </a:rPr>
              <a:t>（大損失</a:t>
            </a:r>
            <a:r>
              <a:rPr sz="2403" spc="-303" dirty="0">
                <a:solidFill>
                  <a:srgbClr val="333333"/>
                </a:solidFill>
                <a:latin typeface="PMingLiU"/>
                <a:cs typeface="PMingLiU"/>
              </a:rPr>
              <a:t>‧</a:t>
            </a:r>
            <a:r>
              <a:rPr sz="2403" spc="-303" dirty="0">
                <a:solidFill>
                  <a:srgbClr val="333333"/>
                </a:solidFill>
                <a:latin typeface="SimSun"/>
                <a:cs typeface="SimSun"/>
              </a:rPr>
              <a:t>大利益）</a:t>
            </a:r>
            <a:r>
              <a:rPr sz="2403" spc="-303" dirty="0">
                <a:solidFill>
                  <a:srgbClr val="333333"/>
                </a:solidFill>
                <a:latin typeface="PMingLiU"/>
                <a:cs typeface="PMingLiU"/>
              </a:rPr>
              <a:t>の</a:t>
            </a:r>
            <a:r>
              <a:rPr sz="2403" spc="-303" dirty="0">
                <a:solidFill>
                  <a:srgbClr val="333333"/>
                </a:solidFill>
                <a:latin typeface="SimSun"/>
                <a:cs typeface="SimSun"/>
              </a:rPr>
              <a:t>生起確率</a:t>
            </a:r>
            <a:r>
              <a:rPr sz="2403" spc="-303" dirty="0">
                <a:solidFill>
                  <a:srgbClr val="333333"/>
                </a:solidFill>
                <a:latin typeface="PMingLiU"/>
                <a:cs typeface="PMingLiU"/>
              </a:rPr>
              <a:t>が</a:t>
            </a:r>
            <a:r>
              <a:rPr sz="2403" spc="-303" dirty="0">
                <a:solidFill>
                  <a:srgbClr val="333333"/>
                </a:solidFill>
                <a:latin typeface="SimSun"/>
                <a:cs typeface="SimSun"/>
              </a:rPr>
              <a:t>正規想定</a:t>
            </a:r>
            <a:r>
              <a:rPr sz="2403" spc="-285" dirty="0">
                <a:solidFill>
                  <a:srgbClr val="333333"/>
                </a:solidFill>
                <a:latin typeface="PMingLiU"/>
                <a:cs typeface="PMingLiU"/>
              </a:rPr>
              <a:t>よりはるかに</a:t>
            </a:r>
            <a:r>
              <a:rPr sz="2403" spc="-303" dirty="0">
                <a:solidFill>
                  <a:srgbClr val="333333"/>
                </a:solidFill>
                <a:latin typeface="SimSun"/>
                <a:cs typeface="SimSun"/>
              </a:rPr>
              <a:t>高</a:t>
            </a:r>
            <a:r>
              <a:rPr sz="2403" spc="-196" dirty="0">
                <a:solidFill>
                  <a:srgbClr val="333333"/>
                </a:solidFill>
                <a:latin typeface="PMingLiU"/>
                <a:cs typeface="PMingLiU"/>
              </a:rPr>
              <a:t>い。</a:t>
            </a:r>
            <a:endParaRPr sz="2403">
              <a:latin typeface="PMingLiU"/>
              <a:cs typeface="PMingLiU"/>
            </a:endParaRPr>
          </a:p>
          <a:p>
            <a:pPr marL="843060" marR="1431849">
              <a:lnSpc>
                <a:spcPct val="128000"/>
              </a:lnSpc>
              <a:spcBef>
                <a:spcPts val="463"/>
              </a:spcBef>
            </a:pPr>
            <a:r>
              <a:rPr sz="2403" spc="-303" dirty="0">
                <a:solidFill>
                  <a:srgbClr val="333333"/>
                </a:solidFill>
                <a:latin typeface="SimSun"/>
                <a:cs typeface="SimSun"/>
              </a:rPr>
              <a:t>統計的指標</a:t>
            </a:r>
            <a:r>
              <a:rPr sz="2403" spc="-303" dirty="0">
                <a:solidFill>
                  <a:srgbClr val="333333"/>
                </a:solidFill>
                <a:latin typeface="PMingLiU"/>
                <a:cs typeface="PMingLiU"/>
              </a:rPr>
              <a:t>では</a:t>
            </a:r>
            <a:r>
              <a:rPr sz="2403" b="1" spc="-303" dirty="0">
                <a:solidFill>
                  <a:srgbClr val="2A6BB0"/>
                </a:solidFill>
                <a:latin typeface="BIZ UDPGothic"/>
                <a:cs typeface="BIZ UDPGothic"/>
              </a:rPr>
              <a:t>過剰な尖度</a:t>
            </a:r>
            <a:r>
              <a:rPr sz="2403" spc="-249" dirty="0">
                <a:solidFill>
                  <a:srgbClr val="333333"/>
                </a:solidFill>
                <a:latin typeface="SimSun"/>
                <a:cs typeface="SimSun"/>
              </a:rPr>
              <a:t>（</a:t>
            </a:r>
            <a:r>
              <a:rPr sz="2492" spc="-249" dirty="0">
                <a:solidFill>
                  <a:srgbClr val="333333"/>
                </a:solidFill>
                <a:latin typeface="Arial"/>
                <a:cs typeface="Arial"/>
              </a:rPr>
              <a:t>excess</a:t>
            </a:r>
            <a:r>
              <a:rPr sz="2492" spc="-125" dirty="0">
                <a:solidFill>
                  <a:srgbClr val="333333"/>
                </a:solidFill>
                <a:latin typeface="Arial"/>
                <a:cs typeface="Arial"/>
              </a:rPr>
              <a:t> kurtosis</a:t>
            </a:r>
            <a:r>
              <a:rPr sz="2403" spc="-125" dirty="0">
                <a:solidFill>
                  <a:srgbClr val="333333"/>
                </a:solidFill>
                <a:latin typeface="SimSun"/>
                <a:cs typeface="SimSun"/>
              </a:rPr>
              <a:t>）</a:t>
            </a:r>
            <a:r>
              <a:rPr sz="2403" spc="-303" dirty="0">
                <a:solidFill>
                  <a:srgbClr val="333333"/>
                </a:solidFill>
                <a:latin typeface="PMingLiU"/>
                <a:cs typeface="PMingLiU"/>
              </a:rPr>
              <a:t>が</a:t>
            </a:r>
            <a:r>
              <a:rPr sz="2403" spc="-303" dirty="0">
                <a:solidFill>
                  <a:srgbClr val="333333"/>
                </a:solidFill>
                <a:latin typeface="SimSun"/>
                <a:cs typeface="SimSun"/>
              </a:rPr>
              <a:t>正</a:t>
            </a:r>
            <a:r>
              <a:rPr sz="2403" spc="-303" dirty="0">
                <a:solidFill>
                  <a:srgbClr val="333333"/>
                </a:solidFill>
                <a:latin typeface="PMingLiU"/>
                <a:cs typeface="PMingLiU"/>
              </a:rPr>
              <a:t>の</a:t>
            </a:r>
            <a:r>
              <a:rPr sz="2403" spc="-303" dirty="0">
                <a:solidFill>
                  <a:srgbClr val="333333"/>
                </a:solidFill>
                <a:latin typeface="SimSun"/>
                <a:cs typeface="SimSun"/>
              </a:rPr>
              <a:t>大</a:t>
            </a:r>
            <a:r>
              <a:rPr sz="2403" spc="-303" dirty="0">
                <a:solidFill>
                  <a:srgbClr val="333333"/>
                </a:solidFill>
                <a:latin typeface="PMingLiU"/>
                <a:cs typeface="PMingLiU"/>
              </a:rPr>
              <a:t>きな</a:t>
            </a:r>
            <a:r>
              <a:rPr sz="2403" spc="-89" dirty="0">
                <a:solidFill>
                  <a:srgbClr val="333333"/>
                </a:solidFill>
                <a:latin typeface="SimSun"/>
                <a:cs typeface="SimSun"/>
              </a:rPr>
              <a:t>値</a:t>
            </a:r>
            <a:r>
              <a:rPr sz="2403" spc="-303" dirty="0">
                <a:solidFill>
                  <a:srgbClr val="333333"/>
                </a:solidFill>
                <a:latin typeface="PMingLiU"/>
                <a:cs typeface="PMingLiU"/>
              </a:rPr>
              <a:t>しばしばパレート</a:t>
            </a:r>
            <a:r>
              <a:rPr sz="2403" spc="-303" dirty="0">
                <a:solidFill>
                  <a:srgbClr val="333333"/>
                </a:solidFill>
                <a:latin typeface="SimSun"/>
                <a:cs typeface="SimSun"/>
              </a:rPr>
              <a:t>型</a:t>
            </a:r>
            <a:r>
              <a:rPr sz="2403" spc="-303" dirty="0">
                <a:solidFill>
                  <a:srgbClr val="333333"/>
                </a:solidFill>
                <a:latin typeface="PMingLiU"/>
                <a:cs typeface="PMingLiU"/>
              </a:rPr>
              <a:t>のべき</a:t>
            </a:r>
            <a:r>
              <a:rPr sz="2403" spc="-303" dirty="0">
                <a:solidFill>
                  <a:srgbClr val="333333"/>
                </a:solidFill>
                <a:latin typeface="SimSun"/>
                <a:cs typeface="SimSun"/>
              </a:rPr>
              <a:t>乗則</a:t>
            </a:r>
            <a:r>
              <a:rPr sz="2403" spc="-303" dirty="0">
                <a:solidFill>
                  <a:srgbClr val="333333"/>
                </a:solidFill>
                <a:latin typeface="PMingLiU"/>
                <a:cs typeface="PMingLiU"/>
              </a:rPr>
              <a:t>に</a:t>
            </a:r>
            <a:r>
              <a:rPr sz="2403" spc="-303" dirty="0">
                <a:solidFill>
                  <a:srgbClr val="333333"/>
                </a:solidFill>
                <a:latin typeface="SimSun"/>
                <a:cs typeface="SimSun"/>
              </a:rPr>
              <a:t>従</a:t>
            </a:r>
            <a:r>
              <a:rPr sz="2403" spc="-89" dirty="0">
                <a:solidFill>
                  <a:srgbClr val="333333"/>
                </a:solidFill>
                <a:latin typeface="PMingLiU"/>
                <a:cs typeface="PMingLiU"/>
              </a:rPr>
              <a:t>う</a:t>
            </a:r>
            <a:endParaRPr sz="2403">
              <a:latin typeface="PMingLiU"/>
              <a:cs typeface="PMingLiU"/>
            </a:endParaRPr>
          </a:p>
          <a:p>
            <a:pPr marL="707449">
              <a:spcBef>
                <a:spcPts val="2189"/>
              </a:spcBef>
            </a:pPr>
            <a:r>
              <a:rPr sz="2136" spc="-222" dirty="0">
                <a:solidFill>
                  <a:srgbClr val="333333"/>
                </a:solidFill>
                <a:latin typeface="Meiryo"/>
                <a:cs typeface="Meiryo"/>
              </a:rPr>
              <a:t>⽇</a:t>
            </a:r>
            <a:r>
              <a:rPr sz="2136" spc="-222" dirty="0">
                <a:solidFill>
                  <a:srgbClr val="333333"/>
                </a:solidFill>
                <a:latin typeface="SimSun"/>
                <a:cs typeface="SimSun"/>
              </a:rPr>
              <a:t>次</a:t>
            </a:r>
            <a:r>
              <a:rPr sz="2136" spc="-249" dirty="0">
                <a:solidFill>
                  <a:srgbClr val="333333"/>
                </a:solidFill>
                <a:latin typeface="PMingLiU"/>
                <a:cs typeface="PMingLiU"/>
              </a:rPr>
              <a:t>リターン</a:t>
            </a:r>
            <a:r>
              <a:rPr sz="2136" spc="-222" dirty="0">
                <a:solidFill>
                  <a:srgbClr val="333333"/>
                </a:solidFill>
                <a:latin typeface="SimSun"/>
                <a:cs typeface="SimSun"/>
              </a:rPr>
              <a:t>尖度（正規分布の尖度は</a:t>
            </a:r>
            <a:r>
              <a:rPr sz="2136" spc="-44" dirty="0">
                <a:solidFill>
                  <a:srgbClr val="333333"/>
                </a:solidFill>
                <a:latin typeface="Lucida Console"/>
                <a:cs typeface="Lucida Console"/>
              </a:rPr>
              <a:t>3</a:t>
            </a:r>
            <a:r>
              <a:rPr sz="2136" spc="-44" dirty="0">
                <a:solidFill>
                  <a:srgbClr val="333333"/>
                </a:solidFill>
                <a:latin typeface="SimSun"/>
                <a:cs typeface="SimSun"/>
              </a:rPr>
              <a:t>）</a:t>
            </a:r>
            <a:r>
              <a:rPr sz="2136" spc="-44" dirty="0">
                <a:solidFill>
                  <a:srgbClr val="333333"/>
                </a:solidFill>
                <a:latin typeface="Lucida Console"/>
                <a:cs typeface="Lucida Console"/>
              </a:rPr>
              <a:t>:</a:t>
            </a:r>
            <a:endParaRPr sz="2136">
              <a:latin typeface="Lucida Console"/>
              <a:cs typeface="Lucida Console"/>
            </a:endParaRPr>
          </a:p>
          <a:p>
            <a:pPr marL="707449">
              <a:spcBef>
                <a:spcPts val="240"/>
              </a:spcBef>
            </a:pPr>
            <a:r>
              <a:rPr sz="2136" spc="-222" dirty="0">
                <a:solidFill>
                  <a:srgbClr val="333333"/>
                </a:solidFill>
                <a:latin typeface="PMingLiU"/>
                <a:cs typeface="PMingLiU"/>
              </a:rPr>
              <a:t>‧</a:t>
            </a:r>
            <a:r>
              <a:rPr sz="2136" spc="-222" dirty="0">
                <a:solidFill>
                  <a:srgbClr val="333333"/>
                </a:solidFill>
                <a:latin typeface="Meiryo"/>
                <a:cs typeface="Meiryo"/>
              </a:rPr>
              <a:t>⽶</a:t>
            </a:r>
            <a:r>
              <a:rPr sz="2136" spc="-222" dirty="0">
                <a:solidFill>
                  <a:srgbClr val="333333"/>
                </a:solidFill>
                <a:latin typeface="SimSun"/>
                <a:cs typeface="SimSun"/>
              </a:rPr>
              <a:t>国株式</a:t>
            </a:r>
            <a:r>
              <a:rPr sz="2136" spc="-160" dirty="0">
                <a:solidFill>
                  <a:srgbClr val="333333"/>
                </a:solidFill>
                <a:latin typeface="SimSun"/>
                <a:cs typeface="SimSun"/>
              </a:rPr>
              <a:t>（</a:t>
            </a:r>
            <a:r>
              <a:rPr sz="2136" spc="-160" dirty="0">
                <a:solidFill>
                  <a:srgbClr val="333333"/>
                </a:solidFill>
                <a:latin typeface="Lucida Console"/>
                <a:cs typeface="Lucida Console"/>
              </a:rPr>
              <a:t>Microsoft</a:t>
            </a:r>
            <a:r>
              <a:rPr sz="2136" spc="-160" dirty="0">
                <a:solidFill>
                  <a:srgbClr val="333333"/>
                </a:solidFill>
                <a:latin typeface="SimSun"/>
                <a:cs typeface="SimSun"/>
              </a:rPr>
              <a:t>）</a:t>
            </a:r>
            <a:r>
              <a:rPr sz="2136" spc="-160" dirty="0">
                <a:solidFill>
                  <a:srgbClr val="333333"/>
                </a:solidFill>
                <a:latin typeface="Lucida Console"/>
                <a:cs typeface="Lucida Console"/>
              </a:rPr>
              <a:t>: </a:t>
            </a:r>
            <a:r>
              <a:rPr sz="2136" spc="-18" dirty="0">
                <a:solidFill>
                  <a:srgbClr val="333333"/>
                </a:solidFill>
                <a:latin typeface="Lucida Console"/>
                <a:cs typeface="Lucida Console"/>
              </a:rPr>
              <a:t>~12.8</a:t>
            </a:r>
            <a:endParaRPr sz="2136">
              <a:latin typeface="Lucida Console"/>
              <a:cs typeface="Lucida Console"/>
            </a:endParaRPr>
          </a:p>
          <a:p>
            <a:pPr marL="707449">
              <a:spcBef>
                <a:spcPts val="374"/>
              </a:spcBef>
            </a:pPr>
            <a:r>
              <a:rPr sz="2136" spc="-222" dirty="0">
                <a:solidFill>
                  <a:srgbClr val="333333"/>
                </a:solidFill>
                <a:latin typeface="PMingLiU"/>
                <a:cs typeface="PMingLiU"/>
              </a:rPr>
              <a:t>‧</a:t>
            </a:r>
            <a:r>
              <a:rPr sz="2136" spc="-222" dirty="0">
                <a:solidFill>
                  <a:srgbClr val="333333"/>
                </a:solidFill>
                <a:latin typeface="SimSun"/>
                <a:cs typeface="SimSun"/>
              </a:rPr>
              <a:t>原油価格</a:t>
            </a:r>
            <a:r>
              <a:rPr sz="2136" spc="-142" dirty="0">
                <a:solidFill>
                  <a:srgbClr val="333333"/>
                </a:solidFill>
                <a:latin typeface="Lucida Console"/>
                <a:cs typeface="Lucida Console"/>
              </a:rPr>
              <a:t>: </a:t>
            </a:r>
            <a:r>
              <a:rPr sz="2136" spc="-36" dirty="0">
                <a:solidFill>
                  <a:srgbClr val="333333"/>
                </a:solidFill>
                <a:latin typeface="Lucida Console"/>
                <a:cs typeface="Lucida Console"/>
              </a:rPr>
              <a:t>~7.1</a:t>
            </a:r>
            <a:endParaRPr sz="2136">
              <a:latin typeface="Lucida Console"/>
              <a:cs typeface="Lucida Console"/>
            </a:endParaRPr>
          </a:p>
          <a:p>
            <a:pPr marL="707449">
              <a:spcBef>
                <a:spcPts val="240"/>
              </a:spcBef>
            </a:pPr>
            <a:r>
              <a:rPr sz="2136" spc="-222" dirty="0">
                <a:solidFill>
                  <a:srgbClr val="333333"/>
                </a:solidFill>
                <a:latin typeface="PMingLiU"/>
                <a:cs typeface="PMingLiU"/>
              </a:rPr>
              <a:t>‧</a:t>
            </a:r>
            <a:r>
              <a:rPr sz="2136" spc="-222" dirty="0">
                <a:solidFill>
                  <a:srgbClr val="333333"/>
                </a:solidFill>
                <a:latin typeface="SimSun"/>
                <a:cs typeface="SimSun"/>
              </a:rPr>
              <a:t>主要為替</a:t>
            </a:r>
            <a:r>
              <a:rPr sz="2136" spc="-222" dirty="0">
                <a:solidFill>
                  <a:srgbClr val="333333"/>
                </a:solidFill>
                <a:latin typeface="PMingLiU"/>
                <a:cs typeface="PMingLiU"/>
              </a:rPr>
              <a:t>ペア</a:t>
            </a:r>
            <a:r>
              <a:rPr sz="2136" spc="-178" dirty="0">
                <a:solidFill>
                  <a:srgbClr val="333333"/>
                </a:solidFill>
                <a:latin typeface="SimSun"/>
                <a:cs typeface="SimSun"/>
              </a:rPr>
              <a:t>（</a:t>
            </a:r>
            <a:r>
              <a:rPr sz="2136" spc="-178" dirty="0">
                <a:solidFill>
                  <a:srgbClr val="333333"/>
                </a:solidFill>
                <a:latin typeface="Lucida Console"/>
                <a:cs typeface="Lucida Console"/>
              </a:rPr>
              <a:t>EUR/USD</a:t>
            </a:r>
            <a:r>
              <a:rPr sz="2136" spc="-178" dirty="0">
                <a:solidFill>
                  <a:srgbClr val="333333"/>
                </a:solidFill>
                <a:latin typeface="SimSun"/>
                <a:cs typeface="SimSun"/>
              </a:rPr>
              <a:t>）</a:t>
            </a:r>
            <a:r>
              <a:rPr sz="2136" spc="-89" dirty="0">
                <a:solidFill>
                  <a:srgbClr val="333333"/>
                </a:solidFill>
                <a:latin typeface="Lucida Console"/>
                <a:cs typeface="Lucida Console"/>
              </a:rPr>
              <a:t>: </a:t>
            </a:r>
            <a:r>
              <a:rPr sz="2136" spc="-36" dirty="0">
                <a:solidFill>
                  <a:srgbClr val="333333"/>
                </a:solidFill>
                <a:latin typeface="Lucida Console"/>
                <a:cs typeface="Lucida Console"/>
              </a:rPr>
              <a:t>~4.8</a:t>
            </a:r>
            <a:endParaRPr sz="2136">
              <a:latin typeface="Lucida Console"/>
              <a:cs typeface="Lucida Console"/>
            </a:endParaRPr>
          </a:p>
        </p:txBody>
      </p:sp>
      <p:sp>
        <p:nvSpPr>
          <p:cNvPr id="16" name="object 16"/>
          <p:cNvSpPr txBox="1">
            <a:spLocks noGrp="1"/>
          </p:cNvSpPr>
          <p:nvPr>
            <p:ph type="title"/>
          </p:nvPr>
        </p:nvSpPr>
        <p:spPr>
          <a:xfrm>
            <a:off x="789171" y="610270"/>
            <a:ext cx="12506834" cy="854355"/>
          </a:xfrm>
          <a:prstGeom prst="rect">
            <a:avLst/>
          </a:prstGeom>
        </p:spPr>
        <p:txBody>
          <a:bodyPr vert="horz" wrap="square" lIns="0" tIns="29383" rIns="0" bIns="0" rtlCol="0">
            <a:spAutoFit/>
          </a:bodyPr>
          <a:lstStyle/>
          <a:p>
            <a:pPr marL="22602">
              <a:spcBef>
                <a:spcPts val="231"/>
              </a:spcBef>
            </a:pPr>
            <a:r>
              <a:rPr spc="-62" dirty="0"/>
              <a:t>金融時系列に共通するスタイライズドファクト</a:t>
            </a:r>
          </a:p>
        </p:txBody>
      </p:sp>
      <p:grpSp>
        <p:nvGrpSpPr>
          <p:cNvPr id="17" name="object 17"/>
          <p:cNvGrpSpPr/>
          <p:nvPr/>
        </p:nvGrpSpPr>
        <p:grpSpPr>
          <a:xfrm>
            <a:off x="1218605" y="6206127"/>
            <a:ext cx="20138410" cy="6492433"/>
            <a:chOff x="685800" y="3448050"/>
            <a:chExt cx="11315700" cy="3648075"/>
          </a:xfrm>
        </p:grpSpPr>
        <p:pic>
          <p:nvPicPr>
            <p:cNvPr id="18" name="object 18"/>
            <p:cNvPicPr/>
            <p:nvPr/>
          </p:nvPicPr>
          <p:blipFill>
            <a:blip r:embed="rId3" cstate="print"/>
            <a:stretch>
              <a:fillRect/>
            </a:stretch>
          </p:blipFill>
          <p:spPr>
            <a:xfrm>
              <a:off x="685800" y="3448050"/>
              <a:ext cx="5067299" cy="2095499"/>
            </a:xfrm>
            <a:prstGeom prst="rect">
              <a:avLst/>
            </a:prstGeom>
          </p:spPr>
        </p:pic>
        <p:pic>
          <p:nvPicPr>
            <p:cNvPr id="19" name="object 19"/>
            <p:cNvPicPr/>
            <p:nvPr/>
          </p:nvPicPr>
          <p:blipFill>
            <a:blip r:embed="rId4" cstate="print"/>
            <a:stretch>
              <a:fillRect/>
            </a:stretch>
          </p:blipFill>
          <p:spPr>
            <a:xfrm>
              <a:off x="6477000" y="4457700"/>
              <a:ext cx="5067299" cy="2095499"/>
            </a:xfrm>
            <a:prstGeom prst="rect">
              <a:avLst/>
            </a:prstGeom>
          </p:spPr>
        </p:pic>
        <p:sp>
          <p:nvSpPr>
            <p:cNvPr id="20" name="object 20"/>
            <p:cNvSpPr/>
            <p:nvPr/>
          </p:nvSpPr>
          <p:spPr>
            <a:xfrm>
              <a:off x="10706099" y="6772274"/>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21" name="object 21"/>
            <p:cNvPicPr/>
            <p:nvPr/>
          </p:nvPicPr>
          <p:blipFill>
            <a:blip r:embed="rId5" cstate="print"/>
            <a:stretch>
              <a:fillRect/>
            </a:stretch>
          </p:blipFill>
          <p:spPr>
            <a:xfrm>
              <a:off x="10820399" y="6867524"/>
              <a:ext cx="133349" cy="133349"/>
            </a:xfrm>
            <a:prstGeom prst="rect">
              <a:avLst/>
            </a:prstGeom>
          </p:spPr>
        </p:pic>
      </p:grpSp>
      <p:sp>
        <p:nvSpPr>
          <p:cNvPr id="22" name="object 22"/>
          <p:cNvSpPr txBox="1"/>
          <p:nvPr/>
        </p:nvSpPr>
        <p:spPr>
          <a:xfrm>
            <a:off x="19574894" y="12293527"/>
            <a:ext cx="1601352" cy="256480"/>
          </a:xfrm>
          <a:prstGeom prst="rect">
            <a:avLst/>
          </a:prstGeom>
        </p:spPr>
        <p:txBody>
          <a:bodyPr vert="horz" wrap="square" lIns="0" tIns="0" rIns="0" bIns="0" rtlCol="0">
            <a:spAutoFit/>
          </a:bodyPr>
          <a:lstStyle/>
          <a:p>
            <a:pPr marL="22602">
              <a:lnSpc>
                <a:spcPts val="1958"/>
              </a:lnSpc>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05" y="36830"/>
            <a:ext cx="21697950" cy="16658827"/>
            <a:chOff x="0" y="0"/>
            <a:chExt cx="12192000" cy="9360535"/>
          </a:xfrm>
        </p:grpSpPr>
        <p:pic>
          <p:nvPicPr>
            <p:cNvPr id="3" name="object 3"/>
            <p:cNvPicPr/>
            <p:nvPr/>
          </p:nvPicPr>
          <p:blipFill>
            <a:blip r:embed="rId2" cstate="print"/>
            <a:stretch>
              <a:fillRect/>
            </a:stretch>
          </p:blipFill>
          <p:spPr>
            <a:xfrm>
              <a:off x="0" y="0"/>
              <a:ext cx="12191999" cy="9360407"/>
            </a:xfrm>
            <a:prstGeom prst="rect">
              <a:avLst/>
            </a:prstGeom>
          </p:spPr>
        </p:pic>
        <p:sp>
          <p:nvSpPr>
            <p:cNvPr id="4" name="object 4"/>
            <p:cNvSpPr/>
            <p:nvPr/>
          </p:nvSpPr>
          <p:spPr>
            <a:xfrm>
              <a:off x="402323" y="1356372"/>
              <a:ext cx="5596255" cy="5499100"/>
            </a:xfrm>
            <a:custGeom>
              <a:avLst/>
              <a:gdLst/>
              <a:ahLst/>
              <a:cxnLst/>
              <a:rect l="l" t="t" r="r" b="b"/>
              <a:pathLst>
                <a:path w="5596255" h="5499100">
                  <a:moveTo>
                    <a:pt x="5596128" y="0"/>
                  </a:moveTo>
                  <a:lnTo>
                    <a:pt x="5541264" y="0"/>
                  </a:lnTo>
                  <a:lnTo>
                    <a:pt x="5541264" y="44450"/>
                  </a:lnTo>
                  <a:lnTo>
                    <a:pt x="5541264" y="5415267"/>
                  </a:lnTo>
                  <a:lnTo>
                    <a:pt x="54864" y="5415267"/>
                  </a:lnTo>
                  <a:lnTo>
                    <a:pt x="54864" y="44450"/>
                  </a:lnTo>
                  <a:lnTo>
                    <a:pt x="5541264" y="44450"/>
                  </a:lnTo>
                  <a:lnTo>
                    <a:pt x="5541264" y="0"/>
                  </a:lnTo>
                  <a:lnTo>
                    <a:pt x="0" y="0"/>
                  </a:lnTo>
                  <a:lnTo>
                    <a:pt x="0" y="44450"/>
                  </a:lnTo>
                  <a:lnTo>
                    <a:pt x="0" y="5415267"/>
                  </a:lnTo>
                  <a:lnTo>
                    <a:pt x="0" y="5499087"/>
                  </a:lnTo>
                  <a:lnTo>
                    <a:pt x="5596128" y="5499087"/>
                  </a:lnTo>
                  <a:lnTo>
                    <a:pt x="5596128" y="5415915"/>
                  </a:lnTo>
                  <a:lnTo>
                    <a:pt x="5596128" y="5415267"/>
                  </a:lnTo>
                  <a:lnTo>
                    <a:pt x="5596128" y="44450"/>
                  </a:lnTo>
                  <a:lnTo>
                    <a:pt x="5596128" y="43815"/>
                  </a:lnTo>
                  <a:lnTo>
                    <a:pt x="5596128" y="0"/>
                  </a:lnTo>
                  <a:close/>
                </a:path>
              </a:pathLst>
            </a:custGeom>
            <a:solidFill>
              <a:srgbClr val="000000">
                <a:alpha val="5099"/>
              </a:srgbClr>
            </a:solidFill>
          </p:spPr>
          <p:txBody>
            <a:bodyPr wrap="square" lIns="0" tIns="0" rIns="0" bIns="0" rtlCol="0"/>
            <a:lstStyle/>
            <a:p>
              <a:endParaRPr/>
            </a:p>
          </p:txBody>
        </p:sp>
        <p:sp>
          <p:nvSpPr>
            <p:cNvPr id="5" name="object 5"/>
            <p:cNvSpPr/>
            <p:nvPr/>
          </p:nvSpPr>
          <p:spPr>
            <a:xfrm>
              <a:off x="457199" y="1390649"/>
              <a:ext cx="5486400" cy="5391150"/>
            </a:xfrm>
            <a:custGeom>
              <a:avLst/>
              <a:gdLst/>
              <a:ahLst/>
              <a:cxnLst/>
              <a:rect l="l" t="t" r="r" b="b"/>
              <a:pathLst>
                <a:path w="5486400" h="5391150">
                  <a:moveTo>
                    <a:pt x="5486399" y="5391149"/>
                  </a:moveTo>
                  <a:lnTo>
                    <a:pt x="0" y="5391149"/>
                  </a:lnTo>
                  <a:lnTo>
                    <a:pt x="0" y="0"/>
                  </a:lnTo>
                  <a:lnTo>
                    <a:pt x="5486399" y="0"/>
                  </a:lnTo>
                  <a:lnTo>
                    <a:pt x="5486399" y="5391149"/>
                  </a:lnTo>
                  <a:close/>
                </a:path>
              </a:pathLst>
            </a:custGeom>
            <a:solidFill>
              <a:srgbClr val="FFFFFF"/>
            </a:solidFill>
          </p:spPr>
          <p:txBody>
            <a:bodyPr wrap="square" lIns="0" tIns="0" rIns="0" bIns="0" rtlCol="0"/>
            <a:lstStyle/>
            <a:p>
              <a:endParaRPr/>
            </a:p>
          </p:txBody>
        </p:sp>
        <p:sp>
          <p:nvSpPr>
            <p:cNvPr id="6" name="object 6"/>
            <p:cNvSpPr/>
            <p:nvPr/>
          </p:nvSpPr>
          <p:spPr>
            <a:xfrm>
              <a:off x="457199" y="1390649"/>
              <a:ext cx="38100" cy="5391150"/>
            </a:xfrm>
            <a:custGeom>
              <a:avLst/>
              <a:gdLst/>
              <a:ahLst/>
              <a:cxnLst/>
              <a:rect l="l" t="t" r="r" b="b"/>
              <a:pathLst>
                <a:path w="38100" h="5391150">
                  <a:moveTo>
                    <a:pt x="38099" y="5391149"/>
                  </a:moveTo>
                  <a:lnTo>
                    <a:pt x="0" y="5391149"/>
                  </a:lnTo>
                  <a:lnTo>
                    <a:pt x="0" y="0"/>
                  </a:lnTo>
                  <a:lnTo>
                    <a:pt x="38099" y="0"/>
                  </a:lnTo>
                  <a:lnTo>
                    <a:pt x="38099" y="5391149"/>
                  </a:lnTo>
                  <a:close/>
                </a:path>
              </a:pathLst>
            </a:custGeom>
            <a:solidFill>
              <a:srgbClr val="4199E1"/>
            </a:solidFill>
          </p:spPr>
          <p:txBody>
            <a:bodyPr wrap="square" lIns="0" tIns="0" rIns="0" bIns="0" rtlCol="0"/>
            <a:lstStyle/>
            <a:p>
              <a:endParaRPr/>
            </a:p>
          </p:txBody>
        </p:sp>
        <p:sp>
          <p:nvSpPr>
            <p:cNvPr id="7" name="object 7"/>
            <p:cNvSpPr/>
            <p:nvPr/>
          </p:nvSpPr>
          <p:spPr>
            <a:xfrm>
              <a:off x="685799" y="3371849"/>
              <a:ext cx="5067300" cy="971550"/>
            </a:xfrm>
            <a:custGeom>
              <a:avLst/>
              <a:gdLst/>
              <a:ahLst/>
              <a:cxnLst/>
              <a:rect l="l" t="t" r="r" b="b"/>
              <a:pathLst>
                <a:path w="5067300" h="971550">
                  <a:moveTo>
                    <a:pt x="5034251" y="971549"/>
                  </a:moveTo>
                  <a:lnTo>
                    <a:pt x="33047" y="971549"/>
                  </a:lnTo>
                  <a:lnTo>
                    <a:pt x="28187" y="970582"/>
                  </a:lnTo>
                  <a:lnTo>
                    <a:pt x="966" y="943361"/>
                  </a:lnTo>
                  <a:lnTo>
                    <a:pt x="0" y="938501"/>
                  </a:lnTo>
                  <a:lnTo>
                    <a:pt x="0" y="933449"/>
                  </a:lnTo>
                  <a:lnTo>
                    <a:pt x="0" y="33047"/>
                  </a:lnTo>
                  <a:lnTo>
                    <a:pt x="28187" y="966"/>
                  </a:lnTo>
                  <a:lnTo>
                    <a:pt x="33047" y="0"/>
                  </a:lnTo>
                  <a:lnTo>
                    <a:pt x="5034251" y="0"/>
                  </a:lnTo>
                  <a:lnTo>
                    <a:pt x="5066332" y="28187"/>
                  </a:lnTo>
                  <a:lnTo>
                    <a:pt x="5067299" y="33047"/>
                  </a:lnTo>
                  <a:lnTo>
                    <a:pt x="5067299" y="938501"/>
                  </a:lnTo>
                  <a:lnTo>
                    <a:pt x="5039111" y="970582"/>
                  </a:lnTo>
                  <a:lnTo>
                    <a:pt x="5034251" y="971549"/>
                  </a:lnTo>
                  <a:close/>
                </a:path>
              </a:pathLst>
            </a:custGeom>
            <a:solidFill>
              <a:srgbClr val="4199E1">
                <a:alpha val="10198"/>
              </a:srgbClr>
            </a:solidFill>
          </p:spPr>
          <p:txBody>
            <a:bodyPr wrap="square" lIns="0" tIns="0" rIns="0" bIns="0" rtlCol="0"/>
            <a:lstStyle/>
            <a:p>
              <a:endParaRPr/>
            </a:p>
          </p:txBody>
        </p:sp>
        <p:sp>
          <p:nvSpPr>
            <p:cNvPr id="8" name="object 8"/>
            <p:cNvSpPr/>
            <p:nvPr/>
          </p:nvSpPr>
          <p:spPr>
            <a:xfrm>
              <a:off x="695312" y="2628912"/>
              <a:ext cx="57150" cy="590550"/>
            </a:xfrm>
            <a:custGeom>
              <a:avLst/>
              <a:gdLst/>
              <a:ahLst/>
              <a:cxnLst/>
              <a:rect l="l" t="t" r="r" b="b"/>
              <a:pathLst>
                <a:path w="57150" h="590550">
                  <a:moveTo>
                    <a:pt x="57150" y="558177"/>
                  </a:moveTo>
                  <a:lnTo>
                    <a:pt x="32372" y="533387"/>
                  </a:lnTo>
                  <a:lnTo>
                    <a:pt x="24790" y="533387"/>
                  </a:lnTo>
                  <a:lnTo>
                    <a:pt x="0" y="558177"/>
                  </a:lnTo>
                  <a:lnTo>
                    <a:pt x="0" y="565759"/>
                  </a:lnTo>
                  <a:lnTo>
                    <a:pt x="24790" y="590537"/>
                  </a:lnTo>
                  <a:lnTo>
                    <a:pt x="32372" y="590537"/>
                  </a:lnTo>
                  <a:lnTo>
                    <a:pt x="57150" y="565759"/>
                  </a:lnTo>
                  <a:lnTo>
                    <a:pt x="57150" y="561962"/>
                  </a:lnTo>
                  <a:lnTo>
                    <a:pt x="57150" y="558177"/>
                  </a:lnTo>
                  <a:close/>
                </a:path>
                <a:path w="57150" h="590550">
                  <a:moveTo>
                    <a:pt x="57150" y="291477"/>
                  </a:moveTo>
                  <a:lnTo>
                    <a:pt x="32372" y="266700"/>
                  </a:lnTo>
                  <a:lnTo>
                    <a:pt x="24790" y="266700"/>
                  </a:lnTo>
                  <a:lnTo>
                    <a:pt x="0" y="291477"/>
                  </a:lnTo>
                  <a:lnTo>
                    <a:pt x="0" y="299059"/>
                  </a:lnTo>
                  <a:lnTo>
                    <a:pt x="24790" y="323850"/>
                  </a:lnTo>
                  <a:lnTo>
                    <a:pt x="32372" y="323850"/>
                  </a:lnTo>
                  <a:lnTo>
                    <a:pt x="57150" y="299059"/>
                  </a:lnTo>
                  <a:lnTo>
                    <a:pt x="57150" y="295275"/>
                  </a:lnTo>
                  <a:lnTo>
                    <a:pt x="57150" y="291477"/>
                  </a:lnTo>
                  <a:close/>
                </a:path>
                <a:path w="57150" h="590550">
                  <a:moveTo>
                    <a:pt x="57150" y="24777"/>
                  </a:moveTo>
                  <a:lnTo>
                    <a:pt x="32372" y="0"/>
                  </a:lnTo>
                  <a:lnTo>
                    <a:pt x="24790" y="0"/>
                  </a:lnTo>
                  <a:lnTo>
                    <a:pt x="0" y="24777"/>
                  </a:lnTo>
                  <a:lnTo>
                    <a:pt x="0" y="32359"/>
                  </a:lnTo>
                  <a:lnTo>
                    <a:pt x="24790" y="57137"/>
                  </a:lnTo>
                  <a:lnTo>
                    <a:pt x="32372" y="57137"/>
                  </a:lnTo>
                  <a:lnTo>
                    <a:pt x="57150" y="32359"/>
                  </a:lnTo>
                  <a:lnTo>
                    <a:pt x="57150" y="28575"/>
                  </a:lnTo>
                  <a:lnTo>
                    <a:pt x="57150" y="24777"/>
                  </a:lnTo>
                  <a:close/>
                </a:path>
              </a:pathLst>
            </a:custGeom>
            <a:solidFill>
              <a:srgbClr val="333333"/>
            </a:solidFill>
          </p:spPr>
          <p:txBody>
            <a:bodyPr wrap="square" lIns="0" tIns="0" rIns="0" bIns="0" rtlCol="0"/>
            <a:lstStyle/>
            <a:p>
              <a:endParaRPr/>
            </a:p>
          </p:txBody>
        </p:sp>
      </p:grpSp>
      <p:sp>
        <p:nvSpPr>
          <p:cNvPr id="9" name="object 9"/>
          <p:cNvSpPr txBox="1"/>
          <p:nvPr/>
        </p:nvSpPr>
        <p:spPr>
          <a:xfrm>
            <a:off x="714130" y="1595872"/>
            <a:ext cx="9862396" cy="6070760"/>
          </a:xfrm>
          <a:prstGeom prst="rect">
            <a:avLst/>
          </a:prstGeom>
        </p:spPr>
        <p:txBody>
          <a:bodyPr vert="horz" wrap="square" lIns="0" tIns="28253" rIns="0" bIns="0" rtlCol="0">
            <a:spAutoFit/>
          </a:bodyPr>
          <a:lstStyle/>
          <a:p>
            <a:pPr marL="97189">
              <a:spcBef>
                <a:spcPts val="222"/>
              </a:spcBef>
            </a:pPr>
            <a:r>
              <a:rPr sz="2848" spc="-338" dirty="0">
                <a:solidFill>
                  <a:srgbClr val="4A5467"/>
                </a:solidFill>
                <a:latin typeface="SimSun"/>
                <a:cs typeface="SimSun"/>
              </a:rPr>
              <a:t>普遍的に観測される統計的特徴 </a:t>
            </a:r>
            <a:r>
              <a:rPr sz="2848" spc="-36" dirty="0">
                <a:solidFill>
                  <a:srgbClr val="4A5467"/>
                </a:solidFill>
                <a:latin typeface="Microsoft Sans Serif"/>
                <a:cs typeface="Microsoft Sans Serif"/>
              </a:rPr>
              <a:t>(2/3)</a:t>
            </a:r>
            <a:endParaRPr sz="2848">
              <a:latin typeface="Microsoft Sans Serif"/>
              <a:cs typeface="Microsoft Sans Serif"/>
            </a:endParaRPr>
          </a:p>
          <a:p>
            <a:pPr>
              <a:lnSpc>
                <a:spcPct val="100000"/>
              </a:lnSpc>
            </a:pPr>
            <a:endParaRPr sz="2581">
              <a:latin typeface="Microsoft Sans Serif"/>
              <a:cs typeface="Microsoft Sans Serif"/>
            </a:endParaRPr>
          </a:p>
          <a:p>
            <a:pPr>
              <a:spcBef>
                <a:spcPts val="570"/>
              </a:spcBef>
            </a:pPr>
            <a:endParaRPr sz="2581">
              <a:latin typeface="Microsoft Sans Serif"/>
              <a:cs typeface="Microsoft Sans Serif"/>
            </a:endParaRPr>
          </a:p>
          <a:p>
            <a:pPr marL="504029">
              <a:spcBef>
                <a:spcPts val="9"/>
              </a:spcBef>
            </a:pPr>
            <a:r>
              <a:rPr sz="5339" spc="2670" baseline="1388" dirty="0">
                <a:solidFill>
                  <a:srgbClr val="2562EB"/>
                </a:solidFill>
                <a:latin typeface="Arial Black"/>
                <a:cs typeface="Arial Black"/>
              </a:rPr>
              <a:t></a:t>
            </a:r>
            <a:r>
              <a:rPr sz="5339" spc="614" baseline="1388" dirty="0">
                <a:solidFill>
                  <a:srgbClr val="2562EB"/>
                </a:solidFill>
                <a:latin typeface="Arial Black"/>
                <a:cs typeface="Arial Black"/>
              </a:rPr>
              <a:t> </a:t>
            </a:r>
            <a:r>
              <a:rPr sz="3559" b="1" spc="9" dirty="0">
                <a:solidFill>
                  <a:srgbClr val="2B5281"/>
                </a:solidFill>
                <a:latin typeface="Meiryo"/>
                <a:cs typeface="Meiryo"/>
              </a:rPr>
              <a:t>ゲイン‧ロス</a:t>
            </a:r>
            <a:r>
              <a:rPr sz="3559" b="1" spc="-356" dirty="0">
                <a:solidFill>
                  <a:srgbClr val="2B5281"/>
                </a:solidFill>
                <a:latin typeface="BIZ UDPGothic"/>
                <a:cs typeface="BIZ UDPGothic"/>
              </a:rPr>
              <a:t>非対称性</a:t>
            </a:r>
            <a:r>
              <a:rPr sz="3559" b="1" spc="1424" dirty="0">
                <a:solidFill>
                  <a:srgbClr val="2B5281"/>
                </a:solidFill>
                <a:latin typeface="BIZ UDPGothic"/>
                <a:cs typeface="BIZ UDPGothic"/>
              </a:rPr>
              <a:t>（</a:t>
            </a:r>
            <a:r>
              <a:rPr sz="3559" b="1" spc="-356" dirty="0">
                <a:solidFill>
                  <a:srgbClr val="2B5281"/>
                </a:solidFill>
                <a:latin typeface="BIZ UDPGothic"/>
                <a:cs typeface="BIZ UDPGothic"/>
              </a:rPr>
              <a:t>分布</a:t>
            </a:r>
            <a:r>
              <a:rPr sz="3559" b="1" spc="-356" dirty="0">
                <a:solidFill>
                  <a:srgbClr val="2B5281"/>
                </a:solidFill>
                <a:latin typeface="Meiryo"/>
                <a:cs typeface="Meiryo"/>
              </a:rPr>
              <a:t>の</a:t>
            </a:r>
            <a:r>
              <a:rPr sz="3559" b="1" spc="-356" dirty="0">
                <a:solidFill>
                  <a:srgbClr val="2B5281"/>
                </a:solidFill>
                <a:latin typeface="BIZ UDPGothic"/>
                <a:cs typeface="BIZ UDPGothic"/>
              </a:rPr>
              <a:t>非対称性</a:t>
            </a:r>
            <a:r>
              <a:rPr sz="3559" b="1" spc="1335" dirty="0">
                <a:solidFill>
                  <a:srgbClr val="2B5281"/>
                </a:solidFill>
                <a:latin typeface="BIZ UDPGothic"/>
                <a:cs typeface="BIZ UDPGothic"/>
              </a:rPr>
              <a:t>）</a:t>
            </a:r>
            <a:endParaRPr sz="3559">
              <a:latin typeface="BIZ UDPGothic"/>
              <a:cs typeface="BIZ UDPGothic"/>
            </a:endParaRPr>
          </a:p>
          <a:p>
            <a:pPr marL="504029" marR="405709">
              <a:lnSpc>
                <a:spcPct val="111100"/>
              </a:lnSpc>
              <a:spcBef>
                <a:spcPts val="1237"/>
              </a:spcBef>
            </a:pPr>
            <a:r>
              <a:rPr sz="2403" spc="-356" dirty="0">
                <a:solidFill>
                  <a:srgbClr val="333333"/>
                </a:solidFill>
                <a:latin typeface="SimSun"/>
                <a:cs typeface="SimSun"/>
              </a:rPr>
              <a:t>リターン分布の形は左右対称ではなく 、</a:t>
            </a:r>
            <a:r>
              <a:rPr sz="2403" b="1" spc="-294" dirty="0">
                <a:solidFill>
                  <a:srgbClr val="2A6BB0"/>
                </a:solidFill>
                <a:latin typeface="BIZ UDPGothic"/>
                <a:cs typeface="BIZ UDPGothic"/>
              </a:rPr>
              <a:t>上昇局面と下落局面で統計的性質が異なる</a:t>
            </a:r>
            <a:r>
              <a:rPr sz="2403" spc="-267" dirty="0">
                <a:solidFill>
                  <a:srgbClr val="333333"/>
                </a:solidFill>
                <a:latin typeface="SimSun"/>
                <a:cs typeface="SimSun"/>
              </a:rPr>
              <a:t>傾向がある。</a:t>
            </a:r>
            <a:endParaRPr sz="2403">
              <a:latin typeface="SimSun"/>
              <a:cs typeface="SimSun"/>
            </a:endParaRPr>
          </a:p>
          <a:p>
            <a:pPr marL="843060" marR="2222925">
              <a:lnSpc>
                <a:spcPct val="129600"/>
              </a:lnSpc>
              <a:spcBef>
                <a:spcPts val="534"/>
              </a:spcBef>
            </a:pPr>
            <a:r>
              <a:rPr sz="2403" spc="-303" dirty="0">
                <a:solidFill>
                  <a:srgbClr val="333333"/>
                </a:solidFill>
                <a:latin typeface="SimSun"/>
                <a:cs typeface="SimSun"/>
              </a:rPr>
              <a:t>株式市場指数では分布が</a:t>
            </a:r>
            <a:r>
              <a:rPr sz="2403" b="1" spc="-303" dirty="0">
                <a:solidFill>
                  <a:srgbClr val="2A6BB0"/>
                </a:solidFill>
                <a:latin typeface="BIZ UDPGothic"/>
                <a:cs typeface="BIZ UDPGothic"/>
              </a:rPr>
              <a:t>左に長い裾</a:t>
            </a:r>
            <a:r>
              <a:rPr sz="2403" spc="-445" dirty="0">
                <a:solidFill>
                  <a:srgbClr val="333333"/>
                </a:solidFill>
                <a:latin typeface="SimSun"/>
                <a:cs typeface="SimSun"/>
              </a:rPr>
              <a:t>を持ち </a:t>
            </a:r>
            <a:r>
              <a:rPr sz="2403" spc="-303" dirty="0">
                <a:solidFill>
                  <a:srgbClr val="333333"/>
                </a:solidFill>
                <a:latin typeface="SimSun"/>
                <a:cs typeface="SimSun"/>
              </a:rPr>
              <a:t>（</a:t>
            </a:r>
            <a:r>
              <a:rPr sz="2403" b="1" spc="-303" dirty="0">
                <a:solidFill>
                  <a:srgbClr val="2A6BB0"/>
                </a:solidFill>
                <a:latin typeface="BIZ UDPGothic"/>
                <a:cs typeface="BIZ UDPGothic"/>
              </a:rPr>
              <a:t>負の歪度</a:t>
            </a:r>
            <a:r>
              <a:rPr sz="2403" spc="-89" dirty="0">
                <a:solidFill>
                  <a:srgbClr val="333333"/>
                </a:solidFill>
                <a:latin typeface="SimSun"/>
                <a:cs typeface="SimSun"/>
              </a:rPr>
              <a:t>）</a:t>
            </a:r>
            <a:r>
              <a:rPr sz="2403" spc="-311" dirty="0">
                <a:solidFill>
                  <a:srgbClr val="333333"/>
                </a:solidFill>
                <a:latin typeface="SimSun"/>
                <a:cs typeface="SimSun"/>
              </a:rPr>
              <a:t>急落のリスクが急騰より高い</a:t>
            </a:r>
            <a:r>
              <a:rPr sz="2403" b="1" spc="-196" dirty="0">
                <a:solidFill>
                  <a:srgbClr val="2A6BB0"/>
                </a:solidFill>
                <a:latin typeface="BIZ UDPGothic"/>
                <a:cs typeface="BIZ UDPGothic"/>
              </a:rPr>
              <a:t>負のスキュー</a:t>
            </a:r>
            <a:r>
              <a:rPr sz="2403" spc="-267" dirty="0">
                <a:solidFill>
                  <a:srgbClr val="333333"/>
                </a:solidFill>
                <a:latin typeface="SimSun"/>
                <a:cs typeface="SimSun"/>
              </a:rPr>
              <a:t>が観測される</a:t>
            </a:r>
            <a:endParaRPr sz="2403">
              <a:latin typeface="SimSun"/>
              <a:cs typeface="SimSun"/>
            </a:endParaRPr>
          </a:p>
          <a:p>
            <a:pPr marL="843060">
              <a:spcBef>
                <a:spcPts val="854"/>
              </a:spcBef>
            </a:pPr>
            <a:r>
              <a:rPr sz="2403" spc="-303" dirty="0">
                <a:solidFill>
                  <a:srgbClr val="333333"/>
                </a:solidFill>
                <a:latin typeface="SimSun"/>
                <a:cs typeface="SimSun"/>
              </a:rPr>
              <a:t>個別株式や新興市場では正の歪度（大きな上昇の可能性）</a:t>
            </a:r>
            <a:r>
              <a:rPr sz="2403" spc="-89" dirty="0">
                <a:solidFill>
                  <a:srgbClr val="333333"/>
                </a:solidFill>
                <a:latin typeface="SimSun"/>
                <a:cs typeface="SimSun"/>
              </a:rPr>
              <a:t>も</a:t>
            </a:r>
            <a:endParaRPr sz="2403">
              <a:latin typeface="SimSun"/>
              <a:cs typeface="SimSun"/>
            </a:endParaRPr>
          </a:p>
          <a:p>
            <a:pPr marL="707449">
              <a:spcBef>
                <a:spcPts val="2189"/>
              </a:spcBef>
            </a:pPr>
            <a:r>
              <a:rPr sz="2136" spc="-222" dirty="0">
                <a:solidFill>
                  <a:srgbClr val="333333"/>
                </a:solidFill>
                <a:latin typeface="SimSun"/>
                <a:cs typeface="SimSun"/>
              </a:rPr>
              <a:t>歪度</a:t>
            </a:r>
            <a:r>
              <a:rPr sz="2136" spc="-178" dirty="0">
                <a:solidFill>
                  <a:srgbClr val="333333"/>
                </a:solidFill>
                <a:latin typeface="SimSun"/>
                <a:cs typeface="SimSun"/>
              </a:rPr>
              <a:t>（</a:t>
            </a:r>
            <a:r>
              <a:rPr sz="2136" spc="-178" dirty="0">
                <a:solidFill>
                  <a:srgbClr val="333333"/>
                </a:solidFill>
                <a:latin typeface="Lucida Console"/>
                <a:cs typeface="Lucida Console"/>
              </a:rPr>
              <a:t>Skewness</a:t>
            </a:r>
            <a:r>
              <a:rPr sz="2136" spc="-178" dirty="0">
                <a:solidFill>
                  <a:srgbClr val="333333"/>
                </a:solidFill>
                <a:latin typeface="SimSun"/>
                <a:cs typeface="SimSun"/>
              </a:rPr>
              <a:t>）</a:t>
            </a:r>
            <a:r>
              <a:rPr sz="2136" spc="-222" dirty="0">
                <a:solidFill>
                  <a:srgbClr val="333333"/>
                </a:solidFill>
                <a:latin typeface="SimSun"/>
                <a:cs typeface="SimSun"/>
              </a:rPr>
              <a:t>の例</a:t>
            </a:r>
            <a:r>
              <a:rPr sz="2136" spc="-89" dirty="0">
                <a:solidFill>
                  <a:srgbClr val="333333"/>
                </a:solidFill>
                <a:latin typeface="Lucida Console"/>
                <a:cs typeface="Lucida Console"/>
              </a:rPr>
              <a:t>:</a:t>
            </a:r>
            <a:endParaRPr sz="2136">
              <a:latin typeface="Lucida Console"/>
              <a:cs typeface="Lucida Console"/>
            </a:endParaRPr>
          </a:p>
          <a:p>
            <a:pPr marL="707449">
              <a:spcBef>
                <a:spcPts val="240"/>
              </a:spcBef>
            </a:pPr>
            <a:r>
              <a:rPr sz="2136" spc="-222" dirty="0">
                <a:solidFill>
                  <a:srgbClr val="333333"/>
                </a:solidFill>
                <a:latin typeface="PMingLiU"/>
                <a:cs typeface="PMingLiU"/>
              </a:rPr>
              <a:t>‧</a:t>
            </a:r>
            <a:r>
              <a:rPr sz="2136" spc="-222" dirty="0">
                <a:solidFill>
                  <a:srgbClr val="333333"/>
                </a:solidFill>
                <a:latin typeface="Meiryo"/>
                <a:cs typeface="Meiryo"/>
              </a:rPr>
              <a:t>⽶</a:t>
            </a:r>
            <a:r>
              <a:rPr sz="2136" spc="-222" dirty="0">
                <a:solidFill>
                  <a:srgbClr val="333333"/>
                </a:solidFill>
                <a:latin typeface="SimSun"/>
                <a:cs typeface="SimSun"/>
              </a:rPr>
              <a:t>株式</a:t>
            </a:r>
            <a:r>
              <a:rPr sz="2136" spc="-178" dirty="0">
                <a:solidFill>
                  <a:srgbClr val="333333"/>
                </a:solidFill>
                <a:latin typeface="SimSun"/>
                <a:cs typeface="SimSun"/>
              </a:rPr>
              <a:t>（</a:t>
            </a:r>
            <a:r>
              <a:rPr sz="2136" spc="-178" dirty="0">
                <a:solidFill>
                  <a:srgbClr val="333333"/>
                </a:solidFill>
                <a:latin typeface="Lucida Console"/>
                <a:cs typeface="Lucida Console"/>
              </a:rPr>
              <a:t>MSFT</a:t>
            </a:r>
            <a:r>
              <a:rPr sz="2136" spc="-178" dirty="0">
                <a:solidFill>
                  <a:srgbClr val="333333"/>
                </a:solidFill>
                <a:latin typeface="SimSun"/>
                <a:cs typeface="SimSun"/>
              </a:rPr>
              <a:t>）</a:t>
            </a:r>
            <a:r>
              <a:rPr sz="2136" spc="-125" dirty="0">
                <a:solidFill>
                  <a:srgbClr val="333333"/>
                </a:solidFill>
                <a:latin typeface="Lucida Console"/>
                <a:cs typeface="Lucida Console"/>
              </a:rPr>
              <a:t>: -</a:t>
            </a:r>
            <a:r>
              <a:rPr sz="2136" spc="-178" dirty="0">
                <a:solidFill>
                  <a:srgbClr val="333333"/>
                </a:solidFill>
                <a:latin typeface="Lucida Console"/>
                <a:cs typeface="Lucida Console"/>
              </a:rPr>
              <a:t>0.21</a:t>
            </a:r>
            <a:r>
              <a:rPr sz="2136" spc="-178" dirty="0">
                <a:solidFill>
                  <a:srgbClr val="333333"/>
                </a:solidFill>
                <a:latin typeface="SimSun"/>
                <a:cs typeface="SimSun"/>
              </a:rPr>
              <a:t>（</a:t>
            </a:r>
            <a:r>
              <a:rPr sz="2136" spc="-222" dirty="0">
                <a:solidFill>
                  <a:srgbClr val="333333"/>
                </a:solidFill>
                <a:latin typeface="PMingLiU"/>
                <a:cs typeface="PMingLiU"/>
              </a:rPr>
              <a:t>わ</a:t>
            </a:r>
            <a:r>
              <a:rPr sz="2136" spc="-222" dirty="0">
                <a:solidFill>
                  <a:srgbClr val="333333"/>
                </a:solidFill>
                <a:latin typeface="SimSun"/>
                <a:cs typeface="SimSun"/>
              </a:rPr>
              <a:t>ずかに負</a:t>
            </a:r>
            <a:r>
              <a:rPr sz="2136" spc="-89" dirty="0">
                <a:solidFill>
                  <a:srgbClr val="333333"/>
                </a:solidFill>
                <a:latin typeface="SimSun"/>
                <a:cs typeface="SimSun"/>
              </a:rPr>
              <a:t>）</a:t>
            </a:r>
            <a:endParaRPr sz="2136">
              <a:latin typeface="SimSun"/>
              <a:cs typeface="SimSun"/>
            </a:endParaRPr>
          </a:p>
          <a:p>
            <a:pPr marL="707449">
              <a:spcBef>
                <a:spcPts val="374"/>
              </a:spcBef>
            </a:pPr>
            <a:r>
              <a:rPr sz="2136" spc="-222" dirty="0">
                <a:solidFill>
                  <a:srgbClr val="333333"/>
                </a:solidFill>
                <a:latin typeface="PMingLiU"/>
                <a:cs typeface="PMingLiU"/>
              </a:rPr>
              <a:t>‧</a:t>
            </a:r>
            <a:r>
              <a:rPr sz="2136" spc="-222" dirty="0">
                <a:solidFill>
                  <a:srgbClr val="333333"/>
                </a:solidFill>
                <a:latin typeface="SimSun"/>
                <a:cs typeface="SimSun"/>
              </a:rPr>
              <a:t>原油価格</a:t>
            </a:r>
            <a:r>
              <a:rPr sz="2136" spc="-125" dirty="0">
                <a:solidFill>
                  <a:srgbClr val="333333"/>
                </a:solidFill>
                <a:latin typeface="Lucida Console"/>
                <a:cs typeface="Lucida Console"/>
              </a:rPr>
              <a:t>: -</a:t>
            </a:r>
            <a:r>
              <a:rPr sz="2136" spc="-178" dirty="0">
                <a:solidFill>
                  <a:srgbClr val="333333"/>
                </a:solidFill>
                <a:latin typeface="Lucida Console"/>
                <a:cs typeface="Lucida Console"/>
              </a:rPr>
              <a:t>0.18</a:t>
            </a:r>
            <a:r>
              <a:rPr sz="2136" spc="-178" dirty="0">
                <a:solidFill>
                  <a:srgbClr val="333333"/>
                </a:solidFill>
                <a:latin typeface="SimSun"/>
                <a:cs typeface="SimSun"/>
              </a:rPr>
              <a:t>（</a:t>
            </a:r>
            <a:r>
              <a:rPr sz="2136" spc="-222" dirty="0">
                <a:solidFill>
                  <a:srgbClr val="333333"/>
                </a:solidFill>
                <a:latin typeface="PMingLiU"/>
                <a:cs typeface="PMingLiU"/>
              </a:rPr>
              <a:t>わ</a:t>
            </a:r>
            <a:r>
              <a:rPr sz="2136" spc="-222" dirty="0">
                <a:solidFill>
                  <a:srgbClr val="333333"/>
                </a:solidFill>
                <a:latin typeface="SimSun"/>
                <a:cs typeface="SimSun"/>
              </a:rPr>
              <a:t>ずかに負</a:t>
            </a:r>
            <a:r>
              <a:rPr sz="2136" spc="-89" dirty="0">
                <a:solidFill>
                  <a:srgbClr val="333333"/>
                </a:solidFill>
                <a:latin typeface="SimSun"/>
                <a:cs typeface="SimSun"/>
              </a:rPr>
              <a:t>）</a:t>
            </a:r>
            <a:endParaRPr sz="2136">
              <a:latin typeface="SimSun"/>
              <a:cs typeface="SimSun"/>
            </a:endParaRPr>
          </a:p>
          <a:p>
            <a:pPr marL="707449">
              <a:spcBef>
                <a:spcPts val="240"/>
              </a:spcBef>
            </a:pPr>
            <a:r>
              <a:rPr sz="2136" spc="-222" dirty="0">
                <a:solidFill>
                  <a:srgbClr val="333333"/>
                </a:solidFill>
                <a:latin typeface="PMingLiU"/>
                <a:cs typeface="PMingLiU"/>
              </a:rPr>
              <a:t>‧</a:t>
            </a:r>
            <a:r>
              <a:rPr sz="2136" spc="-222" dirty="0">
                <a:solidFill>
                  <a:srgbClr val="333333"/>
                </a:solidFill>
                <a:latin typeface="SimSun"/>
                <a:cs typeface="SimSun"/>
              </a:rPr>
              <a:t>主要為替</a:t>
            </a:r>
            <a:r>
              <a:rPr sz="2136" spc="-178" dirty="0">
                <a:solidFill>
                  <a:srgbClr val="333333"/>
                </a:solidFill>
                <a:latin typeface="SimSun"/>
                <a:cs typeface="SimSun"/>
              </a:rPr>
              <a:t>（</a:t>
            </a:r>
            <a:r>
              <a:rPr sz="2136" spc="-178" dirty="0">
                <a:solidFill>
                  <a:srgbClr val="333333"/>
                </a:solidFill>
                <a:latin typeface="Lucida Console"/>
                <a:cs typeface="Lucida Console"/>
              </a:rPr>
              <a:t>EUR/USD</a:t>
            </a:r>
            <a:r>
              <a:rPr sz="2136" spc="-178" dirty="0">
                <a:solidFill>
                  <a:srgbClr val="333333"/>
                </a:solidFill>
                <a:latin typeface="SimSun"/>
                <a:cs typeface="SimSun"/>
              </a:rPr>
              <a:t>）</a:t>
            </a:r>
            <a:r>
              <a:rPr sz="2136" spc="-44" dirty="0">
                <a:solidFill>
                  <a:srgbClr val="333333"/>
                </a:solidFill>
                <a:latin typeface="Lucida Console"/>
                <a:cs typeface="Lucida Console"/>
              </a:rPr>
              <a:t>: </a:t>
            </a:r>
            <a:r>
              <a:rPr sz="2136" spc="-178" dirty="0">
                <a:solidFill>
                  <a:srgbClr val="333333"/>
                </a:solidFill>
                <a:latin typeface="Lucida Console"/>
                <a:cs typeface="Lucida Console"/>
              </a:rPr>
              <a:t>+0.03</a:t>
            </a:r>
            <a:r>
              <a:rPr sz="2136" spc="-178" dirty="0">
                <a:solidFill>
                  <a:srgbClr val="333333"/>
                </a:solidFill>
                <a:latin typeface="SimSun"/>
                <a:cs typeface="SimSun"/>
              </a:rPr>
              <a:t>（</a:t>
            </a:r>
            <a:r>
              <a:rPr sz="2136" spc="-222" dirty="0">
                <a:solidFill>
                  <a:srgbClr val="333333"/>
                </a:solidFill>
                <a:latin typeface="SimSun"/>
                <a:cs typeface="SimSun"/>
              </a:rPr>
              <a:t>ほぼ対称</a:t>
            </a:r>
            <a:r>
              <a:rPr sz="2136" spc="-89" dirty="0">
                <a:solidFill>
                  <a:srgbClr val="333333"/>
                </a:solidFill>
                <a:latin typeface="SimSun"/>
                <a:cs typeface="SimSun"/>
              </a:rPr>
              <a:t>）</a:t>
            </a:r>
            <a:endParaRPr sz="2136">
              <a:latin typeface="SimSun"/>
              <a:cs typeface="SimSun"/>
            </a:endParaRPr>
          </a:p>
        </p:txBody>
      </p:sp>
      <p:grpSp>
        <p:nvGrpSpPr>
          <p:cNvPr id="10" name="object 10"/>
          <p:cNvGrpSpPr/>
          <p:nvPr/>
        </p:nvGrpSpPr>
        <p:grpSpPr>
          <a:xfrm>
            <a:off x="11020656" y="2450721"/>
            <a:ext cx="9959585" cy="13414306"/>
            <a:chOff x="6193535" y="1356359"/>
            <a:chExt cx="5596255" cy="7537450"/>
          </a:xfrm>
        </p:grpSpPr>
        <p:sp>
          <p:nvSpPr>
            <p:cNvPr id="11" name="object 11"/>
            <p:cNvSpPr/>
            <p:nvPr/>
          </p:nvSpPr>
          <p:spPr>
            <a:xfrm>
              <a:off x="6193523" y="1356372"/>
              <a:ext cx="5596255" cy="7537450"/>
            </a:xfrm>
            <a:custGeom>
              <a:avLst/>
              <a:gdLst/>
              <a:ahLst/>
              <a:cxnLst/>
              <a:rect l="l" t="t" r="r" b="b"/>
              <a:pathLst>
                <a:path w="5596255" h="7537450">
                  <a:moveTo>
                    <a:pt x="5596128" y="0"/>
                  </a:moveTo>
                  <a:lnTo>
                    <a:pt x="5541264" y="0"/>
                  </a:lnTo>
                  <a:lnTo>
                    <a:pt x="5541264" y="44450"/>
                  </a:lnTo>
                  <a:lnTo>
                    <a:pt x="5541264" y="7453617"/>
                  </a:lnTo>
                  <a:lnTo>
                    <a:pt x="54864" y="7453617"/>
                  </a:lnTo>
                  <a:lnTo>
                    <a:pt x="54864" y="44450"/>
                  </a:lnTo>
                  <a:lnTo>
                    <a:pt x="5541264" y="44450"/>
                  </a:lnTo>
                  <a:lnTo>
                    <a:pt x="5541264" y="0"/>
                  </a:lnTo>
                  <a:lnTo>
                    <a:pt x="0" y="0"/>
                  </a:lnTo>
                  <a:lnTo>
                    <a:pt x="0" y="44450"/>
                  </a:lnTo>
                  <a:lnTo>
                    <a:pt x="0" y="7453617"/>
                  </a:lnTo>
                  <a:lnTo>
                    <a:pt x="0" y="7537437"/>
                  </a:lnTo>
                  <a:lnTo>
                    <a:pt x="5596128" y="7537437"/>
                  </a:lnTo>
                  <a:lnTo>
                    <a:pt x="5596128" y="7454265"/>
                  </a:lnTo>
                  <a:lnTo>
                    <a:pt x="5596128" y="7453617"/>
                  </a:lnTo>
                  <a:lnTo>
                    <a:pt x="5596128" y="44450"/>
                  </a:lnTo>
                  <a:lnTo>
                    <a:pt x="5596128" y="43815"/>
                  </a:lnTo>
                  <a:lnTo>
                    <a:pt x="5596128" y="0"/>
                  </a:lnTo>
                  <a:close/>
                </a:path>
              </a:pathLst>
            </a:custGeom>
            <a:solidFill>
              <a:srgbClr val="000000">
                <a:alpha val="5099"/>
              </a:srgbClr>
            </a:solidFill>
          </p:spPr>
          <p:txBody>
            <a:bodyPr wrap="square" lIns="0" tIns="0" rIns="0" bIns="0" rtlCol="0"/>
            <a:lstStyle/>
            <a:p>
              <a:endParaRPr/>
            </a:p>
          </p:txBody>
        </p:sp>
        <p:sp>
          <p:nvSpPr>
            <p:cNvPr id="12" name="object 12"/>
            <p:cNvSpPr/>
            <p:nvPr/>
          </p:nvSpPr>
          <p:spPr>
            <a:xfrm>
              <a:off x="6248399" y="1390649"/>
              <a:ext cx="5486400" cy="7429500"/>
            </a:xfrm>
            <a:custGeom>
              <a:avLst/>
              <a:gdLst/>
              <a:ahLst/>
              <a:cxnLst/>
              <a:rect l="l" t="t" r="r" b="b"/>
              <a:pathLst>
                <a:path w="5486400" h="7429500">
                  <a:moveTo>
                    <a:pt x="5486399" y="7429499"/>
                  </a:moveTo>
                  <a:lnTo>
                    <a:pt x="0" y="7429499"/>
                  </a:lnTo>
                  <a:lnTo>
                    <a:pt x="0" y="0"/>
                  </a:lnTo>
                  <a:lnTo>
                    <a:pt x="5486399" y="0"/>
                  </a:lnTo>
                  <a:lnTo>
                    <a:pt x="5486399" y="7429499"/>
                  </a:lnTo>
                  <a:close/>
                </a:path>
              </a:pathLst>
            </a:custGeom>
            <a:solidFill>
              <a:srgbClr val="FFFFFF"/>
            </a:solidFill>
          </p:spPr>
          <p:txBody>
            <a:bodyPr wrap="square" lIns="0" tIns="0" rIns="0" bIns="0" rtlCol="0"/>
            <a:lstStyle/>
            <a:p>
              <a:endParaRPr/>
            </a:p>
          </p:txBody>
        </p:sp>
        <p:sp>
          <p:nvSpPr>
            <p:cNvPr id="13" name="object 13"/>
            <p:cNvSpPr/>
            <p:nvPr/>
          </p:nvSpPr>
          <p:spPr>
            <a:xfrm>
              <a:off x="6248399" y="1390649"/>
              <a:ext cx="38100" cy="7429500"/>
            </a:xfrm>
            <a:custGeom>
              <a:avLst/>
              <a:gdLst/>
              <a:ahLst/>
              <a:cxnLst/>
              <a:rect l="l" t="t" r="r" b="b"/>
              <a:pathLst>
                <a:path w="38100" h="7429500">
                  <a:moveTo>
                    <a:pt x="38099" y="7429499"/>
                  </a:moveTo>
                  <a:lnTo>
                    <a:pt x="0" y="7429499"/>
                  </a:lnTo>
                  <a:lnTo>
                    <a:pt x="0" y="0"/>
                  </a:lnTo>
                  <a:lnTo>
                    <a:pt x="38099" y="0"/>
                  </a:lnTo>
                  <a:lnTo>
                    <a:pt x="38099" y="7429499"/>
                  </a:lnTo>
                  <a:close/>
                </a:path>
              </a:pathLst>
            </a:custGeom>
            <a:solidFill>
              <a:srgbClr val="4199E1"/>
            </a:solidFill>
          </p:spPr>
          <p:txBody>
            <a:bodyPr wrap="square" lIns="0" tIns="0" rIns="0" bIns="0" rtlCol="0"/>
            <a:lstStyle/>
            <a:p>
              <a:endParaRPr/>
            </a:p>
          </p:txBody>
        </p:sp>
        <p:sp>
          <p:nvSpPr>
            <p:cNvPr id="14" name="object 14"/>
            <p:cNvSpPr/>
            <p:nvPr/>
          </p:nvSpPr>
          <p:spPr>
            <a:xfrm>
              <a:off x="6486512" y="3200399"/>
              <a:ext cx="57150" cy="857250"/>
            </a:xfrm>
            <a:custGeom>
              <a:avLst/>
              <a:gdLst/>
              <a:ahLst/>
              <a:cxnLst/>
              <a:rect l="l" t="t" r="r" b="b"/>
              <a:pathLst>
                <a:path w="57150" h="857250">
                  <a:moveTo>
                    <a:pt x="57150" y="824890"/>
                  </a:moveTo>
                  <a:lnTo>
                    <a:pt x="32372" y="800100"/>
                  </a:lnTo>
                  <a:lnTo>
                    <a:pt x="24790" y="800100"/>
                  </a:lnTo>
                  <a:lnTo>
                    <a:pt x="0" y="824890"/>
                  </a:lnTo>
                  <a:lnTo>
                    <a:pt x="0" y="832472"/>
                  </a:lnTo>
                  <a:lnTo>
                    <a:pt x="24790" y="857250"/>
                  </a:lnTo>
                  <a:lnTo>
                    <a:pt x="32372" y="857250"/>
                  </a:lnTo>
                  <a:lnTo>
                    <a:pt x="57150" y="832472"/>
                  </a:lnTo>
                  <a:lnTo>
                    <a:pt x="57150" y="828675"/>
                  </a:lnTo>
                  <a:lnTo>
                    <a:pt x="57150" y="824890"/>
                  </a:lnTo>
                  <a:close/>
                </a:path>
                <a:path w="57150" h="857250">
                  <a:moveTo>
                    <a:pt x="57150" y="558190"/>
                  </a:moveTo>
                  <a:lnTo>
                    <a:pt x="32372" y="533400"/>
                  </a:lnTo>
                  <a:lnTo>
                    <a:pt x="24790" y="533400"/>
                  </a:lnTo>
                  <a:lnTo>
                    <a:pt x="0" y="558190"/>
                  </a:lnTo>
                  <a:lnTo>
                    <a:pt x="0" y="565772"/>
                  </a:lnTo>
                  <a:lnTo>
                    <a:pt x="24790" y="590550"/>
                  </a:lnTo>
                  <a:lnTo>
                    <a:pt x="32372" y="590550"/>
                  </a:lnTo>
                  <a:lnTo>
                    <a:pt x="57150" y="565772"/>
                  </a:lnTo>
                  <a:lnTo>
                    <a:pt x="57150" y="561975"/>
                  </a:lnTo>
                  <a:lnTo>
                    <a:pt x="57150" y="558190"/>
                  </a:lnTo>
                  <a:close/>
                </a:path>
                <a:path w="57150" h="857250">
                  <a:moveTo>
                    <a:pt x="57150" y="291490"/>
                  </a:moveTo>
                  <a:lnTo>
                    <a:pt x="32372" y="266700"/>
                  </a:lnTo>
                  <a:lnTo>
                    <a:pt x="24790" y="266700"/>
                  </a:lnTo>
                  <a:lnTo>
                    <a:pt x="0" y="291490"/>
                  </a:lnTo>
                  <a:lnTo>
                    <a:pt x="0" y="299072"/>
                  </a:lnTo>
                  <a:lnTo>
                    <a:pt x="24790" y="323850"/>
                  </a:lnTo>
                  <a:lnTo>
                    <a:pt x="32372" y="323850"/>
                  </a:lnTo>
                  <a:lnTo>
                    <a:pt x="57150" y="299072"/>
                  </a:lnTo>
                  <a:lnTo>
                    <a:pt x="57150" y="295275"/>
                  </a:lnTo>
                  <a:lnTo>
                    <a:pt x="57150" y="291490"/>
                  </a:lnTo>
                  <a:close/>
                </a:path>
                <a:path w="57150" h="8572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Lst>
            </a:custGeom>
            <a:solidFill>
              <a:srgbClr val="333333"/>
            </a:solidFill>
          </p:spPr>
          <p:txBody>
            <a:bodyPr wrap="square" lIns="0" tIns="0" rIns="0" bIns="0" rtlCol="0"/>
            <a:lstStyle/>
            <a:p>
              <a:endParaRPr/>
            </a:p>
          </p:txBody>
        </p:sp>
      </p:grpSp>
      <p:sp>
        <p:nvSpPr>
          <p:cNvPr id="15" name="object 15"/>
          <p:cNvSpPr txBox="1"/>
          <p:nvPr/>
        </p:nvSpPr>
        <p:spPr>
          <a:xfrm>
            <a:off x="11020656" y="2843099"/>
            <a:ext cx="9862396" cy="4577774"/>
          </a:xfrm>
          <a:prstGeom prst="rect">
            <a:avLst/>
          </a:prstGeom>
        </p:spPr>
        <p:txBody>
          <a:bodyPr vert="horz" wrap="square" lIns="0" tIns="29383" rIns="0" bIns="0" rtlCol="0">
            <a:spAutoFit/>
          </a:bodyPr>
          <a:lstStyle/>
          <a:p>
            <a:pPr marL="1114288">
              <a:lnSpc>
                <a:spcPts val="3273"/>
              </a:lnSpc>
              <a:spcBef>
                <a:spcPts val="231"/>
              </a:spcBef>
            </a:pPr>
            <a:r>
              <a:rPr sz="3559" b="1" spc="-418" dirty="0">
                <a:solidFill>
                  <a:srgbClr val="2B5281"/>
                </a:solidFill>
                <a:latin typeface="Meiryo"/>
                <a:cs typeface="Meiryo"/>
              </a:rPr>
              <a:t>ボラティリティ</a:t>
            </a:r>
            <a:r>
              <a:rPr sz="3559" b="1" spc="-89" dirty="0">
                <a:solidFill>
                  <a:srgbClr val="2B5281"/>
                </a:solidFill>
                <a:latin typeface="Meiryo"/>
                <a:cs typeface="Meiryo"/>
              </a:rPr>
              <a:t>‧クラスタリング</a:t>
            </a:r>
            <a:r>
              <a:rPr sz="3559" b="1" spc="1424" dirty="0">
                <a:solidFill>
                  <a:srgbClr val="2B5281"/>
                </a:solidFill>
                <a:latin typeface="BIZ UDPGothic"/>
                <a:cs typeface="BIZ UDPGothic"/>
              </a:rPr>
              <a:t>（</a:t>
            </a:r>
            <a:r>
              <a:rPr sz="3559" b="1" spc="-356" dirty="0">
                <a:solidFill>
                  <a:srgbClr val="2B5281"/>
                </a:solidFill>
                <a:latin typeface="BIZ UDPGothic"/>
                <a:cs typeface="BIZ UDPGothic"/>
              </a:rPr>
              <a:t>変動</a:t>
            </a:r>
            <a:r>
              <a:rPr sz="3559" b="1" spc="-222" dirty="0">
                <a:solidFill>
                  <a:srgbClr val="2B5281"/>
                </a:solidFill>
                <a:latin typeface="Meiryo"/>
                <a:cs typeface="Meiryo"/>
              </a:rPr>
              <a:t>クラ</a:t>
            </a:r>
            <a:endParaRPr sz="3559">
              <a:latin typeface="Meiryo"/>
              <a:cs typeface="Meiryo"/>
            </a:endParaRPr>
          </a:p>
          <a:p>
            <a:pPr marL="504029">
              <a:lnSpc>
                <a:spcPts val="2403"/>
              </a:lnSpc>
            </a:pPr>
            <a:r>
              <a:rPr sz="3559" spc="623" dirty="0">
                <a:solidFill>
                  <a:srgbClr val="2562EB"/>
                </a:solidFill>
                <a:latin typeface="Arial Black"/>
                <a:cs typeface="Arial Black"/>
              </a:rPr>
              <a:t></a:t>
            </a:r>
            <a:endParaRPr sz="3559">
              <a:latin typeface="Arial Black"/>
              <a:cs typeface="Arial Black"/>
            </a:endParaRPr>
          </a:p>
          <a:p>
            <a:pPr marL="1114288">
              <a:lnSpc>
                <a:spcPts val="3406"/>
              </a:lnSpc>
            </a:pPr>
            <a:r>
              <a:rPr sz="3559" b="1" spc="-356" dirty="0">
                <a:solidFill>
                  <a:srgbClr val="2B5281"/>
                </a:solidFill>
                <a:latin typeface="Meiryo"/>
                <a:cs typeface="Meiryo"/>
              </a:rPr>
              <a:t>スタリング</a:t>
            </a:r>
            <a:r>
              <a:rPr sz="3559" b="1" spc="1335" dirty="0">
                <a:solidFill>
                  <a:srgbClr val="2B5281"/>
                </a:solidFill>
                <a:latin typeface="BIZ UDPGothic"/>
                <a:cs typeface="BIZ UDPGothic"/>
              </a:rPr>
              <a:t>）</a:t>
            </a:r>
            <a:endParaRPr sz="3559">
              <a:latin typeface="BIZ UDPGothic"/>
              <a:cs typeface="BIZ UDPGothic"/>
            </a:endParaRPr>
          </a:p>
          <a:p>
            <a:pPr marL="504029" marR="693887" algn="just">
              <a:lnSpc>
                <a:spcPct val="111100"/>
              </a:lnSpc>
              <a:spcBef>
                <a:spcPts val="1246"/>
              </a:spcBef>
            </a:pPr>
            <a:r>
              <a:rPr sz="2403" b="1" spc="-303" dirty="0">
                <a:solidFill>
                  <a:srgbClr val="2A6BB0"/>
                </a:solidFill>
                <a:latin typeface="BIZ UDPGothic"/>
                <a:cs typeface="BIZ UDPGothic"/>
              </a:rPr>
              <a:t>価格変動の大きさ</a:t>
            </a:r>
            <a:r>
              <a:rPr sz="2403" spc="-303" dirty="0">
                <a:solidFill>
                  <a:srgbClr val="333333"/>
                </a:solidFill>
                <a:latin typeface="SimSun"/>
                <a:cs typeface="SimSun"/>
              </a:rPr>
              <a:t>（</a:t>
            </a:r>
            <a:r>
              <a:rPr sz="2403" spc="-356" dirty="0">
                <a:solidFill>
                  <a:srgbClr val="333333"/>
                </a:solidFill>
                <a:latin typeface="SimSun"/>
                <a:cs typeface="SimSun"/>
              </a:rPr>
              <a:t>ボラティリティ</a:t>
            </a:r>
            <a:r>
              <a:rPr sz="2403" spc="-303" dirty="0">
                <a:solidFill>
                  <a:srgbClr val="333333"/>
                </a:solidFill>
                <a:latin typeface="SimSun"/>
                <a:cs typeface="SimSun"/>
              </a:rPr>
              <a:t>）が時間的にクラスタを形成する現</a:t>
            </a:r>
            <a:r>
              <a:rPr sz="2403" spc="-329" dirty="0">
                <a:solidFill>
                  <a:srgbClr val="333333"/>
                </a:solidFill>
                <a:latin typeface="SimSun"/>
                <a:cs typeface="SimSun"/>
              </a:rPr>
              <a:t>象。大きな変動が起きる時期は集中し、安定した時期もまとまって現れ</a:t>
            </a:r>
            <a:r>
              <a:rPr sz="2403" spc="-196" dirty="0">
                <a:solidFill>
                  <a:srgbClr val="333333"/>
                </a:solidFill>
                <a:latin typeface="SimSun"/>
                <a:cs typeface="SimSun"/>
              </a:rPr>
              <a:t>る。</a:t>
            </a:r>
            <a:endParaRPr sz="2403">
              <a:latin typeface="SimSun"/>
              <a:cs typeface="SimSun"/>
            </a:endParaRPr>
          </a:p>
          <a:p>
            <a:pPr marL="843060" marR="1436369">
              <a:lnSpc>
                <a:spcPct val="129600"/>
              </a:lnSpc>
              <a:spcBef>
                <a:spcPts val="534"/>
              </a:spcBef>
            </a:pPr>
            <a:r>
              <a:rPr sz="2403" spc="-303" dirty="0">
                <a:solidFill>
                  <a:srgbClr val="333333"/>
                </a:solidFill>
                <a:latin typeface="SimSun"/>
                <a:cs typeface="SimSun"/>
              </a:rPr>
              <a:t>技術的には</a:t>
            </a:r>
            <a:r>
              <a:rPr sz="2403" b="1" spc="-258" dirty="0">
                <a:solidFill>
                  <a:srgbClr val="2A6BB0"/>
                </a:solidFill>
                <a:latin typeface="BIZ UDPGothic"/>
                <a:cs typeface="BIZ UDPGothic"/>
              </a:rPr>
              <a:t>絶対リターンや二乗リターンの自己相関</a:t>
            </a:r>
            <a:r>
              <a:rPr sz="2403" spc="-267" dirty="0">
                <a:solidFill>
                  <a:srgbClr val="333333"/>
                </a:solidFill>
                <a:latin typeface="SimSun"/>
                <a:cs typeface="SimSun"/>
              </a:rPr>
              <a:t>が有意に正</a:t>
            </a:r>
            <a:r>
              <a:rPr sz="2403" spc="-374" dirty="0">
                <a:solidFill>
                  <a:srgbClr val="333333"/>
                </a:solidFill>
                <a:latin typeface="SimSun"/>
                <a:cs typeface="SimSun"/>
              </a:rPr>
              <a:t>自己相関がゆっく りと減衰する</a:t>
            </a:r>
            <a:r>
              <a:rPr sz="2403" spc="-303" dirty="0">
                <a:solidFill>
                  <a:srgbClr val="333333"/>
                </a:solidFill>
                <a:latin typeface="SimSun"/>
                <a:cs typeface="SimSun"/>
              </a:rPr>
              <a:t>（長期記憶性</a:t>
            </a:r>
            <a:r>
              <a:rPr sz="2403" spc="-89" dirty="0">
                <a:solidFill>
                  <a:srgbClr val="333333"/>
                </a:solidFill>
                <a:latin typeface="SimSun"/>
                <a:cs typeface="SimSun"/>
              </a:rPr>
              <a:t>）</a:t>
            </a:r>
            <a:endParaRPr sz="2403">
              <a:latin typeface="SimSun"/>
              <a:cs typeface="SimSun"/>
            </a:endParaRPr>
          </a:p>
          <a:p>
            <a:pPr marL="843060">
              <a:spcBef>
                <a:spcPts val="854"/>
              </a:spcBef>
            </a:pPr>
            <a:r>
              <a:rPr sz="2403" spc="-294" dirty="0">
                <a:solidFill>
                  <a:srgbClr val="333333"/>
                </a:solidFill>
                <a:latin typeface="SimSun"/>
                <a:cs typeface="SimSun"/>
              </a:rPr>
              <a:t>単純なランダムウォークでは説明できない特性</a:t>
            </a:r>
            <a:endParaRPr sz="2403">
              <a:latin typeface="SimSun"/>
              <a:cs typeface="SimSun"/>
            </a:endParaRPr>
          </a:p>
          <a:p>
            <a:pPr marL="843060">
              <a:spcBef>
                <a:spcPts val="854"/>
              </a:spcBef>
            </a:pPr>
            <a:r>
              <a:rPr sz="2403" spc="-347" dirty="0">
                <a:solidFill>
                  <a:srgbClr val="333333"/>
                </a:solidFill>
                <a:latin typeface="SimSun"/>
                <a:cs typeface="SimSun"/>
              </a:rPr>
              <a:t>時変ボラティリティモデル</a:t>
            </a:r>
            <a:r>
              <a:rPr sz="2403" spc="-249" dirty="0">
                <a:solidFill>
                  <a:srgbClr val="333333"/>
                </a:solidFill>
                <a:latin typeface="SimSun"/>
                <a:cs typeface="SimSun"/>
              </a:rPr>
              <a:t>（</a:t>
            </a:r>
            <a:r>
              <a:rPr sz="2314" spc="-249" dirty="0">
                <a:solidFill>
                  <a:srgbClr val="333333"/>
                </a:solidFill>
                <a:latin typeface="Arial"/>
                <a:cs typeface="Arial"/>
              </a:rPr>
              <a:t>ARCH/GARCH</a:t>
            </a:r>
            <a:r>
              <a:rPr sz="2403" spc="-249" dirty="0">
                <a:solidFill>
                  <a:srgbClr val="333333"/>
                </a:solidFill>
                <a:latin typeface="SimSun"/>
                <a:cs typeface="SimSun"/>
              </a:rPr>
              <a:t>）</a:t>
            </a:r>
            <a:r>
              <a:rPr sz="2403" spc="-231" dirty="0">
                <a:solidFill>
                  <a:srgbClr val="333333"/>
                </a:solidFill>
                <a:latin typeface="SimSun"/>
                <a:cs typeface="SimSun"/>
              </a:rPr>
              <a:t>が必要</a:t>
            </a:r>
            <a:endParaRPr sz="2403">
              <a:latin typeface="SimSun"/>
              <a:cs typeface="SimSun"/>
            </a:endParaRPr>
          </a:p>
        </p:txBody>
      </p:sp>
      <p:sp>
        <p:nvSpPr>
          <p:cNvPr id="16" name="object 16"/>
          <p:cNvSpPr txBox="1">
            <a:spLocks noGrp="1"/>
          </p:cNvSpPr>
          <p:nvPr>
            <p:ph type="title"/>
          </p:nvPr>
        </p:nvSpPr>
        <p:spPr>
          <a:xfrm>
            <a:off x="789171" y="577425"/>
            <a:ext cx="12506834" cy="854355"/>
          </a:xfrm>
          <a:prstGeom prst="rect">
            <a:avLst/>
          </a:prstGeom>
        </p:spPr>
        <p:txBody>
          <a:bodyPr vert="horz" wrap="square" lIns="0" tIns="29383" rIns="0" bIns="0" rtlCol="0">
            <a:spAutoFit/>
          </a:bodyPr>
          <a:lstStyle/>
          <a:p>
            <a:pPr marL="22602">
              <a:spcBef>
                <a:spcPts val="231"/>
              </a:spcBef>
            </a:pPr>
            <a:r>
              <a:rPr spc="-62" dirty="0"/>
              <a:t>金融時系列に共通するスタイライズドファクト</a:t>
            </a:r>
          </a:p>
        </p:txBody>
      </p:sp>
      <p:grpSp>
        <p:nvGrpSpPr>
          <p:cNvPr id="17" name="object 17"/>
          <p:cNvGrpSpPr/>
          <p:nvPr/>
        </p:nvGrpSpPr>
        <p:grpSpPr>
          <a:xfrm>
            <a:off x="1218605" y="7665012"/>
            <a:ext cx="20138410" cy="8679180"/>
            <a:chOff x="685800" y="4286250"/>
            <a:chExt cx="11315700" cy="4876800"/>
          </a:xfrm>
        </p:grpSpPr>
        <p:pic>
          <p:nvPicPr>
            <p:cNvPr id="18" name="object 18"/>
            <p:cNvPicPr/>
            <p:nvPr/>
          </p:nvPicPr>
          <p:blipFill>
            <a:blip r:embed="rId3" cstate="print"/>
            <a:stretch>
              <a:fillRect/>
            </a:stretch>
          </p:blipFill>
          <p:spPr>
            <a:xfrm>
              <a:off x="685800" y="4495800"/>
              <a:ext cx="5067299" cy="2095499"/>
            </a:xfrm>
            <a:prstGeom prst="rect">
              <a:avLst/>
            </a:prstGeom>
          </p:spPr>
        </p:pic>
        <p:pic>
          <p:nvPicPr>
            <p:cNvPr id="19" name="object 19"/>
            <p:cNvPicPr/>
            <p:nvPr/>
          </p:nvPicPr>
          <p:blipFill>
            <a:blip r:embed="rId4" cstate="print"/>
            <a:stretch>
              <a:fillRect/>
            </a:stretch>
          </p:blipFill>
          <p:spPr>
            <a:xfrm>
              <a:off x="6477000" y="4286250"/>
              <a:ext cx="5067299" cy="2095499"/>
            </a:xfrm>
            <a:prstGeom prst="rect">
              <a:avLst/>
            </a:prstGeom>
          </p:spPr>
        </p:pic>
        <p:pic>
          <p:nvPicPr>
            <p:cNvPr id="20" name="object 20"/>
            <p:cNvPicPr/>
            <p:nvPr/>
          </p:nvPicPr>
          <p:blipFill>
            <a:blip r:embed="rId5" cstate="print"/>
            <a:stretch>
              <a:fillRect/>
            </a:stretch>
          </p:blipFill>
          <p:spPr>
            <a:xfrm>
              <a:off x="6477000" y="6534150"/>
              <a:ext cx="5067299" cy="2095499"/>
            </a:xfrm>
            <a:prstGeom prst="rect">
              <a:avLst/>
            </a:prstGeom>
          </p:spPr>
        </p:pic>
        <p:sp>
          <p:nvSpPr>
            <p:cNvPr id="21" name="object 21"/>
            <p:cNvSpPr/>
            <p:nvPr/>
          </p:nvSpPr>
          <p:spPr>
            <a:xfrm>
              <a:off x="10706099" y="883919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22" name="object 22"/>
            <p:cNvPicPr/>
            <p:nvPr/>
          </p:nvPicPr>
          <p:blipFill>
            <a:blip r:embed="rId6" cstate="print"/>
            <a:stretch>
              <a:fillRect/>
            </a:stretch>
          </p:blipFill>
          <p:spPr>
            <a:xfrm>
              <a:off x="10820399" y="8934449"/>
              <a:ext cx="133349" cy="133349"/>
            </a:xfrm>
            <a:prstGeom prst="rect">
              <a:avLst/>
            </a:prstGeom>
          </p:spPr>
        </p:pic>
      </p:grpSp>
      <p:sp>
        <p:nvSpPr>
          <p:cNvPr id="23" name="object 23"/>
          <p:cNvSpPr txBox="1"/>
          <p:nvPr/>
        </p:nvSpPr>
        <p:spPr>
          <a:xfrm>
            <a:off x="19574894" y="15939162"/>
            <a:ext cx="1601352" cy="256480"/>
          </a:xfrm>
          <a:prstGeom prst="rect">
            <a:avLst/>
          </a:prstGeom>
        </p:spPr>
        <p:txBody>
          <a:bodyPr vert="horz" wrap="square" lIns="0" tIns="0" rIns="0" bIns="0" rtlCol="0">
            <a:spAutoFit/>
          </a:bodyPr>
          <a:lstStyle/>
          <a:p>
            <a:pPr marL="22602">
              <a:lnSpc>
                <a:spcPts val="1958"/>
              </a:lnSpc>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145" y="0"/>
            <a:ext cx="21697950" cy="14690190"/>
            <a:chOff x="0" y="0"/>
            <a:chExt cx="12192000" cy="8254365"/>
          </a:xfrm>
        </p:grpSpPr>
        <p:pic>
          <p:nvPicPr>
            <p:cNvPr id="3" name="object 3"/>
            <p:cNvPicPr/>
            <p:nvPr/>
          </p:nvPicPr>
          <p:blipFill>
            <a:blip r:embed="rId2" cstate="print"/>
            <a:stretch>
              <a:fillRect/>
            </a:stretch>
          </p:blipFill>
          <p:spPr>
            <a:xfrm>
              <a:off x="0" y="0"/>
              <a:ext cx="12191999" cy="8253983"/>
            </a:xfrm>
            <a:prstGeom prst="rect">
              <a:avLst/>
            </a:prstGeom>
          </p:spPr>
        </p:pic>
        <p:sp>
          <p:nvSpPr>
            <p:cNvPr id="4" name="object 4"/>
            <p:cNvSpPr/>
            <p:nvPr/>
          </p:nvSpPr>
          <p:spPr>
            <a:xfrm>
              <a:off x="402323" y="1356372"/>
              <a:ext cx="5596255" cy="5767070"/>
            </a:xfrm>
            <a:custGeom>
              <a:avLst/>
              <a:gdLst/>
              <a:ahLst/>
              <a:cxnLst/>
              <a:rect l="l" t="t" r="r" b="b"/>
              <a:pathLst>
                <a:path w="5596255" h="5767070">
                  <a:moveTo>
                    <a:pt x="5596128" y="0"/>
                  </a:moveTo>
                  <a:lnTo>
                    <a:pt x="5541264" y="0"/>
                  </a:lnTo>
                  <a:lnTo>
                    <a:pt x="5541264" y="44450"/>
                  </a:lnTo>
                  <a:lnTo>
                    <a:pt x="5541264" y="5681967"/>
                  </a:lnTo>
                  <a:lnTo>
                    <a:pt x="54864" y="5681967"/>
                  </a:lnTo>
                  <a:lnTo>
                    <a:pt x="54864" y="44450"/>
                  </a:lnTo>
                  <a:lnTo>
                    <a:pt x="5541264" y="44450"/>
                  </a:lnTo>
                  <a:lnTo>
                    <a:pt x="5541264" y="0"/>
                  </a:lnTo>
                  <a:lnTo>
                    <a:pt x="0" y="0"/>
                  </a:lnTo>
                  <a:lnTo>
                    <a:pt x="0" y="44450"/>
                  </a:lnTo>
                  <a:lnTo>
                    <a:pt x="0" y="5681967"/>
                  </a:lnTo>
                  <a:lnTo>
                    <a:pt x="0" y="5767057"/>
                  </a:lnTo>
                  <a:lnTo>
                    <a:pt x="5596128" y="5767057"/>
                  </a:lnTo>
                  <a:lnTo>
                    <a:pt x="5596128" y="5682615"/>
                  </a:lnTo>
                  <a:lnTo>
                    <a:pt x="5596128" y="5681967"/>
                  </a:lnTo>
                  <a:lnTo>
                    <a:pt x="5596128" y="44450"/>
                  </a:lnTo>
                  <a:lnTo>
                    <a:pt x="5596128" y="43815"/>
                  </a:lnTo>
                  <a:lnTo>
                    <a:pt x="5596128" y="0"/>
                  </a:lnTo>
                  <a:close/>
                </a:path>
              </a:pathLst>
            </a:custGeom>
            <a:solidFill>
              <a:srgbClr val="000000">
                <a:alpha val="5099"/>
              </a:srgbClr>
            </a:solidFill>
          </p:spPr>
          <p:txBody>
            <a:bodyPr wrap="square" lIns="0" tIns="0" rIns="0" bIns="0" rtlCol="0"/>
            <a:lstStyle/>
            <a:p>
              <a:endParaRPr/>
            </a:p>
          </p:txBody>
        </p:sp>
        <p:sp>
          <p:nvSpPr>
            <p:cNvPr id="5" name="object 5"/>
            <p:cNvSpPr/>
            <p:nvPr/>
          </p:nvSpPr>
          <p:spPr>
            <a:xfrm>
              <a:off x="457199" y="1390649"/>
              <a:ext cx="5486400" cy="5657850"/>
            </a:xfrm>
            <a:custGeom>
              <a:avLst/>
              <a:gdLst/>
              <a:ahLst/>
              <a:cxnLst/>
              <a:rect l="l" t="t" r="r" b="b"/>
              <a:pathLst>
                <a:path w="5486400" h="5657850">
                  <a:moveTo>
                    <a:pt x="5486399" y="5657849"/>
                  </a:moveTo>
                  <a:lnTo>
                    <a:pt x="0" y="5657849"/>
                  </a:lnTo>
                  <a:lnTo>
                    <a:pt x="0" y="0"/>
                  </a:lnTo>
                  <a:lnTo>
                    <a:pt x="5486399" y="0"/>
                  </a:lnTo>
                  <a:lnTo>
                    <a:pt x="5486399" y="5657849"/>
                  </a:lnTo>
                  <a:close/>
                </a:path>
              </a:pathLst>
            </a:custGeom>
            <a:solidFill>
              <a:srgbClr val="FFFFFF"/>
            </a:solidFill>
          </p:spPr>
          <p:txBody>
            <a:bodyPr wrap="square" lIns="0" tIns="0" rIns="0" bIns="0" rtlCol="0"/>
            <a:lstStyle/>
            <a:p>
              <a:endParaRPr/>
            </a:p>
          </p:txBody>
        </p:sp>
        <p:sp>
          <p:nvSpPr>
            <p:cNvPr id="6" name="object 6"/>
            <p:cNvSpPr/>
            <p:nvPr/>
          </p:nvSpPr>
          <p:spPr>
            <a:xfrm>
              <a:off x="457199" y="1390649"/>
              <a:ext cx="38100" cy="5657850"/>
            </a:xfrm>
            <a:custGeom>
              <a:avLst/>
              <a:gdLst/>
              <a:ahLst/>
              <a:cxnLst/>
              <a:rect l="l" t="t" r="r" b="b"/>
              <a:pathLst>
                <a:path w="38100" h="5657850">
                  <a:moveTo>
                    <a:pt x="38099" y="5657849"/>
                  </a:moveTo>
                  <a:lnTo>
                    <a:pt x="0" y="5657849"/>
                  </a:lnTo>
                  <a:lnTo>
                    <a:pt x="0" y="0"/>
                  </a:lnTo>
                  <a:lnTo>
                    <a:pt x="38099" y="0"/>
                  </a:lnTo>
                  <a:lnTo>
                    <a:pt x="38099" y="5657849"/>
                  </a:lnTo>
                  <a:close/>
                </a:path>
              </a:pathLst>
            </a:custGeom>
            <a:solidFill>
              <a:srgbClr val="4199E1"/>
            </a:solidFill>
          </p:spPr>
          <p:txBody>
            <a:bodyPr wrap="square" lIns="0" tIns="0" rIns="0" bIns="0" rtlCol="0"/>
            <a:lstStyle/>
            <a:p>
              <a:endParaRPr/>
            </a:p>
          </p:txBody>
        </p:sp>
        <p:sp>
          <p:nvSpPr>
            <p:cNvPr id="7" name="object 7"/>
            <p:cNvSpPr/>
            <p:nvPr/>
          </p:nvSpPr>
          <p:spPr>
            <a:xfrm>
              <a:off x="685799" y="3638549"/>
              <a:ext cx="5067300" cy="971550"/>
            </a:xfrm>
            <a:custGeom>
              <a:avLst/>
              <a:gdLst/>
              <a:ahLst/>
              <a:cxnLst/>
              <a:rect l="l" t="t" r="r" b="b"/>
              <a:pathLst>
                <a:path w="5067300" h="971550">
                  <a:moveTo>
                    <a:pt x="5034251" y="971549"/>
                  </a:moveTo>
                  <a:lnTo>
                    <a:pt x="33047" y="971549"/>
                  </a:lnTo>
                  <a:lnTo>
                    <a:pt x="28187" y="970582"/>
                  </a:lnTo>
                  <a:lnTo>
                    <a:pt x="966" y="943362"/>
                  </a:lnTo>
                  <a:lnTo>
                    <a:pt x="0" y="938502"/>
                  </a:lnTo>
                  <a:lnTo>
                    <a:pt x="0" y="933449"/>
                  </a:lnTo>
                  <a:lnTo>
                    <a:pt x="0" y="33047"/>
                  </a:lnTo>
                  <a:lnTo>
                    <a:pt x="28187" y="966"/>
                  </a:lnTo>
                  <a:lnTo>
                    <a:pt x="33047" y="0"/>
                  </a:lnTo>
                  <a:lnTo>
                    <a:pt x="5034251" y="0"/>
                  </a:lnTo>
                  <a:lnTo>
                    <a:pt x="5066332" y="28186"/>
                  </a:lnTo>
                  <a:lnTo>
                    <a:pt x="5067299" y="33047"/>
                  </a:lnTo>
                  <a:lnTo>
                    <a:pt x="5067299" y="938502"/>
                  </a:lnTo>
                  <a:lnTo>
                    <a:pt x="5039111" y="970582"/>
                  </a:lnTo>
                  <a:lnTo>
                    <a:pt x="5034251" y="971549"/>
                  </a:lnTo>
                  <a:close/>
                </a:path>
              </a:pathLst>
            </a:custGeom>
            <a:solidFill>
              <a:srgbClr val="4199E1">
                <a:alpha val="10198"/>
              </a:srgbClr>
            </a:solidFill>
          </p:spPr>
          <p:txBody>
            <a:bodyPr wrap="square" lIns="0" tIns="0" rIns="0" bIns="0" rtlCol="0"/>
            <a:lstStyle/>
            <a:p>
              <a:endParaRPr/>
            </a:p>
          </p:txBody>
        </p:sp>
        <p:sp>
          <p:nvSpPr>
            <p:cNvPr id="8" name="object 8"/>
            <p:cNvSpPr/>
            <p:nvPr/>
          </p:nvSpPr>
          <p:spPr>
            <a:xfrm>
              <a:off x="695312" y="2628912"/>
              <a:ext cx="57150" cy="857250"/>
            </a:xfrm>
            <a:custGeom>
              <a:avLst/>
              <a:gdLst/>
              <a:ahLst/>
              <a:cxnLst/>
              <a:rect l="l" t="t" r="r" b="b"/>
              <a:pathLst>
                <a:path w="57150" h="857250">
                  <a:moveTo>
                    <a:pt x="57150" y="824877"/>
                  </a:moveTo>
                  <a:lnTo>
                    <a:pt x="32372" y="800087"/>
                  </a:lnTo>
                  <a:lnTo>
                    <a:pt x="24790" y="800087"/>
                  </a:lnTo>
                  <a:lnTo>
                    <a:pt x="0" y="824877"/>
                  </a:lnTo>
                  <a:lnTo>
                    <a:pt x="0" y="832459"/>
                  </a:lnTo>
                  <a:lnTo>
                    <a:pt x="24790" y="857237"/>
                  </a:lnTo>
                  <a:lnTo>
                    <a:pt x="32372" y="857237"/>
                  </a:lnTo>
                  <a:lnTo>
                    <a:pt x="57150" y="832459"/>
                  </a:lnTo>
                  <a:lnTo>
                    <a:pt x="57150" y="828662"/>
                  </a:lnTo>
                  <a:lnTo>
                    <a:pt x="57150" y="824877"/>
                  </a:lnTo>
                  <a:close/>
                </a:path>
                <a:path w="57150" h="857250">
                  <a:moveTo>
                    <a:pt x="57150" y="558177"/>
                  </a:moveTo>
                  <a:lnTo>
                    <a:pt x="32372" y="533387"/>
                  </a:lnTo>
                  <a:lnTo>
                    <a:pt x="24790" y="533387"/>
                  </a:lnTo>
                  <a:lnTo>
                    <a:pt x="0" y="558177"/>
                  </a:lnTo>
                  <a:lnTo>
                    <a:pt x="0" y="565759"/>
                  </a:lnTo>
                  <a:lnTo>
                    <a:pt x="24790" y="590537"/>
                  </a:lnTo>
                  <a:lnTo>
                    <a:pt x="32372" y="590537"/>
                  </a:lnTo>
                  <a:lnTo>
                    <a:pt x="57150" y="565759"/>
                  </a:lnTo>
                  <a:lnTo>
                    <a:pt x="57150" y="561962"/>
                  </a:lnTo>
                  <a:lnTo>
                    <a:pt x="57150" y="558177"/>
                  </a:lnTo>
                  <a:close/>
                </a:path>
                <a:path w="57150" h="857250">
                  <a:moveTo>
                    <a:pt x="57150" y="291477"/>
                  </a:moveTo>
                  <a:lnTo>
                    <a:pt x="32372" y="266700"/>
                  </a:lnTo>
                  <a:lnTo>
                    <a:pt x="24790" y="266700"/>
                  </a:lnTo>
                  <a:lnTo>
                    <a:pt x="0" y="291477"/>
                  </a:lnTo>
                  <a:lnTo>
                    <a:pt x="0" y="299059"/>
                  </a:lnTo>
                  <a:lnTo>
                    <a:pt x="24790" y="323850"/>
                  </a:lnTo>
                  <a:lnTo>
                    <a:pt x="32372" y="323850"/>
                  </a:lnTo>
                  <a:lnTo>
                    <a:pt x="57150" y="299059"/>
                  </a:lnTo>
                  <a:lnTo>
                    <a:pt x="57150" y="295275"/>
                  </a:lnTo>
                  <a:lnTo>
                    <a:pt x="57150" y="291477"/>
                  </a:lnTo>
                  <a:close/>
                </a:path>
                <a:path w="57150" h="857250">
                  <a:moveTo>
                    <a:pt x="57150" y="24777"/>
                  </a:moveTo>
                  <a:lnTo>
                    <a:pt x="32372" y="0"/>
                  </a:lnTo>
                  <a:lnTo>
                    <a:pt x="24790" y="0"/>
                  </a:lnTo>
                  <a:lnTo>
                    <a:pt x="0" y="24777"/>
                  </a:lnTo>
                  <a:lnTo>
                    <a:pt x="0" y="32359"/>
                  </a:lnTo>
                  <a:lnTo>
                    <a:pt x="24790" y="57137"/>
                  </a:lnTo>
                  <a:lnTo>
                    <a:pt x="32372" y="57137"/>
                  </a:lnTo>
                  <a:lnTo>
                    <a:pt x="57150" y="32359"/>
                  </a:lnTo>
                  <a:lnTo>
                    <a:pt x="57150" y="28575"/>
                  </a:lnTo>
                  <a:lnTo>
                    <a:pt x="57150" y="24777"/>
                  </a:lnTo>
                  <a:close/>
                </a:path>
              </a:pathLst>
            </a:custGeom>
            <a:solidFill>
              <a:srgbClr val="333333"/>
            </a:solidFill>
          </p:spPr>
          <p:txBody>
            <a:bodyPr wrap="square" lIns="0" tIns="0" rIns="0" bIns="0" rtlCol="0"/>
            <a:lstStyle/>
            <a:p>
              <a:endParaRPr/>
            </a:p>
          </p:txBody>
        </p:sp>
      </p:grpSp>
      <p:sp>
        <p:nvSpPr>
          <p:cNvPr id="9" name="object 9"/>
          <p:cNvSpPr txBox="1"/>
          <p:nvPr/>
        </p:nvSpPr>
        <p:spPr>
          <a:xfrm>
            <a:off x="698890" y="1559040"/>
            <a:ext cx="9862396" cy="6555957"/>
          </a:xfrm>
          <a:prstGeom prst="rect">
            <a:avLst/>
          </a:prstGeom>
        </p:spPr>
        <p:txBody>
          <a:bodyPr vert="horz" wrap="square" lIns="0" tIns="28253" rIns="0" bIns="0" rtlCol="0">
            <a:spAutoFit/>
          </a:bodyPr>
          <a:lstStyle/>
          <a:p>
            <a:pPr marL="97189">
              <a:spcBef>
                <a:spcPts val="222"/>
              </a:spcBef>
            </a:pPr>
            <a:r>
              <a:rPr sz="2848" spc="-338" dirty="0">
                <a:solidFill>
                  <a:srgbClr val="4A5467"/>
                </a:solidFill>
                <a:latin typeface="SimSun"/>
                <a:cs typeface="SimSun"/>
              </a:rPr>
              <a:t>普遍的に観測される統計的特徴 </a:t>
            </a:r>
            <a:r>
              <a:rPr sz="2848" spc="-36" dirty="0">
                <a:solidFill>
                  <a:srgbClr val="4A5467"/>
                </a:solidFill>
                <a:latin typeface="Microsoft Sans Serif"/>
                <a:cs typeface="Microsoft Sans Serif"/>
              </a:rPr>
              <a:t>(3/3)</a:t>
            </a:r>
            <a:endParaRPr sz="2848">
              <a:latin typeface="Microsoft Sans Serif"/>
              <a:cs typeface="Microsoft Sans Serif"/>
            </a:endParaRPr>
          </a:p>
          <a:p>
            <a:pPr>
              <a:lnSpc>
                <a:spcPct val="100000"/>
              </a:lnSpc>
            </a:pPr>
            <a:endParaRPr sz="2581">
              <a:latin typeface="Microsoft Sans Serif"/>
              <a:cs typeface="Microsoft Sans Serif"/>
            </a:endParaRPr>
          </a:p>
          <a:p>
            <a:pPr>
              <a:spcBef>
                <a:spcPts val="570"/>
              </a:spcBef>
            </a:pPr>
            <a:endParaRPr sz="2581">
              <a:latin typeface="Microsoft Sans Serif"/>
              <a:cs typeface="Microsoft Sans Serif"/>
            </a:endParaRPr>
          </a:p>
          <a:p>
            <a:pPr marL="504029">
              <a:spcBef>
                <a:spcPts val="9"/>
              </a:spcBef>
            </a:pPr>
            <a:r>
              <a:rPr sz="5339" spc="840" baseline="1388" dirty="0">
                <a:solidFill>
                  <a:srgbClr val="DB2525"/>
                </a:solidFill>
                <a:latin typeface="Arial Black"/>
                <a:cs typeface="Arial Black"/>
              </a:rPr>
              <a:t>↓ </a:t>
            </a:r>
            <a:r>
              <a:rPr sz="3559" b="1" spc="-133" dirty="0">
                <a:solidFill>
                  <a:srgbClr val="2B5281"/>
                </a:solidFill>
                <a:latin typeface="BIZ UDPGothic"/>
                <a:cs typeface="BIZ UDPGothic"/>
              </a:rPr>
              <a:t>レバレッジ効果</a:t>
            </a:r>
            <a:endParaRPr sz="3559">
              <a:latin typeface="BIZ UDPGothic"/>
              <a:cs typeface="BIZ UDPGothic"/>
            </a:endParaRPr>
          </a:p>
          <a:p>
            <a:pPr marL="504029" marR="436222">
              <a:lnSpc>
                <a:spcPct val="111100"/>
              </a:lnSpc>
              <a:spcBef>
                <a:spcPts val="1237"/>
              </a:spcBef>
            </a:pPr>
            <a:r>
              <a:rPr sz="2403" spc="-303" dirty="0">
                <a:solidFill>
                  <a:srgbClr val="333333"/>
                </a:solidFill>
                <a:latin typeface="SimSun"/>
                <a:cs typeface="SimSun"/>
              </a:rPr>
              <a:t>主</a:t>
            </a:r>
            <a:r>
              <a:rPr sz="2403" spc="-303" dirty="0">
                <a:solidFill>
                  <a:srgbClr val="333333"/>
                </a:solidFill>
                <a:latin typeface="PMingLiU"/>
                <a:cs typeface="PMingLiU"/>
              </a:rPr>
              <a:t>に</a:t>
            </a:r>
            <a:r>
              <a:rPr sz="2403" spc="-303" dirty="0">
                <a:solidFill>
                  <a:srgbClr val="333333"/>
                </a:solidFill>
                <a:latin typeface="SimSun"/>
                <a:cs typeface="SimSun"/>
              </a:rPr>
              <a:t>株式市場</a:t>
            </a:r>
            <a:r>
              <a:rPr sz="2403" spc="-303" dirty="0">
                <a:solidFill>
                  <a:srgbClr val="333333"/>
                </a:solidFill>
                <a:latin typeface="PMingLiU"/>
                <a:cs typeface="PMingLiU"/>
              </a:rPr>
              <a:t>で</a:t>
            </a:r>
            <a:r>
              <a:rPr sz="2403" spc="-303" dirty="0">
                <a:solidFill>
                  <a:srgbClr val="333333"/>
                </a:solidFill>
                <a:latin typeface="SimSun"/>
                <a:cs typeface="SimSun"/>
              </a:rPr>
              <a:t>顕著</a:t>
            </a:r>
            <a:r>
              <a:rPr sz="2403" spc="-303" dirty="0">
                <a:solidFill>
                  <a:srgbClr val="333333"/>
                </a:solidFill>
                <a:latin typeface="PMingLiU"/>
                <a:cs typeface="PMingLiU"/>
              </a:rPr>
              <a:t>な</a:t>
            </a:r>
            <a:r>
              <a:rPr sz="2403" spc="-303" dirty="0">
                <a:solidFill>
                  <a:srgbClr val="333333"/>
                </a:solidFill>
                <a:latin typeface="SimSun"/>
                <a:cs typeface="SimSun"/>
              </a:rPr>
              <a:t>現象</a:t>
            </a:r>
            <a:r>
              <a:rPr sz="2403" spc="-356" dirty="0">
                <a:solidFill>
                  <a:srgbClr val="333333"/>
                </a:solidFill>
                <a:latin typeface="PMingLiU"/>
                <a:cs typeface="PMingLiU"/>
              </a:rPr>
              <a:t>で、</a:t>
            </a:r>
            <a:r>
              <a:rPr sz="2403" b="1" spc="-267" dirty="0">
                <a:solidFill>
                  <a:srgbClr val="2A6BB0"/>
                </a:solidFill>
                <a:latin typeface="BIZ UDPGothic"/>
                <a:cs typeface="BIZ UDPGothic"/>
              </a:rPr>
              <a:t>価格下落が将来のボラティリティ上昇を引</a:t>
            </a:r>
            <a:r>
              <a:rPr sz="2403" b="1" spc="-240" dirty="0">
                <a:solidFill>
                  <a:srgbClr val="2A6BB0"/>
                </a:solidFill>
                <a:latin typeface="BIZ UDPGothic"/>
                <a:cs typeface="BIZ UDPGothic"/>
              </a:rPr>
              <a:t>き起こす</a:t>
            </a:r>
            <a:r>
              <a:rPr sz="2403" spc="-303" dirty="0">
                <a:solidFill>
                  <a:srgbClr val="333333"/>
                </a:solidFill>
                <a:latin typeface="SimSun"/>
                <a:cs typeface="SimSun"/>
              </a:rPr>
              <a:t>負</a:t>
            </a:r>
            <a:r>
              <a:rPr sz="2403" spc="-303" dirty="0">
                <a:solidFill>
                  <a:srgbClr val="333333"/>
                </a:solidFill>
                <a:latin typeface="PMingLiU"/>
                <a:cs typeface="PMingLiU"/>
              </a:rPr>
              <a:t>の</a:t>
            </a:r>
            <a:r>
              <a:rPr sz="2403" spc="-303" dirty="0">
                <a:solidFill>
                  <a:srgbClr val="333333"/>
                </a:solidFill>
                <a:latin typeface="SimSun"/>
                <a:cs typeface="SimSun"/>
              </a:rPr>
              <a:t>相関関係</a:t>
            </a:r>
            <a:r>
              <a:rPr sz="2403" spc="-89" dirty="0">
                <a:solidFill>
                  <a:srgbClr val="333333"/>
                </a:solidFill>
                <a:latin typeface="PMingLiU"/>
                <a:cs typeface="PMingLiU"/>
              </a:rPr>
              <a:t>。</a:t>
            </a:r>
            <a:endParaRPr sz="2403">
              <a:latin typeface="PMingLiU"/>
              <a:cs typeface="PMingLiU"/>
            </a:endParaRPr>
          </a:p>
          <a:p>
            <a:pPr marL="843060" marR="1409247">
              <a:lnSpc>
                <a:spcPct val="129600"/>
              </a:lnSpc>
              <a:spcBef>
                <a:spcPts val="534"/>
              </a:spcBef>
            </a:pPr>
            <a:r>
              <a:rPr sz="2403" spc="-303" dirty="0">
                <a:solidFill>
                  <a:srgbClr val="333333"/>
                </a:solidFill>
                <a:latin typeface="SimSun"/>
                <a:cs typeface="SimSun"/>
              </a:rPr>
              <a:t>株価急落</a:t>
            </a:r>
            <a:r>
              <a:rPr sz="2403" spc="-303" dirty="0">
                <a:solidFill>
                  <a:srgbClr val="333333"/>
                </a:solidFill>
                <a:latin typeface="PMingLiU"/>
                <a:cs typeface="PMingLiU"/>
              </a:rPr>
              <a:t>で</a:t>
            </a:r>
            <a:r>
              <a:rPr sz="2403" spc="-303" dirty="0">
                <a:solidFill>
                  <a:srgbClr val="333333"/>
                </a:solidFill>
                <a:latin typeface="SimSun"/>
                <a:cs typeface="SimSun"/>
              </a:rPr>
              <a:t>財務</a:t>
            </a:r>
            <a:r>
              <a:rPr sz="2403" spc="-303" dirty="0">
                <a:solidFill>
                  <a:srgbClr val="333333"/>
                </a:solidFill>
                <a:latin typeface="PMingLiU"/>
                <a:cs typeface="PMingLiU"/>
              </a:rPr>
              <a:t>レバレッジ</a:t>
            </a:r>
            <a:r>
              <a:rPr sz="2403" spc="-303" dirty="0">
                <a:solidFill>
                  <a:srgbClr val="333333"/>
                </a:solidFill>
                <a:latin typeface="SimSun"/>
                <a:cs typeface="SimSun"/>
              </a:rPr>
              <a:t>（負債比率）</a:t>
            </a:r>
            <a:r>
              <a:rPr sz="2403" spc="-303" dirty="0">
                <a:solidFill>
                  <a:srgbClr val="333333"/>
                </a:solidFill>
                <a:latin typeface="PMingLiU"/>
                <a:cs typeface="PMingLiU"/>
              </a:rPr>
              <a:t>が</a:t>
            </a:r>
            <a:r>
              <a:rPr sz="2403" spc="-303" dirty="0">
                <a:solidFill>
                  <a:srgbClr val="333333"/>
                </a:solidFill>
                <a:latin typeface="SimSun"/>
                <a:cs typeface="SimSun"/>
              </a:rPr>
              <a:t>上昇</a:t>
            </a:r>
            <a:r>
              <a:rPr sz="2403" spc="-303" dirty="0">
                <a:solidFill>
                  <a:srgbClr val="333333"/>
                </a:solidFill>
                <a:latin typeface="PMingLiU"/>
                <a:cs typeface="PMingLiU"/>
              </a:rPr>
              <a:t>し、リスク</a:t>
            </a:r>
            <a:r>
              <a:rPr sz="2403" spc="-196" dirty="0">
                <a:solidFill>
                  <a:srgbClr val="333333"/>
                </a:solidFill>
                <a:latin typeface="SimSun"/>
                <a:cs typeface="SimSun"/>
              </a:rPr>
              <a:t>増大</a:t>
            </a:r>
            <a:r>
              <a:rPr sz="2403" b="1" spc="-294" dirty="0">
                <a:solidFill>
                  <a:srgbClr val="2A6BB0"/>
                </a:solidFill>
                <a:latin typeface="BIZ UDPGothic"/>
                <a:cs typeface="BIZ UDPGothic"/>
              </a:rPr>
              <a:t>過去のリターンと将来の分散の間に負の相関</a:t>
            </a:r>
            <a:endParaRPr sz="2403">
              <a:latin typeface="BIZ UDPGothic"/>
              <a:cs typeface="BIZ UDPGothic"/>
            </a:endParaRPr>
          </a:p>
          <a:p>
            <a:pPr marL="843060">
              <a:spcBef>
                <a:spcPts val="854"/>
              </a:spcBef>
            </a:pPr>
            <a:r>
              <a:rPr sz="2403" spc="-303" dirty="0">
                <a:solidFill>
                  <a:srgbClr val="333333"/>
                </a:solidFill>
                <a:latin typeface="SimSun"/>
                <a:cs typeface="SimSun"/>
              </a:rPr>
              <a:t>悪材料</a:t>
            </a:r>
            <a:r>
              <a:rPr sz="2403" spc="-329" dirty="0">
                <a:solidFill>
                  <a:srgbClr val="333333"/>
                </a:solidFill>
                <a:latin typeface="PMingLiU"/>
                <a:cs typeface="PMingLiU"/>
              </a:rPr>
              <a:t>による</a:t>
            </a:r>
            <a:r>
              <a:rPr sz="2403" spc="-303" dirty="0">
                <a:solidFill>
                  <a:srgbClr val="333333"/>
                </a:solidFill>
                <a:latin typeface="SimSun"/>
                <a:cs typeface="SimSun"/>
              </a:rPr>
              <a:t>急落</a:t>
            </a:r>
            <a:r>
              <a:rPr sz="2403" spc="-311" dirty="0">
                <a:solidFill>
                  <a:srgbClr val="333333"/>
                </a:solidFill>
                <a:latin typeface="PMingLiU"/>
                <a:cs typeface="PMingLiU"/>
              </a:rPr>
              <a:t>はそ の</a:t>
            </a:r>
            <a:r>
              <a:rPr sz="2403" spc="-303" dirty="0">
                <a:solidFill>
                  <a:srgbClr val="333333"/>
                </a:solidFill>
                <a:latin typeface="SimSun"/>
                <a:cs typeface="SimSun"/>
              </a:rPr>
              <a:t>後</a:t>
            </a:r>
            <a:r>
              <a:rPr sz="2403" spc="-303" dirty="0">
                <a:solidFill>
                  <a:srgbClr val="333333"/>
                </a:solidFill>
                <a:latin typeface="PMingLiU"/>
                <a:cs typeface="PMingLiU"/>
              </a:rPr>
              <a:t>も</a:t>
            </a:r>
            <a:r>
              <a:rPr sz="2403" spc="-303" dirty="0">
                <a:solidFill>
                  <a:srgbClr val="333333"/>
                </a:solidFill>
                <a:latin typeface="SimSun"/>
                <a:cs typeface="SimSun"/>
              </a:rPr>
              <a:t>不安定性</a:t>
            </a:r>
            <a:r>
              <a:rPr sz="2403" spc="-303" dirty="0">
                <a:solidFill>
                  <a:srgbClr val="333333"/>
                </a:solidFill>
                <a:latin typeface="PMingLiU"/>
                <a:cs typeface="PMingLiU"/>
              </a:rPr>
              <a:t>を</a:t>
            </a:r>
            <a:r>
              <a:rPr sz="2403" spc="-303" dirty="0">
                <a:solidFill>
                  <a:srgbClr val="333333"/>
                </a:solidFill>
                <a:latin typeface="SimSun"/>
                <a:cs typeface="SimSun"/>
              </a:rPr>
              <a:t>持続</a:t>
            </a:r>
            <a:r>
              <a:rPr sz="2403" spc="-231" dirty="0">
                <a:solidFill>
                  <a:srgbClr val="333333"/>
                </a:solidFill>
                <a:latin typeface="PMingLiU"/>
                <a:cs typeface="PMingLiU"/>
              </a:rPr>
              <a:t>させる</a:t>
            </a:r>
            <a:endParaRPr sz="2403">
              <a:latin typeface="PMingLiU"/>
              <a:cs typeface="PMingLiU"/>
            </a:endParaRPr>
          </a:p>
          <a:p>
            <a:pPr marL="843060">
              <a:spcBef>
                <a:spcPts val="854"/>
              </a:spcBef>
            </a:pPr>
            <a:r>
              <a:rPr sz="2403" spc="-303" dirty="0">
                <a:solidFill>
                  <a:srgbClr val="333333"/>
                </a:solidFill>
                <a:latin typeface="SimSun"/>
                <a:cs typeface="SimSun"/>
              </a:rPr>
              <a:t>同程度</a:t>
            </a:r>
            <a:r>
              <a:rPr sz="2403" spc="-303" dirty="0">
                <a:solidFill>
                  <a:srgbClr val="333333"/>
                </a:solidFill>
                <a:latin typeface="PMingLiU"/>
                <a:cs typeface="PMingLiU"/>
              </a:rPr>
              <a:t>の</a:t>
            </a:r>
            <a:r>
              <a:rPr sz="2403" spc="-303" dirty="0">
                <a:solidFill>
                  <a:srgbClr val="333333"/>
                </a:solidFill>
                <a:latin typeface="SimSun"/>
                <a:cs typeface="SimSun"/>
              </a:rPr>
              <a:t>急騰</a:t>
            </a:r>
            <a:r>
              <a:rPr sz="2403" spc="-338" dirty="0">
                <a:solidFill>
                  <a:srgbClr val="333333"/>
                </a:solidFill>
                <a:latin typeface="PMingLiU"/>
                <a:cs typeface="PMingLiU"/>
              </a:rPr>
              <a:t>がもたら すボラティリティ</a:t>
            </a:r>
            <a:r>
              <a:rPr sz="2403" spc="-303" dirty="0">
                <a:solidFill>
                  <a:srgbClr val="333333"/>
                </a:solidFill>
                <a:latin typeface="SimSun"/>
                <a:cs typeface="SimSun"/>
              </a:rPr>
              <a:t>上昇</a:t>
            </a:r>
            <a:r>
              <a:rPr sz="2403" spc="-303" dirty="0">
                <a:solidFill>
                  <a:srgbClr val="333333"/>
                </a:solidFill>
                <a:latin typeface="PMingLiU"/>
                <a:cs typeface="PMingLiU"/>
              </a:rPr>
              <a:t>は</a:t>
            </a:r>
            <a:r>
              <a:rPr sz="2403" spc="-303" dirty="0">
                <a:solidFill>
                  <a:srgbClr val="333333"/>
                </a:solidFill>
                <a:latin typeface="SimSun"/>
                <a:cs typeface="SimSun"/>
              </a:rPr>
              <a:t>相対的</a:t>
            </a:r>
            <a:r>
              <a:rPr sz="2403" spc="-303" dirty="0">
                <a:solidFill>
                  <a:srgbClr val="333333"/>
                </a:solidFill>
                <a:latin typeface="PMingLiU"/>
                <a:cs typeface="PMingLiU"/>
              </a:rPr>
              <a:t>に</a:t>
            </a:r>
            <a:r>
              <a:rPr sz="2403" spc="-303" dirty="0">
                <a:solidFill>
                  <a:srgbClr val="333333"/>
                </a:solidFill>
                <a:latin typeface="SimSun"/>
                <a:cs typeface="SimSun"/>
              </a:rPr>
              <a:t>小</a:t>
            </a:r>
            <a:r>
              <a:rPr sz="2403" spc="-196" dirty="0">
                <a:solidFill>
                  <a:srgbClr val="333333"/>
                </a:solidFill>
                <a:latin typeface="PMingLiU"/>
                <a:cs typeface="PMingLiU"/>
              </a:rPr>
              <a:t>さい</a:t>
            </a:r>
            <a:endParaRPr sz="2403">
              <a:latin typeface="PMingLiU"/>
              <a:cs typeface="PMingLiU"/>
            </a:endParaRPr>
          </a:p>
          <a:p>
            <a:pPr marL="707449">
              <a:spcBef>
                <a:spcPts val="2189"/>
              </a:spcBef>
            </a:pPr>
            <a:r>
              <a:rPr sz="2136" spc="-222" dirty="0">
                <a:solidFill>
                  <a:srgbClr val="333333"/>
                </a:solidFill>
                <a:latin typeface="SimSun"/>
                <a:cs typeface="SimSun"/>
              </a:rPr>
              <a:t>資産</a:t>
            </a:r>
            <a:r>
              <a:rPr sz="2136" spc="-240" dirty="0">
                <a:solidFill>
                  <a:srgbClr val="333333"/>
                </a:solidFill>
                <a:latin typeface="PMingLiU"/>
                <a:cs typeface="PMingLiU"/>
              </a:rPr>
              <a:t>クラス</a:t>
            </a:r>
            <a:r>
              <a:rPr sz="2136" spc="-222" dirty="0">
                <a:solidFill>
                  <a:srgbClr val="333333"/>
                </a:solidFill>
                <a:latin typeface="SimSun"/>
                <a:cs typeface="SimSun"/>
              </a:rPr>
              <a:t>に</a:t>
            </a:r>
            <a:r>
              <a:rPr sz="2136" spc="-249" dirty="0">
                <a:solidFill>
                  <a:srgbClr val="333333"/>
                </a:solidFill>
                <a:latin typeface="PMingLiU"/>
                <a:cs typeface="PMingLiU"/>
              </a:rPr>
              <a:t>よる</a:t>
            </a:r>
            <a:r>
              <a:rPr sz="2136" spc="-222" dirty="0">
                <a:solidFill>
                  <a:srgbClr val="333333"/>
                </a:solidFill>
                <a:latin typeface="SimSun"/>
                <a:cs typeface="SimSun"/>
              </a:rPr>
              <a:t>違い</a:t>
            </a:r>
            <a:r>
              <a:rPr sz="2136" spc="-89" dirty="0">
                <a:solidFill>
                  <a:srgbClr val="333333"/>
                </a:solidFill>
                <a:latin typeface="Lucida Console"/>
                <a:cs typeface="Lucida Console"/>
              </a:rPr>
              <a:t>:</a:t>
            </a:r>
            <a:endParaRPr sz="2136">
              <a:latin typeface="Lucida Console"/>
              <a:cs typeface="Lucida Console"/>
            </a:endParaRPr>
          </a:p>
          <a:p>
            <a:pPr marL="707449">
              <a:spcBef>
                <a:spcPts val="240"/>
              </a:spcBef>
            </a:pPr>
            <a:r>
              <a:rPr sz="2136" spc="-222" dirty="0">
                <a:solidFill>
                  <a:srgbClr val="333333"/>
                </a:solidFill>
                <a:latin typeface="PMingLiU"/>
                <a:cs typeface="PMingLiU"/>
              </a:rPr>
              <a:t>‧</a:t>
            </a:r>
            <a:r>
              <a:rPr sz="2136" spc="-222" dirty="0">
                <a:solidFill>
                  <a:srgbClr val="333333"/>
                </a:solidFill>
                <a:latin typeface="SimSun"/>
                <a:cs typeface="SimSun"/>
              </a:rPr>
              <a:t>株式指数</a:t>
            </a:r>
            <a:r>
              <a:rPr sz="2136" spc="-142" dirty="0">
                <a:solidFill>
                  <a:srgbClr val="333333"/>
                </a:solidFill>
                <a:latin typeface="Lucida Console"/>
                <a:cs typeface="Lucida Console"/>
              </a:rPr>
              <a:t>: </a:t>
            </a:r>
            <a:r>
              <a:rPr sz="2136" spc="-222" dirty="0">
                <a:solidFill>
                  <a:srgbClr val="333333"/>
                </a:solidFill>
                <a:latin typeface="SimSun"/>
                <a:cs typeface="SimSun"/>
              </a:rPr>
              <a:t>強い</a:t>
            </a:r>
            <a:r>
              <a:rPr sz="2136" spc="-222" dirty="0">
                <a:solidFill>
                  <a:srgbClr val="333333"/>
                </a:solidFill>
                <a:latin typeface="PMingLiU"/>
                <a:cs typeface="PMingLiU"/>
              </a:rPr>
              <a:t>レバレッジ</a:t>
            </a:r>
            <a:r>
              <a:rPr sz="2136" spc="-160" dirty="0">
                <a:solidFill>
                  <a:srgbClr val="333333"/>
                </a:solidFill>
                <a:latin typeface="SimSun"/>
                <a:cs typeface="SimSun"/>
              </a:rPr>
              <a:t>効果</a:t>
            </a:r>
            <a:endParaRPr sz="2136">
              <a:latin typeface="SimSun"/>
              <a:cs typeface="SimSun"/>
            </a:endParaRPr>
          </a:p>
          <a:p>
            <a:pPr marL="707449">
              <a:spcBef>
                <a:spcPts val="374"/>
              </a:spcBef>
            </a:pPr>
            <a:r>
              <a:rPr sz="2136" spc="-222" dirty="0">
                <a:solidFill>
                  <a:srgbClr val="333333"/>
                </a:solidFill>
                <a:latin typeface="PMingLiU"/>
                <a:cs typeface="PMingLiU"/>
              </a:rPr>
              <a:t>‧</a:t>
            </a:r>
            <a:r>
              <a:rPr sz="2136" spc="-222" dirty="0">
                <a:solidFill>
                  <a:srgbClr val="333333"/>
                </a:solidFill>
                <a:latin typeface="SimSun"/>
                <a:cs typeface="SimSun"/>
              </a:rPr>
              <a:t>為</a:t>
            </a:r>
            <a:r>
              <a:rPr sz="2136" spc="-222" dirty="0">
                <a:solidFill>
                  <a:srgbClr val="333333"/>
                </a:solidFill>
                <a:latin typeface="Meiryo"/>
                <a:cs typeface="Meiryo"/>
              </a:rPr>
              <a:t>替</a:t>
            </a:r>
            <a:r>
              <a:rPr sz="2136" spc="-222" dirty="0">
                <a:solidFill>
                  <a:srgbClr val="333333"/>
                </a:solidFill>
                <a:latin typeface="PMingLiU"/>
                <a:cs typeface="PMingLiU"/>
              </a:rPr>
              <a:t>‧</a:t>
            </a:r>
            <a:r>
              <a:rPr sz="2136" spc="-222" dirty="0">
                <a:solidFill>
                  <a:srgbClr val="333333"/>
                </a:solidFill>
                <a:latin typeface="SimSun"/>
                <a:cs typeface="SimSun"/>
              </a:rPr>
              <a:t>商品</a:t>
            </a:r>
            <a:r>
              <a:rPr sz="2136" spc="-142" dirty="0">
                <a:solidFill>
                  <a:srgbClr val="333333"/>
                </a:solidFill>
                <a:latin typeface="Lucida Console"/>
                <a:cs typeface="Lucida Console"/>
              </a:rPr>
              <a:t>: </a:t>
            </a:r>
            <a:r>
              <a:rPr sz="2136" spc="-214" dirty="0">
                <a:solidFill>
                  <a:srgbClr val="333333"/>
                </a:solidFill>
                <a:latin typeface="SimSun"/>
                <a:cs typeface="SimSun"/>
              </a:rPr>
              <a:t>弱いか対称的な効果</a:t>
            </a:r>
            <a:endParaRPr sz="2136">
              <a:latin typeface="SimSun"/>
              <a:cs typeface="SimSun"/>
            </a:endParaRPr>
          </a:p>
          <a:p>
            <a:pPr marL="707449">
              <a:spcBef>
                <a:spcPts val="240"/>
              </a:spcBef>
            </a:pPr>
            <a:r>
              <a:rPr sz="2136" spc="-222" dirty="0">
                <a:solidFill>
                  <a:srgbClr val="333333"/>
                </a:solidFill>
                <a:latin typeface="PMingLiU"/>
                <a:cs typeface="PMingLiU"/>
              </a:rPr>
              <a:t>‧</a:t>
            </a:r>
            <a:r>
              <a:rPr sz="2136" spc="-222" dirty="0">
                <a:solidFill>
                  <a:srgbClr val="333333"/>
                </a:solidFill>
                <a:latin typeface="SimSun"/>
                <a:cs typeface="SimSun"/>
              </a:rPr>
              <a:t>仮想通貨</a:t>
            </a:r>
            <a:r>
              <a:rPr sz="2136" spc="-142" dirty="0">
                <a:solidFill>
                  <a:srgbClr val="333333"/>
                </a:solidFill>
                <a:latin typeface="Lucida Console"/>
                <a:cs typeface="Lucida Console"/>
              </a:rPr>
              <a:t>: </a:t>
            </a:r>
            <a:r>
              <a:rPr sz="2136" spc="-222" dirty="0">
                <a:solidFill>
                  <a:srgbClr val="333333"/>
                </a:solidFill>
                <a:latin typeface="SimSun"/>
                <a:cs typeface="SimSun"/>
              </a:rPr>
              <a:t>構造的理由はないが観測事例あ</a:t>
            </a:r>
            <a:r>
              <a:rPr sz="2136" spc="-89" dirty="0">
                <a:solidFill>
                  <a:srgbClr val="333333"/>
                </a:solidFill>
                <a:latin typeface="PMingLiU"/>
                <a:cs typeface="PMingLiU"/>
              </a:rPr>
              <a:t>り</a:t>
            </a:r>
            <a:endParaRPr sz="2136">
              <a:latin typeface="PMingLiU"/>
              <a:cs typeface="PMingLiU"/>
            </a:endParaRPr>
          </a:p>
        </p:txBody>
      </p:sp>
      <p:grpSp>
        <p:nvGrpSpPr>
          <p:cNvPr id="10" name="object 10"/>
          <p:cNvGrpSpPr/>
          <p:nvPr/>
        </p:nvGrpSpPr>
        <p:grpSpPr>
          <a:xfrm>
            <a:off x="11005416" y="2413892"/>
            <a:ext cx="9959585" cy="11445669"/>
            <a:chOff x="6193535" y="1356360"/>
            <a:chExt cx="5596255" cy="6431280"/>
          </a:xfrm>
        </p:grpSpPr>
        <p:sp>
          <p:nvSpPr>
            <p:cNvPr id="11" name="object 11"/>
            <p:cNvSpPr/>
            <p:nvPr/>
          </p:nvSpPr>
          <p:spPr>
            <a:xfrm>
              <a:off x="6193523" y="1356372"/>
              <a:ext cx="5596255" cy="6431280"/>
            </a:xfrm>
            <a:custGeom>
              <a:avLst/>
              <a:gdLst/>
              <a:ahLst/>
              <a:cxnLst/>
              <a:rect l="l" t="t" r="r" b="b"/>
              <a:pathLst>
                <a:path w="5596255" h="6431280">
                  <a:moveTo>
                    <a:pt x="5596128" y="0"/>
                  </a:moveTo>
                  <a:lnTo>
                    <a:pt x="5541264" y="0"/>
                  </a:lnTo>
                  <a:lnTo>
                    <a:pt x="5541264" y="44450"/>
                  </a:lnTo>
                  <a:lnTo>
                    <a:pt x="5541264" y="6348717"/>
                  </a:lnTo>
                  <a:lnTo>
                    <a:pt x="54864" y="6348717"/>
                  </a:lnTo>
                  <a:lnTo>
                    <a:pt x="54864" y="44450"/>
                  </a:lnTo>
                  <a:lnTo>
                    <a:pt x="5541264" y="44450"/>
                  </a:lnTo>
                  <a:lnTo>
                    <a:pt x="5541264" y="0"/>
                  </a:lnTo>
                  <a:lnTo>
                    <a:pt x="0" y="0"/>
                  </a:lnTo>
                  <a:lnTo>
                    <a:pt x="0" y="44450"/>
                  </a:lnTo>
                  <a:lnTo>
                    <a:pt x="0" y="6348717"/>
                  </a:lnTo>
                  <a:lnTo>
                    <a:pt x="0" y="6431267"/>
                  </a:lnTo>
                  <a:lnTo>
                    <a:pt x="5596128" y="6431267"/>
                  </a:lnTo>
                  <a:lnTo>
                    <a:pt x="5596128" y="6349365"/>
                  </a:lnTo>
                  <a:lnTo>
                    <a:pt x="5596128" y="6348717"/>
                  </a:lnTo>
                  <a:lnTo>
                    <a:pt x="5596128" y="44450"/>
                  </a:lnTo>
                  <a:lnTo>
                    <a:pt x="5596128" y="43815"/>
                  </a:lnTo>
                  <a:lnTo>
                    <a:pt x="5596128" y="0"/>
                  </a:lnTo>
                  <a:close/>
                </a:path>
              </a:pathLst>
            </a:custGeom>
            <a:solidFill>
              <a:srgbClr val="000000">
                <a:alpha val="5099"/>
              </a:srgbClr>
            </a:solidFill>
          </p:spPr>
          <p:txBody>
            <a:bodyPr wrap="square" lIns="0" tIns="0" rIns="0" bIns="0" rtlCol="0"/>
            <a:lstStyle/>
            <a:p>
              <a:endParaRPr/>
            </a:p>
          </p:txBody>
        </p:sp>
        <p:sp>
          <p:nvSpPr>
            <p:cNvPr id="12" name="object 12"/>
            <p:cNvSpPr/>
            <p:nvPr/>
          </p:nvSpPr>
          <p:spPr>
            <a:xfrm>
              <a:off x="6248399" y="1390649"/>
              <a:ext cx="5486400" cy="6324600"/>
            </a:xfrm>
            <a:custGeom>
              <a:avLst/>
              <a:gdLst/>
              <a:ahLst/>
              <a:cxnLst/>
              <a:rect l="l" t="t" r="r" b="b"/>
              <a:pathLst>
                <a:path w="5486400" h="6324600">
                  <a:moveTo>
                    <a:pt x="5486399" y="6324599"/>
                  </a:moveTo>
                  <a:lnTo>
                    <a:pt x="0" y="6324599"/>
                  </a:lnTo>
                  <a:lnTo>
                    <a:pt x="0" y="0"/>
                  </a:lnTo>
                  <a:lnTo>
                    <a:pt x="5486399" y="0"/>
                  </a:lnTo>
                  <a:lnTo>
                    <a:pt x="5486399" y="6324599"/>
                  </a:lnTo>
                  <a:close/>
                </a:path>
              </a:pathLst>
            </a:custGeom>
            <a:solidFill>
              <a:srgbClr val="FFFFFF"/>
            </a:solidFill>
          </p:spPr>
          <p:txBody>
            <a:bodyPr wrap="square" lIns="0" tIns="0" rIns="0" bIns="0" rtlCol="0"/>
            <a:lstStyle/>
            <a:p>
              <a:endParaRPr/>
            </a:p>
          </p:txBody>
        </p:sp>
        <p:sp>
          <p:nvSpPr>
            <p:cNvPr id="13" name="object 13"/>
            <p:cNvSpPr/>
            <p:nvPr/>
          </p:nvSpPr>
          <p:spPr>
            <a:xfrm>
              <a:off x="6248399" y="1390649"/>
              <a:ext cx="38100" cy="6324600"/>
            </a:xfrm>
            <a:custGeom>
              <a:avLst/>
              <a:gdLst/>
              <a:ahLst/>
              <a:cxnLst/>
              <a:rect l="l" t="t" r="r" b="b"/>
              <a:pathLst>
                <a:path w="38100" h="6324600">
                  <a:moveTo>
                    <a:pt x="38099" y="6324599"/>
                  </a:moveTo>
                  <a:lnTo>
                    <a:pt x="0" y="6324599"/>
                  </a:lnTo>
                  <a:lnTo>
                    <a:pt x="0" y="0"/>
                  </a:lnTo>
                  <a:lnTo>
                    <a:pt x="38099" y="0"/>
                  </a:lnTo>
                  <a:lnTo>
                    <a:pt x="38099" y="6324599"/>
                  </a:lnTo>
                  <a:close/>
                </a:path>
              </a:pathLst>
            </a:custGeom>
            <a:solidFill>
              <a:srgbClr val="4199E1"/>
            </a:solidFill>
          </p:spPr>
          <p:txBody>
            <a:bodyPr wrap="square" lIns="0" tIns="0" rIns="0" bIns="0" rtlCol="0"/>
            <a:lstStyle/>
            <a:p>
              <a:endParaRPr/>
            </a:p>
          </p:txBody>
        </p:sp>
        <p:sp>
          <p:nvSpPr>
            <p:cNvPr id="14" name="object 14"/>
            <p:cNvSpPr/>
            <p:nvPr/>
          </p:nvSpPr>
          <p:spPr>
            <a:xfrm>
              <a:off x="6476999" y="6343649"/>
              <a:ext cx="5067300" cy="1181100"/>
            </a:xfrm>
            <a:custGeom>
              <a:avLst/>
              <a:gdLst/>
              <a:ahLst/>
              <a:cxnLst/>
              <a:rect l="l" t="t" r="r" b="b"/>
              <a:pathLst>
                <a:path w="5067300" h="1181100">
                  <a:moveTo>
                    <a:pt x="5034252" y="1181099"/>
                  </a:moveTo>
                  <a:lnTo>
                    <a:pt x="33047" y="1181099"/>
                  </a:lnTo>
                  <a:lnTo>
                    <a:pt x="28187" y="1180131"/>
                  </a:lnTo>
                  <a:lnTo>
                    <a:pt x="966" y="1152910"/>
                  </a:lnTo>
                  <a:lnTo>
                    <a:pt x="0" y="1148051"/>
                  </a:lnTo>
                  <a:lnTo>
                    <a:pt x="0" y="1142999"/>
                  </a:lnTo>
                  <a:lnTo>
                    <a:pt x="0" y="33047"/>
                  </a:lnTo>
                  <a:lnTo>
                    <a:pt x="28187" y="966"/>
                  </a:lnTo>
                  <a:lnTo>
                    <a:pt x="33047" y="0"/>
                  </a:lnTo>
                  <a:lnTo>
                    <a:pt x="5034252" y="0"/>
                  </a:lnTo>
                  <a:lnTo>
                    <a:pt x="5066332" y="28186"/>
                  </a:lnTo>
                  <a:lnTo>
                    <a:pt x="5067299" y="33047"/>
                  </a:lnTo>
                  <a:lnTo>
                    <a:pt x="5067299" y="1148051"/>
                  </a:lnTo>
                  <a:lnTo>
                    <a:pt x="5039111" y="1180131"/>
                  </a:lnTo>
                  <a:lnTo>
                    <a:pt x="5034252" y="1181099"/>
                  </a:lnTo>
                  <a:close/>
                </a:path>
              </a:pathLst>
            </a:custGeom>
            <a:solidFill>
              <a:srgbClr val="4199E1">
                <a:alpha val="10198"/>
              </a:srgbClr>
            </a:solidFill>
          </p:spPr>
          <p:txBody>
            <a:bodyPr wrap="square" lIns="0" tIns="0" rIns="0" bIns="0" rtlCol="0"/>
            <a:lstStyle/>
            <a:p>
              <a:endParaRPr/>
            </a:p>
          </p:txBody>
        </p:sp>
        <p:sp>
          <p:nvSpPr>
            <p:cNvPr id="15" name="object 15"/>
            <p:cNvSpPr/>
            <p:nvPr/>
          </p:nvSpPr>
          <p:spPr>
            <a:xfrm>
              <a:off x="6486512" y="2628912"/>
              <a:ext cx="57150" cy="1085850"/>
            </a:xfrm>
            <a:custGeom>
              <a:avLst/>
              <a:gdLst/>
              <a:ahLst/>
              <a:cxnLst/>
              <a:rect l="l" t="t" r="r" b="b"/>
              <a:pathLst>
                <a:path w="57150" h="1085850">
                  <a:moveTo>
                    <a:pt x="57150" y="1053477"/>
                  </a:moveTo>
                  <a:lnTo>
                    <a:pt x="32372" y="1028687"/>
                  </a:lnTo>
                  <a:lnTo>
                    <a:pt x="24790" y="1028687"/>
                  </a:lnTo>
                  <a:lnTo>
                    <a:pt x="0" y="1053477"/>
                  </a:lnTo>
                  <a:lnTo>
                    <a:pt x="0" y="1061059"/>
                  </a:lnTo>
                  <a:lnTo>
                    <a:pt x="24790" y="1085837"/>
                  </a:lnTo>
                  <a:lnTo>
                    <a:pt x="32372" y="1085837"/>
                  </a:lnTo>
                  <a:lnTo>
                    <a:pt x="57150" y="1061059"/>
                  </a:lnTo>
                  <a:lnTo>
                    <a:pt x="57150" y="1057262"/>
                  </a:lnTo>
                  <a:lnTo>
                    <a:pt x="57150" y="1053477"/>
                  </a:lnTo>
                  <a:close/>
                </a:path>
                <a:path w="57150" h="1085850">
                  <a:moveTo>
                    <a:pt x="57150" y="786777"/>
                  </a:moveTo>
                  <a:lnTo>
                    <a:pt x="32372" y="761987"/>
                  </a:lnTo>
                  <a:lnTo>
                    <a:pt x="24790" y="761987"/>
                  </a:lnTo>
                  <a:lnTo>
                    <a:pt x="0" y="786777"/>
                  </a:lnTo>
                  <a:lnTo>
                    <a:pt x="0" y="794359"/>
                  </a:lnTo>
                  <a:lnTo>
                    <a:pt x="24790" y="819137"/>
                  </a:lnTo>
                  <a:lnTo>
                    <a:pt x="32372" y="819137"/>
                  </a:lnTo>
                  <a:lnTo>
                    <a:pt x="57150" y="794359"/>
                  </a:lnTo>
                  <a:lnTo>
                    <a:pt x="57150" y="790562"/>
                  </a:lnTo>
                  <a:lnTo>
                    <a:pt x="57150" y="786777"/>
                  </a:lnTo>
                  <a:close/>
                </a:path>
                <a:path w="57150" h="1085850">
                  <a:moveTo>
                    <a:pt x="57150" y="291477"/>
                  </a:moveTo>
                  <a:lnTo>
                    <a:pt x="32372" y="266700"/>
                  </a:lnTo>
                  <a:lnTo>
                    <a:pt x="24790" y="266700"/>
                  </a:lnTo>
                  <a:lnTo>
                    <a:pt x="0" y="291477"/>
                  </a:lnTo>
                  <a:lnTo>
                    <a:pt x="0" y="299059"/>
                  </a:lnTo>
                  <a:lnTo>
                    <a:pt x="24790" y="323850"/>
                  </a:lnTo>
                  <a:lnTo>
                    <a:pt x="32372" y="323850"/>
                  </a:lnTo>
                  <a:lnTo>
                    <a:pt x="57150" y="299059"/>
                  </a:lnTo>
                  <a:lnTo>
                    <a:pt x="57150" y="295275"/>
                  </a:lnTo>
                  <a:lnTo>
                    <a:pt x="57150" y="291477"/>
                  </a:lnTo>
                  <a:close/>
                </a:path>
                <a:path w="57150" h="1085850">
                  <a:moveTo>
                    <a:pt x="57150" y="24777"/>
                  </a:moveTo>
                  <a:lnTo>
                    <a:pt x="32372" y="0"/>
                  </a:lnTo>
                  <a:lnTo>
                    <a:pt x="24790" y="0"/>
                  </a:lnTo>
                  <a:lnTo>
                    <a:pt x="0" y="24777"/>
                  </a:lnTo>
                  <a:lnTo>
                    <a:pt x="0" y="32359"/>
                  </a:lnTo>
                  <a:lnTo>
                    <a:pt x="24790" y="57137"/>
                  </a:lnTo>
                  <a:lnTo>
                    <a:pt x="32372" y="57137"/>
                  </a:lnTo>
                  <a:lnTo>
                    <a:pt x="57150" y="32359"/>
                  </a:lnTo>
                  <a:lnTo>
                    <a:pt x="57150" y="28575"/>
                  </a:lnTo>
                  <a:lnTo>
                    <a:pt x="57150" y="24777"/>
                  </a:lnTo>
                  <a:close/>
                </a:path>
              </a:pathLst>
            </a:custGeom>
            <a:solidFill>
              <a:srgbClr val="333333"/>
            </a:solidFill>
          </p:spPr>
          <p:txBody>
            <a:bodyPr wrap="square" lIns="0" tIns="0" rIns="0" bIns="0" rtlCol="0"/>
            <a:lstStyle/>
            <a:p>
              <a:endParaRPr/>
            </a:p>
          </p:txBody>
        </p:sp>
      </p:grpSp>
      <p:sp>
        <p:nvSpPr>
          <p:cNvPr id="16" name="object 16"/>
          <p:cNvSpPr txBox="1"/>
          <p:nvPr/>
        </p:nvSpPr>
        <p:spPr>
          <a:xfrm>
            <a:off x="11005416" y="2470231"/>
            <a:ext cx="9862396" cy="10495712"/>
          </a:xfrm>
          <a:prstGeom prst="rect">
            <a:avLst/>
          </a:prstGeom>
        </p:spPr>
        <p:txBody>
          <a:bodyPr vert="horz" wrap="square" lIns="0" tIns="332250" rIns="0" bIns="0" rtlCol="0">
            <a:spAutoFit/>
          </a:bodyPr>
          <a:lstStyle/>
          <a:p>
            <a:pPr marL="707449">
              <a:spcBef>
                <a:spcPts val="2616"/>
              </a:spcBef>
            </a:pPr>
            <a:r>
              <a:rPr sz="3559" b="1" spc="-356" dirty="0">
                <a:solidFill>
                  <a:srgbClr val="2B5281"/>
                </a:solidFill>
                <a:latin typeface="BIZ UDPGothic"/>
                <a:cs typeface="BIZ UDPGothic"/>
              </a:rPr>
              <a:t>集計正規性</a:t>
            </a:r>
            <a:r>
              <a:rPr sz="3559" b="1" spc="-196" dirty="0">
                <a:solidFill>
                  <a:srgbClr val="2B5281"/>
                </a:solidFill>
                <a:latin typeface="BIZ UDPGothic"/>
                <a:cs typeface="BIZ UDPGothic"/>
              </a:rPr>
              <a:t>（</a:t>
            </a:r>
            <a:r>
              <a:rPr sz="3826" b="1" spc="-196" dirty="0">
                <a:solidFill>
                  <a:srgbClr val="2B5281"/>
                </a:solidFill>
                <a:latin typeface="Arial"/>
                <a:cs typeface="Arial"/>
              </a:rPr>
              <a:t>Aggregational</a:t>
            </a:r>
            <a:r>
              <a:rPr sz="3826" b="1" spc="-116" dirty="0">
                <a:solidFill>
                  <a:srgbClr val="2B5281"/>
                </a:solidFill>
                <a:latin typeface="Arial"/>
                <a:cs typeface="Arial"/>
              </a:rPr>
              <a:t> </a:t>
            </a:r>
            <a:r>
              <a:rPr sz="3826" b="1" spc="-18" dirty="0">
                <a:solidFill>
                  <a:srgbClr val="2B5281"/>
                </a:solidFill>
                <a:latin typeface="Arial"/>
                <a:cs typeface="Arial"/>
              </a:rPr>
              <a:t>Gaussianity</a:t>
            </a:r>
            <a:r>
              <a:rPr sz="3559" b="1" spc="-18" dirty="0">
                <a:solidFill>
                  <a:srgbClr val="2B5281"/>
                </a:solidFill>
                <a:latin typeface="BIZ UDPGothic"/>
                <a:cs typeface="BIZ UDPGothic"/>
              </a:rPr>
              <a:t>）</a:t>
            </a:r>
            <a:endParaRPr sz="3559">
              <a:latin typeface="BIZ UDPGothic"/>
              <a:cs typeface="BIZ UDPGothic"/>
            </a:endParaRPr>
          </a:p>
          <a:p>
            <a:pPr marL="504029" marR="463345">
              <a:lnSpc>
                <a:spcPct val="111100"/>
              </a:lnSpc>
              <a:spcBef>
                <a:spcPts val="1184"/>
              </a:spcBef>
            </a:pPr>
            <a:r>
              <a:rPr sz="2403" spc="-303" dirty="0">
                <a:solidFill>
                  <a:srgbClr val="333333"/>
                </a:solidFill>
                <a:latin typeface="SimSun"/>
                <a:cs typeface="SimSun"/>
              </a:rPr>
              <a:t>短期</a:t>
            </a:r>
            <a:r>
              <a:rPr sz="2403" spc="-329" dirty="0">
                <a:solidFill>
                  <a:srgbClr val="333333"/>
                </a:solidFill>
                <a:latin typeface="PMingLiU"/>
                <a:cs typeface="PMingLiU"/>
              </a:rPr>
              <a:t>のリターン</a:t>
            </a:r>
            <a:r>
              <a:rPr sz="2403" spc="-303" dirty="0">
                <a:solidFill>
                  <a:srgbClr val="333333"/>
                </a:solidFill>
                <a:latin typeface="SimSun"/>
                <a:cs typeface="SimSun"/>
              </a:rPr>
              <a:t>分布</a:t>
            </a:r>
            <a:r>
              <a:rPr sz="2403" spc="-303" dirty="0">
                <a:solidFill>
                  <a:srgbClr val="333333"/>
                </a:solidFill>
                <a:latin typeface="PMingLiU"/>
                <a:cs typeface="PMingLiU"/>
              </a:rPr>
              <a:t>は</a:t>
            </a:r>
            <a:r>
              <a:rPr sz="2403" spc="-303" dirty="0">
                <a:solidFill>
                  <a:srgbClr val="333333"/>
                </a:solidFill>
                <a:latin typeface="SimSun"/>
                <a:cs typeface="SimSun"/>
              </a:rPr>
              <a:t>大</a:t>
            </a:r>
            <a:r>
              <a:rPr sz="2403" spc="-258" dirty="0">
                <a:solidFill>
                  <a:srgbClr val="333333"/>
                </a:solidFill>
                <a:latin typeface="PMingLiU"/>
                <a:cs typeface="PMingLiU"/>
              </a:rPr>
              <a:t>きく </a:t>
            </a:r>
            <a:r>
              <a:rPr sz="2403" spc="-303" dirty="0">
                <a:solidFill>
                  <a:srgbClr val="333333"/>
                </a:solidFill>
                <a:latin typeface="SimSun"/>
                <a:cs typeface="SimSun"/>
              </a:rPr>
              <a:t>歪</a:t>
            </a:r>
            <a:r>
              <a:rPr sz="2403" spc="-374" dirty="0">
                <a:solidFill>
                  <a:srgbClr val="333333"/>
                </a:solidFill>
                <a:latin typeface="PMingLiU"/>
                <a:cs typeface="PMingLiU"/>
              </a:rPr>
              <a:t>んでいても、</a:t>
            </a:r>
            <a:r>
              <a:rPr sz="2403" b="1" spc="-249" dirty="0">
                <a:solidFill>
                  <a:srgbClr val="2A6BB0"/>
                </a:solidFill>
                <a:latin typeface="BIZ UDPGothic"/>
                <a:cs typeface="BIZ UDPGothic"/>
              </a:rPr>
              <a:t>リターンを長い期間で集計す</a:t>
            </a:r>
            <a:r>
              <a:rPr sz="2403" b="1" spc="-311" dirty="0">
                <a:solidFill>
                  <a:srgbClr val="2A6BB0"/>
                </a:solidFill>
                <a:latin typeface="BIZ UDPGothic"/>
                <a:cs typeface="BIZ UDPGothic"/>
              </a:rPr>
              <a:t>ると正規分布に近づく </a:t>
            </a:r>
            <a:r>
              <a:rPr sz="2403" spc="-303" dirty="0">
                <a:solidFill>
                  <a:srgbClr val="333333"/>
                </a:solidFill>
                <a:latin typeface="SimSun"/>
                <a:cs typeface="SimSun"/>
              </a:rPr>
              <a:t>傾向</a:t>
            </a:r>
            <a:r>
              <a:rPr sz="2403" spc="-89" dirty="0">
                <a:solidFill>
                  <a:srgbClr val="333333"/>
                </a:solidFill>
                <a:latin typeface="PMingLiU"/>
                <a:cs typeface="PMingLiU"/>
              </a:rPr>
              <a:t>。</a:t>
            </a:r>
            <a:endParaRPr sz="2403">
              <a:latin typeface="PMingLiU"/>
              <a:cs typeface="PMingLiU"/>
            </a:endParaRPr>
          </a:p>
          <a:p>
            <a:pPr marL="843060">
              <a:spcBef>
                <a:spcPts val="1388"/>
              </a:spcBef>
            </a:pPr>
            <a:r>
              <a:rPr sz="2403" spc="-303" dirty="0">
                <a:solidFill>
                  <a:srgbClr val="333333"/>
                </a:solidFill>
                <a:latin typeface="SimSun"/>
                <a:cs typeface="SimSun"/>
              </a:rPr>
              <a:t>中心極限定理</a:t>
            </a:r>
            <a:r>
              <a:rPr sz="2403" spc="-303" dirty="0">
                <a:solidFill>
                  <a:srgbClr val="333333"/>
                </a:solidFill>
                <a:latin typeface="PMingLiU"/>
                <a:cs typeface="PMingLiU"/>
              </a:rPr>
              <a:t>に</a:t>
            </a:r>
            <a:r>
              <a:rPr sz="2403" spc="-303" dirty="0">
                <a:solidFill>
                  <a:srgbClr val="333333"/>
                </a:solidFill>
                <a:latin typeface="SimSun"/>
                <a:cs typeface="SimSun"/>
              </a:rPr>
              <a:t>基</a:t>
            </a:r>
            <a:r>
              <a:rPr sz="2403" spc="-363" dirty="0">
                <a:solidFill>
                  <a:srgbClr val="333333"/>
                </a:solidFill>
                <a:latin typeface="PMingLiU"/>
                <a:cs typeface="PMingLiU"/>
              </a:rPr>
              <a:t>づく </a:t>
            </a:r>
            <a:r>
              <a:rPr sz="2403" spc="-196" dirty="0">
                <a:solidFill>
                  <a:srgbClr val="333333"/>
                </a:solidFill>
                <a:latin typeface="SimSun"/>
                <a:cs typeface="SimSun"/>
              </a:rPr>
              <a:t>現象</a:t>
            </a:r>
            <a:endParaRPr sz="2403">
              <a:latin typeface="SimSun"/>
              <a:cs typeface="SimSun"/>
            </a:endParaRPr>
          </a:p>
          <a:p>
            <a:pPr marL="843060" marR="395538">
              <a:lnSpc>
                <a:spcPct val="111100"/>
              </a:lnSpc>
              <a:spcBef>
                <a:spcPts val="534"/>
              </a:spcBef>
            </a:pPr>
            <a:r>
              <a:rPr sz="2403" spc="-303" dirty="0">
                <a:solidFill>
                  <a:srgbClr val="333333"/>
                </a:solidFill>
                <a:latin typeface="SimSun"/>
                <a:cs typeface="SimSun"/>
              </a:rPr>
              <a:t>日次</a:t>
            </a:r>
            <a:r>
              <a:rPr sz="2403" spc="-329" dirty="0">
                <a:solidFill>
                  <a:srgbClr val="333333"/>
                </a:solidFill>
                <a:latin typeface="PMingLiU"/>
                <a:cs typeface="PMingLiU"/>
              </a:rPr>
              <a:t>リターンは</a:t>
            </a:r>
            <a:r>
              <a:rPr sz="2403" spc="-303" dirty="0">
                <a:solidFill>
                  <a:srgbClr val="333333"/>
                </a:solidFill>
                <a:latin typeface="SimSun"/>
                <a:cs typeface="SimSun"/>
              </a:rPr>
              <a:t>裾</a:t>
            </a:r>
            <a:r>
              <a:rPr sz="2403" spc="-303" dirty="0">
                <a:solidFill>
                  <a:srgbClr val="333333"/>
                </a:solidFill>
                <a:latin typeface="PMingLiU"/>
                <a:cs typeface="PMingLiU"/>
              </a:rPr>
              <a:t>が</a:t>
            </a:r>
            <a:r>
              <a:rPr sz="2403" spc="-303" dirty="0">
                <a:solidFill>
                  <a:srgbClr val="333333"/>
                </a:solidFill>
                <a:latin typeface="SimSun"/>
                <a:cs typeface="SimSun"/>
              </a:rPr>
              <a:t>厚</a:t>
            </a:r>
            <a:r>
              <a:rPr sz="2403" spc="-258" dirty="0">
                <a:solidFill>
                  <a:srgbClr val="333333"/>
                </a:solidFill>
                <a:latin typeface="PMingLiU"/>
                <a:cs typeface="PMingLiU"/>
              </a:rPr>
              <a:t>く </a:t>
            </a:r>
            <a:r>
              <a:rPr sz="2403" spc="-303" dirty="0">
                <a:solidFill>
                  <a:srgbClr val="333333"/>
                </a:solidFill>
                <a:latin typeface="SimSun"/>
                <a:cs typeface="SimSun"/>
              </a:rPr>
              <a:t>偏</a:t>
            </a:r>
            <a:r>
              <a:rPr sz="2403" spc="-374" dirty="0">
                <a:solidFill>
                  <a:srgbClr val="333333"/>
                </a:solidFill>
                <a:latin typeface="PMingLiU"/>
                <a:cs typeface="PMingLiU"/>
              </a:rPr>
              <a:t>っていても、</a:t>
            </a:r>
            <a:r>
              <a:rPr sz="2403" spc="-303" dirty="0">
                <a:solidFill>
                  <a:srgbClr val="333333"/>
                </a:solidFill>
                <a:latin typeface="SimSun"/>
                <a:cs typeface="SimSun"/>
              </a:rPr>
              <a:t>月次</a:t>
            </a:r>
            <a:r>
              <a:rPr sz="2403" spc="-303" dirty="0">
                <a:solidFill>
                  <a:srgbClr val="333333"/>
                </a:solidFill>
                <a:latin typeface="PMingLiU"/>
                <a:cs typeface="PMingLiU"/>
              </a:rPr>
              <a:t>‧</a:t>
            </a:r>
            <a:r>
              <a:rPr sz="2403" spc="-303" dirty="0">
                <a:solidFill>
                  <a:srgbClr val="333333"/>
                </a:solidFill>
                <a:latin typeface="SimSun"/>
                <a:cs typeface="SimSun"/>
              </a:rPr>
              <a:t>四半期</a:t>
            </a:r>
            <a:r>
              <a:rPr sz="2403" spc="-329" dirty="0">
                <a:solidFill>
                  <a:srgbClr val="333333"/>
                </a:solidFill>
                <a:latin typeface="PMingLiU"/>
                <a:cs typeface="PMingLiU"/>
              </a:rPr>
              <a:t>リターンでは</a:t>
            </a:r>
            <a:r>
              <a:rPr sz="2403" spc="-196" dirty="0">
                <a:solidFill>
                  <a:srgbClr val="333333"/>
                </a:solidFill>
                <a:latin typeface="SimSun"/>
                <a:cs typeface="SimSun"/>
              </a:rPr>
              <a:t>正規</a:t>
            </a:r>
            <a:r>
              <a:rPr sz="2403" spc="-303" dirty="0">
                <a:solidFill>
                  <a:srgbClr val="333333"/>
                </a:solidFill>
                <a:latin typeface="SimSun"/>
                <a:cs typeface="SimSun"/>
              </a:rPr>
              <a:t>型</a:t>
            </a:r>
            <a:r>
              <a:rPr sz="2403" spc="-303" dirty="0">
                <a:solidFill>
                  <a:srgbClr val="333333"/>
                </a:solidFill>
                <a:latin typeface="PMingLiU"/>
                <a:cs typeface="PMingLiU"/>
              </a:rPr>
              <a:t>に</a:t>
            </a:r>
            <a:r>
              <a:rPr sz="2403" spc="-303" dirty="0">
                <a:solidFill>
                  <a:srgbClr val="333333"/>
                </a:solidFill>
                <a:latin typeface="SimSun"/>
                <a:cs typeface="SimSun"/>
              </a:rPr>
              <a:t>近</a:t>
            </a:r>
            <a:r>
              <a:rPr sz="2403" spc="-845" dirty="0">
                <a:solidFill>
                  <a:srgbClr val="333333"/>
                </a:solidFill>
                <a:latin typeface="PMingLiU"/>
                <a:cs typeface="PMingLiU"/>
              </a:rPr>
              <a:t>づく</a:t>
            </a:r>
            <a:endParaRPr sz="2403">
              <a:latin typeface="PMingLiU"/>
              <a:cs typeface="PMingLiU"/>
            </a:endParaRPr>
          </a:p>
          <a:p>
            <a:pPr marL="843060" marR="4123770">
              <a:lnSpc>
                <a:spcPct val="129600"/>
              </a:lnSpc>
            </a:pPr>
            <a:r>
              <a:rPr sz="2403" spc="-303" dirty="0">
                <a:solidFill>
                  <a:srgbClr val="333333"/>
                </a:solidFill>
                <a:latin typeface="SimSun"/>
                <a:cs typeface="SimSun"/>
              </a:rPr>
              <a:t>分布</a:t>
            </a:r>
            <a:r>
              <a:rPr sz="2403" spc="-303" dirty="0">
                <a:solidFill>
                  <a:srgbClr val="333333"/>
                </a:solidFill>
                <a:latin typeface="PMingLiU"/>
                <a:cs typeface="PMingLiU"/>
              </a:rPr>
              <a:t>の</a:t>
            </a:r>
            <a:r>
              <a:rPr sz="2403" spc="-303" dirty="0">
                <a:solidFill>
                  <a:srgbClr val="333333"/>
                </a:solidFill>
                <a:latin typeface="SimSun"/>
                <a:cs typeface="SimSun"/>
              </a:rPr>
              <a:t>尖度</a:t>
            </a:r>
            <a:r>
              <a:rPr sz="2403" spc="-303" dirty="0">
                <a:solidFill>
                  <a:srgbClr val="333333"/>
                </a:solidFill>
                <a:latin typeface="PMingLiU"/>
                <a:cs typeface="PMingLiU"/>
              </a:rPr>
              <a:t>が</a:t>
            </a:r>
            <a:r>
              <a:rPr sz="2403" spc="-303" dirty="0">
                <a:solidFill>
                  <a:srgbClr val="333333"/>
                </a:solidFill>
                <a:latin typeface="SimSun"/>
                <a:cs typeface="SimSun"/>
              </a:rPr>
              <a:t>時間</a:t>
            </a:r>
            <a:r>
              <a:rPr sz="2403" spc="-303" dirty="0">
                <a:solidFill>
                  <a:srgbClr val="333333"/>
                </a:solidFill>
                <a:latin typeface="PMingLiU"/>
                <a:cs typeface="PMingLiU"/>
              </a:rPr>
              <a:t>スケールとともに</a:t>
            </a:r>
            <a:r>
              <a:rPr sz="2403" spc="-196" dirty="0">
                <a:solidFill>
                  <a:srgbClr val="333333"/>
                </a:solidFill>
                <a:latin typeface="SimSun"/>
                <a:cs typeface="SimSun"/>
              </a:rPr>
              <a:t>低下</a:t>
            </a:r>
            <a:r>
              <a:rPr sz="2403" spc="-303" dirty="0">
                <a:solidFill>
                  <a:srgbClr val="333333"/>
                </a:solidFill>
                <a:latin typeface="SimSun"/>
                <a:cs typeface="SimSun"/>
              </a:rPr>
              <a:t>特定</a:t>
            </a:r>
            <a:r>
              <a:rPr sz="2403" spc="-303" dirty="0">
                <a:solidFill>
                  <a:srgbClr val="333333"/>
                </a:solidFill>
                <a:latin typeface="PMingLiU"/>
                <a:cs typeface="PMingLiU"/>
              </a:rPr>
              <a:t>のスケールで</a:t>
            </a:r>
            <a:r>
              <a:rPr sz="2403" b="1" spc="-276" dirty="0">
                <a:solidFill>
                  <a:srgbClr val="2A6BB0"/>
                </a:solidFill>
                <a:latin typeface="BIZ UDPGothic"/>
                <a:cs typeface="BIZ UDPGothic"/>
              </a:rPr>
              <a:t>自己相似的な分布</a:t>
            </a:r>
            <a:endParaRPr sz="2403">
              <a:latin typeface="BIZ UDPGothic"/>
              <a:cs typeface="BIZ UDPGothic"/>
            </a:endParaRPr>
          </a:p>
          <a:p>
            <a:pPr marL="843060">
              <a:spcBef>
                <a:spcPts val="320"/>
              </a:spcBef>
            </a:pPr>
            <a:r>
              <a:rPr sz="2403" spc="-303" dirty="0">
                <a:solidFill>
                  <a:srgbClr val="333333"/>
                </a:solidFill>
                <a:latin typeface="PMingLiU"/>
                <a:cs typeface="PMingLiU"/>
              </a:rPr>
              <a:t>を</a:t>
            </a:r>
            <a:r>
              <a:rPr sz="2403" spc="-303" dirty="0">
                <a:solidFill>
                  <a:srgbClr val="333333"/>
                </a:solidFill>
                <a:latin typeface="SimSun"/>
                <a:cs typeface="SimSun"/>
              </a:rPr>
              <a:t>示</a:t>
            </a:r>
            <a:r>
              <a:rPr sz="2403" spc="-303" dirty="0">
                <a:solidFill>
                  <a:srgbClr val="333333"/>
                </a:solidFill>
                <a:latin typeface="PMingLiU"/>
                <a:cs typeface="PMingLiU"/>
              </a:rPr>
              <a:t>す</a:t>
            </a:r>
            <a:r>
              <a:rPr sz="2403" spc="-303" dirty="0">
                <a:solidFill>
                  <a:srgbClr val="333333"/>
                </a:solidFill>
                <a:latin typeface="SimSun"/>
                <a:cs typeface="SimSun"/>
              </a:rPr>
              <a:t>可能性（</a:t>
            </a:r>
            <a:r>
              <a:rPr sz="2403" spc="-303" dirty="0">
                <a:solidFill>
                  <a:srgbClr val="333333"/>
                </a:solidFill>
                <a:latin typeface="PMingLiU"/>
                <a:cs typeface="PMingLiU"/>
              </a:rPr>
              <a:t>スケーリング</a:t>
            </a:r>
            <a:r>
              <a:rPr sz="2403" spc="-303" dirty="0">
                <a:solidFill>
                  <a:srgbClr val="333333"/>
                </a:solidFill>
                <a:latin typeface="SimSun"/>
                <a:cs typeface="SimSun"/>
              </a:rPr>
              <a:t>現象</a:t>
            </a:r>
            <a:r>
              <a:rPr sz="2403" spc="-89" dirty="0">
                <a:solidFill>
                  <a:srgbClr val="333333"/>
                </a:solidFill>
                <a:latin typeface="SimSun"/>
                <a:cs typeface="SimSun"/>
              </a:rPr>
              <a:t>）</a:t>
            </a:r>
            <a:endParaRPr sz="2403">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lnSpc>
                <a:spcPct val="100000"/>
              </a:lnSpc>
            </a:pPr>
            <a:endParaRPr sz="2136">
              <a:latin typeface="SimSun"/>
              <a:cs typeface="SimSun"/>
            </a:endParaRPr>
          </a:p>
          <a:p>
            <a:pPr>
              <a:spcBef>
                <a:spcPts val="374"/>
              </a:spcBef>
            </a:pPr>
            <a:endParaRPr sz="2136">
              <a:latin typeface="SimSun"/>
              <a:cs typeface="SimSun"/>
            </a:endParaRPr>
          </a:p>
          <a:p>
            <a:pPr marL="707449"/>
            <a:r>
              <a:rPr sz="2136" spc="-222" dirty="0">
                <a:solidFill>
                  <a:srgbClr val="333333"/>
                </a:solidFill>
                <a:latin typeface="SimSun"/>
                <a:cs typeface="SimSun"/>
              </a:rPr>
              <a:t>集計</a:t>
            </a:r>
            <a:r>
              <a:rPr sz="2136" spc="-222" dirty="0">
                <a:solidFill>
                  <a:srgbClr val="333333"/>
                </a:solidFill>
                <a:latin typeface="Meiryo"/>
                <a:cs typeface="Meiryo"/>
              </a:rPr>
              <a:t>期</a:t>
            </a:r>
            <a:r>
              <a:rPr sz="2136" spc="-222" dirty="0">
                <a:solidFill>
                  <a:srgbClr val="333333"/>
                </a:solidFill>
                <a:latin typeface="SimSun"/>
                <a:cs typeface="SimSun"/>
              </a:rPr>
              <a:t>間と尖度の関係</a:t>
            </a:r>
            <a:r>
              <a:rPr sz="2136" spc="-178" dirty="0">
                <a:solidFill>
                  <a:srgbClr val="333333"/>
                </a:solidFill>
                <a:latin typeface="SimSun"/>
                <a:cs typeface="SimSun"/>
              </a:rPr>
              <a:t>（</a:t>
            </a:r>
            <a:r>
              <a:rPr sz="2136" spc="-178" dirty="0">
                <a:solidFill>
                  <a:srgbClr val="333333"/>
                </a:solidFill>
                <a:latin typeface="Lucida Console"/>
                <a:cs typeface="Lucida Console"/>
              </a:rPr>
              <a:t>S&amp;P500</a:t>
            </a:r>
            <a:r>
              <a:rPr sz="2136" spc="-222" dirty="0">
                <a:solidFill>
                  <a:srgbClr val="333333"/>
                </a:solidFill>
                <a:latin typeface="SimSun"/>
                <a:cs typeface="SimSun"/>
              </a:rPr>
              <a:t>の例</a:t>
            </a:r>
            <a:r>
              <a:rPr sz="2136" spc="-44" dirty="0">
                <a:solidFill>
                  <a:srgbClr val="333333"/>
                </a:solidFill>
                <a:latin typeface="SimSun"/>
                <a:cs typeface="SimSun"/>
              </a:rPr>
              <a:t>）</a:t>
            </a:r>
            <a:r>
              <a:rPr sz="2136" spc="-44" dirty="0">
                <a:solidFill>
                  <a:srgbClr val="333333"/>
                </a:solidFill>
                <a:latin typeface="Lucida Console"/>
                <a:cs typeface="Lucida Console"/>
              </a:rPr>
              <a:t>:</a:t>
            </a:r>
            <a:endParaRPr sz="2136">
              <a:latin typeface="Lucida Console"/>
              <a:cs typeface="Lucida Console"/>
            </a:endParaRPr>
          </a:p>
          <a:p>
            <a:pPr marL="707449">
              <a:spcBef>
                <a:spcPts val="240"/>
              </a:spcBef>
            </a:pPr>
            <a:r>
              <a:rPr sz="2136" spc="-222" dirty="0">
                <a:solidFill>
                  <a:srgbClr val="333333"/>
                </a:solidFill>
                <a:latin typeface="PMingLiU"/>
                <a:cs typeface="PMingLiU"/>
              </a:rPr>
              <a:t>‧</a:t>
            </a:r>
            <a:r>
              <a:rPr sz="2136" spc="-222" dirty="0">
                <a:solidFill>
                  <a:srgbClr val="333333"/>
                </a:solidFill>
                <a:latin typeface="Meiryo"/>
                <a:cs typeface="Meiryo"/>
              </a:rPr>
              <a:t>⽇</a:t>
            </a:r>
            <a:r>
              <a:rPr sz="2136" spc="-222" dirty="0">
                <a:solidFill>
                  <a:srgbClr val="333333"/>
                </a:solidFill>
                <a:latin typeface="SimSun"/>
                <a:cs typeface="SimSun"/>
              </a:rPr>
              <a:t>次</a:t>
            </a:r>
            <a:r>
              <a:rPr sz="2136" spc="-249" dirty="0">
                <a:solidFill>
                  <a:srgbClr val="333333"/>
                </a:solidFill>
                <a:latin typeface="PMingLiU"/>
                <a:cs typeface="PMingLiU"/>
              </a:rPr>
              <a:t>リターン</a:t>
            </a:r>
            <a:r>
              <a:rPr sz="2136" spc="-133" dirty="0">
                <a:solidFill>
                  <a:srgbClr val="333333"/>
                </a:solidFill>
                <a:latin typeface="Lucida Console"/>
                <a:cs typeface="Lucida Console"/>
              </a:rPr>
              <a:t>: </a:t>
            </a:r>
            <a:r>
              <a:rPr sz="2136" spc="-89" dirty="0">
                <a:solidFill>
                  <a:srgbClr val="333333"/>
                </a:solidFill>
                <a:latin typeface="SimSun"/>
                <a:cs typeface="SimSun"/>
              </a:rPr>
              <a:t>尖度 </a:t>
            </a:r>
            <a:r>
              <a:rPr sz="1780" spc="374" dirty="0">
                <a:solidFill>
                  <a:srgbClr val="333333"/>
                </a:solidFill>
                <a:latin typeface="Times New Roman"/>
                <a:cs typeface="Times New Roman"/>
              </a:rPr>
              <a:t>≈ </a:t>
            </a:r>
            <a:r>
              <a:rPr sz="2136" spc="-44" dirty="0">
                <a:solidFill>
                  <a:srgbClr val="333333"/>
                </a:solidFill>
                <a:latin typeface="Lucida Console"/>
                <a:cs typeface="Lucida Console"/>
              </a:rPr>
              <a:t>7.2</a:t>
            </a:r>
            <a:endParaRPr sz="2136">
              <a:latin typeface="Lucida Console"/>
              <a:cs typeface="Lucida Console"/>
            </a:endParaRPr>
          </a:p>
          <a:p>
            <a:pPr marL="707449">
              <a:spcBef>
                <a:spcPts val="374"/>
              </a:spcBef>
            </a:pPr>
            <a:r>
              <a:rPr sz="2136" spc="-222" dirty="0">
                <a:solidFill>
                  <a:srgbClr val="333333"/>
                </a:solidFill>
                <a:latin typeface="PMingLiU"/>
                <a:cs typeface="PMingLiU"/>
              </a:rPr>
              <a:t>‧</a:t>
            </a:r>
            <a:r>
              <a:rPr sz="2136" spc="-222" dirty="0">
                <a:solidFill>
                  <a:srgbClr val="333333"/>
                </a:solidFill>
                <a:latin typeface="SimSun"/>
                <a:cs typeface="SimSun"/>
              </a:rPr>
              <a:t>週次</a:t>
            </a:r>
            <a:r>
              <a:rPr sz="2136" spc="-249" dirty="0">
                <a:solidFill>
                  <a:srgbClr val="333333"/>
                </a:solidFill>
                <a:latin typeface="PMingLiU"/>
                <a:cs typeface="PMingLiU"/>
              </a:rPr>
              <a:t>リターン</a:t>
            </a:r>
            <a:r>
              <a:rPr sz="2136" spc="-133" dirty="0">
                <a:solidFill>
                  <a:srgbClr val="333333"/>
                </a:solidFill>
                <a:latin typeface="Lucida Console"/>
                <a:cs typeface="Lucida Console"/>
              </a:rPr>
              <a:t>: </a:t>
            </a:r>
            <a:r>
              <a:rPr sz="2136" spc="-89" dirty="0">
                <a:solidFill>
                  <a:srgbClr val="333333"/>
                </a:solidFill>
                <a:latin typeface="SimSun"/>
                <a:cs typeface="SimSun"/>
              </a:rPr>
              <a:t>尖度 </a:t>
            </a:r>
            <a:r>
              <a:rPr sz="1780" spc="374" dirty="0">
                <a:solidFill>
                  <a:srgbClr val="333333"/>
                </a:solidFill>
                <a:latin typeface="Times New Roman"/>
                <a:cs typeface="Times New Roman"/>
              </a:rPr>
              <a:t>≈ </a:t>
            </a:r>
            <a:r>
              <a:rPr sz="2136" spc="-44" dirty="0">
                <a:solidFill>
                  <a:srgbClr val="333333"/>
                </a:solidFill>
                <a:latin typeface="Lucida Console"/>
                <a:cs typeface="Lucida Console"/>
              </a:rPr>
              <a:t>5.4</a:t>
            </a:r>
            <a:endParaRPr sz="2136">
              <a:latin typeface="Lucida Console"/>
              <a:cs typeface="Lucida Console"/>
            </a:endParaRPr>
          </a:p>
          <a:p>
            <a:pPr marL="707449">
              <a:spcBef>
                <a:spcPts val="240"/>
              </a:spcBef>
            </a:pPr>
            <a:r>
              <a:rPr sz="2136" spc="-222" dirty="0">
                <a:solidFill>
                  <a:srgbClr val="333333"/>
                </a:solidFill>
                <a:latin typeface="PMingLiU"/>
                <a:cs typeface="PMingLiU"/>
              </a:rPr>
              <a:t>‧</a:t>
            </a:r>
            <a:r>
              <a:rPr sz="2136" spc="-222" dirty="0">
                <a:solidFill>
                  <a:srgbClr val="333333"/>
                </a:solidFill>
                <a:latin typeface="Meiryo"/>
                <a:cs typeface="Meiryo"/>
              </a:rPr>
              <a:t>⽉</a:t>
            </a:r>
            <a:r>
              <a:rPr sz="2136" spc="-222" dirty="0">
                <a:solidFill>
                  <a:srgbClr val="333333"/>
                </a:solidFill>
                <a:latin typeface="SimSun"/>
                <a:cs typeface="SimSun"/>
              </a:rPr>
              <a:t>次</a:t>
            </a:r>
            <a:r>
              <a:rPr sz="2136" spc="-249" dirty="0">
                <a:solidFill>
                  <a:srgbClr val="333333"/>
                </a:solidFill>
                <a:latin typeface="PMingLiU"/>
                <a:cs typeface="PMingLiU"/>
              </a:rPr>
              <a:t>リターン</a:t>
            </a:r>
            <a:r>
              <a:rPr sz="2136" spc="-133" dirty="0">
                <a:solidFill>
                  <a:srgbClr val="333333"/>
                </a:solidFill>
                <a:latin typeface="Lucida Console"/>
                <a:cs typeface="Lucida Console"/>
              </a:rPr>
              <a:t>: </a:t>
            </a:r>
            <a:r>
              <a:rPr sz="2136" spc="-89" dirty="0">
                <a:solidFill>
                  <a:srgbClr val="333333"/>
                </a:solidFill>
                <a:latin typeface="SimSun"/>
                <a:cs typeface="SimSun"/>
              </a:rPr>
              <a:t>尖度 </a:t>
            </a:r>
            <a:r>
              <a:rPr sz="1780" spc="374" dirty="0">
                <a:solidFill>
                  <a:srgbClr val="333333"/>
                </a:solidFill>
                <a:latin typeface="Times New Roman"/>
                <a:cs typeface="Times New Roman"/>
              </a:rPr>
              <a:t>≈ </a:t>
            </a:r>
            <a:r>
              <a:rPr sz="2136" spc="-44" dirty="0">
                <a:solidFill>
                  <a:srgbClr val="333333"/>
                </a:solidFill>
                <a:latin typeface="Lucida Console"/>
                <a:cs typeface="Lucida Console"/>
              </a:rPr>
              <a:t>4.1</a:t>
            </a:r>
            <a:endParaRPr sz="2136">
              <a:latin typeface="Lucida Console"/>
              <a:cs typeface="Lucida Console"/>
            </a:endParaRPr>
          </a:p>
          <a:p>
            <a:pPr marL="707449">
              <a:spcBef>
                <a:spcPts val="374"/>
              </a:spcBef>
            </a:pPr>
            <a:r>
              <a:rPr sz="2136" spc="-222" dirty="0">
                <a:solidFill>
                  <a:srgbClr val="333333"/>
                </a:solidFill>
                <a:latin typeface="PMingLiU"/>
                <a:cs typeface="PMingLiU"/>
              </a:rPr>
              <a:t>‧</a:t>
            </a:r>
            <a:r>
              <a:rPr sz="2136" spc="-222" dirty="0">
                <a:solidFill>
                  <a:srgbClr val="333333"/>
                </a:solidFill>
                <a:latin typeface="SimSun"/>
                <a:cs typeface="SimSun"/>
              </a:rPr>
              <a:t>四半</a:t>
            </a:r>
            <a:r>
              <a:rPr sz="2136" spc="-222" dirty="0">
                <a:solidFill>
                  <a:srgbClr val="333333"/>
                </a:solidFill>
                <a:latin typeface="Meiryo"/>
                <a:cs typeface="Meiryo"/>
              </a:rPr>
              <a:t>期</a:t>
            </a:r>
            <a:r>
              <a:rPr sz="2136" spc="-249" dirty="0">
                <a:solidFill>
                  <a:srgbClr val="333333"/>
                </a:solidFill>
                <a:latin typeface="PMingLiU"/>
                <a:cs typeface="PMingLiU"/>
              </a:rPr>
              <a:t>リターン</a:t>
            </a:r>
            <a:r>
              <a:rPr sz="2136" spc="-133" dirty="0">
                <a:solidFill>
                  <a:srgbClr val="333333"/>
                </a:solidFill>
                <a:latin typeface="Lucida Console"/>
                <a:cs typeface="Lucida Console"/>
              </a:rPr>
              <a:t>: </a:t>
            </a:r>
            <a:r>
              <a:rPr sz="2136" spc="-89" dirty="0">
                <a:solidFill>
                  <a:srgbClr val="333333"/>
                </a:solidFill>
                <a:latin typeface="SimSun"/>
                <a:cs typeface="SimSun"/>
              </a:rPr>
              <a:t>尖度 </a:t>
            </a:r>
            <a:r>
              <a:rPr sz="1780" spc="374" dirty="0">
                <a:solidFill>
                  <a:srgbClr val="333333"/>
                </a:solidFill>
                <a:latin typeface="Times New Roman"/>
                <a:cs typeface="Times New Roman"/>
              </a:rPr>
              <a:t>≈ </a:t>
            </a:r>
            <a:r>
              <a:rPr sz="2136" spc="-44" dirty="0">
                <a:solidFill>
                  <a:srgbClr val="333333"/>
                </a:solidFill>
                <a:latin typeface="Lucida Console"/>
                <a:cs typeface="Lucida Console"/>
              </a:rPr>
              <a:t>3.6</a:t>
            </a:r>
            <a:endParaRPr sz="2136">
              <a:latin typeface="Lucida Console"/>
              <a:cs typeface="Lucida Console"/>
            </a:endParaRPr>
          </a:p>
        </p:txBody>
      </p:sp>
      <p:sp>
        <p:nvSpPr>
          <p:cNvPr id="17" name="object 17"/>
          <p:cNvSpPr txBox="1">
            <a:spLocks noGrp="1"/>
          </p:cNvSpPr>
          <p:nvPr>
            <p:ph type="title"/>
          </p:nvPr>
        </p:nvSpPr>
        <p:spPr>
          <a:xfrm>
            <a:off x="773931" y="540594"/>
            <a:ext cx="12506834" cy="854355"/>
          </a:xfrm>
          <a:prstGeom prst="rect">
            <a:avLst/>
          </a:prstGeom>
        </p:spPr>
        <p:txBody>
          <a:bodyPr vert="horz" wrap="square" lIns="0" tIns="29383" rIns="0" bIns="0" rtlCol="0">
            <a:spAutoFit/>
          </a:bodyPr>
          <a:lstStyle/>
          <a:p>
            <a:pPr marL="22602">
              <a:spcBef>
                <a:spcPts val="231"/>
              </a:spcBef>
            </a:pPr>
            <a:r>
              <a:rPr spc="-62" dirty="0"/>
              <a:t>金融時系列に共通するスタイライズドファクト</a:t>
            </a:r>
          </a:p>
        </p:txBody>
      </p:sp>
      <p:grpSp>
        <p:nvGrpSpPr>
          <p:cNvPr id="18" name="object 18"/>
          <p:cNvGrpSpPr/>
          <p:nvPr/>
        </p:nvGrpSpPr>
        <p:grpSpPr>
          <a:xfrm>
            <a:off x="1203365" y="7424762"/>
            <a:ext cx="20138410" cy="6916222"/>
            <a:chOff x="685800" y="4171950"/>
            <a:chExt cx="11315700" cy="3886200"/>
          </a:xfrm>
        </p:grpSpPr>
        <p:pic>
          <p:nvPicPr>
            <p:cNvPr id="19" name="object 19"/>
            <p:cNvPicPr/>
            <p:nvPr/>
          </p:nvPicPr>
          <p:blipFill>
            <a:blip r:embed="rId3" cstate="print"/>
            <a:stretch>
              <a:fillRect/>
            </a:stretch>
          </p:blipFill>
          <p:spPr>
            <a:xfrm>
              <a:off x="685800" y="4762500"/>
              <a:ext cx="5067299" cy="2095499"/>
            </a:xfrm>
            <a:prstGeom prst="rect">
              <a:avLst/>
            </a:prstGeom>
          </p:spPr>
        </p:pic>
        <p:pic>
          <p:nvPicPr>
            <p:cNvPr id="20" name="object 20"/>
            <p:cNvPicPr/>
            <p:nvPr/>
          </p:nvPicPr>
          <p:blipFill>
            <a:blip r:embed="rId4" cstate="print"/>
            <a:stretch>
              <a:fillRect/>
            </a:stretch>
          </p:blipFill>
          <p:spPr>
            <a:xfrm>
              <a:off x="6477000" y="4171950"/>
              <a:ext cx="5067299" cy="2095499"/>
            </a:xfrm>
            <a:prstGeom prst="rect">
              <a:avLst/>
            </a:prstGeom>
          </p:spPr>
        </p:pic>
        <p:sp>
          <p:nvSpPr>
            <p:cNvPr id="21" name="object 21"/>
            <p:cNvSpPr/>
            <p:nvPr/>
          </p:nvSpPr>
          <p:spPr>
            <a:xfrm>
              <a:off x="10706099" y="773429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22" name="object 22"/>
            <p:cNvPicPr/>
            <p:nvPr/>
          </p:nvPicPr>
          <p:blipFill>
            <a:blip r:embed="rId5" cstate="print"/>
            <a:stretch>
              <a:fillRect/>
            </a:stretch>
          </p:blipFill>
          <p:spPr>
            <a:xfrm>
              <a:off x="10820399" y="7829549"/>
              <a:ext cx="133349" cy="133349"/>
            </a:xfrm>
            <a:prstGeom prst="rect">
              <a:avLst/>
            </a:prstGeom>
          </p:spPr>
        </p:pic>
      </p:grpSp>
      <p:sp>
        <p:nvSpPr>
          <p:cNvPr id="23" name="object 23"/>
          <p:cNvSpPr txBox="1"/>
          <p:nvPr/>
        </p:nvSpPr>
        <p:spPr>
          <a:xfrm>
            <a:off x="19559654" y="13935955"/>
            <a:ext cx="1601352" cy="256480"/>
          </a:xfrm>
          <a:prstGeom prst="rect">
            <a:avLst/>
          </a:prstGeom>
        </p:spPr>
        <p:txBody>
          <a:bodyPr vert="horz" wrap="square" lIns="0" tIns="0" rIns="0" bIns="0" rtlCol="0">
            <a:spAutoFit/>
          </a:bodyPr>
          <a:lstStyle/>
          <a:p>
            <a:pPr marL="22602">
              <a:lnSpc>
                <a:spcPts val="1958"/>
              </a:lnSpc>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 y="-4757922"/>
            <a:ext cx="21697948" cy="17087134"/>
          </a:xfrm>
          <a:prstGeom prst="rect">
            <a:avLst/>
          </a:prstGeom>
        </p:spPr>
      </p:pic>
      <p:sp>
        <p:nvSpPr>
          <p:cNvPr id="3" name="object 3"/>
          <p:cNvSpPr txBox="1"/>
          <p:nvPr/>
        </p:nvSpPr>
        <p:spPr>
          <a:xfrm>
            <a:off x="791076" y="-3198881"/>
            <a:ext cx="5054944" cy="466790"/>
          </a:xfrm>
          <a:prstGeom prst="rect">
            <a:avLst/>
          </a:prstGeom>
        </p:spPr>
        <p:txBody>
          <a:bodyPr vert="horz" wrap="square" lIns="0" tIns="28253" rIns="0" bIns="0" rtlCol="0">
            <a:spAutoFit/>
          </a:bodyPr>
          <a:lstStyle/>
          <a:p>
            <a:pPr marL="22602">
              <a:spcBef>
                <a:spcPts val="222"/>
              </a:spcBef>
            </a:pPr>
            <a:r>
              <a:rPr sz="2848" spc="-338" dirty="0">
                <a:solidFill>
                  <a:srgbClr val="4A5467"/>
                </a:solidFill>
                <a:latin typeface="SimSun"/>
                <a:cs typeface="SimSun"/>
              </a:rPr>
              <a:t>古典的な確率的時系列モデル </a:t>
            </a:r>
            <a:r>
              <a:rPr sz="2759" spc="-36" dirty="0">
                <a:solidFill>
                  <a:srgbClr val="4A5467"/>
                </a:solidFill>
                <a:latin typeface="Microsoft Sans Serif"/>
                <a:cs typeface="Microsoft Sans Serif"/>
              </a:rPr>
              <a:t>(1/4)</a:t>
            </a:r>
            <a:endParaRPr sz="2759">
              <a:latin typeface="Microsoft Sans Serif"/>
              <a:cs typeface="Microsoft Sans Serif"/>
            </a:endParaRPr>
          </a:p>
        </p:txBody>
      </p:sp>
      <p:grpSp>
        <p:nvGrpSpPr>
          <p:cNvPr id="4" name="object 4"/>
          <p:cNvGrpSpPr/>
          <p:nvPr/>
        </p:nvGrpSpPr>
        <p:grpSpPr>
          <a:xfrm>
            <a:off x="716035" y="-2344029"/>
            <a:ext cx="9959585" cy="8005639"/>
            <a:chOff x="402335" y="1356360"/>
            <a:chExt cx="5596255" cy="4498340"/>
          </a:xfrm>
        </p:grpSpPr>
        <p:sp>
          <p:nvSpPr>
            <p:cNvPr id="5" name="object 5"/>
            <p:cNvSpPr/>
            <p:nvPr/>
          </p:nvSpPr>
          <p:spPr>
            <a:xfrm>
              <a:off x="402323" y="1356359"/>
              <a:ext cx="5596255" cy="4498340"/>
            </a:xfrm>
            <a:custGeom>
              <a:avLst/>
              <a:gdLst/>
              <a:ahLst/>
              <a:cxnLst/>
              <a:rect l="l" t="t" r="r" b="b"/>
              <a:pathLst>
                <a:path w="5596255" h="4498340">
                  <a:moveTo>
                    <a:pt x="5596128" y="0"/>
                  </a:moveTo>
                  <a:lnTo>
                    <a:pt x="5541264" y="0"/>
                  </a:lnTo>
                  <a:lnTo>
                    <a:pt x="5541264" y="44450"/>
                  </a:lnTo>
                  <a:lnTo>
                    <a:pt x="5541264" y="4415790"/>
                  </a:lnTo>
                  <a:lnTo>
                    <a:pt x="54864" y="4415790"/>
                  </a:lnTo>
                  <a:lnTo>
                    <a:pt x="54864" y="44450"/>
                  </a:lnTo>
                  <a:lnTo>
                    <a:pt x="5541264" y="44450"/>
                  </a:lnTo>
                  <a:lnTo>
                    <a:pt x="5541264" y="0"/>
                  </a:lnTo>
                  <a:lnTo>
                    <a:pt x="0" y="0"/>
                  </a:lnTo>
                  <a:lnTo>
                    <a:pt x="0" y="44450"/>
                  </a:lnTo>
                  <a:lnTo>
                    <a:pt x="0" y="4415790"/>
                  </a:lnTo>
                  <a:lnTo>
                    <a:pt x="0" y="4498340"/>
                  </a:lnTo>
                  <a:lnTo>
                    <a:pt x="5596128" y="4498340"/>
                  </a:lnTo>
                  <a:lnTo>
                    <a:pt x="5596128" y="4415802"/>
                  </a:lnTo>
                  <a:lnTo>
                    <a:pt x="5596128" y="44450"/>
                  </a:lnTo>
                  <a:lnTo>
                    <a:pt x="5596128" y="43827"/>
                  </a:lnTo>
                  <a:lnTo>
                    <a:pt x="5596128" y="0"/>
                  </a:lnTo>
                  <a:close/>
                </a:path>
              </a:pathLst>
            </a:custGeom>
            <a:solidFill>
              <a:srgbClr val="000000">
                <a:alpha val="5099"/>
              </a:srgbClr>
            </a:solidFill>
          </p:spPr>
          <p:txBody>
            <a:bodyPr wrap="square" lIns="0" tIns="0" rIns="0" bIns="0" rtlCol="0"/>
            <a:lstStyle/>
            <a:p>
              <a:endParaRPr/>
            </a:p>
          </p:txBody>
        </p:sp>
        <p:sp>
          <p:nvSpPr>
            <p:cNvPr id="6" name="object 6"/>
            <p:cNvSpPr/>
            <p:nvPr/>
          </p:nvSpPr>
          <p:spPr>
            <a:xfrm>
              <a:off x="457199" y="1390649"/>
              <a:ext cx="5486400" cy="4391025"/>
            </a:xfrm>
            <a:custGeom>
              <a:avLst/>
              <a:gdLst/>
              <a:ahLst/>
              <a:cxnLst/>
              <a:rect l="l" t="t" r="r" b="b"/>
              <a:pathLst>
                <a:path w="5486400" h="4391025">
                  <a:moveTo>
                    <a:pt x="5486399" y="4391024"/>
                  </a:moveTo>
                  <a:lnTo>
                    <a:pt x="0" y="4391024"/>
                  </a:lnTo>
                  <a:lnTo>
                    <a:pt x="0" y="0"/>
                  </a:lnTo>
                  <a:lnTo>
                    <a:pt x="5486399" y="0"/>
                  </a:lnTo>
                  <a:lnTo>
                    <a:pt x="5486399" y="4391024"/>
                  </a:lnTo>
                  <a:close/>
                </a:path>
              </a:pathLst>
            </a:custGeom>
            <a:solidFill>
              <a:srgbClr val="FFFFFF"/>
            </a:solidFill>
          </p:spPr>
          <p:txBody>
            <a:bodyPr wrap="square" lIns="0" tIns="0" rIns="0" bIns="0" rtlCol="0"/>
            <a:lstStyle/>
            <a:p>
              <a:endParaRPr/>
            </a:p>
          </p:txBody>
        </p:sp>
        <p:sp>
          <p:nvSpPr>
            <p:cNvPr id="7" name="object 7"/>
            <p:cNvSpPr/>
            <p:nvPr/>
          </p:nvSpPr>
          <p:spPr>
            <a:xfrm>
              <a:off x="457199" y="1390649"/>
              <a:ext cx="38100" cy="4391025"/>
            </a:xfrm>
            <a:custGeom>
              <a:avLst/>
              <a:gdLst/>
              <a:ahLst/>
              <a:cxnLst/>
              <a:rect l="l" t="t" r="r" b="b"/>
              <a:pathLst>
                <a:path w="38100" h="4391025">
                  <a:moveTo>
                    <a:pt x="38099" y="4391024"/>
                  </a:moveTo>
                  <a:lnTo>
                    <a:pt x="0" y="4391024"/>
                  </a:lnTo>
                  <a:lnTo>
                    <a:pt x="0" y="0"/>
                  </a:lnTo>
                  <a:lnTo>
                    <a:pt x="38099" y="0"/>
                  </a:lnTo>
                  <a:lnTo>
                    <a:pt x="38099" y="4391024"/>
                  </a:lnTo>
                  <a:close/>
                </a:path>
              </a:pathLst>
            </a:custGeom>
            <a:solidFill>
              <a:srgbClr val="4199E1"/>
            </a:solidFill>
          </p:spPr>
          <p:txBody>
            <a:bodyPr wrap="square" lIns="0" tIns="0" rIns="0" bIns="0" rtlCol="0"/>
            <a:lstStyle/>
            <a:p>
              <a:endParaRPr/>
            </a:p>
          </p:txBody>
        </p:sp>
        <p:sp>
          <p:nvSpPr>
            <p:cNvPr id="8" name="object 8"/>
            <p:cNvSpPr/>
            <p:nvPr/>
          </p:nvSpPr>
          <p:spPr>
            <a:xfrm>
              <a:off x="685799" y="2571749"/>
              <a:ext cx="5067300" cy="1143000"/>
            </a:xfrm>
            <a:custGeom>
              <a:avLst/>
              <a:gdLst/>
              <a:ahLst/>
              <a:cxnLst/>
              <a:rect l="l" t="t" r="r" b="b"/>
              <a:pathLst>
                <a:path w="5067300" h="1143000">
                  <a:moveTo>
                    <a:pt x="5034251" y="1142999"/>
                  </a:moveTo>
                  <a:lnTo>
                    <a:pt x="33047" y="1142999"/>
                  </a:lnTo>
                  <a:lnTo>
                    <a:pt x="28187" y="1142032"/>
                  </a:lnTo>
                  <a:lnTo>
                    <a:pt x="966" y="1114811"/>
                  </a:lnTo>
                  <a:lnTo>
                    <a:pt x="0" y="1109951"/>
                  </a:lnTo>
                  <a:lnTo>
                    <a:pt x="0" y="1104899"/>
                  </a:lnTo>
                  <a:lnTo>
                    <a:pt x="0" y="33047"/>
                  </a:lnTo>
                  <a:lnTo>
                    <a:pt x="28187" y="966"/>
                  </a:lnTo>
                  <a:lnTo>
                    <a:pt x="33047" y="0"/>
                  </a:lnTo>
                  <a:lnTo>
                    <a:pt x="5034251" y="0"/>
                  </a:lnTo>
                  <a:lnTo>
                    <a:pt x="5066332" y="28187"/>
                  </a:lnTo>
                  <a:lnTo>
                    <a:pt x="5067299" y="33047"/>
                  </a:lnTo>
                  <a:lnTo>
                    <a:pt x="5067299" y="1109951"/>
                  </a:lnTo>
                  <a:lnTo>
                    <a:pt x="5039111" y="1142032"/>
                  </a:lnTo>
                  <a:lnTo>
                    <a:pt x="5034251" y="1142999"/>
                  </a:lnTo>
                  <a:close/>
                </a:path>
              </a:pathLst>
            </a:custGeom>
            <a:solidFill>
              <a:srgbClr val="ECF1F6">
                <a:alpha val="79998"/>
              </a:srgbClr>
            </a:solidFill>
          </p:spPr>
          <p:txBody>
            <a:bodyPr wrap="square" lIns="0" tIns="0" rIns="0" bIns="0" rtlCol="0"/>
            <a:lstStyle/>
            <a:p>
              <a:endParaRPr/>
            </a:p>
          </p:txBody>
        </p:sp>
      </p:grpSp>
      <p:sp>
        <p:nvSpPr>
          <p:cNvPr id="9" name="object 9"/>
          <p:cNvSpPr txBox="1"/>
          <p:nvPr/>
        </p:nvSpPr>
        <p:spPr>
          <a:xfrm>
            <a:off x="9701303" y="21264"/>
            <a:ext cx="357112" cy="385793"/>
          </a:xfrm>
          <a:prstGeom prst="rect">
            <a:avLst/>
          </a:prstGeom>
        </p:spPr>
        <p:txBody>
          <a:bodyPr vert="horz" wrap="square" lIns="0" tIns="29383" rIns="0" bIns="0" rtlCol="0">
            <a:spAutoFit/>
          </a:bodyPr>
          <a:lstStyle/>
          <a:p>
            <a:pPr>
              <a:spcBef>
                <a:spcPts val="231"/>
              </a:spcBef>
            </a:pPr>
            <a:r>
              <a:rPr sz="2314" spc="-53" dirty="0">
                <a:solidFill>
                  <a:srgbClr val="708095"/>
                </a:solidFill>
                <a:latin typeface="Microsoft Sans Serif"/>
                <a:cs typeface="Microsoft Sans Serif"/>
              </a:rPr>
              <a:t>(1)</a:t>
            </a:r>
            <a:endParaRPr sz="2314">
              <a:latin typeface="Microsoft Sans Serif"/>
              <a:cs typeface="Microsoft Sans Serif"/>
            </a:endParaRPr>
          </a:p>
        </p:txBody>
      </p:sp>
      <p:sp>
        <p:nvSpPr>
          <p:cNvPr id="10" name="object 10"/>
          <p:cNvSpPr txBox="1"/>
          <p:nvPr/>
        </p:nvSpPr>
        <p:spPr>
          <a:xfrm>
            <a:off x="1220508" y="-2243967"/>
            <a:ext cx="8789930" cy="1803514"/>
          </a:xfrm>
          <a:prstGeom prst="rect">
            <a:avLst/>
          </a:prstGeom>
        </p:spPr>
        <p:txBody>
          <a:bodyPr vert="horz" wrap="square" lIns="0" tIns="322079" rIns="0" bIns="0" rtlCol="0">
            <a:spAutoFit/>
          </a:bodyPr>
          <a:lstStyle/>
          <a:p>
            <a:pPr>
              <a:spcBef>
                <a:spcPts val="2536"/>
              </a:spcBef>
            </a:pPr>
            <a:r>
              <a:rPr sz="5339" spc="1068" baseline="1388" dirty="0">
                <a:solidFill>
                  <a:srgbClr val="2562EB"/>
                </a:solidFill>
                <a:latin typeface="Arial Black"/>
                <a:cs typeface="Arial Black"/>
              </a:rPr>
              <a:t></a:t>
            </a:r>
            <a:r>
              <a:rPr sz="5339" spc="733" baseline="1388" dirty="0">
                <a:solidFill>
                  <a:srgbClr val="2562EB"/>
                </a:solidFill>
                <a:latin typeface="Arial Black"/>
                <a:cs typeface="Arial Black"/>
              </a:rPr>
              <a:t> </a:t>
            </a:r>
            <a:r>
              <a:rPr sz="3559" b="1" spc="-53" dirty="0">
                <a:solidFill>
                  <a:srgbClr val="2B5281"/>
                </a:solidFill>
                <a:latin typeface="Arial"/>
                <a:cs typeface="Arial"/>
              </a:rPr>
              <a:t>ARIMA</a:t>
            </a:r>
            <a:r>
              <a:rPr sz="3559" b="1" spc="-53" dirty="0">
                <a:solidFill>
                  <a:srgbClr val="2B5281"/>
                </a:solidFill>
                <a:latin typeface="BIZ UDPGothic"/>
                <a:cs typeface="BIZ UDPGothic"/>
              </a:rPr>
              <a:t>（</a:t>
            </a:r>
            <a:r>
              <a:rPr sz="3559" b="1" spc="-356" dirty="0">
                <a:solidFill>
                  <a:srgbClr val="2B5281"/>
                </a:solidFill>
                <a:latin typeface="BIZ UDPGothic"/>
                <a:cs typeface="BIZ UDPGothic"/>
              </a:rPr>
              <a:t>自己回帰和分移動平均</a:t>
            </a:r>
            <a:r>
              <a:rPr sz="3559" b="1" spc="1424" dirty="0">
                <a:solidFill>
                  <a:srgbClr val="2B5281"/>
                </a:solidFill>
                <a:latin typeface="BIZ UDPGothic"/>
                <a:cs typeface="BIZ UDPGothic"/>
              </a:rPr>
              <a:t>）</a:t>
            </a:r>
            <a:r>
              <a:rPr sz="3559" b="1" spc="-249" dirty="0">
                <a:solidFill>
                  <a:srgbClr val="2B5281"/>
                </a:solidFill>
                <a:latin typeface="BIZ UDPGothic"/>
                <a:cs typeface="BIZ UDPGothic"/>
              </a:rPr>
              <a:t>モデル</a:t>
            </a:r>
            <a:endParaRPr sz="3559">
              <a:latin typeface="BIZ UDPGothic"/>
              <a:cs typeface="BIZ UDPGothic"/>
            </a:endParaRPr>
          </a:p>
          <a:p>
            <a:pPr marR="9041">
              <a:lnSpc>
                <a:spcPct val="111100"/>
              </a:lnSpc>
              <a:spcBef>
                <a:spcPts val="1237"/>
              </a:spcBef>
            </a:pPr>
            <a:r>
              <a:rPr sz="2403" spc="-303" dirty="0">
                <a:solidFill>
                  <a:srgbClr val="333333"/>
                </a:solidFill>
                <a:latin typeface="SimSun"/>
                <a:cs typeface="SimSun"/>
              </a:rPr>
              <a:t>時系列の自己相関構造を表現する伝統的手法。</a:t>
            </a:r>
            <a:r>
              <a:rPr sz="2403" b="1" spc="-303" dirty="0">
                <a:solidFill>
                  <a:srgbClr val="2A6BB0"/>
                </a:solidFill>
                <a:latin typeface="BIZ UDPGothic"/>
                <a:cs typeface="BIZ UDPGothic"/>
              </a:rPr>
              <a:t>過去値</a:t>
            </a:r>
            <a:r>
              <a:rPr sz="2403" b="1" spc="151" dirty="0">
                <a:solidFill>
                  <a:srgbClr val="2A6BB0"/>
                </a:solidFill>
                <a:latin typeface="BIZ UDPGothic"/>
                <a:cs typeface="BIZ UDPGothic"/>
              </a:rPr>
              <a:t>（</a:t>
            </a:r>
            <a:r>
              <a:rPr sz="2314" b="1" spc="151" dirty="0">
                <a:solidFill>
                  <a:srgbClr val="2A6BB0"/>
                </a:solidFill>
                <a:latin typeface="Tahoma"/>
                <a:cs typeface="Tahoma"/>
              </a:rPr>
              <a:t>AR</a:t>
            </a:r>
            <a:r>
              <a:rPr sz="2403" b="1" spc="-303" dirty="0">
                <a:solidFill>
                  <a:srgbClr val="2A6BB0"/>
                </a:solidFill>
                <a:latin typeface="BIZ UDPGothic"/>
                <a:cs typeface="BIZ UDPGothic"/>
              </a:rPr>
              <a:t>項</a:t>
            </a:r>
            <a:r>
              <a:rPr sz="2403" b="1" spc="917" dirty="0">
                <a:solidFill>
                  <a:srgbClr val="2A6BB0"/>
                </a:solidFill>
                <a:latin typeface="BIZ UDPGothic"/>
                <a:cs typeface="BIZ UDPGothic"/>
              </a:rPr>
              <a:t>）</a:t>
            </a:r>
            <a:r>
              <a:rPr sz="2403" b="1" spc="-222" dirty="0">
                <a:solidFill>
                  <a:srgbClr val="2A6BB0"/>
                </a:solidFill>
                <a:latin typeface="BIZ UDPGothic"/>
                <a:cs typeface="BIZ UDPGothic"/>
              </a:rPr>
              <a:t>と過去の</a:t>
            </a:r>
            <a:r>
              <a:rPr sz="2403" b="1" spc="-303" dirty="0">
                <a:solidFill>
                  <a:srgbClr val="2A6BB0"/>
                </a:solidFill>
                <a:latin typeface="BIZ UDPGothic"/>
                <a:cs typeface="BIZ UDPGothic"/>
              </a:rPr>
              <a:t>誤差</a:t>
            </a:r>
            <a:r>
              <a:rPr sz="2403" b="1" spc="142" dirty="0">
                <a:solidFill>
                  <a:srgbClr val="2A6BB0"/>
                </a:solidFill>
                <a:latin typeface="BIZ UDPGothic"/>
                <a:cs typeface="BIZ UDPGothic"/>
              </a:rPr>
              <a:t>（</a:t>
            </a:r>
            <a:r>
              <a:rPr sz="2314" b="1" spc="142" dirty="0">
                <a:solidFill>
                  <a:srgbClr val="2A6BB0"/>
                </a:solidFill>
                <a:latin typeface="Tahoma"/>
                <a:cs typeface="Tahoma"/>
              </a:rPr>
              <a:t>MA</a:t>
            </a:r>
            <a:r>
              <a:rPr sz="2403" b="1" spc="-303" dirty="0">
                <a:solidFill>
                  <a:srgbClr val="2A6BB0"/>
                </a:solidFill>
                <a:latin typeface="BIZ UDPGothic"/>
                <a:cs typeface="BIZ UDPGothic"/>
              </a:rPr>
              <a:t>項</a:t>
            </a:r>
            <a:r>
              <a:rPr sz="2403" b="1" spc="917" dirty="0">
                <a:solidFill>
                  <a:srgbClr val="2A6BB0"/>
                </a:solidFill>
                <a:latin typeface="BIZ UDPGothic"/>
                <a:cs typeface="BIZ UDPGothic"/>
              </a:rPr>
              <a:t>）</a:t>
            </a:r>
            <a:r>
              <a:rPr sz="2403" b="1" spc="-303" dirty="0">
                <a:solidFill>
                  <a:srgbClr val="2A6BB0"/>
                </a:solidFill>
                <a:latin typeface="BIZ UDPGothic"/>
                <a:cs typeface="BIZ UDPGothic"/>
              </a:rPr>
              <a:t>の線形結合</a:t>
            </a:r>
            <a:r>
              <a:rPr sz="2403" spc="-285" dirty="0">
                <a:solidFill>
                  <a:srgbClr val="333333"/>
                </a:solidFill>
                <a:latin typeface="SimSun"/>
                <a:cs typeface="SimSun"/>
              </a:rPr>
              <a:t>で系列をモデル化。</a:t>
            </a:r>
            <a:endParaRPr sz="2403">
              <a:latin typeface="SimSun"/>
              <a:cs typeface="SimSun"/>
            </a:endParaRPr>
          </a:p>
        </p:txBody>
      </p:sp>
      <p:sp>
        <p:nvSpPr>
          <p:cNvPr id="11" name="object 11"/>
          <p:cNvSpPr txBox="1"/>
          <p:nvPr/>
        </p:nvSpPr>
        <p:spPr>
          <a:xfrm>
            <a:off x="1423926" y="-4358"/>
            <a:ext cx="7327579" cy="2044813"/>
          </a:xfrm>
          <a:prstGeom prst="rect">
            <a:avLst/>
          </a:prstGeom>
        </p:spPr>
        <p:txBody>
          <a:bodyPr vert="horz" wrap="square" lIns="0" tIns="20342" rIns="0" bIns="0" rtlCol="0">
            <a:spAutoFit/>
          </a:bodyPr>
          <a:lstStyle/>
          <a:p>
            <a:pPr>
              <a:spcBef>
                <a:spcPts val="160"/>
              </a:spcBef>
            </a:pPr>
            <a:r>
              <a:rPr sz="2581" spc="-258" dirty="0">
                <a:solidFill>
                  <a:srgbClr val="333333"/>
                </a:solidFill>
                <a:latin typeface="Microsoft Sans Serif"/>
                <a:cs typeface="Microsoft Sans Serif"/>
              </a:rPr>
              <a:t>ARIMA(p,d,q)</a:t>
            </a:r>
            <a:r>
              <a:rPr sz="2403" spc="-303" dirty="0">
                <a:solidFill>
                  <a:srgbClr val="333333"/>
                </a:solidFill>
                <a:latin typeface="SimSun"/>
                <a:cs typeface="SimSun"/>
              </a:rPr>
              <a:t>モデル</a:t>
            </a:r>
            <a:r>
              <a:rPr sz="2581" spc="-89" dirty="0">
                <a:solidFill>
                  <a:srgbClr val="333333"/>
                </a:solidFill>
                <a:latin typeface="Microsoft Sans Serif"/>
                <a:cs typeface="Microsoft Sans Serif"/>
              </a:rPr>
              <a:t>:</a:t>
            </a:r>
            <a:endParaRPr sz="2581">
              <a:latin typeface="Microsoft Sans Serif"/>
              <a:cs typeface="Microsoft Sans Serif"/>
            </a:endParaRPr>
          </a:p>
          <a:p>
            <a:pPr>
              <a:spcBef>
                <a:spcPts val="107"/>
              </a:spcBef>
            </a:pPr>
            <a:r>
              <a:rPr sz="2581" spc="-133" dirty="0">
                <a:solidFill>
                  <a:srgbClr val="333333"/>
                </a:solidFill>
                <a:latin typeface="Microsoft Sans Serif"/>
                <a:cs typeface="Microsoft Sans Serif"/>
              </a:rPr>
              <a:t>\phi(L)(1-</a:t>
            </a:r>
            <a:r>
              <a:rPr sz="2581" spc="-160" dirty="0">
                <a:solidFill>
                  <a:srgbClr val="333333"/>
                </a:solidFill>
                <a:latin typeface="Microsoft Sans Serif"/>
                <a:cs typeface="Microsoft Sans Serif"/>
              </a:rPr>
              <a:t>L)^d</a:t>
            </a:r>
            <a:r>
              <a:rPr sz="2581" spc="-142" dirty="0">
                <a:solidFill>
                  <a:srgbClr val="333333"/>
                </a:solidFill>
                <a:latin typeface="Microsoft Sans Serif"/>
                <a:cs typeface="Microsoft Sans Serif"/>
              </a:rPr>
              <a:t> </a:t>
            </a:r>
            <a:r>
              <a:rPr sz="2581" spc="-240" dirty="0">
                <a:solidFill>
                  <a:srgbClr val="333333"/>
                </a:solidFill>
                <a:latin typeface="Microsoft Sans Serif"/>
                <a:cs typeface="Microsoft Sans Serif"/>
              </a:rPr>
              <a:t>X_t</a:t>
            </a:r>
            <a:r>
              <a:rPr sz="2581" spc="-142"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33" dirty="0">
                <a:solidFill>
                  <a:srgbClr val="333333"/>
                </a:solidFill>
                <a:latin typeface="Microsoft Sans Serif"/>
                <a:cs typeface="Microsoft Sans Serif"/>
              </a:rPr>
              <a:t> </a:t>
            </a:r>
            <a:r>
              <a:rPr sz="2581" spc="-44" dirty="0">
                <a:solidFill>
                  <a:srgbClr val="333333"/>
                </a:solidFill>
                <a:latin typeface="Microsoft Sans Serif"/>
                <a:cs typeface="Microsoft Sans Serif"/>
              </a:rPr>
              <a:t>\theta(L)\varepsilon_t</a:t>
            </a:r>
            <a:endParaRPr sz="2581">
              <a:latin typeface="Microsoft Sans Serif"/>
              <a:cs typeface="Microsoft Sans Serif"/>
            </a:endParaRPr>
          </a:p>
          <a:p>
            <a:pPr>
              <a:spcBef>
                <a:spcPts val="107"/>
              </a:spcBef>
            </a:pPr>
            <a:r>
              <a:rPr sz="2581" spc="-116" dirty="0">
                <a:solidFill>
                  <a:srgbClr val="333333"/>
                </a:solidFill>
                <a:latin typeface="Microsoft Sans Serif"/>
                <a:cs typeface="Microsoft Sans Serif"/>
              </a:rPr>
              <a:t>\phi(L)</a:t>
            </a:r>
            <a:r>
              <a:rPr sz="2581" spc="-178"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258" dirty="0">
                <a:solidFill>
                  <a:srgbClr val="333333"/>
                </a:solidFill>
                <a:latin typeface="Microsoft Sans Serif"/>
                <a:cs typeface="Microsoft Sans Serif"/>
              </a:rPr>
              <a:t>1</a:t>
            </a:r>
            <a:r>
              <a:rPr sz="2581" spc="-178" dirty="0">
                <a:solidFill>
                  <a:srgbClr val="333333"/>
                </a:solidFill>
                <a:latin typeface="Microsoft Sans Serif"/>
                <a:cs typeface="Microsoft Sans Serif"/>
              </a:rPr>
              <a:t> </a:t>
            </a:r>
            <a:r>
              <a:rPr sz="2581" spc="-133"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125" dirty="0">
                <a:solidFill>
                  <a:srgbClr val="333333"/>
                </a:solidFill>
                <a:latin typeface="Microsoft Sans Serif"/>
                <a:cs typeface="Microsoft Sans Serif"/>
              </a:rPr>
              <a:t>\phi_1</a:t>
            </a:r>
            <a:r>
              <a:rPr sz="2581" spc="-178" dirty="0">
                <a:solidFill>
                  <a:srgbClr val="333333"/>
                </a:solidFill>
                <a:latin typeface="Microsoft Sans Serif"/>
                <a:cs typeface="Microsoft Sans Serif"/>
              </a:rPr>
              <a:t> </a:t>
            </a:r>
            <a:r>
              <a:rPr sz="2581" spc="-285" dirty="0">
                <a:solidFill>
                  <a:srgbClr val="333333"/>
                </a:solidFill>
                <a:latin typeface="Microsoft Sans Serif"/>
                <a:cs typeface="Microsoft Sans Serif"/>
              </a:rPr>
              <a:t>L</a:t>
            </a:r>
            <a:r>
              <a:rPr sz="2581" spc="-169" dirty="0">
                <a:solidFill>
                  <a:srgbClr val="333333"/>
                </a:solidFill>
                <a:latin typeface="Microsoft Sans Serif"/>
                <a:cs typeface="Microsoft Sans Serif"/>
              </a:rPr>
              <a:t> </a:t>
            </a:r>
            <a:r>
              <a:rPr sz="2581" spc="-133" dirty="0">
                <a:solidFill>
                  <a:srgbClr val="333333"/>
                </a:solidFill>
                <a:latin typeface="Microsoft Sans Serif"/>
                <a:cs typeface="Microsoft Sans Serif"/>
              </a:rPr>
              <a:t>-</a:t>
            </a:r>
            <a:r>
              <a:rPr sz="2581" spc="-178" dirty="0">
                <a:solidFill>
                  <a:srgbClr val="333333"/>
                </a:solidFill>
                <a:latin typeface="Microsoft Sans Serif"/>
                <a:cs typeface="Microsoft Sans Serif"/>
              </a:rPr>
              <a:t> </a:t>
            </a:r>
            <a:r>
              <a:rPr sz="2581" spc="-125" dirty="0">
                <a:solidFill>
                  <a:srgbClr val="333333"/>
                </a:solidFill>
                <a:latin typeface="Microsoft Sans Serif"/>
                <a:cs typeface="Microsoft Sans Serif"/>
              </a:rPr>
              <a:t>\phi_2</a:t>
            </a:r>
            <a:r>
              <a:rPr sz="2581" spc="-169" dirty="0">
                <a:solidFill>
                  <a:srgbClr val="333333"/>
                </a:solidFill>
                <a:latin typeface="Microsoft Sans Serif"/>
                <a:cs typeface="Microsoft Sans Serif"/>
              </a:rPr>
              <a:t> </a:t>
            </a:r>
            <a:r>
              <a:rPr sz="2581" spc="-196" dirty="0">
                <a:solidFill>
                  <a:srgbClr val="333333"/>
                </a:solidFill>
                <a:latin typeface="Microsoft Sans Serif"/>
                <a:cs typeface="Microsoft Sans Serif"/>
              </a:rPr>
              <a:t>L^2</a:t>
            </a:r>
            <a:r>
              <a:rPr sz="2581" spc="-169" dirty="0">
                <a:solidFill>
                  <a:srgbClr val="333333"/>
                </a:solidFill>
                <a:latin typeface="Microsoft Sans Serif"/>
                <a:cs typeface="Microsoft Sans Serif"/>
              </a:rPr>
              <a:t> </a:t>
            </a:r>
            <a:r>
              <a:rPr sz="2581" spc="-133" dirty="0">
                <a:solidFill>
                  <a:srgbClr val="333333"/>
                </a:solidFill>
                <a:latin typeface="Microsoft Sans Serif"/>
                <a:cs typeface="Microsoft Sans Serif"/>
              </a:rPr>
              <a:t>-</a:t>
            </a:r>
            <a:r>
              <a:rPr sz="2581" spc="-178" dirty="0">
                <a:solidFill>
                  <a:srgbClr val="333333"/>
                </a:solidFill>
                <a:latin typeface="Microsoft Sans Serif"/>
                <a:cs typeface="Microsoft Sans Serif"/>
              </a:rPr>
              <a:t> </a:t>
            </a:r>
            <a:r>
              <a:rPr sz="2581" spc="-151"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133" dirty="0">
                <a:solidFill>
                  <a:srgbClr val="333333"/>
                </a:solidFill>
                <a:latin typeface="Microsoft Sans Serif"/>
                <a:cs typeface="Microsoft Sans Serif"/>
              </a:rPr>
              <a:t>-</a:t>
            </a:r>
            <a:r>
              <a:rPr sz="2581" spc="-178" dirty="0">
                <a:solidFill>
                  <a:srgbClr val="333333"/>
                </a:solidFill>
                <a:latin typeface="Microsoft Sans Serif"/>
                <a:cs typeface="Microsoft Sans Serif"/>
              </a:rPr>
              <a:t> </a:t>
            </a:r>
            <a:r>
              <a:rPr sz="2581" spc="-98" dirty="0">
                <a:solidFill>
                  <a:srgbClr val="333333"/>
                </a:solidFill>
                <a:latin typeface="Microsoft Sans Serif"/>
                <a:cs typeface="Microsoft Sans Serif"/>
              </a:rPr>
              <a:t>\phi_p</a:t>
            </a:r>
            <a:r>
              <a:rPr sz="2581" spc="-169" dirty="0">
                <a:solidFill>
                  <a:srgbClr val="333333"/>
                </a:solidFill>
                <a:latin typeface="Microsoft Sans Serif"/>
                <a:cs typeface="Microsoft Sans Serif"/>
              </a:rPr>
              <a:t> </a:t>
            </a:r>
            <a:r>
              <a:rPr sz="2581" spc="-44" dirty="0">
                <a:solidFill>
                  <a:srgbClr val="333333"/>
                </a:solidFill>
                <a:latin typeface="Microsoft Sans Serif"/>
                <a:cs typeface="Microsoft Sans Serif"/>
              </a:rPr>
              <a:t>L^p</a:t>
            </a:r>
            <a:endParaRPr sz="2581">
              <a:latin typeface="Microsoft Sans Serif"/>
              <a:cs typeface="Microsoft Sans Serif"/>
            </a:endParaRPr>
          </a:p>
          <a:p>
            <a:pPr>
              <a:spcBef>
                <a:spcPts val="107"/>
              </a:spcBef>
            </a:pPr>
            <a:r>
              <a:rPr sz="2581" spc="-125" dirty="0">
                <a:solidFill>
                  <a:srgbClr val="333333"/>
                </a:solidFill>
                <a:latin typeface="Microsoft Sans Serif"/>
                <a:cs typeface="Microsoft Sans Serif"/>
              </a:rPr>
              <a:t>\theta(L)</a:t>
            </a:r>
            <a:r>
              <a:rPr sz="2581" spc="-169"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258" dirty="0">
                <a:solidFill>
                  <a:srgbClr val="333333"/>
                </a:solidFill>
                <a:latin typeface="Microsoft Sans Serif"/>
                <a:cs typeface="Microsoft Sans Serif"/>
              </a:rPr>
              <a:t>1</a:t>
            </a:r>
            <a:r>
              <a:rPr sz="2581" spc="-169"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133" dirty="0">
                <a:solidFill>
                  <a:srgbClr val="333333"/>
                </a:solidFill>
                <a:latin typeface="Microsoft Sans Serif"/>
                <a:cs typeface="Microsoft Sans Serif"/>
              </a:rPr>
              <a:t>\theta_1</a:t>
            </a:r>
            <a:r>
              <a:rPr sz="2581" spc="-169" dirty="0">
                <a:solidFill>
                  <a:srgbClr val="333333"/>
                </a:solidFill>
                <a:latin typeface="Microsoft Sans Serif"/>
                <a:cs typeface="Microsoft Sans Serif"/>
              </a:rPr>
              <a:t> </a:t>
            </a:r>
            <a:r>
              <a:rPr sz="2581" spc="-285" dirty="0">
                <a:solidFill>
                  <a:srgbClr val="333333"/>
                </a:solidFill>
                <a:latin typeface="Microsoft Sans Serif"/>
                <a:cs typeface="Microsoft Sans Serif"/>
              </a:rPr>
              <a:t>L</a:t>
            </a:r>
            <a:r>
              <a:rPr sz="2581" spc="-169"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133" dirty="0">
                <a:solidFill>
                  <a:srgbClr val="333333"/>
                </a:solidFill>
                <a:latin typeface="Microsoft Sans Serif"/>
                <a:cs typeface="Microsoft Sans Serif"/>
              </a:rPr>
              <a:t>\theta_2</a:t>
            </a:r>
            <a:r>
              <a:rPr sz="2581" spc="-169" dirty="0">
                <a:solidFill>
                  <a:srgbClr val="333333"/>
                </a:solidFill>
                <a:latin typeface="Microsoft Sans Serif"/>
                <a:cs typeface="Microsoft Sans Serif"/>
              </a:rPr>
              <a:t> </a:t>
            </a:r>
            <a:r>
              <a:rPr sz="2581" spc="-196" dirty="0">
                <a:solidFill>
                  <a:srgbClr val="333333"/>
                </a:solidFill>
                <a:latin typeface="Microsoft Sans Serif"/>
                <a:cs typeface="Microsoft Sans Serif"/>
              </a:rPr>
              <a:t>L^2</a:t>
            </a:r>
            <a:r>
              <a:rPr sz="2581" spc="-169"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151"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69" dirty="0">
                <a:solidFill>
                  <a:srgbClr val="333333"/>
                </a:solidFill>
                <a:latin typeface="Microsoft Sans Serif"/>
                <a:cs typeface="Microsoft Sans Serif"/>
              </a:rPr>
              <a:t> </a:t>
            </a:r>
            <a:r>
              <a:rPr sz="2581" spc="-116" dirty="0">
                <a:solidFill>
                  <a:srgbClr val="333333"/>
                </a:solidFill>
                <a:latin typeface="Microsoft Sans Serif"/>
                <a:cs typeface="Microsoft Sans Serif"/>
              </a:rPr>
              <a:t>\theta_q</a:t>
            </a:r>
            <a:r>
              <a:rPr sz="2581" spc="-169" dirty="0">
                <a:solidFill>
                  <a:srgbClr val="333333"/>
                </a:solidFill>
                <a:latin typeface="Microsoft Sans Serif"/>
                <a:cs typeface="Microsoft Sans Serif"/>
              </a:rPr>
              <a:t> </a:t>
            </a:r>
            <a:r>
              <a:rPr sz="2581" spc="-53" dirty="0">
                <a:solidFill>
                  <a:srgbClr val="333333"/>
                </a:solidFill>
                <a:latin typeface="Microsoft Sans Serif"/>
                <a:cs typeface="Microsoft Sans Serif"/>
              </a:rPr>
              <a:t>L^q</a:t>
            </a:r>
            <a:endParaRPr sz="2581">
              <a:latin typeface="Microsoft Sans Serif"/>
              <a:cs typeface="Microsoft Sans Serif"/>
            </a:endParaRPr>
          </a:p>
        </p:txBody>
      </p:sp>
      <p:grpSp>
        <p:nvGrpSpPr>
          <p:cNvPr id="12" name="object 12"/>
          <p:cNvGrpSpPr/>
          <p:nvPr/>
        </p:nvGrpSpPr>
        <p:grpSpPr>
          <a:xfrm>
            <a:off x="1237464" y="2768553"/>
            <a:ext cx="4695572" cy="2356262"/>
            <a:chOff x="695324" y="4229099"/>
            <a:chExt cx="2638425" cy="1323975"/>
          </a:xfrm>
        </p:grpSpPr>
        <p:sp>
          <p:nvSpPr>
            <p:cNvPr id="13" name="object 13"/>
            <p:cNvSpPr/>
            <p:nvPr/>
          </p:nvSpPr>
          <p:spPr>
            <a:xfrm>
              <a:off x="695312" y="4229099"/>
              <a:ext cx="57150" cy="857250"/>
            </a:xfrm>
            <a:custGeom>
              <a:avLst/>
              <a:gdLst/>
              <a:ahLst/>
              <a:cxnLst/>
              <a:rect l="l" t="t" r="r" b="b"/>
              <a:pathLst>
                <a:path w="57150" h="857250">
                  <a:moveTo>
                    <a:pt x="57150" y="824890"/>
                  </a:moveTo>
                  <a:lnTo>
                    <a:pt x="32372" y="800100"/>
                  </a:lnTo>
                  <a:lnTo>
                    <a:pt x="24790" y="800100"/>
                  </a:lnTo>
                  <a:lnTo>
                    <a:pt x="0" y="824890"/>
                  </a:lnTo>
                  <a:lnTo>
                    <a:pt x="0" y="832472"/>
                  </a:lnTo>
                  <a:lnTo>
                    <a:pt x="24790" y="857250"/>
                  </a:lnTo>
                  <a:lnTo>
                    <a:pt x="32372" y="857250"/>
                  </a:lnTo>
                  <a:lnTo>
                    <a:pt x="57150" y="832472"/>
                  </a:lnTo>
                  <a:lnTo>
                    <a:pt x="57150" y="828675"/>
                  </a:lnTo>
                  <a:lnTo>
                    <a:pt x="57150" y="824890"/>
                  </a:lnTo>
                  <a:close/>
                </a:path>
                <a:path w="57150" h="857250">
                  <a:moveTo>
                    <a:pt x="57150" y="558190"/>
                  </a:moveTo>
                  <a:lnTo>
                    <a:pt x="32372" y="533400"/>
                  </a:lnTo>
                  <a:lnTo>
                    <a:pt x="24790" y="533400"/>
                  </a:lnTo>
                  <a:lnTo>
                    <a:pt x="0" y="558190"/>
                  </a:lnTo>
                  <a:lnTo>
                    <a:pt x="0" y="565772"/>
                  </a:lnTo>
                  <a:lnTo>
                    <a:pt x="24790" y="590550"/>
                  </a:lnTo>
                  <a:lnTo>
                    <a:pt x="32372" y="590550"/>
                  </a:lnTo>
                  <a:lnTo>
                    <a:pt x="57150" y="565772"/>
                  </a:lnTo>
                  <a:lnTo>
                    <a:pt x="57150" y="561975"/>
                  </a:lnTo>
                  <a:lnTo>
                    <a:pt x="57150" y="558190"/>
                  </a:lnTo>
                  <a:close/>
                </a:path>
                <a:path w="57150" h="857250">
                  <a:moveTo>
                    <a:pt x="57150" y="291490"/>
                  </a:moveTo>
                  <a:lnTo>
                    <a:pt x="32372" y="266700"/>
                  </a:lnTo>
                  <a:lnTo>
                    <a:pt x="24790" y="266700"/>
                  </a:lnTo>
                  <a:lnTo>
                    <a:pt x="0" y="291490"/>
                  </a:lnTo>
                  <a:lnTo>
                    <a:pt x="0" y="299072"/>
                  </a:lnTo>
                  <a:lnTo>
                    <a:pt x="24790" y="323850"/>
                  </a:lnTo>
                  <a:lnTo>
                    <a:pt x="32372" y="323850"/>
                  </a:lnTo>
                  <a:lnTo>
                    <a:pt x="57150" y="299072"/>
                  </a:lnTo>
                  <a:lnTo>
                    <a:pt x="57150" y="295275"/>
                  </a:lnTo>
                  <a:lnTo>
                    <a:pt x="57150" y="291490"/>
                  </a:lnTo>
                  <a:close/>
                </a:path>
                <a:path w="57150" h="8572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Lst>
            </a:custGeom>
            <a:solidFill>
              <a:srgbClr val="333333"/>
            </a:solidFill>
          </p:spPr>
          <p:txBody>
            <a:bodyPr wrap="square" lIns="0" tIns="0" rIns="0" bIns="0" rtlCol="0"/>
            <a:lstStyle/>
            <a:p>
              <a:endParaRPr/>
            </a:p>
          </p:txBody>
        </p:sp>
        <p:sp>
          <p:nvSpPr>
            <p:cNvPr id="14" name="object 14"/>
            <p:cNvSpPr/>
            <p:nvPr/>
          </p:nvSpPr>
          <p:spPr>
            <a:xfrm>
              <a:off x="723887" y="5276849"/>
              <a:ext cx="2609850" cy="276225"/>
            </a:xfrm>
            <a:custGeom>
              <a:avLst/>
              <a:gdLst/>
              <a:ahLst/>
              <a:cxnLst/>
              <a:rect l="l" t="t" r="r" b="b"/>
              <a:pathLst>
                <a:path w="2609850" h="276225">
                  <a:moveTo>
                    <a:pt x="1114425" y="33058"/>
                  </a:moveTo>
                  <a:lnTo>
                    <a:pt x="1086243" y="977"/>
                  </a:lnTo>
                  <a:lnTo>
                    <a:pt x="1081379" y="0"/>
                  </a:lnTo>
                  <a:lnTo>
                    <a:pt x="33058" y="0"/>
                  </a:lnTo>
                  <a:lnTo>
                    <a:pt x="977" y="28194"/>
                  </a:lnTo>
                  <a:lnTo>
                    <a:pt x="0" y="33058"/>
                  </a:lnTo>
                  <a:lnTo>
                    <a:pt x="0" y="238125"/>
                  </a:lnTo>
                  <a:lnTo>
                    <a:pt x="0" y="243179"/>
                  </a:lnTo>
                  <a:lnTo>
                    <a:pt x="28194" y="275259"/>
                  </a:lnTo>
                  <a:lnTo>
                    <a:pt x="33058" y="276225"/>
                  </a:lnTo>
                  <a:lnTo>
                    <a:pt x="1081379" y="276225"/>
                  </a:lnTo>
                  <a:lnTo>
                    <a:pt x="1113459" y="248043"/>
                  </a:lnTo>
                  <a:lnTo>
                    <a:pt x="1114425" y="243179"/>
                  </a:lnTo>
                  <a:lnTo>
                    <a:pt x="1114425" y="33058"/>
                  </a:lnTo>
                  <a:close/>
                </a:path>
                <a:path w="2609850" h="276225">
                  <a:moveTo>
                    <a:pt x="2609850" y="33058"/>
                  </a:moveTo>
                  <a:lnTo>
                    <a:pt x="2581668" y="977"/>
                  </a:lnTo>
                  <a:lnTo>
                    <a:pt x="2576804" y="0"/>
                  </a:lnTo>
                  <a:lnTo>
                    <a:pt x="1252258" y="0"/>
                  </a:lnTo>
                  <a:lnTo>
                    <a:pt x="1220177" y="28194"/>
                  </a:lnTo>
                  <a:lnTo>
                    <a:pt x="1219200" y="33058"/>
                  </a:lnTo>
                  <a:lnTo>
                    <a:pt x="1219200" y="238125"/>
                  </a:lnTo>
                  <a:lnTo>
                    <a:pt x="1219200" y="243179"/>
                  </a:lnTo>
                  <a:lnTo>
                    <a:pt x="1247394" y="275259"/>
                  </a:lnTo>
                  <a:lnTo>
                    <a:pt x="1252258" y="276225"/>
                  </a:lnTo>
                  <a:lnTo>
                    <a:pt x="2576804" y="276225"/>
                  </a:lnTo>
                  <a:lnTo>
                    <a:pt x="2608884" y="248043"/>
                  </a:lnTo>
                  <a:lnTo>
                    <a:pt x="2609850" y="243179"/>
                  </a:lnTo>
                  <a:lnTo>
                    <a:pt x="2609850" y="33058"/>
                  </a:lnTo>
                  <a:close/>
                </a:path>
              </a:pathLst>
            </a:custGeom>
            <a:solidFill>
              <a:srgbClr val="4199E1">
                <a:alpha val="10198"/>
              </a:srgbClr>
            </a:solidFill>
          </p:spPr>
          <p:txBody>
            <a:bodyPr wrap="square" lIns="0" tIns="0" rIns="0" bIns="0" rtlCol="0"/>
            <a:lstStyle/>
            <a:p>
              <a:endParaRPr/>
            </a:p>
          </p:txBody>
        </p:sp>
      </p:grpSp>
      <p:sp>
        <p:nvSpPr>
          <p:cNvPr id="15" name="object 15"/>
          <p:cNvSpPr txBox="1"/>
          <p:nvPr/>
        </p:nvSpPr>
        <p:spPr>
          <a:xfrm>
            <a:off x="1220508" y="1848106"/>
            <a:ext cx="7126420" cy="3249069"/>
          </a:xfrm>
          <a:prstGeom prst="rect">
            <a:avLst/>
          </a:prstGeom>
        </p:spPr>
        <p:txBody>
          <a:bodyPr vert="horz" wrap="square" lIns="0" tIns="202286" rIns="0" bIns="0" rtlCol="0">
            <a:spAutoFit/>
          </a:bodyPr>
          <a:lstStyle/>
          <a:p>
            <a:pPr>
              <a:spcBef>
                <a:spcPts val="1591"/>
              </a:spcBef>
            </a:pPr>
            <a:r>
              <a:rPr sz="2403" spc="-329" dirty="0">
                <a:solidFill>
                  <a:srgbClr val="333333"/>
                </a:solidFill>
                <a:latin typeface="SimSun"/>
                <a:cs typeface="SimSun"/>
              </a:rPr>
              <a:t>金融リターン系列への適用では</a:t>
            </a:r>
            <a:r>
              <a:rPr sz="2581" spc="-89" dirty="0">
                <a:solidFill>
                  <a:srgbClr val="333333"/>
                </a:solidFill>
                <a:latin typeface="Microsoft Sans Serif"/>
                <a:cs typeface="Microsoft Sans Serif"/>
              </a:rPr>
              <a:t>:</a:t>
            </a:r>
            <a:endParaRPr sz="2581">
              <a:latin typeface="Microsoft Sans Serif"/>
              <a:cs typeface="Microsoft Sans Serif"/>
            </a:endParaRPr>
          </a:p>
          <a:p>
            <a:pPr marL="337903">
              <a:spcBef>
                <a:spcPts val="1353"/>
              </a:spcBef>
            </a:pPr>
            <a:r>
              <a:rPr sz="2403" spc="-374" dirty="0">
                <a:solidFill>
                  <a:srgbClr val="333333"/>
                </a:solidFill>
                <a:latin typeface="SimSun"/>
                <a:cs typeface="SimSun"/>
              </a:rPr>
              <a:t>自己相関が小さく 、</a:t>
            </a:r>
            <a:r>
              <a:rPr sz="2403" b="1" spc="-178" dirty="0">
                <a:solidFill>
                  <a:srgbClr val="2A6BB0"/>
                </a:solidFill>
                <a:latin typeface="BIZ UDPGothic"/>
                <a:cs typeface="BIZ UDPGothic"/>
              </a:rPr>
              <a:t>ほぼランダムウォーク</a:t>
            </a:r>
            <a:r>
              <a:rPr sz="2403" spc="-89" dirty="0">
                <a:solidFill>
                  <a:srgbClr val="333333"/>
                </a:solidFill>
                <a:latin typeface="SimSun"/>
                <a:cs typeface="SimSun"/>
              </a:rPr>
              <a:t>に</a:t>
            </a:r>
            <a:endParaRPr sz="2403">
              <a:latin typeface="SimSun"/>
              <a:cs typeface="SimSun"/>
            </a:endParaRPr>
          </a:p>
          <a:p>
            <a:pPr marL="337903" marR="9041">
              <a:lnSpc>
                <a:spcPct val="123500"/>
              </a:lnSpc>
              <a:spcBef>
                <a:spcPts val="178"/>
              </a:spcBef>
            </a:pPr>
            <a:r>
              <a:rPr sz="2403" spc="-329" dirty="0">
                <a:solidFill>
                  <a:srgbClr val="333333"/>
                </a:solidFill>
                <a:latin typeface="SimSun"/>
                <a:cs typeface="SimSun"/>
              </a:rPr>
              <a:t>市場マイクロストラクチャによる微小な自己相関の捕捉</a:t>
            </a:r>
            <a:r>
              <a:rPr sz="2403" spc="-303" dirty="0">
                <a:solidFill>
                  <a:srgbClr val="333333"/>
                </a:solidFill>
                <a:latin typeface="SimSun"/>
                <a:cs typeface="SimSun"/>
              </a:rPr>
              <a:t>非正規分布（</a:t>
            </a:r>
            <a:r>
              <a:rPr sz="2403" spc="-214" dirty="0">
                <a:solidFill>
                  <a:srgbClr val="333333"/>
                </a:solidFill>
                <a:latin typeface="SimSun"/>
                <a:cs typeface="SimSun"/>
              </a:rPr>
              <a:t>例：</a:t>
            </a:r>
            <a:r>
              <a:rPr sz="2581" spc="-125" dirty="0">
                <a:solidFill>
                  <a:srgbClr val="333333"/>
                </a:solidFill>
                <a:latin typeface="Microsoft Sans Serif"/>
                <a:cs typeface="Microsoft Sans Serif"/>
              </a:rPr>
              <a:t>t</a:t>
            </a:r>
            <a:r>
              <a:rPr sz="2403" spc="-303" dirty="0">
                <a:solidFill>
                  <a:srgbClr val="333333"/>
                </a:solidFill>
                <a:latin typeface="SimSun"/>
                <a:cs typeface="SimSun"/>
              </a:rPr>
              <a:t>分布）</a:t>
            </a:r>
            <a:r>
              <a:rPr sz="2403" spc="-285" dirty="0">
                <a:solidFill>
                  <a:srgbClr val="333333"/>
                </a:solidFill>
                <a:latin typeface="SimSun"/>
                <a:cs typeface="SimSun"/>
              </a:rPr>
              <a:t>の誤差項で肥尾に対応可能</a:t>
            </a:r>
            <a:endParaRPr sz="2403">
              <a:latin typeface="SimSun"/>
              <a:cs typeface="SimSun"/>
            </a:endParaRPr>
          </a:p>
          <a:p>
            <a:pPr marL="337903">
              <a:spcBef>
                <a:spcPts val="817"/>
              </a:spcBef>
            </a:pPr>
            <a:r>
              <a:rPr sz="2403" spc="-392" dirty="0">
                <a:solidFill>
                  <a:srgbClr val="333333"/>
                </a:solidFill>
                <a:latin typeface="SimSun"/>
                <a:cs typeface="SimSun"/>
              </a:rPr>
              <a:t>ボラティリティの変動は捉えら れない</a:t>
            </a:r>
            <a:endParaRPr sz="2403">
              <a:latin typeface="SimSun"/>
              <a:cs typeface="SimSun"/>
            </a:endParaRPr>
          </a:p>
          <a:p>
            <a:pPr marL="202288">
              <a:spcBef>
                <a:spcPts val="2456"/>
              </a:spcBef>
              <a:tabLst>
                <a:tab pos="2378880" algn="l"/>
              </a:tabLst>
            </a:pPr>
            <a:r>
              <a:rPr sz="2136" spc="-222" dirty="0">
                <a:solidFill>
                  <a:srgbClr val="2A6BB0"/>
                </a:solidFill>
                <a:latin typeface="SimSun"/>
                <a:cs typeface="SimSun"/>
              </a:rPr>
              <a:t>自己相関の欠</a:t>
            </a:r>
            <a:r>
              <a:rPr sz="2136" spc="-89" dirty="0">
                <a:solidFill>
                  <a:srgbClr val="2A6BB0"/>
                </a:solidFill>
                <a:latin typeface="SimSun"/>
                <a:cs typeface="SimSun"/>
              </a:rPr>
              <a:t>如</a:t>
            </a:r>
            <a:r>
              <a:rPr sz="2136" dirty="0">
                <a:solidFill>
                  <a:srgbClr val="2A6BB0"/>
                </a:solidFill>
                <a:latin typeface="SimSun"/>
                <a:cs typeface="SimSun"/>
              </a:rPr>
              <a:t>	</a:t>
            </a:r>
            <a:r>
              <a:rPr sz="2136" spc="-222" dirty="0">
                <a:solidFill>
                  <a:srgbClr val="2A6BB0"/>
                </a:solidFill>
                <a:latin typeface="SimSun"/>
                <a:cs typeface="SimSun"/>
              </a:rPr>
              <a:t>肥尾分布（部分的</a:t>
            </a:r>
            <a:r>
              <a:rPr sz="2136" spc="-89" dirty="0">
                <a:solidFill>
                  <a:srgbClr val="2A6BB0"/>
                </a:solidFill>
                <a:latin typeface="SimSun"/>
                <a:cs typeface="SimSun"/>
              </a:rPr>
              <a:t>）</a:t>
            </a:r>
            <a:endParaRPr sz="2136">
              <a:latin typeface="SimSun"/>
              <a:cs typeface="SimSun"/>
            </a:endParaRPr>
          </a:p>
        </p:txBody>
      </p:sp>
      <p:grpSp>
        <p:nvGrpSpPr>
          <p:cNvPr id="16" name="object 16"/>
          <p:cNvGrpSpPr/>
          <p:nvPr/>
        </p:nvGrpSpPr>
        <p:grpSpPr>
          <a:xfrm>
            <a:off x="11022561" y="-2344024"/>
            <a:ext cx="9959585" cy="14113838"/>
            <a:chOff x="6193535" y="1356360"/>
            <a:chExt cx="5596255" cy="7930515"/>
          </a:xfrm>
        </p:grpSpPr>
        <p:sp>
          <p:nvSpPr>
            <p:cNvPr id="17" name="object 17"/>
            <p:cNvSpPr/>
            <p:nvPr/>
          </p:nvSpPr>
          <p:spPr>
            <a:xfrm>
              <a:off x="6193523" y="1356359"/>
              <a:ext cx="5596255" cy="6955790"/>
            </a:xfrm>
            <a:custGeom>
              <a:avLst/>
              <a:gdLst/>
              <a:ahLst/>
              <a:cxnLst/>
              <a:rect l="l" t="t" r="r" b="b"/>
              <a:pathLst>
                <a:path w="5596255" h="6955790">
                  <a:moveTo>
                    <a:pt x="5596128" y="0"/>
                  </a:moveTo>
                  <a:lnTo>
                    <a:pt x="5541264" y="0"/>
                  </a:lnTo>
                  <a:lnTo>
                    <a:pt x="5541264" y="44450"/>
                  </a:lnTo>
                  <a:lnTo>
                    <a:pt x="5541264" y="6873240"/>
                  </a:lnTo>
                  <a:lnTo>
                    <a:pt x="54864" y="6873240"/>
                  </a:lnTo>
                  <a:lnTo>
                    <a:pt x="54864" y="44450"/>
                  </a:lnTo>
                  <a:lnTo>
                    <a:pt x="5541264" y="44450"/>
                  </a:lnTo>
                  <a:lnTo>
                    <a:pt x="5541264" y="0"/>
                  </a:lnTo>
                  <a:lnTo>
                    <a:pt x="0" y="0"/>
                  </a:lnTo>
                  <a:lnTo>
                    <a:pt x="0" y="44450"/>
                  </a:lnTo>
                  <a:lnTo>
                    <a:pt x="0" y="6873240"/>
                  </a:lnTo>
                  <a:lnTo>
                    <a:pt x="0" y="6955790"/>
                  </a:lnTo>
                  <a:lnTo>
                    <a:pt x="5596128" y="6955790"/>
                  </a:lnTo>
                  <a:lnTo>
                    <a:pt x="5596128" y="6873253"/>
                  </a:lnTo>
                  <a:lnTo>
                    <a:pt x="5596128" y="44450"/>
                  </a:lnTo>
                  <a:lnTo>
                    <a:pt x="5596128" y="43827"/>
                  </a:lnTo>
                  <a:lnTo>
                    <a:pt x="5596128" y="0"/>
                  </a:lnTo>
                  <a:close/>
                </a:path>
              </a:pathLst>
            </a:custGeom>
            <a:solidFill>
              <a:srgbClr val="000000">
                <a:alpha val="5099"/>
              </a:srgbClr>
            </a:solidFill>
          </p:spPr>
          <p:txBody>
            <a:bodyPr wrap="square" lIns="0" tIns="0" rIns="0" bIns="0" rtlCol="0"/>
            <a:lstStyle/>
            <a:p>
              <a:endParaRPr/>
            </a:p>
          </p:txBody>
        </p:sp>
        <p:sp>
          <p:nvSpPr>
            <p:cNvPr id="18" name="object 18"/>
            <p:cNvSpPr/>
            <p:nvPr/>
          </p:nvSpPr>
          <p:spPr>
            <a:xfrm>
              <a:off x="6248399" y="1390649"/>
              <a:ext cx="5486400" cy="6848475"/>
            </a:xfrm>
            <a:custGeom>
              <a:avLst/>
              <a:gdLst/>
              <a:ahLst/>
              <a:cxnLst/>
              <a:rect l="l" t="t" r="r" b="b"/>
              <a:pathLst>
                <a:path w="5486400" h="6848475">
                  <a:moveTo>
                    <a:pt x="5486399" y="6848474"/>
                  </a:moveTo>
                  <a:lnTo>
                    <a:pt x="0" y="6848474"/>
                  </a:lnTo>
                  <a:lnTo>
                    <a:pt x="0" y="0"/>
                  </a:lnTo>
                  <a:lnTo>
                    <a:pt x="5486399" y="0"/>
                  </a:lnTo>
                  <a:lnTo>
                    <a:pt x="5486399" y="6848474"/>
                  </a:lnTo>
                  <a:close/>
                </a:path>
              </a:pathLst>
            </a:custGeom>
            <a:solidFill>
              <a:srgbClr val="FFFFFF"/>
            </a:solidFill>
          </p:spPr>
          <p:txBody>
            <a:bodyPr wrap="square" lIns="0" tIns="0" rIns="0" bIns="0" rtlCol="0"/>
            <a:lstStyle/>
            <a:p>
              <a:endParaRPr/>
            </a:p>
          </p:txBody>
        </p:sp>
        <p:sp>
          <p:nvSpPr>
            <p:cNvPr id="19" name="object 19"/>
            <p:cNvSpPr/>
            <p:nvPr/>
          </p:nvSpPr>
          <p:spPr>
            <a:xfrm>
              <a:off x="6248399" y="1390649"/>
              <a:ext cx="38100" cy="6848475"/>
            </a:xfrm>
            <a:custGeom>
              <a:avLst/>
              <a:gdLst/>
              <a:ahLst/>
              <a:cxnLst/>
              <a:rect l="l" t="t" r="r" b="b"/>
              <a:pathLst>
                <a:path w="38100" h="6848475">
                  <a:moveTo>
                    <a:pt x="38099" y="6848474"/>
                  </a:moveTo>
                  <a:lnTo>
                    <a:pt x="0" y="6848474"/>
                  </a:lnTo>
                  <a:lnTo>
                    <a:pt x="0" y="0"/>
                  </a:lnTo>
                  <a:lnTo>
                    <a:pt x="38099" y="0"/>
                  </a:lnTo>
                  <a:lnTo>
                    <a:pt x="38099" y="6848474"/>
                  </a:lnTo>
                  <a:close/>
                </a:path>
              </a:pathLst>
            </a:custGeom>
            <a:solidFill>
              <a:srgbClr val="4199E1"/>
            </a:solidFill>
          </p:spPr>
          <p:txBody>
            <a:bodyPr wrap="square" lIns="0" tIns="0" rIns="0" bIns="0" rtlCol="0"/>
            <a:lstStyle/>
            <a:p>
              <a:endParaRPr/>
            </a:p>
          </p:txBody>
        </p:sp>
        <p:sp>
          <p:nvSpPr>
            <p:cNvPr id="20" name="object 20"/>
            <p:cNvSpPr/>
            <p:nvPr/>
          </p:nvSpPr>
          <p:spPr>
            <a:xfrm>
              <a:off x="6476999" y="2571749"/>
              <a:ext cx="5067300" cy="1143000"/>
            </a:xfrm>
            <a:custGeom>
              <a:avLst/>
              <a:gdLst/>
              <a:ahLst/>
              <a:cxnLst/>
              <a:rect l="l" t="t" r="r" b="b"/>
              <a:pathLst>
                <a:path w="5067300" h="1143000">
                  <a:moveTo>
                    <a:pt x="5034252" y="1142999"/>
                  </a:moveTo>
                  <a:lnTo>
                    <a:pt x="33047" y="1142999"/>
                  </a:lnTo>
                  <a:lnTo>
                    <a:pt x="28187" y="1142032"/>
                  </a:lnTo>
                  <a:lnTo>
                    <a:pt x="966" y="1114811"/>
                  </a:lnTo>
                  <a:lnTo>
                    <a:pt x="0" y="1109951"/>
                  </a:lnTo>
                  <a:lnTo>
                    <a:pt x="0" y="1104899"/>
                  </a:lnTo>
                  <a:lnTo>
                    <a:pt x="0" y="33047"/>
                  </a:lnTo>
                  <a:lnTo>
                    <a:pt x="28187" y="966"/>
                  </a:lnTo>
                  <a:lnTo>
                    <a:pt x="33047" y="0"/>
                  </a:lnTo>
                  <a:lnTo>
                    <a:pt x="5034252" y="0"/>
                  </a:lnTo>
                  <a:lnTo>
                    <a:pt x="5066332" y="28187"/>
                  </a:lnTo>
                  <a:lnTo>
                    <a:pt x="5067299" y="33047"/>
                  </a:lnTo>
                  <a:lnTo>
                    <a:pt x="5067299" y="1109951"/>
                  </a:lnTo>
                  <a:lnTo>
                    <a:pt x="5039111" y="1142032"/>
                  </a:lnTo>
                  <a:lnTo>
                    <a:pt x="5034252" y="1142999"/>
                  </a:lnTo>
                  <a:close/>
                </a:path>
              </a:pathLst>
            </a:custGeom>
            <a:solidFill>
              <a:srgbClr val="ECF1F6">
                <a:alpha val="79998"/>
              </a:srgbClr>
            </a:solidFill>
          </p:spPr>
          <p:txBody>
            <a:bodyPr wrap="square" lIns="0" tIns="0" rIns="0" bIns="0" rtlCol="0"/>
            <a:lstStyle/>
            <a:p>
              <a:endParaRPr/>
            </a:p>
          </p:txBody>
        </p:sp>
        <p:sp>
          <p:nvSpPr>
            <p:cNvPr id="21" name="object 21"/>
            <p:cNvSpPr/>
            <p:nvPr/>
          </p:nvSpPr>
          <p:spPr>
            <a:xfrm>
              <a:off x="6253161" y="8472486"/>
              <a:ext cx="5476875" cy="809625"/>
            </a:xfrm>
            <a:custGeom>
              <a:avLst/>
              <a:gdLst/>
              <a:ahLst/>
              <a:cxnLst/>
              <a:rect l="l" t="t" r="r" b="b"/>
              <a:pathLst>
                <a:path w="5476875" h="809625">
                  <a:moveTo>
                    <a:pt x="5447957" y="809624"/>
                  </a:moveTo>
                  <a:lnTo>
                    <a:pt x="28916" y="809624"/>
                  </a:lnTo>
                  <a:lnTo>
                    <a:pt x="24663" y="808777"/>
                  </a:lnTo>
                  <a:lnTo>
                    <a:pt x="0" y="780707"/>
                  </a:lnTo>
                  <a:lnTo>
                    <a:pt x="0" y="776287"/>
                  </a:lnTo>
                  <a:lnTo>
                    <a:pt x="0" y="28916"/>
                  </a:lnTo>
                  <a:lnTo>
                    <a:pt x="28916" y="0"/>
                  </a:lnTo>
                  <a:lnTo>
                    <a:pt x="5447957" y="0"/>
                  </a:lnTo>
                  <a:lnTo>
                    <a:pt x="5476873" y="28916"/>
                  </a:lnTo>
                  <a:lnTo>
                    <a:pt x="5476873" y="780707"/>
                  </a:lnTo>
                  <a:lnTo>
                    <a:pt x="5452209" y="808777"/>
                  </a:lnTo>
                  <a:lnTo>
                    <a:pt x="5447957" y="809624"/>
                  </a:lnTo>
                  <a:close/>
                </a:path>
              </a:pathLst>
            </a:custGeom>
            <a:solidFill>
              <a:srgbClr val="FFFAEB"/>
            </a:solidFill>
          </p:spPr>
          <p:txBody>
            <a:bodyPr wrap="square" lIns="0" tIns="0" rIns="0" bIns="0" rtlCol="0"/>
            <a:lstStyle/>
            <a:p>
              <a:endParaRPr/>
            </a:p>
          </p:txBody>
        </p:sp>
        <p:sp>
          <p:nvSpPr>
            <p:cNvPr id="22" name="object 22"/>
            <p:cNvSpPr/>
            <p:nvPr/>
          </p:nvSpPr>
          <p:spPr>
            <a:xfrm>
              <a:off x="6253161" y="8472486"/>
              <a:ext cx="5476875" cy="809625"/>
            </a:xfrm>
            <a:custGeom>
              <a:avLst/>
              <a:gdLst/>
              <a:ahLst/>
              <a:cxnLst/>
              <a:rect l="l" t="t" r="r" b="b"/>
              <a:pathLst>
                <a:path w="5476875" h="809625">
                  <a:moveTo>
                    <a:pt x="0" y="776287"/>
                  </a:moveTo>
                  <a:lnTo>
                    <a:pt x="0" y="33337"/>
                  </a:lnTo>
                  <a:lnTo>
                    <a:pt x="0" y="28916"/>
                  </a:lnTo>
                  <a:lnTo>
                    <a:pt x="845" y="24663"/>
                  </a:lnTo>
                  <a:lnTo>
                    <a:pt x="2537" y="20578"/>
                  </a:lnTo>
                  <a:lnTo>
                    <a:pt x="4229" y="16493"/>
                  </a:lnTo>
                  <a:lnTo>
                    <a:pt x="6638" y="12888"/>
                  </a:lnTo>
                  <a:lnTo>
                    <a:pt x="9764" y="9763"/>
                  </a:lnTo>
                  <a:lnTo>
                    <a:pt x="12889" y="6637"/>
                  </a:lnTo>
                  <a:lnTo>
                    <a:pt x="16494" y="4228"/>
                  </a:lnTo>
                  <a:lnTo>
                    <a:pt x="20579" y="2537"/>
                  </a:lnTo>
                  <a:lnTo>
                    <a:pt x="24663" y="845"/>
                  </a:lnTo>
                  <a:lnTo>
                    <a:pt x="28916" y="0"/>
                  </a:lnTo>
                  <a:lnTo>
                    <a:pt x="33338" y="0"/>
                  </a:lnTo>
                  <a:lnTo>
                    <a:pt x="5443537" y="0"/>
                  </a:lnTo>
                  <a:lnTo>
                    <a:pt x="5447957" y="0"/>
                  </a:lnTo>
                  <a:lnTo>
                    <a:pt x="5452209" y="845"/>
                  </a:lnTo>
                  <a:lnTo>
                    <a:pt x="5456293" y="2537"/>
                  </a:lnTo>
                  <a:lnTo>
                    <a:pt x="5460378" y="4228"/>
                  </a:lnTo>
                  <a:lnTo>
                    <a:pt x="5476875" y="33337"/>
                  </a:lnTo>
                  <a:lnTo>
                    <a:pt x="5476875" y="776287"/>
                  </a:lnTo>
                  <a:lnTo>
                    <a:pt x="5476873" y="780707"/>
                  </a:lnTo>
                  <a:lnTo>
                    <a:pt x="5476028" y="784960"/>
                  </a:lnTo>
                  <a:lnTo>
                    <a:pt x="5474336" y="789044"/>
                  </a:lnTo>
                  <a:lnTo>
                    <a:pt x="5472645" y="793128"/>
                  </a:lnTo>
                  <a:lnTo>
                    <a:pt x="5456293" y="807086"/>
                  </a:lnTo>
                  <a:lnTo>
                    <a:pt x="5452209" y="808777"/>
                  </a:lnTo>
                  <a:lnTo>
                    <a:pt x="5447957" y="809624"/>
                  </a:lnTo>
                  <a:lnTo>
                    <a:pt x="5443537" y="809624"/>
                  </a:lnTo>
                  <a:lnTo>
                    <a:pt x="33338" y="809624"/>
                  </a:lnTo>
                  <a:lnTo>
                    <a:pt x="28916" y="809624"/>
                  </a:lnTo>
                  <a:lnTo>
                    <a:pt x="24663" y="808777"/>
                  </a:lnTo>
                  <a:lnTo>
                    <a:pt x="20579" y="807086"/>
                  </a:lnTo>
                  <a:lnTo>
                    <a:pt x="16494" y="805394"/>
                  </a:lnTo>
                  <a:lnTo>
                    <a:pt x="12889" y="802985"/>
                  </a:lnTo>
                  <a:lnTo>
                    <a:pt x="9764" y="799859"/>
                  </a:lnTo>
                  <a:lnTo>
                    <a:pt x="6638" y="796733"/>
                  </a:lnTo>
                  <a:lnTo>
                    <a:pt x="4229" y="793128"/>
                  </a:lnTo>
                  <a:lnTo>
                    <a:pt x="2537" y="789044"/>
                  </a:lnTo>
                  <a:lnTo>
                    <a:pt x="845" y="784960"/>
                  </a:lnTo>
                  <a:lnTo>
                    <a:pt x="0" y="780707"/>
                  </a:lnTo>
                  <a:lnTo>
                    <a:pt x="0" y="776287"/>
                  </a:lnTo>
                  <a:close/>
                </a:path>
              </a:pathLst>
            </a:custGeom>
            <a:ln w="9524">
              <a:solidFill>
                <a:srgbClr val="FDE68A"/>
              </a:solidFill>
            </a:ln>
          </p:spPr>
          <p:txBody>
            <a:bodyPr wrap="square" lIns="0" tIns="0" rIns="0" bIns="0" rtlCol="0"/>
            <a:lstStyle/>
            <a:p>
              <a:endParaRPr/>
            </a:p>
          </p:txBody>
        </p:sp>
      </p:grpSp>
      <p:sp>
        <p:nvSpPr>
          <p:cNvPr id="23" name="object 23"/>
          <p:cNvSpPr txBox="1"/>
          <p:nvPr/>
        </p:nvSpPr>
        <p:spPr>
          <a:xfrm>
            <a:off x="20007827" y="21264"/>
            <a:ext cx="357112" cy="385793"/>
          </a:xfrm>
          <a:prstGeom prst="rect">
            <a:avLst/>
          </a:prstGeom>
        </p:spPr>
        <p:txBody>
          <a:bodyPr vert="horz" wrap="square" lIns="0" tIns="29383" rIns="0" bIns="0" rtlCol="0">
            <a:spAutoFit/>
          </a:bodyPr>
          <a:lstStyle/>
          <a:p>
            <a:pPr>
              <a:spcBef>
                <a:spcPts val="231"/>
              </a:spcBef>
            </a:pPr>
            <a:r>
              <a:rPr sz="2314" spc="-53" dirty="0">
                <a:solidFill>
                  <a:srgbClr val="708095"/>
                </a:solidFill>
                <a:latin typeface="Microsoft Sans Serif"/>
                <a:cs typeface="Microsoft Sans Serif"/>
              </a:rPr>
              <a:t>(2)</a:t>
            </a:r>
            <a:endParaRPr sz="2314">
              <a:latin typeface="Microsoft Sans Serif"/>
              <a:cs typeface="Microsoft Sans Serif"/>
            </a:endParaRPr>
          </a:p>
        </p:txBody>
      </p:sp>
      <p:sp>
        <p:nvSpPr>
          <p:cNvPr id="24" name="object 24"/>
          <p:cNvSpPr txBox="1"/>
          <p:nvPr/>
        </p:nvSpPr>
        <p:spPr>
          <a:xfrm>
            <a:off x="11527039" y="-2243967"/>
            <a:ext cx="8933453" cy="1797166"/>
          </a:xfrm>
          <a:prstGeom prst="rect">
            <a:avLst/>
          </a:prstGeom>
        </p:spPr>
        <p:txBody>
          <a:bodyPr vert="horz" wrap="square" lIns="0" tIns="322079" rIns="0" bIns="0" rtlCol="0">
            <a:spAutoFit/>
          </a:bodyPr>
          <a:lstStyle/>
          <a:p>
            <a:pPr>
              <a:spcBef>
                <a:spcPts val="2536"/>
              </a:spcBef>
            </a:pPr>
            <a:r>
              <a:rPr sz="5339" spc="1068" baseline="1388" dirty="0">
                <a:solidFill>
                  <a:srgbClr val="2562EB"/>
                </a:solidFill>
                <a:latin typeface="Arial Black"/>
                <a:cs typeface="Arial Black"/>
              </a:rPr>
              <a:t></a:t>
            </a:r>
            <a:r>
              <a:rPr sz="5339" spc="879" baseline="1388" dirty="0">
                <a:solidFill>
                  <a:srgbClr val="2562EB"/>
                </a:solidFill>
                <a:latin typeface="Arial Black"/>
                <a:cs typeface="Arial Black"/>
              </a:rPr>
              <a:t> </a:t>
            </a:r>
            <a:r>
              <a:rPr sz="3559" b="1" spc="-374" dirty="0">
                <a:solidFill>
                  <a:srgbClr val="2B5281"/>
                </a:solidFill>
                <a:latin typeface="Arial"/>
                <a:cs typeface="Arial"/>
              </a:rPr>
              <a:t>ARCH/GARCH</a:t>
            </a:r>
            <a:r>
              <a:rPr sz="3559" b="1" spc="-249" dirty="0">
                <a:solidFill>
                  <a:srgbClr val="2B5281"/>
                </a:solidFill>
                <a:latin typeface="BIZ UDPGothic"/>
                <a:cs typeface="BIZ UDPGothic"/>
              </a:rPr>
              <a:t>モデル</a:t>
            </a:r>
            <a:endParaRPr sz="3559">
              <a:latin typeface="BIZ UDPGothic"/>
              <a:cs typeface="BIZ UDPGothic"/>
            </a:endParaRPr>
          </a:p>
          <a:p>
            <a:pPr marR="9041">
              <a:lnSpc>
                <a:spcPct val="111100"/>
              </a:lnSpc>
              <a:spcBef>
                <a:spcPts val="1237"/>
              </a:spcBef>
            </a:pPr>
            <a:r>
              <a:rPr sz="2403" spc="-303" dirty="0">
                <a:solidFill>
                  <a:srgbClr val="333333"/>
                </a:solidFill>
                <a:latin typeface="SimSun"/>
                <a:cs typeface="SimSun"/>
              </a:rPr>
              <a:t>時系列の</a:t>
            </a:r>
            <a:r>
              <a:rPr sz="2403" b="1" spc="-303" dirty="0">
                <a:solidFill>
                  <a:srgbClr val="2A6BB0"/>
                </a:solidFill>
                <a:latin typeface="BIZ UDPGothic"/>
                <a:cs typeface="BIZ UDPGothic"/>
              </a:rPr>
              <a:t>分散</a:t>
            </a:r>
            <a:r>
              <a:rPr sz="2403" b="1" spc="917" dirty="0">
                <a:solidFill>
                  <a:srgbClr val="2A6BB0"/>
                </a:solidFill>
                <a:latin typeface="BIZ UDPGothic"/>
                <a:cs typeface="BIZ UDPGothic"/>
              </a:rPr>
              <a:t>（</a:t>
            </a:r>
            <a:r>
              <a:rPr sz="2403" b="1" spc="-142" dirty="0">
                <a:solidFill>
                  <a:srgbClr val="2A6BB0"/>
                </a:solidFill>
                <a:latin typeface="BIZ UDPGothic"/>
                <a:cs typeface="BIZ UDPGothic"/>
              </a:rPr>
              <a:t>ボラティリティ</a:t>
            </a:r>
            <a:r>
              <a:rPr sz="2403" b="1" spc="917" dirty="0">
                <a:solidFill>
                  <a:srgbClr val="2A6BB0"/>
                </a:solidFill>
                <a:latin typeface="BIZ UDPGothic"/>
                <a:cs typeface="BIZ UDPGothic"/>
              </a:rPr>
              <a:t>）</a:t>
            </a:r>
            <a:r>
              <a:rPr sz="2403" b="1" spc="-303" dirty="0">
                <a:solidFill>
                  <a:srgbClr val="2A6BB0"/>
                </a:solidFill>
                <a:latin typeface="BIZ UDPGothic"/>
                <a:cs typeface="BIZ UDPGothic"/>
              </a:rPr>
              <a:t>の時間変化</a:t>
            </a:r>
            <a:r>
              <a:rPr sz="2403" spc="-311" dirty="0">
                <a:solidFill>
                  <a:srgbClr val="333333"/>
                </a:solidFill>
                <a:latin typeface="SimSun"/>
                <a:cs typeface="SimSun"/>
              </a:rPr>
              <a:t>を捉えるために開発された確</a:t>
            </a:r>
            <a:r>
              <a:rPr sz="2403" spc="-267" dirty="0">
                <a:solidFill>
                  <a:srgbClr val="333333"/>
                </a:solidFill>
                <a:latin typeface="SimSun"/>
                <a:cs typeface="SimSun"/>
              </a:rPr>
              <a:t>率モデル。</a:t>
            </a:r>
            <a:endParaRPr sz="2403">
              <a:latin typeface="SimSun"/>
              <a:cs typeface="SimSun"/>
            </a:endParaRPr>
          </a:p>
        </p:txBody>
      </p:sp>
      <p:sp>
        <p:nvSpPr>
          <p:cNvPr id="25" name="object 25"/>
          <p:cNvSpPr txBox="1"/>
          <p:nvPr/>
        </p:nvSpPr>
        <p:spPr>
          <a:xfrm>
            <a:off x="11730459" y="-4358"/>
            <a:ext cx="7575071" cy="1224845"/>
          </a:xfrm>
          <a:prstGeom prst="rect">
            <a:avLst/>
          </a:prstGeom>
        </p:spPr>
        <p:txBody>
          <a:bodyPr vert="horz" wrap="square" lIns="0" tIns="20342" rIns="0" bIns="0" rtlCol="0">
            <a:spAutoFit/>
          </a:bodyPr>
          <a:lstStyle/>
          <a:p>
            <a:pPr>
              <a:spcBef>
                <a:spcPts val="160"/>
              </a:spcBef>
            </a:pPr>
            <a:r>
              <a:rPr sz="2581" spc="-338" dirty="0">
                <a:solidFill>
                  <a:srgbClr val="333333"/>
                </a:solidFill>
                <a:latin typeface="Microsoft Sans Serif"/>
                <a:cs typeface="Microsoft Sans Serif"/>
              </a:rPr>
              <a:t>GARCH(1,1)</a:t>
            </a:r>
            <a:r>
              <a:rPr sz="2403" spc="-303" dirty="0">
                <a:solidFill>
                  <a:srgbClr val="333333"/>
                </a:solidFill>
                <a:latin typeface="SimSun"/>
                <a:cs typeface="SimSun"/>
              </a:rPr>
              <a:t>モデル</a:t>
            </a:r>
            <a:r>
              <a:rPr sz="2581" spc="-89" dirty="0">
                <a:solidFill>
                  <a:srgbClr val="333333"/>
                </a:solidFill>
                <a:latin typeface="Microsoft Sans Serif"/>
                <a:cs typeface="Microsoft Sans Serif"/>
              </a:rPr>
              <a:t>:</a:t>
            </a:r>
            <a:endParaRPr sz="2581">
              <a:latin typeface="Microsoft Sans Serif"/>
              <a:cs typeface="Microsoft Sans Serif"/>
            </a:endParaRPr>
          </a:p>
          <a:p>
            <a:pPr>
              <a:spcBef>
                <a:spcPts val="107"/>
              </a:spcBef>
            </a:pPr>
            <a:r>
              <a:rPr sz="2581" spc="-80" dirty="0">
                <a:solidFill>
                  <a:srgbClr val="333333"/>
                </a:solidFill>
                <a:latin typeface="Microsoft Sans Serif"/>
                <a:cs typeface="Microsoft Sans Serif"/>
              </a:rPr>
              <a:t>r_t</a:t>
            </a:r>
            <a:r>
              <a:rPr sz="2581" spc="-160"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51" dirty="0">
                <a:solidFill>
                  <a:srgbClr val="333333"/>
                </a:solidFill>
                <a:latin typeface="Microsoft Sans Serif"/>
                <a:cs typeface="Microsoft Sans Serif"/>
              </a:rPr>
              <a:t> </a:t>
            </a:r>
            <a:r>
              <a:rPr sz="2581" spc="-89" dirty="0">
                <a:solidFill>
                  <a:srgbClr val="333333"/>
                </a:solidFill>
                <a:latin typeface="Microsoft Sans Serif"/>
                <a:cs typeface="Microsoft Sans Serif"/>
              </a:rPr>
              <a:t>\mu</a:t>
            </a:r>
            <a:r>
              <a:rPr sz="2581" spc="-151"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51" dirty="0">
                <a:solidFill>
                  <a:srgbClr val="333333"/>
                </a:solidFill>
                <a:latin typeface="Microsoft Sans Serif"/>
                <a:cs typeface="Microsoft Sans Serif"/>
              </a:rPr>
              <a:t> </a:t>
            </a:r>
            <a:r>
              <a:rPr sz="2581" spc="-133" dirty="0">
                <a:solidFill>
                  <a:srgbClr val="333333"/>
                </a:solidFill>
                <a:latin typeface="Microsoft Sans Serif"/>
                <a:cs typeface="Microsoft Sans Serif"/>
              </a:rPr>
              <a:t>\varepsilon_t,</a:t>
            </a:r>
            <a:r>
              <a:rPr sz="2581" spc="-151" dirty="0">
                <a:solidFill>
                  <a:srgbClr val="333333"/>
                </a:solidFill>
                <a:latin typeface="Microsoft Sans Serif"/>
                <a:cs typeface="Microsoft Sans Serif"/>
              </a:rPr>
              <a:t> </a:t>
            </a:r>
            <a:r>
              <a:rPr sz="2581" spc="-116" dirty="0">
                <a:solidFill>
                  <a:srgbClr val="333333"/>
                </a:solidFill>
                <a:latin typeface="Microsoft Sans Serif"/>
                <a:cs typeface="Microsoft Sans Serif"/>
              </a:rPr>
              <a:t>\quad</a:t>
            </a:r>
            <a:r>
              <a:rPr sz="2581" spc="-151" dirty="0">
                <a:solidFill>
                  <a:srgbClr val="333333"/>
                </a:solidFill>
                <a:latin typeface="Microsoft Sans Serif"/>
                <a:cs typeface="Microsoft Sans Serif"/>
              </a:rPr>
              <a:t> </a:t>
            </a:r>
            <a:r>
              <a:rPr sz="2581" spc="-133" dirty="0">
                <a:solidFill>
                  <a:srgbClr val="333333"/>
                </a:solidFill>
                <a:latin typeface="Microsoft Sans Serif"/>
                <a:cs typeface="Microsoft Sans Serif"/>
              </a:rPr>
              <a:t>\varepsilon_t</a:t>
            </a:r>
            <a:r>
              <a:rPr sz="2581" spc="-151"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51" dirty="0">
                <a:solidFill>
                  <a:srgbClr val="333333"/>
                </a:solidFill>
                <a:latin typeface="Microsoft Sans Serif"/>
                <a:cs typeface="Microsoft Sans Serif"/>
              </a:rPr>
              <a:t> </a:t>
            </a:r>
            <a:r>
              <a:rPr sz="2581" spc="-142" dirty="0">
                <a:solidFill>
                  <a:srgbClr val="333333"/>
                </a:solidFill>
                <a:latin typeface="Microsoft Sans Serif"/>
                <a:cs typeface="Microsoft Sans Serif"/>
              </a:rPr>
              <a:t>\sigma_t</a:t>
            </a:r>
            <a:r>
              <a:rPr sz="2581" spc="-160" dirty="0">
                <a:solidFill>
                  <a:srgbClr val="333333"/>
                </a:solidFill>
                <a:latin typeface="Microsoft Sans Serif"/>
                <a:cs typeface="Microsoft Sans Serif"/>
              </a:rPr>
              <a:t> </a:t>
            </a:r>
            <a:r>
              <a:rPr sz="2581" spc="-44" dirty="0">
                <a:solidFill>
                  <a:srgbClr val="333333"/>
                </a:solidFill>
                <a:latin typeface="Microsoft Sans Serif"/>
                <a:cs typeface="Microsoft Sans Serif"/>
              </a:rPr>
              <a:t>z_t</a:t>
            </a:r>
            <a:endParaRPr sz="2581">
              <a:latin typeface="Microsoft Sans Serif"/>
              <a:cs typeface="Microsoft Sans Serif"/>
            </a:endParaRPr>
          </a:p>
        </p:txBody>
      </p:sp>
      <p:sp>
        <p:nvSpPr>
          <p:cNvPr id="26" name="object 26"/>
          <p:cNvSpPr txBox="1"/>
          <p:nvPr/>
        </p:nvSpPr>
        <p:spPr>
          <a:xfrm>
            <a:off x="11730459" y="809319"/>
            <a:ext cx="8522096" cy="797563"/>
          </a:xfrm>
          <a:prstGeom prst="rect">
            <a:avLst/>
          </a:prstGeom>
        </p:spPr>
        <p:txBody>
          <a:bodyPr vert="horz" wrap="square" lIns="0" tIns="7911" rIns="0" bIns="0" rtlCol="0">
            <a:spAutoFit/>
          </a:bodyPr>
          <a:lstStyle/>
          <a:p>
            <a:pPr marR="9041">
              <a:lnSpc>
                <a:spcPct val="103400"/>
              </a:lnSpc>
              <a:spcBef>
                <a:spcPts val="62"/>
              </a:spcBef>
            </a:pPr>
            <a:r>
              <a:rPr sz="2581" spc="-142" dirty="0">
                <a:solidFill>
                  <a:srgbClr val="333333"/>
                </a:solidFill>
                <a:latin typeface="Microsoft Sans Serif"/>
                <a:cs typeface="Microsoft Sans Serif"/>
              </a:rPr>
              <a:t>\sigma_t^2 </a:t>
            </a:r>
            <a:r>
              <a:rPr sz="2581" spc="-347" dirty="0">
                <a:solidFill>
                  <a:srgbClr val="333333"/>
                </a:solidFill>
                <a:latin typeface="Microsoft Sans Serif"/>
                <a:cs typeface="Microsoft Sans Serif"/>
              </a:rPr>
              <a:t>=</a:t>
            </a:r>
            <a:r>
              <a:rPr sz="2581" spc="-133" dirty="0">
                <a:solidFill>
                  <a:srgbClr val="333333"/>
                </a:solidFill>
                <a:latin typeface="Microsoft Sans Serif"/>
                <a:cs typeface="Microsoft Sans Serif"/>
              </a:rPr>
              <a:t> </a:t>
            </a:r>
            <a:r>
              <a:rPr sz="2581" spc="-187" dirty="0">
                <a:solidFill>
                  <a:srgbClr val="333333"/>
                </a:solidFill>
                <a:latin typeface="Microsoft Sans Serif"/>
                <a:cs typeface="Microsoft Sans Serif"/>
              </a:rPr>
              <a:t>\omega</a:t>
            </a:r>
            <a:r>
              <a:rPr sz="2581" spc="-133"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33" dirty="0">
                <a:solidFill>
                  <a:srgbClr val="333333"/>
                </a:solidFill>
                <a:latin typeface="Microsoft Sans Serif"/>
                <a:cs typeface="Microsoft Sans Serif"/>
              </a:rPr>
              <a:t> </a:t>
            </a:r>
            <a:r>
              <a:rPr sz="2581" spc="-116" dirty="0">
                <a:solidFill>
                  <a:srgbClr val="333333"/>
                </a:solidFill>
                <a:latin typeface="Microsoft Sans Serif"/>
                <a:cs typeface="Microsoft Sans Serif"/>
              </a:rPr>
              <a:t>\alpha</a:t>
            </a:r>
            <a:r>
              <a:rPr sz="2581" spc="-133" dirty="0">
                <a:solidFill>
                  <a:srgbClr val="333333"/>
                </a:solidFill>
                <a:latin typeface="Microsoft Sans Serif"/>
                <a:cs typeface="Microsoft Sans Serif"/>
              </a:rPr>
              <a:t> </a:t>
            </a:r>
            <a:r>
              <a:rPr sz="2581" spc="-142" dirty="0">
                <a:solidFill>
                  <a:srgbClr val="333333"/>
                </a:solidFill>
                <a:latin typeface="Microsoft Sans Serif"/>
                <a:cs typeface="Microsoft Sans Serif"/>
              </a:rPr>
              <a:t>\varepsilon_{t-</a:t>
            </a:r>
            <a:r>
              <a:rPr sz="2581" spc="-178" dirty="0">
                <a:solidFill>
                  <a:srgbClr val="333333"/>
                </a:solidFill>
                <a:latin typeface="Microsoft Sans Serif"/>
                <a:cs typeface="Microsoft Sans Serif"/>
              </a:rPr>
              <a:t>1}^2</a:t>
            </a:r>
            <a:r>
              <a:rPr sz="2581" spc="-133" dirty="0">
                <a:solidFill>
                  <a:srgbClr val="333333"/>
                </a:solidFill>
                <a:latin typeface="Microsoft Sans Serif"/>
                <a:cs typeface="Microsoft Sans Serif"/>
              </a:rPr>
              <a:t> </a:t>
            </a:r>
            <a:r>
              <a:rPr sz="2581" spc="-347" dirty="0">
                <a:solidFill>
                  <a:srgbClr val="333333"/>
                </a:solidFill>
                <a:latin typeface="Microsoft Sans Serif"/>
                <a:cs typeface="Microsoft Sans Serif"/>
              </a:rPr>
              <a:t>+</a:t>
            </a:r>
            <a:r>
              <a:rPr sz="2581" spc="-133" dirty="0">
                <a:solidFill>
                  <a:srgbClr val="333333"/>
                </a:solidFill>
                <a:latin typeface="Microsoft Sans Serif"/>
                <a:cs typeface="Microsoft Sans Serif"/>
              </a:rPr>
              <a:t> </a:t>
            </a:r>
            <a:r>
              <a:rPr sz="2581" spc="-116" dirty="0">
                <a:solidFill>
                  <a:srgbClr val="333333"/>
                </a:solidFill>
                <a:latin typeface="Microsoft Sans Serif"/>
                <a:cs typeface="Microsoft Sans Serif"/>
              </a:rPr>
              <a:t>\beta</a:t>
            </a:r>
            <a:r>
              <a:rPr sz="2581" spc="-133" dirty="0">
                <a:solidFill>
                  <a:srgbClr val="333333"/>
                </a:solidFill>
                <a:latin typeface="Microsoft Sans Serif"/>
                <a:cs typeface="Microsoft Sans Serif"/>
              </a:rPr>
              <a:t> \sigma_{t- </a:t>
            </a:r>
            <a:r>
              <a:rPr sz="2581" spc="-36" dirty="0">
                <a:solidFill>
                  <a:srgbClr val="333333"/>
                </a:solidFill>
                <a:latin typeface="Microsoft Sans Serif"/>
                <a:cs typeface="Microsoft Sans Serif"/>
              </a:rPr>
              <a:t>1}^2</a:t>
            </a:r>
            <a:endParaRPr sz="2581">
              <a:latin typeface="Microsoft Sans Serif"/>
              <a:cs typeface="Microsoft Sans Serif"/>
            </a:endParaRPr>
          </a:p>
        </p:txBody>
      </p:sp>
      <p:grpSp>
        <p:nvGrpSpPr>
          <p:cNvPr id="27" name="object 27"/>
          <p:cNvGrpSpPr/>
          <p:nvPr/>
        </p:nvGrpSpPr>
        <p:grpSpPr>
          <a:xfrm>
            <a:off x="11543984" y="2768553"/>
            <a:ext cx="5153263" cy="3407256"/>
            <a:chOff x="6486523" y="4229099"/>
            <a:chExt cx="2895600" cy="1914525"/>
          </a:xfrm>
        </p:grpSpPr>
        <p:sp>
          <p:nvSpPr>
            <p:cNvPr id="28" name="object 28"/>
            <p:cNvSpPr/>
            <p:nvPr/>
          </p:nvSpPr>
          <p:spPr>
            <a:xfrm>
              <a:off x="6486512" y="4229099"/>
              <a:ext cx="247650" cy="1085850"/>
            </a:xfrm>
            <a:custGeom>
              <a:avLst/>
              <a:gdLst/>
              <a:ahLst/>
              <a:cxnLst/>
              <a:rect l="l" t="t" r="r" b="b"/>
              <a:pathLst>
                <a:path w="247650" h="1085850">
                  <a:moveTo>
                    <a:pt x="57150" y="558190"/>
                  </a:moveTo>
                  <a:lnTo>
                    <a:pt x="32372" y="533400"/>
                  </a:lnTo>
                  <a:lnTo>
                    <a:pt x="24790" y="533400"/>
                  </a:lnTo>
                  <a:lnTo>
                    <a:pt x="0" y="558190"/>
                  </a:lnTo>
                  <a:lnTo>
                    <a:pt x="0" y="565772"/>
                  </a:lnTo>
                  <a:lnTo>
                    <a:pt x="24790" y="590550"/>
                  </a:lnTo>
                  <a:lnTo>
                    <a:pt x="32372" y="590550"/>
                  </a:lnTo>
                  <a:lnTo>
                    <a:pt x="57150" y="565772"/>
                  </a:lnTo>
                  <a:lnTo>
                    <a:pt x="57150" y="561975"/>
                  </a:lnTo>
                  <a:lnTo>
                    <a:pt x="57150" y="558190"/>
                  </a:lnTo>
                  <a:close/>
                </a:path>
                <a:path w="247650" h="1085850">
                  <a:moveTo>
                    <a:pt x="57150" y="291490"/>
                  </a:moveTo>
                  <a:lnTo>
                    <a:pt x="32372" y="266700"/>
                  </a:lnTo>
                  <a:lnTo>
                    <a:pt x="24790" y="266700"/>
                  </a:lnTo>
                  <a:lnTo>
                    <a:pt x="0" y="291490"/>
                  </a:lnTo>
                  <a:lnTo>
                    <a:pt x="0" y="299072"/>
                  </a:lnTo>
                  <a:lnTo>
                    <a:pt x="24790" y="323850"/>
                  </a:lnTo>
                  <a:lnTo>
                    <a:pt x="32372" y="323850"/>
                  </a:lnTo>
                  <a:lnTo>
                    <a:pt x="57150" y="299072"/>
                  </a:lnTo>
                  <a:lnTo>
                    <a:pt x="57150" y="295275"/>
                  </a:lnTo>
                  <a:lnTo>
                    <a:pt x="57150" y="291490"/>
                  </a:lnTo>
                  <a:close/>
                </a:path>
                <a:path w="247650" h="10858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 w="247650" h="1085850">
                  <a:moveTo>
                    <a:pt x="247650" y="1053490"/>
                  </a:moveTo>
                  <a:lnTo>
                    <a:pt x="222872" y="1028700"/>
                  </a:lnTo>
                  <a:lnTo>
                    <a:pt x="215290" y="1028700"/>
                  </a:lnTo>
                  <a:lnTo>
                    <a:pt x="190500" y="1053490"/>
                  </a:lnTo>
                  <a:lnTo>
                    <a:pt x="190500" y="1061072"/>
                  </a:lnTo>
                  <a:lnTo>
                    <a:pt x="215290" y="1085850"/>
                  </a:lnTo>
                  <a:lnTo>
                    <a:pt x="222872" y="1085850"/>
                  </a:lnTo>
                  <a:lnTo>
                    <a:pt x="247650" y="1061072"/>
                  </a:lnTo>
                  <a:lnTo>
                    <a:pt x="247650" y="1057275"/>
                  </a:lnTo>
                  <a:lnTo>
                    <a:pt x="247650" y="1053490"/>
                  </a:lnTo>
                  <a:close/>
                </a:path>
                <a:path w="247650" h="1085850">
                  <a:moveTo>
                    <a:pt x="247650" y="824890"/>
                  </a:moveTo>
                  <a:lnTo>
                    <a:pt x="222872" y="800100"/>
                  </a:lnTo>
                  <a:lnTo>
                    <a:pt x="215290" y="800100"/>
                  </a:lnTo>
                  <a:lnTo>
                    <a:pt x="190500" y="824890"/>
                  </a:lnTo>
                  <a:lnTo>
                    <a:pt x="190500" y="832472"/>
                  </a:lnTo>
                  <a:lnTo>
                    <a:pt x="215290" y="857250"/>
                  </a:lnTo>
                  <a:lnTo>
                    <a:pt x="222872" y="857250"/>
                  </a:lnTo>
                  <a:lnTo>
                    <a:pt x="247650" y="832472"/>
                  </a:lnTo>
                  <a:lnTo>
                    <a:pt x="247650" y="828675"/>
                  </a:lnTo>
                  <a:lnTo>
                    <a:pt x="247650" y="824890"/>
                  </a:lnTo>
                  <a:close/>
                </a:path>
              </a:pathLst>
            </a:custGeom>
            <a:solidFill>
              <a:srgbClr val="333333"/>
            </a:solidFill>
          </p:spPr>
          <p:txBody>
            <a:bodyPr wrap="square" lIns="0" tIns="0" rIns="0" bIns="0" rtlCol="0"/>
            <a:lstStyle/>
            <a:p>
              <a:endParaRPr/>
            </a:p>
          </p:txBody>
        </p:sp>
        <p:sp>
          <p:nvSpPr>
            <p:cNvPr id="29" name="object 29"/>
            <p:cNvSpPr/>
            <p:nvPr/>
          </p:nvSpPr>
          <p:spPr>
            <a:xfrm>
              <a:off x="6515087" y="5505449"/>
              <a:ext cx="2867025" cy="638175"/>
            </a:xfrm>
            <a:custGeom>
              <a:avLst/>
              <a:gdLst/>
              <a:ahLst/>
              <a:cxnLst/>
              <a:rect l="l" t="t" r="r" b="b"/>
              <a:pathLst>
                <a:path w="2867025" h="638175">
                  <a:moveTo>
                    <a:pt x="2047875" y="33058"/>
                  </a:moveTo>
                  <a:lnTo>
                    <a:pt x="2019693" y="977"/>
                  </a:lnTo>
                  <a:lnTo>
                    <a:pt x="2014829" y="0"/>
                  </a:lnTo>
                  <a:lnTo>
                    <a:pt x="33058" y="0"/>
                  </a:lnTo>
                  <a:lnTo>
                    <a:pt x="977" y="28194"/>
                  </a:lnTo>
                  <a:lnTo>
                    <a:pt x="0" y="33058"/>
                  </a:lnTo>
                  <a:lnTo>
                    <a:pt x="0" y="238125"/>
                  </a:lnTo>
                  <a:lnTo>
                    <a:pt x="0" y="243179"/>
                  </a:lnTo>
                  <a:lnTo>
                    <a:pt x="28194" y="275259"/>
                  </a:lnTo>
                  <a:lnTo>
                    <a:pt x="33058" y="276225"/>
                  </a:lnTo>
                  <a:lnTo>
                    <a:pt x="2014829" y="276225"/>
                  </a:lnTo>
                  <a:lnTo>
                    <a:pt x="2046909" y="248043"/>
                  </a:lnTo>
                  <a:lnTo>
                    <a:pt x="2047875" y="243179"/>
                  </a:lnTo>
                  <a:lnTo>
                    <a:pt x="2047875" y="33058"/>
                  </a:lnTo>
                  <a:close/>
                </a:path>
                <a:path w="2867025" h="638175">
                  <a:moveTo>
                    <a:pt x="2066925" y="385483"/>
                  </a:moveTo>
                  <a:lnTo>
                    <a:pt x="2038743" y="353402"/>
                  </a:lnTo>
                  <a:lnTo>
                    <a:pt x="2033879" y="352425"/>
                  </a:lnTo>
                  <a:lnTo>
                    <a:pt x="33058" y="352425"/>
                  </a:lnTo>
                  <a:lnTo>
                    <a:pt x="977" y="380619"/>
                  </a:lnTo>
                  <a:lnTo>
                    <a:pt x="0" y="385483"/>
                  </a:lnTo>
                  <a:lnTo>
                    <a:pt x="0" y="600075"/>
                  </a:lnTo>
                  <a:lnTo>
                    <a:pt x="0" y="605129"/>
                  </a:lnTo>
                  <a:lnTo>
                    <a:pt x="28194" y="637209"/>
                  </a:lnTo>
                  <a:lnTo>
                    <a:pt x="33058" y="638175"/>
                  </a:lnTo>
                  <a:lnTo>
                    <a:pt x="2033879" y="638175"/>
                  </a:lnTo>
                  <a:lnTo>
                    <a:pt x="2065959" y="609993"/>
                  </a:lnTo>
                  <a:lnTo>
                    <a:pt x="2066925" y="605129"/>
                  </a:lnTo>
                  <a:lnTo>
                    <a:pt x="2066925" y="385483"/>
                  </a:lnTo>
                  <a:close/>
                </a:path>
                <a:path w="2867025" h="638175">
                  <a:moveTo>
                    <a:pt x="2867025" y="33058"/>
                  </a:moveTo>
                  <a:lnTo>
                    <a:pt x="2838843" y="977"/>
                  </a:lnTo>
                  <a:lnTo>
                    <a:pt x="2833979" y="0"/>
                  </a:lnTo>
                  <a:lnTo>
                    <a:pt x="2195233" y="0"/>
                  </a:lnTo>
                  <a:lnTo>
                    <a:pt x="2163153" y="28194"/>
                  </a:lnTo>
                  <a:lnTo>
                    <a:pt x="2162175" y="33058"/>
                  </a:lnTo>
                  <a:lnTo>
                    <a:pt x="2162175" y="238125"/>
                  </a:lnTo>
                  <a:lnTo>
                    <a:pt x="2162175" y="243179"/>
                  </a:lnTo>
                  <a:lnTo>
                    <a:pt x="2190369" y="275259"/>
                  </a:lnTo>
                  <a:lnTo>
                    <a:pt x="2195233" y="276225"/>
                  </a:lnTo>
                  <a:lnTo>
                    <a:pt x="2833979" y="276225"/>
                  </a:lnTo>
                  <a:lnTo>
                    <a:pt x="2866059" y="248043"/>
                  </a:lnTo>
                  <a:lnTo>
                    <a:pt x="2867025" y="243179"/>
                  </a:lnTo>
                  <a:lnTo>
                    <a:pt x="2867025" y="33058"/>
                  </a:lnTo>
                  <a:close/>
                </a:path>
              </a:pathLst>
            </a:custGeom>
            <a:solidFill>
              <a:srgbClr val="4199E1">
                <a:alpha val="10198"/>
              </a:srgbClr>
            </a:solidFill>
          </p:spPr>
          <p:txBody>
            <a:bodyPr wrap="square" lIns="0" tIns="0" rIns="0" bIns="0" rtlCol="0"/>
            <a:lstStyle/>
            <a:p>
              <a:endParaRPr/>
            </a:p>
          </p:txBody>
        </p:sp>
      </p:grpSp>
      <p:sp>
        <p:nvSpPr>
          <p:cNvPr id="30" name="object 30"/>
          <p:cNvSpPr txBox="1"/>
          <p:nvPr/>
        </p:nvSpPr>
        <p:spPr>
          <a:xfrm>
            <a:off x="11527038" y="1878866"/>
            <a:ext cx="7563770" cy="4121456"/>
          </a:xfrm>
          <a:prstGeom prst="rect">
            <a:avLst/>
          </a:prstGeom>
        </p:spPr>
        <p:txBody>
          <a:bodyPr vert="horz" wrap="square" lIns="0" tIns="171775" rIns="0" bIns="0" rtlCol="0">
            <a:spAutoFit/>
          </a:bodyPr>
          <a:lstStyle/>
          <a:p>
            <a:pPr>
              <a:spcBef>
                <a:spcPts val="1353"/>
              </a:spcBef>
            </a:pPr>
            <a:r>
              <a:rPr sz="2403" spc="-303" dirty="0">
                <a:solidFill>
                  <a:srgbClr val="333333"/>
                </a:solidFill>
                <a:latin typeface="SimSun"/>
                <a:cs typeface="SimSun"/>
              </a:rPr>
              <a:t>学術的貢献</a:t>
            </a:r>
            <a:r>
              <a:rPr sz="2581" spc="-89" dirty="0">
                <a:solidFill>
                  <a:srgbClr val="333333"/>
                </a:solidFill>
                <a:latin typeface="Microsoft Sans Serif"/>
                <a:cs typeface="Microsoft Sans Serif"/>
              </a:rPr>
              <a:t>:</a:t>
            </a:r>
            <a:endParaRPr sz="2581">
              <a:latin typeface="Microsoft Sans Serif"/>
              <a:cs typeface="Microsoft Sans Serif"/>
            </a:endParaRPr>
          </a:p>
          <a:p>
            <a:pPr marL="337903">
              <a:spcBef>
                <a:spcPts val="1175"/>
              </a:spcBef>
            </a:pPr>
            <a:r>
              <a:rPr sz="2581" spc="-338" dirty="0">
                <a:solidFill>
                  <a:srgbClr val="333333"/>
                </a:solidFill>
                <a:latin typeface="Microsoft Sans Serif"/>
                <a:cs typeface="Microsoft Sans Serif"/>
              </a:rPr>
              <a:t>GARCH(1,1)</a:t>
            </a:r>
            <a:r>
              <a:rPr sz="2403" spc="-303" dirty="0">
                <a:solidFill>
                  <a:srgbClr val="333333"/>
                </a:solidFill>
                <a:latin typeface="SimSun"/>
                <a:cs typeface="SimSun"/>
              </a:rPr>
              <a:t>の定常解は</a:t>
            </a:r>
            <a:r>
              <a:rPr sz="2403" b="1" spc="-303" dirty="0">
                <a:solidFill>
                  <a:srgbClr val="2A6BB0"/>
                </a:solidFill>
                <a:latin typeface="BIZ UDPGothic"/>
                <a:cs typeface="BIZ UDPGothic"/>
              </a:rPr>
              <a:t>過剰尖度を持つ</a:t>
            </a:r>
            <a:r>
              <a:rPr sz="2403" spc="-267" dirty="0">
                <a:solidFill>
                  <a:srgbClr val="333333"/>
                </a:solidFill>
                <a:latin typeface="SimSun"/>
                <a:cs typeface="SimSun"/>
              </a:rPr>
              <a:t>ことが証明</a:t>
            </a:r>
            <a:endParaRPr sz="2403">
              <a:latin typeface="SimSun"/>
              <a:cs typeface="SimSun"/>
            </a:endParaRPr>
          </a:p>
          <a:p>
            <a:pPr marL="337903" marR="9041">
              <a:lnSpc>
                <a:spcPct val="120700"/>
              </a:lnSpc>
            </a:pPr>
            <a:r>
              <a:rPr sz="2403" spc="-303" dirty="0">
                <a:solidFill>
                  <a:srgbClr val="333333"/>
                </a:solidFill>
                <a:latin typeface="SimSun"/>
                <a:cs typeface="SimSun"/>
              </a:rPr>
              <a:t>標準的な</a:t>
            </a:r>
            <a:r>
              <a:rPr sz="2581" spc="-472" dirty="0">
                <a:solidFill>
                  <a:srgbClr val="333333"/>
                </a:solidFill>
                <a:latin typeface="Microsoft Sans Serif"/>
                <a:cs typeface="Microsoft Sans Serif"/>
              </a:rPr>
              <a:t>GARCH</a:t>
            </a:r>
            <a:r>
              <a:rPr sz="2403" spc="-303" dirty="0">
                <a:solidFill>
                  <a:srgbClr val="333333"/>
                </a:solidFill>
                <a:latin typeface="SimSun"/>
                <a:cs typeface="SimSun"/>
              </a:rPr>
              <a:t>でも</a:t>
            </a:r>
            <a:r>
              <a:rPr sz="2403" b="1" spc="-303" dirty="0">
                <a:solidFill>
                  <a:srgbClr val="2A6BB0"/>
                </a:solidFill>
                <a:latin typeface="BIZ UDPGothic"/>
                <a:cs typeface="BIZ UDPGothic"/>
              </a:rPr>
              <a:t>定常分布の尖度が無限大</a:t>
            </a:r>
            <a:r>
              <a:rPr sz="2403" spc="-285" dirty="0">
                <a:solidFill>
                  <a:srgbClr val="333333"/>
                </a:solidFill>
                <a:latin typeface="SimSun"/>
                <a:cs typeface="SimSun"/>
              </a:rPr>
              <a:t>となりうる</a:t>
            </a:r>
            <a:r>
              <a:rPr sz="2403" spc="-89" dirty="0">
                <a:solidFill>
                  <a:srgbClr val="333333"/>
                </a:solidFill>
                <a:latin typeface="SimSun"/>
                <a:cs typeface="SimSun"/>
              </a:rPr>
              <a:t> </a:t>
            </a:r>
            <a:r>
              <a:rPr sz="2581" spc="-472" dirty="0">
                <a:solidFill>
                  <a:srgbClr val="333333"/>
                </a:solidFill>
                <a:latin typeface="Microsoft Sans Serif"/>
                <a:cs typeface="Microsoft Sans Serif"/>
              </a:rPr>
              <a:t>GARCH</a:t>
            </a:r>
            <a:r>
              <a:rPr sz="2403" spc="-311" dirty="0">
                <a:solidFill>
                  <a:srgbClr val="333333"/>
                </a:solidFill>
                <a:latin typeface="SimSun"/>
                <a:cs typeface="SimSun"/>
              </a:rPr>
              <a:t>の拡張により</a:t>
            </a:r>
            <a:r>
              <a:rPr sz="2403" b="1" spc="-187" dirty="0">
                <a:solidFill>
                  <a:srgbClr val="2A6BB0"/>
                </a:solidFill>
                <a:latin typeface="BIZ UDPGothic"/>
                <a:cs typeface="BIZ UDPGothic"/>
              </a:rPr>
              <a:t>非対称なショック効果</a:t>
            </a:r>
            <a:r>
              <a:rPr sz="2403" spc="-303" dirty="0">
                <a:solidFill>
                  <a:srgbClr val="333333"/>
                </a:solidFill>
                <a:latin typeface="SimSun"/>
                <a:cs typeface="SimSun"/>
              </a:rPr>
              <a:t>の組み込み可能</a:t>
            </a:r>
            <a:r>
              <a:rPr sz="2581" spc="-89" dirty="0">
                <a:solidFill>
                  <a:srgbClr val="333333"/>
                </a:solidFill>
                <a:latin typeface="Microsoft Sans Serif"/>
                <a:cs typeface="Microsoft Sans Serif"/>
              </a:rPr>
              <a:t>:</a:t>
            </a:r>
            <a:endParaRPr sz="2581">
              <a:latin typeface="Microsoft Sans Serif"/>
              <a:cs typeface="Microsoft Sans Serif"/>
            </a:endParaRPr>
          </a:p>
          <a:p>
            <a:pPr marL="676936" marR="565055">
              <a:lnSpc>
                <a:spcPct val="103400"/>
              </a:lnSpc>
              <a:spcBef>
                <a:spcPts val="534"/>
              </a:spcBef>
            </a:pPr>
            <a:r>
              <a:rPr sz="2581" spc="-472" dirty="0">
                <a:solidFill>
                  <a:srgbClr val="333333"/>
                </a:solidFill>
                <a:latin typeface="Microsoft Sans Serif"/>
                <a:cs typeface="Microsoft Sans Serif"/>
              </a:rPr>
              <a:t>EGARCH</a:t>
            </a:r>
            <a:r>
              <a:rPr sz="2581" spc="-142" dirty="0">
                <a:solidFill>
                  <a:srgbClr val="333333"/>
                </a:solidFill>
                <a:latin typeface="Microsoft Sans Serif"/>
                <a:cs typeface="Microsoft Sans Serif"/>
              </a:rPr>
              <a:t> (</a:t>
            </a:r>
            <a:r>
              <a:rPr sz="2581" spc="-187" dirty="0">
                <a:solidFill>
                  <a:srgbClr val="333333"/>
                </a:solidFill>
                <a:latin typeface="Microsoft Sans Serif"/>
                <a:cs typeface="Microsoft Sans Serif"/>
              </a:rPr>
              <a:t>Nelson</a:t>
            </a:r>
            <a:r>
              <a:rPr sz="2581" spc="-142" dirty="0">
                <a:solidFill>
                  <a:srgbClr val="333333"/>
                </a:solidFill>
                <a:latin typeface="Microsoft Sans Serif"/>
                <a:cs typeface="Microsoft Sans Serif"/>
              </a:rPr>
              <a:t>, </a:t>
            </a:r>
            <a:r>
              <a:rPr sz="2581" spc="-222" dirty="0">
                <a:solidFill>
                  <a:srgbClr val="333333"/>
                </a:solidFill>
                <a:latin typeface="Microsoft Sans Serif"/>
                <a:cs typeface="Microsoft Sans Serif"/>
              </a:rPr>
              <a:t>1991</a:t>
            </a:r>
            <a:r>
              <a:rPr sz="2581" spc="-187" dirty="0">
                <a:solidFill>
                  <a:srgbClr val="333333"/>
                </a:solidFill>
                <a:latin typeface="Microsoft Sans Serif"/>
                <a:cs typeface="Microsoft Sans Serif"/>
              </a:rPr>
              <a:t>): </a:t>
            </a:r>
            <a:r>
              <a:rPr sz="2403" spc="-329" dirty="0">
                <a:solidFill>
                  <a:srgbClr val="333333"/>
                </a:solidFill>
                <a:latin typeface="SimSun"/>
                <a:cs typeface="SimSun"/>
              </a:rPr>
              <a:t>対数分散方程式に非対称項</a:t>
            </a:r>
            <a:r>
              <a:rPr sz="2403" spc="-561" dirty="0">
                <a:solidFill>
                  <a:srgbClr val="333333"/>
                </a:solidFill>
                <a:latin typeface="SimSun"/>
                <a:cs typeface="SimSun"/>
              </a:rPr>
              <a:t> </a:t>
            </a:r>
            <a:r>
              <a:rPr sz="2581" spc="-363" dirty="0">
                <a:solidFill>
                  <a:srgbClr val="333333"/>
                </a:solidFill>
                <a:latin typeface="Microsoft Sans Serif"/>
                <a:cs typeface="Microsoft Sans Serif"/>
              </a:rPr>
              <a:t>GJR-</a:t>
            </a:r>
            <a:r>
              <a:rPr sz="2581" spc="-427" dirty="0">
                <a:solidFill>
                  <a:srgbClr val="333333"/>
                </a:solidFill>
                <a:latin typeface="Microsoft Sans Serif"/>
                <a:cs typeface="Microsoft Sans Serif"/>
              </a:rPr>
              <a:t>GARCH</a:t>
            </a:r>
            <a:r>
              <a:rPr sz="2581" spc="-169" dirty="0">
                <a:solidFill>
                  <a:srgbClr val="333333"/>
                </a:solidFill>
                <a:latin typeface="Microsoft Sans Serif"/>
                <a:cs typeface="Microsoft Sans Serif"/>
              </a:rPr>
              <a:t>: </a:t>
            </a:r>
            <a:r>
              <a:rPr sz="2403" spc="-303" dirty="0">
                <a:solidFill>
                  <a:srgbClr val="333333"/>
                </a:solidFill>
                <a:latin typeface="SimSun"/>
                <a:cs typeface="SimSun"/>
              </a:rPr>
              <a:t>負のショックに追加パラメータ</a:t>
            </a:r>
            <a:endParaRPr sz="2403">
              <a:latin typeface="SimSun"/>
              <a:cs typeface="SimSun"/>
            </a:endParaRPr>
          </a:p>
          <a:p>
            <a:pPr marL="202288" marR="2520144">
              <a:lnSpc>
                <a:spcPct val="192700"/>
              </a:lnSpc>
              <a:spcBef>
                <a:spcPts val="44"/>
              </a:spcBef>
              <a:tabLst>
                <a:tab pos="4051443" algn="l"/>
              </a:tabLst>
            </a:pPr>
            <a:r>
              <a:rPr sz="2136" spc="-222" dirty="0">
                <a:solidFill>
                  <a:srgbClr val="2A6BB0"/>
                </a:solidFill>
                <a:latin typeface="SimSun"/>
                <a:cs typeface="SimSun"/>
              </a:rPr>
              <a:t>ボラ</a:t>
            </a:r>
            <a:r>
              <a:rPr sz="2136" spc="-338" dirty="0">
                <a:solidFill>
                  <a:srgbClr val="2A6BB0"/>
                </a:solidFill>
                <a:latin typeface="SimSun"/>
                <a:cs typeface="SimSun"/>
              </a:rPr>
              <a:t>テ</a:t>
            </a:r>
            <a:r>
              <a:rPr sz="2136" spc="-222" dirty="0">
                <a:solidFill>
                  <a:srgbClr val="2A6BB0"/>
                </a:solidFill>
                <a:latin typeface="SimSun"/>
                <a:cs typeface="SimSun"/>
              </a:rPr>
              <a:t>ィリ</a:t>
            </a:r>
            <a:r>
              <a:rPr sz="2136" spc="-338" dirty="0">
                <a:solidFill>
                  <a:srgbClr val="2A6BB0"/>
                </a:solidFill>
                <a:latin typeface="SimSun"/>
                <a:cs typeface="SimSun"/>
              </a:rPr>
              <a:t>テ</a:t>
            </a:r>
            <a:r>
              <a:rPr sz="2136" spc="-222" dirty="0">
                <a:solidFill>
                  <a:srgbClr val="2A6BB0"/>
                </a:solidFill>
                <a:latin typeface="SimSun"/>
                <a:cs typeface="SimSun"/>
              </a:rPr>
              <a:t>ィク</a:t>
            </a:r>
            <a:r>
              <a:rPr sz="2136" spc="-258" dirty="0">
                <a:solidFill>
                  <a:srgbClr val="2A6BB0"/>
                </a:solidFill>
                <a:latin typeface="SimSun"/>
                <a:cs typeface="SimSun"/>
              </a:rPr>
              <a:t>ラ</a:t>
            </a:r>
            <a:r>
              <a:rPr sz="2136" spc="-222" dirty="0">
                <a:solidFill>
                  <a:srgbClr val="2A6BB0"/>
                </a:solidFill>
                <a:latin typeface="SimSun"/>
                <a:cs typeface="SimSun"/>
              </a:rPr>
              <a:t>スタリン</a:t>
            </a:r>
            <a:r>
              <a:rPr sz="2136" spc="-89" dirty="0">
                <a:solidFill>
                  <a:srgbClr val="2A6BB0"/>
                </a:solidFill>
                <a:latin typeface="SimSun"/>
                <a:cs typeface="SimSun"/>
              </a:rPr>
              <a:t>グ</a:t>
            </a:r>
            <a:r>
              <a:rPr sz="2136" dirty="0">
                <a:solidFill>
                  <a:srgbClr val="2A6BB0"/>
                </a:solidFill>
                <a:latin typeface="SimSun"/>
                <a:cs typeface="SimSun"/>
              </a:rPr>
              <a:t>	</a:t>
            </a:r>
            <a:r>
              <a:rPr sz="2136" spc="-222" dirty="0">
                <a:solidFill>
                  <a:srgbClr val="2A6BB0"/>
                </a:solidFill>
                <a:latin typeface="SimSun"/>
                <a:cs typeface="SimSun"/>
              </a:rPr>
              <a:t>肥尾分</a:t>
            </a:r>
            <a:r>
              <a:rPr sz="2136" spc="-258" dirty="0">
                <a:solidFill>
                  <a:srgbClr val="2A6BB0"/>
                </a:solidFill>
                <a:latin typeface="SimSun"/>
                <a:cs typeface="SimSun"/>
              </a:rPr>
              <a:t>布</a:t>
            </a:r>
            <a:r>
              <a:rPr sz="2136" spc="-222" dirty="0">
                <a:solidFill>
                  <a:srgbClr val="2A6BB0"/>
                </a:solidFill>
                <a:latin typeface="SimSun"/>
                <a:cs typeface="SimSun"/>
              </a:rPr>
              <a:t>レバレッジ効果（拡張モデル</a:t>
            </a:r>
            <a:r>
              <a:rPr sz="2136" spc="-89" dirty="0">
                <a:solidFill>
                  <a:srgbClr val="2A6BB0"/>
                </a:solidFill>
                <a:latin typeface="SimSun"/>
                <a:cs typeface="SimSun"/>
              </a:rPr>
              <a:t>）</a:t>
            </a:r>
            <a:endParaRPr sz="2136">
              <a:latin typeface="SimSun"/>
              <a:cs typeface="SimSun"/>
            </a:endParaRPr>
          </a:p>
        </p:txBody>
      </p:sp>
      <p:sp>
        <p:nvSpPr>
          <p:cNvPr id="31" name="object 31"/>
          <p:cNvSpPr txBox="1"/>
          <p:nvPr/>
        </p:nvSpPr>
        <p:spPr>
          <a:xfrm>
            <a:off x="11317965" y="10495574"/>
            <a:ext cx="9282654" cy="1009145"/>
          </a:xfrm>
          <a:prstGeom prst="rect">
            <a:avLst/>
          </a:prstGeom>
        </p:spPr>
        <p:txBody>
          <a:bodyPr vert="horz" wrap="square" lIns="0" tIns="20342" rIns="0" bIns="0" rtlCol="0">
            <a:spAutoFit/>
          </a:bodyPr>
          <a:lstStyle/>
          <a:p>
            <a:pPr marL="22602" marR="9041" algn="just">
              <a:lnSpc>
                <a:spcPct val="108700"/>
              </a:lnSpc>
              <a:spcBef>
                <a:spcPts val="160"/>
              </a:spcBef>
            </a:pPr>
            <a:r>
              <a:rPr sz="2047" spc="-187" dirty="0">
                <a:solidFill>
                  <a:srgbClr val="F59D0A"/>
                </a:solidFill>
                <a:latin typeface="Arial Black"/>
                <a:cs typeface="Arial Black"/>
              </a:rPr>
              <a:t></a:t>
            </a:r>
            <a:r>
              <a:rPr sz="2047" spc="267" dirty="0">
                <a:solidFill>
                  <a:srgbClr val="F59D0A"/>
                </a:solidFill>
                <a:latin typeface="Arial Black"/>
                <a:cs typeface="Arial Black"/>
              </a:rPr>
              <a:t> </a:t>
            </a:r>
            <a:r>
              <a:rPr sz="2047" b="1" spc="-187" dirty="0">
                <a:solidFill>
                  <a:srgbClr val="333333"/>
                </a:solidFill>
                <a:latin typeface="BIZ UDPGothic"/>
                <a:cs typeface="BIZ UDPGothic"/>
              </a:rPr>
              <a:t>古典的モデルの限界</a:t>
            </a:r>
            <a:r>
              <a:rPr sz="2047" b="1" spc="-116" dirty="0">
                <a:solidFill>
                  <a:srgbClr val="333333"/>
                </a:solidFill>
                <a:latin typeface="Arial"/>
                <a:cs typeface="Arial"/>
              </a:rPr>
              <a:t>: </a:t>
            </a:r>
            <a:r>
              <a:rPr sz="2047" spc="-187" dirty="0">
                <a:solidFill>
                  <a:srgbClr val="333333"/>
                </a:solidFill>
                <a:latin typeface="SimSun"/>
                <a:cs typeface="SimSun"/>
              </a:rPr>
              <a:t>複雑な自己相関構造や多峰性分布、極端な逸脱（</a:t>
            </a:r>
            <a:r>
              <a:rPr sz="2047" spc="-258" dirty="0">
                <a:solidFill>
                  <a:srgbClr val="333333"/>
                </a:solidFill>
                <a:latin typeface="SimSun"/>
                <a:cs typeface="SimSun"/>
              </a:rPr>
              <a:t>ブラックスワ</a:t>
            </a:r>
            <a:r>
              <a:rPr sz="2047" spc="-187" dirty="0">
                <a:solidFill>
                  <a:srgbClr val="333333"/>
                </a:solidFill>
                <a:latin typeface="SimSun"/>
                <a:cs typeface="SimSun"/>
              </a:rPr>
              <a:t>ン的事象）</a:t>
            </a:r>
            <a:r>
              <a:rPr sz="2047" spc="-222" dirty="0">
                <a:solidFill>
                  <a:srgbClr val="333333"/>
                </a:solidFill>
                <a:latin typeface="SimSun"/>
                <a:cs typeface="SimSun"/>
              </a:rPr>
              <a:t>を十分に捉えるにはモデルが複雑化しすぎる傾向がある。パラメータ推定も</a:t>
            </a:r>
            <a:r>
              <a:rPr sz="2047" spc="-187" dirty="0">
                <a:solidFill>
                  <a:srgbClr val="333333"/>
                </a:solidFill>
                <a:latin typeface="SimSun"/>
                <a:cs typeface="SimSun"/>
              </a:rPr>
              <a:t>高次元では困難。</a:t>
            </a:r>
            <a:endParaRPr sz="2047">
              <a:latin typeface="SimSun"/>
              <a:cs typeface="SimSun"/>
            </a:endParaRPr>
          </a:p>
        </p:txBody>
      </p:sp>
      <p:sp>
        <p:nvSpPr>
          <p:cNvPr id="32" name="object 32"/>
          <p:cNvSpPr txBox="1">
            <a:spLocks noGrp="1"/>
          </p:cNvSpPr>
          <p:nvPr>
            <p:ph type="title"/>
          </p:nvPr>
        </p:nvSpPr>
        <p:spPr>
          <a:xfrm>
            <a:off x="1407861" y="-4217330"/>
            <a:ext cx="22374908" cy="837596"/>
          </a:xfrm>
          <a:prstGeom prst="rect">
            <a:avLst/>
          </a:prstGeom>
        </p:spPr>
        <p:txBody>
          <a:bodyPr vert="horz" wrap="square" lIns="0" tIns="29383" rIns="0" bIns="0" rtlCol="0">
            <a:spAutoFit/>
          </a:bodyPr>
          <a:lstStyle/>
          <a:p>
            <a:pPr marL="22602">
              <a:spcBef>
                <a:spcPts val="231"/>
              </a:spcBef>
            </a:pPr>
            <a:r>
              <a:rPr spc="-498" dirty="0"/>
              <a:t>金融時系列データ生成手法の概要と学術的貢献</a:t>
            </a:r>
          </a:p>
        </p:txBody>
      </p:sp>
      <p:grpSp>
        <p:nvGrpSpPr>
          <p:cNvPr id="33" name="object 33"/>
          <p:cNvGrpSpPr/>
          <p:nvPr/>
        </p:nvGrpSpPr>
        <p:grpSpPr>
          <a:xfrm>
            <a:off x="11527036" y="6514842"/>
            <a:ext cx="9831884" cy="5475342"/>
            <a:chOff x="6477000" y="6334125"/>
            <a:chExt cx="5524500" cy="3076575"/>
          </a:xfrm>
        </p:grpSpPr>
        <p:pic>
          <p:nvPicPr>
            <p:cNvPr id="34" name="object 34"/>
            <p:cNvPicPr/>
            <p:nvPr/>
          </p:nvPicPr>
          <p:blipFill>
            <a:blip r:embed="rId3" cstate="print"/>
            <a:stretch>
              <a:fillRect/>
            </a:stretch>
          </p:blipFill>
          <p:spPr>
            <a:xfrm>
              <a:off x="6477000" y="6334125"/>
              <a:ext cx="5067299" cy="1714499"/>
            </a:xfrm>
            <a:prstGeom prst="rect">
              <a:avLst/>
            </a:prstGeom>
          </p:spPr>
        </p:pic>
        <p:sp>
          <p:nvSpPr>
            <p:cNvPr id="35" name="object 35"/>
            <p:cNvSpPr/>
            <p:nvPr/>
          </p:nvSpPr>
          <p:spPr>
            <a:xfrm>
              <a:off x="10706099" y="908684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36" name="object 36"/>
            <p:cNvPicPr/>
            <p:nvPr/>
          </p:nvPicPr>
          <p:blipFill>
            <a:blip r:embed="rId4" cstate="print"/>
            <a:stretch>
              <a:fillRect/>
            </a:stretch>
          </p:blipFill>
          <p:spPr>
            <a:xfrm>
              <a:off x="10820399" y="9182099"/>
              <a:ext cx="133349" cy="133349"/>
            </a:xfrm>
            <a:prstGeom prst="rect">
              <a:avLst/>
            </a:prstGeom>
          </p:spPr>
        </p:pic>
      </p:grpSp>
      <p:sp>
        <p:nvSpPr>
          <p:cNvPr id="37" name="object 37"/>
          <p:cNvSpPr txBox="1">
            <a:spLocks noGrp="1"/>
          </p:cNvSpPr>
          <p:nvPr>
            <p:ph type="ftr" sz="quarter" idx="5"/>
          </p:nvPr>
        </p:nvSpPr>
        <p:spPr>
          <a:xfrm>
            <a:off x="34840586" y="11415635"/>
            <a:ext cx="2849910" cy="427651"/>
          </a:xfrm>
          <a:prstGeom prst="rect">
            <a:avLst/>
          </a:prstGeom>
        </p:spPr>
        <p:txBody>
          <a:bodyPr vert="horz" wrap="square" lIns="0" tIns="169515" rIns="0" bIns="0" rtlCol="0">
            <a:spAutoFit/>
          </a:bodyPr>
          <a:lstStyle/>
          <a:p>
            <a:pPr marL="22602">
              <a:lnSpc>
                <a:spcPts val="1958"/>
              </a:lnSpc>
            </a:pPr>
            <a:r>
              <a:rPr spc="-142" dirty="0"/>
              <a:t>Genspark</a:t>
            </a:r>
            <a:r>
              <a:rPr spc="-98" dirty="0"/>
              <a:t> </a:t>
            </a:r>
            <a:r>
              <a:rPr sz="1780" spc="-151" dirty="0">
                <a:latin typeface="SimSun"/>
                <a:cs typeface="SimSun"/>
              </a:rPr>
              <a:t>で作成</a:t>
            </a:r>
            <a:endParaRPr sz="1780">
              <a:latin typeface="SimSun"/>
              <a:cs typeface="SimSu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57922"/>
            <a:ext cx="21697950" cy="16930052"/>
            <a:chOff x="0" y="0"/>
            <a:chExt cx="12192000" cy="9512935"/>
          </a:xfrm>
        </p:grpSpPr>
        <p:pic>
          <p:nvPicPr>
            <p:cNvPr id="3" name="object 3"/>
            <p:cNvPicPr/>
            <p:nvPr/>
          </p:nvPicPr>
          <p:blipFill>
            <a:blip r:embed="rId2" cstate="print"/>
            <a:stretch>
              <a:fillRect/>
            </a:stretch>
          </p:blipFill>
          <p:spPr>
            <a:xfrm>
              <a:off x="0" y="0"/>
              <a:ext cx="12191999" cy="9512807"/>
            </a:xfrm>
            <a:prstGeom prst="rect">
              <a:avLst/>
            </a:prstGeom>
          </p:spPr>
        </p:pic>
        <p:sp>
          <p:nvSpPr>
            <p:cNvPr id="4" name="object 4"/>
            <p:cNvSpPr/>
            <p:nvPr/>
          </p:nvSpPr>
          <p:spPr>
            <a:xfrm>
              <a:off x="402323" y="1356372"/>
              <a:ext cx="5596255" cy="5212080"/>
            </a:xfrm>
            <a:custGeom>
              <a:avLst/>
              <a:gdLst/>
              <a:ahLst/>
              <a:cxnLst/>
              <a:rect l="l" t="t" r="r" b="b"/>
              <a:pathLst>
                <a:path w="5596255" h="5212080">
                  <a:moveTo>
                    <a:pt x="5596128" y="0"/>
                  </a:moveTo>
                  <a:lnTo>
                    <a:pt x="0" y="0"/>
                  </a:lnTo>
                  <a:lnTo>
                    <a:pt x="0" y="44450"/>
                  </a:lnTo>
                  <a:lnTo>
                    <a:pt x="0" y="5130787"/>
                  </a:lnTo>
                  <a:lnTo>
                    <a:pt x="0" y="5212067"/>
                  </a:lnTo>
                  <a:lnTo>
                    <a:pt x="5596128" y="5212067"/>
                  </a:lnTo>
                  <a:lnTo>
                    <a:pt x="5596128" y="5130787"/>
                  </a:lnTo>
                  <a:lnTo>
                    <a:pt x="54864" y="5130787"/>
                  </a:lnTo>
                  <a:lnTo>
                    <a:pt x="54864" y="44450"/>
                  </a:lnTo>
                  <a:lnTo>
                    <a:pt x="5541264" y="44450"/>
                  </a:lnTo>
                  <a:lnTo>
                    <a:pt x="5541264" y="5130165"/>
                  </a:lnTo>
                  <a:lnTo>
                    <a:pt x="5596128" y="5130165"/>
                  </a:lnTo>
                  <a:lnTo>
                    <a:pt x="5596128" y="44450"/>
                  </a:lnTo>
                  <a:lnTo>
                    <a:pt x="5596128" y="43815"/>
                  </a:lnTo>
                  <a:lnTo>
                    <a:pt x="5596128" y="0"/>
                  </a:lnTo>
                  <a:close/>
                </a:path>
              </a:pathLst>
            </a:custGeom>
            <a:solidFill>
              <a:srgbClr val="000000">
                <a:alpha val="5099"/>
              </a:srgbClr>
            </a:solidFill>
          </p:spPr>
          <p:txBody>
            <a:bodyPr wrap="square" lIns="0" tIns="0" rIns="0" bIns="0" rtlCol="0"/>
            <a:lstStyle/>
            <a:p>
              <a:endParaRPr/>
            </a:p>
          </p:txBody>
        </p:sp>
        <p:sp>
          <p:nvSpPr>
            <p:cNvPr id="5" name="object 5"/>
            <p:cNvSpPr/>
            <p:nvPr/>
          </p:nvSpPr>
          <p:spPr>
            <a:xfrm>
              <a:off x="457199" y="1390649"/>
              <a:ext cx="5486400" cy="5105400"/>
            </a:xfrm>
            <a:custGeom>
              <a:avLst/>
              <a:gdLst/>
              <a:ahLst/>
              <a:cxnLst/>
              <a:rect l="l" t="t" r="r" b="b"/>
              <a:pathLst>
                <a:path w="5486400" h="5105400">
                  <a:moveTo>
                    <a:pt x="5486399" y="5105399"/>
                  </a:moveTo>
                  <a:lnTo>
                    <a:pt x="0" y="5105399"/>
                  </a:lnTo>
                  <a:lnTo>
                    <a:pt x="0" y="0"/>
                  </a:lnTo>
                  <a:lnTo>
                    <a:pt x="5486399" y="0"/>
                  </a:lnTo>
                  <a:lnTo>
                    <a:pt x="5486399" y="5105399"/>
                  </a:lnTo>
                  <a:close/>
                </a:path>
              </a:pathLst>
            </a:custGeom>
            <a:solidFill>
              <a:srgbClr val="FFFFFF"/>
            </a:solidFill>
          </p:spPr>
          <p:txBody>
            <a:bodyPr wrap="square" lIns="0" tIns="0" rIns="0" bIns="0" rtlCol="0"/>
            <a:lstStyle/>
            <a:p>
              <a:endParaRPr/>
            </a:p>
          </p:txBody>
        </p:sp>
        <p:sp>
          <p:nvSpPr>
            <p:cNvPr id="6" name="object 6"/>
            <p:cNvSpPr/>
            <p:nvPr/>
          </p:nvSpPr>
          <p:spPr>
            <a:xfrm>
              <a:off x="457199" y="1390649"/>
              <a:ext cx="38100" cy="5105400"/>
            </a:xfrm>
            <a:custGeom>
              <a:avLst/>
              <a:gdLst/>
              <a:ahLst/>
              <a:cxnLst/>
              <a:rect l="l" t="t" r="r" b="b"/>
              <a:pathLst>
                <a:path w="38100" h="5105400">
                  <a:moveTo>
                    <a:pt x="38099" y="5105399"/>
                  </a:moveTo>
                  <a:lnTo>
                    <a:pt x="0" y="5105399"/>
                  </a:lnTo>
                  <a:lnTo>
                    <a:pt x="0" y="0"/>
                  </a:lnTo>
                  <a:lnTo>
                    <a:pt x="38099" y="0"/>
                  </a:lnTo>
                  <a:lnTo>
                    <a:pt x="38099" y="5105399"/>
                  </a:lnTo>
                  <a:close/>
                </a:path>
              </a:pathLst>
            </a:custGeom>
            <a:solidFill>
              <a:srgbClr val="8059D5"/>
            </a:solidFill>
          </p:spPr>
          <p:txBody>
            <a:bodyPr wrap="square" lIns="0" tIns="0" rIns="0" bIns="0" rtlCol="0"/>
            <a:lstStyle/>
            <a:p>
              <a:endParaRPr/>
            </a:p>
          </p:txBody>
        </p:sp>
        <p:sp>
          <p:nvSpPr>
            <p:cNvPr id="7" name="object 7"/>
            <p:cNvSpPr/>
            <p:nvPr/>
          </p:nvSpPr>
          <p:spPr>
            <a:xfrm>
              <a:off x="714374" y="4391024"/>
              <a:ext cx="5038725" cy="876300"/>
            </a:xfrm>
            <a:custGeom>
              <a:avLst/>
              <a:gdLst/>
              <a:ahLst/>
              <a:cxnLst/>
              <a:rect l="l" t="t" r="r" b="b"/>
              <a:pathLst>
                <a:path w="5038725" h="876300">
                  <a:moveTo>
                    <a:pt x="0" y="876299"/>
                  </a:moveTo>
                  <a:lnTo>
                    <a:pt x="5038724" y="876299"/>
                  </a:lnTo>
                  <a:lnTo>
                    <a:pt x="5038724" y="0"/>
                  </a:lnTo>
                  <a:lnTo>
                    <a:pt x="0" y="0"/>
                  </a:lnTo>
                  <a:lnTo>
                    <a:pt x="0" y="876299"/>
                  </a:lnTo>
                  <a:close/>
                </a:path>
              </a:pathLst>
            </a:custGeom>
            <a:solidFill>
              <a:srgbClr val="8059D5">
                <a:alpha val="5099"/>
              </a:srgbClr>
            </a:solidFill>
          </p:spPr>
          <p:txBody>
            <a:bodyPr wrap="square" lIns="0" tIns="0" rIns="0" bIns="0" rtlCol="0"/>
            <a:lstStyle/>
            <a:p>
              <a:endParaRPr/>
            </a:p>
          </p:txBody>
        </p:sp>
        <p:sp>
          <p:nvSpPr>
            <p:cNvPr id="8" name="object 8"/>
            <p:cNvSpPr/>
            <p:nvPr/>
          </p:nvSpPr>
          <p:spPr>
            <a:xfrm>
              <a:off x="685799" y="4391024"/>
              <a:ext cx="28575" cy="876300"/>
            </a:xfrm>
            <a:custGeom>
              <a:avLst/>
              <a:gdLst/>
              <a:ahLst/>
              <a:cxnLst/>
              <a:rect l="l" t="t" r="r" b="b"/>
              <a:pathLst>
                <a:path w="28575" h="876300">
                  <a:moveTo>
                    <a:pt x="28574" y="876299"/>
                  </a:moveTo>
                  <a:lnTo>
                    <a:pt x="0" y="876299"/>
                  </a:lnTo>
                  <a:lnTo>
                    <a:pt x="0" y="0"/>
                  </a:lnTo>
                  <a:lnTo>
                    <a:pt x="28574" y="0"/>
                  </a:lnTo>
                  <a:lnTo>
                    <a:pt x="28574" y="876299"/>
                  </a:lnTo>
                  <a:close/>
                </a:path>
              </a:pathLst>
            </a:custGeom>
            <a:solidFill>
              <a:srgbClr val="8059D5"/>
            </a:solidFill>
          </p:spPr>
          <p:txBody>
            <a:bodyPr wrap="square" lIns="0" tIns="0" rIns="0" bIns="0" rtlCol="0"/>
            <a:lstStyle/>
            <a:p>
              <a:endParaRPr/>
            </a:p>
          </p:txBody>
        </p:sp>
        <p:sp>
          <p:nvSpPr>
            <p:cNvPr id="9" name="object 9"/>
            <p:cNvSpPr/>
            <p:nvPr/>
          </p:nvSpPr>
          <p:spPr>
            <a:xfrm>
              <a:off x="714374" y="5343524"/>
              <a:ext cx="5038725" cy="885825"/>
            </a:xfrm>
            <a:custGeom>
              <a:avLst/>
              <a:gdLst/>
              <a:ahLst/>
              <a:cxnLst/>
              <a:rect l="l" t="t" r="r" b="b"/>
              <a:pathLst>
                <a:path w="5038725" h="885825">
                  <a:moveTo>
                    <a:pt x="0" y="885824"/>
                  </a:moveTo>
                  <a:lnTo>
                    <a:pt x="5038724" y="885824"/>
                  </a:lnTo>
                  <a:lnTo>
                    <a:pt x="5038724" y="0"/>
                  </a:lnTo>
                  <a:lnTo>
                    <a:pt x="0" y="0"/>
                  </a:lnTo>
                  <a:lnTo>
                    <a:pt x="0" y="885824"/>
                  </a:lnTo>
                  <a:close/>
                </a:path>
              </a:pathLst>
            </a:custGeom>
            <a:solidFill>
              <a:srgbClr val="8059D5">
                <a:alpha val="5099"/>
              </a:srgbClr>
            </a:solidFill>
          </p:spPr>
          <p:txBody>
            <a:bodyPr wrap="square" lIns="0" tIns="0" rIns="0" bIns="0" rtlCol="0"/>
            <a:lstStyle/>
            <a:p>
              <a:endParaRPr/>
            </a:p>
          </p:txBody>
        </p:sp>
        <p:sp>
          <p:nvSpPr>
            <p:cNvPr id="10" name="object 10"/>
            <p:cNvSpPr/>
            <p:nvPr/>
          </p:nvSpPr>
          <p:spPr>
            <a:xfrm>
              <a:off x="685799" y="5343524"/>
              <a:ext cx="28575" cy="885825"/>
            </a:xfrm>
            <a:custGeom>
              <a:avLst/>
              <a:gdLst/>
              <a:ahLst/>
              <a:cxnLst/>
              <a:rect l="l" t="t" r="r" b="b"/>
              <a:pathLst>
                <a:path w="28575" h="885825">
                  <a:moveTo>
                    <a:pt x="28574" y="885824"/>
                  </a:moveTo>
                  <a:lnTo>
                    <a:pt x="0" y="885824"/>
                  </a:lnTo>
                  <a:lnTo>
                    <a:pt x="0" y="0"/>
                  </a:lnTo>
                  <a:lnTo>
                    <a:pt x="28574" y="0"/>
                  </a:lnTo>
                  <a:lnTo>
                    <a:pt x="28574" y="885824"/>
                  </a:lnTo>
                  <a:close/>
                </a:path>
              </a:pathLst>
            </a:custGeom>
            <a:solidFill>
              <a:srgbClr val="8059D5"/>
            </a:solidFill>
          </p:spPr>
          <p:txBody>
            <a:bodyPr wrap="square" lIns="0" tIns="0" rIns="0" bIns="0" rtlCol="0"/>
            <a:lstStyle/>
            <a:p>
              <a:endParaRPr/>
            </a:p>
          </p:txBody>
        </p:sp>
      </p:grpSp>
      <p:sp>
        <p:nvSpPr>
          <p:cNvPr id="11" name="object 11"/>
          <p:cNvSpPr txBox="1"/>
          <p:nvPr/>
        </p:nvSpPr>
        <p:spPr>
          <a:xfrm>
            <a:off x="791071" y="-3210387"/>
            <a:ext cx="9388884" cy="2823718"/>
          </a:xfrm>
          <a:prstGeom prst="rect">
            <a:avLst/>
          </a:prstGeom>
        </p:spPr>
        <p:txBody>
          <a:bodyPr vert="horz" wrap="square" lIns="0" tIns="28253" rIns="0" bIns="0" rtlCol="0">
            <a:spAutoFit/>
          </a:bodyPr>
          <a:lstStyle/>
          <a:p>
            <a:pPr marL="22602">
              <a:spcBef>
                <a:spcPts val="222"/>
              </a:spcBef>
            </a:pPr>
            <a:r>
              <a:rPr sz="2848" spc="-294" dirty="0">
                <a:solidFill>
                  <a:srgbClr val="4A5467"/>
                </a:solidFill>
                <a:latin typeface="SimSun"/>
                <a:cs typeface="SimSun"/>
              </a:rPr>
              <a:t>深層生成モデル</a:t>
            </a:r>
            <a:r>
              <a:rPr sz="2937" spc="-133" dirty="0">
                <a:solidFill>
                  <a:srgbClr val="4A5467"/>
                </a:solidFill>
                <a:latin typeface="Microsoft Sans Serif"/>
                <a:cs typeface="Microsoft Sans Serif"/>
              </a:rPr>
              <a:t>: </a:t>
            </a:r>
            <a:r>
              <a:rPr sz="2937" spc="-427" dirty="0">
                <a:solidFill>
                  <a:srgbClr val="4A5467"/>
                </a:solidFill>
                <a:latin typeface="Microsoft Sans Serif"/>
                <a:cs typeface="Microsoft Sans Serif"/>
              </a:rPr>
              <a:t>GAN</a:t>
            </a:r>
            <a:r>
              <a:rPr sz="2937" spc="-160" dirty="0">
                <a:solidFill>
                  <a:srgbClr val="4A5467"/>
                </a:solidFill>
                <a:latin typeface="Microsoft Sans Serif"/>
                <a:cs typeface="Microsoft Sans Serif"/>
              </a:rPr>
              <a:t> (</a:t>
            </a:r>
            <a:r>
              <a:rPr sz="2937" spc="-178" dirty="0">
                <a:solidFill>
                  <a:srgbClr val="4A5467"/>
                </a:solidFill>
                <a:latin typeface="Microsoft Sans Serif"/>
                <a:cs typeface="Microsoft Sans Serif"/>
              </a:rPr>
              <a:t>Generative</a:t>
            </a:r>
            <a:r>
              <a:rPr sz="2937" spc="-133" dirty="0">
                <a:solidFill>
                  <a:srgbClr val="4A5467"/>
                </a:solidFill>
                <a:latin typeface="Microsoft Sans Serif"/>
                <a:cs typeface="Microsoft Sans Serif"/>
              </a:rPr>
              <a:t> </a:t>
            </a:r>
            <a:r>
              <a:rPr sz="2937" spc="-151" dirty="0">
                <a:solidFill>
                  <a:srgbClr val="4A5467"/>
                </a:solidFill>
                <a:latin typeface="Microsoft Sans Serif"/>
                <a:cs typeface="Microsoft Sans Serif"/>
              </a:rPr>
              <a:t>Adversarial</a:t>
            </a:r>
            <a:r>
              <a:rPr sz="2937" spc="-133" dirty="0">
                <a:solidFill>
                  <a:srgbClr val="4A5467"/>
                </a:solidFill>
                <a:latin typeface="Microsoft Sans Serif"/>
                <a:cs typeface="Microsoft Sans Serif"/>
              </a:rPr>
              <a:t> Networks</a:t>
            </a:r>
            <a:r>
              <a:rPr sz="2937" spc="-98" dirty="0">
                <a:solidFill>
                  <a:srgbClr val="4A5467"/>
                </a:solidFill>
                <a:latin typeface="Microsoft Sans Serif"/>
                <a:cs typeface="Microsoft Sans Serif"/>
              </a:rPr>
              <a:t>) (</a:t>
            </a:r>
            <a:r>
              <a:rPr sz="2937" spc="-18" dirty="0">
                <a:solidFill>
                  <a:srgbClr val="4A5467"/>
                </a:solidFill>
                <a:latin typeface="Microsoft Sans Serif"/>
                <a:cs typeface="Microsoft Sans Serif"/>
              </a:rPr>
              <a:t>2/4)</a:t>
            </a:r>
            <a:endParaRPr sz="2937">
              <a:latin typeface="Microsoft Sans Serif"/>
              <a:cs typeface="Microsoft Sans Serif"/>
            </a:endParaRPr>
          </a:p>
          <a:p>
            <a:pPr>
              <a:lnSpc>
                <a:spcPct val="100000"/>
              </a:lnSpc>
            </a:pPr>
            <a:endParaRPr sz="2581">
              <a:latin typeface="Microsoft Sans Serif"/>
              <a:cs typeface="Microsoft Sans Serif"/>
            </a:endParaRPr>
          </a:p>
          <a:p>
            <a:pPr>
              <a:spcBef>
                <a:spcPts val="561"/>
              </a:spcBef>
            </a:pPr>
            <a:endParaRPr sz="2581">
              <a:latin typeface="Microsoft Sans Serif"/>
              <a:cs typeface="Microsoft Sans Serif"/>
            </a:endParaRPr>
          </a:p>
          <a:p>
            <a:pPr marL="428312"/>
            <a:r>
              <a:rPr sz="5339" spc="2670" baseline="1388" dirty="0">
                <a:solidFill>
                  <a:srgbClr val="7C3AEC"/>
                </a:solidFill>
                <a:latin typeface="Arial Black"/>
                <a:cs typeface="Arial Black"/>
              </a:rPr>
              <a:t></a:t>
            </a:r>
            <a:r>
              <a:rPr sz="5339" spc="694" baseline="1388" dirty="0">
                <a:solidFill>
                  <a:srgbClr val="7C3AEC"/>
                </a:solidFill>
                <a:latin typeface="Arial Black"/>
                <a:cs typeface="Arial Black"/>
              </a:rPr>
              <a:t> </a:t>
            </a:r>
            <a:r>
              <a:rPr sz="3559" b="1" spc="-329" dirty="0">
                <a:solidFill>
                  <a:srgbClr val="2B5281"/>
                </a:solidFill>
                <a:latin typeface="Bodoni"/>
                <a:cs typeface="Bodoni"/>
              </a:rPr>
              <a:t>GAN</a:t>
            </a:r>
            <a:r>
              <a:rPr sz="3559" b="1" spc="-329" dirty="0">
                <a:solidFill>
                  <a:srgbClr val="2B5281"/>
                </a:solidFill>
                <a:latin typeface="BIZ UDPGothic"/>
                <a:cs typeface="BIZ UDPGothic"/>
              </a:rPr>
              <a:t>の基本原理と金融応用</a:t>
            </a:r>
            <a:endParaRPr sz="3559">
              <a:latin typeface="BIZ UDPGothic"/>
              <a:cs typeface="BIZ UDPGothic"/>
            </a:endParaRPr>
          </a:p>
          <a:p>
            <a:pPr marL="428312" marR="9041">
              <a:lnSpc>
                <a:spcPct val="111100"/>
              </a:lnSpc>
              <a:spcBef>
                <a:spcPts val="1237"/>
              </a:spcBef>
            </a:pPr>
            <a:r>
              <a:rPr sz="2314" spc="-258" dirty="0">
                <a:solidFill>
                  <a:srgbClr val="333333"/>
                </a:solidFill>
                <a:latin typeface="Microsoft Sans Serif"/>
                <a:cs typeface="Microsoft Sans Serif"/>
              </a:rPr>
              <a:t>GAN</a:t>
            </a:r>
            <a:r>
              <a:rPr sz="2403" spc="-303" dirty="0">
                <a:solidFill>
                  <a:srgbClr val="333333"/>
                </a:solidFill>
                <a:latin typeface="SimSun"/>
                <a:cs typeface="SimSun"/>
              </a:rPr>
              <a:t>は</a:t>
            </a:r>
            <a:r>
              <a:rPr sz="2403" b="1" spc="-303" dirty="0">
                <a:solidFill>
                  <a:srgbClr val="6A45C1"/>
                </a:solidFill>
                <a:latin typeface="BIZ UDPGothic"/>
                <a:cs typeface="BIZ UDPGothic"/>
              </a:rPr>
              <a:t>生成者</a:t>
            </a:r>
            <a:r>
              <a:rPr sz="2403" b="1" spc="917" dirty="0">
                <a:solidFill>
                  <a:srgbClr val="6A45C1"/>
                </a:solidFill>
                <a:latin typeface="BIZ UDPGothic"/>
                <a:cs typeface="BIZ UDPGothic"/>
              </a:rPr>
              <a:t>（</a:t>
            </a:r>
            <a:r>
              <a:rPr sz="2403" b="1" spc="-107" dirty="0">
                <a:solidFill>
                  <a:srgbClr val="6A45C1"/>
                </a:solidFill>
                <a:latin typeface="BIZ UDPGothic"/>
                <a:cs typeface="BIZ UDPGothic"/>
              </a:rPr>
              <a:t>ジェネレータ</a:t>
            </a:r>
            <a:r>
              <a:rPr sz="2403" b="1" spc="917" dirty="0">
                <a:solidFill>
                  <a:srgbClr val="6A45C1"/>
                </a:solidFill>
                <a:latin typeface="BIZ UDPGothic"/>
                <a:cs typeface="BIZ UDPGothic"/>
              </a:rPr>
              <a:t>）</a:t>
            </a:r>
            <a:r>
              <a:rPr sz="2403" spc="-303" dirty="0">
                <a:solidFill>
                  <a:srgbClr val="333333"/>
                </a:solidFill>
                <a:latin typeface="SimSun"/>
                <a:cs typeface="SimSun"/>
              </a:rPr>
              <a:t>と</a:t>
            </a:r>
            <a:r>
              <a:rPr sz="2403" b="1" spc="-303" dirty="0">
                <a:solidFill>
                  <a:srgbClr val="6A45C1"/>
                </a:solidFill>
                <a:latin typeface="BIZ UDPGothic"/>
                <a:cs typeface="BIZ UDPGothic"/>
              </a:rPr>
              <a:t>判別者</a:t>
            </a:r>
            <a:r>
              <a:rPr sz="2403" b="1" spc="917" dirty="0">
                <a:solidFill>
                  <a:srgbClr val="6A45C1"/>
                </a:solidFill>
                <a:latin typeface="BIZ UDPGothic"/>
                <a:cs typeface="BIZ UDPGothic"/>
              </a:rPr>
              <a:t>（</a:t>
            </a:r>
            <a:r>
              <a:rPr sz="2403" b="1" spc="-116" dirty="0">
                <a:solidFill>
                  <a:srgbClr val="6A45C1"/>
                </a:solidFill>
                <a:latin typeface="BIZ UDPGothic"/>
                <a:cs typeface="BIZ UDPGothic"/>
              </a:rPr>
              <a:t>ディスクリミネータ</a:t>
            </a:r>
            <a:r>
              <a:rPr sz="2403" b="1" spc="917" dirty="0">
                <a:solidFill>
                  <a:srgbClr val="6A45C1"/>
                </a:solidFill>
                <a:latin typeface="BIZ UDPGothic"/>
                <a:cs typeface="BIZ UDPGothic"/>
              </a:rPr>
              <a:t>）</a:t>
            </a:r>
            <a:r>
              <a:rPr sz="2403" spc="-249" dirty="0">
                <a:solidFill>
                  <a:srgbClr val="333333"/>
                </a:solidFill>
                <a:latin typeface="SimSun"/>
                <a:cs typeface="SimSun"/>
              </a:rPr>
              <a:t>の二つの</a:t>
            </a:r>
            <a:r>
              <a:rPr sz="2403" spc="-303" dirty="0">
                <a:solidFill>
                  <a:srgbClr val="333333"/>
                </a:solidFill>
                <a:latin typeface="SimSun"/>
                <a:cs typeface="SimSun"/>
              </a:rPr>
              <a:t>ニューラルネットワークを競合的に訓練する仕組み。</a:t>
            </a:r>
            <a:endParaRPr sz="2403">
              <a:latin typeface="SimSun"/>
              <a:cs typeface="SimSun"/>
            </a:endParaRPr>
          </a:p>
        </p:txBody>
      </p:sp>
      <p:sp>
        <p:nvSpPr>
          <p:cNvPr id="12" name="object 12"/>
          <p:cNvSpPr/>
          <p:nvPr/>
        </p:nvSpPr>
        <p:spPr>
          <a:xfrm>
            <a:off x="4901141" y="125404"/>
            <a:ext cx="62156" cy="62156"/>
          </a:xfrm>
          <a:custGeom>
            <a:avLst/>
            <a:gdLst/>
            <a:ahLst/>
            <a:cxnLst/>
            <a:rect l="l" t="t" r="r" b="b"/>
            <a:pathLst>
              <a:path w="34925" h="34925">
                <a:moveTo>
                  <a:pt x="34848" y="15748"/>
                </a:moveTo>
                <a:lnTo>
                  <a:pt x="34772" y="15354"/>
                </a:lnTo>
                <a:lnTo>
                  <a:pt x="34417" y="15189"/>
                </a:lnTo>
                <a:lnTo>
                  <a:pt x="34417" y="16598"/>
                </a:lnTo>
                <a:lnTo>
                  <a:pt x="33997" y="15748"/>
                </a:lnTo>
                <a:lnTo>
                  <a:pt x="33997" y="18834"/>
                </a:lnTo>
                <a:lnTo>
                  <a:pt x="32829" y="18262"/>
                </a:lnTo>
                <a:lnTo>
                  <a:pt x="33439" y="18542"/>
                </a:lnTo>
                <a:lnTo>
                  <a:pt x="33997" y="18834"/>
                </a:lnTo>
                <a:lnTo>
                  <a:pt x="33997" y="15748"/>
                </a:lnTo>
                <a:lnTo>
                  <a:pt x="34074" y="15900"/>
                </a:lnTo>
                <a:lnTo>
                  <a:pt x="34417" y="16598"/>
                </a:lnTo>
                <a:lnTo>
                  <a:pt x="34417" y="15189"/>
                </a:lnTo>
                <a:lnTo>
                  <a:pt x="31877" y="13919"/>
                </a:lnTo>
                <a:lnTo>
                  <a:pt x="28765" y="12369"/>
                </a:lnTo>
                <a:lnTo>
                  <a:pt x="25654" y="10820"/>
                </a:lnTo>
                <a:lnTo>
                  <a:pt x="22542" y="9271"/>
                </a:lnTo>
                <a:lnTo>
                  <a:pt x="19431" y="7734"/>
                </a:lnTo>
                <a:lnTo>
                  <a:pt x="16319" y="6184"/>
                </a:lnTo>
                <a:lnTo>
                  <a:pt x="13169" y="4699"/>
                </a:lnTo>
                <a:lnTo>
                  <a:pt x="13042" y="4635"/>
                </a:lnTo>
                <a:lnTo>
                  <a:pt x="13208" y="4635"/>
                </a:lnTo>
                <a:lnTo>
                  <a:pt x="10109" y="3086"/>
                </a:lnTo>
                <a:lnTo>
                  <a:pt x="6997" y="1536"/>
                </a:lnTo>
                <a:lnTo>
                  <a:pt x="3886" y="0"/>
                </a:lnTo>
                <a:lnTo>
                  <a:pt x="1739" y="0"/>
                </a:lnTo>
                <a:lnTo>
                  <a:pt x="0" y="0"/>
                </a:lnTo>
                <a:lnTo>
                  <a:pt x="0" y="1930"/>
                </a:lnTo>
                <a:lnTo>
                  <a:pt x="0" y="32651"/>
                </a:lnTo>
                <a:lnTo>
                  <a:pt x="0" y="34594"/>
                </a:lnTo>
                <a:lnTo>
                  <a:pt x="1397" y="34594"/>
                </a:lnTo>
                <a:lnTo>
                  <a:pt x="1739" y="34594"/>
                </a:lnTo>
                <a:lnTo>
                  <a:pt x="3886" y="34594"/>
                </a:lnTo>
                <a:lnTo>
                  <a:pt x="5003" y="34036"/>
                </a:lnTo>
                <a:lnTo>
                  <a:pt x="8115" y="32486"/>
                </a:lnTo>
                <a:lnTo>
                  <a:pt x="11226" y="30937"/>
                </a:lnTo>
                <a:lnTo>
                  <a:pt x="14338" y="29387"/>
                </a:lnTo>
                <a:lnTo>
                  <a:pt x="17449" y="27838"/>
                </a:lnTo>
                <a:lnTo>
                  <a:pt x="20561" y="26301"/>
                </a:lnTo>
                <a:lnTo>
                  <a:pt x="23672" y="24752"/>
                </a:lnTo>
                <a:lnTo>
                  <a:pt x="26771" y="23202"/>
                </a:lnTo>
                <a:lnTo>
                  <a:pt x="29883" y="21653"/>
                </a:lnTo>
                <a:lnTo>
                  <a:pt x="32994" y="20104"/>
                </a:lnTo>
                <a:lnTo>
                  <a:pt x="34772" y="19227"/>
                </a:lnTo>
                <a:lnTo>
                  <a:pt x="34772" y="18834"/>
                </a:lnTo>
                <a:lnTo>
                  <a:pt x="34772" y="17297"/>
                </a:lnTo>
                <a:lnTo>
                  <a:pt x="34772" y="15900"/>
                </a:lnTo>
                <a:lnTo>
                  <a:pt x="34848" y="15748"/>
                </a:lnTo>
                <a:close/>
              </a:path>
            </a:pathLst>
          </a:custGeom>
          <a:solidFill>
            <a:srgbClr val="666666"/>
          </a:solidFill>
        </p:spPr>
        <p:txBody>
          <a:bodyPr wrap="square" lIns="0" tIns="0" rIns="0" bIns="0" rtlCol="0"/>
          <a:lstStyle/>
          <a:p>
            <a:endParaRPr/>
          </a:p>
        </p:txBody>
      </p:sp>
      <p:grpSp>
        <p:nvGrpSpPr>
          <p:cNvPr id="13" name="object 13"/>
          <p:cNvGrpSpPr/>
          <p:nvPr/>
        </p:nvGrpSpPr>
        <p:grpSpPr>
          <a:xfrm>
            <a:off x="6042229" y="66270"/>
            <a:ext cx="1518857" cy="895040"/>
            <a:chOff x="3395107" y="2710698"/>
            <a:chExt cx="853440" cy="502920"/>
          </a:xfrm>
        </p:grpSpPr>
        <p:sp>
          <p:nvSpPr>
            <p:cNvPr id="14" name="object 14"/>
            <p:cNvSpPr/>
            <p:nvPr/>
          </p:nvSpPr>
          <p:spPr>
            <a:xfrm>
              <a:off x="3466878" y="2712921"/>
              <a:ext cx="751840" cy="137795"/>
            </a:xfrm>
            <a:custGeom>
              <a:avLst/>
              <a:gdLst/>
              <a:ahLst/>
              <a:cxnLst/>
              <a:rect l="l" t="t" r="r" b="b"/>
              <a:pathLst>
                <a:path w="751839" h="137794">
                  <a:moveTo>
                    <a:pt x="0" y="14310"/>
                  </a:moveTo>
                  <a:lnTo>
                    <a:pt x="58568" y="8442"/>
                  </a:lnTo>
                  <a:lnTo>
                    <a:pt x="92500" y="5194"/>
                  </a:lnTo>
                  <a:lnTo>
                    <a:pt x="134792" y="2027"/>
                  </a:lnTo>
                  <a:lnTo>
                    <a:pt x="184042" y="0"/>
                  </a:lnTo>
                  <a:lnTo>
                    <a:pt x="238850" y="169"/>
                  </a:lnTo>
                  <a:lnTo>
                    <a:pt x="297814" y="3596"/>
                  </a:lnTo>
                  <a:lnTo>
                    <a:pt x="359533" y="11339"/>
                  </a:lnTo>
                  <a:lnTo>
                    <a:pt x="413494" y="21931"/>
                  </a:lnTo>
                  <a:lnTo>
                    <a:pt x="467141" y="35447"/>
                  </a:lnTo>
                  <a:lnTo>
                    <a:pt x="519165" y="50860"/>
                  </a:lnTo>
                  <a:lnTo>
                    <a:pt x="568258" y="67145"/>
                  </a:lnTo>
                  <a:lnTo>
                    <a:pt x="613111" y="83277"/>
                  </a:lnTo>
                  <a:lnTo>
                    <a:pt x="652415" y="98229"/>
                  </a:lnTo>
                  <a:lnTo>
                    <a:pt x="684861" y="110977"/>
                  </a:lnTo>
                  <a:lnTo>
                    <a:pt x="751549" y="137353"/>
                  </a:lnTo>
                </a:path>
              </a:pathLst>
            </a:custGeom>
            <a:ln w="4325">
              <a:solidFill>
                <a:srgbClr val="666666"/>
              </a:solidFill>
            </a:ln>
          </p:spPr>
          <p:txBody>
            <a:bodyPr wrap="square" lIns="0" tIns="0" rIns="0" bIns="0" rtlCol="0"/>
            <a:lstStyle/>
            <a:p>
              <a:endParaRPr/>
            </a:p>
          </p:txBody>
        </p:sp>
        <p:sp>
          <p:nvSpPr>
            <p:cNvPr id="15" name="object 15"/>
            <p:cNvSpPr/>
            <p:nvPr/>
          </p:nvSpPr>
          <p:spPr>
            <a:xfrm>
              <a:off x="4195838" y="2827819"/>
              <a:ext cx="40005" cy="33655"/>
            </a:xfrm>
            <a:custGeom>
              <a:avLst/>
              <a:gdLst/>
              <a:ahLst/>
              <a:cxnLst/>
              <a:rect l="l" t="t" r="r" b="b"/>
              <a:pathLst>
                <a:path w="40004" h="33655">
                  <a:moveTo>
                    <a:pt x="39458" y="27051"/>
                  </a:moveTo>
                  <a:lnTo>
                    <a:pt x="37439" y="24815"/>
                  </a:lnTo>
                  <a:lnTo>
                    <a:pt x="37439" y="29997"/>
                  </a:lnTo>
                  <a:lnTo>
                    <a:pt x="36576" y="29044"/>
                  </a:lnTo>
                  <a:lnTo>
                    <a:pt x="37045" y="29527"/>
                  </a:lnTo>
                  <a:lnTo>
                    <a:pt x="37439" y="29997"/>
                  </a:lnTo>
                  <a:lnTo>
                    <a:pt x="37439" y="24815"/>
                  </a:lnTo>
                  <a:lnTo>
                    <a:pt x="37299" y="24650"/>
                  </a:lnTo>
                  <a:lnTo>
                    <a:pt x="36093" y="23317"/>
                  </a:lnTo>
                  <a:lnTo>
                    <a:pt x="36093" y="25717"/>
                  </a:lnTo>
                  <a:lnTo>
                    <a:pt x="36093" y="23317"/>
                  </a:lnTo>
                  <a:lnTo>
                    <a:pt x="34988" y="22072"/>
                  </a:lnTo>
                  <a:lnTo>
                    <a:pt x="32677" y="19494"/>
                  </a:lnTo>
                  <a:lnTo>
                    <a:pt x="30353" y="16903"/>
                  </a:lnTo>
                  <a:lnTo>
                    <a:pt x="28041" y="14325"/>
                  </a:lnTo>
                  <a:lnTo>
                    <a:pt x="25730" y="11747"/>
                  </a:lnTo>
                  <a:lnTo>
                    <a:pt x="23355" y="9220"/>
                  </a:lnTo>
                  <a:lnTo>
                    <a:pt x="21094" y="6591"/>
                  </a:lnTo>
                  <a:lnTo>
                    <a:pt x="18783" y="4000"/>
                  </a:lnTo>
                  <a:lnTo>
                    <a:pt x="16459" y="1422"/>
                  </a:lnTo>
                  <a:lnTo>
                    <a:pt x="14465" y="635"/>
                  </a:lnTo>
                  <a:lnTo>
                    <a:pt x="12852" y="0"/>
                  </a:lnTo>
                  <a:lnTo>
                    <a:pt x="12128" y="1790"/>
                  </a:lnTo>
                  <a:lnTo>
                    <a:pt x="6426" y="16078"/>
                  </a:lnTo>
                  <a:lnTo>
                    <a:pt x="0" y="32143"/>
                  </a:lnTo>
                  <a:lnTo>
                    <a:pt x="1308" y="32664"/>
                  </a:lnTo>
                  <a:lnTo>
                    <a:pt x="1612" y="32778"/>
                  </a:lnTo>
                  <a:lnTo>
                    <a:pt x="3619" y="33578"/>
                  </a:lnTo>
                  <a:lnTo>
                    <a:pt x="4864" y="33464"/>
                  </a:lnTo>
                  <a:lnTo>
                    <a:pt x="8331" y="33172"/>
                  </a:lnTo>
                  <a:lnTo>
                    <a:pt x="11798" y="32880"/>
                  </a:lnTo>
                  <a:lnTo>
                    <a:pt x="15265" y="32588"/>
                  </a:lnTo>
                  <a:lnTo>
                    <a:pt x="18719" y="32283"/>
                  </a:lnTo>
                  <a:lnTo>
                    <a:pt x="22186" y="31991"/>
                  </a:lnTo>
                  <a:lnTo>
                    <a:pt x="25654" y="31699"/>
                  </a:lnTo>
                  <a:lnTo>
                    <a:pt x="29121" y="31407"/>
                  </a:lnTo>
                  <a:lnTo>
                    <a:pt x="32588" y="31115"/>
                  </a:lnTo>
                  <a:lnTo>
                    <a:pt x="36055" y="30810"/>
                  </a:lnTo>
                  <a:lnTo>
                    <a:pt x="38023" y="30645"/>
                  </a:lnTo>
                  <a:lnTo>
                    <a:pt x="38163" y="30289"/>
                  </a:lnTo>
                  <a:lnTo>
                    <a:pt x="38735" y="28854"/>
                  </a:lnTo>
                  <a:lnTo>
                    <a:pt x="39255" y="27559"/>
                  </a:lnTo>
                  <a:lnTo>
                    <a:pt x="38671" y="28067"/>
                  </a:lnTo>
                  <a:lnTo>
                    <a:pt x="39319" y="27406"/>
                  </a:lnTo>
                  <a:lnTo>
                    <a:pt x="39458" y="27051"/>
                  </a:lnTo>
                  <a:close/>
                </a:path>
              </a:pathLst>
            </a:custGeom>
            <a:solidFill>
              <a:srgbClr val="666666"/>
            </a:solidFill>
          </p:spPr>
          <p:txBody>
            <a:bodyPr wrap="square" lIns="0" tIns="0" rIns="0" bIns="0" rtlCol="0"/>
            <a:lstStyle/>
            <a:p>
              <a:endParaRPr/>
            </a:p>
          </p:txBody>
        </p:sp>
        <p:sp>
          <p:nvSpPr>
            <p:cNvPr id="16" name="object 16"/>
            <p:cNvSpPr/>
            <p:nvPr/>
          </p:nvSpPr>
          <p:spPr>
            <a:xfrm>
              <a:off x="3397329" y="3001945"/>
              <a:ext cx="835025" cy="209550"/>
            </a:xfrm>
            <a:custGeom>
              <a:avLst/>
              <a:gdLst/>
              <a:ahLst/>
              <a:cxnLst/>
              <a:rect l="l" t="t" r="r" b="b"/>
              <a:pathLst>
                <a:path w="835025" h="209550">
                  <a:moveTo>
                    <a:pt x="0" y="209019"/>
                  </a:moveTo>
                  <a:lnTo>
                    <a:pt x="70161" y="209019"/>
                  </a:lnTo>
                  <a:lnTo>
                    <a:pt x="104316" y="208917"/>
                  </a:lnTo>
                  <a:lnTo>
                    <a:pt x="145814" y="208206"/>
                  </a:lnTo>
                  <a:lnTo>
                    <a:pt x="193404" y="206277"/>
                  </a:lnTo>
                  <a:lnTo>
                    <a:pt x="245839" y="202519"/>
                  </a:lnTo>
                  <a:lnTo>
                    <a:pt x="301870" y="196324"/>
                  </a:lnTo>
                  <a:lnTo>
                    <a:pt x="360248" y="187082"/>
                  </a:lnTo>
                  <a:lnTo>
                    <a:pt x="419723" y="174185"/>
                  </a:lnTo>
                  <a:lnTo>
                    <a:pt x="479056" y="157324"/>
                  </a:lnTo>
                  <a:lnTo>
                    <a:pt x="537053" y="137417"/>
                  </a:lnTo>
                  <a:lnTo>
                    <a:pt x="592530" y="115682"/>
                  </a:lnTo>
                  <a:lnTo>
                    <a:pt x="644304" y="93338"/>
                  </a:lnTo>
                  <a:lnTo>
                    <a:pt x="691190" y="71603"/>
                  </a:lnTo>
                  <a:lnTo>
                    <a:pt x="732005" y="51697"/>
                  </a:lnTo>
                  <a:lnTo>
                    <a:pt x="765564" y="34838"/>
                  </a:lnTo>
                  <a:lnTo>
                    <a:pt x="834487" y="0"/>
                  </a:lnTo>
                </a:path>
              </a:pathLst>
            </a:custGeom>
            <a:ln w="4325">
              <a:solidFill>
                <a:srgbClr val="666666"/>
              </a:solidFill>
            </a:ln>
          </p:spPr>
          <p:txBody>
            <a:bodyPr wrap="square" lIns="0" tIns="0" rIns="0" bIns="0" rtlCol="0"/>
            <a:lstStyle/>
            <a:p>
              <a:endParaRPr/>
            </a:p>
          </p:txBody>
        </p:sp>
        <p:sp>
          <p:nvSpPr>
            <p:cNvPr id="17" name="object 17"/>
            <p:cNvSpPr/>
            <p:nvPr/>
          </p:nvSpPr>
          <p:spPr>
            <a:xfrm>
              <a:off x="4208437" y="2992386"/>
              <a:ext cx="40005" cy="33020"/>
            </a:xfrm>
            <a:custGeom>
              <a:avLst/>
              <a:gdLst/>
              <a:ahLst/>
              <a:cxnLst/>
              <a:rect l="l" t="t" r="r" b="b"/>
              <a:pathLst>
                <a:path w="40004" h="33019">
                  <a:moveTo>
                    <a:pt x="39751" y="3454"/>
                  </a:moveTo>
                  <a:lnTo>
                    <a:pt x="39573" y="3111"/>
                  </a:lnTo>
                  <a:lnTo>
                    <a:pt x="38887" y="1752"/>
                  </a:lnTo>
                  <a:lnTo>
                    <a:pt x="38887" y="3454"/>
                  </a:lnTo>
                  <a:lnTo>
                    <a:pt x="37579" y="3479"/>
                  </a:lnTo>
                  <a:lnTo>
                    <a:pt x="38252" y="3441"/>
                  </a:lnTo>
                  <a:lnTo>
                    <a:pt x="38887" y="3454"/>
                  </a:lnTo>
                  <a:lnTo>
                    <a:pt x="38887" y="1752"/>
                  </a:lnTo>
                  <a:lnTo>
                    <a:pt x="38239" y="482"/>
                  </a:lnTo>
                  <a:lnTo>
                    <a:pt x="38239" y="1270"/>
                  </a:lnTo>
                  <a:lnTo>
                    <a:pt x="37477" y="698"/>
                  </a:lnTo>
                  <a:lnTo>
                    <a:pt x="37617" y="800"/>
                  </a:lnTo>
                  <a:lnTo>
                    <a:pt x="38239" y="1270"/>
                  </a:lnTo>
                  <a:lnTo>
                    <a:pt x="38176" y="355"/>
                  </a:lnTo>
                  <a:lnTo>
                    <a:pt x="37998" y="0"/>
                  </a:lnTo>
                  <a:lnTo>
                    <a:pt x="34759" y="25"/>
                  </a:lnTo>
                  <a:lnTo>
                    <a:pt x="31280" y="50"/>
                  </a:lnTo>
                  <a:lnTo>
                    <a:pt x="27800" y="76"/>
                  </a:lnTo>
                  <a:lnTo>
                    <a:pt x="24333" y="88"/>
                  </a:lnTo>
                  <a:lnTo>
                    <a:pt x="20853" y="114"/>
                  </a:lnTo>
                  <a:lnTo>
                    <a:pt x="17373" y="139"/>
                  </a:lnTo>
                  <a:lnTo>
                    <a:pt x="13893" y="241"/>
                  </a:lnTo>
                  <a:lnTo>
                    <a:pt x="13741" y="241"/>
                  </a:lnTo>
                  <a:lnTo>
                    <a:pt x="13893" y="165"/>
                  </a:lnTo>
                  <a:lnTo>
                    <a:pt x="10414" y="177"/>
                  </a:lnTo>
                  <a:lnTo>
                    <a:pt x="6934" y="203"/>
                  </a:lnTo>
                  <a:lnTo>
                    <a:pt x="3467" y="228"/>
                  </a:lnTo>
                  <a:lnTo>
                    <a:pt x="1549" y="1193"/>
                  </a:lnTo>
                  <a:lnTo>
                    <a:pt x="0" y="1981"/>
                  </a:lnTo>
                  <a:lnTo>
                    <a:pt x="876" y="3708"/>
                  </a:lnTo>
                  <a:lnTo>
                    <a:pt x="14871" y="31102"/>
                  </a:lnTo>
                  <a:lnTo>
                    <a:pt x="15748" y="32816"/>
                  </a:lnTo>
                  <a:lnTo>
                    <a:pt x="16992" y="32194"/>
                  </a:lnTo>
                  <a:lnTo>
                    <a:pt x="17297" y="32042"/>
                  </a:lnTo>
                  <a:lnTo>
                    <a:pt x="19215" y="31076"/>
                  </a:lnTo>
                  <a:lnTo>
                    <a:pt x="19964" y="30073"/>
                  </a:lnTo>
                  <a:lnTo>
                    <a:pt x="22034" y="27292"/>
                  </a:lnTo>
                  <a:lnTo>
                    <a:pt x="24091" y="24511"/>
                  </a:lnTo>
                  <a:lnTo>
                    <a:pt x="26162" y="21729"/>
                  </a:lnTo>
                  <a:lnTo>
                    <a:pt x="38582" y="5041"/>
                  </a:lnTo>
                  <a:lnTo>
                    <a:pt x="39751" y="3454"/>
                  </a:lnTo>
                  <a:close/>
                </a:path>
              </a:pathLst>
            </a:custGeom>
            <a:solidFill>
              <a:srgbClr val="666666"/>
            </a:solidFill>
          </p:spPr>
          <p:txBody>
            <a:bodyPr wrap="square" lIns="0" tIns="0" rIns="0" bIns="0" rtlCol="0"/>
            <a:lstStyle/>
            <a:p>
              <a:endParaRPr/>
            </a:p>
          </p:txBody>
        </p:sp>
        <p:sp>
          <p:nvSpPr>
            <p:cNvPr id="18" name="object 18"/>
            <p:cNvSpPr/>
            <p:nvPr/>
          </p:nvSpPr>
          <p:spPr>
            <a:xfrm>
              <a:off x="3483835" y="2841486"/>
              <a:ext cx="688340" cy="78105"/>
            </a:xfrm>
            <a:custGeom>
              <a:avLst/>
              <a:gdLst/>
              <a:ahLst/>
              <a:cxnLst/>
              <a:rect l="l" t="t" r="r" b="b"/>
              <a:pathLst>
                <a:path w="688339" h="78105">
                  <a:moveTo>
                    <a:pt x="688038" y="77569"/>
                  </a:moveTo>
                  <a:lnTo>
                    <a:pt x="629109" y="77210"/>
                  </a:lnTo>
                  <a:lnTo>
                    <a:pt x="552835" y="76290"/>
                  </a:lnTo>
                  <a:lnTo>
                    <a:pt x="504279" y="74917"/>
                  </a:lnTo>
                  <a:lnTo>
                    <a:pt x="451078" y="72498"/>
                  </a:lnTo>
                  <a:lnTo>
                    <a:pt x="394957" y="68701"/>
                  </a:lnTo>
                  <a:lnTo>
                    <a:pt x="337642" y="63199"/>
                  </a:lnTo>
                  <a:lnTo>
                    <a:pt x="280815" y="55833"/>
                  </a:lnTo>
                  <a:lnTo>
                    <a:pt x="225979" y="47120"/>
                  </a:lnTo>
                  <a:lnTo>
                    <a:pt x="174594" y="37748"/>
                  </a:lnTo>
                  <a:lnTo>
                    <a:pt x="128120" y="28406"/>
                  </a:lnTo>
                  <a:lnTo>
                    <a:pt x="88016" y="19783"/>
                  </a:lnTo>
                  <a:lnTo>
                    <a:pt x="55743" y="12567"/>
                  </a:lnTo>
                  <a:lnTo>
                    <a:pt x="0" y="0"/>
                  </a:lnTo>
                </a:path>
              </a:pathLst>
            </a:custGeom>
            <a:ln w="4324">
              <a:solidFill>
                <a:srgbClr val="666666"/>
              </a:solidFill>
            </a:ln>
          </p:spPr>
          <p:txBody>
            <a:bodyPr wrap="square" lIns="0" tIns="0" rIns="0" bIns="0" rtlCol="0"/>
            <a:lstStyle/>
            <a:p>
              <a:endParaRPr/>
            </a:p>
          </p:txBody>
        </p:sp>
        <p:sp>
          <p:nvSpPr>
            <p:cNvPr id="19" name="object 19"/>
            <p:cNvSpPr/>
            <p:nvPr/>
          </p:nvSpPr>
          <p:spPr>
            <a:xfrm>
              <a:off x="3466439" y="2827590"/>
              <a:ext cx="38735" cy="34925"/>
            </a:xfrm>
            <a:custGeom>
              <a:avLst/>
              <a:gdLst/>
              <a:ahLst/>
              <a:cxnLst/>
              <a:rect l="l" t="t" r="r" b="b"/>
              <a:pathLst>
                <a:path w="38735" h="34925">
                  <a:moveTo>
                    <a:pt x="38188" y="850"/>
                  </a:moveTo>
                  <a:lnTo>
                    <a:pt x="36817" y="546"/>
                  </a:lnTo>
                  <a:lnTo>
                    <a:pt x="36499" y="469"/>
                  </a:lnTo>
                  <a:lnTo>
                    <a:pt x="34391" y="0"/>
                  </a:lnTo>
                  <a:lnTo>
                    <a:pt x="33185" y="292"/>
                  </a:lnTo>
                  <a:lnTo>
                    <a:pt x="29806" y="1117"/>
                  </a:lnTo>
                  <a:lnTo>
                    <a:pt x="26428" y="1943"/>
                  </a:lnTo>
                  <a:lnTo>
                    <a:pt x="2781" y="7721"/>
                  </a:lnTo>
                  <a:lnTo>
                    <a:pt x="2527" y="7785"/>
                  </a:lnTo>
                  <a:lnTo>
                    <a:pt x="2527" y="9575"/>
                  </a:lnTo>
                  <a:lnTo>
                    <a:pt x="2006" y="9156"/>
                  </a:lnTo>
                  <a:lnTo>
                    <a:pt x="1536" y="8737"/>
                  </a:lnTo>
                  <a:lnTo>
                    <a:pt x="2527" y="9575"/>
                  </a:lnTo>
                  <a:lnTo>
                    <a:pt x="2527" y="7785"/>
                  </a:lnTo>
                  <a:lnTo>
                    <a:pt x="863" y="8191"/>
                  </a:lnTo>
                  <a:lnTo>
                    <a:pt x="774" y="8572"/>
                  </a:lnTo>
                  <a:lnTo>
                    <a:pt x="431" y="10083"/>
                  </a:lnTo>
                  <a:lnTo>
                    <a:pt x="127" y="11442"/>
                  </a:lnTo>
                  <a:lnTo>
                    <a:pt x="622" y="10833"/>
                  </a:lnTo>
                  <a:lnTo>
                    <a:pt x="88" y="11582"/>
                  </a:lnTo>
                  <a:lnTo>
                    <a:pt x="0" y="11963"/>
                  </a:lnTo>
                  <a:lnTo>
                    <a:pt x="2501" y="14008"/>
                  </a:lnTo>
                  <a:lnTo>
                    <a:pt x="5194" y="16192"/>
                  </a:lnTo>
                  <a:lnTo>
                    <a:pt x="7886" y="18389"/>
                  </a:lnTo>
                  <a:lnTo>
                    <a:pt x="10579" y="20586"/>
                  </a:lnTo>
                  <a:lnTo>
                    <a:pt x="13258" y="22771"/>
                  </a:lnTo>
                  <a:lnTo>
                    <a:pt x="15951" y="24968"/>
                  </a:lnTo>
                  <a:lnTo>
                    <a:pt x="18681" y="27114"/>
                  </a:lnTo>
                  <a:lnTo>
                    <a:pt x="18808" y="27203"/>
                  </a:lnTo>
                  <a:lnTo>
                    <a:pt x="18643" y="27165"/>
                  </a:lnTo>
                  <a:lnTo>
                    <a:pt x="21336" y="29349"/>
                  </a:lnTo>
                  <a:lnTo>
                    <a:pt x="24028" y="31546"/>
                  </a:lnTo>
                  <a:lnTo>
                    <a:pt x="26708" y="33743"/>
                  </a:lnTo>
                  <a:lnTo>
                    <a:pt x="28803" y="34213"/>
                  </a:lnTo>
                  <a:lnTo>
                    <a:pt x="30505" y="34594"/>
                  </a:lnTo>
                  <a:lnTo>
                    <a:pt x="30937" y="32715"/>
                  </a:lnTo>
                  <a:lnTo>
                    <a:pt x="36423" y="8585"/>
                  </a:lnTo>
                  <a:lnTo>
                    <a:pt x="37757" y="2743"/>
                  </a:lnTo>
                  <a:lnTo>
                    <a:pt x="38188" y="850"/>
                  </a:lnTo>
                  <a:close/>
                </a:path>
              </a:pathLst>
            </a:custGeom>
            <a:solidFill>
              <a:srgbClr val="666666"/>
            </a:solidFill>
          </p:spPr>
          <p:txBody>
            <a:bodyPr wrap="square" lIns="0" tIns="0" rIns="0" bIns="0" rtlCol="0"/>
            <a:lstStyle/>
            <a:p>
              <a:endParaRPr/>
            </a:p>
          </p:txBody>
        </p:sp>
        <p:sp>
          <p:nvSpPr>
            <p:cNvPr id="20" name="object 20"/>
            <p:cNvSpPr/>
            <p:nvPr/>
          </p:nvSpPr>
          <p:spPr>
            <a:xfrm>
              <a:off x="3575548" y="2864999"/>
              <a:ext cx="487045" cy="104139"/>
            </a:xfrm>
            <a:custGeom>
              <a:avLst/>
              <a:gdLst/>
              <a:ahLst/>
              <a:cxnLst/>
              <a:rect l="l" t="t" r="r" b="b"/>
              <a:pathLst>
                <a:path w="487045" h="104139">
                  <a:moveTo>
                    <a:pt x="486842" y="103789"/>
                  </a:moveTo>
                  <a:lnTo>
                    <a:pt x="0" y="103789"/>
                  </a:lnTo>
                  <a:lnTo>
                    <a:pt x="0" y="0"/>
                  </a:lnTo>
                  <a:lnTo>
                    <a:pt x="486842" y="0"/>
                  </a:lnTo>
                  <a:lnTo>
                    <a:pt x="486842" y="103789"/>
                  </a:lnTo>
                  <a:close/>
                </a:path>
              </a:pathLst>
            </a:custGeom>
            <a:solidFill>
              <a:srgbClr val="FFFFFF"/>
            </a:solidFill>
          </p:spPr>
          <p:txBody>
            <a:bodyPr wrap="square" lIns="0" tIns="0" rIns="0" bIns="0" rtlCol="0"/>
            <a:lstStyle/>
            <a:p>
              <a:endParaRPr/>
            </a:p>
          </p:txBody>
        </p:sp>
      </p:grpSp>
      <p:sp>
        <p:nvSpPr>
          <p:cNvPr id="21" name="object 21"/>
          <p:cNvSpPr txBox="1"/>
          <p:nvPr/>
        </p:nvSpPr>
        <p:spPr>
          <a:xfrm>
            <a:off x="6340760" y="309964"/>
            <a:ext cx="909732" cy="190585"/>
          </a:xfrm>
          <a:prstGeom prst="rect">
            <a:avLst/>
          </a:prstGeom>
        </p:spPr>
        <p:txBody>
          <a:bodyPr vert="horz" wrap="square" lIns="0" tIns="25991" rIns="0" bIns="0" rtlCol="0">
            <a:spAutoFit/>
          </a:bodyPr>
          <a:lstStyle/>
          <a:p>
            <a:pPr marL="22602">
              <a:spcBef>
                <a:spcPts val="203"/>
              </a:spcBef>
            </a:pPr>
            <a:r>
              <a:rPr sz="1068" spc="-125" dirty="0">
                <a:latin typeface="SimSun"/>
                <a:cs typeface="SimSun"/>
              </a:rPr>
              <a:t>フィードバック</a:t>
            </a:r>
            <a:endParaRPr sz="1068">
              <a:latin typeface="SimSun"/>
              <a:cs typeface="SimSun"/>
            </a:endParaRPr>
          </a:p>
        </p:txBody>
      </p:sp>
      <p:graphicFrame>
        <p:nvGraphicFramePr>
          <p:cNvPr id="22" name="object 22"/>
          <p:cNvGraphicFramePr>
            <a:graphicFrameLocks noGrp="1"/>
          </p:cNvGraphicFramePr>
          <p:nvPr/>
        </p:nvGraphicFramePr>
        <p:xfrm>
          <a:off x="3245422" y="-55490"/>
          <a:ext cx="2920182" cy="413618"/>
        </p:xfrm>
        <a:graphic>
          <a:graphicData uri="http://schemas.openxmlformats.org/drawingml/2006/table">
            <a:tbl>
              <a:tblPr firstRow="1" bandRow="1">
                <a:tableStyleId>{2D5ABB26-0587-4C30-8999-92F81FD0307C}</a:tableStyleId>
              </a:tblPr>
              <a:tblGrid>
                <a:gridCol w="1326739">
                  <a:extLst>
                    <a:ext uri="{9D8B030D-6E8A-4147-A177-3AD203B41FA5}">
                      <a16:colId xmlns:a16="http://schemas.microsoft.com/office/drawing/2014/main" val="20000"/>
                    </a:ext>
                  </a:extLst>
                </a:gridCol>
                <a:gridCol w="386495">
                  <a:extLst>
                    <a:ext uri="{9D8B030D-6E8A-4147-A177-3AD203B41FA5}">
                      <a16:colId xmlns:a16="http://schemas.microsoft.com/office/drawing/2014/main" val="20001"/>
                    </a:ext>
                  </a:extLst>
                </a:gridCol>
                <a:gridCol w="1206948">
                  <a:extLst>
                    <a:ext uri="{9D8B030D-6E8A-4147-A177-3AD203B41FA5}">
                      <a16:colId xmlns:a16="http://schemas.microsoft.com/office/drawing/2014/main" val="20002"/>
                    </a:ext>
                  </a:extLst>
                </a:gridCol>
              </a:tblGrid>
              <a:tr h="206809">
                <a:tc rowSpan="2">
                  <a:txBody>
                    <a:bodyPr/>
                    <a:lstStyle/>
                    <a:p>
                      <a:pPr marL="130175">
                        <a:lnSpc>
                          <a:spcPct val="100000"/>
                        </a:lnSpc>
                        <a:spcBef>
                          <a:spcPts val="489"/>
                        </a:spcBef>
                      </a:pPr>
                      <a:r>
                        <a:rPr sz="1100" spc="-65" dirty="0">
                          <a:latin typeface="SimSun"/>
                          <a:cs typeface="SimSun"/>
                        </a:rPr>
                        <a:t>ランダムノイズ</a:t>
                      </a:r>
                      <a:endParaRPr sz="1100">
                        <a:latin typeface="SimSun"/>
                        <a:cs typeface="SimSun"/>
                      </a:endParaRPr>
                    </a:p>
                  </a:txBody>
                  <a:tcPr marL="0" marR="0" marT="110748" marB="0">
                    <a:lnL w="6350">
                      <a:solidFill>
                        <a:srgbClr val="999999"/>
                      </a:solidFill>
                      <a:prstDash val="solid"/>
                    </a:lnL>
                    <a:lnR w="6350">
                      <a:solidFill>
                        <a:srgbClr val="999999"/>
                      </a:solidFill>
                      <a:prstDash val="solid"/>
                    </a:lnR>
                    <a:lnT w="6350">
                      <a:solidFill>
                        <a:srgbClr val="999999"/>
                      </a:solidFill>
                      <a:prstDash val="solid"/>
                    </a:lnT>
                    <a:lnB w="6350">
                      <a:solidFill>
                        <a:srgbClr val="999999"/>
                      </a:solidFill>
                      <a:prstDash val="solid"/>
                    </a:lnB>
                    <a:solidFill>
                      <a:srgbClr val="EDEDED"/>
                    </a:solidFill>
                  </a:tcPr>
                </a:tc>
                <a:tc>
                  <a:txBody>
                    <a:bodyPr/>
                    <a:lstStyle/>
                    <a:p>
                      <a:pPr>
                        <a:lnSpc>
                          <a:spcPct val="100000"/>
                        </a:lnSpc>
                      </a:pPr>
                      <a:endParaRPr sz="1100">
                        <a:latin typeface="Times New Roman"/>
                        <a:cs typeface="Times New Roman"/>
                      </a:endParaRPr>
                    </a:p>
                  </a:txBody>
                  <a:tcPr marL="0" marR="0" marT="0" marB="0">
                    <a:lnL w="6350">
                      <a:solidFill>
                        <a:srgbClr val="999999"/>
                      </a:solidFill>
                      <a:prstDash val="solid"/>
                    </a:lnL>
                    <a:lnR w="6350">
                      <a:solidFill>
                        <a:srgbClr val="999999"/>
                      </a:solidFill>
                      <a:prstDash val="solid"/>
                    </a:lnR>
                    <a:lnB w="6350">
                      <a:solidFill>
                        <a:srgbClr val="666666"/>
                      </a:solidFill>
                      <a:prstDash val="solid"/>
                    </a:lnB>
                    <a:solidFill>
                      <a:srgbClr val="FFFFFF"/>
                    </a:solidFill>
                  </a:tcPr>
                </a:tc>
                <a:tc rowSpan="2">
                  <a:txBody>
                    <a:bodyPr/>
                    <a:lstStyle/>
                    <a:p>
                      <a:pPr marL="130175">
                        <a:lnSpc>
                          <a:spcPct val="100000"/>
                        </a:lnSpc>
                        <a:spcBef>
                          <a:spcPts val="489"/>
                        </a:spcBef>
                      </a:pPr>
                      <a:r>
                        <a:rPr sz="1100" spc="-60" dirty="0">
                          <a:solidFill>
                            <a:srgbClr val="FFFFFF"/>
                          </a:solidFill>
                          <a:latin typeface="SimSun"/>
                          <a:cs typeface="SimSun"/>
                        </a:rPr>
                        <a:t>ジェネレータ</a:t>
                      </a:r>
                      <a:endParaRPr sz="1100">
                        <a:latin typeface="SimSun"/>
                        <a:cs typeface="SimSun"/>
                      </a:endParaRPr>
                    </a:p>
                  </a:txBody>
                  <a:tcPr marL="0" marR="0" marT="110748" marB="0">
                    <a:lnL w="6350">
                      <a:solidFill>
                        <a:srgbClr val="999999"/>
                      </a:solidFill>
                      <a:prstDash val="solid"/>
                    </a:lnL>
                    <a:lnR w="6350">
                      <a:solidFill>
                        <a:srgbClr val="999999"/>
                      </a:solidFill>
                      <a:prstDash val="solid"/>
                    </a:lnR>
                    <a:lnT w="6350">
                      <a:solidFill>
                        <a:srgbClr val="999999"/>
                      </a:solidFill>
                      <a:prstDash val="solid"/>
                    </a:lnT>
                    <a:lnB w="6350">
                      <a:solidFill>
                        <a:srgbClr val="999999"/>
                      </a:solidFill>
                      <a:prstDash val="solid"/>
                    </a:lnB>
                    <a:solidFill>
                      <a:srgbClr val="8059D5"/>
                    </a:solidFill>
                  </a:tcPr>
                </a:tc>
                <a:extLst>
                  <a:ext uri="{0D108BD9-81ED-4DB2-BD59-A6C34878D82A}">
                    <a16:rowId xmlns:a16="http://schemas.microsoft.com/office/drawing/2014/main" val="10000"/>
                  </a:ext>
                </a:extLst>
              </a:tr>
              <a:tr h="206809">
                <a:tc vMerge="1">
                  <a:txBody>
                    <a:bodyPr/>
                    <a:lstStyle/>
                    <a:p>
                      <a:endParaRPr/>
                    </a:p>
                  </a:txBody>
                  <a:tcPr marL="0" marR="0" marT="62229" marB="0">
                    <a:lnL w="6350">
                      <a:solidFill>
                        <a:srgbClr val="999999"/>
                      </a:solidFill>
                      <a:prstDash val="solid"/>
                    </a:lnL>
                    <a:lnR w="6350">
                      <a:solidFill>
                        <a:srgbClr val="999999"/>
                      </a:solidFill>
                      <a:prstDash val="solid"/>
                    </a:lnR>
                    <a:lnT w="6350">
                      <a:solidFill>
                        <a:srgbClr val="999999"/>
                      </a:solidFill>
                      <a:prstDash val="solid"/>
                    </a:lnT>
                    <a:lnB w="6350">
                      <a:solidFill>
                        <a:srgbClr val="999999"/>
                      </a:solidFill>
                      <a:prstDash val="solid"/>
                    </a:lnB>
                    <a:solidFill>
                      <a:srgbClr val="EDEDED"/>
                    </a:solidFill>
                  </a:tcPr>
                </a:tc>
                <a:tc>
                  <a:txBody>
                    <a:bodyPr/>
                    <a:lstStyle/>
                    <a:p>
                      <a:pPr>
                        <a:lnSpc>
                          <a:spcPct val="100000"/>
                        </a:lnSpc>
                      </a:pPr>
                      <a:endParaRPr sz="1100">
                        <a:latin typeface="Times New Roman"/>
                        <a:cs typeface="Times New Roman"/>
                      </a:endParaRPr>
                    </a:p>
                  </a:txBody>
                  <a:tcPr marL="0" marR="0" marT="0" marB="0">
                    <a:lnL w="6350">
                      <a:solidFill>
                        <a:srgbClr val="999999"/>
                      </a:solidFill>
                      <a:prstDash val="solid"/>
                    </a:lnL>
                    <a:lnR w="6350">
                      <a:solidFill>
                        <a:srgbClr val="999999"/>
                      </a:solidFill>
                      <a:prstDash val="solid"/>
                    </a:lnR>
                    <a:lnT w="6350">
                      <a:solidFill>
                        <a:srgbClr val="666666"/>
                      </a:solidFill>
                      <a:prstDash val="solid"/>
                    </a:lnT>
                    <a:solidFill>
                      <a:srgbClr val="FFFFFF"/>
                    </a:solidFill>
                  </a:tcPr>
                </a:tc>
                <a:tc vMerge="1">
                  <a:txBody>
                    <a:bodyPr/>
                    <a:lstStyle/>
                    <a:p>
                      <a:endParaRPr/>
                    </a:p>
                  </a:txBody>
                  <a:tcPr marL="0" marR="0" marT="62229" marB="0">
                    <a:lnL w="6350">
                      <a:solidFill>
                        <a:srgbClr val="999999"/>
                      </a:solidFill>
                      <a:prstDash val="solid"/>
                    </a:lnL>
                    <a:lnR w="6350">
                      <a:solidFill>
                        <a:srgbClr val="999999"/>
                      </a:solidFill>
                      <a:prstDash val="solid"/>
                    </a:lnR>
                    <a:lnT w="6350">
                      <a:solidFill>
                        <a:srgbClr val="999999"/>
                      </a:solidFill>
                      <a:prstDash val="solid"/>
                    </a:lnT>
                    <a:lnB w="6350">
                      <a:solidFill>
                        <a:srgbClr val="999999"/>
                      </a:solidFill>
                      <a:prstDash val="solid"/>
                    </a:lnB>
                    <a:solidFill>
                      <a:srgbClr val="8059D5"/>
                    </a:solidFill>
                  </a:tcPr>
                </a:tc>
                <a:extLst>
                  <a:ext uri="{0D108BD9-81ED-4DB2-BD59-A6C34878D82A}">
                    <a16:rowId xmlns:a16="http://schemas.microsoft.com/office/drawing/2014/main" val="10001"/>
                  </a:ext>
                </a:extLst>
              </a:tr>
            </a:tbl>
          </a:graphicData>
        </a:graphic>
      </p:graphicFrame>
      <p:grpSp>
        <p:nvGrpSpPr>
          <p:cNvPr id="23" name="object 23"/>
          <p:cNvGrpSpPr/>
          <p:nvPr/>
        </p:nvGrpSpPr>
        <p:grpSpPr>
          <a:xfrm>
            <a:off x="7416816" y="36702"/>
            <a:ext cx="797850" cy="793331"/>
            <a:chOff x="4167480" y="2694084"/>
            <a:chExt cx="448309" cy="445770"/>
          </a:xfrm>
        </p:grpSpPr>
        <p:sp>
          <p:nvSpPr>
            <p:cNvPr id="24" name="object 24"/>
            <p:cNvSpPr/>
            <p:nvPr/>
          </p:nvSpPr>
          <p:spPr>
            <a:xfrm>
              <a:off x="4169702" y="2696307"/>
              <a:ext cx="443865" cy="441325"/>
            </a:xfrm>
            <a:custGeom>
              <a:avLst/>
              <a:gdLst/>
              <a:ahLst/>
              <a:cxnLst/>
              <a:rect l="l" t="t" r="r" b="b"/>
              <a:pathLst>
                <a:path w="443864" h="441325">
                  <a:moveTo>
                    <a:pt x="221721" y="441173"/>
                  </a:moveTo>
                  <a:lnTo>
                    <a:pt x="0" y="220586"/>
                  </a:lnTo>
                  <a:lnTo>
                    <a:pt x="221721" y="0"/>
                  </a:lnTo>
                  <a:lnTo>
                    <a:pt x="443442" y="220586"/>
                  </a:lnTo>
                  <a:lnTo>
                    <a:pt x="221721" y="441173"/>
                  </a:lnTo>
                  <a:close/>
                </a:path>
              </a:pathLst>
            </a:custGeom>
            <a:solidFill>
              <a:srgbClr val="4199E1"/>
            </a:solidFill>
          </p:spPr>
          <p:txBody>
            <a:bodyPr wrap="square" lIns="0" tIns="0" rIns="0" bIns="0" rtlCol="0"/>
            <a:lstStyle/>
            <a:p>
              <a:endParaRPr/>
            </a:p>
          </p:txBody>
        </p:sp>
        <p:sp>
          <p:nvSpPr>
            <p:cNvPr id="25" name="object 25"/>
            <p:cNvSpPr/>
            <p:nvPr/>
          </p:nvSpPr>
          <p:spPr>
            <a:xfrm>
              <a:off x="4169702" y="2696307"/>
              <a:ext cx="443865" cy="441325"/>
            </a:xfrm>
            <a:custGeom>
              <a:avLst/>
              <a:gdLst/>
              <a:ahLst/>
              <a:cxnLst/>
              <a:rect l="l" t="t" r="r" b="b"/>
              <a:pathLst>
                <a:path w="443864" h="441325">
                  <a:moveTo>
                    <a:pt x="221721" y="441173"/>
                  </a:moveTo>
                  <a:lnTo>
                    <a:pt x="443442" y="220586"/>
                  </a:lnTo>
                  <a:lnTo>
                    <a:pt x="221721" y="0"/>
                  </a:lnTo>
                  <a:lnTo>
                    <a:pt x="0" y="220586"/>
                  </a:lnTo>
                  <a:lnTo>
                    <a:pt x="221721" y="441173"/>
                  </a:lnTo>
                  <a:close/>
                </a:path>
              </a:pathLst>
            </a:custGeom>
            <a:ln w="4335">
              <a:solidFill>
                <a:srgbClr val="999999"/>
              </a:solidFill>
            </a:ln>
          </p:spPr>
          <p:txBody>
            <a:bodyPr wrap="square" lIns="0" tIns="0" rIns="0" bIns="0" rtlCol="0"/>
            <a:lstStyle/>
            <a:p>
              <a:endParaRPr/>
            </a:p>
          </p:txBody>
        </p:sp>
      </p:grpSp>
      <p:sp>
        <p:nvSpPr>
          <p:cNvPr id="26" name="object 26"/>
          <p:cNvSpPr txBox="1"/>
          <p:nvPr/>
        </p:nvSpPr>
        <p:spPr>
          <a:xfrm>
            <a:off x="7607042" y="309964"/>
            <a:ext cx="417007" cy="190585"/>
          </a:xfrm>
          <a:prstGeom prst="rect">
            <a:avLst/>
          </a:prstGeom>
        </p:spPr>
        <p:txBody>
          <a:bodyPr vert="horz" wrap="square" lIns="0" tIns="25991" rIns="0" bIns="0" rtlCol="0">
            <a:spAutoFit/>
          </a:bodyPr>
          <a:lstStyle/>
          <a:p>
            <a:pPr marL="22602">
              <a:spcBef>
                <a:spcPts val="203"/>
              </a:spcBef>
            </a:pPr>
            <a:r>
              <a:rPr sz="1068" spc="-107" dirty="0">
                <a:solidFill>
                  <a:srgbClr val="FFFFFF"/>
                </a:solidFill>
                <a:latin typeface="SimSun"/>
                <a:cs typeface="SimSun"/>
              </a:rPr>
              <a:t>判別者</a:t>
            </a:r>
            <a:endParaRPr sz="1068">
              <a:latin typeface="SimSun"/>
              <a:cs typeface="SimSun"/>
            </a:endParaRPr>
          </a:p>
        </p:txBody>
      </p:sp>
      <p:sp>
        <p:nvSpPr>
          <p:cNvPr id="27" name="object 27"/>
          <p:cNvSpPr txBox="1"/>
          <p:nvPr/>
        </p:nvSpPr>
        <p:spPr>
          <a:xfrm>
            <a:off x="5086809" y="748785"/>
            <a:ext cx="959456" cy="276170"/>
          </a:xfrm>
          <a:prstGeom prst="rect">
            <a:avLst/>
          </a:prstGeom>
          <a:solidFill>
            <a:srgbClr val="EDEDED"/>
          </a:solidFill>
          <a:ln w="4328">
            <a:solidFill>
              <a:srgbClr val="999999"/>
            </a:solidFill>
          </a:ln>
        </p:spPr>
        <p:txBody>
          <a:bodyPr vert="horz" wrap="square" lIns="0" tIns="110748" rIns="0" bIns="0" rtlCol="0">
            <a:spAutoFit/>
          </a:bodyPr>
          <a:lstStyle/>
          <a:p>
            <a:pPr marL="231672">
              <a:spcBef>
                <a:spcPts val="870"/>
              </a:spcBef>
            </a:pPr>
            <a:r>
              <a:rPr sz="1068" spc="-107" dirty="0">
                <a:latin typeface="SimSun"/>
                <a:cs typeface="SimSun"/>
              </a:rPr>
              <a:t>実データ</a:t>
            </a:r>
            <a:endParaRPr sz="1068">
              <a:latin typeface="SimSun"/>
              <a:cs typeface="SimSun"/>
            </a:endParaRPr>
          </a:p>
        </p:txBody>
      </p:sp>
      <p:sp>
        <p:nvSpPr>
          <p:cNvPr id="28" name="object 28"/>
          <p:cNvSpPr/>
          <p:nvPr/>
        </p:nvSpPr>
        <p:spPr>
          <a:xfrm>
            <a:off x="1237438" y="2209148"/>
            <a:ext cx="101709" cy="576352"/>
          </a:xfrm>
          <a:custGeom>
            <a:avLst/>
            <a:gdLst/>
            <a:ahLst/>
            <a:cxnLst/>
            <a:rect l="l" t="t" r="r" b="b"/>
            <a:pathLst>
              <a:path w="57150" h="323850">
                <a:moveTo>
                  <a:pt x="57150" y="291490"/>
                </a:moveTo>
                <a:lnTo>
                  <a:pt x="32372" y="266700"/>
                </a:lnTo>
                <a:lnTo>
                  <a:pt x="24790" y="266700"/>
                </a:lnTo>
                <a:lnTo>
                  <a:pt x="0" y="291490"/>
                </a:lnTo>
                <a:lnTo>
                  <a:pt x="0" y="299072"/>
                </a:lnTo>
                <a:lnTo>
                  <a:pt x="24790" y="323850"/>
                </a:lnTo>
                <a:lnTo>
                  <a:pt x="32372" y="323850"/>
                </a:lnTo>
                <a:lnTo>
                  <a:pt x="57150" y="299072"/>
                </a:lnTo>
                <a:lnTo>
                  <a:pt x="57150" y="295275"/>
                </a:lnTo>
                <a:lnTo>
                  <a:pt x="57150" y="291490"/>
                </a:lnTo>
                <a:close/>
              </a:path>
              <a:path w="57150" h="3238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Lst>
          </a:custGeom>
          <a:solidFill>
            <a:srgbClr val="333333"/>
          </a:solidFill>
        </p:spPr>
        <p:txBody>
          <a:bodyPr wrap="square" lIns="0" tIns="0" rIns="0" bIns="0" rtlCol="0"/>
          <a:lstStyle/>
          <a:p>
            <a:endParaRPr/>
          </a:p>
        </p:txBody>
      </p:sp>
      <p:sp>
        <p:nvSpPr>
          <p:cNvPr id="29" name="object 29"/>
          <p:cNvSpPr txBox="1"/>
          <p:nvPr/>
        </p:nvSpPr>
        <p:spPr>
          <a:xfrm>
            <a:off x="1197906" y="1315514"/>
            <a:ext cx="9040813" cy="4767809"/>
          </a:xfrm>
          <a:prstGeom prst="rect">
            <a:avLst/>
          </a:prstGeom>
        </p:spPr>
        <p:txBody>
          <a:bodyPr vert="horz" wrap="square" lIns="0" tIns="197768" rIns="0" bIns="0" rtlCol="0">
            <a:spAutoFit/>
          </a:bodyPr>
          <a:lstStyle/>
          <a:p>
            <a:pPr marL="22602">
              <a:spcBef>
                <a:spcPts val="1557"/>
              </a:spcBef>
            </a:pPr>
            <a:r>
              <a:rPr sz="2403" spc="-303" dirty="0">
                <a:solidFill>
                  <a:srgbClr val="333333"/>
                </a:solidFill>
                <a:latin typeface="SimSun"/>
                <a:cs typeface="SimSun"/>
              </a:rPr>
              <a:t>金融時系列への応用目的</a:t>
            </a:r>
            <a:r>
              <a:rPr sz="2314" spc="-89" dirty="0">
                <a:solidFill>
                  <a:srgbClr val="333333"/>
                </a:solidFill>
                <a:latin typeface="Microsoft Sans Serif"/>
                <a:cs typeface="Microsoft Sans Serif"/>
              </a:rPr>
              <a:t>:</a:t>
            </a:r>
            <a:endParaRPr sz="2314">
              <a:latin typeface="Microsoft Sans Serif"/>
              <a:cs typeface="Microsoft Sans Serif"/>
            </a:endParaRPr>
          </a:p>
          <a:p>
            <a:pPr marL="360505" marR="1070214">
              <a:lnSpc>
                <a:spcPct val="129600"/>
              </a:lnSpc>
              <a:spcBef>
                <a:spcPts val="543"/>
              </a:spcBef>
            </a:pPr>
            <a:r>
              <a:rPr sz="2403" b="1" spc="-303" dirty="0">
                <a:solidFill>
                  <a:srgbClr val="6A45C1"/>
                </a:solidFill>
                <a:latin typeface="BIZ UDPGothic"/>
                <a:cs typeface="BIZ UDPGothic"/>
              </a:rPr>
              <a:t>市場データの複雑な分布や時間依存構造</a:t>
            </a:r>
            <a:r>
              <a:rPr sz="2403" spc="-356" dirty="0">
                <a:solidFill>
                  <a:srgbClr val="333333"/>
                </a:solidFill>
                <a:latin typeface="SimSun"/>
                <a:cs typeface="SimSun"/>
              </a:rPr>
              <a:t>をモデルから 直接学習</a:t>
            </a:r>
            <a:r>
              <a:rPr sz="2403" spc="-320" dirty="0">
                <a:solidFill>
                  <a:srgbClr val="333333"/>
                </a:solidFill>
                <a:latin typeface="SimSun"/>
                <a:cs typeface="SimSun"/>
              </a:rPr>
              <a:t>スタイライズドファクトを満たすリアルな疑似データの生成</a:t>
            </a:r>
            <a:endParaRPr sz="2403">
              <a:latin typeface="SimSun"/>
              <a:cs typeface="SimSun"/>
            </a:endParaRPr>
          </a:p>
          <a:p>
            <a:pPr marL="275747" marR="322081" algn="just">
              <a:lnSpc>
                <a:spcPct val="113799"/>
              </a:lnSpc>
              <a:spcBef>
                <a:spcPts val="2456"/>
              </a:spcBef>
            </a:pPr>
            <a:r>
              <a:rPr sz="2403" b="1" spc="-169" dirty="0">
                <a:solidFill>
                  <a:srgbClr val="333333"/>
                </a:solidFill>
                <a:latin typeface="Arial"/>
                <a:cs typeface="Arial"/>
              </a:rPr>
              <a:t>FIN-</a:t>
            </a:r>
            <a:r>
              <a:rPr sz="2403" b="1" spc="-605" dirty="0">
                <a:solidFill>
                  <a:srgbClr val="333333"/>
                </a:solidFill>
                <a:latin typeface="Arial"/>
                <a:cs typeface="Arial"/>
              </a:rPr>
              <a:t>GAN</a:t>
            </a:r>
            <a:r>
              <a:rPr sz="2403" b="1" spc="107" dirty="0">
                <a:solidFill>
                  <a:srgbClr val="333333"/>
                </a:solidFill>
                <a:latin typeface="Arial"/>
                <a:cs typeface="Arial"/>
              </a:rPr>
              <a:t> (</a:t>
            </a:r>
            <a:r>
              <a:rPr sz="2403" b="1" spc="-214" dirty="0">
                <a:solidFill>
                  <a:srgbClr val="333333"/>
                </a:solidFill>
                <a:latin typeface="Arial"/>
                <a:cs typeface="Arial"/>
              </a:rPr>
              <a:t>Takahashi</a:t>
            </a:r>
            <a:r>
              <a:rPr sz="2403" b="1" spc="44" dirty="0">
                <a:solidFill>
                  <a:srgbClr val="333333"/>
                </a:solidFill>
                <a:latin typeface="Arial"/>
                <a:cs typeface="Arial"/>
              </a:rPr>
              <a:t> </a:t>
            </a:r>
            <a:r>
              <a:rPr sz="2403" b="1" spc="-196" dirty="0">
                <a:solidFill>
                  <a:srgbClr val="333333"/>
                </a:solidFill>
                <a:latin typeface="Arial"/>
                <a:cs typeface="Arial"/>
              </a:rPr>
              <a:t>et</a:t>
            </a:r>
            <a:r>
              <a:rPr sz="2403" b="1" spc="27" dirty="0">
                <a:solidFill>
                  <a:srgbClr val="333333"/>
                </a:solidFill>
                <a:latin typeface="Arial"/>
                <a:cs typeface="Arial"/>
              </a:rPr>
              <a:t> </a:t>
            </a:r>
            <a:r>
              <a:rPr sz="2403" b="1" spc="-89" dirty="0">
                <a:solidFill>
                  <a:srgbClr val="333333"/>
                </a:solidFill>
                <a:latin typeface="Arial"/>
                <a:cs typeface="Arial"/>
              </a:rPr>
              <a:t>al</a:t>
            </a:r>
            <a:r>
              <a:rPr sz="2403" b="1" spc="-18" dirty="0">
                <a:solidFill>
                  <a:srgbClr val="333333"/>
                </a:solidFill>
                <a:latin typeface="Arial"/>
                <a:cs typeface="Arial"/>
              </a:rPr>
              <a:t>., </a:t>
            </a:r>
            <a:r>
              <a:rPr sz="2403" b="1" spc="-151" dirty="0">
                <a:solidFill>
                  <a:srgbClr val="333333"/>
                </a:solidFill>
                <a:latin typeface="Arial"/>
                <a:cs typeface="Arial"/>
              </a:rPr>
              <a:t>2019)</a:t>
            </a:r>
            <a:r>
              <a:rPr sz="2225" spc="27" dirty="0">
                <a:solidFill>
                  <a:srgbClr val="333333"/>
                </a:solidFill>
                <a:latin typeface="Arial"/>
                <a:cs typeface="Arial"/>
              </a:rPr>
              <a:t>: </a:t>
            </a:r>
            <a:r>
              <a:rPr sz="2225" spc="-214" dirty="0">
                <a:solidFill>
                  <a:srgbClr val="333333"/>
                </a:solidFill>
                <a:latin typeface="Arial"/>
                <a:cs typeface="Arial"/>
              </a:rPr>
              <a:t>CNN+MLP</a:t>
            </a:r>
            <a:r>
              <a:rPr sz="2225" spc="-222" dirty="0">
                <a:solidFill>
                  <a:srgbClr val="333333"/>
                </a:solidFill>
                <a:latin typeface="PMingLiU"/>
                <a:cs typeface="PMingLiU"/>
              </a:rPr>
              <a:t>の</a:t>
            </a:r>
            <a:r>
              <a:rPr sz="2225" spc="-222" dirty="0">
                <a:solidFill>
                  <a:srgbClr val="333333"/>
                </a:solidFill>
                <a:latin typeface="SimSun"/>
                <a:cs typeface="SimSun"/>
              </a:rPr>
              <a:t>生成器</a:t>
            </a:r>
            <a:r>
              <a:rPr sz="2225" spc="-240" dirty="0">
                <a:solidFill>
                  <a:srgbClr val="333333"/>
                </a:solidFill>
                <a:latin typeface="PMingLiU"/>
                <a:cs typeface="PMingLiU"/>
              </a:rPr>
              <a:t>アーキテクチャを</a:t>
            </a:r>
            <a:r>
              <a:rPr sz="2225" spc="-222" dirty="0">
                <a:solidFill>
                  <a:srgbClr val="333333"/>
                </a:solidFill>
                <a:latin typeface="SimSun"/>
                <a:cs typeface="SimSun"/>
              </a:rPr>
              <a:t>採用</a:t>
            </a:r>
            <a:r>
              <a:rPr sz="2225" spc="-222" dirty="0">
                <a:solidFill>
                  <a:srgbClr val="333333"/>
                </a:solidFill>
                <a:latin typeface="PMingLiU"/>
                <a:cs typeface="PMingLiU"/>
              </a:rPr>
              <a:t>。</a:t>
            </a:r>
            <a:r>
              <a:rPr sz="2225" spc="-187" dirty="0">
                <a:solidFill>
                  <a:srgbClr val="333333"/>
                </a:solidFill>
                <a:latin typeface="Arial"/>
                <a:cs typeface="Arial"/>
              </a:rPr>
              <a:t>S&amp;P500</a:t>
            </a:r>
            <a:r>
              <a:rPr sz="2225" spc="-222" dirty="0">
                <a:solidFill>
                  <a:srgbClr val="333333"/>
                </a:solidFill>
                <a:latin typeface="SimSun"/>
                <a:cs typeface="SimSun"/>
              </a:rPr>
              <a:t>指数</a:t>
            </a:r>
            <a:r>
              <a:rPr sz="2225" spc="-222" dirty="0">
                <a:solidFill>
                  <a:srgbClr val="333333"/>
                </a:solidFill>
                <a:latin typeface="PMingLiU"/>
                <a:cs typeface="PMingLiU"/>
              </a:rPr>
              <a:t>の</a:t>
            </a:r>
            <a:r>
              <a:rPr sz="2225" spc="-222" dirty="0">
                <a:solidFill>
                  <a:srgbClr val="333333"/>
                </a:solidFill>
                <a:latin typeface="SimSun"/>
                <a:cs typeface="SimSun"/>
              </a:rPr>
              <a:t>系列</a:t>
            </a:r>
            <a:r>
              <a:rPr sz="2225" spc="-222" dirty="0">
                <a:solidFill>
                  <a:srgbClr val="333333"/>
                </a:solidFill>
                <a:latin typeface="PMingLiU"/>
                <a:cs typeface="PMingLiU"/>
              </a:rPr>
              <a:t>を</a:t>
            </a:r>
            <a:r>
              <a:rPr sz="2225" spc="-222" dirty="0">
                <a:solidFill>
                  <a:srgbClr val="333333"/>
                </a:solidFill>
                <a:latin typeface="SimSun"/>
                <a:cs typeface="SimSun"/>
              </a:rPr>
              <a:t>学習</a:t>
            </a:r>
            <a:r>
              <a:rPr sz="2225" spc="-222" dirty="0">
                <a:solidFill>
                  <a:srgbClr val="333333"/>
                </a:solidFill>
                <a:latin typeface="PMingLiU"/>
                <a:cs typeface="PMingLiU"/>
              </a:rPr>
              <a:t>し、</a:t>
            </a:r>
            <a:r>
              <a:rPr sz="2225" spc="-222" dirty="0">
                <a:solidFill>
                  <a:srgbClr val="333333"/>
                </a:solidFill>
                <a:latin typeface="SimSun"/>
                <a:cs typeface="SimSun"/>
              </a:rPr>
              <a:t>主要</a:t>
            </a:r>
            <a:r>
              <a:rPr sz="2225" spc="-240" dirty="0">
                <a:solidFill>
                  <a:srgbClr val="333333"/>
                </a:solidFill>
                <a:latin typeface="PMingLiU"/>
                <a:cs typeface="PMingLiU"/>
              </a:rPr>
              <a:t>なスタイライズドファクトを</a:t>
            </a:r>
            <a:r>
              <a:rPr sz="2225" spc="-89" dirty="0">
                <a:solidFill>
                  <a:srgbClr val="333333"/>
                </a:solidFill>
                <a:latin typeface="SimSun"/>
                <a:cs typeface="SimSun"/>
              </a:rPr>
              <a:t>再</a:t>
            </a:r>
            <a:r>
              <a:rPr sz="2225" spc="-222" dirty="0">
                <a:solidFill>
                  <a:srgbClr val="333333"/>
                </a:solidFill>
                <a:latin typeface="SimSun"/>
                <a:cs typeface="SimSun"/>
              </a:rPr>
              <a:t>現</a:t>
            </a:r>
            <a:r>
              <a:rPr sz="2225" spc="-89" dirty="0">
                <a:solidFill>
                  <a:srgbClr val="333333"/>
                </a:solidFill>
                <a:latin typeface="PMingLiU"/>
                <a:cs typeface="PMingLiU"/>
              </a:rPr>
              <a:t>。</a:t>
            </a:r>
            <a:endParaRPr sz="2225">
              <a:latin typeface="PMingLiU"/>
              <a:cs typeface="PMingLiU"/>
            </a:endParaRPr>
          </a:p>
          <a:p>
            <a:pPr>
              <a:spcBef>
                <a:spcPts val="1415"/>
              </a:spcBef>
            </a:pPr>
            <a:endParaRPr sz="1958">
              <a:latin typeface="PMingLiU"/>
              <a:cs typeface="PMingLiU"/>
            </a:endParaRPr>
          </a:p>
          <a:p>
            <a:pPr marL="275747" marR="233933">
              <a:lnSpc>
                <a:spcPct val="113799"/>
              </a:lnSpc>
            </a:pPr>
            <a:r>
              <a:rPr sz="2403" b="1" spc="-258" dirty="0">
                <a:solidFill>
                  <a:srgbClr val="333333"/>
                </a:solidFill>
                <a:latin typeface="Arial"/>
                <a:cs typeface="Arial"/>
              </a:rPr>
              <a:t>QuantGAN</a:t>
            </a:r>
            <a:r>
              <a:rPr sz="2403" b="1" spc="-214" dirty="0">
                <a:solidFill>
                  <a:srgbClr val="333333"/>
                </a:solidFill>
                <a:latin typeface="Arial"/>
                <a:cs typeface="Arial"/>
              </a:rPr>
              <a:t> (Wiese </a:t>
            </a:r>
            <a:r>
              <a:rPr sz="2403" b="1" spc="-89" dirty="0">
                <a:solidFill>
                  <a:srgbClr val="333333"/>
                </a:solidFill>
                <a:latin typeface="Arial"/>
                <a:cs typeface="Arial"/>
              </a:rPr>
              <a:t>et</a:t>
            </a:r>
            <a:r>
              <a:rPr sz="2403" b="1" spc="-98" dirty="0">
                <a:solidFill>
                  <a:srgbClr val="333333"/>
                </a:solidFill>
                <a:latin typeface="Arial"/>
                <a:cs typeface="Arial"/>
              </a:rPr>
              <a:t> </a:t>
            </a:r>
            <a:r>
              <a:rPr sz="2403" b="1" spc="-62" dirty="0">
                <a:solidFill>
                  <a:srgbClr val="333333"/>
                </a:solidFill>
                <a:latin typeface="Arial"/>
                <a:cs typeface="Arial"/>
              </a:rPr>
              <a:t>al</a:t>
            </a:r>
            <a:r>
              <a:rPr sz="2403" b="1" spc="-80" dirty="0">
                <a:solidFill>
                  <a:srgbClr val="333333"/>
                </a:solidFill>
                <a:latin typeface="Arial"/>
                <a:cs typeface="Arial"/>
              </a:rPr>
              <a:t>., </a:t>
            </a:r>
            <a:r>
              <a:rPr sz="2403" b="1" spc="-133" dirty="0">
                <a:solidFill>
                  <a:srgbClr val="333333"/>
                </a:solidFill>
                <a:latin typeface="Arial"/>
                <a:cs typeface="Arial"/>
              </a:rPr>
              <a:t>2020)</a:t>
            </a:r>
            <a:r>
              <a:rPr sz="2225" spc="-133" dirty="0">
                <a:solidFill>
                  <a:srgbClr val="333333"/>
                </a:solidFill>
                <a:latin typeface="Arial"/>
                <a:cs typeface="Arial"/>
              </a:rPr>
              <a:t>: </a:t>
            </a:r>
            <a:r>
              <a:rPr sz="2225" spc="-222" dirty="0">
                <a:solidFill>
                  <a:srgbClr val="333333"/>
                </a:solidFill>
                <a:latin typeface="SimSun"/>
                <a:cs typeface="SimSun"/>
              </a:rPr>
              <a:t>時系列用</a:t>
            </a:r>
            <a:r>
              <a:rPr sz="2225" spc="-222" dirty="0">
                <a:solidFill>
                  <a:srgbClr val="333333"/>
                </a:solidFill>
                <a:latin typeface="PMingLiU"/>
                <a:cs typeface="PMingLiU"/>
              </a:rPr>
              <a:t>のテンポラル‧コンボリューシ</a:t>
            </a:r>
            <a:r>
              <a:rPr sz="2225" spc="-240" dirty="0">
                <a:solidFill>
                  <a:srgbClr val="333333"/>
                </a:solidFill>
                <a:latin typeface="PMingLiU"/>
                <a:cs typeface="PMingLiU"/>
              </a:rPr>
              <a:t>ョンネット</a:t>
            </a:r>
            <a:r>
              <a:rPr sz="2225" spc="-240" dirty="0">
                <a:solidFill>
                  <a:srgbClr val="333333"/>
                </a:solidFill>
                <a:latin typeface="SimSun"/>
                <a:cs typeface="SimSun"/>
              </a:rPr>
              <a:t>（</a:t>
            </a:r>
            <a:r>
              <a:rPr sz="2225" spc="-240" dirty="0">
                <a:solidFill>
                  <a:srgbClr val="333333"/>
                </a:solidFill>
                <a:latin typeface="Arial"/>
                <a:cs typeface="Arial"/>
              </a:rPr>
              <a:t>TCN</a:t>
            </a:r>
            <a:r>
              <a:rPr sz="2225" spc="-240" dirty="0">
                <a:solidFill>
                  <a:srgbClr val="333333"/>
                </a:solidFill>
                <a:latin typeface="SimSun"/>
                <a:cs typeface="SimSun"/>
              </a:rPr>
              <a:t>）</a:t>
            </a:r>
            <a:r>
              <a:rPr sz="2225" spc="-222" dirty="0">
                <a:solidFill>
                  <a:srgbClr val="333333"/>
                </a:solidFill>
                <a:latin typeface="PMingLiU"/>
                <a:cs typeface="PMingLiU"/>
              </a:rPr>
              <a:t>を</a:t>
            </a:r>
            <a:r>
              <a:rPr sz="2225" spc="-222" dirty="0">
                <a:solidFill>
                  <a:srgbClr val="333333"/>
                </a:solidFill>
                <a:latin typeface="SimSun"/>
                <a:cs typeface="SimSun"/>
              </a:rPr>
              <a:t>採用</a:t>
            </a:r>
            <a:r>
              <a:rPr sz="2225" spc="-222" dirty="0">
                <a:solidFill>
                  <a:srgbClr val="333333"/>
                </a:solidFill>
                <a:latin typeface="PMingLiU"/>
                <a:cs typeface="PMingLiU"/>
              </a:rPr>
              <a:t>。</a:t>
            </a:r>
            <a:r>
              <a:rPr sz="2225" spc="-222" dirty="0">
                <a:solidFill>
                  <a:srgbClr val="333333"/>
                </a:solidFill>
                <a:latin typeface="SimSun"/>
                <a:cs typeface="SimSun"/>
              </a:rPr>
              <a:t>長期</a:t>
            </a:r>
            <a:r>
              <a:rPr sz="2225" spc="-222" dirty="0">
                <a:solidFill>
                  <a:srgbClr val="333333"/>
                </a:solidFill>
                <a:latin typeface="PMingLiU"/>
                <a:cs typeface="PMingLiU"/>
              </a:rPr>
              <a:t>の</a:t>
            </a:r>
            <a:r>
              <a:rPr sz="2225" spc="-222" dirty="0">
                <a:solidFill>
                  <a:srgbClr val="333333"/>
                </a:solidFill>
                <a:latin typeface="SimSun"/>
                <a:cs typeface="SimSun"/>
              </a:rPr>
              <a:t>依存構造</a:t>
            </a:r>
            <a:r>
              <a:rPr sz="2225" spc="-222" dirty="0">
                <a:solidFill>
                  <a:srgbClr val="333333"/>
                </a:solidFill>
                <a:latin typeface="PMingLiU"/>
                <a:cs typeface="PMingLiU"/>
              </a:rPr>
              <a:t>や</a:t>
            </a:r>
            <a:r>
              <a:rPr sz="2225" spc="-222" dirty="0">
                <a:solidFill>
                  <a:srgbClr val="333333"/>
                </a:solidFill>
                <a:latin typeface="SimSun"/>
                <a:cs typeface="SimSun"/>
              </a:rPr>
              <a:t>極端値</a:t>
            </a:r>
            <a:r>
              <a:rPr sz="2225" spc="-222" dirty="0">
                <a:solidFill>
                  <a:srgbClr val="333333"/>
                </a:solidFill>
                <a:latin typeface="PMingLiU"/>
                <a:cs typeface="PMingLiU"/>
              </a:rPr>
              <a:t>の</a:t>
            </a:r>
            <a:r>
              <a:rPr sz="2225" spc="-222" dirty="0">
                <a:solidFill>
                  <a:srgbClr val="333333"/>
                </a:solidFill>
                <a:latin typeface="SimSun"/>
                <a:cs typeface="SimSun"/>
              </a:rPr>
              <a:t>分布</a:t>
            </a:r>
            <a:r>
              <a:rPr sz="2225" spc="-214" dirty="0">
                <a:solidFill>
                  <a:srgbClr val="333333"/>
                </a:solidFill>
                <a:latin typeface="PMingLiU"/>
                <a:cs typeface="PMingLiU"/>
              </a:rPr>
              <a:t>をうまく </a:t>
            </a:r>
            <a:r>
              <a:rPr sz="2225" spc="-89" dirty="0">
                <a:solidFill>
                  <a:srgbClr val="333333"/>
                </a:solidFill>
                <a:latin typeface="SimSun"/>
                <a:cs typeface="SimSun"/>
              </a:rPr>
              <a:t>学</a:t>
            </a:r>
            <a:r>
              <a:rPr sz="2225" spc="890" dirty="0">
                <a:solidFill>
                  <a:srgbClr val="333333"/>
                </a:solidFill>
                <a:latin typeface="SimSun"/>
                <a:cs typeface="SimSun"/>
              </a:rPr>
              <a:t> </a:t>
            </a:r>
            <a:r>
              <a:rPr sz="2225" spc="-222" dirty="0">
                <a:solidFill>
                  <a:srgbClr val="333333"/>
                </a:solidFill>
                <a:latin typeface="SimSun"/>
                <a:cs typeface="SimSun"/>
              </a:rPr>
              <a:t>習</a:t>
            </a:r>
            <a:r>
              <a:rPr sz="2225" spc="-89" dirty="0">
                <a:solidFill>
                  <a:srgbClr val="333333"/>
                </a:solidFill>
                <a:latin typeface="PMingLiU"/>
                <a:cs typeface="PMingLiU"/>
              </a:rPr>
              <a:t>。</a:t>
            </a:r>
            <a:endParaRPr sz="2225">
              <a:latin typeface="PMingLiU"/>
              <a:cs typeface="PMingLiU"/>
            </a:endParaRPr>
          </a:p>
        </p:txBody>
      </p:sp>
      <p:grpSp>
        <p:nvGrpSpPr>
          <p:cNvPr id="30" name="object 30"/>
          <p:cNvGrpSpPr/>
          <p:nvPr/>
        </p:nvGrpSpPr>
        <p:grpSpPr>
          <a:xfrm>
            <a:off x="11022561" y="-2344031"/>
            <a:ext cx="9959585" cy="13685530"/>
            <a:chOff x="6193535" y="1356359"/>
            <a:chExt cx="5596255" cy="7689850"/>
          </a:xfrm>
        </p:grpSpPr>
        <p:sp>
          <p:nvSpPr>
            <p:cNvPr id="31" name="object 31"/>
            <p:cNvSpPr/>
            <p:nvPr/>
          </p:nvSpPr>
          <p:spPr>
            <a:xfrm>
              <a:off x="6193523" y="1356372"/>
              <a:ext cx="5596255" cy="7689850"/>
            </a:xfrm>
            <a:custGeom>
              <a:avLst/>
              <a:gdLst/>
              <a:ahLst/>
              <a:cxnLst/>
              <a:rect l="l" t="t" r="r" b="b"/>
              <a:pathLst>
                <a:path w="5596255" h="7689850">
                  <a:moveTo>
                    <a:pt x="5596128" y="0"/>
                  </a:moveTo>
                  <a:lnTo>
                    <a:pt x="0" y="0"/>
                  </a:lnTo>
                  <a:lnTo>
                    <a:pt x="0" y="44450"/>
                  </a:lnTo>
                  <a:lnTo>
                    <a:pt x="0" y="7607287"/>
                  </a:lnTo>
                  <a:lnTo>
                    <a:pt x="0" y="7689837"/>
                  </a:lnTo>
                  <a:lnTo>
                    <a:pt x="5596128" y="7689837"/>
                  </a:lnTo>
                  <a:lnTo>
                    <a:pt x="5596128" y="7607287"/>
                  </a:lnTo>
                  <a:lnTo>
                    <a:pt x="54864" y="7607287"/>
                  </a:lnTo>
                  <a:lnTo>
                    <a:pt x="54864" y="44450"/>
                  </a:lnTo>
                  <a:lnTo>
                    <a:pt x="5541264" y="44450"/>
                  </a:lnTo>
                  <a:lnTo>
                    <a:pt x="5541264" y="7606665"/>
                  </a:lnTo>
                  <a:lnTo>
                    <a:pt x="5596128" y="7606665"/>
                  </a:lnTo>
                  <a:lnTo>
                    <a:pt x="5596128" y="44450"/>
                  </a:lnTo>
                  <a:lnTo>
                    <a:pt x="5596128" y="43815"/>
                  </a:lnTo>
                  <a:lnTo>
                    <a:pt x="5596128" y="0"/>
                  </a:lnTo>
                  <a:close/>
                </a:path>
              </a:pathLst>
            </a:custGeom>
            <a:solidFill>
              <a:srgbClr val="000000">
                <a:alpha val="5099"/>
              </a:srgbClr>
            </a:solidFill>
          </p:spPr>
          <p:txBody>
            <a:bodyPr wrap="square" lIns="0" tIns="0" rIns="0" bIns="0" rtlCol="0"/>
            <a:lstStyle/>
            <a:p>
              <a:endParaRPr/>
            </a:p>
          </p:txBody>
        </p:sp>
        <p:sp>
          <p:nvSpPr>
            <p:cNvPr id="32" name="object 32"/>
            <p:cNvSpPr/>
            <p:nvPr/>
          </p:nvSpPr>
          <p:spPr>
            <a:xfrm>
              <a:off x="6248399" y="1390649"/>
              <a:ext cx="5486400" cy="7581900"/>
            </a:xfrm>
            <a:custGeom>
              <a:avLst/>
              <a:gdLst/>
              <a:ahLst/>
              <a:cxnLst/>
              <a:rect l="l" t="t" r="r" b="b"/>
              <a:pathLst>
                <a:path w="5486400" h="7581900">
                  <a:moveTo>
                    <a:pt x="5486399" y="7581899"/>
                  </a:moveTo>
                  <a:lnTo>
                    <a:pt x="0" y="7581899"/>
                  </a:lnTo>
                  <a:lnTo>
                    <a:pt x="0" y="0"/>
                  </a:lnTo>
                  <a:lnTo>
                    <a:pt x="5486399" y="0"/>
                  </a:lnTo>
                  <a:lnTo>
                    <a:pt x="5486399" y="7581899"/>
                  </a:lnTo>
                  <a:close/>
                </a:path>
              </a:pathLst>
            </a:custGeom>
            <a:solidFill>
              <a:srgbClr val="FFFFFF"/>
            </a:solidFill>
          </p:spPr>
          <p:txBody>
            <a:bodyPr wrap="square" lIns="0" tIns="0" rIns="0" bIns="0" rtlCol="0"/>
            <a:lstStyle/>
            <a:p>
              <a:endParaRPr/>
            </a:p>
          </p:txBody>
        </p:sp>
        <p:sp>
          <p:nvSpPr>
            <p:cNvPr id="33" name="object 33"/>
            <p:cNvSpPr/>
            <p:nvPr/>
          </p:nvSpPr>
          <p:spPr>
            <a:xfrm>
              <a:off x="6248399" y="1390649"/>
              <a:ext cx="38100" cy="7581900"/>
            </a:xfrm>
            <a:custGeom>
              <a:avLst/>
              <a:gdLst/>
              <a:ahLst/>
              <a:cxnLst/>
              <a:rect l="l" t="t" r="r" b="b"/>
              <a:pathLst>
                <a:path w="38100" h="7581900">
                  <a:moveTo>
                    <a:pt x="38099" y="7581899"/>
                  </a:moveTo>
                  <a:lnTo>
                    <a:pt x="0" y="7581899"/>
                  </a:lnTo>
                  <a:lnTo>
                    <a:pt x="0" y="0"/>
                  </a:lnTo>
                  <a:lnTo>
                    <a:pt x="38099" y="0"/>
                  </a:lnTo>
                  <a:lnTo>
                    <a:pt x="38099" y="7581899"/>
                  </a:lnTo>
                  <a:close/>
                </a:path>
              </a:pathLst>
            </a:custGeom>
            <a:solidFill>
              <a:srgbClr val="8059D5"/>
            </a:solidFill>
          </p:spPr>
          <p:txBody>
            <a:bodyPr wrap="square" lIns="0" tIns="0" rIns="0" bIns="0" rtlCol="0"/>
            <a:lstStyle/>
            <a:p>
              <a:endParaRPr/>
            </a:p>
          </p:txBody>
        </p:sp>
      </p:grpSp>
      <p:sp>
        <p:nvSpPr>
          <p:cNvPr id="34" name="object 34"/>
          <p:cNvSpPr txBox="1"/>
          <p:nvPr/>
        </p:nvSpPr>
        <p:spPr>
          <a:xfrm>
            <a:off x="11504436" y="-1951654"/>
            <a:ext cx="8018071" cy="577449"/>
          </a:xfrm>
          <a:prstGeom prst="rect">
            <a:avLst/>
          </a:prstGeom>
        </p:spPr>
        <p:txBody>
          <a:bodyPr vert="horz" wrap="square" lIns="0" tIns="29383" rIns="0" bIns="0" rtlCol="0">
            <a:spAutoFit/>
          </a:bodyPr>
          <a:lstStyle/>
          <a:p>
            <a:pPr marL="22602">
              <a:spcBef>
                <a:spcPts val="231"/>
              </a:spcBef>
            </a:pPr>
            <a:r>
              <a:rPr sz="5339" spc="1869" baseline="1388" dirty="0">
                <a:solidFill>
                  <a:srgbClr val="7C3AEC"/>
                </a:solidFill>
                <a:latin typeface="Arial Black"/>
                <a:cs typeface="Arial Black"/>
              </a:rPr>
              <a:t></a:t>
            </a:r>
            <a:r>
              <a:rPr sz="5339" spc="801" baseline="1388" dirty="0">
                <a:solidFill>
                  <a:srgbClr val="7C3AEC"/>
                </a:solidFill>
                <a:latin typeface="Arial Black"/>
                <a:cs typeface="Arial Black"/>
              </a:rPr>
              <a:t> </a:t>
            </a:r>
            <a:r>
              <a:rPr sz="3559" b="1" spc="-214" dirty="0">
                <a:solidFill>
                  <a:srgbClr val="2B5281"/>
                </a:solidFill>
                <a:latin typeface="BIZ UDPGothic"/>
                <a:cs typeface="BIZ UDPGothic"/>
              </a:rPr>
              <a:t>スタイライズドファクトの再現性と課題</a:t>
            </a:r>
            <a:endParaRPr sz="3559">
              <a:latin typeface="BIZ UDPGothic"/>
              <a:cs typeface="BIZ UDPGothic"/>
            </a:endParaRPr>
          </a:p>
        </p:txBody>
      </p:sp>
      <p:graphicFrame>
        <p:nvGraphicFramePr>
          <p:cNvPr id="35" name="object 35"/>
          <p:cNvGraphicFramePr>
            <a:graphicFrameLocks noGrp="1"/>
          </p:cNvGraphicFramePr>
          <p:nvPr/>
        </p:nvGraphicFramePr>
        <p:xfrm>
          <a:off x="11527039" y="-1198103"/>
          <a:ext cx="9001259" cy="3909021"/>
        </p:xfrm>
        <a:graphic>
          <a:graphicData uri="http://schemas.openxmlformats.org/drawingml/2006/table">
            <a:tbl>
              <a:tblPr firstRow="1" bandRow="1">
                <a:tableStyleId>{2D5ABB26-0587-4C30-8999-92F81FD0307C}</a:tableStyleId>
              </a:tblPr>
              <a:tblGrid>
                <a:gridCol w="4966796">
                  <a:extLst>
                    <a:ext uri="{9D8B030D-6E8A-4147-A177-3AD203B41FA5}">
                      <a16:colId xmlns:a16="http://schemas.microsoft.com/office/drawing/2014/main" val="20000"/>
                    </a:ext>
                  </a:extLst>
                </a:gridCol>
                <a:gridCol w="1423928">
                  <a:extLst>
                    <a:ext uri="{9D8B030D-6E8A-4147-A177-3AD203B41FA5}">
                      <a16:colId xmlns:a16="http://schemas.microsoft.com/office/drawing/2014/main" val="20001"/>
                    </a:ext>
                  </a:extLst>
                </a:gridCol>
                <a:gridCol w="1525637">
                  <a:extLst>
                    <a:ext uri="{9D8B030D-6E8A-4147-A177-3AD203B41FA5}">
                      <a16:colId xmlns:a16="http://schemas.microsoft.com/office/drawing/2014/main" val="20002"/>
                    </a:ext>
                  </a:extLst>
                </a:gridCol>
                <a:gridCol w="1084898">
                  <a:extLst>
                    <a:ext uri="{9D8B030D-6E8A-4147-A177-3AD203B41FA5}">
                      <a16:colId xmlns:a16="http://schemas.microsoft.com/office/drawing/2014/main" val="20003"/>
                    </a:ext>
                  </a:extLst>
                </a:gridCol>
              </a:tblGrid>
              <a:tr h="643028">
                <a:tc>
                  <a:txBody>
                    <a:bodyPr/>
                    <a:lstStyle/>
                    <a:p>
                      <a:pPr marL="80645">
                        <a:lnSpc>
                          <a:spcPct val="100000"/>
                        </a:lnSpc>
                        <a:spcBef>
                          <a:spcPts val="710"/>
                        </a:spcBef>
                      </a:pPr>
                      <a:r>
                        <a:rPr sz="2100" b="1" spc="-20" dirty="0">
                          <a:solidFill>
                            <a:srgbClr val="333333"/>
                          </a:solidFill>
                          <a:latin typeface="BIZ UDPGothic"/>
                          <a:cs typeface="BIZ UDPGothic"/>
                        </a:rPr>
                        <a:t>スタイライズドファクト</a:t>
                      </a:r>
                      <a:endParaRPr sz="2100">
                        <a:latin typeface="BIZ UDPGothic"/>
                        <a:cs typeface="BIZ UDPGothic"/>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8059D5">
                        <a:alpha val="10198"/>
                      </a:srgbClr>
                    </a:solidFill>
                  </a:tcPr>
                </a:tc>
                <a:tc>
                  <a:txBody>
                    <a:bodyPr/>
                    <a:lstStyle/>
                    <a:p>
                      <a:pPr marL="80010">
                        <a:lnSpc>
                          <a:spcPct val="100000"/>
                        </a:lnSpc>
                        <a:spcBef>
                          <a:spcPts val="710"/>
                        </a:spcBef>
                      </a:pPr>
                      <a:r>
                        <a:rPr sz="2100" b="1" spc="-10" dirty="0">
                          <a:solidFill>
                            <a:srgbClr val="333333"/>
                          </a:solidFill>
                          <a:latin typeface="Arial"/>
                          <a:cs typeface="Arial"/>
                        </a:rPr>
                        <a:t>ARIMA</a:t>
                      </a:r>
                      <a:endParaRPr sz="2100">
                        <a:latin typeface="Arial"/>
                        <a:cs typeface="Arial"/>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8059D5">
                        <a:alpha val="10198"/>
                      </a:srgbClr>
                    </a:solidFill>
                  </a:tcPr>
                </a:tc>
                <a:tc>
                  <a:txBody>
                    <a:bodyPr/>
                    <a:lstStyle/>
                    <a:p>
                      <a:pPr marL="82550">
                        <a:lnSpc>
                          <a:spcPct val="100000"/>
                        </a:lnSpc>
                        <a:spcBef>
                          <a:spcPts val="710"/>
                        </a:spcBef>
                      </a:pPr>
                      <a:r>
                        <a:rPr sz="2100" b="1" spc="-10" dirty="0">
                          <a:solidFill>
                            <a:srgbClr val="333333"/>
                          </a:solidFill>
                          <a:latin typeface="Arial"/>
                          <a:cs typeface="Arial"/>
                        </a:rPr>
                        <a:t>GARCH</a:t>
                      </a:r>
                      <a:endParaRPr sz="2100">
                        <a:latin typeface="Arial"/>
                        <a:cs typeface="Arial"/>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8059D5">
                        <a:alpha val="10198"/>
                      </a:srgbClr>
                    </a:solidFill>
                  </a:tcPr>
                </a:tc>
                <a:tc>
                  <a:txBody>
                    <a:bodyPr/>
                    <a:lstStyle/>
                    <a:p>
                      <a:pPr marL="82550">
                        <a:lnSpc>
                          <a:spcPct val="100000"/>
                        </a:lnSpc>
                        <a:spcBef>
                          <a:spcPts val="710"/>
                        </a:spcBef>
                      </a:pPr>
                      <a:r>
                        <a:rPr sz="2100" b="1" spc="-25" dirty="0">
                          <a:solidFill>
                            <a:srgbClr val="333333"/>
                          </a:solidFill>
                          <a:latin typeface="Arial"/>
                          <a:cs typeface="Arial"/>
                        </a:rPr>
                        <a:t>GAN</a:t>
                      </a:r>
                      <a:endParaRPr sz="2100">
                        <a:latin typeface="Arial"/>
                        <a:cs typeface="Arial"/>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8059D5">
                        <a:alpha val="10198"/>
                      </a:srgbClr>
                    </a:solidFill>
                  </a:tcPr>
                </a:tc>
                <a:extLst>
                  <a:ext uri="{0D108BD9-81ED-4DB2-BD59-A6C34878D82A}">
                    <a16:rowId xmlns:a16="http://schemas.microsoft.com/office/drawing/2014/main" val="10000"/>
                  </a:ext>
                </a:extLst>
              </a:tr>
              <a:tr h="659979">
                <a:tc>
                  <a:txBody>
                    <a:bodyPr/>
                    <a:lstStyle/>
                    <a:p>
                      <a:pPr marL="80645">
                        <a:lnSpc>
                          <a:spcPct val="100000"/>
                        </a:lnSpc>
                        <a:spcBef>
                          <a:spcPts val="710"/>
                        </a:spcBef>
                      </a:pPr>
                      <a:r>
                        <a:rPr sz="2100" spc="-125" dirty="0">
                          <a:solidFill>
                            <a:srgbClr val="333333"/>
                          </a:solidFill>
                          <a:latin typeface="SimSun"/>
                          <a:cs typeface="SimSun"/>
                        </a:rPr>
                        <a:t>自己相関</a:t>
                      </a:r>
                      <a:r>
                        <a:rPr sz="2100" spc="-125" dirty="0">
                          <a:solidFill>
                            <a:srgbClr val="333333"/>
                          </a:solidFill>
                          <a:latin typeface="PMingLiU"/>
                          <a:cs typeface="PMingLiU"/>
                        </a:rPr>
                        <a:t>の</a:t>
                      </a:r>
                      <a:r>
                        <a:rPr sz="2100" spc="-90" dirty="0">
                          <a:solidFill>
                            <a:srgbClr val="333333"/>
                          </a:solidFill>
                          <a:latin typeface="SimSun"/>
                          <a:cs typeface="SimSun"/>
                        </a:rPr>
                        <a:t>欠如</a:t>
                      </a:r>
                      <a:endParaRPr sz="2100">
                        <a:latin typeface="SimSun"/>
                        <a:cs typeface="SimSun"/>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0010">
                        <a:lnSpc>
                          <a:spcPct val="100000"/>
                        </a:lnSpc>
                        <a:spcBef>
                          <a:spcPts val="710"/>
                        </a:spcBef>
                      </a:pPr>
                      <a:r>
                        <a:rPr sz="2100" b="1" spc="-315" dirty="0">
                          <a:solidFill>
                            <a:srgbClr val="37A169"/>
                          </a:solidFill>
                          <a:latin typeface="BIZ UDPGothic"/>
                          <a:cs typeface="BIZ UDPGothic"/>
                        </a:rPr>
                        <a:t>✓</a:t>
                      </a:r>
                      <a:endParaRPr sz="2100">
                        <a:latin typeface="BIZ UDPGothic"/>
                        <a:cs typeface="BIZ UDPGothic"/>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315" dirty="0">
                          <a:solidFill>
                            <a:srgbClr val="37A169"/>
                          </a:solidFill>
                          <a:latin typeface="BIZ UDPGothic"/>
                          <a:cs typeface="BIZ UDPGothic"/>
                        </a:rPr>
                        <a:t>✓</a:t>
                      </a:r>
                      <a:endParaRPr sz="2100">
                        <a:latin typeface="BIZ UDPGothic"/>
                        <a:cs typeface="BIZ UDPGothic"/>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315" dirty="0">
                          <a:solidFill>
                            <a:srgbClr val="37A169"/>
                          </a:solidFill>
                          <a:latin typeface="BIZ UDPGothic"/>
                          <a:cs typeface="BIZ UDPGothic"/>
                        </a:rPr>
                        <a:t>✓</a:t>
                      </a:r>
                      <a:endParaRPr sz="2100">
                        <a:latin typeface="BIZ UDPGothic"/>
                        <a:cs typeface="BIZ UDPGothic"/>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extLst>
                  <a:ext uri="{0D108BD9-81ED-4DB2-BD59-A6C34878D82A}">
                    <a16:rowId xmlns:a16="http://schemas.microsoft.com/office/drawing/2014/main" val="10001"/>
                  </a:ext>
                </a:extLst>
              </a:tr>
              <a:tr h="643028">
                <a:tc>
                  <a:txBody>
                    <a:bodyPr/>
                    <a:lstStyle/>
                    <a:p>
                      <a:pPr marL="80645">
                        <a:lnSpc>
                          <a:spcPct val="100000"/>
                        </a:lnSpc>
                        <a:spcBef>
                          <a:spcPts val="710"/>
                        </a:spcBef>
                      </a:pPr>
                      <a:r>
                        <a:rPr sz="2100" spc="-110" dirty="0">
                          <a:solidFill>
                            <a:srgbClr val="333333"/>
                          </a:solidFill>
                          <a:latin typeface="SimSun"/>
                          <a:cs typeface="SimSun"/>
                        </a:rPr>
                        <a:t>肥尾分布</a:t>
                      </a:r>
                      <a:endParaRPr sz="2100">
                        <a:latin typeface="SimSun"/>
                        <a:cs typeface="SimSun"/>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0010">
                        <a:lnSpc>
                          <a:spcPct val="100000"/>
                        </a:lnSpc>
                        <a:spcBef>
                          <a:spcPts val="710"/>
                        </a:spcBef>
                      </a:pPr>
                      <a:r>
                        <a:rPr sz="2100" b="1" spc="295" dirty="0">
                          <a:solidFill>
                            <a:srgbClr val="D59D2E"/>
                          </a:solidFill>
                          <a:latin typeface="Liberation Sans"/>
                          <a:cs typeface="Liberation Sans"/>
                        </a:rPr>
                        <a:t>◐</a:t>
                      </a:r>
                      <a:endParaRPr sz="2100">
                        <a:latin typeface="Liberation Sans"/>
                        <a:cs typeface="Liberation Sans"/>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315" dirty="0">
                          <a:solidFill>
                            <a:srgbClr val="37A169"/>
                          </a:solidFill>
                          <a:latin typeface="BIZ UDPGothic"/>
                          <a:cs typeface="BIZ UDPGothic"/>
                        </a:rPr>
                        <a:t>✓</a:t>
                      </a:r>
                      <a:endParaRPr sz="2100">
                        <a:latin typeface="BIZ UDPGothic"/>
                        <a:cs typeface="BIZ UDPGothic"/>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315" dirty="0">
                          <a:solidFill>
                            <a:srgbClr val="37A169"/>
                          </a:solidFill>
                          <a:latin typeface="BIZ UDPGothic"/>
                          <a:cs typeface="BIZ UDPGothic"/>
                        </a:rPr>
                        <a:t>✓</a:t>
                      </a:r>
                      <a:endParaRPr sz="2100">
                        <a:latin typeface="BIZ UDPGothic"/>
                        <a:cs typeface="BIZ UDPGothic"/>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extLst>
                  <a:ext uri="{0D108BD9-81ED-4DB2-BD59-A6C34878D82A}">
                    <a16:rowId xmlns:a16="http://schemas.microsoft.com/office/drawing/2014/main" val="10002"/>
                  </a:ext>
                </a:extLst>
              </a:tr>
              <a:tr h="659979">
                <a:tc>
                  <a:txBody>
                    <a:bodyPr/>
                    <a:lstStyle/>
                    <a:p>
                      <a:pPr marL="80645">
                        <a:lnSpc>
                          <a:spcPct val="100000"/>
                        </a:lnSpc>
                        <a:spcBef>
                          <a:spcPts val="710"/>
                        </a:spcBef>
                      </a:pPr>
                      <a:r>
                        <a:rPr sz="2100" spc="-135" dirty="0">
                          <a:solidFill>
                            <a:srgbClr val="333333"/>
                          </a:solidFill>
                          <a:latin typeface="PMingLiU"/>
                          <a:cs typeface="PMingLiU"/>
                        </a:rPr>
                        <a:t>ゲイン‧ロス</a:t>
                      </a:r>
                      <a:r>
                        <a:rPr sz="2100" spc="-110" dirty="0">
                          <a:solidFill>
                            <a:srgbClr val="333333"/>
                          </a:solidFill>
                          <a:latin typeface="SimSun"/>
                          <a:cs typeface="SimSun"/>
                        </a:rPr>
                        <a:t>非対称性</a:t>
                      </a:r>
                      <a:endParaRPr sz="2100">
                        <a:latin typeface="SimSun"/>
                        <a:cs typeface="SimSun"/>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0010">
                        <a:lnSpc>
                          <a:spcPct val="100000"/>
                        </a:lnSpc>
                        <a:spcBef>
                          <a:spcPts val="710"/>
                        </a:spcBef>
                      </a:pPr>
                      <a:r>
                        <a:rPr sz="2100" b="1" spc="-50" dirty="0">
                          <a:solidFill>
                            <a:srgbClr val="E43D3D"/>
                          </a:solidFill>
                          <a:latin typeface="DejaVu Sans Condensed"/>
                          <a:cs typeface="DejaVu Sans Condensed"/>
                        </a:rPr>
                        <a:t>×</a:t>
                      </a:r>
                      <a:endParaRPr sz="2100">
                        <a:latin typeface="DejaVu Sans Condensed"/>
                        <a:cs typeface="DejaVu Sans Condensed"/>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295" dirty="0">
                          <a:solidFill>
                            <a:srgbClr val="D59D2E"/>
                          </a:solidFill>
                          <a:latin typeface="Liberation Sans"/>
                          <a:cs typeface="Liberation Sans"/>
                        </a:rPr>
                        <a:t>◐</a:t>
                      </a:r>
                      <a:endParaRPr sz="2100">
                        <a:latin typeface="Liberation Sans"/>
                        <a:cs typeface="Liberation Sans"/>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295" dirty="0">
                          <a:solidFill>
                            <a:srgbClr val="D59D2E"/>
                          </a:solidFill>
                          <a:latin typeface="Liberation Sans"/>
                          <a:cs typeface="Liberation Sans"/>
                        </a:rPr>
                        <a:t>◐</a:t>
                      </a:r>
                      <a:endParaRPr sz="2100">
                        <a:latin typeface="Liberation Sans"/>
                        <a:cs typeface="Liberation Sans"/>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extLst>
                  <a:ext uri="{0D108BD9-81ED-4DB2-BD59-A6C34878D82A}">
                    <a16:rowId xmlns:a16="http://schemas.microsoft.com/office/drawing/2014/main" val="10003"/>
                  </a:ext>
                </a:extLst>
              </a:tr>
              <a:tr h="659979">
                <a:tc>
                  <a:txBody>
                    <a:bodyPr/>
                    <a:lstStyle/>
                    <a:p>
                      <a:pPr marL="80645">
                        <a:lnSpc>
                          <a:spcPct val="100000"/>
                        </a:lnSpc>
                        <a:spcBef>
                          <a:spcPts val="710"/>
                        </a:spcBef>
                      </a:pPr>
                      <a:r>
                        <a:rPr sz="2100" spc="-150" dirty="0">
                          <a:solidFill>
                            <a:srgbClr val="333333"/>
                          </a:solidFill>
                          <a:latin typeface="PMingLiU"/>
                          <a:cs typeface="PMingLiU"/>
                        </a:rPr>
                        <a:t>ボラティリティクラスタリング</a:t>
                      </a:r>
                      <a:endParaRPr sz="2100">
                        <a:latin typeface="PMingLiU"/>
                        <a:cs typeface="PMingLiU"/>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0010">
                        <a:lnSpc>
                          <a:spcPct val="100000"/>
                        </a:lnSpc>
                        <a:spcBef>
                          <a:spcPts val="710"/>
                        </a:spcBef>
                      </a:pPr>
                      <a:r>
                        <a:rPr sz="2100" b="1" spc="-50" dirty="0">
                          <a:solidFill>
                            <a:srgbClr val="E43D3D"/>
                          </a:solidFill>
                          <a:latin typeface="DejaVu Sans Condensed"/>
                          <a:cs typeface="DejaVu Sans Condensed"/>
                        </a:rPr>
                        <a:t>×</a:t>
                      </a:r>
                      <a:endParaRPr sz="2100">
                        <a:latin typeface="DejaVu Sans Condensed"/>
                        <a:cs typeface="DejaVu Sans Condensed"/>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315" dirty="0">
                          <a:solidFill>
                            <a:srgbClr val="37A169"/>
                          </a:solidFill>
                          <a:latin typeface="BIZ UDPGothic"/>
                          <a:cs typeface="BIZ UDPGothic"/>
                        </a:rPr>
                        <a:t>✓</a:t>
                      </a:r>
                      <a:endParaRPr sz="2100">
                        <a:latin typeface="BIZ UDPGothic"/>
                        <a:cs typeface="BIZ UDPGothic"/>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315" dirty="0">
                          <a:solidFill>
                            <a:srgbClr val="37A169"/>
                          </a:solidFill>
                          <a:latin typeface="BIZ UDPGothic"/>
                          <a:cs typeface="BIZ UDPGothic"/>
                        </a:rPr>
                        <a:t>✓</a:t>
                      </a:r>
                      <a:endParaRPr sz="2100">
                        <a:latin typeface="BIZ UDPGothic"/>
                        <a:cs typeface="BIZ UDPGothic"/>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extLst>
                  <a:ext uri="{0D108BD9-81ED-4DB2-BD59-A6C34878D82A}">
                    <a16:rowId xmlns:a16="http://schemas.microsoft.com/office/drawing/2014/main" val="10004"/>
                  </a:ext>
                </a:extLst>
              </a:tr>
              <a:tr h="643028">
                <a:tc>
                  <a:txBody>
                    <a:bodyPr/>
                    <a:lstStyle/>
                    <a:p>
                      <a:pPr marL="80645">
                        <a:lnSpc>
                          <a:spcPct val="100000"/>
                        </a:lnSpc>
                        <a:spcBef>
                          <a:spcPts val="710"/>
                        </a:spcBef>
                      </a:pPr>
                      <a:r>
                        <a:rPr sz="2100" spc="-125" dirty="0">
                          <a:solidFill>
                            <a:srgbClr val="333333"/>
                          </a:solidFill>
                          <a:latin typeface="PMingLiU"/>
                          <a:cs typeface="PMingLiU"/>
                        </a:rPr>
                        <a:t>レバレッジ</a:t>
                      </a:r>
                      <a:r>
                        <a:rPr sz="2100" spc="-90" dirty="0">
                          <a:solidFill>
                            <a:srgbClr val="333333"/>
                          </a:solidFill>
                          <a:latin typeface="SimSun"/>
                          <a:cs typeface="SimSun"/>
                        </a:rPr>
                        <a:t>効果</a:t>
                      </a:r>
                      <a:endParaRPr sz="2100">
                        <a:latin typeface="SimSun"/>
                        <a:cs typeface="SimSun"/>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0010">
                        <a:lnSpc>
                          <a:spcPct val="100000"/>
                        </a:lnSpc>
                        <a:spcBef>
                          <a:spcPts val="710"/>
                        </a:spcBef>
                      </a:pPr>
                      <a:r>
                        <a:rPr sz="2100" b="1" spc="-50" dirty="0">
                          <a:solidFill>
                            <a:srgbClr val="E43D3D"/>
                          </a:solidFill>
                          <a:latin typeface="DejaVu Sans Condensed"/>
                          <a:cs typeface="DejaVu Sans Condensed"/>
                        </a:rPr>
                        <a:t>×</a:t>
                      </a:r>
                      <a:endParaRPr sz="2100">
                        <a:latin typeface="DejaVu Sans Condensed"/>
                        <a:cs typeface="DejaVu Sans Condensed"/>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295" dirty="0">
                          <a:solidFill>
                            <a:srgbClr val="D59D2E"/>
                          </a:solidFill>
                          <a:latin typeface="Liberation Sans"/>
                          <a:cs typeface="Liberation Sans"/>
                        </a:rPr>
                        <a:t>◐</a:t>
                      </a:r>
                      <a:endParaRPr sz="2100">
                        <a:latin typeface="Liberation Sans"/>
                        <a:cs typeface="Liberation Sans"/>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82550">
                        <a:lnSpc>
                          <a:spcPct val="100000"/>
                        </a:lnSpc>
                        <a:spcBef>
                          <a:spcPts val="710"/>
                        </a:spcBef>
                      </a:pPr>
                      <a:r>
                        <a:rPr sz="2100" b="1" spc="295" dirty="0">
                          <a:solidFill>
                            <a:srgbClr val="D59D2E"/>
                          </a:solidFill>
                          <a:latin typeface="Liberation Sans"/>
                          <a:cs typeface="Liberation Sans"/>
                        </a:rPr>
                        <a:t>◐</a:t>
                      </a:r>
                      <a:endParaRPr sz="2100">
                        <a:latin typeface="Liberation Sans"/>
                        <a:cs typeface="Liberation Sans"/>
                      </a:endParaRPr>
                    </a:p>
                  </a:txBody>
                  <a:tcPr marL="0" marR="0" marT="16047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36" name="object 36"/>
          <p:cNvSpPr/>
          <p:nvPr/>
        </p:nvSpPr>
        <p:spPr>
          <a:xfrm>
            <a:off x="11543964" y="3650028"/>
            <a:ext cx="101709" cy="3424208"/>
          </a:xfrm>
          <a:custGeom>
            <a:avLst/>
            <a:gdLst/>
            <a:ahLst/>
            <a:cxnLst/>
            <a:rect l="l" t="t" r="r" b="b"/>
            <a:pathLst>
              <a:path w="57150" h="1924050">
                <a:moveTo>
                  <a:pt x="57150" y="1891690"/>
                </a:moveTo>
                <a:lnTo>
                  <a:pt x="32372" y="1866900"/>
                </a:lnTo>
                <a:lnTo>
                  <a:pt x="24790" y="1866900"/>
                </a:lnTo>
                <a:lnTo>
                  <a:pt x="0" y="1891690"/>
                </a:lnTo>
                <a:lnTo>
                  <a:pt x="0" y="1899272"/>
                </a:lnTo>
                <a:lnTo>
                  <a:pt x="24790" y="1924050"/>
                </a:lnTo>
                <a:lnTo>
                  <a:pt x="32372" y="1924050"/>
                </a:lnTo>
                <a:lnTo>
                  <a:pt x="57150" y="1899272"/>
                </a:lnTo>
                <a:lnTo>
                  <a:pt x="57150" y="1895475"/>
                </a:lnTo>
                <a:lnTo>
                  <a:pt x="57150" y="1891690"/>
                </a:lnTo>
                <a:close/>
              </a:path>
              <a:path w="57150" h="1924050">
                <a:moveTo>
                  <a:pt x="57150" y="1624990"/>
                </a:moveTo>
                <a:lnTo>
                  <a:pt x="32372" y="1600200"/>
                </a:lnTo>
                <a:lnTo>
                  <a:pt x="24790" y="1600200"/>
                </a:lnTo>
                <a:lnTo>
                  <a:pt x="0" y="1624990"/>
                </a:lnTo>
                <a:lnTo>
                  <a:pt x="0" y="1632572"/>
                </a:lnTo>
                <a:lnTo>
                  <a:pt x="24790" y="1657350"/>
                </a:lnTo>
                <a:lnTo>
                  <a:pt x="32372" y="1657350"/>
                </a:lnTo>
                <a:lnTo>
                  <a:pt x="57150" y="1632572"/>
                </a:lnTo>
                <a:lnTo>
                  <a:pt x="57150" y="1628775"/>
                </a:lnTo>
                <a:lnTo>
                  <a:pt x="57150" y="1624990"/>
                </a:lnTo>
                <a:close/>
              </a:path>
              <a:path w="57150" h="1924050">
                <a:moveTo>
                  <a:pt x="57150" y="1358290"/>
                </a:moveTo>
                <a:lnTo>
                  <a:pt x="32372" y="1333500"/>
                </a:lnTo>
                <a:lnTo>
                  <a:pt x="24790" y="1333500"/>
                </a:lnTo>
                <a:lnTo>
                  <a:pt x="0" y="1358290"/>
                </a:lnTo>
                <a:lnTo>
                  <a:pt x="0" y="1365872"/>
                </a:lnTo>
                <a:lnTo>
                  <a:pt x="24790" y="1390650"/>
                </a:lnTo>
                <a:lnTo>
                  <a:pt x="32372" y="1390650"/>
                </a:lnTo>
                <a:lnTo>
                  <a:pt x="57150" y="1365872"/>
                </a:lnTo>
                <a:lnTo>
                  <a:pt x="57150" y="1362075"/>
                </a:lnTo>
                <a:lnTo>
                  <a:pt x="57150" y="1358290"/>
                </a:lnTo>
                <a:close/>
              </a:path>
              <a:path w="57150" h="1924050">
                <a:moveTo>
                  <a:pt x="57150" y="786790"/>
                </a:moveTo>
                <a:lnTo>
                  <a:pt x="32372" y="762000"/>
                </a:lnTo>
                <a:lnTo>
                  <a:pt x="24790" y="762000"/>
                </a:lnTo>
                <a:lnTo>
                  <a:pt x="0" y="786790"/>
                </a:lnTo>
                <a:lnTo>
                  <a:pt x="0" y="794372"/>
                </a:lnTo>
                <a:lnTo>
                  <a:pt x="24790" y="819150"/>
                </a:lnTo>
                <a:lnTo>
                  <a:pt x="32372" y="819150"/>
                </a:lnTo>
                <a:lnTo>
                  <a:pt x="57150" y="794372"/>
                </a:lnTo>
                <a:lnTo>
                  <a:pt x="57150" y="790575"/>
                </a:lnTo>
                <a:lnTo>
                  <a:pt x="57150" y="786790"/>
                </a:lnTo>
                <a:close/>
              </a:path>
              <a:path w="57150" h="1924050">
                <a:moveTo>
                  <a:pt x="57150" y="520090"/>
                </a:moveTo>
                <a:lnTo>
                  <a:pt x="32372" y="495300"/>
                </a:lnTo>
                <a:lnTo>
                  <a:pt x="24790" y="495300"/>
                </a:lnTo>
                <a:lnTo>
                  <a:pt x="0" y="520090"/>
                </a:lnTo>
                <a:lnTo>
                  <a:pt x="0" y="527672"/>
                </a:lnTo>
                <a:lnTo>
                  <a:pt x="24790" y="552450"/>
                </a:lnTo>
                <a:lnTo>
                  <a:pt x="32372" y="552450"/>
                </a:lnTo>
                <a:lnTo>
                  <a:pt x="57150" y="527672"/>
                </a:lnTo>
                <a:lnTo>
                  <a:pt x="57150" y="523875"/>
                </a:lnTo>
                <a:lnTo>
                  <a:pt x="57150" y="520090"/>
                </a:lnTo>
                <a:close/>
              </a:path>
              <a:path w="57150" h="19240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Lst>
          </a:custGeom>
          <a:solidFill>
            <a:srgbClr val="333333"/>
          </a:solidFill>
        </p:spPr>
        <p:txBody>
          <a:bodyPr wrap="square" lIns="0" tIns="0" rIns="0" bIns="0" rtlCol="0"/>
          <a:lstStyle/>
          <a:p>
            <a:endParaRPr/>
          </a:p>
        </p:txBody>
      </p:sp>
      <p:sp>
        <p:nvSpPr>
          <p:cNvPr id="37" name="object 37"/>
          <p:cNvSpPr txBox="1"/>
          <p:nvPr/>
        </p:nvSpPr>
        <p:spPr>
          <a:xfrm>
            <a:off x="11504437" y="2756391"/>
            <a:ext cx="8804621" cy="4409954"/>
          </a:xfrm>
          <a:prstGeom prst="rect">
            <a:avLst/>
          </a:prstGeom>
        </p:spPr>
        <p:txBody>
          <a:bodyPr vert="horz" wrap="square" lIns="0" tIns="197768" rIns="0" bIns="0" rtlCol="0">
            <a:spAutoFit/>
          </a:bodyPr>
          <a:lstStyle/>
          <a:p>
            <a:pPr marL="22602">
              <a:spcBef>
                <a:spcPts val="1557"/>
              </a:spcBef>
            </a:pPr>
            <a:r>
              <a:rPr sz="2403" spc="-303" dirty="0">
                <a:solidFill>
                  <a:srgbClr val="333333"/>
                </a:solidFill>
                <a:latin typeface="SimSun"/>
                <a:cs typeface="SimSun"/>
              </a:rPr>
              <a:t>課題と対応策</a:t>
            </a:r>
            <a:r>
              <a:rPr sz="2314" spc="-89" dirty="0">
                <a:solidFill>
                  <a:srgbClr val="333333"/>
                </a:solidFill>
                <a:latin typeface="Microsoft Sans Serif"/>
                <a:cs typeface="Microsoft Sans Serif"/>
              </a:rPr>
              <a:t>:</a:t>
            </a:r>
            <a:endParaRPr sz="2314">
              <a:latin typeface="Microsoft Sans Serif"/>
              <a:cs typeface="Microsoft Sans Serif"/>
            </a:endParaRPr>
          </a:p>
          <a:p>
            <a:pPr marL="360505" marR="9041">
              <a:lnSpc>
                <a:spcPct val="114199"/>
              </a:lnSpc>
              <a:spcBef>
                <a:spcPts val="979"/>
              </a:spcBef>
            </a:pPr>
            <a:r>
              <a:rPr sz="2403" b="1" spc="-214" dirty="0">
                <a:solidFill>
                  <a:srgbClr val="6A45C1"/>
                </a:solidFill>
                <a:latin typeface="BIZ UDPGothic"/>
                <a:cs typeface="BIZ UDPGothic"/>
              </a:rPr>
              <a:t>全てのスタイライズドファクトを完全に学習できる</a:t>
            </a:r>
            <a:r>
              <a:rPr sz="2403" b="1" spc="-249" dirty="0">
                <a:solidFill>
                  <a:srgbClr val="6A45C1"/>
                </a:solidFill>
                <a:latin typeface="Bodoni"/>
                <a:cs typeface="Bodoni"/>
              </a:rPr>
              <a:t>GAN</a:t>
            </a:r>
            <a:r>
              <a:rPr sz="2403" b="1" spc="-267" dirty="0">
                <a:solidFill>
                  <a:srgbClr val="6A45C1"/>
                </a:solidFill>
                <a:latin typeface="BIZ UDPGothic"/>
                <a:cs typeface="BIZ UDPGothic"/>
              </a:rPr>
              <a:t>構造は未確立</a:t>
            </a:r>
            <a:r>
              <a:rPr sz="2403" b="1" spc="-89" dirty="0">
                <a:solidFill>
                  <a:srgbClr val="6A45C1"/>
                </a:solidFill>
                <a:latin typeface="BIZ UDPGothic"/>
                <a:cs typeface="BIZ UDPGothic"/>
              </a:rPr>
              <a:t> </a:t>
            </a:r>
            <a:r>
              <a:rPr sz="2314" spc="-53" dirty="0">
                <a:solidFill>
                  <a:srgbClr val="333333"/>
                </a:solidFill>
                <a:latin typeface="Microsoft Sans Serif"/>
                <a:cs typeface="Microsoft Sans Serif"/>
              </a:rPr>
              <a:t>(Kwon</a:t>
            </a:r>
            <a:r>
              <a:rPr sz="2314" spc="-116" dirty="0">
                <a:solidFill>
                  <a:srgbClr val="333333"/>
                </a:solidFill>
                <a:latin typeface="Microsoft Sans Serif"/>
                <a:cs typeface="Microsoft Sans Serif"/>
              </a:rPr>
              <a:t> </a:t>
            </a:r>
            <a:r>
              <a:rPr sz="2314" spc="-107" dirty="0">
                <a:solidFill>
                  <a:srgbClr val="333333"/>
                </a:solidFill>
                <a:latin typeface="Microsoft Sans Serif"/>
                <a:cs typeface="Microsoft Sans Serif"/>
              </a:rPr>
              <a:t>&amp;</a:t>
            </a:r>
            <a:r>
              <a:rPr sz="2314" spc="-116" dirty="0">
                <a:solidFill>
                  <a:srgbClr val="333333"/>
                </a:solidFill>
                <a:latin typeface="Microsoft Sans Serif"/>
                <a:cs typeface="Microsoft Sans Serif"/>
              </a:rPr>
              <a:t> Lee, </a:t>
            </a:r>
            <a:r>
              <a:rPr sz="2314" spc="-36" dirty="0">
                <a:solidFill>
                  <a:srgbClr val="333333"/>
                </a:solidFill>
                <a:latin typeface="Microsoft Sans Serif"/>
                <a:cs typeface="Microsoft Sans Serif"/>
              </a:rPr>
              <a:t>2023)</a:t>
            </a:r>
            <a:endParaRPr sz="2314">
              <a:latin typeface="Microsoft Sans Serif"/>
              <a:cs typeface="Microsoft Sans Serif"/>
            </a:endParaRPr>
          </a:p>
          <a:p>
            <a:pPr marL="360505" marR="1382124">
              <a:lnSpc>
                <a:spcPct val="129600"/>
              </a:lnSpc>
              <a:spcBef>
                <a:spcPts val="27"/>
              </a:spcBef>
            </a:pPr>
            <a:r>
              <a:rPr sz="2403" spc="-374" dirty="0">
                <a:solidFill>
                  <a:srgbClr val="333333"/>
                </a:solidFill>
                <a:latin typeface="SimSun"/>
                <a:cs typeface="SimSun"/>
              </a:rPr>
              <a:t>アーキテクチャの選択によって再現性能が大きく 異なる</a:t>
            </a:r>
            <a:r>
              <a:rPr sz="2403" spc="-89" dirty="0">
                <a:solidFill>
                  <a:srgbClr val="333333"/>
                </a:solidFill>
                <a:latin typeface="SimSun"/>
                <a:cs typeface="SimSun"/>
              </a:rPr>
              <a:t> </a:t>
            </a:r>
            <a:r>
              <a:rPr sz="2403" spc="-311" dirty="0">
                <a:solidFill>
                  <a:srgbClr val="333333"/>
                </a:solidFill>
                <a:latin typeface="SimSun"/>
                <a:cs typeface="SimSun"/>
              </a:rPr>
              <a:t>発振やモード崩壊により一部の統計特性が劣化するリスク</a:t>
            </a:r>
            <a:endParaRPr sz="2403">
              <a:latin typeface="SimSun"/>
              <a:cs typeface="SimSun"/>
            </a:endParaRPr>
          </a:p>
          <a:p>
            <a:pPr marL="22602">
              <a:spcBef>
                <a:spcPts val="1388"/>
              </a:spcBef>
            </a:pPr>
            <a:r>
              <a:rPr sz="2403" spc="-303" dirty="0">
                <a:solidFill>
                  <a:srgbClr val="333333"/>
                </a:solidFill>
                <a:latin typeface="SimSun"/>
                <a:cs typeface="SimSun"/>
              </a:rPr>
              <a:t>金融分野特有の拡張</a:t>
            </a:r>
            <a:r>
              <a:rPr sz="2314" spc="-89" dirty="0">
                <a:solidFill>
                  <a:srgbClr val="333333"/>
                </a:solidFill>
                <a:latin typeface="Microsoft Sans Serif"/>
                <a:cs typeface="Microsoft Sans Serif"/>
              </a:rPr>
              <a:t>:</a:t>
            </a:r>
            <a:endParaRPr sz="2314">
              <a:latin typeface="Microsoft Sans Serif"/>
              <a:cs typeface="Microsoft Sans Serif"/>
            </a:endParaRPr>
          </a:p>
          <a:p>
            <a:pPr marL="360505" marR="2173201">
              <a:lnSpc>
                <a:spcPct val="129600"/>
              </a:lnSpc>
            </a:pPr>
            <a:r>
              <a:rPr sz="2403" spc="-303" dirty="0">
                <a:solidFill>
                  <a:srgbClr val="333333"/>
                </a:solidFill>
                <a:latin typeface="SimSun"/>
                <a:cs typeface="SimSun"/>
              </a:rPr>
              <a:t>生成器の損失関数に</a:t>
            </a:r>
            <a:r>
              <a:rPr sz="2403" b="1" spc="-303" dirty="0">
                <a:solidFill>
                  <a:srgbClr val="6A45C1"/>
                </a:solidFill>
                <a:latin typeface="BIZ UDPGothic"/>
                <a:cs typeface="BIZ UDPGothic"/>
              </a:rPr>
              <a:t>経済的な指標を組み込む</a:t>
            </a:r>
            <a:r>
              <a:rPr sz="2403" spc="-203" dirty="0">
                <a:solidFill>
                  <a:srgbClr val="333333"/>
                </a:solidFill>
                <a:latin typeface="SimSun"/>
                <a:cs typeface="SimSun"/>
              </a:rPr>
              <a:t>工夫</a:t>
            </a:r>
            <a:r>
              <a:rPr sz="2403" spc="-107" dirty="0">
                <a:solidFill>
                  <a:srgbClr val="333333"/>
                </a:solidFill>
                <a:latin typeface="SimSun"/>
                <a:cs typeface="SimSun"/>
              </a:rPr>
              <a:t> </a:t>
            </a:r>
            <a:r>
              <a:rPr sz="2403" b="1" spc="-240" dirty="0">
                <a:solidFill>
                  <a:srgbClr val="6A45C1"/>
                </a:solidFill>
                <a:latin typeface="BIZ UDPGothic"/>
                <a:cs typeface="BIZ UDPGothic"/>
              </a:rPr>
              <a:t>レジーム条件付き</a:t>
            </a:r>
            <a:r>
              <a:rPr sz="2403" b="1" spc="-258" dirty="0">
                <a:solidFill>
                  <a:srgbClr val="6A45C1"/>
                </a:solidFill>
                <a:latin typeface="Bodoni"/>
                <a:cs typeface="Bodoni"/>
              </a:rPr>
              <a:t>GAN</a:t>
            </a:r>
            <a:r>
              <a:rPr sz="2403" spc="-258" dirty="0">
                <a:solidFill>
                  <a:srgbClr val="333333"/>
                </a:solidFill>
                <a:latin typeface="SimSun"/>
                <a:cs typeface="SimSun"/>
              </a:rPr>
              <a:t>（</a:t>
            </a:r>
            <a:r>
              <a:rPr sz="2403" spc="-303" dirty="0">
                <a:solidFill>
                  <a:srgbClr val="333333"/>
                </a:solidFill>
                <a:latin typeface="SimSun"/>
                <a:cs typeface="SimSun"/>
              </a:rPr>
              <a:t>相場状態ごとに使い分け</a:t>
            </a:r>
            <a:r>
              <a:rPr sz="2403" spc="-89" dirty="0">
                <a:solidFill>
                  <a:srgbClr val="333333"/>
                </a:solidFill>
                <a:latin typeface="SimSun"/>
                <a:cs typeface="SimSun"/>
              </a:rPr>
              <a:t>）</a:t>
            </a:r>
            <a:r>
              <a:rPr sz="2403" spc="-303" dirty="0">
                <a:solidFill>
                  <a:srgbClr val="333333"/>
                </a:solidFill>
                <a:latin typeface="SimSun"/>
                <a:cs typeface="SimSun"/>
              </a:rPr>
              <a:t>生成器を自己回帰的に設計して長期記憶を持たせる</a:t>
            </a:r>
            <a:endParaRPr sz="2403">
              <a:latin typeface="SimSun"/>
              <a:cs typeface="SimSun"/>
            </a:endParaRPr>
          </a:p>
        </p:txBody>
      </p:sp>
      <p:sp>
        <p:nvSpPr>
          <p:cNvPr id="38" name="object 38"/>
          <p:cNvSpPr txBox="1">
            <a:spLocks noGrp="1"/>
          </p:cNvSpPr>
          <p:nvPr>
            <p:ph type="title"/>
          </p:nvPr>
        </p:nvSpPr>
        <p:spPr>
          <a:xfrm>
            <a:off x="1407861" y="-4217330"/>
            <a:ext cx="22374908" cy="837596"/>
          </a:xfrm>
          <a:prstGeom prst="rect">
            <a:avLst/>
          </a:prstGeom>
        </p:spPr>
        <p:txBody>
          <a:bodyPr vert="horz" wrap="square" lIns="0" tIns="29383" rIns="0" bIns="0" rtlCol="0">
            <a:spAutoFit/>
          </a:bodyPr>
          <a:lstStyle/>
          <a:p>
            <a:pPr marL="22602">
              <a:spcBef>
                <a:spcPts val="231"/>
              </a:spcBef>
            </a:pPr>
            <a:r>
              <a:rPr spc="-498" dirty="0"/>
              <a:t>金融時系列データ生成手法の概要と学術的貢献</a:t>
            </a:r>
          </a:p>
        </p:txBody>
      </p:sp>
      <p:grpSp>
        <p:nvGrpSpPr>
          <p:cNvPr id="39" name="object 39"/>
          <p:cNvGrpSpPr/>
          <p:nvPr/>
        </p:nvGrpSpPr>
        <p:grpSpPr>
          <a:xfrm>
            <a:off x="11527036" y="7481074"/>
            <a:ext cx="9831884" cy="4339590"/>
            <a:chOff x="6477000" y="6877050"/>
            <a:chExt cx="5524500" cy="2438400"/>
          </a:xfrm>
        </p:grpSpPr>
        <p:pic>
          <p:nvPicPr>
            <p:cNvPr id="40" name="object 40"/>
            <p:cNvPicPr/>
            <p:nvPr/>
          </p:nvPicPr>
          <p:blipFill>
            <a:blip r:embed="rId3" cstate="print"/>
            <a:stretch>
              <a:fillRect/>
            </a:stretch>
          </p:blipFill>
          <p:spPr>
            <a:xfrm>
              <a:off x="6477000" y="6877050"/>
              <a:ext cx="5067299" cy="1904999"/>
            </a:xfrm>
            <a:prstGeom prst="rect">
              <a:avLst/>
            </a:prstGeom>
          </p:spPr>
        </p:pic>
        <p:sp>
          <p:nvSpPr>
            <p:cNvPr id="41" name="object 41"/>
            <p:cNvSpPr/>
            <p:nvPr/>
          </p:nvSpPr>
          <p:spPr>
            <a:xfrm>
              <a:off x="10706099" y="899159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42" name="object 42"/>
            <p:cNvPicPr/>
            <p:nvPr/>
          </p:nvPicPr>
          <p:blipFill>
            <a:blip r:embed="rId4" cstate="print"/>
            <a:stretch>
              <a:fillRect/>
            </a:stretch>
          </p:blipFill>
          <p:spPr>
            <a:xfrm>
              <a:off x="10820399" y="9086849"/>
              <a:ext cx="133349" cy="133349"/>
            </a:xfrm>
            <a:prstGeom prst="rect">
              <a:avLst/>
            </a:prstGeom>
          </p:spPr>
        </p:pic>
      </p:grpSp>
      <p:sp>
        <p:nvSpPr>
          <p:cNvPr id="43" name="object 43"/>
          <p:cNvSpPr txBox="1">
            <a:spLocks noGrp="1"/>
          </p:cNvSpPr>
          <p:nvPr>
            <p:ph type="ftr" sz="quarter" idx="5"/>
          </p:nvPr>
        </p:nvSpPr>
        <p:spPr>
          <a:prstGeom prst="rect">
            <a:avLst/>
          </a:prstGeom>
        </p:spPr>
        <p:txBody>
          <a:bodyPr vert="horz" wrap="square" lIns="0" tIns="0" rIns="0" bIns="0" rtlCol="0">
            <a:spAutoFit/>
          </a:bodyPr>
          <a:lstStyle/>
          <a:p>
            <a:pPr marL="22602">
              <a:lnSpc>
                <a:spcPts val="1958"/>
              </a:lnSpc>
            </a:pPr>
            <a:r>
              <a:rPr spc="-142" dirty="0"/>
              <a:t>Genspark</a:t>
            </a:r>
            <a:r>
              <a:rPr spc="-98" dirty="0"/>
              <a:t> </a:t>
            </a:r>
            <a:r>
              <a:rPr sz="1780" spc="-151" dirty="0">
                <a:latin typeface="SimSun"/>
                <a:cs typeface="SimSun"/>
              </a:rPr>
              <a:t>で作成</a:t>
            </a:r>
            <a:endParaRPr sz="1780">
              <a:latin typeface="SimSun"/>
              <a:cs typeface="SimSu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57922"/>
            <a:ext cx="21697950" cy="18421786"/>
            <a:chOff x="0" y="0"/>
            <a:chExt cx="12192000" cy="10351135"/>
          </a:xfrm>
        </p:grpSpPr>
        <p:pic>
          <p:nvPicPr>
            <p:cNvPr id="3" name="object 3"/>
            <p:cNvPicPr/>
            <p:nvPr/>
          </p:nvPicPr>
          <p:blipFill>
            <a:blip r:embed="rId2" cstate="print"/>
            <a:stretch>
              <a:fillRect/>
            </a:stretch>
          </p:blipFill>
          <p:spPr>
            <a:xfrm>
              <a:off x="0" y="0"/>
              <a:ext cx="12191999" cy="10351007"/>
            </a:xfrm>
            <a:prstGeom prst="rect">
              <a:avLst/>
            </a:prstGeom>
          </p:spPr>
        </p:pic>
        <p:sp>
          <p:nvSpPr>
            <p:cNvPr id="4" name="object 4"/>
            <p:cNvSpPr/>
            <p:nvPr/>
          </p:nvSpPr>
          <p:spPr>
            <a:xfrm>
              <a:off x="402323" y="1356372"/>
              <a:ext cx="5596255" cy="4279900"/>
            </a:xfrm>
            <a:custGeom>
              <a:avLst/>
              <a:gdLst/>
              <a:ahLst/>
              <a:cxnLst/>
              <a:rect l="l" t="t" r="r" b="b"/>
              <a:pathLst>
                <a:path w="5596255" h="4279900">
                  <a:moveTo>
                    <a:pt x="5596128" y="0"/>
                  </a:moveTo>
                  <a:lnTo>
                    <a:pt x="0" y="0"/>
                  </a:lnTo>
                  <a:lnTo>
                    <a:pt x="0" y="44450"/>
                  </a:lnTo>
                  <a:lnTo>
                    <a:pt x="0" y="4197350"/>
                  </a:lnTo>
                  <a:lnTo>
                    <a:pt x="0" y="4279900"/>
                  </a:lnTo>
                  <a:lnTo>
                    <a:pt x="5596128" y="4279900"/>
                  </a:lnTo>
                  <a:lnTo>
                    <a:pt x="5596128" y="4197350"/>
                  </a:lnTo>
                  <a:lnTo>
                    <a:pt x="54864" y="4197350"/>
                  </a:lnTo>
                  <a:lnTo>
                    <a:pt x="54864" y="44450"/>
                  </a:lnTo>
                  <a:lnTo>
                    <a:pt x="5541264" y="44450"/>
                  </a:lnTo>
                  <a:lnTo>
                    <a:pt x="5541264" y="4196715"/>
                  </a:lnTo>
                  <a:lnTo>
                    <a:pt x="5596128" y="4196715"/>
                  </a:lnTo>
                  <a:lnTo>
                    <a:pt x="5596128" y="44450"/>
                  </a:lnTo>
                  <a:lnTo>
                    <a:pt x="5596128" y="43815"/>
                  </a:lnTo>
                  <a:lnTo>
                    <a:pt x="5596128" y="0"/>
                  </a:lnTo>
                  <a:close/>
                </a:path>
              </a:pathLst>
            </a:custGeom>
            <a:solidFill>
              <a:srgbClr val="000000">
                <a:alpha val="5099"/>
              </a:srgbClr>
            </a:solidFill>
          </p:spPr>
          <p:txBody>
            <a:bodyPr wrap="square" lIns="0" tIns="0" rIns="0" bIns="0" rtlCol="0"/>
            <a:lstStyle/>
            <a:p>
              <a:endParaRPr/>
            </a:p>
          </p:txBody>
        </p:sp>
        <p:sp>
          <p:nvSpPr>
            <p:cNvPr id="5" name="object 5"/>
            <p:cNvSpPr/>
            <p:nvPr/>
          </p:nvSpPr>
          <p:spPr>
            <a:xfrm>
              <a:off x="457199" y="1390649"/>
              <a:ext cx="5486400" cy="4171950"/>
            </a:xfrm>
            <a:custGeom>
              <a:avLst/>
              <a:gdLst/>
              <a:ahLst/>
              <a:cxnLst/>
              <a:rect l="l" t="t" r="r" b="b"/>
              <a:pathLst>
                <a:path w="5486400" h="4171950">
                  <a:moveTo>
                    <a:pt x="5486399" y="4171949"/>
                  </a:moveTo>
                  <a:lnTo>
                    <a:pt x="0" y="4171949"/>
                  </a:lnTo>
                  <a:lnTo>
                    <a:pt x="0" y="0"/>
                  </a:lnTo>
                  <a:lnTo>
                    <a:pt x="5486399" y="0"/>
                  </a:lnTo>
                  <a:lnTo>
                    <a:pt x="5486399" y="4171949"/>
                  </a:lnTo>
                  <a:close/>
                </a:path>
              </a:pathLst>
            </a:custGeom>
            <a:solidFill>
              <a:srgbClr val="FFFFFF"/>
            </a:solidFill>
          </p:spPr>
          <p:txBody>
            <a:bodyPr wrap="square" lIns="0" tIns="0" rIns="0" bIns="0" rtlCol="0"/>
            <a:lstStyle/>
            <a:p>
              <a:endParaRPr/>
            </a:p>
          </p:txBody>
        </p:sp>
        <p:sp>
          <p:nvSpPr>
            <p:cNvPr id="6" name="object 6"/>
            <p:cNvSpPr/>
            <p:nvPr/>
          </p:nvSpPr>
          <p:spPr>
            <a:xfrm>
              <a:off x="457199" y="1390649"/>
              <a:ext cx="38100" cy="4171950"/>
            </a:xfrm>
            <a:custGeom>
              <a:avLst/>
              <a:gdLst/>
              <a:ahLst/>
              <a:cxnLst/>
              <a:rect l="l" t="t" r="r" b="b"/>
              <a:pathLst>
                <a:path w="38100" h="4171950">
                  <a:moveTo>
                    <a:pt x="38099" y="4171949"/>
                  </a:moveTo>
                  <a:lnTo>
                    <a:pt x="0" y="4171949"/>
                  </a:lnTo>
                  <a:lnTo>
                    <a:pt x="0" y="0"/>
                  </a:lnTo>
                  <a:lnTo>
                    <a:pt x="38099" y="0"/>
                  </a:lnTo>
                  <a:lnTo>
                    <a:pt x="38099" y="4171949"/>
                  </a:lnTo>
                  <a:close/>
                </a:path>
              </a:pathLst>
            </a:custGeom>
            <a:solidFill>
              <a:srgbClr val="37B1AB"/>
            </a:solidFill>
          </p:spPr>
          <p:txBody>
            <a:bodyPr wrap="square" lIns="0" tIns="0" rIns="0" bIns="0" rtlCol="0"/>
            <a:lstStyle/>
            <a:p>
              <a:endParaRPr/>
            </a:p>
          </p:txBody>
        </p:sp>
        <p:sp>
          <p:nvSpPr>
            <p:cNvPr id="7" name="object 7"/>
            <p:cNvSpPr/>
            <p:nvPr/>
          </p:nvSpPr>
          <p:spPr>
            <a:xfrm>
              <a:off x="714374" y="4419599"/>
              <a:ext cx="5038725" cy="876300"/>
            </a:xfrm>
            <a:custGeom>
              <a:avLst/>
              <a:gdLst/>
              <a:ahLst/>
              <a:cxnLst/>
              <a:rect l="l" t="t" r="r" b="b"/>
              <a:pathLst>
                <a:path w="5038725" h="876300">
                  <a:moveTo>
                    <a:pt x="0" y="876299"/>
                  </a:moveTo>
                  <a:lnTo>
                    <a:pt x="5038724" y="876299"/>
                  </a:lnTo>
                  <a:lnTo>
                    <a:pt x="5038724" y="0"/>
                  </a:lnTo>
                  <a:lnTo>
                    <a:pt x="0" y="0"/>
                  </a:lnTo>
                  <a:lnTo>
                    <a:pt x="0" y="876299"/>
                  </a:lnTo>
                  <a:close/>
                </a:path>
              </a:pathLst>
            </a:custGeom>
            <a:solidFill>
              <a:srgbClr val="37B1AB">
                <a:alpha val="5099"/>
              </a:srgbClr>
            </a:solidFill>
          </p:spPr>
          <p:txBody>
            <a:bodyPr wrap="square" lIns="0" tIns="0" rIns="0" bIns="0" rtlCol="0"/>
            <a:lstStyle/>
            <a:p>
              <a:endParaRPr/>
            </a:p>
          </p:txBody>
        </p:sp>
        <p:sp>
          <p:nvSpPr>
            <p:cNvPr id="8" name="object 8"/>
            <p:cNvSpPr/>
            <p:nvPr/>
          </p:nvSpPr>
          <p:spPr>
            <a:xfrm>
              <a:off x="685799" y="4419599"/>
              <a:ext cx="28575" cy="876300"/>
            </a:xfrm>
            <a:custGeom>
              <a:avLst/>
              <a:gdLst/>
              <a:ahLst/>
              <a:cxnLst/>
              <a:rect l="l" t="t" r="r" b="b"/>
              <a:pathLst>
                <a:path w="28575" h="876300">
                  <a:moveTo>
                    <a:pt x="28574" y="876299"/>
                  </a:moveTo>
                  <a:lnTo>
                    <a:pt x="0" y="876299"/>
                  </a:lnTo>
                  <a:lnTo>
                    <a:pt x="0" y="0"/>
                  </a:lnTo>
                  <a:lnTo>
                    <a:pt x="28574" y="0"/>
                  </a:lnTo>
                  <a:lnTo>
                    <a:pt x="28574" y="876299"/>
                  </a:lnTo>
                  <a:close/>
                </a:path>
              </a:pathLst>
            </a:custGeom>
            <a:solidFill>
              <a:srgbClr val="37B1AB"/>
            </a:solidFill>
          </p:spPr>
          <p:txBody>
            <a:bodyPr wrap="square" lIns="0" tIns="0" rIns="0" bIns="0" rtlCol="0"/>
            <a:lstStyle/>
            <a:p>
              <a:endParaRPr/>
            </a:p>
          </p:txBody>
        </p:sp>
      </p:grpSp>
      <p:sp>
        <p:nvSpPr>
          <p:cNvPr id="9" name="object 9"/>
          <p:cNvSpPr txBox="1"/>
          <p:nvPr/>
        </p:nvSpPr>
        <p:spPr>
          <a:xfrm>
            <a:off x="791076" y="-3210387"/>
            <a:ext cx="9328988" cy="2848596"/>
          </a:xfrm>
          <a:prstGeom prst="rect">
            <a:avLst/>
          </a:prstGeom>
        </p:spPr>
        <p:txBody>
          <a:bodyPr vert="horz" wrap="square" lIns="0" tIns="28253" rIns="0" bIns="0" rtlCol="0">
            <a:spAutoFit/>
          </a:bodyPr>
          <a:lstStyle/>
          <a:p>
            <a:pPr marL="22602">
              <a:spcBef>
                <a:spcPts val="222"/>
              </a:spcBef>
            </a:pPr>
            <a:r>
              <a:rPr sz="2848" spc="-294" dirty="0">
                <a:solidFill>
                  <a:srgbClr val="4A5467"/>
                </a:solidFill>
                <a:latin typeface="SimSun"/>
                <a:cs typeface="SimSun"/>
              </a:rPr>
              <a:t>深層生成モデル</a:t>
            </a:r>
            <a:r>
              <a:rPr sz="2937" spc="-142" dirty="0">
                <a:solidFill>
                  <a:srgbClr val="4A5467"/>
                </a:solidFill>
                <a:latin typeface="Microsoft Sans Serif"/>
                <a:cs typeface="Microsoft Sans Serif"/>
              </a:rPr>
              <a:t>: </a:t>
            </a:r>
            <a:r>
              <a:rPr sz="2848" spc="-383" dirty="0">
                <a:solidFill>
                  <a:srgbClr val="4A5467"/>
                </a:solidFill>
                <a:latin typeface="SimSun"/>
                <a:cs typeface="SimSun"/>
              </a:rPr>
              <a:t>拡散モデル </a:t>
            </a:r>
            <a:r>
              <a:rPr sz="2937" spc="-116" dirty="0">
                <a:solidFill>
                  <a:srgbClr val="4A5467"/>
                </a:solidFill>
                <a:latin typeface="Microsoft Sans Serif"/>
                <a:cs typeface="Microsoft Sans Serif"/>
              </a:rPr>
              <a:t>(Diffusion</a:t>
            </a:r>
            <a:r>
              <a:rPr sz="2937" spc="-160" dirty="0">
                <a:solidFill>
                  <a:srgbClr val="4A5467"/>
                </a:solidFill>
                <a:latin typeface="Microsoft Sans Serif"/>
                <a:cs typeface="Microsoft Sans Serif"/>
              </a:rPr>
              <a:t> </a:t>
            </a:r>
            <a:r>
              <a:rPr sz="2937" spc="-178" dirty="0">
                <a:solidFill>
                  <a:srgbClr val="4A5467"/>
                </a:solidFill>
                <a:latin typeface="Microsoft Sans Serif"/>
                <a:cs typeface="Microsoft Sans Serif"/>
              </a:rPr>
              <a:t>Models</a:t>
            </a:r>
            <a:r>
              <a:rPr sz="2937" spc="-125" dirty="0">
                <a:solidFill>
                  <a:srgbClr val="4A5467"/>
                </a:solidFill>
                <a:latin typeface="Microsoft Sans Serif"/>
                <a:cs typeface="Microsoft Sans Serif"/>
              </a:rPr>
              <a:t>) (</a:t>
            </a:r>
            <a:r>
              <a:rPr sz="2937" spc="-18" dirty="0">
                <a:solidFill>
                  <a:srgbClr val="4A5467"/>
                </a:solidFill>
                <a:latin typeface="Microsoft Sans Serif"/>
                <a:cs typeface="Microsoft Sans Serif"/>
              </a:rPr>
              <a:t>3/4)</a:t>
            </a:r>
            <a:endParaRPr sz="2937">
              <a:latin typeface="Microsoft Sans Serif"/>
              <a:cs typeface="Microsoft Sans Serif"/>
            </a:endParaRPr>
          </a:p>
          <a:p>
            <a:pPr>
              <a:lnSpc>
                <a:spcPct val="100000"/>
              </a:lnSpc>
            </a:pPr>
            <a:endParaRPr sz="2581">
              <a:latin typeface="Microsoft Sans Serif"/>
              <a:cs typeface="Microsoft Sans Serif"/>
            </a:endParaRPr>
          </a:p>
          <a:p>
            <a:pPr>
              <a:spcBef>
                <a:spcPts val="561"/>
              </a:spcBef>
            </a:pPr>
            <a:endParaRPr sz="2581">
              <a:latin typeface="Microsoft Sans Serif"/>
              <a:cs typeface="Microsoft Sans Serif"/>
            </a:endParaRPr>
          </a:p>
          <a:p>
            <a:pPr marL="428312">
              <a:tabLst>
                <a:tab pos="1038571" algn="l"/>
              </a:tabLst>
            </a:pPr>
            <a:r>
              <a:rPr sz="5339" b="1" spc="-133" baseline="1388" dirty="0">
                <a:solidFill>
                  <a:srgbClr val="2B5281"/>
                </a:solidFill>
                <a:latin typeface="DejaVu Sans"/>
                <a:cs typeface="DejaVu Sans"/>
              </a:rPr>
              <a:t>⚛</a:t>
            </a:r>
            <a:r>
              <a:rPr sz="5339" b="1" baseline="1388" dirty="0">
                <a:solidFill>
                  <a:srgbClr val="2B5281"/>
                </a:solidFill>
                <a:latin typeface="DejaVu Sans"/>
                <a:cs typeface="DejaVu Sans"/>
              </a:rPr>
              <a:t>	</a:t>
            </a:r>
            <a:r>
              <a:rPr sz="3559" b="1" spc="-329" dirty="0">
                <a:solidFill>
                  <a:srgbClr val="2B5281"/>
                </a:solidFill>
                <a:latin typeface="BIZ UDPGothic"/>
                <a:cs typeface="BIZ UDPGothic"/>
              </a:rPr>
              <a:t>拡散モデルの基本概念</a:t>
            </a:r>
            <a:endParaRPr sz="3559">
              <a:latin typeface="BIZ UDPGothic"/>
              <a:cs typeface="BIZ UDPGothic"/>
            </a:endParaRPr>
          </a:p>
          <a:p>
            <a:pPr marL="428312" marR="9041">
              <a:lnSpc>
                <a:spcPct val="110100"/>
              </a:lnSpc>
              <a:spcBef>
                <a:spcPts val="1166"/>
              </a:spcBef>
            </a:pPr>
            <a:r>
              <a:rPr sz="2492" spc="-374" dirty="0">
                <a:solidFill>
                  <a:srgbClr val="333333"/>
                </a:solidFill>
                <a:latin typeface="Microsoft Sans Serif"/>
                <a:cs typeface="Microsoft Sans Serif"/>
              </a:rPr>
              <a:t>GAN</a:t>
            </a:r>
            <a:r>
              <a:rPr sz="2403" spc="-303" dirty="0">
                <a:solidFill>
                  <a:srgbClr val="333333"/>
                </a:solidFill>
                <a:latin typeface="PMingLiU"/>
                <a:cs typeface="PMingLiU"/>
              </a:rPr>
              <a:t>や</a:t>
            </a:r>
            <a:r>
              <a:rPr sz="2492" spc="-436" dirty="0">
                <a:solidFill>
                  <a:srgbClr val="333333"/>
                </a:solidFill>
                <a:latin typeface="Microsoft Sans Serif"/>
                <a:cs typeface="Microsoft Sans Serif"/>
              </a:rPr>
              <a:t>VAE</a:t>
            </a:r>
            <a:r>
              <a:rPr sz="2403" spc="-303" dirty="0">
                <a:solidFill>
                  <a:srgbClr val="333333"/>
                </a:solidFill>
                <a:latin typeface="PMingLiU"/>
                <a:cs typeface="PMingLiU"/>
              </a:rPr>
              <a:t>に</a:t>
            </a:r>
            <a:r>
              <a:rPr sz="2403" spc="-303" dirty="0">
                <a:solidFill>
                  <a:srgbClr val="333333"/>
                </a:solidFill>
                <a:latin typeface="SimSun"/>
                <a:cs typeface="SimSun"/>
              </a:rPr>
              <a:t>続</a:t>
            </a:r>
            <a:r>
              <a:rPr sz="2403" spc="-258" dirty="0">
                <a:solidFill>
                  <a:srgbClr val="333333"/>
                </a:solidFill>
                <a:latin typeface="PMingLiU"/>
                <a:cs typeface="PMingLiU"/>
              </a:rPr>
              <a:t>く </a:t>
            </a:r>
            <a:r>
              <a:rPr sz="2403" spc="-303" dirty="0">
                <a:solidFill>
                  <a:srgbClr val="333333"/>
                </a:solidFill>
                <a:latin typeface="SimSun"/>
                <a:cs typeface="SimSun"/>
              </a:rPr>
              <a:t>新</a:t>
            </a:r>
            <a:r>
              <a:rPr sz="2403" spc="-303" dirty="0">
                <a:solidFill>
                  <a:srgbClr val="333333"/>
                </a:solidFill>
                <a:latin typeface="PMingLiU"/>
                <a:cs typeface="PMingLiU"/>
              </a:rPr>
              <a:t>しい</a:t>
            </a:r>
            <a:r>
              <a:rPr sz="2403" spc="-303" dirty="0">
                <a:solidFill>
                  <a:srgbClr val="333333"/>
                </a:solidFill>
                <a:latin typeface="SimSun"/>
                <a:cs typeface="SimSun"/>
              </a:rPr>
              <a:t>深層生成</a:t>
            </a:r>
            <a:r>
              <a:rPr sz="2403" spc="-320" dirty="0">
                <a:solidFill>
                  <a:srgbClr val="333333"/>
                </a:solidFill>
                <a:latin typeface="PMingLiU"/>
                <a:cs typeface="PMingLiU"/>
              </a:rPr>
              <a:t>アプローチで、</a:t>
            </a:r>
            <a:r>
              <a:rPr sz="2403" spc="-303" dirty="0">
                <a:solidFill>
                  <a:srgbClr val="333333"/>
                </a:solidFill>
                <a:latin typeface="SimSun"/>
                <a:cs typeface="SimSun"/>
              </a:rPr>
              <a:t>近年</a:t>
            </a:r>
            <a:r>
              <a:rPr sz="2403" b="1" spc="-303" dirty="0">
                <a:solidFill>
                  <a:srgbClr val="37B1AB"/>
                </a:solidFill>
                <a:latin typeface="BIZ UDPGothic"/>
                <a:cs typeface="BIZ UDPGothic"/>
              </a:rPr>
              <a:t>画像生成</a:t>
            </a:r>
            <a:r>
              <a:rPr sz="2403" b="1" spc="-303" dirty="0">
                <a:solidFill>
                  <a:srgbClr val="37B1AB"/>
                </a:solidFill>
                <a:latin typeface="Meiryo"/>
                <a:cs typeface="Meiryo"/>
              </a:rPr>
              <a:t>で</a:t>
            </a:r>
            <a:r>
              <a:rPr sz="2403" b="1" spc="-303" dirty="0">
                <a:solidFill>
                  <a:srgbClr val="37B1AB"/>
                </a:solidFill>
                <a:latin typeface="BIZ UDPGothic"/>
                <a:cs typeface="BIZ UDPGothic"/>
              </a:rPr>
              <a:t>顕著</a:t>
            </a:r>
            <a:r>
              <a:rPr sz="2403" b="1" spc="-303" dirty="0">
                <a:solidFill>
                  <a:srgbClr val="37B1AB"/>
                </a:solidFill>
                <a:latin typeface="Meiryo"/>
                <a:cs typeface="Meiryo"/>
              </a:rPr>
              <a:t>な</a:t>
            </a:r>
            <a:r>
              <a:rPr sz="2403" b="1" spc="-89" dirty="0">
                <a:solidFill>
                  <a:srgbClr val="37B1AB"/>
                </a:solidFill>
                <a:latin typeface="BIZ UDPGothic"/>
                <a:cs typeface="BIZ UDPGothic"/>
              </a:rPr>
              <a:t>性</a:t>
            </a:r>
            <a:r>
              <a:rPr sz="2403" b="1" spc="-303" dirty="0">
                <a:solidFill>
                  <a:srgbClr val="37B1AB"/>
                </a:solidFill>
                <a:latin typeface="BIZ UDPGothic"/>
                <a:cs typeface="BIZ UDPGothic"/>
              </a:rPr>
              <a:t>能</a:t>
            </a:r>
            <a:r>
              <a:rPr sz="2403" spc="-303" dirty="0">
                <a:solidFill>
                  <a:srgbClr val="333333"/>
                </a:solidFill>
                <a:latin typeface="PMingLiU"/>
                <a:cs typeface="PMingLiU"/>
              </a:rPr>
              <a:t>を</a:t>
            </a:r>
            <a:r>
              <a:rPr sz="2403" spc="-303" dirty="0">
                <a:solidFill>
                  <a:srgbClr val="333333"/>
                </a:solidFill>
                <a:latin typeface="SimSun"/>
                <a:cs typeface="SimSun"/>
              </a:rPr>
              <a:t>示</a:t>
            </a:r>
            <a:r>
              <a:rPr sz="2403" spc="-285" dirty="0">
                <a:solidFill>
                  <a:srgbClr val="333333"/>
                </a:solidFill>
                <a:latin typeface="PMingLiU"/>
                <a:cs typeface="PMingLiU"/>
              </a:rPr>
              <a:t>している。</a:t>
            </a:r>
            <a:endParaRPr sz="2403">
              <a:latin typeface="PMingLiU"/>
              <a:cs typeface="PMingLiU"/>
            </a:endParaRPr>
          </a:p>
        </p:txBody>
      </p:sp>
      <p:grpSp>
        <p:nvGrpSpPr>
          <p:cNvPr id="10" name="object 10"/>
          <p:cNvGrpSpPr/>
          <p:nvPr/>
        </p:nvGrpSpPr>
        <p:grpSpPr>
          <a:xfrm>
            <a:off x="4142730" y="81979"/>
            <a:ext cx="3050142" cy="50855"/>
            <a:chOff x="2327785" y="2719523"/>
            <a:chExt cx="1713864" cy="28575"/>
          </a:xfrm>
        </p:grpSpPr>
        <p:sp>
          <p:nvSpPr>
            <p:cNvPr id="11" name="object 11"/>
            <p:cNvSpPr/>
            <p:nvPr/>
          </p:nvSpPr>
          <p:spPr>
            <a:xfrm>
              <a:off x="2329690" y="2733674"/>
              <a:ext cx="448309" cy="0"/>
            </a:xfrm>
            <a:custGeom>
              <a:avLst/>
              <a:gdLst/>
              <a:ahLst/>
              <a:cxnLst/>
              <a:rect l="l" t="t" r="r" b="b"/>
              <a:pathLst>
                <a:path w="448310">
                  <a:moveTo>
                    <a:pt x="0" y="0"/>
                  </a:moveTo>
                  <a:lnTo>
                    <a:pt x="89190" y="0"/>
                  </a:lnTo>
                </a:path>
                <a:path w="448310">
                  <a:moveTo>
                    <a:pt x="374600" y="0"/>
                  </a:moveTo>
                  <a:lnTo>
                    <a:pt x="447847" y="0"/>
                  </a:lnTo>
                </a:path>
              </a:pathLst>
            </a:custGeom>
            <a:ln w="3537">
              <a:solidFill>
                <a:srgbClr val="666666"/>
              </a:solidFill>
            </a:ln>
          </p:spPr>
          <p:txBody>
            <a:bodyPr wrap="square" lIns="0" tIns="0" rIns="0" bIns="0" rtlCol="0"/>
            <a:lstStyle/>
            <a:p>
              <a:endParaRPr/>
            </a:p>
          </p:txBody>
        </p:sp>
        <p:sp>
          <p:nvSpPr>
            <p:cNvPr id="12" name="object 12"/>
            <p:cNvSpPr/>
            <p:nvPr/>
          </p:nvSpPr>
          <p:spPr>
            <a:xfrm>
              <a:off x="2763266" y="2719526"/>
              <a:ext cx="29209" cy="28575"/>
            </a:xfrm>
            <a:custGeom>
              <a:avLst/>
              <a:gdLst/>
              <a:ahLst/>
              <a:cxnLst/>
              <a:rect l="l" t="t" r="r" b="b"/>
              <a:pathLst>
                <a:path w="29210" h="28575">
                  <a:moveTo>
                    <a:pt x="28600" y="12890"/>
                  </a:moveTo>
                  <a:lnTo>
                    <a:pt x="28536" y="12573"/>
                  </a:lnTo>
                  <a:lnTo>
                    <a:pt x="27901" y="12268"/>
                  </a:lnTo>
                  <a:lnTo>
                    <a:pt x="27901" y="15417"/>
                  </a:lnTo>
                  <a:lnTo>
                    <a:pt x="26949" y="14947"/>
                  </a:lnTo>
                  <a:lnTo>
                    <a:pt x="27444" y="15176"/>
                  </a:lnTo>
                  <a:lnTo>
                    <a:pt x="27901" y="15417"/>
                  </a:lnTo>
                  <a:lnTo>
                    <a:pt x="27901" y="12268"/>
                  </a:lnTo>
                  <a:lnTo>
                    <a:pt x="26162" y="11391"/>
                  </a:lnTo>
                  <a:lnTo>
                    <a:pt x="23609" y="10134"/>
                  </a:lnTo>
                  <a:lnTo>
                    <a:pt x="21056" y="8864"/>
                  </a:lnTo>
                  <a:lnTo>
                    <a:pt x="18503" y="7594"/>
                  </a:lnTo>
                  <a:lnTo>
                    <a:pt x="15951" y="6337"/>
                  </a:lnTo>
                  <a:lnTo>
                    <a:pt x="13398" y="5067"/>
                  </a:lnTo>
                  <a:lnTo>
                    <a:pt x="10807" y="3860"/>
                  </a:lnTo>
                  <a:lnTo>
                    <a:pt x="8293" y="2540"/>
                  </a:lnTo>
                  <a:lnTo>
                    <a:pt x="5740" y="1270"/>
                  </a:lnTo>
                  <a:lnTo>
                    <a:pt x="3187" y="0"/>
                  </a:lnTo>
                  <a:lnTo>
                    <a:pt x="1422" y="0"/>
                  </a:lnTo>
                  <a:lnTo>
                    <a:pt x="0" y="0"/>
                  </a:lnTo>
                  <a:lnTo>
                    <a:pt x="0" y="1587"/>
                  </a:lnTo>
                  <a:lnTo>
                    <a:pt x="0" y="26720"/>
                  </a:lnTo>
                  <a:lnTo>
                    <a:pt x="0" y="28308"/>
                  </a:lnTo>
                  <a:lnTo>
                    <a:pt x="1143" y="28308"/>
                  </a:lnTo>
                  <a:lnTo>
                    <a:pt x="1422" y="28308"/>
                  </a:lnTo>
                  <a:lnTo>
                    <a:pt x="3187" y="28308"/>
                  </a:lnTo>
                  <a:lnTo>
                    <a:pt x="4102" y="27851"/>
                  </a:lnTo>
                  <a:lnTo>
                    <a:pt x="6654" y="26581"/>
                  </a:lnTo>
                  <a:lnTo>
                    <a:pt x="9207" y="25323"/>
                  </a:lnTo>
                  <a:lnTo>
                    <a:pt x="11760" y="24053"/>
                  </a:lnTo>
                  <a:lnTo>
                    <a:pt x="14312" y="22783"/>
                  </a:lnTo>
                  <a:lnTo>
                    <a:pt x="16865" y="21526"/>
                  </a:lnTo>
                  <a:lnTo>
                    <a:pt x="19418" y="20256"/>
                  </a:lnTo>
                  <a:lnTo>
                    <a:pt x="21971" y="18986"/>
                  </a:lnTo>
                  <a:lnTo>
                    <a:pt x="24523" y="17729"/>
                  </a:lnTo>
                  <a:lnTo>
                    <a:pt x="27076" y="16459"/>
                  </a:lnTo>
                  <a:lnTo>
                    <a:pt x="28536" y="15735"/>
                  </a:lnTo>
                  <a:lnTo>
                    <a:pt x="28536" y="15417"/>
                  </a:lnTo>
                  <a:lnTo>
                    <a:pt x="28536" y="14160"/>
                  </a:lnTo>
                  <a:lnTo>
                    <a:pt x="28422" y="13931"/>
                  </a:lnTo>
                  <a:lnTo>
                    <a:pt x="28244" y="13589"/>
                  </a:lnTo>
                  <a:lnTo>
                    <a:pt x="28536" y="13931"/>
                  </a:lnTo>
                  <a:lnTo>
                    <a:pt x="28600" y="12890"/>
                  </a:lnTo>
                  <a:close/>
                </a:path>
              </a:pathLst>
            </a:custGeom>
            <a:solidFill>
              <a:srgbClr val="666666"/>
            </a:solidFill>
          </p:spPr>
          <p:txBody>
            <a:bodyPr wrap="square" lIns="0" tIns="0" rIns="0" bIns="0" rtlCol="0"/>
            <a:lstStyle/>
            <a:p>
              <a:endParaRPr/>
            </a:p>
          </p:txBody>
        </p:sp>
        <p:sp>
          <p:nvSpPr>
            <p:cNvPr id="13" name="object 13"/>
            <p:cNvSpPr/>
            <p:nvPr/>
          </p:nvSpPr>
          <p:spPr>
            <a:xfrm>
              <a:off x="3407893" y="2733674"/>
              <a:ext cx="619125" cy="0"/>
            </a:xfrm>
            <a:custGeom>
              <a:avLst/>
              <a:gdLst/>
              <a:ahLst/>
              <a:cxnLst/>
              <a:rect l="l" t="t" r="r" b="b"/>
              <a:pathLst>
                <a:path w="619125">
                  <a:moveTo>
                    <a:pt x="0" y="0"/>
                  </a:moveTo>
                  <a:lnTo>
                    <a:pt x="89189" y="0"/>
                  </a:lnTo>
                </a:path>
                <a:path w="619125">
                  <a:moveTo>
                    <a:pt x="545845" y="0"/>
                  </a:moveTo>
                  <a:lnTo>
                    <a:pt x="619093" y="0"/>
                  </a:lnTo>
                </a:path>
              </a:pathLst>
            </a:custGeom>
            <a:ln w="3537">
              <a:solidFill>
                <a:srgbClr val="666666"/>
              </a:solidFill>
            </a:ln>
          </p:spPr>
          <p:txBody>
            <a:bodyPr wrap="square" lIns="0" tIns="0" rIns="0" bIns="0" rtlCol="0"/>
            <a:lstStyle/>
            <a:p>
              <a:endParaRPr/>
            </a:p>
          </p:txBody>
        </p:sp>
        <p:sp>
          <p:nvSpPr>
            <p:cNvPr id="14" name="object 14"/>
            <p:cNvSpPr/>
            <p:nvPr/>
          </p:nvSpPr>
          <p:spPr>
            <a:xfrm>
              <a:off x="4012704" y="2719526"/>
              <a:ext cx="29209" cy="28575"/>
            </a:xfrm>
            <a:custGeom>
              <a:avLst/>
              <a:gdLst/>
              <a:ahLst/>
              <a:cxnLst/>
              <a:rect l="l" t="t" r="r" b="b"/>
              <a:pathLst>
                <a:path w="29210" h="28575">
                  <a:moveTo>
                    <a:pt x="28613" y="12890"/>
                  </a:moveTo>
                  <a:lnTo>
                    <a:pt x="28549" y="12573"/>
                  </a:lnTo>
                  <a:lnTo>
                    <a:pt x="27914" y="12268"/>
                  </a:lnTo>
                  <a:lnTo>
                    <a:pt x="27914" y="15417"/>
                  </a:lnTo>
                  <a:lnTo>
                    <a:pt x="26962" y="14947"/>
                  </a:lnTo>
                  <a:lnTo>
                    <a:pt x="27457" y="15176"/>
                  </a:lnTo>
                  <a:lnTo>
                    <a:pt x="27914" y="15417"/>
                  </a:lnTo>
                  <a:lnTo>
                    <a:pt x="27914" y="12268"/>
                  </a:lnTo>
                  <a:lnTo>
                    <a:pt x="26174" y="11391"/>
                  </a:lnTo>
                  <a:lnTo>
                    <a:pt x="23622" y="10134"/>
                  </a:lnTo>
                  <a:lnTo>
                    <a:pt x="21069" y="8864"/>
                  </a:lnTo>
                  <a:lnTo>
                    <a:pt x="18516" y="7594"/>
                  </a:lnTo>
                  <a:lnTo>
                    <a:pt x="15963" y="6337"/>
                  </a:lnTo>
                  <a:lnTo>
                    <a:pt x="13411" y="5067"/>
                  </a:lnTo>
                  <a:lnTo>
                    <a:pt x="10820" y="3860"/>
                  </a:lnTo>
                  <a:lnTo>
                    <a:pt x="8305" y="2540"/>
                  </a:lnTo>
                  <a:lnTo>
                    <a:pt x="5753" y="1270"/>
                  </a:lnTo>
                  <a:lnTo>
                    <a:pt x="3200" y="0"/>
                  </a:lnTo>
                  <a:lnTo>
                    <a:pt x="1435" y="0"/>
                  </a:lnTo>
                  <a:lnTo>
                    <a:pt x="0" y="0"/>
                  </a:lnTo>
                  <a:lnTo>
                    <a:pt x="0" y="1587"/>
                  </a:lnTo>
                  <a:lnTo>
                    <a:pt x="0" y="26720"/>
                  </a:lnTo>
                  <a:lnTo>
                    <a:pt x="0" y="28308"/>
                  </a:lnTo>
                  <a:lnTo>
                    <a:pt x="1155" y="28308"/>
                  </a:lnTo>
                  <a:lnTo>
                    <a:pt x="1435" y="28308"/>
                  </a:lnTo>
                  <a:lnTo>
                    <a:pt x="3200" y="28308"/>
                  </a:lnTo>
                  <a:lnTo>
                    <a:pt x="4114" y="27851"/>
                  </a:lnTo>
                  <a:lnTo>
                    <a:pt x="6667" y="26581"/>
                  </a:lnTo>
                  <a:lnTo>
                    <a:pt x="9220" y="25323"/>
                  </a:lnTo>
                  <a:lnTo>
                    <a:pt x="11772" y="24053"/>
                  </a:lnTo>
                  <a:lnTo>
                    <a:pt x="14325" y="22783"/>
                  </a:lnTo>
                  <a:lnTo>
                    <a:pt x="16878" y="21526"/>
                  </a:lnTo>
                  <a:lnTo>
                    <a:pt x="19431" y="20256"/>
                  </a:lnTo>
                  <a:lnTo>
                    <a:pt x="21983" y="18986"/>
                  </a:lnTo>
                  <a:lnTo>
                    <a:pt x="24536" y="17729"/>
                  </a:lnTo>
                  <a:lnTo>
                    <a:pt x="27089" y="16459"/>
                  </a:lnTo>
                  <a:lnTo>
                    <a:pt x="28549" y="15735"/>
                  </a:lnTo>
                  <a:lnTo>
                    <a:pt x="28549" y="15417"/>
                  </a:lnTo>
                  <a:lnTo>
                    <a:pt x="28549" y="14160"/>
                  </a:lnTo>
                  <a:lnTo>
                    <a:pt x="28435" y="13931"/>
                  </a:lnTo>
                  <a:lnTo>
                    <a:pt x="28257" y="13589"/>
                  </a:lnTo>
                  <a:lnTo>
                    <a:pt x="28549" y="13931"/>
                  </a:lnTo>
                  <a:lnTo>
                    <a:pt x="28613" y="12890"/>
                  </a:lnTo>
                  <a:close/>
                </a:path>
              </a:pathLst>
            </a:custGeom>
            <a:solidFill>
              <a:srgbClr val="666666"/>
            </a:solidFill>
          </p:spPr>
          <p:txBody>
            <a:bodyPr wrap="square" lIns="0" tIns="0" rIns="0" bIns="0" rtlCol="0"/>
            <a:lstStyle/>
            <a:p>
              <a:endParaRPr/>
            </a:p>
          </p:txBody>
        </p:sp>
      </p:grpSp>
      <p:sp>
        <p:nvSpPr>
          <p:cNvPr id="15" name="object 15"/>
          <p:cNvSpPr txBox="1"/>
          <p:nvPr/>
        </p:nvSpPr>
        <p:spPr>
          <a:xfrm>
            <a:off x="4304855" y="2203"/>
            <a:ext cx="527757" cy="159783"/>
          </a:xfrm>
          <a:prstGeom prst="rect">
            <a:avLst/>
          </a:prstGeom>
        </p:spPr>
        <p:txBody>
          <a:bodyPr vert="horz" wrap="square" lIns="0" tIns="22602" rIns="0" bIns="0" rtlCol="0">
            <a:spAutoFit/>
          </a:bodyPr>
          <a:lstStyle/>
          <a:p>
            <a:pPr>
              <a:spcBef>
                <a:spcPts val="178"/>
              </a:spcBef>
            </a:pPr>
            <a:r>
              <a:rPr sz="890" spc="-116" dirty="0">
                <a:latin typeface="SimSun"/>
                <a:cs typeface="SimSun"/>
              </a:rPr>
              <a:t>ノイズ付加</a:t>
            </a:r>
            <a:endParaRPr sz="890">
              <a:latin typeface="SimSun"/>
              <a:cs typeface="SimSun"/>
            </a:endParaRPr>
          </a:p>
        </p:txBody>
      </p:sp>
      <p:sp>
        <p:nvSpPr>
          <p:cNvPr id="16" name="object 16"/>
          <p:cNvSpPr txBox="1"/>
          <p:nvPr/>
        </p:nvSpPr>
        <p:spPr>
          <a:xfrm>
            <a:off x="6223719" y="2203"/>
            <a:ext cx="832885" cy="159783"/>
          </a:xfrm>
          <a:prstGeom prst="rect">
            <a:avLst/>
          </a:prstGeom>
        </p:spPr>
        <p:txBody>
          <a:bodyPr vert="horz" wrap="square" lIns="0" tIns="22602" rIns="0" bIns="0" rtlCol="0">
            <a:spAutoFit/>
          </a:bodyPr>
          <a:lstStyle/>
          <a:p>
            <a:pPr>
              <a:spcBef>
                <a:spcPts val="178"/>
              </a:spcBef>
            </a:pPr>
            <a:r>
              <a:rPr sz="890" spc="-107" dirty="0">
                <a:latin typeface="SimSun"/>
                <a:cs typeface="SimSun"/>
              </a:rPr>
              <a:t>逐次的ノイズ除去</a:t>
            </a:r>
            <a:endParaRPr sz="890">
              <a:latin typeface="SimSun"/>
              <a:cs typeface="SimSun"/>
            </a:endParaRPr>
          </a:p>
        </p:txBody>
      </p:sp>
      <p:grpSp>
        <p:nvGrpSpPr>
          <p:cNvPr id="17" name="object 17"/>
          <p:cNvGrpSpPr/>
          <p:nvPr/>
        </p:nvGrpSpPr>
        <p:grpSpPr>
          <a:xfrm>
            <a:off x="3235585" y="-66226"/>
            <a:ext cx="914252" cy="346941"/>
            <a:chOff x="1818061" y="2636247"/>
            <a:chExt cx="513715" cy="194945"/>
          </a:xfrm>
        </p:grpSpPr>
        <p:sp>
          <p:nvSpPr>
            <p:cNvPr id="18" name="object 18"/>
            <p:cNvSpPr/>
            <p:nvPr/>
          </p:nvSpPr>
          <p:spPr>
            <a:xfrm>
              <a:off x="1819966" y="2638152"/>
              <a:ext cx="509905" cy="191135"/>
            </a:xfrm>
            <a:custGeom>
              <a:avLst/>
              <a:gdLst/>
              <a:ahLst/>
              <a:cxnLst/>
              <a:rect l="l" t="t" r="r" b="b"/>
              <a:pathLst>
                <a:path w="509905" h="191135">
                  <a:moveTo>
                    <a:pt x="509724" y="191044"/>
                  </a:moveTo>
                  <a:lnTo>
                    <a:pt x="0" y="191044"/>
                  </a:lnTo>
                  <a:lnTo>
                    <a:pt x="0" y="0"/>
                  </a:lnTo>
                  <a:lnTo>
                    <a:pt x="509724" y="0"/>
                  </a:lnTo>
                  <a:lnTo>
                    <a:pt x="509724" y="191044"/>
                  </a:lnTo>
                  <a:close/>
                </a:path>
              </a:pathLst>
            </a:custGeom>
            <a:solidFill>
              <a:srgbClr val="EDEDED"/>
            </a:solidFill>
          </p:spPr>
          <p:txBody>
            <a:bodyPr wrap="square" lIns="0" tIns="0" rIns="0" bIns="0" rtlCol="0"/>
            <a:lstStyle/>
            <a:p>
              <a:endParaRPr/>
            </a:p>
          </p:txBody>
        </p:sp>
        <p:sp>
          <p:nvSpPr>
            <p:cNvPr id="19" name="object 19"/>
            <p:cNvSpPr/>
            <p:nvPr/>
          </p:nvSpPr>
          <p:spPr>
            <a:xfrm>
              <a:off x="1819966" y="2638152"/>
              <a:ext cx="509905" cy="191135"/>
            </a:xfrm>
            <a:custGeom>
              <a:avLst/>
              <a:gdLst/>
              <a:ahLst/>
              <a:cxnLst/>
              <a:rect l="l" t="t" r="r" b="b"/>
              <a:pathLst>
                <a:path w="509905" h="191135">
                  <a:moveTo>
                    <a:pt x="0" y="0"/>
                  </a:moveTo>
                  <a:lnTo>
                    <a:pt x="509724" y="0"/>
                  </a:lnTo>
                  <a:lnTo>
                    <a:pt x="509724" y="191044"/>
                  </a:lnTo>
                  <a:lnTo>
                    <a:pt x="0" y="191044"/>
                  </a:lnTo>
                  <a:lnTo>
                    <a:pt x="0" y="0"/>
                  </a:lnTo>
                  <a:close/>
                </a:path>
              </a:pathLst>
            </a:custGeom>
            <a:ln w="3541">
              <a:solidFill>
                <a:srgbClr val="999999"/>
              </a:solidFill>
            </a:ln>
          </p:spPr>
          <p:txBody>
            <a:bodyPr wrap="square" lIns="0" tIns="0" rIns="0" bIns="0" rtlCol="0"/>
            <a:lstStyle/>
            <a:p>
              <a:endParaRPr/>
            </a:p>
          </p:txBody>
        </p:sp>
      </p:grpSp>
      <p:sp>
        <p:nvSpPr>
          <p:cNvPr id="20" name="object 20"/>
          <p:cNvSpPr txBox="1"/>
          <p:nvPr/>
        </p:nvSpPr>
        <p:spPr>
          <a:xfrm>
            <a:off x="3429447" y="2203"/>
            <a:ext cx="549229" cy="159783"/>
          </a:xfrm>
          <a:prstGeom prst="rect">
            <a:avLst/>
          </a:prstGeom>
        </p:spPr>
        <p:txBody>
          <a:bodyPr vert="horz" wrap="square" lIns="0" tIns="22602" rIns="0" bIns="0" rtlCol="0">
            <a:spAutoFit/>
          </a:bodyPr>
          <a:lstStyle/>
          <a:p>
            <a:pPr>
              <a:spcBef>
                <a:spcPts val="178"/>
              </a:spcBef>
            </a:pPr>
            <a:r>
              <a:rPr sz="890" spc="-125" dirty="0">
                <a:latin typeface="SimSun"/>
                <a:cs typeface="SimSun"/>
              </a:rPr>
              <a:t>実データ </a:t>
            </a:r>
            <a:r>
              <a:rPr sz="712" spc="-44" dirty="0">
                <a:latin typeface="Arial"/>
                <a:cs typeface="Arial"/>
              </a:rPr>
              <a:t>x</a:t>
            </a:r>
            <a:r>
              <a:rPr sz="712" spc="-44" dirty="0">
                <a:latin typeface="Calibri"/>
                <a:cs typeface="Calibri"/>
              </a:rPr>
              <a:t>₀</a:t>
            </a:r>
            <a:endParaRPr sz="712">
              <a:latin typeface="Calibri"/>
              <a:cs typeface="Calibri"/>
            </a:endParaRPr>
          </a:p>
        </p:txBody>
      </p:sp>
      <p:grpSp>
        <p:nvGrpSpPr>
          <p:cNvPr id="21" name="object 21"/>
          <p:cNvGrpSpPr/>
          <p:nvPr/>
        </p:nvGrpSpPr>
        <p:grpSpPr>
          <a:xfrm>
            <a:off x="4965160" y="-66226"/>
            <a:ext cx="1104109" cy="346941"/>
            <a:chOff x="2789903" y="2636247"/>
            <a:chExt cx="620395" cy="194945"/>
          </a:xfrm>
        </p:grpSpPr>
        <p:sp>
          <p:nvSpPr>
            <p:cNvPr id="22" name="object 22"/>
            <p:cNvSpPr/>
            <p:nvPr/>
          </p:nvSpPr>
          <p:spPr>
            <a:xfrm>
              <a:off x="2791808" y="2638152"/>
              <a:ext cx="616585" cy="191135"/>
            </a:xfrm>
            <a:custGeom>
              <a:avLst/>
              <a:gdLst/>
              <a:ahLst/>
              <a:cxnLst/>
              <a:rect l="l" t="t" r="r" b="b"/>
              <a:pathLst>
                <a:path w="616585" h="191135">
                  <a:moveTo>
                    <a:pt x="616083" y="191044"/>
                  </a:moveTo>
                  <a:lnTo>
                    <a:pt x="0" y="191044"/>
                  </a:lnTo>
                  <a:lnTo>
                    <a:pt x="0" y="0"/>
                  </a:lnTo>
                  <a:lnTo>
                    <a:pt x="616083" y="0"/>
                  </a:lnTo>
                  <a:lnTo>
                    <a:pt x="616083" y="191044"/>
                  </a:lnTo>
                  <a:close/>
                </a:path>
              </a:pathLst>
            </a:custGeom>
            <a:solidFill>
              <a:srgbClr val="37B1AB"/>
            </a:solidFill>
          </p:spPr>
          <p:txBody>
            <a:bodyPr wrap="square" lIns="0" tIns="0" rIns="0" bIns="0" rtlCol="0"/>
            <a:lstStyle/>
            <a:p>
              <a:endParaRPr/>
            </a:p>
          </p:txBody>
        </p:sp>
        <p:sp>
          <p:nvSpPr>
            <p:cNvPr id="23" name="object 23"/>
            <p:cNvSpPr/>
            <p:nvPr/>
          </p:nvSpPr>
          <p:spPr>
            <a:xfrm>
              <a:off x="2791808" y="2638152"/>
              <a:ext cx="616585" cy="191135"/>
            </a:xfrm>
            <a:custGeom>
              <a:avLst/>
              <a:gdLst/>
              <a:ahLst/>
              <a:cxnLst/>
              <a:rect l="l" t="t" r="r" b="b"/>
              <a:pathLst>
                <a:path w="616585" h="191135">
                  <a:moveTo>
                    <a:pt x="0" y="0"/>
                  </a:moveTo>
                  <a:lnTo>
                    <a:pt x="616083" y="0"/>
                  </a:lnTo>
                  <a:lnTo>
                    <a:pt x="616083" y="191044"/>
                  </a:lnTo>
                  <a:lnTo>
                    <a:pt x="0" y="191044"/>
                  </a:lnTo>
                  <a:lnTo>
                    <a:pt x="0" y="0"/>
                  </a:lnTo>
                  <a:close/>
                </a:path>
              </a:pathLst>
            </a:custGeom>
            <a:ln w="3540">
              <a:solidFill>
                <a:srgbClr val="999999"/>
              </a:solidFill>
            </a:ln>
          </p:spPr>
          <p:txBody>
            <a:bodyPr wrap="square" lIns="0" tIns="0" rIns="0" bIns="0" rtlCol="0"/>
            <a:lstStyle/>
            <a:p>
              <a:endParaRPr/>
            </a:p>
          </p:txBody>
        </p:sp>
      </p:grpSp>
      <p:sp>
        <p:nvSpPr>
          <p:cNvPr id="24" name="object 24"/>
          <p:cNvSpPr txBox="1"/>
          <p:nvPr/>
        </p:nvSpPr>
        <p:spPr>
          <a:xfrm>
            <a:off x="5159024" y="2203"/>
            <a:ext cx="739086" cy="159783"/>
          </a:xfrm>
          <a:prstGeom prst="rect">
            <a:avLst/>
          </a:prstGeom>
        </p:spPr>
        <p:txBody>
          <a:bodyPr vert="horz" wrap="square" lIns="0" tIns="22602" rIns="0" bIns="0" rtlCol="0">
            <a:spAutoFit/>
          </a:bodyPr>
          <a:lstStyle/>
          <a:p>
            <a:pPr>
              <a:spcBef>
                <a:spcPts val="178"/>
              </a:spcBef>
            </a:pPr>
            <a:r>
              <a:rPr sz="890" spc="-133" dirty="0">
                <a:solidFill>
                  <a:srgbClr val="FFFFFF"/>
                </a:solidFill>
                <a:latin typeface="SimSun"/>
                <a:cs typeface="SimSun"/>
              </a:rPr>
              <a:t>ノイズデータ </a:t>
            </a:r>
            <a:r>
              <a:rPr sz="712" spc="-44" dirty="0">
                <a:solidFill>
                  <a:srgbClr val="FFFFFF"/>
                </a:solidFill>
                <a:latin typeface="Arial"/>
                <a:cs typeface="Arial"/>
              </a:rPr>
              <a:t>x</a:t>
            </a:r>
            <a:r>
              <a:rPr sz="712" spc="-44" dirty="0">
                <a:solidFill>
                  <a:srgbClr val="FFFFFF"/>
                </a:solidFill>
                <a:latin typeface="Microsoft Sans Serif"/>
                <a:cs typeface="Microsoft Sans Serif"/>
              </a:rPr>
              <a:t>ₜ</a:t>
            </a:r>
            <a:endParaRPr sz="712">
              <a:latin typeface="Microsoft Sans Serif"/>
              <a:cs typeface="Microsoft Sans Serif"/>
            </a:endParaRPr>
          </a:p>
        </p:txBody>
      </p:sp>
      <p:sp>
        <p:nvSpPr>
          <p:cNvPr id="25" name="object 25"/>
          <p:cNvSpPr/>
          <p:nvPr/>
        </p:nvSpPr>
        <p:spPr>
          <a:xfrm>
            <a:off x="7192175" y="-62836"/>
            <a:ext cx="1028392" cy="340161"/>
          </a:xfrm>
          <a:custGeom>
            <a:avLst/>
            <a:gdLst/>
            <a:ahLst/>
            <a:cxnLst/>
            <a:rect l="l" t="t" r="r" b="b"/>
            <a:pathLst>
              <a:path w="577850" h="191135">
                <a:moveTo>
                  <a:pt x="577676" y="191044"/>
                </a:moveTo>
                <a:lnTo>
                  <a:pt x="0" y="191044"/>
                </a:lnTo>
                <a:lnTo>
                  <a:pt x="0" y="0"/>
                </a:lnTo>
                <a:lnTo>
                  <a:pt x="577676" y="0"/>
                </a:lnTo>
                <a:lnTo>
                  <a:pt x="577676" y="191044"/>
                </a:lnTo>
                <a:close/>
              </a:path>
            </a:pathLst>
          </a:custGeom>
          <a:solidFill>
            <a:srgbClr val="37B1AB"/>
          </a:solidFill>
        </p:spPr>
        <p:txBody>
          <a:bodyPr wrap="square" lIns="0" tIns="0" rIns="0" bIns="0" rtlCol="0"/>
          <a:lstStyle/>
          <a:p>
            <a:endParaRPr/>
          </a:p>
        </p:txBody>
      </p:sp>
      <p:sp>
        <p:nvSpPr>
          <p:cNvPr id="26" name="object 26"/>
          <p:cNvSpPr txBox="1"/>
          <p:nvPr/>
        </p:nvSpPr>
        <p:spPr>
          <a:xfrm>
            <a:off x="7192175" y="-62839"/>
            <a:ext cx="1028392" cy="225969"/>
          </a:xfrm>
          <a:prstGeom prst="rect">
            <a:avLst/>
          </a:prstGeom>
          <a:ln w="3540">
            <a:solidFill>
              <a:srgbClr val="999999"/>
            </a:solidFill>
          </a:ln>
        </p:spPr>
        <p:txBody>
          <a:bodyPr vert="horz" wrap="square" lIns="0" tIns="88148" rIns="0" bIns="0" rtlCol="0">
            <a:spAutoFit/>
          </a:bodyPr>
          <a:lstStyle/>
          <a:p>
            <a:pPr marL="189858">
              <a:spcBef>
                <a:spcPts val="694"/>
              </a:spcBef>
            </a:pPr>
            <a:r>
              <a:rPr sz="890" spc="-98" dirty="0">
                <a:solidFill>
                  <a:srgbClr val="FFFFFF"/>
                </a:solidFill>
                <a:latin typeface="Meiryo"/>
                <a:cs typeface="Meiryo"/>
              </a:rPr>
              <a:t>⽣</a:t>
            </a:r>
            <a:r>
              <a:rPr sz="890" spc="-125" dirty="0">
                <a:solidFill>
                  <a:srgbClr val="FFFFFF"/>
                </a:solidFill>
                <a:latin typeface="SimSun"/>
                <a:cs typeface="SimSun"/>
              </a:rPr>
              <a:t>成データ </a:t>
            </a:r>
            <a:r>
              <a:rPr sz="712" spc="-44" dirty="0">
                <a:solidFill>
                  <a:srgbClr val="FFFFFF"/>
                </a:solidFill>
                <a:latin typeface="Arial"/>
                <a:cs typeface="Arial"/>
              </a:rPr>
              <a:t>x'</a:t>
            </a:r>
            <a:r>
              <a:rPr sz="712" spc="-44" dirty="0">
                <a:solidFill>
                  <a:srgbClr val="FFFFFF"/>
                </a:solidFill>
                <a:latin typeface="Microsoft Sans Serif"/>
                <a:cs typeface="Microsoft Sans Serif"/>
              </a:rPr>
              <a:t>₀</a:t>
            </a:r>
            <a:endParaRPr sz="712">
              <a:latin typeface="Microsoft Sans Serif"/>
              <a:cs typeface="Microsoft Sans Serif"/>
            </a:endParaRPr>
          </a:p>
        </p:txBody>
      </p:sp>
      <p:sp>
        <p:nvSpPr>
          <p:cNvPr id="27" name="object 27"/>
          <p:cNvSpPr/>
          <p:nvPr/>
        </p:nvSpPr>
        <p:spPr>
          <a:xfrm>
            <a:off x="1237438" y="1310718"/>
            <a:ext cx="101709" cy="1525637"/>
          </a:xfrm>
          <a:custGeom>
            <a:avLst/>
            <a:gdLst/>
            <a:ahLst/>
            <a:cxnLst/>
            <a:rect l="l" t="t" r="r" b="b"/>
            <a:pathLst>
              <a:path w="57150" h="857250">
                <a:moveTo>
                  <a:pt x="57150" y="824890"/>
                </a:moveTo>
                <a:lnTo>
                  <a:pt x="32372" y="800100"/>
                </a:lnTo>
                <a:lnTo>
                  <a:pt x="24790" y="800100"/>
                </a:lnTo>
                <a:lnTo>
                  <a:pt x="0" y="824890"/>
                </a:lnTo>
                <a:lnTo>
                  <a:pt x="0" y="832472"/>
                </a:lnTo>
                <a:lnTo>
                  <a:pt x="24790" y="857250"/>
                </a:lnTo>
                <a:lnTo>
                  <a:pt x="32372" y="857250"/>
                </a:lnTo>
                <a:lnTo>
                  <a:pt x="57150" y="832472"/>
                </a:lnTo>
                <a:lnTo>
                  <a:pt x="57150" y="828675"/>
                </a:lnTo>
                <a:lnTo>
                  <a:pt x="57150" y="824890"/>
                </a:lnTo>
                <a:close/>
              </a:path>
              <a:path w="57150" h="857250">
                <a:moveTo>
                  <a:pt x="57150" y="558190"/>
                </a:moveTo>
                <a:lnTo>
                  <a:pt x="32372" y="533400"/>
                </a:lnTo>
                <a:lnTo>
                  <a:pt x="24790" y="533400"/>
                </a:lnTo>
                <a:lnTo>
                  <a:pt x="0" y="558190"/>
                </a:lnTo>
                <a:lnTo>
                  <a:pt x="0" y="565772"/>
                </a:lnTo>
                <a:lnTo>
                  <a:pt x="24790" y="590550"/>
                </a:lnTo>
                <a:lnTo>
                  <a:pt x="32372" y="590550"/>
                </a:lnTo>
                <a:lnTo>
                  <a:pt x="57150" y="565772"/>
                </a:lnTo>
                <a:lnTo>
                  <a:pt x="57150" y="561975"/>
                </a:lnTo>
                <a:lnTo>
                  <a:pt x="57150" y="558190"/>
                </a:lnTo>
                <a:close/>
              </a:path>
              <a:path w="57150" h="857250">
                <a:moveTo>
                  <a:pt x="57150" y="291490"/>
                </a:moveTo>
                <a:lnTo>
                  <a:pt x="32372" y="266700"/>
                </a:lnTo>
                <a:lnTo>
                  <a:pt x="24790" y="266700"/>
                </a:lnTo>
                <a:lnTo>
                  <a:pt x="0" y="291490"/>
                </a:lnTo>
                <a:lnTo>
                  <a:pt x="0" y="299072"/>
                </a:lnTo>
                <a:lnTo>
                  <a:pt x="24790" y="323850"/>
                </a:lnTo>
                <a:lnTo>
                  <a:pt x="32372" y="323850"/>
                </a:lnTo>
                <a:lnTo>
                  <a:pt x="57150" y="299072"/>
                </a:lnTo>
                <a:lnTo>
                  <a:pt x="57150" y="295275"/>
                </a:lnTo>
                <a:lnTo>
                  <a:pt x="57150" y="291490"/>
                </a:lnTo>
                <a:close/>
              </a:path>
              <a:path w="57150" h="8572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Lst>
          </a:custGeom>
          <a:solidFill>
            <a:srgbClr val="333333"/>
          </a:solidFill>
        </p:spPr>
        <p:txBody>
          <a:bodyPr wrap="square" lIns="0" tIns="0" rIns="0" bIns="0" rtlCol="0"/>
          <a:lstStyle/>
          <a:p>
            <a:endParaRPr/>
          </a:p>
        </p:txBody>
      </p:sp>
      <p:sp>
        <p:nvSpPr>
          <p:cNvPr id="28" name="object 28"/>
          <p:cNvSpPr txBox="1"/>
          <p:nvPr/>
        </p:nvSpPr>
        <p:spPr>
          <a:xfrm>
            <a:off x="1220508" y="437360"/>
            <a:ext cx="9034032" cy="3968903"/>
          </a:xfrm>
          <a:prstGeom prst="rect">
            <a:avLst/>
          </a:prstGeom>
        </p:spPr>
        <p:txBody>
          <a:bodyPr vert="horz" wrap="square" lIns="0" tIns="167255" rIns="0" bIns="0" rtlCol="0">
            <a:spAutoFit/>
          </a:bodyPr>
          <a:lstStyle/>
          <a:p>
            <a:pPr>
              <a:spcBef>
                <a:spcPts val="1317"/>
              </a:spcBef>
            </a:pPr>
            <a:r>
              <a:rPr sz="2403" spc="-303" dirty="0">
                <a:solidFill>
                  <a:srgbClr val="333333"/>
                </a:solidFill>
                <a:latin typeface="SimSun"/>
                <a:cs typeface="SimSun"/>
              </a:rPr>
              <a:t>特徴</a:t>
            </a:r>
            <a:r>
              <a:rPr sz="2492" spc="-89" dirty="0">
                <a:solidFill>
                  <a:srgbClr val="333333"/>
                </a:solidFill>
                <a:latin typeface="Microsoft Sans Serif"/>
                <a:cs typeface="Microsoft Sans Serif"/>
              </a:rPr>
              <a:t>:</a:t>
            </a:r>
            <a:endParaRPr sz="2492">
              <a:latin typeface="Microsoft Sans Serif"/>
              <a:cs typeface="Microsoft Sans Serif"/>
            </a:endParaRPr>
          </a:p>
          <a:p>
            <a:pPr marL="337903" marR="9041">
              <a:lnSpc>
                <a:spcPct val="126499"/>
              </a:lnSpc>
              <a:spcBef>
                <a:spcPts val="363"/>
              </a:spcBef>
            </a:pPr>
            <a:r>
              <a:rPr sz="2581" b="1" spc="-240" dirty="0">
                <a:solidFill>
                  <a:srgbClr val="37B1AB"/>
                </a:solidFill>
                <a:latin typeface="Arial"/>
                <a:cs typeface="Arial"/>
              </a:rPr>
              <a:t>Denoising</a:t>
            </a:r>
            <a:r>
              <a:rPr sz="2581" b="1" spc="-71" dirty="0">
                <a:solidFill>
                  <a:srgbClr val="37B1AB"/>
                </a:solidFill>
                <a:latin typeface="Arial"/>
                <a:cs typeface="Arial"/>
              </a:rPr>
              <a:t> </a:t>
            </a:r>
            <a:r>
              <a:rPr sz="2581" b="1" spc="-214" dirty="0">
                <a:solidFill>
                  <a:srgbClr val="37B1AB"/>
                </a:solidFill>
                <a:latin typeface="Arial"/>
                <a:cs typeface="Arial"/>
              </a:rPr>
              <a:t>Diffusion</a:t>
            </a:r>
            <a:r>
              <a:rPr sz="2581" b="1" spc="-71" dirty="0">
                <a:solidFill>
                  <a:srgbClr val="37B1AB"/>
                </a:solidFill>
                <a:latin typeface="Arial"/>
                <a:cs typeface="Arial"/>
              </a:rPr>
              <a:t> </a:t>
            </a:r>
            <a:r>
              <a:rPr sz="2581" b="1" spc="-196" dirty="0">
                <a:solidFill>
                  <a:srgbClr val="37B1AB"/>
                </a:solidFill>
                <a:latin typeface="Arial"/>
                <a:cs typeface="Arial"/>
              </a:rPr>
              <a:t>Probabilistic</a:t>
            </a:r>
            <a:r>
              <a:rPr sz="2581" b="1" spc="-71" dirty="0">
                <a:solidFill>
                  <a:srgbClr val="37B1AB"/>
                </a:solidFill>
                <a:latin typeface="Arial"/>
                <a:cs typeface="Arial"/>
              </a:rPr>
              <a:t> </a:t>
            </a:r>
            <a:r>
              <a:rPr sz="2581" b="1" spc="-222" dirty="0">
                <a:solidFill>
                  <a:srgbClr val="37B1AB"/>
                </a:solidFill>
                <a:latin typeface="Arial"/>
                <a:cs typeface="Arial"/>
              </a:rPr>
              <a:t>Model</a:t>
            </a:r>
            <a:r>
              <a:rPr sz="2581" b="1" spc="-169" dirty="0">
                <a:solidFill>
                  <a:srgbClr val="37B1AB"/>
                </a:solidFill>
                <a:latin typeface="Arial"/>
                <a:cs typeface="Arial"/>
              </a:rPr>
              <a:t> (</a:t>
            </a:r>
            <a:r>
              <a:rPr sz="2581" b="1" spc="-258" dirty="0">
                <a:solidFill>
                  <a:srgbClr val="37B1AB"/>
                </a:solidFill>
                <a:latin typeface="Arial"/>
                <a:cs typeface="Arial"/>
              </a:rPr>
              <a:t>DDPM)</a:t>
            </a:r>
            <a:r>
              <a:rPr sz="2403" spc="-303" dirty="0">
                <a:solidFill>
                  <a:srgbClr val="333333"/>
                </a:solidFill>
                <a:latin typeface="PMingLiU"/>
                <a:cs typeface="PMingLiU"/>
              </a:rPr>
              <a:t>などに</a:t>
            </a:r>
            <a:r>
              <a:rPr sz="2403" spc="-303" dirty="0">
                <a:solidFill>
                  <a:srgbClr val="333333"/>
                </a:solidFill>
                <a:latin typeface="SimSun"/>
                <a:cs typeface="SimSun"/>
              </a:rPr>
              <a:t>代表</a:t>
            </a:r>
            <a:r>
              <a:rPr sz="2403" spc="-231" dirty="0">
                <a:solidFill>
                  <a:srgbClr val="333333"/>
                </a:solidFill>
                <a:latin typeface="PMingLiU"/>
                <a:cs typeface="PMingLiU"/>
              </a:rPr>
              <a:t>される</a:t>
            </a:r>
            <a:r>
              <a:rPr sz="2403" spc="-303" dirty="0">
                <a:solidFill>
                  <a:srgbClr val="333333"/>
                </a:solidFill>
                <a:latin typeface="SimSun"/>
                <a:cs typeface="SimSun"/>
              </a:rPr>
              <a:t>逐次的</a:t>
            </a:r>
            <a:r>
              <a:rPr sz="2403" spc="-303" dirty="0">
                <a:solidFill>
                  <a:srgbClr val="333333"/>
                </a:solidFill>
                <a:latin typeface="PMingLiU"/>
                <a:cs typeface="PMingLiU"/>
              </a:rPr>
              <a:t>に</a:t>
            </a:r>
            <a:r>
              <a:rPr sz="2403" b="1" spc="-329" dirty="0">
                <a:solidFill>
                  <a:srgbClr val="37B1AB"/>
                </a:solidFill>
                <a:latin typeface="Meiryo"/>
                <a:cs typeface="Meiryo"/>
              </a:rPr>
              <a:t>ノイズを</a:t>
            </a:r>
            <a:r>
              <a:rPr sz="2403" b="1" spc="-303" dirty="0">
                <a:solidFill>
                  <a:srgbClr val="37B1AB"/>
                </a:solidFill>
                <a:latin typeface="BIZ UDPGothic"/>
                <a:cs typeface="BIZ UDPGothic"/>
              </a:rPr>
              <a:t>付加</a:t>
            </a:r>
            <a:r>
              <a:rPr sz="2403" b="1" spc="1299" dirty="0">
                <a:solidFill>
                  <a:srgbClr val="37B1AB"/>
                </a:solidFill>
                <a:latin typeface="Meiryo"/>
                <a:cs typeface="Meiryo"/>
              </a:rPr>
              <a:t>‧</a:t>
            </a:r>
            <a:r>
              <a:rPr sz="2403" b="1" spc="-303" dirty="0">
                <a:solidFill>
                  <a:srgbClr val="37B1AB"/>
                </a:solidFill>
                <a:latin typeface="BIZ UDPGothic"/>
                <a:cs typeface="BIZ UDPGothic"/>
              </a:rPr>
              <a:t>除去</a:t>
            </a:r>
            <a:r>
              <a:rPr sz="2403" b="1" spc="-303" dirty="0">
                <a:solidFill>
                  <a:srgbClr val="37B1AB"/>
                </a:solidFill>
                <a:latin typeface="Meiryo"/>
                <a:cs typeface="Meiryo"/>
              </a:rPr>
              <a:t>するプロセス</a:t>
            </a:r>
            <a:r>
              <a:rPr sz="2403" spc="-303" dirty="0">
                <a:solidFill>
                  <a:srgbClr val="333333"/>
                </a:solidFill>
                <a:latin typeface="PMingLiU"/>
                <a:cs typeface="PMingLiU"/>
              </a:rPr>
              <a:t>を</a:t>
            </a:r>
            <a:r>
              <a:rPr sz="2403" spc="-303" dirty="0">
                <a:solidFill>
                  <a:srgbClr val="333333"/>
                </a:solidFill>
                <a:latin typeface="SimSun"/>
                <a:cs typeface="SimSun"/>
              </a:rPr>
              <a:t>通</a:t>
            </a:r>
            <a:r>
              <a:rPr sz="2403" spc="-303" dirty="0">
                <a:solidFill>
                  <a:srgbClr val="333333"/>
                </a:solidFill>
                <a:latin typeface="PMingLiU"/>
                <a:cs typeface="PMingLiU"/>
              </a:rPr>
              <a:t>じてデータの</a:t>
            </a:r>
            <a:r>
              <a:rPr sz="2403" spc="-303" dirty="0">
                <a:solidFill>
                  <a:srgbClr val="333333"/>
                </a:solidFill>
                <a:latin typeface="SimSun"/>
                <a:cs typeface="SimSun"/>
              </a:rPr>
              <a:t>分布</a:t>
            </a:r>
            <a:r>
              <a:rPr sz="2403" spc="-303" dirty="0">
                <a:solidFill>
                  <a:srgbClr val="333333"/>
                </a:solidFill>
                <a:latin typeface="PMingLiU"/>
                <a:cs typeface="PMingLiU"/>
              </a:rPr>
              <a:t>を</a:t>
            </a:r>
            <a:r>
              <a:rPr sz="2403" spc="-196" dirty="0">
                <a:solidFill>
                  <a:srgbClr val="333333"/>
                </a:solidFill>
                <a:latin typeface="SimSun"/>
                <a:cs typeface="SimSun"/>
              </a:rPr>
              <a:t>学習</a:t>
            </a:r>
            <a:r>
              <a:rPr sz="2403" spc="-89" dirty="0">
                <a:solidFill>
                  <a:srgbClr val="333333"/>
                </a:solidFill>
                <a:latin typeface="SimSun"/>
                <a:cs typeface="SimSun"/>
              </a:rPr>
              <a:t> </a:t>
            </a:r>
            <a:r>
              <a:rPr sz="2492" spc="-374" dirty="0">
                <a:solidFill>
                  <a:srgbClr val="333333"/>
                </a:solidFill>
                <a:latin typeface="Microsoft Sans Serif"/>
                <a:cs typeface="Microsoft Sans Serif"/>
              </a:rPr>
              <a:t>GAN</a:t>
            </a:r>
            <a:r>
              <a:rPr sz="2403" spc="-303" dirty="0">
                <a:solidFill>
                  <a:srgbClr val="333333"/>
                </a:solidFill>
                <a:latin typeface="PMingLiU"/>
                <a:cs typeface="PMingLiU"/>
              </a:rPr>
              <a:t>に</a:t>
            </a:r>
            <a:r>
              <a:rPr sz="2403" spc="-303" dirty="0">
                <a:solidFill>
                  <a:srgbClr val="333333"/>
                </a:solidFill>
                <a:latin typeface="SimSun"/>
                <a:cs typeface="SimSun"/>
              </a:rPr>
              <a:t>比</a:t>
            </a:r>
            <a:r>
              <a:rPr sz="2403" spc="-356" dirty="0">
                <a:solidFill>
                  <a:srgbClr val="333333"/>
                </a:solidFill>
                <a:latin typeface="PMingLiU"/>
                <a:cs typeface="PMingLiU"/>
              </a:rPr>
              <a:t>べて</a:t>
            </a:r>
            <a:r>
              <a:rPr sz="2403" b="1" spc="-303" dirty="0">
                <a:solidFill>
                  <a:srgbClr val="37B1AB"/>
                </a:solidFill>
                <a:latin typeface="BIZ UDPGothic"/>
                <a:cs typeface="BIZ UDPGothic"/>
              </a:rPr>
              <a:t>安定</a:t>
            </a:r>
            <a:r>
              <a:rPr sz="2403" b="1" spc="-303" dirty="0">
                <a:solidFill>
                  <a:srgbClr val="37B1AB"/>
                </a:solidFill>
                <a:latin typeface="Meiryo"/>
                <a:cs typeface="Meiryo"/>
              </a:rPr>
              <a:t>した</a:t>
            </a:r>
            <a:r>
              <a:rPr sz="2403" b="1" spc="-303" dirty="0">
                <a:solidFill>
                  <a:srgbClr val="37B1AB"/>
                </a:solidFill>
                <a:latin typeface="BIZ UDPGothic"/>
                <a:cs typeface="BIZ UDPGothic"/>
              </a:rPr>
              <a:t>学習</a:t>
            </a:r>
            <a:r>
              <a:rPr sz="2403" spc="-303" dirty="0">
                <a:solidFill>
                  <a:srgbClr val="333333"/>
                </a:solidFill>
                <a:latin typeface="SimSun"/>
                <a:cs typeface="SimSun"/>
              </a:rPr>
              <a:t>（モ</a:t>
            </a:r>
            <a:r>
              <a:rPr sz="2403" spc="-303" dirty="0">
                <a:solidFill>
                  <a:srgbClr val="333333"/>
                </a:solidFill>
                <a:latin typeface="PMingLiU"/>
                <a:cs typeface="PMingLiU"/>
              </a:rPr>
              <a:t>ード</a:t>
            </a:r>
            <a:r>
              <a:rPr sz="2403" spc="-303" dirty="0">
                <a:solidFill>
                  <a:srgbClr val="333333"/>
                </a:solidFill>
                <a:latin typeface="SimSun"/>
                <a:cs typeface="SimSun"/>
              </a:rPr>
              <a:t>崩壊</a:t>
            </a:r>
            <a:r>
              <a:rPr sz="2403" spc="-303" dirty="0">
                <a:solidFill>
                  <a:srgbClr val="333333"/>
                </a:solidFill>
                <a:latin typeface="PMingLiU"/>
                <a:cs typeface="PMingLiU"/>
              </a:rPr>
              <a:t>が</a:t>
            </a:r>
            <a:r>
              <a:rPr sz="2403" spc="-303" dirty="0">
                <a:solidFill>
                  <a:srgbClr val="333333"/>
                </a:solidFill>
                <a:latin typeface="SimSun"/>
                <a:cs typeface="SimSun"/>
              </a:rPr>
              <a:t>起</a:t>
            </a:r>
            <a:r>
              <a:rPr sz="2403" spc="-329" dirty="0">
                <a:solidFill>
                  <a:srgbClr val="333333"/>
                </a:solidFill>
                <a:latin typeface="PMingLiU"/>
                <a:cs typeface="PMingLiU"/>
              </a:rPr>
              <a:t>きにく い</a:t>
            </a:r>
            <a:r>
              <a:rPr sz="2403" spc="-89" dirty="0">
                <a:solidFill>
                  <a:srgbClr val="333333"/>
                </a:solidFill>
                <a:latin typeface="SimSun"/>
                <a:cs typeface="SimSun"/>
              </a:rPr>
              <a:t>）</a:t>
            </a:r>
            <a:endParaRPr sz="2403">
              <a:latin typeface="SimSun"/>
              <a:cs typeface="SimSun"/>
            </a:endParaRPr>
          </a:p>
          <a:p>
            <a:pPr marL="337903">
              <a:spcBef>
                <a:spcPts val="836"/>
              </a:spcBef>
            </a:pPr>
            <a:r>
              <a:rPr sz="2403" spc="-303" dirty="0">
                <a:solidFill>
                  <a:srgbClr val="333333"/>
                </a:solidFill>
                <a:latin typeface="SimSun"/>
                <a:cs typeface="SimSun"/>
              </a:rPr>
              <a:t>高</a:t>
            </a:r>
            <a:r>
              <a:rPr sz="2403" spc="-303" dirty="0">
                <a:solidFill>
                  <a:srgbClr val="333333"/>
                </a:solidFill>
                <a:latin typeface="PMingLiU"/>
                <a:cs typeface="PMingLiU"/>
              </a:rPr>
              <a:t>い</a:t>
            </a:r>
            <a:r>
              <a:rPr sz="2403" spc="-303" dirty="0">
                <a:solidFill>
                  <a:srgbClr val="333333"/>
                </a:solidFill>
                <a:latin typeface="SimSun"/>
                <a:cs typeface="SimSun"/>
              </a:rPr>
              <a:t>表現力</a:t>
            </a:r>
            <a:r>
              <a:rPr sz="2403" spc="-303" dirty="0">
                <a:solidFill>
                  <a:srgbClr val="333333"/>
                </a:solidFill>
                <a:latin typeface="PMingLiU"/>
                <a:cs typeface="PMingLiU"/>
              </a:rPr>
              <a:t>を</a:t>
            </a:r>
            <a:r>
              <a:rPr sz="2403" spc="-303" dirty="0">
                <a:solidFill>
                  <a:srgbClr val="333333"/>
                </a:solidFill>
                <a:latin typeface="SimSun"/>
                <a:cs typeface="SimSun"/>
              </a:rPr>
              <a:t>持</a:t>
            </a:r>
            <a:r>
              <a:rPr sz="2403" spc="-89" dirty="0">
                <a:solidFill>
                  <a:srgbClr val="333333"/>
                </a:solidFill>
                <a:latin typeface="PMingLiU"/>
                <a:cs typeface="PMingLiU"/>
              </a:rPr>
              <a:t>つ</a:t>
            </a:r>
            <a:endParaRPr sz="2403">
              <a:latin typeface="PMingLiU"/>
              <a:cs typeface="PMingLiU"/>
            </a:endParaRPr>
          </a:p>
          <a:p>
            <a:pPr marL="253145" marR="248624" algn="just">
              <a:lnSpc>
                <a:spcPct val="111300"/>
              </a:lnSpc>
              <a:spcBef>
                <a:spcPts val="2536"/>
              </a:spcBef>
            </a:pPr>
            <a:r>
              <a:rPr sz="2403" b="1" spc="-196" dirty="0">
                <a:solidFill>
                  <a:srgbClr val="333333"/>
                </a:solidFill>
                <a:latin typeface="Arial"/>
                <a:cs typeface="Arial"/>
              </a:rPr>
              <a:t>Takahashi</a:t>
            </a:r>
            <a:r>
              <a:rPr sz="2403" b="1" spc="-214" dirty="0">
                <a:solidFill>
                  <a:srgbClr val="333333"/>
                </a:solidFill>
                <a:latin typeface="Arial"/>
                <a:cs typeface="Arial"/>
              </a:rPr>
              <a:t> </a:t>
            </a:r>
            <a:r>
              <a:rPr sz="2403" b="1" spc="-267" dirty="0">
                <a:solidFill>
                  <a:srgbClr val="333333"/>
                </a:solidFill>
                <a:latin typeface="Arial"/>
                <a:cs typeface="Arial"/>
              </a:rPr>
              <a:t>&amp;</a:t>
            </a:r>
            <a:r>
              <a:rPr sz="2403" b="1" spc="-214" dirty="0">
                <a:solidFill>
                  <a:srgbClr val="333333"/>
                </a:solidFill>
                <a:latin typeface="Arial"/>
                <a:cs typeface="Arial"/>
              </a:rPr>
              <a:t> </a:t>
            </a:r>
            <a:r>
              <a:rPr sz="2403" b="1" spc="-196" dirty="0">
                <a:solidFill>
                  <a:srgbClr val="333333"/>
                </a:solidFill>
                <a:latin typeface="Arial"/>
                <a:cs typeface="Arial"/>
              </a:rPr>
              <a:t>Mizuno</a:t>
            </a:r>
            <a:r>
              <a:rPr sz="2403" b="1" spc="-169" dirty="0">
                <a:solidFill>
                  <a:srgbClr val="333333"/>
                </a:solidFill>
                <a:latin typeface="Arial"/>
                <a:cs typeface="Arial"/>
              </a:rPr>
              <a:t> (</a:t>
            </a:r>
            <a:r>
              <a:rPr sz="2403" b="1" spc="-125" dirty="0">
                <a:solidFill>
                  <a:srgbClr val="333333"/>
                </a:solidFill>
                <a:latin typeface="Arial"/>
                <a:cs typeface="Arial"/>
              </a:rPr>
              <a:t>2024)</a:t>
            </a:r>
            <a:r>
              <a:rPr sz="2225" spc="-214" dirty="0">
                <a:solidFill>
                  <a:srgbClr val="333333"/>
                </a:solidFill>
                <a:latin typeface="SimSun"/>
                <a:cs typeface="SimSun"/>
              </a:rPr>
              <a:t>は、拡散モデルを用いた金融時系列の生成を提案し、これまで</a:t>
            </a:r>
            <a:r>
              <a:rPr sz="2225" b="1" spc="-151" dirty="0">
                <a:solidFill>
                  <a:srgbClr val="37B1AB"/>
                </a:solidFill>
                <a:latin typeface="BIZ UDPGothic"/>
                <a:cs typeface="BIZ UDPGothic"/>
              </a:rPr>
              <a:t>すべて再現できていなかったスタイライズドファクトを</a:t>
            </a:r>
            <a:r>
              <a:rPr sz="2225" b="1" spc="-214" dirty="0">
                <a:solidFill>
                  <a:srgbClr val="37B1AB"/>
                </a:solidFill>
                <a:latin typeface="BIZ UDPGothic"/>
                <a:cs typeface="BIZ UDPGothic"/>
              </a:rPr>
              <a:t>高水準で満たせる可能性</a:t>
            </a:r>
            <a:r>
              <a:rPr sz="2225" spc="-214" dirty="0">
                <a:solidFill>
                  <a:srgbClr val="333333"/>
                </a:solidFill>
                <a:latin typeface="SimSun"/>
                <a:cs typeface="SimSun"/>
              </a:rPr>
              <a:t>を示した。</a:t>
            </a:r>
            <a:endParaRPr sz="2225">
              <a:latin typeface="SimSun"/>
              <a:cs typeface="SimSun"/>
            </a:endParaRPr>
          </a:p>
        </p:txBody>
      </p:sp>
      <p:grpSp>
        <p:nvGrpSpPr>
          <p:cNvPr id="29" name="object 29"/>
          <p:cNvGrpSpPr/>
          <p:nvPr/>
        </p:nvGrpSpPr>
        <p:grpSpPr>
          <a:xfrm>
            <a:off x="11022561" y="-2344031"/>
            <a:ext cx="9959585" cy="15177264"/>
            <a:chOff x="6193535" y="1356359"/>
            <a:chExt cx="5596255" cy="8528050"/>
          </a:xfrm>
        </p:grpSpPr>
        <p:sp>
          <p:nvSpPr>
            <p:cNvPr id="30" name="object 30"/>
            <p:cNvSpPr/>
            <p:nvPr/>
          </p:nvSpPr>
          <p:spPr>
            <a:xfrm>
              <a:off x="6193523" y="1356371"/>
              <a:ext cx="5596255" cy="8528050"/>
            </a:xfrm>
            <a:custGeom>
              <a:avLst/>
              <a:gdLst/>
              <a:ahLst/>
              <a:cxnLst/>
              <a:rect l="l" t="t" r="r" b="b"/>
              <a:pathLst>
                <a:path w="5596255" h="8528050">
                  <a:moveTo>
                    <a:pt x="5596128" y="0"/>
                  </a:moveTo>
                  <a:lnTo>
                    <a:pt x="5541264" y="0"/>
                  </a:lnTo>
                  <a:lnTo>
                    <a:pt x="5541264" y="44450"/>
                  </a:lnTo>
                  <a:lnTo>
                    <a:pt x="5541264" y="8444217"/>
                  </a:lnTo>
                  <a:lnTo>
                    <a:pt x="54864" y="8444217"/>
                  </a:lnTo>
                  <a:lnTo>
                    <a:pt x="54864" y="44450"/>
                  </a:lnTo>
                  <a:lnTo>
                    <a:pt x="5541264" y="44450"/>
                  </a:lnTo>
                  <a:lnTo>
                    <a:pt x="5541264" y="0"/>
                  </a:lnTo>
                  <a:lnTo>
                    <a:pt x="0" y="0"/>
                  </a:lnTo>
                  <a:lnTo>
                    <a:pt x="0" y="44450"/>
                  </a:lnTo>
                  <a:lnTo>
                    <a:pt x="0" y="8444217"/>
                  </a:lnTo>
                  <a:lnTo>
                    <a:pt x="0" y="8528037"/>
                  </a:lnTo>
                  <a:lnTo>
                    <a:pt x="5596128" y="8528037"/>
                  </a:lnTo>
                  <a:lnTo>
                    <a:pt x="5596128" y="8444865"/>
                  </a:lnTo>
                  <a:lnTo>
                    <a:pt x="5596128" y="8444217"/>
                  </a:lnTo>
                  <a:lnTo>
                    <a:pt x="5596128" y="44450"/>
                  </a:lnTo>
                  <a:lnTo>
                    <a:pt x="5596128" y="43815"/>
                  </a:lnTo>
                  <a:lnTo>
                    <a:pt x="5596128" y="0"/>
                  </a:lnTo>
                  <a:close/>
                </a:path>
              </a:pathLst>
            </a:custGeom>
            <a:solidFill>
              <a:srgbClr val="000000">
                <a:alpha val="5099"/>
              </a:srgbClr>
            </a:solidFill>
          </p:spPr>
          <p:txBody>
            <a:bodyPr wrap="square" lIns="0" tIns="0" rIns="0" bIns="0" rtlCol="0"/>
            <a:lstStyle/>
            <a:p>
              <a:endParaRPr/>
            </a:p>
          </p:txBody>
        </p:sp>
        <p:sp>
          <p:nvSpPr>
            <p:cNvPr id="31" name="object 31"/>
            <p:cNvSpPr/>
            <p:nvPr/>
          </p:nvSpPr>
          <p:spPr>
            <a:xfrm>
              <a:off x="6248399" y="1390649"/>
              <a:ext cx="5486400" cy="8420100"/>
            </a:xfrm>
            <a:custGeom>
              <a:avLst/>
              <a:gdLst/>
              <a:ahLst/>
              <a:cxnLst/>
              <a:rect l="l" t="t" r="r" b="b"/>
              <a:pathLst>
                <a:path w="5486400" h="8420100">
                  <a:moveTo>
                    <a:pt x="5486399" y="8420099"/>
                  </a:moveTo>
                  <a:lnTo>
                    <a:pt x="0" y="8420099"/>
                  </a:lnTo>
                  <a:lnTo>
                    <a:pt x="0" y="0"/>
                  </a:lnTo>
                  <a:lnTo>
                    <a:pt x="5486399" y="0"/>
                  </a:lnTo>
                  <a:lnTo>
                    <a:pt x="5486399" y="8420099"/>
                  </a:lnTo>
                  <a:close/>
                </a:path>
              </a:pathLst>
            </a:custGeom>
            <a:solidFill>
              <a:srgbClr val="FFFFFF"/>
            </a:solidFill>
          </p:spPr>
          <p:txBody>
            <a:bodyPr wrap="square" lIns="0" tIns="0" rIns="0" bIns="0" rtlCol="0"/>
            <a:lstStyle/>
            <a:p>
              <a:endParaRPr/>
            </a:p>
          </p:txBody>
        </p:sp>
        <p:sp>
          <p:nvSpPr>
            <p:cNvPr id="32" name="object 32"/>
            <p:cNvSpPr/>
            <p:nvPr/>
          </p:nvSpPr>
          <p:spPr>
            <a:xfrm>
              <a:off x="6248399" y="1390649"/>
              <a:ext cx="38100" cy="8420100"/>
            </a:xfrm>
            <a:custGeom>
              <a:avLst/>
              <a:gdLst/>
              <a:ahLst/>
              <a:cxnLst/>
              <a:rect l="l" t="t" r="r" b="b"/>
              <a:pathLst>
                <a:path w="38100" h="8420100">
                  <a:moveTo>
                    <a:pt x="38099" y="8420099"/>
                  </a:moveTo>
                  <a:lnTo>
                    <a:pt x="0" y="8420099"/>
                  </a:lnTo>
                  <a:lnTo>
                    <a:pt x="0" y="0"/>
                  </a:lnTo>
                  <a:lnTo>
                    <a:pt x="38099" y="0"/>
                  </a:lnTo>
                  <a:lnTo>
                    <a:pt x="38099" y="8420099"/>
                  </a:lnTo>
                  <a:close/>
                </a:path>
              </a:pathLst>
            </a:custGeom>
            <a:solidFill>
              <a:srgbClr val="37B1AB"/>
            </a:solidFill>
          </p:spPr>
          <p:txBody>
            <a:bodyPr wrap="square" lIns="0" tIns="0" rIns="0" bIns="0" rtlCol="0"/>
            <a:lstStyle/>
            <a:p>
              <a:endParaRPr/>
            </a:p>
          </p:txBody>
        </p:sp>
        <p:sp>
          <p:nvSpPr>
            <p:cNvPr id="33" name="object 33"/>
            <p:cNvSpPr/>
            <p:nvPr/>
          </p:nvSpPr>
          <p:spPr>
            <a:xfrm>
              <a:off x="6476999" y="2571749"/>
              <a:ext cx="5067300" cy="2667000"/>
            </a:xfrm>
            <a:custGeom>
              <a:avLst/>
              <a:gdLst/>
              <a:ahLst/>
              <a:cxnLst/>
              <a:rect l="l" t="t" r="r" b="b"/>
              <a:pathLst>
                <a:path w="5067300" h="2667000">
                  <a:moveTo>
                    <a:pt x="5034252" y="2666999"/>
                  </a:moveTo>
                  <a:lnTo>
                    <a:pt x="33047" y="2666999"/>
                  </a:lnTo>
                  <a:lnTo>
                    <a:pt x="28187" y="2666032"/>
                  </a:lnTo>
                  <a:lnTo>
                    <a:pt x="966" y="2638811"/>
                  </a:lnTo>
                  <a:lnTo>
                    <a:pt x="0" y="2633951"/>
                  </a:lnTo>
                  <a:lnTo>
                    <a:pt x="0" y="2628899"/>
                  </a:lnTo>
                  <a:lnTo>
                    <a:pt x="0" y="33047"/>
                  </a:lnTo>
                  <a:lnTo>
                    <a:pt x="28187" y="966"/>
                  </a:lnTo>
                  <a:lnTo>
                    <a:pt x="33047" y="0"/>
                  </a:lnTo>
                  <a:lnTo>
                    <a:pt x="5034252" y="0"/>
                  </a:lnTo>
                  <a:lnTo>
                    <a:pt x="5066332" y="28187"/>
                  </a:lnTo>
                  <a:lnTo>
                    <a:pt x="5067299" y="33047"/>
                  </a:lnTo>
                  <a:lnTo>
                    <a:pt x="5067299" y="2633951"/>
                  </a:lnTo>
                  <a:lnTo>
                    <a:pt x="5039111" y="2666032"/>
                  </a:lnTo>
                  <a:lnTo>
                    <a:pt x="5034252" y="2666999"/>
                  </a:lnTo>
                  <a:close/>
                </a:path>
              </a:pathLst>
            </a:custGeom>
            <a:solidFill>
              <a:srgbClr val="F9FAFA"/>
            </a:solidFill>
          </p:spPr>
          <p:txBody>
            <a:bodyPr wrap="square" lIns="0" tIns="0" rIns="0" bIns="0" rtlCol="0"/>
            <a:lstStyle/>
            <a:p>
              <a:endParaRPr/>
            </a:p>
          </p:txBody>
        </p:sp>
        <p:sp>
          <p:nvSpPr>
            <p:cNvPr id="34" name="object 34"/>
            <p:cNvSpPr/>
            <p:nvPr/>
          </p:nvSpPr>
          <p:spPr>
            <a:xfrm>
              <a:off x="6591299" y="2838449"/>
              <a:ext cx="304800" cy="304800"/>
            </a:xfrm>
            <a:custGeom>
              <a:avLst/>
              <a:gdLst/>
              <a:ahLst/>
              <a:cxnLst/>
              <a:rect l="l" t="t" r="r" b="b"/>
              <a:pathLst>
                <a:path w="304800" h="304800">
                  <a:moveTo>
                    <a:pt x="152399" y="304799"/>
                  </a:moveTo>
                  <a:lnTo>
                    <a:pt x="108158" y="298239"/>
                  </a:lnTo>
                  <a:lnTo>
                    <a:pt x="67730" y="279115"/>
                  </a:lnTo>
                  <a:lnTo>
                    <a:pt x="34590" y="249082"/>
                  </a:lnTo>
                  <a:lnTo>
                    <a:pt x="11599" y="210720"/>
                  </a:lnTo>
                  <a:lnTo>
                    <a:pt x="731" y="167337"/>
                  </a:lnTo>
                  <a:lnTo>
                    <a:pt x="0" y="152399"/>
                  </a:lnTo>
                  <a:lnTo>
                    <a:pt x="182" y="144912"/>
                  </a:lnTo>
                  <a:lnTo>
                    <a:pt x="8903" y="101065"/>
                  </a:lnTo>
                  <a:lnTo>
                    <a:pt x="29994" y="61607"/>
                  </a:lnTo>
                  <a:lnTo>
                    <a:pt x="61606" y="29995"/>
                  </a:lnTo>
                  <a:lnTo>
                    <a:pt x="101064" y="8904"/>
                  </a:lnTo>
                  <a:lnTo>
                    <a:pt x="144912" y="183"/>
                  </a:lnTo>
                  <a:lnTo>
                    <a:pt x="152399" y="0"/>
                  </a:lnTo>
                  <a:lnTo>
                    <a:pt x="159886" y="183"/>
                  </a:lnTo>
                  <a:lnTo>
                    <a:pt x="203732" y="8904"/>
                  </a:lnTo>
                  <a:lnTo>
                    <a:pt x="243191" y="29995"/>
                  </a:lnTo>
                  <a:lnTo>
                    <a:pt x="274803" y="61607"/>
                  </a:lnTo>
                  <a:lnTo>
                    <a:pt x="295894" y="101065"/>
                  </a:lnTo>
                  <a:lnTo>
                    <a:pt x="304616" y="144912"/>
                  </a:lnTo>
                  <a:lnTo>
                    <a:pt x="304799" y="152399"/>
                  </a:lnTo>
                  <a:lnTo>
                    <a:pt x="304616" y="159886"/>
                  </a:lnTo>
                  <a:lnTo>
                    <a:pt x="295894" y="203733"/>
                  </a:lnTo>
                  <a:lnTo>
                    <a:pt x="274803" y="243192"/>
                  </a:lnTo>
                  <a:lnTo>
                    <a:pt x="243191" y="274803"/>
                  </a:lnTo>
                  <a:lnTo>
                    <a:pt x="203732" y="295894"/>
                  </a:lnTo>
                  <a:lnTo>
                    <a:pt x="159886" y="304616"/>
                  </a:lnTo>
                  <a:lnTo>
                    <a:pt x="152399" y="304799"/>
                  </a:lnTo>
                  <a:close/>
                </a:path>
              </a:pathLst>
            </a:custGeom>
            <a:solidFill>
              <a:srgbClr val="37B1AB"/>
            </a:solidFill>
          </p:spPr>
          <p:txBody>
            <a:bodyPr wrap="square" lIns="0" tIns="0" rIns="0" bIns="0" rtlCol="0"/>
            <a:lstStyle/>
            <a:p>
              <a:endParaRPr/>
            </a:p>
          </p:txBody>
        </p:sp>
      </p:grpSp>
      <p:sp>
        <p:nvSpPr>
          <p:cNvPr id="35" name="object 35"/>
          <p:cNvSpPr txBox="1"/>
          <p:nvPr/>
        </p:nvSpPr>
        <p:spPr>
          <a:xfrm>
            <a:off x="11921424" y="357984"/>
            <a:ext cx="183076" cy="390322"/>
          </a:xfrm>
          <a:prstGeom prst="rect">
            <a:avLst/>
          </a:prstGeom>
        </p:spPr>
        <p:txBody>
          <a:bodyPr vert="horz" wrap="square" lIns="0" tIns="20342" rIns="0" bIns="0" rtlCol="0">
            <a:spAutoFit/>
          </a:bodyPr>
          <a:lstStyle/>
          <a:p>
            <a:pPr>
              <a:spcBef>
                <a:spcPts val="160"/>
              </a:spcBef>
            </a:pPr>
            <a:r>
              <a:rPr sz="2403" b="1" spc="-89" dirty="0">
                <a:solidFill>
                  <a:srgbClr val="FFFFFF"/>
                </a:solidFill>
                <a:latin typeface="Trebuchet MS"/>
                <a:cs typeface="Trebuchet MS"/>
              </a:rPr>
              <a:t>1</a:t>
            </a:r>
            <a:endParaRPr sz="2403">
              <a:latin typeface="Trebuchet MS"/>
              <a:cs typeface="Trebuchet MS"/>
            </a:endParaRPr>
          </a:p>
        </p:txBody>
      </p:sp>
      <p:sp>
        <p:nvSpPr>
          <p:cNvPr id="36" name="object 36"/>
          <p:cNvSpPr/>
          <p:nvPr/>
        </p:nvSpPr>
        <p:spPr>
          <a:xfrm>
            <a:off x="11730452" y="1378524"/>
            <a:ext cx="542449" cy="542449"/>
          </a:xfrm>
          <a:custGeom>
            <a:avLst/>
            <a:gdLst/>
            <a:ahLst/>
            <a:cxnLst/>
            <a:rect l="l" t="t" r="r" b="b"/>
            <a:pathLst>
              <a:path w="304800" h="304800">
                <a:moveTo>
                  <a:pt x="152399" y="304799"/>
                </a:moveTo>
                <a:lnTo>
                  <a:pt x="108158" y="298239"/>
                </a:lnTo>
                <a:lnTo>
                  <a:pt x="67730" y="279116"/>
                </a:lnTo>
                <a:lnTo>
                  <a:pt x="34590" y="249082"/>
                </a:lnTo>
                <a:lnTo>
                  <a:pt x="11599" y="210720"/>
                </a:lnTo>
                <a:lnTo>
                  <a:pt x="731" y="167337"/>
                </a:lnTo>
                <a:lnTo>
                  <a:pt x="0" y="152399"/>
                </a:lnTo>
                <a:lnTo>
                  <a:pt x="182" y="144912"/>
                </a:lnTo>
                <a:lnTo>
                  <a:pt x="8903" y="101065"/>
                </a:lnTo>
                <a:lnTo>
                  <a:pt x="29994" y="61607"/>
                </a:lnTo>
                <a:lnTo>
                  <a:pt x="61606" y="29995"/>
                </a:lnTo>
                <a:lnTo>
                  <a:pt x="101064" y="8904"/>
                </a:lnTo>
                <a:lnTo>
                  <a:pt x="144912" y="183"/>
                </a:lnTo>
                <a:lnTo>
                  <a:pt x="152399" y="0"/>
                </a:lnTo>
                <a:lnTo>
                  <a:pt x="159886" y="183"/>
                </a:lnTo>
                <a:lnTo>
                  <a:pt x="203732" y="8904"/>
                </a:lnTo>
                <a:lnTo>
                  <a:pt x="243191" y="29995"/>
                </a:lnTo>
                <a:lnTo>
                  <a:pt x="274803" y="61607"/>
                </a:lnTo>
                <a:lnTo>
                  <a:pt x="295894" y="101065"/>
                </a:lnTo>
                <a:lnTo>
                  <a:pt x="304616" y="144912"/>
                </a:lnTo>
                <a:lnTo>
                  <a:pt x="304799" y="152399"/>
                </a:lnTo>
                <a:lnTo>
                  <a:pt x="304616" y="159886"/>
                </a:lnTo>
                <a:lnTo>
                  <a:pt x="295894" y="203733"/>
                </a:lnTo>
                <a:lnTo>
                  <a:pt x="274803" y="243192"/>
                </a:lnTo>
                <a:lnTo>
                  <a:pt x="243191" y="274804"/>
                </a:lnTo>
                <a:lnTo>
                  <a:pt x="203732" y="295894"/>
                </a:lnTo>
                <a:lnTo>
                  <a:pt x="159886" y="304616"/>
                </a:lnTo>
                <a:lnTo>
                  <a:pt x="152399" y="304799"/>
                </a:lnTo>
                <a:close/>
              </a:path>
            </a:pathLst>
          </a:custGeom>
          <a:solidFill>
            <a:srgbClr val="37B1AB"/>
          </a:solidFill>
        </p:spPr>
        <p:txBody>
          <a:bodyPr wrap="square" lIns="0" tIns="0" rIns="0" bIns="0" rtlCol="0"/>
          <a:lstStyle/>
          <a:p>
            <a:endParaRPr/>
          </a:p>
        </p:txBody>
      </p:sp>
      <p:sp>
        <p:nvSpPr>
          <p:cNvPr id="37" name="object 37"/>
          <p:cNvSpPr txBox="1"/>
          <p:nvPr/>
        </p:nvSpPr>
        <p:spPr>
          <a:xfrm>
            <a:off x="11921424" y="1442882"/>
            <a:ext cx="183076" cy="390322"/>
          </a:xfrm>
          <a:prstGeom prst="rect">
            <a:avLst/>
          </a:prstGeom>
        </p:spPr>
        <p:txBody>
          <a:bodyPr vert="horz" wrap="square" lIns="0" tIns="20342" rIns="0" bIns="0" rtlCol="0">
            <a:spAutoFit/>
          </a:bodyPr>
          <a:lstStyle/>
          <a:p>
            <a:pPr>
              <a:spcBef>
                <a:spcPts val="160"/>
              </a:spcBef>
            </a:pPr>
            <a:r>
              <a:rPr sz="2403" b="1" spc="-89" dirty="0">
                <a:solidFill>
                  <a:srgbClr val="FFFFFF"/>
                </a:solidFill>
                <a:latin typeface="Trebuchet MS"/>
                <a:cs typeface="Trebuchet MS"/>
              </a:rPr>
              <a:t>2</a:t>
            </a:r>
            <a:endParaRPr sz="2403">
              <a:latin typeface="Trebuchet MS"/>
              <a:cs typeface="Trebuchet MS"/>
            </a:endParaRPr>
          </a:p>
        </p:txBody>
      </p:sp>
      <p:sp>
        <p:nvSpPr>
          <p:cNvPr id="38" name="object 38"/>
          <p:cNvSpPr/>
          <p:nvPr/>
        </p:nvSpPr>
        <p:spPr>
          <a:xfrm>
            <a:off x="11730452" y="2463421"/>
            <a:ext cx="542449" cy="542449"/>
          </a:xfrm>
          <a:custGeom>
            <a:avLst/>
            <a:gdLst/>
            <a:ahLst/>
            <a:cxnLst/>
            <a:rect l="l" t="t" r="r" b="b"/>
            <a:pathLst>
              <a:path w="304800" h="304800">
                <a:moveTo>
                  <a:pt x="152399" y="304799"/>
                </a:moveTo>
                <a:lnTo>
                  <a:pt x="108158" y="298238"/>
                </a:lnTo>
                <a:lnTo>
                  <a:pt x="67730" y="279115"/>
                </a:lnTo>
                <a:lnTo>
                  <a:pt x="34590" y="249081"/>
                </a:lnTo>
                <a:lnTo>
                  <a:pt x="11599" y="210720"/>
                </a:lnTo>
                <a:lnTo>
                  <a:pt x="731" y="167337"/>
                </a:lnTo>
                <a:lnTo>
                  <a:pt x="0" y="152399"/>
                </a:lnTo>
                <a:lnTo>
                  <a:pt x="182" y="144912"/>
                </a:lnTo>
                <a:lnTo>
                  <a:pt x="8903" y="101065"/>
                </a:lnTo>
                <a:lnTo>
                  <a:pt x="29994" y="61607"/>
                </a:lnTo>
                <a:lnTo>
                  <a:pt x="61606" y="29995"/>
                </a:lnTo>
                <a:lnTo>
                  <a:pt x="101064" y="8904"/>
                </a:lnTo>
                <a:lnTo>
                  <a:pt x="144912" y="183"/>
                </a:lnTo>
                <a:lnTo>
                  <a:pt x="152399" y="0"/>
                </a:lnTo>
                <a:lnTo>
                  <a:pt x="159886" y="183"/>
                </a:lnTo>
                <a:lnTo>
                  <a:pt x="203732" y="8904"/>
                </a:lnTo>
                <a:lnTo>
                  <a:pt x="243191" y="29995"/>
                </a:lnTo>
                <a:lnTo>
                  <a:pt x="274803" y="61607"/>
                </a:lnTo>
                <a:lnTo>
                  <a:pt x="295894" y="101065"/>
                </a:lnTo>
                <a:lnTo>
                  <a:pt x="304616" y="144912"/>
                </a:lnTo>
                <a:lnTo>
                  <a:pt x="304799" y="152399"/>
                </a:lnTo>
                <a:lnTo>
                  <a:pt x="304616" y="159886"/>
                </a:lnTo>
                <a:lnTo>
                  <a:pt x="295894" y="203733"/>
                </a:lnTo>
                <a:lnTo>
                  <a:pt x="274803" y="243191"/>
                </a:lnTo>
                <a:lnTo>
                  <a:pt x="243191" y="274803"/>
                </a:lnTo>
                <a:lnTo>
                  <a:pt x="203732" y="295894"/>
                </a:lnTo>
                <a:lnTo>
                  <a:pt x="159886" y="304616"/>
                </a:lnTo>
                <a:lnTo>
                  <a:pt x="152399" y="304799"/>
                </a:lnTo>
                <a:close/>
              </a:path>
            </a:pathLst>
          </a:custGeom>
          <a:solidFill>
            <a:srgbClr val="37B1AB"/>
          </a:solidFill>
        </p:spPr>
        <p:txBody>
          <a:bodyPr wrap="square" lIns="0" tIns="0" rIns="0" bIns="0" rtlCol="0"/>
          <a:lstStyle/>
          <a:p>
            <a:endParaRPr/>
          </a:p>
        </p:txBody>
      </p:sp>
      <p:sp>
        <p:nvSpPr>
          <p:cNvPr id="39" name="object 39"/>
          <p:cNvSpPr txBox="1"/>
          <p:nvPr/>
        </p:nvSpPr>
        <p:spPr>
          <a:xfrm>
            <a:off x="11921424" y="2527777"/>
            <a:ext cx="183076" cy="390322"/>
          </a:xfrm>
          <a:prstGeom prst="rect">
            <a:avLst/>
          </a:prstGeom>
        </p:spPr>
        <p:txBody>
          <a:bodyPr vert="horz" wrap="square" lIns="0" tIns="20342" rIns="0" bIns="0" rtlCol="0">
            <a:spAutoFit/>
          </a:bodyPr>
          <a:lstStyle/>
          <a:p>
            <a:pPr>
              <a:spcBef>
                <a:spcPts val="160"/>
              </a:spcBef>
            </a:pPr>
            <a:r>
              <a:rPr sz="2403" b="1" spc="-89" dirty="0">
                <a:solidFill>
                  <a:srgbClr val="FFFFFF"/>
                </a:solidFill>
                <a:latin typeface="Trebuchet MS"/>
                <a:cs typeface="Trebuchet MS"/>
              </a:rPr>
              <a:t>3</a:t>
            </a:r>
            <a:endParaRPr sz="2403">
              <a:latin typeface="Trebuchet MS"/>
              <a:cs typeface="Trebuchet MS"/>
            </a:endParaRPr>
          </a:p>
        </p:txBody>
      </p:sp>
      <p:sp>
        <p:nvSpPr>
          <p:cNvPr id="40" name="object 40"/>
          <p:cNvSpPr/>
          <p:nvPr/>
        </p:nvSpPr>
        <p:spPr>
          <a:xfrm>
            <a:off x="11730452" y="3548319"/>
            <a:ext cx="542449" cy="542449"/>
          </a:xfrm>
          <a:custGeom>
            <a:avLst/>
            <a:gdLst/>
            <a:ahLst/>
            <a:cxnLst/>
            <a:rect l="l" t="t" r="r" b="b"/>
            <a:pathLst>
              <a:path w="304800" h="304800">
                <a:moveTo>
                  <a:pt x="152399" y="304799"/>
                </a:moveTo>
                <a:lnTo>
                  <a:pt x="108158" y="298238"/>
                </a:lnTo>
                <a:lnTo>
                  <a:pt x="67730" y="279114"/>
                </a:lnTo>
                <a:lnTo>
                  <a:pt x="34590" y="249082"/>
                </a:lnTo>
                <a:lnTo>
                  <a:pt x="11599" y="210720"/>
                </a:lnTo>
                <a:lnTo>
                  <a:pt x="731" y="167337"/>
                </a:lnTo>
                <a:lnTo>
                  <a:pt x="0" y="152399"/>
                </a:lnTo>
                <a:lnTo>
                  <a:pt x="182" y="144912"/>
                </a:lnTo>
                <a:lnTo>
                  <a:pt x="8903" y="101065"/>
                </a:lnTo>
                <a:lnTo>
                  <a:pt x="29994" y="61606"/>
                </a:lnTo>
                <a:lnTo>
                  <a:pt x="61606" y="29995"/>
                </a:lnTo>
                <a:lnTo>
                  <a:pt x="101064" y="8904"/>
                </a:lnTo>
                <a:lnTo>
                  <a:pt x="144912" y="183"/>
                </a:lnTo>
                <a:lnTo>
                  <a:pt x="152399" y="0"/>
                </a:lnTo>
                <a:lnTo>
                  <a:pt x="159886" y="183"/>
                </a:lnTo>
                <a:lnTo>
                  <a:pt x="203732" y="8904"/>
                </a:lnTo>
                <a:lnTo>
                  <a:pt x="243191" y="29995"/>
                </a:lnTo>
                <a:lnTo>
                  <a:pt x="274803" y="61606"/>
                </a:lnTo>
                <a:lnTo>
                  <a:pt x="295894" y="101065"/>
                </a:lnTo>
                <a:lnTo>
                  <a:pt x="304616" y="144912"/>
                </a:lnTo>
                <a:lnTo>
                  <a:pt x="304799" y="152399"/>
                </a:lnTo>
                <a:lnTo>
                  <a:pt x="304616" y="159886"/>
                </a:lnTo>
                <a:lnTo>
                  <a:pt x="295894" y="203733"/>
                </a:lnTo>
                <a:lnTo>
                  <a:pt x="274803" y="243191"/>
                </a:lnTo>
                <a:lnTo>
                  <a:pt x="243191" y="274803"/>
                </a:lnTo>
                <a:lnTo>
                  <a:pt x="203732" y="295894"/>
                </a:lnTo>
                <a:lnTo>
                  <a:pt x="159886" y="304616"/>
                </a:lnTo>
                <a:lnTo>
                  <a:pt x="152399" y="304799"/>
                </a:lnTo>
                <a:close/>
              </a:path>
            </a:pathLst>
          </a:custGeom>
          <a:solidFill>
            <a:srgbClr val="37B1AB"/>
          </a:solidFill>
        </p:spPr>
        <p:txBody>
          <a:bodyPr wrap="square" lIns="0" tIns="0" rIns="0" bIns="0" rtlCol="0"/>
          <a:lstStyle/>
          <a:p>
            <a:endParaRPr/>
          </a:p>
        </p:txBody>
      </p:sp>
      <p:sp>
        <p:nvSpPr>
          <p:cNvPr id="41" name="object 41"/>
          <p:cNvSpPr txBox="1"/>
          <p:nvPr/>
        </p:nvSpPr>
        <p:spPr>
          <a:xfrm>
            <a:off x="11921424" y="3612675"/>
            <a:ext cx="183076" cy="390322"/>
          </a:xfrm>
          <a:prstGeom prst="rect">
            <a:avLst/>
          </a:prstGeom>
        </p:spPr>
        <p:txBody>
          <a:bodyPr vert="horz" wrap="square" lIns="0" tIns="20342" rIns="0" bIns="0" rtlCol="0">
            <a:spAutoFit/>
          </a:bodyPr>
          <a:lstStyle/>
          <a:p>
            <a:pPr>
              <a:spcBef>
                <a:spcPts val="160"/>
              </a:spcBef>
            </a:pPr>
            <a:r>
              <a:rPr sz="2403" b="1" spc="-89" dirty="0">
                <a:solidFill>
                  <a:srgbClr val="FFFFFF"/>
                </a:solidFill>
                <a:latin typeface="Trebuchet MS"/>
                <a:cs typeface="Trebuchet MS"/>
              </a:rPr>
              <a:t>4</a:t>
            </a:r>
            <a:endParaRPr sz="2403">
              <a:latin typeface="Trebuchet MS"/>
              <a:cs typeface="Trebuchet MS"/>
            </a:endParaRPr>
          </a:p>
        </p:txBody>
      </p:sp>
      <p:sp>
        <p:nvSpPr>
          <p:cNvPr id="42" name="object 42"/>
          <p:cNvSpPr/>
          <p:nvPr/>
        </p:nvSpPr>
        <p:spPr>
          <a:xfrm>
            <a:off x="11543964" y="5480792"/>
            <a:ext cx="101709" cy="2000280"/>
          </a:xfrm>
          <a:custGeom>
            <a:avLst/>
            <a:gdLst/>
            <a:ahLst/>
            <a:cxnLst/>
            <a:rect l="l" t="t" r="r" b="b"/>
            <a:pathLst>
              <a:path w="57150" h="1123950">
                <a:moveTo>
                  <a:pt x="57150" y="1091590"/>
                </a:moveTo>
                <a:lnTo>
                  <a:pt x="32372" y="1066800"/>
                </a:lnTo>
                <a:lnTo>
                  <a:pt x="24790" y="1066800"/>
                </a:lnTo>
                <a:lnTo>
                  <a:pt x="0" y="1091590"/>
                </a:lnTo>
                <a:lnTo>
                  <a:pt x="0" y="1099172"/>
                </a:lnTo>
                <a:lnTo>
                  <a:pt x="24790" y="1123950"/>
                </a:lnTo>
                <a:lnTo>
                  <a:pt x="32372" y="1123950"/>
                </a:lnTo>
                <a:lnTo>
                  <a:pt x="57150" y="1099172"/>
                </a:lnTo>
                <a:lnTo>
                  <a:pt x="57150" y="1095375"/>
                </a:lnTo>
                <a:lnTo>
                  <a:pt x="57150" y="1091590"/>
                </a:lnTo>
                <a:close/>
              </a:path>
              <a:path w="57150" h="1123950">
                <a:moveTo>
                  <a:pt x="57150" y="558190"/>
                </a:moveTo>
                <a:lnTo>
                  <a:pt x="32372" y="533400"/>
                </a:lnTo>
                <a:lnTo>
                  <a:pt x="24790" y="533400"/>
                </a:lnTo>
                <a:lnTo>
                  <a:pt x="0" y="558190"/>
                </a:lnTo>
                <a:lnTo>
                  <a:pt x="0" y="565772"/>
                </a:lnTo>
                <a:lnTo>
                  <a:pt x="24790" y="590550"/>
                </a:lnTo>
                <a:lnTo>
                  <a:pt x="32372" y="590550"/>
                </a:lnTo>
                <a:lnTo>
                  <a:pt x="57150" y="565772"/>
                </a:lnTo>
                <a:lnTo>
                  <a:pt x="57150" y="561975"/>
                </a:lnTo>
                <a:lnTo>
                  <a:pt x="57150" y="558190"/>
                </a:lnTo>
                <a:close/>
              </a:path>
              <a:path w="57150" h="11239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Lst>
          </a:custGeom>
          <a:solidFill>
            <a:srgbClr val="333333"/>
          </a:solidFill>
        </p:spPr>
        <p:txBody>
          <a:bodyPr wrap="square" lIns="0" tIns="0" rIns="0" bIns="0" rtlCol="0"/>
          <a:lstStyle/>
          <a:p>
            <a:endParaRPr/>
          </a:p>
        </p:txBody>
      </p:sp>
      <p:sp>
        <p:nvSpPr>
          <p:cNvPr id="43" name="object 43"/>
          <p:cNvSpPr txBox="1"/>
          <p:nvPr/>
        </p:nvSpPr>
        <p:spPr>
          <a:xfrm>
            <a:off x="11527034" y="-2221157"/>
            <a:ext cx="9022731" cy="10231658"/>
          </a:xfrm>
          <a:prstGeom prst="rect">
            <a:avLst/>
          </a:prstGeom>
        </p:spPr>
        <p:txBody>
          <a:bodyPr vert="horz" wrap="square" lIns="0" tIns="299477" rIns="0" bIns="0" rtlCol="0">
            <a:spAutoFit/>
          </a:bodyPr>
          <a:lstStyle/>
          <a:p>
            <a:pPr>
              <a:spcBef>
                <a:spcPts val="2358"/>
              </a:spcBef>
            </a:pPr>
            <a:r>
              <a:rPr sz="5339" spc="2670" baseline="1388" dirty="0">
                <a:solidFill>
                  <a:srgbClr val="2B5281"/>
                </a:solidFill>
                <a:latin typeface="Arial Black"/>
                <a:cs typeface="Arial Black"/>
              </a:rPr>
              <a:t></a:t>
            </a:r>
            <a:r>
              <a:rPr sz="5339" spc="828" baseline="1388" dirty="0">
                <a:solidFill>
                  <a:srgbClr val="2B5281"/>
                </a:solidFill>
                <a:latin typeface="Arial Black"/>
                <a:cs typeface="Arial Black"/>
              </a:rPr>
              <a:t> </a:t>
            </a:r>
            <a:r>
              <a:rPr sz="3559" b="1" spc="-249" dirty="0">
                <a:solidFill>
                  <a:srgbClr val="2B5281"/>
                </a:solidFill>
                <a:latin typeface="BIZ UDPGothic"/>
                <a:cs typeface="BIZ UDPGothic"/>
              </a:rPr>
              <a:t>時系列のスペクトログラム変換アプローチ</a:t>
            </a:r>
            <a:endParaRPr sz="3559">
              <a:latin typeface="BIZ UDPGothic"/>
              <a:cs typeface="BIZ UDPGothic"/>
            </a:endParaRPr>
          </a:p>
          <a:p>
            <a:pPr marR="242974">
              <a:lnSpc>
                <a:spcPct val="110100"/>
              </a:lnSpc>
              <a:spcBef>
                <a:spcPts val="1166"/>
              </a:spcBef>
            </a:pPr>
            <a:r>
              <a:rPr sz="2492" spc="-178" dirty="0">
                <a:solidFill>
                  <a:srgbClr val="333333"/>
                </a:solidFill>
                <a:latin typeface="Microsoft Sans Serif"/>
                <a:cs typeface="Microsoft Sans Serif"/>
              </a:rPr>
              <a:t>Takahashi </a:t>
            </a:r>
            <a:r>
              <a:rPr sz="2492" spc="-231" dirty="0">
                <a:solidFill>
                  <a:srgbClr val="333333"/>
                </a:solidFill>
                <a:latin typeface="Microsoft Sans Serif"/>
                <a:cs typeface="Microsoft Sans Serif"/>
              </a:rPr>
              <a:t>&amp;</a:t>
            </a:r>
            <a:r>
              <a:rPr sz="2492" spc="-160" dirty="0">
                <a:solidFill>
                  <a:srgbClr val="333333"/>
                </a:solidFill>
                <a:latin typeface="Microsoft Sans Serif"/>
                <a:cs typeface="Microsoft Sans Serif"/>
              </a:rPr>
              <a:t> Mizuno</a:t>
            </a:r>
            <a:r>
              <a:rPr sz="2492" spc="-169" dirty="0">
                <a:solidFill>
                  <a:srgbClr val="333333"/>
                </a:solidFill>
                <a:latin typeface="Microsoft Sans Serif"/>
                <a:cs typeface="Microsoft Sans Serif"/>
              </a:rPr>
              <a:t> (</a:t>
            </a:r>
            <a:r>
              <a:rPr sz="2492" spc="-178" dirty="0">
                <a:solidFill>
                  <a:srgbClr val="333333"/>
                </a:solidFill>
                <a:latin typeface="Microsoft Sans Serif"/>
                <a:cs typeface="Microsoft Sans Serif"/>
              </a:rPr>
              <a:t>2024)</a:t>
            </a:r>
            <a:r>
              <a:rPr sz="2403" spc="-303" dirty="0">
                <a:solidFill>
                  <a:srgbClr val="333333"/>
                </a:solidFill>
                <a:latin typeface="PMingLiU"/>
                <a:cs typeface="PMingLiU"/>
              </a:rPr>
              <a:t>のアプローチの</a:t>
            </a:r>
            <a:r>
              <a:rPr sz="2403" spc="-303" dirty="0">
                <a:solidFill>
                  <a:srgbClr val="333333"/>
                </a:solidFill>
                <a:latin typeface="SimSun"/>
                <a:cs typeface="SimSun"/>
              </a:rPr>
              <a:t>特徴</a:t>
            </a:r>
            <a:r>
              <a:rPr sz="2403" spc="-303" dirty="0">
                <a:solidFill>
                  <a:srgbClr val="333333"/>
                </a:solidFill>
                <a:latin typeface="PMingLiU"/>
                <a:cs typeface="PMingLiU"/>
              </a:rPr>
              <a:t>は、</a:t>
            </a:r>
            <a:r>
              <a:rPr sz="2403" b="1" spc="-303" dirty="0">
                <a:solidFill>
                  <a:srgbClr val="37B1AB"/>
                </a:solidFill>
                <a:latin typeface="BIZ UDPGothic"/>
                <a:cs typeface="BIZ UDPGothic"/>
              </a:rPr>
              <a:t>時間系列</a:t>
            </a:r>
            <a:r>
              <a:rPr sz="2403" b="1" spc="-303" dirty="0">
                <a:solidFill>
                  <a:srgbClr val="37B1AB"/>
                </a:solidFill>
                <a:latin typeface="Meiryo"/>
                <a:cs typeface="Meiryo"/>
              </a:rPr>
              <a:t>を</a:t>
            </a:r>
            <a:r>
              <a:rPr sz="2403" b="1" spc="-303" dirty="0">
                <a:solidFill>
                  <a:srgbClr val="37B1AB"/>
                </a:solidFill>
                <a:latin typeface="BIZ UDPGothic"/>
                <a:cs typeface="BIZ UDPGothic"/>
              </a:rPr>
              <a:t>画像</a:t>
            </a:r>
            <a:r>
              <a:rPr sz="2403" b="1" spc="-303" dirty="0">
                <a:solidFill>
                  <a:srgbClr val="37B1AB"/>
                </a:solidFill>
                <a:latin typeface="Meiryo"/>
                <a:cs typeface="Meiryo"/>
              </a:rPr>
              <a:t>に</a:t>
            </a:r>
            <a:r>
              <a:rPr sz="2403" b="1" spc="-89" dirty="0">
                <a:solidFill>
                  <a:srgbClr val="37B1AB"/>
                </a:solidFill>
                <a:latin typeface="BIZ UDPGothic"/>
                <a:cs typeface="BIZ UDPGothic"/>
              </a:rPr>
              <a:t>変</a:t>
            </a:r>
            <a:r>
              <a:rPr sz="2403" b="1" spc="-303" dirty="0">
                <a:solidFill>
                  <a:srgbClr val="37B1AB"/>
                </a:solidFill>
                <a:latin typeface="BIZ UDPGothic"/>
                <a:cs typeface="BIZ UDPGothic"/>
              </a:rPr>
              <a:t>換</a:t>
            </a:r>
            <a:r>
              <a:rPr sz="2403" b="1" spc="-383" dirty="0">
                <a:solidFill>
                  <a:srgbClr val="37B1AB"/>
                </a:solidFill>
                <a:latin typeface="Meiryo"/>
                <a:cs typeface="Meiryo"/>
              </a:rPr>
              <a:t>してから </a:t>
            </a:r>
            <a:r>
              <a:rPr sz="2403" b="1" spc="-276" dirty="0">
                <a:solidFill>
                  <a:srgbClr val="37B1AB"/>
                </a:solidFill>
                <a:latin typeface="BIZ UDPGothic"/>
                <a:cs typeface="BIZ UDPGothic"/>
              </a:rPr>
              <a:t>拡散モ</a:t>
            </a:r>
            <a:r>
              <a:rPr sz="2403" b="1" spc="-303" dirty="0">
                <a:solidFill>
                  <a:srgbClr val="37B1AB"/>
                </a:solidFill>
                <a:latin typeface="Meiryo"/>
                <a:cs typeface="Meiryo"/>
              </a:rPr>
              <a:t>デルを</a:t>
            </a:r>
            <a:r>
              <a:rPr sz="2403" b="1" spc="-303" dirty="0">
                <a:solidFill>
                  <a:srgbClr val="37B1AB"/>
                </a:solidFill>
                <a:latin typeface="BIZ UDPGothic"/>
                <a:cs typeface="BIZ UDPGothic"/>
              </a:rPr>
              <a:t>適用</a:t>
            </a:r>
            <a:r>
              <a:rPr sz="2403" spc="-303" dirty="0">
                <a:solidFill>
                  <a:srgbClr val="333333"/>
                </a:solidFill>
                <a:latin typeface="PMingLiU"/>
                <a:cs typeface="PMingLiU"/>
              </a:rPr>
              <a:t>する</a:t>
            </a:r>
            <a:r>
              <a:rPr sz="2403" spc="-303" dirty="0">
                <a:solidFill>
                  <a:srgbClr val="333333"/>
                </a:solidFill>
                <a:latin typeface="SimSun"/>
                <a:cs typeface="SimSun"/>
              </a:rPr>
              <a:t>点</a:t>
            </a:r>
            <a:r>
              <a:rPr sz="2403" spc="-89" dirty="0">
                <a:solidFill>
                  <a:srgbClr val="333333"/>
                </a:solidFill>
                <a:latin typeface="PMingLiU"/>
                <a:cs typeface="PMingLiU"/>
              </a:rPr>
              <a:t>。</a:t>
            </a:r>
            <a:endParaRPr sz="2403">
              <a:latin typeface="PMingLiU"/>
              <a:cs typeface="PMingLiU"/>
            </a:endParaRPr>
          </a:p>
          <a:p>
            <a:pPr>
              <a:spcBef>
                <a:spcPts val="1495"/>
              </a:spcBef>
            </a:pPr>
            <a:endParaRPr sz="2136">
              <a:latin typeface="PMingLiU"/>
              <a:cs typeface="PMingLiU"/>
            </a:endParaRPr>
          </a:p>
          <a:p>
            <a:pPr marL="1015968" marR="412490">
              <a:lnSpc>
                <a:spcPct val="111100"/>
              </a:lnSpc>
            </a:pPr>
            <a:r>
              <a:rPr sz="2403" spc="-303" dirty="0">
                <a:solidFill>
                  <a:srgbClr val="333333"/>
                </a:solidFill>
                <a:latin typeface="SimSun"/>
                <a:cs typeface="SimSun"/>
              </a:rPr>
              <a:t>複数</a:t>
            </a:r>
            <a:r>
              <a:rPr sz="2403" spc="-303" dirty="0">
                <a:solidFill>
                  <a:srgbClr val="333333"/>
                </a:solidFill>
                <a:latin typeface="PMingLiU"/>
                <a:cs typeface="PMingLiU"/>
              </a:rPr>
              <a:t>の</a:t>
            </a:r>
            <a:r>
              <a:rPr sz="2403" spc="-303" dirty="0">
                <a:solidFill>
                  <a:srgbClr val="333333"/>
                </a:solidFill>
                <a:latin typeface="SimSun"/>
                <a:cs typeface="SimSun"/>
              </a:rPr>
              <a:t>時系列（株価</a:t>
            </a:r>
            <a:r>
              <a:rPr sz="2403" spc="-303" dirty="0">
                <a:solidFill>
                  <a:srgbClr val="333333"/>
                </a:solidFill>
                <a:latin typeface="PMingLiU"/>
                <a:cs typeface="PMingLiU"/>
              </a:rPr>
              <a:t>‧</a:t>
            </a:r>
            <a:r>
              <a:rPr sz="2403" spc="-303" dirty="0">
                <a:solidFill>
                  <a:srgbClr val="333333"/>
                </a:solidFill>
                <a:latin typeface="SimSun"/>
                <a:cs typeface="SimSun"/>
              </a:rPr>
              <a:t>取引高</a:t>
            </a:r>
            <a:r>
              <a:rPr sz="2403" spc="-303" dirty="0">
                <a:solidFill>
                  <a:srgbClr val="333333"/>
                </a:solidFill>
                <a:latin typeface="PMingLiU"/>
                <a:cs typeface="PMingLiU"/>
              </a:rPr>
              <a:t>‧スプレッドなど</a:t>
            </a:r>
            <a:r>
              <a:rPr sz="2403" spc="-303" dirty="0">
                <a:solidFill>
                  <a:srgbClr val="333333"/>
                </a:solidFill>
                <a:latin typeface="SimSun"/>
                <a:cs typeface="SimSun"/>
              </a:rPr>
              <a:t>）</a:t>
            </a:r>
            <a:r>
              <a:rPr sz="2403" spc="-303" dirty="0">
                <a:solidFill>
                  <a:srgbClr val="333333"/>
                </a:solidFill>
                <a:latin typeface="PMingLiU"/>
                <a:cs typeface="PMingLiU"/>
              </a:rPr>
              <a:t>を</a:t>
            </a:r>
            <a:r>
              <a:rPr sz="2403" b="1" spc="-294" dirty="0">
                <a:solidFill>
                  <a:srgbClr val="37B1AB"/>
                </a:solidFill>
                <a:latin typeface="Meiryo"/>
                <a:cs typeface="Meiryo"/>
              </a:rPr>
              <a:t>ウェーブレ</a:t>
            </a:r>
            <a:r>
              <a:rPr sz="2403" b="1" spc="-303" dirty="0">
                <a:solidFill>
                  <a:srgbClr val="37B1AB"/>
                </a:solidFill>
                <a:latin typeface="Meiryo"/>
                <a:cs typeface="Meiryo"/>
              </a:rPr>
              <a:t>ット</a:t>
            </a:r>
            <a:r>
              <a:rPr sz="2403" b="1" spc="-303" dirty="0">
                <a:solidFill>
                  <a:srgbClr val="37B1AB"/>
                </a:solidFill>
                <a:latin typeface="BIZ UDPGothic"/>
                <a:cs typeface="BIZ UDPGothic"/>
              </a:rPr>
              <a:t>変換</a:t>
            </a:r>
            <a:r>
              <a:rPr sz="2403" b="1" spc="-356" dirty="0">
                <a:solidFill>
                  <a:srgbClr val="37B1AB"/>
                </a:solidFill>
                <a:latin typeface="Meiryo"/>
                <a:cs typeface="Meiryo"/>
              </a:rPr>
              <a:t>によるスペクトログラム</a:t>
            </a:r>
            <a:r>
              <a:rPr sz="2403" b="1" spc="-303" dirty="0">
                <a:solidFill>
                  <a:srgbClr val="37B1AB"/>
                </a:solidFill>
                <a:latin typeface="BIZ UDPGothic"/>
                <a:cs typeface="BIZ UDPGothic"/>
              </a:rPr>
              <a:t>画像</a:t>
            </a:r>
            <a:r>
              <a:rPr sz="2403" spc="-267" dirty="0">
                <a:solidFill>
                  <a:srgbClr val="333333"/>
                </a:solidFill>
                <a:latin typeface="PMingLiU"/>
                <a:cs typeface="PMingLiU"/>
              </a:rPr>
              <a:t>にマッピング</a:t>
            </a:r>
            <a:endParaRPr sz="2403">
              <a:latin typeface="PMingLiU"/>
              <a:cs typeface="PMingLiU"/>
            </a:endParaRPr>
          </a:p>
          <a:p>
            <a:pPr marL="1015968" marR="310780">
              <a:lnSpc>
                <a:spcPct val="110100"/>
              </a:lnSpc>
              <a:spcBef>
                <a:spcPts val="2064"/>
              </a:spcBef>
            </a:pPr>
            <a:r>
              <a:rPr sz="2403" spc="-303" dirty="0">
                <a:solidFill>
                  <a:srgbClr val="333333"/>
                </a:solidFill>
                <a:latin typeface="PMingLiU"/>
                <a:cs typeface="PMingLiU"/>
              </a:rPr>
              <a:t>カラー</a:t>
            </a:r>
            <a:r>
              <a:rPr sz="2403" spc="-303" dirty="0">
                <a:solidFill>
                  <a:srgbClr val="333333"/>
                </a:solidFill>
                <a:latin typeface="SimSun"/>
                <a:cs typeface="SimSun"/>
              </a:rPr>
              <a:t>画像</a:t>
            </a:r>
            <a:r>
              <a:rPr sz="2403" spc="-347" dirty="0">
                <a:solidFill>
                  <a:srgbClr val="333333"/>
                </a:solidFill>
                <a:latin typeface="SimSun"/>
                <a:cs typeface="SimSun"/>
              </a:rPr>
              <a:t>（</a:t>
            </a:r>
            <a:r>
              <a:rPr sz="2492" spc="-347" dirty="0">
                <a:solidFill>
                  <a:srgbClr val="333333"/>
                </a:solidFill>
                <a:latin typeface="Microsoft Sans Serif"/>
                <a:cs typeface="Microsoft Sans Serif"/>
              </a:rPr>
              <a:t>RGB3</a:t>
            </a:r>
            <a:r>
              <a:rPr sz="2403" spc="-320" dirty="0">
                <a:solidFill>
                  <a:srgbClr val="333333"/>
                </a:solidFill>
                <a:latin typeface="PMingLiU"/>
                <a:cs typeface="PMingLiU"/>
              </a:rPr>
              <a:t>チャネル</a:t>
            </a:r>
            <a:r>
              <a:rPr sz="2403" spc="-303" dirty="0">
                <a:solidFill>
                  <a:srgbClr val="333333"/>
                </a:solidFill>
                <a:latin typeface="SimSun"/>
                <a:cs typeface="SimSun"/>
              </a:rPr>
              <a:t>）</a:t>
            </a:r>
            <a:r>
              <a:rPr sz="2403" spc="-329" dirty="0">
                <a:solidFill>
                  <a:srgbClr val="333333"/>
                </a:solidFill>
                <a:latin typeface="PMingLiU"/>
                <a:cs typeface="PMingLiU"/>
              </a:rPr>
              <a:t>として</a:t>
            </a:r>
            <a:r>
              <a:rPr sz="2403" spc="-303" dirty="0">
                <a:solidFill>
                  <a:srgbClr val="333333"/>
                </a:solidFill>
                <a:latin typeface="SimSun"/>
                <a:cs typeface="SimSun"/>
              </a:rPr>
              <a:t>拡散モ</a:t>
            </a:r>
            <a:r>
              <a:rPr sz="2403" spc="-303" dirty="0">
                <a:solidFill>
                  <a:srgbClr val="333333"/>
                </a:solidFill>
                <a:latin typeface="PMingLiU"/>
                <a:cs typeface="PMingLiU"/>
              </a:rPr>
              <a:t>デル</a:t>
            </a:r>
            <a:r>
              <a:rPr sz="2403" spc="-329" dirty="0">
                <a:solidFill>
                  <a:srgbClr val="333333"/>
                </a:solidFill>
                <a:latin typeface="SimSun"/>
                <a:cs typeface="SimSun"/>
              </a:rPr>
              <a:t>（</a:t>
            </a:r>
            <a:r>
              <a:rPr sz="2492" spc="-329" dirty="0">
                <a:solidFill>
                  <a:srgbClr val="333333"/>
                </a:solidFill>
                <a:latin typeface="Microsoft Sans Serif"/>
                <a:cs typeface="Microsoft Sans Serif"/>
              </a:rPr>
              <a:t>DDPM</a:t>
            </a:r>
            <a:r>
              <a:rPr sz="2403" spc="-329" dirty="0">
                <a:solidFill>
                  <a:srgbClr val="333333"/>
                </a:solidFill>
                <a:latin typeface="SimSun"/>
                <a:cs typeface="SimSun"/>
              </a:rPr>
              <a:t>）</a:t>
            </a:r>
            <a:r>
              <a:rPr sz="2403" spc="-303" dirty="0">
                <a:solidFill>
                  <a:srgbClr val="333333"/>
                </a:solidFill>
                <a:latin typeface="PMingLiU"/>
                <a:cs typeface="PMingLiU"/>
              </a:rPr>
              <a:t>に</a:t>
            </a:r>
            <a:r>
              <a:rPr sz="2403" spc="-89" dirty="0">
                <a:solidFill>
                  <a:srgbClr val="333333"/>
                </a:solidFill>
                <a:latin typeface="SimSun"/>
                <a:cs typeface="SimSun"/>
              </a:rPr>
              <a:t>入力</a:t>
            </a:r>
            <a:endParaRPr sz="2403">
              <a:latin typeface="SimSun"/>
              <a:cs typeface="SimSun"/>
            </a:endParaRPr>
          </a:p>
          <a:p>
            <a:pPr marL="1015968" marR="429442">
              <a:lnSpc>
                <a:spcPct val="111100"/>
              </a:lnSpc>
              <a:spcBef>
                <a:spcPts val="2136"/>
              </a:spcBef>
            </a:pPr>
            <a:r>
              <a:rPr sz="2403" spc="-303" dirty="0">
                <a:solidFill>
                  <a:srgbClr val="333333"/>
                </a:solidFill>
                <a:latin typeface="SimSun"/>
                <a:cs typeface="SimSun"/>
              </a:rPr>
              <a:t>拡散モ</a:t>
            </a:r>
            <a:r>
              <a:rPr sz="2403" spc="-303" dirty="0">
                <a:solidFill>
                  <a:srgbClr val="333333"/>
                </a:solidFill>
                <a:latin typeface="PMingLiU"/>
                <a:cs typeface="PMingLiU"/>
              </a:rPr>
              <a:t>デルは</a:t>
            </a:r>
            <a:r>
              <a:rPr sz="2403" spc="-303" dirty="0">
                <a:solidFill>
                  <a:srgbClr val="333333"/>
                </a:solidFill>
                <a:latin typeface="SimSun"/>
                <a:cs typeface="SimSun"/>
              </a:rPr>
              <a:t>画像内</a:t>
            </a:r>
            <a:r>
              <a:rPr sz="2403" spc="-329" dirty="0">
                <a:solidFill>
                  <a:srgbClr val="333333"/>
                </a:solidFill>
                <a:latin typeface="PMingLiU"/>
                <a:cs typeface="PMingLiU"/>
              </a:rPr>
              <a:t>のパターンを</a:t>
            </a:r>
            <a:r>
              <a:rPr sz="2403" spc="-303" dirty="0">
                <a:solidFill>
                  <a:srgbClr val="333333"/>
                </a:solidFill>
                <a:latin typeface="SimSun"/>
                <a:cs typeface="SimSun"/>
              </a:rPr>
              <a:t>学習</a:t>
            </a:r>
            <a:r>
              <a:rPr sz="2403" spc="-338" dirty="0">
                <a:solidFill>
                  <a:srgbClr val="333333"/>
                </a:solidFill>
                <a:latin typeface="PMingLiU"/>
                <a:cs typeface="PMingLiU"/>
              </a:rPr>
              <a:t>することで、</a:t>
            </a:r>
            <a:r>
              <a:rPr sz="2403" spc="-303" dirty="0">
                <a:solidFill>
                  <a:srgbClr val="333333"/>
                </a:solidFill>
                <a:latin typeface="SimSun"/>
                <a:cs typeface="SimSun"/>
              </a:rPr>
              <a:t>元</a:t>
            </a:r>
            <a:r>
              <a:rPr sz="2403" spc="-303" dirty="0">
                <a:solidFill>
                  <a:srgbClr val="333333"/>
                </a:solidFill>
                <a:latin typeface="PMingLiU"/>
                <a:cs typeface="PMingLiU"/>
              </a:rPr>
              <a:t>の</a:t>
            </a:r>
            <a:r>
              <a:rPr sz="2403" spc="-231" dirty="0">
                <a:solidFill>
                  <a:srgbClr val="333333"/>
                </a:solidFill>
                <a:latin typeface="SimSun"/>
                <a:cs typeface="SimSun"/>
              </a:rPr>
              <a:t>時系列</a:t>
            </a:r>
            <a:r>
              <a:rPr sz="2403" spc="-303" dirty="0">
                <a:solidFill>
                  <a:srgbClr val="333333"/>
                </a:solidFill>
                <a:latin typeface="PMingLiU"/>
                <a:cs typeface="PMingLiU"/>
              </a:rPr>
              <a:t>に</a:t>
            </a:r>
            <a:r>
              <a:rPr sz="2403" spc="-303" dirty="0">
                <a:solidFill>
                  <a:srgbClr val="333333"/>
                </a:solidFill>
                <a:latin typeface="SimSun"/>
                <a:cs typeface="SimSun"/>
              </a:rPr>
              <a:t>内在</a:t>
            </a:r>
            <a:r>
              <a:rPr sz="2403" spc="-303" dirty="0">
                <a:solidFill>
                  <a:srgbClr val="333333"/>
                </a:solidFill>
                <a:latin typeface="PMingLiU"/>
                <a:cs typeface="PMingLiU"/>
              </a:rPr>
              <a:t>する</a:t>
            </a:r>
            <a:r>
              <a:rPr sz="2403" b="1" spc="-303" dirty="0">
                <a:solidFill>
                  <a:srgbClr val="37B1AB"/>
                </a:solidFill>
                <a:latin typeface="BIZ UDPGothic"/>
                <a:cs typeface="BIZ UDPGothic"/>
              </a:rPr>
              <a:t>多変量</a:t>
            </a:r>
            <a:r>
              <a:rPr sz="2403" b="1" spc="-303" dirty="0">
                <a:solidFill>
                  <a:srgbClr val="37B1AB"/>
                </a:solidFill>
                <a:latin typeface="Meiryo"/>
                <a:cs typeface="Meiryo"/>
              </a:rPr>
              <a:t>の</a:t>
            </a:r>
            <a:r>
              <a:rPr sz="2403" b="1" spc="-303" dirty="0">
                <a:solidFill>
                  <a:srgbClr val="37B1AB"/>
                </a:solidFill>
                <a:latin typeface="BIZ UDPGothic"/>
                <a:cs typeface="BIZ UDPGothic"/>
              </a:rPr>
              <a:t>時系列</a:t>
            </a:r>
            <a:r>
              <a:rPr sz="2403" b="1" spc="-329" dirty="0">
                <a:solidFill>
                  <a:srgbClr val="37B1AB"/>
                </a:solidFill>
                <a:latin typeface="Meiryo"/>
                <a:cs typeface="Meiryo"/>
              </a:rPr>
              <a:t>パターンや</a:t>
            </a:r>
            <a:r>
              <a:rPr sz="2403" b="1" spc="-303" dirty="0">
                <a:solidFill>
                  <a:srgbClr val="37B1AB"/>
                </a:solidFill>
                <a:latin typeface="BIZ UDPGothic"/>
                <a:cs typeface="BIZ UDPGothic"/>
              </a:rPr>
              <a:t>相関</a:t>
            </a:r>
            <a:r>
              <a:rPr sz="2403" spc="-303" dirty="0">
                <a:solidFill>
                  <a:srgbClr val="333333"/>
                </a:solidFill>
                <a:latin typeface="PMingLiU"/>
                <a:cs typeface="PMingLiU"/>
              </a:rPr>
              <a:t>を</a:t>
            </a:r>
            <a:r>
              <a:rPr sz="2403" spc="-196" dirty="0">
                <a:solidFill>
                  <a:srgbClr val="333333"/>
                </a:solidFill>
                <a:latin typeface="SimSun"/>
                <a:cs typeface="SimSun"/>
              </a:rPr>
              <a:t>獲得</a:t>
            </a:r>
            <a:endParaRPr sz="2403">
              <a:latin typeface="SimSun"/>
              <a:cs typeface="SimSun"/>
            </a:endParaRPr>
          </a:p>
          <a:p>
            <a:pPr marL="1015968" marR="420401">
              <a:lnSpc>
                <a:spcPct val="111100"/>
              </a:lnSpc>
              <a:spcBef>
                <a:spcPts val="2136"/>
              </a:spcBef>
            </a:pPr>
            <a:r>
              <a:rPr sz="2403" spc="-303" dirty="0">
                <a:solidFill>
                  <a:srgbClr val="333333"/>
                </a:solidFill>
                <a:latin typeface="SimSun"/>
                <a:cs typeface="SimSun"/>
              </a:rPr>
              <a:t>生成</a:t>
            </a:r>
            <a:r>
              <a:rPr sz="2403" spc="-303" dirty="0">
                <a:solidFill>
                  <a:srgbClr val="333333"/>
                </a:solidFill>
                <a:latin typeface="PMingLiU"/>
                <a:cs typeface="PMingLiU"/>
              </a:rPr>
              <a:t>した</a:t>
            </a:r>
            <a:r>
              <a:rPr sz="2403" spc="-303" dirty="0">
                <a:solidFill>
                  <a:srgbClr val="333333"/>
                </a:solidFill>
                <a:latin typeface="SimSun"/>
                <a:cs typeface="SimSun"/>
              </a:rPr>
              <a:t>画像</a:t>
            </a:r>
            <a:r>
              <a:rPr sz="2403" spc="-303" dirty="0">
                <a:solidFill>
                  <a:srgbClr val="333333"/>
                </a:solidFill>
                <a:latin typeface="PMingLiU"/>
                <a:cs typeface="PMingLiU"/>
              </a:rPr>
              <a:t>を</a:t>
            </a:r>
            <a:r>
              <a:rPr sz="2403" b="1" spc="-303" dirty="0">
                <a:solidFill>
                  <a:srgbClr val="37B1AB"/>
                </a:solidFill>
                <a:latin typeface="BIZ UDPGothic"/>
                <a:cs typeface="BIZ UDPGothic"/>
              </a:rPr>
              <a:t>逆</a:t>
            </a:r>
            <a:r>
              <a:rPr sz="2403" b="1" spc="-338" dirty="0">
                <a:solidFill>
                  <a:srgbClr val="37B1AB"/>
                </a:solidFill>
                <a:latin typeface="Meiryo"/>
                <a:cs typeface="Meiryo"/>
              </a:rPr>
              <a:t>ウェーブレット</a:t>
            </a:r>
            <a:r>
              <a:rPr sz="2403" b="1" spc="-303" dirty="0">
                <a:solidFill>
                  <a:srgbClr val="37B1AB"/>
                </a:solidFill>
                <a:latin typeface="BIZ UDPGothic"/>
                <a:cs typeface="BIZ UDPGothic"/>
              </a:rPr>
              <a:t>変換</a:t>
            </a:r>
            <a:r>
              <a:rPr sz="2403" spc="-320" dirty="0">
                <a:solidFill>
                  <a:srgbClr val="333333"/>
                </a:solidFill>
                <a:latin typeface="PMingLiU"/>
                <a:cs typeface="PMingLiU"/>
              </a:rPr>
              <a:t>することで</a:t>
            </a:r>
            <a:r>
              <a:rPr sz="2403" spc="-303" dirty="0">
                <a:solidFill>
                  <a:srgbClr val="333333"/>
                </a:solidFill>
                <a:latin typeface="SimSun"/>
                <a:cs typeface="SimSun"/>
              </a:rPr>
              <a:t>合成</a:t>
            </a:r>
            <a:r>
              <a:rPr sz="2403" spc="-303" dirty="0">
                <a:solidFill>
                  <a:srgbClr val="333333"/>
                </a:solidFill>
                <a:latin typeface="PMingLiU"/>
                <a:cs typeface="PMingLiU"/>
              </a:rPr>
              <a:t>された</a:t>
            </a:r>
            <a:r>
              <a:rPr sz="2403" spc="-89" dirty="0">
                <a:solidFill>
                  <a:srgbClr val="333333"/>
                </a:solidFill>
                <a:latin typeface="SimSun"/>
                <a:cs typeface="SimSun"/>
              </a:rPr>
              <a:t>金</a:t>
            </a:r>
            <a:r>
              <a:rPr sz="2403" spc="-303" dirty="0">
                <a:solidFill>
                  <a:srgbClr val="333333"/>
                </a:solidFill>
                <a:latin typeface="SimSun"/>
                <a:cs typeface="SimSun"/>
              </a:rPr>
              <a:t>融時系列</a:t>
            </a:r>
            <a:r>
              <a:rPr sz="2403" spc="-303" dirty="0">
                <a:solidFill>
                  <a:srgbClr val="333333"/>
                </a:solidFill>
                <a:latin typeface="PMingLiU"/>
                <a:cs typeface="PMingLiU"/>
              </a:rPr>
              <a:t>を</a:t>
            </a:r>
            <a:r>
              <a:rPr sz="2403" spc="-303" dirty="0">
                <a:solidFill>
                  <a:srgbClr val="333333"/>
                </a:solidFill>
                <a:latin typeface="SimSun"/>
                <a:cs typeface="SimSun"/>
              </a:rPr>
              <a:t>得</a:t>
            </a:r>
            <a:r>
              <a:rPr sz="2403" spc="-89" dirty="0">
                <a:solidFill>
                  <a:srgbClr val="333333"/>
                </a:solidFill>
                <a:latin typeface="PMingLiU"/>
                <a:cs typeface="PMingLiU"/>
              </a:rPr>
              <a:t>る</a:t>
            </a:r>
            <a:endParaRPr sz="2403">
              <a:latin typeface="PMingLiU"/>
              <a:cs typeface="PMingLiU"/>
            </a:endParaRPr>
          </a:p>
          <a:p>
            <a:pPr>
              <a:spcBef>
                <a:spcPts val="1725"/>
              </a:spcBef>
            </a:pPr>
            <a:endParaRPr sz="2136">
              <a:latin typeface="PMingLiU"/>
              <a:cs typeface="PMingLiU"/>
            </a:endParaRPr>
          </a:p>
          <a:p>
            <a:pPr>
              <a:lnSpc>
                <a:spcPct val="100000"/>
              </a:lnSpc>
            </a:pPr>
            <a:r>
              <a:rPr sz="2403" spc="-303" dirty="0">
                <a:solidFill>
                  <a:srgbClr val="333333"/>
                </a:solidFill>
                <a:latin typeface="SimSun"/>
                <a:cs typeface="SimSun"/>
              </a:rPr>
              <a:t>学術的貢献</a:t>
            </a:r>
            <a:r>
              <a:rPr sz="2403" spc="-303" dirty="0">
                <a:solidFill>
                  <a:srgbClr val="333333"/>
                </a:solidFill>
                <a:latin typeface="PMingLiU"/>
                <a:cs typeface="PMingLiU"/>
              </a:rPr>
              <a:t>と</a:t>
            </a:r>
            <a:r>
              <a:rPr sz="2403" spc="-303" dirty="0">
                <a:solidFill>
                  <a:srgbClr val="333333"/>
                </a:solidFill>
                <a:latin typeface="SimSun"/>
                <a:cs typeface="SimSun"/>
              </a:rPr>
              <a:t>優位性</a:t>
            </a:r>
            <a:r>
              <a:rPr sz="2492" spc="-89" dirty="0">
                <a:solidFill>
                  <a:srgbClr val="333333"/>
                </a:solidFill>
                <a:latin typeface="Microsoft Sans Serif"/>
                <a:cs typeface="Microsoft Sans Serif"/>
              </a:rPr>
              <a:t>:</a:t>
            </a:r>
            <a:endParaRPr sz="2492">
              <a:latin typeface="Microsoft Sans Serif"/>
              <a:cs typeface="Microsoft Sans Serif"/>
            </a:endParaRPr>
          </a:p>
          <a:p>
            <a:pPr marL="337903" marR="9041">
              <a:lnSpc>
                <a:spcPct val="111100"/>
              </a:lnSpc>
              <a:spcBef>
                <a:spcPts val="1050"/>
              </a:spcBef>
            </a:pPr>
            <a:r>
              <a:rPr sz="2403" b="1" spc="-303" dirty="0">
                <a:solidFill>
                  <a:srgbClr val="37B1AB"/>
                </a:solidFill>
                <a:latin typeface="BIZ UDPGothic"/>
                <a:cs typeface="BIZ UDPGothic"/>
              </a:rPr>
              <a:t>複数</a:t>
            </a:r>
            <a:r>
              <a:rPr sz="2403" b="1" spc="-303" dirty="0">
                <a:solidFill>
                  <a:srgbClr val="37B1AB"/>
                </a:solidFill>
                <a:latin typeface="Meiryo"/>
                <a:cs typeface="Meiryo"/>
              </a:rPr>
              <a:t>の</a:t>
            </a:r>
            <a:r>
              <a:rPr sz="2403" b="1" spc="-303" dirty="0">
                <a:solidFill>
                  <a:srgbClr val="37B1AB"/>
                </a:solidFill>
                <a:latin typeface="BIZ UDPGothic"/>
                <a:cs typeface="BIZ UDPGothic"/>
              </a:rPr>
              <a:t>関連</a:t>
            </a:r>
            <a:r>
              <a:rPr sz="2403" b="1" spc="-303" dirty="0">
                <a:solidFill>
                  <a:srgbClr val="37B1AB"/>
                </a:solidFill>
                <a:latin typeface="Meiryo"/>
                <a:cs typeface="Meiryo"/>
              </a:rPr>
              <a:t>する</a:t>
            </a:r>
            <a:r>
              <a:rPr sz="2403" b="1" spc="-303" dirty="0">
                <a:solidFill>
                  <a:srgbClr val="37B1AB"/>
                </a:solidFill>
                <a:latin typeface="BIZ UDPGothic"/>
                <a:cs typeface="BIZ UDPGothic"/>
              </a:rPr>
              <a:t>時系列</a:t>
            </a:r>
            <a:r>
              <a:rPr sz="2403" b="1" spc="-303" dirty="0">
                <a:solidFill>
                  <a:srgbClr val="37B1AB"/>
                </a:solidFill>
                <a:latin typeface="Meiryo"/>
                <a:cs typeface="Meiryo"/>
              </a:rPr>
              <a:t>を</a:t>
            </a:r>
            <a:r>
              <a:rPr sz="2403" b="1" spc="-303" dirty="0">
                <a:solidFill>
                  <a:srgbClr val="37B1AB"/>
                </a:solidFill>
                <a:latin typeface="BIZ UDPGothic"/>
                <a:cs typeface="BIZ UDPGothic"/>
              </a:rPr>
              <a:t>同時</a:t>
            </a:r>
            <a:r>
              <a:rPr sz="2403" b="1" spc="-303" dirty="0">
                <a:solidFill>
                  <a:srgbClr val="37B1AB"/>
                </a:solidFill>
                <a:latin typeface="Meiryo"/>
                <a:cs typeface="Meiryo"/>
              </a:rPr>
              <a:t>に</a:t>
            </a:r>
            <a:r>
              <a:rPr sz="2403" b="1" spc="-303" dirty="0">
                <a:solidFill>
                  <a:srgbClr val="37B1AB"/>
                </a:solidFill>
                <a:latin typeface="BIZ UDPGothic"/>
                <a:cs typeface="BIZ UDPGothic"/>
              </a:rPr>
              <a:t>生成</a:t>
            </a:r>
            <a:r>
              <a:rPr sz="2403" spc="-356" dirty="0">
                <a:solidFill>
                  <a:srgbClr val="333333"/>
                </a:solidFill>
                <a:latin typeface="PMingLiU"/>
                <a:cs typeface="PMingLiU"/>
              </a:rPr>
              <a:t>でき、</a:t>
            </a:r>
            <a:r>
              <a:rPr sz="2403" spc="-303" dirty="0">
                <a:solidFill>
                  <a:srgbClr val="333333"/>
                </a:solidFill>
                <a:latin typeface="SimSun"/>
                <a:cs typeface="SimSun"/>
              </a:rPr>
              <a:t>価格</a:t>
            </a:r>
            <a:r>
              <a:rPr sz="2403" spc="-294" dirty="0">
                <a:solidFill>
                  <a:srgbClr val="333333"/>
                </a:solidFill>
                <a:latin typeface="PMingLiU"/>
                <a:cs typeface="PMingLiU"/>
              </a:rPr>
              <a:t>だけでなく </a:t>
            </a:r>
            <a:r>
              <a:rPr sz="2403" spc="-303" dirty="0">
                <a:solidFill>
                  <a:srgbClr val="333333"/>
                </a:solidFill>
                <a:latin typeface="SimSun"/>
                <a:cs typeface="SimSun"/>
              </a:rPr>
              <a:t>出来高</a:t>
            </a:r>
            <a:r>
              <a:rPr sz="2403" spc="-231" dirty="0">
                <a:solidFill>
                  <a:srgbClr val="333333"/>
                </a:solidFill>
                <a:latin typeface="PMingLiU"/>
                <a:cs typeface="PMingLiU"/>
              </a:rPr>
              <a:t>やスプ</a:t>
            </a:r>
            <a:r>
              <a:rPr sz="2403" spc="-303" dirty="0">
                <a:solidFill>
                  <a:srgbClr val="333333"/>
                </a:solidFill>
                <a:latin typeface="PMingLiU"/>
                <a:cs typeface="PMingLiU"/>
              </a:rPr>
              <a:t>レッドといった</a:t>
            </a:r>
            <a:r>
              <a:rPr sz="2403" spc="-303" dirty="0">
                <a:solidFill>
                  <a:srgbClr val="333333"/>
                </a:solidFill>
                <a:latin typeface="SimSun"/>
                <a:cs typeface="SimSun"/>
              </a:rPr>
              <a:t>他系列</a:t>
            </a:r>
            <a:r>
              <a:rPr sz="2403" spc="-303" dirty="0">
                <a:solidFill>
                  <a:srgbClr val="333333"/>
                </a:solidFill>
                <a:latin typeface="PMingLiU"/>
                <a:cs typeface="PMingLiU"/>
              </a:rPr>
              <a:t>も</a:t>
            </a:r>
            <a:r>
              <a:rPr sz="2403" spc="-303" dirty="0">
                <a:solidFill>
                  <a:srgbClr val="333333"/>
                </a:solidFill>
                <a:latin typeface="SimSun"/>
                <a:cs typeface="SimSun"/>
              </a:rPr>
              <a:t>含</a:t>
            </a:r>
            <a:r>
              <a:rPr sz="2403" spc="-303" dirty="0">
                <a:solidFill>
                  <a:srgbClr val="333333"/>
                </a:solidFill>
                <a:latin typeface="PMingLiU"/>
                <a:cs typeface="PMingLiU"/>
              </a:rPr>
              <a:t>めた</a:t>
            </a:r>
            <a:r>
              <a:rPr sz="2403" spc="-303" dirty="0">
                <a:solidFill>
                  <a:srgbClr val="333333"/>
                </a:solidFill>
                <a:latin typeface="SimSun"/>
                <a:cs typeface="SimSun"/>
              </a:rPr>
              <a:t>総合的</a:t>
            </a:r>
            <a:r>
              <a:rPr sz="2403" spc="-303" dirty="0">
                <a:solidFill>
                  <a:srgbClr val="333333"/>
                </a:solidFill>
                <a:latin typeface="PMingLiU"/>
                <a:cs typeface="PMingLiU"/>
              </a:rPr>
              <a:t>なリアリズムを</a:t>
            </a:r>
            <a:r>
              <a:rPr sz="2403" spc="-196" dirty="0">
                <a:solidFill>
                  <a:srgbClr val="333333"/>
                </a:solidFill>
                <a:latin typeface="SimSun"/>
                <a:cs typeface="SimSun"/>
              </a:rPr>
              <a:t>追求</a:t>
            </a:r>
            <a:endParaRPr sz="2403">
              <a:latin typeface="SimSun"/>
              <a:cs typeface="SimSun"/>
            </a:endParaRPr>
          </a:p>
          <a:p>
            <a:pPr marL="337903" marR="282527">
              <a:lnSpc>
                <a:spcPct val="111100"/>
              </a:lnSpc>
              <a:spcBef>
                <a:spcPts val="1068"/>
              </a:spcBef>
            </a:pPr>
            <a:r>
              <a:rPr sz="2403" b="1" spc="-303" dirty="0">
                <a:solidFill>
                  <a:srgbClr val="37B1AB"/>
                </a:solidFill>
                <a:latin typeface="BIZ UDPGothic"/>
                <a:cs typeface="BIZ UDPGothic"/>
              </a:rPr>
              <a:t>肥尾分布</a:t>
            </a:r>
            <a:r>
              <a:rPr sz="2403" b="1" spc="-240" dirty="0">
                <a:solidFill>
                  <a:srgbClr val="37B1AB"/>
                </a:solidFill>
                <a:latin typeface="Meiryo"/>
                <a:cs typeface="Meiryo"/>
              </a:rPr>
              <a:t>‧ボラティリティクラスタリング</a:t>
            </a:r>
            <a:r>
              <a:rPr sz="2403" b="1" spc="1299" dirty="0">
                <a:solidFill>
                  <a:srgbClr val="37B1AB"/>
                </a:solidFill>
                <a:latin typeface="Meiryo"/>
                <a:cs typeface="Meiryo"/>
              </a:rPr>
              <a:t>‧</a:t>
            </a:r>
            <a:r>
              <a:rPr sz="2403" b="1" spc="-303" dirty="0">
                <a:solidFill>
                  <a:srgbClr val="37B1AB"/>
                </a:solidFill>
                <a:latin typeface="BIZ UDPGothic"/>
                <a:cs typeface="BIZ UDPGothic"/>
              </a:rPr>
              <a:t>周期的季節性</a:t>
            </a:r>
            <a:r>
              <a:rPr sz="2403" b="1" spc="-329" dirty="0">
                <a:solidFill>
                  <a:srgbClr val="37B1AB"/>
                </a:solidFill>
                <a:latin typeface="Meiryo"/>
                <a:cs typeface="Meiryo"/>
              </a:rPr>
              <a:t>パターン</a:t>
            </a:r>
            <a:r>
              <a:rPr sz="2403" spc="-89" dirty="0">
                <a:solidFill>
                  <a:srgbClr val="333333"/>
                </a:solidFill>
                <a:latin typeface="PMingLiU"/>
                <a:cs typeface="PMingLiU"/>
              </a:rPr>
              <a:t>な</a:t>
            </a:r>
            <a:r>
              <a:rPr sz="2403" spc="-356" dirty="0">
                <a:solidFill>
                  <a:srgbClr val="333333"/>
                </a:solidFill>
                <a:latin typeface="PMingLiU"/>
                <a:cs typeface="PMingLiU"/>
              </a:rPr>
              <a:t>ど、</a:t>
            </a:r>
            <a:r>
              <a:rPr sz="2403" spc="-303" dirty="0">
                <a:solidFill>
                  <a:srgbClr val="333333"/>
                </a:solidFill>
                <a:latin typeface="SimSun"/>
                <a:cs typeface="SimSun"/>
              </a:rPr>
              <a:t>金融</a:t>
            </a:r>
            <a:r>
              <a:rPr sz="2403" spc="-303" dirty="0">
                <a:solidFill>
                  <a:srgbClr val="333333"/>
                </a:solidFill>
                <a:latin typeface="PMingLiU"/>
                <a:cs typeface="PMingLiU"/>
              </a:rPr>
              <a:t>データの</a:t>
            </a:r>
            <a:r>
              <a:rPr sz="2403" spc="-303" dirty="0">
                <a:solidFill>
                  <a:srgbClr val="333333"/>
                </a:solidFill>
                <a:latin typeface="SimSun"/>
                <a:cs typeface="SimSun"/>
              </a:rPr>
              <a:t>持</a:t>
            </a:r>
            <a:r>
              <a:rPr sz="2403" spc="-303" dirty="0">
                <a:solidFill>
                  <a:srgbClr val="333333"/>
                </a:solidFill>
                <a:latin typeface="PMingLiU"/>
                <a:cs typeface="PMingLiU"/>
              </a:rPr>
              <a:t>つ</a:t>
            </a:r>
            <a:r>
              <a:rPr sz="2403" spc="-303" dirty="0">
                <a:solidFill>
                  <a:srgbClr val="333333"/>
                </a:solidFill>
                <a:latin typeface="SimSun"/>
                <a:cs typeface="SimSun"/>
              </a:rPr>
              <a:t>様々</a:t>
            </a:r>
            <a:r>
              <a:rPr sz="2403" spc="-320" dirty="0">
                <a:solidFill>
                  <a:srgbClr val="333333"/>
                </a:solidFill>
                <a:latin typeface="PMingLiU"/>
                <a:cs typeface="PMingLiU"/>
              </a:rPr>
              <a:t>なスタイライズドファクトを</a:t>
            </a:r>
            <a:r>
              <a:rPr sz="2403" spc="-303" dirty="0">
                <a:solidFill>
                  <a:srgbClr val="333333"/>
                </a:solidFill>
                <a:latin typeface="SimSun"/>
                <a:cs typeface="SimSun"/>
              </a:rPr>
              <a:t>高精度</a:t>
            </a:r>
            <a:r>
              <a:rPr sz="2403" spc="-303" dirty="0">
                <a:solidFill>
                  <a:srgbClr val="333333"/>
                </a:solidFill>
                <a:latin typeface="PMingLiU"/>
                <a:cs typeface="PMingLiU"/>
              </a:rPr>
              <a:t>で</a:t>
            </a:r>
            <a:r>
              <a:rPr sz="2403" spc="-196" dirty="0">
                <a:solidFill>
                  <a:srgbClr val="333333"/>
                </a:solidFill>
                <a:latin typeface="SimSun"/>
                <a:cs typeface="SimSun"/>
              </a:rPr>
              <a:t>再現</a:t>
            </a:r>
            <a:endParaRPr sz="2403">
              <a:latin typeface="SimSun"/>
              <a:cs typeface="SimSun"/>
            </a:endParaRPr>
          </a:p>
          <a:p>
            <a:pPr marL="337903" marR="146914">
              <a:lnSpc>
                <a:spcPct val="110100"/>
              </a:lnSpc>
              <a:spcBef>
                <a:spcPts val="997"/>
              </a:spcBef>
            </a:pPr>
            <a:r>
              <a:rPr sz="2403" spc="-303" dirty="0">
                <a:solidFill>
                  <a:srgbClr val="333333"/>
                </a:solidFill>
                <a:latin typeface="SimSun"/>
                <a:cs typeface="SimSun"/>
              </a:rPr>
              <a:t>季節性（例</a:t>
            </a:r>
            <a:r>
              <a:rPr sz="2492" spc="-125" dirty="0">
                <a:solidFill>
                  <a:srgbClr val="333333"/>
                </a:solidFill>
                <a:latin typeface="Microsoft Sans Serif"/>
                <a:cs typeface="Microsoft Sans Serif"/>
              </a:rPr>
              <a:t>: </a:t>
            </a:r>
            <a:r>
              <a:rPr sz="2403" spc="-303" dirty="0">
                <a:solidFill>
                  <a:srgbClr val="333333"/>
                </a:solidFill>
                <a:latin typeface="SimSun"/>
                <a:cs typeface="SimSun"/>
              </a:rPr>
              <a:t>時間帯</a:t>
            </a:r>
            <a:r>
              <a:rPr sz="2403" spc="-303" dirty="0">
                <a:solidFill>
                  <a:srgbClr val="333333"/>
                </a:solidFill>
                <a:latin typeface="PMingLiU"/>
                <a:cs typeface="PMingLiU"/>
              </a:rPr>
              <a:t>や</a:t>
            </a:r>
            <a:r>
              <a:rPr sz="2403" spc="-303" dirty="0">
                <a:solidFill>
                  <a:srgbClr val="333333"/>
                </a:solidFill>
                <a:latin typeface="SimSun"/>
                <a:cs typeface="SimSun"/>
              </a:rPr>
              <a:t>曜日</a:t>
            </a:r>
            <a:r>
              <a:rPr sz="2403" spc="-329" dirty="0">
                <a:solidFill>
                  <a:srgbClr val="333333"/>
                </a:solidFill>
                <a:latin typeface="PMingLiU"/>
                <a:cs typeface="PMingLiU"/>
              </a:rPr>
              <a:t>による</a:t>
            </a:r>
            <a:r>
              <a:rPr sz="2403" spc="-303" dirty="0">
                <a:solidFill>
                  <a:srgbClr val="333333"/>
                </a:solidFill>
                <a:latin typeface="SimSun"/>
                <a:cs typeface="SimSun"/>
              </a:rPr>
              <a:t>変動</a:t>
            </a:r>
            <a:r>
              <a:rPr sz="2403" spc="-329" dirty="0">
                <a:solidFill>
                  <a:srgbClr val="333333"/>
                </a:solidFill>
                <a:latin typeface="PMingLiU"/>
                <a:cs typeface="PMingLiU"/>
              </a:rPr>
              <a:t>パターン</a:t>
            </a:r>
            <a:r>
              <a:rPr sz="2403" spc="-303" dirty="0">
                <a:solidFill>
                  <a:srgbClr val="333333"/>
                </a:solidFill>
                <a:latin typeface="SimSun"/>
                <a:cs typeface="SimSun"/>
              </a:rPr>
              <a:t>）</a:t>
            </a:r>
            <a:r>
              <a:rPr sz="2403" spc="-303" dirty="0">
                <a:solidFill>
                  <a:srgbClr val="333333"/>
                </a:solidFill>
                <a:latin typeface="PMingLiU"/>
                <a:cs typeface="PMingLiU"/>
              </a:rPr>
              <a:t>や</a:t>
            </a:r>
            <a:r>
              <a:rPr sz="2403" spc="-303" dirty="0">
                <a:solidFill>
                  <a:srgbClr val="333333"/>
                </a:solidFill>
                <a:latin typeface="SimSun"/>
                <a:cs typeface="SimSun"/>
              </a:rPr>
              <a:t>複数変数間</a:t>
            </a:r>
            <a:r>
              <a:rPr sz="2403" spc="-303" dirty="0">
                <a:solidFill>
                  <a:srgbClr val="333333"/>
                </a:solidFill>
                <a:latin typeface="PMingLiU"/>
                <a:cs typeface="PMingLiU"/>
              </a:rPr>
              <a:t>の</a:t>
            </a:r>
            <a:r>
              <a:rPr sz="2403" spc="-231" dirty="0">
                <a:solidFill>
                  <a:srgbClr val="333333"/>
                </a:solidFill>
                <a:latin typeface="SimSun"/>
                <a:cs typeface="SimSun"/>
              </a:rPr>
              <a:t>同時依</a:t>
            </a:r>
            <a:r>
              <a:rPr sz="2403" spc="-303" dirty="0">
                <a:solidFill>
                  <a:srgbClr val="333333"/>
                </a:solidFill>
                <a:latin typeface="SimSun"/>
                <a:cs typeface="SimSun"/>
              </a:rPr>
              <a:t>存</a:t>
            </a:r>
            <a:r>
              <a:rPr sz="2403" spc="-303" dirty="0">
                <a:solidFill>
                  <a:srgbClr val="333333"/>
                </a:solidFill>
                <a:latin typeface="PMingLiU"/>
                <a:cs typeface="PMingLiU"/>
              </a:rPr>
              <a:t>といった</a:t>
            </a:r>
            <a:r>
              <a:rPr sz="2403" spc="-303" dirty="0">
                <a:solidFill>
                  <a:srgbClr val="333333"/>
                </a:solidFill>
                <a:latin typeface="SimSun"/>
                <a:cs typeface="SimSun"/>
              </a:rPr>
              <a:t>高度</a:t>
            </a:r>
            <a:r>
              <a:rPr sz="2403" spc="-303" dirty="0">
                <a:solidFill>
                  <a:srgbClr val="333333"/>
                </a:solidFill>
                <a:latin typeface="PMingLiU"/>
                <a:cs typeface="PMingLiU"/>
              </a:rPr>
              <a:t>な</a:t>
            </a:r>
            <a:r>
              <a:rPr sz="2403" spc="-303" dirty="0">
                <a:solidFill>
                  <a:srgbClr val="333333"/>
                </a:solidFill>
                <a:latin typeface="SimSun"/>
                <a:cs typeface="SimSun"/>
              </a:rPr>
              <a:t>特徴</a:t>
            </a:r>
            <a:r>
              <a:rPr sz="2403" spc="-303" dirty="0">
                <a:solidFill>
                  <a:srgbClr val="333333"/>
                </a:solidFill>
                <a:latin typeface="PMingLiU"/>
                <a:cs typeface="PMingLiU"/>
              </a:rPr>
              <a:t>も</a:t>
            </a:r>
            <a:r>
              <a:rPr sz="2403" spc="-303" dirty="0">
                <a:solidFill>
                  <a:srgbClr val="333333"/>
                </a:solidFill>
                <a:latin typeface="SimSun"/>
                <a:cs typeface="SimSun"/>
              </a:rPr>
              <a:t>捉</a:t>
            </a:r>
            <a:r>
              <a:rPr sz="2403" spc="-294" dirty="0">
                <a:solidFill>
                  <a:srgbClr val="333333"/>
                </a:solidFill>
                <a:latin typeface="PMingLiU"/>
                <a:cs typeface="PMingLiU"/>
              </a:rPr>
              <a:t>えら れる</a:t>
            </a:r>
            <a:endParaRPr sz="2403">
              <a:latin typeface="PMingLiU"/>
              <a:cs typeface="PMingLiU"/>
            </a:endParaRPr>
          </a:p>
        </p:txBody>
      </p:sp>
      <p:grpSp>
        <p:nvGrpSpPr>
          <p:cNvPr id="44" name="object 44"/>
          <p:cNvGrpSpPr/>
          <p:nvPr/>
        </p:nvGrpSpPr>
        <p:grpSpPr>
          <a:xfrm>
            <a:off x="11527036" y="8413411"/>
            <a:ext cx="9831884" cy="4898990"/>
            <a:chOff x="6477000" y="7400924"/>
            <a:chExt cx="5524500" cy="2752725"/>
          </a:xfrm>
        </p:grpSpPr>
        <p:pic>
          <p:nvPicPr>
            <p:cNvPr id="45" name="object 45"/>
            <p:cNvPicPr/>
            <p:nvPr/>
          </p:nvPicPr>
          <p:blipFill>
            <a:blip r:embed="rId3" cstate="print"/>
            <a:stretch>
              <a:fillRect/>
            </a:stretch>
          </p:blipFill>
          <p:spPr>
            <a:xfrm>
              <a:off x="6715124" y="7400924"/>
              <a:ext cx="114299" cy="114299"/>
            </a:xfrm>
            <a:prstGeom prst="rect">
              <a:avLst/>
            </a:prstGeom>
          </p:spPr>
        </p:pic>
        <p:pic>
          <p:nvPicPr>
            <p:cNvPr id="46" name="object 46"/>
            <p:cNvPicPr/>
            <p:nvPr/>
          </p:nvPicPr>
          <p:blipFill>
            <a:blip r:embed="rId4" cstate="print"/>
            <a:stretch>
              <a:fillRect/>
            </a:stretch>
          </p:blipFill>
          <p:spPr>
            <a:xfrm>
              <a:off x="6477000" y="7715249"/>
              <a:ext cx="5067299" cy="1904999"/>
            </a:xfrm>
            <a:prstGeom prst="rect">
              <a:avLst/>
            </a:prstGeom>
          </p:spPr>
        </p:pic>
        <p:sp>
          <p:nvSpPr>
            <p:cNvPr id="47" name="object 47"/>
            <p:cNvSpPr/>
            <p:nvPr/>
          </p:nvSpPr>
          <p:spPr>
            <a:xfrm>
              <a:off x="10706099" y="9829799"/>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48" name="object 48"/>
            <p:cNvPicPr/>
            <p:nvPr/>
          </p:nvPicPr>
          <p:blipFill>
            <a:blip r:embed="rId5" cstate="print"/>
            <a:stretch>
              <a:fillRect/>
            </a:stretch>
          </p:blipFill>
          <p:spPr>
            <a:xfrm>
              <a:off x="10820399" y="9925049"/>
              <a:ext cx="133349" cy="133349"/>
            </a:xfrm>
            <a:prstGeom prst="rect">
              <a:avLst/>
            </a:prstGeom>
          </p:spPr>
        </p:pic>
      </p:grpSp>
      <p:sp>
        <p:nvSpPr>
          <p:cNvPr id="49" name="object 49"/>
          <p:cNvSpPr txBox="1"/>
          <p:nvPr/>
        </p:nvSpPr>
        <p:spPr>
          <a:xfrm>
            <a:off x="12356076" y="8278152"/>
            <a:ext cx="4313598" cy="405185"/>
          </a:xfrm>
          <a:prstGeom prst="rect">
            <a:avLst/>
          </a:prstGeom>
        </p:spPr>
        <p:txBody>
          <a:bodyPr vert="horz" wrap="square" lIns="0" tIns="21472" rIns="0" bIns="0" rtlCol="0">
            <a:spAutoFit/>
          </a:bodyPr>
          <a:lstStyle/>
          <a:p>
            <a:pPr>
              <a:spcBef>
                <a:spcPts val="169"/>
              </a:spcBef>
              <a:tabLst>
                <a:tab pos="1403596" algn="l"/>
                <a:tab pos="2933764" algn="l"/>
              </a:tabLst>
            </a:pPr>
            <a:r>
              <a:rPr sz="2492" spc="-44" dirty="0">
                <a:solidFill>
                  <a:srgbClr val="333333"/>
                </a:solidFill>
                <a:latin typeface="Microsoft Sans Serif"/>
                <a:cs typeface="Microsoft Sans Serif"/>
              </a:rPr>
              <a:t>GAN</a:t>
            </a:r>
            <a:r>
              <a:rPr sz="2492" dirty="0">
                <a:solidFill>
                  <a:srgbClr val="333333"/>
                </a:solidFill>
                <a:latin typeface="Microsoft Sans Serif"/>
                <a:cs typeface="Microsoft Sans Serif"/>
              </a:rPr>
              <a:t>	</a:t>
            </a:r>
            <a:r>
              <a:rPr sz="2403" spc="-89" dirty="0">
                <a:solidFill>
                  <a:srgbClr val="333333"/>
                </a:solidFill>
                <a:latin typeface="SimSun"/>
                <a:cs typeface="SimSun"/>
              </a:rPr>
              <a:t>→</a:t>
            </a:r>
            <a:r>
              <a:rPr sz="2403" dirty="0">
                <a:solidFill>
                  <a:srgbClr val="333333"/>
                </a:solidFill>
                <a:latin typeface="SimSun"/>
                <a:cs typeface="SimSun"/>
              </a:rPr>
              <a:t>	</a:t>
            </a:r>
            <a:r>
              <a:rPr sz="2403" spc="-303" dirty="0">
                <a:solidFill>
                  <a:srgbClr val="333333"/>
                </a:solidFill>
                <a:latin typeface="SimSun"/>
                <a:cs typeface="SimSun"/>
              </a:rPr>
              <a:t>拡散モ</a:t>
            </a:r>
            <a:r>
              <a:rPr sz="2403" spc="-196" dirty="0">
                <a:solidFill>
                  <a:srgbClr val="333333"/>
                </a:solidFill>
                <a:latin typeface="PMingLiU"/>
                <a:cs typeface="PMingLiU"/>
              </a:rPr>
              <a:t>デル</a:t>
            </a:r>
            <a:endParaRPr sz="2403">
              <a:latin typeface="PMingLiU"/>
              <a:cs typeface="PMingLiU"/>
            </a:endParaRPr>
          </a:p>
        </p:txBody>
      </p:sp>
      <p:sp>
        <p:nvSpPr>
          <p:cNvPr id="52" name="object 52"/>
          <p:cNvSpPr txBox="1"/>
          <p:nvPr/>
        </p:nvSpPr>
        <p:spPr>
          <a:xfrm>
            <a:off x="19576799" y="12907369"/>
            <a:ext cx="1601352" cy="256480"/>
          </a:xfrm>
          <a:prstGeom prst="rect">
            <a:avLst/>
          </a:prstGeom>
        </p:spPr>
        <p:txBody>
          <a:bodyPr vert="horz" wrap="square" lIns="0" tIns="0" rIns="0" bIns="0" rtlCol="0">
            <a:spAutoFit/>
          </a:bodyPr>
          <a:lstStyle/>
          <a:p>
            <a:pPr marL="22602">
              <a:lnSpc>
                <a:spcPts val="1958"/>
              </a:lnSpc>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
        <p:nvSpPr>
          <p:cNvPr id="50" name="object 50"/>
          <p:cNvSpPr txBox="1"/>
          <p:nvPr/>
        </p:nvSpPr>
        <p:spPr>
          <a:xfrm>
            <a:off x="17505360" y="8309098"/>
            <a:ext cx="2633137" cy="345834"/>
          </a:xfrm>
          <a:prstGeom prst="rect">
            <a:avLst/>
          </a:prstGeom>
        </p:spPr>
        <p:txBody>
          <a:bodyPr vert="horz" wrap="square" lIns="0" tIns="30513" rIns="0" bIns="0" rtlCol="0">
            <a:spAutoFit/>
          </a:bodyPr>
          <a:lstStyle/>
          <a:p>
            <a:pPr>
              <a:spcBef>
                <a:spcPts val="240"/>
              </a:spcBef>
            </a:pPr>
            <a:r>
              <a:rPr sz="2047" spc="-187" dirty="0">
                <a:solidFill>
                  <a:srgbClr val="4A5462"/>
                </a:solidFill>
                <a:latin typeface="SimSun"/>
                <a:cs typeface="SimSun"/>
              </a:rPr>
              <a:t>金融時系列生成の新潮流</a:t>
            </a:r>
            <a:endParaRPr sz="2047">
              <a:latin typeface="SimSun"/>
              <a:cs typeface="SimSun"/>
            </a:endParaRPr>
          </a:p>
        </p:txBody>
      </p:sp>
      <p:sp>
        <p:nvSpPr>
          <p:cNvPr id="51" name="object 51"/>
          <p:cNvSpPr txBox="1">
            <a:spLocks noGrp="1"/>
          </p:cNvSpPr>
          <p:nvPr>
            <p:ph type="title"/>
          </p:nvPr>
        </p:nvSpPr>
        <p:spPr>
          <a:xfrm>
            <a:off x="1407861" y="-4217330"/>
            <a:ext cx="22374908" cy="837596"/>
          </a:xfrm>
          <a:prstGeom prst="rect">
            <a:avLst/>
          </a:prstGeom>
        </p:spPr>
        <p:txBody>
          <a:bodyPr vert="horz" wrap="square" lIns="0" tIns="29383" rIns="0" bIns="0" rtlCol="0">
            <a:spAutoFit/>
          </a:bodyPr>
          <a:lstStyle/>
          <a:p>
            <a:pPr marL="22602">
              <a:spcBef>
                <a:spcPts val="231"/>
              </a:spcBef>
            </a:pPr>
            <a:r>
              <a:rPr spc="-498" dirty="0"/>
              <a:t>金融時系列データ生成手法の概要と学術的貢献</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 y="-4757926"/>
            <a:ext cx="21697948" cy="17917758"/>
          </a:xfrm>
          <a:prstGeom prst="rect">
            <a:avLst/>
          </a:prstGeom>
        </p:spPr>
      </p:pic>
      <p:sp>
        <p:nvSpPr>
          <p:cNvPr id="3" name="object 3"/>
          <p:cNvSpPr txBox="1"/>
          <p:nvPr/>
        </p:nvSpPr>
        <p:spPr>
          <a:xfrm>
            <a:off x="791076" y="-3198881"/>
            <a:ext cx="8601203" cy="466790"/>
          </a:xfrm>
          <a:prstGeom prst="rect">
            <a:avLst/>
          </a:prstGeom>
        </p:spPr>
        <p:txBody>
          <a:bodyPr vert="horz" wrap="square" lIns="0" tIns="28253" rIns="0" bIns="0" rtlCol="0">
            <a:spAutoFit/>
          </a:bodyPr>
          <a:lstStyle/>
          <a:p>
            <a:pPr marL="22602">
              <a:spcBef>
                <a:spcPts val="222"/>
              </a:spcBef>
            </a:pPr>
            <a:r>
              <a:rPr sz="2848" spc="-436" dirty="0">
                <a:solidFill>
                  <a:srgbClr val="4A5467"/>
                </a:solidFill>
                <a:latin typeface="SimSun"/>
                <a:cs typeface="SimSun"/>
              </a:rPr>
              <a:t>エージェントベースモデルとそ の他の生成アプローチ </a:t>
            </a:r>
            <a:r>
              <a:rPr sz="2759" spc="-18" dirty="0">
                <a:solidFill>
                  <a:srgbClr val="4A5467"/>
                </a:solidFill>
                <a:latin typeface="Microsoft Sans Serif"/>
                <a:cs typeface="Microsoft Sans Serif"/>
              </a:rPr>
              <a:t>(4/4)</a:t>
            </a:r>
            <a:endParaRPr sz="2759">
              <a:latin typeface="Microsoft Sans Serif"/>
              <a:cs typeface="Microsoft Sans Serif"/>
            </a:endParaRPr>
          </a:p>
        </p:txBody>
      </p:sp>
      <p:grpSp>
        <p:nvGrpSpPr>
          <p:cNvPr id="4" name="object 4"/>
          <p:cNvGrpSpPr/>
          <p:nvPr/>
        </p:nvGrpSpPr>
        <p:grpSpPr>
          <a:xfrm>
            <a:off x="716035" y="-2344025"/>
            <a:ext cx="9959585" cy="12584809"/>
            <a:chOff x="402335" y="1356360"/>
            <a:chExt cx="5596255" cy="7071359"/>
          </a:xfrm>
        </p:grpSpPr>
        <p:sp>
          <p:nvSpPr>
            <p:cNvPr id="5" name="object 5"/>
            <p:cNvSpPr/>
            <p:nvPr/>
          </p:nvSpPr>
          <p:spPr>
            <a:xfrm>
              <a:off x="402323" y="1356371"/>
              <a:ext cx="5596255" cy="7071359"/>
            </a:xfrm>
            <a:custGeom>
              <a:avLst/>
              <a:gdLst/>
              <a:ahLst/>
              <a:cxnLst/>
              <a:rect l="l" t="t" r="r" b="b"/>
              <a:pathLst>
                <a:path w="5596255" h="7071359">
                  <a:moveTo>
                    <a:pt x="5596128" y="0"/>
                  </a:moveTo>
                  <a:lnTo>
                    <a:pt x="0" y="0"/>
                  </a:lnTo>
                  <a:lnTo>
                    <a:pt x="0" y="43180"/>
                  </a:lnTo>
                  <a:lnTo>
                    <a:pt x="0" y="6987540"/>
                  </a:lnTo>
                  <a:lnTo>
                    <a:pt x="0" y="7071360"/>
                  </a:lnTo>
                  <a:lnTo>
                    <a:pt x="5596128" y="7071360"/>
                  </a:lnTo>
                  <a:lnTo>
                    <a:pt x="5596128" y="6987540"/>
                  </a:lnTo>
                  <a:lnTo>
                    <a:pt x="5596128" y="43815"/>
                  </a:lnTo>
                  <a:lnTo>
                    <a:pt x="5541264" y="43815"/>
                  </a:lnTo>
                  <a:lnTo>
                    <a:pt x="5541264" y="6987540"/>
                  </a:lnTo>
                  <a:lnTo>
                    <a:pt x="54864" y="6987540"/>
                  </a:lnTo>
                  <a:lnTo>
                    <a:pt x="54864" y="43180"/>
                  </a:lnTo>
                  <a:lnTo>
                    <a:pt x="5596128" y="43180"/>
                  </a:lnTo>
                  <a:lnTo>
                    <a:pt x="5596128" y="0"/>
                  </a:lnTo>
                  <a:close/>
                </a:path>
              </a:pathLst>
            </a:custGeom>
            <a:solidFill>
              <a:srgbClr val="000000">
                <a:alpha val="5099"/>
              </a:srgbClr>
            </a:solidFill>
          </p:spPr>
          <p:txBody>
            <a:bodyPr wrap="square" lIns="0" tIns="0" rIns="0" bIns="0" rtlCol="0"/>
            <a:lstStyle/>
            <a:p>
              <a:endParaRPr/>
            </a:p>
          </p:txBody>
        </p:sp>
        <p:sp>
          <p:nvSpPr>
            <p:cNvPr id="6" name="object 6"/>
            <p:cNvSpPr/>
            <p:nvPr/>
          </p:nvSpPr>
          <p:spPr>
            <a:xfrm>
              <a:off x="457199" y="1390649"/>
              <a:ext cx="5486400" cy="6962775"/>
            </a:xfrm>
            <a:custGeom>
              <a:avLst/>
              <a:gdLst/>
              <a:ahLst/>
              <a:cxnLst/>
              <a:rect l="l" t="t" r="r" b="b"/>
              <a:pathLst>
                <a:path w="5486400" h="6962775">
                  <a:moveTo>
                    <a:pt x="5486399" y="6962774"/>
                  </a:moveTo>
                  <a:lnTo>
                    <a:pt x="0" y="6962774"/>
                  </a:lnTo>
                  <a:lnTo>
                    <a:pt x="0" y="0"/>
                  </a:lnTo>
                  <a:lnTo>
                    <a:pt x="5486399" y="0"/>
                  </a:lnTo>
                  <a:lnTo>
                    <a:pt x="5486399" y="6962774"/>
                  </a:lnTo>
                  <a:close/>
                </a:path>
              </a:pathLst>
            </a:custGeom>
            <a:solidFill>
              <a:srgbClr val="FFFFFF"/>
            </a:solidFill>
          </p:spPr>
          <p:txBody>
            <a:bodyPr wrap="square" lIns="0" tIns="0" rIns="0" bIns="0" rtlCol="0"/>
            <a:lstStyle/>
            <a:p>
              <a:endParaRPr/>
            </a:p>
          </p:txBody>
        </p:sp>
        <p:sp>
          <p:nvSpPr>
            <p:cNvPr id="7" name="object 7"/>
            <p:cNvSpPr/>
            <p:nvPr/>
          </p:nvSpPr>
          <p:spPr>
            <a:xfrm>
              <a:off x="457199" y="1390649"/>
              <a:ext cx="38100" cy="6962775"/>
            </a:xfrm>
            <a:custGeom>
              <a:avLst/>
              <a:gdLst/>
              <a:ahLst/>
              <a:cxnLst/>
              <a:rect l="l" t="t" r="r" b="b"/>
              <a:pathLst>
                <a:path w="38100" h="6962775">
                  <a:moveTo>
                    <a:pt x="38099" y="6962774"/>
                  </a:moveTo>
                  <a:lnTo>
                    <a:pt x="0" y="6962774"/>
                  </a:lnTo>
                  <a:lnTo>
                    <a:pt x="0" y="0"/>
                  </a:lnTo>
                  <a:lnTo>
                    <a:pt x="38099" y="0"/>
                  </a:lnTo>
                  <a:lnTo>
                    <a:pt x="38099" y="6962774"/>
                  </a:lnTo>
                  <a:close/>
                </a:path>
              </a:pathLst>
            </a:custGeom>
            <a:solidFill>
              <a:srgbClr val="EC8936"/>
            </a:solidFill>
          </p:spPr>
          <p:txBody>
            <a:bodyPr wrap="square" lIns="0" tIns="0" rIns="0" bIns="0" rtlCol="0"/>
            <a:lstStyle/>
            <a:p>
              <a:endParaRPr/>
            </a:p>
          </p:txBody>
        </p:sp>
        <p:sp>
          <p:nvSpPr>
            <p:cNvPr id="8" name="object 8"/>
            <p:cNvSpPr/>
            <p:nvPr/>
          </p:nvSpPr>
          <p:spPr>
            <a:xfrm>
              <a:off x="714374" y="5924549"/>
              <a:ext cx="5038725" cy="1095375"/>
            </a:xfrm>
            <a:custGeom>
              <a:avLst/>
              <a:gdLst/>
              <a:ahLst/>
              <a:cxnLst/>
              <a:rect l="l" t="t" r="r" b="b"/>
              <a:pathLst>
                <a:path w="5038725" h="1095375">
                  <a:moveTo>
                    <a:pt x="0" y="1095374"/>
                  </a:moveTo>
                  <a:lnTo>
                    <a:pt x="5038724" y="1095374"/>
                  </a:lnTo>
                  <a:lnTo>
                    <a:pt x="5038724" y="0"/>
                  </a:lnTo>
                  <a:lnTo>
                    <a:pt x="0" y="0"/>
                  </a:lnTo>
                  <a:lnTo>
                    <a:pt x="0" y="1095374"/>
                  </a:lnTo>
                  <a:close/>
                </a:path>
              </a:pathLst>
            </a:custGeom>
            <a:solidFill>
              <a:srgbClr val="EC8936">
                <a:alpha val="5099"/>
              </a:srgbClr>
            </a:solidFill>
          </p:spPr>
          <p:txBody>
            <a:bodyPr wrap="square" lIns="0" tIns="0" rIns="0" bIns="0" rtlCol="0"/>
            <a:lstStyle/>
            <a:p>
              <a:endParaRPr/>
            </a:p>
          </p:txBody>
        </p:sp>
        <p:sp>
          <p:nvSpPr>
            <p:cNvPr id="9" name="object 9"/>
            <p:cNvSpPr/>
            <p:nvPr/>
          </p:nvSpPr>
          <p:spPr>
            <a:xfrm>
              <a:off x="685799" y="5924549"/>
              <a:ext cx="28575" cy="1095375"/>
            </a:xfrm>
            <a:custGeom>
              <a:avLst/>
              <a:gdLst/>
              <a:ahLst/>
              <a:cxnLst/>
              <a:rect l="l" t="t" r="r" b="b"/>
              <a:pathLst>
                <a:path w="28575" h="1095375">
                  <a:moveTo>
                    <a:pt x="28574" y="1095374"/>
                  </a:moveTo>
                  <a:lnTo>
                    <a:pt x="0" y="1095374"/>
                  </a:lnTo>
                  <a:lnTo>
                    <a:pt x="0" y="0"/>
                  </a:lnTo>
                  <a:lnTo>
                    <a:pt x="28574" y="0"/>
                  </a:lnTo>
                  <a:lnTo>
                    <a:pt x="28574" y="1095374"/>
                  </a:lnTo>
                  <a:close/>
                </a:path>
              </a:pathLst>
            </a:custGeom>
            <a:solidFill>
              <a:srgbClr val="EC8936"/>
            </a:solidFill>
          </p:spPr>
          <p:txBody>
            <a:bodyPr wrap="square" lIns="0" tIns="0" rIns="0" bIns="0" rtlCol="0"/>
            <a:lstStyle/>
            <a:p>
              <a:endParaRPr/>
            </a:p>
          </p:txBody>
        </p:sp>
      </p:grpSp>
      <p:sp>
        <p:nvSpPr>
          <p:cNvPr id="10" name="object 10"/>
          <p:cNvSpPr txBox="1"/>
          <p:nvPr/>
        </p:nvSpPr>
        <p:spPr>
          <a:xfrm>
            <a:off x="1220512" y="-2243967"/>
            <a:ext cx="8974137" cy="2229207"/>
          </a:xfrm>
          <a:prstGeom prst="rect">
            <a:avLst/>
          </a:prstGeom>
        </p:spPr>
        <p:txBody>
          <a:bodyPr vert="horz" wrap="square" lIns="0" tIns="322079" rIns="0" bIns="0" rtlCol="0">
            <a:spAutoFit/>
          </a:bodyPr>
          <a:lstStyle/>
          <a:p>
            <a:pPr algn="just">
              <a:spcBef>
                <a:spcPts val="2536"/>
              </a:spcBef>
            </a:pPr>
            <a:r>
              <a:rPr sz="5339" spc="2670" baseline="1388" dirty="0">
                <a:solidFill>
                  <a:srgbClr val="2B5281"/>
                </a:solidFill>
                <a:latin typeface="Arial Black"/>
                <a:cs typeface="Arial Black"/>
              </a:rPr>
              <a:t></a:t>
            </a:r>
            <a:r>
              <a:rPr sz="5339" spc="707" baseline="1388" dirty="0">
                <a:solidFill>
                  <a:srgbClr val="2B5281"/>
                </a:solidFill>
                <a:latin typeface="Arial Black"/>
                <a:cs typeface="Arial Black"/>
              </a:rPr>
              <a:t> </a:t>
            </a:r>
            <a:r>
              <a:rPr sz="3559" b="1" spc="-222" dirty="0">
                <a:solidFill>
                  <a:srgbClr val="2B5281"/>
                </a:solidFill>
                <a:latin typeface="BIZ UDPGothic"/>
                <a:cs typeface="BIZ UDPGothic"/>
              </a:rPr>
              <a:t>エージェントベースモデル </a:t>
            </a:r>
            <a:r>
              <a:rPr sz="3470" b="1" spc="-18" dirty="0">
                <a:solidFill>
                  <a:srgbClr val="2B5281"/>
                </a:solidFill>
                <a:latin typeface="Arial"/>
                <a:cs typeface="Arial"/>
              </a:rPr>
              <a:t>(ABM)</a:t>
            </a:r>
            <a:endParaRPr sz="3470">
              <a:latin typeface="Arial"/>
              <a:cs typeface="Arial"/>
            </a:endParaRPr>
          </a:p>
          <a:p>
            <a:pPr marR="9041" algn="just">
              <a:lnSpc>
                <a:spcPct val="111100"/>
              </a:lnSpc>
              <a:spcBef>
                <a:spcPts val="1237"/>
              </a:spcBef>
            </a:pPr>
            <a:r>
              <a:rPr sz="2403" spc="-294" dirty="0">
                <a:solidFill>
                  <a:srgbClr val="333333"/>
                </a:solidFill>
                <a:latin typeface="SimSun"/>
                <a:cs typeface="SimSun"/>
              </a:rPr>
              <a:t>金融市場</a:t>
            </a:r>
            <a:r>
              <a:rPr sz="2403" spc="-294" dirty="0">
                <a:solidFill>
                  <a:srgbClr val="333333"/>
                </a:solidFill>
                <a:latin typeface="PMingLiU"/>
                <a:cs typeface="PMingLiU"/>
              </a:rPr>
              <a:t>を</a:t>
            </a:r>
            <a:r>
              <a:rPr sz="2403" spc="-294" dirty="0">
                <a:solidFill>
                  <a:srgbClr val="333333"/>
                </a:solidFill>
                <a:latin typeface="SimSun"/>
                <a:cs typeface="SimSun"/>
              </a:rPr>
              <a:t>構成</a:t>
            </a:r>
            <a:r>
              <a:rPr sz="2403" spc="-294" dirty="0">
                <a:solidFill>
                  <a:srgbClr val="333333"/>
                </a:solidFill>
                <a:latin typeface="PMingLiU"/>
                <a:cs typeface="PMingLiU"/>
              </a:rPr>
              <a:t>する</a:t>
            </a:r>
            <a:r>
              <a:rPr sz="2403" spc="-294" dirty="0">
                <a:solidFill>
                  <a:srgbClr val="333333"/>
                </a:solidFill>
                <a:latin typeface="SimSun"/>
                <a:cs typeface="SimSun"/>
              </a:rPr>
              <a:t>個々</a:t>
            </a:r>
            <a:r>
              <a:rPr sz="2403" spc="-294" dirty="0">
                <a:solidFill>
                  <a:srgbClr val="333333"/>
                </a:solidFill>
                <a:latin typeface="PMingLiU"/>
                <a:cs typeface="PMingLiU"/>
              </a:rPr>
              <a:t>の</a:t>
            </a:r>
            <a:r>
              <a:rPr sz="2403" spc="-294" dirty="0">
                <a:solidFill>
                  <a:srgbClr val="333333"/>
                </a:solidFill>
                <a:latin typeface="SimSun"/>
                <a:cs typeface="SimSun"/>
              </a:rPr>
              <a:t>参加者（</a:t>
            </a:r>
            <a:r>
              <a:rPr sz="2403" spc="-311" dirty="0">
                <a:solidFill>
                  <a:srgbClr val="333333"/>
                </a:solidFill>
                <a:latin typeface="PMingLiU"/>
                <a:cs typeface="PMingLiU"/>
              </a:rPr>
              <a:t>エージェント</a:t>
            </a:r>
            <a:r>
              <a:rPr sz="2403" spc="-294" dirty="0">
                <a:solidFill>
                  <a:srgbClr val="333333"/>
                </a:solidFill>
                <a:latin typeface="SimSun"/>
                <a:cs typeface="SimSun"/>
              </a:rPr>
              <a:t>）</a:t>
            </a:r>
            <a:r>
              <a:rPr sz="2403" spc="-294" dirty="0">
                <a:solidFill>
                  <a:srgbClr val="333333"/>
                </a:solidFill>
                <a:latin typeface="PMingLiU"/>
                <a:cs typeface="PMingLiU"/>
              </a:rPr>
              <a:t>の</a:t>
            </a:r>
            <a:r>
              <a:rPr sz="2403" spc="-294" dirty="0">
                <a:solidFill>
                  <a:srgbClr val="333333"/>
                </a:solidFill>
                <a:latin typeface="SimSun"/>
                <a:cs typeface="SimSun"/>
              </a:rPr>
              <a:t>行動</a:t>
            </a:r>
            <a:r>
              <a:rPr sz="2403" spc="-294" dirty="0">
                <a:solidFill>
                  <a:srgbClr val="333333"/>
                </a:solidFill>
                <a:latin typeface="PMingLiU"/>
                <a:cs typeface="PMingLiU"/>
              </a:rPr>
              <a:t>ルールを</a:t>
            </a:r>
            <a:r>
              <a:rPr sz="2403" spc="-294" dirty="0">
                <a:solidFill>
                  <a:srgbClr val="333333"/>
                </a:solidFill>
                <a:latin typeface="SimSun"/>
                <a:cs typeface="SimSun"/>
              </a:rPr>
              <a:t>定</a:t>
            </a:r>
            <a:r>
              <a:rPr sz="2403" spc="-294" dirty="0">
                <a:solidFill>
                  <a:srgbClr val="333333"/>
                </a:solidFill>
                <a:latin typeface="PMingLiU"/>
                <a:cs typeface="PMingLiU"/>
              </a:rPr>
              <a:t>め、</a:t>
            </a:r>
            <a:r>
              <a:rPr sz="2403" spc="-408" dirty="0">
                <a:solidFill>
                  <a:srgbClr val="333333"/>
                </a:solidFill>
                <a:latin typeface="PMingLiU"/>
                <a:cs typeface="PMingLiU"/>
              </a:rPr>
              <a:t>そ の</a:t>
            </a:r>
            <a:r>
              <a:rPr sz="2403" spc="-294" dirty="0">
                <a:solidFill>
                  <a:srgbClr val="333333"/>
                </a:solidFill>
                <a:latin typeface="SimSun"/>
                <a:cs typeface="SimSun"/>
              </a:rPr>
              <a:t>相互作用</a:t>
            </a:r>
            <a:r>
              <a:rPr sz="2403" spc="-408" dirty="0">
                <a:solidFill>
                  <a:srgbClr val="333333"/>
                </a:solidFill>
                <a:latin typeface="PMingLiU"/>
                <a:cs typeface="PMingLiU"/>
              </a:rPr>
              <a:t>から </a:t>
            </a:r>
            <a:r>
              <a:rPr sz="2403" b="1" spc="-294" dirty="0">
                <a:solidFill>
                  <a:srgbClr val="EC8936"/>
                </a:solidFill>
                <a:latin typeface="BIZ UDPGothic"/>
                <a:cs typeface="BIZ UDPGothic"/>
              </a:rPr>
              <a:t>市場全体の価格時系列を生成</a:t>
            </a:r>
            <a:r>
              <a:rPr sz="2403" spc="-294" dirty="0">
                <a:solidFill>
                  <a:srgbClr val="333333"/>
                </a:solidFill>
                <a:latin typeface="PMingLiU"/>
                <a:cs typeface="PMingLiU"/>
              </a:rPr>
              <a:t>するボトムアップアプロー</a:t>
            </a:r>
            <a:r>
              <a:rPr sz="2403" spc="-347" dirty="0">
                <a:solidFill>
                  <a:srgbClr val="333333"/>
                </a:solidFill>
                <a:latin typeface="PMingLiU"/>
                <a:cs typeface="PMingLiU"/>
              </a:rPr>
              <a:t>チ。</a:t>
            </a:r>
            <a:endParaRPr sz="2403">
              <a:latin typeface="PMingLiU"/>
              <a:cs typeface="PMingLiU"/>
            </a:endParaRPr>
          </a:p>
        </p:txBody>
      </p:sp>
      <p:sp>
        <p:nvSpPr>
          <p:cNvPr id="11" name="object 11"/>
          <p:cNvSpPr/>
          <p:nvPr/>
        </p:nvSpPr>
        <p:spPr>
          <a:xfrm>
            <a:off x="1271345" y="3565298"/>
            <a:ext cx="84758" cy="1644298"/>
          </a:xfrm>
          <a:custGeom>
            <a:avLst/>
            <a:gdLst/>
            <a:ahLst/>
            <a:cxnLst/>
            <a:rect l="l" t="t" r="r" b="b"/>
            <a:pathLst>
              <a:path w="47625" h="923925">
                <a:moveTo>
                  <a:pt x="47625" y="896950"/>
                </a:moveTo>
                <a:lnTo>
                  <a:pt x="26974" y="876300"/>
                </a:lnTo>
                <a:lnTo>
                  <a:pt x="20662" y="876300"/>
                </a:lnTo>
                <a:lnTo>
                  <a:pt x="0" y="896950"/>
                </a:lnTo>
                <a:lnTo>
                  <a:pt x="0" y="903262"/>
                </a:lnTo>
                <a:lnTo>
                  <a:pt x="20662" y="923925"/>
                </a:lnTo>
                <a:lnTo>
                  <a:pt x="26974" y="923925"/>
                </a:lnTo>
                <a:lnTo>
                  <a:pt x="47625" y="903262"/>
                </a:lnTo>
                <a:lnTo>
                  <a:pt x="47625" y="900112"/>
                </a:lnTo>
                <a:lnTo>
                  <a:pt x="47625" y="896950"/>
                </a:lnTo>
                <a:close/>
              </a:path>
              <a:path w="47625" h="923925">
                <a:moveTo>
                  <a:pt x="47625" y="477850"/>
                </a:moveTo>
                <a:lnTo>
                  <a:pt x="26974" y="457200"/>
                </a:lnTo>
                <a:lnTo>
                  <a:pt x="20662" y="457200"/>
                </a:lnTo>
                <a:lnTo>
                  <a:pt x="0" y="477850"/>
                </a:lnTo>
                <a:lnTo>
                  <a:pt x="0" y="484162"/>
                </a:lnTo>
                <a:lnTo>
                  <a:pt x="20662" y="504812"/>
                </a:lnTo>
                <a:lnTo>
                  <a:pt x="26974" y="504812"/>
                </a:lnTo>
                <a:lnTo>
                  <a:pt x="47625" y="484162"/>
                </a:lnTo>
                <a:lnTo>
                  <a:pt x="47625" y="481012"/>
                </a:lnTo>
                <a:lnTo>
                  <a:pt x="47625" y="477850"/>
                </a:lnTo>
                <a:close/>
              </a:path>
              <a:path w="47625" h="923925">
                <a:moveTo>
                  <a:pt x="47625" y="249250"/>
                </a:moveTo>
                <a:lnTo>
                  <a:pt x="26974" y="228600"/>
                </a:lnTo>
                <a:lnTo>
                  <a:pt x="20662" y="228600"/>
                </a:lnTo>
                <a:lnTo>
                  <a:pt x="0" y="249250"/>
                </a:lnTo>
                <a:lnTo>
                  <a:pt x="0" y="255562"/>
                </a:lnTo>
                <a:lnTo>
                  <a:pt x="20662" y="276212"/>
                </a:lnTo>
                <a:lnTo>
                  <a:pt x="26974" y="276212"/>
                </a:lnTo>
                <a:lnTo>
                  <a:pt x="47625" y="255562"/>
                </a:lnTo>
                <a:lnTo>
                  <a:pt x="47625" y="252412"/>
                </a:lnTo>
                <a:lnTo>
                  <a:pt x="47625" y="249250"/>
                </a:lnTo>
                <a:close/>
              </a:path>
              <a:path w="47625" h="923925">
                <a:moveTo>
                  <a:pt x="47625" y="20650"/>
                </a:moveTo>
                <a:lnTo>
                  <a:pt x="26974" y="0"/>
                </a:lnTo>
                <a:lnTo>
                  <a:pt x="20662" y="0"/>
                </a:lnTo>
                <a:lnTo>
                  <a:pt x="0" y="20650"/>
                </a:lnTo>
                <a:lnTo>
                  <a:pt x="0" y="26962"/>
                </a:lnTo>
                <a:lnTo>
                  <a:pt x="20662" y="47612"/>
                </a:lnTo>
                <a:lnTo>
                  <a:pt x="26974" y="47612"/>
                </a:lnTo>
                <a:lnTo>
                  <a:pt x="47625" y="26962"/>
                </a:lnTo>
                <a:lnTo>
                  <a:pt x="47625" y="23812"/>
                </a:lnTo>
                <a:lnTo>
                  <a:pt x="47625" y="20650"/>
                </a:lnTo>
                <a:close/>
              </a:path>
            </a:pathLst>
          </a:custGeom>
          <a:solidFill>
            <a:srgbClr val="333333"/>
          </a:solidFill>
        </p:spPr>
        <p:txBody>
          <a:bodyPr wrap="square" lIns="0" tIns="0" rIns="0" bIns="0" rtlCol="0"/>
          <a:lstStyle/>
          <a:p>
            <a:endParaRPr/>
          </a:p>
        </p:txBody>
      </p:sp>
      <p:sp>
        <p:nvSpPr>
          <p:cNvPr id="12" name="object 12"/>
          <p:cNvSpPr txBox="1"/>
          <p:nvPr/>
        </p:nvSpPr>
        <p:spPr>
          <a:xfrm>
            <a:off x="1220508" y="2823267"/>
            <a:ext cx="8893899" cy="2812721"/>
          </a:xfrm>
          <a:prstGeom prst="rect">
            <a:avLst/>
          </a:prstGeom>
        </p:spPr>
        <p:txBody>
          <a:bodyPr vert="horz" wrap="square" lIns="0" tIns="131092" rIns="0" bIns="0" rtlCol="0">
            <a:spAutoFit/>
          </a:bodyPr>
          <a:lstStyle/>
          <a:p>
            <a:pPr>
              <a:spcBef>
                <a:spcPts val="1032"/>
              </a:spcBef>
            </a:pPr>
            <a:r>
              <a:rPr sz="2403" spc="-338" dirty="0">
                <a:solidFill>
                  <a:srgbClr val="333333"/>
                </a:solidFill>
                <a:latin typeface="PMingLiU"/>
                <a:cs typeface="PMingLiU"/>
              </a:rPr>
              <a:t>アーキテクチャと</a:t>
            </a:r>
            <a:r>
              <a:rPr sz="2403" spc="-303" dirty="0">
                <a:solidFill>
                  <a:srgbClr val="333333"/>
                </a:solidFill>
                <a:latin typeface="SimSun"/>
                <a:cs typeface="SimSun"/>
              </a:rPr>
              <a:t>特徴</a:t>
            </a:r>
            <a:r>
              <a:rPr sz="2314" spc="-89" dirty="0">
                <a:solidFill>
                  <a:srgbClr val="333333"/>
                </a:solidFill>
                <a:latin typeface="Archivo SemiCondensed"/>
                <a:cs typeface="Archivo SemiCondensed"/>
              </a:rPr>
              <a:t>:</a:t>
            </a:r>
            <a:endParaRPr sz="2314">
              <a:latin typeface="Archivo SemiCondensed"/>
              <a:cs typeface="Archivo SemiCondensed"/>
            </a:endParaRPr>
          </a:p>
          <a:p>
            <a:pPr marL="337903" marR="357115">
              <a:lnSpc>
                <a:spcPct val="130400"/>
              </a:lnSpc>
              <a:spcBef>
                <a:spcPts val="62"/>
              </a:spcBef>
            </a:pPr>
            <a:r>
              <a:rPr sz="2047" b="1" spc="-133" dirty="0">
                <a:solidFill>
                  <a:srgbClr val="EC8936"/>
                </a:solidFill>
                <a:latin typeface="BIZ UDPGothic"/>
                <a:cs typeface="BIZ UDPGothic"/>
              </a:rPr>
              <a:t>エージェントの意思決定ルール</a:t>
            </a:r>
            <a:r>
              <a:rPr sz="2047" spc="-196" dirty="0">
                <a:solidFill>
                  <a:srgbClr val="333333"/>
                </a:solidFill>
                <a:latin typeface="SimSun"/>
                <a:cs typeface="SimSun"/>
              </a:rPr>
              <a:t>（例</a:t>
            </a:r>
            <a:r>
              <a:rPr sz="2047" spc="-62" dirty="0">
                <a:solidFill>
                  <a:srgbClr val="333333"/>
                </a:solidFill>
                <a:latin typeface="Arial"/>
                <a:cs typeface="Arial"/>
              </a:rPr>
              <a:t>: </a:t>
            </a:r>
            <a:r>
              <a:rPr sz="2047" spc="-196" dirty="0">
                <a:solidFill>
                  <a:srgbClr val="333333"/>
                </a:solidFill>
                <a:latin typeface="SimSun"/>
                <a:cs typeface="SimSun"/>
              </a:rPr>
              <a:t>価格</a:t>
            </a:r>
            <a:r>
              <a:rPr sz="2047" spc="-196" dirty="0">
                <a:solidFill>
                  <a:srgbClr val="333333"/>
                </a:solidFill>
                <a:latin typeface="PMingLiU"/>
                <a:cs typeface="PMingLiU"/>
              </a:rPr>
              <a:t>が</a:t>
            </a:r>
            <a:r>
              <a:rPr sz="2047" spc="-196" dirty="0">
                <a:solidFill>
                  <a:srgbClr val="333333"/>
                </a:solidFill>
                <a:latin typeface="SimSun"/>
                <a:cs typeface="SimSun"/>
              </a:rPr>
              <a:t>一定以上上</a:t>
            </a:r>
            <a:r>
              <a:rPr sz="2047" spc="-196" dirty="0">
                <a:solidFill>
                  <a:srgbClr val="333333"/>
                </a:solidFill>
                <a:latin typeface="PMingLiU"/>
                <a:cs typeface="PMingLiU"/>
              </a:rPr>
              <a:t>がれば</a:t>
            </a:r>
            <a:r>
              <a:rPr sz="2047" spc="-196" dirty="0">
                <a:solidFill>
                  <a:srgbClr val="333333"/>
                </a:solidFill>
                <a:latin typeface="SimSun"/>
                <a:cs typeface="SimSun"/>
              </a:rPr>
              <a:t>利益確定売</a:t>
            </a:r>
            <a:r>
              <a:rPr sz="2047" spc="-196" dirty="0">
                <a:solidFill>
                  <a:srgbClr val="333333"/>
                </a:solidFill>
                <a:latin typeface="PMingLiU"/>
                <a:cs typeface="PMingLiU"/>
              </a:rPr>
              <a:t>り</a:t>
            </a:r>
            <a:r>
              <a:rPr sz="2047" spc="-89" dirty="0">
                <a:solidFill>
                  <a:srgbClr val="333333"/>
                </a:solidFill>
                <a:latin typeface="SimSun"/>
                <a:cs typeface="SimSun"/>
              </a:rPr>
              <a:t>）</a:t>
            </a:r>
            <a:r>
              <a:rPr sz="2047" b="1" spc="-142" dirty="0">
                <a:solidFill>
                  <a:srgbClr val="EC8936"/>
                </a:solidFill>
                <a:latin typeface="BIZ UDPGothic"/>
                <a:cs typeface="BIZ UDPGothic"/>
              </a:rPr>
              <a:t>市場メカニズム</a:t>
            </a:r>
            <a:r>
              <a:rPr sz="2047" spc="-196" dirty="0">
                <a:solidFill>
                  <a:srgbClr val="333333"/>
                </a:solidFill>
                <a:latin typeface="SimSun"/>
                <a:cs typeface="SimSun"/>
              </a:rPr>
              <a:t>（注文簿</a:t>
            </a:r>
            <a:r>
              <a:rPr sz="2047" spc="-222" dirty="0">
                <a:solidFill>
                  <a:srgbClr val="333333"/>
                </a:solidFill>
                <a:latin typeface="PMingLiU"/>
                <a:cs typeface="PMingLiU"/>
              </a:rPr>
              <a:t>による</a:t>
            </a:r>
            <a:r>
              <a:rPr sz="2047" spc="-196" dirty="0">
                <a:solidFill>
                  <a:srgbClr val="333333"/>
                </a:solidFill>
                <a:latin typeface="SimSun"/>
                <a:cs typeface="SimSun"/>
              </a:rPr>
              <a:t>価格決定</a:t>
            </a:r>
            <a:r>
              <a:rPr sz="2047" spc="-196" dirty="0">
                <a:solidFill>
                  <a:srgbClr val="333333"/>
                </a:solidFill>
                <a:latin typeface="PMingLiU"/>
                <a:cs typeface="PMingLiU"/>
              </a:rPr>
              <a:t>や</a:t>
            </a:r>
            <a:r>
              <a:rPr sz="2047" spc="-196" dirty="0">
                <a:solidFill>
                  <a:srgbClr val="333333"/>
                </a:solidFill>
                <a:latin typeface="SimSun"/>
                <a:cs typeface="SimSun"/>
              </a:rPr>
              <a:t>需給曲線</a:t>
            </a:r>
            <a:r>
              <a:rPr sz="2047" spc="-89" dirty="0">
                <a:solidFill>
                  <a:srgbClr val="333333"/>
                </a:solidFill>
                <a:latin typeface="SimSun"/>
                <a:cs typeface="SimSun"/>
              </a:rPr>
              <a:t>）</a:t>
            </a:r>
            <a:endParaRPr sz="2047">
              <a:latin typeface="SimSun"/>
              <a:cs typeface="SimSun"/>
            </a:endParaRPr>
          </a:p>
          <a:p>
            <a:pPr marL="337903" marR="9041">
              <a:lnSpc>
                <a:spcPct val="108700"/>
              </a:lnSpc>
              <a:spcBef>
                <a:spcPts val="534"/>
              </a:spcBef>
            </a:pPr>
            <a:r>
              <a:rPr sz="2047" spc="-214" dirty="0">
                <a:solidFill>
                  <a:srgbClr val="333333"/>
                </a:solidFill>
                <a:latin typeface="PMingLiU"/>
                <a:cs typeface="PMingLiU"/>
              </a:rPr>
              <a:t>エージェント</a:t>
            </a:r>
            <a:r>
              <a:rPr sz="2047" spc="-196" dirty="0">
                <a:solidFill>
                  <a:srgbClr val="333333"/>
                </a:solidFill>
                <a:latin typeface="SimSun"/>
                <a:cs typeface="SimSun"/>
              </a:rPr>
              <a:t>数</a:t>
            </a:r>
            <a:r>
              <a:rPr sz="2047" spc="-222" dirty="0">
                <a:solidFill>
                  <a:srgbClr val="333333"/>
                </a:solidFill>
                <a:latin typeface="PMingLiU"/>
                <a:cs typeface="PMingLiU"/>
              </a:rPr>
              <a:t>やパラメータを</a:t>
            </a:r>
            <a:r>
              <a:rPr sz="2047" spc="-196" dirty="0">
                <a:solidFill>
                  <a:srgbClr val="333333"/>
                </a:solidFill>
                <a:latin typeface="SimSun"/>
                <a:cs typeface="SimSun"/>
              </a:rPr>
              <a:t>調整</a:t>
            </a:r>
            <a:r>
              <a:rPr sz="2047" spc="-196" dirty="0">
                <a:solidFill>
                  <a:srgbClr val="333333"/>
                </a:solidFill>
                <a:latin typeface="PMingLiU"/>
                <a:cs typeface="PMingLiU"/>
              </a:rPr>
              <a:t>し、</a:t>
            </a:r>
            <a:r>
              <a:rPr sz="2047" spc="-196" dirty="0">
                <a:solidFill>
                  <a:srgbClr val="333333"/>
                </a:solidFill>
                <a:latin typeface="SimSun"/>
                <a:cs typeface="SimSun"/>
              </a:rPr>
              <a:t>統計的性質</a:t>
            </a:r>
            <a:r>
              <a:rPr sz="2047" spc="-196" dirty="0">
                <a:solidFill>
                  <a:srgbClr val="333333"/>
                </a:solidFill>
                <a:latin typeface="PMingLiU"/>
                <a:cs typeface="PMingLiU"/>
              </a:rPr>
              <a:t>が</a:t>
            </a:r>
            <a:r>
              <a:rPr sz="2047" spc="-196" dirty="0">
                <a:solidFill>
                  <a:srgbClr val="333333"/>
                </a:solidFill>
                <a:latin typeface="SimSun"/>
                <a:cs typeface="SimSun"/>
              </a:rPr>
              <a:t>現実</a:t>
            </a:r>
            <a:r>
              <a:rPr sz="2047" spc="-196" dirty="0">
                <a:solidFill>
                  <a:srgbClr val="333333"/>
                </a:solidFill>
                <a:latin typeface="PMingLiU"/>
                <a:cs typeface="PMingLiU"/>
              </a:rPr>
              <a:t>の</a:t>
            </a:r>
            <a:r>
              <a:rPr sz="2047" spc="-196" dirty="0">
                <a:solidFill>
                  <a:srgbClr val="333333"/>
                </a:solidFill>
                <a:latin typeface="SimSun"/>
                <a:cs typeface="SimSun"/>
              </a:rPr>
              <a:t>市場</a:t>
            </a:r>
            <a:r>
              <a:rPr sz="2047" spc="-196" dirty="0">
                <a:solidFill>
                  <a:srgbClr val="333333"/>
                </a:solidFill>
                <a:latin typeface="PMingLiU"/>
                <a:cs typeface="PMingLiU"/>
              </a:rPr>
              <a:t>と</a:t>
            </a:r>
            <a:r>
              <a:rPr sz="2047" spc="-196" dirty="0">
                <a:solidFill>
                  <a:srgbClr val="333333"/>
                </a:solidFill>
                <a:latin typeface="SimSun"/>
                <a:cs typeface="SimSun"/>
              </a:rPr>
              <a:t>類似</a:t>
            </a:r>
            <a:r>
              <a:rPr sz="2047" spc="-196" dirty="0">
                <a:solidFill>
                  <a:srgbClr val="333333"/>
                </a:solidFill>
                <a:latin typeface="PMingLiU"/>
                <a:cs typeface="PMingLiU"/>
              </a:rPr>
              <a:t>するか</a:t>
            </a:r>
            <a:r>
              <a:rPr sz="2047" spc="-89" dirty="0">
                <a:solidFill>
                  <a:srgbClr val="333333"/>
                </a:solidFill>
                <a:latin typeface="SimSun"/>
                <a:cs typeface="SimSun"/>
              </a:rPr>
              <a:t>検証</a:t>
            </a:r>
            <a:endParaRPr sz="2047">
              <a:latin typeface="SimSun"/>
              <a:cs typeface="SimSun"/>
            </a:endParaRPr>
          </a:p>
          <a:p>
            <a:pPr marL="337903" marR="114141">
              <a:lnSpc>
                <a:spcPct val="108700"/>
              </a:lnSpc>
              <a:spcBef>
                <a:spcPts val="534"/>
              </a:spcBef>
            </a:pPr>
            <a:r>
              <a:rPr sz="2047" spc="-196" dirty="0">
                <a:solidFill>
                  <a:srgbClr val="333333"/>
                </a:solidFill>
                <a:latin typeface="SimSun"/>
                <a:cs typeface="SimSun"/>
              </a:rPr>
              <a:t>出来高</a:t>
            </a:r>
            <a:r>
              <a:rPr sz="2047" spc="-249" dirty="0">
                <a:solidFill>
                  <a:srgbClr val="333333"/>
                </a:solidFill>
                <a:latin typeface="PMingLiU"/>
                <a:cs typeface="PMingLiU"/>
              </a:rPr>
              <a:t>とボラティリティの</a:t>
            </a:r>
            <a:r>
              <a:rPr sz="2047" spc="-196" dirty="0">
                <a:solidFill>
                  <a:srgbClr val="333333"/>
                </a:solidFill>
                <a:latin typeface="SimSun"/>
                <a:cs typeface="SimSun"/>
              </a:rPr>
              <a:t>相関</a:t>
            </a:r>
            <a:r>
              <a:rPr sz="2047" spc="-196" dirty="0">
                <a:solidFill>
                  <a:srgbClr val="333333"/>
                </a:solidFill>
                <a:latin typeface="PMingLiU"/>
                <a:cs typeface="PMingLiU"/>
              </a:rPr>
              <a:t>や</a:t>
            </a:r>
            <a:r>
              <a:rPr sz="2047" spc="-196" dirty="0">
                <a:solidFill>
                  <a:srgbClr val="333333"/>
                </a:solidFill>
                <a:latin typeface="SimSun"/>
                <a:cs typeface="SimSun"/>
              </a:rPr>
              <a:t>取引頻度分布</a:t>
            </a:r>
            <a:r>
              <a:rPr sz="2047" spc="-231" dirty="0">
                <a:solidFill>
                  <a:srgbClr val="333333"/>
                </a:solidFill>
                <a:latin typeface="PMingLiU"/>
                <a:cs typeface="PMingLiU"/>
              </a:rPr>
              <a:t>など、</a:t>
            </a:r>
            <a:r>
              <a:rPr sz="2047" spc="-196" dirty="0">
                <a:solidFill>
                  <a:srgbClr val="333333"/>
                </a:solidFill>
                <a:latin typeface="SimSun"/>
                <a:cs typeface="SimSun"/>
              </a:rPr>
              <a:t>価格以外</a:t>
            </a:r>
            <a:r>
              <a:rPr sz="2047" spc="-196" dirty="0">
                <a:solidFill>
                  <a:srgbClr val="333333"/>
                </a:solidFill>
                <a:latin typeface="PMingLiU"/>
                <a:cs typeface="PMingLiU"/>
              </a:rPr>
              <a:t>の</a:t>
            </a:r>
            <a:r>
              <a:rPr sz="2047" spc="-196" dirty="0">
                <a:solidFill>
                  <a:srgbClr val="333333"/>
                </a:solidFill>
                <a:latin typeface="SimSun"/>
                <a:cs typeface="SimSun"/>
              </a:rPr>
              <a:t>市場統計</a:t>
            </a:r>
            <a:r>
              <a:rPr sz="2047" spc="-196" dirty="0">
                <a:solidFill>
                  <a:srgbClr val="333333"/>
                </a:solidFill>
                <a:latin typeface="PMingLiU"/>
                <a:cs typeface="PMingLiU"/>
              </a:rPr>
              <a:t>も</a:t>
            </a:r>
            <a:r>
              <a:rPr sz="2047" spc="-196" dirty="0">
                <a:solidFill>
                  <a:srgbClr val="333333"/>
                </a:solidFill>
                <a:latin typeface="SimSun"/>
                <a:cs typeface="SimSun"/>
              </a:rPr>
              <a:t>得</a:t>
            </a:r>
            <a:r>
              <a:rPr sz="2047" spc="-890" dirty="0">
                <a:solidFill>
                  <a:srgbClr val="333333"/>
                </a:solidFill>
                <a:latin typeface="PMingLiU"/>
                <a:cs typeface="PMingLiU"/>
              </a:rPr>
              <a:t>ら</a:t>
            </a:r>
            <a:r>
              <a:rPr sz="2047" spc="-142" dirty="0">
                <a:solidFill>
                  <a:srgbClr val="333333"/>
                </a:solidFill>
                <a:latin typeface="PMingLiU"/>
                <a:cs typeface="PMingLiU"/>
              </a:rPr>
              <a:t>れる</a:t>
            </a:r>
            <a:endParaRPr sz="2047">
              <a:latin typeface="PMingLiU"/>
              <a:cs typeface="PMingLiU"/>
            </a:endParaRPr>
          </a:p>
        </p:txBody>
      </p:sp>
      <p:sp>
        <p:nvSpPr>
          <p:cNvPr id="13" name="object 13"/>
          <p:cNvSpPr txBox="1"/>
          <p:nvPr/>
        </p:nvSpPr>
        <p:spPr>
          <a:xfrm>
            <a:off x="1271367" y="5938907"/>
            <a:ext cx="8967356" cy="1533457"/>
          </a:xfrm>
          <a:prstGeom prst="rect">
            <a:avLst/>
          </a:prstGeom>
        </p:spPr>
        <p:txBody>
          <a:bodyPr vert="horz" wrap="square" lIns="0" tIns="3390" rIns="0" bIns="0" rtlCol="0">
            <a:spAutoFit/>
          </a:bodyPr>
          <a:lstStyle/>
          <a:p>
            <a:pPr marL="203420" marR="123182">
              <a:lnSpc>
                <a:spcPct val="112700"/>
              </a:lnSpc>
              <a:spcBef>
                <a:spcPts val="27"/>
              </a:spcBef>
            </a:pPr>
            <a:r>
              <a:rPr sz="2403" b="1" spc="-258" dirty="0">
                <a:solidFill>
                  <a:srgbClr val="333333"/>
                </a:solidFill>
                <a:latin typeface="Arial"/>
                <a:cs typeface="Arial"/>
              </a:rPr>
              <a:t>Lux</a:t>
            </a:r>
            <a:r>
              <a:rPr sz="2403" b="1" spc="-214" dirty="0">
                <a:solidFill>
                  <a:srgbClr val="333333"/>
                </a:solidFill>
                <a:latin typeface="Arial"/>
                <a:cs typeface="Arial"/>
              </a:rPr>
              <a:t> </a:t>
            </a:r>
            <a:r>
              <a:rPr sz="2403" b="1" spc="-267" dirty="0">
                <a:solidFill>
                  <a:srgbClr val="333333"/>
                </a:solidFill>
                <a:latin typeface="Arial"/>
                <a:cs typeface="Arial"/>
              </a:rPr>
              <a:t>&amp;</a:t>
            </a:r>
            <a:r>
              <a:rPr sz="2403" b="1" spc="-214" dirty="0">
                <a:solidFill>
                  <a:srgbClr val="333333"/>
                </a:solidFill>
                <a:latin typeface="Arial"/>
                <a:cs typeface="Arial"/>
              </a:rPr>
              <a:t> </a:t>
            </a:r>
            <a:r>
              <a:rPr sz="2403" b="1" spc="-196" dirty="0">
                <a:solidFill>
                  <a:srgbClr val="333333"/>
                </a:solidFill>
                <a:latin typeface="Arial"/>
                <a:cs typeface="Arial"/>
              </a:rPr>
              <a:t>Marchesi</a:t>
            </a:r>
            <a:r>
              <a:rPr sz="2403" b="1" spc="-169" dirty="0">
                <a:solidFill>
                  <a:srgbClr val="333333"/>
                </a:solidFill>
                <a:latin typeface="Arial"/>
                <a:cs typeface="Arial"/>
              </a:rPr>
              <a:t> (</a:t>
            </a:r>
            <a:r>
              <a:rPr sz="2403" b="1" spc="-125" dirty="0">
                <a:solidFill>
                  <a:srgbClr val="333333"/>
                </a:solidFill>
                <a:latin typeface="Arial"/>
                <a:cs typeface="Arial"/>
              </a:rPr>
              <a:t>1999</a:t>
            </a:r>
            <a:r>
              <a:rPr sz="2403" b="1" spc="-160" dirty="0">
                <a:solidFill>
                  <a:srgbClr val="333333"/>
                </a:solidFill>
                <a:latin typeface="Arial"/>
                <a:cs typeface="Arial"/>
              </a:rPr>
              <a:t>): </a:t>
            </a:r>
            <a:r>
              <a:rPr sz="2225" spc="-231" dirty="0">
                <a:solidFill>
                  <a:srgbClr val="333333"/>
                </a:solidFill>
                <a:latin typeface="SimSun"/>
                <a:cs typeface="SimSun"/>
              </a:rPr>
              <a:t>エージェントに</a:t>
            </a:r>
            <a:r>
              <a:rPr sz="2225" b="1" spc="-125" dirty="0">
                <a:solidFill>
                  <a:srgbClr val="EC8936"/>
                </a:solidFill>
                <a:latin typeface="BIZ UDPGothic"/>
                <a:cs typeface="BIZ UDPGothic"/>
              </a:rPr>
              <a:t>ファンダメンタル志向</a:t>
            </a:r>
            <a:r>
              <a:rPr sz="2225" spc="-214" dirty="0">
                <a:solidFill>
                  <a:srgbClr val="333333"/>
                </a:solidFill>
                <a:latin typeface="SimSun"/>
                <a:cs typeface="SimSun"/>
              </a:rPr>
              <a:t>と</a:t>
            </a:r>
            <a:r>
              <a:rPr sz="2225" b="1" spc="89" dirty="0">
                <a:solidFill>
                  <a:srgbClr val="EC8936"/>
                </a:solidFill>
                <a:latin typeface="BIZ UDPGothic"/>
                <a:cs typeface="BIZ UDPGothic"/>
              </a:rPr>
              <a:t>トレンド</a:t>
            </a:r>
            <a:r>
              <a:rPr sz="2225" b="1" spc="-214" dirty="0">
                <a:solidFill>
                  <a:srgbClr val="EC8936"/>
                </a:solidFill>
                <a:latin typeface="BIZ UDPGothic"/>
                <a:cs typeface="BIZ UDPGothic"/>
              </a:rPr>
              <a:t>追随志向</a:t>
            </a:r>
            <a:r>
              <a:rPr sz="2225" spc="-214" dirty="0">
                <a:solidFill>
                  <a:srgbClr val="333333"/>
                </a:solidFill>
                <a:latin typeface="SimSun"/>
                <a:cs typeface="SimSun"/>
              </a:rPr>
              <a:t>の</a:t>
            </a:r>
            <a:r>
              <a:rPr sz="2225" spc="-107" dirty="0">
                <a:solidFill>
                  <a:srgbClr val="333333"/>
                </a:solidFill>
                <a:latin typeface="Tahoma"/>
                <a:cs typeface="Tahoma"/>
              </a:rPr>
              <a:t>2</a:t>
            </a:r>
            <a:r>
              <a:rPr sz="2225" spc="-231" dirty="0">
                <a:solidFill>
                  <a:srgbClr val="333333"/>
                </a:solidFill>
                <a:latin typeface="SimSun"/>
                <a:cs typeface="SimSun"/>
              </a:rPr>
              <a:t>タイプを設け、その間の</a:t>
            </a:r>
            <a:r>
              <a:rPr sz="2225" b="1" spc="-133" dirty="0">
                <a:solidFill>
                  <a:srgbClr val="EC8936"/>
                </a:solidFill>
                <a:latin typeface="BIZ UDPGothic"/>
                <a:cs typeface="BIZ UDPGothic"/>
              </a:rPr>
              <a:t>集団行動のスイッチング</a:t>
            </a:r>
            <a:r>
              <a:rPr sz="2225" spc="-214" dirty="0">
                <a:solidFill>
                  <a:srgbClr val="333333"/>
                </a:solidFill>
                <a:latin typeface="SimSun"/>
                <a:cs typeface="SimSun"/>
              </a:rPr>
              <a:t>（羊群行動</a:t>
            </a:r>
            <a:r>
              <a:rPr sz="2225" spc="-203" dirty="0">
                <a:solidFill>
                  <a:srgbClr val="333333"/>
                </a:solidFill>
                <a:latin typeface="SimSun"/>
                <a:cs typeface="SimSun"/>
              </a:rPr>
              <a:t>）</a:t>
            </a:r>
            <a:r>
              <a:rPr sz="2225" spc="-276" dirty="0">
                <a:solidFill>
                  <a:srgbClr val="333333"/>
                </a:solidFill>
                <a:latin typeface="SimSun"/>
                <a:cs typeface="SimSun"/>
              </a:rPr>
              <a:t>によって、</a:t>
            </a:r>
            <a:r>
              <a:rPr sz="2225" b="1" spc="-178" dirty="0">
                <a:solidFill>
                  <a:srgbClr val="EC8936"/>
                </a:solidFill>
                <a:latin typeface="BIZ UDPGothic"/>
                <a:cs typeface="BIZ UDPGothic"/>
              </a:rPr>
              <a:t>肥尾分布やボラティリティクラスタリングが自然発生</a:t>
            </a:r>
            <a:r>
              <a:rPr sz="2225" spc="-214" dirty="0">
                <a:solidFill>
                  <a:srgbClr val="333333"/>
                </a:solidFill>
                <a:latin typeface="SimSun"/>
                <a:cs typeface="SimSun"/>
              </a:rPr>
              <a:t>することを示した。</a:t>
            </a:r>
            <a:endParaRPr sz="2225">
              <a:latin typeface="SimSun"/>
              <a:cs typeface="SimSun"/>
            </a:endParaRPr>
          </a:p>
        </p:txBody>
      </p:sp>
      <p:sp>
        <p:nvSpPr>
          <p:cNvPr id="14" name="object 14"/>
          <p:cNvSpPr/>
          <p:nvPr/>
        </p:nvSpPr>
        <p:spPr>
          <a:xfrm>
            <a:off x="1271345" y="8498168"/>
            <a:ext cx="84758" cy="830625"/>
          </a:xfrm>
          <a:custGeom>
            <a:avLst/>
            <a:gdLst/>
            <a:ahLst/>
            <a:cxnLst/>
            <a:rect l="l" t="t" r="r" b="b"/>
            <a:pathLst>
              <a:path w="47625" h="466725">
                <a:moveTo>
                  <a:pt x="47625" y="439762"/>
                </a:moveTo>
                <a:lnTo>
                  <a:pt x="26974" y="419100"/>
                </a:lnTo>
                <a:lnTo>
                  <a:pt x="20662" y="419100"/>
                </a:lnTo>
                <a:lnTo>
                  <a:pt x="0" y="439762"/>
                </a:lnTo>
                <a:lnTo>
                  <a:pt x="0" y="446074"/>
                </a:lnTo>
                <a:lnTo>
                  <a:pt x="20662" y="466725"/>
                </a:lnTo>
                <a:lnTo>
                  <a:pt x="26974" y="466725"/>
                </a:lnTo>
                <a:lnTo>
                  <a:pt x="47625" y="446074"/>
                </a:lnTo>
                <a:lnTo>
                  <a:pt x="47625" y="442912"/>
                </a:lnTo>
                <a:lnTo>
                  <a:pt x="47625" y="439762"/>
                </a:lnTo>
                <a:close/>
              </a:path>
              <a:path w="47625" h="4667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333333"/>
          </a:solidFill>
        </p:spPr>
        <p:txBody>
          <a:bodyPr wrap="square" lIns="0" tIns="0" rIns="0" bIns="0" rtlCol="0"/>
          <a:lstStyle/>
          <a:p>
            <a:endParaRPr/>
          </a:p>
        </p:txBody>
      </p:sp>
      <p:sp>
        <p:nvSpPr>
          <p:cNvPr id="15" name="object 15"/>
          <p:cNvSpPr txBox="1"/>
          <p:nvPr/>
        </p:nvSpPr>
        <p:spPr>
          <a:xfrm>
            <a:off x="1220508" y="7756159"/>
            <a:ext cx="8889379" cy="1990188"/>
          </a:xfrm>
          <a:prstGeom prst="rect">
            <a:avLst/>
          </a:prstGeom>
        </p:spPr>
        <p:txBody>
          <a:bodyPr vert="horz" wrap="square" lIns="0" tIns="131092" rIns="0" bIns="0" rtlCol="0">
            <a:spAutoFit/>
          </a:bodyPr>
          <a:lstStyle/>
          <a:p>
            <a:pPr>
              <a:spcBef>
                <a:spcPts val="1032"/>
              </a:spcBef>
            </a:pPr>
            <a:r>
              <a:rPr sz="2403" spc="-303" dirty="0">
                <a:solidFill>
                  <a:srgbClr val="333333"/>
                </a:solidFill>
                <a:latin typeface="SimSun"/>
                <a:cs typeface="SimSun"/>
              </a:rPr>
              <a:t>学術的貢献</a:t>
            </a:r>
            <a:r>
              <a:rPr sz="2314" spc="-89" dirty="0">
                <a:solidFill>
                  <a:srgbClr val="333333"/>
                </a:solidFill>
                <a:latin typeface="Archivo SemiCondensed"/>
                <a:cs typeface="Archivo SemiCondensed"/>
              </a:rPr>
              <a:t>:</a:t>
            </a:r>
            <a:endParaRPr sz="2314">
              <a:latin typeface="Archivo SemiCondensed"/>
              <a:cs typeface="Archivo SemiCondensed"/>
            </a:endParaRPr>
          </a:p>
          <a:p>
            <a:pPr marL="337903" marR="9041">
              <a:lnSpc>
                <a:spcPct val="108700"/>
              </a:lnSpc>
              <a:spcBef>
                <a:spcPts val="596"/>
              </a:spcBef>
            </a:pPr>
            <a:r>
              <a:rPr sz="2047" spc="-196" dirty="0">
                <a:solidFill>
                  <a:srgbClr val="333333"/>
                </a:solidFill>
                <a:latin typeface="SimSun"/>
                <a:cs typeface="SimSun"/>
              </a:rPr>
              <a:t>従来</a:t>
            </a:r>
            <a:r>
              <a:rPr sz="2047" spc="-196" dirty="0">
                <a:solidFill>
                  <a:srgbClr val="333333"/>
                </a:solidFill>
                <a:latin typeface="PMingLiU"/>
                <a:cs typeface="PMingLiU"/>
              </a:rPr>
              <a:t>は</a:t>
            </a:r>
            <a:r>
              <a:rPr sz="2047" spc="-196" dirty="0">
                <a:solidFill>
                  <a:srgbClr val="333333"/>
                </a:solidFill>
                <a:latin typeface="SimSun"/>
                <a:cs typeface="SimSun"/>
              </a:rPr>
              <a:t>外生的</a:t>
            </a:r>
            <a:r>
              <a:rPr sz="2047" spc="-196" dirty="0">
                <a:solidFill>
                  <a:srgbClr val="333333"/>
                </a:solidFill>
                <a:latin typeface="PMingLiU"/>
                <a:cs typeface="PMingLiU"/>
              </a:rPr>
              <a:t>に</a:t>
            </a:r>
            <a:r>
              <a:rPr sz="2047" spc="-196" dirty="0">
                <a:solidFill>
                  <a:srgbClr val="333333"/>
                </a:solidFill>
                <a:latin typeface="SimSun"/>
                <a:cs typeface="SimSun"/>
              </a:rPr>
              <a:t>仮定</a:t>
            </a:r>
            <a:r>
              <a:rPr sz="2047" spc="-222" dirty="0">
                <a:solidFill>
                  <a:srgbClr val="333333"/>
                </a:solidFill>
                <a:latin typeface="PMingLiU"/>
                <a:cs typeface="PMingLiU"/>
              </a:rPr>
              <a:t>していた</a:t>
            </a:r>
            <a:r>
              <a:rPr sz="2047" spc="-196" dirty="0">
                <a:solidFill>
                  <a:srgbClr val="333333"/>
                </a:solidFill>
                <a:latin typeface="SimSun"/>
                <a:cs typeface="SimSun"/>
              </a:rPr>
              <a:t>厚</a:t>
            </a:r>
            <a:r>
              <a:rPr sz="2047" spc="-196" dirty="0">
                <a:solidFill>
                  <a:srgbClr val="333333"/>
                </a:solidFill>
                <a:latin typeface="PMingLiU"/>
                <a:cs typeface="PMingLiU"/>
              </a:rPr>
              <a:t>い</a:t>
            </a:r>
            <a:r>
              <a:rPr sz="2047" spc="-196" dirty="0">
                <a:solidFill>
                  <a:srgbClr val="333333"/>
                </a:solidFill>
                <a:latin typeface="SimSun"/>
                <a:cs typeface="SimSun"/>
              </a:rPr>
              <a:t>分布尾</a:t>
            </a:r>
            <a:r>
              <a:rPr sz="2047" spc="-196" dirty="0">
                <a:solidFill>
                  <a:srgbClr val="333333"/>
                </a:solidFill>
                <a:latin typeface="PMingLiU"/>
                <a:cs typeface="PMingLiU"/>
              </a:rPr>
              <a:t>や</a:t>
            </a:r>
            <a:r>
              <a:rPr sz="2047" spc="-196" dirty="0">
                <a:solidFill>
                  <a:srgbClr val="333333"/>
                </a:solidFill>
                <a:latin typeface="SimSun"/>
                <a:cs typeface="SimSun"/>
              </a:rPr>
              <a:t>変動</a:t>
            </a:r>
            <a:r>
              <a:rPr sz="2047" spc="-214" dirty="0">
                <a:solidFill>
                  <a:srgbClr val="333333"/>
                </a:solidFill>
                <a:latin typeface="PMingLiU"/>
                <a:cs typeface="PMingLiU"/>
              </a:rPr>
              <a:t>クラスタを、</a:t>
            </a:r>
            <a:r>
              <a:rPr sz="2047" b="1" spc="-71" dirty="0">
                <a:solidFill>
                  <a:srgbClr val="EC8936"/>
                </a:solidFill>
                <a:latin typeface="BIZ UDPGothic"/>
                <a:cs typeface="BIZ UDPGothic"/>
              </a:rPr>
              <a:t>エージェントの異質</a:t>
            </a:r>
            <a:r>
              <a:rPr sz="2047" b="1" spc="-196" dirty="0">
                <a:solidFill>
                  <a:srgbClr val="EC8936"/>
                </a:solidFill>
                <a:latin typeface="BIZ UDPGothic"/>
                <a:cs typeface="BIZ UDPGothic"/>
              </a:rPr>
              <a:t>性と相互作用の帰結として内生的に説明</a:t>
            </a:r>
            <a:endParaRPr sz="2047">
              <a:latin typeface="BIZ UDPGothic"/>
              <a:cs typeface="BIZ UDPGothic"/>
            </a:endParaRPr>
          </a:p>
          <a:p>
            <a:pPr marL="337903" marR="47465">
              <a:lnSpc>
                <a:spcPct val="108700"/>
              </a:lnSpc>
              <a:spcBef>
                <a:spcPts val="534"/>
              </a:spcBef>
            </a:pPr>
            <a:r>
              <a:rPr sz="2047" b="1" spc="-89" dirty="0">
                <a:solidFill>
                  <a:srgbClr val="EC8936"/>
                </a:solidFill>
                <a:latin typeface="BIZ UDPGothic"/>
                <a:cs typeface="BIZ UDPGothic"/>
              </a:rPr>
              <a:t>「市場現象のメカニズム理解と再現」 </a:t>
            </a:r>
            <a:r>
              <a:rPr sz="2047" spc="-44" dirty="0">
                <a:solidFill>
                  <a:srgbClr val="333333"/>
                </a:solidFill>
                <a:latin typeface="Arial"/>
                <a:cs typeface="Arial"/>
              </a:rPr>
              <a:t>- </a:t>
            </a:r>
            <a:r>
              <a:rPr sz="2047" spc="-214" dirty="0">
                <a:solidFill>
                  <a:srgbClr val="333333"/>
                </a:solidFill>
                <a:latin typeface="PMingLiU"/>
                <a:cs typeface="PMingLiU"/>
              </a:rPr>
              <a:t>スタイライズドファクトを</a:t>
            </a:r>
            <a:r>
              <a:rPr sz="2047" spc="-196" dirty="0">
                <a:solidFill>
                  <a:srgbClr val="333333"/>
                </a:solidFill>
                <a:latin typeface="SimSun"/>
                <a:cs typeface="SimSun"/>
              </a:rPr>
              <a:t>単</a:t>
            </a:r>
            <a:r>
              <a:rPr sz="2047" spc="-196" dirty="0">
                <a:solidFill>
                  <a:srgbClr val="333333"/>
                </a:solidFill>
                <a:latin typeface="PMingLiU"/>
                <a:cs typeface="PMingLiU"/>
              </a:rPr>
              <a:t>なる</a:t>
            </a:r>
            <a:r>
              <a:rPr sz="2047" spc="-160" dirty="0">
                <a:solidFill>
                  <a:srgbClr val="333333"/>
                </a:solidFill>
                <a:latin typeface="SimSun"/>
                <a:cs typeface="SimSun"/>
              </a:rPr>
              <a:t>統計的</a:t>
            </a:r>
            <a:r>
              <a:rPr sz="2047" spc="-196" dirty="0">
                <a:solidFill>
                  <a:srgbClr val="333333"/>
                </a:solidFill>
                <a:latin typeface="SimSun"/>
                <a:cs typeface="SimSun"/>
              </a:rPr>
              <a:t>特性</a:t>
            </a:r>
            <a:r>
              <a:rPr sz="2047" spc="-203" dirty="0">
                <a:solidFill>
                  <a:srgbClr val="333333"/>
                </a:solidFill>
                <a:latin typeface="PMingLiU"/>
                <a:cs typeface="PMingLiU"/>
              </a:rPr>
              <a:t>ではなく 、</a:t>
            </a:r>
            <a:r>
              <a:rPr sz="2047" spc="-196" dirty="0">
                <a:solidFill>
                  <a:srgbClr val="333333"/>
                </a:solidFill>
                <a:latin typeface="SimSun"/>
                <a:cs typeface="SimSun"/>
              </a:rPr>
              <a:t>合理的</a:t>
            </a:r>
            <a:r>
              <a:rPr sz="2047" spc="-196" dirty="0">
                <a:solidFill>
                  <a:srgbClr val="333333"/>
                </a:solidFill>
                <a:latin typeface="PMingLiU"/>
                <a:cs typeface="PMingLiU"/>
              </a:rPr>
              <a:t>‧</a:t>
            </a:r>
            <a:r>
              <a:rPr sz="2047" spc="-196" dirty="0">
                <a:solidFill>
                  <a:srgbClr val="333333"/>
                </a:solidFill>
                <a:latin typeface="SimSun"/>
                <a:cs typeface="SimSun"/>
              </a:rPr>
              <a:t>非合理的</a:t>
            </a:r>
            <a:r>
              <a:rPr sz="2047" spc="-214" dirty="0">
                <a:solidFill>
                  <a:srgbClr val="333333"/>
                </a:solidFill>
                <a:latin typeface="PMingLiU"/>
                <a:cs typeface="PMingLiU"/>
              </a:rPr>
              <a:t>エージェント</a:t>
            </a:r>
            <a:r>
              <a:rPr sz="2047" spc="-196" dirty="0">
                <a:solidFill>
                  <a:srgbClr val="333333"/>
                </a:solidFill>
                <a:latin typeface="SimSun"/>
                <a:cs typeface="SimSun"/>
              </a:rPr>
              <a:t>行動</a:t>
            </a:r>
            <a:r>
              <a:rPr sz="2047" spc="-196" dirty="0">
                <a:solidFill>
                  <a:srgbClr val="333333"/>
                </a:solidFill>
                <a:latin typeface="PMingLiU"/>
                <a:cs typeface="PMingLiU"/>
              </a:rPr>
              <a:t>の</a:t>
            </a:r>
            <a:r>
              <a:rPr sz="2047" spc="-196" dirty="0">
                <a:solidFill>
                  <a:srgbClr val="333333"/>
                </a:solidFill>
                <a:latin typeface="SimSun"/>
                <a:cs typeface="SimSun"/>
              </a:rPr>
              <a:t>帰結</a:t>
            </a:r>
            <a:r>
              <a:rPr sz="2047" spc="-222" dirty="0">
                <a:solidFill>
                  <a:srgbClr val="333333"/>
                </a:solidFill>
                <a:latin typeface="PMingLiU"/>
                <a:cs typeface="PMingLiU"/>
              </a:rPr>
              <a:t>として</a:t>
            </a:r>
            <a:r>
              <a:rPr sz="2047" spc="-142" dirty="0">
                <a:solidFill>
                  <a:srgbClr val="333333"/>
                </a:solidFill>
                <a:latin typeface="SimSun"/>
                <a:cs typeface="SimSun"/>
              </a:rPr>
              <a:t>説明</a:t>
            </a:r>
            <a:endParaRPr sz="2047">
              <a:latin typeface="SimSun"/>
              <a:cs typeface="SimSun"/>
            </a:endParaRPr>
          </a:p>
        </p:txBody>
      </p:sp>
      <p:grpSp>
        <p:nvGrpSpPr>
          <p:cNvPr id="16" name="object 16"/>
          <p:cNvGrpSpPr/>
          <p:nvPr/>
        </p:nvGrpSpPr>
        <p:grpSpPr>
          <a:xfrm>
            <a:off x="11022561" y="-2344029"/>
            <a:ext cx="9959585" cy="14684540"/>
            <a:chOff x="6193535" y="1356360"/>
            <a:chExt cx="5596255" cy="8251190"/>
          </a:xfrm>
        </p:grpSpPr>
        <p:sp>
          <p:nvSpPr>
            <p:cNvPr id="17" name="object 17"/>
            <p:cNvSpPr/>
            <p:nvPr/>
          </p:nvSpPr>
          <p:spPr>
            <a:xfrm>
              <a:off x="6193523" y="1356371"/>
              <a:ext cx="5596255" cy="8251190"/>
            </a:xfrm>
            <a:custGeom>
              <a:avLst/>
              <a:gdLst/>
              <a:ahLst/>
              <a:cxnLst/>
              <a:rect l="l" t="t" r="r" b="b"/>
              <a:pathLst>
                <a:path w="5596255" h="8251190">
                  <a:moveTo>
                    <a:pt x="5596128" y="0"/>
                  </a:moveTo>
                  <a:lnTo>
                    <a:pt x="0" y="0"/>
                  </a:lnTo>
                  <a:lnTo>
                    <a:pt x="0" y="43180"/>
                  </a:lnTo>
                  <a:lnTo>
                    <a:pt x="0" y="8168640"/>
                  </a:lnTo>
                  <a:lnTo>
                    <a:pt x="0" y="8251190"/>
                  </a:lnTo>
                  <a:lnTo>
                    <a:pt x="5596128" y="8251190"/>
                  </a:lnTo>
                  <a:lnTo>
                    <a:pt x="5596128" y="8168640"/>
                  </a:lnTo>
                  <a:lnTo>
                    <a:pt x="5596128" y="43815"/>
                  </a:lnTo>
                  <a:lnTo>
                    <a:pt x="5541264" y="43815"/>
                  </a:lnTo>
                  <a:lnTo>
                    <a:pt x="5541264" y="8168640"/>
                  </a:lnTo>
                  <a:lnTo>
                    <a:pt x="54864" y="8168640"/>
                  </a:lnTo>
                  <a:lnTo>
                    <a:pt x="54864" y="43180"/>
                  </a:lnTo>
                  <a:lnTo>
                    <a:pt x="5596128" y="43180"/>
                  </a:lnTo>
                  <a:lnTo>
                    <a:pt x="5596128" y="0"/>
                  </a:lnTo>
                  <a:close/>
                </a:path>
              </a:pathLst>
            </a:custGeom>
            <a:solidFill>
              <a:srgbClr val="000000">
                <a:alpha val="5099"/>
              </a:srgbClr>
            </a:solidFill>
          </p:spPr>
          <p:txBody>
            <a:bodyPr wrap="square" lIns="0" tIns="0" rIns="0" bIns="0" rtlCol="0"/>
            <a:lstStyle/>
            <a:p>
              <a:endParaRPr/>
            </a:p>
          </p:txBody>
        </p:sp>
        <p:sp>
          <p:nvSpPr>
            <p:cNvPr id="18" name="object 18"/>
            <p:cNvSpPr/>
            <p:nvPr/>
          </p:nvSpPr>
          <p:spPr>
            <a:xfrm>
              <a:off x="6248399" y="1390649"/>
              <a:ext cx="5486400" cy="8143875"/>
            </a:xfrm>
            <a:custGeom>
              <a:avLst/>
              <a:gdLst/>
              <a:ahLst/>
              <a:cxnLst/>
              <a:rect l="l" t="t" r="r" b="b"/>
              <a:pathLst>
                <a:path w="5486400" h="8143875">
                  <a:moveTo>
                    <a:pt x="5486399" y="8143874"/>
                  </a:moveTo>
                  <a:lnTo>
                    <a:pt x="0" y="8143874"/>
                  </a:lnTo>
                  <a:lnTo>
                    <a:pt x="0" y="0"/>
                  </a:lnTo>
                  <a:lnTo>
                    <a:pt x="5486399" y="0"/>
                  </a:lnTo>
                  <a:lnTo>
                    <a:pt x="5486399" y="8143874"/>
                  </a:lnTo>
                  <a:close/>
                </a:path>
              </a:pathLst>
            </a:custGeom>
            <a:solidFill>
              <a:srgbClr val="FFFFFF"/>
            </a:solidFill>
          </p:spPr>
          <p:txBody>
            <a:bodyPr wrap="square" lIns="0" tIns="0" rIns="0" bIns="0" rtlCol="0"/>
            <a:lstStyle/>
            <a:p>
              <a:endParaRPr/>
            </a:p>
          </p:txBody>
        </p:sp>
        <p:sp>
          <p:nvSpPr>
            <p:cNvPr id="19" name="object 19"/>
            <p:cNvSpPr/>
            <p:nvPr/>
          </p:nvSpPr>
          <p:spPr>
            <a:xfrm>
              <a:off x="6248399" y="1390649"/>
              <a:ext cx="38100" cy="8143875"/>
            </a:xfrm>
            <a:custGeom>
              <a:avLst/>
              <a:gdLst/>
              <a:ahLst/>
              <a:cxnLst/>
              <a:rect l="l" t="t" r="r" b="b"/>
              <a:pathLst>
                <a:path w="38100" h="8143875">
                  <a:moveTo>
                    <a:pt x="38099" y="8143874"/>
                  </a:moveTo>
                  <a:lnTo>
                    <a:pt x="0" y="8143874"/>
                  </a:lnTo>
                  <a:lnTo>
                    <a:pt x="0" y="0"/>
                  </a:lnTo>
                  <a:lnTo>
                    <a:pt x="38099" y="0"/>
                  </a:lnTo>
                  <a:lnTo>
                    <a:pt x="38099" y="8143874"/>
                  </a:lnTo>
                  <a:close/>
                </a:path>
              </a:pathLst>
            </a:custGeom>
            <a:solidFill>
              <a:srgbClr val="667DE9"/>
            </a:solidFill>
          </p:spPr>
          <p:txBody>
            <a:bodyPr wrap="square" lIns="0" tIns="0" rIns="0" bIns="0" rtlCol="0"/>
            <a:lstStyle/>
            <a:p>
              <a:endParaRPr/>
            </a:p>
          </p:txBody>
        </p:sp>
        <p:sp>
          <p:nvSpPr>
            <p:cNvPr id="20" name="object 20"/>
            <p:cNvSpPr/>
            <p:nvPr/>
          </p:nvSpPr>
          <p:spPr>
            <a:xfrm>
              <a:off x="6505574" y="2962274"/>
              <a:ext cx="5038725" cy="1095375"/>
            </a:xfrm>
            <a:custGeom>
              <a:avLst/>
              <a:gdLst/>
              <a:ahLst/>
              <a:cxnLst/>
              <a:rect l="l" t="t" r="r" b="b"/>
              <a:pathLst>
                <a:path w="5038725" h="1095375">
                  <a:moveTo>
                    <a:pt x="0" y="1095374"/>
                  </a:moveTo>
                  <a:lnTo>
                    <a:pt x="5038724" y="1095374"/>
                  </a:lnTo>
                  <a:lnTo>
                    <a:pt x="5038724" y="0"/>
                  </a:lnTo>
                  <a:lnTo>
                    <a:pt x="0" y="0"/>
                  </a:lnTo>
                  <a:lnTo>
                    <a:pt x="0" y="1095374"/>
                  </a:lnTo>
                  <a:close/>
                </a:path>
              </a:pathLst>
            </a:custGeom>
            <a:solidFill>
              <a:srgbClr val="EC8936">
                <a:alpha val="5099"/>
              </a:srgbClr>
            </a:solidFill>
          </p:spPr>
          <p:txBody>
            <a:bodyPr wrap="square" lIns="0" tIns="0" rIns="0" bIns="0" rtlCol="0"/>
            <a:lstStyle/>
            <a:p>
              <a:endParaRPr/>
            </a:p>
          </p:txBody>
        </p:sp>
        <p:sp>
          <p:nvSpPr>
            <p:cNvPr id="21" name="object 21"/>
            <p:cNvSpPr/>
            <p:nvPr/>
          </p:nvSpPr>
          <p:spPr>
            <a:xfrm>
              <a:off x="6476999" y="2962274"/>
              <a:ext cx="28575" cy="1095375"/>
            </a:xfrm>
            <a:custGeom>
              <a:avLst/>
              <a:gdLst/>
              <a:ahLst/>
              <a:cxnLst/>
              <a:rect l="l" t="t" r="r" b="b"/>
              <a:pathLst>
                <a:path w="28575" h="1095375">
                  <a:moveTo>
                    <a:pt x="28574" y="1095374"/>
                  </a:moveTo>
                  <a:lnTo>
                    <a:pt x="0" y="1095374"/>
                  </a:lnTo>
                  <a:lnTo>
                    <a:pt x="0" y="0"/>
                  </a:lnTo>
                  <a:lnTo>
                    <a:pt x="28574" y="0"/>
                  </a:lnTo>
                  <a:lnTo>
                    <a:pt x="28574" y="1095374"/>
                  </a:lnTo>
                  <a:close/>
                </a:path>
              </a:pathLst>
            </a:custGeom>
            <a:solidFill>
              <a:srgbClr val="EC8936"/>
            </a:solidFill>
          </p:spPr>
          <p:txBody>
            <a:bodyPr wrap="square" lIns="0" tIns="0" rIns="0" bIns="0" rtlCol="0"/>
            <a:lstStyle/>
            <a:p>
              <a:endParaRPr/>
            </a:p>
          </p:txBody>
        </p:sp>
        <p:sp>
          <p:nvSpPr>
            <p:cNvPr id="22" name="object 22"/>
            <p:cNvSpPr/>
            <p:nvPr/>
          </p:nvSpPr>
          <p:spPr>
            <a:xfrm>
              <a:off x="6481761" y="6472236"/>
              <a:ext cx="5057775" cy="809625"/>
            </a:xfrm>
            <a:custGeom>
              <a:avLst/>
              <a:gdLst/>
              <a:ahLst/>
              <a:cxnLst/>
              <a:rect l="l" t="t" r="r" b="b"/>
              <a:pathLst>
                <a:path w="5057775" h="809625">
                  <a:moveTo>
                    <a:pt x="5028857" y="809624"/>
                  </a:moveTo>
                  <a:lnTo>
                    <a:pt x="28916" y="809624"/>
                  </a:lnTo>
                  <a:lnTo>
                    <a:pt x="24664" y="808778"/>
                  </a:lnTo>
                  <a:lnTo>
                    <a:pt x="0" y="780707"/>
                  </a:lnTo>
                  <a:lnTo>
                    <a:pt x="0" y="776287"/>
                  </a:lnTo>
                  <a:lnTo>
                    <a:pt x="0" y="28916"/>
                  </a:lnTo>
                  <a:lnTo>
                    <a:pt x="28916" y="0"/>
                  </a:lnTo>
                  <a:lnTo>
                    <a:pt x="5028857" y="0"/>
                  </a:lnTo>
                  <a:lnTo>
                    <a:pt x="5057775" y="28916"/>
                  </a:lnTo>
                  <a:lnTo>
                    <a:pt x="5057775" y="780707"/>
                  </a:lnTo>
                  <a:lnTo>
                    <a:pt x="5033109" y="808778"/>
                  </a:lnTo>
                  <a:lnTo>
                    <a:pt x="5028857" y="809624"/>
                  </a:lnTo>
                  <a:close/>
                </a:path>
              </a:pathLst>
            </a:custGeom>
            <a:solidFill>
              <a:srgbClr val="EDF1FF"/>
            </a:solidFill>
          </p:spPr>
          <p:txBody>
            <a:bodyPr wrap="square" lIns="0" tIns="0" rIns="0" bIns="0" rtlCol="0"/>
            <a:lstStyle/>
            <a:p>
              <a:endParaRPr/>
            </a:p>
          </p:txBody>
        </p:sp>
        <p:sp>
          <p:nvSpPr>
            <p:cNvPr id="23" name="object 23"/>
            <p:cNvSpPr/>
            <p:nvPr/>
          </p:nvSpPr>
          <p:spPr>
            <a:xfrm>
              <a:off x="6481761" y="6472236"/>
              <a:ext cx="5057775" cy="809625"/>
            </a:xfrm>
            <a:custGeom>
              <a:avLst/>
              <a:gdLst/>
              <a:ahLst/>
              <a:cxnLst/>
              <a:rect l="l" t="t" r="r" b="b"/>
              <a:pathLst>
                <a:path w="5057775" h="809625">
                  <a:moveTo>
                    <a:pt x="0" y="776287"/>
                  </a:moveTo>
                  <a:lnTo>
                    <a:pt x="0" y="33337"/>
                  </a:lnTo>
                  <a:lnTo>
                    <a:pt x="0" y="28916"/>
                  </a:lnTo>
                  <a:lnTo>
                    <a:pt x="845" y="24662"/>
                  </a:lnTo>
                  <a:lnTo>
                    <a:pt x="2537" y="20578"/>
                  </a:lnTo>
                  <a:lnTo>
                    <a:pt x="4229" y="16494"/>
                  </a:lnTo>
                  <a:lnTo>
                    <a:pt x="6638" y="12889"/>
                  </a:lnTo>
                  <a:lnTo>
                    <a:pt x="9764" y="9763"/>
                  </a:lnTo>
                  <a:lnTo>
                    <a:pt x="12890" y="6637"/>
                  </a:lnTo>
                  <a:lnTo>
                    <a:pt x="16496" y="4228"/>
                  </a:lnTo>
                  <a:lnTo>
                    <a:pt x="20580" y="2537"/>
                  </a:lnTo>
                  <a:lnTo>
                    <a:pt x="24664" y="845"/>
                  </a:lnTo>
                  <a:lnTo>
                    <a:pt x="28916" y="0"/>
                  </a:lnTo>
                  <a:lnTo>
                    <a:pt x="33338" y="0"/>
                  </a:lnTo>
                  <a:lnTo>
                    <a:pt x="5024437" y="0"/>
                  </a:lnTo>
                  <a:lnTo>
                    <a:pt x="5028857" y="0"/>
                  </a:lnTo>
                  <a:lnTo>
                    <a:pt x="5033109" y="845"/>
                  </a:lnTo>
                  <a:lnTo>
                    <a:pt x="5055236" y="20578"/>
                  </a:lnTo>
                  <a:lnTo>
                    <a:pt x="5056928" y="24662"/>
                  </a:lnTo>
                  <a:lnTo>
                    <a:pt x="5057775" y="28916"/>
                  </a:lnTo>
                  <a:lnTo>
                    <a:pt x="5057775" y="33337"/>
                  </a:lnTo>
                  <a:lnTo>
                    <a:pt x="5057775" y="776287"/>
                  </a:lnTo>
                  <a:lnTo>
                    <a:pt x="5057775" y="780707"/>
                  </a:lnTo>
                  <a:lnTo>
                    <a:pt x="5056928" y="784960"/>
                  </a:lnTo>
                  <a:lnTo>
                    <a:pt x="5055236" y="789044"/>
                  </a:lnTo>
                  <a:lnTo>
                    <a:pt x="5053545" y="793128"/>
                  </a:lnTo>
                  <a:lnTo>
                    <a:pt x="5037193" y="807086"/>
                  </a:lnTo>
                  <a:lnTo>
                    <a:pt x="5033109" y="808778"/>
                  </a:lnTo>
                  <a:lnTo>
                    <a:pt x="5028857" y="809624"/>
                  </a:lnTo>
                  <a:lnTo>
                    <a:pt x="5024437" y="809624"/>
                  </a:lnTo>
                  <a:lnTo>
                    <a:pt x="33338" y="809624"/>
                  </a:lnTo>
                  <a:lnTo>
                    <a:pt x="2537" y="789044"/>
                  </a:lnTo>
                  <a:lnTo>
                    <a:pt x="845" y="784960"/>
                  </a:lnTo>
                  <a:lnTo>
                    <a:pt x="0" y="780707"/>
                  </a:lnTo>
                  <a:lnTo>
                    <a:pt x="0" y="776287"/>
                  </a:lnTo>
                  <a:close/>
                </a:path>
              </a:pathLst>
            </a:custGeom>
            <a:ln w="9524">
              <a:solidFill>
                <a:srgbClr val="DFE7FF"/>
              </a:solidFill>
            </a:ln>
          </p:spPr>
          <p:txBody>
            <a:bodyPr wrap="square" lIns="0" tIns="0" rIns="0" bIns="0" rtlCol="0"/>
            <a:lstStyle/>
            <a:p>
              <a:endParaRPr/>
            </a:p>
          </p:txBody>
        </p:sp>
      </p:grpSp>
      <p:sp>
        <p:nvSpPr>
          <p:cNvPr id="24" name="object 24"/>
          <p:cNvSpPr txBox="1"/>
          <p:nvPr/>
        </p:nvSpPr>
        <p:spPr>
          <a:xfrm>
            <a:off x="11504437" y="-2243968"/>
            <a:ext cx="8962835" cy="1813389"/>
          </a:xfrm>
          <a:prstGeom prst="rect">
            <a:avLst/>
          </a:prstGeom>
        </p:spPr>
        <p:txBody>
          <a:bodyPr vert="horz" wrap="square" lIns="0" tIns="322079" rIns="0" bIns="0" rtlCol="0">
            <a:spAutoFit/>
          </a:bodyPr>
          <a:lstStyle/>
          <a:p>
            <a:pPr marL="22602">
              <a:spcBef>
                <a:spcPts val="2536"/>
              </a:spcBef>
            </a:pPr>
            <a:r>
              <a:rPr sz="5339" spc="267" baseline="1388" dirty="0">
                <a:solidFill>
                  <a:srgbClr val="4E45E4"/>
                </a:solidFill>
                <a:latin typeface="Arial Black"/>
                <a:cs typeface="Arial Black"/>
              </a:rPr>
              <a:t></a:t>
            </a:r>
            <a:r>
              <a:rPr sz="5339" spc="680" baseline="1388" dirty="0">
                <a:solidFill>
                  <a:srgbClr val="4E45E4"/>
                </a:solidFill>
                <a:latin typeface="Arial Black"/>
                <a:cs typeface="Arial Black"/>
              </a:rPr>
              <a:t> </a:t>
            </a:r>
            <a:r>
              <a:rPr sz="3559" b="1" spc="-392" dirty="0">
                <a:solidFill>
                  <a:srgbClr val="2B5281"/>
                </a:solidFill>
                <a:latin typeface="BIZ UDPGothic"/>
                <a:cs typeface="BIZ UDPGothic"/>
              </a:rPr>
              <a:t>そ の他の生成アプローチ</a:t>
            </a:r>
            <a:r>
              <a:rPr sz="3470" b="1" spc="-169" dirty="0">
                <a:solidFill>
                  <a:srgbClr val="2B5281"/>
                </a:solidFill>
                <a:latin typeface="Arial"/>
                <a:cs typeface="Arial"/>
              </a:rPr>
              <a:t>: </a:t>
            </a:r>
            <a:r>
              <a:rPr sz="3470" b="1" spc="-436" dirty="0">
                <a:solidFill>
                  <a:srgbClr val="2B5281"/>
                </a:solidFill>
                <a:latin typeface="Arial"/>
                <a:cs typeface="Arial"/>
              </a:rPr>
              <a:t>VAE</a:t>
            </a:r>
            <a:r>
              <a:rPr sz="3470" b="1" spc="-222" dirty="0">
                <a:solidFill>
                  <a:srgbClr val="2B5281"/>
                </a:solidFill>
                <a:latin typeface="Arial"/>
                <a:cs typeface="Arial"/>
              </a:rPr>
              <a:t> </a:t>
            </a:r>
            <a:r>
              <a:rPr sz="3559" b="1" spc="-222" dirty="0">
                <a:solidFill>
                  <a:srgbClr val="2B5281"/>
                </a:solidFill>
                <a:latin typeface="BIZ UDPGothic"/>
                <a:cs typeface="BIZ UDPGothic"/>
              </a:rPr>
              <a:t>など</a:t>
            </a:r>
            <a:endParaRPr sz="3559">
              <a:latin typeface="BIZ UDPGothic"/>
              <a:cs typeface="BIZ UDPGothic"/>
            </a:endParaRPr>
          </a:p>
          <a:p>
            <a:pPr marL="22602" marR="9041">
              <a:lnSpc>
                <a:spcPct val="111100"/>
              </a:lnSpc>
              <a:spcBef>
                <a:spcPts val="1237"/>
              </a:spcBef>
            </a:pPr>
            <a:r>
              <a:rPr sz="2403" spc="-303" dirty="0">
                <a:solidFill>
                  <a:srgbClr val="333333"/>
                </a:solidFill>
                <a:latin typeface="SimSun"/>
                <a:cs typeface="SimSun"/>
              </a:rPr>
              <a:t>変分</a:t>
            </a:r>
            <a:r>
              <a:rPr sz="2403" spc="-285" dirty="0">
                <a:solidFill>
                  <a:srgbClr val="333333"/>
                </a:solidFill>
                <a:latin typeface="PMingLiU"/>
                <a:cs typeface="PMingLiU"/>
              </a:rPr>
              <a:t>オートエンコーダー </a:t>
            </a:r>
            <a:r>
              <a:rPr sz="2314" spc="-107" dirty="0">
                <a:solidFill>
                  <a:srgbClr val="333333"/>
                </a:solidFill>
                <a:latin typeface="Archivo SemiCondensed"/>
                <a:cs typeface="Archivo SemiCondensed"/>
              </a:rPr>
              <a:t>(VAE</a:t>
            </a:r>
            <a:r>
              <a:rPr sz="2314" spc="71" dirty="0">
                <a:solidFill>
                  <a:srgbClr val="333333"/>
                </a:solidFill>
                <a:latin typeface="Archivo SemiCondensed"/>
                <a:cs typeface="Archivo SemiCondensed"/>
              </a:rPr>
              <a:t>) </a:t>
            </a:r>
            <a:r>
              <a:rPr sz="2403" spc="-303" dirty="0">
                <a:solidFill>
                  <a:srgbClr val="333333"/>
                </a:solidFill>
                <a:latin typeface="PMingLiU"/>
                <a:cs typeface="PMingLiU"/>
              </a:rPr>
              <a:t>は</a:t>
            </a:r>
            <a:r>
              <a:rPr sz="2403" spc="-303" dirty="0">
                <a:solidFill>
                  <a:srgbClr val="333333"/>
                </a:solidFill>
                <a:latin typeface="SimSun"/>
                <a:cs typeface="SimSun"/>
              </a:rPr>
              <a:t>確率的生成モ</a:t>
            </a:r>
            <a:r>
              <a:rPr sz="2403" spc="-303" dirty="0">
                <a:solidFill>
                  <a:srgbClr val="333333"/>
                </a:solidFill>
                <a:latin typeface="PMingLiU"/>
                <a:cs typeface="PMingLiU"/>
              </a:rPr>
              <a:t>デルの</a:t>
            </a:r>
            <a:r>
              <a:rPr sz="2403" spc="-303" dirty="0">
                <a:solidFill>
                  <a:srgbClr val="333333"/>
                </a:solidFill>
                <a:latin typeface="SimSun"/>
                <a:cs typeface="SimSun"/>
              </a:rPr>
              <a:t>一種</a:t>
            </a:r>
            <a:r>
              <a:rPr sz="2403" spc="-276" dirty="0">
                <a:solidFill>
                  <a:srgbClr val="333333"/>
                </a:solidFill>
                <a:latin typeface="PMingLiU"/>
                <a:cs typeface="PMingLiU"/>
              </a:rPr>
              <a:t>。エンコーダ‧</a:t>
            </a:r>
            <a:r>
              <a:rPr sz="2403" spc="-311" dirty="0">
                <a:solidFill>
                  <a:srgbClr val="333333"/>
                </a:solidFill>
                <a:latin typeface="PMingLiU"/>
                <a:cs typeface="PMingLiU"/>
              </a:rPr>
              <a:t>デコーダのネットワークによりデータを</a:t>
            </a:r>
            <a:r>
              <a:rPr sz="2403" b="1" spc="-294" dirty="0">
                <a:solidFill>
                  <a:srgbClr val="667DE9"/>
                </a:solidFill>
                <a:latin typeface="BIZ UDPGothic"/>
                <a:cs typeface="BIZ UDPGothic"/>
              </a:rPr>
              <a:t>潜在変数空間に写像し学習</a:t>
            </a:r>
            <a:r>
              <a:rPr sz="2403" spc="-89" dirty="0">
                <a:solidFill>
                  <a:srgbClr val="333333"/>
                </a:solidFill>
                <a:latin typeface="PMingLiU"/>
                <a:cs typeface="PMingLiU"/>
              </a:rPr>
              <a:t>。</a:t>
            </a:r>
            <a:endParaRPr sz="2403">
              <a:latin typeface="PMingLiU"/>
              <a:cs typeface="PMingLiU"/>
            </a:endParaRPr>
          </a:p>
        </p:txBody>
      </p:sp>
      <p:grpSp>
        <p:nvGrpSpPr>
          <p:cNvPr id="25" name="object 25"/>
          <p:cNvGrpSpPr/>
          <p:nvPr/>
        </p:nvGrpSpPr>
        <p:grpSpPr>
          <a:xfrm>
            <a:off x="14428441" y="44440"/>
            <a:ext cx="3130381" cy="40684"/>
            <a:chOff x="8107289" y="2698432"/>
            <a:chExt cx="1758950" cy="22860"/>
          </a:xfrm>
        </p:grpSpPr>
        <p:sp>
          <p:nvSpPr>
            <p:cNvPr id="26" name="object 26"/>
            <p:cNvSpPr/>
            <p:nvPr/>
          </p:nvSpPr>
          <p:spPr>
            <a:xfrm>
              <a:off x="8108877" y="2709862"/>
              <a:ext cx="134620" cy="0"/>
            </a:xfrm>
            <a:custGeom>
              <a:avLst/>
              <a:gdLst/>
              <a:ahLst/>
              <a:cxnLst/>
              <a:rect l="l" t="t" r="r" b="b"/>
              <a:pathLst>
                <a:path w="134620">
                  <a:moveTo>
                    <a:pt x="0" y="0"/>
                  </a:moveTo>
                  <a:lnTo>
                    <a:pt x="0" y="0"/>
                  </a:lnTo>
                  <a:lnTo>
                    <a:pt x="124335" y="0"/>
                  </a:lnTo>
                  <a:lnTo>
                    <a:pt x="134574" y="0"/>
                  </a:lnTo>
                </a:path>
              </a:pathLst>
            </a:custGeom>
            <a:ln w="3175">
              <a:solidFill>
                <a:srgbClr val="666666"/>
              </a:solidFill>
            </a:ln>
          </p:spPr>
          <p:txBody>
            <a:bodyPr wrap="square" lIns="0" tIns="0" rIns="0" bIns="0" rtlCol="0"/>
            <a:lstStyle/>
            <a:p>
              <a:endParaRPr/>
            </a:p>
          </p:txBody>
        </p:sp>
        <p:sp>
          <p:nvSpPr>
            <p:cNvPr id="27" name="object 27"/>
            <p:cNvSpPr/>
            <p:nvPr/>
          </p:nvSpPr>
          <p:spPr>
            <a:xfrm>
              <a:off x="8231746" y="2698444"/>
              <a:ext cx="23495" cy="22860"/>
            </a:xfrm>
            <a:custGeom>
              <a:avLst/>
              <a:gdLst/>
              <a:ahLst/>
              <a:cxnLst/>
              <a:rect l="l" t="t" r="r" b="b"/>
              <a:pathLst>
                <a:path w="23495" h="22860">
                  <a:moveTo>
                    <a:pt x="23456" y="10401"/>
                  </a:moveTo>
                  <a:lnTo>
                    <a:pt x="23406" y="10147"/>
                  </a:lnTo>
                  <a:lnTo>
                    <a:pt x="22872" y="9893"/>
                  </a:lnTo>
                  <a:lnTo>
                    <a:pt x="22872" y="12446"/>
                  </a:lnTo>
                  <a:lnTo>
                    <a:pt x="22098" y="12077"/>
                  </a:lnTo>
                  <a:lnTo>
                    <a:pt x="22504" y="12242"/>
                  </a:lnTo>
                  <a:lnTo>
                    <a:pt x="22872" y="12446"/>
                  </a:lnTo>
                  <a:lnTo>
                    <a:pt x="22872" y="9893"/>
                  </a:lnTo>
                  <a:lnTo>
                    <a:pt x="21450" y="9194"/>
                  </a:lnTo>
                  <a:lnTo>
                    <a:pt x="19354" y="8178"/>
                  </a:lnTo>
                  <a:lnTo>
                    <a:pt x="17272" y="7150"/>
                  </a:lnTo>
                  <a:lnTo>
                    <a:pt x="15176" y="6134"/>
                  </a:lnTo>
                  <a:lnTo>
                    <a:pt x="13081" y="5105"/>
                  </a:lnTo>
                  <a:lnTo>
                    <a:pt x="10985" y="4089"/>
                  </a:lnTo>
                  <a:lnTo>
                    <a:pt x="8890" y="3060"/>
                  </a:lnTo>
                  <a:lnTo>
                    <a:pt x="6794" y="2044"/>
                  </a:lnTo>
                  <a:lnTo>
                    <a:pt x="4711" y="1016"/>
                  </a:lnTo>
                  <a:lnTo>
                    <a:pt x="2616" y="0"/>
                  </a:lnTo>
                  <a:lnTo>
                    <a:pt x="1168" y="0"/>
                  </a:lnTo>
                  <a:lnTo>
                    <a:pt x="0" y="0"/>
                  </a:lnTo>
                  <a:lnTo>
                    <a:pt x="0" y="1270"/>
                  </a:lnTo>
                  <a:lnTo>
                    <a:pt x="0" y="22860"/>
                  </a:lnTo>
                  <a:lnTo>
                    <a:pt x="939" y="22860"/>
                  </a:lnTo>
                  <a:lnTo>
                    <a:pt x="1168" y="22860"/>
                  </a:lnTo>
                  <a:lnTo>
                    <a:pt x="2616" y="22860"/>
                  </a:lnTo>
                  <a:lnTo>
                    <a:pt x="3365" y="22479"/>
                  </a:lnTo>
                  <a:lnTo>
                    <a:pt x="5461" y="21463"/>
                  </a:lnTo>
                  <a:lnTo>
                    <a:pt x="7556" y="20434"/>
                  </a:lnTo>
                  <a:lnTo>
                    <a:pt x="9652" y="19418"/>
                  </a:lnTo>
                  <a:lnTo>
                    <a:pt x="11747" y="18402"/>
                  </a:lnTo>
                  <a:lnTo>
                    <a:pt x="13830" y="17373"/>
                  </a:lnTo>
                  <a:lnTo>
                    <a:pt x="15925" y="16357"/>
                  </a:lnTo>
                  <a:lnTo>
                    <a:pt x="18021" y="15328"/>
                  </a:lnTo>
                  <a:lnTo>
                    <a:pt x="20116" y="14312"/>
                  </a:lnTo>
                  <a:lnTo>
                    <a:pt x="22212" y="13284"/>
                  </a:lnTo>
                  <a:lnTo>
                    <a:pt x="23406" y="12700"/>
                  </a:lnTo>
                  <a:lnTo>
                    <a:pt x="23406" y="12446"/>
                  </a:lnTo>
                  <a:lnTo>
                    <a:pt x="23406" y="11430"/>
                  </a:lnTo>
                  <a:lnTo>
                    <a:pt x="23304" y="11239"/>
                  </a:lnTo>
                  <a:lnTo>
                    <a:pt x="23164" y="10960"/>
                  </a:lnTo>
                  <a:lnTo>
                    <a:pt x="23406" y="11239"/>
                  </a:lnTo>
                  <a:lnTo>
                    <a:pt x="23456" y="10401"/>
                  </a:lnTo>
                  <a:close/>
                </a:path>
              </a:pathLst>
            </a:custGeom>
            <a:solidFill>
              <a:srgbClr val="666666"/>
            </a:solidFill>
          </p:spPr>
          <p:txBody>
            <a:bodyPr wrap="square" lIns="0" tIns="0" rIns="0" bIns="0" rtlCol="0"/>
            <a:lstStyle/>
            <a:p>
              <a:endParaRPr/>
            </a:p>
          </p:txBody>
        </p:sp>
        <p:sp>
          <p:nvSpPr>
            <p:cNvPr id="28" name="object 28"/>
            <p:cNvSpPr/>
            <p:nvPr/>
          </p:nvSpPr>
          <p:spPr>
            <a:xfrm>
              <a:off x="8664772" y="2709862"/>
              <a:ext cx="134620" cy="0"/>
            </a:xfrm>
            <a:custGeom>
              <a:avLst/>
              <a:gdLst/>
              <a:ahLst/>
              <a:cxnLst/>
              <a:rect l="l" t="t" r="r" b="b"/>
              <a:pathLst>
                <a:path w="134620">
                  <a:moveTo>
                    <a:pt x="0" y="0"/>
                  </a:moveTo>
                  <a:lnTo>
                    <a:pt x="0" y="0"/>
                  </a:lnTo>
                  <a:lnTo>
                    <a:pt x="124335" y="0"/>
                  </a:lnTo>
                  <a:lnTo>
                    <a:pt x="134574" y="0"/>
                  </a:lnTo>
                </a:path>
              </a:pathLst>
            </a:custGeom>
            <a:ln w="3175">
              <a:solidFill>
                <a:srgbClr val="666666"/>
              </a:solidFill>
            </a:ln>
          </p:spPr>
          <p:txBody>
            <a:bodyPr wrap="square" lIns="0" tIns="0" rIns="0" bIns="0" rtlCol="0"/>
            <a:lstStyle/>
            <a:p>
              <a:endParaRPr/>
            </a:p>
          </p:txBody>
        </p:sp>
        <p:sp>
          <p:nvSpPr>
            <p:cNvPr id="29" name="object 29"/>
            <p:cNvSpPr/>
            <p:nvPr/>
          </p:nvSpPr>
          <p:spPr>
            <a:xfrm>
              <a:off x="8787638" y="2698444"/>
              <a:ext cx="23495" cy="22860"/>
            </a:xfrm>
            <a:custGeom>
              <a:avLst/>
              <a:gdLst/>
              <a:ahLst/>
              <a:cxnLst/>
              <a:rect l="l" t="t" r="r" b="b"/>
              <a:pathLst>
                <a:path w="23495" h="22860">
                  <a:moveTo>
                    <a:pt x="23456" y="10401"/>
                  </a:moveTo>
                  <a:lnTo>
                    <a:pt x="23406" y="10147"/>
                  </a:lnTo>
                  <a:lnTo>
                    <a:pt x="22885" y="9893"/>
                  </a:lnTo>
                  <a:lnTo>
                    <a:pt x="22885" y="12446"/>
                  </a:lnTo>
                  <a:lnTo>
                    <a:pt x="22098" y="12077"/>
                  </a:lnTo>
                  <a:lnTo>
                    <a:pt x="22504" y="12242"/>
                  </a:lnTo>
                  <a:lnTo>
                    <a:pt x="22885" y="12446"/>
                  </a:lnTo>
                  <a:lnTo>
                    <a:pt x="22885" y="9893"/>
                  </a:lnTo>
                  <a:lnTo>
                    <a:pt x="21463" y="9194"/>
                  </a:lnTo>
                  <a:lnTo>
                    <a:pt x="19367" y="8178"/>
                  </a:lnTo>
                  <a:lnTo>
                    <a:pt x="17272" y="7150"/>
                  </a:lnTo>
                  <a:lnTo>
                    <a:pt x="15176" y="6134"/>
                  </a:lnTo>
                  <a:lnTo>
                    <a:pt x="13081" y="5105"/>
                  </a:lnTo>
                  <a:lnTo>
                    <a:pt x="10985" y="4089"/>
                  </a:lnTo>
                  <a:lnTo>
                    <a:pt x="8902" y="3060"/>
                  </a:lnTo>
                  <a:lnTo>
                    <a:pt x="6807" y="2044"/>
                  </a:lnTo>
                  <a:lnTo>
                    <a:pt x="4711" y="1016"/>
                  </a:lnTo>
                  <a:lnTo>
                    <a:pt x="2616" y="0"/>
                  </a:lnTo>
                  <a:lnTo>
                    <a:pt x="1168" y="0"/>
                  </a:lnTo>
                  <a:lnTo>
                    <a:pt x="0" y="0"/>
                  </a:lnTo>
                  <a:lnTo>
                    <a:pt x="0" y="1270"/>
                  </a:lnTo>
                  <a:lnTo>
                    <a:pt x="0" y="22860"/>
                  </a:lnTo>
                  <a:lnTo>
                    <a:pt x="939" y="22860"/>
                  </a:lnTo>
                  <a:lnTo>
                    <a:pt x="1168" y="22860"/>
                  </a:lnTo>
                  <a:lnTo>
                    <a:pt x="2616" y="22860"/>
                  </a:lnTo>
                  <a:lnTo>
                    <a:pt x="3365" y="22479"/>
                  </a:lnTo>
                  <a:lnTo>
                    <a:pt x="5461" y="21463"/>
                  </a:lnTo>
                  <a:lnTo>
                    <a:pt x="7556" y="20434"/>
                  </a:lnTo>
                  <a:lnTo>
                    <a:pt x="9652" y="19418"/>
                  </a:lnTo>
                  <a:lnTo>
                    <a:pt x="11747" y="18402"/>
                  </a:lnTo>
                  <a:lnTo>
                    <a:pt x="13843" y="17373"/>
                  </a:lnTo>
                  <a:lnTo>
                    <a:pt x="15925" y="16357"/>
                  </a:lnTo>
                  <a:lnTo>
                    <a:pt x="18021" y="15328"/>
                  </a:lnTo>
                  <a:lnTo>
                    <a:pt x="20116" y="14312"/>
                  </a:lnTo>
                  <a:lnTo>
                    <a:pt x="22212" y="13284"/>
                  </a:lnTo>
                  <a:lnTo>
                    <a:pt x="23406" y="12700"/>
                  </a:lnTo>
                  <a:lnTo>
                    <a:pt x="23406" y="12446"/>
                  </a:lnTo>
                  <a:lnTo>
                    <a:pt x="23406" y="11430"/>
                  </a:lnTo>
                  <a:lnTo>
                    <a:pt x="23304" y="11239"/>
                  </a:lnTo>
                  <a:lnTo>
                    <a:pt x="23164" y="10960"/>
                  </a:lnTo>
                  <a:lnTo>
                    <a:pt x="23406" y="11239"/>
                  </a:lnTo>
                  <a:lnTo>
                    <a:pt x="23456" y="10401"/>
                  </a:lnTo>
                  <a:close/>
                </a:path>
              </a:pathLst>
            </a:custGeom>
            <a:solidFill>
              <a:srgbClr val="666666"/>
            </a:solidFill>
          </p:spPr>
          <p:txBody>
            <a:bodyPr wrap="square" lIns="0" tIns="0" rIns="0" bIns="0" rtlCol="0"/>
            <a:lstStyle/>
            <a:p>
              <a:endParaRPr/>
            </a:p>
          </p:txBody>
        </p:sp>
        <p:sp>
          <p:nvSpPr>
            <p:cNvPr id="30" name="object 30"/>
            <p:cNvSpPr/>
            <p:nvPr/>
          </p:nvSpPr>
          <p:spPr>
            <a:xfrm>
              <a:off x="9210247" y="2709862"/>
              <a:ext cx="134620" cy="0"/>
            </a:xfrm>
            <a:custGeom>
              <a:avLst/>
              <a:gdLst/>
              <a:ahLst/>
              <a:cxnLst/>
              <a:rect l="l" t="t" r="r" b="b"/>
              <a:pathLst>
                <a:path w="134620">
                  <a:moveTo>
                    <a:pt x="0" y="0"/>
                  </a:moveTo>
                  <a:lnTo>
                    <a:pt x="0" y="0"/>
                  </a:lnTo>
                  <a:lnTo>
                    <a:pt x="124335" y="0"/>
                  </a:lnTo>
                  <a:lnTo>
                    <a:pt x="134574" y="0"/>
                  </a:lnTo>
                </a:path>
              </a:pathLst>
            </a:custGeom>
            <a:ln w="3175">
              <a:solidFill>
                <a:srgbClr val="666666"/>
              </a:solidFill>
            </a:ln>
          </p:spPr>
          <p:txBody>
            <a:bodyPr wrap="square" lIns="0" tIns="0" rIns="0" bIns="0" rtlCol="0"/>
            <a:lstStyle/>
            <a:p>
              <a:endParaRPr/>
            </a:p>
          </p:txBody>
        </p:sp>
        <p:sp>
          <p:nvSpPr>
            <p:cNvPr id="31" name="object 31"/>
            <p:cNvSpPr/>
            <p:nvPr/>
          </p:nvSpPr>
          <p:spPr>
            <a:xfrm>
              <a:off x="9333116" y="2698444"/>
              <a:ext cx="23495" cy="22860"/>
            </a:xfrm>
            <a:custGeom>
              <a:avLst/>
              <a:gdLst/>
              <a:ahLst/>
              <a:cxnLst/>
              <a:rect l="l" t="t" r="r" b="b"/>
              <a:pathLst>
                <a:path w="23495" h="22860">
                  <a:moveTo>
                    <a:pt x="23456" y="10401"/>
                  </a:moveTo>
                  <a:lnTo>
                    <a:pt x="23406" y="10147"/>
                  </a:lnTo>
                  <a:lnTo>
                    <a:pt x="22872" y="9893"/>
                  </a:lnTo>
                  <a:lnTo>
                    <a:pt x="22872" y="12446"/>
                  </a:lnTo>
                  <a:lnTo>
                    <a:pt x="22098" y="12077"/>
                  </a:lnTo>
                  <a:lnTo>
                    <a:pt x="22504" y="12242"/>
                  </a:lnTo>
                  <a:lnTo>
                    <a:pt x="22872" y="12446"/>
                  </a:lnTo>
                  <a:lnTo>
                    <a:pt x="22872" y="9893"/>
                  </a:lnTo>
                  <a:lnTo>
                    <a:pt x="21450" y="9194"/>
                  </a:lnTo>
                  <a:lnTo>
                    <a:pt x="19367" y="8178"/>
                  </a:lnTo>
                  <a:lnTo>
                    <a:pt x="17272" y="7150"/>
                  </a:lnTo>
                  <a:lnTo>
                    <a:pt x="15176" y="6134"/>
                  </a:lnTo>
                  <a:lnTo>
                    <a:pt x="13081" y="5105"/>
                  </a:lnTo>
                  <a:lnTo>
                    <a:pt x="10985" y="4089"/>
                  </a:lnTo>
                  <a:lnTo>
                    <a:pt x="8890" y="3060"/>
                  </a:lnTo>
                  <a:lnTo>
                    <a:pt x="6807" y="2044"/>
                  </a:lnTo>
                  <a:lnTo>
                    <a:pt x="4711" y="1016"/>
                  </a:lnTo>
                  <a:lnTo>
                    <a:pt x="2616" y="0"/>
                  </a:lnTo>
                  <a:lnTo>
                    <a:pt x="1168" y="0"/>
                  </a:lnTo>
                  <a:lnTo>
                    <a:pt x="0" y="0"/>
                  </a:lnTo>
                  <a:lnTo>
                    <a:pt x="0" y="1270"/>
                  </a:lnTo>
                  <a:lnTo>
                    <a:pt x="0" y="22860"/>
                  </a:lnTo>
                  <a:lnTo>
                    <a:pt x="939" y="22860"/>
                  </a:lnTo>
                  <a:lnTo>
                    <a:pt x="1168" y="22860"/>
                  </a:lnTo>
                  <a:lnTo>
                    <a:pt x="2616" y="22860"/>
                  </a:lnTo>
                  <a:lnTo>
                    <a:pt x="3365" y="22479"/>
                  </a:lnTo>
                  <a:lnTo>
                    <a:pt x="5461" y="21463"/>
                  </a:lnTo>
                  <a:lnTo>
                    <a:pt x="7556" y="20434"/>
                  </a:lnTo>
                  <a:lnTo>
                    <a:pt x="9652" y="19418"/>
                  </a:lnTo>
                  <a:lnTo>
                    <a:pt x="11747" y="18402"/>
                  </a:lnTo>
                  <a:lnTo>
                    <a:pt x="13830" y="17373"/>
                  </a:lnTo>
                  <a:lnTo>
                    <a:pt x="15925" y="16357"/>
                  </a:lnTo>
                  <a:lnTo>
                    <a:pt x="18021" y="15328"/>
                  </a:lnTo>
                  <a:lnTo>
                    <a:pt x="20116" y="14312"/>
                  </a:lnTo>
                  <a:lnTo>
                    <a:pt x="22212" y="13284"/>
                  </a:lnTo>
                  <a:lnTo>
                    <a:pt x="23406" y="12700"/>
                  </a:lnTo>
                  <a:lnTo>
                    <a:pt x="23406" y="12446"/>
                  </a:lnTo>
                  <a:lnTo>
                    <a:pt x="23406" y="11430"/>
                  </a:lnTo>
                  <a:lnTo>
                    <a:pt x="23304" y="11239"/>
                  </a:lnTo>
                  <a:lnTo>
                    <a:pt x="23164" y="10960"/>
                  </a:lnTo>
                  <a:lnTo>
                    <a:pt x="23406" y="11239"/>
                  </a:lnTo>
                  <a:lnTo>
                    <a:pt x="23456" y="10401"/>
                  </a:lnTo>
                  <a:close/>
                </a:path>
              </a:pathLst>
            </a:custGeom>
            <a:solidFill>
              <a:srgbClr val="666666"/>
            </a:solidFill>
          </p:spPr>
          <p:txBody>
            <a:bodyPr wrap="square" lIns="0" tIns="0" rIns="0" bIns="0" rtlCol="0"/>
            <a:lstStyle/>
            <a:p>
              <a:endParaRPr/>
            </a:p>
          </p:txBody>
        </p:sp>
        <p:sp>
          <p:nvSpPr>
            <p:cNvPr id="32" name="object 32"/>
            <p:cNvSpPr/>
            <p:nvPr/>
          </p:nvSpPr>
          <p:spPr>
            <a:xfrm>
              <a:off x="9719337" y="2709862"/>
              <a:ext cx="134620" cy="0"/>
            </a:xfrm>
            <a:custGeom>
              <a:avLst/>
              <a:gdLst/>
              <a:ahLst/>
              <a:cxnLst/>
              <a:rect l="l" t="t" r="r" b="b"/>
              <a:pathLst>
                <a:path w="134620">
                  <a:moveTo>
                    <a:pt x="0" y="0"/>
                  </a:moveTo>
                  <a:lnTo>
                    <a:pt x="0" y="0"/>
                  </a:lnTo>
                  <a:lnTo>
                    <a:pt x="124335" y="0"/>
                  </a:lnTo>
                  <a:lnTo>
                    <a:pt x="134574" y="0"/>
                  </a:lnTo>
                </a:path>
              </a:pathLst>
            </a:custGeom>
            <a:ln w="3175">
              <a:solidFill>
                <a:srgbClr val="666666"/>
              </a:solidFill>
            </a:ln>
          </p:spPr>
          <p:txBody>
            <a:bodyPr wrap="square" lIns="0" tIns="0" rIns="0" bIns="0" rtlCol="0"/>
            <a:lstStyle/>
            <a:p>
              <a:endParaRPr/>
            </a:p>
          </p:txBody>
        </p:sp>
        <p:sp>
          <p:nvSpPr>
            <p:cNvPr id="33" name="object 33"/>
            <p:cNvSpPr/>
            <p:nvPr/>
          </p:nvSpPr>
          <p:spPr>
            <a:xfrm>
              <a:off x="9842208" y="2698444"/>
              <a:ext cx="23495" cy="22860"/>
            </a:xfrm>
            <a:custGeom>
              <a:avLst/>
              <a:gdLst/>
              <a:ahLst/>
              <a:cxnLst/>
              <a:rect l="l" t="t" r="r" b="b"/>
              <a:pathLst>
                <a:path w="23495" h="22860">
                  <a:moveTo>
                    <a:pt x="23456" y="10401"/>
                  </a:moveTo>
                  <a:lnTo>
                    <a:pt x="23406" y="10147"/>
                  </a:lnTo>
                  <a:lnTo>
                    <a:pt x="22872" y="9893"/>
                  </a:lnTo>
                  <a:lnTo>
                    <a:pt x="22872" y="12446"/>
                  </a:lnTo>
                  <a:lnTo>
                    <a:pt x="22098" y="12077"/>
                  </a:lnTo>
                  <a:lnTo>
                    <a:pt x="22504" y="12242"/>
                  </a:lnTo>
                  <a:lnTo>
                    <a:pt x="22872" y="12446"/>
                  </a:lnTo>
                  <a:lnTo>
                    <a:pt x="22872" y="9893"/>
                  </a:lnTo>
                  <a:lnTo>
                    <a:pt x="21450" y="9194"/>
                  </a:lnTo>
                  <a:lnTo>
                    <a:pt x="19354" y="8178"/>
                  </a:lnTo>
                  <a:lnTo>
                    <a:pt x="17272" y="7150"/>
                  </a:lnTo>
                  <a:lnTo>
                    <a:pt x="15176" y="6134"/>
                  </a:lnTo>
                  <a:lnTo>
                    <a:pt x="13081" y="5105"/>
                  </a:lnTo>
                  <a:lnTo>
                    <a:pt x="10985" y="4089"/>
                  </a:lnTo>
                  <a:lnTo>
                    <a:pt x="8890" y="3060"/>
                  </a:lnTo>
                  <a:lnTo>
                    <a:pt x="6794" y="2044"/>
                  </a:lnTo>
                  <a:lnTo>
                    <a:pt x="4711" y="1016"/>
                  </a:lnTo>
                  <a:lnTo>
                    <a:pt x="2616" y="0"/>
                  </a:lnTo>
                  <a:lnTo>
                    <a:pt x="1168" y="0"/>
                  </a:lnTo>
                  <a:lnTo>
                    <a:pt x="0" y="0"/>
                  </a:lnTo>
                  <a:lnTo>
                    <a:pt x="0" y="1270"/>
                  </a:lnTo>
                  <a:lnTo>
                    <a:pt x="0" y="22860"/>
                  </a:lnTo>
                  <a:lnTo>
                    <a:pt x="939" y="22860"/>
                  </a:lnTo>
                  <a:lnTo>
                    <a:pt x="1168" y="22860"/>
                  </a:lnTo>
                  <a:lnTo>
                    <a:pt x="2616" y="22860"/>
                  </a:lnTo>
                  <a:lnTo>
                    <a:pt x="3365" y="22479"/>
                  </a:lnTo>
                  <a:lnTo>
                    <a:pt x="5461" y="21463"/>
                  </a:lnTo>
                  <a:lnTo>
                    <a:pt x="7556" y="20434"/>
                  </a:lnTo>
                  <a:lnTo>
                    <a:pt x="9652" y="19418"/>
                  </a:lnTo>
                  <a:lnTo>
                    <a:pt x="11734" y="18402"/>
                  </a:lnTo>
                  <a:lnTo>
                    <a:pt x="13830" y="17373"/>
                  </a:lnTo>
                  <a:lnTo>
                    <a:pt x="15925" y="16357"/>
                  </a:lnTo>
                  <a:lnTo>
                    <a:pt x="18021" y="15328"/>
                  </a:lnTo>
                  <a:lnTo>
                    <a:pt x="20116" y="14312"/>
                  </a:lnTo>
                  <a:lnTo>
                    <a:pt x="22212" y="13284"/>
                  </a:lnTo>
                  <a:lnTo>
                    <a:pt x="23406" y="12700"/>
                  </a:lnTo>
                  <a:lnTo>
                    <a:pt x="23406" y="12446"/>
                  </a:lnTo>
                  <a:lnTo>
                    <a:pt x="23406" y="11430"/>
                  </a:lnTo>
                  <a:lnTo>
                    <a:pt x="23304" y="11239"/>
                  </a:lnTo>
                  <a:lnTo>
                    <a:pt x="23164" y="10960"/>
                  </a:lnTo>
                  <a:lnTo>
                    <a:pt x="23406" y="11239"/>
                  </a:lnTo>
                  <a:lnTo>
                    <a:pt x="23456" y="10401"/>
                  </a:lnTo>
                  <a:close/>
                </a:path>
              </a:pathLst>
            </a:custGeom>
            <a:solidFill>
              <a:srgbClr val="666666"/>
            </a:solidFill>
          </p:spPr>
          <p:txBody>
            <a:bodyPr wrap="square" lIns="0" tIns="0" rIns="0" bIns="0" rtlCol="0"/>
            <a:lstStyle/>
            <a:p>
              <a:endParaRPr/>
            </a:p>
          </p:txBody>
        </p:sp>
      </p:grpSp>
      <p:sp>
        <p:nvSpPr>
          <p:cNvPr id="34" name="object 34"/>
          <p:cNvSpPr txBox="1"/>
          <p:nvPr/>
        </p:nvSpPr>
        <p:spPr>
          <a:xfrm>
            <a:off x="13535663" y="-72526"/>
            <a:ext cx="896171" cy="182615"/>
          </a:xfrm>
          <a:prstGeom prst="rect">
            <a:avLst/>
          </a:prstGeom>
          <a:solidFill>
            <a:srgbClr val="EDEDED"/>
          </a:solidFill>
          <a:ln w="3175">
            <a:solidFill>
              <a:srgbClr val="999999"/>
            </a:solidFill>
          </a:ln>
        </p:spPr>
        <p:txBody>
          <a:bodyPr vert="horz" wrap="square" lIns="0" tIns="72327" rIns="0" bIns="0" rtlCol="0">
            <a:spAutoFit/>
          </a:bodyPr>
          <a:lstStyle/>
          <a:p>
            <a:pPr marL="155955">
              <a:spcBef>
                <a:spcPts val="570"/>
              </a:spcBef>
            </a:pPr>
            <a:r>
              <a:rPr sz="712" spc="-80" dirty="0">
                <a:latin typeface="SimSun"/>
                <a:cs typeface="SimSun"/>
              </a:rPr>
              <a:t>実時系列データ</a:t>
            </a:r>
            <a:endParaRPr sz="712">
              <a:latin typeface="SimSun"/>
              <a:cs typeface="SimSun"/>
            </a:endParaRPr>
          </a:p>
        </p:txBody>
      </p:sp>
      <p:sp>
        <p:nvSpPr>
          <p:cNvPr id="35" name="object 35"/>
          <p:cNvSpPr/>
          <p:nvPr/>
        </p:nvSpPr>
        <p:spPr>
          <a:xfrm>
            <a:off x="14691595" y="-72522"/>
            <a:ext cx="730044" cy="274615"/>
          </a:xfrm>
          <a:custGeom>
            <a:avLst/>
            <a:gdLst/>
            <a:ahLst/>
            <a:cxnLst/>
            <a:rect l="l" t="t" r="r" b="b"/>
            <a:pathLst>
              <a:path w="410209" h="154305">
                <a:moveTo>
                  <a:pt x="409620" y="154304"/>
                </a:moveTo>
                <a:lnTo>
                  <a:pt x="0" y="154304"/>
                </a:lnTo>
                <a:lnTo>
                  <a:pt x="0" y="0"/>
                </a:lnTo>
                <a:lnTo>
                  <a:pt x="409620" y="0"/>
                </a:lnTo>
                <a:lnTo>
                  <a:pt x="409620" y="154304"/>
                </a:lnTo>
                <a:close/>
              </a:path>
            </a:pathLst>
          </a:custGeom>
          <a:solidFill>
            <a:srgbClr val="EDEDED"/>
          </a:solidFill>
        </p:spPr>
        <p:txBody>
          <a:bodyPr wrap="square" lIns="0" tIns="0" rIns="0" bIns="0" rtlCol="0"/>
          <a:lstStyle/>
          <a:p>
            <a:endParaRPr/>
          </a:p>
        </p:txBody>
      </p:sp>
      <p:sp>
        <p:nvSpPr>
          <p:cNvPr id="36" name="object 36"/>
          <p:cNvSpPr txBox="1"/>
          <p:nvPr/>
        </p:nvSpPr>
        <p:spPr>
          <a:xfrm>
            <a:off x="14691595" y="-72526"/>
            <a:ext cx="730044" cy="182615"/>
          </a:xfrm>
          <a:prstGeom prst="rect">
            <a:avLst/>
          </a:prstGeom>
          <a:ln w="3175">
            <a:solidFill>
              <a:srgbClr val="999999"/>
            </a:solidFill>
          </a:ln>
        </p:spPr>
        <p:txBody>
          <a:bodyPr vert="horz" wrap="square" lIns="0" tIns="72327" rIns="0" bIns="0" rtlCol="0">
            <a:spAutoFit/>
          </a:bodyPr>
          <a:lstStyle/>
          <a:p>
            <a:pPr marL="155955">
              <a:spcBef>
                <a:spcPts val="570"/>
              </a:spcBef>
            </a:pPr>
            <a:r>
              <a:rPr sz="712" spc="-80" dirty="0">
                <a:latin typeface="SimSun"/>
                <a:cs typeface="SimSun"/>
              </a:rPr>
              <a:t>エンコーダ</a:t>
            </a:r>
            <a:endParaRPr sz="712">
              <a:latin typeface="SimSun"/>
              <a:cs typeface="SimSun"/>
            </a:endParaRPr>
          </a:p>
        </p:txBody>
      </p:sp>
      <p:sp>
        <p:nvSpPr>
          <p:cNvPr id="37" name="object 37"/>
          <p:cNvSpPr/>
          <p:nvPr/>
        </p:nvSpPr>
        <p:spPr>
          <a:xfrm>
            <a:off x="15680920" y="-72522"/>
            <a:ext cx="710834" cy="274615"/>
          </a:xfrm>
          <a:custGeom>
            <a:avLst/>
            <a:gdLst/>
            <a:ahLst/>
            <a:cxnLst/>
            <a:rect l="l" t="t" r="r" b="b"/>
            <a:pathLst>
              <a:path w="399415" h="154305">
                <a:moveTo>
                  <a:pt x="399198" y="154304"/>
                </a:moveTo>
                <a:lnTo>
                  <a:pt x="0" y="154304"/>
                </a:lnTo>
                <a:lnTo>
                  <a:pt x="0" y="0"/>
                </a:lnTo>
                <a:lnTo>
                  <a:pt x="399198" y="0"/>
                </a:lnTo>
                <a:lnTo>
                  <a:pt x="399198" y="154304"/>
                </a:lnTo>
                <a:close/>
              </a:path>
            </a:pathLst>
          </a:custGeom>
          <a:solidFill>
            <a:srgbClr val="667DE9"/>
          </a:solidFill>
        </p:spPr>
        <p:txBody>
          <a:bodyPr wrap="square" lIns="0" tIns="0" rIns="0" bIns="0" rtlCol="0"/>
          <a:lstStyle/>
          <a:p>
            <a:endParaRPr/>
          </a:p>
        </p:txBody>
      </p:sp>
      <p:sp>
        <p:nvSpPr>
          <p:cNvPr id="38" name="object 38"/>
          <p:cNvSpPr txBox="1"/>
          <p:nvPr/>
        </p:nvSpPr>
        <p:spPr>
          <a:xfrm>
            <a:off x="15680920" y="-72526"/>
            <a:ext cx="710834" cy="182615"/>
          </a:xfrm>
          <a:prstGeom prst="rect">
            <a:avLst/>
          </a:prstGeom>
          <a:ln w="3175">
            <a:solidFill>
              <a:srgbClr val="999999"/>
            </a:solidFill>
          </a:ln>
        </p:spPr>
        <p:txBody>
          <a:bodyPr vert="horz" wrap="square" lIns="0" tIns="72327" rIns="0" bIns="0" rtlCol="0">
            <a:spAutoFit/>
          </a:bodyPr>
          <a:lstStyle/>
          <a:p>
            <a:pPr marL="155955">
              <a:spcBef>
                <a:spcPts val="570"/>
              </a:spcBef>
            </a:pPr>
            <a:r>
              <a:rPr sz="712" spc="-89" dirty="0">
                <a:solidFill>
                  <a:srgbClr val="FFFFFF"/>
                </a:solidFill>
                <a:latin typeface="SimSun"/>
                <a:cs typeface="SimSun"/>
              </a:rPr>
              <a:t>潜在空間 </a:t>
            </a:r>
            <a:r>
              <a:rPr sz="534" spc="-89" dirty="0">
                <a:solidFill>
                  <a:srgbClr val="FFFFFF"/>
                </a:solidFill>
                <a:latin typeface="Arial"/>
                <a:cs typeface="Arial"/>
              </a:rPr>
              <a:t>z</a:t>
            </a:r>
            <a:endParaRPr sz="534">
              <a:latin typeface="Arial"/>
              <a:cs typeface="Arial"/>
            </a:endParaRPr>
          </a:p>
        </p:txBody>
      </p:sp>
      <p:sp>
        <p:nvSpPr>
          <p:cNvPr id="39" name="object 39"/>
          <p:cNvSpPr/>
          <p:nvPr/>
        </p:nvSpPr>
        <p:spPr>
          <a:xfrm>
            <a:off x="16651691" y="-72522"/>
            <a:ext cx="646418" cy="274615"/>
          </a:xfrm>
          <a:custGeom>
            <a:avLst/>
            <a:gdLst/>
            <a:ahLst/>
            <a:cxnLst/>
            <a:rect l="l" t="t" r="r" b="b"/>
            <a:pathLst>
              <a:path w="363220" h="154305">
                <a:moveTo>
                  <a:pt x="362812" y="154304"/>
                </a:moveTo>
                <a:lnTo>
                  <a:pt x="0" y="154304"/>
                </a:lnTo>
                <a:lnTo>
                  <a:pt x="0" y="0"/>
                </a:lnTo>
                <a:lnTo>
                  <a:pt x="362812" y="0"/>
                </a:lnTo>
                <a:lnTo>
                  <a:pt x="362812" y="154304"/>
                </a:lnTo>
                <a:close/>
              </a:path>
            </a:pathLst>
          </a:custGeom>
          <a:solidFill>
            <a:srgbClr val="EDEDED"/>
          </a:solidFill>
        </p:spPr>
        <p:txBody>
          <a:bodyPr wrap="square" lIns="0" tIns="0" rIns="0" bIns="0" rtlCol="0"/>
          <a:lstStyle/>
          <a:p>
            <a:endParaRPr/>
          </a:p>
        </p:txBody>
      </p:sp>
      <p:sp>
        <p:nvSpPr>
          <p:cNvPr id="40" name="object 40"/>
          <p:cNvSpPr txBox="1"/>
          <p:nvPr/>
        </p:nvSpPr>
        <p:spPr>
          <a:xfrm>
            <a:off x="16651691" y="-72526"/>
            <a:ext cx="646418" cy="182615"/>
          </a:xfrm>
          <a:prstGeom prst="rect">
            <a:avLst/>
          </a:prstGeom>
          <a:ln w="3175">
            <a:solidFill>
              <a:srgbClr val="999999"/>
            </a:solidFill>
          </a:ln>
        </p:spPr>
        <p:txBody>
          <a:bodyPr vert="horz" wrap="square" lIns="0" tIns="72327" rIns="0" bIns="0" rtlCol="0">
            <a:spAutoFit/>
          </a:bodyPr>
          <a:lstStyle/>
          <a:p>
            <a:pPr marL="155955">
              <a:spcBef>
                <a:spcPts val="570"/>
              </a:spcBef>
            </a:pPr>
            <a:r>
              <a:rPr sz="712" spc="-80" dirty="0">
                <a:latin typeface="SimSun"/>
                <a:cs typeface="SimSun"/>
              </a:rPr>
              <a:t>デコーダ</a:t>
            </a:r>
            <a:endParaRPr sz="712">
              <a:latin typeface="SimSun"/>
              <a:cs typeface="SimSun"/>
            </a:endParaRPr>
          </a:p>
        </p:txBody>
      </p:sp>
      <p:sp>
        <p:nvSpPr>
          <p:cNvPr id="41" name="object 41"/>
          <p:cNvSpPr/>
          <p:nvPr/>
        </p:nvSpPr>
        <p:spPr>
          <a:xfrm>
            <a:off x="17557714" y="-72522"/>
            <a:ext cx="979798" cy="274615"/>
          </a:xfrm>
          <a:custGeom>
            <a:avLst/>
            <a:gdLst/>
            <a:ahLst/>
            <a:cxnLst/>
            <a:rect l="l" t="t" r="r" b="b"/>
            <a:pathLst>
              <a:path w="550545" h="154305">
                <a:moveTo>
                  <a:pt x="550046" y="154304"/>
                </a:moveTo>
                <a:lnTo>
                  <a:pt x="0" y="154304"/>
                </a:lnTo>
                <a:lnTo>
                  <a:pt x="0" y="0"/>
                </a:lnTo>
                <a:lnTo>
                  <a:pt x="550046" y="0"/>
                </a:lnTo>
                <a:lnTo>
                  <a:pt x="550046" y="154304"/>
                </a:lnTo>
                <a:close/>
              </a:path>
            </a:pathLst>
          </a:custGeom>
          <a:solidFill>
            <a:srgbClr val="EDEDED"/>
          </a:solidFill>
        </p:spPr>
        <p:txBody>
          <a:bodyPr wrap="square" lIns="0" tIns="0" rIns="0" bIns="0" rtlCol="0"/>
          <a:lstStyle/>
          <a:p>
            <a:endParaRPr/>
          </a:p>
        </p:txBody>
      </p:sp>
      <p:sp>
        <p:nvSpPr>
          <p:cNvPr id="42" name="object 42"/>
          <p:cNvSpPr txBox="1"/>
          <p:nvPr/>
        </p:nvSpPr>
        <p:spPr>
          <a:xfrm>
            <a:off x="17557714" y="-72526"/>
            <a:ext cx="979798" cy="182615"/>
          </a:xfrm>
          <a:prstGeom prst="rect">
            <a:avLst/>
          </a:prstGeom>
          <a:ln w="3175">
            <a:solidFill>
              <a:srgbClr val="999999"/>
            </a:solidFill>
          </a:ln>
        </p:spPr>
        <p:txBody>
          <a:bodyPr vert="horz" wrap="square" lIns="0" tIns="72327" rIns="0" bIns="0" rtlCol="0">
            <a:spAutoFit/>
          </a:bodyPr>
          <a:lstStyle/>
          <a:p>
            <a:pPr marL="155955">
              <a:spcBef>
                <a:spcPts val="570"/>
              </a:spcBef>
            </a:pPr>
            <a:r>
              <a:rPr sz="712" spc="-71" dirty="0">
                <a:latin typeface="Meiryo"/>
                <a:cs typeface="Meiryo"/>
              </a:rPr>
              <a:t>⽣</a:t>
            </a:r>
            <a:r>
              <a:rPr sz="712" spc="-80" dirty="0">
                <a:latin typeface="SimSun"/>
                <a:cs typeface="SimSun"/>
              </a:rPr>
              <a:t>成時系列データ</a:t>
            </a:r>
            <a:endParaRPr sz="712">
              <a:latin typeface="SimSun"/>
              <a:cs typeface="SimSun"/>
            </a:endParaRPr>
          </a:p>
        </p:txBody>
      </p:sp>
      <p:sp>
        <p:nvSpPr>
          <p:cNvPr id="43" name="object 43"/>
          <p:cNvSpPr txBox="1"/>
          <p:nvPr/>
        </p:nvSpPr>
        <p:spPr>
          <a:xfrm>
            <a:off x="11577893" y="648809"/>
            <a:ext cx="8967356" cy="1552857"/>
          </a:xfrm>
          <a:prstGeom prst="rect">
            <a:avLst/>
          </a:prstGeom>
        </p:spPr>
        <p:txBody>
          <a:bodyPr vert="horz" wrap="square" lIns="0" tIns="22602" rIns="0" bIns="0" rtlCol="0">
            <a:spAutoFit/>
          </a:bodyPr>
          <a:lstStyle/>
          <a:p>
            <a:pPr marL="203420" marR="211330" algn="just">
              <a:lnSpc>
                <a:spcPct val="112599"/>
              </a:lnSpc>
              <a:spcBef>
                <a:spcPts val="178"/>
              </a:spcBef>
            </a:pPr>
            <a:r>
              <a:rPr sz="2403" b="1" spc="-231" dirty="0">
                <a:solidFill>
                  <a:srgbClr val="333333"/>
                </a:solidFill>
                <a:latin typeface="Arial"/>
                <a:cs typeface="Arial"/>
              </a:rPr>
              <a:t>Dogariu</a:t>
            </a:r>
            <a:r>
              <a:rPr sz="2403" b="1" spc="125" dirty="0">
                <a:solidFill>
                  <a:srgbClr val="333333"/>
                </a:solidFill>
                <a:latin typeface="Arial"/>
                <a:cs typeface="Arial"/>
              </a:rPr>
              <a:t> </a:t>
            </a:r>
            <a:r>
              <a:rPr sz="2403" b="1" spc="-196" dirty="0">
                <a:solidFill>
                  <a:srgbClr val="333333"/>
                </a:solidFill>
                <a:latin typeface="Arial"/>
                <a:cs typeface="Arial"/>
              </a:rPr>
              <a:t>et</a:t>
            </a:r>
            <a:r>
              <a:rPr sz="2403" b="1" spc="125" dirty="0">
                <a:solidFill>
                  <a:srgbClr val="333333"/>
                </a:solidFill>
                <a:latin typeface="Arial"/>
                <a:cs typeface="Arial"/>
              </a:rPr>
              <a:t> </a:t>
            </a:r>
            <a:r>
              <a:rPr sz="2403" b="1" spc="-116" dirty="0">
                <a:solidFill>
                  <a:srgbClr val="333333"/>
                </a:solidFill>
                <a:latin typeface="Arial"/>
                <a:cs typeface="Arial"/>
              </a:rPr>
              <a:t>al</a:t>
            </a:r>
            <a:r>
              <a:rPr sz="2403" b="1" spc="-53" dirty="0">
                <a:solidFill>
                  <a:srgbClr val="333333"/>
                </a:solidFill>
                <a:latin typeface="Arial"/>
                <a:cs typeface="Arial"/>
              </a:rPr>
              <a:t>. (</a:t>
            </a:r>
            <a:r>
              <a:rPr sz="2403" b="1" spc="-160" dirty="0">
                <a:solidFill>
                  <a:srgbClr val="333333"/>
                </a:solidFill>
                <a:latin typeface="Arial"/>
                <a:cs typeface="Arial"/>
              </a:rPr>
              <a:t>2022</a:t>
            </a:r>
            <a:r>
              <a:rPr sz="2403" b="1" spc="-71" dirty="0">
                <a:solidFill>
                  <a:srgbClr val="333333"/>
                </a:solidFill>
                <a:latin typeface="Arial"/>
                <a:cs typeface="Arial"/>
              </a:rPr>
              <a:t>): </a:t>
            </a:r>
            <a:r>
              <a:rPr sz="2225" spc="-142" dirty="0">
                <a:solidFill>
                  <a:srgbClr val="333333"/>
                </a:solidFill>
                <a:latin typeface="Tahoma"/>
                <a:cs typeface="Tahoma"/>
              </a:rPr>
              <a:t>VAE</a:t>
            </a:r>
            <a:r>
              <a:rPr sz="2225" spc="-222" dirty="0">
                <a:solidFill>
                  <a:srgbClr val="333333"/>
                </a:solidFill>
                <a:latin typeface="SimSun"/>
                <a:cs typeface="SimSun"/>
              </a:rPr>
              <a:t>を金融時系列に応用し、</a:t>
            </a:r>
            <a:r>
              <a:rPr sz="2225" b="1" spc="-89" dirty="0">
                <a:solidFill>
                  <a:srgbClr val="667DE9"/>
                </a:solidFill>
                <a:latin typeface="BIZ UDPGothic"/>
                <a:cs typeface="BIZ UDPGothic"/>
              </a:rPr>
              <a:t>パラメトリックな時系</a:t>
            </a:r>
            <a:r>
              <a:rPr sz="2225" b="1" spc="-203" dirty="0">
                <a:solidFill>
                  <a:srgbClr val="667DE9"/>
                </a:solidFill>
                <a:latin typeface="BIZ UDPGothic"/>
                <a:cs typeface="BIZ UDPGothic"/>
              </a:rPr>
              <a:t>列モデル</a:t>
            </a:r>
            <a:r>
              <a:rPr sz="2225" b="1" spc="899" dirty="0">
                <a:solidFill>
                  <a:srgbClr val="667DE9"/>
                </a:solidFill>
                <a:latin typeface="BIZ UDPGothic"/>
                <a:cs typeface="BIZ UDPGothic"/>
              </a:rPr>
              <a:t>（</a:t>
            </a:r>
            <a:r>
              <a:rPr sz="2225" b="1" spc="-187" dirty="0">
                <a:solidFill>
                  <a:srgbClr val="667DE9"/>
                </a:solidFill>
                <a:latin typeface="BIZ UDPGothic"/>
                <a:cs typeface="BIZ UDPGothic"/>
              </a:rPr>
              <a:t>例えば</a:t>
            </a:r>
            <a:r>
              <a:rPr sz="2225" b="1" spc="-231" dirty="0">
                <a:solidFill>
                  <a:srgbClr val="667DE9"/>
                </a:solidFill>
                <a:latin typeface="Tahoma"/>
                <a:cs typeface="Tahoma"/>
              </a:rPr>
              <a:t>GARCH</a:t>
            </a:r>
            <a:r>
              <a:rPr sz="2225" b="1" spc="-196" dirty="0">
                <a:solidFill>
                  <a:srgbClr val="667DE9"/>
                </a:solidFill>
                <a:latin typeface="BIZ UDPGothic"/>
                <a:cs typeface="BIZ UDPGothic"/>
              </a:rPr>
              <a:t>や</a:t>
            </a:r>
            <a:r>
              <a:rPr sz="2225" b="1" spc="-169" dirty="0">
                <a:solidFill>
                  <a:srgbClr val="667DE9"/>
                </a:solidFill>
                <a:latin typeface="Tahoma"/>
                <a:cs typeface="Tahoma"/>
              </a:rPr>
              <a:t>Heston</a:t>
            </a:r>
            <a:r>
              <a:rPr sz="2225" b="1" spc="-196" dirty="0">
                <a:solidFill>
                  <a:srgbClr val="667DE9"/>
                </a:solidFill>
                <a:latin typeface="BIZ UDPGothic"/>
                <a:cs typeface="BIZ UDPGothic"/>
              </a:rPr>
              <a:t>モデル</a:t>
            </a:r>
            <a:r>
              <a:rPr sz="2225" b="1" spc="899" dirty="0">
                <a:solidFill>
                  <a:srgbClr val="667DE9"/>
                </a:solidFill>
                <a:latin typeface="BIZ UDPGothic"/>
                <a:cs typeface="BIZ UDPGothic"/>
              </a:rPr>
              <a:t>）</a:t>
            </a:r>
            <a:r>
              <a:rPr sz="2225" b="1" spc="-178" dirty="0">
                <a:solidFill>
                  <a:srgbClr val="667DE9"/>
                </a:solidFill>
                <a:latin typeface="BIZ UDPGothic"/>
                <a:cs typeface="BIZ UDPGothic"/>
              </a:rPr>
              <a:t>のパラメータ分布</a:t>
            </a:r>
            <a:r>
              <a:rPr sz="2225" spc="-196" dirty="0">
                <a:solidFill>
                  <a:srgbClr val="333333"/>
                </a:solidFill>
                <a:latin typeface="SimSun"/>
                <a:cs typeface="SimSun"/>
              </a:rPr>
              <a:t>を学習の潜</a:t>
            </a:r>
            <a:r>
              <a:rPr sz="2225" spc="-222" dirty="0">
                <a:solidFill>
                  <a:srgbClr val="333333"/>
                </a:solidFill>
                <a:latin typeface="SimSun"/>
                <a:cs typeface="SimSun"/>
              </a:rPr>
              <a:t>在空間に組み込む工夫を実施。モデルの知見と学習の柔軟性を組み合わせ</a:t>
            </a:r>
            <a:r>
              <a:rPr sz="2225" spc="-160" dirty="0">
                <a:solidFill>
                  <a:srgbClr val="333333"/>
                </a:solidFill>
                <a:latin typeface="SimSun"/>
                <a:cs typeface="SimSun"/>
              </a:rPr>
              <a:t>る。</a:t>
            </a:r>
            <a:endParaRPr sz="2225">
              <a:latin typeface="SimSun"/>
              <a:cs typeface="SimSun"/>
            </a:endParaRPr>
          </a:p>
        </p:txBody>
      </p:sp>
      <p:sp>
        <p:nvSpPr>
          <p:cNvPr id="44" name="object 44"/>
          <p:cNvSpPr txBox="1"/>
          <p:nvPr/>
        </p:nvSpPr>
        <p:spPr>
          <a:xfrm>
            <a:off x="11504437" y="2592029"/>
            <a:ext cx="3375613" cy="393745"/>
          </a:xfrm>
          <a:prstGeom prst="rect">
            <a:avLst/>
          </a:prstGeom>
        </p:spPr>
        <p:txBody>
          <a:bodyPr vert="horz" wrap="square" lIns="0" tIns="23732" rIns="0" bIns="0" rtlCol="0">
            <a:spAutoFit/>
          </a:bodyPr>
          <a:lstStyle/>
          <a:p>
            <a:pPr marL="22602">
              <a:spcBef>
                <a:spcPts val="187"/>
              </a:spcBef>
            </a:pPr>
            <a:r>
              <a:rPr sz="2403" spc="-356" dirty="0">
                <a:solidFill>
                  <a:srgbClr val="333333"/>
                </a:solidFill>
                <a:latin typeface="PMingLiU"/>
                <a:cs typeface="PMingLiU"/>
              </a:rPr>
              <a:t>そ の</a:t>
            </a:r>
            <a:r>
              <a:rPr sz="2403" spc="-303" dirty="0">
                <a:solidFill>
                  <a:srgbClr val="333333"/>
                </a:solidFill>
                <a:latin typeface="SimSun"/>
                <a:cs typeface="SimSun"/>
              </a:rPr>
              <a:t>他</a:t>
            </a:r>
            <a:r>
              <a:rPr sz="2403" spc="-303" dirty="0">
                <a:solidFill>
                  <a:srgbClr val="333333"/>
                </a:solidFill>
                <a:latin typeface="PMingLiU"/>
                <a:cs typeface="PMingLiU"/>
              </a:rPr>
              <a:t>の</a:t>
            </a:r>
            <a:r>
              <a:rPr sz="2403" spc="-303" dirty="0">
                <a:solidFill>
                  <a:srgbClr val="333333"/>
                </a:solidFill>
                <a:latin typeface="SimSun"/>
                <a:cs typeface="SimSun"/>
              </a:rPr>
              <a:t>時系列生成モ</a:t>
            </a:r>
            <a:r>
              <a:rPr sz="2403" spc="-303" dirty="0">
                <a:solidFill>
                  <a:srgbClr val="333333"/>
                </a:solidFill>
                <a:latin typeface="PMingLiU"/>
                <a:cs typeface="PMingLiU"/>
              </a:rPr>
              <a:t>デル</a:t>
            </a:r>
            <a:r>
              <a:rPr sz="2314" spc="-89" dirty="0">
                <a:solidFill>
                  <a:srgbClr val="333333"/>
                </a:solidFill>
                <a:latin typeface="Archivo SemiCondensed"/>
                <a:cs typeface="Archivo SemiCondensed"/>
              </a:rPr>
              <a:t>:</a:t>
            </a:r>
            <a:endParaRPr sz="2314">
              <a:latin typeface="Archivo SemiCondensed"/>
              <a:cs typeface="Archivo SemiCondensed"/>
            </a:endParaRPr>
          </a:p>
        </p:txBody>
      </p:sp>
      <p:graphicFrame>
        <p:nvGraphicFramePr>
          <p:cNvPr id="45" name="object 45"/>
          <p:cNvGraphicFramePr>
            <a:graphicFrameLocks noGrp="1"/>
          </p:cNvGraphicFramePr>
          <p:nvPr/>
        </p:nvGraphicFramePr>
        <p:xfrm>
          <a:off x="11527039" y="3141482"/>
          <a:ext cx="9001259" cy="3385785"/>
        </p:xfrm>
        <a:graphic>
          <a:graphicData uri="http://schemas.openxmlformats.org/drawingml/2006/table">
            <a:tbl>
              <a:tblPr firstRow="1" bandRow="1">
                <a:tableStyleId>{2D5ABB26-0587-4C30-8999-92F81FD0307C}</a:tableStyleId>
              </a:tblPr>
              <a:tblGrid>
                <a:gridCol w="2237601">
                  <a:extLst>
                    <a:ext uri="{9D8B030D-6E8A-4147-A177-3AD203B41FA5}">
                      <a16:colId xmlns:a16="http://schemas.microsoft.com/office/drawing/2014/main" val="20000"/>
                    </a:ext>
                  </a:extLst>
                </a:gridCol>
                <a:gridCol w="6763658">
                  <a:extLst>
                    <a:ext uri="{9D8B030D-6E8A-4147-A177-3AD203B41FA5}">
                      <a16:colId xmlns:a16="http://schemas.microsoft.com/office/drawing/2014/main" val="20001"/>
                    </a:ext>
                  </a:extLst>
                </a:gridCol>
              </a:tblGrid>
              <a:tr h="575222">
                <a:tc>
                  <a:txBody>
                    <a:bodyPr/>
                    <a:lstStyle/>
                    <a:p>
                      <a:pPr marL="57785">
                        <a:lnSpc>
                          <a:spcPct val="100000"/>
                        </a:lnSpc>
                        <a:spcBef>
                          <a:spcPts val="560"/>
                        </a:spcBef>
                      </a:pPr>
                      <a:r>
                        <a:rPr sz="2100" spc="-100" dirty="0">
                          <a:solidFill>
                            <a:srgbClr val="333333"/>
                          </a:solidFill>
                          <a:latin typeface="SimSun"/>
                          <a:cs typeface="SimSun"/>
                        </a:rPr>
                        <a:t>モデル</a:t>
                      </a:r>
                      <a:endParaRPr sz="2100">
                        <a:latin typeface="SimSun"/>
                        <a:cs typeface="SimSun"/>
                      </a:endParaRPr>
                    </a:p>
                  </a:txBody>
                  <a:tcPr marL="0" marR="0" marT="126571"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667DE9">
                        <a:alpha val="10198"/>
                      </a:srgbClr>
                    </a:solidFill>
                  </a:tcPr>
                </a:tc>
                <a:tc>
                  <a:txBody>
                    <a:bodyPr/>
                    <a:lstStyle/>
                    <a:p>
                      <a:pPr marL="55880">
                        <a:lnSpc>
                          <a:spcPct val="100000"/>
                        </a:lnSpc>
                        <a:spcBef>
                          <a:spcPts val="560"/>
                        </a:spcBef>
                      </a:pPr>
                      <a:r>
                        <a:rPr sz="2100" spc="-90" dirty="0">
                          <a:solidFill>
                            <a:srgbClr val="333333"/>
                          </a:solidFill>
                          <a:latin typeface="SimSun"/>
                          <a:cs typeface="SimSun"/>
                        </a:rPr>
                        <a:t>特徴</a:t>
                      </a:r>
                      <a:endParaRPr sz="2100">
                        <a:latin typeface="SimSun"/>
                        <a:cs typeface="SimSun"/>
                      </a:endParaRPr>
                    </a:p>
                  </a:txBody>
                  <a:tcPr marL="0" marR="0" marT="126571"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667DE9">
                        <a:alpha val="10198"/>
                      </a:srgbClr>
                    </a:solidFill>
                  </a:tcPr>
                </a:tc>
                <a:extLst>
                  <a:ext uri="{0D108BD9-81ED-4DB2-BD59-A6C34878D82A}">
                    <a16:rowId xmlns:a16="http://schemas.microsoft.com/office/drawing/2014/main" val="10000"/>
                  </a:ext>
                </a:extLst>
              </a:tr>
              <a:tr h="931204">
                <a:tc>
                  <a:txBody>
                    <a:bodyPr/>
                    <a:lstStyle/>
                    <a:p>
                      <a:pPr marL="57785">
                        <a:lnSpc>
                          <a:spcPct val="100000"/>
                        </a:lnSpc>
                        <a:spcBef>
                          <a:spcPts val="509"/>
                        </a:spcBef>
                      </a:pPr>
                      <a:r>
                        <a:rPr sz="2200" b="1" spc="-10" dirty="0">
                          <a:solidFill>
                            <a:srgbClr val="333333"/>
                          </a:solidFill>
                          <a:latin typeface="Tahoma"/>
                          <a:cs typeface="Tahoma"/>
                        </a:rPr>
                        <a:t>TimeGAN</a:t>
                      </a:r>
                      <a:endParaRPr sz="2200">
                        <a:latin typeface="Tahoma"/>
                        <a:cs typeface="Tahoma"/>
                      </a:endParaRPr>
                    </a:p>
                    <a:p>
                      <a:pPr marL="57785">
                        <a:lnSpc>
                          <a:spcPct val="100000"/>
                        </a:lnSpc>
                        <a:spcBef>
                          <a:spcPts val="75"/>
                        </a:spcBef>
                      </a:pPr>
                      <a:r>
                        <a:rPr sz="2200" spc="-114" dirty="0">
                          <a:solidFill>
                            <a:srgbClr val="333333"/>
                          </a:solidFill>
                          <a:latin typeface="Microsoft Sans Serif"/>
                          <a:cs typeface="Microsoft Sans Serif"/>
                        </a:rPr>
                        <a:t>(Yoon</a:t>
                      </a:r>
                      <a:r>
                        <a:rPr sz="2200" spc="-65" dirty="0">
                          <a:solidFill>
                            <a:srgbClr val="333333"/>
                          </a:solidFill>
                          <a:latin typeface="Microsoft Sans Serif"/>
                          <a:cs typeface="Microsoft Sans Serif"/>
                        </a:rPr>
                        <a:t> </a:t>
                      </a:r>
                      <a:r>
                        <a:rPr sz="2200" spc="-40" dirty="0">
                          <a:solidFill>
                            <a:srgbClr val="333333"/>
                          </a:solidFill>
                          <a:latin typeface="Microsoft Sans Serif"/>
                          <a:cs typeface="Microsoft Sans Serif"/>
                        </a:rPr>
                        <a:t>et</a:t>
                      </a:r>
                      <a:r>
                        <a:rPr sz="2200" spc="-60" dirty="0">
                          <a:solidFill>
                            <a:srgbClr val="333333"/>
                          </a:solidFill>
                          <a:latin typeface="Microsoft Sans Serif"/>
                          <a:cs typeface="Microsoft Sans Serif"/>
                        </a:rPr>
                        <a:t> </a:t>
                      </a:r>
                      <a:r>
                        <a:rPr sz="2200" spc="-55" dirty="0">
                          <a:solidFill>
                            <a:srgbClr val="333333"/>
                          </a:solidFill>
                          <a:latin typeface="Microsoft Sans Serif"/>
                          <a:cs typeface="Microsoft Sans Serif"/>
                        </a:rPr>
                        <a:t>al.,</a:t>
                      </a:r>
                      <a:r>
                        <a:rPr sz="2200" spc="-60" dirty="0">
                          <a:solidFill>
                            <a:srgbClr val="333333"/>
                          </a:solidFill>
                          <a:latin typeface="Microsoft Sans Serif"/>
                          <a:cs typeface="Microsoft Sans Serif"/>
                        </a:rPr>
                        <a:t> </a:t>
                      </a:r>
                      <a:r>
                        <a:rPr sz="2200" spc="-10" dirty="0">
                          <a:solidFill>
                            <a:srgbClr val="333333"/>
                          </a:solidFill>
                          <a:latin typeface="Microsoft Sans Serif"/>
                          <a:cs typeface="Microsoft Sans Serif"/>
                        </a:rPr>
                        <a:t>2019)</a:t>
                      </a:r>
                      <a:endParaRPr sz="2200">
                        <a:latin typeface="Microsoft Sans Serif"/>
                        <a:cs typeface="Microsoft Sans Serif"/>
                      </a:endParaRPr>
                    </a:p>
                  </a:txBody>
                  <a:tcPr marL="0" marR="0" marT="115269"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55880" marR="177800">
                        <a:lnSpc>
                          <a:spcPct val="108300"/>
                        </a:lnSpc>
                        <a:spcBef>
                          <a:spcPts val="385"/>
                        </a:spcBef>
                      </a:pPr>
                      <a:r>
                        <a:rPr sz="2200" spc="-195" dirty="0">
                          <a:solidFill>
                            <a:srgbClr val="333333"/>
                          </a:solidFill>
                          <a:latin typeface="Microsoft Sans Serif"/>
                          <a:cs typeface="Microsoft Sans Serif"/>
                        </a:rPr>
                        <a:t>GAN</a:t>
                      </a:r>
                      <a:r>
                        <a:rPr sz="2100" spc="-135" dirty="0">
                          <a:solidFill>
                            <a:srgbClr val="333333"/>
                          </a:solidFill>
                          <a:latin typeface="SimSun"/>
                          <a:cs typeface="SimSun"/>
                        </a:rPr>
                        <a:t>とオートエンコーダ、教師あり学習を組み合わせ、</a:t>
                      </a:r>
                      <a:r>
                        <a:rPr sz="2100" b="1" spc="-50" dirty="0">
                          <a:solidFill>
                            <a:srgbClr val="667DE9"/>
                          </a:solidFill>
                          <a:latin typeface="BIZ UDPGothic"/>
                          <a:cs typeface="BIZ UDPGothic"/>
                        </a:rPr>
                        <a:t>時</a:t>
                      </a:r>
                      <a:r>
                        <a:rPr sz="2100" b="1" spc="-125" dirty="0">
                          <a:solidFill>
                            <a:srgbClr val="667DE9"/>
                          </a:solidFill>
                          <a:latin typeface="BIZ UDPGothic"/>
                          <a:cs typeface="BIZ UDPGothic"/>
                        </a:rPr>
                        <a:t>系列の潜在表現と時間的一貫性を同時に学習</a:t>
                      </a:r>
                      <a:endParaRPr sz="2100">
                        <a:latin typeface="BIZ UDPGothic"/>
                        <a:cs typeface="BIZ UDPGothic"/>
                      </a:endParaRPr>
                    </a:p>
                  </a:txBody>
                  <a:tcPr marL="0" marR="0" marT="87018"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extLst>
                  <a:ext uri="{0D108BD9-81ED-4DB2-BD59-A6C34878D82A}">
                    <a16:rowId xmlns:a16="http://schemas.microsoft.com/office/drawing/2014/main" val="10001"/>
                  </a:ext>
                </a:extLst>
              </a:tr>
              <a:tr h="948155">
                <a:tc>
                  <a:txBody>
                    <a:bodyPr/>
                    <a:lstStyle/>
                    <a:p>
                      <a:pPr>
                        <a:lnSpc>
                          <a:spcPct val="100000"/>
                        </a:lnSpc>
                        <a:spcBef>
                          <a:spcPts val="180"/>
                        </a:spcBef>
                      </a:pPr>
                      <a:endParaRPr sz="1900">
                        <a:latin typeface="Times New Roman"/>
                        <a:cs typeface="Times New Roman"/>
                      </a:endParaRPr>
                    </a:p>
                    <a:p>
                      <a:pPr marL="57785">
                        <a:lnSpc>
                          <a:spcPct val="100000"/>
                        </a:lnSpc>
                      </a:pPr>
                      <a:r>
                        <a:rPr sz="2100" b="1" spc="-100" dirty="0">
                          <a:solidFill>
                            <a:srgbClr val="333333"/>
                          </a:solidFill>
                          <a:latin typeface="BIZ UDPGothic"/>
                          <a:cs typeface="BIZ UDPGothic"/>
                        </a:rPr>
                        <a:t>フロー変換モデル</a:t>
                      </a:r>
                      <a:endParaRPr sz="2100">
                        <a:latin typeface="BIZ UDPGothic"/>
                        <a:cs typeface="BIZ UDPGothic"/>
                      </a:endParaRPr>
                    </a:p>
                  </a:txBody>
                  <a:tcPr marL="0" marR="0" marT="40684"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55880" marR="179070">
                        <a:lnSpc>
                          <a:spcPct val="114599"/>
                        </a:lnSpc>
                        <a:spcBef>
                          <a:spcPts val="350"/>
                        </a:spcBef>
                      </a:pPr>
                      <a:r>
                        <a:rPr sz="2100" spc="-135" dirty="0">
                          <a:solidFill>
                            <a:srgbClr val="333333"/>
                          </a:solidFill>
                          <a:latin typeface="SimSun"/>
                          <a:cs typeface="SimSun"/>
                        </a:rPr>
                        <a:t>金融リターン分布の複雑な形状を</a:t>
                      </a:r>
                      <a:r>
                        <a:rPr sz="2100" b="1" spc="-125" dirty="0">
                          <a:solidFill>
                            <a:srgbClr val="667DE9"/>
                          </a:solidFill>
                          <a:latin typeface="BIZ UDPGothic"/>
                          <a:cs typeface="BIZ UDPGothic"/>
                        </a:rPr>
                        <a:t>可逆変換でモデル化</a:t>
                      </a:r>
                      <a:r>
                        <a:rPr sz="2100" spc="-95" dirty="0">
                          <a:solidFill>
                            <a:srgbClr val="333333"/>
                          </a:solidFill>
                          <a:latin typeface="SimSun"/>
                          <a:cs typeface="SimSun"/>
                        </a:rPr>
                        <a:t>し、</a:t>
                      </a:r>
                      <a:r>
                        <a:rPr sz="2100" spc="-120" dirty="0">
                          <a:solidFill>
                            <a:srgbClr val="333333"/>
                          </a:solidFill>
                          <a:latin typeface="SimSun"/>
                          <a:cs typeface="SimSun"/>
                        </a:rPr>
                        <a:t>時系列依存を組み込む</a:t>
                      </a:r>
                      <a:endParaRPr sz="2100">
                        <a:latin typeface="SimSun"/>
                        <a:cs typeface="SimSun"/>
                      </a:endParaRPr>
                    </a:p>
                  </a:txBody>
                  <a:tcPr marL="0" marR="0" marT="79107"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extLst>
                  <a:ext uri="{0D108BD9-81ED-4DB2-BD59-A6C34878D82A}">
                    <a16:rowId xmlns:a16="http://schemas.microsoft.com/office/drawing/2014/main" val="10002"/>
                  </a:ext>
                </a:extLst>
              </a:tr>
              <a:tr h="931204">
                <a:tc>
                  <a:txBody>
                    <a:bodyPr/>
                    <a:lstStyle/>
                    <a:p>
                      <a:pPr marL="57785" marR="69850">
                        <a:lnSpc>
                          <a:spcPct val="113300"/>
                        </a:lnSpc>
                        <a:spcBef>
                          <a:spcPts val="235"/>
                        </a:spcBef>
                      </a:pPr>
                      <a:r>
                        <a:rPr sz="2200" b="1" spc="-180" dirty="0">
                          <a:solidFill>
                            <a:srgbClr val="333333"/>
                          </a:solidFill>
                          <a:latin typeface="Tahoma"/>
                          <a:cs typeface="Tahoma"/>
                        </a:rPr>
                        <a:t>RNN</a:t>
                      </a:r>
                      <a:r>
                        <a:rPr sz="2100" b="1" spc="-125" dirty="0">
                          <a:solidFill>
                            <a:srgbClr val="333333"/>
                          </a:solidFill>
                          <a:latin typeface="BIZ UDPGothic"/>
                          <a:cs typeface="BIZ UDPGothic"/>
                        </a:rPr>
                        <a:t>自己回帰生成</a:t>
                      </a:r>
                      <a:r>
                        <a:rPr sz="2100" b="1" spc="-90" dirty="0">
                          <a:solidFill>
                            <a:srgbClr val="333333"/>
                          </a:solidFill>
                          <a:latin typeface="BIZ UDPGothic"/>
                          <a:cs typeface="BIZ UDPGothic"/>
                        </a:rPr>
                        <a:t>モデル</a:t>
                      </a:r>
                      <a:endParaRPr sz="2100">
                        <a:latin typeface="BIZ UDPGothic"/>
                        <a:cs typeface="BIZ UDPGothic"/>
                      </a:endParaRPr>
                    </a:p>
                  </a:txBody>
                  <a:tcPr marL="0" marR="0" marT="53115"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tc>
                  <a:txBody>
                    <a:bodyPr/>
                    <a:lstStyle/>
                    <a:p>
                      <a:pPr marL="55880" marR="172720">
                        <a:lnSpc>
                          <a:spcPct val="114599"/>
                        </a:lnSpc>
                        <a:spcBef>
                          <a:spcPts val="275"/>
                        </a:spcBef>
                      </a:pPr>
                      <a:r>
                        <a:rPr sz="2100" spc="-125" dirty="0">
                          <a:solidFill>
                            <a:srgbClr val="333333"/>
                          </a:solidFill>
                          <a:latin typeface="SimSun"/>
                          <a:cs typeface="SimSun"/>
                        </a:rPr>
                        <a:t>再帰型ニューラルネットワークを用いた</a:t>
                      </a:r>
                      <a:r>
                        <a:rPr sz="2100" b="1" spc="-120" dirty="0">
                          <a:solidFill>
                            <a:srgbClr val="667DE9"/>
                          </a:solidFill>
                          <a:latin typeface="BIZ UDPGothic"/>
                          <a:cs typeface="BIZ UDPGothic"/>
                        </a:rPr>
                        <a:t>自己回帰的な時系</a:t>
                      </a:r>
                      <a:r>
                        <a:rPr sz="2100" b="1" spc="-100" dirty="0">
                          <a:solidFill>
                            <a:srgbClr val="667DE9"/>
                          </a:solidFill>
                          <a:latin typeface="BIZ UDPGothic"/>
                          <a:cs typeface="BIZ UDPGothic"/>
                        </a:rPr>
                        <a:t>列生成</a:t>
                      </a:r>
                      <a:endParaRPr sz="2100">
                        <a:latin typeface="BIZ UDPGothic"/>
                        <a:cs typeface="BIZ UDPGothic"/>
                      </a:endParaRPr>
                    </a:p>
                  </a:txBody>
                  <a:tcPr marL="0" marR="0" marT="62156" marB="0">
                    <a:lnL w="9525">
                      <a:solidFill>
                        <a:srgbClr val="E2E7F0"/>
                      </a:solidFill>
                      <a:prstDash val="solid"/>
                    </a:lnL>
                    <a:lnR w="9525">
                      <a:solidFill>
                        <a:srgbClr val="E2E7F0"/>
                      </a:solidFill>
                      <a:prstDash val="solid"/>
                    </a:lnR>
                    <a:lnT w="9525">
                      <a:solidFill>
                        <a:srgbClr val="E2E7F0"/>
                      </a:solidFill>
                      <a:prstDash val="solid"/>
                    </a:lnT>
                    <a:lnB w="9525">
                      <a:solidFill>
                        <a:srgbClr val="E2E7F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46" name="object 46"/>
          <p:cNvSpPr txBox="1"/>
          <p:nvPr/>
        </p:nvSpPr>
        <p:spPr>
          <a:xfrm>
            <a:off x="11724804" y="6935753"/>
            <a:ext cx="8584251" cy="1024149"/>
          </a:xfrm>
          <a:prstGeom prst="rect">
            <a:avLst/>
          </a:prstGeom>
        </p:spPr>
        <p:txBody>
          <a:bodyPr vert="horz" wrap="square" lIns="0" tIns="20342" rIns="0" bIns="0" rtlCol="0">
            <a:spAutoFit/>
          </a:bodyPr>
          <a:lstStyle/>
          <a:p>
            <a:pPr marL="22602" marR="9041" algn="just">
              <a:lnSpc>
                <a:spcPct val="108700"/>
              </a:lnSpc>
              <a:spcBef>
                <a:spcPts val="160"/>
              </a:spcBef>
            </a:pPr>
            <a:r>
              <a:rPr sz="2047" spc="-187" dirty="0">
                <a:solidFill>
                  <a:srgbClr val="6266F1"/>
                </a:solidFill>
                <a:latin typeface="Arial Black"/>
                <a:cs typeface="Arial Black"/>
              </a:rPr>
              <a:t></a:t>
            </a:r>
            <a:r>
              <a:rPr sz="2047" spc="267" dirty="0">
                <a:solidFill>
                  <a:srgbClr val="6266F1"/>
                </a:solidFill>
                <a:latin typeface="Arial Black"/>
                <a:cs typeface="Arial Black"/>
              </a:rPr>
              <a:t> </a:t>
            </a:r>
            <a:r>
              <a:rPr sz="2047" b="1" spc="-62" dirty="0">
                <a:solidFill>
                  <a:srgbClr val="333333"/>
                </a:solidFill>
                <a:latin typeface="BIZ UDPGothic"/>
                <a:cs typeface="BIZ UDPGothic"/>
              </a:rPr>
              <a:t>ハイブリッド型アプローチ</a:t>
            </a:r>
            <a:r>
              <a:rPr sz="2047" b="1" spc="-116" dirty="0">
                <a:solidFill>
                  <a:srgbClr val="333333"/>
                </a:solidFill>
                <a:latin typeface="Arial"/>
                <a:cs typeface="Arial"/>
              </a:rPr>
              <a:t>: </a:t>
            </a:r>
            <a:r>
              <a:rPr sz="2047" spc="-187" dirty="0">
                <a:solidFill>
                  <a:srgbClr val="333333"/>
                </a:solidFill>
                <a:latin typeface="SimSun"/>
                <a:cs typeface="SimSun"/>
              </a:rPr>
              <a:t>「</a:t>
            </a:r>
            <a:r>
              <a:rPr sz="2047" spc="-196" dirty="0">
                <a:solidFill>
                  <a:srgbClr val="333333"/>
                </a:solidFill>
                <a:latin typeface="PMingLiU"/>
                <a:cs typeface="PMingLiU"/>
              </a:rPr>
              <a:t>その</a:t>
            </a:r>
            <a:r>
              <a:rPr sz="2047" spc="-187" dirty="0">
                <a:solidFill>
                  <a:srgbClr val="333333"/>
                </a:solidFill>
                <a:latin typeface="SimSun"/>
                <a:cs typeface="SimSun"/>
              </a:rPr>
              <a:t>他」</a:t>
            </a:r>
            <a:r>
              <a:rPr sz="2047" spc="-187" dirty="0">
                <a:solidFill>
                  <a:srgbClr val="333333"/>
                </a:solidFill>
                <a:latin typeface="PMingLiU"/>
                <a:cs typeface="PMingLiU"/>
              </a:rPr>
              <a:t>のカテゴリに</a:t>
            </a:r>
            <a:r>
              <a:rPr sz="2047" spc="-187" dirty="0">
                <a:solidFill>
                  <a:srgbClr val="333333"/>
                </a:solidFill>
                <a:latin typeface="SimSun"/>
                <a:cs typeface="SimSun"/>
              </a:rPr>
              <a:t>属</a:t>
            </a:r>
            <a:r>
              <a:rPr sz="2047" spc="-187" dirty="0">
                <a:solidFill>
                  <a:srgbClr val="333333"/>
                </a:solidFill>
                <a:latin typeface="PMingLiU"/>
                <a:cs typeface="PMingLiU"/>
              </a:rPr>
              <a:t>する</a:t>
            </a:r>
            <a:r>
              <a:rPr sz="2047" spc="-187" dirty="0">
                <a:solidFill>
                  <a:srgbClr val="333333"/>
                </a:solidFill>
                <a:latin typeface="SimSun"/>
                <a:cs typeface="SimSun"/>
              </a:rPr>
              <a:t>生成手法</a:t>
            </a:r>
            <a:r>
              <a:rPr sz="2047" spc="-187" dirty="0">
                <a:solidFill>
                  <a:srgbClr val="333333"/>
                </a:solidFill>
                <a:latin typeface="PMingLiU"/>
                <a:cs typeface="PMingLiU"/>
              </a:rPr>
              <a:t>は、</a:t>
            </a:r>
            <a:r>
              <a:rPr sz="2047" b="1" spc="-276" dirty="0">
                <a:solidFill>
                  <a:srgbClr val="667DE9"/>
                </a:solidFill>
                <a:latin typeface="BIZ UDPGothic"/>
                <a:cs typeface="BIZ UDPGothic"/>
              </a:rPr>
              <a:t>既存</a:t>
            </a:r>
            <a:r>
              <a:rPr sz="2047" b="1" spc="-133" dirty="0">
                <a:solidFill>
                  <a:srgbClr val="667DE9"/>
                </a:solidFill>
                <a:latin typeface="BIZ UDPGothic"/>
                <a:cs typeface="BIZ UDPGothic"/>
              </a:rPr>
              <a:t>モデルの長所を活かしたハイブリッド型</a:t>
            </a:r>
            <a:r>
              <a:rPr sz="2047" spc="-187" dirty="0">
                <a:solidFill>
                  <a:srgbClr val="333333"/>
                </a:solidFill>
                <a:latin typeface="PMingLiU"/>
                <a:cs typeface="PMingLiU"/>
              </a:rPr>
              <a:t>が</a:t>
            </a:r>
            <a:r>
              <a:rPr sz="2047" spc="-187" dirty="0">
                <a:solidFill>
                  <a:srgbClr val="333333"/>
                </a:solidFill>
                <a:latin typeface="SimSun"/>
                <a:cs typeface="SimSun"/>
              </a:rPr>
              <a:t>多</a:t>
            </a:r>
            <a:r>
              <a:rPr sz="2047" spc="-187" dirty="0">
                <a:solidFill>
                  <a:srgbClr val="333333"/>
                </a:solidFill>
                <a:latin typeface="PMingLiU"/>
                <a:cs typeface="PMingLiU"/>
              </a:rPr>
              <a:t>い。</a:t>
            </a:r>
            <a:r>
              <a:rPr sz="2047" spc="-187" dirty="0">
                <a:solidFill>
                  <a:srgbClr val="333333"/>
                </a:solidFill>
                <a:latin typeface="SimSun"/>
                <a:cs typeface="SimSun"/>
              </a:rPr>
              <a:t>金融特有</a:t>
            </a:r>
            <a:r>
              <a:rPr sz="2047" spc="-187" dirty="0">
                <a:solidFill>
                  <a:srgbClr val="333333"/>
                </a:solidFill>
                <a:latin typeface="PMingLiU"/>
                <a:cs typeface="PMingLiU"/>
              </a:rPr>
              <a:t>の</a:t>
            </a:r>
            <a:r>
              <a:rPr sz="2047" spc="-187" dirty="0">
                <a:solidFill>
                  <a:srgbClr val="333333"/>
                </a:solidFill>
                <a:latin typeface="SimSun"/>
                <a:cs typeface="SimSun"/>
              </a:rPr>
              <a:t>知識（経済モ</a:t>
            </a:r>
            <a:r>
              <a:rPr sz="2047" spc="-187" dirty="0">
                <a:solidFill>
                  <a:srgbClr val="333333"/>
                </a:solidFill>
                <a:latin typeface="PMingLiU"/>
                <a:cs typeface="PMingLiU"/>
              </a:rPr>
              <a:t>デルや</a:t>
            </a:r>
            <a:r>
              <a:rPr sz="2047" spc="-187" dirty="0">
                <a:solidFill>
                  <a:srgbClr val="333333"/>
                </a:solidFill>
                <a:latin typeface="SimSun"/>
                <a:cs typeface="SimSun"/>
              </a:rPr>
              <a:t>経験的事実）</a:t>
            </a:r>
            <a:r>
              <a:rPr sz="2047" spc="-187" dirty="0">
                <a:solidFill>
                  <a:srgbClr val="333333"/>
                </a:solidFill>
                <a:latin typeface="PMingLiU"/>
                <a:cs typeface="PMingLiU"/>
              </a:rPr>
              <a:t>を</a:t>
            </a:r>
            <a:r>
              <a:rPr sz="2047" spc="-187" dirty="0">
                <a:solidFill>
                  <a:srgbClr val="333333"/>
                </a:solidFill>
                <a:latin typeface="SimSun"/>
                <a:cs typeface="SimSun"/>
              </a:rPr>
              <a:t>統合</a:t>
            </a:r>
            <a:r>
              <a:rPr sz="2047" spc="-187" dirty="0">
                <a:solidFill>
                  <a:srgbClr val="333333"/>
                </a:solidFill>
                <a:latin typeface="PMingLiU"/>
                <a:cs typeface="PMingLiU"/>
              </a:rPr>
              <a:t>した</a:t>
            </a:r>
            <a:r>
              <a:rPr sz="2047" spc="-187" dirty="0">
                <a:solidFill>
                  <a:srgbClr val="333333"/>
                </a:solidFill>
                <a:latin typeface="SimSun"/>
                <a:cs typeface="SimSun"/>
              </a:rPr>
              <a:t>独自手法</a:t>
            </a:r>
            <a:r>
              <a:rPr sz="2047" spc="-187" dirty="0">
                <a:solidFill>
                  <a:srgbClr val="333333"/>
                </a:solidFill>
                <a:latin typeface="PMingLiU"/>
                <a:cs typeface="PMingLiU"/>
              </a:rPr>
              <a:t>の</a:t>
            </a:r>
            <a:r>
              <a:rPr sz="2047" spc="-187" dirty="0">
                <a:solidFill>
                  <a:srgbClr val="333333"/>
                </a:solidFill>
                <a:latin typeface="SimSun"/>
                <a:cs typeface="SimSun"/>
              </a:rPr>
              <a:t>提案</a:t>
            </a:r>
            <a:r>
              <a:rPr sz="2047" spc="-187" dirty="0">
                <a:solidFill>
                  <a:srgbClr val="333333"/>
                </a:solidFill>
                <a:latin typeface="PMingLiU"/>
                <a:cs typeface="PMingLiU"/>
              </a:rPr>
              <a:t>が</a:t>
            </a:r>
            <a:r>
              <a:rPr sz="2047" spc="-187" dirty="0">
                <a:solidFill>
                  <a:srgbClr val="333333"/>
                </a:solidFill>
                <a:latin typeface="SimSun"/>
                <a:cs typeface="SimSun"/>
              </a:rPr>
              <a:t>継続中</a:t>
            </a:r>
            <a:r>
              <a:rPr sz="2047" spc="-187" dirty="0">
                <a:solidFill>
                  <a:srgbClr val="333333"/>
                </a:solidFill>
                <a:latin typeface="PMingLiU"/>
                <a:cs typeface="PMingLiU"/>
              </a:rPr>
              <a:t>。</a:t>
            </a:r>
            <a:endParaRPr sz="2047">
              <a:latin typeface="PMingLiU"/>
              <a:cs typeface="PMingLiU"/>
            </a:endParaRPr>
          </a:p>
        </p:txBody>
      </p:sp>
      <p:sp>
        <p:nvSpPr>
          <p:cNvPr id="47" name="object 47"/>
          <p:cNvSpPr txBox="1">
            <a:spLocks noGrp="1"/>
          </p:cNvSpPr>
          <p:nvPr>
            <p:ph type="title"/>
          </p:nvPr>
        </p:nvSpPr>
        <p:spPr>
          <a:xfrm>
            <a:off x="1407861" y="-4217330"/>
            <a:ext cx="22374908" cy="837596"/>
          </a:xfrm>
          <a:prstGeom prst="rect">
            <a:avLst/>
          </a:prstGeom>
        </p:spPr>
        <p:txBody>
          <a:bodyPr vert="horz" wrap="square" lIns="0" tIns="29383" rIns="0" bIns="0" rtlCol="0">
            <a:spAutoFit/>
          </a:bodyPr>
          <a:lstStyle/>
          <a:p>
            <a:pPr marL="22602">
              <a:spcBef>
                <a:spcPts val="231"/>
              </a:spcBef>
            </a:pPr>
            <a:r>
              <a:rPr spc="-498" dirty="0"/>
              <a:t>金融時系列データ生成手法の概要と学術的貢献</a:t>
            </a:r>
          </a:p>
        </p:txBody>
      </p:sp>
      <p:pic>
        <p:nvPicPr>
          <p:cNvPr id="48" name="object 48"/>
          <p:cNvPicPr/>
          <p:nvPr/>
        </p:nvPicPr>
        <p:blipFill>
          <a:blip r:embed="rId3" cstate="print"/>
          <a:stretch>
            <a:fillRect/>
          </a:stretch>
        </p:blipFill>
        <p:spPr>
          <a:xfrm>
            <a:off x="1220512" y="22406"/>
            <a:ext cx="9018209" cy="2712242"/>
          </a:xfrm>
          <a:prstGeom prst="rect">
            <a:avLst/>
          </a:prstGeom>
        </p:spPr>
      </p:pic>
      <p:sp>
        <p:nvSpPr>
          <p:cNvPr id="49" name="object 49"/>
          <p:cNvSpPr txBox="1"/>
          <p:nvPr/>
        </p:nvSpPr>
        <p:spPr>
          <a:xfrm>
            <a:off x="4309929" y="1303289"/>
            <a:ext cx="150304" cy="311607"/>
          </a:xfrm>
          <a:prstGeom prst="rect">
            <a:avLst/>
          </a:prstGeom>
        </p:spPr>
        <p:txBody>
          <a:bodyPr vert="horz" wrap="square" lIns="0" tIns="23732" rIns="0" bIns="0" rtlCol="0">
            <a:spAutoFit/>
          </a:bodyPr>
          <a:lstStyle/>
          <a:p>
            <a:pPr>
              <a:spcBef>
                <a:spcPts val="187"/>
              </a:spcBef>
            </a:pPr>
            <a:r>
              <a:rPr sz="1869" b="1" spc="-89" dirty="0">
                <a:solidFill>
                  <a:srgbClr val="FFFFFF"/>
                </a:solidFill>
                <a:latin typeface="Ubuntu"/>
                <a:cs typeface="Ubuntu"/>
              </a:rPr>
              <a:t>F</a:t>
            </a:r>
            <a:endParaRPr sz="1869">
              <a:latin typeface="Ubuntu"/>
              <a:cs typeface="Ubuntu"/>
            </a:endParaRPr>
          </a:p>
        </p:txBody>
      </p:sp>
      <p:sp>
        <p:nvSpPr>
          <p:cNvPr id="50" name="object 50"/>
          <p:cNvSpPr txBox="1"/>
          <p:nvPr/>
        </p:nvSpPr>
        <p:spPr>
          <a:xfrm>
            <a:off x="6000839" y="455713"/>
            <a:ext cx="158214" cy="311607"/>
          </a:xfrm>
          <a:prstGeom prst="rect">
            <a:avLst/>
          </a:prstGeom>
        </p:spPr>
        <p:txBody>
          <a:bodyPr vert="horz" wrap="square" lIns="0" tIns="23732" rIns="0" bIns="0" rtlCol="0">
            <a:spAutoFit/>
          </a:bodyPr>
          <a:lstStyle/>
          <a:p>
            <a:pPr>
              <a:spcBef>
                <a:spcPts val="187"/>
              </a:spcBef>
            </a:pPr>
            <a:r>
              <a:rPr sz="1869" b="1" spc="-89" dirty="0">
                <a:solidFill>
                  <a:srgbClr val="FFFFFF"/>
                </a:solidFill>
                <a:latin typeface="Ubuntu"/>
                <a:cs typeface="Ubuntu"/>
              </a:rPr>
              <a:t>T</a:t>
            </a:r>
            <a:endParaRPr sz="1869">
              <a:latin typeface="Ubuntu"/>
              <a:cs typeface="Ubuntu"/>
            </a:endParaRPr>
          </a:p>
        </p:txBody>
      </p:sp>
      <p:sp>
        <p:nvSpPr>
          <p:cNvPr id="51" name="object 51"/>
          <p:cNvSpPr txBox="1"/>
          <p:nvPr/>
        </p:nvSpPr>
        <p:spPr>
          <a:xfrm>
            <a:off x="2610533" y="1811835"/>
            <a:ext cx="158214" cy="311607"/>
          </a:xfrm>
          <a:prstGeom prst="rect">
            <a:avLst/>
          </a:prstGeom>
        </p:spPr>
        <p:txBody>
          <a:bodyPr vert="horz" wrap="square" lIns="0" tIns="23732" rIns="0" bIns="0" rtlCol="0">
            <a:spAutoFit/>
          </a:bodyPr>
          <a:lstStyle/>
          <a:p>
            <a:pPr>
              <a:spcBef>
                <a:spcPts val="187"/>
              </a:spcBef>
            </a:pPr>
            <a:r>
              <a:rPr sz="1869" b="1" spc="-89" dirty="0">
                <a:solidFill>
                  <a:srgbClr val="FFFFFF"/>
                </a:solidFill>
                <a:latin typeface="Ubuntu"/>
                <a:cs typeface="Ubuntu"/>
              </a:rPr>
              <a:t>T</a:t>
            </a:r>
            <a:endParaRPr sz="1869">
              <a:latin typeface="Ubuntu"/>
              <a:cs typeface="Ubuntu"/>
            </a:endParaRPr>
          </a:p>
        </p:txBody>
      </p:sp>
      <p:sp>
        <p:nvSpPr>
          <p:cNvPr id="52" name="object 52"/>
          <p:cNvSpPr txBox="1"/>
          <p:nvPr/>
        </p:nvSpPr>
        <p:spPr>
          <a:xfrm>
            <a:off x="6509385" y="1472804"/>
            <a:ext cx="158214" cy="311607"/>
          </a:xfrm>
          <a:prstGeom prst="rect">
            <a:avLst/>
          </a:prstGeom>
        </p:spPr>
        <p:txBody>
          <a:bodyPr vert="horz" wrap="square" lIns="0" tIns="23732" rIns="0" bIns="0" rtlCol="0">
            <a:spAutoFit/>
          </a:bodyPr>
          <a:lstStyle/>
          <a:p>
            <a:pPr>
              <a:spcBef>
                <a:spcPts val="187"/>
              </a:spcBef>
            </a:pPr>
            <a:r>
              <a:rPr sz="1869" b="1" spc="-89" dirty="0">
                <a:solidFill>
                  <a:srgbClr val="FFFFFF"/>
                </a:solidFill>
                <a:latin typeface="Ubuntu"/>
                <a:cs typeface="Ubuntu"/>
              </a:rPr>
              <a:t>T</a:t>
            </a:r>
            <a:endParaRPr sz="1869">
              <a:latin typeface="Ubuntu"/>
              <a:cs typeface="Ubuntu"/>
            </a:endParaRPr>
          </a:p>
        </p:txBody>
      </p:sp>
      <p:sp>
        <p:nvSpPr>
          <p:cNvPr id="53" name="object 53"/>
          <p:cNvSpPr txBox="1"/>
          <p:nvPr/>
        </p:nvSpPr>
        <p:spPr>
          <a:xfrm>
            <a:off x="4800727" y="964259"/>
            <a:ext cx="185335" cy="311607"/>
          </a:xfrm>
          <a:prstGeom prst="rect">
            <a:avLst/>
          </a:prstGeom>
        </p:spPr>
        <p:txBody>
          <a:bodyPr vert="horz" wrap="square" lIns="0" tIns="23732" rIns="0" bIns="0" rtlCol="0">
            <a:spAutoFit/>
          </a:bodyPr>
          <a:lstStyle/>
          <a:p>
            <a:pPr>
              <a:spcBef>
                <a:spcPts val="187"/>
              </a:spcBef>
            </a:pPr>
            <a:r>
              <a:rPr sz="1869" b="1" spc="-89" dirty="0">
                <a:solidFill>
                  <a:srgbClr val="FFFFFF"/>
                </a:solidFill>
                <a:latin typeface="Ubuntu"/>
                <a:cs typeface="Ubuntu"/>
              </a:rPr>
              <a:t>N</a:t>
            </a:r>
            <a:endParaRPr sz="1869">
              <a:latin typeface="Ubuntu"/>
              <a:cs typeface="Ubuntu"/>
            </a:endParaRPr>
          </a:p>
        </p:txBody>
      </p:sp>
      <p:sp>
        <p:nvSpPr>
          <p:cNvPr id="54" name="object 54"/>
          <p:cNvSpPr txBox="1"/>
          <p:nvPr/>
        </p:nvSpPr>
        <p:spPr>
          <a:xfrm>
            <a:off x="1305270" y="75067"/>
            <a:ext cx="2265854" cy="861730"/>
          </a:xfrm>
          <a:prstGeom prst="rect">
            <a:avLst/>
          </a:prstGeom>
        </p:spPr>
        <p:txBody>
          <a:bodyPr vert="horz" wrap="square" lIns="0" tIns="25991" rIns="0" bIns="0" rtlCol="0">
            <a:spAutoFit/>
          </a:bodyPr>
          <a:lstStyle/>
          <a:p>
            <a:pPr marR="9041">
              <a:spcBef>
                <a:spcPts val="203"/>
              </a:spcBef>
            </a:pPr>
            <a:r>
              <a:rPr sz="1691" spc="-53" dirty="0">
                <a:solidFill>
                  <a:srgbClr val="6A7280"/>
                </a:solidFill>
                <a:latin typeface="Times New Roman"/>
                <a:cs typeface="Times New Roman"/>
              </a:rPr>
              <a:t>F: </a:t>
            </a:r>
            <a:r>
              <a:rPr sz="1780" spc="-203" dirty="0">
                <a:solidFill>
                  <a:srgbClr val="6A7280"/>
                </a:solidFill>
                <a:latin typeface="SimSun"/>
                <a:cs typeface="SimSun"/>
              </a:rPr>
              <a:t>ファンダメンタル志向</a:t>
            </a:r>
            <a:r>
              <a:rPr sz="1780" spc="-231" dirty="0">
                <a:solidFill>
                  <a:srgbClr val="6A7280"/>
                </a:solidFill>
                <a:latin typeface="SimSun"/>
                <a:cs typeface="SimSun"/>
              </a:rPr>
              <a:t> </a:t>
            </a:r>
            <a:r>
              <a:rPr sz="1691" spc="-89" dirty="0">
                <a:solidFill>
                  <a:srgbClr val="6A7280"/>
                </a:solidFill>
                <a:latin typeface="Times New Roman"/>
                <a:cs typeface="Times New Roman"/>
              </a:rPr>
              <a:t>T</a:t>
            </a:r>
            <a:r>
              <a:rPr sz="1691" spc="-71" dirty="0">
                <a:solidFill>
                  <a:srgbClr val="6A7280"/>
                </a:solidFill>
                <a:latin typeface="Times New Roman"/>
                <a:cs typeface="Times New Roman"/>
              </a:rPr>
              <a:t>: </a:t>
            </a:r>
            <a:r>
              <a:rPr sz="1780" spc="-169" dirty="0">
                <a:solidFill>
                  <a:srgbClr val="6A7280"/>
                </a:solidFill>
                <a:latin typeface="SimSun"/>
                <a:cs typeface="SimSun"/>
              </a:rPr>
              <a:t>トレンド追随志向</a:t>
            </a:r>
            <a:endParaRPr sz="1780">
              <a:latin typeface="SimSun"/>
              <a:cs typeface="SimSun"/>
            </a:endParaRPr>
          </a:p>
          <a:p>
            <a:pPr>
              <a:spcBef>
                <a:spcPts val="44"/>
              </a:spcBef>
            </a:pPr>
            <a:r>
              <a:rPr sz="2536" spc="-93" baseline="2923" dirty="0">
                <a:solidFill>
                  <a:srgbClr val="6A7280"/>
                </a:solidFill>
                <a:latin typeface="Times New Roman"/>
                <a:cs typeface="Times New Roman"/>
              </a:rPr>
              <a:t>N</a:t>
            </a:r>
            <a:r>
              <a:rPr sz="2536" spc="-78" baseline="2923" dirty="0">
                <a:solidFill>
                  <a:srgbClr val="6A7280"/>
                </a:solidFill>
                <a:latin typeface="Times New Roman"/>
                <a:cs typeface="Times New Roman"/>
              </a:rPr>
              <a:t>: </a:t>
            </a:r>
            <a:r>
              <a:rPr sz="2670" spc="-546" baseline="2777" dirty="0">
                <a:solidFill>
                  <a:srgbClr val="6A7280"/>
                </a:solidFill>
                <a:latin typeface="SimSun"/>
                <a:cs typeface="SimSun"/>
              </a:rPr>
              <a:t>ノイズト</a:t>
            </a:r>
            <a:r>
              <a:rPr sz="1869" b="1" spc="-418" dirty="0">
                <a:solidFill>
                  <a:srgbClr val="FFFFFF"/>
                </a:solidFill>
                <a:latin typeface="Ubuntu"/>
                <a:cs typeface="Ubuntu"/>
              </a:rPr>
              <a:t>F</a:t>
            </a:r>
            <a:r>
              <a:rPr sz="2670" spc="-240" baseline="2777" dirty="0">
                <a:solidFill>
                  <a:srgbClr val="6A7280"/>
                </a:solidFill>
                <a:latin typeface="SimSun"/>
                <a:cs typeface="SimSun"/>
              </a:rPr>
              <a:t>レーダー</a:t>
            </a:r>
            <a:endParaRPr sz="2670" baseline="2777">
              <a:latin typeface="SimSun"/>
              <a:cs typeface="SimSun"/>
            </a:endParaRPr>
          </a:p>
        </p:txBody>
      </p:sp>
      <p:grpSp>
        <p:nvGrpSpPr>
          <p:cNvPr id="55" name="object 55"/>
          <p:cNvGrpSpPr/>
          <p:nvPr/>
        </p:nvGrpSpPr>
        <p:grpSpPr>
          <a:xfrm>
            <a:off x="1237466" y="1700605"/>
            <a:ext cx="20121458" cy="11120199"/>
            <a:chOff x="695325" y="3629025"/>
            <a:chExt cx="11306175" cy="6248400"/>
          </a:xfrm>
        </p:grpSpPr>
        <p:pic>
          <p:nvPicPr>
            <p:cNvPr id="56" name="object 56"/>
            <p:cNvPicPr/>
            <p:nvPr/>
          </p:nvPicPr>
          <p:blipFill>
            <a:blip r:embed="rId4" cstate="print"/>
            <a:stretch>
              <a:fillRect/>
            </a:stretch>
          </p:blipFill>
          <p:spPr>
            <a:xfrm>
              <a:off x="695325" y="3629025"/>
              <a:ext cx="5048249" cy="571499"/>
            </a:xfrm>
            <a:prstGeom prst="rect">
              <a:avLst/>
            </a:prstGeom>
          </p:spPr>
        </p:pic>
        <p:pic>
          <p:nvPicPr>
            <p:cNvPr id="57" name="object 57"/>
            <p:cNvPicPr/>
            <p:nvPr/>
          </p:nvPicPr>
          <p:blipFill>
            <a:blip r:embed="rId5" cstate="print"/>
            <a:stretch>
              <a:fillRect/>
            </a:stretch>
          </p:blipFill>
          <p:spPr>
            <a:xfrm>
              <a:off x="6477000" y="7439025"/>
              <a:ext cx="5067299" cy="1904999"/>
            </a:xfrm>
            <a:prstGeom prst="rect">
              <a:avLst/>
            </a:prstGeom>
          </p:spPr>
        </p:pic>
        <p:sp>
          <p:nvSpPr>
            <p:cNvPr id="58" name="object 58"/>
            <p:cNvSpPr/>
            <p:nvPr/>
          </p:nvSpPr>
          <p:spPr>
            <a:xfrm>
              <a:off x="10706099" y="9553574"/>
              <a:ext cx="1295400" cy="323850"/>
            </a:xfrm>
            <a:custGeom>
              <a:avLst/>
              <a:gdLst/>
              <a:ahLst/>
              <a:cxnLst/>
              <a:rect l="l" t="t" r="r" b="b"/>
              <a:pathLst>
                <a:path w="1295400" h="323850">
                  <a:moveTo>
                    <a:pt x="1262352" y="323849"/>
                  </a:moveTo>
                  <a:lnTo>
                    <a:pt x="33047" y="323849"/>
                  </a:lnTo>
                  <a:lnTo>
                    <a:pt x="28187" y="322883"/>
                  </a:lnTo>
                  <a:lnTo>
                    <a:pt x="966" y="295662"/>
                  </a:lnTo>
                  <a:lnTo>
                    <a:pt x="0" y="290802"/>
                  </a:lnTo>
                  <a:lnTo>
                    <a:pt x="0" y="285749"/>
                  </a:lnTo>
                  <a:lnTo>
                    <a:pt x="0" y="33047"/>
                  </a:lnTo>
                  <a:lnTo>
                    <a:pt x="28187" y="966"/>
                  </a:lnTo>
                  <a:lnTo>
                    <a:pt x="33047" y="0"/>
                  </a:lnTo>
                  <a:lnTo>
                    <a:pt x="1262352" y="0"/>
                  </a:lnTo>
                  <a:lnTo>
                    <a:pt x="1294433" y="28187"/>
                  </a:lnTo>
                  <a:lnTo>
                    <a:pt x="1295399" y="33047"/>
                  </a:lnTo>
                  <a:lnTo>
                    <a:pt x="1295399" y="290802"/>
                  </a:lnTo>
                  <a:lnTo>
                    <a:pt x="1267212" y="322883"/>
                  </a:lnTo>
                  <a:lnTo>
                    <a:pt x="1262352" y="323849"/>
                  </a:lnTo>
                  <a:close/>
                </a:path>
              </a:pathLst>
            </a:custGeom>
            <a:solidFill>
              <a:srgbClr val="333333"/>
            </a:solidFill>
          </p:spPr>
          <p:txBody>
            <a:bodyPr wrap="square" lIns="0" tIns="0" rIns="0" bIns="0" rtlCol="0"/>
            <a:lstStyle/>
            <a:p>
              <a:endParaRPr/>
            </a:p>
          </p:txBody>
        </p:sp>
        <p:pic>
          <p:nvPicPr>
            <p:cNvPr id="59" name="object 59"/>
            <p:cNvPicPr/>
            <p:nvPr/>
          </p:nvPicPr>
          <p:blipFill>
            <a:blip r:embed="rId6" cstate="print"/>
            <a:stretch>
              <a:fillRect/>
            </a:stretch>
          </p:blipFill>
          <p:spPr>
            <a:xfrm>
              <a:off x="10820399" y="9648824"/>
              <a:ext cx="133349" cy="133349"/>
            </a:xfrm>
            <a:prstGeom prst="rect">
              <a:avLst/>
            </a:prstGeom>
          </p:spPr>
        </p:pic>
      </p:grpSp>
      <p:sp>
        <p:nvSpPr>
          <p:cNvPr id="60" name="object 60"/>
          <p:cNvSpPr txBox="1"/>
          <p:nvPr/>
        </p:nvSpPr>
        <p:spPr>
          <a:xfrm>
            <a:off x="8051713" y="142877"/>
            <a:ext cx="2057915" cy="300166"/>
          </a:xfrm>
          <a:prstGeom prst="rect">
            <a:avLst/>
          </a:prstGeom>
        </p:spPr>
        <p:txBody>
          <a:bodyPr vert="horz" wrap="square" lIns="0" tIns="25991" rIns="0" bIns="0" rtlCol="0">
            <a:spAutoFit/>
          </a:bodyPr>
          <a:lstStyle/>
          <a:p>
            <a:pPr>
              <a:spcBef>
                <a:spcPts val="203"/>
              </a:spcBef>
            </a:pPr>
            <a:r>
              <a:rPr sz="1780" spc="-169" dirty="0">
                <a:solidFill>
                  <a:srgbClr val="6A7280"/>
                </a:solidFill>
                <a:latin typeface="SimSun"/>
                <a:cs typeface="SimSun"/>
              </a:rPr>
              <a:t>人工市場での価格形成</a:t>
            </a:r>
            <a:endParaRPr sz="1780">
              <a:latin typeface="SimSun"/>
              <a:cs typeface="SimSun"/>
            </a:endParaRPr>
          </a:p>
        </p:txBody>
      </p:sp>
      <p:sp>
        <p:nvSpPr>
          <p:cNvPr id="61" name="object 61"/>
          <p:cNvSpPr txBox="1"/>
          <p:nvPr/>
        </p:nvSpPr>
        <p:spPr>
          <a:xfrm>
            <a:off x="19576799" y="12415775"/>
            <a:ext cx="1601352" cy="256480"/>
          </a:xfrm>
          <a:prstGeom prst="rect">
            <a:avLst/>
          </a:prstGeom>
        </p:spPr>
        <p:txBody>
          <a:bodyPr vert="horz" wrap="square" lIns="0" tIns="0" rIns="0" bIns="0" rtlCol="0">
            <a:spAutoFit/>
          </a:bodyPr>
          <a:lstStyle/>
          <a:p>
            <a:pPr marL="22602">
              <a:lnSpc>
                <a:spcPts val="1958"/>
              </a:lnSpc>
            </a:pPr>
            <a:r>
              <a:rPr sz="1869" spc="-142" dirty="0">
                <a:solidFill>
                  <a:srgbClr val="FFFFFF"/>
                </a:solidFill>
                <a:latin typeface="Arial"/>
                <a:cs typeface="Arial"/>
              </a:rPr>
              <a:t>Genspark</a:t>
            </a:r>
            <a:r>
              <a:rPr sz="1869" spc="-98" dirty="0">
                <a:solidFill>
                  <a:srgbClr val="FFFFFF"/>
                </a:solidFill>
                <a:latin typeface="Arial"/>
                <a:cs typeface="Arial"/>
              </a:rPr>
              <a:t> </a:t>
            </a:r>
            <a:r>
              <a:rPr sz="1780" spc="-151" dirty="0">
                <a:solidFill>
                  <a:srgbClr val="FFFFFF"/>
                </a:solidFill>
                <a:latin typeface="SimSun"/>
                <a:cs typeface="SimSun"/>
              </a:rPr>
              <a:t>で作成</a:t>
            </a:r>
            <a:endParaRPr sz="1780">
              <a:latin typeface="SimSun"/>
              <a:cs typeface="SimSu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2141</Words>
  <Application>Microsoft Office PowerPoint</Application>
  <PresentationFormat>ユーザー設定</PresentationFormat>
  <Paragraphs>435</Paragraphs>
  <Slides>13</Slides>
  <Notes>0</Notes>
  <HiddenSlides>0</HiddenSlides>
  <MMClips>0</MMClips>
  <ScaleCrop>false</ScaleCrop>
  <HeadingPairs>
    <vt:vector size="6" baseType="variant">
      <vt:variant>
        <vt:lpstr>使用されているフォント</vt:lpstr>
      </vt:variant>
      <vt:variant>
        <vt:i4>23</vt:i4>
      </vt:variant>
      <vt:variant>
        <vt:lpstr>テーマ</vt:lpstr>
      </vt:variant>
      <vt:variant>
        <vt:i4>1</vt:i4>
      </vt:variant>
      <vt:variant>
        <vt:lpstr>スライド タイトル</vt:lpstr>
      </vt:variant>
      <vt:variant>
        <vt:i4>13</vt:i4>
      </vt:variant>
    </vt:vector>
  </HeadingPairs>
  <TitlesOfParts>
    <vt:vector size="37" baseType="lpstr">
      <vt:lpstr>Archivo SemiCondensed</vt:lpstr>
      <vt:lpstr>BIZ UDPGothic</vt:lpstr>
      <vt:lpstr>Bodoni</vt:lpstr>
      <vt:lpstr>DejaVu Sans</vt:lpstr>
      <vt:lpstr>DejaVu Sans Condensed</vt:lpstr>
      <vt:lpstr>Liberation Sans</vt:lpstr>
      <vt:lpstr>Noto Sans Lao</vt:lpstr>
      <vt:lpstr>PMingLiU</vt:lpstr>
      <vt:lpstr>SimSun</vt:lpstr>
      <vt:lpstr>UD Digi Kyokasho NK-B</vt:lpstr>
      <vt:lpstr>Meiryo</vt:lpstr>
      <vt:lpstr>Yu Gothic Light</vt:lpstr>
      <vt:lpstr>Arial</vt:lpstr>
      <vt:lpstr>Arial Black</vt:lpstr>
      <vt:lpstr>Calibri</vt:lpstr>
      <vt:lpstr>Cambria</vt:lpstr>
      <vt:lpstr>Lucida Console</vt:lpstr>
      <vt:lpstr>Lucida Sans</vt:lpstr>
      <vt:lpstr>Microsoft Sans Serif</vt:lpstr>
      <vt:lpstr>Tahoma</vt:lpstr>
      <vt:lpstr>Times New Roman</vt:lpstr>
      <vt:lpstr>Trebuchet MS</vt:lpstr>
      <vt:lpstr>Ubuntu</vt:lpstr>
      <vt:lpstr>Office Theme</vt:lpstr>
      <vt:lpstr>金融時系列データ生成の手法と評価</vt:lpstr>
      <vt:lpstr>目次</vt:lpstr>
      <vt:lpstr>金融時系列に共通するスタイライズドファクト</vt:lpstr>
      <vt:lpstr>金融時系列に共通するスタイライズドファクト</vt:lpstr>
      <vt:lpstr>金融時系列に共通するスタイライズドファクト</vt:lpstr>
      <vt:lpstr>金融時系列データ生成手法の概要と学術的貢献</vt:lpstr>
      <vt:lpstr>金融時系列データ生成手法の概要と学術的貢献</vt:lpstr>
      <vt:lpstr>金融時系列データ生成手法の概要と学術的貢献</vt:lpstr>
      <vt:lpstr>金融時系列データ生成手法の概要と学術的貢献</vt:lpstr>
      <vt:lpstr>生成データの評価指標と検証方法</vt:lpstr>
      <vt:lpstr>資産クラスごとに見られるスタイライズドファクトの違い</vt:lpstr>
      <vt:lpstr>高品質な擬似データの可能な応用（ユースケース）</vt:lpstr>
      <vt:lpstr>まとめと参考文献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泰弘 仲山</cp:lastModifiedBy>
  <cp:revision>1</cp:revision>
  <dcterms:created xsi:type="dcterms:W3CDTF">2025-05-11T15:04:07Z</dcterms:created>
  <dcterms:modified xsi:type="dcterms:W3CDTF">2025-05-26T16:27:16Z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2025-05-11T00:00:00Z</vt:filetime>
  </property>
  <property fmtid="{D5CDD505-2E9C-101B-9397-08002B2CF9AE}" pid="3" name="Producer">
    <vt:lpwstr>pypdf</vt:lpwstr>
  </property>
  <property fmtid="{D5CDD505-2E9C-101B-9397-08002B2CF9AE}" pid="4" name="LastSaved">
    <vt:filetime>2025-05-11T00:00:00Z</vt:filetime>
  </property>
</Properties>
</file>