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0"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85D97-D495-4F22-8641-D99CBEB2B348}" v="2" dt="2023-03-24T06:26:06.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F8685D97-D495-4F22-8641-D99CBEB2B348}"/>
    <pc:docChg chg="undo custSel addSld modSld sldOrd">
      <pc:chgData name="泰弘 仲山" userId="857b4835f3abfbd8" providerId="LiveId" clId="{F8685D97-D495-4F22-8641-D99CBEB2B348}" dt="2023-03-24T06:33:26.218" v="107" actId="20577"/>
      <pc:docMkLst>
        <pc:docMk/>
      </pc:docMkLst>
      <pc:sldChg chg="modSp mod">
        <pc:chgData name="泰弘 仲山" userId="857b4835f3abfbd8" providerId="LiveId" clId="{F8685D97-D495-4F22-8641-D99CBEB2B348}" dt="2023-03-24T06:33:26.218" v="107" actId="20577"/>
        <pc:sldMkLst>
          <pc:docMk/>
          <pc:sldMk cId="1228024299" sldId="258"/>
        </pc:sldMkLst>
        <pc:spChg chg="mod">
          <ac:chgData name="泰弘 仲山" userId="857b4835f3abfbd8" providerId="LiveId" clId="{F8685D97-D495-4F22-8641-D99CBEB2B348}" dt="2023-03-24T06:33:26.218" v="107" actId="20577"/>
          <ac:spMkLst>
            <pc:docMk/>
            <pc:sldMk cId="1228024299" sldId="258"/>
            <ac:spMk id="3" creationId="{96D8B4D8-77B6-1B77-30CE-6815C1730E23}"/>
          </ac:spMkLst>
        </pc:spChg>
      </pc:sldChg>
      <pc:sldChg chg="addSp delSp modSp mod">
        <pc:chgData name="泰弘 仲山" userId="857b4835f3abfbd8" providerId="LiveId" clId="{F8685D97-D495-4F22-8641-D99CBEB2B348}" dt="2023-03-24T06:32:57.321" v="42" actId="27636"/>
        <pc:sldMkLst>
          <pc:docMk/>
          <pc:sldMk cId="2390902758" sldId="260"/>
        </pc:sldMkLst>
        <pc:spChg chg="mod">
          <ac:chgData name="泰弘 仲山" userId="857b4835f3abfbd8" providerId="LiveId" clId="{F8685D97-D495-4F22-8641-D99CBEB2B348}" dt="2023-03-24T06:32:57.321" v="42" actId="27636"/>
          <ac:spMkLst>
            <pc:docMk/>
            <pc:sldMk cId="2390902758" sldId="260"/>
            <ac:spMk id="3" creationId="{B719A28D-5329-F44A-A8D9-50C211B0F30D}"/>
          </ac:spMkLst>
        </pc:spChg>
        <pc:spChg chg="add del">
          <ac:chgData name="泰弘 仲山" userId="857b4835f3abfbd8" providerId="LiveId" clId="{F8685D97-D495-4F22-8641-D99CBEB2B348}" dt="2023-03-24T06:21:36.511" v="1" actId="22"/>
          <ac:spMkLst>
            <pc:docMk/>
            <pc:sldMk cId="2390902758" sldId="260"/>
            <ac:spMk id="5" creationId="{F4364C71-45FF-84FA-D8DB-2670EB141825}"/>
          </ac:spMkLst>
        </pc:spChg>
      </pc:sldChg>
      <pc:sldChg chg="modSp add mod ord">
        <pc:chgData name="泰弘 仲山" userId="857b4835f3abfbd8" providerId="LiveId" clId="{F8685D97-D495-4F22-8641-D99CBEB2B348}" dt="2023-03-24T06:24:44.749" v="19"/>
        <pc:sldMkLst>
          <pc:docMk/>
          <pc:sldMk cId="3422044690" sldId="261"/>
        </pc:sldMkLst>
        <pc:spChg chg="mod">
          <ac:chgData name="泰弘 仲山" userId="857b4835f3abfbd8" providerId="LiveId" clId="{F8685D97-D495-4F22-8641-D99CBEB2B348}" dt="2023-03-24T06:24:44.749" v="19"/>
          <ac:spMkLst>
            <pc:docMk/>
            <pc:sldMk cId="3422044690" sldId="261"/>
            <ac:spMk id="3" creationId="{B719A28D-5329-F44A-A8D9-50C211B0F30D}"/>
          </ac:spMkLst>
        </pc:spChg>
      </pc:sldChg>
      <pc:sldChg chg="modSp add mod">
        <pc:chgData name="泰弘 仲山" userId="857b4835f3abfbd8" providerId="LiveId" clId="{F8685D97-D495-4F22-8641-D99CBEB2B348}" dt="2023-03-24T06:30:23.363" v="33" actId="207"/>
        <pc:sldMkLst>
          <pc:docMk/>
          <pc:sldMk cId="3587561878" sldId="262"/>
        </pc:sldMkLst>
        <pc:spChg chg="mod">
          <ac:chgData name="泰弘 仲山" userId="857b4835f3abfbd8" providerId="LiveId" clId="{F8685D97-D495-4F22-8641-D99CBEB2B348}" dt="2023-03-24T06:30:23.363" v="33" actId="207"/>
          <ac:spMkLst>
            <pc:docMk/>
            <pc:sldMk cId="3587561878" sldId="262"/>
            <ac:spMk id="3" creationId="{B719A28D-5329-F44A-A8D9-50C211B0F3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8278D-D470-535E-4B1E-0D6537369D2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3051FD8-F117-DE4E-E317-D2013FB35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36C767A-2741-8D3D-D90C-9EF64626C2DA}"/>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5" name="フッター プレースホルダー 4">
            <a:extLst>
              <a:ext uri="{FF2B5EF4-FFF2-40B4-BE49-F238E27FC236}">
                <a16:creationId xmlns:a16="http://schemas.microsoft.com/office/drawing/2014/main" id="{C81227B4-5423-1ED4-66C1-B5DF240EC6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C34B39-6C5E-A816-9E86-C124869DF3E3}"/>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267747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6F228-E72B-1B64-48DF-66765436F9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C0539B-24E6-36EC-3A22-07FCDDD01AA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36B6E8-F911-A1CD-1D02-E4B71DDCCD36}"/>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5" name="フッター プレースホルダー 4">
            <a:extLst>
              <a:ext uri="{FF2B5EF4-FFF2-40B4-BE49-F238E27FC236}">
                <a16:creationId xmlns:a16="http://schemas.microsoft.com/office/drawing/2014/main" id="{503DD0C2-04C7-9C2F-7ACE-1F9EFEEF26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8CA03C-5419-EBEE-6B74-8E5A4B884F26}"/>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410225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B32A956-B91C-5740-1E84-F2D66E66E0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948BBE-B4C6-A717-3126-4189A3AFB5E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221CBA-2708-2207-6E24-026ADEF5868E}"/>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5" name="フッター プレースホルダー 4">
            <a:extLst>
              <a:ext uri="{FF2B5EF4-FFF2-40B4-BE49-F238E27FC236}">
                <a16:creationId xmlns:a16="http://schemas.microsoft.com/office/drawing/2014/main" id="{85B28DBA-F24F-9898-04B2-6BC67A0818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650443-CF76-38B6-ABA8-A2AE74DF4847}"/>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356517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668A2-1DD6-EA05-FE84-1DF352F358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0058DB-0064-1F8B-27FB-2E75D7EDD0D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973385-7802-B847-9FFA-1C45BBD4847F}"/>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5" name="フッター プレースホルダー 4">
            <a:extLst>
              <a:ext uri="{FF2B5EF4-FFF2-40B4-BE49-F238E27FC236}">
                <a16:creationId xmlns:a16="http://schemas.microsoft.com/office/drawing/2014/main" id="{070B9F23-697A-5E41-51AD-99B4B728B4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81D9F0-DB9D-0CEE-7ED1-60AE5F01DCD1}"/>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34150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ECC66-EB7F-4164-29E5-89E2D5D3177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2B91C7-EBEE-AB77-D1E8-036672AC8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FA8CE9E-501F-FF79-A142-94348FB7571C}"/>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5" name="フッター プレースホルダー 4">
            <a:extLst>
              <a:ext uri="{FF2B5EF4-FFF2-40B4-BE49-F238E27FC236}">
                <a16:creationId xmlns:a16="http://schemas.microsoft.com/office/drawing/2014/main" id="{7C405220-AC87-475B-5A8C-C9D4E52FC6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A3EC8D-CE75-2626-4A17-523A37548E0B}"/>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75936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3F443-55FD-EF79-F5E0-8A8EBA0EF4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4FE110-3165-DA86-62B4-093011164B6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F51783C-D85A-2293-C790-192FEA10B1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2511A4-D047-1B96-598E-80CDF5EE0994}"/>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6" name="フッター プレースホルダー 5">
            <a:extLst>
              <a:ext uri="{FF2B5EF4-FFF2-40B4-BE49-F238E27FC236}">
                <a16:creationId xmlns:a16="http://schemas.microsoft.com/office/drawing/2014/main" id="{D8269FC0-ADAA-8012-6D6E-D9847DD2C8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E2C21F-FD7F-F716-F296-75A42F63640F}"/>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219247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998F2-2B71-C886-B750-F00933D63D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10434-8134-EF3F-A567-8F8E74B2AD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F29DFF-F41C-D2FF-01B4-AC2C03028CD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6573C5-1F70-A8EC-FC7C-5C2FF56AB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6F6572-8E61-D8F1-5942-E2BE618BE10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AC502B-0663-CE08-3CD8-EAD5EA35670A}"/>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8" name="フッター プレースホルダー 7">
            <a:extLst>
              <a:ext uri="{FF2B5EF4-FFF2-40B4-BE49-F238E27FC236}">
                <a16:creationId xmlns:a16="http://schemas.microsoft.com/office/drawing/2014/main" id="{A0477BE3-9628-CE12-8FEE-C2137160B0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B94C28-B9D5-7601-4DD8-1C3CE0883498}"/>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237201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EFA3F-274A-A1AF-9DC8-89DF26A6261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9DB8425-EB9E-096D-F75F-BC2EBD4C0A22}"/>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4" name="フッター プレースホルダー 3">
            <a:extLst>
              <a:ext uri="{FF2B5EF4-FFF2-40B4-BE49-F238E27FC236}">
                <a16:creationId xmlns:a16="http://schemas.microsoft.com/office/drawing/2014/main" id="{24A6EC6E-8615-86D9-124B-149AF38C5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DA7AE4B-DA79-6B94-D89A-D3EC6F3143E3}"/>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380647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8C9A58C-FC9C-F883-64A1-E30B30786598}"/>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3" name="フッター プレースホルダー 2">
            <a:extLst>
              <a:ext uri="{FF2B5EF4-FFF2-40B4-BE49-F238E27FC236}">
                <a16:creationId xmlns:a16="http://schemas.microsoft.com/office/drawing/2014/main" id="{703D2203-AD6D-A644-47CC-6FC6EAEF5BB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51E205-471F-34A4-18B2-D62357CABDC0}"/>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27284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609038-8769-CC5A-178F-E776784F36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9CF9B9-A6E6-8E70-C403-4BCB0947A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675D0A8-3177-C4C7-9A4F-950C0545B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53EAE5-2FB6-B337-99BC-A0C867FAACCF}"/>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6" name="フッター プレースホルダー 5">
            <a:extLst>
              <a:ext uri="{FF2B5EF4-FFF2-40B4-BE49-F238E27FC236}">
                <a16:creationId xmlns:a16="http://schemas.microsoft.com/office/drawing/2014/main" id="{D8730757-2AC3-3A93-A067-22860764A5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1026EB-3CDD-AFD6-3C22-B21D4766C4C3}"/>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53080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94E790-F1B2-3FF6-222A-F0A8DADB51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717EDAB-1617-A2C1-934C-63C2BC655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B4B0400-2DD5-5E10-3A32-A359E8044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5B7F8A-2C17-CC84-AEAB-050F85C7E6A1}"/>
              </a:ext>
            </a:extLst>
          </p:cNvPr>
          <p:cNvSpPr>
            <a:spLocks noGrp="1"/>
          </p:cNvSpPr>
          <p:nvPr>
            <p:ph type="dt" sz="half" idx="10"/>
          </p:nvPr>
        </p:nvSpPr>
        <p:spPr/>
        <p:txBody>
          <a:bodyPr/>
          <a:lstStyle/>
          <a:p>
            <a:fld id="{3BB8D10E-1885-426B-8B1E-19328C238EA2}" type="datetimeFigureOut">
              <a:rPr kumimoji="1" lang="ja-JP" altLang="en-US" smtClean="0"/>
              <a:t>2023/3/24</a:t>
            </a:fld>
            <a:endParaRPr kumimoji="1" lang="ja-JP" altLang="en-US"/>
          </a:p>
        </p:txBody>
      </p:sp>
      <p:sp>
        <p:nvSpPr>
          <p:cNvPr id="6" name="フッター プレースホルダー 5">
            <a:extLst>
              <a:ext uri="{FF2B5EF4-FFF2-40B4-BE49-F238E27FC236}">
                <a16:creationId xmlns:a16="http://schemas.microsoft.com/office/drawing/2014/main" id="{FCCED47C-E7C4-9F28-3FAD-E12B1461A8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B2B849-9C32-80A9-18F3-8362E160572F}"/>
              </a:ext>
            </a:extLst>
          </p:cNvPr>
          <p:cNvSpPr>
            <a:spLocks noGrp="1"/>
          </p:cNvSpPr>
          <p:nvPr>
            <p:ph type="sldNum" sz="quarter" idx="12"/>
          </p:nvPr>
        </p:nvSpPr>
        <p:spPr/>
        <p:txBody>
          <a:body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307986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82D480B-29D1-A02D-D82E-47048CF1A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83A346-B72D-3BA0-D41A-EF6860857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5203FC-F232-77E4-8E9B-536E104F3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8D10E-1885-426B-8B1E-19328C238EA2}" type="datetimeFigureOut">
              <a:rPr kumimoji="1" lang="ja-JP" altLang="en-US" smtClean="0"/>
              <a:t>2023/3/24</a:t>
            </a:fld>
            <a:endParaRPr kumimoji="1" lang="ja-JP" altLang="en-US"/>
          </a:p>
        </p:txBody>
      </p:sp>
      <p:sp>
        <p:nvSpPr>
          <p:cNvPr id="5" name="フッター プレースホルダー 4">
            <a:extLst>
              <a:ext uri="{FF2B5EF4-FFF2-40B4-BE49-F238E27FC236}">
                <a16:creationId xmlns:a16="http://schemas.microsoft.com/office/drawing/2014/main" id="{F7DD8783-EF5A-05D1-9453-9EFF5B170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877FEF-ADDC-F717-A938-78C6551AB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A2519-3F9C-446A-A962-79715C3D948A}" type="slidenum">
              <a:rPr kumimoji="1" lang="ja-JP" altLang="en-US" smtClean="0"/>
              <a:t>‹#›</a:t>
            </a:fld>
            <a:endParaRPr kumimoji="1" lang="ja-JP" altLang="en-US"/>
          </a:p>
        </p:txBody>
      </p:sp>
    </p:spTree>
    <p:extLst>
      <p:ext uri="{BB962C8B-B14F-4D97-AF65-F5344CB8AC3E}">
        <p14:creationId xmlns:p14="http://schemas.microsoft.com/office/powerpoint/2010/main" val="370076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757F14-C241-34A0-053B-3862C36C6087}"/>
              </a:ext>
            </a:extLst>
          </p:cNvPr>
          <p:cNvSpPr>
            <a:spLocks noGrp="1"/>
          </p:cNvSpPr>
          <p:nvPr>
            <p:ph type="title"/>
          </p:nvPr>
        </p:nvSpPr>
        <p:spPr>
          <a:xfrm>
            <a:off x="838200" y="365126"/>
            <a:ext cx="10515600" cy="754548"/>
          </a:xfrm>
        </p:spPr>
        <p:txBody>
          <a:bodyPr>
            <a:normAutofit/>
          </a:bodyPr>
          <a:lstStyle/>
          <a:p>
            <a:r>
              <a:rPr kumimoji="1" lang="en-US" altLang="ja-JP" sz="3200" dirty="0"/>
              <a:t>Chat-GPT(API</a:t>
            </a:r>
            <a:r>
              <a:rPr kumimoji="1" lang="ja-JP" altLang="en-US" sz="3200" dirty="0"/>
              <a:t>：</a:t>
            </a:r>
            <a:r>
              <a:rPr kumimoji="1" lang="en-US" altLang="ja-JP" sz="3200" dirty="0"/>
              <a:t>gpt-3.5-turbo)</a:t>
            </a:r>
            <a:endParaRPr kumimoji="1" lang="ja-JP" altLang="en-US" sz="3200" dirty="0"/>
          </a:p>
        </p:txBody>
      </p:sp>
      <p:sp>
        <p:nvSpPr>
          <p:cNvPr id="3" name="コンテンツ プレースホルダー 2">
            <a:extLst>
              <a:ext uri="{FF2B5EF4-FFF2-40B4-BE49-F238E27FC236}">
                <a16:creationId xmlns:a16="http://schemas.microsoft.com/office/drawing/2014/main" id="{96D8B4D8-77B6-1B77-30CE-6815C1730E23}"/>
              </a:ext>
            </a:extLst>
          </p:cNvPr>
          <p:cNvSpPr>
            <a:spLocks noGrp="1"/>
          </p:cNvSpPr>
          <p:nvPr>
            <p:ph idx="1"/>
          </p:nvPr>
        </p:nvSpPr>
        <p:spPr>
          <a:xfrm>
            <a:off x="838200" y="1315616"/>
            <a:ext cx="10515600" cy="4861347"/>
          </a:xfrm>
        </p:spPr>
        <p:txBody>
          <a:bodyPr/>
          <a:lstStyle/>
          <a:p>
            <a:r>
              <a:rPr kumimoji="1" lang="ja-JP" altLang="en-US" dirty="0"/>
              <a:t>１文ずつ入力し、インフレと政策金利について以下のどれに</a:t>
            </a:r>
            <a:r>
              <a:rPr lang="ja-JP" altLang="en-US" dirty="0"/>
              <a:t>相当するかを聞いた</a:t>
            </a:r>
            <a:endParaRPr kumimoji="1" lang="en-US" altLang="ja-JP" dirty="0"/>
          </a:p>
          <a:p>
            <a:pPr lvl="1"/>
            <a:r>
              <a:rPr kumimoji="1" lang="en-US" altLang="ja-JP" dirty="0"/>
              <a:t>[</a:t>
            </a:r>
            <a:r>
              <a:rPr kumimoji="1" lang="ja-JP" altLang="en-US" dirty="0"/>
              <a:t>インフレの上昇を示唆</a:t>
            </a:r>
            <a:r>
              <a:rPr kumimoji="1" lang="en-US" altLang="ja-JP" dirty="0"/>
              <a:t>][</a:t>
            </a:r>
            <a:r>
              <a:rPr kumimoji="1" lang="ja-JP" altLang="en-US" dirty="0"/>
              <a:t>インフレの低下を示唆</a:t>
            </a:r>
            <a:r>
              <a:rPr kumimoji="1" lang="en-US" altLang="ja-JP" dirty="0"/>
              <a:t>][</a:t>
            </a:r>
            <a:r>
              <a:rPr kumimoji="1" lang="ja-JP" altLang="en-US" dirty="0"/>
              <a:t>関係ない</a:t>
            </a:r>
            <a:r>
              <a:rPr kumimoji="1" lang="en-US" altLang="ja-JP" dirty="0"/>
              <a:t>]</a:t>
            </a:r>
          </a:p>
          <a:p>
            <a:pPr lvl="1"/>
            <a:r>
              <a:rPr kumimoji="1" lang="en-US" altLang="ja-JP" dirty="0"/>
              <a:t>[</a:t>
            </a:r>
            <a:r>
              <a:rPr kumimoji="1" lang="ja-JP" altLang="en-US" dirty="0"/>
              <a:t>政策金利の引き上げを示唆</a:t>
            </a:r>
            <a:r>
              <a:rPr kumimoji="1" lang="en-US" altLang="ja-JP" dirty="0"/>
              <a:t>][</a:t>
            </a:r>
            <a:r>
              <a:rPr kumimoji="1" lang="ja-JP" altLang="en-US" dirty="0"/>
              <a:t>政策金利の引き上げ停止を示唆</a:t>
            </a:r>
            <a:r>
              <a:rPr kumimoji="1" lang="en-US" altLang="ja-JP" dirty="0"/>
              <a:t>][</a:t>
            </a:r>
            <a:r>
              <a:rPr kumimoji="1" lang="ja-JP" altLang="en-US" dirty="0"/>
              <a:t>関係ない</a:t>
            </a:r>
            <a:r>
              <a:rPr kumimoji="1" lang="en-US" altLang="ja-JP" dirty="0"/>
              <a:t>]</a:t>
            </a:r>
          </a:p>
          <a:p>
            <a:pPr lvl="1"/>
            <a:endParaRPr lang="en-US" altLang="ja-JP" dirty="0"/>
          </a:p>
          <a:p>
            <a:r>
              <a:rPr lang="ja-JP" altLang="en-US" dirty="0"/>
              <a:t>いくつかの文について判断理由を聞いた</a:t>
            </a:r>
            <a:endParaRPr kumimoji="1" lang="ja-JP" altLang="en-US" dirty="0"/>
          </a:p>
        </p:txBody>
      </p:sp>
    </p:spTree>
    <p:extLst>
      <p:ext uri="{BB962C8B-B14F-4D97-AF65-F5344CB8AC3E}">
        <p14:creationId xmlns:p14="http://schemas.microsoft.com/office/powerpoint/2010/main" val="122802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45F8D-7CCC-E7A8-F839-5D102240BB6C}"/>
              </a:ext>
            </a:extLst>
          </p:cNvPr>
          <p:cNvSpPr>
            <a:spLocks noGrp="1"/>
          </p:cNvSpPr>
          <p:nvPr>
            <p:ph type="title"/>
          </p:nvPr>
        </p:nvSpPr>
        <p:spPr>
          <a:xfrm>
            <a:off x="838200" y="365126"/>
            <a:ext cx="10515600" cy="596900"/>
          </a:xfrm>
        </p:spPr>
        <p:txBody>
          <a:bodyPr>
            <a:normAutofit fontScale="90000"/>
          </a:bodyPr>
          <a:lstStyle/>
          <a:p>
            <a:r>
              <a:rPr kumimoji="1" lang="en-US" altLang="ja-JP" dirty="0"/>
              <a:t>BOE</a:t>
            </a:r>
            <a:endParaRPr kumimoji="1" lang="ja-JP" altLang="en-US" dirty="0"/>
          </a:p>
        </p:txBody>
      </p:sp>
      <p:sp>
        <p:nvSpPr>
          <p:cNvPr id="3" name="コンテンツ プレースホルダー 2">
            <a:extLst>
              <a:ext uri="{FF2B5EF4-FFF2-40B4-BE49-F238E27FC236}">
                <a16:creationId xmlns:a16="http://schemas.microsoft.com/office/drawing/2014/main" id="{756E45BC-B06F-EE75-C941-D0D2D786CDD3}"/>
              </a:ext>
            </a:extLst>
          </p:cNvPr>
          <p:cNvSpPr>
            <a:spLocks noGrp="1"/>
          </p:cNvSpPr>
          <p:nvPr>
            <p:ph idx="1"/>
          </p:nvPr>
        </p:nvSpPr>
        <p:spPr>
          <a:xfrm>
            <a:off x="838200" y="1095375"/>
            <a:ext cx="10515600" cy="472168"/>
          </a:xfrm>
        </p:spPr>
        <p:txBody>
          <a:bodyPr>
            <a:normAutofit/>
          </a:bodyPr>
          <a:lstStyle/>
          <a:p>
            <a:r>
              <a:rPr kumimoji="1" lang="ja-JP" altLang="en-US" sz="1800" dirty="0"/>
              <a:t>インフレ上昇を示唆している文とインフレ低下を示唆している文</a:t>
            </a:r>
          </a:p>
        </p:txBody>
      </p:sp>
      <p:pic>
        <p:nvPicPr>
          <p:cNvPr id="5" name="図 4">
            <a:extLst>
              <a:ext uri="{FF2B5EF4-FFF2-40B4-BE49-F238E27FC236}">
                <a16:creationId xmlns:a16="http://schemas.microsoft.com/office/drawing/2014/main" id="{DE91664E-F987-6CB6-8722-616D6122AD9F}"/>
              </a:ext>
            </a:extLst>
          </p:cNvPr>
          <p:cNvPicPr>
            <a:picLocks noChangeAspect="1"/>
          </p:cNvPicPr>
          <p:nvPr/>
        </p:nvPicPr>
        <p:blipFill>
          <a:blip r:embed="rId2"/>
          <a:stretch>
            <a:fillRect/>
          </a:stretch>
        </p:blipFill>
        <p:spPr>
          <a:xfrm>
            <a:off x="1432441" y="1638300"/>
            <a:ext cx="3949627" cy="1419225"/>
          </a:xfrm>
          <a:prstGeom prst="rect">
            <a:avLst/>
          </a:prstGeom>
        </p:spPr>
      </p:pic>
      <p:pic>
        <p:nvPicPr>
          <p:cNvPr id="7" name="図 6">
            <a:extLst>
              <a:ext uri="{FF2B5EF4-FFF2-40B4-BE49-F238E27FC236}">
                <a16:creationId xmlns:a16="http://schemas.microsoft.com/office/drawing/2014/main" id="{77C4D8D4-10A0-BEC8-B289-FEB0B148EB41}"/>
              </a:ext>
            </a:extLst>
          </p:cNvPr>
          <p:cNvPicPr>
            <a:picLocks noChangeAspect="1"/>
          </p:cNvPicPr>
          <p:nvPr/>
        </p:nvPicPr>
        <p:blipFill>
          <a:blip r:embed="rId3"/>
          <a:stretch>
            <a:fillRect/>
          </a:stretch>
        </p:blipFill>
        <p:spPr>
          <a:xfrm>
            <a:off x="6364186" y="1638300"/>
            <a:ext cx="4164608" cy="1419225"/>
          </a:xfrm>
          <a:prstGeom prst="rect">
            <a:avLst/>
          </a:prstGeom>
        </p:spPr>
      </p:pic>
      <p:pic>
        <p:nvPicPr>
          <p:cNvPr id="9" name="図 8">
            <a:extLst>
              <a:ext uri="{FF2B5EF4-FFF2-40B4-BE49-F238E27FC236}">
                <a16:creationId xmlns:a16="http://schemas.microsoft.com/office/drawing/2014/main" id="{99210C1F-B03C-3E9E-9C33-6FB0EE4B4DCE}"/>
              </a:ext>
            </a:extLst>
          </p:cNvPr>
          <p:cNvPicPr>
            <a:picLocks noChangeAspect="1"/>
          </p:cNvPicPr>
          <p:nvPr/>
        </p:nvPicPr>
        <p:blipFill>
          <a:blip r:embed="rId4"/>
          <a:stretch>
            <a:fillRect/>
          </a:stretch>
        </p:blipFill>
        <p:spPr>
          <a:xfrm>
            <a:off x="1419170" y="4228032"/>
            <a:ext cx="3962898" cy="1270712"/>
          </a:xfrm>
          <a:prstGeom prst="rect">
            <a:avLst/>
          </a:prstGeom>
        </p:spPr>
      </p:pic>
      <p:pic>
        <p:nvPicPr>
          <p:cNvPr id="11" name="図 10">
            <a:extLst>
              <a:ext uri="{FF2B5EF4-FFF2-40B4-BE49-F238E27FC236}">
                <a16:creationId xmlns:a16="http://schemas.microsoft.com/office/drawing/2014/main" id="{8BB92EF4-C936-7CF8-C0D4-8ED1DDC280A3}"/>
              </a:ext>
            </a:extLst>
          </p:cNvPr>
          <p:cNvPicPr>
            <a:picLocks noChangeAspect="1"/>
          </p:cNvPicPr>
          <p:nvPr/>
        </p:nvPicPr>
        <p:blipFill>
          <a:blip r:embed="rId5"/>
          <a:stretch>
            <a:fillRect/>
          </a:stretch>
        </p:blipFill>
        <p:spPr>
          <a:xfrm>
            <a:off x="6318207" y="4169010"/>
            <a:ext cx="4210587" cy="1376314"/>
          </a:xfrm>
          <a:prstGeom prst="rect">
            <a:avLst/>
          </a:prstGeom>
        </p:spPr>
      </p:pic>
      <p:sp>
        <p:nvSpPr>
          <p:cNvPr id="12" name="コンテンツ プレースホルダー 2">
            <a:extLst>
              <a:ext uri="{FF2B5EF4-FFF2-40B4-BE49-F238E27FC236}">
                <a16:creationId xmlns:a16="http://schemas.microsoft.com/office/drawing/2014/main" id="{ED200621-8E85-8FCF-91F3-77A5160E7988}"/>
              </a:ext>
            </a:extLst>
          </p:cNvPr>
          <p:cNvSpPr txBox="1">
            <a:spLocks/>
          </p:cNvSpPr>
          <p:nvPr/>
        </p:nvSpPr>
        <p:spPr>
          <a:xfrm>
            <a:off x="838200" y="3721262"/>
            <a:ext cx="10515600" cy="472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利上げ継続を示唆している文と利上げ停止を示唆している文</a:t>
            </a:r>
          </a:p>
        </p:txBody>
      </p:sp>
    </p:spTree>
    <p:extLst>
      <p:ext uri="{BB962C8B-B14F-4D97-AF65-F5344CB8AC3E}">
        <p14:creationId xmlns:p14="http://schemas.microsoft.com/office/powerpoint/2010/main" val="128741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12D2A9-3478-0C04-7D2B-7F1364D9CE40}"/>
              </a:ext>
            </a:extLst>
          </p:cNvPr>
          <p:cNvSpPr>
            <a:spLocks noGrp="1"/>
          </p:cNvSpPr>
          <p:nvPr>
            <p:ph type="title"/>
          </p:nvPr>
        </p:nvSpPr>
        <p:spPr>
          <a:xfrm>
            <a:off x="838200" y="365126"/>
            <a:ext cx="10515600" cy="959822"/>
          </a:xfrm>
        </p:spPr>
        <p:txBody>
          <a:bodyPr>
            <a:normAutofit/>
          </a:bodyPr>
          <a:lstStyle/>
          <a:p>
            <a:r>
              <a:rPr kumimoji="1" lang="ja-JP" altLang="en-US" sz="3200" dirty="0"/>
              <a:t>判断理由も答えてくれる</a:t>
            </a:r>
          </a:p>
        </p:txBody>
      </p:sp>
      <p:sp>
        <p:nvSpPr>
          <p:cNvPr id="3" name="コンテンツ プレースホルダー 2">
            <a:extLst>
              <a:ext uri="{FF2B5EF4-FFF2-40B4-BE49-F238E27FC236}">
                <a16:creationId xmlns:a16="http://schemas.microsoft.com/office/drawing/2014/main" id="{B719A28D-5329-F44A-A8D9-50C211B0F30D}"/>
              </a:ext>
            </a:extLst>
          </p:cNvPr>
          <p:cNvSpPr>
            <a:spLocks noGrp="1"/>
          </p:cNvSpPr>
          <p:nvPr>
            <p:ph idx="1"/>
          </p:nvPr>
        </p:nvSpPr>
        <p:spPr>
          <a:xfrm>
            <a:off x="838200" y="1614196"/>
            <a:ext cx="10515600" cy="4562767"/>
          </a:xfrm>
        </p:spPr>
        <p:txBody>
          <a:bodyPr/>
          <a:lstStyle/>
          <a:p>
            <a:pPr marL="0" indent="0">
              <a:buNone/>
            </a:pPr>
            <a:r>
              <a:rPr lang="ja-JP" altLang="en-US" sz="2000" dirty="0"/>
              <a:t>以下の文が政策金利の引き上げを示唆していると判断されたため、その理由を聞いた</a:t>
            </a:r>
            <a:endParaRPr lang="en-US" altLang="ja-JP" sz="2000" dirty="0"/>
          </a:p>
          <a:p>
            <a:pPr marL="0" indent="0">
              <a:buNone/>
            </a:pPr>
            <a:endParaRPr kumimoji="1" lang="en-US" altLang="ja-JP" sz="2000" dirty="0"/>
          </a:p>
          <a:p>
            <a:pPr marL="0" indent="0">
              <a:buNone/>
            </a:pPr>
            <a:r>
              <a:rPr kumimoji="1" lang="en-US" altLang="ja-JP" sz="2000" dirty="0"/>
              <a:t>Headline consumer price inflation had continued to decline in the euro area and the United States, but core CPI inflation had proved somewhat more persistent than had been expected.</a:t>
            </a:r>
          </a:p>
          <a:p>
            <a:pPr marL="0" indent="0">
              <a:buNone/>
            </a:pPr>
            <a:endParaRPr lang="en-US" altLang="ja-JP" sz="2000" dirty="0"/>
          </a:p>
          <a:p>
            <a:pPr marL="0" indent="0">
              <a:buNone/>
            </a:pPr>
            <a:r>
              <a:rPr lang="ja-JP" altLang="en-US" sz="2000" dirty="0"/>
              <a:t>（回答）</a:t>
            </a:r>
            <a:endParaRPr lang="en-US" altLang="ja-JP" sz="2000" dirty="0"/>
          </a:p>
          <a:p>
            <a:pPr marL="0" indent="0">
              <a:buNone/>
            </a:pPr>
            <a:r>
              <a:rPr kumimoji="1" lang="ja-JP" altLang="en-US" sz="2000" dirty="0"/>
              <a:t>文中の</a:t>
            </a:r>
            <a:r>
              <a:rPr kumimoji="1" lang="en-US" altLang="ja-JP" sz="2000" dirty="0"/>
              <a:t>"core CPI inflation had proved somewhat more persistent than had been expected</a:t>
            </a:r>
            <a:r>
              <a:rPr kumimoji="1" lang="ja-JP" altLang="en-US" sz="2000" dirty="0"/>
              <a:t>（中核</a:t>
            </a:r>
            <a:r>
              <a:rPr kumimoji="1" lang="en-US" altLang="ja-JP" sz="2000" dirty="0"/>
              <a:t>CPI</a:t>
            </a:r>
            <a:r>
              <a:rPr kumimoji="1" lang="ja-JP" altLang="en-US" sz="2000" dirty="0"/>
              <a:t>インフレは予想以上に持続している）</a:t>
            </a:r>
            <a:r>
              <a:rPr kumimoji="1" lang="en-US" altLang="ja-JP" sz="2000" dirty="0"/>
              <a:t>"</a:t>
            </a:r>
            <a:r>
              <a:rPr kumimoji="1" lang="ja-JP" altLang="en-US" sz="2000" dirty="0"/>
              <a:t>という部分から、中核</a:t>
            </a:r>
            <a:r>
              <a:rPr kumimoji="1" lang="en-US" altLang="ja-JP" sz="2000" dirty="0"/>
              <a:t>CPI</a:t>
            </a:r>
            <a:r>
              <a:rPr kumimoji="1" lang="ja-JP" altLang="en-US" sz="2000" dirty="0"/>
              <a:t>の持続的な上昇が示唆されているため、政策金利引き上げの可能性が高いと判断できます。</a:t>
            </a:r>
          </a:p>
        </p:txBody>
      </p:sp>
    </p:spTree>
    <p:extLst>
      <p:ext uri="{BB962C8B-B14F-4D97-AF65-F5344CB8AC3E}">
        <p14:creationId xmlns:p14="http://schemas.microsoft.com/office/powerpoint/2010/main" val="123515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12D2A9-3478-0C04-7D2B-7F1364D9CE40}"/>
              </a:ext>
            </a:extLst>
          </p:cNvPr>
          <p:cNvSpPr>
            <a:spLocks noGrp="1"/>
          </p:cNvSpPr>
          <p:nvPr>
            <p:ph type="title"/>
          </p:nvPr>
        </p:nvSpPr>
        <p:spPr>
          <a:xfrm>
            <a:off x="838200" y="365126"/>
            <a:ext cx="10515600" cy="959822"/>
          </a:xfrm>
        </p:spPr>
        <p:txBody>
          <a:bodyPr>
            <a:normAutofit/>
          </a:bodyPr>
          <a:lstStyle/>
          <a:p>
            <a:r>
              <a:rPr kumimoji="1" lang="ja-JP" altLang="en-US" sz="3200" dirty="0"/>
              <a:t>判断理由も答えてくれる</a:t>
            </a:r>
          </a:p>
        </p:txBody>
      </p:sp>
      <p:sp>
        <p:nvSpPr>
          <p:cNvPr id="3" name="コンテンツ プレースホルダー 2">
            <a:extLst>
              <a:ext uri="{FF2B5EF4-FFF2-40B4-BE49-F238E27FC236}">
                <a16:creationId xmlns:a16="http://schemas.microsoft.com/office/drawing/2014/main" id="{B719A28D-5329-F44A-A8D9-50C211B0F30D}"/>
              </a:ext>
            </a:extLst>
          </p:cNvPr>
          <p:cNvSpPr>
            <a:spLocks noGrp="1"/>
          </p:cNvSpPr>
          <p:nvPr>
            <p:ph idx="1"/>
          </p:nvPr>
        </p:nvSpPr>
        <p:spPr>
          <a:xfrm>
            <a:off x="838200" y="1614196"/>
            <a:ext cx="10515600" cy="4562767"/>
          </a:xfrm>
        </p:spPr>
        <p:txBody>
          <a:bodyPr/>
          <a:lstStyle/>
          <a:p>
            <a:pPr marL="0" indent="0">
              <a:buNone/>
            </a:pPr>
            <a:r>
              <a:rPr lang="ja-JP" altLang="en-US" sz="2000" dirty="0"/>
              <a:t>以下の文が政策金利の引き上げを示唆していると判断されたため、その理由を聞いた</a:t>
            </a:r>
            <a:endParaRPr lang="en-US" altLang="ja-JP" sz="2000" dirty="0"/>
          </a:p>
          <a:p>
            <a:pPr marL="0" indent="0">
              <a:buNone/>
            </a:pPr>
            <a:endParaRPr kumimoji="1" lang="en-US" altLang="ja-JP" sz="2000" dirty="0"/>
          </a:p>
          <a:p>
            <a:pPr marL="0" indent="0">
              <a:buNone/>
            </a:pPr>
            <a:r>
              <a:rPr lang="en-US" altLang="ja-JP" sz="2000" dirty="0"/>
              <a:t>Contacts of the Bank’s Agents had reported that the </a:t>
            </a:r>
            <a:r>
              <a:rPr lang="en-US" altLang="ja-JP" sz="2000" dirty="0" err="1"/>
              <a:t>labour</a:t>
            </a:r>
            <a:r>
              <a:rPr lang="en-US" altLang="ja-JP" sz="2000" dirty="0"/>
              <a:t> market remained tight, with little sign of loosening.</a:t>
            </a:r>
          </a:p>
          <a:p>
            <a:pPr marL="0" indent="0">
              <a:buNone/>
            </a:pPr>
            <a:endParaRPr lang="en-US" altLang="ja-JP" sz="2000" dirty="0"/>
          </a:p>
          <a:p>
            <a:pPr marL="0" indent="0">
              <a:buNone/>
            </a:pPr>
            <a:r>
              <a:rPr lang="ja-JP" altLang="en-US" sz="2000" dirty="0"/>
              <a:t>（回答）</a:t>
            </a:r>
            <a:endParaRPr lang="en-US" altLang="ja-JP" sz="2000" dirty="0"/>
          </a:p>
          <a:p>
            <a:pPr marL="0" indent="0">
              <a:buNone/>
            </a:pPr>
            <a:r>
              <a:rPr lang="ja-JP" altLang="en-US" sz="2000" dirty="0"/>
              <a:t>労働市場が引き締まっており、緩和の兆候がほとんど見られないことが示唆されているため、インフレ圧力が高まり、政策金利の引き上げが必要とされる可能性があるためです。</a:t>
            </a:r>
            <a:endParaRPr lang="en-US" altLang="ja-JP" sz="2000" dirty="0"/>
          </a:p>
        </p:txBody>
      </p:sp>
    </p:spTree>
    <p:extLst>
      <p:ext uri="{BB962C8B-B14F-4D97-AF65-F5344CB8AC3E}">
        <p14:creationId xmlns:p14="http://schemas.microsoft.com/office/powerpoint/2010/main" val="34220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12D2A9-3478-0C04-7D2B-7F1364D9CE40}"/>
              </a:ext>
            </a:extLst>
          </p:cNvPr>
          <p:cNvSpPr>
            <a:spLocks noGrp="1"/>
          </p:cNvSpPr>
          <p:nvPr>
            <p:ph type="title"/>
          </p:nvPr>
        </p:nvSpPr>
        <p:spPr>
          <a:xfrm>
            <a:off x="838200" y="365126"/>
            <a:ext cx="10515600" cy="959822"/>
          </a:xfrm>
        </p:spPr>
        <p:txBody>
          <a:bodyPr>
            <a:normAutofit/>
          </a:bodyPr>
          <a:lstStyle/>
          <a:p>
            <a:r>
              <a:rPr kumimoji="1" lang="ja-JP" altLang="en-US" sz="3200" dirty="0"/>
              <a:t>判断理由も答えてくれる</a:t>
            </a:r>
          </a:p>
        </p:txBody>
      </p:sp>
      <p:sp>
        <p:nvSpPr>
          <p:cNvPr id="3" name="コンテンツ プレースホルダー 2">
            <a:extLst>
              <a:ext uri="{FF2B5EF4-FFF2-40B4-BE49-F238E27FC236}">
                <a16:creationId xmlns:a16="http://schemas.microsoft.com/office/drawing/2014/main" id="{B719A28D-5329-F44A-A8D9-50C211B0F30D}"/>
              </a:ext>
            </a:extLst>
          </p:cNvPr>
          <p:cNvSpPr>
            <a:spLocks noGrp="1"/>
          </p:cNvSpPr>
          <p:nvPr>
            <p:ph idx="1"/>
          </p:nvPr>
        </p:nvSpPr>
        <p:spPr>
          <a:xfrm>
            <a:off x="838200" y="1614196"/>
            <a:ext cx="10515600" cy="4562767"/>
          </a:xfrm>
        </p:spPr>
        <p:txBody>
          <a:bodyPr>
            <a:normAutofit/>
          </a:bodyPr>
          <a:lstStyle/>
          <a:p>
            <a:pPr marL="0" indent="0">
              <a:buNone/>
            </a:pPr>
            <a:r>
              <a:rPr lang="ja-JP" altLang="en-US" sz="2000" dirty="0"/>
              <a:t>以下の文が政策金利の引き上げ</a:t>
            </a:r>
            <a:r>
              <a:rPr lang="ja-JP" altLang="en-US" sz="2000" b="1" dirty="0">
                <a:solidFill>
                  <a:srgbClr val="FF0000"/>
                </a:solidFill>
              </a:rPr>
              <a:t>停止</a:t>
            </a:r>
            <a:r>
              <a:rPr lang="ja-JP" altLang="en-US" sz="2000" dirty="0"/>
              <a:t>示唆していると判断されたため、その理由を聞いた</a:t>
            </a:r>
            <a:endParaRPr lang="en-US" altLang="ja-JP" sz="2000" dirty="0"/>
          </a:p>
          <a:p>
            <a:pPr marL="0" indent="0">
              <a:buNone/>
            </a:pPr>
            <a:endParaRPr kumimoji="1" lang="en-US" altLang="ja-JP" sz="2000" dirty="0"/>
          </a:p>
          <a:p>
            <a:pPr marL="0" indent="0">
              <a:buNone/>
            </a:pPr>
            <a:r>
              <a:rPr lang="en-US" altLang="ja-JP" sz="2000" dirty="0"/>
              <a:t>Most of the surprising strength in the core goods component was accounted for by higher clothing and footwear prices, which had tended to be volatile and could therefore prove less persistent.</a:t>
            </a:r>
          </a:p>
          <a:p>
            <a:pPr marL="0" indent="0">
              <a:buNone/>
            </a:pPr>
            <a:endParaRPr lang="en-US" altLang="ja-JP" sz="2000" dirty="0"/>
          </a:p>
          <a:p>
            <a:pPr marL="0" indent="0">
              <a:buNone/>
            </a:pPr>
            <a:r>
              <a:rPr lang="ja-JP" altLang="en-US" sz="2000" dirty="0"/>
              <a:t>（回答）</a:t>
            </a:r>
            <a:endParaRPr lang="en-US" altLang="ja-JP" sz="2000" dirty="0"/>
          </a:p>
          <a:p>
            <a:pPr marL="0" indent="0">
              <a:buNone/>
            </a:pPr>
            <a:r>
              <a:rPr lang="ja-JP" altLang="en-US" sz="2000" dirty="0"/>
              <a:t>この文は、消費者物価の上昇が基本的には一時的なものであると示唆しています。政策金利の引き上げは、物価上昇を抑えるために行われるものであり、一時的な上昇が予想される商品については引き上げが控えめになる傾向にあるためです。</a:t>
            </a:r>
            <a:endParaRPr lang="en-US" altLang="ja-JP" sz="2000" dirty="0"/>
          </a:p>
        </p:txBody>
      </p:sp>
    </p:spTree>
    <p:extLst>
      <p:ext uri="{BB962C8B-B14F-4D97-AF65-F5344CB8AC3E}">
        <p14:creationId xmlns:p14="http://schemas.microsoft.com/office/powerpoint/2010/main" val="239090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12D2A9-3478-0C04-7D2B-7F1364D9CE40}"/>
              </a:ext>
            </a:extLst>
          </p:cNvPr>
          <p:cNvSpPr>
            <a:spLocks noGrp="1"/>
          </p:cNvSpPr>
          <p:nvPr>
            <p:ph type="title"/>
          </p:nvPr>
        </p:nvSpPr>
        <p:spPr>
          <a:xfrm>
            <a:off x="838200" y="365126"/>
            <a:ext cx="10515600" cy="959822"/>
          </a:xfrm>
        </p:spPr>
        <p:txBody>
          <a:bodyPr>
            <a:normAutofit/>
          </a:bodyPr>
          <a:lstStyle/>
          <a:p>
            <a:r>
              <a:rPr kumimoji="1" lang="ja-JP" altLang="en-US" sz="3200" dirty="0"/>
              <a:t>判断理由も答えてくれる</a:t>
            </a:r>
          </a:p>
        </p:txBody>
      </p:sp>
      <p:sp>
        <p:nvSpPr>
          <p:cNvPr id="3" name="コンテンツ プレースホルダー 2">
            <a:extLst>
              <a:ext uri="{FF2B5EF4-FFF2-40B4-BE49-F238E27FC236}">
                <a16:creationId xmlns:a16="http://schemas.microsoft.com/office/drawing/2014/main" id="{B719A28D-5329-F44A-A8D9-50C211B0F30D}"/>
              </a:ext>
            </a:extLst>
          </p:cNvPr>
          <p:cNvSpPr>
            <a:spLocks noGrp="1"/>
          </p:cNvSpPr>
          <p:nvPr>
            <p:ph idx="1"/>
          </p:nvPr>
        </p:nvSpPr>
        <p:spPr>
          <a:xfrm>
            <a:off x="838200" y="1614196"/>
            <a:ext cx="10515600" cy="4562767"/>
          </a:xfrm>
        </p:spPr>
        <p:txBody>
          <a:bodyPr/>
          <a:lstStyle/>
          <a:p>
            <a:pPr marL="0" indent="0">
              <a:buNone/>
            </a:pPr>
            <a:r>
              <a:rPr lang="ja-JP" altLang="en-US" sz="2000" dirty="0"/>
              <a:t>以下の文が政策金利の引き上げ</a:t>
            </a:r>
            <a:r>
              <a:rPr lang="ja-JP" altLang="en-US" sz="2000" b="1" dirty="0">
                <a:solidFill>
                  <a:srgbClr val="FF0000"/>
                </a:solidFill>
              </a:rPr>
              <a:t>停止</a:t>
            </a:r>
            <a:r>
              <a:rPr lang="ja-JP" altLang="en-US" sz="2000" dirty="0"/>
              <a:t>示唆していると判断されたため、その理由を聞いた</a:t>
            </a:r>
            <a:endParaRPr lang="en-US" altLang="ja-JP" sz="2000" dirty="0"/>
          </a:p>
          <a:p>
            <a:pPr marL="0" indent="0">
              <a:buNone/>
            </a:pPr>
            <a:endParaRPr kumimoji="1" lang="en-US" altLang="ja-JP" sz="2000" dirty="0"/>
          </a:p>
          <a:p>
            <a:pPr marL="0" indent="0">
              <a:buNone/>
            </a:pPr>
            <a:r>
              <a:rPr lang="en-US" altLang="ja-JP" sz="2000" dirty="0"/>
              <a:t>The direct contribution of household energy prices to CPI inflation was now expected to turn negative by the end of this year, and this could also act to reduce inflation indirectly and via a dissipation of second-round effects.</a:t>
            </a:r>
          </a:p>
          <a:p>
            <a:pPr marL="0" indent="0">
              <a:buNone/>
            </a:pPr>
            <a:endParaRPr lang="en-US" altLang="ja-JP" sz="2000" dirty="0"/>
          </a:p>
          <a:p>
            <a:pPr marL="0" indent="0">
              <a:buNone/>
            </a:pPr>
            <a:r>
              <a:rPr lang="ja-JP" altLang="en-US" sz="2000" dirty="0"/>
              <a:t>（回答）</a:t>
            </a:r>
            <a:endParaRPr lang="en-US" altLang="ja-JP" sz="2000" dirty="0"/>
          </a:p>
          <a:p>
            <a:pPr marL="0" indent="0">
              <a:buNone/>
            </a:pPr>
            <a:r>
              <a:rPr lang="ja-JP" altLang="en-US" sz="2000" dirty="0"/>
              <a:t>文章は、家庭のエネルギー価格が</a:t>
            </a:r>
            <a:r>
              <a:rPr lang="en-US" altLang="ja-JP" sz="2000" dirty="0"/>
              <a:t>CPI</a:t>
            </a:r>
            <a:r>
              <a:rPr lang="ja-JP" altLang="en-US" sz="2000" dirty="0"/>
              <a:t>インフレーションに寄与することを示唆しているが、これが今後負の影響を与えると予想されているため、インフレーション率が低下すると言及している。これにより、政策金利を引き上げる必要がなくなる可能性があるため、利上げを行わないことを示唆している。</a:t>
            </a:r>
            <a:endParaRPr lang="en-US" altLang="ja-JP" sz="2000" dirty="0"/>
          </a:p>
        </p:txBody>
      </p:sp>
    </p:spTree>
    <p:extLst>
      <p:ext uri="{BB962C8B-B14F-4D97-AF65-F5344CB8AC3E}">
        <p14:creationId xmlns:p14="http://schemas.microsoft.com/office/powerpoint/2010/main" val="35875618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564</Words>
  <Application>Microsoft Office PowerPoint</Application>
  <PresentationFormat>ワイド画面</PresentationFormat>
  <Paragraphs>37</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Chat-GPT(API：gpt-3.5-turbo)</vt:lpstr>
      <vt:lpstr>BOE</vt:lpstr>
      <vt:lpstr>判断理由も答えてくれる</vt:lpstr>
      <vt:lpstr>判断理由も答えてくれる</vt:lpstr>
      <vt:lpstr>判断理由も答えてくれる</vt:lpstr>
      <vt:lpstr>判断理由も答えてくれる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Chat-GPT(API：gpt-3.5-turbo)</dc:title>
  <dc:creator>泰弘 仲山</dc:creator>
  <cp:lastModifiedBy>泰弘 仲山</cp:lastModifiedBy>
  <cp:revision>1</cp:revision>
  <dcterms:created xsi:type="dcterms:W3CDTF">2023-03-24T02:24:56Z</dcterms:created>
  <dcterms:modified xsi:type="dcterms:W3CDTF">2023-03-24T06:33:30Z</dcterms:modified>
</cp:coreProperties>
</file>