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62" r:id="rId6"/>
    <p:sldId id="265" r:id="rId7"/>
    <p:sldId id="280" r:id="rId8"/>
    <p:sldId id="281" r:id="rId9"/>
    <p:sldId id="270" r:id="rId10"/>
    <p:sldId id="271" r:id="rId11"/>
    <p:sldId id="273" r:id="rId12"/>
    <p:sldId id="285" r:id="rId13"/>
    <p:sldId id="286" r:id="rId14"/>
    <p:sldId id="274" r:id="rId15"/>
    <p:sldId id="272" r:id="rId16"/>
    <p:sldId id="283" r:id="rId17"/>
    <p:sldId id="284" r:id="rId18"/>
    <p:sldId id="263" r:id="rId19"/>
    <p:sldId id="259" r:id="rId20"/>
    <p:sldId id="261" r:id="rId21"/>
    <p:sldId id="267" r:id="rId22"/>
    <p:sldId id="266" r:id="rId23"/>
    <p:sldId id="268" r:id="rId24"/>
    <p:sldId id="276" r:id="rId25"/>
    <p:sldId id="278" r:id="rId26"/>
    <p:sldId id="275" r:id="rId27"/>
    <p:sldId id="282" r:id="rId28"/>
    <p:sldId id="260" r:id="rId29"/>
    <p:sldId id="279"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B4265-6357-448D-B836-F2037EB9B26A}" v="242" dt="2023-09-19T13:16:02.32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仲山 泰弘" userId="857b4835f3abfbd8" providerId="LiveId" clId="{E9EB4265-6357-448D-B836-F2037EB9B26A}"/>
    <pc:docChg chg="custSel addSld modSld sldOrd">
      <pc:chgData name="仲山 泰弘" userId="857b4835f3abfbd8" providerId="LiveId" clId="{E9EB4265-6357-448D-B836-F2037EB9B26A}" dt="2023-09-15T15:57:59.215" v="89"/>
      <pc:docMkLst>
        <pc:docMk/>
      </pc:docMkLst>
      <pc:sldChg chg="modSp mod">
        <pc:chgData name="仲山 泰弘" userId="857b4835f3abfbd8" providerId="LiveId" clId="{E9EB4265-6357-448D-B836-F2037EB9B26A}" dt="2023-09-15T15:57:11.816" v="31" actId="255"/>
        <pc:sldMkLst>
          <pc:docMk/>
          <pc:sldMk cId="1690639933" sldId="256"/>
        </pc:sldMkLst>
        <pc:spChg chg="mod">
          <ac:chgData name="仲山 泰弘" userId="857b4835f3abfbd8" providerId="LiveId" clId="{E9EB4265-6357-448D-B836-F2037EB9B26A}" dt="2023-09-15T15:57:11.816" v="31" actId="255"/>
          <ac:spMkLst>
            <pc:docMk/>
            <pc:sldMk cId="1690639933" sldId="256"/>
            <ac:spMk id="2" creationId="{950621DE-D5BB-47E3-FE16-77DF94C3C388}"/>
          </ac:spMkLst>
        </pc:spChg>
      </pc:sldChg>
      <pc:sldChg chg="addSp delSp modSp mod">
        <pc:chgData name="仲山 泰弘" userId="857b4835f3abfbd8" providerId="LiveId" clId="{E9EB4265-6357-448D-B836-F2037EB9B26A}" dt="2023-09-14T15:06:09.641" v="4" actId="1076"/>
        <pc:sldMkLst>
          <pc:docMk/>
          <pc:sldMk cId="913858858" sldId="258"/>
        </pc:sldMkLst>
        <pc:picChg chg="del">
          <ac:chgData name="仲山 泰弘" userId="857b4835f3abfbd8" providerId="LiveId" clId="{E9EB4265-6357-448D-B836-F2037EB9B26A}" dt="2023-09-14T15:05:57.819" v="0" actId="478"/>
          <ac:picMkLst>
            <pc:docMk/>
            <pc:sldMk cId="913858858" sldId="258"/>
            <ac:picMk id="5" creationId="{1EDAA58D-45B2-D509-92D0-EEB45BC22DBC}"/>
          </ac:picMkLst>
        </pc:picChg>
        <pc:picChg chg="add mod">
          <ac:chgData name="仲山 泰弘" userId="857b4835f3abfbd8" providerId="LiveId" clId="{E9EB4265-6357-448D-B836-F2037EB9B26A}" dt="2023-09-14T15:06:09.641" v="4" actId="1076"/>
          <ac:picMkLst>
            <pc:docMk/>
            <pc:sldMk cId="913858858" sldId="258"/>
            <ac:picMk id="7" creationId="{129700B6-4CE3-24BB-FE4D-CFC1C8FD62A0}"/>
          </ac:picMkLst>
        </pc:picChg>
      </pc:sldChg>
      <pc:sldChg chg="modSp mod">
        <pc:chgData name="仲山 泰弘" userId="857b4835f3abfbd8" providerId="LiveId" clId="{E9EB4265-6357-448D-B836-F2037EB9B26A}" dt="2023-09-15T15:57:29.683" v="50" actId="20577"/>
        <pc:sldMkLst>
          <pc:docMk/>
          <pc:sldMk cId="87785788" sldId="259"/>
        </pc:sldMkLst>
        <pc:spChg chg="mod">
          <ac:chgData name="仲山 泰弘" userId="857b4835f3abfbd8" providerId="LiveId" clId="{E9EB4265-6357-448D-B836-F2037EB9B26A}" dt="2023-09-15T15:57:29.683" v="50" actId="20577"/>
          <ac:spMkLst>
            <pc:docMk/>
            <pc:sldMk cId="87785788" sldId="259"/>
            <ac:spMk id="2" creationId="{2A470DEF-DBA7-0C34-C539-D90234F30663}"/>
          </ac:spMkLst>
        </pc:spChg>
      </pc:sldChg>
      <pc:sldChg chg="modSp add mod ord">
        <pc:chgData name="仲山 泰弘" userId="857b4835f3abfbd8" providerId="LiveId" clId="{E9EB4265-6357-448D-B836-F2037EB9B26A}" dt="2023-09-15T15:57:53.071" v="88" actId="20577"/>
        <pc:sldMkLst>
          <pc:docMk/>
          <pc:sldMk cId="2703687451" sldId="260"/>
        </pc:sldMkLst>
        <pc:spChg chg="mod">
          <ac:chgData name="仲山 泰弘" userId="857b4835f3abfbd8" providerId="LiveId" clId="{E9EB4265-6357-448D-B836-F2037EB9B26A}" dt="2023-09-15T15:57:53.071" v="88" actId="20577"/>
          <ac:spMkLst>
            <pc:docMk/>
            <pc:sldMk cId="2703687451" sldId="260"/>
            <ac:spMk id="2" creationId="{2A470DEF-DBA7-0C34-C539-D90234F30663}"/>
          </ac:spMkLst>
        </pc:spChg>
      </pc:sldChg>
      <pc:sldChg chg="add">
        <pc:chgData name="仲山 泰弘" userId="857b4835f3abfbd8" providerId="LiveId" clId="{E9EB4265-6357-448D-B836-F2037EB9B26A}" dt="2023-09-15T15:57:59.215" v="89"/>
        <pc:sldMkLst>
          <pc:docMk/>
          <pc:sldMk cId="567312585" sldId="261"/>
        </pc:sldMkLst>
      </pc:sldChg>
    </pc:docChg>
  </pc:docChgLst>
  <pc:docChgLst>
    <pc:chgData name="泰弘 仲山" userId="857b4835f3abfbd8" providerId="LiveId" clId="{E9EB4265-6357-448D-B836-F2037EB9B26A}"/>
    <pc:docChg chg="undo custSel addSld delSld modSld sldOrd">
      <pc:chgData name="泰弘 仲山" userId="857b4835f3abfbd8" providerId="LiveId" clId="{E9EB4265-6357-448D-B836-F2037EB9B26A}" dt="2023-09-19T13:18:14.736" v="8355" actId="255"/>
      <pc:docMkLst>
        <pc:docMk/>
      </pc:docMkLst>
      <pc:sldChg chg="modSp mod">
        <pc:chgData name="泰弘 仲山" userId="857b4835f3abfbd8" providerId="LiveId" clId="{E9EB4265-6357-448D-B836-F2037EB9B26A}" dt="2023-09-18T20:19:21.500" v="5710" actId="20577"/>
        <pc:sldMkLst>
          <pc:docMk/>
          <pc:sldMk cId="1690639933" sldId="256"/>
        </pc:sldMkLst>
        <pc:spChg chg="mod">
          <ac:chgData name="泰弘 仲山" userId="857b4835f3abfbd8" providerId="LiveId" clId="{E9EB4265-6357-448D-B836-F2037EB9B26A}" dt="2023-09-18T20:19:21.500" v="5710" actId="20577"/>
          <ac:spMkLst>
            <pc:docMk/>
            <pc:sldMk cId="1690639933" sldId="256"/>
            <ac:spMk id="2" creationId="{950621DE-D5BB-47E3-FE16-77DF94C3C388}"/>
          </ac:spMkLst>
        </pc:spChg>
      </pc:sldChg>
      <pc:sldChg chg="modSp mod">
        <pc:chgData name="泰弘 仲山" userId="857b4835f3abfbd8" providerId="LiveId" clId="{E9EB4265-6357-448D-B836-F2037EB9B26A}" dt="2023-09-18T20:19:55.083" v="5716" actId="20577"/>
        <pc:sldMkLst>
          <pc:docMk/>
          <pc:sldMk cId="589572605" sldId="257"/>
        </pc:sldMkLst>
        <pc:spChg chg="mod">
          <ac:chgData name="泰弘 仲山" userId="857b4835f3abfbd8" providerId="LiveId" clId="{E9EB4265-6357-448D-B836-F2037EB9B26A}" dt="2023-09-17T04:36:49.896" v="12" actId="20577"/>
          <ac:spMkLst>
            <pc:docMk/>
            <pc:sldMk cId="589572605" sldId="257"/>
            <ac:spMk id="2" creationId="{5D916157-F0AC-6159-8F07-111AB8731496}"/>
          </ac:spMkLst>
        </pc:spChg>
        <pc:spChg chg="mod">
          <ac:chgData name="泰弘 仲山" userId="857b4835f3abfbd8" providerId="LiveId" clId="{E9EB4265-6357-448D-B836-F2037EB9B26A}" dt="2023-09-18T20:19:55.083" v="5716" actId="20577"/>
          <ac:spMkLst>
            <pc:docMk/>
            <pc:sldMk cId="589572605" sldId="257"/>
            <ac:spMk id="3" creationId="{B0AEAB4B-9639-C7B4-705F-B6E11BB76AA4}"/>
          </ac:spMkLst>
        </pc:spChg>
      </pc:sldChg>
      <pc:sldChg chg="modSp mod">
        <pc:chgData name="泰弘 仲山" userId="857b4835f3abfbd8" providerId="LiveId" clId="{E9EB4265-6357-448D-B836-F2037EB9B26A}" dt="2023-09-18T18:25:03.312" v="2920" actId="20577"/>
        <pc:sldMkLst>
          <pc:docMk/>
          <pc:sldMk cId="913858858" sldId="258"/>
        </pc:sldMkLst>
        <pc:spChg chg="mod">
          <ac:chgData name="泰弘 仲山" userId="857b4835f3abfbd8" providerId="LiveId" clId="{E9EB4265-6357-448D-B836-F2037EB9B26A}" dt="2023-09-18T18:25:03.312" v="2920" actId="20577"/>
          <ac:spMkLst>
            <pc:docMk/>
            <pc:sldMk cId="913858858" sldId="258"/>
            <ac:spMk id="2" creationId="{5D916157-F0AC-6159-8F07-111AB8731496}"/>
          </ac:spMkLst>
        </pc:spChg>
        <pc:spChg chg="mod">
          <ac:chgData name="泰弘 仲山" userId="857b4835f3abfbd8" providerId="LiveId" clId="{E9EB4265-6357-448D-B836-F2037EB9B26A}" dt="2023-09-18T18:09:03.283" v="2913" actId="20577"/>
          <ac:spMkLst>
            <pc:docMk/>
            <pc:sldMk cId="913858858" sldId="258"/>
            <ac:spMk id="3" creationId="{B0AEAB4B-9639-C7B4-705F-B6E11BB76AA4}"/>
          </ac:spMkLst>
        </pc:spChg>
        <pc:picChg chg="mod">
          <ac:chgData name="泰弘 仲山" userId="857b4835f3abfbd8" providerId="LiveId" clId="{E9EB4265-6357-448D-B836-F2037EB9B26A}" dt="2023-09-18T16:46:20.490" v="2607" actId="1076"/>
          <ac:picMkLst>
            <pc:docMk/>
            <pc:sldMk cId="913858858" sldId="258"/>
            <ac:picMk id="7" creationId="{129700B6-4CE3-24BB-FE4D-CFC1C8FD62A0}"/>
          </ac:picMkLst>
        </pc:picChg>
      </pc:sldChg>
      <pc:sldChg chg="addSp delSp modSp mod">
        <pc:chgData name="泰弘 仲山" userId="857b4835f3abfbd8" providerId="LiveId" clId="{E9EB4265-6357-448D-B836-F2037EB9B26A}" dt="2023-09-18T20:22:14.350" v="5800" actId="20577"/>
        <pc:sldMkLst>
          <pc:docMk/>
          <pc:sldMk cId="87785788" sldId="259"/>
        </pc:sldMkLst>
        <pc:spChg chg="mod">
          <ac:chgData name="泰弘 仲山" userId="857b4835f3abfbd8" providerId="LiveId" clId="{E9EB4265-6357-448D-B836-F2037EB9B26A}" dt="2023-09-18T04:05:01.245" v="1791" actId="1076"/>
          <ac:spMkLst>
            <pc:docMk/>
            <pc:sldMk cId="87785788" sldId="259"/>
            <ac:spMk id="2" creationId="{2A470DEF-DBA7-0C34-C539-D90234F30663}"/>
          </ac:spMkLst>
        </pc:spChg>
        <pc:spChg chg="mod">
          <ac:chgData name="泰弘 仲山" userId="857b4835f3abfbd8" providerId="LiveId" clId="{E9EB4265-6357-448D-B836-F2037EB9B26A}" dt="2023-09-18T20:21:34.094" v="5734" actId="20577"/>
          <ac:spMkLst>
            <pc:docMk/>
            <pc:sldMk cId="87785788" sldId="259"/>
            <ac:spMk id="3" creationId="{06677FD2-4DC9-36D5-813A-F20C27B3B97C}"/>
          </ac:spMkLst>
        </pc:spChg>
        <pc:spChg chg="add del">
          <ac:chgData name="泰弘 仲山" userId="857b4835f3abfbd8" providerId="LiveId" clId="{E9EB4265-6357-448D-B836-F2037EB9B26A}" dt="2023-09-17T05:48:17.973" v="669" actId="22"/>
          <ac:spMkLst>
            <pc:docMk/>
            <pc:sldMk cId="87785788" sldId="259"/>
            <ac:spMk id="5" creationId="{01C5DA8A-2613-13BF-ECA5-78481613347C}"/>
          </ac:spMkLst>
        </pc:spChg>
        <pc:spChg chg="add del mod">
          <ac:chgData name="泰弘 仲山" userId="857b4835f3abfbd8" providerId="LiveId" clId="{E9EB4265-6357-448D-B836-F2037EB9B26A}" dt="2023-09-18T03:28:05.738" v="945" actId="478"/>
          <ac:spMkLst>
            <pc:docMk/>
            <pc:sldMk cId="87785788" sldId="259"/>
            <ac:spMk id="7" creationId="{A9A131DA-A4D5-D98E-1D86-44622099BC56}"/>
          </ac:spMkLst>
        </pc:spChg>
        <pc:spChg chg="add mod">
          <ac:chgData name="泰弘 仲山" userId="857b4835f3abfbd8" providerId="LiveId" clId="{E9EB4265-6357-448D-B836-F2037EB9B26A}" dt="2023-09-18T04:05:32.889" v="1801" actId="1076"/>
          <ac:spMkLst>
            <pc:docMk/>
            <pc:sldMk cId="87785788" sldId="259"/>
            <ac:spMk id="8" creationId="{78BA6F1C-E6F3-E8C1-4AD3-11AD88619994}"/>
          </ac:spMkLst>
        </pc:spChg>
        <pc:spChg chg="add mod">
          <ac:chgData name="泰弘 仲山" userId="857b4835f3abfbd8" providerId="LiveId" clId="{E9EB4265-6357-448D-B836-F2037EB9B26A}" dt="2023-09-18T20:22:14.350" v="5800" actId="20577"/>
          <ac:spMkLst>
            <pc:docMk/>
            <pc:sldMk cId="87785788" sldId="259"/>
            <ac:spMk id="10" creationId="{73E587CF-2C03-3A1A-3C2E-CA412CE89A1F}"/>
          </ac:spMkLst>
        </pc:spChg>
        <pc:graphicFrameChg chg="add mod modGraphic">
          <ac:chgData name="泰弘 仲山" userId="857b4835f3abfbd8" providerId="LiveId" clId="{E9EB4265-6357-448D-B836-F2037EB9B26A}" dt="2023-09-18T04:05:32.889" v="1801" actId="1076"/>
          <ac:graphicFrameMkLst>
            <pc:docMk/>
            <pc:sldMk cId="87785788" sldId="259"/>
            <ac:graphicFrameMk id="9" creationId="{F568C158-327A-8319-4241-2345D4856417}"/>
          </ac:graphicFrameMkLst>
        </pc:graphicFrameChg>
        <pc:picChg chg="add mod">
          <ac:chgData name="泰弘 仲山" userId="857b4835f3abfbd8" providerId="LiveId" clId="{E9EB4265-6357-448D-B836-F2037EB9B26A}" dt="2023-09-18T04:05:28.391" v="1800" actId="1076"/>
          <ac:picMkLst>
            <pc:docMk/>
            <pc:sldMk cId="87785788" sldId="259"/>
            <ac:picMk id="3074" creationId="{A7BA66BD-6820-89BD-8F5D-C8A28BBB1670}"/>
          </ac:picMkLst>
        </pc:picChg>
      </pc:sldChg>
      <pc:sldChg chg="ord">
        <pc:chgData name="泰弘 仲山" userId="857b4835f3abfbd8" providerId="LiveId" clId="{E9EB4265-6357-448D-B836-F2037EB9B26A}" dt="2023-09-18T03:28:37.640" v="950"/>
        <pc:sldMkLst>
          <pc:docMk/>
          <pc:sldMk cId="2703687451" sldId="260"/>
        </pc:sldMkLst>
      </pc:sldChg>
      <pc:sldChg chg="addSp delSp modSp mod">
        <pc:chgData name="泰弘 仲山" userId="857b4835f3abfbd8" providerId="LiveId" clId="{E9EB4265-6357-448D-B836-F2037EB9B26A}" dt="2023-09-18T20:22:40.620" v="5802" actId="1076"/>
        <pc:sldMkLst>
          <pc:docMk/>
          <pc:sldMk cId="567312585" sldId="261"/>
        </pc:sldMkLst>
        <pc:spChg chg="mod">
          <ac:chgData name="泰弘 仲山" userId="857b4835f3abfbd8" providerId="LiveId" clId="{E9EB4265-6357-448D-B836-F2037EB9B26A}" dt="2023-09-18T04:06:00.915" v="1809" actId="1076"/>
          <ac:spMkLst>
            <pc:docMk/>
            <pc:sldMk cId="567312585" sldId="261"/>
            <ac:spMk id="2" creationId="{2A470DEF-DBA7-0C34-C539-D90234F30663}"/>
          </ac:spMkLst>
        </pc:spChg>
        <pc:spChg chg="del">
          <ac:chgData name="泰弘 仲山" userId="857b4835f3abfbd8" providerId="LiveId" clId="{E9EB4265-6357-448D-B836-F2037EB9B26A}" dt="2023-09-17T05:49:33.050" v="674"/>
          <ac:spMkLst>
            <pc:docMk/>
            <pc:sldMk cId="567312585" sldId="261"/>
            <ac:spMk id="3" creationId="{06677FD2-4DC9-36D5-813A-F20C27B3B97C}"/>
          </ac:spMkLst>
        </pc:spChg>
        <pc:spChg chg="add mod">
          <ac:chgData name="泰弘 仲山" userId="857b4835f3abfbd8" providerId="LiveId" clId="{E9EB4265-6357-448D-B836-F2037EB9B26A}" dt="2023-09-18T17:37:51.590" v="2905" actId="20577"/>
          <ac:spMkLst>
            <pc:docMk/>
            <pc:sldMk cId="567312585" sldId="261"/>
            <ac:spMk id="4" creationId="{F208995B-3E17-1CD7-774A-B42DB5CF2D01}"/>
          </ac:spMkLst>
        </pc:spChg>
        <pc:spChg chg="add del mod">
          <ac:chgData name="泰弘 仲山" userId="857b4835f3abfbd8" providerId="LiveId" clId="{E9EB4265-6357-448D-B836-F2037EB9B26A}" dt="2023-09-18T03:26:23.947" v="890" actId="478"/>
          <ac:spMkLst>
            <pc:docMk/>
            <pc:sldMk cId="567312585" sldId="261"/>
            <ac:spMk id="6" creationId="{CF142EBC-72EE-68A3-3997-14D4A6AD1295}"/>
          </ac:spMkLst>
        </pc:spChg>
        <pc:spChg chg="add mod">
          <ac:chgData name="泰弘 仲山" userId="857b4835f3abfbd8" providerId="LiveId" clId="{E9EB4265-6357-448D-B836-F2037EB9B26A}" dt="2023-09-18T04:05:50.519" v="1806" actId="1076"/>
          <ac:spMkLst>
            <pc:docMk/>
            <pc:sldMk cId="567312585" sldId="261"/>
            <ac:spMk id="8" creationId="{DAD5F589-AC49-23E0-2B2C-D3A2849E74CA}"/>
          </ac:spMkLst>
        </pc:spChg>
        <pc:spChg chg="add mod">
          <ac:chgData name="泰弘 仲山" userId="857b4835f3abfbd8" providerId="LiveId" clId="{E9EB4265-6357-448D-B836-F2037EB9B26A}" dt="2023-09-18T20:22:40.620" v="5802" actId="1076"/>
          <ac:spMkLst>
            <pc:docMk/>
            <pc:sldMk cId="567312585" sldId="261"/>
            <ac:spMk id="9" creationId="{C65238B3-0A7E-BCD4-14A9-BF87DD073432}"/>
          </ac:spMkLst>
        </pc:spChg>
        <pc:graphicFrameChg chg="add mod modGraphic">
          <ac:chgData name="泰弘 仲山" userId="857b4835f3abfbd8" providerId="LiveId" clId="{E9EB4265-6357-448D-B836-F2037EB9B26A}" dt="2023-09-18T04:05:54.682" v="1807" actId="1076"/>
          <ac:graphicFrameMkLst>
            <pc:docMk/>
            <pc:sldMk cId="567312585" sldId="261"/>
            <ac:graphicFrameMk id="7" creationId="{B984E65E-CF46-AB33-4147-85BB320B4AD1}"/>
          </ac:graphicFrameMkLst>
        </pc:graphicFrameChg>
        <pc:picChg chg="add mod">
          <ac:chgData name="泰弘 仲山" userId="857b4835f3abfbd8" providerId="LiveId" clId="{E9EB4265-6357-448D-B836-F2037EB9B26A}" dt="2023-09-18T04:05:46.423" v="1805" actId="1076"/>
          <ac:picMkLst>
            <pc:docMk/>
            <pc:sldMk cId="567312585" sldId="261"/>
            <ac:picMk id="4098" creationId="{FB5DCF94-B7FE-6BA8-C684-5C745AAF55C3}"/>
          </ac:picMkLst>
        </pc:picChg>
      </pc:sldChg>
      <pc:sldChg chg="addSp delSp modSp new mod">
        <pc:chgData name="泰弘 仲山" userId="857b4835f3abfbd8" providerId="LiveId" clId="{E9EB4265-6357-448D-B836-F2037EB9B26A}" dt="2023-09-18T18:28:27.123" v="3114" actId="20577"/>
        <pc:sldMkLst>
          <pc:docMk/>
          <pc:sldMk cId="410430559" sldId="262"/>
        </pc:sldMkLst>
        <pc:spChg chg="mod">
          <ac:chgData name="泰弘 仲山" userId="857b4835f3abfbd8" providerId="LiveId" clId="{E9EB4265-6357-448D-B836-F2037EB9B26A}" dt="2023-09-18T18:28:27.123" v="3114" actId="20577"/>
          <ac:spMkLst>
            <pc:docMk/>
            <pc:sldMk cId="410430559" sldId="262"/>
            <ac:spMk id="2" creationId="{DFD2E7E6-3F00-8118-FCD5-C23CDAB19BB9}"/>
          </ac:spMkLst>
        </pc:spChg>
        <pc:spChg chg="del">
          <ac:chgData name="泰弘 仲山" userId="857b4835f3abfbd8" providerId="LiveId" clId="{E9EB4265-6357-448D-B836-F2037EB9B26A}" dt="2023-09-17T05:00:09.826" v="71" actId="3680"/>
          <ac:spMkLst>
            <pc:docMk/>
            <pc:sldMk cId="410430559" sldId="262"/>
            <ac:spMk id="3" creationId="{E6DF55C2-EDB6-2026-134E-F7001182615D}"/>
          </ac:spMkLst>
        </pc:spChg>
        <pc:spChg chg="add mod">
          <ac:chgData name="泰弘 仲山" userId="857b4835f3abfbd8" providerId="LiveId" clId="{E9EB4265-6357-448D-B836-F2037EB9B26A}" dt="2023-09-18T04:00:35.672" v="1532" actId="1076"/>
          <ac:spMkLst>
            <pc:docMk/>
            <pc:sldMk cId="410430559" sldId="262"/>
            <ac:spMk id="5" creationId="{4FEF4E6E-C006-F70A-CDEE-BB39EB763490}"/>
          </ac:spMkLst>
        </pc:spChg>
        <pc:spChg chg="add mod">
          <ac:chgData name="泰弘 仲山" userId="857b4835f3abfbd8" providerId="LiveId" clId="{E9EB4265-6357-448D-B836-F2037EB9B26A}" dt="2023-09-18T17:52:54.547" v="2907" actId="20577"/>
          <ac:spMkLst>
            <pc:docMk/>
            <pc:sldMk cId="410430559" sldId="262"/>
            <ac:spMk id="6" creationId="{12BDFBE7-CC7A-D124-0FDC-45F151658068}"/>
          </ac:spMkLst>
        </pc:spChg>
        <pc:graphicFrameChg chg="add mod ord modGraphic">
          <ac:chgData name="泰弘 仲山" userId="857b4835f3abfbd8" providerId="LiveId" clId="{E9EB4265-6357-448D-B836-F2037EB9B26A}" dt="2023-09-18T04:26:22.264" v="2289" actId="1076"/>
          <ac:graphicFrameMkLst>
            <pc:docMk/>
            <pc:sldMk cId="410430559" sldId="262"/>
            <ac:graphicFrameMk id="4" creationId="{1445D414-0C3C-6BF3-ED7B-BB5E77FEC501}"/>
          </ac:graphicFrameMkLst>
        </pc:graphicFrameChg>
        <pc:picChg chg="add del mod">
          <ac:chgData name="泰弘 仲山" userId="857b4835f3abfbd8" providerId="LiveId" clId="{E9EB4265-6357-448D-B836-F2037EB9B26A}" dt="2023-09-17T05:02:35.753" v="146" actId="478"/>
          <ac:picMkLst>
            <pc:docMk/>
            <pc:sldMk cId="410430559" sldId="262"/>
            <ac:picMk id="1026" creationId="{DD5CC10D-C77F-BE6D-601D-038082A21F10}"/>
          </ac:picMkLst>
        </pc:picChg>
        <pc:picChg chg="add mod">
          <ac:chgData name="泰弘 仲山" userId="857b4835f3abfbd8" providerId="LiveId" clId="{E9EB4265-6357-448D-B836-F2037EB9B26A}" dt="2023-09-18T04:26:18.200" v="2288" actId="1076"/>
          <ac:picMkLst>
            <pc:docMk/>
            <pc:sldMk cId="410430559" sldId="262"/>
            <ac:picMk id="1028" creationId="{5C0B090C-9B20-1C20-86AA-57698DA8360E}"/>
          </ac:picMkLst>
        </pc:picChg>
      </pc:sldChg>
      <pc:sldChg chg="addSp delSp modSp new mod">
        <pc:chgData name="泰弘 仲山" userId="857b4835f3abfbd8" providerId="LiveId" clId="{E9EB4265-6357-448D-B836-F2037EB9B26A}" dt="2023-09-19T01:47:45.479" v="6671" actId="1076"/>
        <pc:sldMkLst>
          <pc:docMk/>
          <pc:sldMk cId="2842311260" sldId="263"/>
        </pc:sldMkLst>
        <pc:spChg chg="mod">
          <ac:chgData name="泰弘 仲山" userId="857b4835f3abfbd8" providerId="LiveId" clId="{E9EB4265-6357-448D-B836-F2037EB9B26A}" dt="2023-09-19T01:44:39.227" v="6460" actId="1076"/>
          <ac:spMkLst>
            <pc:docMk/>
            <pc:sldMk cId="2842311260" sldId="263"/>
            <ac:spMk id="2" creationId="{E4149BC1-9881-5143-96F2-0F83D6513CD5}"/>
          </ac:spMkLst>
        </pc:spChg>
        <pc:spChg chg="mod">
          <ac:chgData name="泰弘 仲山" userId="857b4835f3abfbd8" providerId="LiveId" clId="{E9EB4265-6357-448D-B836-F2037EB9B26A}" dt="2023-09-19T01:47:36.822" v="6669" actId="14100"/>
          <ac:spMkLst>
            <pc:docMk/>
            <pc:sldMk cId="2842311260" sldId="263"/>
            <ac:spMk id="3" creationId="{7F52D798-8D12-06D9-E0BD-E84CAD1AB5E8}"/>
          </ac:spMkLst>
        </pc:spChg>
        <pc:graphicFrameChg chg="add mod modGraphic">
          <ac:chgData name="泰弘 仲山" userId="857b4835f3abfbd8" providerId="LiveId" clId="{E9EB4265-6357-448D-B836-F2037EB9B26A}" dt="2023-09-19T01:47:41.122" v="6670" actId="1076"/>
          <ac:graphicFrameMkLst>
            <pc:docMk/>
            <pc:sldMk cId="2842311260" sldId="263"/>
            <ac:graphicFrameMk id="4" creationId="{5A031A08-68E9-616B-8579-81E1398D10A0}"/>
          </ac:graphicFrameMkLst>
        </pc:graphicFrameChg>
        <pc:graphicFrameChg chg="add mod modGraphic">
          <ac:chgData name="泰弘 仲山" userId="857b4835f3abfbd8" providerId="LiveId" clId="{E9EB4265-6357-448D-B836-F2037EB9B26A}" dt="2023-09-19T01:47:45.479" v="6671" actId="1076"/>
          <ac:graphicFrameMkLst>
            <pc:docMk/>
            <pc:sldMk cId="2842311260" sldId="263"/>
            <ac:graphicFrameMk id="5" creationId="{BF06B4E1-F2F5-087F-B7FF-C638F21572DF}"/>
          </ac:graphicFrameMkLst>
        </pc:graphicFrameChg>
        <pc:picChg chg="add del mod">
          <ac:chgData name="泰弘 仲山" userId="857b4835f3abfbd8" providerId="LiveId" clId="{E9EB4265-6357-448D-B836-F2037EB9B26A}" dt="2023-09-19T01:39:18.586" v="6147" actId="478"/>
          <ac:picMkLst>
            <pc:docMk/>
            <pc:sldMk cId="2842311260" sldId="263"/>
            <ac:picMk id="14338" creationId="{03ABC75C-ED6C-6168-7DD9-27A737BD5135}"/>
          </ac:picMkLst>
        </pc:picChg>
        <pc:picChg chg="add mod">
          <ac:chgData name="泰弘 仲山" userId="857b4835f3abfbd8" providerId="LiveId" clId="{E9EB4265-6357-448D-B836-F2037EB9B26A}" dt="2023-09-19T01:44:41.453" v="6461" actId="1076"/>
          <ac:picMkLst>
            <pc:docMk/>
            <pc:sldMk cId="2842311260" sldId="263"/>
            <ac:picMk id="14340" creationId="{0EEC3A1F-FB41-3EDD-5444-C90329EC24DE}"/>
          </ac:picMkLst>
        </pc:picChg>
      </pc:sldChg>
      <pc:sldChg chg="modSp new del mod">
        <pc:chgData name="泰弘 仲山" userId="857b4835f3abfbd8" providerId="LiveId" clId="{E9EB4265-6357-448D-B836-F2037EB9B26A}" dt="2023-09-18T04:26:07.826" v="2286" actId="47"/>
        <pc:sldMkLst>
          <pc:docMk/>
          <pc:sldMk cId="3024051185" sldId="264"/>
        </pc:sldMkLst>
        <pc:spChg chg="mod">
          <ac:chgData name="泰弘 仲山" userId="857b4835f3abfbd8" providerId="LiveId" clId="{E9EB4265-6357-448D-B836-F2037EB9B26A}" dt="2023-09-17T05:18:47.445" v="218" actId="20577"/>
          <ac:spMkLst>
            <pc:docMk/>
            <pc:sldMk cId="3024051185" sldId="264"/>
            <ac:spMk id="3" creationId="{67CDB159-A45B-5769-ED7D-D76CACA0F9FD}"/>
          </ac:spMkLst>
        </pc:spChg>
      </pc:sldChg>
      <pc:sldChg chg="addSp delSp modSp new mod">
        <pc:chgData name="泰弘 仲山" userId="857b4835f3abfbd8" providerId="LiveId" clId="{E9EB4265-6357-448D-B836-F2037EB9B26A}" dt="2023-09-18T04:27:09.626" v="2292" actId="14100"/>
        <pc:sldMkLst>
          <pc:docMk/>
          <pc:sldMk cId="2054647750" sldId="265"/>
        </pc:sldMkLst>
        <pc:spChg chg="mod">
          <ac:chgData name="泰弘 仲山" userId="857b4835f3abfbd8" providerId="LiveId" clId="{E9EB4265-6357-448D-B836-F2037EB9B26A}" dt="2023-09-18T04:27:04.455" v="2290" actId="1076"/>
          <ac:spMkLst>
            <pc:docMk/>
            <pc:sldMk cId="2054647750" sldId="265"/>
            <ac:spMk id="2" creationId="{192E17E5-30EC-06ED-B5AA-E928D6513AA3}"/>
          </ac:spMkLst>
        </pc:spChg>
        <pc:spChg chg="del">
          <ac:chgData name="泰弘 仲山" userId="857b4835f3abfbd8" providerId="LiveId" clId="{E9EB4265-6357-448D-B836-F2037EB9B26A}" dt="2023-09-17T05:27:15.652" v="222" actId="3680"/>
          <ac:spMkLst>
            <pc:docMk/>
            <pc:sldMk cId="2054647750" sldId="265"/>
            <ac:spMk id="3" creationId="{B9B65630-6C6A-689A-727E-85F6E669346E}"/>
          </ac:spMkLst>
        </pc:spChg>
        <pc:spChg chg="add mod">
          <ac:chgData name="泰弘 仲山" userId="857b4835f3abfbd8" providerId="LiveId" clId="{E9EB4265-6357-448D-B836-F2037EB9B26A}" dt="2023-09-17T05:43:56.090" v="511" actId="1076"/>
          <ac:spMkLst>
            <pc:docMk/>
            <pc:sldMk cId="2054647750" sldId="265"/>
            <ac:spMk id="5" creationId="{8657AFF3-2DA6-F095-7551-11CFC8FAD1D8}"/>
          </ac:spMkLst>
        </pc:spChg>
        <pc:spChg chg="add mod">
          <ac:chgData name="泰弘 仲山" userId="857b4835f3abfbd8" providerId="LiveId" clId="{E9EB4265-6357-448D-B836-F2037EB9B26A}" dt="2023-09-18T04:12:08.713" v="1825" actId="20577"/>
          <ac:spMkLst>
            <pc:docMk/>
            <pc:sldMk cId="2054647750" sldId="265"/>
            <ac:spMk id="6" creationId="{25FCD92D-59ED-EB34-DEBF-120EBEFF5DEB}"/>
          </ac:spMkLst>
        </pc:spChg>
        <pc:graphicFrameChg chg="add mod ord modGraphic">
          <ac:chgData name="泰弘 仲山" userId="857b4835f3abfbd8" providerId="LiveId" clId="{E9EB4265-6357-448D-B836-F2037EB9B26A}" dt="2023-09-17T05:43:59.028" v="512" actId="1076"/>
          <ac:graphicFrameMkLst>
            <pc:docMk/>
            <pc:sldMk cId="2054647750" sldId="265"/>
            <ac:graphicFrameMk id="4" creationId="{C40A9843-AC41-DB4E-627C-7FB475EF43F6}"/>
          </ac:graphicFrameMkLst>
        </pc:graphicFrameChg>
        <pc:picChg chg="add mod">
          <ac:chgData name="泰弘 仲山" userId="857b4835f3abfbd8" providerId="LiveId" clId="{E9EB4265-6357-448D-B836-F2037EB9B26A}" dt="2023-09-18T04:27:09.626" v="2292" actId="14100"/>
          <ac:picMkLst>
            <pc:docMk/>
            <pc:sldMk cId="2054647750" sldId="265"/>
            <ac:picMk id="2050" creationId="{4C132541-FC6D-AEDA-F605-3FE5C01466BB}"/>
          </ac:picMkLst>
        </pc:picChg>
      </pc:sldChg>
      <pc:sldChg chg="addSp delSp modSp add mod">
        <pc:chgData name="泰弘 仲山" userId="857b4835f3abfbd8" providerId="LiveId" clId="{E9EB4265-6357-448D-B836-F2037EB9B26A}" dt="2023-09-18T20:15:19.116" v="5423" actId="20577"/>
        <pc:sldMkLst>
          <pc:docMk/>
          <pc:sldMk cId="131379379" sldId="266"/>
        </pc:sldMkLst>
        <pc:spChg chg="mod">
          <ac:chgData name="泰弘 仲山" userId="857b4835f3abfbd8" providerId="LiveId" clId="{E9EB4265-6357-448D-B836-F2037EB9B26A}" dt="2023-09-18T20:15:19.116" v="5423" actId="20577"/>
          <ac:spMkLst>
            <pc:docMk/>
            <pc:sldMk cId="131379379" sldId="266"/>
            <ac:spMk id="4" creationId="{F208995B-3E17-1CD7-774A-B42DB5CF2D01}"/>
          </ac:spMkLst>
        </pc:spChg>
        <pc:spChg chg="del">
          <ac:chgData name="泰弘 仲山" userId="857b4835f3abfbd8" providerId="LiveId" clId="{E9EB4265-6357-448D-B836-F2037EB9B26A}" dt="2023-09-18T04:17:43.797" v="1830" actId="478"/>
          <ac:spMkLst>
            <pc:docMk/>
            <pc:sldMk cId="131379379" sldId="266"/>
            <ac:spMk id="8" creationId="{DAD5F589-AC49-23E0-2B2C-D3A2849E74CA}"/>
          </ac:spMkLst>
        </pc:spChg>
        <pc:graphicFrameChg chg="add mod modGraphic">
          <ac:chgData name="泰弘 仲山" userId="857b4835f3abfbd8" providerId="LiveId" clId="{E9EB4265-6357-448D-B836-F2037EB9B26A}" dt="2023-09-18T20:13:29.452" v="5272" actId="1076"/>
          <ac:graphicFrameMkLst>
            <pc:docMk/>
            <pc:sldMk cId="131379379" sldId="266"/>
            <ac:graphicFrameMk id="3" creationId="{DD812CD1-47B2-51F8-81AD-C81EDD448797}"/>
          </ac:graphicFrameMkLst>
        </pc:graphicFrameChg>
        <pc:graphicFrameChg chg="del modGraphic">
          <ac:chgData name="泰弘 仲山" userId="857b4835f3abfbd8" providerId="LiveId" clId="{E9EB4265-6357-448D-B836-F2037EB9B26A}" dt="2023-09-18T04:17:42.249" v="1829" actId="478"/>
          <ac:graphicFrameMkLst>
            <pc:docMk/>
            <pc:sldMk cId="131379379" sldId="266"/>
            <ac:graphicFrameMk id="7" creationId="{B984E65E-CF46-AB33-4147-85BB320B4AD1}"/>
          </ac:graphicFrameMkLst>
        </pc:graphicFrameChg>
        <pc:picChg chg="del">
          <ac:chgData name="泰弘 仲山" userId="857b4835f3abfbd8" providerId="LiveId" clId="{E9EB4265-6357-448D-B836-F2037EB9B26A}" dt="2023-09-18T04:17:36.393" v="1827" actId="478"/>
          <ac:picMkLst>
            <pc:docMk/>
            <pc:sldMk cId="131379379" sldId="266"/>
            <ac:picMk id="4098" creationId="{FB5DCF94-B7FE-6BA8-C684-5C745AAF55C3}"/>
          </ac:picMkLst>
        </pc:picChg>
      </pc:sldChg>
      <pc:sldChg chg="add del">
        <pc:chgData name="泰弘 仲山" userId="857b4835f3abfbd8" providerId="LiveId" clId="{E9EB4265-6357-448D-B836-F2037EB9B26A}" dt="2023-09-17T05:55:07.760" v="842" actId="47"/>
        <pc:sldMkLst>
          <pc:docMk/>
          <pc:sldMk cId="2335211641" sldId="266"/>
        </pc:sldMkLst>
      </pc:sldChg>
      <pc:sldChg chg="addSp modSp add mod">
        <pc:chgData name="泰弘 仲山" userId="857b4835f3abfbd8" providerId="LiveId" clId="{E9EB4265-6357-448D-B836-F2037EB9B26A}" dt="2023-09-18T20:16:46.594" v="5582" actId="20577"/>
        <pc:sldMkLst>
          <pc:docMk/>
          <pc:sldMk cId="1862145888" sldId="267"/>
        </pc:sldMkLst>
        <pc:spChg chg="mod">
          <ac:chgData name="泰弘 仲山" userId="857b4835f3abfbd8" providerId="LiveId" clId="{E9EB4265-6357-448D-B836-F2037EB9B26A}" dt="2023-09-18T20:16:46.594" v="5582" actId="20577"/>
          <ac:spMkLst>
            <pc:docMk/>
            <pc:sldMk cId="1862145888" sldId="267"/>
            <ac:spMk id="4" creationId="{F208995B-3E17-1CD7-774A-B42DB5CF2D01}"/>
          </ac:spMkLst>
        </pc:spChg>
        <pc:graphicFrameChg chg="add mod modGraphic">
          <ac:chgData name="泰弘 仲山" userId="857b4835f3abfbd8" providerId="LiveId" clId="{E9EB4265-6357-448D-B836-F2037EB9B26A}" dt="2023-09-18T20:13:17.015" v="5271" actId="1076"/>
          <ac:graphicFrameMkLst>
            <pc:docMk/>
            <pc:sldMk cId="1862145888" sldId="267"/>
            <ac:graphicFrameMk id="3" creationId="{26BF0C67-0AA8-FA1C-88DC-672F796061EC}"/>
          </ac:graphicFrameMkLst>
        </pc:graphicFrameChg>
      </pc:sldChg>
      <pc:sldChg chg="addSp modSp add mod">
        <pc:chgData name="泰弘 仲山" userId="857b4835f3abfbd8" providerId="LiveId" clId="{E9EB4265-6357-448D-B836-F2037EB9B26A}" dt="2023-09-19T02:58:18.642" v="7979" actId="20577"/>
        <pc:sldMkLst>
          <pc:docMk/>
          <pc:sldMk cId="4125359110" sldId="268"/>
        </pc:sldMkLst>
        <pc:spChg chg="mod">
          <ac:chgData name="泰弘 仲山" userId="857b4835f3abfbd8" providerId="LiveId" clId="{E9EB4265-6357-448D-B836-F2037EB9B26A}" dt="2023-09-18T18:58:56.624" v="3692" actId="20577"/>
          <ac:spMkLst>
            <pc:docMk/>
            <pc:sldMk cId="4125359110" sldId="268"/>
            <ac:spMk id="2" creationId="{2A470DEF-DBA7-0C34-C539-D90234F30663}"/>
          </ac:spMkLst>
        </pc:spChg>
        <pc:spChg chg="mod">
          <ac:chgData name="泰弘 仲山" userId="857b4835f3abfbd8" providerId="LiveId" clId="{E9EB4265-6357-448D-B836-F2037EB9B26A}" dt="2023-09-18T17:00:03.844" v="2904" actId="20577"/>
          <ac:spMkLst>
            <pc:docMk/>
            <pc:sldMk cId="4125359110" sldId="268"/>
            <ac:spMk id="4" creationId="{F208995B-3E17-1CD7-774A-B42DB5CF2D01}"/>
          </ac:spMkLst>
        </pc:spChg>
        <pc:graphicFrameChg chg="add mod modGraphic">
          <ac:chgData name="泰弘 仲山" userId="857b4835f3abfbd8" providerId="LiveId" clId="{E9EB4265-6357-448D-B836-F2037EB9B26A}" dt="2023-09-19T02:58:18.642" v="7979" actId="20577"/>
          <ac:graphicFrameMkLst>
            <pc:docMk/>
            <pc:sldMk cId="4125359110" sldId="268"/>
            <ac:graphicFrameMk id="3" creationId="{E56A6498-7CD4-B38D-8D48-FEF8E733E8BF}"/>
          </ac:graphicFrameMkLst>
        </pc:graphicFrameChg>
      </pc:sldChg>
      <pc:sldChg chg="modSp new mod">
        <pc:chgData name="泰弘 仲山" userId="857b4835f3abfbd8" providerId="LiveId" clId="{E9EB4265-6357-448D-B836-F2037EB9B26A}" dt="2023-09-19T02:57:45.207" v="7961" actId="6549"/>
        <pc:sldMkLst>
          <pc:docMk/>
          <pc:sldMk cId="1300477928" sldId="269"/>
        </pc:sldMkLst>
        <pc:spChg chg="mod">
          <ac:chgData name="泰弘 仲山" userId="857b4835f3abfbd8" providerId="LiveId" clId="{E9EB4265-6357-448D-B836-F2037EB9B26A}" dt="2023-09-18T04:24:13.045" v="2045" actId="20577"/>
          <ac:spMkLst>
            <pc:docMk/>
            <pc:sldMk cId="1300477928" sldId="269"/>
            <ac:spMk id="2" creationId="{B07855C0-F6ED-5B0A-5020-BF8AEA558908}"/>
          </ac:spMkLst>
        </pc:spChg>
        <pc:spChg chg="mod">
          <ac:chgData name="泰弘 仲山" userId="857b4835f3abfbd8" providerId="LiveId" clId="{E9EB4265-6357-448D-B836-F2037EB9B26A}" dt="2023-09-19T02:57:45.207" v="7961" actId="6549"/>
          <ac:spMkLst>
            <pc:docMk/>
            <pc:sldMk cId="1300477928" sldId="269"/>
            <ac:spMk id="3" creationId="{684D72B4-E4FF-204D-28BB-5A9830B8DD38}"/>
          </ac:spMkLst>
        </pc:spChg>
      </pc:sldChg>
      <pc:sldChg chg="addSp delSp modSp add mod">
        <pc:chgData name="泰弘 仲山" userId="857b4835f3abfbd8" providerId="LiveId" clId="{E9EB4265-6357-448D-B836-F2037EB9B26A}" dt="2023-09-18T18:29:21.493" v="3163" actId="1076"/>
        <pc:sldMkLst>
          <pc:docMk/>
          <pc:sldMk cId="834716560" sldId="270"/>
        </pc:sldMkLst>
        <pc:spChg chg="mod">
          <ac:chgData name="泰弘 仲山" userId="857b4835f3abfbd8" providerId="LiveId" clId="{E9EB4265-6357-448D-B836-F2037EB9B26A}" dt="2023-09-18T18:26:41.119" v="2973" actId="20577"/>
          <ac:spMkLst>
            <pc:docMk/>
            <pc:sldMk cId="834716560" sldId="270"/>
            <ac:spMk id="2" creationId="{5D916157-F0AC-6159-8F07-111AB8731496}"/>
          </ac:spMkLst>
        </pc:spChg>
        <pc:spChg chg="mod">
          <ac:chgData name="泰弘 仲山" userId="857b4835f3abfbd8" providerId="LiveId" clId="{E9EB4265-6357-448D-B836-F2037EB9B26A}" dt="2023-09-18T18:29:16.547" v="3162" actId="20577"/>
          <ac:spMkLst>
            <pc:docMk/>
            <pc:sldMk cId="834716560" sldId="270"/>
            <ac:spMk id="3" creationId="{B0AEAB4B-9639-C7B4-705F-B6E11BB76AA4}"/>
          </ac:spMkLst>
        </pc:spChg>
        <pc:picChg chg="add mod">
          <ac:chgData name="泰弘 仲山" userId="857b4835f3abfbd8" providerId="LiveId" clId="{E9EB4265-6357-448D-B836-F2037EB9B26A}" dt="2023-09-18T18:29:21.493" v="3163" actId="1076"/>
          <ac:picMkLst>
            <pc:docMk/>
            <pc:sldMk cId="834716560" sldId="270"/>
            <ac:picMk id="5" creationId="{673FCC76-F7B4-B8DF-6AC0-C4FC3C8AAA8D}"/>
          </ac:picMkLst>
        </pc:picChg>
        <pc:picChg chg="del">
          <ac:chgData name="泰弘 仲山" userId="857b4835f3abfbd8" providerId="LiveId" clId="{E9EB4265-6357-448D-B836-F2037EB9B26A}" dt="2023-09-18T18:26:10.050" v="2923" actId="478"/>
          <ac:picMkLst>
            <pc:docMk/>
            <pc:sldMk cId="834716560" sldId="270"/>
            <ac:picMk id="7" creationId="{129700B6-4CE3-24BB-FE4D-CFC1C8FD62A0}"/>
          </ac:picMkLst>
        </pc:picChg>
      </pc:sldChg>
      <pc:sldChg chg="addSp delSp modSp add mod">
        <pc:chgData name="泰弘 仲山" userId="857b4835f3abfbd8" providerId="LiveId" clId="{E9EB4265-6357-448D-B836-F2037EB9B26A}" dt="2023-09-18T18:36:05.693" v="3300" actId="20577"/>
        <pc:sldMkLst>
          <pc:docMk/>
          <pc:sldMk cId="2957338711" sldId="271"/>
        </pc:sldMkLst>
        <pc:spChg chg="mod">
          <ac:chgData name="泰弘 仲山" userId="857b4835f3abfbd8" providerId="LiveId" clId="{E9EB4265-6357-448D-B836-F2037EB9B26A}" dt="2023-09-18T18:28:35.902" v="3119" actId="20577"/>
          <ac:spMkLst>
            <pc:docMk/>
            <pc:sldMk cId="2957338711" sldId="271"/>
            <ac:spMk id="2" creationId="{DFD2E7E6-3F00-8118-FCD5-C23CDAB19BB9}"/>
          </ac:spMkLst>
        </pc:spChg>
        <pc:spChg chg="mod">
          <ac:chgData name="泰弘 仲山" userId="857b4835f3abfbd8" providerId="LiveId" clId="{E9EB4265-6357-448D-B836-F2037EB9B26A}" dt="2023-09-18T18:30:23.456" v="3196" actId="20577"/>
          <ac:spMkLst>
            <pc:docMk/>
            <pc:sldMk cId="2957338711" sldId="271"/>
            <ac:spMk id="6" creationId="{12BDFBE7-CC7A-D124-0FDC-45F151658068}"/>
          </ac:spMkLst>
        </pc:spChg>
        <pc:spChg chg="add del">
          <ac:chgData name="泰弘 仲山" userId="857b4835f3abfbd8" providerId="LiveId" clId="{E9EB4265-6357-448D-B836-F2037EB9B26A}" dt="2023-09-18T18:34:45.385" v="3218" actId="22"/>
          <ac:spMkLst>
            <pc:docMk/>
            <pc:sldMk cId="2957338711" sldId="271"/>
            <ac:spMk id="7" creationId="{BFC25A24-D481-6285-BB88-9ACB933BFAC0}"/>
          </ac:spMkLst>
        </pc:spChg>
        <pc:graphicFrameChg chg="modGraphic">
          <ac:chgData name="泰弘 仲山" userId="857b4835f3abfbd8" providerId="LiveId" clId="{E9EB4265-6357-448D-B836-F2037EB9B26A}" dt="2023-09-18T18:36:05.693" v="3300" actId="20577"/>
          <ac:graphicFrameMkLst>
            <pc:docMk/>
            <pc:sldMk cId="2957338711" sldId="271"/>
            <ac:graphicFrameMk id="4" creationId="{1445D414-0C3C-6BF3-ED7B-BB5E77FEC501}"/>
          </ac:graphicFrameMkLst>
        </pc:graphicFrameChg>
        <pc:picChg chg="del">
          <ac:chgData name="泰弘 仲山" userId="857b4835f3abfbd8" providerId="LiveId" clId="{E9EB4265-6357-448D-B836-F2037EB9B26A}" dt="2023-09-18T18:28:37.793" v="3120" actId="478"/>
          <ac:picMkLst>
            <pc:docMk/>
            <pc:sldMk cId="2957338711" sldId="271"/>
            <ac:picMk id="1028" creationId="{5C0B090C-9B20-1C20-86AA-57698DA8360E}"/>
          </ac:picMkLst>
        </pc:picChg>
        <pc:picChg chg="add mod">
          <ac:chgData name="泰弘 仲山" userId="857b4835f3abfbd8" providerId="LiveId" clId="{E9EB4265-6357-448D-B836-F2037EB9B26A}" dt="2023-09-18T18:28:51.012" v="3124" actId="1076"/>
          <ac:picMkLst>
            <pc:docMk/>
            <pc:sldMk cId="2957338711" sldId="271"/>
            <ac:picMk id="5122" creationId="{7F29EF38-03E7-F568-DD14-138B79584391}"/>
          </ac:picMkLst>
        </pc:picChg>
      </pc:sldChg>
      <pc:sldChg chg="addSp delSp modSp add mod">
        <pc:chgData name="泰弘 仲山" userId="857b4835f3abfbd8" providerId="LiveId" clId="{E9EB4265-6357-448D-B836-F2037EB9B26A}" dt="2023-09-18T20:20:58.392" v="5718" actId="1076"/>
        <pc:sldMkLst>
          <pc:docMk/>
          <pc:sldMk cId="3872684133" sldId="272"/>
        </pc:sldMkLst>
        <pc:spChg chg="mod">
          <ac:chgData name="泰弘 仲山" userId="857b4835f3abfbd8" providerId="LiveId" clId="{E9EB4265-6357-448D-B836-F2037EB9B26A}" dt="2023-09-18T18:34:53.151" v="3227" actId="20577"/>
          <ac:spMkLst>
            <pc:docMk/>
            <pc:sldMk cId="3872684133" sldId="272"/>
            <ac:spMk id="2" creationId="{DFD2E7E6-3F00-8118-FCD5-C23CDAB19BB9}"/>
          </ac:spMkLst>
        </pc:spChg>
        <pc:spChg chg="mod">
          <ac:chgData name="泰弘 仲山" userId="857b4835f3abfbd8" providerId="LiveId" clId="{E9EB4265-6357-448D-B836-F2037EB9B26A}" dt="2023-09-18T18:46:48.750" v="3629" actId="20577"/>
          <ac:spMkLst>
            <pc:docMk/>
            <pc:sldMk cId="3872684133" sldId="272"/>
            <ac:spMk id="5" creationId="{4FEF4E6E-C006-F70A-CDEE-BB39EB763490}"/>
          </ac:spMkLst>
        </pc:spChg>
        <pc:spChg chg="mod">
          <ac:chgData name="泰弘 仲山" userId="857b4835f3abfbd8" providerId="LiveId" clId="{E9EB4265-6357-448D-B836-F2037EB9B26A}" dt="2023-09-18T20:20:58.392" v="5718" actId="1076"/>
          <ac:spMkLst>
            <pc:docMk/>
            <pc:sldMk cId="3872684133" sldId="272"/>
            <ac:spMk id="6" creationId="{12BDFBE7-CC7A-D124-0FDC-45F151658068}"/>
          </ac:spMkLst>
        </pc:spChg>
        <pc:spChg chg="add del mod">
          <ac:chgData name="泰弘 仲山" userId="857b4835f3abfbd8" providerId="LiveId" clId="{E9EB4265-6357-448D-B836-F2037EB9B26A}" dt="2023-09-18T18:35:01.437" v="3230" actId="478"/>
          <ac:spMkLst>
            <pc:docMk/>
            <pc:sldMk cId="3872684133" sldId="272"/>
            <ac:spMk id="7" creationId="{A755BEF4-8B3B-5C8B-8CAC-7AFD59996D95}"/>
          </ac:spMkLst>
        </pc:spChg>
        <pc:graphicFrameChg chg="del">
          <ac:chgData name="泰弘 仲山" userId="857b4835f3abfbd8" providerId="LiveId" clId="{E9EB4265-6357-448D-B836-F2037EB9B26A}" dt="2023-09-18T18:34:58.389" v="3229" actId="478"/>
          <ac:graphicFrameMkLst>
            <pc:docMk/>
            <pc:sldMk cId="3872684133" sldId="272"/>
            <ac:graphicFrameMk id="4" creationId="{1445D414-0C3C-6BF3-ED7B-BB5E77FEC501}"/>
          </ac:graphicFrameMkLst>
        </pc:graphicFrameChg>
        <pc:picChg chg="del">
          <ac:chgData name="泰弘 仲山" userId="857b4835f3abfbd8" providerId="LiveId" clId="{E9EB4265-6357-448D-B836-F2037EB9B26A}" dt="2023-09-18T18:34:55.571" v="3228" actId="478"/>
          <ac:picMkLst>
            <pc:docMk/>
            <pc:sldMk cId="3872684133" sldId="272"/>
            <ac:picMk id="5122" creationId="{7F29EF38-03E7-F568-DD14-138B79584391}"/>
          </ac:picMkLst>
        </pc:picChg>
        <pc:picChg chg="add mod">
          <ac:chgData name="泰弘 仲山" userId="857b4835f3abfbd8" providerId="LiveId" clId="{E9EB4265-6357-448D-B836-F2037EB9B26A}" dt="2023-09-18T18:35:18.795" v="3237" actId="14100"/>
          <ac:picMkLst>
            <pc:docMk/>
            <pc:sldMk cId="3872684133" sldId="272"/>
            <ac:picMk id="9218" creationId="{ABD31F1D-783A-2268-98EF-BBDB4EC035C4}"/>
          </ac:picMkLst>
        </pc:picChg>
      </pc:sldChg>
      <pc:sldChg chg="addSp delSp modSp add mod ord">
        <pc:chgData name="泰弘 仲山" userId="857b4835f3abfbd8" providerId="LiveId" clId="{E9EB4265-6357-448D-B836-F2037EB9B26A}" dt="2023-09-18T18:46:36.291" v="3611"/>
        <pc:sldMkLst>
          <pc:docMk/>
          <pc:sldMk cId="1573887402" sldId="273"/>
        </pc:sldMkLst>
        <pc:spChg chg="mod">
          <ac:chgData name="泰弘 仲山" userId="857b4835f3abfbd8" providerId="LiveId" clId="{E9EB4265-6357-448D-B836-F2037EB9B26A}" dt="2023-09-18T18:40:25.696" v="3393" actId="20577"/>
          <ac:spMkLst>
            <pc:docMk/>
            <pc:sldMk cId="1573887402" sldId="273"/>
            <ac:spMk id="5" creationId="{8657AFF3-2DA6-F095-7551-11CFC8FAD1D8}"/>
          </ac:spMkLst>
        </pc:spChg>
        <pc:spChg chg="mod">
          <ac:chgData name="泰弘 仲山" userId="857b4835f3abfbd8" providerId="LiveId" clId="{E9EB4265-6357-448D-B836-F2037EB9B26A}" dt="2023-09-18T18:41:05.250" v="3418" actId="20577"/>
          <ac:spMkLst>
            <pc:docMk/>
            <pc:sldMk cId="1573887402" sldId="273"/>
            <ac:spMk id="6" creationId="{25FCD92D-59ED-EB34-DEBF-120EBEFF5DEB}"/>
          </ac:spMkLst>
        </pc:spChg>
        <pc:graphicFrameChg chg="mod modGraphic">
          <ac:chgData name="泰弘 仲山" userId="857b4835f3abfbd8" providerId="LiveId" clId="{E9EB4265-6357-448D-B836-F2037EB9B26A}" dt="2023-09-18T18:42:20.635" v="3447" actId="1076"/>
          <ac:graphicFrameMkLst>
            <pc:docMk/>
            <pc:sldMk cId="1573887402" sldId="273"/>
            <ac:graphicFrameMk id="4" creationId="{C40A9843-AC41-DB4E-627C-7FB475EF43F6}"/>
          </ac:graphicFrameMkLst>
        </pc:graphicFrameChg>
        <pc:picChg chg="del">
          <ac:chgData name="泰弘 仲山" userId="857b4835f3abfbd8" providerId="LiveId" clId="{E9EB4265-6357-448D-B836-F2037EB9B26A}" dt="2023-09-18T18:38:21.201" v="3356" actId="478"/>
          <ac:picMkLst>
            <pc:docMk/>
            <pc:sldMk cId="1573887402" sldId="273"/>
            <ac:picMk id="2050" creationId="{4C132541-FC6D-AEDA-F605-3FE5C01466BB}"/>
          </ac:picMkLst>
        </pc:picChg>
        <pc:picChg chg="add mod">
          <ac:chgData name="泰弘 仲山" userId="857b4835f3abfbd8" providerId="LiveId" clId="{E9EB4265-6357-448D-B836-F2037EB9B26A}" dt="2023-09-18T18:40:54.988" v="3398" actId="1076"/>
          <ac:picMkLst>
            <pc:docMk/>
            <pc:sldMk cId="1573887402" sldId="273"/>
            <ac:picMk id="10242" creationId="{66219E92-5194-6659-BFE5-757D5368E4F0}"/>
          </ac:picMkLst>
        </pc:picChg>
      </pc:sldChg>
      <pc:sldChg chg="addSp delSp modSp add mod">
        <pc:chgData name="泰弘 仲山" userId="857b4835f3abfbd8" providerId="LiveId" clId="{E9EB4265-6357-448D-B836-F2037EB9B26A}" dt="2023-09-18T20:20:52.510" v="5717" actId="1076"/>
        <pc:sldMkLst>
          <pc:docMk/>
          <pc:sldMk cId="713852728" sldId="274"/>
        </pc:sldMkLst>
        <pc:spChg chg="mod">
          <ac:chgData name="泰弘 仲山" userId="857b4835f3abfbd8" providerId="LiveId" clId="{E9EB4265-6357-448D-B836-F2037EB9B26A}" dt="2023-09-18T18:44:17.666" v="3480" actId="20577"/>
          <ac:spMkLst>
            <pc:docMk/>
            <pc:sldMk cId="713852728" sldId="274"/>
            <ac:spMk id="2" creationId="{5D916157-F0AC-6159-8F07-111AB8731496}"/>
          </ac:spMkLst>
        </pc:spChg>
        <pc:spChg chg="mod">
          <ac:chgData name="泰弘 仲山" userId="857b4835f3abfbd8" providerId="LiveId" clId="{E9EB4265-6357-448D-B836-F2037EB9B26A}" dt="2023-09-18T18:46:28.573" v="3609" actId="20577"/>
          <ac:spMkLst>
            <pc:docMk/>
            <pc:sldMk cId="713852728" sldId="274"/>
            <ac:spMk id="3" creationId="{B0AEAB4B-9639-C7B4-705F-B6E11BB76AA4}"/>
          </ac:spMkLst>
        </pc:spChg>
        <pc:picChg chg="del">
          <ac:chgData name="泰弘 仲山" userId="857b4835f3abfbd8" providerId="LiveId" clId="{E9EB4265-6357-448D-B836-F2037EB9B26A}" dt="2023-09-18T18:43:37.681" v="3449" actId="478"/>
          <ac:picMkLst>
            <pc:docMk/>
            <pc:sldMk cId="713852728" sldId="274"/>
            <ac:picMk id="5" creationId="{673FCC76-F7B4-B8DF-6AC0-C4FC3C8AAA8D}"/>
          </ac:picMkLst>
        </pc:picChg>
        <pc:picChg chg="add mod">
          <ac:chgData name="泰弘 仲山" userId="857b4835f3abfbd8" providerId="LiveId" clId="{E9EB4265-6357-448D-B836-F2037EB9B26A}" dt="2023-09-18T20:20:52.510" v="5717" actId="1076"/>
          <ac:picMkLst>
            <pc:docMk/>
            <pc:sldMk cId="713852728" sldId="274"/>
            <ac:picMk id="6" creationId="{8E2F5B9F-D943-B300-2D73-F90D2D018E5B}"/>
          </ac:picMkLst>
        </pc:picChg>
      </pc:sldChg>
      <pc:sldChg chg="modSp add mod">
        <pc:chgData name="泰弘 仲山" userId="857b4835f3abfbd8" providerId="LiveId" clId="{E9EB4265-6357-448D-B836-F2037EB9B26A}" dt="2023-09-19T02:58:09.441" v="7970" actId="20577"/>
        <pc:sldMkLst>
          <pc:docMk/>
          <pc:sldMk cId="2462090901" sldId="275"/>
        </pc:sldMkLst>
        <pc:spChg chg="mod">
          <ac:chgData name="泰弘 仲山" userId="857b4835f3abfbd8" providerId="LiveId" clId="{E9EB4265-6357-448D-B836-F2037EB9B26A}" dt="2023-09-18T18:59:09.247" v="3713" actId="20577"/>
          <ac:spMkLst>
            <pc:docMk/>
            <pc:sldMk cId="2462090901" sldId="275"/>
            <ac:spMk id="2" creationId="{2A470DEF-DBA7-0C34-C539-D90234F30663}"/>
          </ac:spMkLst>
        </pc:spChg>
        <pc:spChg chg="mod">
          <ac:chgData name="泰弘 仲山" userId="857b4835f3abfbd8" providerId="LiveId" clId="{E9EB4265-6357-448D-B836-F2037EB9B26A}" dt="2023-09-18T18:58:46.292" v="3663" actId="1076"/>
          <ac:spMkLst>
            <pc:docMk/>
            <pc:sldMk cId="2462090901" sldId="275"/>
            <ac:spMk id="4" creationId="{F208995B-3E17-1CD7-774A-B42DB5CF2D01}"/>
          </ac:spMkLst>
        </pc:spChg>
        <pc:graphicFrameChg chg="mod modGraphic">
          <ac:chgData name="泰弘 仲山" userId="857b4835f3abfbd8" providerId="LiveId" clId="{E9EB4265-6357-448D-B836-F2037EB9B26A}" dt="2023-09-19T02:58:09.441" v="7970" actId="20577"/>
          <ac:graphicFrameMkLst>
            <pc:docMk/>
            <pc:sldMk cId="2462090901" sldId="275"/>
            <ac:graphicFrameMk id="3" creationId="{E56A6498-7CD4-B38D-8D48-FEF8E733E8BF}"/>
          </ac:graphicFrameMkLst>
        </pc:graphicFrameChg>
      </pc:sldChg>
      <pc:sldChg chg="modSp add mod">
        <pc:chgData name="泰弘 仲山" userId="857b4835f3abfbd8" providerId="LiveId" clId="{E9EB4265-6357-448D-B836-F2037EB9B26A}" dt="2023-09-18T19:07:16.780" v="3918" actId="1076"/>
        <pc:sldMkLst>
          <pc:docMk/>
          <pc:sldMk cId="3125087564" sldId="276"/>
        </pc:sldMkLst>
        <pc:spChg chg="mod">
          <ac:chgData name="泰弘 仲山" userId="857b4835f3abfbd8" providerId="LiveId" clId="{E9EB4265-6357-448D-B836-F2037EB9B26A}" dt="2023-09-18T19:07:16.780" v="3918" actId="1076"/>
          <ac:spMkLst>
            <pc:docMk/>
            <pc:sldMk cId="3125087564" sldId="276"/>
            <ac:spMk id="2" creationId="{2A470DEF-DBA7-0C34-C539-D90234F30663}"/>
          </ac:spMkLst>
        </pc:spChg>
        <pc:spChg chg="mod">
          <ac:chgData name="泰弘 仲山" userId="857b4835f3abfbd8" providerId="LiveId" clId="{E9EB4265-6357-448D-B836-F2037EB9B26A}" dt="2023-09-18T19:06:43.547" v="3916" actId="1076"/>
          <ac:spMkLst>
            <pc:docMk/>
            <pc:sldMk cId="3125087564" sldId="276"/>
            <ac:spMk id="4" creationId="{F208995B-3E17-1CD7-774A-B42DB5CF2D01}"/>
          </ac:spMkLst>
        </pc:spChg>
        <pc:graphicFrameChg chg="mod modGraphic">
          <ac:chgData name="泰弘 仲山" userId="857b4835f3abfbd8" providerId="LiveId" clId="{E9EB4265-6357-448D-B836-F2037EB9B26A}" dt="2023-09-18T19:06:53.249" v="3917" actId="1036"/>
          <ac:graphicFrameMkLst>
            <pc:docMk/>
            <pc:sldMk cId="3125087564" sldId="276"/>
            <ac:graphicFrameMk id="3" creationId="{E56A6498-7CD4-B38D-8D48-FEF8E733E8BF}"/>
          </ac:graphicFrameMkLst>
        </pc:graphicFrameChg>
      </pc:sldChg>
      <pc:sldChg chg="new del">
        <pc:chgData name="泰弘 仲山" userId="857b4835f3abfbd8" providerId="LiveId" clId="{E9EB4265-6357-448D-B836-F2037EB9B26A}" dt="2023-09-18T19:48:13.497" v="3922" actId="47"/>
        <pc:sldMkLst>
          <pc:docMk/>
          <pc:sldMk cId="2975981677" sldId="277"/>
        </pc:sldMkLst>
      </pc:sldChg>
      <pc:sldChg chg="addSp delSp modSp add mod">
        <pc:chgData name="泰弘 仲山" userId="857b4835f3abfbd8" providerId="LiveId" clId="{E9EB4265-6357-448D-B836-F2037EB9B26A}" dt="2023-09-18T19:55:02.484" v="4374" actId="14100"/>
        <pc:sldMkLst>
          <pc:docMk/>
          <pc:sldMk cId="2333606952" sldId="278"/>
        </pc:sldMkLst>
        <pc:spChg chg="mod">
          <ac:chgData name="泰弘 仲山" userId="857b4835f3abfbd8" providerId="LiveId" clId="{E9EB4265-6357-448D-B836-F2037EB9B26A}" dt="2023-09-18T19:54:03.316" v="4245" actId="27636"/>
          <ac:spMkLst>
            <pc:docMk/>
            <pc:sldMk cId="2333606952" sldId="278"/>
            <ac:spMk id="2" creationId="{2A470DEF-DBA7-0C34-C539-D90234F30663}"/>
          </ac:spMkLst>
        </pc:spChg>
        <pc:spChg chg="mod">
          <ac:chgData name="泰弘 仲山" userId="857b4835f3abfbd8" providerId="LiveId" clId="{E9EB4265-6357-448D-B836-F2037EB9B26A}" dt="2023-09-18T19:54:38.844" v="4326" actId="27636"/>
          <ac:spMkLst>
            <pc:docMk/>
            <pc:sldMk cId="2333606952" sldId="278"/>
            <ac:spMk id="4" creationId="{F208995B-3E17-1CD7-774A-B42DB5CF2D01}"/>
          </ac:spMkLst>
        </pc:spChg>
        <pc:spChg chg="add mod">
          <ac:chgData name="泰弘 仲山" userId="857b4835f3abfbd8" providerId="LiveId" clId="{E9EB4265-6357-448D-B836-F2037EB9B26A}" dt="2023-09-18T19:55:02.484" v="4374" actId="14100"/>
          <ac:spMkLst>
            <pc:docMk/>
            <pc:sldMk cId="2333606952" sldId="278"/>
            <ac:spMk id="5" creationId="{892FCC88-0808-939A-7D52-90161EA04066}"/>
          </ac:spMkLst>
        </pc:spChg>
        <pc:graphicFrameChg chg="del modGraphic">
          <ac:chgData name="泰弘 仲山" userId="857b4835f3abfbd8" providerId="LiveId" clId="{E9EB4265-6357-448D-B836-F2037EB9B26A}" dt="2023-09-18T19:48:21.744" v="3924" actId="478"/>
          <ac:graphicFrameMkLst>
            <pc:docMk/>
            <pc:sldMk cId="2333606952" sldId="278"/>
            <ac:graphicFrameMk id="3" creationId="{E56A6498-7CD4-B38D-8D48-FEF8E733E8BF}"/>
          </ac:graphicFrameMkLst>
        </pc:graphicFrameChg>
        <pc:picChg chg="add mod">
          <ac:chgData name="泰弘 仲山" userId="857b4835f3abfbd8" providerId="LiveId" clId="{E9EB4265-6357-448D-B836-F2037EB9B26A}" dt="2023-09-18T19:54:42.048" v="4328" actId="14100"/>
          <ac:picMkLst>
            <pc:docMk/>
            <pc:sldMk cId="2333606952" sldId="278"/>
            <ac:picMk id="11266" creationId="{A253B77D-3F4E-7D2D-A922-52FE97D5A655}"/>
          </ac:picMkLst>
        </pc:picChg>
      </pc:sldChg>
      <pc:sldChg chg="modSp add mod">
        <pc:chgData name="泰弘 仲山" userId="857b4835f3abfbd8" providerId="LiveId" clId="{E9EB4265-6357-448D-B836-F2037EB9B26A}" dt="2023-09-18T20:24:10.985" v="5828" actId="20577"/>
        <pc:sldMkLst>
          <pc:docMk/>
          <pc:sldMk cId="127053897" sldId="279"/>
        </pc:sldMkLst>
        <pc:spChg chg="mod">
          <ac:chgData name="泰弘 仲山" userId="857b4835f3abfbd8" providerId="LiveId" clId="{E9EB4265-6357-448D-B836-F2037EB9B26A}" dt="2023-09-18T20:17:33.563" v="5654" actId="14100"/>
          <ac:spMkLst>
            <pc:docMk/>
            <pc:sldMk cId="127053897" sldId="279"/>
            <ac:spMk id="2" creationId="{2A470DEF-DBA7-0C34-C539-D90234F30663}"/>
          </ac:spMkLst>
        </pc:spChg>
        <pc:spChg chg="mod">
          <ac:chgData name="泰弘 仲山" userId="857b4835f3abfbd8" providerId="LiveId" clId="{E9EB4265-6357-448D-B836-F2037EB9B26A}" dt="2023-09-18T20:24:10.985" v="5828" actId="20577"/>
          <ac:spMkLst>
            <pc:docMk/>
            <pc:sldMk cId="127053897" sldId="279"/>
            <ac:spMk id="3" creationId="{06677FD2-4DC9-36D5-813A-F20C27B3B97C}"/>
          </ac:spMkLst>
        </pc:spChg>
      </pc:sldChg>
      <pc:sldChg chg="addSp delSp modSp new mod">
        <pc:chgData name="泰弘 仲山" userId="857b4835f3abfbd8" providerId="LiveId" clId="{E9EB4265-6357-448D-B836-F2037EB9B26A}" dt="2023-09-19T02:20:04.227" v="7059" actId="14100"/>
        <pc:sldMkLst>
          <pc:docMk/>
          <pc:sldMk cId="2252007957" sldId="280"/>
        </pc:sldMkLst>
        <pc:spChg chg="mod">
          <ac:chgData name="泰弘 仲山" userId="857b4835f3abfbd8" providerId="LiveId" clId="{E9EB4265-6357-448D-B836-F2037EB9B26A}" dt="2023-09-19T02:03:06.380" v="6692" actId="1076"/>
          <ac:spMkLst>
            <pc:docMk/>
            <pc:sldMk cId="2252007957" sldId="280"/>
            <ac:spMk id="2" creationId="{1DD0A210-77F8-4F07-D967-CD5034145619}"/>
          </ac:spMkLst>
        </pc:spChg>
        <pc:spChg chg="del mod">
          <ac:chgData name="泰弘 仲山" userId="857b4835f3abfbd8" providerId="LiveId" clId="{E9EB4265-6357-448D-B836-F2037EB9B26A}" dt="2023-09-19T02:03:13.474" v="6694"/>
          <ac:spMkLst>
            <pc:docMk/>
            <pc:sldMk cId="2252007957" sldId="280"/>
            <ac:spMk id="3" creationId="{BA2610DF-CBC1-11BB-4871-DAE55CF34971}"/>
          </ac:spMkLst>
        </pc:spChg>
        <pc:spChg chg="add mod">
          <ac:chgData name="泰弘 仲山" userId="857b4835f3abfbd8" providerId="LiveId" clId="{E9EB4265-6357-448D-B836-F2037EB9B26A}" dt="2023-09-19T02:20:04.227" v="7059" actId="14100"/>
          <ac:spMkLst>
            <pc:docMk/>
            <pc:sldMk cId="2252007957" sldId="280"/>
            <ac:spMk id="4" creationId="{B0DE57BF-4CCF-82C0-EF3B-91D67299AE6D}"/>
          </ac:spMkLst>
        </pc:spChg>
        <pc:spChg chg="add del mod">
          <ac:chgData name="泰弘 仲山" userId="857b4835f3abfbd8" providerId="LiveId" clId="{E9EB4265-6357-448D-B836-F2037EB9B26A}" dt="2023-09-19T02:18:11.715" v="6858" actId="478"/>
          <ac:spMkLst>
            <pc:docMk/>
            <pc:sldMk cId="2252007957" sldId="280"/>
            <ac:spMk id="6" creationId="{BE82A29B-53DF-2C21-33EA-CE09B7EA3DB5}"/>
          </ac:spMkLst>
        </pc:spChg>
        <pc:graphicFrameChg chg="add mod modGraphic">
          <ac:chgData name="泰弘 仲山" userId="857b4835f3abfbd8" providerId="LiveId" clId="{E9EB4265-6357-448D-B836-F2037EB9B26A}" dt="2023-09-19T02:19:02.311" v="6896" actId="1076"/>
          <ac:graphicFrameMkLst>
            <pc:docMk/>
            <pc:sldMk cId="2252007957" sldId="280"/>
            <ac:graphicFrameMk id="5" creationId="{A727159C-18DB-7ABE-EAC6-9EFE7A551BA2}"/>
          </ac:graphicFrameMkLst>
        </pc:graphicFrameChg>
        <pc:picChg chg="add del mod">
          <ac:chgData name="泰弘 仲山" userId="857b4835f3abfbd8" providerId="LiveId" clId="{E9EB4265-6357-448D-B836-F2037EB9B26A}" dt="2023-09-19T02:18:09.478" v="6857" actId="478"/>
          <ac:picMkLst>
            <pc:docMk/>
            <pc:sldMk cId="2252007957" sldId="280"/>
            <ac:picMk id="15362" creationId="{65202F2D-9E83-57C6-EADD-17BE9495904F}"/>
          </ac:picMkLst>
        </pc:picChg>
        <pc:picChg chg="add mod">
          <ac:chgData name="泰弘 仲山" userId="857b4835f3abfbd8" providerId="LiveId" clId="{E9EB4265-6357-448D-B836-F2037EB9B26A}" dt="2023-09-19T02:18:14.443" v="6859" actId="1076"/>
          <ac:picMkLst>
            <pc:docMk/>
            <pc:sldMk cId="2252007957" sldId="280"/>
            <ac:picMk id="15364" creationId="{67665642-7B87-A931-14BC-03D2E537688D}"/>
          </ac:picMkLst>
        </pc:picChg>
      </pc:sldChg>
      <pc:sldChg chg="addSp delSp modSp new mod">
        <pc:chgData name="泰弘 仲山" userId="857b4835f3abfbd8" providerId="LiveId" clId="{E9EB4265-6357-448D-B836-F2037EB9B26A}" dt="2023-09-19T02:30:03.327" v="7331" actId="1076"/>
        <pc:sldMkLst>
          <pc:docMk/>
          <pc:sldMk cId="614453335" sldId="281"/>
        </pc:sldMkLst>
        <pc:spChg chg="mod">
          <ac:chgData name="泰弘 仲山" userId="857b4835f3abfbd8" providerId="LiveId" clId="{E9EB4265-6357-448D-B836-F2037EB9B26A}" dt="2023-09-19T02:20:28.470" v="7077" actId="14100"/>
          <ac:spMkLst>
            <pc:docMk/>
            <pc:sldMk cId="614453335" sldId="281"/>
            <ac:spMk id="2" creationId="{8D1EC6E0-EAF7-7636-56A2-1B19632F79A8}"/>
          </ac:spMkLst>
        </pc:spChg>
        <pc:spChg chg="del">
          <ac:chgData name="泰弘 仲山" userId="857b4835f3abfbd8" providerId="LiveId" clId="{E9EB4265-6357-448D-B836-F2037EB9B26A}" dt="2023-09-19T02:20:29.919" v="7078" actId="478"/>
          <ac:spMkLst>
            <pc:docMk/>
            <pc:sldMk cId="614453335" sldId="281"/>
            <ac:spMk id="3" creationId="{734CFEF3-FF5C-A219-B626-D519647B99FB}"/>
          </ac:spMkLst>
        </pc:spChg>
        <pc:spChg chg="add mod">
          <ac:chgData name="泰弘 仲山" userId="857b4835f3abfbd8" providerId="LiveId" clId="{E9EB4265-6357-448D-B836-F2037EB9B26A}" dt="2023-09-19T02:30:01.184" v="7330" actId="14100"/>
          <ac:spMkLst>
            <pc:docMk/>
            <pc:sldMk cId="614453335" sldId="281"/>
            <ac:spMk id="5" creationId="{99C25FBE-AA94-FE57-5A2F-D56EF46816B6}"/>
          </ac:spMkLst>
        </pc:spChg>
        <pc:graphicFrameChg chg="add mod modGraphic">
          <ac:chgData name="泰弘 仲山" userId="857b4835f3abfbd8" providerId="LiveId" clId="{E9EB4265-6357-448D-B836-F2037EB9B26A}" dt="2023-09-19T02:30:03.327" v="7331" actId="1076"/>
          <ac:graphicFrameMkLst>
            <pc:docMk/>
            <pc:sldMk cId="614453335" sldId="281"/>
            <ac:graphicFrameMk id="4" creationId="{953BEEDA-C3C4-F258-B804-839D5B32CC74}"/>
          </ac:graphicFrameMkLst>
        </pc:graphicFrameChg>
      </pc:sldChg>
      <pc:sldChg chg="addSp delSp modSp new mod">
        <pc:chgData name="泰弘 仲山" userId="857b4835f3abfbd8" providerId="LiveId" clId="{E9EB4265-6357-448D-B836-F2037EB9B26A}" dt="2023-09-19T04:55:56.164" v="8239" actId="1076"/>
        <pc:sldMkLst>
          <pc:docMk/>
          <pc:sldMk cId="802275231" sldId="282"/>
        </pc:sldMkLst>
        <pc:spChg chg="mod">
          <ac:chgData name="泰弘 仲山" userId="857b4835f3abfbd8" providerId="LiveId" clId="{E9EB4265-6357-448D-B836-F2037EB9B26A}" dt="2023-09-19T04:52:50.200" v="8142" actId="1037"/>
          <ac:spMkLst>
            <pc:docMk/>
            <pc:sldMk cId="802275231" sldId="282"/>
            <ac:spMk id="2" creationId="{7A80F95A-3CCD-FB09-3261-013AF35B7B12}"/>
          </ac:spMkLst>
        </pc:spChg>
        <pc:spChg chg="del mod">
          <ac:chgData name="泰弘 仲山" userId="857b4835f3abfbd8" providerId="LiveId" clId="{E9EB4265-6357-448D-B836-F2037EB9B26A}" dt="2023-09-19T02:37:52.453" v="7337" actId="478"/>
          <ac:spMkLst>
            <pc:docMk/>
            <pc:sldMk cId="802275231" sldId="282"/>
            <ac:spMk id="3" creationId="{9260A5E0-2E14-29D5-F515-382D72DC970B}"/>
          </ac:spMkLst>
        </pc:spChg>
        <pc:spChg chg="add mod">
          <ac:chgData name="泰弘 仲山" userId="857b4835f3abfbd8" providerId="LiveId" clId="{E9EB4265-6357-448D-B836-F2037EB9B26A}" dt="2023-09-19T04:55:56.164" v="8239" actId="1076"/>
          <ac:spMkLst>
            <pc:docMk/>
            <pc:sldMk cId="802275231" sldId="282"/>
            <ac:spMk id="5" creationId="{3B0148C8-68F6-8664-A2E4-B397189B4A45}"/>
          </ac:spMkLst>
        </pc:spChg>
        <pc:spChg chg="add mod">
          <ac:chgData name="泰弘 仲山" userId="857b4835f3abfbd8" providerId="LiveId" clId="{E9EB4265-6357-448D-B836-F2037EB9B26A}" dt="2023-09-19T04:55:42.767" v="8235" actId="27636"/>
          <ac:spMkLst>
            <pc:docMk/>
            <pc:sldMk cId="802275231" sldId="282"/>
            <ac:spMk id="6" creationId="{5A1B573E-06CB-22AB-58B0-710B729E11B0}"/>
          </ac:spMkLst>
        </pc:spChg>
        <pc:spChg chg="add mod">
          <ac:chgData name="泰弘 仲山" userId="857b4835f3abfbd8" providerId="LiveId" clId="{E9EB4265-6357-448D-B836-F2037EB9B26A}" dt="2023-09-19T04:55:45.717" v="8236" actId="1076"/>
          <ac:spMkLst>
            <pc:docMk/>
            <pc:sldMk cId="802275231" sldId="282"/>
            <ac:spMk id="7" creationId="{19FDCA5B-4734-94FD-F015-62E2DC8E715C}"/>
          </ac:spMkLst>
        </pc:spChg>
        <pc:spChg chg="add mod">
          <ac:chgData name="泰弘 仲山" userId="857b4835f3abfbd8" providerId="LiveId" clId="{E9EB4265-6357-448D-B836-F2037EB9B26A}" dt="2023-09-19T04:47:31.294" v="8030"/>
          <ac:spMkLst>
            <pc:docMk/>
            <pc:sldMk cId="802275231" sldId="282"/>
            <ac:spMk id="9" creationId="{6CA3A8ED-E356-9E29-7CC9-6AA7E4E7916F}"/>
          </ac:spMkLst>
        </pc:spChg>
        <pc:spChg chg="add mod">
          <ac:chgData name="泰弘 仲山" userId="857b4835f3abfbd8" providerId="LiveId" clId="{E9EB4265-6357-448D-B836-F2037EB9B26A}" dt="2023-09-19T04:53:37.462" v="8212" actId="20577"/>
          <ac:spMkLst>
            <pc:docMk/>
            <pc:sldMk cId="802275231" sldId="282"/>
            <ac:spMk id="10" creationId="{3F4F44D0-7017-E91A-6687-C5122BC47244}"/>
          </ac:spMkLst>
        </pc:spChg>
        <pc:graphicFrameChg chg="add mod modGraphic">
          <ac:chgData name="泰弘 仲山" userId="857b4835f3abfbd8" providerId="LiveId" clId="{E9EB4265-6357-448D-B836-F2037EB9B26A}" dt="2023-09-19T04:46:44.052" v="8012" actId="1076"/>
          <ac:graphicFrameMkLst>
            <pc:docMk/>
            <pc:sldMk cId="802275231" sldId="282"/>
            <ac:graphicFrameMk id="4" creationId="{CF2EC6DC-6874-6064-5FD4-3A55DE392576}"/>
          </ac:graphicFrameMkLst>
        </pc:graphicFrameChg>
        <pc:graphicFrameChg chg="add mod modGraphic">
          <ac:chgData name="泰弘 仲山" userId="857b4835f3abfbd8" providerId="LiveId" clId="{E9EB4265-6357-448D-B836-F2037EB9B26A}" dt="2023-09-19T04:52:31.066" v="8077" actId="113"/>
          <ac:graphicFrameMkLst>
            <pc:docMk/>
            <pc:sldMk cId="802275231" sldId="282"/>
            <ac:graphicFrameMk id="8" creationId="{DB81D2D3-1CEB-F912-F81D-3BA715A3FA5B}"/>
          </ac:graphicFrameMkLst>
        </pc:graphicFrameChg>
      </pc:sldChg>
      <pc:sldChg chg="addSp delSp modSp add mod">
        <pc:chgData name="泰弘 仲山" userId="857b4835f3abfbd8" providerId="LiveId" clId="{E9EB4265-6357-448D-B836-F2037EB9B26A}" dt="2023-09-19T13:10:00.560" v="8274" actId="14100"/>
        <pc:sldMkLst>
          <pc:docMk/>
          <pc:sldMk cId="1761224552" sldId="283"/>
        </pc:sldMkLst>
        <pc:spChg chg="mod">
          <ac:chgData name="泰弘 仲山" userId="857b4835f3abfbd8" providerId="LiveId" clId="{E9EB4265-6357-448D-B836-F2037EB9B26A}" dt="2023-09-19T13:00:48.226" v="8247" actId="20577"/>
          <ac:spMkLst>
            <pc:docMk/>
            <pc:sldMk cId="1761224552" sldId="283"/>
            <ac:spMk id="4" creationId="{B0DE57BF-4CCF-82C0-EF3B-91D67299AE6D}"/>
          </ac:spMkLst>
        </pc:spChg>
        <pc:graphicFrameChg chg="del">
          <ac:chgData name="泰弘 仲山" userId="857b4835f3abfbd8" providerId="LiveId" clId="{E9EB4265-6357-448D-B836-F2037EB9B26A}" dt="2023-09-19T13:00:33.701" v="8242" actId="478"/>
          <ac:graphicFrameMkLst>
            <pc:docMk/>
            <pc:sldMk cId="1761224552" sldId="283"/>
            <ac:graphicFrameMk id="5" creationId="{A727159C-18DB-7ABE-EAC6-9EFE7A551BA2}"/>
          </ac:graphicFrameMkLst>
        </pc:graphicFrameChg>
        <pc:picChg chg="add mod">
          <ac:chgData name="泰弘 仲山" userId="857b4835f3abfbd8" providerId="LiveId" clId="{E9EB4265-6357-448D-B836-F2037EB9B26A}" dt="2023-09-19T13:10:00.560" v="8274" actId="14100"/>
          <ac:picMkLst>
            <pc:docMk/>
            <pc:sldMk cId="1761224552" sldId="283"/>
            <ac:picMk id="1026" creationId="{239CADFB-2901-5895-6F96-7746995F9F37}"/>
          </ac:picMkLst>
        </pc:picChg>
        <pc:picChg chg="del">
          <ac:chgData name="泰弘 仲山" userId="857b4835f3abfbd8" providerId="LiveId" clId="{E9EB4265-6357-448D-B836-F2037EB9B26A}" dt="2023-09-19T13:00:30.323" v="8241" actId="478"/>
          <ac:picMkLst>
            <pc:docMk/>
            <pc:sldMk cId="1761224552" sldId="283"/>
            <ac:picMk id="15364" creationId="{67665642-7B87-A931-14BC-03D2E537688D}"/>
          </ac:picMkLst>
        </pc:picChg>
      </pc:sldChg>
      <pc:sldChg chg="modSp add mod">
        <pc:chgData name="泰弘 仲山" userId="857b4835f3abfbd8" providerId="LiveId" clId="{E9EB4265-6357-448D-B836-F2037EB9B26A}" dt="2023-09-19T13:08:43.146" v="8272"/>
        <pc:sldMkLst>
          <pc:docMk/>
          <pc:sldMk cId="844157394" sldId="284"/>
        </pc:sldMkLst>
        <pc:graphicFrameChg chg="mod modGraphic">
          <ac:chgData name="泰弘 仲山" userId="857b4835f3abfbd8" providerId="LiveId" clId="{E9EB4265-6357-448D-B836-F2037EB9B26A}" dt="2023-09-19T13:08:43.146" v="8272"/>
          <ac:graphicFrameMkLst>
            <pc:docMk/>
            <pc:sldMk cId="844157394" sldId="284"/>
            <ac:graphicFrameMk id="4" creationId="{953BEEDA-C3C4-F258-B804-839D5B32CC74}"/>
          </ac:graphicFrameMkLst>
        </pc:graphicFrameChg>
      </pc:sldChg>
      <pc:sldChg chg="addSp delSp modSp add mod">
        <pc:chgData name="泰弘 仲山" userId="857b4835f3abfbd8" providerId="LiveId" clId="{E9EB4265-6357-448D-B836-F2037EB9B26A}" dt="2023-09-19T13:11:53.354" v="8311" actId="14100"/>
        <pc:sldMkLst>
          <pc:docMk/>
          <pc:sldMk cId="241077087" sldId="285"/>
        </pc:sldMkLst>
        <pc:graphicFrameChg chg="modGraphic">
          <ac:chgData name="泰弘 仲山" userId="857b4835f3abfbd8" providerId="LiveId" clId="{E9EB4265-6357-448D-B836-F2037EB9B26A}" dt="2023-09-19T13:11:17.922" v="8308" actId="20577"/>
          <ac:graphicFrameMkLst>
            <pc:docMk/>
            <pc:sldMk cId="241077087" sldId="285"/>
            <ac:graphicFrameMk id="5" creationId="{A727159C-18DB-7ABE-EAC6-9EFE7A551BA2}"/>
          </ac:graphicFrameMkLst>
        </pc:graphicFrameChg>
        <pc:picChg chg="add mod">
          <ac:chgData name="泰弘 仲山" userId="857b4835f3abfbd8" providerId="LiveId" clId="{E9EB4265-6357-448D-B836-F2037EB9B26A}" dt="2023-09-19T13:11:53.354" v="8311" actId="14100"/>
          <ac:picMkLst>
            <pc:docMk/>
            <pc:sldMk cId="241077087" sldId="285"/>
            <ac:picMk id="2050" creationId="{15A1C7D1-8322-824D-29BF-E11922B6F617}"/>
          </ac:picMkLst>
        </pc:picChg>
        <pc:picChg chg="del">
          <ac:chgData name="泰弘 仲山" userId="857b4835f3abfbd8" providerId="LiveId" clId="{E9EB4265-6357-448D-B836-F2037EB9B26A}" dt="2023-09-19T13:10:18.782" v="8276" actId="478"/>
          <ac:picMkLst>
            <pc:docMk/>
            <pc:sldMk cId="241077087" sldId="285"/>
            <ac:picMk id="15364" creationId="{67665642-7B87-A931-14BC-03D2E537688D}"/>
          </ac:picMkLst>
        </pc:picChg>
      </pc:sldChg>
      <pc:sldChg chg="modSp add mod">
        <pc:chgData name="泰弘 仲山" userId="857b4835f3abfbd8" providerId="LiveId" clId="{E9EB4265-6357-448D-B836-F2037EB9B26A}" dt="2023-09-19T13:18:14.736" v="8355" actId="255"/>
        <pc:sldMkLst>
          <pc:docMk/>
          <pc:sldMk cId="776365688" sldId="286"/>
        </pc:sldMkLst>
        <pc:spChg chg="mod">
          <ac:chgData name="泰弘 仲山" userId="857b4835f3abfbd8" providerId="LiveId" clId="{E9EB4265-6357-448D-B836-F2037EB9B26A}" dt="2023-09-19T13:17:52.292" v="8352" actId="1076"/>
          <ac:spMkLst>
            <pc:docMk/>
            <pc:sldMk cId="776365688" sldId="286"/>
            <ac:spMk id="5" creationId="{99C25FBE-AA94-FE57-5A2F-D56EF46816B6}"/>
          </ac:spMkLst>
        </pc:spChg>
        <pc:graphicFrameChg chg="mod modGraphic">
          <ac:chgData name="泰弘 仲山" userId="857b4835f3abfbd8" providerId="LiveId" clId="{E9EB4265-6357-448D-B836-F2037EB9B26A}" dt="2023-09-19T13:18:14.736" v="8355" actId="255"/>
          <ac:graphicFrameMkLst>
            <pc:docMk/>
            <pc:sldMk cId="776365688" sldId="286"/>
            <ac:graphicFrameMk id="4" creationId="{953BEEDA-C3C4-F258-B804-839D5B32CC7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491D5-8A36-4902-86DA-2DE4F7FA03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146B14-D37F-0F58-53ED-6F75F115A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1196F1-556F-EE1E-59A3-7E477E115223}"/>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0429CF02-16DA-E89A-75A8-336E2272A5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48B126-2D45-5D98-EEFA-1465F6E6101F}"/>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03972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F9602-0C21-E4F1-D5AC-E8DD0A6AB38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A8EB23-6F1C-7F16-7ECC-633C66B578F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7CC9B2-87BB-C04F-8254-BBD8345EA990}"/>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A957A1F0-FDAA-066F-F989-FEDB62A84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22E970-E41A-7439-7A14-DDB3546170AD}"/>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9717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04E771-A8B5-1B8E-E8CD-D4ABE32B3B5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A8C388-A2FD-B0C6-EAC3-3BC2AABB5C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088428-78F3-36BD-A335-F87573D247CD}"/>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F06825EE-EB7C-CEB0-F200-7602611F1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BA4885-F2D2-F9DB-87C0-82AB02FF347A}"/>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02368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F2A93-C2AE-EE2E-F349-8719CDD19F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84D692-A8AD-7E8F-4993-7CC98B3E47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10FFF9-11E3-ADA9-9961-5FE7578A637D}"/>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C85667BB-6BFF-52D6-12E3-E6562F3ACF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18FFF8-C9DE-CFCB-0C8E-42AD36FBC406}"/>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498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2953D-AE2D-72C0-6AC7-236AD015D8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6AE9661-A7DD-DD2C-56CA-EA8230FCC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02CC2A-DCB7-E208-41FF-5D8E0145DC8F}"/>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6F914E77-04DA-28FD-7766-B1D266EDB7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C599E-9F89-153A-346D-FBB1EA060B4B}"/>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83976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5814D-C8A3-3F54-9156-E192FEFD9B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0192DA-6FFF-9121-7CA2-01FB23B88F3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C89346-4EC8-9CF1-0B7E-A12A1265DE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8060D5-7097-69F6-9097-71737D27470E}"/>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23C429AA-2111-5326-91B8-DEC64BC51A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42E1F0-B044-58FD-F38B-62E23EBD9FC3}"/>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56205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BEA63-5376-FF3B-3A5C-0B417A9336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53A6C8-C3CC-8634-69D2-4793EFE5D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97155C-A688-525A-7486-3722A95D75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FB8964-EC54-BFCC-AB74-F084A1EEB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B062A0A-BF11-0904-C7D7-EC6E6AB634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1E73EFE-131B-6F0C-76C1-BD259E0271B0}"/>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8" name="フッター プレースホルダー 7">
            <a:extLst>
              <a:ext uri="{FF2B5EF4-FFF2-40B4-BE49-F238E27FC236}">
                <a16:creationId xmlns:a16="http://schemas.microsoft.com/office/drawing/2014/main" id="{73F8FE95-9A88-97D8-05ED-B8D4F55826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9C50EA7-9752-72F5-6498-CB02569AB982}"/>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84460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4E427-5DCC-D8A1-47B9-67FBEAADAE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3D560F-AA67-B2A9-FA6F-E0B8842AA3C9}"/>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4" name="フッター プレースホルダー 3">
            <a:extLst>
              <a:ext uri="{FF2B5EF4-FFF2-40B4-BE49-F238E27FC236}">
                <a16:creationId xmlns:a16="http://schemas.microsoft.com/office/drawing/2014/main" id="{98338D03-C46B-A1E8-D717-D10F6F00DFD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CB4860D-95C2-7010-3379-77A6CC966A2E}"/>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74093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A1F4A3-77D5-7643-3FC2-02D13D195F44}"/>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3" name="フッター プレースホルダー 2">
            <a:extLst>
              <a:ext uri="{FF2B5EF4-FFF2-40B4-BE49-F238E27FC236}">
                <a16:creationId xmlns:a16="http://schemas.microsoft.com/office/drawing/2014/main" id="{FB876F04-A380-CA07-296B-1D3F5ECDD6F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D2040F-5B60-7703-4E8A-CB2B1A197880}"/>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298305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2A8EF-FC3B-6D7D-D139-3AFA1FB476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FF3F5E-3B6E-AC4D-D2F2-B05C6AB0E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6D3890-32C7-B5F2-01B0-FB1758178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DC1855-AA95-AFEA-2047-717500CFEF90}"/>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DC02908D-28D5-8F31-78F3-B3BF9067BB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1ED3DB-A517-9309-D2B7-6D9177808E47}"/>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9737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25025-E54F-B09E-0A76-2CF92F9A1F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FF0D60-1861-3BCC-0EAC-758FA14A6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BB1D733-DECC-ABB8-C9D2-4C6E8C082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6C74D6-F2B5-BF0B-E96E-461B513AB593}"/>
              </a:ext>
            </a:extLst>
          </p:cNvPr>
          <p:cNvSpPr>
            <a:spLocks noGrp="1"/>
          </p:cNvSpPr>
          <p:nvPr>
            <p:ph type="dt" sz="half" idx="10"/>
          </p:nvPr>
        </p:nvSpPr>
        <p:spPr/>
        <p:txBody>
          <a:bodyPr/>
          <a:lstStyle/>
          <a:p>
            <a:fld id="{8C4033C1-E7F5-46E9-95FB-3EFF175E7C43}" type="datetimeFigureOut">
              <a:rPr kumimoji="1" lang="ja-JP" altLang="en-US" smtClean="0"/>
              <a:t>2023/9/19</a:t>
            </a:fld>
            <a:endParaRPr kumimoji="1" lang="ja-JP" altLang="en-US"/>
          </a:p>
        </p:txBody>
      </p:sp>
      <p:sp>
        <p:nvSpPr>
          <p:cNvPr id="6" name="フッター プレースホルダー 5">
            <a:extLst>
              <a:ext uri="{FF2B5EF4-FFF2-40B4-BE49-F238E27FC236}">
                <a16:creationId xmlns:a16="http://schemas.microsoft.com/office/drawing/2014/main" id="{B1E8981E-2141-C4A0-DA9B-47FB92A88B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163625-72BE-6138-3448-55512BA5BBFD}"/>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43814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DF058D-0994-7E05-1BD7-91A88875C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478F71-D0EE-DFAC-8931-D663E23822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E983B4-1A10-9327-7BDC-09F3B1AEE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033C1-E7F5-46E9-95FB-3EFF175E7C43}" type="datetimeFigureOut">
              <a:rPr kumimoji="1" lang="ja-JP" altLang="en-US" smtClean="0"/>
              <a:t>2023/9/19</a:t>
            </a:fld>
            <a:endParaRPr kumimoji="1" lang="ja-JP" altLang="en-US"/>
          </a:p>
        </p:txBody>
      </p:sp>
      <p:sp>
        <p:nvSpPr>
          <p:cNvPr id="5" name="フッター プレースホルダー 4">
            <a:extLst>
              <a:ext uri="{FF2B5EF4-FFF2-40B4-BE49-F238E27FC236}">
                <a16:creationId xmlns:a16="http://schemas.microsoft.com/office/drawing/2014/main" id="{32BEFF91-8532-A4D9-CD2A-137BB8EAE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3F651D-E77A-9B1C-6198-B2CEF3C995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03244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621DE-D5BB-47E3-FE16-77DF94C3C388}"/>
              </a:ext>
            </a:extLst>
          </p:cNvPr>
          <p:cNvSpPr>
            <a:spLocks noGrp="1"/>
          </p:cNvSpPr>
          <p:nvPr>
            <p:ph type="ctrTitle"/>
          </p:nvPr>
        </p:nvSpPr>
        <p:spPr/>
        <p:txBody>
          <a:bodyPr>
            <a:normAutofit/>
          </a:bodyPr>
          <a:lstStyle/>
          <a:p>
            <a:r>
              <a:rPr kumimoji="1" lang="en-US" altLang="ja-JP" sz="4000" dirty="0"/>
              <a:t>Embedding</a:t>
            </a:r>
            <a:r>
              <a:rPr kumimoji="1" lang="ja-JP" altLang="en-US" sz="4000" dirty="0"/>
              <a:t>の活用について</a:t>
            </a:r>
          </a:p>
        </p:txBody>
      </p:sp>
      <p:sp>
        <p:nvSpPr>
          <p:cNvPr id="3" name="字幕 2">
            <a:extLst>
              <a:ext uri="{FF2B5EF4-FFF2-40B4-BE49-F238E27FC236}">
                <a16:creationId xmlns:a16="http://schemas.microsoft.com/office/drawing/2014/main" id="{AECD1132-5963-5B9B-F151-1C173FB597C3}"/>
              </a:ext>
            </a:extLst>
          </p:cNvPr>
          <p:cNvSpPr>
            <a:spLocks noGrp="1"/>
          </p:cNvSpPr>
          <p:nvPr>
            <p:ph type="subTitle" idx="1"/>
          </p:nvPr>
        </p:nvSpPr>
        <p:spPr>
          <a:xfrm>
            <a:off x="6457950" y="4343400"/>
            <a:ext cx="4210050" cy="914400"/>
          </a:xfrm>
        </p:spPr>
        <p:txBody>
          <a:bodyPr/>
          <a:lstStyle/>
          <a:p>
            <a:r>
              <a:rPr kumimoji="1" lang="en-US" altLang="ja-JP" dirty="0"/>
              <a:t>2023/9/20</a:t>
            </a:r>
            <a:endParaRPr kumimoji="1" lang="ja-JP" altLang="en-US" dirty="0"/>
          </a:p>
        </p:txBody>
      </p:sp>
    </p:spTree>
    <p:extLst>
      <p:ext uri="{BB962C8B-B14F-4D97-AF65-F5344CB8AC3E}">
        <p14:creationId xmlns:p14="http://schemas.microsoft.com/office/powerpoint/2010/main" val="169063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lstStyle/>
          <a:p>
            <a:r>
              <a:rPr kumimoji="1" lang="en-US" altLang="ja-JP" dirty="0"/>
              <a:t>t-SNE</a:t>
            </a:r>
            <a:r>
              <a:rPr lang="ja-JP" altLang="en-US" dirty="0"/>
              <a:t>による</a:t>
            </a:r>
            <a:r>
              <a:rPr kumimoji="1" lang="ja-JP" altLang="en-US" dirty="0"/>
              <a:t>可視化</a:t>
            </a:r>
            <a:r>
              <a:rPr kumimoji="1" lang="en-US" altLang="ja-JP" dirty="0"/>
              <a:t>(</a:t>
            </a:r>
            <a:r>
              <a:rPr kumimoji="1" lang="ja-JP" altLang="en-US" dirty="0"/>
              <a:t>データ②</a:t>
            </a:r>
            <a:r>
              <a:rPr kumimoji="1" lang="en-US" altLang="ja-JP" dirty="0"/>
              <a:t>)</a:t>
            </a:r>
            <a:endParaRPr kumimoji="1" lang="ja-JP" altLang="en-US" dirty="0"/>
          </a:p>
        </p:txBody>
      </p:sp>
      <p:graphicFrame>
        <p:nvGraphicFramePr>
          <p:cNvPr id="4" name="表 4">
            <a:extLst>
              <a:ext uri="{FF2B5EF4-FFF2-40B4-BE49-F238E27FC236}">
                <a16:creationId xmlns:a16="http://schemas.microsoft.com/office/drawing/2014/main" id="{1445D414-0C3C-6BF3-ED7B-BB5E77FEC501}"/>
              </a:ext>
            </a:extLst>
          </p:cNvPr>
          <p:cNvGraphicFramePr>
            <a:graphicFrameLocks noGrp="1"/>
          </p:cNvGraphicFramePr>
          <p:nvPr>
            <p:ph idx="1"/>
            <p:extLst>
              <p:ext uri="{D42A27DB-BD31-4B8C-83A1-F6EECF244321}">
                <p14:modId xmlns:p14="http://schemas.microsoft.com/office/powerpoint/2010/main" val="3235151678"/>
              </p:ext>
            </p:extLst>
          </p:nvPr>
        </p:nvGraphicFramePr>
        <p:xfrm>
          <a:off x="6941976" y="2316480"/>
          <a:ext cx="1917441" cy="2225040"/>
        </p:xfrm>
        <a:graphic>
          <a:graphicData uri="http://schemas.openxmlformats.org/drawingml/2006/table">
            <a:tbl>
              <a:tblPr firstRow="1" bandRow="1">
                <a:tableStyleId>{5C22544A-7EE6-4342-B048-85BDC9FD1C3A}</a:tableStyleId>
              </a:tblPr>
              <a:tblGrid>
                <a:gridCol w="1060768">
                  <a:extLst>
                    <a:ext uri="{9D8B030D-6E8A-4147-A177-3AD203B41FA5}">
                      <a16:colId xmlns:a16="http://schemas.microsoft.com/office/drawing/2014/main" val="2218726262"/>
                    </a:ext>
                  </a:extLst>
                </a:gridCol>
                <a:gridCol w="856673">
                  <a:extLst>
                    <a:ext uri="{9D8B030D-6E8A-4147-A177-3AD203B41FA5}">
                      <a16:colId xmlns:a16="http://schemas.microsoft.com/office/drawing/2014/main" val="1769946274"/>
                    </a:ext>
                  </a:extLst>
                </a:gridCol>
              </a:tblGrid>
              <a:tr h="370840">
                <a:tc>
                  <a:txBody>
                    <a:bodyPr/>
                    <a:lstStyle/>
                    <a:p>
                      <a:r>
                        <a:rPr kumimoji="1" lang="en-US" altLang="ja-JP" dirty="0"/>
                        <a:t>score</a:t>
                      </a:r>
                      <a:endParaRPr kumimoji="1" lang="ja-JP" altLang="en-US" dirty="0"/>
                    </a:p>
                  </a:txBody>
                  <a:tcPr/>
                </a:tc>
                <a:tc>
                  <a:txBody>
                    <a:bodyPr/>
                    <a:lstStyle/>
                    <a:p>
                      <a:r>
                        <a:rPr kumimoji="1" lang="ja-JP" altLang="en-US" dirty="0"/>
                        <a:t>割合</a:t>
                      </a:r>
                    </a:p>
                  </a:txBody>
                  <a:tcPr/>
                </a:tc>
                <a:extLst>
                  <a:ext uri="{0D108BD9-81ED-4DB2-BD59-A6C34878D82A}">
                    <a16:rowId xmlns:a16="http://schemas.microsoft.com/office/drawing/2014/main" val="2916548286"/>
                  </a:ext>
                </a:extLst>
              </a:tr>
              <a:tr h="370840">
                <a:tc>
                  <a:txBody>
                    <a:bodyPr/>
                    <a:lstStyle/>
                    <a:p>
                      <a:r>
                        <a:rPr kumimoji="1" lang="en-US" altLang="ja-JP" dirty="0"/>
                        <a:t>1</a:t>
                      </a:r>
                      <a:r>
                        <a:rPr kumimoji="1" lang="ja-JP" altLang="en-US" dirty="0"/>
                        <a:t>（</a:t>
                      </a:r>
                      <a:r>
                        <a:rPr kumimoji="1" lang="en-US" altLang="ja-JP" dirty="0"/>
                        <a:t>×</a:t>
                      </a:r>
                      <a:r>
                        <a:rPr kumimoji="1" lang="ja-JP" altLang="en-US" dirty="0"/>
                        <a:t>）</a:t>
                      </a:r>
                    </a:p>
                  </a:txBody>
                  <a:tcPr/>
                </a:tc>
                <a:tc>
                  <a:txBody>
                    <a:bodyPr/>
                    <a:lstStyle/>
                    <a:p>
                      <a:r>
                        <a:rPr kumimoji="1" lang="en-US" altLang="ja-JP" dirty="0"/>
                        <a:t>3.5%</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2</a:t>
                      </a:r>
                      <a:r>
                        <a:rPr kumimoji="1" lang="ja-JP" altLang="en-US" dirty="0"/>
                        <a:t>（▲）</a:t>
                      </a:r>
                    </a:p>
                  </a:txBody>
                  <a:tcPr/>
                </a:tc>
                <a:tc>
                  <a:txBody>
                    <a:bodyPr/>
                    <a:lstStyle/>
                    <a:p>
                      <a:r>
                        <a:rPr kumimoji="1" lang="en-US" altLang="ja-JP" dirty="0"/>
                        <a:t>20.4%</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3</a:t>
                      </a:r>
                      <a:r>
                        <a:rPr kumimoji="1" lang="ja-JP" altLang="en-US" dirty="0"/>
                        <a:t>（□）</a:t>
                      </a:r>
                    </a:p>
                  </a:txBody>
                  <a:tcPr/>
                </a:tc>
                <a:tc>
                  <a:txBody>
                    <a:bodyPr/>
                    <a:lstStyle/>
                    <a:p>
                      <a:r>
                        <a:rPr kumimoji="1" lang="en-US" altLang="ja-JP" dirty="0"/>
                        <a:t>40.6%</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4</a:t>
                      </a:r>
                      <a:r>
                        <a:rPr kumimoji="1" lang="ja-JP" altLang="en-US" dirty="0"/>
                        <a:t>（〇）</a:t>
                      </a:r>
                    </a:p>
                  </a:txBody>
                  <a:tcPr/>
                </a:tc>
                <a:tc>
                  <a:txBody>
                    <a:bodyPr/>
                    <a:lstStyle/>
                    <a:p>
                      <a:r>
                        <a:rPr kumimoji="1" lang="en-US" altLang="ja-JP" dirty="0"/>
                        <a:t>30.9%</a:t>
                      </a:r>
                      <a:endParaRPr kumimoji="1" lang="ja-JP" altLang="en-US" dirty="0"/>
                    </a:p>
                  </a:txBody>
                  <a:tcPr/>
                </a:tc>
                <a:extLst>
                  <a:ext uri="{0D108BD9-81ED-4DB2-BD59-A6C34878D82A}">
                    <a16:rowId xmlns:a16="http://schemas.microsoft.com/office/drawing/2014/main" val="800796346"/>
                  </a:ext>
                </a:extLst>
              </a:tr>
              <a:tr h="370840">
                <a:tc>
                  <a:txBody>
                    <a:bodyPr/>
                    <a:lstStyle/>
                    <a:p>
                      <a:r>
                        <a:rPr kumimoji="1" lang="en-US" altLang="ja-JP" dirty="0"/>
                        <a:t>5</a:t>
                      </a:r>
                      <a:r>
                        <a:rPr kumimoji="1" lang="ja-JP" altLang="en-US" dirty="0"/>
                        <a:t>（◎）</a:t>
                      </a:r>
                    </a:p>
                  </a:txBody>
                  <a:tcPr/>
                </a:tc>
                <a:tc>
                  <a:txBody>
                    <a:bodyPr/>
                    <a:lstStyle/>
                    <a:p>
                      <a:r>
                        <a:rPr kumimoji="1" lang="en-US" altLang="ja-JP" dirty="0"/>
                        <a:t>4.7%</a:t>
                      </a:r>
                      <a:endParaRPr kumimoji="1" lang="ja-JP" altLang="en-US" dirty="0"/>
                    </a:p>
                  </a:txBody>
                  <a:tcPr/>
                </a:tc>
                <a:extLst>
                  <a:ext uri="{0D108BD9-81ED-4DB2-BD59-A6C34878D82A}">
                    <a16:rowId xmlns:a16="http://schemas.microsoft.com/office/drawing/2014/main" val="2050938145"/>
                  </a:ext>
                </a:extLst>
              </a:tr>
            </a:tbl>
          </a:graphicData>
        </a:graphic>
      </p:graphicFrame>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kumimoji="1" lang="en-US" altLang="ja-JP" dirty="0"/>
          </a:p>
          <a:p>
            <a:pPr marL="285750" indent="-285750">
              <a:buFont typeface="Arial" panose="020B0604020202020204" pitchFamily="34" charset="0"/>
              <a:buChar char="•"/>
            </a:pPr>
            <a:r>
              <a:rPr kumimoji="1" lang="en-US" altLang="ja-JP" dirty="0"/>
              <a:t>score</a:t>
            </a:r>
            <a:r>
              <a:rPr kumimoji="1" lang="ja-JP" altLang="en-US" dirty="0"/>
              <a:t>ごとの重心（</a:t>
            </a:r>
            <a:r>
              <a:rPr lang="en-US" altLang="ja-JP" dirty="0"/>
              <a:t>×</a:t>
            </a:r>
            <a:r>
              <a:rPr lang="ja-JP" altLang="en-US" dirty="0"/>
              <a:t>印</a:t>
            </a:r>
            <a:r>
              <a:rPr kumimoji="1" lang="ja-JP" altLang="en-US" dirty="0"/>
              <a:t>）に差がなく、これだけ見ると</a:t>
            </a:r>
            <a:r>
              <a:rPr kumimoji="1" lang="en-US" altLang="ja-JP" dirty="0"/>
              <a:t>score</a:t>
            </a:r>
            <a:r>
              <a:rPr kumimoji="1" lang="ja-JP" altLang="en-US" dirty="0"/>
              <a:t>をきれいに分離するのは難しそうに見える</a:t>
            </a:r>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652728" y="5952930"/>
            <a:ext cx="5054081" cy="369332"/>
          </a:xfrm>
          <a:prstGeom prst="rect">
            <a:avLst/>
          </a:prstGeom>
          <a:noFill/>
        </p:spPr>
        <p:txBody>
          <a:bodyPr wrap="square" rtlCol="0">
            <a:spAutoFit/>
          </a:bodyPr>
          <a:lstStyle/>
          <a:p>
            <a:r>
              <a:rPr kumimoji="1" lang="en-US" altLang="ja-JP" dirty="0"/>
              <a:t>※1,200</a:t>
            </a:r>
            <a:r>
              <a:rPr kumimoji="1" lang="ja-JP" altLang="en-US" dirty="0"/>
              <a:t>件</a:t>
            </a:r>
            <a:r>
              <a:rPr kumimoji="1" lang="en-US" altLang="ja-JP" dirty="0"/>
              <a:t>Embedding</a:t>
            </a:r>
            <a:r>
              <a:rPr lang="ja-JP" altLang="en-US" dirty="0"/>
              <a:t>するのに</a:t>
            </a:r>
            <a:r>
              <a:rPr kumimoji="1" lang="ja-JP" altLang="en-US" dirty="0"/>
              <a:t>約</a:t>
            </a:r>
            <a:r>
              <a:rPr kumimoji="1" lang="en-US" altLang="ja-JP" dirty="0"/>
              <a:t>5</a:t>
            </a:r>
            <a:r>
              <a:rPr kumimoji="1" lang="ja-JP" altLang="en-US" dirty="0"/>
              <a:t>分かかった</a:t>
            </a:r>
          </a:p>
        </p:txBody>
      </p:sp>
      <p:pic>
        <p:nvPicPr>
          <p:cNvPr id="5122" name="Picture 2">
            <a:extLst>
              <a:ext uri="{FF2B5EF4-FFF2-40B4-BE49-F238E27FC236}">
                <a16:creationId xmlns:a16="http://schemas.microsoft.com/office/drawing/2014/main" id="{7F29EF38-03E7-F568-DD14-138B79584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9" y="2150415"/>
            <a:ext cx="5728236" cy="449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3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17E5-30EC-06ED-B5AA-E928D6513AA3}"/>
              </a:ext>
            </a:extLst>
          </p:cNvPr>
          <p:cNvSpPr>
            <a:spLocks noGrp="1"/>
          </p:cNvSpPr>
          <p:nvPr>
            <p:ph type="title"/>
          </p:nvPr>
        </p:nvSpPr>
        <p:spPr>
          <a:xfrm>
            <a:off x="261256" y="169634"/>
            <a:ext cx="10515600" cy="941161"/>
          </a:xfrm>
        </p:spPr>
        <p:txBody>
          <a:bodyPr/>
          <a:lstStyle/>
          <a:p>
            <a:r>
              <a:rPr kumimoji="1" lang="en-US" altLang="ja-JP" dirty="0"/>
              <a:t>Score</a:t>
            </a:r>
            <a:r>
              <a:rPr kumimoji="1" lang="ja-JP" altLang="en-US" dirty="0"/>
              <a:t>予測</a:t>
            </a:r>
          </a:p>
        </p:txBody>
      </p:sp>
      <p:graphicFrame>
        <p:nvGraphicFramePr>
          <p:cNvPr id="4" name="表 4">
            <a:extLst>
              <a:ext uri="{FF2B5EF4-FFF2-40B4-BE49-F238E27FC236}">
                <a16:creationId xmlns:a16="http://schemas.microsoft.com/office/drawing/2014/main" id="{C40A9843-AC41-DB4E-627C-7FB475EF43F6}"/>
              </a:ext>
            </a:extLst>
          </p:cNvPr>
          <p:cNvGraphicFramePr>
            <a:graphicFrameLocks noGrp="1"/>
          </p:cNvGraphicFramePr>
          <p:nvPr>
            <p:ph idx="1"/>
            <p:extLst>
              <p:ext uri="{D42A27DB-BD31-4B8C-83A1-F6EECF244321}">
                <p14:modId xmlns:p14="http://schemas.microsoft.com/office/powerpoint/2010/main" val="3608997645"/>
              </p:ext>
            </p:extLst>
          </p:nvPr>
        </p:nvGraphicFramePr>
        <p:xfrm>
          <a:off x="7188850" y="3109582"/>
          <a:ext cx="3499237" cy="1473200"/>
        </p:xfrm>
        <a:graphic>
          <a:graphicData uri="http://schemas.openxmlformats.org/drawingml/2006/table">
            <a:tbl>
              <a:tblPr firstRow="1" bandRow="1">
                <a:tableStyleId>{5C22544A-7EE6-4342-B048-85BDC9FD1C3A}</a:tableStyleId>
              </a:tblPr>
              <a:tblGrid>
                <a:gridCol w="746443">
                  <a:extLst>
                    <a:ext uri="{9D8B030D-6E8A-4147-A177-3AD203B41FA5}">
                      <a16:colId xmlns:a16="http://schemas.microsoft.com/office/drawing/2014/main" val="2806434470"/>
                    </a:ext>
                  </a:extLst>
                </a:gridCol>
                <a:gridCol w="1259896">
                  <a:extLst>
                    <a:ext uri="{9D8B030D-6E8A-4147-A177-3AD203B41FA5}">
                      <a16:colId xmlns:a16="http://schemas.microsoft.com/office/drawing/2014/main" val="1703648746"/>
                    </a:ext>
                  </a:extLst>
                </a:gridCol>
                <a:gridCol w="1492898">
                  <a:extLst>
                    <a:ext uri="{9D8B030D-6E8A-4147-A177-3AD203B41FA5}">
                      <a16:colId xmlns:a16="http://schemas.microsoft.com/office/drawing/2014/main" val="1784855165"/>
                    </a:ext>
                  </a:extLst>
                </a:gridCol>
              </a:tblGrid>
              <a:tr h="370840">
                <a:tc>
                  <a:txBody>
                    <a:bodyPr/>
                    <a:lstStyle/>
                    <a:p>
                      <a:endParaRPr kumimoji="1" lang="ja-JP" altLang="en-US"/>
                    </a:p>
                  </a:txBody>
                  <a:tcPr/>
                </a:tc>
                <a:tc>
                  <a:txBody>
                    <a:bodyPr/>
                    <a:lstStyle/>
                    <a:p>
                      <a:r>
                        <a:rPr kumimoji="1" lang="en-US" altLang="ja-JP" dirty="0" err="1"/>
                        <a:t>Ada+RF</a:t>
                      </a:r>
                      <a:endParaRPr kumimoji="1" lang="ja-JP" altLang="en-US" dirty="0"/>
                    </a:p>
                  </a:txBody>
                  <a:tcPr/>
                </a:tc>
                <a:tc>
                  <a:txBody>
                    <a:bodyPr/>
                    <a:lstStyle/>
                    <a:p>
                      <a:r>
                        <a:rPr kumimoji="1" lang="en-US" altLang="ja-JP" dirty="0"/>
                        <a:t>Base</a:t>
                      </a:r>
                      <a:r>
                        <a:rPr kumimoji="1" lang="ja-JP" altLang="en-US" dirty="0"/>
                        <a:t> </a:t>
                      </a:r>
                      <a:r>
                        <a:rPr kumimoji="1" lang="en-US" altLang="ja-JP" dirty="0"/>
                        <a:t>Model</a:t>
                      </a:r>
                      <a:endParaRPr kumimoji="1" lang="ja-JP" altLang="en-US" dirty="0"/>
                    </a:p>
                  </a:txBody>
                  <a:tcPr/>
                </a:tc>
                <a:extLst>
                  <a:ext uri="{0D108BD9-81ED-4DB2-BD59-A6C34878D82A}">
                    <a16:rowId xmlns:a16="http://schemas.microsoft.com/office/drawing/2014/main" val="399460382"/>
                  </a:ext>
                </a:extLst>
              </a:tr>
              <a:tr h="370840">
                <a:tc>
                  <a:txBody>
                    <a:bodyPr/>
                    <a:lstStyle/>
                    <a:p>
                      <a:r>
                        <a:rPr kumimoji="1" lang="en-US" altLang="ja-JP" dirty="0"/>
                        <a:t>MSE</a:t>
                      </a:r>
                      <a:endParaRPr kumimoji="1" lang="ja-JP" altLang="en-US" dirty="0"/>
                    </a:p>
                  </a:txBody>
                  <a:tcPr/>
                </a:tc>
                <a:tc>
                  <a:txBody>
                    <a:bodyPr/>
                    <a:lstStyle/>
                    <a:p>
                      <a:r>
                        <a:rPr kumimoji="1" lang="en-US" altLang="ja-JP" dirty="0"/>
                        <a:t>0.70</a:t>
                      </a:r>
                      <a:endParaRPr kumimoji="1" lang="ja-JP" altLang="en-US" dirty="0"/>
                    </a:p>
                  </a:txBody>
                  <a:tcPr/>
                </a:tc>
                <a:tc>
                  <a:txBody>
                    <a:bodyPr/>
                    <a:lstStyle/>
                    <a:p>
                      <a:r>
                        <a:rPr kumimoji="1" lang="en-US" altLang="ja-JP" dirty="0"/>
                        <a:t>0.90</a:t>
                      </a:r>
                      <a:endParaRPr kumimoji="1" lang="ja-JP" altLang="en-US" dirty="0"/>
                    </a:p>
                  </a:txBody>
                  <a:tcPr/>
                </a:tc>
                <a:extLst>
                  <a:ext uri="{0D108BD9-81ED-4DB2-BD59-A6C34878D82A}">
                    <a16:rowId xmlns:a16="http://schemas.microsoft.com/office/drawing/2014/main" val="1668339392"/>
                  </a:ext>
                </a:extLst>
              </a:tr>
              <a:tr h="185420">
                <a:tc>
                  <a:txBody>
                    <a:bodyPr/>
                    <a:lstStyle/>
                    <a:p>
                      <a:r>
                        <a:rPr kumimoji="1" lang="en-US" altLang="ja-JP" dirty="0"/>
                        <a:t>MAE</a:t>
                      </a:r>
                    </a:p>
                  </a:txBody>
                  <a:tcPr/>
                </a:tc>
                <a:tc>
                  <a:txBody>
                    <a:bodyPr/>
                    <a:lstStyle/>
                    <a:p>
                      <a:r>
                        <a:rPr kumimoji="1" lang="en-US" altLang="ja-JP" dirty="0"/>
                        <a:t>0.66</a:t>
                      </a:r>
                      <a:endParaRPr kumimoji="1" lang="ja-JP" altLang="en-US" dirty="0"/>
                    </a:p>
                  </a:txBody>
                  <a:tcPr/>
                </a:tc>
                <a:tc>
                  <a:txBody>
                    <a:bodyPr/>
                    <a:lstStyle/>
                    <a:p>
                      <a:r>
                        <a:rPr kumimoji="1" lang="en-US" altLang="ja-JP" dirty="0"/>
                        <a:t>0.77</a:t>
                      </a:r>
                      <a:endParaRPr kumimoji="1" lang="ja-JP" altLang="en-US" dirty="0"/>
                    </a:p>
                  </a:txBody>
                  <a:tcPr/>
                </a:tc>
                <a:extLst>
                  <a:ext uri="{0D108BD9-81ED-4DB2-BD59-A6C34878D82A}">
                    <a16:rowId xmlns:a16="http://schemas.microsoft.com/office/drawing/2014/main" val="2874743870"/>
                  </a:ext>
                </a:extLst>
              </a:tr>
              <a:tr h="185420">
                <a:tc>
                  <a:txBody>
                    <a:bodyPr/>
                    <a:lstStyle/>
                    <a:p>
                      <a:r>
                        <a:rPr kumimoji="1" lang="en-US" altLang="ja-JP" dirty="0"/>
                        <a:t>R</a:t>
                      </a:r>
                      <a:r>
                        <a:rPr kumimoji="1" lang="en-US" altLang="ja-JP" baseline="30000" dirty="0"/>
                        <a:t>2</a:t>
                      </a:r>
                    </a:p>
                  </a:txBody>
                  <a:tcPr/>
                </a:tc>
                <a:tc>
                  <a:txBody>
                    <a:bodyPr/>
                    <a:lstStyle/>
                    <a:p>
                      <a:r>
                        <a:rPr kumimoji="1" lang="en-US" altLang="ja-JP" dirty="0"/>
                        <a:t>0.23</a:t>
                      </a:r>
                      <a:endParaRPr kumimoji="1" lang="ja-JP" altLang="en-US" dirty="0"/>
                    </a:p>
                  </a:txBody>
                  <a:tcPr/>
                </a:tc>
                <a:tc>
                  <a:txBody>
                    <a:bodyPr/>
                    <a:lstStyle/>
                    <a:p>
                      <a:r>
                        <a:rPr kumimoji="1" lang="en-US" altLang="ja-JP" dirty="0"/>
                        <a:t>0.0</a:t>
                      </a:r>
                      <a:endParaRPr kumimoji="1" lang="ja-JP" altLang="en-US" dirty="0"/>
                    </a:p>
                  </a:txBody>
                  <a:tcPr/>
                </a:tc>
                <a:extLst>
                  <a:ext uri="{0D108BD9-81ED-4DB2-BD59-A6C34878D82A}">
                    <a16:rowId xmlns:a16="http://schemas.microsoft.com/office/drawing/2014/main" val="3356418517"/>
                  </a:ext>
                </a:extLst>
              </a:tr>
            </a:tbl>
          </a:graphicData>
        </a:graphic>
      </p:graphicFrame>
      <p:sp>
        <p:nvSpPr>
          <p:cNvPr id="5" name="テキスト ボックス 4">
            <a:extLst>
              <a:ext uri="{FF2B5EF4-FFF2-40B4-BE49-F238E27FC236}">
                <a16:creationId xmlns:a16="http://schemas.microsoft.com/office/drawing/2014/main" id="{8657AFF3-2DA6-F095-7551-11CFC8FAD1D8}"/>
              </a:ext>
            </a:extLst>
          </p:cNvPr>
          <p:cNvSpPr txBox="1"/>
          <p:nvPr/>
        </p:nvSpPr>
        <p:spPr>
          <a:xfrm>
            <a:off x="7188850" y="5277293"/>
            <a:ext cx="4486466" cy="646331"/>
          </a:xfrm>
          <a:prstGeom prst="rect">
            <a:avLst/>
          </a:prstGeom>
          <a:noFill/>
        </p:spPr>
        <p:txBody>
          <a:bodyPr wrap="square" rtlCol="0">
            <a:spAutoFit/>
          </a:bodyPr>
          <a:lstStyle/>
          <a:p>
            <a:r>
              <a:rPr lang="en-US" altLang="ja-JP" dirty="0"/>
              <a:t>※Base Model : Score</a:t>
            </a:r>
            <a:r>
              <a:rPr lang="ja-JP" altLang="en-US" dirty="0"/>
              <a:t>の平均値</a:t>
            </a:r>
            <a:r>
              <a:rPr lang="en-US" altLang="ja-JP" dirty="0"/>
              <a:t>(3.19)</a:t>
            </a:r>
            <a:r>
              <a:rPr lang="ja-JP" altLang="en-US" dirty="0"/>
              <a:t>を予測値としたモデル</a:t>
            </a:r>
            <a:endParaRPr kumimoji="1" lang="ja-JP" altLang="en-US" dirty="0"/>
          </a:p>
        </p:txBody>
      </p:sp>
      <p:sp>
        <p:nvSpPr>
          <p:cNvPr id="6" name="テキスト ボックス 5">
            <a:extLst>
              <a:ext uri="{FF2B5EF4-FFF2-40B4-BE49-F238E27FC236}">
                <a16:creationId xmlns:a16="http://schemas.microsoft.com/office/drawing/2014/main" id="{25FCD92D-59ED-EB34-DEBF-120EBEFF5DEB}"/>
              </a:ext>
            </a:extLst>
          </p:cNvPr>
          <p:cNvSpPr txBox="1"/>
          <p:nvPr/>
        </p:nvSpPr>
        <p:spPr>
          <a:xfrm>
            <a:off x="261256" y="1185437"/>
            <a:ext cx="10954139" cy="923330"/>
          </a:xfrm>
          <a:prstGeom prst="rect">
            <a:avLst/>
          </a:prstGeom>
          <a:noFill/>
        </p:spPr>
        <p:txBody>
          <a:bodyPr wrap="square" rtlCol="0">
            <a:spAutoFit/>
          </a:bodyPr>
          <a:lstStyle/>
          <a:p>
            <a:r>
              <a:rPr kumimoji="1" lang="ja-JP" altLang="en-US" dirty="0"/>
              <a:t>ランダムフォレスト回帰で埋め込み</a:t>
            </a:r>
            <a:r>
              <a:rPr lang="ja-JP" altLang="en-US" dirty="0"/>
              <a:t>ベクトルからスコアを予測</a:t>
            </a:r>
            <a:endParaRPr kumimoji="1" lang="en-US" altLang="ja-JP" dirty="0"/>
          </a:p>
          <a:p>
            <a:r>
              <a:rPr kumimoji="1" lang="ja-JP" altLang="en-US" dirty="0"/>
              <a:t>（ランダムに選択した</a:t>
            </a:r>
            <a:r>
              <a:rPr kumimoji="1" lang="en-US" altLang="ja-JP" dirty="0"/>
              <a:t>8</a:t>
            </a:r>
            <a:r>
              <a:rPr kumimoji="1" lang="ja-JP" altLang="en-US" dirty="0"/>
              <a:t>割で学習し、残りの</a:t>
            </a:r>
            <a:r>
              <a:rPr kumimoji="1" lang="en-US" altLang="ja-JP" dirty="0"/>
              <a:t>2</a:t>
            </a:r>
            <a:r>
              <a:rPr kumimoji="1" lang="ja-JP" altLang="en-US" dirty="0"/>
              <a:t>割で評価）</a:t>
            </a:r>
            <a:endParaRPr lang="en-US" altLang="ja-JP" dirty="0"/>
          </a:p>
          <a:p>
            <a:r>
              <a:rPr lang="ja-JP" altLang="en-US" dirty="0"/>
              <a:t>パイパーパラメータのチューニング等全く行っていないが、まずまずの予測ができている</a:t>
            </a:r>
            <a:endParaRPr kumimoji="1" lang="ja-JP" altLang="en-US" dirty="0"/>
          </a:p>
        </p:txBody>
      </p:sp>
      <p:pic>
        <p:nvPicPr>
          <p:cNvPr id="10242" name="Picture 2">
            <a:extLst>
              <a:ext uri="{FF2B5EF4-FFF2-40B4-BE49-F238E27FC236}">
                <a16:creationId xmlns:a16="http://schemas.microsoft.com/office/drawing/2014/main" id="{66219E92-5194-6659-BFE5-757D5368E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03" y="2219237"/>
            <a:ext cx="5751934" cy="446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88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lstStyle/>
          <a:p>
            <a:r>
              <a:rPr kumimoji="1" lang="ja-JP" altLang="en-US"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261256" y="1185437"/>
            <a:ext cx="11485985"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a:p>
            <a:pPr marL="285750" indent="-285750">
              <a:buFont typeface="Arial" panose="020B0604020202020204" pitchFamily="34" charset="0"/>
              <a:buChar char="•"/>
            </a:pPr>
            <a:r>
              <a:rPr lang="ja-JP" altLang="en-US" dirty="0"/>
              <a:t>クラスタごとの</a:t>
            </a:r>
            <a:r>
              <a:rPr lang="en-US" altLang="ja-JP" dirty="0"/>
              <a:t>Score</a:t>
            </a:r>
            <a:r>
              <a:rPr lang="ja-JP" altLang="en-US" dirty="0"/>
              <a:t>平均に大きな差はなく、</a:t>
            </a:r>
            <a:r>
              <a:rPr lang="en-US" altLang="ja-JP" dirty="0"/>
              <a:t>Score</a:t>
            </a:r>
            <a:r>
              <a:rPr lang="ja-JP" altLang="en-US" dirty="0"/>
              <a:t>でクラスタが分かれているわけではないと考えられる</a:t>
            </a:r>
            <a:endParaRPr kumimoji="1" lang="ja-JP" altLang="en-US" dirty="0"/>
          </a:p>
        </p:txBody>
      </p:sp>
      <p:graphicFrame>
        <p:nvGraphicFramePr>
          <p:cNvPr id="5" name="表 4">
            <a:extLst>
              <a:ext uri="{FF2B5EF4-FFF2-40B4-BE49-F238E27FC236}">
                <a16:creationId xmlns:a16="http://schemas.microsoft.com/office/drawing/2014/main" id="{A727159C-18DB-7ABE-EAC6-9EFE7A551BA2}"/>
              </a:ext>
            </a:extLst>
          </p:cNvPr>
          <p:cNvGraphicFramePr>
            <a:graphicFrameLocks/>
          </p:cNvGraphicFramePr>
          <p:nvPr>
            <p:extLst>
              <p:ext uri="{D42A27DB-BD31-4B8C-83A1-F6EECF244321}">
                <p14:modId xmlns:p14="http://schemas.microsoft.com/office/powerpoint/2010/main" val="2333169841"/>
              </p:ext>
            </p:extLst>
          </p:nvPr>
        </p:nvGraphicFramePr>
        <p:xfrm>
          <a:off x="7074353" y="2679700"/>
          <a:ext cx="2840199" cy="1854200"/>
        </p:xfrm>
        <a:graphic>
          <a:graphicData uri="http://schemas.openxmlformats.org/drawingml/2006/table">
            <a:tbl>
              <a:tblPr firstRow="1" bandRow="1">
                <a:tableStyleId>{5C22544A-7EE6-4342-B048-85BDC9FD1C3A}</a:tableStyleId>
              </a:tblPr>
              <a:tblGrid>
                <a:gridCol w="1418207">
                  <a:extLst>
                    <a:ext uri="{9D8B030D-6E8A-4147-A177-3AD203B41FA5}">
                      <a16:colId xmlns:a16="http://schemas.microsoft.com/office/drawing/2014/main" val="2218726262"/>
                    </a:ext>
                  </a:extLst>
                </a:gridCol>
                <a:gridCol w="1421992">
                  <a:extLst>
                    <a:ext uri="{9D8B030D-6E8A-4147-A177-3AD203B41FA5}">
                      <a16:colId xmlns:a16="http://schemas.microsoft.com/office/drawing/2014/main" val="1769946274"/>
                    </a:ext>
                  </a:extLst>
                </a:gridCol>
              </a:tblGrid>
              <a:tr h="370840">
                <a:tc>
                  <a:txBody>
                    <a:bodyPr/>
                    <a:lstStyle/>
                    <a:p>
                      <a:r>
                        <a:rPr kumimoji="1" lang="ja-JP" altLang="en-US" dirty="0"/>
                        <a:t>クラスタ</a:t>
                      </a:r>
                    </a:p>
                  </a:txBody>
                  <a:tcPr/>
                </a:tc>
                <a:tc>
                  <a:txBody>
                    <a:bodyPr/>
                    <a:lstStyle/>
                    <a:p>
                      <a:r>
                        <a:rPr kumimoji="1" lang="en-US" altLang="ja-JP" dirty="0"/>
                        <a:t>Score</a:t>
                      </a:r>
                      <a:r>
                        <a:rPr kumimoji="1" lang="ja-JP" altLang="en-US" dirty="0"/>
                        <a:t>平均</a:t>
                      </a:r>
                    </a:p>
                  </a:txBody>
                  <a:tcPr/>
                </a:tc>
                <a:extLst>
                  <a:ext uri="{0D108BD9-81ED-4DB2-BD59-A6C34878D82A}">
                    <a16:rowId xmlns:a16="http://schemas.microsoft.com/office/drawing/2014/main" val="2916548286"/>
                  </a:ext>
                </a:extLst>
              </a:tr>
              <a:tr h="370840">
                <a:tc>
                  <a:txBody>
                    <a:bodyPr/>
                    <a:lstStyle/>
                    <a:p>
                      <a:r>
                        <a:rPr kumimoji="1" lang="en-US" altLang="ja-JP" dirty="0"/>
                        <a:t>0</a:t>
                      </a:r>
                      <a:endParaRPr kumimoji="1" lang="ja-JP" altLang="en-US" dirty="0"/>
                    </a:p>
                  </a:txBody>
                  <a:tcPr/>
                </a:tc>
                <a:tc>
                  <a:txBody>
                    <a:bodyPr/>
                    <a:lstStyle/>
                    <a:p>
                      <a:r>
                        <a:rPr kumimoji="1" lang="en-US" altLang="ja-JP" dirty="0"/>
                        <a:t>3.15</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1</a:t>
                      </a:r>
                      <a:endParaRPr kumimoji="1" lang="ja-JP" altLang="en-US" dirty="0"/>
                    </a:p>
                  </a:txBody>
                  <a:tcPr/>
                </a:tc>
                <a:tc>
                  <a:txBody>
                    <a:bodyPr/>
                    <a:lstStyle/>
                    <a:p>
                      <a:r>
                        <a:rPr kumimoji="1" lang="en-US" altLang="ja-JP" dirty="0"/>
                        <a:t>3.47</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2</a:t>
                      </a:r>
                      <a:endParaRPr kumimoji="1" lang="ja-JP" altLang="en-US" dirty="0"/>
                    </a:p>
                  </a:txBody>
                  <a:tcPr/>
                </a:tc>
                <a:tc>
                  <a:txBody>
                    <a:bodyPr/>
                    <a:lstStyle/>
                    <a:p>
                      <a:r>
                        <a:rPr kumimoji="1" lang="en-US" altLang="ja-JP" dirty="0"/>
                        <a:t>3.09</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3</a:t>
                      </a:r>
                      <a:endParaRPr kumimoji="1" lang="ja-JP" altLang="en-US" dirty="0"/>
                    </a:p>
                  </a:txBody>
                  <a:tcPr/>
                </a:tc>
                <a:tc>
                  <a:txBody>
                    <a:bodyPr/>
                    <a:lstStyle/>
                    <a:p>
                      <a:r>
                        <a:rPr kumimoji="1" lang="en-US" altLang="ja-JP" dirty="0"/>
                        <a:t>2.89</a:t>
                      </a:r>
                      <a:endParaRPr kumimoji="1" lang="ja-JP" altLang="en-US" dirty="0"/>
                    </a:p>
                  </a:txBody>
                  <a:tcPr/>
                </a:tc>
                <a:extLst>
                  <a:ext uri="{0D108BD9-81ED-4DB2-BD59-A6C34878D82A}">
                    <a16:rowId xmlns:a16="http://schemas.microsoft.com/office/drawing/2014/main" val="800796346"/>
                  </a:ext>
                </a:extLst>
              </a:tr>
            </a:tbl>
          </a:graphicData>
        </a:graphic>
      </p:graphicFrame>
      <p:pic>
        <p:nvPicPr>
          <p:cNvPr id="2050" name="Picture 2">
            <a:extLst>
              <a:ext uri="{FF2B5EF4-FFF2-40B4-BE49-F238E27FC236}">
                <a16:creationId xmlns:a16="http://schemas.microsoft.com/office/drawing/2014/main" id="{15A1C7D1-8322-824D-29BF-E11922B6F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271713"/>
            <a:ext cx="5549790"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7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lstStyle/>
          <a:p>
            <a:r>
              <a:rPr kumimoji="1" lang="ja-JP" altLang="en-US"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2202768206"/>
              </p:ext>
            </p:extLst>
          </p:nvPr>
        </p:nvGraphicFramePr>
        <p:xfrm>
          <a:off x="164662" y="1454786"/>
          <a:ext cx="11786118" cy="4394200"/>
        </p:xfrm>
        <a:graphic>
          <a:graphicData uri="http://schemas.openxmlformats.org/drawingml/2006/table">
            <a:tbl>
              <a:tblPr firstRow="1" bandRow="1">
                <a:tableStyleId>{5C22544A-7EE6-4342-B048-85BDC9FD1C3A}</a:tableStyleId>
              </a:tblPr>
              <a:tblGrid>
                <a:gridCol w="1094971">
                  <a:extLst>
                    <a:ext uri="{9D8B030D-6E8A-4147-A177-3AD203B41FA5}">
                      <a16:colId xmlns:a16="http://schemas.microsoft.com/office/drawing/2014/main" val="2157256233"/>
                    </a:ext>
                  </a:extLst>
                </a:gridCol>
                <a:gridCol w="1908656">
                  <a:extLst>
                    <a:ext uri="{9D8B030D-6E8A-4147-A177-3AD203B41FA5}">
                      <a16:colId xmlns:a16="http://schemas.microsoft.com/office/drawing/2014/main" val="3012591484"/>
                    </a:ext>
                  </a:extLst>
                </a:gridCol>
                <a:gridCol w="8782491">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en-US" altLang="ja-JP" sz="1600" dirty="0"/>
                        <a:t>Theme(GPT-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スコアと文例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ja-JP" altLang="en-US" sz="1400" dirty="0"/>
                        <a:t>販売・来客数の動きと季節性の影響によるビジネスの状況分析</a:t>
                      </a:r>
                    </a:p>
                  </a:txBody>
                  <a:tcPr/>
                </a:tc>
                <a:tc>
                  <a:txBody>
                    <a:bodyPr/>
                    <a:lstStyle/>
                    <a:p>
                      <a:r>
                        <a:rPr kumimoji="1" lang="ja-JP" altLang="en-US" sz="1200" dirty="0"/>
                        <a:t>一般小売店［書店］（営業担当）</a:t>
                      </a:r>
                      <a:r>
                        <a:rPr kumimoji="1" lang="en-US" altLang="ja-JP" sz="1200" dirty="0"/>
                        <a:t>:   </a:t>
                      </a:r>
                      <a:r>
                        <a:rPr kumimoji="1" lang="ja-JP" altLang="en-US" sz="1200" dirty="0"/>
                        <a:t>販売量の動き</a:t>
                      </a:r>
                      <a:r>
                        <a:rPr kumimoji="1" lang="en-US" altLang="ja-JP" sz="1200" dirty="0"/>
                        <a:t>:   </a:t>
                      </a:r>
                      <a:r>
                        <a:rPr kumimoji="1" lang="ja-JP" altLang="en-US" sz="1200" dirty="0"/>
                        <a:t>夏季の閑散期に入っているため、受注量が抑えられている（東京都）。</a:t>
                      </a:r>
                    </a:p>
                    <a:p>
                      <a:r>
                        <a:rPr kumimoji="1" lang="ja-JP" altLang="en-US" sz="1200" dirty="0"/>
                        <a:t>家電量販店（店長）</a:t>
                      </a:r>
                      <a:r>
                        <a:rPr kumimoji="1" lang="en-US" altLang="ja-JP" sz="1200" dirty="0"/>
                        <a:t>:   </a:t>
                      </a:r>
                      <a:r>
                        <a:rPr kumimoji="1" lang="ja-JP" altLang="en-US" sz="1200" dirty="0"/>
                        <a:t>販売量の動き</a:t>
                      </a:r>
                      <a:r>
                        <a:rPr kumimoji="1" lang="en-US" altLang="ja-JP" sz="1200" dirty="0"/>
                        <a:t>:   </a:t>
                      </a:r>
                      <a:r>
                        <a:rPr kumimoji="1" lang="ja-JP" altLang="en-US" sz="1200" dirty="0"/>
                        <a:t>猛暑日が続いていることから、エアコンなどの夏物商材が好調である。</a:t>
                      </a:r>
                    </a:p>
                    <a:p>
                      <a:r>
                        <a:rPr kumimoji="1" lang="ja-JP" altLang="en-US" sz="1200" dirty="0"/>
                        <a:t>都市型ホテル（スタッフ）</a:t>
                      </a:r>
                      <a:r>
                        <a:rPr kumimoji="1" lang="en-US" altLang="ja-JP" sz="1200" dirty="0"/>
                        <a:t>:   </a:t>
                      </a:r>
                      <a:r>
                        <a:rPr kumimoji="1" lang="ja-JP" altLang="en-US" sz="1200" dirty="0"/>
                        <a:t>来客数の動き</a:t>
                      </a:r>
                      <a:r>
                        <a:rPr kumimoji="1" lang="en-US" altLang="ja-JP" sz="1200" dirty="0"/>
                        <a:t>:   </a:t>
                      </a:r>
                      <a:r>
                        <a:rPr kumimoji="1" lang="ja-JP" altLang="en-US" sz="1200" dirty="0"/>
                        <a:t>売上単価は好調であるが、予想より稼働が伸びない状況である。</a:t>
                      </a:r>
                    </a:p>
                    <a:p>
                      <a:r>
                        <a:rPr kumimoji="1" lang="ja-JP" altLang="en-US" sz="1200" dirty="0"/>
                        <a:t>その他住宅［住宅展示場運営会社］（従業員）</a:t>
                      </a:r>
                      <a:r>
                        <a:rPr kumimoji="1" lang="en-US" altLang="ja-JP" sz="1200" dirty="0"/>
                        <a:t>:   </a:t>
                      </a:r>
                      <a:r>
                        <a:rPr kumimoji="1" lang="ja-JP" altLang="en-US" sz="1200" dirty="0"/>
                        <a:t>来客数の動き</a:t>
                      </a:r>
                      <a:r>
                        <a:rPr kumimoji="1" lang="en-US" altLang="ja-JP" sz="1200" dirty="0"/>
                        <a:t>:   </a:t>
                      </a:r>
                      <a:r>
                        <a:rPr kumimoji="1" lang="ja-JP" altLang="en-US" sz="1200" dirty="0"/>
                        <a:t>８月は年間で来場組数が最も少ない月だが、前年比</a:t>
                      </a:r>
                      <a:r>
                        <a:rPr kumimoji="1" lang="en-US" altLang="ja-JP" sz="1200" dirty="0"/>
                        <a:t>80</a:t>
                      </a:r>
                      <a:r>
                        <a:rPr kumimoji="1" lang="ja-JP" altLang="en-US" sz="1200" dirty="0"/>
                        <a:t>％と商店街（代表者）</a:t>
                      </a:r>
                      <a:r>
                        <a:rPr kumimoji="1" lang="en-US" altLang="ja-JP" sz="1200" dirty="0"/>
                        <a:t>:   </a:t>
                      </a:r>
                      <a:r>
                        <a:rPr kumimoji="1" lang="ja-JP" altLang="en-US" sz="1200" dirty="0"/>
                        <a:t>来客数の動き</a:t>
                      </a:r>
                      <a:r>
                        <a:rPr kumimoji="1" lang="en-US" altLang="ja-JP" sz="1200" dirty="0"/>
                        <a:t>:   </a:t>
                      </a:r>
                      <a:r>
                        <a:rPr kumimoji="1" lang="ja-JP" altLang="en-US" sz="1200" dirty="0"/>
                        <a:t>商店街全体としては来街者が増加しているが、お盆の間は観光や遠出が多くなり、商店街へ</a:t>
                      </a:r>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ja-JP" altLang="en-US" sz="1400" dirty="0"/>
                        <a:t>新型コロナウイルス感染症（コロナ禍）の経済への影響とその回復状況</a:t>
                      </a:r>
                    </a:p>
                  </a:txBody>
                  <a:tcPr/>
                </a:tc>
                <a:tc>
                  <a:txBody>
                    <a:bodyPr/>
                    <a:lstStyle/>
                    <a:p>
                      <a:r>
                        <a:rPr kumimoji="1" lang="ja-JP" altLang="en-US" sz="1200" dirty="0"/>
                        <a:t>観光型旅館（スタッフ）</a:t>
                      </a:r>
                      <a:r>
                        <a:rPr kumimoji="1" lang="en-US" altLang="ja-JP" sz="1200" dirty="0"/>
                        <a:t>:   </a:t>
                      </a:r>
                      <a:r>
                        <a:rPr kumimoji="1" lang="ja-JP" altLang="en-US" sz="1200" dirty="0"/>
                        <a:t>来客数の動き</a:t>
                      </a:r>
                      <a:r>
                        <a:rPr kumimoji="1" lang="en-US" altLang="ja-JP" sz="1200" dirty="0"/>
                        <a:t>:   </a:t>
                      </a:r>
                      <a:r>
                        <a:rPr kumimoji="1" lang="ja-JP" altLang="en-US" sz="1200" dirty="0"/>
                        <a:t>８月は当社にとって書き入れ時であるが、イベントや催事が新型コロナウイルス。</a:t>
                      </a:r>
                    </a:p>
                    <a:p>
                      <a:r>
                        <a:rPr kumimoji="1" lang="ja-JP" altLang="en-US" sz="1200" dirty="0"/>
                        <a:t>経営コンサルタント</a:t>
                      </a:r>
                      <a:r>
                        <a:rPr kumimoji="1" lang="en-US" altLang="ja-JP" sz="1200" dirty="0"/>
                        <a:t>:   </a:t>
                      </a:r>
                      <a:r>
                        <a:rPr kumimoji="1" lang="ja-JP" altLang="en-US" sz="1200" dirty="0"/>
                        <a:t>それ以外</a:t>
                      </a:r>
                      <a:r>
                        <a:rPr kumimoji="1" lang="en-US" altLang="ja-JP" sz="1200" dirty="0"/>
                        <a:t>:   </a:t>
                      </a:r>
                      <a:r>
                        <a:rPr kumimoji="1" lang="ja-JP" altLang="en-US" sz="1200" dirty="0"/>
                        <a:t>経済産業界及び一般生活者の感覚では、コロナ禍の雰囲気はほとんど解消に向かっている。コンビニ（総務）</a:t>
                      </a:r>
                      <a:r>
                        <a:rPr kumimoji="1" lang="en-US" altLang="ja-JP" sz="1200" dirty="0"/>
                        <a:t>:   </a:t>
                      </a:r>
                      <a:r>
                        <a:rPr kumimoji="1" lang="ja-JP" altLang="en-US" sz="1200" dirty="0"/>
                        <a:t>来客数の動き</a:t>
                      </a:r>
                      <a:r>
                        <a:rPr kumimoji="1" lang="en-US" altLang="ja-JP" sz="1200" dirty="0"/>
                        <a:t>:   </a:t>
                      </a:r>
                      <a:r>
                        <a:rPr kumimoji="1" lang="ja-JP" altLang="en-US" sz="1200" dirty="0"/>
                        <a:t>７月と８月共に来客数が前年を上回っている。コロナ禍になって初めての制限がない不動産業（経営者）</a:t>
                      </a:r>
                      <a:r>
                        <a:rPr kumimoji="1" lang="en-US" altLang="ja-JP" sz="1200" dirty="0"/>
                        <a:t>:   </a:t>
                      </a:r>
                      <a:r>
                        <a:rPr kumimoji="1" lang="ja-JP" altLang="en-US" sz="1200" dirty="0"/>
                        <a:t>それ以外</a:t>
                      </a:r>
                      <a:r>
                        <a:rPr kumimoji="1" lang="en-US" altLang="ja-JP" sz="1200" dirty="0"/>
                        <a:t>:   </a:t>
                      </a:r>
                      <a:r>
                        <a:rPr kumimoji="1" lang="ja-JP" altLang="en-US" sz="1200" dirty="0"/>
                        <a:t>例年同様に晴れの日が多く、新型コロナウイルス感染症に対する不安も解消していることから、通信会社（営業担当）</a:t>
                      </a:r>
                      <a:r>
                        <a:rPr kumimoji="1" lang="en-US" altLang="ja-JP" sz="1200" dirty="0"/>
                        <a:t>:   </a:t>
                      </a:r>
                      <a:r>
                        <a:rPr kumimoji="1" lang="ja-JP" altLang="en-US" sz="1200" dirty="0"/>
                        <a:t>お客様の様子</a:t>
                      </a:r>
                      <a:r>
                        <a:rPr kumimoji="1" lang="en-US" altLang="ja-JP" sz="1200" dirty="0"/>
                        <a:t>:   </a:t>
                      </a:r>
                      <a:r>
                        <a:rPr kumimoji="1" lang="ja-JP" altLang="en-US" sz="1200" dirty="0"/>
                        <a:t>コロナ禍明けと夏季休暇の解放感による積極消費から一転、新型コロナウイルスの感</a:t>
                      </a:r>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ja-JP" altLang="en-US" sz="1400" dirty="0"/>
                        <a:t>経済動向と業種別の業況分析</a:t>
                      </a:r>
                    </a:p>
                  </a:txBody>
                  <a:tcPr/>
                </a:tc>
                <a:tc>
                  <a:txBody>
                    <a:bodyPr/>
                    <a:lstStyle/>
                    <a:p>
                      <a:r>
                        <a:rPr kumimoji="1" lang="ja-JP" altLang="en-US" sz="1200" dirty="0"/>
                        <a:t>タクシー運転手</a:t>
                      </a:r>
                      <a:r>
                        <a:rPr kumimoji="1" lang="en-US" altLang="ja-JP" sz="1200" dirty="0"/>
                        <a:t>:   </a:t>
                      </a:r>
                      <a:r>
                        <a:rPr kumimoji="1" lang="ja-JP" altLang="en-US" sz="1200" dirty="0"/>
                        <a:t>来客数の動き</a:t>
                      </a:r>
                      <a:r>
                        <a:rPr kumimoji="1" lang="en-US" altLang="ja-JP" sz="1200" dirty="0"/>
                        <a:t>:   </a:t>
                      </a:r>
                      <a:r>
                        <a:rPr kumimoji="1" lang="ja-JP" altLang="en-US" sz="1200" dirty="0"/>
                        <a:t>里帰りや夏休みなどで人の移動が増えているほか、暑さの影響もあり、ターミナル駅などで求人情報誌製作会社（広報担当）</a:t>
                      </a:r>
                      <a:r>
                        <a:rPr kumimoji="1" lang="en-US" altLang="ja-JP" sz="1200" dirty="0"/>
                        <a:t>:   </a:t>
                      </a:r>
                      <a:r>
                        <a:rPr kumimoji="1" lang="ja-JP" altLang="en-US" sz="1200" dirty="0"/>
                        <a:t>求職者数の動き</a:t>
                      </a:r>
                      <a:r>
                        <a:rPr kumimoji="1" lang="en-US" altLang="ja-JP" sz="1200" dirty="0"/>
                        <a:t>:   </a:t>
                      </a:r>
                      <a:r>
                        <a:rPr kumimoji="1" lang="ja-JP" altLang="en-US" sz="1200" dirty="0"/>
                        <a:t>周辺企業及び当社での求職者数や採用数、社内での転職者数が増えて経営コンサルタント</a:t>
                      </a:r>
                      <a:r>
                        <a:rPr kumimoji="1" lang="en-US" altLang="ja-JP" sz="1200" dirty="0"/>
                        <a:t>:   </a:t>
                      </a:r>
                      <a:r>
                        <a:rPr kumimoji="1" lang="ja-JP" altLang="en-US" sz="1200" dirty="0"/>
                        <a:t>取引先の様子</a:t>
                      </a:r>
                      <a:r>
                        <a:rPr kumimoji="1" lang="en-US" altLang="ja-JP" sz="1200" dirty="0"/>
                        <a:t>:   </a:t>
                      </a:r>
                      <a:r>
                        <a:rPr kumimoji="1" lang="ja-JP" altLang="en-US" sz="1200" dirty="0"/>
                        <a:t>観光関係者より、来客数は増加しているものの、物価高などの影響か財布のひもが固いと通信会社（営業担当）</a:t>
                      </a:r>
                      <a:r>
                        <a:rPr kumimoji="1" lang="en-US" altLang="ja-JP" sz="1200" dirty="0"/>
                        <a:t>:   </a:t>
                      </a:r>
                      <a:r>
                        <a:rPr kumimoji="1" lang="ja-JP" altLang="en-US" sz="1200" dirty="0"/>
                        <a:t>お客様の様子</a:t>
                      </a:r>
                      <a:r>
                        <a:rPr kumimoji="1" lang="en-US" altLang="ja-JP" sz="1200" dirty="0"/>
                        <a:t>:   </a:t>
                      </a:r>
                      <a:r>
                        <a:rPr kumimoji="1" lang="ja-JP" altLang="en-US" sz="1200" dirty="0"/>
                        <a:t>客の設備投資意欲に変化はみられない。</a:t>
                      </a:r>
                    </a:p>
                    <a:p>
                      <a:r>
                        <a:rPr kumimoji="1" lang="ja-JP" altLang="en-US" sz="1200" dirty="0"/>
                        <a:t>金融業（従業員）</a:t>
                      </a:r>
                      <a:r>
                        <a:rPr kumimoji="1" lang="en-US" altLang="ja-JP" sz="1200" dirty="0"/>
                        <a:t>:   </a:t>
                      </a:r>
                      <a:r>
                        <a:rPr kumimoji="1" lang="ja-JP" altLang="en-US" sz="1200" dirty="0"/>
                        <a:t>取引先の様子</a:t>
                      </a:r>
                      <a:r>
                        <a:rPr kumimoji="1" lang="en-US" altLang="ja-JP" sz="1200" dirty="0"/>
                        <a:t>:   </a:t>
                      </a:r>
                      <a:r>
                        <a:rPr kumimoji="1" lang="ja-JP" altLang="en-US" sz="1200" dirty="0"/>
                        <a:t>国内観光客やインバウンドの回復により、ホテル旅館業、飲食サービス業、旅客運輸業</a:t>
                      </a:r>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ja-JP" altLang="en-US" sz="1400" dirty="0"/>
                        <a:t>経済状況と業界動向</a:t>
                      </a:r>
                    </a:p>
                  </a:txBody>
                  <a:tcPr/>
                </a:tc>
                <a:tc>
                  <a:txBody>
                    <a:bodyPr/>
                    <a:lstStyle/>
                    <a:p>
                      <a:r>
                        <a:rPr kumimoji="1" lang="ja-JP" altLang="en-US" sz="1200" dirty="0"/>
                        <a:t>その他非製造業［電気業］（営業担当）</a:t>
                      </a:r>
                      <a:r>
                        <a:rPr kumimoji="1" lang="en-US" altLang="ja-JP" sz="1200" dirty="0"/>
                        <a:t>:   </a:t>
                      </a:r>
                      <a:r>
                        <a:rPr kumimoji="1" lang="ja-JP" altLang="en-US" sz="1200" dirty="0"/>
                        <a:t>受注価格や販売価格の動き</a:t>
                      </a:r>
                      <a:r>
                        <a:rPr kumimoji="1" lang="en-US" altLang="ja-JP" sz="1200" dirty="0"/>
                        <a:t>:   </a:t>
                      </a:r>
                      <a:r>
                        <a:rPr kumimoji="1" lang="ja-JP" altLang="en-US" sz="1200" dirty="0"/>
                        <a:t>ガソリン代がかなり上がっている。</a:t>
                      </a:r>
                    </a:p>
                    <a:p>
                      <a:r>
                        <a:rPr kumimoji="1" lang="ja-JP" altLang="en-US" sz="1200" dirty="0"/>
                        <a:t>住宅販売会社（経営者）</a:t>
                      </a:r>
                      <a:r>
                        <a:rPr kumimoji="1" lang="en-US" altLang="ja-JP" sz="1200" dirty="0"/>
                        <a:t>:   </a:t>
                      </a:r>
                      <a:r>
                        <a:rPr kumimoji="1" lang="ja-JP" altLang="en-US" sz="1200" dirty="0"/>
                        <a:t>販売量の動き</a:t>
                      </a:r>
                      <a:r>
                        <a:rPr kumimoji="1" lang="en-US" altLang="ja-JP" sz="1200" dirty="0"/>
                        <a:t>:   </a:t>
                      </a:r>
                      <a:r>
                        <a:rPr kumimoji="1" lang="ja-JP" altLang="en-US" sz="1200" dirty="0"/>
                        <a:t>ウッドショックの影響も収まり、木材や建材の価格は下がりつつあるが、人件費食料品製造業（経営者）</a:t>
                      </a:r>
                      <a:r>
                        <a:rPr kumimoji="1" lang="en-US" altLang="ja-JP" sz="1200" dirty="0"/>
                        <a:t>:   </a:t>
                      </a:r>
                      <a:r>
                        <a:rPr kumimoji="1" lang="ja-JP" altLang="en-US" sz="1200" dirty="0"/>
                        <a:t>受注量や販売量の動き</a:t>
                      </a:r>
                      <a:r>
                        <a:rPr kumimoji="1" lang="en-US" altLang="ja-JP" sz="1200" dirty="0"/>
                        <a:t>:   </a:t>
                      </a:r>
                      <a:r>
                        <a:rPr kumimoji="1" lang="ja-JP" altLang="en-US" sz="1200" dirty="0"/>
                        <a:t>落ち着いてきている。そういう意味では平常に戻っている（東京都）。</a:t>
                      </a:r>
                    </a:p>
                    <a:p>
                      <a:r>
                        <a:rPr kumimoji="1" lang="ja-JP" altLang="en-US" sz="1200" dirty="0"/>
                        <a:t>化学工業（総務担当）</a:t>
                      </a:r>
                      <a:r>
                        <a:rPr kumimoji="1" lang="en-US" altLang="ja-JP" sz="1200" dirty="0"/>
                        <a:t>:   </a:t>
                      </a:r>
                      <a:r>
                        <a:rPr kumimoji="1" lang="ja-JP" altLang="en-US" sz="1200" dirty="0"/>
                        <a:t>取引先の様子</a:t>
                      </a:r>
                      <a:r>
                        <a:rPr kumimoji="1" lang="en-US" altLang="ja-JP" sz="1200" dirty="0"/>
                        <a:t>:   </a:t>
                      </a:r>
                      <a:r>
                        <a:rPr kumimoji="1" lang="ja-JP" altLang="en-US" sz="1200" dirty="0"/>
                        <a:t>価格面では値上げや一部値下げもあり、前月と状況は変わらない。様々な要因はあるその他サービス［介護サービス］（職員）</a:t>
                      </a:r>
                      <a:r>
                        <a:rPr kumimoji="1" lang="en-US" altLang="ja-JP" sz="1200" dirty="0"/>
                        <a:t>:   </a:t>
                      </a:r>
                      <a:r>
                        <a:rPr kumimoji="1" lang="ja-JP" altLang="en-US" sz="1200" dirty="0"/>
                        <a:t>それ以外</a:t>
                      </a:r>
                      <a:r>
                        <a:rPr kumimoji="1" lang="en-US" altLang="ja-JP" sz="1200" dirty="0"/>
                        <a:t>:   </a:t>
                      </a:r>
                      <a:r>
                        <a:rPr kumimoji="1" lang="ja-JP" altLang="en-US" sz="1200" dirty="0"/>
                        <a:t>物品調達、ガソリン等運営コストの上昇や、次期介護保険の改正に</a:t>
                      </a:r>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164662"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77636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lstStyle/>
          <a:p>
            <a:r>
              <a:rPr lang="ja-JP" altLang="en-US" dirty="0"/>
              <a:t>データ③：</a:t>
            </a:r>
            <a:r>
              <a:rPr lang="en-US" altLang="ja-JP" dirty="0" err="1"/>
              <a:t>BeigeBook</a:t>
            </a:r>
            <a:endParaRPr kumimoji="1" lang="ja-JP" altLang="en-US"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349114"/>
            <a:ext cx="11653232" cy="1646013"/>
          </a:xfrm>
        </p:spPr>
        <p:txBody>
          <a:bodyPr>
            <a:normAutofit/>
          </a:bodyPr>
          <a:lstStyle/>
          <a:p>
            <a:r>
              <a:rPr kumimoji="1" lang="ja-JP" altLang="en-US" sz="1800" dirty="0"/>
              <a:t>データセット概要</a:t>
            </a:r>
            <a:endParaRPr kumimoji="1" lang="en-US" altLang="ja-JP" sz="1800" dirty="0"/>
          </a:p>
          <a:p>
            <a:pPr lvl="1"/>
            <a:r>
              <a:rPr lang="en-US" altLang="ja-JP" sz="1800" dirty="0"/>
              <a:t>2022</a:t>
            </a:r>
            <a:r>
              <a:rPr lang="ja-JP" altLang="en-US" sz="1800" dirty="0"/>
              <a:t>年</a:t>
            </a:r>
            <a:r>
              <a:rPr lang="en-US" altLang="ja-JP" sz="1800" dirty="0"/>
              <a:t>10</a:t>
            </a:r>
            <a:r>
              <a:rPr lang="ja-JP" altLang="en-US" sz="1800" dirty="0"/>
              <a:t>月の</a:t>
            </a:r>
            <a:r>
              <a:rPr lang="en-US" altLang="ja-JP" sz="1800" dirty="0" err="1"/>
              <a:t>BeigeBook</a:t>
            </a:r>
            <a:r>
              <a:rPr lang="en-US" altLang="ja-JP" sz="1800" dirty="0"/>
              <a:t>(</a:t>
            </a:r>
            <a:r>
              <a:rPr lang="ja-JP" altLang="en-US" sz="1800" dirty="0"/>
              <a:t>約</a:t>
            </a:r>
            <a:r>
              <a:rPr lang="en-US" altLang="ja-JP" sz="1800" dirty="0"/>
              <a:t>1,000</a:t>
            </a:r>
            <a:r>
              <a:rPr lang="ja-JP" altLang="en-US" sz="1800" dirty="0"/>
              <a:t>文</a:t>
            </a:r>
            <a:r>
              <a:rPr lang="en-US" altLang="ja-JP" sz="1800" dirty="0"/>
              <a:t>)</a:t>
            </a:r>
            <a:r>
              <a:rPr lang="ja-JP" altLang="en-US" sz="1800" dirty="0"/>
              <a:t>を使用</a:t>
            </a:r>
            <a:endParaRPr lang="en-US" altLang="ja-JP" sz="1800" dirty="0"/>
          </a:p>
          <a:p>
            <a:pPr lvl="1"/>
            <a:r>
              <a:rPr lang="en-US" altLang="ja-JP" sz="1800" dirty="0"/>
              <a:t>“</a:t>
            </a:r>
            <a:r>
              <a:rPr lang="ja-JP" altLang="en-US" sz="1800" dirty="0"/>
              <a:t>地区連銀</a:t>
            </a:r>
            <a:r>
              <a:rPr lang="en-US" altLang="ja-JP" sz="1800" dirty="0"/>
              <a:t>”,”</a:t>
            </a:r>
            <a:r>
              <a:rPr lang="ja-JP" altLang="en-US" sz="1800" dirty="0"/>
              <a:t>段落</a:t>
            </a:r>
            <a:r>
              <a:rPr lang="en-US" altLang="ja-JP" sz="1800" dirty="0"/>
              <a:t>”,”</a:t>
            </a:r>
            <a:r>
              <a:rPr lang="ja-JP" altLang="en-US" sz="1800" dirty="0"/>
              <a:t>文</a:t>
            </a:r>
            <a:r>
              <a:rPr lang="en-US" altLang="ja-JP" sz="1800" dirty="0"/>
              <a:t>”</a:t>
            </a:r>
            <a:r>
              <a:rPr lang="ja-JP" altLang="en-US" sz="1800" dirty="0"/>
              <a:t>を結合し、</a:t>
            </a:r>
            <a:r>
              <a:rPr lang="en-US" altLang="ja-JP" sz="1800" dirty="0"/>
              <a:t>Embedding</a:t>
            </a:r>
            <a:r>
              <a:rPr lang="ja-JP" altLang="en-US" sz="1800" dirty="0"/>
              <a:t>した</a:t>
            </a:r>
            <a:endParaRPr lang="en-US" altLang="ja-JP" sz="1800" dirty="0"/>
          </a:p>
        </p:txBody>
      </p:sp>
      <p:pic>
        <p:nvPicPr>
          <p:cNvPr id="6" name="図 5">
            <a:extLst>
              <a:ext uri="{FF2B5EF4-FFF2-40B4-BE49-F238E27FC236}">
                <a16:creationId xmlns:a16="http://schemas.microsoft.com/office/drawing/2014/main" id="{8E2F5B9F-D943-B300-2D73-F90D2D018E5B}"/>
              </a:ext>
            </a:extLst>
          </p:cNvPr>
          <p:cNvPicPr>
            <a:picLocks noChangeAspect="1"/>
          </p:cNvPicPr>
          <p:nvPr/>
        </p:nvPicPr>
        <p:blipFill>
          <a:blip r:embed="rId2"/>
          <a:stretch>
            <a:fillRect/>
          </a:stretch>
        </p:blipFill>
        <p:spPr>
          <a:xfrm>
            <a:off x="522989" y="2860674"/>
            <a:ext cx="10818634" cy="3149213"/>
          </a:xfrm>
          <a:prstGeom prst="rect">
            <a:avLst/>
          </a:prstGeom>
        </p:spPr>
      </p:pic>
    </p:spTree>
    <p:extLst>
      <p:ext uri="{BB962C8B-B14F-4D97-AF65-F5344CB8AC3E}">
        <p14:creationId xmlns:p14="http://schemas.microsoft.com/office/powerpoint/2010/main" val="71385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lstStyle/>
          <a:p>
            <a:r>
              <a:rPr kumimoji="1" lang="en-US" altLang="ja-JP" dirty="0"/>
              <a:t>t-SNE</a:t>
            </a:r>
            <a:r>
              <a:rPr lang="ja-JP" altLang="en-US" dirty="0"/>
              <a:t>による</a:t>
            </a:r>
            <a:r>
              <a:rPr kumimoji="1" lang="ja-JP" altLang="en-US" dirty="0"/>
              <a:t>可視化</a:t>
            </a:r>
            <a:r>
              <a:rPr kumimoji="1" lang="en-US" altLang="ja-JP" dirty="0"/>
              <a:t>(</a:t>
            </a:r>
            <a:r>
              <a:rPr kumimoji="1" lang="ja-JP" altLang="en-US" dirty="0"/>
              <a:t>データ</a:t>
            </a:r>
            <a:r>
              <a:rPr lang="ja-JP" altLang="en-US" dirty="0"/>
              <a:t>③</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lang="en-US" altLang="ja-JP" dirty="0"/>
          </a:p>
          <a:p>
            <a:pPr marL="285750" indent="-285750">
              <a:buFont typeface="Arial" panose="020B0604020202020204" pitchFamily="34" charset="0"/>
              <a:buChar char="•"/>
            </a:pPr>
            <a:r>
              <a:rPr kumimoji="1" lang="ja-JP" altLang="en-US" dirty="0"/>
              <a:t>いくつか塊のようなものが見える</a:t>
            </a:r>
            <a:endParaRPr kumimoji="1" lang="en-US" altLang="ja-JP" dirty="0"/>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740786" y="6111550"/>
            <a:ext cx="5054081" cy="369332"/>
          </a:xfrm>
          <a:prstGeom prst="rect">
            <a:avLst/>
          </a:prstGeom>
          <a:noFill/>
        </p:spPr>
        <p:txBody>
          <a:bodyPr wrap="square" rtlCol="0">
            <a:spAutoFit/>
          </a:bodyPr>
          <a:lstStyle/>
          <a:p>
            <a:r>
              <a:rPr kumimoji="1" lang="en-US" altLang="ja-JP" dirty="0"/>
              <a:t>※1,000</a:t>
            </a:r>
            <a:r>
              <a:rPr kumimoji="1" lang="ja-JP" altLang="en-US" dirty="0"/>
              <a:t>件</a:t>
            </a:r>
            <a:r>
              <a:rPr kumimoji="1" lang="en-US" altLang="ja-JP" dirty="0"/>
              <a:t>Embedding</a:t>
            </a:r>
            <a:r>
              <a:rPr lang="ja-JP" altLang="en-US" dirty="0"/>
              <a:t>するのに</a:t>
            </a:r>
            <a:r>
              <a:rPr kumimoji="1" lang="ja-JP" altLang="en-US" dirty="0"/>
              <a:t>約</a:t>
            </a:r>
            <a:r>
              <a:rPr lang="en-US" altLang="ja-JP" dirty="0"/>
              <a:t>4</a:t>
            </a:r>
            <a:r>
              <a:rPr kumimoji="1" lang="ja-JP" altLang="en-US" dirty="0"/>
              <a:t>分かかった</a:t>
            </a:r>
          </a:p>
        </p:txBody>
      </p:sp>
      <p:pic>
        <p:nvPicPr>
          <p:cNvPr id="9218" name="Picture 2">
            <a:extLst>
              <a:ext uri="{FF2B5EF4-FFF2-40B4-BE49-F238E27FC236}">
                <a16:creationId xmlns:a16="http://schemas.microsoft.com/office/drawing/2014/main" id="{ABD31F1D-783A-2268-98EF-BBDB4EC03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33" y="1994221"/>
            <a:ext cx="5927159" cy="46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684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lstStyle/>
          <a:p>
            <a:r>
              <a:rPr kumimoji="1" lang="ja-JP" altLang="en-US"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261256" y="1185437"/>
            <a:ext cx="1148598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p:txBody>
      </p:sp>
      <p:pic>
        <p:nvPicPr>
          <p:cNvPr id="1026" name="Picture 2">
            <a:extLst>
              <a:ext uri="{FF2B5EF4-FFF2-40B4-BE49-F238E27FC236}">
                <a16:creationId xmlns:a16="http://schemas.microsoft.com/office/drawing/2014/main" id="{239CADFB-2901-5895-6F96-7746995F9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216" y="1913846"/>
            <a:ext cx="5845135" cy="458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22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lstStyle/>
          <a:p>
            <a:r>
              <a:rPr kumimoji="1" lang="ja-JP" altLang="en-US"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376564464"/>
              </p:ext>
            </p:extLst>
          </p:nvPr>
        </p:nvGraphicFramePr>
        <p:xfrm>
          <a:off x="215543" y="1452997"/>
          <a:ext cx="11760913" cy="4942840"/>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2157256233"/>
                    </a:ext>
                  </a:extLst>
                </a:gridCol>
                <a:gridCol w="3239218">
                  <a:extLst>
                    <a:ext uri="{9D8B030D-6E8A-4147-A177-3AD203B41FA5}">
                      <a16:colId xmlns:a16="http://schemas.microsoft.com/office/drawing/2014/main" val="3012591484"/>
                    </a:ext>
                  </a:extLst>
                </a:gridCol>
                <a:gridCol w="7467277">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en-US" altLang="ja-JP" sz="1600" dirty="0"/>
                        <a:t>Theme(GPT-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en-US" altLang="ja-JP" sz="1600" dirty="0"/>
                        <a:t>various aspects of the economy such as consumer spending, banking and finance, unemployment, financial services, and sectoral conditions</a:t>
                      </a:r>
                      <a:endParaRPr kumimoji="1" lang="ja-JP" altLang="en-US" sz="1600" dirty="0"/>
                    </a:p>
                  </a:txBody>
                  <a:tcPr/>
                </a:tc>
                <a:tc>
                  <a:txBody>
                    <a:bodyPr/>
                    <a:lstStyle/>
                    <a:p>
                      <a:r>
                        <a:rPr kumimoji="1" lang="en-US" altLang="ja-JP" sz="1200" dirty="0"/>
                        <a:t>Consumer Spending:   Consumer spending grew slightly since the last report.</a:t>
                      </a:r>
                    </a:p>
                    <a:p>
                      <a:r>
                        <a:rPr kumimoji="1" lang="en-US" altLang="ja-JP" sz="1200" dirty="0"/>
                        <a:t>Banking and Finance:   Consumer loan quality decreased some and standards were slightly tight</a:t>
                      </a:r>
                    </a:p>
                    <a:p>
                      <a:r>
                        <a:rPr kumimoji="1" lang="en-US" altLang="ja-JP" sz="1200" dirty="0"/>
                        <a:t>Community Conditions:   Unemployment insurance filings remained low.</a:t>
                      </a:r>
                    </a:p>
                    <a:p>
                      <a:r>
                        <a:rPr kumimoji="1" lang="en-US" altLang="ja-JP" sz="1200" dirty="0"/>
                        <a:t>Financial Services:   Volumes also grew moderately for commercial and industrial loans, in p</a:t>
                      </a:r>
                    </a:p>
                    <a:p>
                      <a:r>
                        <a:rPr kumimoji="1" lang="en-US" altLang="ja-JP" sz="1200" dirty="0"/>
                        <a:t>San Francisco:   Conditions improved modestly in the manufacturing sector but worsened</a:t>
                      </a:r>
                      <a:endParaRPr kumimoji="1" lang="ja-JP" altLang="en-US" sz="1200" dirty="0"/>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en-US" altLang="ja-JP" sz="1600" dirty="0"/>
                        <a:t>economic indicators and trends</a:t>
                      </a:r>
                      <a:endParaRPr kumimoji="1" lang="ja-JP" altLang="en-US" sz="1600" dirty="0"/>
                    </a:p>
                  </a:txBody>
                  <a:tcPr/>
                </a:tc>
                <a:tc>
                  <a:txBody>
                    <a:bodyPr/>
                    <a:lstStyle/>
                    <a:p>
                      <a:r>
                        <a:rPr kumimoji="1" lang="en-US" altLang="ja-JP" sz="1200" dirty="0"/>
                        <a:t>Prices :   Energy prices, although notably down since June, ticked up in recent w</a:t>
                      </a:r>
                    </a:p>
                    <a:p>
                      <a:r>
                        <a:rPr kumimoji="1" lang="en-US" altLang="ja-JP" sz="1200" dirty="0"/>
                        <a:t>Cleveland:   Upward cost and price pressures eased further, but the relief was </a:t>
                      </a:r>
                      <a:r>
                        <a:rPr kumimoji="1" lang="en-US" altLang="ja-JP" sz="1200" dirty="0" err="1"/>
                        <a:t>unev</a:t>
                      </a:r>
                      <a:endParaRPr kumimoji="1" lang="en-US" altLang="ja-JP" sz="1200" dirty="0"/>
                    </a:p>
                    <a:p>
                      <a:r>
                        <a:rPr kumimoji="1" lang="en-US" altLang="ja-JP" sz="1200" dirty="0"/>
                        <a:t>Prices :   The share of nonmanufacturers reporting higher prices for their inputs</a:t>
                      </a:r>
                    </a:p>
                    <a:p>
                      <a:r>
                        <a:rPr kumimoji="1" lang="en-US" altLang="ja-JP" sz="1200" dirty="0"/>
                        <a:t>Manufacturing:   On average, current manufacturing activity appeared to decrease modest</a:t>
                      </a:r>
                    </a:p>
                    <a:p>
                      <a:r>
                        <a:rPr kumimoji="1" lang="en-US" altLang="ja-JP" sz="1200" dirty="0"/>
                        <a:t>Prices :   Average nightly hotel room rates in the Boston area fell roughly 13 pe</a:t>
                      </a:r>
                      <a:endParaRPr kumimoji="1" lang="ja-JP" altLang="en-US" sz="1200" dirty="0"/>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en-US" altLang="ja-JP" sz="1600" dirty="0"/>
                        <a:t>Real Estate and Construction Activity</a:t>
                      </a:r>
                      <a:endParaRPr kumimoji="1" lang="ja-JP" altLang="en-US" sz="1600" dirty="0"/>
                    </a:p>
                  </a:txBody>
                  <a:tcPr/>
                </a:tc>
                <a:tc>
                  <a:txBody>
                    <a:bodyPr/>
                    <a:lstStyle/>
                    <a:p>
                      <a:r>
                        <a:rPr kumimoji="1" lang="en-US" altLang="ja-JP" sz="1200" dirty="0"/>
                        <a:t>Summary of Economic Activity:   Activity in commercial real estate was flat on balance.</a:t>
                      </a:r>
                    </a:p>
                    <a:p>
                      <a:r>
                        <a:rPr kumimoji="1" lang="en-US" altLang="ja-JP" sz="1200" dirty="0"/>
                        <a:t>Construction and Real Estate:   Construction and Real Estate</a:t>
                      </a:r>
                    </a:p>
                    <a:p>
                      <a:r>
                        <a:rPr kumimoji="1" lang="en-US" altLang="ja-JP" sz="1200" dirty="0"/>
                        <a:t>Construction and Real Estate:   Construction and real estate activity decreased modestly on balance </a:t>
                      </a:r>
                      <a:r>
                        <a:rPr kumimoji="1" lang="en-US" altLang="ja-JP" sz="1200" dirty="0" err="1"/>
                        <a:t>ov</a:t>
                      </a:r>
                      <a:endParaRPr kumimoji="1" lang="en-US" altLang="ja-JP" sz="1200" dirty="0"/>
                    </a:p>
                    <a:p>
                      <a:r>
                        <a:rPr kumimoji="1" lang="en-US" altLang="ja-JP" sz="1200" dirty="0"/>
                        <a:t>Construction and Real Estate:   Commercial construction rose slightly since the last report.</a:t>
                      </a:r>
                    </a:p>
                    <a:p>
                      <a:r>
                        <a:rPr kumimoji="1" lang="en-US" altLang="ja-JP" sz="1200" dirty="0"/>
                        <a:t>Real Estate and Construction :   Existing home sales and brokerage activity also fell swiftly.</a:t>
                      </a:r>
                      <a:endParaRPr kumimoji="1" lang="ja-JP" altLang="en-US" sz="1200" dirty="0"/>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en-US" altLang="ja-JP" sz="1600" dirty="0"/>
                        <a:t>labor markets and wage</a:t>
                      </a:r>
                      <a:endParaRPr kumimoji="1" lang="ja-JP" altLang="en-US" sz="1600" dirty="0"/>
                    </a:p>
                  </a:txBody>
                  <a:tcPr/>
                </a:tc>
                <a:tc>
                  <a:txBody>
                    <a:bodyPr/>
                    <a:lstStyle/>
                    <a:p>
                      <a:r>
                        <a:rPr kumimoji="1" lang="en-US" altLang="ja-JP" sz="1200" dirty="0"/>
                        <a:t>Worker Experience :   The number of travel nurses also remained high, but it was beginning t</a:t>
                      </a:r>
                    </a:p>
                    <a:p>
                      <a:r>
                        <a:rPr kumimoji="1" lang="en-US" altLang="ja-JP" sz="1200" dirty="0"/>
                        <a:t>Labor Markets :   A recent survey of Arkansas firms noted 90% of trucking fleets raised </a:t>
                      </a:r>
                    </a:p>
                    <a:p>
                      <a:r>
                        <a:rPr kumimoji="1" lang="en-US" altLang="ja-JP" sz="1200" dirty="0"/>
                        <a:t>Minneapolis:   Employment grew slightly and wage pressures remained high.</a:t>
                      </a:r>
                    </a:p>
                    <a:p>
                      <a:r>
                        <a:rPr kumimoji="1" lang="en-US" altLang="ja-JP" sz="1200" dirty="0"/>
                        <a:t>Labor Markets:   Additionally, some firms reported reaching a ceiling on wage increases</a:t>
                      </a:r>
                    </a:p>
                    <a:p>
                      <a:r>
                        <a:rPr kumimoji="1" lang="en-US" altLang="ja-JP" sz="1200" dirty="0"/>
                        <a:t>Labor Markets:   Although wage growth is expected to slow from recent highs, most </a:t>
                      </a:r>
                      <a:r>
                        <a:rPr kumimoji="1" lang="en-US" altLang="ja-JP" sz="1200" dirty="0" err="1"/>
                        <a:t>busin</a:t>
                      </a:r>
                      <a:endParaRPr kumimoji="1" lang="ja-JP" altLang="en-US" sz="1200" dirty="0"/>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269384"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84415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49BC1-9881-5143-96F2-0F83D6513CD5}"/>
              </a:ext>
            </a:extLst>
          </p:cNvPr>
          <p:cNvSpPr>
            <a:spLocks noGrp="1"/>
          </p:cNvSpPr>
          <p:nvPr>
            <p:ph type="title"/>
          </p:nvPr>
        </p:nvSpPr>
        <p:spPr>
          <a:xfrm>
            <a:off x="91751" y="78027"/>
            <a:ext cx="10515600" cy="838524"/>
          </a:xfrm>
        </p:spPr>
        <p:txBody>
          <a:bodyPr/>
          <a:lstStyle/>
          <a:p>
            <a:r>
              <a:rPr kumimoji="1" lang="ja-JP" altLang="en-US" dirty="0"/>
              <a:t>埋め込みベクトルの情報密度</a:t>
            </a:r>
          </a:p>
        </p:txBody>
      </p:sp>
      <p:sp>
        <p:nvSpPr>
          <p:cNvPr id="3" name="コンテンツ プレースホルダー 2">
            <a:extLst>
              <a:ext uri="{FF2B5EF4-FFF2-40B4-BE49-F238E27FC236}">
                <a16:creationId xmlns:a16="http://schemas.microsoft.com/office/drawing/2014/main" id="{7F52D798-8D12-06D9-E0BD-E84CAD1AB5E8}"/>
              </a:ext>
            </a:extLst>
          </p:cNvPr>
          <p:cNvSpPr>
            <a:spLocks noGrp="1"/>
          </p:cNvSpPr>
          <p:nvPr>
            <p:ph idx="1"/>
          </p:nvPr>
        </p:nvSpPr>
        <p:spPr>
          <a:xfrm>
            <a:off x="177573" y="850245"/>
            <a:ext cx="11922676" cy="872113"/>
          </a:xfrm>
        </p:spPr>
        <p:txBody>
          <a:bodyPr>
            <a:noAutofit/>
          </a:bodyPr>
          <a:lstStyle/>
          <a:p>
            <a:r>
              <a:rPr lang="ja-JP" altLang="en-US" sz="1800" dirty="0"/>
              <a:t>公式ドキュメントには、埋め込みの情報密度は高く、</a:t>
            </a:r>
            <a:r>
              <a:rPr lang="en-US" altLang="ja-JP" sz="1800" dirty="0"/>
              <a:t>SVD</a:t>
            </a:r>
            <a:r>
              <a:rPr lang="ja-JP" altLang="en-US" sz="1800" dirty="0"/>
              <a:t>や</a:t>
            </a:r>
            <a:r>
              <a:rPr lang="en-US" altLang="ja-JP" sz="1800" dirty="0"/>
              <a:t>PCA</a:t>
            </a:r>
            <a:r>
              <a:rPr lang="ja-JP" altLang="en-US" sz="1800" dirty="0"/>
              <a:t>で次元を</a:t>
            </a:r>
            <a:r>
              <a:rPr kumimoji="1" lang="en-US" altLang="ja-JP" sz="1800" dirty="0"/>
              <a:t>10%</a:t>
            </a:r>
            <a:r>
              <a:rPr lang="ja-JP" altLang="en-US" sz="1800" dirty="0"/>
              <a:t>削減すると一般にタスクのパフォーマンスが低下するとの記載があった</a:t>
            </a:r>
            <a:endParaRPr lang="en-US" altLang="ja-JP" sz="1800" dirty="0"/>
          </a:p>
          <a:p>
            <a:r>
              <a:rPr kumimoji="1" lang="ja-JP" altLang="en-US" sz="1800" dirty="0"/>
              <a:t>今回のタスクにおいては、一定程度次元を圧縮した方が精度が向上した（学習データの少なさに関係するか？）</a:t>
            </a:r>
          </a:p>
        </p:txBody>
      </p:sp>
      <p:graphicFrame>
        <p:nvGraphicFramePr>
          <p:cNvPr id="4" name="表 4">
            <a:extLst>
              <a:ext uri="{FF2B5EF4-FFF2-40B4-BE49-F238E27FC236}">
                <a16:creationId xmlns:a16="http://schemas.microsoft.com/office/drawing/2014/main" id="{5A031A08-68E9-616B-8579-81E1398D10A0}"/>
              </a:ext>
            </a:extLst>
          </p:cNvPr>
          <p:cNvGraphicFramePr>
            <a:graphicFrameLocks/>
          </p:cNvGraphicFramePr>
          <p:nvPr>
            <p:extLst>
              <p:ext uri="{D42A27DB-BD31-4B8C-83A1-F6EECF244321}">
                <p14:modId xmlns:p14="http://schemas.microsoft.com/office/powerpoint/2010/main" val="2633066674"/>
              </p:ext>
            </p:extLst>
          </p:nvPr>
        </p:nvGraphicFramePr>
        <p:xfrm>
          <a:off x="480433" y="1834067"/>
          <a:ext cx="10668003" cy="1742440"/>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2806434470"/>
                    </a:ext>
                  </a:extLst>
                </a:gridCol>
                <a:gridCol w="814705">
                  <a:extLst>
                    <a:ext uri="{9D8B030D-6E8A-4147-A177-3AD203B41FA5}">
                      <a16:colId xmlns:a16="http://schemas.microsoft.com/office/drawing/2014/main" val="1703648746"/>
                    </a:ext>
                  </a:extLst>
                </a:gridCol>
                <a:gridCol w="1140143">
                  <a:extLst>
                    <a:ext uri="{9D8B030D-6E8A-4147-A177-3AD203B41FA5}">
                      <a16:colId xmlns:a16="http://schemas.microsoft.com/office/drawing/2014/main" val="4119172325"/>
                    </a:ext>
                  </a:extLst>
                </a:gridCol>
                <a:gridCol w="1140143">
                  <a:extLst>
                    <a:ext uri="{9D8B030D-6E8A-4147-A177-3AD203B41FA5}">
                      <a16:colId xmlns:a16="http://schemas.microsoft.com/office/drawing/2014/main" val="490994778"/>
                    </a:ext>
                  </a:extLst>
                </a:gridCol>
                <a:gridCol w="1140143">
                  <a:extLst>
                    <a:ext uri="{9D8B030D-6E8A-4147-A177-3AD203B41FA5}">
                      <a16:colId xmlns:a16="http://schemas.microsoft.com/office/drawing/2014/main" val="19784451"/>
                    </a:ext>
                  </a:extLst>
                </a:gridCol>
                <a:gridCol w="1027430">
                  <a:extLst>
                    <a:ext uri="{9D8B030D-6E8A-4147-A177-3AD203B41FA5}">
                      <a16:colId xmlns:a16="http://schemas.microsoft.com/office/drawing/2014/main" val="4116493509"/>
                    </a:ext>
                  </a:extLst>
                </a:gridCol>
                <a:gridCol w="1005205">
                  <a:extLst>
                    <a:ext uri="{9D8B030D-6E8A-4147-A177-3AD203B41FA5}">
                      <a16:colId xmlns:a16="http://schemas.microsoft.com/office/drawing/2014/main" val="4040226189"/>
                    </a:ext>
                  </a:extLst>
                </a:gridCol>
                <a:gridCol w="914718">
                  <a:extLst>
                    <a:ext uri="{9D8B030D-6E8A-4147-A177-3AD203B41FA5}">
                      <a16:colId xmlns:a16="http://schemas.microsoft.com/office/drawing/2014/main" val="1767263864"/>
                    </a:ext>
                  </a:extLst>
                </a:gridCol>
                <a:gridCol w="914718">
                  <a:extLst>
                    <a:ext uri="{9D8B030D-6E8A-4147-A177-3AD203B41FA5}">
                      <a16:colId xmlns:a16="http://schemas.microsoft.com/office/drawing/2014/main" val="64607560"/>
                    </a:ext>
                  </a:extLst>
                </a:gridCol>
                <a:gridCol w="1408430">
                  <a:extLst>
                    <a:ext uri="{9D8B030D-6E8A-4147-A177-3AD203B41FA5}">
                      <a16:colId xmlns:a16="http://schemas.microsoft.com/office/drawing/2014/main" val="1784855165"/>
                    </a:ext>
                  </a:extLst>
                </a:gridCol>
              </a:tblGrid>
              <a:tr h="185420">
                <a:tc>
                  <a:txBody>
                    <a:bodyPr/>
                    <a:lstStyle/>
                    <a:p>
                      <a:endParaRPr kumimoji="1" lang="ja-JP" altLang="en-US"/>
                    </a:p>
                  </a:txBody>
                  <a:tcPr/>
                </a:tc>
                <a:tc gridSpan="8">
                  <a:txBody>
                    <a:bodyPr/>
                    <a:lstStyle/>
                    <a:p>
                      <a:pPr algn="ctr"/>
                      <a:r>
                        <a:rPr kumimoji="1" lang="en-US" altLang="ja-JP" sz="1600" dirty="0" err="1"/>
                        <a:t>Ada+RF</a:t>
                      </a:r>
                      <a:endParaRPr kumimoji="1" lang="ja-JP" altLang="en-US" sz="16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pPr algn="ctr"/>
                      <a:endParaRPr kumimoji="1" lang="ja-JP" altLang="en-US" dirty="0"/>
                    </a:p>
                  </a:txBody>
                  <a:tcPr/>
                </a:tc>
                <a:tc hMerge="1">
                  <a:txBody>
                    <a:bodyPr/>
                    <a:lstStyle/>
                    <a:p>
                      <a:endParaRPr kumimoji="1" lang="ja-JP" altLang="en-US"/>
                    </a:p>
                  </a:txBody>
                  <a:tcPr/>
                </a:tc>
                <a:tc hMerge="1">
                  <a:txBody>
                    <a:bodyPr/>
                    <a:lstStyle/>
                    <a:p>
                      <a:pPr algn="ctr"/>
                      <a:endParaRPr kumimoji="1" lang="ja-JP" altLang="en-US" dirty="0"/>
                    </a:p>
                  </a:txBody>
                  <a:tcPr/>
                </a:tc>
                <a:tc>
                  <a:txBody>
                    <a:bodyPr/>
                    <a:lstStyle/>
                    <a:p>
                      <a:r>
                        <a:rPr kumimoji="1" lang="en-US" altLang="ja-JP" sz="1600" dirty="0"/>
                        <a:t>Base</a:t>
                      </a:r>
                      <a:r>
                        <a:rPr kumimoji="1" lang="ja-JP" altLang="en-US" sz="1600" dirty="0"/>
                        <a:t> </a:t>
                      </a:r>
                      <a:r>
                        <a:rPr kumimoji="1" lang="en-US" altLang="ja-JP" sz="1600" dirty="0"/>
                        <a:t>Model</a:t>
                      </a:r>
                      <a:endParaRPr kumimoji="1" lang="ja-JP" altLang="en-US" sz="1600" dirty="0"/>
                    </a:p>
                  </a:txBody>
                  <a:tcPr/>
                </a:tc>
                <a:extLst>
                  <a:ext uri="{0D108BD9-81ED-4DB2-BD59-A6C34878D82A}">
                    <a16:rowId xmlns:a16="http://schemas.microsoft.com/office/drawing/2014/main" val="399460382"/>
                  </a:ext>
                </a:extLst>
              </a:tr>
              <a:tr h="185420">
                <a:tc>
                  <a:txBody>
                    <a:bodyPr/>
                    <a:lstStyle/>
                    <a:p>
                      <a:r>
                        <a:rPr kumimoji="1" lang="ja-JP" altLang="en-US" sz="1600" dirty="0"/>
                        <a:t>入力次元</a:t>
                      </a:r>
                    </a:p>
                  </a:txBody>
                  <a:tcPr/>
                </a:tc>
                <a:tc>
                  <a:txBody>
                    <a:bodyPr/>
                    <a:lstStyle/>
                    <a:p>
                      <a:r>
                        <a:rPr kumimoji="1" lang="en-US" altLang="ja-JP" sz="1600" dirty="0"/>
                        <a:t>1,536</a:t>
                      </a:r>
                      <a:endParaRPr kumimoji="1" lang="ja-JP" altLang="en-US" sz="1600" dirty="0"/>
                    </a:p>
                  </a:txBody>
                  <a:tcPr/>
                </a:tc>
                <a:tc>
                  <a:txBody>
                    <a:bodyPr/>
                    <a:lstStyle/>
                    <a:p>
                      <a:r>
                        <a:rPr kumimoji="1" lang="en-US" altLang="ja-JP" sz="1600" dirty="0"/>
                        <a:t>PCA(500)</a:t>
                      </a:r>
                      <a:endParaRPr kumimoji="1" lang="ja-JP" altLang="en-US" sz="1600" dirty="0"/>
                    </a:p>
                  </a:txBody>
                  <a:tcPr/>
                </a:tc>
                <a:tc>
                  <a:txBody>
                    <a:bodyPr/>
                    <a:lstStyle/>
                    <a:p>
                      <a:r>
                        <a:rPr kumimoji="1" lang="en-US" altLang="ja-JP" sz="1600" dirty="0"/>
                        <a:t>PCA(300)</a:t>
                      </a:r>
                      <a:endParaRPr kumimoji="1" lang="ja-JP" altLang="en-US" sz="1600" dirty="0"/>
                    </a:p>
                  </a:txBody>
                  <a:tcPr/>
                </a:tc>
                <a:tc>
                  <a:txBody>
                    <a:bodyPr/>
                    <a:lstStyle/>
                    <a:p>
                      <a:r>
                        <a:rPr kumimoji="1" lang="en-US" altLang="ja-JP" sz="1600" dirty="0"/>
                        <a:t>PCA(100)</a:t>
                      </a:r>
                      <a:endParaRPr kumimoji="1" lang="ja-JP" altLang="en-US" sz="1600" dirty="0"/>
                    </a:p>
                  </a:txBody>
                  <a:tcPr/>
                </a:tc>
                <a:tc>
                  <a:txBody>
                    <a:bodyPr/>
                    <a:lstStyle/>
                    <a:p>
                      <a:r>
                        <a:rPr kumimoji="1" lang="en-US" altLang="ja-JP" sz="1600" dirty="0"/>
                        <a:t>PCA(10)</a:t>
                      </a:r>
                      <a:endParaRPr kumimoji="1" lang="ja-JP" altLang="en-US" sz="1600" dirty="0"/>
                    </a:p>
                  </a:txBody>
                  <a:tcPr/>
                </a:tc>
                <a:tc>
                  <a:txBody>
                    <a:bodyPr/>
                    <a:lstStyle/>
                    <a:p>
                      <a:r>
                        <a:rPr kumimoji="1" lang="en-US" altLang="ja-JP" sz="1600" dirty="0"/>
                        <a:t>PCA(</a:t>
                      </a:r>
                      <a:r>
                        <a:rPr kumimoji="1" lang="ja-JP" altLang="en-US" sz="1600" dirty="0"/>
                        <a:t>５</a:t>
                      </a:r>
                      <a:r>
                        <a:rPr kumimoji="1" lang="en-US" altLang="ja-JP" sz="1600" dirty="0"/>
                        <a:t>)</a:t>
                      </a:r>
                      <a:endParaRPr kumimoji="1" lang="ja-JP" altLang="en-US" sz="1600" dirty="0"/>
                    </a:p>
                  </a:txBody>
                  <a:tcPr/>
                </a:tc>
                <a:tc>
                  <a:txBody>
                    <a:bodyPr/>
                    <a:lstStyle/>
                    <a:p>
                      <a:r>
                        <a:rPr kumimoji="1" lang="en-US" altLang="ja-JP" sz="1600" dirty="0"/>
                        <a:t>PCA(3)</a:t>
                      </a:r>
                      <a:endParaRPr kumimoji="1" lang="ja-JP" altLang="en-US" sz="1600" dirty="0"/>
                    </a:p>
                  </a:txBody>
                  <a:tcPr/>
                </a:tc>
                <a:tc>
                  <a:txBody>
                    <a:bodyPr/>
                    <a:lstStyle/>
                    <a:p>
                      <a:r>
                        <a:rPr kumimoji="1" lang="en-US" altLang="ja-JP" sz="1600" dirty="0"/>
                        <a:t>PCA(2)</a:t>
                      </a:r>
                      <a:endParaRPr kumimoji="1" lang="ja-JP" altLang="en-US" sz="1600" dirty="0"/>
                    </a:p>
                  </a:txBody>
                  <a:tcPr/>
                </a:tc>
                <a:tc>
                  <a:txBody>
                    <a:bodyPr/>
                    <a:lstStyle/>
                    <a:p>
                      <a:r>
                        <a:rPr kumimoji="1" lang="en-US" altLang="ja-JP" sz="1600" dirty="0"/>
                        <a:t>-</a:t>
                      </a:r>
                      <a:endParaRPr kumimoji="1" lang="ja-JP" altLang="en-US" sz="1600" dirty="0"/>
                    </a:p>
                  </a:txBody>
                  <a:tcPr/>
                </a:tc>
                <a:extLst>
                  <a:ext uri="{0D108BD9-81ED-4DB2-BD59-A6C34878D82A}">
                    <a16:rowId xmlns:a16="http://schemas.microsoft.com/office/drawing/2014/main" val="752209301"/>
                  </a:ext>
                </a:extLst>
              </a:tr>
              <a:tr h="370840">
                <a:tc>
                  <a:txBody>
                    <a:bodyPr/>
                    <a:lstStyle/>
                    <a:p>
                      <a:r>
                        <a:rPr kumimoji="1" lang="en-US" altLang="ja-JP" sz="1600" dirty="0"/>
                        <a:t>MSE</a:t>
                      </a:r>
                      <a:endParaRPr kumimoji="1" lang="ja-JP" altLang="en-US" sz="1600" dirty="0"/>
                    </a:p>
                  </a:txBody>
                  <a:tcPr/>
                </a:tc>
                <a:tc>
                  <a:txBody>
                    <a:bodyPr/>
                    <a:lstStyle/>
                    <a:p>
                      <a:r>
                        <a:rPr kumimoji="1" lang="en-US" altLang="ja-JP" sz="1600" dirty="0"/>
                        <a:t>0.56</a:t>
                      </a:r>
                      <a:endParaRPr kumimoji="1" lang="ja-JP" altLang="en-US" sz="1600" dirty="0"/>
                    </a:p>
                  </a:txBody>
                  <a:tcPr/>
                </a:tc>
                <a:tc>
                  <a:txBody>
                    <a:bodyPr/>
                    <a:lstStyle/>
                    <a:p>
                      <a:r>
                        <a:rPr kumimoji="1" lang="en-US" altLang="ja-JP" sz="1600" dirty="0"/>
                        <a:t>0.40</a:t>
                      </a:r>
                      <a:endParaRPr kumimoji="1" lang="ja-JP" altLang="en-US" sz="1600" dirty="0"/>
                    </a:p>
                  </a:txBody>
                  <a:tcPr/>
                </a:tc>
                <a:tc>
                  <a:txBody>
                    <a:bodyPr/>
                    <a:lstStyle/>
                    <a:p>
                      <a:r>
                        <a:rPr kumimoji="1" lang="en-US" altLang="ja-JP" sz="1600" dirty="0"/>
                        <a:t>0.40</a:t>
                      </a:r>
                      <a:endParaRPr kumimoji="1" lang="ja-JP" altLang="en-US" sz="1600" dirty="0"/>
                    </a:p>
                  </a:txBody>
                  <a:tcPr/>
                </a:tc>
                <a:tc>
                  <a:txBody>
                    <a:bodyPr/>
                    <a:lstStyle/>
                    <a:p>
                      <a:r>
                        <a:rPr kumimoji="1" lang="en-US" altLang="ja-JP" sz="1600" dirty="0"/>
                        <a:t>0.39</a:t>
                      </a:r>
                      <a:endParaRPr kumimoji="1" lang="ja-JP" altLang="en-US" sz="1600" dirty="0"/>
                    </a:p>
                  </a:txBody>
                  <a:tcPr/>
                </a:tc>
                <a:tc>
                  <a:txBody>
                    <a:bodyPr/>
                    <a:lstStyle/>
                    <a:p>
                      <a:r>
                        <a:rPr kumimoji="1" lang="en-US" altLang="ja-JP" sz="1600" dirty="0"/>
                        <a:t>0.38</a:t>
                      </a:r>
                      <a:endParaRPr kumimoji="1" lang="ja-JP" altLang="en-US" sz="1600" dirty="0"/>
                    </a:p>
                  </a:txBody>
                  <a:tcPr/>
                </a:tc>
                <a:tc>
                  <a:txBody>
                    <a:bodyPr/>
                    <a:lstStyle/>
                    <a:p>
                      <a:r>
                        <a:rPr kumimoji="1" lang="en-US" altLang="ja-JP" sz="1600" dirty="0"/>
                        <a:t>0.38</a:t>
                      </a:r>
                      <a:endParaRPr kumimoji="1" lang="ja-JP" altLang="en-US" sz="1600" dirty="0"/>
                    </a:p>
                  </a:txBody>
                  <a:tcPr/>
                </a:tc>
                <a:tc>
                  <a:txBody>
                    <a:bodyPr/>
                    <a:lstStyle/>
                    <a:p>
                      <a:r>
                        <a:rPr kumimoji="1" lang="en-US" altLang="ja-JP" sz="1600" dirty="0"/>
                        <a:t>0.52</a:t>
                      </a:r>
                      <a:endParaRPr kumimoji="1" lang="ja-JP" altLang="en-US" sz="1600" dirty="0"/>
                    </a:p>
                  </a:txBody>
                  <a:tcPr/>
                </a:tc>
                <a:tc>
                  <a:txBody>
                    <a:bodyPr/>
                    <a:lstStyle/>
                    <a:p>
                      <a:r>
                        <a:rPr kumimoji="1" lang="en-US" altLang="ja-JP" sz="1600" dirty="0"/>
                        <a:t>1.27</a:t>
                      </a:r>
                      <a:endParaRPr kumimoji="1" lang="ja-JP" altLang="en-US" sz="1600" dirty="0"/>
                    </a:p>
                  </a:txBody>
                  <a:tcPr/>
                </a:tc>
                <a:tc>
                  <a:txBody>
                    <a:bodyPr/>
                    <a:lstStyle/>
                    <a:p>
                      <a:r>
                        <a:rPr kumimoji="1" lang="en-US" altLang="ja-JP" sz="1600" dirty="0"/>
                        <a:t>1.81</a:t>
                      </a:r>
                      <a:endParaRPr kumimoji="1" lang="ja-JP" altLang="en-US" sz="1600" dirty="0"/>
                    </a:p>
                  </a:txBody>
                  <a:tcPr/>
                </a:tc>
                <a:extLst>
                  <a:ext uri="{0D108BD9-81ED-4DB2-BD59-A6C34878D82A}">
                    <a16:rowId xmlns:a16="http://schemas.microsoft.com/office/drawing/2014/main" val="1668339392"/>
                  </a:ext>
                </a:extLst>
              </a:tr>
              <a:tr h="185420">
                <a:tc>
                  <a:txBody>
                    <a:bodyPr/>
                    <a:lstStyle/>
                    <a:p>
                      <a:r>
                        <a:rPr kumimoji="1" lang="en-US" altLang="ja-JP" sz="1600" dirty="0"/>
                        <a:t>MAE</a:t>
                      </a:r>
                    </a:p>
                  </a:txBody>
                  <a:tcPr/>
                </a:tc>
                <a:tc>
                  <a:txBody>
                    <a:bodyPr/>
                    <a:lstStyle/>
                    <a:p>
                      <a:r>
                        <a:rPr kumimoji="1" lang="en-US" altLang="ja-JP" sz="1600" dirty="0"/>
                        <a:t>0.50</a:t>
                      </a:r>
                      <a:endParaRPr kumimoji="1" lang="ja-JP" altLang="en-US" sz="1600" dirty="0"/>
                    </a:p>
                  </a:txBody>
                  <a:tcPr/>
                </a:tc>
                <a:tc>
                  <a:txBody>
                    <a:bodyPr/>
                    <a:lstStyle/>
                    <a:p>
                      <a:r>
                        <a:rPr kumimoji="1" lang="en-US" altLang="ja-JP" sz="1600" dirty="0"/>
                        <a:t>0.39</a:t>
                      </a:r>
                      <a:endParaRPr kumimoji="1" lang="ja-JP" altLang="en-US" sz="1600" dirty="0"/>
                    </a:p>
                  </a:txBody>
                  <a:tcPr/>
                </a:tc>
                <a:tc>
                  <a:txBody>
                    <a:bodyPr/>
                    <a:lstStyle/>
                    <a:p>
                      <a:r>
                        <a:rPr kumimoji="1" lang="en-US" altLang="ja-JP" sz="1600" dirty="0"/>
                        <a:t>0.35</a:t>
                      </a:r>
                      <a:endParaRPr kumimoji="1" lang="ja-JP" altLang="en-US" sz="1600" dirty="0"/>
                    </a:p>
                  </a:txBody>
                  <a:tcPr/>
                </a:tc>
                <a:tc>
                  <a:txBody>
                    <a:bodyPr/>
                    <a:lstStyle/>
                    <a:p>
                      <a:r>
                        <a:rPr kumimoji="1" lang="en-US" altLang="ja-JP" sz="1600" dirty="0"/>
                        <a:t>0.33</a:t>
                      </a:r>
                      <a:endParaRPr kumimoji="1" lang="ja-JP" altLang="en-US" sz="1600" dirty="0"/>
                    </a:p>
                  </a:txBody>
                  <a:tcPr/>
                </a:tc>
                <a:tc>
                  <a:txBody>
                    <a:bodyPr/>
                    <a:lstStyle/>
                    <a:p>
                      <a:r>
                        <a:rPr kumimoji="1" lang="en-US" altLang="ja-JP" sz="1600" dirty="0"/>
                        <a:t>0.34</a:t>
                      </a:r>
                      <a:endParaRPr kumimoji="1" lang="ja-JP" altLang="en-US" sz="1600" dirty="0"/>
                    </a:p>
                  </a:txBody>
                  <a:tcPr/>
                </a:tc>
                <a:tc>
                  <a:txBody>
                    <a:bodyPr/>
                    <a:lstStyle/>
                    <a:p>
                      <a:r>
                        <a:rPr kumimoji="1" lang="en-US" altLang="ja-JP" sz="1600" dirty="0"/>
                        <a:t>0.35</a:t>
                      </a:r>
                      <a:endParaRPr kumimoji="1" lang="ja-JP" altLang="en-US" sz="1600" dirty="0"/>
                    </a:p>
                  </a:txBody>
                  <a:tcPr/>
                </a:tc>
                <a:tc>
                  <a:txBody>
                    <a:bodyPr/>
                    <a:lstStyle/>
                    <a:p>
                      <a:r>
                        <a:rPr kumimoji="1" lang="en-US" altLang="ja-JP" sz="1600" dirty="0"/>
                        <a:t>0.43</a:t>
                      </a:r>
                      <a:endParaRPr kumimoji="1" lang="ja-JP" altLang="en-US" sz="1600" dirty="0"/>
                    </a:p>
                  </a:txBody>
                  <a:tcPr/>
                </a:tc>
                <a:tc>
                  <a:txBody>
                    <a:bodyPr/>
                    <a:lstStyle/>
                    <a:p>
                      <a:r>
                        <a:rPr kumimoji="1" lang="en-US" altLang="ja-JP" sz="1600" dirty="0"/>
                        <a:t>0.77</a:t>
                      </a:r>
                      <a:endParaRPr kumimoji="1" lang="ja-JP" altLang="en-US" sz="1600" dirty="0"/>
                    </a:p>
                  </a:txBody>
                  <a:tcPr/>
                </a:tc>
                <a:tc>
                  <a:txBody>
                    <a:bodyPr/>
                    <a:lstStyle/>
                    <a:p>
                      <a:r>
                        <a:rPr kumimoji="1" lang="en-US" altLang="ja-JP" sz="1600" dirty="0"/>
                        <a:t>1.08</a:t>
                      </a:r>
                      <a:endParaRPr kumimoji="1" lang="ja-JP" altLang="en-US" sz="1600" dirty="0"/>
                    </a:p>
                  </a:txBody>
                  <a:tcPr/>
                </a:tc>
                <a:extLst>
                  <a:ext uri="{0D108BD9-81ED-4DB2-BD59-A6C34878D82A}">
                    <a16:rowId xmlns:a16="http://schemas.microsoft.com/office/drawing/2014/main" val="2874743870"/>
                  </a:ext>
                </a:extLst>
              </a:tr>
              <a:tr h="185420">
                <a:tc>
                  <a:txBody>
                    <a:bodyPr/>
                    <a:lstStyle/>
                    <a:p>
                      <a:r>
                        <a:rPr kumimoji="1" lang="en-US" altLang="ja-JP" sz="1600" dirty="0"/>
                        <a:t>R</a:t>
                      </a:r>
                      <a:r>
                        <a:rPr kumimoji="1" lang="en-US" altLang="ja-JP" sz="1600" baseline="30000" dirty="0"/>
                        <a:t>2</a:t>
                      </a:r>
                    </a:p>
                  </a:txBody>
                  <a:tcPr/>
                </a:tc>
                <a:tc>
                  <a:txBody>
                    <a:bodyPr/>
                    <a:lstStyle/>
                    <a:p>
                      <a:r>
                        <a:rPr kumimoji="1" lang="en-US" altLang="ja-JP" sz="1600" dirty="0"/>
                        <a:t>0.69</a:t>
                      </a:r>
                      <a:endParaRPr kumimoji="1" lang="ja-JP" altLang="en-US" sz="1600" dirty="0"/>
                    </a:p>
                  </a:txBody>
                  <a:tcPr/>
                </a:tc>
                <a:tc>
                  <a:txBody>
                    <a:bodyPr/>
                    <a:lstStyle/>
                    <a:p>
                      <a:r>
                        <a:rPr kumimoji="1" lang="en-US" altLang="ja-JP" sz="1600" dirty="0"/>
                        <a:t>0.78</a:t>
                      </a:r>
                      <a:endParaRPr kumimoji="1" lang="ja-JP" altLang="en-US" sz="1600" dirty="0"/>
                    </a:p>
                  </a:txBody>
                  <a:tcPr/>
                </a:tc>
                <a:tc>
                  <a:txBody>
                    <a:bodyPr/>
                    <a:lstStyle/>
                    <a:p>
                      <a:r>
                        <a:rPr kumimoji="1" lang="en-US" altLang="ja-JP" sz="1600" dirty="0"/>
                        <a:t>0.78</a:t>
                      </a:r>
                    </a:p>
                  </a:txBody>
                  <a:tcPr/>
                </a:tc>
                <a:tc>
                  <a:txBody>
                    <a:bodyPr/>
                    <a:lstStyle/>
                    <a:p>
                      <a:r>
                        <a:rPr kumimoji="1" lang="en-US" altLang="ja-JP" sz="1600" dirty="0"/>
                        <a:t>0.79</a:t>
                      </a:r>
                      <a:endParaRPr kumimoji="1" lang="ja-JP" altLang="en-US" sz="1600" dirty="0"/>
                    </a:p>
                  </a:txBody>
                  <a:tcPr/>
                </a:tc>
                <a:tc>
                  <a:txBody>
                    <a:bodyPr/>
                    <a:lstStyle/>
                    <a:p>
                      <a:r>
                        <a:rPr kumimoji="1" lang="en-US" altLang="ja-JP" sz="1600" dirty="0"/>
                        <a:t>0.79</a:t>
                      </a:r>
                      <a:endParaRPr kumimoji="1" lang="ja-JP" altLang="en-US" sz="1600" dirty="0"/>
                    </a:p>
                  </a:txBody>
                  <a:tcPr/>
                </a:tc>
                <a:tc>
                  <a:txBody>
                    <a:bodyPr/>
                    <a:lstStyle/>
                    <a:p>
                      <a:r>
                        <a:rPr kumimoji="1" lang="en-US" altLang="ja-JP" sz="1600" dirty="0"/>
                        <a:t>0.79</a:t>
                      </a:r>
                      <a:endParaRPr kumimoji="1" lang="ja-JP" altLang="en-US" sz="1600" dirty="0"/>
                    </a:p>
                  </a:txBody>
                  <a:tcPr/>
                </a:tc>
                <a:tc>
                  <a:txBody>
                    <a:bodyPr/>
                    <a:lstStyle/>
                    <a:p>
                      <a:r>
                        <a:rPr kumimoji="1" lang="en-US" altLang="ja-JP" sz="1600" dirty="0"/>
                        <a:t>0.71</a:t>
                      </a:r>
                      <a:endParaRPr kumimoji="1" lang="ja-JP" altLang="en-US" sz="1600" dirty="0"/>
                    </a:p>
                  </a:txBody>
                  <a:tcPr/>
                </a:tc>
                <a:tc>
                  <a:txBody>
                    <a:bodyPr/>
                    <a:lstStyle/>
                    <a:p>
                      <a:r>
                        <a:rPr kumimoji="1" lang="en-US" altLang="ja-JP" sz="1600" dirty="0"/>
                        <a:t>0.30</a:t>
                      </a:r>
                      <a:endParaRPr kumimoji="1" lang="ja-JP" altLang="en-US" sz="1600" dirty="0"/>
                    </a:p>
                  </a:txBody>
                  <a:tcPr/>
                </a:tc>
                <a:tc>
                  <a:txBody>
                    <a:bodyPr/>
                    <a:lstStyle/>
                    <a:p>
                      <a:r>
                        <a:rPr kumimoji="1" lang="en-US" altLang="ja-JP" sz="1600" dirty="0"/>
                        <a:t>0.0</a:t>
                      </a:r>
                      <a:endParaRPr kumimoji="1" lang="ja-JP" altLang="en-US" sz="1600" dirty="0"/>
                    </a:p>
                  </a:txBody>
                  <a:tcPr/>
                </a:tc>
                <a:extLst>
                  <a:ext uri="{0D108BD9-81ED-4DB2-BD59-A6C34878D82A}">
                    <a16:rowId xmlns:a16="http://schemas.microsoft.com/office/drawing/2014/main" val="3356418517"/>
                  </a:ext>
                </a:extLst>
              </a:tr>
            </a:tbl>
          </a:graphicData>
        </a:graphic>
      </p:graphicFrame>
      <p:graphicFrame>
        <p:nvGraphicFramePr>
          <p:cNvPr id="5" name="表 5">
            <a:extLst>
              <a:ext uri="{FF2B5EF4-FFF2-40B4-BE49-F238E27FC236}">
                <a16:creationId xmlns:a16="http://schemas.microsoft.com/office/drawing/2014/main" id="{BF06B4E1-F2F5-087F-B7FF-C638F21572DF}"/>
              </a:ext>
            </a:extLst>
          </p:cNvPr>
          <p:cNvGraphicFramePr>
            <a:graphicFrameLocks noGrp="1"/>
          </p:cNvGraphicFramePr>
          <p:nvPr>
            <p:extLst>
              <p:ext uri="{D42A27DB-BD31-4B8C-83A1-F6EECF244321}">
                <p14:modId xmlns:p14="http://schemas.microsoft.com/office/powerpoint/2010/main" val="948226438"/>
              </p:ext>
            </p:extLst>
          </p:nvPr>
        </p:nvGraphicFramePr>
        <p:xfrm>
          <a:off x="7212563" y="3789748"/>
          <a:ext cx="2499756" cy="2966720"/>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1277954851"/>
                    </a:ext>
                  </a:extLst>
                </a:gridCol>
                <a:gridCol w="1337388">
                  <a:extLst>
                    <a:ext uri="{9D8B030D-6E8A-4147-A177-3AD203B41FA5}">
                      <a16:colId xmlns:a16="http://schemas.microsoft.com/office/drawing/2014/main" val="1758145729"/>
                    </a:ext>
                  </a:extLst>
                </a:gridCol>
              </a:tblGrid>
              <a:tr h="370840">
                <a:tc>
                  <a:txBody>
                    <a:bodyPr/>
                    <a:lstStyle/>
                    <a:p>
                      <a:r>
                        <a:rPr kumimoji="1" lang="ja-JP" altLang="en-US" dirty="0"/>
                        <a:t>圧縮次元</a:t>
                      </a:r>
                    </a:p>
                  </a:txBody>
                  <a:tcPr/>
                </a:tc>
                <a:tc>
                  <a:txBody>
                    <a:bodyPr/>
                    <a:lstStyle/>
                    <a:p>
                      <a:r>
                        <a:rPr kumimoji="1" lang="ja-JP" altLang="en-US" dirty="0"/>
                        <a:t>累積寄与率</a:t>
                      </a:r>
                    </a:p>
                  </a:txBody>
                  <a:tcPr/>
                </a:tc>
                <a:extLst>
                  <a:ext uri="{0D108BD9-81ED-4DB2-BD59-A6C34878D82A}">
                    <a16:rowId xmlns:a16="http://schemas.microsoft.com/office/drawing/2014/main" val="194203190"/>
                  </a:ext>
                </a:extLst>
              </a:tr>
              <a:tr h="370840">
                <a:tc>
                  <a:txBody>
                    <a:bodyPr/>
                    <a:lstStyle/>
                    <a:p>
                      <a:r>
                        <a:rPr kumimoji="1" lang="en-US" altLang="ja-JP" dirty="0"/>
                        <a:t>2</a:t>
                      </a:r>
                      <a:endParaRPr kumimoji="1" lang="ja-JP" altLang="en-US" dirty="0"/>
                    </a:p>
                  </a:txBody>
                  <a:tcPr/>
                </a:tc>
                <a:tc>
                  <a:txBody>
                    <a:bodyPr/>
                    <a:lstStyle/>
                    <a:p>
                      <a:r>
                        <a:rPr kumimoji="1" lang="en-US" altLang="ja-JP" dirty="0"/>
                        <a:t>11%</a:t>
                      </a:r>
                      <a:endParaRPr kumimoji="1" lang="ja-JP" altLang="en-US" dirty="0"/>
                    </a:p>
                  </a:txBody>
                  <a:tcPr/>
                </a:tc>
                <a:extLst>
                  <a:ext uri="{0D108BD9-81ED-4DB2-BD59-A6C34878D82A}">
                    <a16:rowId xmlns:a16="http://schemas.microsoft.com/office/drawing/2014/main" val="113209108"/>
                  </a:ext>
                </a:extLst>
              </a:tr>
              <a:tr h="370840">
                <a:tc>
                  <a:txBody>
                    <a:bodyPr/>
                    <a:lstStyle/>
                    <a:p>
                      <a:r>
                        <a:rPr kumimoji="1" lang="en-US" altLang="ja-JP" dirty="0"/>
                        <a:t>3</a:t>
                      </a:r>
                      <a:endParaRPr kumimoji="1" lang="ja-JP" altLang="en-US" dirty="0"/>
                    </a:p>
                  </a:txBody>
                  <a:tcPr/>
                </a:tc>
                <a:tc>
                  <a:txBody>
                    <a:bodyPr/>
                    <a:lstStyle/>
                    <a:p>
                      <a:r>
                        <a:rPr kumimoji="1" lang="en-US" altLang="ja-JP" dirty="0"/>
                        <a:t>14%</a:t>
                      </a:r>
                      <a:endParaRPr kumimoji="1" lang="ja-JP" altLang="en-US" dirty="0"/>
                    </a:p>
                  </a:txBody>
                  <a:tcPr/>
                </a:tc>
                <a:extLst>
                  <a:ext uri="{0D108BD9-81ED-4DB2-BD59-A6C34878D82A}">
                    <a16:rowId xmlns:a16="http://schemas.microsoft.com/office/drawing/2014/main" val="580902387"/>
                  </a:ext>
                </a:extLst>
              </a:tr>
              <a:tr h="370840">
                <a:tc>
                  <a:txBody>
                    <a:bodyPr/>
                    <a:lstStyle/>
                    <a:p>
                      <a:r>
                        <a:rPr kumimoji="1" lang="en-US" altLang="ja-JP" dirty="0"/>
                        <a:t>5</a:t>
                      </a:r>
                      <a:endParaRPr kumimoji="1" lang="ja-JP" altLang="en-US" dirty="0"/>
                    </a:p>
                  </a:txBody>
                  <a:tcPr/>
                </a:tc>
                <a:tc>
                  <a:txBody>
                    <a:bodyPr/>
                    <a:lstStyle/>
                    <a:p>
                      <a:r>
                        <a:rPr kumimoji="1" lang="en-US" altLang="ja-JP" dirty="0"/>
                        <a:t>19%</a:t>
                      </a:r>
                      <a:endParaRPr kumimoji="1" lang="ja-JP" altLang="en-US" dirty="0"/>
                    </a:p>
                  </a:txBody>
                  <a:tcPr/>
                </a:tc>
                <a:extLst>
                  <a:ext uri="{0D108BD9-81ED-4DB2-BD59-A6C34878D82A}">
                    <a16:rowId xmlns:a16="http://schemas.microsoft.com/office/drawing/2014/main" val="51883632"/>
                  </a:ext>
                </a:extLst>
              </a:tr>
              <a:tr h="370840">
                <a:tc>
                  <a:txBody>
                    <a:bodyPr/>
                    <a:lstStyle/>
                    <a:p>
                      <a:r>
                        <a:rPr kumimoji="1" lang="en-US" altLang="ja-JP" dirty="0"/>
                        <a:t>10</a:t>
                      </a:r>
                      <a:endParaRPr kumimoji="1" lang="ja-JP" altLang="en-US" dirty="0"/>
                    </a:p>
                  </a:txBody>
                  <a:tcPr/>
                </a:tc>
                <a:tc>
                  <a:txBody>
                    <a:bodyPr/>
                    <a:lstStyle/>
                    <a:p>
                      <a:r>
                        <a:rPr kumimoji="1" lang="en-US" altLang="ja-JP" dirty="0"/>
                        <a:t>28%</a:t>
                      </a:r>
                      <a:endParaRPr kumimoji="1" lang="ja-JP" altLang="en-US" dirty="0"/>
                    </a:p>
                  </a:txBody>
                  <a:tcPr/>
                </a:tc>
                <a:extLst>
                  <a:ext uri="{0D108BD9-81ED-4DB2-BD59-A6C34878D82A}">
                    <a16:rowId xmlns:a16="http://schemas.microsoft.com/office/drawing/2014/main" val="177681438"/>
                  </a:ext>
                </a:extLst>
              </a:tr>
              <a:tr h="370840">
                <a:tc>
                  <a:txBody>
                    <a:bodyPr/>
                    <a:lstStyle/>
                    <a:p>
                      <a:r>
                        <a:rPr kumimoji="1" lang="en-US" altLang="ja-JP" dirty="0"/>
                        <a:t>100</a:t>
                      </a:r>
                      <a:endParaRPr kumimoji="1" lang="ja-JP" altLang="en-US" dirty="0"/>
                    </a:p>
                  </a:txBody>
                  <a:tcPr/>
                </a:tc>
                <a:tc>
                  <a:txBody>
                    <a:bodyPr/>
                    <a:lstStyle/>
                    <a:p>
                      <a:r>
                        <a:rPr kumimoji="1" lang="en-US" altLang="ja-JP" dirty="0"/>
                        <a:t>74%</a:t>
                      </a:r>
                      <a:endParaRPr kumimoji="1" lang="ja-JP" altLang="en-US" dirty="0"/>
                    </a:p>
                  </a:txBody>
                  <a:tcPr/>
                </a:tc>
                <a:extLst>
                  <a:ext uri="{0D108BD9-81ED-4DB2-BD59-A6C34878D82A}">
                    <a16:rowId xmlns:a16="http://schemas.microsoft.com/office/drawing/2014/main" val="2706584032"/>
                  </a:ext>
                </a:extLst>
              </a:tr>
              <a:tr h="370840">
                <a:tc>
                  <a:txBody>
                    <a:bodyPr/>
                    <a:lstStyle/>
                    <a:p>
                      <a:r>
                        <a:rPr kumimoji="1" lang="en-US" altLang="ja-JP" dirty="0"/>
                        <a:t>300</a:t>
                      </a:r>
                      <a:endParaRPr kumimoji="1" lang="ja-JP" altLang="en-US" dirty="0"/>
                    </a:p>
                  </a:txBody>
                  <a:tcPr/>
                </a:tc>
                <a:tc>
                  <a:txBody>
                    <a:bodyPr/>
                    <a:lstStyle/>
                    <a:p>
                      <a:r>
                        <a:rPr kumimoji="1" lang="en-US" altLang="ja-JP" dirty="0"/>
                        <a:t>95%</a:t>
                      </a:r>
                      <a:endParaRPr kumimoji="1" lang="ja-JP" altLang="en-US" dirty="0"/>
                    </a:p>
                  </a:txBody>
                  <a:tcPr/>
                </a:tc>
                <a:extLst>
                  <a:ext uri="{0D108BD9-81ED-4DB2-BD59-A6C34878D82A}">
                    <a16:rowId xmlns:a16="http://schemas.microsoft.com/office/drawing/2014/main" val="906452304"/>
                  </a:ext>
                </a:extLst>
              </a:tr>
              <a:tr h="370840">
                <a:tc>
                  <a:txBody>
                    <a:bodyPr/>
                    <a:lstStyle/>
                    <a:p>
                      <a:r>
                        <a:rPr kumimoji="1" lang="en-US" altLang="ja-JP" dirty="0"/>
                        <a:t>500</a:t>
                      </a:r>
                      <a:endParaRPr kumimoji="1" lang="ja-JP" altLang="en-US" dirty="0"/>
                    </a:p>
                  </a:txBody>
                  <a:tcPr/>
                </a:tc>
                <a:tc>
                  <a:txBody>
                    <a:bodyPr/>
                    <a:lstStyle/>
                    <a:p>
                      <a:r>
                        <a:rPr kumimoji="1" lang="en-US" altLang="ja-JP" dirty="0"/>
                        <a:t>99%</a:t>
                      </a:r>
                      <a:endParaRPr kumimoji="1" lang="ja-JP" altLang="en-US" dirty="0"/>
                    </a:p>
                  </a:txBody>
                  <a:tcPr/>
                </a:tc>
                <a:extLst>
                  <a:ext uri="{0D108BD9-81ED-4DB2-BD59-A6C34878D82A}">
                    <a16:rowId xmlns:a16="http://schemas.microsoft.com/office/drawing/2014/main" val="1365805976"/>
                  </a:ext>
                </a:extLst>
              </a:tr>
            </a:tbl>
          </a:graphicData>
        </a:graphic>
      </p:graphicFrame>
      <p:pic>
        <p:nvPicPr>
          <p:cNvPr id="14340" name="Picture 4">
            <a:extLst>
              <a:ext uri="{FF2B5EF4-FFF2-40B4-BE49-F238E27FC236}">
                <a16:creationId xmlns:a16="http://schemas.microsoft.com/office/drawing/2014/main" id="{0EEC3A1F-FB41-3EDD-5444-C90329EC2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85" y="3688217"/>
            <a:ext cx="5220384" cy="316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11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74805" y="192768"/>
            <a:ext cx="10515600" cy="885177"/>
          </a:xfrm>
        </p:spPr>
        <p:txBody>
          <a:bodyPr/>
          <a:lstStyle/>
          <a:p>
            <a:r>
              <a:rPr kumimoji="1" lang="en-US" altLang="ja-JP" dirty="0"/>
              <a:t>Zero-shot</a:t>
            </a:r>
            <a:endParaRPr kumimoji="1" lang="ja-JP" altLang="en-US" dirty="0"/>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a:xfrm>
            <a:off x="418323" y="1259759"/>
            <a:ext cx="10515600" cy="569041"/>
          </a:xfrm>
        </p:spPr>
        <p:txBody>
          <a:bodyPr>
            <a:normAutofit/>
          </a:bodyPr>
          <a:lstStyle/>
          <a:p>
            <a:r>
              <a:rPr kumimoji="1" lang="en-US" altLang="ja-JP" sz="1800" dirty="0"/>
              <a:t>“negative”, “positive”</a:t>
            </a:r>
            <a:r>
              <a:rPr kumimoji="1" lang="ja-JP" altLang="en-US" sz="1800" dirty="0"/>
              <a:t>を</a:t>
            </a:r>
            <a:r>
              <a:rPr kumimoji="1" lang="en-US" altLang="ja-JP" sz="1800" dirty="0"/>
              <a:t>embedding</a:t>
            </a:r>
            <a:r>
              <a:rPr kumimoji="1" lang="ja-JP" altLang="en-US" sz="1800" dirty="0"/>
              <a:t>し、各文がどちらとのコサイン類似度が高いかで分類</a:t>
            </a:r>
          </a:p>
        </p:txBody>
      </p:sp>
      <p:pic>
        <p:nvPicPr>
          <p:cNvPr id="3074" name="Picture 2">
            <a:extLst>
              <a:ext uri="{FF2B5EF4-FFF2-40B4-BE49-F238E27FC236}">
                <a16:creationId xmlns:a16="http://schemas.microsoft.com/office/drawing/2014/main" id="{A7BA66BD-6820-89BD-8F5D-C8A28BBB1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68" y="2389835"/>
            <a:ext cx="5007429" cy="395552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78BA6F1C-E6F3-E8C1-4AD3-11AD88619994}"/>
              </a:ext>
            </a:extLst>
          </p:cNvPr>
          <p:cNvSpPr txBox="1"/>
          <p:nvPr/>
        </p:nvSpPr>
        <p:spPr>
          <a:xfrm>
            <a:off x="5676123" y="2611799"/>
            <a:ext cx="3890865" cy="369332"/>
          </a:xfrm>
          <a:prstGeom prst="rect">
            <a:avLst/>
          </a:prstGeom>
          <a:noFill/>
        </p:spPr>
        <p:txBody>
          <a:bodyPr wrap="square" rtlCol="0">
            <a:spAutoFit/>
          </a:bodyPr>
          <a:lstStyle/>
          <a:p>
            <a:r>
              <a:rPr kumimoji="1" lang="en-US" altLang="ja-JP" dirty="0"/>
              <a:t>Accuracy : 0.90</a:t>
            </a:r>
            <a:endParaRPr kumimoji="1" lang="ja-JP" altLang="en-US" dirty="0"/>
          </a:p>
        </p:txBody>
      </p:sp>
      <p:graphicFrame>
        <p:nvGraphicFramePr>
          <p:cNvPr id="9" name="表 7">
            <a:extLst>
              <a:ext uri="{FF2B5EF4-FFF2-40B4-BE49-F238E27FC236}">
                <a16:creationId xmlns:a16="http://schemas.microsoft.com/office/drawing/2014/main" id="{F568C158-327A-8319-4241-2345D4856417}"/>
              </a:ext>
            </a:extLst>
          </p:cNvPr>
          <p:cNvGraphicFramePr>
            <a:graphicFrameLocks noGrp="1"/>
          </p:cNvGraphicFramePr>
          <p:nvPr>
            <p:extLst>
              <p:ext uri="{D42A27DB-BD31-4B8C-83A1-F6EECF244321}">
                <p14:modId xmlns:p14="http://schemas.microsoft.com/office/powerpoint/2010/main" val="3972438667"/>
              </p:ext>
            </p:extLst>
          </p:nvPr>
        </p:nvGraphicFramePr>
        <p:xfrm>
          <a:off x="5741437" y="3167246"/>
          <a:ext cx="5918576" cy="1112520"/>
        </p:xfrm>
        <a:graphic>
          <a:graphicData uri="http://schemas.openxmlformats.org/drawingml/2006/table">
            <a:tbl>
              <a:tblPr firstRow="1" bandRow="1">
                <a:tableStyleId>{5C22544A-7EE6-4342-B048-85BDC9FD1C3A}</a:tableStyleId>
              </a:tblPr>
              <a:tblGrid>
                <a:gridCol w="1205230">
                  <a:extLst>
                    <a:ext uri="{9D8B030D-6E8A-4147-A177-3AD203B41FA5}">
                      <a16:colId xmlns:a16="http://schemas.microsoft.com/office/drawing/2014/main" val="2269238215"/>
                    </a:ext>
                  </a:extLst>
                </a:gridCol>
                <a:gridCol w="1265555">
                  <a:extLst>
                    <a:ext uri="{9D8B030D-6E8A-4147-A177-3AD203B41FA5}">
                      <a16:colId xmlns:a16="http://schemas.microsoft.com/office/drawing/2014/main" val="2302017255"/>
                    </a:ext>
                  </a:extLst>
                </a:gridCol>
                <a:gridCol w="1151074">
                  <a:extLst>
                    <a:ext uri="{9D8B030D-6E8A-4147-A177-3AD203B41FA5}">
                      <a16:colId xmlns:a16="http://schemas.microsoft.com/office/drawing/2014/main" val="2526452756"/>
                    </a:ext>
                  </a:extLst>
                </a:gridCol>
                <a:gridCol w="1170305">
                  <a:extLst>
                    <a:ext uri="{9D8B030D-6E8A-4147-A177-3AD203B41FA5}">
                      <a16:colId xmlns:a16="http://schemas.microsoft.com/office/drawing/2014/main" val="392085209"/>
                    </a:ext>
                  </a:extLst>
                </a:gridCol>
                <a:gridCol w="1126412">
                  <a:extLst>
                    <a:ext uri="{9D8B030D-6E8A-4147-A177-3AD203B41FA5}">
                      <a16:colId xmlns:a16="http://schemas.microsoft.com/office/drawing/2014/main" val="4184130764"/>
                    </a:ext>
                  </a:extLst>
                </a:gridCol>
              </a:tblGrid>
              <a:tr h="370840">
                <a:tc>
                  <a:txBody>
                    <a:bodyPr/>
                    <a:lstStyle/>
                    <a:p>
                      <a:endParaRPr kumimoji="1" lang="ja-JP" altLang="en-US"/>
                    </a:p>
                  </a:txBody>
                  <a:tcPr/>
                </a:tc>
                <a:tc>
                  <a:txBody>
                    <a:bodyPr/>
                    <a:lstStyle/>
                    <a:p>
                      <a:r>
                        <a:rPr lang="en-US" altLang="ja-JP" dirty="0"/>
                        <a:t>precision</a:t>
                      </a:r>
                      <a:endParaRPr kumimoji="1" lang="ja-JP" altLang="en-US" dirty="0"/>
                    </a:p>
                  </a:txBody>
                  <a:tcPr/>
                </a:tc>
                <a:tc>
                  <a:txBody>
                    <a:bodyPr/>
                    <a:lstStyle/>
                    <a:p>
                      <a:r>
                        <a:rPr lang="en-US" altLang="ja-JP" dirty="0"/>
                        <a:t>recall </a:t>
                      </a:r>
                      <a:endParaRPr kumimoji="1" lang="ja-JP" altLang="en-US" dirty="0"/>
                    </a:p>
                  </a:txBody>
                  <a:tcPr/>
                </a:tc>
                <a:tc>
                  <a:txBody>
                    <a:bodyPr/>
                    <a:lstStyle/>
                    <a:p>
                      <a:r>
                        <a:rPr lang="en-US" altLang="ja-JP" dirty="0"/>
                        <a:t>f1-score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support</a:t>
                      </a:r>
                    </a:p>
                  </a:txBody>
                  <a:tcPr/>
                </a:tc>
                <a:extLst>
                  <a:ext uri="{0D108BD9-81ED-4DB2-BD59-A6C34878D82A}">
                    <a16:rowId xmlns:a16="http://schemas.microsoft.com/office/drawing/2014/main" val="1155888361"/>
                  </a:ext>
                </a:extLst>
              </a:tr>
              <a:tr h="370840">
                <a:tc>
                  <a:txBody>
                    <a:bodyPr/>
                    <a:lstStyle/>
                    <a:p>
                      <a:r>
                        <a:rPr lang="en-US" altLang="ja-JP" dirty="0"/>
                        <a:t>negative </a:t>
                      </a:r>
                      <a:endParaRPr kumimoji="1" lang="ja-JP" altLang="en-US" dirty="0"/>
                    </a:p>
                  </a:txBody>
                  <a:tcPr/>
                </a:tc>
                <a:tc>
                  <a:txBody>
                    <a:bodyPr/>
                    <a:lstStyle/>
                    <a:p>
                      <a:r>
                        <a:rPr kumimoji="1" lang="en-US" altLang="ja-JP" dirty="0"/>
                        <a:t>0.62</a:t>
                      </a:r>
                      <a:endParaRPr kumimoji="1" lang="ja-JP" altLang="en-US" dirty="0"/>
                    </a:p>
                  </a:txBody>
                  <a:tcPr/>
                </a:tc>
                <a:tc>
                  <a:txBody>
                    <a:bodyPr/>
                    <a:lstStyle/>
                    <a:p>
                      <a:r>
                        <a:rPr kumimoji="1" lang="en-US" altLang="ja-JP" dirty="0"/>
                        <a:t>0.88</a:t>
                      </a:r>
                      <a:endParaRPr kumimoji="1" lang="ja-JP" altLang="en-US" dirty="0"/>
                    </a:p>
                  </a:txBody>
                  <a:tcPr/>
                </a:tc>
                <a:tc>
                  <a:txBody>
                    <a:bodyPr/>
                    <a:lstStyle/>
                    <a:p>
                      <a:r>
                        <a:rPr kumimoji="1" lang="en-US" altLang="ja-JP" dirty="0"/>
                        <a:t>0.73</a:t>
                      </a:r>
                      <a:endParaRPr kumimoji="1" lang="ja-JP" altLang="en-US" dirty="0"/>
                    </a:p>
                  </a:txBody>
                  <a:tcPr/>
                </a:tc>
                <a:tc>
                  <a:txBody>
                    <a:bodyPr/>
                    <a:lstStyle/>
                    <a:p>
                      <a:r>
                        <a:rPr kumimoji="1" lang="en-US" altLang="ja-JP" dirty="0"/>
                        <a:t>136</a:t>
                      </a:r>
                      <a:endParaRPr kumimoji="1" lang="ja-JP" altLang="en-US" dirty="0"/>
                    </a:p>
                  </a:txBody>
                  <a:tcPr/>
                </a:tc>
                <a:extLst>
                  <a:ext uri="{0D108BD9-81ED-4DB2-BD59-A6C34878D82A}">
                    <a16:rowId xmlns:a16="http://schemas.microsoft.com/office/drawing/2014/main" val="1141678615"/>
                  </a:ext>
                </a:extLst>
              </a:tr>
              <a:tr h="370840">
                <a:tc>
                  <a:txBody>
                    <a:bodyPr/>
                    <a:lstStyle/>
                    <a:p>
                      <a:r>
                        <a:rPr lang="en-US" altLang="ja-JP" dirty="0"/>
                        <a:t>positive</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0.90</a:t>
                      </a:r>
                      <a:endParaRPr kumimoji="1" lang="ja-JP" altLang="en-US" dirty="0"/>
                    </a:p>
                  </a:txBody>
                  <a:tcPr/>
                </a:tc>
                <a:tc>
                  <a:txBody>
                    <a:bodyPr/>
                    <a:lstStyle/>
                    <a:p>
                      <a:r>
                        <a:rPr kumimoji="1" lang="en-US" altLang="ja-JP" dirty="0"/>
                        <a:t>0.94</a:t>
                      </a:r>
                      <a:endParaRPr kumimoji="1" lang="ja-JP" altLang="en-US" dirty="0"/>
                    </a:p>
                  </a:txBody>
                  <a:tcPr/>
                </a:tc>
                <a:tc>
                  <a:txBody>
                    <a:bodyPr/>
                    <a:lstStyle/>
                    <a:p>
                      <a:r>
                        <a:rPr kumimoji="1" lang="en-US" altLang="ja-JP" dirty="0"/>
                        <a:t>789</a:t>
                      </a:r>
                      <a:endParaRPr kumimoji="1" lang="ja-JP" altLang="en-US" dirty="0"/>
                    </a:p>
                  </a:txBody>
                  <a:tcPr/>
                </a:tc>
                <a:extLst>
                  <a:ext uri="{0D108BD9-81ED-4DB2-BD59-A6C34878D82A}">
                    <a16:rowId xmlns:a16="http://schemas.microsoft.com/office/drawing/2014/main" val="2081701309"/>
                  </a:ext>
                </a:extLst>
              </a:tr>
            </a:tbl>
          </a:graphicData>
        </a:graphic>
      </p:graphicFrame>
      <p:sp>
        <p:nvSpPr>
          <p:cNvPr id="10" name="テキスト ボックス 9">
            <a:extLst>
              <a:ext uri="{FF2B5EF4-FFF2-40B4-BE49-F238E27FC236}">
                <a16:creationId xmlns:a16="http://schemas.microsoft.com/office/drawing/2014/main" id="{73E587CF-2C03-3A1A-3C2E-CA412CE89A1F}"/>
              </a:ext>
            </a:extLst>
          </p:cNvPr>
          <p:cNvSpPr txBox="1"/>
          <p:nvPr/>
        </p:nvSpPr>
        <p:spPr>
          <a:xfrm>
            <a:off x="5741437" y="4711959"/>
            <a:ext cx="5635690" cy="369332"/>
          </a:xfrm>
          <a:prstGeom prst="rect">
            <a:avLst/>
          </a:prstGeom>
          <a:noFill/>
        </p:spPr>
        <p:txBody>
          <a:bodyPr wrap="square" rtlCol="0">
            <a:spAutoFit/>
          </a:bodyPr>
          <a:lstStyle/>
          <a:p>
            <a:r>
              <a:rPr kumimoji="1" lang="en-US" altLang="ja-JP" dirty="0"/>
              <a:t>※ Score</a:t>
            </a:r>
            <a:r>
              <a:rPr kumimoji="1" lang="ja-JP" altLang="en-US" dirty="0"/>
              <a:t>が</a:t>
            </a:r>
            <a:r>
              <a:rPr kumimoji="1" lang="en-US" altLang="ja-JP" dirty="0"/>
              <a:t>3</a:t>
            </a:r>
            <a:r>
              <a:rPr kumimoji="1" lang="ja-JP" altLang="en-US" dirty="0"/>
              <a:t>のものは</a:t>
            </a:r>
            <a:r>
              <a:rPr lang="ja-JP" altLang="en-US" dirty="0"/>
              <a:t>対象外とした</a:t>
            </a:r>
            <a:endParaRPr kumimoji="1" lang="ja-JP" altLang="en-US" dirty="0"/>
          </a:p>
        </p:txBody>
      </p:sp>
    </p:spTree>
    <p:extLst>
      <p:ext uri="{BB962C8B-B14F-4D97-AF65-F5344CB8AC3E}">
        <p14:creationId xmlns:p14="http://schemas.microsoft.com/office/powerpoint/2010/main" val="8778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p:txBody>
          <a:bodyPr/>
          <a:lstStyle/>
          <a:p>
            <a:r>
              <a:rPr kumimoji="1" lang="en-US" altLang="ja-JP" dirty="0"/>
              <a:t>text-embedding-ada-002</a:t>
            </a:r>
          </a:p>
        </p:txBody>
      </p:sp>
    </p:spTree>
    <p:extLst>
      <p:ext uri="{BB962C8B-B14F-4D97-AF65-F5344CB8AC3E}">
        <p14:creationId xmlns:p14="http://schemas.microsoft.com/office/powerpoint/2010/main" val="58957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lstStyle/>
          <a:p>
            <a:r>
              <a:rPr kumimoji="1" lang="en-US" altLang="ja-JP" dirty="0"/>
              <a:t>Zero-shot</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9"/>
            <a:ext cx="10515600" cy="1595533"/>
          </a:xfrm>
        </p:spPr>
        <p:txBody>
          <a:bodyPr>
            <a:normAutofit/>
          </a:bodyPr>
          <a:lstStyle/>
          <a:p>
            <a:r>
              <a:rPr kumimoji="1" lang="ja-JP" altLang="en-US" sz="1800" dirty="0"/>
              <a:t>ラベルの表現を</a:t>
            </a:r>
            <a:endParaRPr kumimoji="1" lang="en-US" altLang="ja-JP" sz="1800" dirty="0"/>
          </a:p>
          <a:p>
            <a:pPr lvl="1"/>
            <a:r>
              <a:rPr kumimoji="1" lang="en-US" altLang="ja-JP" sz="1800" dirty="0"/>
              <a:t>“An Amazon review with a negative sentiment.”</a:t>
            </a:r>
          </a:p>
          <a:p>
            <a:pPr lvl="1"/>
            <a:r>
              <a:rPr kumimoji="1" lang="en-US" altLang="ja-JP" sz="1800" dirty="0"/>
              <a:t>“An Amazon review with a positive sentiment.”</a:t>
            </a:r>
          </a:p>
          <a:p>
            <a:pPr marL="0" indent="0">
              <a:buNone/>
            </a:pPr>
            <a:r>
              <a:rPr lang="ja-JP" altLang="en-US" sz="1800" dirty="0"/>
              <a:t>　として同様の分類を実施　⇒　精度が向上</a:t>
            </a:r>
            <a:endParaRPr kumimoji="1" lang="ja-JP" altLang="en-US" sz="1800" dirty="0"/>
          </a:p>
        </p:txBody>
      </p:sp>
      <p:pic>
        <p:nvPicPr>
          <p:cNvPr id="4098" name="Picture 2">
            <a:extLst>
              <a:ext uri="{FF2B5EF4-FFF2-40B4-BE49-F238E27FC236}">
                <a16:creationId xmlns:a16="http://schemas.microsoft.com/office/drawing/2014/main" id="{FB5DCF94-B7FE-6BA8-C684-5C745AAF5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39" y="2769085"/>
            <a:ext cx="4946146" cy="3907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 7">
            <a:extLst>
              <a:ext uri="{FF2B5EF4-FFF2-40B4-BE49-F238E27FC236}">
                <a16:creationId xmlns:a16="http://schemas.microsoft.com/office/drawing/2014/main" id="{B984E65E-CF46-AB33-4147-85BB320B4AD1}"/>
              </a:ext>
            </a:extLst>
          </p:cNvPr>
          <p:cNvGraphicFramePr>
            <a:graphicFrameLocks noGrp="1"/>
          </p:cNvGraphicFramePr>
          <p:nvPr>
            <p:extLst>
              <p:ext uri="{D42A27DB-BD31-4B8C-83A1-F6EECF244321}">
                <p14:modId xmlns:p14="http://schemas.microsoft.com/office/powerpoint/2010/main" val="1335975571"/>
              </p:ext>
            </p:extLst>
          </p:nvPr>
        </p:nvGraphicFramePr>
        <p:xfrm>
          <a:off x="5801310" y="3610121"/>
          <a:ext cx="5918576" cy="1112520"/>
        </p:xfrm>
        <a:graphic>
          <a:graphicData uri="http://schemas.openxmlformats.org/drawingml/2006/table">
            <a:tbl>
              <a:tblPr firstRow="1" bandRow="1">
                <a:tableStyleId>{5C22544A-7EE6-4342-B048-85BDC9FD1C3A}</a:tableStyleId>
              </a:tblPr>
              <a:tblGrid>
                <a:gridCol w="1205230">
                  <a:extLst>
                    <a:ext uri="{9D8B030D-6E8A-4147-A177-3AD203B41FA5}">
                      <a16:colId xmlns:a16="http://schemas.microsoft.com/office/drawing/2014/main" val="2269238215"/>
                    </a:ext>
                  </a:extLst>
                </a:gridCol>
                <a:gridCol w="1265555">
                  <a:extLst>
                    <a:ext uri="{9D8B030D-6E8A-4147-A177-3AD203B41FA5}">
                      <a16:colId xmlns:a16="http://schemas.microsoft.com/office/drawing/2014/main" val="2302017255"/>
                    </a:ext>
                  </a:extLst>
                </a:gridCol>
                <a:gridCol w="1151074">
                  <a:extLst>
                    <a:ext uri="{9D8B030D-6E8A-4147-A177-3AD203B41FA5}">
                      <a16:colId xmlns:a16="http://schemas.microsoft.com/office/drawing/2014/main" val="2526452756"/>
                    </a:ext>
                  </a:extLst>
                </a:gridCol>
                <a:gridCol w="1170305">
                  <a:extLst>
                    <a:ext uri="{9D8B030D-6E8A-4147-A177-3AD203B41FA5}">
                      <a16:colId xmlns:a16="http://schemas.microsoft.com/office/drawing/2014/main" val="392085209"/>
                    </a:ext>
                  </a:extLst>
                </a:gridCol>
                <a:gridCol w="1126412">
                  <a:extLst>
                    <a:ext uri="{9D8B030D-6E8A-4147-A177-3AD203B41FA5}">
                      <a16:colId xmlns:a16="http://schemas.microsoft.com/office/drawing/2014/main" val="4184130764"/>
                    </a:ext>
                  </a:extLst>
                </a:gridCol>
              </a:tblGrid>
              <a:tr h="370840">
                <a:tc>
                  <a:txBody>
                    <a:bodyPr/>
                    <a:lstStyle/>
                    <a:p>
                      <a:endParaRPr kumimoji="1" lang="ja-JP" altLang="en-US" dirty="0"/>
                    </a:p>
                  </a:txBody>
                  <a:tcPr/>
                </a:tc>
                <a:tc>
                  <a:txBody>
                    <a:bodyPr/>
                    <a:lstStyle/>
                    <a:p>
                      <a:r>
                        <a:rPr lang="en-US" altLang="ja-JP" dirty="0"/>
                        <a:t>precision</a:t>
                      </a:r>
                      <a:endParaRPr kumimoji="1" lang="ja-JP" altLang="en-US" dirty="0"/>
                    </a:p>
                  </a:txBody>
                  <a:tcPr/>
                </a:tc>
                <a:tc>
                  <a:txBody>
                    <a:bodyPr/>
                    <a:lstStyle/>
                    <a:p>
                      <a:r>
                        <a:rPr lang="en-US" altLang="ja-JP" dirty="0"/>
                        <a:t>recall </a:t>
                      </a:r>
                      <a:endParaRPr kumimoji="1" lang="ja-JP" altLang="en-US" dirty="0"/>
                    </a:p>
                  </a:txBody>
                  <a:tcPr/>
                </a:tc>
                <a:tc>
                  <a:txBody>
                    <a:bodyPr/>
                    <a:lstStyle/>
                    <a:p>
                      <a:r>
                        <a:rPr lang="en-US" altLang="ja-JP" dirty="0"/>
                        <a:t>f1-score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support</a:t>
                      </a:r>
                    </a:p>
                  </a:txBody>
                  <a:tcPr/>
                </a:tc>
                <a:extLst>
                  <a:ext uri="{0D108BD9-81ED-4DB2-BD59-A6C34878D82A}">
                    <a16:rowId xmlns:a16="http://schemas.microsoft.com/office/drawing/2014/main" val="1155888361"/>
                  </a:ext>
                </a:extLst>
              </a:tr>
              <a:tr h="370840">
                <a:tc>
                  <a:txBody>
                    <a:bodyPr/>
                    <a:lstStyle/>
                    <a:p>
                      <a:r>
                        <a:rPr lang="en-US" altLang="ja-JP" dirty="0"/>
                        <a:t>negative </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0.73</a:t>
                      </a:r>
                      <a:endParaRPr kumimoji="1" lang="ja-JP" altLang="en-US" dirty="0"/>
                    </a:p>
                  </a:txBody>
                  <a:tcPr/>
                </a:tc>
                <a:tc>
                  <a:txBody>
                    <a:bodyPr/>
                    <a:lstStyle/>
                    <a:p>
                      <a:r>
                        <a:rPr kumimoji="1" lang="en-US" altLang="ja-JP" dirty="0"/>
                        <a:t>0.84</a:t>
                      </a:r>
                      <a:endParaRPr kumimoji="1" lang="ja-JP" altLang="en-US" dirty="0"/>
                    </a:p>
                  </a:txBody>
                  <a:tcPr/>
                </a:tc>
                <a:tc>
                  <a:txBody>
                    <a:bodyPr/>
                    <a:lstStyle/>
                    <a:p>
                      <a:r>
                        <a:rPr kumimoji="1" lang="en-US" altLang="ja-JP" dirty="0"/>
                        <a:t>136</a:t>
                      </a:r>
                      <a:endParaRPr kumimoji="1" lang="ja-JP" altLang="en-US" dirty="0"/>
                    </a:p>
                  </a:txBody>
                  <a:tcPr/>
                </a:tc>
                <a:extLst>
                  <a:ext uri="{0D108BD9-81ED-4DB2-BD59-A6C34878D82A}">
                    <a16:rowId xmlns:a16="http://schemas.microsoft.com/office/drawing/2014/main" val="1141678615"/>
                  </a:ext>
                </a:extLst>
              </a:tr>
              <a:tr h="370840">
                <a:tc>
                  <a:txBody>
                    <a:bodyPr/>
                    <a:lstStyle/>
                    <a:p>
                      <a:r>
                        <a:rPr lang="en-US" altLang="ja-JP" dirty="0"/>
                        <a:t>positive</a:t>
                      </a:r>
                      <a:endParaRPr kumimoji="1" lang="ja-JP" altLang="en-US" dirty="0"/>
                    </a:p>
                  </a:txBody>
                  <a:tcPr/>
                </a:tc>
                <a:tc>
                  <a:txBody>
                    <a:bodyPr/>
                    <a:lstStyle/>
                    <a:p>
                      <a:r>
                        <a:rPr kumimoji="1" lang="en-US" altLang="ja-JP" dirty="0"/>
                        <a:t>0.96</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789</a:t>
                      </a:r>
                      <a:endParaRPr kumimoji="1" lang="ja-JP" altLang="en-US" dirty="0"/>
                    </a:p>
                  </a:txBody>
                  <a:tcPr/>
                </a:tc>
                <a:extLst>
                  <a:ext uri="{0D108BD9-81ED-4DB2-BD59-A6C34878D82A}">
                    <a16:rowId xmlns:a16="http://schemas.microsoft.com/office/drawing/2014/main" val="2081701309"/>
                  </a:ext>
                </a:extLst>
              </a:tr>
            </a:tbl>
          </a:graphicData>
        </a:graphic>
      </p:graphicFrame>
      <p:sp>
        <p:nvSpPr>
          <p:cNvPr id="8" name="テキスト ボックス 7">
            <a:extLst>
              <a:ext uri="{FF2B5EF4-FFF2-40B4-BE49-F238E27FC236}">
                <a16:creationId xmlns:a16="http://schemas.microsoft.com/office/drawing/2014/main" id="{DAD5F589-AC49-23E0-2B2C-D3A2849E74CA}"/>
              </a:ext>
            </a:extLst>
          </p:cNvPr>
          <p:cNvSpPr txBox="1"/>
          <p:nvPr/>
        </p:nvSpPr>
        <p:spPr>
          <a:xfrm>
            <a:off x="5719665" y="3059668"/>
            <a:ext cx="3890865" cy="369332"/>
          </a:xfrm>
          <a:prstGeom prst="rect">
            <a:avLst/>
          </a:prstGeom>
          <a:noFill/>
        </p:spPr>
        <p:txBody>
          <a:bodyPr wrap="square" rtlCol="0">
            <a:spAutoFit/>
          </a:bodyPr>
          <a:lstStyle/>
          <a:p>
            <a:r>
              <a:rPr kumimoji="1" lang="en-US" altLang="ja-JP" dirty="0"/>
              <a:t>Accuracy : 0.96</a:t>
            </a:r>
            <a:endParaRPr kumimoji="1" lang="ja-JP" altLang="en-US" dirty="0"/>
          </a:p>
        </p:txBody>
      </p:sp>
      <p:sp>
        <p:nvSpPr>
          <p:cNvPr id="9" name="テキスト ボックス 8">
            <a:extLst>
              <a:ext uri="{FF2B5EF4-FFF2-40B4-BE49-F238E27FC236}">
                <a16:creationId xmlns:a16="http://schemas.microsoft.com/office/drawing/2014/main" id="{C65238B3-0A7E-BCD4-14A9-BF87DD073432}"/>
              </a:ext>
            </a:extLst>
          </p:cNvPr>
          <p:cNvSpPr txBox="1"/>
          <p:nvPr/>
        </p:nvSpPr>
        <p:spPr>
          <a:xfrm>
            <a:off x="5801310" y="4991877"/>
            <a:ext cx="5635690" cy="369332"/>
          </a:xfrm>
          <a:prstGeom prst="rect">
            <a:avLst/>
          </a:prstGeom>
          <a:noFill/>
        </p:spPr>
        <p:txBody>
          <a:bodyPr wrap="square" rtlCol="0">
            <a:spAutoFit/>
          </a:bodyPr>
          <a:lstStyle/>
          <a:p>
            <a:r>
              <a:rPr kumimoji="1" lang="en-US" altLang="ja-JP" dirty="0"/>
              <a:t>※ Score</a:t>
            </a:r>
            <a:r>
              <a:rPr kumimoji="1" lang="ja-JP" altLang="en-US" dirty="0"/>
              <a:t>が</a:t>
            </a:r>
            <a:r>
              <a:rPr kumimoji="1" lang="en-US" altLang="ja-JP" dirty="0"/>
              <a:t>3</a:t>
            </a:r>
            <a:r>
              <a:rPr kumimoji="1" lang="ja-JP" altLang="en-US" dirty="0"/>
              <a:t>のものは</a:t>
            </a:r>
            <a:r>
              <a:rPr lang="ja-JP" altLang="en-US" dirty="0"/>
              <a:t>対象外とした</a:t>
            </a:r>
            <a:endParaRPr kumimoji="1" lang="ja-JP" altLang="en-US" dirty="0"/>
          </a:p>
        </p:txBody>
      </p:sp>
    </p:spTree>
    <p:extLst>
      <p:ext uri="{BB962C8B-B14F-4D97-AF65-F5344CB8AC3E}">
        <p14:creationId xmlns:p14="http://schemas.microsoft.com/office/powerpoint/2010/main" val="567312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lstStyle/>
          <a:p>
            <a:r>
              <a:rPr kumimoji="1" lang="en-US" altLang="ja-JP" dirty="0"/>
              <a:t>Zero-shot</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8"/>
            <a:ext cx="10515600" cy="1748621"/>
          </a:xfrm>
        </p:spPr>
        <p:txBody>
          <a:bodyPr>
            <a:normAutofit lnSpcReduction="10000"/>
          </a:bodyPr>
          <a:lstStyle/>
          <a:p>
            <a:r>
              <a:rPr lang="ja-JP" altLang="en-US" sz="1800" dirty="0"/>
              <a:t>含意判定にも活用できる</a:t>
            </a:r>
            <a:endParaRPr lang="en-US" altLang="ja-JP" sz="1800" dirty="0"/>
          </a:p>
          <a:p>
            <a:r>
              <a:rPr lang="en-US" altLang="ja-JP" sz="1800" dirty="0"/>
              <a:t>“Inflation continued to put pressure on household budgets.”</a:t>
            </a:r>
            <a:r>
              <a:rPr lang="ja-JP" altLang="en-US" sz="1800" dirty="0"/>
              <a:t>という文に対し、各仮説文を</a:t>
            </a:r>
            <a:r>
              <a:rPr lang="en-US" altLang="ja-JP" sz="1800" dirty="0"/>
              <a:t>Embedding</a:t>
            </a:r>
            <a:r>
              <a:rPr lang="ja-JP" altLang="en-US" sz="1800" dirty="0"/>
              <a:t>し、コサイン類似度を計算したもの</a:t>
            </a:r>
            <a:endParaRPr lang="en-US" altLang="ja-JP" sz="1800" dirty="0"/>
          </a:p>
          <a:p>
            <a:r>
              <a:rPr kumimoji="1" lang="ja-JP" altLang="en-US" sz="1800" dirty="0"/>
              <a:t>コサイン類似度が高い順に取得するようなユースケースやどちらとの類似度が高いか判定できればよいようなユースケースでは問題とならないが、全く関係ない文との類似度もそれなりに高く出る傾向にあるため、水準で判定するのは難しい</a:t>
            </a:r>
          </a:p>
        </p:txBody>
      </p:sp>
      <p:graphicFrame>
        <p:nvGraphicFramePr>
          <p:cNvPr id="3" name="表 4">
            <a:extLst>
              <a:ext uri="{FF2B5EF4-FFF2-40B4-BE49-F238E27FC236}">
                <a16:creationId xmlns:a16="http://schemas.microsoft.com/office/drawing/2014/main" id="{26BF0C67-0AA8-FA1C-88DC-672F796061EC}"/>
              </a:ext>
            </a:extLst>
          </p:cNvPr>
          <p:cNvGraphicFramePr>
            <a:graphicFrameLocks noGrp="1"/>
          </p:cNvGraphicFramePr>
          <p:nvPr>
            <p:extLst>
              <p:ext uri="{D42A27DB-BD31-4B8C-83A1-F6EECF244321}">
                <p14:modId xmlns:p14="http://schemas.microsoft.com/office/powerpoint/2010/main" val="1904435315"/>
              </p:ext>
            </p:extLst>
          </p:nvPr>
        </p:nvGraphicFramePr>
        <p:xfrm>
          <a:off x="3095688" y="3594010"/>
          <a:ext cx="4935974" cy="1849534"/>
        </p:xfrm>
        <a:graphic>
          <a:graphicData uri="http://schemas.openxmlformats.org/drawingml/2006/table">
            <a:tbl>
              <a:tblPr firstRow="1" bandRow="1">
                <a:tableStyleId>{5C22544A-7EE6-4342-B048-85BDC9FD1C3A}</a:tableStyleId>
              </a:tblPr>
              <a:tblGrid>
                <a:gridCol w="3087806">
                  <a:extLst>
                    <a:ext uri="{9D8B030D-6E8A-4147-A177-3AD203B41FA5}">
                      <a16:colId xmlns:a16="http://schemas.microsoft.com/office/drawing/2014/main" val="2726188263"/>
                    </a:ext>
                  </a:extLst>
                </a:gridCol>
                <a:gridCol w="1848168">
                  <a:extLst>
                    <a:ext uri="{9D8B030D-6E8A-4147-A177-3AD203B41FA5}">
                      <a16:colId xmlns:a16="http://schemas.microsoft.com/office/drawing/2014/main" val="553823626"/>
                    </a:ext>
                  </a:extLst>
                </a:gridCol>
              </a:tblGrid>
              <a:tr h="370840">
                <a:tc>
                  <a:txBody>
                    <a:bodyPr/>
                    <a:lstStyle/>
                    <a:p>
                      <a:r>
                        <a:rPr kumimoji="1" lang="ja-JP" altLang="en-US" dirty="0"/>
                        <a:t>仮説文</a:t>
                      </a:r>
                    </a:p>
                  </a:txBody>
                  <a:tcPr/>
                </a:tc>
                <a:tc>
                  <a:txBody>
                    <a:bodyPr/>
                    <a:lstStyle/>
                    <a:p>
                      <a:r>
                        <a:rPr kumimoji="1" lang="ja-JP" altLang="en-US" dirty="0"/>
                        <a:t>コサイン類似度</a:t>
                      </a:r>
                    </a:p>
                  </a:txBody>
                  <a:tcPr/>
                </a:tc>
                <a:extLst>
                  <a:ext uri="{0D108BD9-81ED-4DB2-BD59-A6C34878D82A}">
                    <a16:rowId xmlns:a16="http://schemas.microsoft.com/office/drawing/2014/main" val="2277750698"/>
                  </a:ext>
                </a:extLst>
              </a:tr>
              <a:tr h="370840">
                <a:tc>
                  <a:txBody>
                    <a:bodyPr/>
                    <a:lstStyle/>
                    <a:p>
                      <a:r>
                        <a:rPr kumimoji="1" lang="en-US" altLang="ja-JP" dirty="0"/>
                        <a:t>Inflation has risen.</a:t>
                      </a:r>
                      <a:endParaRPr kumimoji="1" lang="ja-JP" altLang="en-US" dirty="0"/>
                    </a:p>
                  </a:txBody>
                  <a:tcPr/>
                </a:tc>
                <a:tc>
                  <a:txBody>
                    <a:bodyPr/>
                    <a:lstStyle/>
                    <a:p>
                      <a:r>
                        <a:rPr kumimoji="1" lang="en-US" altLang="ja-JP" dirty="0"/>
                        <a:t>0.905</a:t>
                      </a:r>
                      <a:endParaRPr kumimoji="1" lang="ja-JP" altLang="en-US" dirty="0"/>
                    </a:p>
                  </a:txBody>
                  <a:tcPr/>
                </a:tc>
                <a:extLst>
                  <a:ext uri="{0D108BD9-81ED-4DB2-BD59-A6C34878D82A}">
                    <a16:rowId xmlns:a16="http://schemas.microsoft.com/office/drawing/2014/main" val="436132062"/>
                  </a:ext>
                </a:extLst>
              </a:tr>
              <a:tr h="366174">
                <a:tc>
                  <a:txBody>
                    <a:bodyPr/>
                    <a:lstStyle/>
                    <a:p>
                      <a:r>
                        <a:rPr kumimoji="1" lang="en-US" altLang="ja-JP" dirty="0"/>
                        <a:t>Inflation have moved up.</a:t>
                      </a:r>
                      <a:endParaRPr kumimoji="1" lang="ja-JP" altLang="en-US" dirty="0"/>
                    </a:p>
                  </a:txBody>
                  <a:tcPr/>
                </a:tc>
                <a:tc>
                  <a:txBody>
                    <a:bodyPr/>
                    <a:lstStyle/>
                    <a:p>
                      <a:r>
                        <a:rPr kumimoji="1" lang="en-US" altLang="ja-JP" dirty="0"/>
                        <a:t>0.890</a:t>
                      </a:r>
                      <a:endParaRPr kumimoji="1" lang="ja-JP" altLang="en-US" dirty="0"/>
                    </a:p>
                  </a:txBody>
                  <a:tcPr/>
                </a:tc>
                <a:extLst>
                  <a:ext uri="{0D108BD9-81ED-4DB2-BD59-A6C34878D82A}">
                    <a16:rowId xmlns:a16="http://schemas.microsoft.com/office/drawing/2014/main" val="3394548075"/>
                  </a:ext>
                </a:extLst>
              </a:tr>
              <a:tr h="370840">
                <a:tc>
                  <a:txBody>
                    <a:bodyPr/>
                    <a:lstStyle/>
                    <a:p>
                      <a:r>
                        <a:rPr kumimoji="1" lang="en-US" altLang="ja-JP" dirty="0"/>
                        <a:t>Inflation moved lower.</a:t>
                      </a:r>
                      <a:endParaRPr kumimoji="1" lang="ja-JP" altLang="en-US" dirty="0"/>
                    </a:p>
                  </a:txBody>
                  <a:tcPr/>
                </a:tc>
                <a:tc>
                  <a:txBody>
                    <a:bodyPr/>
                    <a:lstStyle/>
                    <a:p>
                      <a:r>
                        <a:rPr kumimoji="1" lang="en-US" altLang="ja-JP" dirty="0"/>
                        <a:t>0.874</a:t>
                      </a:r>
                      <a:endParaRPr kumimoji="1" lang="ja-JP" altLang="en-US" dirty="0"/>
                    </a:p>
                  </a:txBody>
                  <a:tcPr/>
                </a:tc>
                <a:extLst>
                  <a:ext uri="{0D108BD9-81ED-4DB2-BD59-A6C34878D82A}">
                    <a16:rowId xmlns:a16="http://schemas.microsoft.com/office/drawing/2014/main" val="3292200970"/>
                  </a:ext>
                </a:extLst>
              </a:tr>
              <a:tr h="370840">
                <a:tc>
                  <a:txBody>
                    <a:bodyPr/>
                    <a:lstStyle/>
                    <a:p>
                      <a:r>
                        <a:rPr kumimoji="1" lang="en-US" altLang="ja-JP" dirty="0"/>
                        <a:t>Inflation declined.</a:t>
                      </a:r>
                      <a:endParaRPr kumimoji="1" lang="ja-JP" altLang="en-US" dirty="0"/>
                    </a:p>
                  </a:txBody>
                  <a:tcPr/>
                </a:tc>
                <a:tc>
                  <a:txBody>
                    <a:bodyPr/>
                    <a:lstStyle/>
                    <a:p>
                      <a:r>
                        <a:rPr kumimoji="1" lang="en-US" altLang="ja-JP" dirty="0"/>
                        <a:t>0.879</a:t>
                      </a:r>
                      <a:endParaRPr kumimoji="1" lang="ja-JP" altLang="en-US" dirty="0"/>
                    </a:p>
                  </a:txBody>
                  <a:tcPr/>
                </a:tc>
                <a:extLst>
                  <a:ext uri="{0D108BD9-81ED-4DB2-BD59-A6C34878D82A}">
                    <a16:rowId xmlns:a16="http://schemas.microsoft.com/office/drawing/2014/main" val="1083240300"/>
                  </a:ext>
                </a:extLst>
              </a:tr>
            </a:tbl>
          </a:graphicData>
        </a:graphic>
      </p:graphicFrame>
    </p:spTree>
    <p:extLst>
      <p:ext uri="{BB962C8B-B14F-4D97-AF65-F5344CB8AC3E}">
        <p14:creationId xmlns:p14="http://schemas.microsoft.com/office/powerpoint/2010/main" val="1862145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lstStyle/>
          <a:p>
            <a:r>
              <a:rPr kumimoji="1" lang="en-US" altLang="ja-JP" dirty="0"/>
              <a:t>Zero-shot</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9"/>
            <a:ext cx="10515600" cy="1595533"/>
          </a:xfrm>
        </p:spPr>
        <p:txBody>
          <a:bodyPr>
            <a:normAutofit/>
          </a:bodyPr>
          <a:lstStyle/>
          <a:p>
            <a:r>
              <a:rPr kumimoji="1" lang="ja-JP" altLang="en-US" sz="1800" dirty="0"/>
              <a:t>同様に</a:t>
            </a:r>
            <a:r>
              <a:rPr kumimoji="1" lang="en-US" altLang="ja-JP" sz="1800" dirty="0"/>
              <a:t>zero-shot</a:t>
            </a:r>
            <a:r>
              <a:rPr kumimoji="1" lang="ja-JP" altLang="en-US" sz="1800" dirty="0"/>
              <a:t>でのタグ付けにも活用できる</a:t>
            </a:r>
            <a:endParaRPr kumimoji="1" lang="en-US" altLang="ja-JP" sz="1800" dirty="0"/>
          </a:p>
          <a:p>
            <a:r>
              <a:rPr lang="en-US" altLang="ja-JP" sz="1800" dirty="0"/>
              <a:t>“</a:t>
            </a:r>
            <a:r>
              <a:rPr kumimoji="1" lang="en-US" altLang="ja-JP" sz="1800" dirty="0"/>
              <a:t>Inflation continued to put pressure on household budgets.”</a:t>
            </a:r>
            <a:r>
              <a:rPr kumimoji="1" lang="ja-JP" altLang="en-US" sz="1800" dirty="0"/>
              <a:t>という文に対して、各タグを</a:t>
            </a:r>
            <a:r>
              <a:rPr kumimoji="1" lang="en-US" altLang="ja-JP" sz="1800" dirty="0"/>
              <a:t>Embedding</a:t>
            </a:r>
            <a:r>
              <a:rPr kumimoji="1" lang="ja-JP" altLang="en-US" sz="1800" dirty="0"/>
              <a:t>したものとのコサイン類似度を計算</a:t>
            </a:r>
            <a:endParaRPr kumimoji="1" lang="en-US" altLang="ja-JP" sz="1800" dirty="0"/>
          </a:p>
          <a:p>
            <a:r>
              <a:rPr lang="ja-JP" altLang="en-US" sz="1800" dirty="0"/>
              <a:t>含意判定の場合と同様、閾値の設定が必要で、その設定をどうるかが課題</a:t>
            </a:r>
            <a:endParaRPr kumimoji="1" lang="ja-JP" altLang="en-US" sz="1800" dirty="0"/>
          </a:p>
        </p:txBody>
      </p:sp>
      <p:graphicFrame>
        <p:nvGraphicFramePr>
          <p:cNvPr id="3" name="表 4">
            <a:extLst>
              <a:ext uri="{FF2B5EF4-FFF2-40B4-BE49-F238E27FC236}">
                <a16:creationId xmlns:a16="http://schemas.microsoft.com/office/drawing/2014/main" id="{DD812CD1-47B2-51F8-81AD-C81EDD448797}"/>
              </a:ext>
            </a:extLst>
          </p:cNvPr>
          <p:cNvGraphicFramePr>
            <a:graphicFrameLocks noGrp="1"/>
          </p:cNvGraphicFramePr>
          <p:nvPr>
            <p:extLst>
              <p:ext uri="{D42A27DB-BD31-4B8C-83A1-F6EECF244321}">
                <p14:modId xmlns:p14="http://schemas.microsoft.com/office/powerpoint/2010/main" val="1739625908"/>
              </p:ext>
            </p:extLst>
          </p:nvPr>
        </p:nvGraphicFramePr>
        <p:xfrm>
          <a:off x="3711509" y="3342848"/>
          <a:ext cx="3955098" cy="2225040"/>
        </p:xfrm>
        <a:graphic>
          <a:graphicData uri="http://schemas.openxmlformats.org/drawingml/2006/table">
            <a:tbl>
              <a:tblPr firstRow="1" bandRow="1">
                <a:tableStyleId>{5C22544A-7EE6-4342-B048-85BDC9FD1C3A}</a:tableStyleId>
              </a:tblPr>
              <a:tblGrid>
                <a:gridCol w="2106930">
                  <a:extLst>
                    <a:ext uri="{9D8B030D-6E8A-4147-A177-3AD203B41FA5}">
                      <a16:colId xmlns:a16="http://schemas.microsoft.com/office/drawing/2014/main" val="2726188263"/>
                    </a:ext>
                  </a:extLst>
                </a:gridCol>
                <a:gridCol w="1848168">
                  <a:extLst>
                    <a:ext uri="{9D8B030D-6E8A-4147-A177-3AD203B41FA5}">
                      <a16:colId xmlns:a16="http://schemas.microsoft.com/office/drawing/2014/main" val="553823626"/>
                    </a:ext>
                  </a:extLst>
                </a:gridCol>
              </a:tblGrid>
              <a:tr h="370840">
                <a:tc>
                  <a:txBody>
                    <a:bodyPr/>
                    <a:lstStyle/>
                    <a:p>
                      <a:r>
                        <a:rPr kumimoji="1" lang="ja-JP" altLang="en-US" dirty="0"/>
                        <a:t>タグ</a:t>
                      </a:r>
                    </a:p>
                  </a:txBody>
                  <a:tcPr/>
                </a:tc>
                <a:tc>
                  <a:txBody>
                    <a:bodyPr/>
                    <a:lstStyle/>
                    <a:p>
                      <a:r>
                        <a:rPr kumimoji="1" lang="ja-JP" altLang="en-US" dirty="0"/>
                        <a:t>コサイン類似度</a:t>
                      </a:r>
                    </a:p>
                  </a:txBody>
                  <a:tcPr/>
                </a:tc>
                <a:extLst>
                  <a:ext uri="{0D108BD9-81ED-4DB2-BD59-A6C34878D82A}">
                    <a16:rowId xmlns:a16="http://schemas.microsoft.com/office/drawing/2014/main" val="2277750698"/>
                  </a:ext>
                </a:extLst>
              </a:tr>
              <a:tr h="370840">
                <a:tc>
                  <a:txBody>
                    <a:bodyPr/>
                    <a:lstStyle/>
                    <a:p>
                      <a:r>
                        <a:rPr kumimoji="1" lang="en-US" altLang="ja-JP" dirty="0"/>
                        <a:t>Inflation</a:t>
                      </a:r>
                      <a:endParaRPr kumimoji="1" lang="ja-JP" altLang="en-US" dirty="0"/>
                    </a:p>
                  </a:txBody>
                  <a:tcPr/>
                </a:tc>
                <a:tc>
                  <a:txBody>
                    <a:bodyPr/>
                    <a:lstStyle/>
                    <a:p>
                      <a:r>
                        <a:rPr kumimoji="1" lang="en-US" altLang="ja-JP" dirty="0"/>
                        <a:t>0.865</a:t>
                      </a:r>
                      <a:endParaRPr kumimoji="1" lang="ja-JP" altLang="en-US" dirty="0"/>
                    </a:p>
                  </a:txBody>
                  <a:tcPr/>
                </a:tc>
                <a:extLst>
                  <a:ext uri="{0D108BD9-81ED-4DB2-BD59-A6C34878D82A}">
                    <a16:rowId xmlns:a16="http://schemas.microsoft.com/office/drawing/2014/main" val="436132062"/>
                  </a:ext>
                </a:extLst>
              </a:tr>
              <a:tr h="370840">
                <a:tc>
                  <a:txBody>
                    <a:bodyPr/>
                    <a:lstStyle/>
                    <a:p>
                      <a:r>
                        <a:rPr kumimoji="1" lang="en-US" altLang="ja-JP" dirty="0"/>
                        <a:t>Labor Market</a:t>
                      </a:r>
                      <a:endParaRPr kumimoji="1" lang="ja-JP" altLang="en-US" dirty="0"/>
                    </a:p>
                  </a:txBody>
                  <a:tcPr/>
                </a:tc>
                <a:tc>
                  <a:txBody>
                    <a:bodyPr/>
                    <a:lstStyle/>
                    <a:p>
                      <a:r>
                        <a:rPr kumimoji="1" lang="en-US" altLang="ja-JP" dirty="0"/>
                        <a:t>0.785</a:t>
                      </a:r>
                      <a:endParaRPr kumimoji="1" lang="ja-JP" altLang="en-US" dirty="0"/>
                    </a:p>
                  </a:txBody>
                  <a:tcPr/>
                </a:tc>
                <a:extLst>
                  <a:ext uri="{0D108BD9-81ED-4DB2-BD59-A6C34878D82A}">
                    <a16:rowId xmlns:a16="http://schemas.microsoft.com/office/drawing/2014/main" val="3394548075"/>
                  </a:ext>
                </a:extLst>
              </a:tr>
              <a:tr h="370840">
                <a:tc>
                  <a:txBody>
                    <a:bodyPr/>
                    <a:lstStyle/>
                    <a:p>
                      <a:r>
                        <a:rPr kumimoji="1" lang="en-US" altLang="ja-JP" dirty="0"/>
                        <a:t>Economic Growth</a:t>
                      </a:r>
                      <a:endParaRPr kumimoji="1" lang="ja-JP" altLang="en-US" dirty="0"/>
                    </a:p>
                  </a:txBody>
                  <a:tcPr/>
                </a:tc>
                <a:tc>
                  <a:txBody>
                    <a:bodyPr/>
                    <a:lstStyle/>
                    <a:p>
                      <a:r>
                        <a:rPr kumimoji="1" lang="en-US" altLang="ja-JP" dirty="0"/>
                        <a:t>0.790</a:t>
                      </a:r>
                      <a:endParaRPr kumimoji="1" lang="ja-JP" altLang="en-US" dirty="0"/>
                    </a:p>
                  </a:txBody>
                  <a:tcPr/>
                </a:tc>
                <a:extLst>
                  <a:ext uri="{0D108BD9-81ED-4DB2-BD59-A6C34878D82A}">
                    <a16:rowId xmlns:a16="http://schemas.microsoft.com/office/drawing/2014/main" val="3292200970"/>
                  </a:ext>
                </a:extLst>
              </a:tr>
              <a:tr h="370840">
                <a:tc>
                  <a:txBody>
                    <a:bodyPr/>
                    <a:lstStyle/>
                    <a:p>
                      <a:r>
                        <a:rPr kumimoji="1" lang="en-US" altLang="ja-JP" dirty="0"/>
                        <a:t>Sports</a:t>
                      </a:r>
                      <a:endParaRPr kumimoji="1" lang="ja-JP" altLang="en-US" dirty="0"/>
                    </a:p>
                  </a:txBody>
                  <a:tcPr/>
                </a:tc>
                <a:tc>
                  <a:txBody>
                    <a:bodyPr/>
                    <a:lstStyle/>
                    <a:p>
                      <a:r>
                        <a:rPr kumimoji="1" lang="en-US" altLang="ja-JP" dirty="0"/>
                        <a:t>0.717</a:t>
                      </a:r>
                      <a:endParaRPr kumimoji="1" lang="ja-JP" altLang="en-US" dirty="0"/>
                    </a:p>
                  </a:txBody>
                  <a:tcPr/>
                </a:tc>
                <a:extLst>
                  <a:ext uri="{0D108BD9-81ED-4DB2-BD59-A6C34878D82A}">
                    <a16:rowId xmlns:a16="http://schemas.microsoft.com/office/drawing/2014/main" val="1083240300"/>
                  </a:ext>
                </a:extLst>
              </a:tr>
              <a:tr h="370840">
                <a:tc>
                  <a:txBody>
                    <a:bodyPr/>
                    <a:lstStyle/>
                    <a:p>
                      <a:r>
                        <a:rPr kumimoji="1" lang="en-US" altLang="ja-JP" dirty="0"/>
                        <a:t>Travel</a:t>
                      </a:r>
                      <a:endParaRPr kumimoji="1" lang="ja-JP" altLang="en-US" dirty="0"/>
                    </a:p>
                  </a:txBody>
                  <a:tcPr/>
                </a:tc>
                <a:tc>
                  <a:txBody>
                    <a:bodyPr/>
                    <a:lstStyle/>
                    <a:p>
                      <a:r>
                        <a:rPr kumimoji="1" lang="en-US" altLang="ja-JP" dirty="0"/>
                        <a:t>0.750</a:t>
                      </a:r>
                      <a:endParaRPr kumimoji="1" lang="ja-JP" altLang="en-US" dirty="0"/>
                    </a:p>
                  </a:txBody>
                  <a:tcPr/>
                </a:tc>
                <a:extLst>
                  <a:ext uri="{0D108BD9-81ED-4DB2-BD59-A6C34878D82A}">
                    <a16:rowId xmlns:a16="http://schemas.microsoft.com/office/drawing/2014/main" val="1268390646"/>
                  </a:ext>
                </a:extLst>
              </a:tr>
            </a:tbl>
          </a:graphicData>
        </a:graphic>
      </p:graphicFrame>
    </p:spTree>
    <p:extLst>
      <p:ext uri="{BB962C8B-B14F-4D97-AF65-F5344CB8AC3E}">
        <p14:creationId xmlns:p14="http://schemas.microsoft.com/office/powerpoint/2010/main" val="13137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57065" y="158333"/>
            <a:ext cx="10515600" cy="750247"/>
          </a:xfrm>
        </p:spPr>
        <p:txBody>
          <a:bodyPr>
            <a:normAutofit/>
          </a:bodyPr>
          <a:lstStyle/>
          <a:p>
            <a:r>
              <a:rPr lang="ja-JP" altLang="en-US" dirty="0"/>
              <a:t>テキスト検索（データ①）</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28937" y="933802"/>
            <a:ext cx="11635274" cy="750246"/>
          </a:xfrm>
        </p:spPr>
        <p:txBody>
          <a:bodyPr>
            <a:normAutofit/>
          </a:bodyPr>
          <a:lstStyle/>
          <a:p>
            <a:r>
              <a:rPr lang="en-US" altLang="ja-JP" sz="1800" dirty="0"/>
              <a:t>“delicious coffee beans” </a:t>
            </a:r>
            <a:r>
              <a:rPr lang="ja-JP" altLang="en-US" sz="1800" dirty="0"/>
              <a:t>を</a:t>
            </a:r>
            <a:r>
              <a:rPr lang="en-US" altLang="ja-JP" sz="1800" dirty="0"/>
              <a:t>Embedding</a:t>
            </a:r>
            <a:r>
              <a:rPr lang="ja-JP" altLang="en-US" sz="1800" dirty="0"/>
              <a:t>し、コサイン類似度の高い順に３つ抽出</a:t>
            </a:r>
            <a:endParaRPr lang="en-US" altLang="ja-JP" sz="1800" dirty="0"/>
          </a:p>
          <a:p>
            <a:r>
              <a:rPr kumimoji="1" lang="ja-JP" altLang="en-US" sz="1800" dirty="0"/>
              <a:t>適切なレビューが抽出されているように見える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1713238815"/>
              </p:ext>
            </p:extLst>
          </p:nvPr>
        </p:nvGraphicFramePr>
        <p:xfrm>
          <a:off x="228937" y="1909227"/>
          <a:ext cx="11776788" cy="4790440"/>
        </p:xfrm>
        <a:graphic>
          <a:graphicData uri="http://schemas.openxmlformats.org/drawingml/2006/table">
            <a:tbl>
              <a:tblPr firstRow="1" bandRow="1">
                <a:tableStyleId>{5C22544A-7EE6-4342-B048-85BDC9FD1C3A}</a:tableStyleId>
              </a:tblPr>
              <a:tblGrid>
                <a:gridCol w="1615884">
                  <a:extLst>
                    <a:ext uri="{9D8B030D-6E8A-4147-A177-3AD203B41FA5}">
                      <a16:colId xmlns:a16="http://schemas.microsoft.com/office/drawing/2014/main" val="3351207138"/>
                    </a:ext>
                  </a:extLst>
                </a:gridCol>
                <a:gridCol w="5251116">
                  <a:extLst>
                    <a:ext uri="{9D8B030D-6E8A-4147-A177-3AD203B41FA5}">
                      <a16:colId xmlns:a16="http://schemas.microsoft.com/office/drawing/2014/main" val="3375519699"/>
                    </a:ext>
                  </a:extLst>
                </a:gridCol>
                <a:gridCol w="4909788">
                  <a:extLst>
                    <a:ext uri="{9D8B030D-6E8A-4147-A177-3AD203B41FA5}">
                      <a16:colId xmlns:a16="http://schemas.microsoft.com/office/drawing/2014/main" val="3627755545"/>
                    </a:ext>
                  </a:extLst>
                </a:gridCol>
              </a:tblGrid>
              <a:tr h="370840">
                <a:tc>
                  <a:txBody>
                    <a:bodyPr/>
                    <a:lstStyle/>
                    <a:p>
                      <a:r>
                        <a:rPr kumimoji="1" lang="en-US" altLang="ja-JP" dirty="0"/>
                        <a:t>Summary</a:t>
                      </a:r>
                      <a:endParaRPr kumimoji="1" lang="ja-JP" altLang="en-US" dirty="0"/>
                    </a:p>
                  </a:txBody>
                  <a:tcPr/>
                </a:tc>
                <a:tc>
                  <a:txBody>
                    <a:bodyPr/>
                    <a:lstStyle/>
                    <a:p>
                      <a:r>
                        <a:rPr kumimoji="1" lang="en-US" altLang="ja-JP" dirty="0"/>
                        <a:t>Text</a:t>
                      </a:r>
                      <a:endParaRPr kumimoji="1" lang="ja-JP" altLang="en-US" dirty="0"/>
                    </a:p>
                  </a:txBody>
                  <a:tcPr/>
                </a:tc>
                <a:tc>
                  <a:txBody>
                    <a:bodyPr/>
                    <a:lstStyle/>
                    <a:p>
                      <a:r>
                        <a:rPr kumimoji="1" lang="ja-JP" altLang="en-US" dirty="0"/>
                        <a:t>日本訳</a:t>
                      </a:r>
                    </a:p>
                  </a:txBody>
                  <a:tcPr/>
                </a:tc>
                <a:extLst>
                  <a:ext uri="{0D108BD9-81ED-4DB2-BD59-A6C34878D82A}">
                    <a16:rowId xmlns:a16="http://schemas.microsoft.com/office/drawing/2014/main" val="1868490217"/>
                  </a:ext>
                </a:extLst>
              </a:tr>
              <a:tr h="370840">
                <a:tc>
                  <a:txBody>
                    <a:bodyPr/>
                    <a:lstStyle/>
                    <a:p>
                      <a:r>
                        <a:rPr kumimoji="1" lang="en-US" altLang="ja-JP" sz="1800" b="0" i="0" kern="1200" dirty="0">
                          <a:solidFill>
                            <a:schemeClr val="dk1"/>
                          </a:solidFill>
                          <a:effectLst/>
                          <a:latin typeface="+mn-lt"/>
                          <a:ea typeface="+mn-ea"/>
                          <a:cs typeface="+mn-cs"/>
                        </a:rPr>
                        <a:t>Delicious</a:t>
                      </a:r>
                      <a:endParaRPr kumimoji="1" lang="ja-JP" altLang="en-US" dirty="0"/>
                    </a:p>
                  </a:txBody>
                  <a:tcPr/>
                </a:tc>
                <a:tc>
                  <a:txBody>
                    <a:bodyPr/>
                    <a:lstStyle/>
                    <a:p>
                      <a:r>
                        <a:rPr kumimoji="1" lang="en-US" altLang="ja-JP" sz="1600" dirty="0"/>
                        <a:t> While there may be better coffee beans available, this is my first purchase and my first time grinding my own beans.  I read several reviews before purchasing this brand, and am extremely pleased with the way the coffee tastes.  </a:t>
                      </a:r>
                      <a:r>
                        <a:rPr kumimoji="1" lang="en-US" altLang="ja-JP" sz="1600" dirty="0" err="1"/>
                        <a:t>Sooooo</a:t>
                      </a:r>
                      <a:r>
                        <a:rPr kumimoji="1" lang="en-US" altLang="ja-JP" sz="1600" dirty="0"/>
                        <a:t> much better than Starbucks.  I can't believe the difference!  However, I should have purchased a smaller quantity since it is taking me quite a while to use up a 2 pound bag.  I understand that coffee should be used up fairly soon after the bag has been opened.</a:t>
                      </a:r>
                    </a:p>
                  </a:txBody>
                  <a:tcPr/>
                </a:tc>
                <a:tc>
                  <a:txBody>
                    <a:bodyPr/>
                    <a:lstStyle/>
                    <a:p>
                      <a:r>
                        <a:rPr kumimoji="1" lang="ja-JP" altLang="en-US" sz="1600" b="0" i="0" kern="1200" dirty="0">
                          <a:solidFill>
                            <a:schemeClr val="dk1"/>
                          </a:solidFill>
                          <a:effectLst/>
                          <a:latin typeface="+mn-lt"/>
                          <a:ea typeface="+mn-ea"/>
                          <a:cs typeface="+mn-cs"/>
                        </a:rPr>
                        <a:t>確かにもっと良いコーヒー豆があるかもしれませんが、これは私が初めて購入し、自分で豆を挽く初めての経験です。このブランドを購入する前にいくつかのレビューを読みましたが、コーヒーの味には非常に満足しています。スターバックスよりもずっと良いです。その違いが信じられません！ただ、</a:t>
                      </a:r>
                      <a:r>
                        <a:rPr kumimoji="1" lang="en-US" altLang="ja-JP" sz="1600" b="0" i="0" kern="1200" dirty="0">
                          <a:solidFill>
                            <a:schemeClr val="dk1"/>
                          </a:solidFill>
                          <a:effectLst/>
                          <a:latin typeface="+mn-lt"/>
                          <a:ea typeface="+mn-ea"/>
                          <a:cs typeface="+mn-cs"/>
                        </a:rPr>
                        <a:t>2</a:t>
                      </a:r>
                      <a:r>
                        <a:rPr kumimoji="1" lang="ja-JP" altLang="en-US" sz="1600" b="0" i="0" kern="1200" dirty="0">
                          <a:solidFill>
                            <a:schemeClr val="dk1"/>
                          </a:solidFill>
                          <a:effectLst/>
                          <a:latin typeface="+mn-lt"/>
                          <a:ea typeface="+mn-ea"/>
                          <a:cs typeface="+mn-cs"/>
                        </a:rPr>
                        <a:t>ポンドの袋を使いきるのにかなりの時間がかかっているので、もっと少ない量を購入すべきだったと思います。袋を開けた後は、コーヒーを早めに使い切るべきだと理解しています。</a:t>
                      </a:r>
                      <a:endParaRPr kumimoji="1" lang="ja-JP" altLang="en-US" sz="1600" dirty="0"/>
                    </a:p>
                  </a:txBody>
                  <a:tcPr/>
                </a:tc>
                <a:extLst>
                  <a:ext uri="{0D108BD9-81ED-4DB2-BD59-A6C34878D82A}">
                    <a16:rowId xmlns:a16="http://schemas.microsoft.com/office/drawing/2014/main" val="3880481537"/>
                  </a:ext>
                </a:extLst>
              </a:tr>
              <a:tr h="370840">
                <a:tc>
                  <a:txBody>
                    <a:bodyPr/>
                    <a:lstStyle/>
                    <a:p>
                      <a:r>
                        <a:rPr kumimoji="1" lang="en-US" altLang="ja-JP" sz="1800" b="0" i="0" kern="1200" dirty="0">
                          <a:solidFill>
                            <a:schemeClr val="dk1"/>
                          </a:solidFill>
                          <a:effectLst/>
                          <a:latin typeface="+mn-lt"/>
                          <a:ea typeface="+mn-ea"/>
                          <a:cs typeface="+mn-cs"/>
                        </a:rPr>
                        <a:t>Delicious!!!!</a:t>
                      </a:r>
                      <a:endParaRPr kumimoji="1" lang="ja-JP" altLang="en-US" dirty="0"/>
                    </a:p>
                  </a:txBody>
                  <a:tcPr/>
                </a:tc>
                <a:tc>
                  <a:txBody>
                    <a:bodyPr/>
                    <a:lstStyle/>
                    <a:p>
                      <a:r>
                        <a:rPr kumimoji="1" lang="en-US" altLang="ja-JP" sz="1600" dirty="0"/>
                        <a:t>A coffee treat. Now that my husband and I drink this coffee, there is no going back to the plain stuff ;).</a:t>
                      </a:r>
                      <a:endParaRPr kumimoji="1" lang="ja-JP" altLang="en-US" sz="1600" dirty="0"/>
                    </a:p>
                  </a:txBody>
                  <a:tcPr/>
                </a:tc>
                <a:tc>
                  <a:txBody>
                    <a:bodyPr/>
                    <a:lstStyle/>
                    <a:p>
                      <a:r>
                        <a:rPr kumimoji="1" lang="ja-JP" altLang="en-US" sz="1600" dirty="0"/>
                        <a:t>コーヒーの楽しみ。夫と私がこのコーヒーを飲むようになってから、普通のものには戻れませんね </a:t>
                      </a:r>
                      <a:r>
                        <a:rPr kumimoji="1" lang="en-US" altLang="ja-JP" sz="1600" dirty="0"/>
                        <a:t>;)</a:t>
                      </a:r>
                      <a:r>
                        <a:rPr kumimoji="1" lang="ja-JP" altLang="en-US" sz="1600" dirty="0"/>
                        <a:t>。</a:t>
                      </a:r>
                    </a:p>
                  </a:txBody>
                  <a:tcPr/>
                </a:tc>
                <a:extLst>
                  <a:ext uri="{0D108BD9-81ED-4DB2-BD59-A6C34878D82A}">
                    <a16:rowId xmlns:a16="http://schemas.microsoft.com/office/drawing/2014/main" val="436576630"/>
                  </a:ext>
                </a:extLst>
              </a:tr>
              <a:tr h="370840">
                <a:tc>
                  <a:txBody>
                    <a:bodyPr/>
                    <a:lstStyle/>
                    <a:p>
                      <a:r>
                        <a:rPr kumimoji="1" lang="en-US" altLang="ja-JP" sz="1800" b="0" i="0" kern="1200" dirty="0">
                          <a:solidFill>
                            <a:schemeClr val="dk1"/>
                          </a:solidFill>
                          <a:effectLst/>
                          <a:latin typeface="+mn-lt"/>
                          <a:ea typeface="+mn-ea"/>
                          <a:cs typeface="+mn-cs"/>
                        </a:rPr>
                        <a:t>Great Coffee</a:t>
                      </a:r>
                      <a:endParaRPr kumimoji="1" lang="ja-JP" altLang="en-US" dirty="0"/>
                    </a:p>
                  </a:txBody>
                  <a:tcPr/>
                </a:tc>
                <a:tc>
                  <a:txBody>
                    <a:bodyPr/>
                    <a:lstStyle/>
                    <a:p>
                      <a:r>
                        <a:rPr kumimoji="1" lang="en-US" altLang="ja-JP" sz="1600" b="0" i="0" kern="1200" dirty="0">
                          <a:solidFill>
                            <a:schemeClr val="dk1"/>
                          </a:solidFill>
                          <a:effectLst/>
                          <a:latin typeface="+mn-lt"/>
                          <a:ea typeface="+mn-ea"/>
                          <a:cs typeface="+mn-cs"/>
                        </a:rPr>
                        <a:t>I have a coffee maker that grinds my coffee beans. It's hard to find whole bean </a:t>
                      </a:r>
                      <a:r>
                        <a:rPr kumimoji="1" lang="en-US" altLang="ja-JP" sz="1600" b="0" i="0" kern="1200" dirty="0" err="1">
                          <a:solidFill>
                            <a:schemeClr val="dk1"/>
                          </a:solidFill>
                          <a:effectLst/>
                          <a:latin typeface="+mn-lt"/>
                          <a:ea typeface="+mn-ea"/>
                          <a:cs typeface="+mn-cs"/>
                        </a:rPr>
                        <a:t>decafinated</a:t>
                      </a:r>
                      <a:r>
                        <a:rPr kumimoji="1" lang="en-US" altLang="ja-JP" sz="1600" b="0" i="0" kern="1200" dirty="0">
                          <a:solidFill>
                            <a:schemeClr val="dk1"/>
                          </a:solidFill>
                          <a:effectLst/>
                          <a:latin typeface="+mn-lt"/>
                          <a:ea typeface="+mn-ea"/>
                          <a:cs typeface="+mn-cs"/>
                        </a:rPr>
                        <a:t> coffee. When I find it in the brand that I like, I am excited. Seattle's Best is my favorite.</a:t>
                      </a:r>
                      <a:endParaRPr kumimoji="1" lang="ja-JP" altLang="en-US" sz="1600" dirty="0"/>
                    </a:p>
                  </a:txBody>
                  <a:tcPr/>
                </a:tc>
                <a:tc>
                  <a:txBody>
                    <a:bodyPr/>
                    <a:lstStyle/>
                    <a:p>
                      <a:r>
                        <a:rPr kumimoji="1" lang="ja-JP" altLang="en-US" sz="1600" dirty="0"/>
                        <a:t>私はコーヒー豆を挽くコーヒーメーカーを持っています。カフェインレスの丸ごとのコーヒー豆を見つけるのは難しいです。好きなブランドでそれを見つけると、私はワクワクします。シアトルズ・ベストは私のお気に入りです。</a:t>
                      </a:r>
                    </a:p>
                  </a:txBody>
                  <a:tcPr/>
                </a:tc>
                <a:extLst>
                  <a:ext uri="{0D108BD9-81ED-4DB2-BD59-A6C34878D82A}">
                    <a16:rowId xmlns:a16="http://schemas.microsoft.com/office/drawing/2014/main" val="2989623148"/>
                  </a:ext>
                </a:extLst>
              </a:tr>
            </a:tbl>
          </a:graphicData>
        </a:graphic>
      </p:graphicFrame>
    </p:spTree>
    <p:extLst>
      <p:ext uri="{BB962C8B-B14F-4D97-AF65-F5344CB8AC3E}">
        <p14:creationId xmlns:p14="http://schemas.microsoft.com/office/powerpoint/2010/main" val="412535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91751" y="167663"/>
            <a:ext cx="10515600" cy="750247"/>
          </a:xfrm>
        </p:spPr>
        <p:txBody>
          <a:bodyPr/>
          <a:lstStyle/>
          <a:p>
            <a:r>
              <a:rPr lang="ja-JP" altLang="en-US" dirty="0"/>
              <a:t>テキスト検索（データ②）</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78363" y="798998"/>
            <a:ext cx="11635274" cy="750246"/>
          </a:xfrm>
        </p:spPr>
        <p:txBody>
          <a:bodyPr>
            <a:normAutofit/>
          </a:bodyPr>
          <a:lstStyle/>
          <a:p>
            <a:r>
              <a:rPr lang="en-US" altLang="ja-JP" sz="1800" dirty="0"/>
              <a:t>“</a:t>
            </a:r>
            <a:r>
              <a:rPr lang="ja-JP" altLang="en-US" sz="1800" dirty="0"/>
              <a:t>台風の影響</a:t>
            </a:r>
            <a:r>
              <a:rPr lang="en-US" altLang="ja-JP" sz="1800" dirty="0"/>
              <a:t>” </a:t>
            </a:r>
            <a:r>
              <a:rPr lang="ja-JP" altLang="en-US" sz="1800" dirty="0"/>
              <a:t>を</a:t>
            </a:r>
            <a:r>
              <a:rPr lang="en-US" altLang="ja-JP" sz="1800" dirty="0"/>
              <a:t>Embedding</a:t>
            </a:r>
            <a:r>
              <a:rPr lang="ja-JP" altLang="en-US" sz="1800" dirty="0"/>
              <a:t>し、コサイン類似度の高い順に</a:t>
            </a:r>
            <a:r>
              <a:rPr lang="en-US" altLang="ja-JP" sz="1800" dirty="0"/>
              <a:t>5</a:t>
            </a:r>
            <a:r>
              <a:rPr lang="ja-JP" altLang="en-US" sz="1800" dirty="0"/>
              <a:t>つ抽出</a:t>
            </a:r>
            <a:endParaRPr lang="en-US" altLang="ja-JP" sz="1800" dirty="0"/>
          </a:p>
          <a:p>
            <a:r>
              <a:rPr kumimoji="1" lang="ja-JP" altLang="en-US" sz="1800" dirty="0"/>
              <a:t>適切な文が抽出されているように見える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2159337289"/>
              </p:ext>
            </p:extLst>
          </p:nvPr>
        </p:nvGraphicFramePr>
        <p:xfrm>
          <a:off x="454617" y="1558575"/>
          <a:ext cx="11282766" cy="5217160"/>
        </p:xfrm>
        <a:graphic>
          <a:graphicData uri="http://schemas.openxmlformats.org/drawingml/2006/table">
            <a:tbl>
              <a:tblPr firstRow="1" bandRow="1">
                <a:tableStyleId>{5C22544A-7EE6-4342-B048-85BDC9FD1C3A}</a:tableStyleId>
              </a:tblPr>
              <a:tblGrid>
                <a:gridCol w="3086418">
                  <a:extLst>
                    <a:ext uri="{9D8B030D-6E8A-4147-A177-3AD203B41FA5}">
                      <a16:colId xmlns:a16="http://schemas.microsoft.com/office/drawing/2014/main" val="2478430794"/>
                    </a:ext>
                  </a:extLst>
                </a:gridCol>
                <a:gridCol w="1460818">
                  <a:extLst>
                    <a:ext uri="{9D8B030D-6E8A-4147-A177-3AD203B41FA5}">
                      <a16:colId xmlns:a16="http://schemas.microsoft.com/office/drawing/2014/main" val="3375519699"/>
                    </a:ext>
                  </a:extLst>
                </a:gridCol>
                <a:gridCol w="6735530">
                  <a:extLst>
                    <a:ext uri="{9D8B030D-6E8A-4147-A177-3AD203B41FA5}">
                      <a16:colId xmlns:a16="http://schemas.microsoft.com/office/drawing/2014/main" val="3627755545"/>
                    </a:ext>
                  </a:extLst>
                </a:gridCol>
              </a:tblGrid>
              <a:tr h="370840">
                <a:tc>
                  <a:txBody>
                    <a:bodyPr/>
                    <a:lstStyle/>
                    <a:p>
                      <a:r>
                        <a:rPr kumimoji="1" lang="ja-JP" altLang="en-US" dirty="0"/>
                        <a:t>業種・職種</a:t>
                      </a:r>
                    </a:p>
                  </a:txBody>
                  <a:tcPr/>
                </a:tc>
                <a:tc>
                  <a:txBody>
                    <a:bodyPr/>
                    <a:lstStyle/>
                    <a:p>
                      <a:r>
                        <a:rPr kumimoji="1" lang="ja-JP" altLang="en-US" dirty="0"/>
                        <a:t>判断の理由</a:t>
                      </a:r>
                    </a:p>
                  </a:txBody>
                  <a:tcPr/>
                </a:tc>
                <a:tc>
                  <a:txBody>
                    <a:bodyPr/>
                    <a:lstStyle/>
                    <a:p>
                      <a:r>
                        <a:rPr kumimoji="1" lang="ja-JP" altLang="en-US" dirty="0"/>
                        <a:t>説明文</a:t>
                      </a:r>
                    </a:p>
                  </a:txBody>
                  <a:tcPr/>
                </a:tc>
                <a:extLst>
                  <a:ext uri="{0D108BD9-81ED-4DB2-BD59-A6C34878D82A}">
                    <a16:rowId xmlns:a16="http://schemas.microsoft.com/office/drawing/2014/main" val="1868490217"/>
                  </a:ext>
                </a:extLst>
              </a:tr>
              <a:tr h="370840">
                <a:tc>
                  <a:txBody>
                    <a:bodyPr/>
                    <a:lstStyle/>
                    <a:p>
                      <a:r>
                        <a:rPr kumimoji="1" lang="ja-JP" altLang="en-US" sz="1600" dirty="0">
                          <a:latin typeface="+mn-lt"/>
                        </a:rPr>
                        <a:t>一般小売店［土産］（経営者）</a:t>
                      </a:r>
                      <a:endParaRPr kumimoji="1" lang="en-US" altLang="ja-JP" sz="1600" dirty="0">
                        <a:latin typeface="+mn-lt"/>
                      </a:endParaRPr>
                    </a:p>
                  </a:txBody>
                  <a:tcPr/>
                </a:tc>
                <a:tc>
                  <a:txBody>
                    <a:bodyPr/>
                    <a:lstStyle/>
                    <a:p>
                      <a:r>
                        <a:rPr kumimoji="1" lang="ja-JP" altLang="en-US" sz="1600" dirty="0">
                          <a:latin typeface="+mn-lt"/>
                        </a:rPr>
                        <a:t>来客数の動き</a:t>
                      </a:r>
                      <a:endParaRPr kumimoji="1" lang="en-US" altLang="ja-JP" sz="1600" dirty="0">
                        <a:latin typeface="+mn-lt"/>
                      </a:endParaRPr>
                    </a:p>
                  </a:txBody>
                  <a:tcPr/>
                </a:tc>
                <a:tc>
                  <a:txBody>
                    <a:bodyPr/>
                    <a:lstStyle/>
                    <a:p>
                      <a:r>
                        <a:rPr kumimoji="1" lang="ja-JP" altLang="en-US" sz="1600" dirty="0">
                          <a:latin typeface="+mn-lt"/>
                        </a:rPr>
                        <a:t>お盆の繁忙期での台風７号の直撃による交通網の乱れが景気回復の冷や水となった。このアクシデントを除けば、新型コロナウイルス感染症発生前の</a:t>
                      </a:r>
                      <a:r>
                        <a:rPr kumimoji="1" lang="en-US" altLang="ja-JP" sz="1600" dirty="0">
                          <a:latin typeface="+mn-lt"/>
                        </a:rPr>
                        <a:t>85</a:t>
                      </a:r>
                      <a:r>
                        <a:rPr kumimoji="1" lang="ja-JP" altLang="en-US" sz="1600" dirty="0">
                          <a:latin typeface="+mn-lt"/>
                        </a:rPr>
                        <a:t>％くらいまで観光客は戻っている。</a:t>
                      </a:r>
                    </a:p>
                  </a:txBody>
                  <a:tcPr/>
                </a:tc>
                <a:extLst>
                  <a:ext uri="{0D108BD9-81ED-4DB2-BD59-A6C34878D82A}">
                    <a16:rowId xmlns:a16="http://schemas.microsoft.com/office/drawing/2014/main" val="3880481537"/>
                  </a:ext>
                </a:extLst>
              </a:tr>
              <a:tr h="370840">
                <a:tc>
                  <a:txBody>
                    <a:bodyPr/>
                    <a:lstStyle/>
                    <a:p>
                      <a:r>
                        <a:rPr kumimoji="1" lang="ja-JP" altLang="en-US" sz="1600" dirty="0">
                          <a:latin typeface="+mn-lt"/>
                        </a:rPr>
                        <a:t>旅行代理店（所長）</a:t>
                      </a:r>
                    </a:p>
                  </a:txBody>
                  <a:tcPr/>
                </a:tc>
                <a:tc>
                  <a:txBody>
                    <a:bodyPr/>
                    <a:lstStyle/>
                    <a:p>
                      <a:r>
                        <a:rPr kumimoji="1" lang="ja-JP" altLang="en-US" sz="1600" dirty="0">
                          <a:latin typeface="+mn-lt"/>
                        </a:rPr>
                        <a:t>来客数の動き</a:t>
                      </a:r>
                    </a:p>
                  </a:txBody>
                  <a:tcPr/>
                </a:tc>
                <a:tc>
                  <a:txBody>
                    <a:bodyPr/>
                    <a:lstStyle/>
                    <a:p>
                      <a:r>
                        <a:rPr kumimoji="1" lang="ja-JP" altLang="en-US" sz="1600" dirty="0">
                          <a:latin typeface="+mn-lt"/>
                        </a:rPr>
                        <a:t>お盆時期の台風は結構な影響が出たものの、外国人客の来訪も右肩上がりで、日帰り客のほか、宿泊者の割合も増えてきている。</a:t>
                      </a:r>
                    </a:p>
                  </a:txBody>
                  <a:tcPr/>
                </a:tc>
                <a:extLst>
                  <a:ext uri="{0D108BD9-81ED-4DB2-BD59-A6C34878D82A}">
                    <a16:rowId xmlns:a16="http://schemas.microsoft.com/office/drawing/2014/main" val="2989623148"/>
                  </a:ext>
                </a:extLst>
              </a:tr>
              <a:tr h="370840">
                <a:tc>
                  <a:txBody>
                    <a:bodyPr/>
                    <a:lstStyle/>
                    <a:p>
                      <a:r>
                        <a:rPr kumimoji="1" lang="ja-JP" altLang="en-US" sz="1600" dirty="0">
                          <a:latin typeface="+mn-lt"/>
                        </a:rPr>
                        <a:t>スーパー（企画担当）</a:t>
                      </a:r>
                    </a:p>
                  </a:txBody>
                  <a:tcPr/>
                </a:tc>
                <a:tc>
                  <a:txBody>
                    <a:bodyPr/>
                    <a:lstStyle/>
                    <a:p>
                      <a:r>
                        <a:rPr kumimoji="1" lang="ja-JP" altLang="en-US" sz="1600" dirty="0">
                          <a:latin typeface="+mn-lt"/>
                        </a:rPr>
                        <a:t>単価の動き</a:t>
                      </a:r>
                    </a:p>
                  </a:txBody>
                  <a:tcPr/>
                </a:tc>
                <a:tc>
                  <a:txBody>
                    <a:bodyPr/>
                    <a:lstStyle/>
                    <a:p>
                      <a:r>
                        <a:rPr kumimoji="1" lang="ja-JP" altLang="en-US" sz="1600" dirty="0">
                          <a:latin typeface="+mn-lt"/>
                        </a:rPr>
                        <a:t>月初めの台風接近の影響による営業時間短縮や終日休業で苦戦を強いられるものの、台風後の買い込み需要やギフト需要で、客単価が上がり好調に推移している。また、今年は旧盆が月末にずれたこともあり、売上を押し上げる要因となっている。</a:t>
                      </a:r>
                    </a:p>
                  </a:txBody>
                  <a:tcPr/>
                </a:tc>
                <a:extLst>
                  <a:ext uri="{0D108BD9-81ED-4DB2-BD59-A6C34878D82A}">
                    <a16:rowId xmlns:a16="http://schemas.microsoft.com/office/drawing/2014/main" val="3664661775"/>
                  </a:ext>
                </a:extLst>
              </a:tr>
              <a:tr h="370840">
                <a:tc>
                  <a:txBody>
                    <a:bodyPr/>
                    <a:lstStyle/>
                    <a:p>
                      <a:r>
                        <a:rPr kumimoji="1" lang="ja-JP" altLang="en-US" sz="1600" dirty="0">
                          <a:latin typeface="+mn-lt"/>
                        </a:rPr>
                        <a:t>商店街（代表者）</a:t>
                      </a:r>
                    </a:p>
                  </a:txBody>
                  <a:tcPr/>
                </a:tc>
                <a:tc>
                  <a:txBody>
                    <a:bodyPr/>
                    <a:lstStyle/>
                    <a:p>
                      <a:r>
                        <a:rPr kumimoji="1" lang="ja-JP" altLang="en-US" sz="1600" dirty="0">
                          <a:latin typeface="+mn-lt"/>
                        </a:rPr>
                        <a:t>来客数の動き</a:t>
                      </a:r>
                    </a:p>
                  </a:txBody>
                  <a:tcPr/>
                </a:tc>
                <a:tc>
                  <a:txBody>
                    <a:bodyPr/>
                    <a:lstStyle/>
                    <a:p>
                      <a:r>
                        <a:rPr kumimoji="1" lang="ja-JP" altLang="en-US" sz="1600" dirty="0">
                          <a:latin typeface="+mn-lt"/>
                        </a:rPr>
                        <a:t>事前の報道等からも今夏には大きな期待を持っていたが、異常な暑さと１年の最繁忙期である旧盆期間の台風接近で、来客数は新型コロナウイルス感染症発生前の</a:t>
                      </a:r>
                      <a:r>
                        <a:rPr kumimoji="1" lang="en-US" altLang="ja-JP" sz="1600" dirty="0">
                          <a:latin typeface="+mn-lt"/>
                        </a:rPr>
                        <a:t>80</a:t>
                      </a:r>
                      <a:r>
                        <a:rPr kumimoji="1" lang="ja-JP" altLang="en-US" sz="1600" dirty="0">
                          <a:latin typeface="+mn-lt"/>
                        </a:rPr>
                        <a:t>％くらいである。</a:t>
                      </a:r>
                    </a:p>
                  </a:txBody>
                  <a:tcPr/>
                </a:tc>
                <a:extLst>
                  <a:ext uri="{0D108BD9-81ED-4DB2-BD59-A6C34878D82A}">
                    <a16:rowId xmlns:a16="http://schemas.microsoft.com/office/drawing/2014/main" val="3494936478"/>
                  </a:ext>
                </a:extLst>
              </a:tr>
              <a:tr h="370840">
                <a:tc>
                  <a:txBody>
                    <a:bodyPr/>
                    <a:lstStyle/>
                    <a:p>
                      <a:r>
                        <a:rPr kumimoji="1" lang="ja-JP" altLang="en-US" sz="1600" dirty="0">
                          <a:latin typeface="+mn-lt"/>
                        </a:rPr>
                        <a:t>その他専門店［酒］（店長）</a:t>
                      </a:r>
                    </a:p>
                  </a:txBody>
                  <a:tcPr/>
                </a:tc>
                <a:tc>
                  <a:txBody>
                    <a:bodyPr/>
                    <a:lstStyle/>
                    <a:p>
                      <a:r>
                        <a:rPr kumimoji="1" lang="ja-JP" altLang="en-US" sz="1600" dirty="0">
                          <a:latin typeface="+mn-lt"/>
                        </a:rPr>
                        <a:t>お客様の様子</a:t>
                      </a:r>
                    </a:p>
                  </a:txBody>
                  <a:tcPr/>
                </a:tc>
                <a:tc>
                  <a:txBody>
                    <a:bodyPr/>
                    <a:lstStyle/>
                    <a:p>
                      <a:r>
                        <a:rPr kumimoji="1" lang="ja-JP" altLang="en-US" sz="1600" dirty="0">
                          <a:latin typeface="+mn-lt"/>
                        </a:rPr>
                        <a:t>台風７号がお盆時期に直撃し、当地には直接台風は来なかったものの、皆がいろいろと予定を変更したことが多少響いている。８月中は良かった方だが、月末に向かって、非常に良くない兆候が出てきている。身の回りの生活費、ガソリン代や諸物価が上がっていることを肌で感じているようで、財布のひもが非常に固くなっている。飲食店に行く回数も減りつつあるのではないか。</a:t>
                      </a:r>
                    </a:p>
                  </a:txBody>
                  <a:tcPr/>
                </a:tc>
                <a:extLst>
                  <a:ext uri="{0D108BD9-81ED-4DB2-BD59-A6C34878D82A}">
                    <a16:rowId xmlns:a16="http://schemas.microsoft.com/office/drawing/2014/main" val="4040978745"/>
                  </a:ext>
                </a:extLst>
              </a:tr>
            </a:tbl>
          </a:graphicData>
        </a:graphic>
      </p:graphicFrame>
    </p:spTree>
    <p:extLst>
      <p:ext uri="{BB962C8B-B14F-4D97-AF65-F5344CB8AC3E}">
        <p14:creationId xmlns:p14="http://schemas.microsoft.com/office/powerpoint/2010/main" val="3125087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91751" y="167664"/>
            <a:ext cx="10515600" cy="644100"/>
          </a:xfrm>
        </p:spPr>
        <p:txBody>
          <a:bodyPr>
            <a:normAutofit fontScale="90000"/>
          </a:bodyPr>
          <a:lstStyle/>
          <a:p>
            <a:r>
              <a:rPr lang="ja-JP" altLang="en-US" dirty="0"/>
              <a:t>テキスト検索（データ②）</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91751" y="874492"/>
            <a:ext cx="11635274" cy="1840715"/>
          </a:xfrm>
        </p:spPr>
        <p:txBody>
          <a:bodyPr>
            <a:normAutofit/>
          </a:bodyPr>
          <a:lstStyle/>
          <a:p>
            <a:r>
              <a:rPr lang="ja-JP" altLang="en-US" sz="1800" dirty="0"/>
              <a:t>最も類似度が高かったものでコサイン類似度は</a:t>
            </a:r>
            <a:r>
              <a:rPr lang="en-US" altLang="ja-JP" sz="1800" dirty="0"/>
              <a:t>0.867</a:t>
            </a:r>
            <a:r>
              <a:rPr lang="ja-JP" altLang="en-US" sz="1800" dirty="0"/>
              <a:t>であった。</a:t>
            </a:r>
            <a:endParaRPr lang="en-US" altLang="ja-JP" sz="1800" dirty="0"/>
          </a:p>
          <a:p>
            <a:r>
              <a:rPr lang="en-US" altLang="ja-JP" sz="1800" dirty="0"/>
              <a:t>“</a:t>
            </a:r>
            <a:r>
              <a:rPr lang="ja-JP" altLang="en-US" sz="1800" dirty="0"/>
              <a:t>台風</a:t>
            </a:r>
            <a:r>
              <a:rPr lang="en-US" altLang="ja-JP" sz="1800" dirty="0"/>
              <a:t>”</a:t>
            </a:r>
            <a:r>
              <a:rPr lang="ja-JP" altLang="en-US" sz="1800" dirty="0"/>
              <a:t>という単語が含まれている中で、最もコサイン類似度が低かったものは</a:t>
            </a:r>
            <a:r>
              <a:rPr lang="en-US" altLang="ja-JP" sz="1800" dirty="0"/>
              <a:t>0.810</a:t>
            </a:r>
            <a:r>
              <a:rPr lang="ja-JP" altLang="en-US" sz="1800" dirty="0"/>
              <a:t>であった。</a:t>
            </a:r>
            <a:endParaRPr lang="en-US" altLang="ja-JP" sz="1800" dirty="0"/>
          </a:p>
          <a:p>
            <a:r>
              <a:rPr lang="en-US" altLang="ja-JP" sz="1800" dirty="0"/>
              <a:t>1</a:t>
            </a:r>
            <a:r>
              <a:rPr lang="ja-JP" altLang="en-US" sz="1800" dirty="0"/>
              <a:t>文だけコサイン類似度が</a:t>
            </a:r>
            <a:r>
              <a:rPr lang="en-US" altLang="ja-JP" sz="1800" dirty="0"/>
              <a:t>-0.009</a:t>
            </a:r>
            <a:r>
              <a:rPr lang="ja-JP" altLang="en-US" sz="1800" dirty="0"/>
              <a:t>（「３か月前と比べると、コロナ禍から脱却し、インバウンドの増加で景気は良くなっていると感じるが、その恩恵を受けられない企業にとっては、円安やウクライナ危機の余波により厳しい状況である。」）という文があったが、残りはすべて</a:t>
            </a:r>
            <a:r>
              <a:rPr lang="en-US" altLang="ja-JP" sz="1800" dirty="0"/>
              <a:t>0.75</a:t>
            </a:r>
            <a:r>
              <a:rPr lang="ja-JP" altLang="en-US" sz="1800" dirty="0"/>
              <a:t>以上であった。</a:t>
            </a:r>
            <a:endParaRPr lang="en-US" altLang="ja-JP" sz="1800" dirty="0"/>
          </a:p>
        </p:txBody>
      </p:sp>
      <p:pic>
        <p:nvPicPr>
          <p:cNvPr id="11266" name="Picture 2">
            <a:extLst>
              <a:ext uri="{FF2B5EF4-FFF2-40B4-BE49-F238E27FC236}">
                <a16:creationId xmlns:a16="http://schemas.microsoft.com/office/drawing/2014/main" id="{A253B77D-3F4E-7D2D-A922-52FE97D5A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085" y="2921893"/>
            <a:ext cx="5197539" cy="376844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892FCC88-0808-939A-7D52-90161EA04066}"/>
              </a:ext>
            </a:extLst>
          </p:cNvPr>
          <p:cNvSpPr txBox="1"/>
          <p:nvPr/>
        </p:nvSpPr>
        <p:spPr>
          <a:xfrm>
            <a:off x="4152122" y="2500604"/>
            <a:ext cx="3013788" cy="369332"/>
          </a:xfrm>
          <a:prstGeom prst="rect">
            <a:avLst/>
          </a:prstGeom>
          <a:noFill/>
        </p:spPr>
        <p:txBody>
          <a:bodyPr wrap="square" rtlCol="0">
            <a:spAutoFit/>
          </a:bodyPr>
          <a:lstStyle/>
          <a:p>
            <a:pPr algn="ctr"/>
            <a:r>
              <a:rPr kumimoji="1" lang="ja-JP" altLang="en-US" dirty="0"/>
              <a:t>コサイン類似度の分布</a:t>
            </a:r>
          </a:p>
        </p:txBody>
      </p:sp>
    </p:spTree>
    <p:extLst>
      <p:ext uri="{BB962C8B-B14F-4D97-AF65-F5344CB8AC3E}">
        <p14:creationId xmlns:p14="http://schemas.microsoft.com/office/powerpoint/2010/main" val="233360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57065" y="158333"/>
            <a:ext cx="10515600" cy="750247"/>
          </a:xfrm>
        </p:spPr>
        <p:txBody>
          <a:bodyPr/>
          <a:lstStyle/>
          <a:p>
            <a:r>
              <a:rPr lang="ja-JP" altLang="en-US" dirty="0"/>
              <a:t>テキスト検索（データ③）</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28936" y="1103760"/>
            <a:ext cx="11635274" cy="750246"/>
          </a:xfrm>
        </p:spPr>
        <p:txBody>
          <a:bodyPr>
            <a:normAutofit/>
          </a:bodyPr>
          <a:lstStyle/>
          <a:p>
            <a:r>
              <a:rPr lang="en-US" altLang="ja-JP" sz="1800" dirty="0"/>
              <a:t>“Inflation is elevated.” </a:t>
            </a:r>
            <a:r>
              <a:rPr lang="ja-JP" altLang="en-US" sz="1800" dirty="0"/>
              <a:t>を</a:t>
            </a:r>
            <a:r>
              <a:rPr lang="en-US" altLang="ja-JP" sz="1800" dirty="0"/>
              <a:t>Embedding</a:t>
            </a:r>
            <a:r>
              <a:rPr lang="ja-JP" altLang="en-US" sz="1800" dirty="0"/>
              <a:t>し、コサイン類似度の高い順に３つ抽出</a:t>
            </a:r>
            <a:endParaRPr lang="en-US" altLang="ja-JP" sz="1800" dirty="0"/>
          </a:p>
          <a:p>
            <a:r>
              <a:rPr kumimoji="1" lang="ja-JP" altLang="en-US" sz="1800" dirty="0"/>
              <a:t>適切な文が抽出されているように見える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754847632"/>
              </p:ext>
            </p:extLst>
          </p:nvPr>
        </p:nvGraphicFramePr>
        <p:xfrm>
          <a:off x="282756" y="2049186"/>
          <a:ext cx="11527635" cy="3571240"/>
        </p:xfrm>
        <a:graphic>
          <a:graphicData uri="http://schemas.openxmlformats.org/drawingml/2006/table">
            <a:tbl>
              <a:tblPr firstRow="1" bandRow="1">
                <a:tableStyleId>{5C22544A-7EE6-4342-B048-85BDC9FD1C3A}</a:tableStyleId>
              </a:tblPr>
              <a:tblGrid>
                <a:gridCol w="5957437">
                  <a:extLst>
                    <a:ext uri="{9D8B030D-6E8A-4147-A177-3AD203B41FA5}">
                      <a16:colId xmlns:a16="http://schemas.microsoft.com/office/drawing/2014/main" val="3375519699"/>
                    </a:ext>
                  </a:extLst>
                </a:gridCol>
                <a:gridCol w="5570198">
                  <a:extLst>
                    <a:ext uri="{9D8B030D-6E8A-4147-A177-3AD203B41FA5}">
                      <a16:colId xmlns:a16="http://schemas.microsoft.com/office/drawing/2014/main" val="3627755545"/>
                    </a:ext>
                  </a:extLst>
                </a:gridCol>
              </a:tblGrid>
              <a:tr h="370840">
                <a:tc>
                  <a:txBody>
                    <a:bodyPr/>
                    <a:lstStyle/>
                    <a:p>
                      <a:r>
                        <a:rPr kumimoji="1" lang="en-US" altLang="ja-JP" dirty="0"/>
                        <a:t>Text</a:t>
                      </a:r>
                      <a:endParaRPr kumimoji="1" lang="ja-JP" altLang="en-US" dirty="0"/>
                    </a:p>
                  </a:txBody>
                  <a:tcPr/>
                </a:tc>
                <a:tc>
                  <a:txBody>
                    <a:bodyPr/>
                    <a:lstStyle/>
                    <a:p>
                      <a:r>
                        <a:rPr kumimoji="1" lang="ja-JP" altLang="en-US" dirty="0"/>
                        <a:t>日本語訳</a:t>
                      </a:r>
                    </a:p>
                  </a:txBody>
                  <a:tcPr/>
                </a:tc>
                <a:extLst>
                  <a:ext uri="{0D108BD9-81ED-4DB2-BD59-A6C34878D82A}">
                    <a16:rowId xmlns:a16="http://schemas.microsoft.com/office/drawing/2014/main" val="1868490217"/>
                  </a:ext>
                </a:extLst>
              </a:tr>
              <a:tr h="370840">
                <a:tc>
                  <a:txBody>
                    <a:bodyPr/>
                    <a:lstStyle/>
                    <a:p>
                      <a:r>
                        <a:rPr kumimoji="1" lang="en-US" altLang="ja-JP" sz="1600" dirty="0"/>
                        <a:t> Inflation continued to put pressure on household budgets.</a:t>
                      </a:r>
                    </a:p>
                  </a:txBody>
                  <a:tcPr/>
                </a:tc>
                <a:tc>
                  <a:txBody>
                    <a:bodyPr/>
                    <a:lstStyle/>
                    <a:p>
                      <a:r>
                        <a:rPr kumimoji="1" lang="ja-JP" altLang="en-US" sz="1600" dirty="0"/>
                        <a:t>インフレーションは家計の予算に引き続き圧力をかけていました。</a:t>
                      </a:r>
                    </a:p>
                  </a:txBody>
                  <a:tcPr/>
                </a:tc>
                <a:extLst>
                  <a:ext uri="{0D108BD9-81ED-4DB2-BD59-A6C34878D82A}">
                    <a16:rowId xmlns:a16="http://schemas.microsoft.com/office/drawing/2014/main" val="3880481537"/>
                  </a:ext>
                </a:extLst>
              </a:tr>
              <a:tr h="370840">
                <a:tc>
                  <a:txBody>
                    <a:bodyPr/>
                    <a:lstStyle/>
                    <a:p>
                      <a:r>
                        <a:rPr kumimoji="1" lang="en-US" altLang="ja-JP" sz="1600" dirty="0"/>
                        <a:t>Reports noted persistent inflation across industries and products, including prices for food, insurance, health care, legal services, packaging, and some manufacturing products, such as plastic and cardboard, due to continued cost pressures from materials and labor.</a:t>
                      </a:r>
                      <a:endParaRPr kumimoji="1" lang="ja-JP" altLang="en-US" sz="1600" dirty="0"/>
                    </a:p>
                  </a:txBody>
                  <a:tcPr/>
                </a:tc>
                <a:tc>
                  <a:txBody>
                    <a:bodyPr/>
                    <a:lstStyle/>
                    <a:p>
                      <a:r>
                        <a:rPr kumimoji="1" lang="ja-JP" altLang="en-US" sz="1600" dirty="0"/>
                        <a:t>レポートによれば、材料や労働の継続的なコスト圧力のため、食品、保険、医療、法的サービス、包装、そしてプラスチックやダンボールなどの一部の製造製品を含む業界や製品全体でのインフレーションが持続していると指摘されています。</a:t>
                      </a:r>
                    </a:p>
                  </a:txBody>
                  <a:tcPr/>
                </a:tc>
                <a:extLst>
                  <a:ext uri="{0D108BD9-81ED-4DB2-BD59-A6C34878D82A}">
                    <a16:rowId xmlns:a16="http://schemas.microsoft.com/office/drawing/2014/main" val="436576630"/>
                  </a:ext>
                </a:extLst>
              </a:tr>
              <a:tr h="370840">
                <a:tc>
                  <a:txBody>
                    <a:bodyPr/>
                    <a:lstStyle/>
                    <a:p>
                      <a:r>
                        <a:rPr kumimoji="1" lang="en-US" altLang="ja-JP" sz="1600" dirty="0"/>
                        <a:t>Reports noted persistent inflation across industries and products, including prices for food, insurance, health care, legal services, packaging, and some manufacturing products, such as plastic and cardboard, due to continued cost pressures from materials and labor.</a:t>
                      </a:r>
                      <a:endParaRPr kumimoji="1" lang="ja-JP" altLang="en-US" sz="1600" dirty="0"/>
                    </a:p>
                  </a:txBody>
                  <a:tcPr/>
                </a:tc>
                <a:tc>
                  <a:txBody>
                    <a:bodyPr/>
                    <a:lstStyle/>
                    <a:p>
                      <a:r>
                        <a:rPr kumimoji="1" lang="ja-JP" altLang="en-US" sz="1600" dirty="0"/>
                        <a:t>レポートでは、材料や労働の継続的なコストの圧力のため、食品、保険、医療、法的サービス、包装、およびプラスチックやダンボールなどの一部の製造製品を含むさまざまな業界や製品でのインフレが持続していると指摘されています。</a:t>
                      </a:r>
                    </a:p>
                  </a:txBody>
                  <a:tcPr/>
                </a:tc>
                <a:extLst>
                  <a:ext uri="{0D108BD9-81ED-4DB2-BD59-A6C34878D82A}">
                    <a16:rowId xmlns:a16="http://schemas.microsoft.com/office/drawing/2014/main" val="2989623148"/>
                  </a:ext>
                </a:extLst>
              </a:tr>
            </a:tbl>
          </a:graphicData>
        </a:graphic>
      </p:graphicFrame>
    </p:spTree>
    <p:extLst>
      <p:ext uri="{BB962C8B-B14F-4D97-AF65-F5344CB8AC3E}">
        <p14:creationId xmlns:p14="http://schemas.microsoft.com/office/powerpoint/2010/main" val="2462090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0F95A-3CCD-FB09-3261-013AF35B7B12}"/>
              </a:ext>
            </a:extLst>
          </p:cNvPr>
          <p:cNvSpPr>
            <a:spLocks noGrp="1"/>
          </p:cNvSpPr>
          <p:nvPr>
            <p:ph type="title"/>
          </p:nvPr>
        </p:nvSpPr>
        <p:spPr>
          <a:xfrm>
            <a:off x="194386" y="113946"/>
            <a:ext cx="10515600" cy="679904"/>
          </a:xfrm>
        </p:spPr>
        <p:txBody>
          <a:bodyPr>
            <a:normAutofit fontScale="90000"/>
          </a:bodyPr>
          <a:lstStyle/>
          <a:p>
            <a:r>
              <a:rPr kumimoji="1" lang="en-US" altLang="ja-JP" dirty="0"/>
              <a:t>(</a:t>
            </a:r>
            <a:r>
              <a:rPr kumimoji="1" lang="ja-JP" altLang="en-US" dirty="0"/>
              <a:t>参考</a:t>
            </a:r>
            <a:r>
              <a:rPr kumimoji="1" lang="en-US" altLang="ja-JP" dirty="0"/>
              <a:t>)</a:t>
            </a:r>
            <a:endParaRPr kumimoji="1" lang="ja-JP" altLang="en-US" dirty="0"/>
          </a:p>
        </p:txBody>
      </p:sp>
      <p:graphicFrame>
        <p:nvGraphicFramePr>
          <p:cNvPr id="4" name="表 4">
            <a:extLst>
              <a:ext uri="{FF2B5EF4-FFF2-40B4-BE49-F238E27FC236}">
                <a16:creationId xmlns:a16="http://schemas.microsoft.com/office/drawing/2014/main" id="{CF2EC6DC-6874-6064-5FD4-3A55DE392576}"/>
              </a:ext>
            </a:extLst>
          </p:cNvPr>
          <p:cNvGraphicFramePr>
            <a:graphicFrameLocks noGrp="1"/>
          </p:cNvGraphicFramePr>
          <p:nvPr>
            <p:extLst>
              <p:ext uri="{D42A27DB-BD31-4B8C-83A1-F6EECF244321}">
                <p14:modId xmlns:p14="http://schemas.microsoft.com/office/powerpoint/2010/main" val="577646949"/>
              </p:ext>
            </p:extLst>
          </p:nvPr>
        </p:nvGraphicFramePr>
        <p:xfrm>
          <a:off x="4961810" y="2463280"/>
          <a:ext cx="5581782" cy="1849120"/>
        </p:xfrm>
        <a:graphic>
          <a:graphicData uri="http://schemas.openxmlformats.org/drawingml/2006/table">
            <a:tbl>
              <a:tblPr firstRow="1" bandRow="1">
                <a:tableStyleId>{5C22544A-7EE6-4342-B048-85BDC9FD1C3A}</a:tableStyleId>
              </a:tblPr>
              <a:tblGrid>
                <a:gridCol w="1144870">
                  <a:extLst>
                    <a:ext uri="{9D8B030D-6E8A-4147-A177-3AD203B41FA5}">
                      <a16:colId xmlns:a16="http://schemas.microsoft.com/office/drawing/2014/main" val="1446099284"/>
                    </a:ext>
                  </a:extLst>
                </a:gridCol>
                <a:gridCol w="1109228">
                  <a:extLst>
                    <a:ext uri="{9D8B030D-6E8A-4147-A177-3AD203B41FA5}">
                      <a16:colId xmlns:a16="http://schemas.microsoft.com/office/drawing/2014/main" val="3926199727"/>
                    </a:ext>
                  </a:extLst>
                </a:gridCol>
                <a:gridCol w="1109228">
                  <a:extLst>
                    <a:ext uri="{9D8B030D-6E8A-4147-A177-3AD203B41FA5}">
                      <a16:colId xmlns:a16="http://schemas.microsoft.com/office/drawing/2014/main" val="94089723"/>
                    </a:ext>
                  </a:extLst>
                </a:gridCol>
                <a:gridCol w="1109228">
                  <a:extLst>
                    <a:ext uri="{9D8B030D-6E8A-4147-A177-3AD203B41FA5}">
                      <a16:colId xmlns:a16="http://schemas.microsoft.com/office/drawing/2014/main" val="137953177"/>
                    </a:ext>
                  </a:extLst>
                </a:gridCol>
                <a:gridCol w="1109228">
                  <a:extLst>
                    <a:ext uri="{9D8B030D-6E8A-4147-A177-3AD203B41FA5}">
                      <a16:colId xmlns:a16="http://schemas.microsoft.com/office/drawing/2014/main" val="1275957551"/>
                    </a:ext>
                  </a:extLst>
                </a:gridCol>
              </a:tblGrid>
              <a:tr h="165101">
                <a:tc>
                  <a:txBody>
                    <a:bodyPr/>
                    <a:lstStyle/>
                    <a:p>
                      <a:pPr algn="ct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046889405"/>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0.867</a:t>
                      </a:r>
                      <a:endParaRPr kumimoji="1" lang="ja-JP" altLang="en-US" dirty="0"/>
                    </a:p>
                  </a:txBody>
                  <a:tcPr/>
                </a:tc>
                <a:tc>
                  <a:txBody>
                    <a:bodyPr/>
                    <a:lstStyle/>
                    <a:p>
                      <a:pPr algn="ctr"/>
                      <a:r>
                        <a:rPr kumimoji="1" lang="en-US" altLang="ja-JP" dirty="0"/>
                        <a:t>0.798</a:t>
                      </a:r>
                      <a:endParaRPr kumimoji="1" lang="ja-JP" altLang="en-US" dirty="0"/>
                    </a:p>
                  </a:txBody>
                  <a:tcPr/>
                </a:tc>
                <a:tc>
                  <a:txBody>
                    <a:bodyPr/>
                    <a:lstStyle/>
                    <a:p>
                      <a:pPr algn="ctr"/>
                      <a:r>
                        <a:rPr kumimoji="1" lang="en-US" altLang="ja-JP" dirty="0"/>
                        <a:t>0.818</a:t>
                      </a:r>
                      <a:endParaRPr kumimoji="1" lang="ja-JP" altLang="en-US" dirty="0"/>
                    </a:p>
                  </a:txBody>
                  <a:tcPr/>
                </a:tc>
                <a:extLst>
                  <a:ext uri="{0D108BD9-81ED-4DB2-BD59-A6C34878D82A}">
                    <a16:rowId xmlns:a16="http://schemas.microsoft.com/office/drawing/2014/main" val="3440292063"/>
                  </a:ext>
                </a:extLst>
              </a:tr>
              <a:tr h="370840">
                <a:tc>
                  <a:txBody>
                    <a:bodyPr/>
                    <a:lstStyle/>
                    <a:p>
                      <a:pPr algn="ctr"/>
                      <a:r>
                        <a:rPr kumimoji="1" lang="en-US" altLang="ja-JP" dirty="0"/>
                        <a:t>2</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0.749</a:t>
                      </a:r>
                      <a:endParaRPr kumimoji="1" lang="ja-JP" altLang="en-US" dirty="0"/>
                    </a:p>
                  </a:txBody>
                  <a:tcPr/>
                </a:tc>
                <a:tc>
                  <a:txBody>
                    <a:bodyPr/>
                    <a:lstStyle/>
                    <a:p>
                      <a:pPr algn="ctr"/>
                      <a:r>
                        <a:rPr kumimoji="1" lang="en-US" altLang="ja-JP" dirty="0"/>
                        <a:t>0.818</a:t>
                      </a:r>
                      <a:endParaRPr kumimoji="1" lang="ja-JP" altLang="en-US" dirty="0"/>
                    </a:p>
                  </a:txBody>
                  <a:tcPr/>
                </a:tc>
                <a:extLst>
                  <a:ext uri="{0D108BD9-81ED-4DB2-BD59-A6C34878D82A}">
                    <a16:rowId xmlns:a16="http://schemas.microsoft.com/office/drawing/2014/main" val="873061762"/>
                  </a:ext>
                </a:extLst>
              </a:tr>
              <a:tr h="370840">
                <a:tc>
                  <a:txBody>
                    <a:bodyPr/>
                    <a:lstStyle/>
                    <a:p>
                      <a:pPr algn="ctr"/>
                      <a:r>
                        <a:rPr kumimoji="1" lang="en-US" altLang="ja-JP" dirty="0"/>
                        <a:t>3</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b="1" dirty="0">
                          <a:solidFill>
                            <a:srgbClr val="FF0000"/>
                          </a:solidFill>
                        </a:rPr>
                        <a:t>0.874 ??</a:t>
                      </a:r>
                      <a:endParaRPr kumimoji="1" lang="ja-JP" altLang="en-US" b="1" dirty="0">
                        <a:solidFill>
                          <a:srgbClr val="FF0000"/>
                        </a:solidFill>
                      </a:endParaRPr>
                    </a:p>
                  </a:txBody>
                  <a:tcPr/>
                </a:tc>
                <a:extLst>
                  <a:ext uri="{0D108BD9-81ED-4DB2-BD59-A6C34878D82A}">
                    <a16:rowId xmlns:a16="http://schemas.microsoft.com/office/drawing/2014/main" val="91494916"/>
                  </a:ext>
                </a:extLst>
              </a:tr>
              <a:tr h="370840">
                <a:tc>
                  <a:txBody>
                    <a:bodyPr/>
                    <a:lstStyle/>
                    <a:p>
                      <a:pPr algn="ctr"/>
                      <a:r>
                        <a:rPr kumimoji="1" lang="en-US" altLang="ja-JP" dirty="0"/>
                        <a:t>4</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55986325"/>
                  </a:ext>
                </a:extLst>
              </a:tr>
            </a:tbl>
          </a:graphicData>
        </a:graphic>
      </p:graphicFrame>
      <p:sp>
        <p:nvSpPr>
          <p:cNvPr id="5" name="コンテンツ プレースホルダー 2">
            <a:extLst>
              <a:ext uri="{FF2B5EF4-FFF2-40B4-BE49-F238E27FC236}">
                <a16:creationId xmlns:a16="http://schemas.microsoft.com/office/drawing/2014/main" id="{3B0148C8-68F6-8664-A2E4-B397189B4A45}"/>
              </a:ext>
            </a:extLst>
          </p:cNvPr>
          <p:cNvSpPr>
            <a:spLocks noGrp="1"/>
          </p:cNvSpPr>
          <p:nvPr>
            <p:ph idx="1"/>
          </p:nvPr>
        </p:nvSpPr>
        <p:spPr>
          <a:xfrm>
            <a:off x="1736271" y="2480379"/>
            <a:ext cx="2863721" cy="1509020"/>
          </a:xfrm>
        </p:spPr>
        <p:txBody>
          <a:bodyPr>
            <a:normAutofit/>
          </a:bodyPr>
          <a:lstStyle/>
          <a:p>
            <a:pPr marL="0" indent="0">
              <a:buNone/>
            </a:pPr>
            <a:r>
              <a:rPr lang="ja-JP" altLang="en-US" sz="1800" dirty="0"/>
              <a:t>１：</a:t>
            </a:r>
            <a:r>
              <a:rPr lang="en-US" altLang="ja-JP" sz="1800" dirty="0"/>
              <a:t>“Break a leg!”</a:t>
            </a:r>
          </a:p>
          <a:p>
            <a:pPr marL="0" indent="0">
              <a:buNone/>
            </a:pPr>
            <a:r>
              <a:rPr lang="ja-JP" altLang="en-US" sz="1800" dirty="0"/>
              <a:t>２：</a:t>
            </a:r>
            <a:r>
              <a:rPr lang="en-US" altLang="ja-JP" sz="1800" dirty="0"/>
              <a:t>”Good luck!”</a:t>
            </a:r>
          </a:p>
          <a:p>
            <a:pPr marL="0" indent="0">
              <a:buNone/>
            </a:pPr>
            <a:r>
              <a:rPr lang="ja-JP" altLang="en-US" sz="1800" dirty="0"/>
              <a:t>３：</a:t>
            </a:r>
            <a:r>
              <a:rPr lang="en-US" altLang="ja-JP" sz="1800" dirty="0"/>
              <a:t>”</a:t>
            </a:r>
            <a:r>
              <a:rPr lang="ja-JP" altLang="en-US" sz="1800" dirty="0"/>
              <a:t>足の骨を折って！</a:t>
            </a:r>
            <a:r>
              <a:rPr lang="en-US" altLang="ja-JP" sz="1800" dirty="0"/>
              <a:t>”</a:t>
            </a:r>
          </a:p>
          <a:p>
            <a:pPr marL="0" indent="0">
              <a:buNone/>
            </a:pPr>
            <a:r>
              <a:rPr lang="ja-JP" altLang="en-US" sz="1800" dirty="0"/>
              <a:t>４：</a:t>
            </a:r>
            <a:r>
              <a:rPr lang="en-US" altLang="ja-JP" sz="1800" dirty="0"/>
              <a:t>”</a:t>
            </a:r>
            <a:r>
              <a:rPr lang="ja-JP" altLang="en-US" sz="1800" dirty="0"/>
              <a:t>頑張って</a:t>
            </a:r>
            <a:r>
              <a:rPr lang="en-US" altLang="ja-JP" sz="1800" dirty="0"/>
              <a:t>!”</a:t>
            </a:r>
          </a:p>
        </p:txBody>
      </p:sp>
      <p:sp>
        <p:nvSpPr>
          <p:cNvPr id="6" name="コンテンツ プレースホルダー 2">
            <a:extLst>
              <a:ext uri="{FF2B5EF4-FFF2-40B4-BE49-F238E27FC236}">
                <a16:creationId xmlns:a16="http://schemas.microsoft.com/office/drawing/2014/main" id="{5A1B573E-06CB-22AB-58B0-710B729E11B0}"/>
              </a:ext>
            </a:extLst>
          </p:cNvPr>
          <p:cNvSpPr txBox="1">
            <a:spLocks/>
          </p:cNvSpPr>
          <p:nvPr/>
        </p:nvSpPr>
        <p:spPr>
          <a:xfrm>
            <a:off x="278363" y="793062"/>
            <a:ext cx="11635274" cy="12513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日本語と英語の埋め込みベクトルの類似度</a:t>
            </a:r>
            <a:endParaRPr lang="en-US" altLang="ja-JP" sz="1800" dirty="0"/>
          </a:p>
          <a:p>
            <a:r>
              <a:rPr lang="en-US" altLang="ja-JP" sz="1800" dirty="0"/>
              <a:t>“The Bank of Japan may lift negative interest rates in the near future.”</a:t>
            </a:r>
            <a:r>
              <a:rPr lang="ja-JP" altLang="en-US" sz="1800" dirty="0"/>
              <a:t>と</a:t>
            </a:r>
            <a:r>
              <a:rPr lang="en-US" altLang="ja-JP" sz="1800" dirty="0"/>
              <a:t>”</a:t>
            </a:r>
            <a:r>
              <a:rPr lang="ja-JP" altLang="en-US" sz="1800" dirty="0"/>
              <a:t>日銀は近い将来マイナス金利を解除するかもしれない。</a:t>
            </a:r>
            <a:r>
              <a:rPr lang="en-US" altLang="ja-JP" sz="1800" dirty="0"/>
              <a:t>”</a:t>
            </a:r>
            <a:r>
              <a:rPr lang="ja-JP" altLang="en-US" sz="1800" dirty="0"/>
              <a:t>の類似度：</a:t>
            </a:r>
            <a:r>
              <a:rPr lang="en-US" altLang="ja-JP" sz="1800" dirty="0"/>
              <a:t>0.900</a:t>
            </a:r>
          </a:p>
          <a:p>
            <a:pPr lvl="1"/>
            <a:r>
              <a:rPr lang="ja-JP" altLang="en-US" sz="1800" dirty="0"/>
              <a:t>言語が異なっても意味空間上</a:t>
            </a:r>
            <a:endParaRPr lang="en-US" altLang="ja-JP" sz="1800" dirty="0"/>
          </a:p>
        </p:txBody>
      </p:sp>
      <p:sp>
        <p:nvSpPr>
          <p:cNvPr id="7" name="コンテンツ プレースホルダー 2">
            <a:extLst>
              <a:ext uri="{FF2B5EF4-FFF2-40B4-BE49-F238E27FC236}">
                <a16:creationId xmlns:a16="http://schemas.microsoft.com/office/drawing/2014/main" id="{19FDCA5B-4734-94FD-F015-62E2DC8E715C}"/>
              </a:ext>
            </a:extLst>
          </p:cNvPr>
          <p:cNvSpPr txBox="1">
            <a:spLocks/>
          </p:cNvSpPr>
          <p:nvPr/>
        </p:nvSpPr>
        <p:spPr>
          <a:xfrm>
            <a:off x="278363" y="2089275"/>
            <a:ext cx="11635274"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慣用句の意味を認識しているかの確認</a:t>
            </a:r>
            <a:endParaRPr lang="en-US" altLang="ja-JP" sz="1800" dirty="0"/>
          </a:p>
        </p:txBody>
      </p:sp>
      <p:graphicFrame>
        <p:nvGraphicFramePr>
          <p:cNvPr id="8" name="表 4">
            <a:extLst>
              <a:ext uri="{FF2B5EF4-FFF2-40B4-BE49-F238E27FC236}">
                <a16:creationId xmlns:a16="http://schemas.microsoft.com/office/drawing/2014/main" id="{DB81D2D3-1CEB-F912-F81D-3BA715A3FA5B}"/>
              </a:ext>
            </a:extLst>
          </p:cNvPr>
          <p:cNvGraphicFramePr>
            <a:graphicFrameLocks noGrp="1"/>
          </p:cNvGraphicFramePr>
          <p:nvPr>
            <p:extLst>
              <p:ext uri="{D42A27DB-BD31-4B8C-83A1-F6EECF244321}">
                <p14:modId xmlns:p14="http://schemas.microsoft.com/office/powerpoint/2010/main" val="4267730999"/>
              </p:ext>
            </p:extLst>
          </p:nvPr>
        </p:nvGraphicFramePr>
        <p:xfrm>
          <a:off x="4961810" y="4888451"/>
          <a:ext cx="5581782" cy="1849120"/>
        </p:xfrm>
        <a:graphic>
          <a:graphicData uri="http://schemas.openxmlformats.org/drawingml/2006/table">
            <a:tbl>
              <a:tblPr firstRow="1" bandRow="1">
                <a:tableStyleId>{5C22544A-7EE6-4342-B048-85BDC9FD1C3A}</a:tableStyleId>
              </a:tblPr>
              <a:tblGrid>
                <a:gridCol w="1144870">
                  <a:extLst>
                    <a:ext uri="{9D8B030D-6E8A-4147-A177-3AD203B41FA5}">
                      <a16:colId xmlns:a16="http://schemas.microsoft.com/office/drawing/2014/main" val="1446099284"/>
                    </a:ext>
                  </a:extLst>
                </a:gridCol>
                <a:gridCol w="1109228">
                  <a:extLst>
                    <a:ext uri="{9D8B030D-6E8A-4147-A177-3AD203B41FA5}">
                      <a16:colId xmlns:a16="http://schemas.microsoft.com/office/drawing/2014/main" val="3926199727"/>
                    </a:ext>
                  </a:extLst>
                </a:gridCol>
                <a:gridCol w="1109228">
                  <a:extLst>
                    <a:ext uri="{9D8B030D-6E8A-4147-A177-3AD203B41FA5}">
                      <a16:colId xmlns:a16="http://schemas.microsoft.com/office/drawing/2014/main" val="94089723"/>
                    </a:ext>
                  </a:extLst>
                </a:gridCol>
                <a:gridCol w="1109228">
                  <a:extLst>
                    <a:ext uri="{9D8B030D-6E8A-4147-A177-3AD203B41FA5}">
                      <a16:colId xmlns:a16="http://schemas.microsoft.com/office/drawing/2014/main" val="137953177"/>
                    </a:ext>
                  </a:extLst>
                </a:gridCol>
                <a:gridCol w="1109228">
                  <a:extLst>
                    <a:ext uri="{9D8B030D-6E8A-4147-A177-3AD203B41FA5}">
                      <a16:colId xmlns:a16="http://schemas.microsoft.com/office/drawing/2014/main" val="1275957551"/>
                    </a:ext>
                  </a:extLst>
                </a:gridCol>
              </a:tblGrid>
              <a:tr h="165101">
                <a:tc>
                  <a:txBody>
                    <a:bodyPr/>
                    <a:lstStyle/>
                    <a:p>
                      <a:pPr algn="ct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046889405"/>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0.789</a:t>
                      </a:r>
                      <a:endParaRPr kumimoji="1" lang="ja-JP" altLang="en-US" dirty="0"/>
                    </a:p>
                  </a:txBody>
                  <a:tcPr/>
                </a:tc>
                <a:tc>
                  <a:txBody>
                    <a:bodyPr/>
                    <a:lstStyle/>
                    <a:p>
                      <a:pPr algn="ctr"/>
                      <a:r>
                        <a:rPr kumimoji="1" lang="en-US" altLang="ja-JP" dirty="0"/>
                        <a:t>0.571</a:t>
                      </a:r>
                      <a:endParaRPr kumimoji="1" lang="ja-JP" altLang="en-US" dirty="0"/>
                    </a:p>
                  </a:txBody>
                  <a:tcPr/>
                </a:tc>
                <a:tc>
                  <a:txBody>
                    <a:bodyPr/>
                    <a:lstStyle/>
                    <a:p>
                      <a:pPr algn="ctr"/>
                      <a:r>
                        <a:rPr kumimoji="1" lang="en-US" altLang="ja-JP" dirty="0"/>
                        <a:t>0.566</a:t>
                      </a:r>
                      <a:endParaRPr kumimoji="1" lang="ja-JP" altLang="en-US" dirty="0"/>
                    </a:p>
                  </a:txBody>
                  <a:tcPr/>
                </a:tc>
                <a:extLst>
                  <a:ext uri="{0D108BD9-81ED-4DB2-BD59-A6C34878D82A}">
                    <a16:rowId xmlns:a16="http://schemas.microsoft.com/office/drawing/2014/main" val="3440292063"/>
                  </a:ext>
                </a:extLst>
              </a:tr>
              <a:tr h="370840">
                <a:tc>
                  <a:txBody>
                    <a:bodyPr/>
                    <a:lstStyle/>
                    <a:p>
                      <a:pPr algn="ctr"/>
                      <a:r>
                        <a:rPr kumimoji="1" lang="en-US" altLang="ja-JP" dirty="0"/>
                        <a:t>2</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0.465</a:t>
                      </a:r>
                      <a:endParaRPr kumimoji="1" lang="ja-JP" altLang="en-US" dirty="0"/>
                    </a:p>
                  </a:txBody>
                  <a:tcPr/>
                </a:tc>
                <a:tc>
                  <a:txBody>
                    <a:bodyPr/>
                    <a:lstStyle/>
                    <a:p>
                      <a:pPr algn="ctr"/>
                      <a:r>
                        <a:rPr kumimoji="1" lang="en-US" altLang="ja-JP" dirty="0"/>
                        <a:t>0.635</a:t>
                      </a:r>
                      <a:endParaRPr kumimoji="1" lang="ja-JP" altLang="en-US" dirty="0"/>
                    </a:p>
                  </a:txBody>
                  <a:tcPr/>
                </a:tc>
                <a:extLst>
                  <a:ext uri="{0D108BD9-81ED-4DB2-BD59-A6C34878D82A}">
                    <a16:rowId xmlns:a16="http://schemas.microsoft.com/office/drawing/2014/main" val="873061762"/>
                  </a:ext>
                </a:extLst>
              </a:tr>
              <a:tr h="370840">
                <a:tc>
                  <a:txBody>
                    <a:bodyPr/>
                    <a:lstStyle/>
                    <a:p>
                      <a:pPr algn="ctr"/>
                      <a:r>
                        <a:rPr kumimoji="1" lang="en-US" altLang="ja-JP" dirty="0"/>
                        <a:t>3</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b="0" dirty="0">
                          <a:solidFill>
                            <a:schemeClr val="tx1"/>
                          </a:solidFill>
                        </a:rPr>
                        <a:t>0.503</a:t>
                      </a:r>
                      <a:endParaRPr kumimoji="1" lang="ja-JP" altLang="en-US" b="0" dirty="0">
                        <a:solidFill>
                          <a:schemeClr val="tx1"/>
                        </a:solidFill>
                      </a:endParaRPr>
                    </a:p>
                  </a:txBody>
                  <a:tcPr/>
                </a:tc>
                <a:extLst>
                  <a:ext uri="{0D108BD9-81ED-4DB2-BD59-A6C34878D82A}">
                    <a16:rowId xmlns:a16="http://schemas.microsoft.com/office/drawing/2014/main" val="91494916"/>
                  </a:ext>
                </a:extLst>
              </a:tr>
              <a:tr h="370840">
                <a:tc>
                  <a:txBody>
                    <a:bodyPr/>
                    <a:lstStyle/>
                    <a:p>
                      <a:pPr algn="ctr"/>
                      <a:r>
                        <a:rPr kumimoji="1" lang="en-US" altLang="ja-JP" dirty="0"/>
                        <a:t>4</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55986325"/>
                  </a:ext>
                </a:extLst>
              </a:tr>
            </a:tbl>
          </a:graphicData>
        </a:graphic>
      </p:graphicFrame>
      <p:sp>
        <p:nvSpPr>
          <p:cNvPr id="9" name="テキスト ボックス 8">
            <a:extLst>
              <a:ext uri="{FF2B5EF4-FFF2-40B4-BE49-F238E27FC236}">
                <a16:creationId xmlns:a16="http://schemas.microsoft.com/office/drawing/2014/main" id="{6CA3A8ED-E356-9E29-7CC9-6AA7E4E7916F}"/>
              </a:ext>
            </a:extLst>
          </p:cNvPr>
          <p:cNvSpPr txBox="1"/>
          <p:nvPr/>
        </p:nvSpPr>
        <p:spPr>
          <a:xfrm>
            <a:off x="4961810" y="4534678"/>
            <a:ext cx="4583406" cy="369332"/>
          </a:xfrm>
          <a:prstGeom prst="rect">
            <a:avLst/>
          </a:prstGeom>
          <a:noFill/>
        </p:spPr>
        <p:txBody>
          <a:bodyPr wrap="square" rtlCol="0">
            <a:spAutoFit/>
          </a:bodyPr>
          <a:lstStyle/>
          <a:p>
            <a:r>
              <a:rPr kumimoji="1" lang="ja-JP" altLang="en-US" dirty="0"/>
              <a:t>（参考）</a:t>
            </a:r>
            <a:r>
              <a:rPr kumimoji="1" lang="en-US" altLang="ja-JP" dirty="0"/>
              <a:t>"</a:t>
            </a:r>
            <a:r>
              <a:rPr kumimoji="1" lang="en-US" altLang="ja-JP" dirty="0" err="1"/>
              <a:t>bert</a:t>
            </a:r>
            <a:r>
              <a:rPr kumimoji="1" lang="en-US" altLang="ja-JP" dirty="0"/>
              <a:t>-base-multilingual-cased"</a:t>
            </a:r>
            <a:endParaRPr kumimoji="1" lang="ja-JP" altLang="en-US" dirty="0"/>
          </a:p>
        </p:txBody>
      </p:sp>
      <p:sp>
        <p:nvSpPr>
          <p:cNvPr id="10" name="テキスト ボックス 9">
            <a:extLst>
              <a:ext uri="{FF2B5EF4-FFF2-40B4-BE49-F238E27FC236}">
                <a16:creationId xmlns:a16="http://schemas.microsoft.com/office/drawing/2014/main" id="{3F4F44D0-7017-E91A-6687-C5122BC47244}"/>
              </a:ext>
            </a:extLst>
          </p:cNvPr>
          <p:cNvSpPr txBox="1"/>
          <p:nvPr/>
        </p:nvSpPr>
        <p:spPr>
          <a:xfrm>
            <a:off x="4992911" y="2111829"/>
            <a:ext cx="4583406" cy="369332"/>
          </a:xfrm>
          <a:prstGeom prst="rect">
            <a:avLst/>
          </a:prstGeom>
          <a:noFill/>
        </p:spPr>
        <p:txBody>
          <a:bodyPr wrap="square" rtlCol="0">
            <a:spAutoFit/>
          </a:bodyPr>
          <a:lstStyle/>
          <a:p>
            <a:r>
              <a:rPr kumimoji="1" lang="en-US" altLang="ja-JP" dirty="0"/>
              <a:t>"text-embedding-ada-002"</a:t>
            </a:r>
            <a:endParaRPr kumimoji="1" lang="ja-JP" altLang="en-US" dirty="0"/>
          </a:p>
        </p:txBody>
      </p:sp>
    </p:spTree>
    <p:extLst>
      <p:ext uri="{BB962C8B-B14F-4D97-AF65-F5344CB8AC3E}">
        <p14:creationId xmlns:p14="http://schemas.microsoft.com/office/powerpoint/2010/main" val="802275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p:txBody>
          <a:bodyPr/>
          <a:lstStyle/>
          <a:p>
            <a:r>
              <a:rPr lang="ja-JP" altLang="en-US" dirty="0"/>
              <a:t>ベクトル性能比較</a:t>
            </a:r>
            <a:endParaRPr kumimoji="1" lang="ja-JP" altLang="en-US" dirty="0"/>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03687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59702" y="187844"/>
            <a:ext cx="10515600" cy="866516"/>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a:xfrm>
            <a:off x="408992" y="1480392"/>
            <a:ext cx="10515600" cy="4351338"/>
          </a:xfrm>
        </p:spPr>
        <p:txBody>
          <a:bodyPr/>
          <a:lstStyle/>
          <a:p>
            <a:r>
              <a:rPr lang="ja-JP" altLang="en-US" dirty="0"/>
              <a:t>他の</a:t>
            </a:r>
            <a:r>
              <a:rPr lang="en-US" altLang="ja-JP" dirty="0"/>
              <a:t>Embedding</a:t>
            </a:r>
            <a:r>
              <a:rPr lang="ja-JP" altLang="en-US" dirty="0"/>
              <a:t>モデルとの性能比較</a:t>
            </a:r>
            <a:endParaRPr lang="en-US" altLang="ja-JP" dirty="0"/>
          </a:p>
          <a:p>
            <a:r>
              <a:rPr lang="ja-JP" altLang="en-US" dirty="0"/>
              <a:t>次元削減の影響を確認</a:t>
            </a:r>
            <a:endParaRPr lang="en-US" altLang="ja-JP" dirty="0"/>
          </a:p>
          <a:p>
            <a:endParaRPr kumimoji="1" lang="ja-JP" altLang="en-US" dirty="0"/>
          </a:p>
        </p:txBody>
      </p:sp>
    </p:spTree>
    <p:extLst>
      <p:ext uri="{BB962C8B-B14F-4D97-AF65-F5344CB8AC3E}">
        <p14:creationId xmlns:p14="http://schemas.microsoft.com/office/powerpoint/2010/main" val="12705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855C0-F6ED-5B0A-5020-BF8AEA558908}"/>
              </a:ext>
            </a:extLst>
          </p:cNvPr>
          <p:cNvSpPr>
            <a:spLocks noGrp="1"/>
          </p:cNvSpPr>
          <p:nvPr>
            <p:ph type="title"/>
          </p:nvPr>
        </p:nvSpPr>
        <p:spPr/>
        <p:txBody>
          <a:bodyPr/>
          <a:lstStyle/>
          <a:p>
            <a:r>
              <a:rPr kumimoji="1" lang="en-US" altLang="ja-JP" dirty="0" err="1"/>
              <a:t>todo</a:t>
            </a:r>
            <a:endParaRPr kumimoji="1" lang="ja-JP" altLang="en-US" dirty="0"/>
          </a:p>
        </p:txBody>
      </p:sp>
      <p:sp>
        <p:nvSpPr>
          <p:cNvPr id="3" name="コンテンツ プレースホルダー 2">
            <a:extLst>
              <a:ext uri="{FF2B5EF4-FFF2-40B4-BE49-F238E27FC236}">
                <a16:creationId xmlns:a16="http://schemas.microsoft.com/office/drawing/2014/main" id="{684D72B4-E4FF-204D-28BB-5A9830B8DD38}"/>
              </a:ext>
            </a:extLst>
          </p:cNvPr>
          <p:cNvSpPr>
            <a:spLocks noGrp="1"/>
          </p:cNvSpPr>
          <p:nvPr>
            <p:ph idx="1"/>
          </p:nvPr>
        </p:nvSpPr>
        <p:spPr/>
        <p:txBody>
          <a:bodyPr/>
          <a:lstStyle/>
          <a:p>
            <a:r>
              <a:rPr lang="en-US" altLang="ja-JP" dirty="0"/>
              <a:t>Zero-shot</a:t>
            </a:r>
          </a:p>
          <a:p>
            <a:pPr lvl="1"/>
            <a:r>
              <a:rPr lang="ja-JP" altLang="en-US" dirty="0"/>
              <a:t>含意判定との比較</a:t>
            </a:r>
            <a:r>
              <a:rPr lang="en-US" altLang="ja-JP" dirty="0"/>
              <a:t>(FOMC)</a:t>
            </a:r>
          </a:p>
          <a:p>
            <a:r>
              <a:rPr kumimoji="1" lang="ja-JP" altLang="en-US" dirty="0"/>
              <a:t>他の</a:t>
            </a:r>
            <a:r>
              <a:rPr kumimoji="1" lang="en-US" altLang="ja-JP" dirty="0"/>
              <a:t>Embedding</a:t>
            </a:r>
            <a:r>
              <a:rPr kumimoji="1" lang="ja-JP" altLang="en-US" dirty="0"/>
              <a:t>との比較</a:t>
            </a:r>
            <a:endParaRPr lang="en-US" altLang="ja-JP" dirty="0"/>
          </a:p>
        </p:txBody>
      </p:sp>
    </p:spTree>
    <p:extLst>
      <p:ext uri="{BB962C8B-B14F-4D97-AF65-F5344CB8AC3E}">
        <p14:creationId xmlns:p14="http://schemas.microsoft.com/office/powerpoint/2010/main" val="130047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lstStyle/>
          <a:p>
            <a:r>
              <a:rPr lang="ja-JP" altLang="en-US" dirty="0"/>
              <a:t>データ①：</a:t>
            </a:r>
            <a:r>
              <a:rPr lang="en-US" altLang="ja-JP" dirty="0"/>
              <a:t>Amazon</a:t>
            </a:r>
            <a:r>
              <a:rPr lang="ja-JP" altLang="en-US" dirty="0"/>
              <a:t>高級食品レビュー</a:t>
            </a:r>
            <a:endParaRPr kumimoji="1" lang="ja-JP" altLang="en-US"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181812"/>
            <a:ext cx="11653232" cy="2079886"/>
          </a:xfrm>
        </p:spPr>
        <p:txBody>
          <a:bodyPr>
            <a:normAutofit/>
          </a:bodyPr>
          <a:lstStyle/>
          <a:p>
            <a:r>
              <a:rPr kumimoji="1" lang="ja-JP" altLang="en-US" sz="1800" dirty="0"/>
              <a:t>データセット概要</a:t>
            </a:r>
            <a:endParaRPr kumimoji="1" lang="en-US" altLang="ja-JP" sz="1800" dirty="0"/>
          </a:p>
          <a:p>
            <a:pPr lvl="1"/>
            <a:r>
              <a:rPr kumimoji="1" lang="ja-JP" altLang="en-US" sz="1800" dirty="0"/>
              <a:t>レビューテキストと</a:t>
            </a:r>
            <a:r>
              <a:rPr kumimoji="1" lang="en-US" altLang="ja-JP" sz="1800" dirty="0"/>
              <a:t>5</a:t>
            </a:r>
            <a:r>
              <a:rPr kumimoji="1" lang="ja-JP" altLang="en-US" sz="1800" dirty="0"/>
              <a:t>段階のスコアが格納されている</a:t>
            </a:r>
            <a:endParaRPr kumimoji="1" lang="en-US" altLang="ja-JP" sz="1800" dirty="0"/>
          </a:p>
          <a:p>
            <a:pPr lvl="1"/>
            <a:r>
              <a:rPr kumimoji="1" lang="ja-JP" altLang="en-US" sz="1800" dirty="0"/>
              <a:t>約</a:t>
            </a:r>
            <a:r>
              <a:rPr kumimoji="1" lang="en-US" altLang="ja-JP" sz="1800" dirty="0"/>
              <a:t>57</a:t>
            </a:r>
            <a:r>
              <a:rPr kumimoji="1" lang="ja-JP" altLang="en-US" sz="1800" dirty="0"/>
              <a:t>万件存在</a:t>
            </a:r>
            <a:r>
              <a:rPr lang="ja-JP" altLang="en-US" sz="1800" dirty="0"/>
              <a:t>するが、今回は直近の</a:t>
            </a:r>
            <a:r>
              <a:rPr lang="en-US" altLang="ja-JP" sz="1800" dirty="0"/>
              <a:t>1,000</a:t>
            </a:r>
            <a:r>
              <a:rPr lang="ja-JP" altLang="en-US" sz="1800" dirty="0"/>
              <a:t>件のみ使用</a:t>
            </a:r>
            <a:endParaRPr lang="en-US" altLang="ja-JP" sz="1800" dirty="0"/>
          </a:p>
          <a:p>
            <a:pPr lvl="1"/>
            <a:r>
              <a:rPr lang="ja-JP" altLang="en-US" sz="1800" dirty="0"/>
              <a:t>データは</a:t>
            </a:r>
            <a:r>
              <a:rPr lang="en-US" altLang="ja-JP" sz="1800" dirty="0" err="1"/>
              <a:t>kaggle</a:t>
            </a:r>
            <a:r>
              <a:rPr lang="ja-JP" altLang="en-US" sz="1800" dirty="0"/>
              <a:t>から取得可能（</a:t>
            </a:r>
            <a:r>
              <a:rPr lang="en-US" altLang="ja-JP" sz="1800" dirty="0">
                <a:hlinkClick r:id="rId2"/>
              </a:rPr>
              <a:t>https://www.kaggle.com/datasets/snap/amazon-fine-food-reviews</a:t>
            </a:r>
            <a:r>
              <a:rPr lang="ja-JP" altLang="en-US" sz="1800" dirty="0"/>
              <a:t>）</a:t>
            </a:r>
            <a:endParaRPr lang="en-US" altLang="ja-JP" sz="1800" dirty="0"/>
          </a:p>
          <a:p>
            <a:pPr lvl="1"/>
            <a:r>
              <a:rPr lang="en-US" altLang="ja-JP" sz="1800" dirty="0"/>
              <a:t>“Summary”</a:t>
            </a:r>
            <a:r>
              <a:rPr lang="ja-JP" altLang="en-US" sz="1800" dirty="0"/>
              <a:t>と</a:t>
            </a:r>
            <a:r>
              <a:rPr lang="en-US" altLang="ja-JP" sz="1800" dirty="0"/>
              <a:t>”Text”</a:t>
            </a:r>
            <a:r>
              <a:rPr lang="ja-JP" altLang="en-US" sz="1800" dirty="0"/>
              <a:t>を結合し、</a:t>
            </a:r>
            <a:r>
              <a:rPr lang="en-US" altLang="ja-JP" sz="1800" dirty="0"/>
              <a:t>Embedding</a:t>
            </a:r>
            <a:r>
              <a:rPr lang="ja-JP" altLang="en-US" sz="1800" dirty="0"/>
              <a:t>した</a:t>
            </a:r>
            <a:endParaRPr lang="en-US" altLang="ja-JP" sz="1800" dirty="0"/>
          </a:p>
        </p:txBody>
      </p:sp>
      <p:pic>
        <p:nvPicPr>
          <p:cNvPr id="7" name="図 6">
            <a:extLst>
              <a:ext uri="{FF2B5EF4-FFF2-40B4-BE49-F238E27FC236}">
                <a16:creationId xmlns:a16="http://schemas.microsoft.com/office/drawing/2014/main" id="{129700B6-4CE3-24BB-FE4D-CFC1C8FD62A0}"/>
              </a:ext>
            </a:extLst>
          </p:cNvPr>
          <p:cNvPicPr>
            <a:picLocks noChangeAspect="1"/>
          </p:cNvPicPr>
          <p:nvPr/>
        </p:nvPicPr>
        <p:blipFill>
          <a:blip r:embed="rId3"/>
          <a:stretch>
            <a:fillRect/>
          </a:stretch>
        </p:blipFill>
        <p:spPr>
          <a:xfrm>
            <a:off x="367856" y="3261698"/>
            <a:ext cx="11251234" cy="2701212"/>
          </a:xfrm>
          <a:prstGeom prst="rect">
            <a:avLst/>
          </a:prstGeom>
        </p:spPr>
      </p:pic>
    </p:spTree>
    <p:extLst>
      <p:ext uri="{BB962C8B-B14F-4D97-AF65-F5344CB8AC3E}">
        <p14:creationId xmlns:p14="http://schemas.microsoft.com/office/powerpoint/2010/main" val="91385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lstStyle/>
          <a:p>
            <a:r>
              <a:rPr kumimoji="1" lang="en-US" altLang="ja-JP" dirty="0"/>
              <a:t>t-SNE</a:t>
            </a:r>
            <a:r>
              <a:rPr lang="ja-JP" altLang="en-US" dirty="0"/>
              <a:t>による</a:t>
            </a:r>
            <a:r>
              <a:rPr kumimoji="1" lang="ja-JP" altLang="en-US" dirty="0"/>
              <a:t>可視化</a:t>
            </a:r>
            <a:r>
              <a:rPr kumimoji="1" lang="en-US" altLang="ja-JP" dirty="0"/>
              <a:t>(</a:t>
            </a:r>
            <a:r>
              <a:rPr kumimoji="1" lang="ja-JP" altLang="en-US" dirty="0"/>
              <a:t>データ①</a:t>
            </a:r>
            <a:r>
              <a:rPr kumimoji="1" lang="en-US" altLang="ja-JP" dirty="0"/>
              <a:t>)</a:t>
            </a:r>
            <a:endParaRPr kumimoji="1" lang="ja-JP" altLang="en-US" dirty="0"/>
          </a:p>
        </p:txBody>
      </p:sp>
      <p:graphicFrame>
        <p:nvGraphicFramePr>
          <p:cNvPr id="4" name="表 4">
            <a:extLst>
              <a:ext uri="{FF2B5EF4-FFF2-40B4-BE49-F238E27FC236}">
                <a16:creationId xmlns:a16="http://schemas.microsoft.com/office/drawing/2014/main" id="{1445D414-0C3C-6BF3-ED7B-BB5E77FEC501}"/>
              </a:ext>
            </a:extLst>
          </p:cNvPr>
          <p:cNvGraphicFramePr>
            <a:graphicFrameLocks noGrp="1"/>
          </p:cNvGraphicFramePr>
          <p:nvPr>
            <p:ph idx="1"/>
            <p:extLst>
              <p:ext uri="{D42A27DB-BD31-4B8C-83A1-F6EECF244321}">
                <p14:modId xmlns:p14="http://schemas.microsoft.com/office/powerpoint/2010/main" val="889887866"/>
              </p:ext>
            </p:extLst>
          </p:nvPr>
        </p:nvGraphicFramePr>
        <p:xfrm>
          <a:off x="6941976" y="2316480"/>
          <a:ext cx="1711066" cy="2225040"/>
        </p:xfrm>
        <a:graphic>
          <a:graphicData uri="http://schemas.openxmlformats.org/drawingml/2006/table">
            <a:tbl>
              <a:tblPr firstRow="1" bandRow="1">
                <a:tableStyleId>{5C22544A-7EE6-4342-B048-85BDC9FD1C3A}</a:tableStyleId>
              </a:tblPr>
              <a:tblGrid>
                <a:gridCol w="854393">
                  <a:extLst>
                    <a:ext uri="{9D8B030D-6E8A-4147-A177-3AD203B41FA5}">
                      <a16:colId xmlns:a16="http://schemas.microsoft.com/office/drawing/2014/main" val="2218726262"/>
                    </a:ext>
                  </a:extLst>
                </a:gridCol>
                <a:gridCol w="856673">
                  <a:extLst>
                    <a:ext uri="{9D8B030D-6E8A-4147-A177-3AD203B41FA5}">
                      <a16:colId xmlns:a16="http://schemas.microsoft.com/office/drawing/2014/main" val="1769946274"/>
                    </a:ext>
                  </a:extLst>
                </a:gridCol>
              </a:tblGrid>
              <a:tr h="370840">
                <a:tc>
                  <a:txBody>
                    <a:bodyPr/>
                    <a:lstStyle/>
                    <a:p>
                      <a:r>
                        <a:rPr kumimoji="1" lang="en-US" altLang="ja-JP" dirty="0"/>
                        <a:t>score</a:t>
                      </a:r>
                      <a:endParaRPr kumimoji="1" lang="ja-JP" altLang="en-US" dirty="0"/>
                    </a:p>
                  </a:txBody>
                  <a:tcPr/>
                </a:tc>
                <a:tc>
                  <a:txBody>
                    <a:bodyPr/>
                    <a:lstStyle/>
                    <a:p>
                      <a:r>
                        <a:rPr kumimoji="1" lang="ja-JP" altLang="en-US" dirty="0"/>
                        <a:t>割合</a:t>
                      </a:r>
                    </a:p>
                  </a:txBody>
                  <a:tcPr/>
                </a:tc>
                <a:extLst>
                  <a:ext uri="{0D108BD9-81ED-4DB2-BD59-A6C34878D82A}">
                    <a16:rowId xmlns:a16="http://schemas.microsoft.com/office/drawing/2014/main" val="2916548286"/>
                  </a:ext>
                </a:extLst>
              </a:tr>
              <a:tr h="370840">
                <a:tc>
                  <a:txBody>
                    <a:bodyPr/>
                    <a:lstStyle/>
                    <a:p>
                      <a:r>
                        <a:rPr kumimoji="1" lang="en-US" altLang="ja-JP" dirty="0"/>
                        <a:t>1</a:t>
                      </a:r>
                      <a:endParaRPr kumimoji="1" lang="ja-JP" altLang="en-US" dirty="0"/>
                    </a:p>
                  </a:txBody>
                  <a:tcPr/>
                </a:tc>
                <a:tc>
                  <a:txBody>
                    <a:bodyPr/>
                    <a:lstStyle/>
                    <a:p>
                      <a:r>
                        <a:rPr kumimoji="1" lang="en-US" altLang="ja-JP" dirty="0"/>
                        <a:t>8.7%</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2</a:t>
                      </a:r>
                      <a:endParaRPr kumimoji="1" lang="ja-JP" altLang="en-US" dirty="0"/>
                    </a:p>
                  </a:txBody>
                  <a:tcPr/>
                </a:tc>
                <a:tc>
                  <a:txBody>
                    <a:bodyPr/>
                    <a:lstStyle/>
                    <a:p>
                      <a:r>
                        <a:rPr kumimoji="1" lang="en-US" altLang="ja-JP" dirty="0"/>
                        <a:t>4.9%</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3</a:t>
                      </a:r>
                      <a:endParaRPr kumimoji="1" lang="ja-JP" altLang="en-US" dirty="0"/>
                    </a:p>
                  </a:txBody>
                  <a:tcPr/>
                </a:tc>
                <a:tc>
                  <a:txBody>
                    <a:bodyPr/>
                    <a:lstStyle/>
                    <a:p>
                      <a:r>
                        <a:rPr kumimoji="1" lang="en-US" altLang="ja-JP" dirty="0"/>
                        <a:t>7.5%</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4</a:t>
                      </a:r>
                      <a:endParaRPr kumimoji="1" lang="ja-JP" altLang="en-US" dirty="0"/>
                    </a:p>
                  </a:txBody>
                  <a:tcPr/>
                </a:tc>
                <a:tc>
                  <a:txBody>
                    <a:bodyPr/>
                    <a:lstStyle/>
                    <a:p>
                      <a:r>
                        <a:rPr kumimoji="1" lang="en-US" altLang="ja-JP" dirty="0"/>
                        <a:t>13.8%</a:t>
                      </a:r>
                      <a:endParaRPr kumimoji="1" lang="ja-JP" altLang="en-US" dirty="0"/>
                    </a:p>
                  </a:txBody>
                  <a:tcPr/>
                </a:tc>
                <a:extLst>
                  <a:ext uri="{0D108BD9-81ED-4DB2-BD59-A6C34878D82A}">
                    <a16:rowId xmlns:a16="http://schemas.microsoft.com/office/drawing/2014/main" val="800796346"/>
                  </a:ext>
                </a:extLst>
              </a:tr>
              <a:tr h="370840">
                <a:tc>
                  <a:txBody>
                    <a:bodyPr/>
                    <a:lstStyle/>
                    <a:p>
                      <a:r>
                        <a:rPr kumimoji="1" lang="en-US" altLang="ja-JP" dirty="0"/>
                        <a:t>5</a:t>
                      </a:r>
                      <a:endParaRPr kumimoji="1" lang="ja-JP" altLang="en-US" dirty="0"/>
                    </a:p>
                  </a:txBody>
                  <a:tcPr/>
                </a:tc>
                <a:tc>
                  <a:txBody>
                    <a:bodyPr/>
                    <a:lstStyle/>
                    <a:p>
                      <a:r>
                        <a:rPr kumimoji="1" lang="en-US" altLang="ja-JP" dirty="0"/>
                        <a:t>65.1%</a:t>
                      </a:r>
                      <a:endParaRPr kumimoji="1" lang="ja-JP" altLang="en-US" dirty="0"/>
                    </a:p>
                  </a:txBody>
                  <a:tcPr/>
                </a:tc>
                <a:extLst>
                  <a:ext uri="{0D108BD9-81ED-4DB2-BD59-A6C34878D82A}">
                    <a16:rowId xmlns:a16="http://schemas.microsoft.com/office/drawing/2014/main" val="2050938145"/>
                  </a:ext>
                </a:extLst>
              </a:tr>
            </a:tbl>
          </a:graphicData>
        </a:graphic>
      </p:graphicFrame>
      <p:pic>
        <p:nvPicPr>
          <p:cNvPr id="1028" name="Picture 4">
            <a:extLst>
              <a:ext uri="{FF2B5EF4-FFF2-40B4-BE49-F238E27FC236}">
                <a16:creationId xmlns:a16="http://schemas.microsoft.com/office/drawing/2014/main" id="{5C0B090C-9B20-1C20-86AA-57698DA8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51" y="2001125"/>
            <a:ext cx="5630443" cy="442101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kumimoji="1" lang="en-US" altLang="ja-JP" dirty="0"/>
          </a:p>
          <a:p>
            <a:pPr marL="285750" indent="-285750">
              <a:buFont typeface="Arial" panose="020B0604020202020204" pitchFamily="34" charset="0"/>
              <a:buChar char="•"/>
            </a:pPr>
            <a:r>
              <a:rPr kumimoji="1" lang="en-US" altLang="ja-JP" dirty="0"/>
              <a:t>score</a:t>
            </a:r>
            <a:r>
              <a:rPr kumimoji="1" lang="ja-JP" altLang="en-US" dirty="0"/>
              <a:t>ごとの重心（</a:t>
            </a:r>
            <a:r>
              <a:rPr lang="en-US" altLang="ja-JP" dirty="0"/>
              <a:t>×</a:t>
            </a:r>
            <a:r>
              <a:rPr lang="ja-JP" altLang="en-US" dirty="0"/>
              <a:t>印</a:t>
            </a:r>
            <a:r>
              <a:rPr kumimoji="1" lang="ja-JP" altLang="en-US" dirty="0"/>
              <a:t>）に差がなく、これだけ見ると</a:t>
            </a:r>
            <a:r>
              <a:rPr kumimoji="1" lang="en-US" altLang="ja-JP" dirty="0"/>
              <a:t>score</a:t>
            </a:r>
            <a:r>
              <a:rPr kumimoji="1" lang="ja-JP" altLang="en-US" dirty="0"/>
              <a:t>をきれいに分離するのは難しそうに見える</a:t>
            </a:r>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848670" y="5784979"/>
            <a:ext cx="5054081" cy="369332"/>
          </a:xfrm>
          <a:prstGeom prst="rect">
            <a:avLst/>
          </a:prstGeom>
          <a:noFill/>
        </p:spPr>
        <p:txBody>
          <a:bodyPr wrap="square" rtlCol="0">
            <a:spAutoFit/>
          </a:bodyPr>
          <a:lstStyle/>
          <a:p>
            <a:r>
              <a:rPr kumimoji="1" lang="en-US" altLang="ja-JP" dirty="0"/>
              <a:t>※1,000</a:t>
            </a:r>
            <a:r>
              <a:rPr kumimoji="1" lang="ja-JP" altLang="en-US" dirty="0"/>
              <a:t>件</a:t>
            </a:r>
            <a:r>
              <a:rPr kumimoji="1" lang="en-US" altLang="ja-JP" dirty="0"/>
              <a:t>Embedding</a:t>
            </a:r>
            <a:r>
              <a:rPr lang="ja-JP" altLang="en-US" dirty="0"/>
              <a:t>するのに</a:t>
            </a:r>
            <a:r>
              <a:rPr kumimoji="1" lang="ja-JP" altLang="en-US" dirty="0"/>
              <a:t>約</a:t>
            </a:r>
            <a:r>
              <a:rPr lang="en-US" altLang="ja-JP" dirty="0"/>
              <a:t>3</a:t>
            </a:r>
            <a:r>
              <a:rPr kumimoji="1" lang="ja-JP" altLang="en-US" dirty="0"/>
              <a:t>分かかった</a:t>
            </a:r>
          </a:p>
        </p:txBody>
      </p:sp>
    </p:spTree>
    <p:extLst>
      <p:ext uri="{BB962C8B-B14F-4D97-AF65-F5344CB8AC3E}">
        <p14:creationId xmlns:p14="http://schemas.microsoft.com/office/powerpoint/2010/main" val="41043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17E5-30EC-06ED-B5AA-E928D6513AA3}"/>
              </a:ext>
            </a:extLst>
          </p:cNvPr>
          <p:cNvSpPr>
            <a:spLocks noGrp="1"/>
          </p:cNvSpPr>
          <p:nvPr>
            <p:ph type="title"/>
          </p:nvPr>
        </p:nvSpPr>
        <p:spPr>
          <a:xfrm>
            <a:off x="261256" y="169634"/>
            <a:ext cx="10515600" cy="941161"/>
          </a:xfrm>
        </p:spPr>
        <p:txBody>
          <a:bodyPr/>
          <a:lstStyle/>
          <a:p>
            <a:r>
              <a:rPr kumimoji="1" lang="en-US" altLang="ja-JP" dirty="0"/>
              <a:t>Score</a:t>
            </a:r>
            <a:r>
              <a:rPr kumimoji="1" lang="ja-JP" altLang="en-US" dirty="0"/>
              <a:t>予測</a:t>
            </a:r>
          </a:p>
        </p:txBody>
      </p:sp>
      <p:graphicFrame>
        <p:nvGraphicFramePr>
          <p:cNvPr id="4" name="表 4">
            <a:extLst>
              <a:ext uri="{FF2B5EF4-FFF2-40B4-BE49-F238E27FC236}">
                <a16:creationId xmlns:a16="http://schemas.microsoft.com/office/drawing/2014/main" id="{C40A9843-AC41-DB4E-627C-7FB475EF43F6}"/>
              </a:ext>
            </a:extLst>
          </p:cNvPr>
          <p:cNvGraphicFramePr>
            <a:graphicFrameLocks noGrp="1"/>
          </p:cNvGraphicFramePr>
          <p:nvPr>
            <p:ph idx="1"/>
            <p:extLst>
              <p:ext uri="{D42A27DB-BD31-4B8C-83A1-F6EECF244321}">
                <p14:modId xmlns:p14="http://schemas.microsoft.com/office/powerpoint/2010/main" val="70904430"/>
              </p:ext>
            </p:extLst>
          </p:nvPr>
        </p:nvGraphicFramePr>
        <p:xfrm>
          <a:off x="7188850" y="3258871"/>
          <a:ext cx="3499237" cy="1473200"/>
        </p:xfrm>
        <a:graphic>
          <a:graphicData uri="http://schemas.openxmlformats.org/drawingml/2006/table">
            <a:tbl>
              <a:tblPr firstRow="1" bandRow="1">
                <a:tableStyleId>{5C22544A-7EE6-4342-B048-85BDC9FD1C3A}</a:tableStyleId>
              </a:tblPr>
              <a:tblGrid>
                <a:gridCol w="746443">
                  <a:extLst>
                    <a:ext uri="{9D8B030D-6E8A-4147-A177-3AD203B41FA5}">
                      <a16:colId xmlns:a16="http://schemas.microsoft.com/office/drawing/2014/main" val="2806434470"/>
                    </a:ext>
                  </a:extLst>
                </a:gridCol>
                <a:gridCol w="1259896">
                  <a:extLst>
                    <a:ext uri="{9D8B030D-6E8A-4147-A177-3AD203B41FA5}">
                      <a16:colId xmlns:a16="http://schemas.microsoft.com/office/drawing/2014/main" val="1703648746"/>
                    </a:ext>
                  </a:extLst>
                </a:gridCol>
                <a:gridCol w="1492898">
                  <a:extLst>
                    <a:ext uri="{9D8B030D-6E8A-4147-A177-3AD203B41FA5}">
                      <a16:colId xmlns:a16="http://schemas.microsoft.com/office/drawing/2014/main" val="1784855165"/>
                    </a:ext>
                  </a:extLst>
                </a:gridCol>
              </a:tblGrid>
              <a:tr h="370840">
                <a:tc>
                  <a:txBody>
                    <a:bodyPr/>
                    <a:lstStyle/>
                    <a:p>
                      <a:endParaRPr kumimoji="1" lang="ja-JP" altLang="en-US"/>
                    </a:p>
                  </a:txBody>
                  <a:tcPr/>
                </a:tc>
                <a:tc>
                  <a:txBody>
                    <a:bodyPr/>
                    <a:lstStyle/>
                    <a:p>
                      <a:r>
                        <a:rPr kumimoji="1" lang="en-US" altLang="ja-JP" dirty="0" err="1"/>
                        <a:t>Ada+RF</a:t>
                      </a:r>
                      <a:endParaRPr kumimoji="1" lang="ja-JP" altLang="en-US" dirty="0"/>
                    </a:p>
                  </a:txBody>
                  <a:tcPr/>
                </a:tc>
                <a:tc>
                  <a:txBody>
                    <a:bodyPr/>
                    <a:lstStyle/>
                    <a:p>
                      <a:r>
                        <a:rPr kumimoji="1" lang="en-US" altLang="ja-JP" dirty="0"/>
                        <a:t>Base</a:t>
                      </a:r>
                      <a:r>
                        <a:rPr kumimoji="1" lang="ja-JP" altLang="en-US" dirty="0"/>
                        <a:t> </a:t>
                      </a:r>
                      <a:r>
                        <a:rPr kumimoji="1" lang="en-US" altLang="ja-JP" dirty="0"/>
                        <a:t>Model</a:t>
                      </a:r>
                      <a:endParaRPr kumimoji="1" lang="ja-JP" altLang="en-US" dirty="0"/>
                    </a:p>
                  </a:txBody>
                  <a:tcPr/>
                </a:tc>
                <a:extLst>
                  <a:ext uri="{0D108BD9-81ED-4DB2-BD59-A6C34878D82A}">
                    <a16:rowId xmlns:a16="http://schemas.microsoft.com/office/drawing/2014/main" val="399460382"/>
                  </a:ext>
                </a:extLst>
              </a:tr>
              <a:tr h="370840">
                <a:tc>
                  <a:txBody>
                    <a:bodyPr/>
                    <a:lstStyle/>
                    <a:p>
                      <a:r>
                        <a:rPr kumimoji="1" lang="en-US" altLang="ja-JP" dirty="0"/>
                        <a:t>MSE</a:t>
                      </a:r>
                      <a:endParaRPr kumimoji="1" lang="ja-JP" altLang="en-US" dirty="0"/>
                    </a:p>
                  </a:txBody>
                  <a:tcPr/>
                </a:tc>
                <a:tc>
                  <a:txBody>
                    <a:bodyPr/>
                    <a:lstStyle/>
                    <a:p>
                      <a:r>
                        <a:rPr kumimoji="1" lang="en-US" altLang="ja-JP" dirty="0"/>
                        <a:t>0.56</a:t>
                      </a:r>
                      <a:endParaRPr kumimoji="1" lang="ja-JP" altLang="en-US" dirty="0"/>
                    </a:p>
                  </a:txBody>
                  <a:tcPr/>
                </a:tc>
                <a:tc>
                  <a:txBody>
                    <a:bodyPr/>
                    <a:lstStyle/>
                    <a:p>
                      <a:r>
                        <a:rPr kumimoji="1" lang="en-US" altLang="ja-JP" dirty="0"/>
                        <a:t>1.81</a:t>
                      </a:r>
                      <a:endParaRPr kumimoji="1" lang="ja-JP" altLang="en-US" dirty="0"/>
                    </a:p>
                  </a:txBody>
                  <a:tcPr/>
                </a:tc>
                <a:extLst>
                  <a:ext uri="{0D108BD9-81ED-4DB2-BD59-A6C34878D82A}">
                    <a16:rowId xmlns:a16="http://schemas.microsoft.com/office/drawing/2014/main" val="1668339392"/>
                  </a:ext>
                </a:extLst>
              </a:tr>
              <a:tr h="185420">
                <a:tc>
                  <a:txBody>
                    <a:bodyPr/>
                    <a:lstStyle/>
                    <a:p>
                      <a:r>
                        <a:rPr kumimoji="1" lang="en-US" altLang="ja-JP" dirty="0"/>
                        <a:t>MAE</a:t>
                      </a:r>
                    </a:p>
                  </a:txBody>
                  <a:tcPr/>
                </a:tc>
                <a:tc>
                  <a:txBody>
                    <a:bodyPr/>
                    <a:lstStyle/>
                    <a:p>
                      <a:r>
                        <a:rPr kumimoji="1" lang="en-US" altLang="ja-JP" dirty="0"/>
                        <a:t>0.50</a:t>
                      </a:r>
                      <a:endParaRPr kumimoji="1" lang="ja-JP" altLang="en-US" dirty="0"/>
                    </a:p>
                  </a:txBody>
                  <a:tcPr/>
                </a:tc>
                <a:tc>
                  <a:txBody>
                    <a:bodyPr/>
                    <a:lstStyle/>
                    <a:p>
                      <a:r>
                        <a:rPr kumimoji="1" lang="en-US" altLang="ja-JP" dirty="0"/>
                        <a:t>1.08</a:t>
                      </a:r>
                      <a:endParaRPr kumimoji="1" lang="ja-JP" altLang="en-US" dirty="0"/>
                    </a:p>
                  </a:txBody>
                  <a:tcPr/>
                </a:tc>
                <a:extLst>
                  <a:ext uri="{0D108BD9-81ED-4DB2-BD59-A6C34878D82A}">
                    <a16:rowId xmlns:a16="http://schemas.microsoft.com/office/drawing/2014/main" val="2874743870"/>
                  </a:ext>
                </a:extLst>
              </a:tr>
              <a:tr h="185420">
                <a:tc>
                  <a:txBody>
                    <a:bodyPr/>
                    <a:lstStyle/>
                    <a:p>
                      <a:r>
                        <a:rPr kumimoji="1" lang="en-US" altLang="ja-JP" dirty="0"/>
                        <a:t>R</a:t>
                      </a:r>
                      <a:r>
                        <a:rPr kumimoji="1" lang="en-US" altLang="ja-JP" baseline="30000" dirty="0"/>
                        <a:t>2</a:t>
                      </a:r>
                    </a:p>
                  </a:txBody>
                  <a:tcPr/>
                </a:tc>
                <a:tc>
                  <a:txBody>
                    <a:bodyPr/>
                    <a:lstStyle/>
                    <a:p>
                      <a:r>
                        <a:rPr kumimoji="1" lang="en-US" altLang="ja-JP" dirty="0"/>
                        <a:t>0.69</a:t>
                      </a:r>
                      <a:endParaRPr kumimoji="1" lang="ja-JP" altLang="en-US" dirty="0"/>
                    </a:p>
                  </a:txBody>
                  <a:tcPr/>
                </a:tc>
                <a:tc>
                  <a:txBody>
                    <a:bodyPr/>
                    <a:lstStyle/>
                    <a:p>
                      <a:r>
                        <a:rPr kumimoji="1" lang="en-US" altLang="ja-JP" dirty="0"/>
                        <a:t>0.0</a:t>
                      </a:r>
                      <a:endParaRPr kumimoji="1" lang="ja-JP" altLang="en-US" dirty="0"/>
                    </a:p>
                  </a:txBody>
                  <a:tcPr/>
                </a:tc>
                <a:extLst>
                  <a:ext uri="{0D108BD9-81ED-4DB2-BD59-A6C34878D82A}">
                    <a16:rowId xmlns:a16="http://schemas.microsoft.com/office/drawing/2014/main" val="3356418517"/>
                  </a:ext>
                </a:extLst>
              </a:tr>
            </a:tbl>
          </a:graphicData>
        </a:graphic>
      </p:graphicFrame>
      <p:pic>
        <p:nvPicPr>
          <p:cNvPr id="2050" name="Picture 2">
            <a:extLst>
              <a:ext uri="{FF2B5EF4-FFF2-40B4-BE49-F238E27FC236}">
                <a16:creationId xmlns:a16="http://schemas.microsoft.com/office/drawing/2014/main" id="{4C132541-FC6D-AEDA-F605-3FE5C0146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360" y="2449026"/>
            <a:ext cx="5120562" cy="414247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8657AFF3-2DA6-F095-7551-11CFC8FAD1D8}"/>
              </a:ext>
            </a:extLst>
          </p:cNvPr>
          <p:cNvSpPr txBox="1"/>
          <p:nvPr/>
        </p:nvSpPr>
        <p:spPr>
          <a:xfrm>
            <a:off x="7188850" y="5277293"/>
            <a:ext cx="4486466" cy="646331"/>
          </a:xfrm>
          <a:prstGeom prst="rect">
            <a:avLst/>
          </a:prstGeom>
          <a:noFill/>
        </p:spPr>
        <p:txBody>
          <a:bodyPr wrap="square" rtlCol="0">
            <a:spAutoFit/>
          </a:bodyPr>
          <a:lstStyle/>
          <a:p>
            <a:r>
              <a:rPr lang="en-US" altLang="ja-JP" dirty="0"/>
              <a:t>※Base Model : Score</a:t>
            </a:r>
            <a:r>
              <a:rPr lang="ja-JP" altLang="en-US" dirty="0"/>
              <a:t>の平均値</a:t>
            </a:r>
            <a:r>
              <a:rPr lang="en-US" altLang="ja-JP" dirty="0"/>
              <a:t>(4.175)</a:t>
            </a:r>
            <a:r>
              <a:rPr lang="ja-JP" altLang="en-US" dirty="0"/>
              <a:t>を予測値としたモデル</a:t>
            </a:r>
            <a:endParaRPr kumimoji="1" lang="ja-JP" altLang="en-US" dirty="0"/>
          </a:p>
        </p:txBody>
      </p:sp>
      <p:sp>
        <p:nvSpPr>
          <p:cNvPr id="6" name="テキスト ボックス 5">
            <a:extLst>
              <a:ext uri="{FF2B5EF4-FFF2-40B4-BE49-F238E27FC236}">
                <a16:creationId xmlns:a16="http://schemas.microsoft.com/office/drawing/2014/main" id="{25FCD92D-59ED-EB34-DEBF-120EBEFF5DEB}"/>
              </a:ext>
            </a:extLst>
          </p:cNvPr>
          <p:cNvSpPr txBox="1"/>
          <p:nvPr/>
        </p:nvSpPr>
        <p:spPr>
          <a:xfrm>
            <a:off x="261256" y="1185437"/>
            <a:ext cx="10954139" cy="923330"/>
          </a:xfrm>
          <a:prstGeom prst="rect">
            <a:avLst/>
          </a:prstGeom>
          <a:noFill/>
        </p:spPr>
        <p:txBody>
          <a:bodyPr wrap="square" rtlCol="0">
            <a:spAutoFit/>
          </a:bodyPr>
          <a:lstStyle/>
          <a:p>
            <a:r>
              <a:rPr kumimoji="1" lang="ja-JP" altLang="en-US" dirty="0"/>
              <a:t>ランダムフォレスト回帰で埋め込み</a:t>
            </a:r>
            <a:r>
              <a:rPr lang="ja-JP" altLang="en-US" dirty="0"/>
              <a:t>ベクトルからスコアを予測</a:t>
            </a:r>
            <a:endParaRPr kumimoji="1" lang="en-US" altLang="ja-JP" dirty="0"/>
          </a:p>
          <a:p>
            <a:r>
              <a:rPr kumimoji="1" lang="ja-JP" altLang="en-US" dirty="0"/>
              <a:t>（ランダムに選択した</a:t>
            </a:r>
            <a:r>
              <a:rPr kumimoji="1" lang="en-US" altLang="ja-JP" dirty="0"/>
              <a:t>800</a:t>
            </a:r>
            <a:r>
              <a:rPr kumimoji="1" lang="ja-JP" altLang="en-US" dirty="0"/>
              <a:t>件で学習し、残りの</a:t>
            </a:r>
            <a:r>
              <a:rPr kumimoji="1" lang="en-US" altLang="ja-JP" dirty="0"/>
              <a:t>200</a:t>
            </a:r>
            <a:r>
              <a:rPr kumimoji="1" lang="ja-JP" altLang="en-US" dirty="0"/>
              <a:t>件で評価）</a:t>
            </a:r>
            <a:endParaRPr lang="en-US" altLang="ja-JP" dirty="0"/>
          </a:p>
          <a:p>
            <a:r>
              <a:rPr lang="ja-JP" altLang="en-US" dirty="0"/>
              <a:t>パイパーパラメータのチューニング等全く行っていないが、かなり良い予測ができている</a:t>
            </a:r>
            <a:endParaRPr kumimoji="1" lang="ja-JP" altLang="en-US" dirty="0"/>
          </a:p>
        </p:txBody>
      </p:sp>
    </p:spTree>
    <p:extLst>
      <p:ext uri="{BB962C8B-B14F-4D97-AF65-F5344CB8AC3E}">
        <p14:creationId xmlns:p14="http://schemas.microsoft.com/office/powerpoint/2010/main" val="205464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lstStyle/>
          <a:p>
            <a:r>
              <a:rPr kumimoji="1" lang="ja-JP" altLang="en-US"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261256" y="1185437"/>
            <a:ext cx="11485985"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a:p>
            <a:pPr marL="285750" indent="-285750">
              <a:buFont typeface="Arial" panose="020B0604020202020204" pitchFamily="34" charset="0"/>
              <a:buChar char="•"/>
            </a:pPr>
            <a:r>
              <a:rPr lang="ja-JP" altLang="en-US" dirty="0"/>
              <a:t>クラスタごとの</a:t>
            </a:r>
            <a:r>
              <a:rPr lang="en-US" altLang="ja-JP" dirty="0"/>
              <a:t>Score</a:t>
            </a:r>
            <a:r>
              <a:rPr lang="ja-JP" altLang="en-US" dirty="0"/>
              <a:t>平均に大きな差はなく、</a:t>
            </a:r>
            <a:r>
              <a:rPr lang="en-US" altLang="ja-JP" dirty="0"/>
              <a:t>Score</a:t>
            </a:r>
            <a:r>
              <a:rPr lang="ja-JP" altLang="en-US" dirty="0"/>
              <a:t>でクラスタが分かれているわけではないと考えられる</a:t>
            </a:r>
            <a:endParaRPr kumimoji="1" lang="ja-JP" altLang="en-US" dirty="0"/>
          </a:p>
        </p:txBody>
      </p:sp>
      <p:graphicFrame>
        <p:nvGraphicFramePr>
          <p:cNvPr id="5" name="表 4">
            <a:extLst>
              <a:ext uri="{FF2B5EF4-FFF2-40B4-BE49-F238E27FC236}">
                <a16:creationId xmlns:a16="http://schemas.microsoft.com/office/drawing/2014/main" id="{A727159C-18DB-7ABE-EAC6-9EFE7A551BA2}"/>
              </a:ext>
            </a:extLst>
          </p:cNvPr>
          <p:cNvGraphicFramePr>
            <a:graphicFrameLocks/>
          </p:cNvGraphicFramePr>
          <p:nvPr>
            <p:extLst>
              <p:ext uri="{D42A27DB-BD31-4B8C-83A1-F6EECF244321}">
                <p14:modId xmlns:p14="http://schemas.microsoft.com/office/powerpoint/2010/main" val="868074195"/>
              </p:ext>
            </p:extLst>
          </p:nvPr>
        </p:nvGraphicFramePr>
        <p:xfrm>
          <a:off x="7074353" y="2679700"/>
          <a:ext cx="2840199" cy="1854200"/>
        </p:xfrm>
        <a:graphic>
          <a:graphicData uri="http://schemas.openxmlformats.org/drawingml/2006/table">
            <a:tbl>
              <a:tblPr firstRow="1" bandRow="1">
                <a:tableStyleId>{5C22544A-7EE6-4342-B048-85BDC9FD1C3A}</a:tableStyleId>
              </a:tblPr>
              <a:tblGrid>
                <a:gridCol w="1418207">
                  <a:extLst>
                    <a:ext uri="{9D8B030D-6E8A-4147-A177-3AD203B41FA5}">
                      <a16:colId xmlns:a16="http://schemas.microsoft.com/office/drawing/2014/main" val="2218726262"/>
                    </a:ext>
                  </a:extLst>
                </a:gridCol>
                <a:gridCol w="1421992">
                  <a:extLst>
                    <a:ext uri="{9D8B030D-6E8A-4147-A177-3AD203B41FA5}">
                      <a16:colId xmlns:a16="http://schemas.microsoft.com/office/drawing/2014/main" val="1769946274"/>
                    </a:ext>
                  </a:extLst>
                </a:gridCol>
              </a:tblGrid>
              <a:tr h="370840">
                <a:tc>
                  <a:txBody>
                    <a:bodyPr/>
                    <a:lstStyle/>
                    <a:p>
                      <a:r>
                        <a:rPr kumimoji="1" lang="ja-JP" altLang="en-US" dirty="0"/>
                        <a:t>クラスタ</a:t>
                      </a:r>
                    </a:p>
                  </a:txBody>
                  <a:tcPr/>
                </a:tc>
                <a:tc>
                  <a:txBody>
                    <a:bodyPr/>
                    <a:lstStyle/>
                    <a:p>
                      <a:r>
                        <a:rPr kumimoji="1" lang="en-US" altLang="ja-JP" dirty="0"/>
                        <a:t>Score</a:t>
                      </a:r>
                      <a:r>
                        <a:rPr kumimoji="1" lang="ja-JP" altLang="en-US" dirty="0"/>
                        <a:t>平均</a:t>
                      </a:r>
                    </a:p>
                  </a:txBody>
                  <a:tcPr/>
                </a:tc>
                <a:extLst>
                  <a:ext uri="{0D108BD9-81ED-4DB2-BD59-A6C34878D82A}">
                    <a16:rowId xmlns:a16="http://schemas.microsoft.com/office/drawing/2014/main" val="2916548286"/>
                  </a:ext>
                </a:extLst>
              </a:tr>
              <a:tr h="370840">
                <a:tc>
                  <a:txBody>
                    <a:bodyPr/>
                    <a:lstStyle/>
                    <a:p>
                      <a:r>
                        <a:rPr kumimoji="1" lang="en-US" altLang="ja-JP" dirty="0"/>
                        <a:t>0</a:t>
                      </a:r>
                      <a:endParaRPr kumimoji="1" lang="ja-JP" altLang="en-US" dirty="0"/>
                    </a:p>
                  </a:txBody>
                  <a:tcPr/>
                </a:tc>
                <a:tc>
                  <a:txBody>
                    <a:bodyPr/>
                    <a:lstStyle/>
                    <a:p>
                      <a:r>
                        <a:rPr kumimoji="1" lang="en-US" altLang="ja-JP" dirty="0"/>
                        <a:t>4.22</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1</a:t>
                      </a:r>
                      <a:endParaRPr kumimoji="1" lang="ja-JP" altLang="en-US" dirty="0"/>
                    </a:p>
                  </a:txBody>
                  <a:tcPr/>
                </a:tc>
                <a:tc>
                  <a:txBody>
                    <a:bodyPr/>
                    <a:lstStyle/>
                    <a:p>
                      <a:r>
                        <a:rPr kumimoji="1" lang="en-US" altLang="ja-JP" dirty="0"/>
                        <a:t>4.19</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2</a:t>
                      </a:r>
                      <a:endParaRPr kumimoji="1" lang="ja-JP" altLang="en-US" dirty="0"/>
                    </a:p>
                  </a:txBody>
                  <a:tcPr/>
                </a:tc>
                <a:tc>
                  <a:txBody>
                    <a:bodyPr/>
                    <a:lstStyle/>
                    <a:p>
                      <a:r>
                        <a:rPr kumimoji="1" lang="en-US" altLang="ja-JP" dirty="0"/>
                        <a:t>4.08</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3</a:t>
                      </a:r>
                      <a:endParaRPr kumimoji="1" lang="ja-JP" altLang="en-US" dirty="0"/>
                    </a:p>
                  </a:txBody>
                  <a:tcPr/>
                </a:tc>
                <a:tc>
                  <a:txBody>
                    <a:bodyPr/>
                    <a:lstStyle/>
                    <a:p>
                      <a:r>
                        <a:rPr kumimoji="1" lang="en-US" altLang="ja-JP" dirty="0"/>
                        <a:t>4.35</a:t>
                      </a:r>
                      <a:endParaRPr kumimoji="1" lang="ja-JP" altLang="en-US" dirty="0"/>
                    </a:p>
                  </a:txBody>
                  <a:tcPr/>
                </a:tc>
                <a:extLst>
                  <a:ext uri="{0D108BD9-81ED-4DB2-BD59-A6C34878D82A}">
                    <a16:rowId xmlns:a16="http://schemas.microsoft.com/office/drawing/2014/main" val="800796346"/>
                  </a:ext>
                </a:extLst>
              </a:tr>
            </a:tbl>
          </a:graphicData>
        </a:graphic>
      </p:graphicFrame>
      <p:pic>
        <p:nvPicPr>
          <p:cNvPr id="15364" name="Picture 4">
            <a:extLst>
              <a:ext uri="{FF2B5EF4-FFF2-40B4-BE49-F238E27FC236}">
                <a16:creationId xmlns:a16="http://schemas.microsoft.com/office/drawing/2014/main" id="{67665642-7B87-A931-14BC-03D2E5376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462213"/>
            <a:ext cx="527685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00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lstStyle/>
          <a:p>
            <a:r>
              <a:rPr kumimoji="1" lang="ja-JP" altLang="en-US"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2809732204"/>
              </p:ext>
            </p:extLst>
          </p:nvPr>
        </p:nvGraphicFramePr>
        <p:xfrm>
          <a:off x="215543" y="1452997"/>
          <a:ext cx="11760913" cy="5186680"/>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2157256233"/>
                    </a:ext>
                  </a:extLst>
                </a:gridCol>
                <a:gridCol w="3239218">
                  <a:extLst>
                    <a:ext uri="{9D8B030D-6E8A-4147-A177-3AD203B41FA5}">
                      <a16:colId xmlns:a16="http://schemas.microsoft.com/office/drawing/2014/main" val="3012591484"/>
                    </a:ext>
                  </a:extLst>
                </a:gridCol>
                <a:gridCol w="7467277">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en-US" altLang="ja-JP" sz="1600" dirty="0"/>
                        <a:t>Theme(GPT-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スコアと文例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en-US" altLang="ja-JP" sz="1600" dirty="0"/>
                        <a:t>All the customer reviews are about different types of beverages, specifically tea and coffee.</a:t>
                      </a:r>
                      <a:endParaRPr kumimoji="1" lang="ja-JP" altLang="en-US" sz="1600" dirty="0"/>
                    </a:p>
                  </a:txBody>
                  <a:tcPr/>
                </a:tc>
                <a:tc>
                  <a:txBody>
                    <a:bodyPr/>
                    <a:lstStyle/>
                    <a:p>
                      <a:r>
                        <a:rPr kumimoji="1" lang="en-US" altLang="ja-JP" sz="1200" dirty="0"/>
                        <a:t>5, breakfast tea:   We switch to this decaf tea at night for a great cup of tea and no </a:t>
                      </a:r>
                      <a:r>
                        <a:rPr kumimoji="1" lang="en-US" altLang="ja-JP" sz="1200" dirty="0" err="1"/>
                        <a:t>sle</a:t>
                      </a:r>
                      <a:endParaRPr kumimoji="1" lang="en-US" altLang="ja-JP" sz="1200" dirty="0"/>
                    </a:p>
                    <a:p>
                      <a:r>
                        <a:rPr kumimoji="1" lang="en-US" altLang="ja-JP" sz="1200" dirty="0"/>
                        <a:t>5, It is awesome.:   My partner is very happy with the tea, and is feeling much better </a:t>
                      </a:r>
                      <a:r>
                        <a:rPr kumimoji="1" lang="en-US" altLang="ja-JP" sz="1200" dirty="0" err="1"/>
                        <a:t>sinc</a:t>
                      </a:r>
                      <a:endParaRPr kumimoji="1" lang="en-US" altLang="ja-JP" sz="1200" dirty="0"/>
                    </a:p>
                    <a:p>
                      <a:r>
                        <a:rPr kumimoji="1" lang="en-US" altLang="ja-JP" sz="1200" dirty="0"/>
                        <a:t>4, </a:t>
                      </a:r>
                      <a:r>
                        <a:rPr kumimoji="1" lang="en-US" altLang="ja-JP" sz="1200" dirty="0" err="1"/>
                        <a:t>Chike</a:t>
                      </a:r>
                      <a:r>
                        <a:rPr kumimoji="1" lang="en-US" altLang="ja-JP" sz="1200" dirty="0"/>
                        <a:t>!:   Just tried the orange and iced coffee this morning and really liked </a:t>
                      </a:r>
                      <a:r>
                        <a:rPr kumimoji="1" lang="en-US" altLang="ja-JP" sz="1200" dirty="0" err="1"/>
                        <a:t>th</a:t>
                      </a:r>
                      <a:endParaRPr kumimoji="1" lang="en-US" altLang="ja-JP" sz="1200" dirty="0"/>
                    </a:p>
                    <a:p>
                      <a:r>
                        <a:rPr kumimoji="1" lang="en-US" altLang="ja-JP" sz="1200" dirty="0"/>
                        <a:t>5, FAVORITE tea...:   Lipton makes the BEST French Vanilla tea...I have tried others and </a:t>
                      </a:r>
                      <a:r>
                        <a:rPr kumimoji="1" lang="en-US" altLang="ja-JP" sz="1200" dirty="0" err="1"/>
                        <a:t>thi</a:t>
                      </a:r>
                      <a:endParaRPr kumimoji="1" lang="en-US" altLang="ja-JP" sz="1200" dirty="0"/>
                    </a:p>
                    <a:p>
                      <a:r>
                        <a:rPr kumimoji="1" lang="en-US" altLang="ja-JP" sz="1200" dirty="0"/>
                        <a:t>5, </a:t>
                      </a:r>
                      <a:r>
                        <a:rPr kumimoji="1" lang="en-US" altLang="ja-JP" sz="1200" dirty="0" err="1"/>
                        <a:t>Twinings</a:t>
                      </a:r>
                      <a:r>
                        <a:rPr kumimoji="1" lang="en-US" altLang="ja-JP" sz="1200" dirty="0"/>
                        <a:t>---a good cup of tea:   I have been drinking Twining's tea for years.  It used to be made in E</a:t>
                      </a:r>
                      <a:endParaRPr kumimoji="1" lang="ja-JP" altLang="en-US" sz="1200" dirty="0"/>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en-US" altLang="ja-JP" sz="1600" dirty="0"/>
                        <a:t>All the reviews are related to products for dogs.</a:t>
                      </a:r>
                      <a:endParaRPr kumimoji="1" lang="ja-JP" altLang="en-US" sz="1600" dirty="0"/>
                    </a:p>
                  </a:txBody>
                  <a:tcPr/>
                </a:tc>
                <a:tc>
                  <a:txBody>
                    <a:bodyPr/>
                    <a:lstStyle/>
                    <a:p>
                      <a:r>
                        <a:rPr kumimoji="1" lang="en-US" altLang="ja-JP" sz="1200" dirty="0"/>
                        <a:t>5, Dogs love it.:   This is the "all gone" treat after dinner.  It's the only treat that t</a:t>
                      </a:r>
                    </a:p>
                    <a:p>
                      <a:r>
                        <a:rPr kumimoji="1" lang="en-US" altLang="ja-JP" sz="1200" dirty="0"/>
                        <a:t>2, Triggered strange vomit response to my dog:   I can't deny that these smell amazing- all the </a:t>
                      </a:r>
                      <a:r>
                        <a:rPr kumimoji="1" lang="en-US" altLang="ja-JP" sz="1200" dirty="0" err="1"/>
                        <a:t>fruitables</a:t>
                      </a:r>
                      <a:r>
                        <a:rPr kumimoji="1" lang="en-US" altLang="ja-JP" sz="1200" dirty="0"/>
                        <a:t> that I order</a:t>
                      </a:r>
                    </a:p>
                    <a:p>
                      <a:r>
                        <a:rPr kumimoji="1" lang="en-US" altLang="ja-JP" sz="1200" dirty="0"/>
                        <a:t>4, Very convenient:   Before I order anything online, I try to research as much as possible.</a:t>
                      </a:r>
                    </a:p>
                    <a:p>
                      <a:r>
                        <a:rPr kumimoji="1" lang="en-US" altLang="ja-JP" sz="1200" dirty="0"/>
                        <a:t>5, These are excellent and excellent $$$$ here at Amazon:   This Old Dawg [Chihuahua] has been eating these for years [Bacon Strip</a:t>
                      </a:r>
                    </a:p>
                    <a:p>
                      <a:r>
                        <a:rPr kumimoji="1" lang="en-US" altLang="ja-JP" sz="1200" dirty="0"/>
                        <a:t>4, Great food!:   I wanted a food for a </a:t>
                      </a:r>
                      <a:r>
                        <a:rPr kumimoji="1" lang="en-US" altLang="ja-JP" sz="1200" dirty="0" err="1"/>
                        <a:t>a</a:t>
                      </a:r>
                      <a:r>
                        <a:rPr kumimoji="1" lang="en-US" altLang="ja-JP" sz="1200" dirty="0"/>
                        <a:t> dog with skin problems. His skin greatly impro</a:t>
                      </a:r>
                      <a:endParaRPr kumimoji="1" lang="ja-JP" altLang="en-US" sz="1200" dirty="0"/>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en-US" altLang="ja-JP" sz="1600" dirty="0"/>
                        <a:t>All the reviews are about food products.</a:t>
                      </a:r>
                      <a:endParaRPr kumimoji="1" lang="ja-JP" altLang="en-US" sz="1600" dirty="0"/>
                    </a:p>
                  </a:txBody>
                  <a:tcPr/>
                </a:tc>
                <a:tc>
                  <a:txBody>
                    <a:bodyPr/>
                    <a:lstStyle/>
                    <a:p>
                      <a:r>
                        <a:rPr kumimoji="1" lang="en-US" altLang="ja-JP" sz="1200" dirty="0"/>
                        <a:t>5, Crunchie:   Nowhere near as good as Violet Crumble from Aust. but a good </a:t>
                      </a:r>
                      <a:r>
                        <a:rPr kumimoji="1" lang="en-US" altLang="ja-JP" sz="1200" dirty="0" err="1"/>
                        <a:t>subsitute</a:t>
                      </a:r>
                      <a:endParaRPr kumimoji="1" lang="en-US" altLang="ja-JP" sz="1200" dirty="0"/>
                    </a:p>
                    <a:p>
                      <a:r>
                        <a:rPr kumimoji="1" lang="en-US" altLang="ja-JP" sz="1200" dirty="0"/>
                        <a:t>5, Outstanding!:   Fantastic flavor! The dark chocolate is creamy and rich but not bitter</a:t>
                      </a:r>
                    </a:p>
                    <a:p>
                      <a:r>
                        <a:rPr kumimoji="1" lang="en-US" altLang="ja-JP" sz="1200" dirty="0"/>
                        <a:t>3, Good flavor, but a wet mess:   I got the teriyaki flavor and, while the flavor is good and the </a:t>
                      </a:r>
                      <a:r>
                        <a:rPr kumimoji="1" lang="en-US" altLang="ja-JP" sz="1200" dirty="0" err="1"/>
                        <a:t>textur</a:t>
                      </a:r>
                      <a:endParaRPr kumimoji="1" lang="en-US" altLang="ja-JP" sz="1200" dirty="0"/>
                    </a:p>
                    <a:p>
                      <a:r>
                        <a:rPr kumimoji="1" lang="en-US" altLang="ja-JP" sz="1200" dirty="0"/>
                        <a:t>5, All Around Great!!!!:   The almonds taste great. The dark chocolate coated on the almonds make</a:t>
                      </a:r>
                    </a:p>
                    <a:p>
                      <a:r>
                        <a:rPr kumimoji="1" lang="en-US" altLang="ja-JP" sz="1200" dirty="0"/>
                        <a:t>5, Makes me drool just thinking of them:   The Brit's have out done us. The flavor is </a:t>
                      </a:r>
                      <a:r>
                        <a:rPr kumimoji="1" lang="en-US" altLang="ja-JP" sz="1200" dirty="0" err="1"/>
                        <a:t>supreme,they</a:t>
                      </a:r>
                      <a:r>
                        <a:rPr kumimoji="1" lang="en-US" altLang="ja-JP" sz="1200" dirty="0"/>
                        <a:t> satisfy my </a:t>
                      </a:r>
                      <a:r>
                        <a:rPr kumimoji="1" lang="en-US" altLang="ja-JP" sz="1200" dirty="0" err="1"/>
                        <a:t>hun</a:t>
                      </a:r>
                      <a:endParaRPr kumimoji="1" lang="ja-JP" altLang="en-US" sz="1200" dirty="0"/>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en-US" altLang="ja-JP" sz="1600" dirty="0"/>
                        <a:t>All the reviews are related to food or drink products or services.</a:t>
                      </a:r>
                      <a:endParaRPr kumimoji="1" lang="ja-JP" altLang="en-US" sz="1600" dirty="0"/>
                    </a:p>
                  </a:txBody>
                  <a:tcPr/>
                </a:tc>
                <a:tc>
                  <a:txBody>
                    <a:bodyPr/>
                    <a:lstStyle/>
                    <a:p>
                      <a:r>
                        <a:rPr kumimoji="1" lang="en-US" altLang="ja-JP" sz="1200" dirty="0"/>
                        <a:t>3, cats </a:t>
                      </a:r>
                      <a:r>
                        <a:rPr kumimoji="1" lang="en-US" altLang="ja-JP" sz="1200" dirty="0" err="1"/>
                        <a:t>dont</a:t>
                      </a:r>
                      <a:r>
                        <a:rPr kumimoji="1" lang="en-US" altLang="ja-JP" sz="1200" dirty="0"/>
                        <a:t> like:   the service was great but the cats </a:t>
                      </a:r>
                      <a:r>
                        <a:rPr kumimoji="1" lang="en-US" altLang="ja-JP" sz="1200" dirty="0" err="1"/>
                        <a:t>didnot</a:t>
                      </a:r>
                      <a:r>
                        <a:rPr kumimoji="1" lang="en-US" altLang="ja-JP" sz="1200" dirty="0"/>
                        <a:t> like </a:t>
                      </a:r>
                      <a:r>
                        <a:rPr kumimoji="1" lang="en-US" altLang="ja-JP" sz="1200" dirty="0" err="1"/>
                        <a:t>it.I</a:t>
                      </a:r>
                      <a:r>
                        <a:rPr kumimoji="1" lang="en-US" altLang="ja-JP" sz="1200" dirty="0"/>
                        <a:t> guess </a:t>
                      </a:r>
                      <a:r>
                        <a:rPr kumimoji="1" lang="en-US" altLang="ja-JP" sz="1200" dirty="0" err="1"/>
                        <a:t>i</a:t>
                      </a:r>
                      <a:r>
                        <a:rPr kumimoji="1" lang="en-US" altLang="ja-JP" sz="1200" dirty="0"/>
                        <a:t> wont order</a:t>
                      </a:r>
                    </a:p>
                    <a:p>
                      <a:r>
                        <a:rPr kumimoji="1" lang="en-US" altLang="ja-JP" sz="1200" dirty="0"/>
                        <a:t>5, mint julips:   The syrup I got from Oak Alley Plantation for making my own mint julip</a:t>
                      </a:r>
                    </a:p>
                    <a:p>
                      <a:r>
                        <a:rPr kumimoji="1" lang="en-US" altLang="ja-JP" sz="1200" dirty="0"/>
                        <a:t>5, will do it again:   Service was great. Hot White Chocolate is awesome. I will be ordering </a:t>
                      </a:r>
                    </a:p>
                    <a:p>
                      <a:r>
                        <a:rPr kumimoji="1" lang="en-US" altLang="ja-JP" sz="1200" dirty="0"/>
                        <a:t>5, Great quality!:   This product is very good and I won't change it for any other brand no</a:t>
                      </a:r>
                    </a:p>
                    <a:p>
                      <a:r>
                        <a:rPr kumimoji="1" lang="en-US" altLang="ja-JP" sz="1200" dirty="0"/>
                        <a:t>3, sweet enough for me but is not all stevia:   I feel it is sweet enough for me but I am trying to tame my sweet toot</a:t>
                      </a:r>
                      <a:endParaRPr kumimoji="1" lang="ja-JP" altLang="en-US" sz="1200" dirty="0"/>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269384"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61445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lstStyle/>
          <a:p>
            <a:r>
              <a:rPr lang="ja-JP" altLang="en-US" dirty="0"/>
              <a:t>データ②：景気ウォッチャー</a:t>
            </a:r>
            <a:endParaRPr kumimoji="1" lang="ja-JP" altLang="en-US"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349114"/>
            <a:ext cx="11653232" cy="1646013"/>
          </a:xfrm>
        </p:spPr>
        <p:txBody>
          <a:bodyPr>
            <a:normAutofit/>
          </a:bodyPr>
          <a:lstStyle/>
          <a:p>
            <a:r>
              <a:rPr kumimoji="1" lang="ja-JP" altLang="en-US" sz="1800" dirty="0"/>
              <a:t>データセット概要</a:t>
            </a:r>
            <a:endParaRPr kumimoji="1" lang="en-US" altLang="ja-JP" sz="1800" dirty="0"/>
          </a:p>
          <a:p>
            <a:pPr lvl="1"/>
            <a:r>
              <a:rPr lang="en-US" altLang="ja-JP" sz="1800" dirty="0"/>
              <a:t>2023</a:t>
            </a:r>
            <a:r>
              <a:rPr lang="ja-JP" altLang="en-US" sz="1800" dirty="0"/>
              <a:t>年</a:t>
            </a:r>
            <a:r>
              <a:rPr lang="en-US" altLang="ja-JP" sz="1800" dirty="0"/>
              <a:t>8</a:t>
            </a:r>
            <a:r>
              <a:rPr lang="ja-JP" altLang="en-US" sz="1800" dirty="0"/>
              <a:t>月の現状に関するコメント約</a:t>
            </a:r>
            <a:r>
              <a:rPr lang="en-US" altLang="ja-JP" sz="1800" dirty="0"/>
              <a:t>1,200</a:t>
            </a:r>
            <a:r>
              <a:rPr lang="ja-JP" altLang="en-US" sz="1800" dirty="0"/>
              <a:t>件を使用</a:t>
            </a:r>
            <a:endParaRPr lang="en-US" altLang="ja-JP" sz="1800" dirty="0"/>
          </a:p>
          <a:p>
            <a:pPr lvl="1"/>
            <a:r>
              <a:rPr lang="en-US" altLang="ja-JP" sz="1800" dirty="0"/>
              <a:t>“</a:t>
            </a:r>
            <a:r>
              <a:rPr lang="ja-JP" altLang="en-US" sz="1800" dirty="0"/>
              <a:t>業種・職種</a:t>
            </a:r>
            <a:r>
              <a:rPr lang="en-US" altLang="ja-JP" sz="1800" dirty="0"/>
              <a:t>”,”</a:t>
            </a:r>
            <a:r>
              <a:rPr lang="ja-JP" altLang="en-US" sz="1800" dirty="0"/>
              <a:t>判断の理由</a:t>
            </a:r>
            <a:r>
              <a:rPr lang="en-US" altLang="ja-JP" sz="1800" dirty="0"/>
              <a:t>”,”</a:t>
            </a:r>
            <a:r>
              <a:rPr lang="ja-JP" altLang="en-US" sz="1800" dirty="0"/>
              <a:t>追加説明及び具体的状況の説明</a:t>
            </a:r>
            <a:r>
              <a:rPr lang="en-US" altLang="ja-JP" sz="1800" dirty="0"/>
              <a:t>”</a:t>
            </a:r>
            <a:r>
              <a:rPr lang="ja-JP" altLang="en-US" sz="1800" dirty="0"/>
              <a:t>を結合し、</a:t>
            </a:r>
            <a:r>
              <a:rPr lang="en-US" altLang="ja-JP" sz="1800" dirty="0"/>
              <a:t>Embedding</a:t>
            </a:r>
            <a:r>
              <a:rPr lang="ja-JP" altLang="en-US" sz="1800" dirty="0"/>
              <a:t>した</a:t>
            </a:r>
            <a:endParaRPr lang="en-US" altLang="ja-JP" sz="1800" dirty="0"/>
          </a:p>
        </p:txBody>
      </p:sp>
      <p:pic>
        <p:nvPicPr>
          <p:cNvPr id="5" name="図 4">
            <a:extLst>
              <a:ext uri="{FF2B5EF4-FFF2-40B4-BE49-F238E27FC236}">
                <a16:creationId xmlns:a16="http://schemas.microsoft.com/office/drawing/2014/main" id="{673FCC76-F7B4-B8DF-6AC0-C4FC3C8AAA8D}"/>
              </a:ext>
            </a:extLst>
          </p:cNvPr>
          <p:cNvPicPr>
            <a:picLocks noChangeAspect="1"/>
          </p:cNvPicPr>
          <p:nvPr/>
        </p:nvPicPr>
        <p:blipFill>
          <a:blip r:embed="rId2"/>
          <a:stretch>
            <a:fillRect/>
          </a:stretch>
        </p:blipFill>
        <p:spPr>
          <a:xfrm>
            <a:off x="213049" y="3162887"/>
            <a:ext cx="11811296" cy="2345999"/>
          </a:xfrm>
          <a:prstGeom prst="rect">
            <a:avLst/>
          </a:prstGeom>
        </p:spPr>
      </p:pic>
    </p:spTree>
    <p:extLst>
      <p:ext uri="{BB962C8B-B14F-4D97-AF65-F5344CB8AC3E}">
        <p14:creationId xmlns:p14="http://schemas.microsoft.com/office/powerpoint/2010/main" val="8347165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4576</TotalTime>
  <Words>3934</Words>
  <Application>Microsoft Office PowerPoint</Application>
  <PresentationFormat>ワイド画面</PresentationFormat>
  <Paragraphs>441</Paragraphs>
  <Slides>29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29</vt:i4>
      </vt:variant>
    </vt:vector>
  </HeadingPairs>
  <TitlesOfParts>
    <vt:vector size="33" baseType="lpstr">
      <vt:lpstr>游ゴシック</vt:lpstr>
      <vt:lpstr>游ゴシック Light</vt:lpstr>
      <vt:lpstr>Arial</vt:lpstr>
      <vt:lpstr>Office テーマ</vt:lpstr>
      <vt:lpstr>Embeddingの活用について</vt:lpstr>
      <vt:lpstr>はじめに</vt:lpstr>
      <vt:lpstr>todo</vt:lpstr>
      <vt:lpstr>データ①：Amazon高級食品レビュー</vt:lpstr>
      <vt:lpstr>t-SNEによる可視化(データ①)</vt:lpstr>
      <vt:lpstr>Score予測</vt:lpstr>
      <vt:lpstr>クラスタリング</vt:lpstr>
      <vt:lpstr>クラスタリング</vt:lpstr>
      <vt:lpstr>データ②：景気ウォッチャー</vt:lpstr>
      <vt:lpstr>t-SNEによる可視化(データ②)</vt:lpstr>
      <vt:lpstr>Score予測</vt:lpstr>
      <vt:lpstr>クラスタリング</vt:lpstr>
      <vt:lpstr>クラスタリング</vt:lpstr>
      <vt:lpstr>データ③：BeigeBook</vt:lpstr>
      <vt:lpstr>t-SNEによる可視化(データ③)</vt:lpstr>
      <vt:lpstr>クラスタリング</vt:lpstr>
      <vt:lpstr>クラスタリング</vt:lpstr>
      <vt:lpstr>埋め込みベクトルの情報密度</vt:lpstr>
      <vt:lpstr>Zero-shot</vt:lpstr>
      <vt:lpstr>Zero-shot</vt:lpstr>
      <vt:lpstr>Zero-shot</vt:lpstr>
      <vt:lpstr>Zero-shot</vt:lpstr>
      <vt:lpstr>テキスト検索（データ①）</vt:lpstr>
      <vt:lpstr>テキスト検索（データ②）</vt:lpstr>
      <vt:lpstr>テキスト検索（データ②）</vt:lpstr>
      <vt:lpstr>テキスト検索（データ③）</vt:lpstr>
      <vt:lpstr>(参考)</vt:lpstr>
      <vt:lpstr>ベクトル性能比較</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Embedding性能比較</dc:title>
  <dc:creator>仲山 泰弘</dc:creator>
  <cp:lastModifiedBy>泰弘 仲山</cp:lastModifiedBy>
  <cp:revision>1</cp:revision>
  <dcterms:created xsi:type="dcterms:W3CDTF">2023-09-14T14:40:48Z</dcterms:created>
  <dcterms:modified xsi:type="dcterms:W3CDTF">2023-09-19T13:18:15Z</dcterms:modified>
</cp:coreProperties>
</file>