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Alexandria Semi Bold" panose="020B0600070205080204" charset="-78"/>
      <p:regular r:id="rId11"/>
    </p:embeddedFont>
    <p:embeddedFont>
      <p:font typeface="Sora Light" panose="020B0600070205080204" charset="0"/>
      <p:regular r:id="rId12"/>
    </p:embeddedFont>
  </p:embeddedFont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2" d="100"/>
          <a:sy n="82" d="100"/>
        </p:scale>
        <p:origin x="1050"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泰弘 仲山" userId="857b4835f3abfbd8" providerId="LiveId" clId="{5380FA61-C1CE-4907-85BA-713FE24AAA9C}"/>
    <pc:docChg chg="modSld">
      <pc:chgData name="泰弘 仲山" userId="857b4835f3abfbd8" providerId="LiveId" clId="{5380FA61-C1CE-4907-85BA-713FE24AAA9C}" dt="2025-05-11T14:35:55.520" v="0" actId="14100"/>
      <pc:docMkLst>
        <pc:docMk/>
      </pc:docMkLst>
      <pc:sldChg chg="modSp mod">
        <pc:chgData name="泰弘 仲山" userId="857b4835f3abfbd8" providerId="LiveId" clId="{5380FA61-C1CE-4907-85BA-713FE24AAA9C}" dt="2025-05-11T14:35:55.520" v="0" actId="14100"/>
        <pc:sldMkLst>
          <pc:docMk/>
          <pc:sldMk cId="0" sldId="256"/>
        </pc:sldMkLst>
        <pc:picChg chg="mod">
          <ac:chgData name="泰弘 仲山" userId="857b4835f3abfbd8" providerId="LiveId" clId="{5380FA61-C1CE-4907-85BA-713FE24AAA9C}" dt="2025-05-11T14:35:55.520" v="0" actId="14100"/>
          <ac:picMkLst>
            <pc:docMk/>
            <pc:sldMk cId="0" sldId="256"/>
            <ac:picMk id="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708790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a:ln/>
        </p:spPr>
      </p:sp>
      <p:sp>
        <p:nvSpPr>
          <p:cNvPr id="3" name="Shape 1"/>
          <p:cNvSpPr/>
          <p:nvPr/>
        </p:nvSpPr>
        <p:spPr>
          <a:xfrm>
            <a:off x="0" y="0"/>
            <a:ext cx="14630400" cy="8229600"/>
          </a:xfrm>
          <a:prstGeom prst="rect">
            <a:avLst/>
          </a:prstGeom>
          <a:solidFill>
            <a:srgbClr val="FFFA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296400" y="0"/>
            <a:ext cx="5334000" cy="8229600"/>
          </a:xfrm>
          <a:prstGeom prst="rect">
            <a:avLst/>
          </a:prstGeom>
        </p:spPr>
      </p:pic>
      <p:sp>
        <p:nvSpPr>
          <p:cNvPr id="3" name="Text 0"/>
          <p:cNvSpPr/>
          <p:nvPr/>
        </p:nvSpPr>
        <p:spPr>
          <a:xfrm>
            <a:off x="758309" y="2408039"/>
            <a:ext cx="7627382" cy="1425416"/>
          </a:xfrm>
          <a:prstGeom prst="rect">
            <a:avLst/>
          </a:prstGeom>
          <a:noFill/>
          <a:ln/>
        </p:spPr>
        <p:txBody>
          <a:bodyPr wrap="square" lIns="0" tIns="0" rIns="0" bIns="0" rtlCol="0" anchor="t"/>
          <a:lstStyle/>
          <a:p>
            <a:pPr marL="0" indent="0" algn="l">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金融時系列データ生成の最新研究</a:t>
            </a:r>
            <a:endParaRPr lang="en-US" sz="4450" dirty="0"/>
          </a:p>
        </p:txBody>
      </p:sp>
      <p:sp>
        <p:nvSpPr>
          <p:cNvPr id="4" name="Text 1"/>
          <p:cNvSpPr/>
          <p:nvPr/>
        </p:nvSpPr>
        <p:spPr>
          <a:xfrm>
            <a:off x="758309" y="4158377"/>
            <a:ext cx="7627382" cy="1040130"/>
          </a:xfrm>
          <a:prstGeom prst="rect">
            <a:avLst/>
          </a:prstGeom>
          <a:noFill/>
          <a:ln/>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金融市場データには、多くの市場や資産クラスに共通して現れる</a:t>
            </a:r>
            <a:r>
              <a:rPr lang="en-US" sz="1700" b="1" dirty="0">
                <a:solidFill>
                  <a:srgbClr val="3B3535"/>
                </a:solidFill>
                <a:latin typeface="Sora Light" pitchFamily="34" charset="0"/>
                <a:ea typeface="Sora Light" pitchFamily="34" charset="-122"/>
                <a:cs typeface="Sora Light" pitchFamily="34" charset="-120"/>
              </a:rPr>
              <a:t>経験的な統計的特徴（スタイライズドファクト）</a:t>
            </a:r>
            <a:r>
              <a:rPr lang="en-US" sz="1700" dirty="0">
                <a:solidFill>
                  <a:srgbClr val="3B3535"/>
                </a:solidFill>
                <a:latin typeface="Sora Light" pitchFamily="34" charset="0"/>
                <a:ea typeface="Sora Light" pitchFamily="34" charset="-122"/>
                <a:cs typeface="Sora Light" pitchFamily="34" charset="-120"/>
              </a:rPr>
              <a:t>があります。これらの特徴を再現できる高品質な生成モデルの研究が進んでいます。</a:t>
            </a:r>
            <a:endParaRPr lang="en-US" sz="1700" dirty="0"/>
          </a:p>
        </p:txBody>
      </p:sp>
      <p:sp>
        <p:nvSpPr>
          <p:cNvPr id="5" name="Shape 2"/>
          <p:cNvSpPr/>
          <p:nvPr/>
        </p:nvSpPr>
        <p:spPr>
          <a:xfrm>
            <a:off x="758309" y="5458420"/>
            <a:ext cx="346591" cy="346591"/>
          </a:xfrm>
          <a:prstGeom prst="roundRect">
            <a:avLst>
              <a:gd name="adj" fmla="val 26380043"/>
            </a:avLst>
          </a:prstGeom>
          <a:solidFill>
            <a:srgbClr val="1D88F5"/>
          </a:solidFill>
          <a:ln w="7620">
            <a:solidFill>
              <a:srgbClr val="FFFFFF"/>
            </a:solidFill>
            <a:prstDash val="solid"/>
          </a:ln>
        </p:spPr>
        <p:txBody>
          <a:bodyPr/>
          <a:lstStyle/>
          <a:p>
            <a:endParaRPr lang="ja-JP" altLang="en-US"/>
          </a:p>
        </p:txBody>
      </p:sp>
      <p:sp>
        <p:nvSpPr>
          <p:cNvPr id="6" name="Text 3"/>
          <p:cNvSpPr/>
          <p:nvPr/>
        </p:nvSpPr>
        <p:spPr>
          <a:xfrm>
            <a:off x="857845" y="5582960"/>
            <a:ext cx="147518" cy="97512"/>
          </a:xfrm>
          <a:prstGeom prst="rect">
            <a:avLst/>
          </a:prstGeom>
          <a:noFill/>
          <a:ln/>
        </p:spPr>
        <p:txBody>
          <a:bodyPr wrap="none" lIns="0" tIns="0" rIns="0" bIns="0" rtlCol="0" anchor="t"/>
          <a:lstStyle/>
          <a:p>
            <a:pPr marL="0" indent="0" algn="ctr">
              <a:lnSpc>
                <a:spcPts val="750"/>
              </a:lnSpc>
              <a:buNone/>
            </a:pPr>
            <a:r>
              <a:rPr lang="en-US" sz="750" dirty="0">
                <a:solidFill>
                  <a:srgbClr val="FFFFFF"/>
                </a:solidFill>
                <a:latin typeface="Sora Medium" pitchFamily="34" charset="0"/>
                <a:ea typeface="Sora Medium" pitchFamily="34" charset="-122"/>
                <a:cs typeface="Sora Medium" pitchFamily="34" charset="-120"/>
              </a:rPr>
              <a:t>yn</a:t>
            </a:r>
            <a:endParaRPr lang="en-US" sz="750" dirty="0"/>
          </a:p>
        </p:txBody>
      </p:sp>
      <p:sp>
        <p:nvSpPr>
          <p:cNvPr id="7" name="Text 4"/>
          <p:cNvSpPr/>
          <p:nvPr/>
        </p:nvSpPr>
        <p:spPr>
          <a:xfrm>
            <a:off x="1213128" y="5442228"/>
            <a:ext cx="3748564" cy="379214"/>
          </a:xfrm>
          <a:prstGeom prst="rect">
            <a:avLst/>
          </a:prstGeom>
          <a:noFill/>
          <a:ln/>
        </p:spPr>
        <p:txBody>
          <a:bodyPr wrap="none" lIns="0" tIns="0" rIns="0" bIns="0" rtlCol="0" anchor="t"/>
          <a:lstStyle/>
          <a:p>
            <a:pPr marL="0" indent="0" algn="l">
              <a:lnSpc>
                <a:spcPts val="2950"/>
              </a:lnSpc>
              <a:buNone/>
            </a:pPr>
            <a:r>
              <a:rPr lang="en-US" sz="2100" b="1" dirty="0">
                <a:solidFill>
                  <a:srgbClr val="3B3535"/>
                </a:solidFill>
                <a:latin typeface="Sora Bold" pitchFamily="34" charset="0"/>
                <a:ea typeface="Sora Bold" pitchFamily="34" charset="-122"/>
                <a:cs typeface="Sora Bold" pitchFamily="34" charset="-120"/>
              </a:rPr>
              <a:t>投稿者：yasuhiro nakayama</a:t>
            </a:r>
            <a:endParaRPr lang="en-US" sz="2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74013" y="529709"/>
            <a:ext cx="7795974" cy="1267063"/>
          </a:xfrm>
          <a:prstGeom prst="rect">
            <a:avLst/>
          </a:prstGeom>
          <a:noFill/>
          <a:ln/>
        </p:spPr>
        <p:txBody>
          <a:bodyPr wrap="square" lIns="0" tIns="0" rIns="0" bIns="0" rtlCol="0" anchor="t"/>
          <a:lstStyle/>
          <a:p>
            <a:pPr marL="0" indent="0" algn="l">
              <a:lnSpc>
                <a:spcPts val="4950"/>
              </a:lnSpc>
              <a:buNone/>
            </a:pPr>
            <a:r>
              <a:rPr lang="en-US" sz="3950" dirty="0">
                <a:solidFill>
                  <a:srgbClr val="1F1E1E"/>
                </a:solidFill>
                <a:latin typeface="Alexandria Semi Bold" pitchFamily="34" charset="0"/>
                <a:ea typeface="Alexandria Semi Bold" pitchFamily="34" charset="-122"/>
                <a:cs typeface="Alexandria Semi Bold" pitchFamily="34" charset="-120"/>
              </a:rPr>
              <a:t>金融時系列のスタイライズドファクト</a:t>
            </a:r>
            <a:endParaRPr lang="en-US" sz="3950" dirty="0"/>
          </a:p>
        </p:txBody>
      </p:sp>
      <p:sp>
        <p:nvSpPr>
          <p:cNvPr id="4" name="Shape 1"/>
          <p:cNvSpPr/>
          <p:nvPr/>
        </p:nvSpPr>
        <p:spPr>
          <a:xfrm>
            <a:off x="674013" y="2085618"/>
            <a:ext cx="433268" cy="433268"/>
          </a:xfrm>
          <a:prstGeom prst="roundRect">
            <a:avLst>
              <a:gd name="adj" fmla="val 18669"/>
            </a:avLst>
          </a:prstGeom>
          <a:solidFill>
            <a:srgbClr val="D5DCF6"/>
          </a:solidFill>
          <a:ln w="7620">
            <a:solidFill>
              <a:srgbClr val="BBC2DC"/>
            </a:solidFill>
            <a:prstDash val="solid"/>
          </a:ln>
        </p:spPr>
        <p:txBody>
          <a:bodyPr/>
          <a:lstStyle/>
          <a:p>
            <a:endParaRPr lang="ja-JP" altLang="en-US"/>
          </a:p>
        </p:txBody>
      </p:sp>
      <p:pic>
        <p:nvPicPr>
          <p:cNvPr id="5" name="Image 1" descr="preencoded.png"/>
          <p:cNvPicPr>
            <a:picLocks noChangeAspect="1"/>
          </p:cNvPicPr>
          <p:nvPr/>
        </p:nvPicPr>
        <p:blipFill>
          <a:blip r:embed="rId4"/>
          <a:stretch>
            <a:fillRect/>
          </a:stretch>
        </p:blipFill>
        <p:spPr>
          <a:xfrm>
            <a:off x="738545" y="2112169"/>
            <a:ext cx="304086" cy="380047"/>
          </a:xfrm>
          <a:prstGeom prst="rect">
            <a:avLst/>
          </a:prstGeom>
        </p:spPr>
      </p:pic>
      <p:sp>
        <p:nvSpPr>
          <p:cNvPr id="6" name="Text 2"/>
          <p:cNvSpPr/>
          <p:nvPr/>
        </p:nvSpPr>
        <p:spPr>
          <a:xfrm>
            <a:off x="1299805" y="2151817"/>
            <a:ext cx="2534007" cy="316706"/>
          </a:xfrm>
          <a:prstGeom prst="rect">
            <a:avLst/>
          </a:prstGeom>
          <a:noFill/>
          <a:ln/>
        </p:spPr>
        <p:txBody>
          <a:bodyPr wrap="none" lIns="0" tIns="0" rIns="0" bIns="0" rtlCol="0" anchor="t"/>
          <a:lstStyle/>
          <a:p>
            <a:pPr marL="0" indent="0" algn="l">
              <a:lnSpc>
                <a:spcPts val="2450"/>
              </a:lnSpc>
              <a:buNone/>
            </a:pPr>
            <a:r>
              <a:rPr lang="en-US" sz="1950" dirty="0">
                <a:solidFill>
                  <a:srgbClr val="3B3535"/>
                </a:solidFill>
                <a:latin typeface="Alexandria Semi Bold" pitchFamily="34" charset="0"/>
                <a:ea typeface="Alexandria Semi Bold" pitchFamily="34" charset="-122"/>
                <a:cs typeface="Alexandria Semi Bold" pitchFamily="34" charset="-120"/>
              </a:rPr>
              <a:t>自己相関の欠如</a:t>
            </a:r>
            <a:endParaRPr lang="en-US" sz="1950" dirty="0"/>
          </a:p>
        </p:txBody>
      </p:sp>
      <p:sp>
        <p:nvSpPr>
          <p:cNvPr id="7" name="Text 3"/>
          <p:cNvSpPr/>
          <p:nvPr/>
        </p:nvSpPr>
        <p:spPr>
          <a:xfrm>
            <a:off x="1299805" y="2584013"/>
            <a:ext cx="7170182" cy="616268"/>
          </a:xfrm>
          <a:prstGeom prst="rect">
            <a:avLst/>
          </a:prstGeom>
          <a:noFill/>
          <a:ln/>
        </p:spPr>
        <p:txBody>
          <a:bodyPr wrap="square" lIns="0" tIns="0" rIns="0" bIns="0" rtlCol="0" anchor="t"/>
          <a:lstStyle/>
          <a:p>
            <a:pPr marL="0" indent="0" algn="l">
              <a:lnSpc>
                <a:spcPts val="2400"/>
              </a:lnSpc>
              <a:buNone/>
            </a:pPr>
            <a:r>
              <a:rPr lang="en-US" sz="1500" dirty="0">
                <a:solidFill>
                  <a:srgbClr val="3B3535"/>
                </a:solidFill>
                <a:latin typeface="Sora Light" pitchFamily="34" charset="0"/>
                <a:ea typeface="Sora Light" pitchFamily="34" charset="-122"/>
                <a:cs typeface="Sora Light" pitchFamily="34" charset="-120"/>
              </a:rPr>
              <a:t>価格リターンの時系列は過去との線形な自己相関がほとんど見られず、統計的にほぼホワイトノイズに近い挙動を示します。</a:t>
            </a:r>
            <a:endParaRPr lang="en-US" sz="1500" dirty="0"/>
          </a:p>
        </p:txBody>
      </p:sp>
      <p:sp>
        <p:nvSpPr>
          <p:cNvPr id="8" name="Shape 4"/>
          <p:cNvSpPr/>
          <p:nvPr/>
        </p:nvSpPr>
        <p:spPr>
          <a:xfrm>
            <a:off x="674013" y="3585448"/>
            <a:ext cx="433268" cy="433268"/>
          </a:xfrm>
          <a:prstGeom prst="roundRect">
            <a:avLst>
              <a:gd name="adj" fmla="val 18669"/>
            </a:avLst>
          </a:prstGeom>
          <a:solidFill>
            <a:srgbClr val="D5DCF6"/>
          </a:solidFill>
          <a:ln w="7620">
            <a:solidFill>
              <a:srgbClr val="BBC2DC"/>
            </a:solidFill>
            <a:prstDash val="solid"/>
          </a:ln>
        </p:spPr>
        <p:txBody>
          <a:bodyPr/>
          <a:lstStyle/>
          <a:p>
            <a:endParaRPr lang="ja-JP" altLang="en-US"/>
          </a:p>
        </p:txBody>
      </p:sp>
      <p:pic>
        <p:nvPicPr>
          <p:cNvPr id="9" name="Image 2" descr="preencoded.png"/>
          <p:cNvPicPr>
            <a:picLocks noChangeAspect="1"/>
          </p:cNvPicPr>
          <p:nvPr/>
        </p:nvPicPr>
        <p:blipFill>
          <a:blip r:embed="rId5"/>
          <a:stretch>
            <a:fillRect/>
          </a:stretch>
        </p:blipFill>
        <p:spPr>
          <a:xfrm>
            <a:off x="738545" y="3611999"/>
            <a:ext cx="304086" cy="380047"/>
          </a:xfrm>
          <a:prstGeom prst="rect">
            <a:avLst/>
          </a:prstGeom>
        </p:spPr>
      </p:pic>
      <p:sp>
        <p:nvSpPr>
          <p:cNvPr id="10" name="Text 5"/>
          <p:cNvSpPr/>
          <p:nvPr/>
        </p:nvSpPr>
        <p:spPr>
          <a:xfrm>
            <a:off x="1299805" y="3651647"/>
            <a:ext cx="2534007" cy="316706"/>
          </a:xfrm>
          <a:prstGeom prst="rect">
            <a:avLst/>
          </a:prstGeom>
          <a:noFill/>
          <a:ln/>
        </p:spPr>
        <p:txBody>
          <a:bodyPr wrap="none" lIns="0" tIns="0" rIns="0" bIns="0" rtlCol="0" anchor="t"/>
          <a:lstStyle/>
          <a:p>
            <a:pPr marL="0" indent="0" algn="l">
              <a:lnSpc>
                <a:spcPts val="2450"/>
              </a:lnSpc>
              <a:buNone/>
            </a:pPr>
            <a:r>
              <a:rPr lang="en-US" sz="1950" dirty="0">
                <a:solidFill>
                  <a:srgbClr val="3B3535"/>
                </a:solidFill>
                <a:latin typeface="Alexandria Semi Bold" pitchFamily="34" charset="0"/>
                <a:ea typeface="Alexandria Semi Bold" pitchFamily="34" charset="-122"/>
                <a:cs typeface="Alexandria Semi Bold" pitchFamily="34" charset="-120"/>
              </a:rPr>
              <a:t>肥厚な分布尾</a:t>
            </a:r>
            <a:endParaRPr lang="en-US" sz="1950" dirty="0"/>
          </a:p>
        </p:txBody>
      </p:sp>
      <p:sp>
        <p:nvSpPr>
          <p:cNvPr id="11" name="Text 6"/>
          <p:cNvSpPr/>
          <p:nvPr/>
        </p:nvSpPr>
        <p:spPr>
          <a:xfrm>
            <a:off x="1299805" y="4083844"/>
            <a:ext cx="7170182" cy="616268"/>
          </a:xfrm>
          <a:prstGeom prst="rect">
            <a:avLst/>
          </a:prstGeom>
          <a:noFill/>
          <a:ln/>
        </p:spPr>
        <p:txBody>
          <a:bodyPr wrap="square" lIns="0" tIns="0" rIns="0" bIns="0" rtlCol="0" anchor="t"/>
          <a:lstStyle/>
          <a:p>
            <a:pPr marL="0" indent="0" algn="l">
              <a:lnSpc>
                <a:spcPts val="2400"/>
              </a:lnSpc>
              <a:buNone/>
            </a:pPr>
            <a:r>
              <a:rPr lang="en-US" sz="1500" dirty="0">
                <a:solidFill>
                  <a:srgbClr val="3B3535"/>
                </a:solidFill>
                <a:latin typeface="Sora Light" pitchFamily="34" charset="0"/>
                <a:ea typeface="Sora Light" pitchFamily="34" charset="-122"/>
                <a:cs typeface="Sora Light" pitchFamily="34" charset="-120"/>
              </a:rPr>
              <a:t>金融リターンの分布は正規分布に比べて</a:t>
            </a:r>
            <a:r>
              <a:rPr lang="en-US" sz="1500" b="1" dirty="0">
                <a:solidFill>
                  <a:srgbClr val="3B3535"/>
                </a:solidFill>
                <a:latin typeface="Sora Light" pitchFamily="34" charset="0"/>
                <a:ea typeface="Sora Light" pitchFamily="34" charset="-122"/>
                <a:cs typeface="Sora Light" pitchFamily="34" charset="-120"/>
              </a:rPr>
              <a:t>裾が厚い</a:t>
            </a:r>
            <a:r>
              <a:rPr lang="en-US" sz="1500" dirty="0">
                <a:solidFill>
                  <a:srgbClr val="3B3535"/>
                </a:solidFill>
                <a:latin typeface="Sora Light" pitchFamily="34" charset="0"/>
                <a:ea typeface="Sora Light" pitchFamily="34" charset="-122"/>
                <a:cs typeface="Sora Light" pitchFamily="34" charset="-120"/>
              </a:rPr>
              <a:t>ことが知られています。極端な値動きの生起確率が正規想定よりはるかに高いです。</a:t>
            </a:r>
            <a:endParaRPr lang="en-US" sz="1500" dirty="0"/>
          </a:p>
        </p:txBody>
      </p:sp>
      <p:sp>
        <p:nvSpPr>
          <p:cNvPr id="12" name="Shape 7"/>
          <p:cNvSpPr/>
          <p:nvPr/>
        </p:nvSpPr>
        <p:spPr>
          <a:xfrm>
            <a:off x="674013" y="5085278"/>
            <a:ext cx="433268" cy="433268"/>
          </a:xfrm>
          <a:prstGeom prst="roundRect">
            <a:avLst>
              <a:gd name="adj" fmla="val 18669"/>
            </a:avLst>
          </a:prstGeom>
          <a:solidFill>
            <a:srgbClr val="D5DCF6"/>
          </a:solidFill>
          <a:ln w="7620">
            <a:solidFill>
              <a:srgbClr val="BBC2DC"/>
            </a:solidFill>
            <a:prstDash val="solid"/>
          </a:ln>
        </p:spPr>
        <p:txBody>
          <a:bodyPr/>
          <a:lstStyle/>
          <a:p>
            <a:endParaRPr lang="ja-JP" altLang="en-US"/>
          </a:p>
        </p:txBody>
      </p:sp>
      <p:pic>
        <p:nvPicPr>
          <p:cNvPr id="13" name="Image 3" descr="preencoded.png"/>
          <p:cNvPicPr>
            <a:picLocks noChangeAspect="1"/>
          </p:cNvPicPr>
          <p:nvPr/>
        </p:nvPicPr>
        <p:blipFill>
          <a:blip r:embed="rId6"/>
          <a:stretch>
            <a:fillRect/>
          </a:stretch>
        </p:blipFill>
        <p:spPr>
          <a:xfrm>
            <a:off x="738545" y="5111829"/>
            <a:ext cx="304086" cy="380047"/>
          </a:xfrm>
          <a:prstGeom prst="rect">
            <a:avLst/>
          </a:prstGeom>
        </p:spPr>
      </p:pic>
      <p:sp>
        <p:nvSpPr>
          <p:cNvPr id="14" name="Text 8"/>
          <p:cNvSpPr/>
          <p:nvPr/>
        </p:nvSpPr>
        <p:spPr>
          <a:xfrm>
            <a:off x="1299805" y="5151477"/>
            <a:ext cx="3765113" cy="316706"/>
          </a:xfrm>
          <a:prstGeom prst="rect">
            <a:avLst/>
          </a:prstGeom>
          <a:noFill/>
          <a:ln/>
        </p:spPr>
        <p:txBody>
          <a:bodyPr wrap="none" lIns="0" tIns="0" rIns="0" bIns="0" rtlCol="0" anchor="t"/>
          <a:lstStyle/>
          <a:p>
            <a:pPr marL="0" indent="0" algn="l">
              <a:lnSpc>
                <a:spcPts val="2450"/>
              </a:lnSpc>
              <a:buNone/>
            </a:pPr>
            <a:r>
              <a:rPr lang="en-US" sz="1950" dirty="0">
                <a:solidFill>
                  <a:srgbClr val="3B3535"/>
                </a:solidFill>
                <a:latin typeface="Alexandria Semi Bold" pitchFamily="34" charset="0"/>
                <a:ea typeface="Alexandria Semi Bold" pitchFamily="34" charset="-122"/>
                <a:cs typeface="Alexandria Semi Bold" pitchFamily="34" charset="-120"/>
              </a:rPr>
              <a:t>ボラティリティ・クラスタリング</a:t>
            </a:r>
            <a:endParaRPr lang="en-US" sz="1950" dirty="0"/>
          </a:p>
        </p:txBody>
      </p:sp>
      <p:sp>
        <p:nvSpPr>
          <p:cNvPr id="15" name="Text 9"/>
          <p:cNvSpPr/>
          <p:nvPr/>
        </p:nvSpPr>
        <p:spPr>
          <a:xfrm>
            <a:off x="1299805" y="5583674"/>
            <a:ext cx="7170182" cy="616268"/>
          </a:xfrm>
          <a:prstGeom prst="rect">
            <a:avLst/>
          </a:prstGeom>
          <a:noFill/>
          <a:ln/>
        </p:spPr>
        <p:txBody>
          <a:bodyPr wrap="square" lIns="0" tIns="0" rIns="0" bIns="0" rtlCol="0" anchor="t"/>
          <a:lstStyle/>
          <a:p>
            <a:pPr marL="0" indent="0" algn="l">
              <a:lnSpc>
                <a:spcPts val="2400"/>
              </a:lnSpc>
              <a:buNone/>
            </a:pPr>
            <a:r>
              <a:rPr lang="en-US" sz="1500" b="1" dirty="0">
                <a:solidFill>
                  <a:srgbClr val="3B3535"/>
                </a:solidFill>
                <a:latin typeface="Sora Light" pitchFamily="34" charset="0"/>
                <a:ea typeface="Sora Light" pitchFamily="34" charset="-122"/>
                <a:cs typeface="Sora Light" pitchFamily="34" charset="-120"/>
              </a:rPr>
              <a:t>価格変動の大きさ</a:t>
            </a:r>
            <a:r>
              <a:rPr lang="en-US" sz="1500" dirty="0">
                <a:solidFill>
                  <a:srgbClr val="3B3535"/>
                </a:solidFill>
                <a:latin typeface="Sora Light" pitchFamily="34" charset="0"/>
                <a:ea typeface="Sora Light" pitchFamily="34" charset="-122"/>
                <a:cs typeface="Sora Light" pitchFamily="34" charset="-120"/>
              </a:rPr>
              <a:t>が時間的にクラスタを形成します。大きな変動が起きる時期は集中的に続きます。</a:t>
            </a:r>
            <a:endParaRPr lang="en-US" sz="1500" dirty="0"/>
          </a:p>
        </p:txBody>
      </p:sp>
      <p:sp>
        <p:nvSpPr>
          <p:cNvPr id="16" name="Shape 10"/>
          <p:cNvSpPr/>
          <p:nvPr/>
        </p:nvSpPr>
        <p:spPr>
          <a:xfrm>
            <a:off x="674013" y="6585109"/>
            <a:ext cx="433268" cy="433268"/>
          </a:xfrm>
          <a:prstGeom prst="roundRect">
            <a:avLst>
              <a:gd name="adj" fmla="val 18669"/>
            </a:avLst>
          </a:prstGeom>
          <a:solidFill>
            <a:srgbClr val="D5DCF6"/>
          </a:solidFill>
          <a:ln w="7620">
            <a:solidFill>
              <a:srgbClr val="BBC2DC"/>
            </a:solidFill>
            <a:prstDash val="solid"/>
          </a:ln>
        </p:spPr>
        <p:txBody>
          <a:bodyPr/>
          <a:lstStyle/>
          <a:p>
            <a:endParaRPr lang="ja-JP" altLang="en-US"/>
          </a:p>
        </p:txBody>
      </p:sp>
      <p:pic>
        <p:nvPicPr>
          <p:cNvPr id="17" name="Image 4" descr="preencoded.png"/>
          <p:cNvPicPr>
            <a:picLocks noChangeAspect="1"/>
          </p:cNvPicPr>
          <p:nvPr/>
        </p:nvPicPr>
        <p:blipFill>
          <a:blip r:embed="rId7"/>
          <a:stretch>
            <a:fillRect/>
          </a:stretch>
        </p:blipFill>
        <p:spPr>
          <a:xfrm>
            <a:off x="738545" y="6611660"/>
            <a:ext cx="304086" cy="380047"/>
          </a:xfrm>
          <a:prstGeom prst="rect">
            <a:avLst/>
          </a:prstGeom>
        </p:spPr>
      </p:pic>
      <p:sp>
        <p:nvSpPr>
          <p:cNvPr id="18" name="Text 11"/>
          <p:cNvSpPr/>
          <p:nvPr/>
        </p:nvSpPr>
        <p:spPr>
          <a:xfrm>
            <a:off x="1299805" y="6651307"/>
            <a:ext cx="2534007" cy="316706"/>
          </a:xfrm>
          <a:prstGeom prst="rect">
            <a:avLst/>
          </a:prstGeom>
          <a:noFill/>
          <a:ln/>
        </p:spPr>
        <p:txBody>
          <a:bodyPr wrap="none" lIns="0" tIns="0" rIns="0" bIns="0" rtlCol="0" anchor="t"/>
          <a:lstStyle/>
          <a:p>
            <a:pPr marL="0" indent="0" algn="l">
              <a:lnSpc>
                <a:spcPts val="2450"/>
              </a:lnSpc>
              <a:buNone/>
            </a:pPr>
            <a:r>
              <a:rPr lang="en-US" sz="1950" dirty="0">
                <a:solidFill>
                  <a:srgbClr val="3B3535"/>
                </a:solidFill>
                <a:latin typeface="Alexandria Semi Bold" pitchFamily="34" charset="0"/>
                <a:ea typeface="Alexandria Semi Bold" pitchFamily="34" charset="-122"/>
                <a:cs typeface="Alexandria Semi Bold" pitchFamily="34" charset="-120"/>
              </a:rPr>
              <a:t>レバレッジ効果</a:t>
            </a:r>
            <a:endParaRPr lang="en-US" sz="1950" dirty="0"/>
          </a:p>
        </p:txBody>
      </p:sp>
      <p:sp>
        <p:nvSpPr>
          <p:cNvPr id="19" name="Text 12"/>
          <p:cNvSpPr/>
          <p:nvPr/>
        </p:nvSpPr>
        <p:spPr>
          <a:xfrm>
            <a:off x="1299805" y="7083504"/>
            <a:ext cx="7170182" cy="616268"/>
          </a:xfrm>
          <a:prstGeom prst="rect">
            <a:avLst/>
          </a:prstGeom>
          <a:noFill/>
          <a:ln/>
        </p:spPr>
        <p:txBody>
          <a:bodyPr wrap="square" lIns="0" tIns="0" rIns="0" bIns="0" rtlCol="0" anchor="t"/>
          <a:lstStyle/>
          <a:p>
            <a:pPr marL="0" indent="0" algn="l">
              <a:lnSpc>
                <a:spcPts val="2400"/>
              </a:lnSpc>
              <a:buNone/>
            </a:pPr>
            <a:r>
              <a:rPr lang="en-US" sz="1500" dirty="0">
                <a:solidFill>
                  <a:srgbClr val="3B3535"/>
                </a:solidFill>
                <a:latin typeface="Sora Light" pitchFamily="34" charset="0"/>
                <a:ea typeface="Sora Light" pitchFamily="34" charset="-122"/>
                <a:cs typeface="Sora Light" pitchFamily="34" charset="-120"/>
              </a:rPr>
              <a:t>主に株式市場で顕著な現象で、</a:t>
            </a:r>
            <a:r>
              <a:rPr lang="en-US" sz="1500" b="1" dirty="0">
                <a:solidFill>
                  <a:srgbClr val="3B3535"/>
                </a:solidFill>
                <a:latin typeface="Sora Light" pitchFamily="34" charset="0"/>
                <a:ea typeface="Sora Light" pitchFamily="34" charset="-122"/>
                <a:cs typeface="Sora Light" pitchFamily="34" charset="-120"/>
              </a:rPr>
              <a:t>価格下落が将来のボラティリティ上昇を引き起こす</a:t>
            </a:r>
            <a:r>
              <a:rPr lang="en-US" sz="1500" dirty="0">
                <a:solidFill>
                  <a:srgbClr val="3B3535"/>
                </a:solidFill>
                <a:latin typeface="Sora Light" pitchFamily="34" charset="0"/>
                <a:ea typeface="Sora Light" pitchFamily="34" charset="-122"/>
                <a:cs typeface="Sora Light" pitchFamily="34" charset="-120"/>
              </a:rPr>
              <a:t>負の相関関係です。</a:t>
            </a:r>
            <a:endParaRPr lang="en-US"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58309" y="1246942"/>
            <a:ext cx="7393900" cy="712708"/>
          </a:xfrm>
          <a:prstGeom prst="rect">
            <a:avLst/>
          </a:prstGeom>
          <a:noFill/>
          <a:ln/>
        </p:spPr>
        <p:txBody>
          <a:bodyPr wrap="none" lIns="0" tIns="0" rIns="0" bIns="0" rtlCol="0" anchor="t"/>
          <a:lstStyle/>
          <a:p>
            <a:pPr marL="0" indent="0" algn="l">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資産クラスごとの特徴の違い</a:t>
            </a:r>
            <a:endParaRPr lang="en-US" sz="4450" dirty="0"/>
          </a:p>
        </p:txBody>
      </p:sp>
      <p:sp>
        <p:nvSpPr>
          <p:cNvPr id="3" name="Text 1"/>
          <p:cNvSpPr/>
          <p:nvPr/>
        </p:nvSpPr>
        <p:spPr>
          <a:xfrm>
            <a:off x="1844635" y="2695932"/>
            <a:ext cx="2850713" cy="356235"/>
          </a:xfrm>
          <a:prstGeom prst="rect">
            <a:avLst/>
          </a:prstGeom>
          <a:noFill/>
          <a:ln/>
        </p:spPr>
        <p:txBody>
          <a:bodyPr wrap="none" lIns="0" tIns="0" rIns="0" bIns="0" rtlCol="0" anchor="t"/>
          <a:lstStyle/>
          <a:p>
            <a:pPr marL="0" indent="0" algn="r">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株式市場</a:t>
            </a:r>
            <a:endParaRPr lang="en-US" sz="2200" dirty="0"/>
          </a:p>
        </p:txBody>
      </p:sp>
      <p:sp>
        <p:nvSpPr>
          <p:cNvPr id="4" name="Text 2"/>
          <p:cNvSpPr/>
          <p:nvPr/>
        </p:nvSpPr>
        <p:spPr>
          <a:xfrm>
            <a:off x="758309" y="3182064"/>
            <a:ext cx="3937040" cy="1040130"/>
          </a:xfrm>
          <a:prstGeom prst="rect">
            <a:avLst/>
          </a:prstGeom>
          <a:noFill/>
          <a:ln/>
        </p:spPr>
        <p:txBody>
          <a:bodyPr wrap="square" lIns="0" tIns="0" rIns="0" bIns="0" rtlCol="0" anchor="t"/>
          <a:lstStyle/>
          <a:p>
            <a:pPr marL="0" indent="0" algn="r">
              <a:lnSpc>
                <a:spcPts val="2700"/>
              </a:lnSpc>
              <a:buNone/>
            </a:pPr>
            <a:r>
              <a:rPr lang="en-US" sz="1700" dirty="0">
                <a:solidFill>
                  <a:srgbClr val="3B3535"/>
                </a:solidFill>
                <a:latin typeface="Sora Light" pitchFamily="34" charset="0"/>
                <a:ea typeface="Sora Light" pitchFamily="34" charset="-122"/>
                <a:cs typeface="Sora Light" pitchFamily="34" charset="-120"/>
              </a:rPr>
              <a:t>尖度が非常に大きく、</a:t>
            </a:r>
            <a:r>
              <a:rPr lang="en-US" sz="1700" b="1" dirty="0">
                <a:solidFill>
                  <a:srgbClr val="3B3535"/>
                </a:solidFill>
                <a:latin typeface="Sora Light" pitchFamily="34" charset="0"/>
                <a:ea typeface="Sora Light" pitchFamily="34" charset="-122"/>
                <a:cs typeface="Sora Light" pitchFamily="34" charset="-120"/>
              </a:rPr>
              <a:t>左に長い裾</a:t>
            </a:r>
            <a:r>
              <a:rPr lang="en-US" sz="1700" dirty="0">
                <a:solidFill>
                  <a:srgbClr val="3B3535"/>
                </a:solidFill>
                <a:latin typeface="Sora Light" pitchFamily="34" charset="0"/>
                <a:ea typeface="Sora Light" pitchFamily="34" charset="-122"/>
                <a:cs typeface="Sora Light" pitchFamily="34" charset="-120"/>
              </a:rPr>
              <a:t>を持つことが多いです。レバレッジ効果も顕著です。</a:t>
            </a:r>
            <a:endParaRPr lang="en-US" sz="1700" dirty="0"/>
          </a:p>
        </p:txBody>
      </p:sp>
      <p:pic>
        <p:nvPicPr>
          <p:cNvPr id="5" name="Image 0" descr="preencoded.png"/>
          <p:cNvPicPr>
            <a:picLocks noChangeAspect="1"/>
          </p:cNvPicPr>
          <p:nvPr/>
        </p:nvPicPr>
        <p:blipFill>
          <a:blip r:embed="rId3"/>
          <a:stretch>
            <a:fillRect/>
          </a:stretch>
        </p:blipFill>
        <p:spPr>
          <a:xfrm>
            <a:off x="5020270" y="2392918"/>
            <a:ext cx="4589740" cy="4589740"/>
          </a:xfrm>
          <a:prstGeom prst="rect">
            <a:avLst/>
          </a:prstGeom>
        </p:spPr>
      </p:pic>
      <p:sp>
        <p:nvSpPr>
          <p:cNvPr id="6" name="Text 3"/>
          <p:cNvSpPr/>
          <p:nvPr/>
        </p:nvSpPr>
        <p:spPr>
          <a:xfrm>
            <a:off x="6017121" y="3349288"/>
            <a:ext cx="324088" cy="405170"/>
          </a:xfrm>
          <a:prstGeom prst="rect">
            <a:avLst/>
          </a:prstGeom>
          <a:noFill/>
          <a:ln/>
        </p:spPr>
        <p:txBody>
          <a:bodyPr wrap="none" lIns="0" tIns="0" rIns="0" bIns="0" rtlCol="0" anchor="t"/>
          <a:lstStyle/>
          <a:p>
            <a:pPr marL="0" indent="0" algn="l">
              <a:lnSpc>
                <a:spcPts val="4050"/>
              </a:lnSpc>
              <a:buNone/>
            </a:pPr>
            <a:r>
              <a:rPr lang="en-US" sz="2550" dirty="0">
                <a:solidFill>
                  <a:srgbClr val="3B3535"/>
                </a:solidFill>
                <a:latin typeface="Alexandria Semi Bold" pitchFamily="34" charset="0"/>
                <a:ea typeface="Alexandria Semi Bold" pitchFamily="34" charset="-122"/>
                <a:cs typeface="Alexandria Semi Bold" pitchFamily="34" charset="-120"/>
              </a:rPr>
              <a:t>1</a:t>
            </a:r>
            <a:endParaRPr lang="en-US" sz="2550" dirty="0"/>
          </a:p>
        </p:txBody>
      </p:sp>
      <p:sp>
        <p:nvSpPr>
          <p:cNvPr id="7" name="Text 4"/>
          <p:cNvSpPr/>
          <p:nvPr/>
        </p:nvSpPr>
        <p:spPr>
          <a:xfrm>
            <a:off x="9934932" y="2695932"/>
            <a:ext cx="2850713" cy="356235"/>
          </a:xfrm>
          <a:prstGeom prst="rect">
            <a:avLst/>
          </a:prstGeom>
          <a:noFill/>
          <a:ln/>
        </p:spPr>
        <p:txBody>
          <a:bodyPr wrap="none" lIns="0" tIns="0" rIns="0" bIns="0" rtlCol="0" anchor="t"/>
          <a:lstStyle/>
          <a:p>
            <a:pPr marL="0" indent="0" algn="l">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外国為替</a:t>
            </a:r>
            <a:endParaRPr lang="en-US" sz="2200" dirty="0"/>
          </a:p>
        </p:txBody>
      </p:sp>
      <p:sp>
        <p:nvSpPr>
          <p:cNvPr id="8" name="Text 5"/>
          <p:cNvSpPr/>
          <p:nvPr/>
        </p:nvSpPr>
        <p:spPr>
          <a:xfrm>
            <a:off x="9934932" y="3182064"/>
            <a:ext cx="3937159" cy="1040130"/>
          </a:xfrm>
          <a:prstGeom prst="rect">
            <a:avLst/>
          </a:prstGeom>
          <a:noFill/>
          <a:ln/>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肥尾分布を持ちますが、株式ほど極端ではありません。</a:t>
            </a:r>
            <a:r>
              <a:rPr lang="en-US" sz="1700" b="1" dirty="0">
                <a:solidFill>
                  <a:srgbClr val="3B3535"/>
                </a:solidFill>
                <a:latin typeface="Sora Light" pitchFamily="34" charset="0"/>
                <a:ea typeface="Sora Light" pitchFamily="34" charset="-122"/>
                <a:cs typeface="Sora Light" pitchFamily="34" charset="-120"/>
              </a:rPr>
              <a:t>分布の非対称性が小さい</a:t>
            </a:r>
            <a:r>
              <a:rPr lang="en-US" sz="1700" dirty="0">
                <a:solidFill>
                  <a:srgbClr val="3B3535"/>
                </a:solidFill>
                <a:latin typeface="Sora Light" pitchFamily="34" charset="0"/>
                <a:ea typeface="Sora Light" pitchFamily="34" charset="-122"/>
                <a:cs typeface="Sora Light" pitchFamily="34" charset="-120"/>
              </a:rPr>
              <a:t>ことが多いです。</a:t>
            </a:r>
            <a:endParaRPr lang="en-US" sz="1700" dirty="0"/>
          </a:p>
        </p:txBody>
      </p:sp>
      <p:pic>
        <p:nvPicPr>
          <p:cNvPr id="9" name="Image 1" descr="preencoded.png"/>
          <p:cNvPicPr>
            <a:picLocks noChangeAspect="1"/>
          </p:cNvPicPr>
          <p:nvPr/>
        </p:nvPicPr>
        <p:blipFill>
          <a:blip r:embed="rId4"/>
          <a:stretch>
            <a:fillRect/>
          </a:stretch>
        </p:blipFill>
        <p:spPr>
          <a:xfrm>
            <a:off x="5020270" y="2392918"/>
            <a:ext cx="4589740" cy="4589740"/>
          </a:xfrm>
          <a:prstGeom prst="rect">
            <a:avLst/>
          </a:prstGeom>
        </p:spPr>
      </p:pic>
      <p:sp>
        <p:nvSpPr>
          <p:cNvPr id="10" name="Text 6"/>
          <p:cNvSpPr/>
          <p:nvPr/>
        </p:nvSpPr>
        <p:spPr>
          <a:xfrm>
            <a:off x="8288834" y="3349288"/>
            <a:ext cx="324088" cy="405170"/>
          </a:xfrm>
          <a:prstGeom prst="rect">
            <a:avLst/>
          </a:prstGeom>
          <a:noFill/>
          <a:ln/>
        </p:spPr>
        <p:txBody>
          <a:bodyPr wrap="none" lIns="0" tIns="0" rIns="0" bIns="0" rtlCol="0" anchor="t"/>
          <a:lstStyle/>
          <a:p>
            <a:pPr marL="0" indent="0" algn="l">
              <a:lnSpc>
                <a:spcPts val="4050"/>
              </a:lnSpc>
              <a:buNone/>
            </a:pPr>
            <a:r>
              <a:rPr lang="en-US" sz="2550" dirty="0">
                <a:solidFill>
                  <a:srgbClr val="3B3535"/>
                </a:solidFill>
                <a:latin typeface="Alexandria Semi Bold" pitchFamily="34" charset="0"/>
                <a:ea typeface="Alexandria Semi Bold" pitchFamily="34" charset="-122"/>
                <a:cs typeface="Alexandria Semi Bold" pitchFamily="34" charset="-120"/>
              </a:rPr>
              <a:t>2</a:t>
            </a:r>
            <a:endParaRPr lang="en-US" sz="2550" dirty="0"/>
          </a:p>
        </p:txBody>
      </p:sp>
      <p:sp>
        <p:nvSpPr>
          <p:cNvPr id="11" name="Text 7"/>
          <p:cNvSpPr/>
          <p:nvPr/>
        </p:nvSpPr>
        <p:spPr>
          <a:xfrm>
            <a:off x="9934932" y="5153263"/>
            <a:ext cx="2850713" cy="356235"/>
          </a:xfrm>
          <a:prstGeom prst="rect">
            <a:avLst/>
          </a:prstGeom>
          <a:noFill/>
          <a:ln/>
        </p:spPr>
        <p:txBody>
          <a:bodyPr wrap="none" lIns="0" tIns="0" rIns="0" bIns="0" rtlCol="0" anchor="t"/>
          <a:lstStyle/>
          <a:p>
            <a:pPr marL="0" indent="0" algn="l">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コモディティ</a:t>
            </a:r>
            <a:endParaRPr lang="en-US" sz="2200" dirty="0"/>
          </a:p>
        </p:txBody>
      </p:sp>
      <p:sp>
        <p:nvSpPr>
          <p:cNvPr id="12" name="Text 8"/>
          <p:cNvSpPr/>
          <p:nvPr/>
        </p:nvSpPr>
        <p:spPr>
          <a:xfrm>
            <a:off x="9934932" y="5639395"/>
            <a:ext cx="3937159" cy="1040130"/>
          </a:xfrm>
          <a:prstGeom prst="rect">
            <a:avLst/>
          </a:prstGeom>
          <a:noFill/>
          <a:ln/>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需給バランスの急変で価格が急騰・急落することがあり、</a:t>
            </a:r>
            <a:r>
              <a:rPr lang="en-US" sz="1700" b="1" dirty="0">
                <a:solidFill>
                  <a:srgbClr val="3B3535"/>
                </a:solidFill>
                <a:latin typeface="Sora Light" pitchFamily="34" charset="0"/>
                <a:ea typeface="Sora Light" pitchFamily="34" charset="-122"/>
                <a:cs typeface="Sora Light" pitchFamily="34" charset="-120"/>
              </a:rPr>
              <a:t>大きな肥尾</a:t>
            </a:r>
            <a:r>
              <a:rPr lang="en-US" sz="1700" dirty="0">
                <a:solidFill>
                  <a:srgbClr val="3B3535"/>
                </a:solidFill>
                <a:latin typeface="Sora Light" pitchFamily="34" charset="0"/>
                <a:ea typeface="Sora Light" pitchFamily="34" charset="-122"/>
                <a:cs typeface="Sora Light" pitchFamily="34" charset="-120"/>
              </a:rPr>
              <a:t>につながります。</a:t>
            </a:r>
            <a:endParaRPr lang="en-US" sz="1700" dirty="0"/>
          </a:p>
        </p:txBody>
      </p:sp>
      <p:pic>
        <p:nvPicPr>
          <p:cNvPr id="13" name="Image 2" descr="preencoded.png"/>
          <p:cNvPicPr>
            <a:picLocks noChangeAspect="1"/>
          </p:cNvPicPr>
          <p:nvPr/>
        </p:nvPicPr>
        <p:blipFill>
          <a:blip r:embed="rId5"/>
          <a:stretch>
            <a:fillRect/>
          </a:stretch>
        </p:blipFill>
        <p:spPr>
          <a:xfrm>
            <a:off x="5020270" y="2392918"/>
            <a:ext cx="4589740" cy="4589740"/>
          </a:xfrm>
          <a:prstGeom prst="rect">
            <a:avLst/>
          </a:prstGeom>
        </p:spPr>
      </p:pic>
      <p:sp>
        <p:nvSpPr>
          <p:cNvPr id="14" name="Text 9"/>
          <p:cNvSpPr/>
          <p:nvPr/>
        </p:nvSpPr>
        <p:spPr>
          <a:xfrm>
            <a:off x="8288834" y="5621000"/>
            <a:ext cx="324088" cy="405170"/>
          </a:xfrm>
          <a:prstGeom prst="rect">
            <a:avLst/>
          </a:prstGeom>
          <a:noFill/>
          <a:ln/>
        </p:spPr>
        <p:txBody>
          <a:bodyPr wrap="none" lIns="0" tIns="0" rIns="0" bIns="0" rtlCol="0" anchor="t"/>
          <a:lstStyle/>
          <a:p>
            <a:pPr marL="0" indent="0" algn="l">
              <a:lnSpc>
                <a:spcPts val="4050"/>
              </a:lnSpc>
              <a:buNone/>
            </a:pPr>
            <a:r>
              <a:rPr lang="en-US" sz="2550" dirty="0">
                <a:solidFill>
                  <a:srgbClr val="3B3535"/>
                </a:solidFill>
                <a:latin typeface="Alexandria Semi Bold" pitchFamily="34" charset="0"/>
                <a:ea typeface="Alexandria Semi Bold" pitchFamily="34" charset="-122"/>
                <a:cs typeface="Alexandria Semi Bold" pitchFamily="34" charset="-120"/>
              </a:rPr>
              <a:t>3</a:t>
            </a:r>
            <a:endParaRPr lang="en-US" sz="2550" dirty="0"/>
          </a:p>
        </p:txBody>
      </p:sp>
      <p:sp>
        <p:nvSpPr>
          <p:cNvPr id="15" name="Text 10"/>
          <p:cNvSpPr/>
          <p:nvPr/>
        </p:nvSpPr>
        <p:spPr>
          <a:xfrm>
            <a:off x="1844635" y="5153263"/>
            <a:ext cx="2850713" cy="356235"/>
          </a:xfrm>
          <a:prstGeom prst="rect">
            <a:avLst/>
          </a:prstGeom>
          <a:noFill/>
          <a:ln/>
        </p:spPr>
        <p:txBody>
          <a:bodyPr wrap="none" lIns="0" tIns="0" rIns="0" bIns="0" rtlCol="0" anchor="t"/>
          <a:lstStyle/>
          <a:p>
            <a:pPr marL="0" indent="0" algn="r">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暗号資産</a:t>
            </a:r>
            <a:endParaRPr lang="en-US" sz="2200" dirty="0"/>
          </a:p>
        </p:txBody>
      </p:sp>
      <p:sp>
        <p:nvSpPr>
          <p:cNvPr id="16" name="Text 11"/>
          <p:cNvSpPr/>
          <p:nvPr/>
        </p:nvSpPr>
        <p:spPr>
          <a:xfrm>
            <a:off x="758309" y="5639395"/>
            <a:ext cx="3937040" cy="1040130"/>
          </a:xfrm>
          <a:prstGeom prst="rect">
            <a:avLst/>
          </a:prstGeom>
          <a:noFill/>
          <a:ln/>
        </p:spPr>
        <p:txBody>
          <a:bodyPr wrap="square" lIns="0" tIns="0" rIns="0" bIns="0" rtlCol="0" anchor="t"/>
          <a:lstStyle/>
          <a:p>
            <a:pPr marL="0" indent="0" algn="r">
              <a:lnSpc>
                <a:spcPts val="2700"/>
              </a:lnSpc>
              <a:buNone/>
            </a:pPr>
            <a:r>
              <a:rPr lang="en-US" sz="1700" b="1" dirty="0">
                <a:solidFill>
                  <a:srgbClr val="3B3535"/>
                </a:solidFill>
                <a:latin typeface="Sora Light" pitchFamily="34" charset="0"/>
                <a:ea typeface="Sora Light" pitchFamily="34" charset="-122"/>
                <a:cs typeface="Sora Light" pitchFamily="34" charset="-120"/>
              </a:rPr>
              <a:t>極端なボラティリティ</a:t>
            </a:r>
            <a:r>
              <a:rPr lang="en-US" sz="1700" dirty="0">
                <a:solidFill>
                  <a:srgbClr val="3B3535"/>
                </a:solidFill>
                <a:latin typeface="Sora Light" pitchFamily="34" charset="0"/>
                <a:ea typeface="Sora Light" pitchFamily="34" charset="-122"/>
                <a:cs typeface="Sora Light" pitchFamily="34" charset="-120"/>
              </a:rPr>
              <a:t>で知られ、統計的にもリターン分布の肥尾度合いは非常に高いです。</a:t>
            </a:r>
            <a:endParaRPr lang="en-US" sz="1700" dirty="0"/>
          </a:p>
        </p:txBody>
      </p:sp>
      <p:pic>
        <p:nvPicPr>
          <p:cNvPr id="17" name="Image 3" descr="preencoded.png"/>
          <p:cNvPicPr>
            <a:picLocks noChangeAspect="1"/>
          </p:cNvPicPr>
          <p:nvPr/>
        </p:nvPicPr>
        <p:blipFill>
          <a:blip r:embed="rId6"/>
          <a:stretch>
            <a:fillRect/>
          </a:stretch>
        </p:blipFill>
        <p:spPr>
          <a:xfrm>
            <a:off x="5020270" y="2392918"/>
            <a:ext cx="4589740" cy="4589740"/>
          </a:xfrm>
          <a:prstGeom prst="rect">
            <a:avLst/>
          </a:prstGeom>
        </p:spPr>
      </p:pic>
      <p:sp>
        <p:nvSpPr>
          <p:cNvPr id="18" name="Text 12"/>
          <p:cNvSpPr/>
          <p:nvPr/>
        </p:nvSpPr>
        <p:spPr>
          <a:xfrm>
            <a:off x="6017121" y="5621000"/>
            <a:ext cx="324088" cy="405170"/>
          </a:xfrm>
          <a:prstGeom prst="rect">
            <a:avLst/>
          </a:prstGeom>
          <a:noFill/>
          <a:ln/>
        </p:spPr>
        <p:txBody>
          <a:bodyPr wrap="none" lIns="0" tIns="0" rIns="0" bIns="0" rtlCol="0" anchor="t"/>
          <a:lstStyle/>
          <a:p>
            <a:pPr marL="0" indent="0" algn="l">
              <a:lnSpc>
                <a:spcPts val="4050"/>
              </a:lnSpc>
              <a:buNone/>
            </a:pPr>
            <a:r>
              <a:rPr lang="en-US" sz="2550" dirty="0">
                <a:solidFill>
                  <a:srgbClr val="3B3535"/>
                </a:solidFill>
                <a:latin typeface="Alexandria Semi Bold" pitchFamily="34" charset="0"/>
                <a:ea typeface="Alexandria Semi Bold" pitchFamily="34" charset="-122"/>
                <a:cs typeface="Alexandria Semi Bold" pitchFamily="34" charset="-120"/>
              </a:rPr>
              <a:t>4</a:t>
            </a:r>
            <a:endParaRPr lang="en-US" sz="2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58309" y="892612"/>
            <a:ext cx="7410926" cy="712708"/>
          </a:xfrm>
          <a:prstGeom prst="rect">
            <a:avLst/>
          </a:prstGeom>
          <a:noFill/>
          <a:ln/>
        </p:spPr>
        <p:txBody>
          <a:bodyPr wrap="none" lIns="0" tIns="0" rIns="0" bIns="0" rtlCol="0" anchor="t"/>
          <a:lstStyle/>
          <a:p>
            <a:pPr marL="0" indent="0" algn="l">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古典的な確率的時系列モデル</a:t>
            </a:r>
            <a:endParaRPr lang="en-US" sz="4450" dirty="0"/>
          </a:p>
        </p:txBody>
      </p:sp>
      <p:sp>
        <p:nvSpPr>
          <p:cNvPr id="3" name="Shape 1"/>
          <p:cNvSpPr/>
          <p:nvPr/>
        </p:nvSpPr>
        <p:spPr>
          <a:xfrm>
            <a:off x="758309" y="2038588"/>
            <a:ext cx="2185511" cy="1265992"/>
          </a:xfrm>
          <a:prstGeom prst="roundRect">
            <a:avLst>
              <a:gd name="adj" fmla="val 7188"/>
            </a:avLst>
          </a:prstGeom>
          <a:solidFill>
            <a:srgbClr val="D5DCF6"/>
          </a:solidFill>
          <a:ln w="7620">
            <a:solidFill>
              <a:srgbClr val="BBC2DC"/>
            </a:solidFill>
            <a:prstDash val="solid"/>
          </a:ln>
        </p:spPr>
        <p:txBody>
          <a:bodyPr/>
          <a:lstStyle/>
          <a:p>
            <a:endParaRPr lang="ja-JP" altLang="en-US"/>
          </a:p>
        </p:txBody>
      </p:sp>
      <p:pic>
        <p:nvPicPr>
          <p:cNvPr id="4" name="Image 0" descr="preencoded.png"/>
          <p:cNvPicPr>
            <a:picLocks noChangeAspect="1"/>
          </p:cNvPicPr>
          <p:nvPr/>
        </p:nvPicPr>
        <p:blipFill>
          <a:blip r:embed="rId3"/>
          <a:stretch>
            <a:fillRect/>
          </a:stretch>
        </p:blipFill>
        <p:spPr>
          <a:xfrm>
            <a:off x="1698665" y="2481143"/>
            <a:ext cx="304681" cy="380762"/>
          </a:xfrm>
          <a:prstGeom prst="rect">
            <a:avLst/>
          </a:prstGeom>
        </p:spPr>
      </p:pic>
      <p:sp>
        <p:nvSpPr>
          <p:cNvPr id="5" name="Text 2"/>
          <p:cNvSpPr/>
          <p:nvPr/>
        </p:nvSpPr>
        <p:spPr>
          <a:xfrm>
            <a:off x="3160395" y="2255163"/>
            <a:ext cx="2850713" cy="356235"/>
          </a:xfrm>
          <a:prstGeom prst="rect">
            <a:avLst/>
          </a:prstGeom>
          <a:noFill/>
          <a:ln/>
        </p:spPr>
        <p:txBody>
          <a:bodyPr wrap="none" lIns="0" tIns="0" rIns="0" bIns="0" rtlCol="0" anchor="t"/>
          <a:lstStyle/>
          <a:p>
            <a:pPr marL="0" indent="0" algn="l">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ARIMAモデル</a:t>
            </a:r>
            <a:endParaRPr lang="en-US" sz="2200" dirty="0"/>
          </a:p>
        </p:txBody>
      </p:sp>
      <p:sp>
        <p:nvSpPr>
          <p:cNvPr id="6" name="Text 3"/>
          <p:cNvSpPr/>
          <p:nvPr/>
        </p:nvSpPr>
        <p:spPr>
          <a:xfrm>
            <a:off x="3160395" y="2741295"/>
            <a:ext cx="5414367" cy="346710"/>
          </a:xfrm>
          <a:prstGeom prst="rect">
            <a:avLst/>
          </a:prstGeom>
          <a:noFill/>
          <a:ln/>
        </p:spPr>
        <p:txBody>
          <a:bodyPr wrap="non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過去値と過去の誤差の線形結合で系列をモデル化します</a:t>
            </a:r>
            <a:endParaRPr lang="en-US" sz="1700" dirty="0"/>
          </a:p>
        </p:txBody>
      </p:sp>
      <p:sp>
        <p:nvSpPr>
          <p:cNvPr id="7" name="Shape 4"/>
          <p:cNvSpPr/>
          <p:nvPr/>
        </p:nvSpPr>
        <p:spPr>
          <a:xfrm>
            <a:off x="3052048" y="3289340"/>
            <a:ext cx="10711815" cy="15240"/>
          </a:xfrm>
          <a:prstGeom prst="roundRect">
            <a:avLst>
              <a:gd name="adj" fmla="val 597101"/>
            </a:avLst>
          </a:prstGeom>
          <a:solidFill>
            <a:srgbClr val="BBC2DC"/>
          </a:solidFill>
          <a:ln/>
        </p:spPr>
        <p:txBody>
          <a:bodyPr/>
          <a:lstStyle/>
          <a:p>
            <a:endParaRPr lang="ja-JP" altLang="en-US"/>
          </a:p>
        </p:txBody>
      </p:sp>
      <p:sp>
        <p:nvSpPr>
          <p:cNvPr id="8" name="Shape 5"/>
          <p:cNvSpPr/>
          <p:nvPr/>
        </p:nvSpPr>
        <p:spPr>
          <a:xfrm>
            <a:off x="758309" y="3412807"/>
            <a:ext cx="4371142" cy="1265992"/>
          </a:xfrm>
          <a:prstGeom prst="roundRect">
            <a:avLst>
              <a:gd name="adj" fmla="val 7188"/>
            </a:avLst>
          </a:prstGeom>
          <a:solidFill>
            <a:srgbClr val="D5DCF6"/>
          </a:solidFill>
          <a:ln w="7620">
            <a:solidFill>
              <a:srgbClr val="BBC2DC"/>
            </a:solidFill>
            <a:prstDash val="solid"/>
          </a:ln>
        </p:spPr>
        <p:txBody>
          <a:bodyPr/>
          <a:lstStyle/>
          <a:p>
            <a:endParaRPr lang="ja-JP" altLang="en-US"/>
          </a:p>
        </p:txBody>
      </p:sp>
      <p:pic>
        <p:nvPicPr>
          <p:cNvPr id="9" name="Image 1" descr="preencoded.png"/>
          <p:cNvPicPr>
            <a:picLocks noChangeAspect="1"/>
          </p:cNvPicPr>
          <p:nvPr/>
        </p:nvPicPr>
        <p:blipFill>
          <a:blip r:embed="rId4"/>
          <a:stretch>
            <a:fillRect/>
          </a:stretch>
        </p:blipFill>
        <p:spPr>
          <a:xfrm>
            <a:off x="2791539" y="3855363"/>
            <a:ext cx="304681" cy="380762"/>
          </a:xfrm>
          <a:prstGeom prst="rect">
            <a:avLst/>
          </a:prstGeom>
        </p:spPr>
      </p:pic>
      <p:sp>
        <p:nvSpPr>
          <p:cNvPr id="10" name="Text 6"/>
          <p:cNvSpPr/>
          <p:nvPr/>
        </p:nvSpPr>
        <p:spPr>
          <a:xfrm>
            <a:off x="5346025" y="3629382"/>
            <a:ext cx="2850713" cy="356235"/>
          </a:xfrm>
          <a:prstGeom prst="rect">
            <a:avLst/>
          </a:prstGeom>
          <a:noFill/>
          <a:ln/>
        </p:spPr>
        <p:txBody>
          <a:bodyPr wrap="none" lIns="0" tIns="0" rIns="0" bIns="0" rtlCol="0" anchor="t"/>
          <a:lstStyle/>
          <a:p>
            <a:pPr marL="0" indent="0" algn="l">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GARCHモデル</a:t>
            </a:r>
            <a:endParaRPr lang="en-US" sz="2200" dirty="0"/>
          </a:p>
        </p:txBody>
      </p:sp>
      <p:sp>
        <p:nvSpPr>
          <p:cNvPr id="11" name="Text 7"/>
          <p:cNvSpPr/>
          <p:nvPr/>
        </p:nvSpPr>
        <p:spPr>
          <a:xfrm>
            <a:off x="5346025" y="4115514"/>
            <a:ext cx="6464856" cy="346710"/>
          </a:xfrm>
          <a:prstGeom prst="rect">
            <a:avLst/>
          </a:prstGeom>
          <a:noFill/>
          <a:ln/>
        </p:spPr>
        <p:txBody>
          <a:bodyPr wrap="non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分散（ボラティリティ）の時間変化を捉えるために開発されました</a:t>
            </a:r>
            <a:endParaRPr lang="en-US" sz="1700" dirty="0"/>
          </a:p>
        </p:txBody>
      </p:sp>
      <p:sp>
        <p:nvSpPr>
          <p:cNvPr id="12" name="Shape 8"/>
          <p:cNvSpPr/>
          <p:nvPr/>
        </p:nvSpPr>
        <p:spPr>
          <a:xfrm>
            <a:off x="5237678" y="4663559"/>
            <a:ext cx="8526185" cy="15240"/>
          </a:xfrm>
          <a:prstGeom prst="roundRect">
            <a:avLst>
              <a:gd name="adj" fmla="val 597101"/>
            </a:avLst>
          </a:prstGeom>
          <a:solidFill>
            <a:srgbClr val="BBC2DC"/>
          </a:solidFill>
          <a:ln/>
        </p:spPr>
        <p:txBody>
          <a:bodyPr/>
          <a:lstStyle/>
          <a:p>
            <a:endParaRPr lang="ja-JP" altLang="en-US"/>
          </a:p>
        </p:txBody>
      </p:sp>
      <p:sp>
        <p:nvSpPr>
          <p:cNvPr id="13" name="Shape 9"/>
          <p:cNvSpPr/>
          <p:nvPr/>
        </p:nvSpPr>
        <p:spPr>
          <a:xfrm>
            <a:off x="758309" y="4787027"/>
            <a:ext cx="6556891" cy="1612702"/>
          </a:xfrm>
          <a:prstGeom prst="roundRect">
            <a:avLst>
              <a:gd name="adj" fmla="val 5643"/>
            </a:avLst>
          </a:prstGeom>
          <a:solidFill>
            <a:srgbClr val="D5DCF6"/>
          </a:solidFill>
          <a:ln w="7620">
            <a:solidFill>
              <a:srgbClr val="BBC2DC"/>
            </a:solidFill>
            <a:prstDash val="solid"/>
          </a:ln>
        </p:spPr>
        <p:txBody>
          <a:bodyPr/>
          <a:lstStyle/>
          <a:p>
            <a:endParaRPr lang="ja-JP" altLang="en-US"/>
          </a:p>
        </p:txBody>
      </p:sp>
      <p:pic>
        <p:nvPicPr>
          <p:cNvPr id="14" name="Image 2" descr="preencoded.png"/>
          <p:cNvPicPr>
            <a:picLocks noChangeAspect="1"/>
          </p:cNvPicPr>
          <p:nvPr/>
        </p:nvPicPr>
        <p:blipFill>
          <a:blip r:embed="rId5"/>
          <a:stretch>
            <a:fillRect/>
          </a:stretch>
        </p:blipFill>
        <p:spPr>
          <a:xfrm>
            <a:off x="3884414" y="5402937"/>
            <a:ext cx="304681" cy="380762"/>
          </a:xfrm>
          <a:prstGeom prst="rect">
            <a:avLst/>
          </a:prstGeom>
        </p:spPr>
      </p:pic>
      <p:sp>
        <p:nvSpPr>
          <p:cNvPr id="15" name="Text 10"/>
          <p:cNvSpPr/>
          <p:nvPr/>
        </p:nvSpPr>
        <p:spPr>
          <a:xfrm>
            <a:off x="7531775" y="5003602"/>
            <a:ext cx="2850713" cy="356235"/>
          </a:xfrm>
          <a:prstGeom prst="rect">
            <a:avLst/>
          </a:prstGeom>
          <a:noFill/>
          <a:ln/>
        </p:spPr>
        <p:txBody>
          <a:bodyPr wrap="none" lIns="0" tIns="0" rIns="0" bIns="0" rtlCol="0" anchor="t"/>
          <a:lstStyle/>
          <a:p>
            <a:pPr marL="0" indent="0" algn="l">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拡張モデル</a:t>
            </a:r>
            <a:endParaRPr lang="en-US" sz="2200" dirty="0"/>
          </a:p>
        </p:txBody>
      </p:sp>
      <p:sp>
        <p:nvSpPr>
          <p:cNvPr id="16" name="Text 11"/>
          <p:cNvSpPr/>
          <p:nvPr/>
        </p:nvSpPr>
        <p:spPr>
          <a:xfrm>
            <a:off x="7531775" y="5489734"/>
            <a:ext cx="6123742" cy="693420"/>
          </a:xfrm>
          <a:prstGeom prst="rect">
            <a:avLst/>
          </a:prstGeom>
          <a:noFill/>
          <a:ln/>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EGARCHやGJR-GARCHにより非対称なショック効果も組み込めます</a:t>
            </a:r>
            <a:endParaRPr lang="en-US" sz="1700" dirty="0"/>
          </a:p>
        </p:txBody>
      </p:sp>
      <p:sp>
        <p:nvSpPr>
          <p:cNvPr id="17" name="Text 12"/>
          <p:cNvSpPr/>
          <p:nvPr/>
        </p:nvSpPr>
        <p:spPr>
          <a:xfrm>
            <a:off x="758309" y="6643449"/>
            <a:ext cx="13113782" cy="693420"/>
          </a:xfrm>
          <a:prstGeom prst="rect">
            <a:avLst/>
          </a:prstGeom>
          <a:noFill/>
          <a:ln/>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古典的モデルは</a:t>
            </a:r>
            <a:r>
              <a:rPr lang="en-US" sz="1700" b="1" dirty="0">
                <a:solidFill>
                  <a:srgbClr val="3B3535"/>
                </a:solidFill>
                <a:latin typeface="Sora Light" pitchFamily="34" charset="0"/>
                <a:ea typeface="Sora Light" pitchFamily="34" charset="-122"/>
                <a:cs typeface="Sora Light" pitchFamily="34" charset="-120"/>
              </a:rPr>
              <a:t>少数のパラメータで主要な統計特性を説明する</a:t>
            </a:r>
            <a:r>
              <a:rPr lang="en-US" sz="1700" dirty="0">
                <a:solidFill>
                  <a:srgbClr val="3B3535"/>
                </a:solidFill>
                <a:latin typeface="Sora Light" pitchFamily="34" charset="0"/>
                <a:ea typeface="Sora Light" pitchFamily="34" charset="-122"/>
                <a:cs typeface="Sora Light" pitchFamily="34" charset="-120"/>
              </a:rPr>
              <a:t>という学術的簡潔さがありますが、複雑な自己相関構造や多峰性分布を捉えるには限界があります。</a:t>
            </a:r>
            <a:endParaRPr lang="en-US"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32591"/>
          </a:xfrm>
          <a:prstGeom prst="rect">
            <a:avLst/>
          </a:prstGeom>
        </p:spPr>
      </p:pic>
      <p:sp>
        <p:nvSpPr>
          <p:cNvPr id="3" name="Text 0"/>
          <p:cNvSpPr/>
          <p:nvPr/>
        </p:nvSpPr>
        <p:spPr>
          <a:xfrm>
            <a:off x="737116" y="3213616"/>
            <a:ext cx="5542478" cy="692706"/>
          </a:xfrm>
          <a:prstGeom prst="rect">
            <a:avLst/>
          </a:prstGeom>
          <a:noFill/>
          <a:ln/>
        </p:spPr>
        <p:txBody>
          <a:bodyPr wrap="none" lIns="0" tIns="0" rIns="0" bIns="0" rtlCol="0" anchor="t"/>
          <a:lstStyle/>
          <a:p>
            <a:pPr marL="0" indent="0" algn="l">
              <a:lnSpc>
                <a:spcPts val="5450"/>
              </a:lnSpc>
              <a:buNone/>
            </a:pPr>
            <a:r>
              <a:rPr lang="en-US" sz="4350" dirty="0">
                <a:solidFill>
                  <a:srgbClr val="1F1E1E"/>
                </a:solidFill>
                <a:latin typeface="Alexandria Semi Bold" pitchFamily="34" charset="0"/>
                <a:ea typeface="Alexandria Semi Bold" pitchFamily="34" charset="-122"/>
                <a:cs typeface="Alexandria Semi Bold" pitchFamily="34" charset="-120"/>
              </a:rPr>
              <a:t>深層生成モデル: GAN</a:t>
            </a:r>
            <a:endParaRPr lang="en-US" sz="4350" dirty="0"/>
          </a:p>
        </p:txBody>
      </p:sp>
      <p:pic>
        <p:nvPicPr>
          <p:cNvPr id="4" name="Image 1" descr="preencoded.png"/>
          <p:cNvPicPr>
            <a:picLocks noChangeAspect="1"/>
          </p:cNvPicPr>
          <p:nvPr/>
        </p:nvPicPr>
        <p:blipFill>
          <a:blip r:embed="rId4"/>
          <a:stretch>
            <a:fillRect/>
          </a:stretch>
        </p:blipFill>
        <p:spPr>
          <a:xfrm>
            <a:off x="737116" y="4222194"/>
            <a:ext cx="3288983" cy="842367"/>
          </a:xfrm>
          <a:prstGeom prst="rect">
            <a:avLst/>
          </a:prstGeom>
        </p:spPr>
      </p:pic>
      <p:sp>
        <p:nvSpPr>
          <p:cNvPr id="5" name="Text 1"/>
          <p:cNvSpPr/>
          <p:nvPr/>
        </p:nvSpPr>
        <p:spPr>
          <a:xfrm>
            <a:off x="947618" y="5380434"/>
            <a:ext cx="2771180" cy="346472"/>
          </a:xfrm>
          <a:prstGeom prst="rect">
            <a:avLst/>
          </a:prstGeom>
          <a:noFill/>
          <a:ln/>
        </p:spPr>
        <p:txBody>
          <a:bodyPr wrap="none" lIns="0" tIns="0" rIns="0" bIns="0" rtlCol="0" anchor="t"/>
          <a:lstStyle/>
          <a:p>
            <a:pPr marL="0" indent="0" algn="l">
              <a:lnSpc>
                <a:spcPts val="2700"/>
              </a:lnSpc>
              <a:buNone/>
            </a:pPr>
            <a:r>
              <a:rPr lang="en-US" sz="2150" dirty="0">
                <a:solidFill>
                  <a:srgbClr val="3B3535"/>
                </a:solidFill>
                <a:latin typeface="Alexandria Semi Bold" pitchFamily="34" charset="0"/>
                <a:ea typeface="Alexandria Semi Bold" pitchFamily="34" charset="-122"/>
                <a:cs typeface="Alexandria Semi Bold" pitchFamily="34" charset="-120"/>
              </a:rPr>
              <a:t>ランダムノイズ</a:t>
            </a:r>
            <a:endParaRPr lang="en-US" sz="2150" dirty="0"/>
          </a:p>
        </p:txBody>
      </p:sp>
      <p:sp>
        <p:nvSpPr>
          <p:cNvPr id="6" name="Text 2"/>
          <p:cNvSpPr/>
          <p:nvPr/>
        </p:nvSpPr>
        <p:spPr>
          <a:xfrm>
            <a:off x="947618" y="5853232"/>
            <a:ext cx="2867978" cy="673894"/>
          </a:xfrm>
          <a:prstGeom prst="rect">
            <a:avLst/>
          </a:prstGeom>
          <a:noFill/>
          <a:ln/>
        </p:spPr>
        <p:txBody>
          <a:bodyPr wrap="square" lIns="0" tIns="0" rIns="0" bIns="0" rtlCol="0" anchor="t"/>
          <a:lstStyle/>
          <a:p>
            <a:pPr marL="0" indent="0" algn="l">
              <a:lnSpc>
                <a:spcPts val="2650"/>
              </a:lnSpc>
              <a:buNone/>
            </a:pPr>
            <a:r>
              <a:rPr lang="en-US" sz="1650" dirty="0">
                <a:solidFill>
                  <a:srgbClr val="3B3535"/>
                </a:solidFill>
                <a:latin typeface="Sora Light" pitchFamily="34" charset="0"/>
                <a:ea typeface="Sora Light" pitchFamily="34" charset="-122"/>
                <a:cs typeface="Sora Light" pitchFamily="34" charset="-120"/>
              </a:rPr>
              <a:t>生成の出発点となるノイズを入力します</a:t>
            </a:r>
            <a:endParaRPr lang="en-US" sz="1650" dirty="0"/>
          </a:p>
        </p:txBody>
      </p:sp>
      <p:pic>
        <p:nvPicPr>
          <p:cNvPr id="7" name="Image 2" descr="preencoded.png"/>
          <p:cNvPicPr>
            <a:picLocks noChangeAspect="1"/>
          </p:cNvPicPr>
          <p:nvPr/>
        </p:nvPicPr>
        <p:blipFill>
          <a:blip r:embed="rId5"/>
          <a:stretch>
            <a:fillRect/>
          </a:stretch>
        </p:blipFill>
        <p:spPr>
          <a:xfrm>
            <a:off x="4026098" y="4222194"/>
            <a:ext cx="3289102" cy="842367"/>
          </a:xfrm>
          <a:prstGeom prst="rect">
            <a:avLst/>
          </a:prstGeom>
        </p:spPr>
      </p:pic>
      <p:sp>
        <p:nvSpPr>
          <p:cNvPr id="8" name="Text 3"/>
          <p:cNvSpPr/>
          <p:nvPr/>
        </p:nvSpPr>
        <p:spPr>
          <a:xfrm>
            <a:off x="4236601" y="5380434"/>
            <a:ext cx="2771180" cy="346472"/>
          </a:xfrm>
          <a:prstGeom prst="rect">
            <a:avLst/>
          </a:prstGeom>
          <a:noFill/>
          <a:ln/>
        </p:spPr>
        <p:txBody>
          <a:bodyPr wrap="none" lIns="0" tIns="0" rIns="0" bIns="0" rtlCol="0" anchor="t"/>
          <a:lstStyle/>
          <a:p>
            <a:pPr marL="0" indent="0" algn="l">
              <a:lnSpc>
                <a:spcPts val="2700"/>
              </a:lnSpc>
              <a:buNone/>
            </a:pPr>
            <a:r>
              <a:rPr lang="en-US" sz="2150" dirty="0">
                <a:solidFill>
                  <a:srgbClr val="3B3535"/>
                </a:solidFill>
                <a:latin typeface="Alexandria Semi Bold" pitchFamily="34" charset="0"/>
                <a:ea typeface="Alexandria Semi Bold" pitchFamily="34" charset="-122"/>
                <a:cs typeface="Alexandria Semi Bold" pitchFamily="34" charset="-120"/>
              </a:rPr>
              <a:t>ジェネレータ</a:t>
            </a:r>
            <a:endParaRPr lang="en-US" sz="2150" dirty="0"/>
          </a:p>
        </p:txBody>
      </p:sp>
      <p:sp>
        <p:nvSpPr>
          <p:cNvPr id="9" name="Text 4"/>
          <p:cNvSpPr/>
          <p:nvPr/>
        </p:nvSpPr>
        <p:spPr>
          <a:xfrm>
            <a:off x="4236601" y="5853232"/>
            <a:ext cx="2868097" cy="673894"/>
          </a:xfrm>
          <a:prstGeom prst="rect">
            <a:avLst/>
          </a:prstGeom>
          <a:noFill/>
          <a:ln/>
        </p:spPr>
        <p:txBody>
          <a:bodyPr wrap="square" lIns="0" tIns="0" rIns="0" bIns="0" rtlCol="0" anchor="t"/>
          <a:lstStyle/>
          <a:p>
            <a:pPr marL="0" indent="0" algn="l">
              <a:lnSpc>
                <a:spcPts val="2650"/>
              </a:lnSpc>
              <a:buNone/>
            </a:pPr>
            <a:r>
              <a:rPr lang="en-US" sz="1650" dirty="0">
                <a:solidFill>
                  <a:srgbClr val="3B3535"/>
                </a:solidFill>
                <a:latin typeface="Sora Light" pitchFamily="34" charset="0"/>
                <a:ea typeface="Sora Light" pitchFamily="34" charset="-122"/>
                <a:cs typeface="Sora Light" pitchFamily="34" charset="-120"/>
              </a:rPr>
              <a:t>ノイズから金融データに似た時系列を生成します</a:t>
            </a:r>
            <a:endParaRPr lang="en-US" sz="1650" dirty="0"/>
          </a:p>
        </p:txBody>
      </p:sp>
      <p:pic>
        <p:nvPicPr>
          <p:cNvPr id="10" name="Image 3" descr="preencoded.png"/>
          <p:cNvPicPr>
            <a:picLocks noChangeAspect="1"/>
          </p:cNvPicPr>
          <p:nvPr/>
        </p:nvPicPr>
        <p:blipFill>
          <a:blip r:embed="rId6"/>
          <a:stretch>
            <a:fillRect/>
          </a:stretch>
        </p:blipFill>
        <p:spPr>
          <a:xfrm>
            <a:off x="7315200" y="4222194"/>
            <a:ext cx="3288983" cy="842367"/>
          </a:xfrm>
          <a:prstGeom prst="rect">
            <a:avLst/>
          </a:prstGeom>
        </p:spPr>
      </p:pic>
      <p:sp>
        <p:nvSpPr>
          <p:cNvPr id="11" name="Text 5"/>
          <p:cNvSpPr/>
          <p:nvPr/>
        </p:nvSpPr>
        <p:spPr>
          <a:xfrm>
            <a:off x="7525703" y="5380434"/>
            <a:ext cx="2771180" cy="346472"/>
          </a:xfrm>
          <a:prstGeom prst="rect">
            <a:avLst/>
          </a:prstGeom>
          <a:noFill/>
          <a:ln/>
        </p:spPr>
        <p:txBody>
          <a:bodyPr wrap="none" lIns="0" tIns="0" rIns="0" bIns="0" rtlCol="0" anchor="t"/>
          <a:lstStyle/>
          <a:p>
            <a:pPr marL="0" indent="0" algn="l">
              <a:lnSpc>
                <a:spcPts val="2700"/>
              </a:lnSpc>
              <a:buNone/>
            </a:pPr>
            <a:r>
              <a:rPr lang="en-US" sz="2150" dirty="0">
                <a:solidFill>
                  <a:srgbClr val="3B3535"/>
                </a:solidFill>
                <a:latin typeface="Alexandria Semi Bold" pitchFamily="34" charset="0"/>
                <a:ea typeface="Alexandria Semi Bold" pitchFamily="34" charset="-122"/>
                <a:cs typeface="Alexandria Semi Bold" pitchFamily="34" charset="-120"/>
              </a:rPr>
              <a:t>ディスクリミネータ</a:t>
            </a:r>
            <a:endParaRPr lang="en-US" sz="2150" dirty="0"/>
          </a:p>
        </p:txBody>
      </p:sp>
      <p:sp>
        <p:nvSpPr>
          <p:cNvPr id="12" name="Text 6"/>
          <p:cNvSpPr/>
          <p:nvPr/>
        </p:nvSpPr>
        <p:spPr>
          <a:xfrm>
            <a:off x="7525703" y="5853232"/>
            <a:ext cx="2867978" cy="673894"/>
          </a:xfrm>
          <a:prstGeom prst="rect">
            <a:avLst/>
          </a:prstGeom>
          <a:noFill/>
          <a:ln/>
        </p:spPr>
        <p:txBody>
          <a:bodyPr wrap="square" lIns="0" tIns="0" rIns="0" bIns="0" rtlCol="0" anchor="t"/>
          <a:lstStyle/>
          <a:p>
            <a:pPr marL="0" indent="0" algn="l">
              <a:lnSpc>
                <a:spcPts val="2650"/>
              </a:lnSpc>
              <a:buNone/>
            </a:pPr>
            <a:r>
              <a:rPr lang="en-US" sz="1650" dirty="0">
                <a:solidFill>
                  <a:srgbClr val="3B3535"/>
                </a:solidFill>
                <a:latin typeface="Sora Light" pitchFamily="34" charset="0"/>
                <a:ea typeface="Sora Light" pitchFamily="34" charset="-122"/>
                <a:cs typeface="Sora Light" pitchFamily="34" charset="-120"/>
              </a:rPr>
              <a:t>生成データと実データを区別しようとします</a:t>
            </a:r>
            <a:endParaRPr lang="en-US" sz="1650" dirty="0"/>
          </a:p>
        </p:txBody>
      </p:sp>
      <p:pic>
        <p:nvPicPr>
          <p:cNvPr id="13" name="Image 4" descr="preencoded.png"/>
          <p:cNvPicPr>
            <a:picLocks noChangeAspect="1"/>
          </p:cNvPicPr>
          <p:nvPr/>
        </p:nvPicPr>
        <p:blipFill>
          <a:blip r:embed="rId7"/>
          <a:stretch>
            <a:fillRect/>
          </a:stretch>
        </p:blipFill>
        <p:spPr>
          <a:xfrm>
            <a:off x="10604183" y="4222194"/>
            <a:ext cx="3289102" cy="842367"/>
          </a:xfrm>
          <a:prstGeom prst="rect">
            <a:avLst/>
          </a:prstGeom>
        </p:spPr>
      </p:pic>
      <p:sp>
        <p:nvSpPr>
          <p:cNvPr id="14" name="Text 7"/>
          <p:cNvSpPr/>
          <p:nvPr/>
        </p:nvSpPr>
        <p:spPr>
          <a:xfrm>
            <a:off x="10814685" y="5380434"/>
            <a:ext cx="2771180" cy="346472"/>
          </a:xfrm>
          <a:prstGeom prst="rect">
            <a:avLst/>
          </a:prstGeom>
          <a:noFill/>
          <a:ln/>
        </p:spPr>
        <p:txBody>
          <a:bodyPr wrap="none" lIns="0" tIns="0" rIns="0" bIns="0" rtlCol="0" anchor="t"/>
          <a:lstStyle/>
          <a:p>
            <a:pPr marL="0" indent="0" algn="l">
              <a:lnSpc>
                <a:spcPts val="2700"/>
              </a:lnSpc>
              <a:buNone/>
            </a:pPr>
            <a:r>
              <a:rPr lang="en-US" sz="2150" dirty="0">
                <a:solidFill>
                  <a:srgbClr val="3B3535"/>
                </a:solidFill>
                <a:latin typeface="Alexandria Semi Bold" pitchFamily="34" charset="0"/>
                <a:ea typeface="Alexandria Semi Bold" pitchFamily="34" charset="-122"/>
                <a:cs typeface="Alexandria Semi Bold" pitchFamily="34" charset="-120"/>
              </a:rPr>
              <a:t>競合学習</a:t>
            </a:r>
            <a:endParaRPr lang="en-US" sz="2150" dirty="0"/>
          </a:p>
        </p:txBody>
      </p:sp>
      <p:sp>
        <p:nvSpPr>
          <p:cNvPr id="15" name="Text 8"/>
          <p:cNvSpPr/>
          <p:nvPr/>
        </p:nvSpPr>
        <p:spPr>
          <a:xfrm>
            <a:off x="10814685" y="5853232"/>
            <a:ext cx="2868097" cy="673894"/>
          </a:xfrm>
          <a:prstGeom prst="rect">
            <a:avLst/>
          </a:prstGeom>
          <a:noFill/>
          <a:ln/>
        </p:spPr>
        <p:txBody>
          <a:bodyPr wrap="square" lIns="0" tIns="0" rIns="0" bIns="0" rtlCol="0" anchor="t"/>
          <a:lstStyle/>
          <a:p>
            <a:pPr marL="0" indent="0" algn="l">
              <a:lnSpc>
                <a:spcPts val="2650"/>
              </a:lnSpc>
              <a:buNone/>
            </a:pPr>
            <a:r>
              <a:rPr lang="en-US" sz="1650" dirty="0">
                <a:solidFill>
                  <a:srgbClr val="3B3535"/>
                </a:solidFill>
                <a:latin typeface="Sora Light" pitchFamily="34" charset="0"/>
                <a:ea typeface="Sora Light" pitchFamily="34" charset="-122"/>
                <a:cs typeface="Sora Light" pitchFamily="34" charset="-120"/>
              </a:rPr>
              <a:t>両者の競争により生成能力が向上します</a:t>
            </a:r>
            <a:endParaRPr lang="en-US" sz="1650" dirty="0"/>
          </a:p>
        </p:txBody>
      </p:sp>
      <p:sp>
        <p:nvSpPr>
          <p:cNvPr id="16" name="Text 9"/>
          <p:cNvSpPr/>
          <p:nvPr/>
        </p:nvSpPr>
        <p:spPr>
          <a:xfrm>
            <a:off x="737116" y="6974562"/>
            <a:ext cx="13156168" cy="673894"/>
          </a:xfrm>
          <a:prstGeom prst="rect">
            <a:avLst/>
          </a:prstGeom>
          <a:noFill/>
          <a:ln/>
        </p:spPr>
        <p:txBody>
          <a:bodyPr wrap="square" lIns="0" tIns="0" rIns="0" bIns="0" rtlCol="0" anchor="t"/>
          <a:lstStyle/>
          <a:p>
            <a:pPr marL="0" indent="0" algn="l">
              <a:lnSpc>
                <a:spcPts val="2650"/>
              </a:lnSpc>
              <a:buNone/>
            </a:pPr>
            <a:r>
              <a:rPr lang="en-US" sz="1650" dirty="0">
                <a:solidFill>
                  <a:srgbClr val="3B3535"/>
                </a:solidFill>
                <a:latin typeface="Sora Light" pitchFamily="34" charset="0"/>
                <a:ea typeface="Sora Light" pitchFamily="34" charset="-122"/>
                <a:cs typeface="Sora Light" pitchFamily="34" charset="-120"/>
              </a:rPr>
              <a:t>FIN-GANやQuantGANなどの研究では、</a:t>
            </a:r>
            <a:r>
              <a:rPr lang="en-US" sz="1650" b="1" dirty="0">
                <a:solidFill>
                  <a:srgbClr val="3B3535"/>
                </a:solidFill>
                <a:latin typeface="Sora Light" pitchFamily="34" charset="0"/>
                <a:ea typeface="Sora Light" pitchFamily="34" charset="-122"/>
                <a:cs typeface="Sora Light" pitchFamily="34" charset="-120"/>
              </a:rPr>
              <a:t>S&amp;P500指数の系列を学習して主要なスタイライズドファクトを再現可能</a:t>
            </a:r>
            <a:r>
              <a:rPr lang="en-US" sz="1650" dirty="0">
                <a:solidFill>
                  <a:srgbClr val="3B3535"/>
                </a:solidFill>
                <a:latin typeface="Sora Light" pitchFamily="34" charset="0"/>
                <a:ea typeface="Sora Light" pitchFamily="34" charset="-122"/>
                <a:cs typeface="Sora Light" pitchFamily="34" charset="-120"/>
              </a:rPr>
              <a:t>であることが示されました。ただし、全ての特徴を完全に学習できる構造はまだ確立されていません。</a:t>
            </a:r>
            <a:endParaRPr lang="en-US"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58309" y="1348264"/>
            <a:ext cx="7980998" cy="712708"/>
          </a:xfrm>
          <a:prstGeom prst="rect">
            <a:avLst/>
          </a:prstGeom>
          <a:noFill/>
          <a:ln/>
        </p:spPr>
        <p:txBody>
          <a:bodyPr wrap="none" lIns="0" tIns="0" rIns="0" bIns="0" rtlCol="0" anchor="t"/>
          <a:lstStyle/>
          <a:p>
            <a:pPr marL="0" indent="0" algn="l">
              <a:lnSpc>
                <a:spcPts val="5600"/>
              </a:lnSpc>
              <a:buNone/>
            </a:pPr>
            <a:r>
              <a:rPr lang="en-US" sz="4450" dirty="0">
                <a:solidFill>
                  <a:srgbClr val="1F1E1E"/>
                </a:solidFill>
                <a:latin typeface="Alexandria Semi Bold" pitchFamily="34" charset="0"/>
                <a:ea typeface="Alexandria Semi Bold" pitchFamily="34" charset="-122"/>
                <a:cs typeface="Alexandria Semi Bold" pitchFamily="34" charset="-120"/>
              </a:rPr>
              <a:t>拡散モデルと新たなアプローチ</a:t>
            </a:r>
            <a:endParaRPr lang="en-US" sz="4450" dirty="0"/>
          </a:p>
        </p:txBody>
      </p:sp>
      <p:pic>
        <p:nvPicPr>
          <p:cNvPr id="3" name="Image 0" descr="preencoded.png"/>
          <p:cNvPicPr>
            <a:picLocks noChangeAspect="1"/>
          </p:cNvPicPr>
          <p:nvPr/>
        </p:nvPicPr>
        <p:blipFill>
          <a:blip r:embed="rId3"/>
          <a:stretch>
            <a:fillRect/>
          </a:stretch>
        </p:blipFill>
        <p:spPr>
          <a:xfrm>
            <a:off x="758309" y="2494240"/>
            <a:ext cx="4190762" cy="2590086"/>
          </a:xfrm>
          <a:prstGeom prst="rect">
            <a:avLst/>
          </a:prstGeom>
        </p:spPr>
      </p:pic>
      <p:sp>
        <p:nvSpPr>
          <p:cNvPr id="4" name="Text 1"/>
          <p:cNvSpPr/>
          <p:nvPr/>
        </p:nvSpPr>
        <p:spPr>
          <a:xfrm>
            <a:off x="758309" y="5355074"/>
            <a:ext cx="2850713" cy="356235"/>
          </a:xfrm>
          <a:prstGeom prst="rect">
            <a:avLst/>
          </a:prstGeom>
          <a:noFill/>
          <a:ln/>
        </p:spPr>
        <p:txBody>
          <a:bodyPr wrap="none" lIns="0" tIns="0" rIns="0" bIns="0" rtlCol="0" anchor="t"/>
          <a:lstStyle/>
          <a:p>
            <a:pPr marL="0" indent="0" algn="l">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拡散モデル</a:t>
            </a:r>
            <a:endParaRPr lang="en-US" sz="2200" dirty="0"/>
          </a:p>
        </p:txBody>
      </p:sp>
      <p:sp>
        <p:nvSpPr>
          <p:cNvPr id="5" name="Text 2"/>
          <p:cNvSpPr/>
          <p:nvPr/>
        </p:nvSpPr>
        <p:spPr>
          <a:xfrm>
            <a:off x="758309" y="5841206"/>
            <a:ext cx="4190762" cy="1040130"/>
          </a:xfrm>
          <a:prstGeom prst="rect">
            <a:avLst/>
          </a:prstGeom>
          <a:noFill/>
          <a:ln/>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逐次的にノイズを付加・除去するプロセスを通じてデータの分布を学習します。金融時系列生成にも応用が始まっています。</a:t>
            </a:r>
            <a:endParaRPr lang="en-US" sz="1700" dirty="0"/>
          </a:p>
        </p:txBody>
      </p:sp>
      <p:pic>
        <p:nvPicPr>
          <p:cNvPr id="6" name="Image 1" descr="preencoded.png"/>
          <p:cNvPicPr>
            <a:picLocks noChangeAspect="1"/>
          </p:cNvPicPr>
          <p:nvPr/>
        </p:nvPicPr>
        <p:blipFill>
          <a:blip r:embed="rId4"/>
          <a:stretch>
            <a:fillRect/>
          </a:stretch>
        </p:blipFill>
        <p:spPr>
          <a:xfrm>
            <a:off x="5219819" y="2494240"/>
            <a:ext cx="4190762" cy="2590086"/>
          </a:xfrm>
          <a:prstGeom prst="rect">
            <a:avLst/>
          </a:prstGeom>
        </p:spPr>
      </p:pic>
      <p:sp>
        <p:nvSpPr>
          <p:cNvPr id="7" name="Text 3"/>
          <p:cNvSpPr/>
          <p:nvPr/>
        </p:nvSpPr>
        <p:spPr>
          <a:xfrm>
            <a:off x="5219819" y="5355074"/>
            <a:ext cx="3400544" cy="356235"/>
          </a:xfrm>
          <a:prstGeom prst="rect">
            <a:avLst/>
          </a:prstGeom>
          <a:noFill/>
          <a:ln/>
        </p:spPr>
        <p:txBody>
          <a:bodyPr wrap="none" lIns="0" tIns="0" rIns="0" bIns="0" rtlCol="0" anchor="t"/>
          <a:lstStyle/>
          <a:p>
            <a:pPr marL="0" indent="0" algn="l">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エージェントベースモデル</a:t>
            </a:r>
            <a:endParaRPr lang="en-US" sz="2200" dirty="0"/>
          </a:p>
        </p:txBody>
      </p:sp>
      <p:sp>
        <p:nvSpPr>
          <p:cNvPr id="8" name="Text 4"/>
          <p:cNvSpPr/>
          <p:nvPr/>
        </p:nvSpPr>
        <p:spPr>
          <a:xfrm>
            <a:off x="5219819" y="5841206"/>
            <a:ext cx="4190762" cy="1040130"/>
          </a:xfrm>
          <a:prstGeom prst="rect">
            <a:avLst/>
          </a:prstGeom>
          <a:noFill/>
          <a:ln/>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個々の市場参加者の行動ルールを定め、その相互作用から市場全体の価格時系列を生成します。</a:t>
            </a:r>
            <a:endParaRPr lang="en-US" sz="1700" dirty="0"/>
          </a:p>
        </p:txBody>
      </p:sp>
      <p:pic>
        <p:nvPicPr>
          <p:cNvPr id="9" name="Image 2" descr="preencoded.png"/>
          <p:cNvPicPr>
            <a:picLocks noChangeAspect="1"/>
          </p:cNvPicPr>
          <p:nvPr/>
        </p:nvPicPr>
        <p:blipFill>
          <a:blip r:embed="rId5"/>
          <a:stretch>
            <a:fillRect/>
          </a:stretch>
        </p:blipFill>
        <p:spPr>
          <a:xfrm>
            <a:off x="9681329" y="2494240"/>
            <a:ext cx="4190762" cy="2590086"/>
          </a:xfrm>
          <a:prstGeom prst="rect">
            <a:avLst/>
          </a:prstGeom>
        </p:spPr>
      </p:pic>
      <p:sp>
        <p:nvSpPr>
          <p:cNvPr id="10" name="Text 5"/>
          <p:cNvSpPr/>
          <p:nvPr/>
        </p:nvSpPr>
        <p:spPr>
          <a:xfrm>
            <a:off x="9681329" y="5355074"/>
            <a:ext cx="3135392" cy="356235"/>
          </a:xfrm>
          <a:prstGeom prst="rect">
            <a:avLst/>
          </a:prstGeom>
          <a:noFill/>
          <a:ln/>
        </p:spPr>
        <p:txBody>
          <a:bodyPr wrap="none" lIns="0" tIns="0" rIns="0" bIns="0" rtlCol="0" anchor="t"/>
          <a:lstStyle/>
          <a:p>
            <a:pPr marL="0" indent="0" algn="l">
              <a:lnSpc>
                <a:spcPts val="2800"/>
              </a:lnSpc>
              <a:buNone/>
            </a:pPr>
            <a:r>
              <a:rPr lang="en-US" sz="2200" dirty="0">
                <a:solidFill>
                  <a:srgbClr val="3B3535"/>
                </a:solidFill>
                <a:latin typeface="Alexandria Semi Bold" pitchFamily="34" charset="0"/>
                <a:ea typeface="Alexandria Semi Bold" pitchFamily="34" charset="-122"/>
                <a:cs typeface="Alexandria Semi Bold" pitchFamily="34" charset="-120"/>
              </a:rPr>
              <a:t>変分オートエンコーダー</a:t>
            </a:r>
            <a:endParaRPr lang="en-US" sz="2200" dirty="0"/>
          </a:p>
        </p:txBody>
      </p:sp>
      <p:sp>
        <p:nvSpPr>
          <p:cNvPr id="11" name="Text 6"/>
          <p:cNvSpPr/>
          <p:nvPr/>
        </p:nvSpPr>
        <p:spPr>
          <a:xfrm>
            <a:off x="9681329" y="5841206"/>
            <a:ext cx="4190762" cy="1040130"/>
          </a:xfrm>
          <a:prstGeom prst="rect">
            <a:avLst/>
          </a:prstGeom>
          <a:noFill/>
          <a:ln/>
        </p:spPr>
        <p:txBody>
          <a:bodyPr wrap="square" lIns="0" tIns="0" rIns="0" bIns="0" rtlCol="0" anchor="t"/>
          <a:lstStyle/>
          <a:p>
            <a:pPr marL="0" indent="0" algn="l">
              <a:lnSpc>
                <a:spcPts val="2700"/>
              </a:lnSpc>
              <a:buNone/>
            </a:pPr>
            <a:r>
              <a:rPr lang="en-US" sz="1700" dirty="0">
                <a:solidFill>
                  <a:srgbClr val="3B3535"/>
                </a:solidFill>
                <a:latin typeface="Sora Light" pitchFamily="34" charset="0"/>
                <a:ea typeface="Sora Light" pitchFamily="34" charset="-122"/>
                <a:cs typeface="Sora Light" pitchFamily="34" charset="-120"/>
              </a:rPr>
              <a:t>データを潜在変数空間に写像し学習するモデルで、金融時系列のパラメータ分布を組み込む工夫がされています。</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0791"/>
          </a:xfrm>
          <a:prstGeom prst="rect">
            <a:avLst/>
          </a:prstGeom>
        </p:spPr>
      </p:pic>
      <p:sp>
        <p:nvSpPr>
          <p:cNvPr id="3" name="Text 0"/>
          <p:cNvSpPr/>
          <p:nvPr/>
        </p:nvSpPr>
        <p:spPr>
          <a:xfrm>
            <a:off x="6222802" y="578644"/>
            <a:ext cx="5537478" cy="692110"/>
          </a:xfrm>
          <a:prstGeom prst="rect">
            <a:avLst/>
          </a:prstGeom>
          <a:noFill/>
          <a:ln/>
        </p:spPr>
        <p:txBody>
          <a:bodyPr wrap="none" lIns="0" tIns="0" rIns="0" bIns="0" rtlCol="0" anchor="t"/>
          <a:lstStyle/>
          <a:p>
            <a:pPr marL="0" indent="0" algn="l">
              <a:lnSpc>
                <a:spcPts val="5450"/>
              </a:lnSpc>
              <a:buNone/>
            </a:pPr>
            <a:r>
              <a:rPr lang="en-US" sz="4350" dirty="0">
                <a:solidFill>
                  <a:srgbClr val="1F1E1E"/>
                </a:solidFill>
                <a:latin typeface="Alexandria Semi Bold" pitchFamily="34" charset="0"/>
                <a:ea typeface="Alexandria Semi Bold" pitchFamily="34" charset="-122"/>
                <a:cs typeface="Alexandria Semi Bold" pitchFamily="34" charset="-120"/>
              </a:rPr>
              <a:t>生成データの評価指標</a:t>
            </a:r>
            <a:endParaRPr lang="en-US" sz="4350" dirty="0"/>
          </a:p>
        </p:txBody>
      </p:sp>
      <p:sp>
        <p:nvSpPr>
          <p:cNvPr id="4" name="Shape 1"/>
          <p:cNvSpPr/>
          <p:nvPr/>
        </p:nvSpPr>
        <p:spPr>
          <a:xfrm>
            <a:off x="6222802" y="1586389"/>
            <a:ext cx="7671197" cy="6065758"/>
          </a:xfrm>
          <a:prstGeom prst="roundRect">
            <a:avLst>
              <a:gd name="adj" fmla="val 1457"/>
            </a:avLst>
          </a:prstGeom>
          <a:noFill/>
          <a:ln w="7620">
            <a:solidFill>
              <a:srgbClr val="000000">
                <a:alpha val="8000"/>
              </a:srgbClr>
            </a:solidFill>
            <a:prstDash val="solid"/>
          </a:ln>
        </p:spPr>
        <p:txBody>
          <a:bodyPr/>
          <a:lstStyle/>
          <a:p>
            <a:endParaRPr lang="ja-JP" altLang="en-US"/>
          </a:p>
        </p:txBody>
      </p:sp>
      <p:sp>
        <p:nvSpPr>
          <p:cNvPr id="5" name="Shape 2"/>
          <p:cNvSpPr/>
          <p:nvPr/>
        </p:nvSpPr>
        <p:spPr>
          <a:xfrm>
            <a:off x="6230422" y="1594009"/>
            <a:ext cx="7655957" cy="940832"/>
          </a:xfrm>
          <a:prstGeom prst="rect">
            <a:avLst/>
          </a:prstGeom>
          <a:solidFill>
            <a:srgbClr val="FFFFFF">
              <a:alpha val="4000"/>
            </a:srgbClr>
          </a:solidFill>
          <a:ln/>
        </p:spPr>
        <p:txBody>
          <a:bodyPr/>
          <a:lstStyle/>
          <a:p>
            <a:endParaRPr lang="ja-JP" altLang="en-US"/>
          </a:p>
        </p:txBody>
      </p:sp>
      <p:sp>
        <p:nvSpPr>
          <p:cNvPr id="6" name="Text 3"/>
          <p:cNvSpPr/>
          <p:nvPr/>
        </p:nvSpPr>
        <p:spPr>
          <a:xfrm>
            <a:off x="6440805" y="1727835"/>
            <a:ext cx="3403402" cy="336590"/>
          </a:xfrm>
          <a:prstGeom prst="rect">
            <a:avLst/>
          </a:prstGeom>
          <a:noFill/>
          <a:ln/>
        </p:spPr>
        <p:txBody>
          <a:bodyPr wrap="none" lIns="0" tIns="0" rIns="0" bIns="0" rtlCol="0" anchor="t"/>
          <a:lstStyle/>
          <a:p>
            <a:pPr marL="0" indent="0" algn="l">
              <a:lnSpc>
                <a:spcPts val="2650"/>
              </a:lnSpc>
              <a:buNone/>
            </a:pPr>
            <a:r>
              <a:rPr lang="en-US" sz="1650" dirty="0">
                <a:solidFill>
                  <a:srgbClr val="3B3535"/>
                </a:solidFill>
                <a:latin typeface="Sora Light" pitchFamily="34" charset="0"/>
                <a:ea typeface="Sora Light" pitchFamily="34" charset="-122"/>
                <a:cs typeface="Sora Light" pitchFamily="34" charset="-120"/>
              </a:rPr>
              <a:t>統計指標による分布比較</a:t>
            </a:r>
            <a:endParaRPr lang="en-US" sz="1650" dirty="0"/>
          </a:p>
        </p:txBody>
      </p:sp>
      <p:sp>
        <p:nvSpPr>
          <p:cNvPr id="7" name="Text 4"/>
          <p:cNvSpPr/>
          <p:nvPr/>
        </p:nvSpPr>
        <p:spPr>
          <a:xfrm>
            <a:off x="10272593" y="1727835"/>
            <a:ext cx="3403402" cy="673179"/>
          </a:xfrm>
          <a:prstGeom prst="rect">
            <a:avLst/>
          </a:prstGeom>
          <a:noFill/>
          <a:ln/>
        </p:spPr>
        <p:txBody>
          <a:bodyPr wrap="square" lIns="0" tIns="0" rIns="0" bIns="0" rtlCol="0" anchor="t"/>
          <a:lstStyle/>
          <a:p>
            <a:pPr marL="0" indent="0" algn="l">
              <a:lnSpc>
                <a:spcPts val="2650"/>
              </a:lnSpc>
              <a:buNone/>
            </a:pPr>
            <a:r>
              <a:rPr lang="en-US" sz="1650" dirty="0">
                <a:solidFill>
                  <a:srgbClr val="3B3535"/>
                </a:solidFill>
                <a:latin typeface="Sora Light" pitchFamily="34" charset="0"/>
                <a:ea typeface="Sora Light" pitchFamily="34" charset="-122"/>
                <a:cs typeface="Sora Light" pitchFamily="34" charset="-120"/>
              </a:rPr>
              <a:t>尖度、歪度などの基本統計量や分布形状を実データと比較します</a:t>
            </a:r>
            <a:endParaRPr lang="en-US" sz="1650" dirty="0"/>
          </a:p>
        </p:txBody>
      </p:sp>
      <p:sp>
        <p:nvSpPr>
          <p:cNvPr id="8" name="Shape 5"/>
          <p:cNvSpPr/>
          <p:nvPr/>
        </p:nvSpPr>
        <p:spPr>
          <a:xfrm>
            <a:off x="6230422" y="2534841"/>
            <a:ext cx="7655957" cy="1277422"/>
          </a:xfrm>
          <a:prstGeom prst="rect">
            <a:avLst/>
          </a:prstGeom>
          <a:solidFill>
            <a:srgbClr val="000000">
              <a:alpha val="4000"/>
            </a:srgbClr>
          </a:solidFill>
          <a:ln/>
        </p:spPr>
        <p:txBody>
          <a:bodyPr/>
          <a:lstStyle/>
          <a:p>
            <a:endParaRPr lang="ja-JP" altLang="en-US"/>
          </a:p>
        </p:txBody>
      </p:sp>
      <p:sp>
        <p:nvSpPr>
          <p:cNvPr id="9" name="Text 6"/>
          <p:cNvSpPr/>
          <p:nvPr/>
        </p:nvSpPr>
        <p:spPr>
          <a:xfrm>
            <a:off x="6440805" y="2668667"/>
            <a:ext cx="3403402" cy="336590"/>
          </a:xfrm>
          <a:prstGeom prst="rect">
            <a:avLst/>
          </a:prstGeom>
          <a:noFill/>
          <a:ln/>
        </p:spPr>
        <p:txBody>
          <a:bodyPr wrap="none" lIns="0" tIns="0" rIns="0" bIns="0" rtlCol="0" anchor="t"/>
          <a:lstStyle/>
          <a:p>
            <a:pPr marL="0" indent="0" algn="l">
              <a:lnSpc>
                <a:spcPts val="2650"/>
              </a:lnSpc>
              <a:buNone/>
            </a:pPr>
            <a:r>
              <a:rPr lang="en-US" sz="1650" dirty="0">
                <a:solidFill>
                  <a:srgbClr val="3B3535"/>
                </a:solidFill>
                <a:latin typeface="Sora Light" pitchFamily="34" charset="0"/>
                <a:ea typeface="Sora Light" pitchFamily="34" charset="-122"/>
                <a:cs typeface="Sora Light" pitchFamily="34" charset="-120"/>
              </a:rPr>
              <a:t>スタイライズドファクト検証</a:t>
            </a:r>
            <a:endParaRPr lang="en-US" sz="1650" dirty="0"/>
          </a:p>
        </p:txBody>
      </p:sp>
      <p:sp>
        <p:nvSpPr>
          <p:cNvPr id="10" name="Text 7"/>
          <p:cNvSpPr/>
          <p:nvPr/>
        </p:nvSpPr>
        <p:spPr>
          <a:xfrm>
            <a:off x="10272593" y="2668667"/>
            <a:ext cx="3403402" cy="1009769"/>
          </a:xfrm>
          <a:prstGeom prst="rect">
            <a:avLst/>
          </a:prstGeom>
          <a:noFill/>
          <a:ln/>
        </p:spPr>
        <p:txBody>
          <a:bodyPr wrap="square" lIns="0" tIns="0" rIns="0" bIns="0" rtlCol="0" anchor="t"/>
          <a:lstStyle/>
          <a:p>
            <a:pPr marL="0" indent="0" algn="l">
              <a:lnSpc>
                <a:spcPts val="2650"/>
              </a:lnSpc>
              <a:buNone/>
            </a:pPr>
            <a:r>
              <a:rPr lang="en-US" sz="1650" dirty="0">
                <a:solidFill>
                  <a:srgbClr val="3B3535"/>
                </a:solidFill>
                <a:latin typeface="Sora Light" pitchFamily="34" charset="0"/>
                <a:ea typeface="Sora Light" pitchFamily="34" charset="-122"/>
                <a:cs typeface="Sora Light" pitchFamily="34" charset="-120"/>
              </a:rPr>
              <a:t>自己相関関数、ボラティリティクラスタリング、レバレッジ効果などを直接確認します</a:t>
            </a:r>
            <a:endParaRPr lang="en-US" sz="1650" dirty="0"/>
          </a:p>
        </p:txBody>
      </p:sp>
      <p:sp>
        <p:nvSpPr>
          <p:cNvPr id="11" name="Shape 8"/>
          <p:cNvSpPr/>
          <p:nvPr/>
        </p:nvSpPr>
        <p:spPr>
          <a:xfrm>
            <a:off x="6230422" y="3812262"/>
            <a:ext cx="7655957" cy="1277422"/>
          </a:xfrm>
          <a:prstGeom prst="rect">
            <a:avLst/>
          </a:prstGeom>
          <a:solidFill>
            <a:srgbClr val="FFFFFF">
              <a:alpha val="4000"/>
            </a:srgbClr>
          </a:solidFill>
          <a:ln/>
        </p:spPr>
        <p:txBody>
          <a:bodyPr/>
          <a:lstStyle/>
          <a:p>
            <a:endParaRPr lang="ja-JP" altLang="en-US"/>
          </a:p>
        </p:txBody>
      </p:sp>
      <p:sp>
        <p:nvSpPr>
          <p:cNvPr id="12" name="Text 9"/>
          <p:cNvSpPr/>
          <p:nvPr/>
        </p:nvSpPr>
        <p:spPr>
          <a:xfrm>
            <a:off x="6440805" y="3946088"/>
            <a:ext cx="3403402" cy="336590"/>
          </a:xfrm>
          <a:prstGeom prst="rect">
            <a:avLst/>
          </a:prstGeom>
          <a:noFill/>
          <a:ln/>
        </p:spPr>
        <p:txBody>
          <a:bodyPr wrap="none" lIns="0" tIns="0" rIns="0" bIns="0" rtlCol="0" anchor="t"/>
          <a:lstStyle/>
          <a:p>
            <a:pPr marL="0" indent="0" algn="l">
              <a:lnSpc>
                <a:spcPts val="2650"/>
              </a:lnSpc>
              <a:buNone/>
            </a:pPr>
            <a:r>
              <a:rPr lang="en-US" sz="1650" dirty="0">
                <a:solidFill>
                  <a:srgbClr val="3B3535"/>
                </a:solidFill>
                <a:latin typeface="Sora Light" pitchFamily="34" charset="0"/>
                <a:ea typeface="Sora Light" pitchFamily="34" charset="-122"/>
                <a:cs typeface="Sora Light" pitchFamily="34" charset="-120"/>
              </a:rPr>
              <a:t>分布適合度や距離尺度</a:t>
            </a:r>
            <a:endParaRPr lang="en-US" sz="1650" dirty="0"/>
          </a:p>
        </p:txBody>
      </p:sp>
      <p:sp>
        <p:nvSpPr>
          <p:cNvPr id="13" name="Text 10"/>
          <p:cNvSpPr/>
          <p:nvPr/>
        </p:nvSpPr>
        <p:spPr>
          <a:xfrm>
            <a:off x="10272593" y="3946088"/>
            <a:ext cx="3403402" cy="1009769"/>
          </a:xfrm>
          <a:prstGeom prst="rect">
            <a:avLst/>
          </a:prstGeom>
          <a:noFill/>
          <a:ln/>
        </p:spPr>
        <p:txBody>
          <a:bodyPr wrap="square" lIns="0" tIns="0" rIns="0" bIns="0" rtlCol="0" anchor="t"/>
          <a:lstStyle/>
          <a:p>
            <a:pPr marL="0" indent="0" algn="l">
              <a:lnSpc>
                <a:spcPts val="2650"/>
              </a:lnSpc>
              <a:buNone/>
            </a:pPr>
            <a:r>
              <a:rPr lang="en-US" sz="1650" dirty="0">
                <a:solidFill>
                  <a:srgbClr val="3B3535"/>
                </a:solidFill>
                <a:latin typeface="Sora Light" pitchFamily="34" charset="0"/>
                <a:ea typeface="Sora Light" pitchFamily="34" charset="-122"/>
                <a:cs typeface="Sora Light" pitchFamily="34" charset="-120"/>
              </a:rPr>
              <a:t>Jensen-Shannon多様体距離やWasserstein距離を用いて分布の差を数値化します</a:t>
            </a:r>
            <a:endParaRPr lang="en-US" sz="1650" dirty="0"/>
          </a:p>
        </p:txBody>
      </p:sp>
      <p:sp>
        <p:nvSpPr>
          <p:cNvPr id="14" name="Shape 11"/>
          <p:cNvSpPr/>
          <p:nvPr/>
        </p:nvSpPr>
        <p:spPr>
          <a:xfrm>
            <a:off x="6230422" y="5089684"/>
            <a:ext cx="7655957" cy="1277422"/>
          </a:xfrm>
          <a:prstGeom prst="rect">
            <a:avLst/>
          </a:prstGeom>
          <a:solidFill>
            <a:srgbClr val="000000">
              <a:alpha val="4000"/>
            </a:srgbClr>
          </a:solidFill>
          <a:ln/>
        </p:spPr>
        <p:txBody>
          <a:bodyPr/>
          <a:lstStyle/>
          <a:p>
            <a:endParaRPr lang="ja-JP" altLang="en-US"/>
          </a:p>
        </p:txBody>
      </p:sp>
      <p:sp>
        <p:nvSpPr>
          <p:cNvPr id="15" name="Text 12"/>
          <p:cNvSpPr/>
          <p:nvPr/>
        </p:nvSpPr>
        <p:spPr>
          <a:xfrm>
            <a:off x="6440805" y="5223510"/>
            <a:ext cx="3403402" cy="336590"/>
          </a:xfrm>
          <a:prstGeom prst="rect">
            <a:avLst/>
          </a:prstGeom>
          <a:noFill/>
          <a:ln/>
        </p:spPr>
        <p:txBody>
          <a:bodyPr wrap="none" lIns="0" tIns="0" rIns="0" bIns="0" rtlCol="0" anchor="t"/>
          <a:lstStyle/>
          <a:p>
            <a:pPr marL="0" indent="0" algn="l">
              <a:lnSpc>
                <a:spcPts val="2650"/>
              </a:lnSpc>
              <a:buNone/>
            </a:pPr>
            <a:r>
              <a:rPr lang="en-US" sz="1650" dirty="0">
                <a:solidFill>
                  <a:srgbClr val="3B3535"/>
                </a:solidFill>
                <a:latin typeface="Sora Light" pitchFamily="34" charset="0"/>
                <a:ea typeface="Sora Light" pitchFamily="34" charset="-122"/>
                <a:cs typeface="Sora Light" pitchFamily="34" charset="-120"/>
              </a:rPr>
              <a:t>判別モデルによるテスト</a:t>
            </a:r>
            <a:endParaRPr lang="en-US" sz="1650" dirty="0"/>
          </a:p>
        </p:txBody>
      </p:sp>
      <p:sp>
        <p:nvSpPr>
          <p:cNvPr id="16" name="Text 13"/>
          <p:cNvSpPr/>
          <p:nvPr/>
        </p:nvSpPr>
        <p:spPr>
          <a:xfrm>
            <a:off x="10272593" y="5223510"/>
            <a:ext cx="3403402" cy="1009769"/>
          </a:xfrm>
          <a:prstGeom prst="rect">
            <a:avLst/>
          </a:prstGeom>
          <a:noFill/>
          <a:ln/>
        </p:spPr>
        <p:txBody>
          <a:bodyPr wrap="square" lIns="0" tIns="0" rIns="0" bIns="0" rtlCol="0" anchor="t"/>
          <a:lstStyle/>
          <a:p>
            <a:pPr marL="0" indent="0" algn="l">
              <a:lnSpc>
                <a:spcPts val="2650"/>
              </a:lnSpc>
              <a:buNone/>
            </a:pPr>
            <a:r>
              <a:rPr lang="en-US" sz="1650" dirty="0">
                <a:solidFill>
                  <a:srgbClr val="3B3535"/>
                </a:solidFill>
                <a:latin typeface="Sora Light" pitchFamily="34" charset="0"/>
                <a:ea typeface="Sora Light" pitchFamily="34" charset="-122"/>
                <a:cs typeface="Sora Light" pitchFamily="34" charset="-120"/>
              </a:rPr>
              <a:t>実データvs生成データを判別する機械学習モデルを訓練し、その精度を測ります</a:t>
            </a:r>
            <a:endParaRPr lang="en-US" sz="1650" dirty="0"/>
          </a:p>
        </p:txBody>
      </p:sp>
      <p:sp>
        <p:nvSpPr>
          <p:cNvPr id="17" name="Shape 14"/>
          <p:cNvSpPr/>
          <p:nvPr/>
        </p:nvSpPr>
        <p:spPr>
          <a:xfrm>
            <a:off x="6230422" y="6367105"/>
            <a:ext cx="7655957" cy="1277422"/>
          </a:xfrm>
          <a:prstGeom prst="rect">
            <a:avLst/>
          </a:prstGeom>
          <a:solidFill>
            <a:srgbClr val="FFFFFF">
              <a:alpha val="4000"/>
            </a:srgbClr>
          </a:solidFill>
          <a:ln/>
        </p:spPr>
        <p:txBody>
          <a:bodyPr/>
          <a:lstStyle/>
          <a:p>
            <a:endParaRPr lang="ja-JP" altLang="en-US"/>
          </a:p>
        </p:txBody>
      </p:sp>
      <p:sp>
        <p:nvSpPr>
          <p:cNvPr id="18" name="Text 15"/>
          <p:cNvSpPr/>
          <p:nvPr/>
        </p:nvSpPr>
        <p:spPr>
          <a:xfrm>
            <a:off x="6440805" y="6500932"/>
            <a:ext cx="3403402" cy="336590"/>
          </a:xfrm>
          <a:prstGeom prst="rect">
            <a:avLst/>
          </a:prstGeom>
          <a:noFill/>
          <a:ln/>
        </p:spPr>
        <p:txBody>
          <a:bodyPr wrap="none" lIns="0" tIns="0" rIns="0" bIns="0" rtlCol="0" anchor="t"/>
          <a:lstStyle/>
          <a:p>
            <a:pPr marL="0" indent="0" algn="l">
              <a:lnSpc>
                <a:spcPts val="2650"/>
              </a:lnSpc>
              <a:buNone/>
            </a:pPr>
            <a:r>
              <a:rPr lang="en-US" sz="1650" dirty="0">
                <a:solidFill>
                  <a:srgbClr val="3B3535"/>
                </a:solidFill>
                <a:latin typeface="Sora Light" pitchFamily="34" charset="0"/>
                <a:ea typeface="Sora Light" pitchFamily="34" charset="-122"/>
                <a:cs typeface="Sora Light" pitchFamily="34" charset="-120"/>
              </a:rPr>
              <a:t>経済的・実務的検証</a:t>
            </a:r>
            <a:endParaRPr lang="en-US" sz="1650" dirty="0"/>
          </a:p>
        </p:txBody>
      </p:sp>
      <p:sp>
        <p:nvSpPr>
          <p:cNvPr id="19" name="Text 16"/>
          <p:cNvSpPr/>
          <p:nvPr/>
        </p:nvSpPr>
        <p:spPr>
          <a:xfrm>
            <a:off x="10272593" y="6500932"/>
            <a:ext cx="3403402" cy="1009769"/>
          </a:xfrm>
          <a:prstGeom prst="rect">
            <a:avLst/>
          </a:prstGeom>
          <a:noFill/>
          <a:ln/>
        </p:spPr>
        <p:txBody>
          <a:bodyPr wrap="square" lIns="0" tIns="0" rIns="0" bIns="0" rtlCol="0" anchor="t"/>
          <a:lstStyle/>
          <a:p>
            <a:pPr marL="0" indent="0" algn="l">
              <a:lnSpc>
                <a:spcPts val="2650"/>
              </a:lnSpc>
              <a:buNone/>
            </a:pPr>
            <a:r>
              <a:rPr lang="en-US" sz="1650" dirty="0">
                <a:solidFill>
                  <a:srgbClr val="3B3535"/>
                </a:solidFill>
                <a:latin typeface="Sora Light" pitchFamily="34" charset="0"/>
                <a:ea typeface="Sora Light" pitchFamily="34" charset="-122"/>
                <a:cs typeface="Sora Light" pitchFamily="34" charset="-120"/>
              </a:rPr>
              <a:t>生成データ上でポートフォリオ最適化やリスク計測を行い、実データとの整合性を確認します</a:t>
            </a:r>
            <a:endParaRPr lang="en-US" sz="16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35079" y="500658"/>
            <a:ext cx="5729288" cy="596860"/>
          </a:xfrm>
          <a:prstGeom prst="rect">
            <a:avLst/>
          </a:prstGeom>
          <a:noFill/>
          <a:ln/>
        </p:spPr>
        <p:txBody>
          <a:bodyPr wrap="none" lIns="0" tIns="0" rIns="0" bIns="0" rtlCol="0" anchor="t"/>
          <a:lstStyle/>
          <a:p>
            <a:pPr marL="0" indent="0" algn="l">
              <a:lnSpc>
                <a:spcPts val="4700"/>
              </a:lnSpc>
              <a:buNone/>
            </a:pPr>
            <a:r>
              <a:rPr lang="en-US" sz="3750" dirty="0">
                <a:solidFill>
                  <a:srgbClr val="1F1E1E"/>
                </a:solidFill>
                <a:latin typeface="Alexandria Semi Bold" pitchFamily="34" charset="0"/>
                <a:ea typeface="Alexandria Semi Bold" pitchFamily="34" charset="-122"/>
                <a:cs typeface="Alexandria Semi Bold" pitchFamily="34" charset="-120"/>
              </a:rPr>
              <a:t>高品質な擬似データの応用</a:t>
            </a:r>
            <a:endParaRPr lang="en-US" sz="3750" dirty="0"/>
          </a:p>
        </p:txBody>
      </p:sp>
      <p:pic>
        <p:nvPicPr>
          <p:cNvPr id="3" name="Image 0" descr="preencoded.png"/>
          <p:cNvPicPr>
            <a:picLocks noChangeAspect="1"/>
          </p:cNvPicPr>
          <p:nvPr/>
        </p:nvPicPr>
        <p:blipFill>
          <a:blip r:embed="rId3"/>
          <a:stretch>
            <a:fillRect/>
          </a:stretch>
        </p:blipFill>
        <p:spPr>
          <a:xfrm>
            <a:off x="3313747" y="1460421"/>
            <a:ext cx="1322546" cy="1060490"/>
          </a:xfrm>
          <a:prstGeom prst="rect">
            <a:avLst/>
          </a:prstGeom>
        </p:spPr>
      </p:pic>
      <p:pic>
        <p:nvPicPr>
          <p:cNvPr id="4" name="Image 1" descr="preencoded.png"/>
          <p:cNvPicPr>
            <a:picLocks noChangeAspect="1"/>
          </p:cNvPicPr>
          <p:nvPr/>
        </p:nvPicPr>
        <p:blipFill>
          <a:blip r:embed="rId4"/>
          <a:stretch>
            <a:fillRect/>
          </a:stretch>
        </p:blipFill>
        <p:spPr>
          <a:xfrm>
            <a:off x="3847386" y="1962983"/>
            <a:ext cx="255151" cy="318968"/>
          </a:xfrm>
          <a:prstGeom prst="rect">
            <a:avLst/>
          </a:prstGeom>
        </p:spPr>
      </p:pic>
      <p:sp>
        <p:nvSpPr>
          <p:cNvPr id="5" name="Text 1"/>
          <p:cNvSpPr/>
          <p:nvPr/>
        </p:nvSpPr>
        <p:spPr>
          <a:xfrm>
            <a:off x="4817745" y="1641872"/>
            <a:ext cx="2387798" cy="298490"/>
          </a:xfrm>
          <a:prstGeom prst="rect">
            <a:avLst/>
          </a:prstGeom>
          <a:noFill/>
          <a:ln/>
        </p:spPr>
        <p:txBody>
          <a:bodyPr wrap="none" lIns="0" tIns="0" rIns="0" bIns="0" rtlCol="0" anchor="t"/>
          <a:lstStyle/>
          <a:p>
            <a:pPr marL="0" indent="0" algn="l">
              <a:lnSpc>
                <a:spcPts val="2350"/>
              </a:lnSpc>
              <a:buNone/>
            </a:pPr>
            <a:r>
              <a:rPr lang="en-US" sz="1850" dirty="0">
                <a:solidFill>
                  <a:srgbClr val="3B3535"/>
                </a:solidFill>
                <a:latin typeface="Alexandria Semi Bold" pitchFamily="34" charset="0"/>
                <a:ea typeface="Alexandria Semi Bold" pitchFamily="34" charset="-122"/>
                <a:cs typeface="Alexandria Semi Bold" pitchFamily="34" charset="-120"/>
              </a:rPr>
              <a:t>学術研究</a:t>
            </a:r>
            <a:endParaRPr lang="en-US" sz="1850" dirty="0"/>
          </a:p>
        </p:txBody>
      </p:sp>
      <p:sp>
        <p:nvSpPr>
          <p:cNvPr id="6" name="Text 2"/>
          <p:cNvSpPr/>
          <p:nvPr/>
        </p:nvSpPr>
        <p:spPr>
          <a:xfrm>
            <a:off x="4817745" y="2049185"/>
            <a:ext cx="3263979" cy="290274"/>
          </a:xfrm>
          <a:prstGeom prst="rect">
            <a:avLst/>
          </a:prstGeom>
          <a:noFill/>
          <a:ln/>
        </p:spPr>
        <p:txBody>
          <a:bodyPr wrap="none" lIns="0" tIns="0" rIns="0" bIns="0" rtlCol="0" anchor="t"/>
          <a:lstStyle/>
          <a:p>
            <a:pPr marL="0" indent="0" algn="l">
              <a:lnSpc>
                <a:spcPts val="2250"/>
              </a:lnSpc>
              <a:buNone/>
            </a:pPr>
            <a:r>
              <a:rPr lang="en-US" sz="1400" dirty="0">
                <a:solidFill>
                  <a:srgbClr val="3B3535"/>
                </a:solidFill>
                <a:latin typeface="Sora Light" pitchFamily="34" charset="0"/>
                <a:ea typeface="Sora Light" pitchFamily="34" charset="-122"/>
                <a:cs typeface="Sora Light" pitchFamily="34" charset="-120"/>
              </a:rPr>
              <a:t>市場のメカニズム検証や仮想実験に活用</a:t>
            </a:r>
            <a:endParaRPr lang="en-US" sz="1400" dirty="0"/>
          </a:p>
        </p:txBody>
      </p:sp>
      <p:sp>
        <p:nvSpPr>
          <p:cNvPr id="7" name="Shape 3"/>
          <p:cNvSpPr/>
          <p:nvPr/>
        </p:nvSpPr>
        <p:spPr>
          <a:xfrm>
            <a:off x="4681657" y="2534007"/>
            <a:ext cx="9268301" cy="11430"/>
          </a:xfrm>
          <a:prstGeom prst="roundRect">
            <a:avLst>
              <a:gd name="adj" fmla="val 666854"/>
            </a:avLst>
          </a:prstGeom>
          <a:solidFill>
            <a:srgbClr val="BBC2DC"/>
          </a:solidFill>
          <a:ln/>
        </p:spPr>
        <p:txBody>
          <a:bodyPr/>
          <a:lstStyle/>
          <a:p>
            <a:endParaRPr lang="ja-JP" altLang="en-US"/>
          </a:p>
        </p:txBody>
      </p:sp>
      <p:pic>
        <p:nvPicPr>
          <p:cNvPr id="8" name="Image 2" descr="preencoded.png"/>
          <p:cNvPicPr>
            <a:picLocks noChangeAspect="1"/>
          </p:cNvPicPr>
          <p:nvPr/>
        </p:nvPicPr>
        <p:blipFill>
          <a:blip r:embed="rId5"/>
          <a:stretch>
            <a:fillRect/>
          </a:stretch>
        </p:blipFill>
        <p:spPr>
          <a:xfrm>
            <a:off x="2652474" y="2566273"/>
            <a:ext cx="2645212" cy="1060490"/>
          </a:xfrm>
          <a:prstGeom prst="rect">
            <a:avLst/>
          </a:prstGeom>
        </p:spPr>
      </p:pic>
      <p:pic>
        <p:nvPicPr>
          <p:cNvPr id="9" name="Image 3" descr="preencoded.png"/>
          <p:cNvPicPr>
            <a:picLocks noChangeAspect="1"/>
          </p:cNvPicPr>
          <p:nvPr/>
        </p:nvPicPr>
        <p:blipFill>
          <a:blip r:embed="rId6"/>
          <a:stretch>
            <a:fillRect/>
          </a:stretch>
        </p:blipFill>
        <p:spPr>
          <a:xfrm>
            <a:off x="3847386" y="2937034"/>
            <a:ext cx="255151" cy="318968"/>
          </a:xfrm>
          <a:prstGeom prst="rect">
            <a:avLst/>
          </a:prstGeom>
        </p:spPr>
      </p:pic>
      <p:sp>
        <p:nvSpPr>
          <p:cNvPr id="10" name="Text 4"/>
          <p:cNvSpPr/>
          <p:nvPr/>
        </p:nvSpPr>
        <p:spPr>
          <a:xfrm>
            <a:off x="5479137" y="2747724"/>
            <a:ext cx="2387798" cy="298490"/>
          </a:xfrm>
          <a:prstGeom prst="rect">
            <a:avLst/>
          </a:prstGeom>
          <a:noFill/>
          <a:ln/>
        </p:spPr>
        <p:txBody>
          <a:bodyPr wrap="none" lIns="0" tIns="0" rIns="0" bIns="0" rtlCol="0" anchor="t"/>
          <a:lstStyle/>
          <a:p>
            <a:pPr marL="0" indent="0" algn="l">
              <a:lnSpc>
                <a:spcPts val="2350"/>
              </a:lnSpc>
              <a:buNone/>
            </a:pPr>
            <a:r>
              <a:rPr lang="en-US" sz="1850" dirty="0">
                <a:solidFill>
                  <a:srgbClr val="3B3535"/>
                </a:solidFill>
                <a:latin typeface="Alexandria Semi Bold" pitchFamily="34" charset="0"/>
                <a:ea typeface="Alexandria Semi Bold" pitchFamily="34" charset="-122"/>
                <a:cs typeface="Alexandria Semi Bold" pitchFamily="34" charset="-120"/>
              </a:rPr>
              <a:t>リスク管理</a:t>
            </a:r>
            <a:endParaRPr lang="en-US" sz="1850" dirty="0"/>
          </a:p>
        </p:txBody>
      </p:sp>
      <p:sp>
        <p:nvSpPr>
          <p:cNvPr id="11" name="Text 5"/>
          <p:cNvSpPr/>
          <p:nvPr/>
        </p:nvSpPr>
        <p:spPr>
          <a:xfrm>
            <a:off x="5479137" y="3155037"/>
            <a:ext cx="3263979" cy="290274"/>
          </a:xfrm>
          <a:prstGeom prst="rect">
            <a:avLst/>
          </a:prstGeom>
          <a:noFill/>
          <a:ln/>
        </p:spPr>
        <p:txBody>
          <a:bodyPr wrap="none" lIns="0" tIns="0" rIns="0" bIns="0" rtlCol="0" anchor="t"/>
          <a:lstStyle/>
          <a:p>
            <a:pPr marL="0" indent="0" algn="l">
              <a:lnSpc>
                <a:spcPts val="2250"/>
              </a:lnSpc>
              <a:buNone/>
            </a:pPr>
            <a:r>
              <a:rPr lang="en-US" sz="1400" dirty="0">
                <a:solidFill>
                  <a:srgbClr val="3B3535"/>
                </a:solidFill>
                <a:latin typeface="Sora Light" pitchFamily="34" charset="0"/>
                <a:ea typeface="Sora Light" pitchFamily="34" charset="-122"/>
                <a:cs typeface="Sora Light" pitchFamily="34" charset="-120"/>
              </a:rPr>
              <a:t>多様なストレスシナリオでのリスク評価</a:t>
            </a:r>
            <a:endParaRPr lang="en-US" sz="1400" dirty="0"/>
          </a:p>
        </p:txBody>
      </p:sp>
      <p:sp>
        <p:nvSpPr>
          <p:cNvPr id="12" name="Shape 6"/>
          <p:cNvSpPr/>
          <p:nvPr/>
        </p:nvSpPr>
        <p:spPr>
          <a:xfrm>
            <a:off x="5343049" y="3639860"/>
            <a:ext cx="8606909" cy="11430"/>
          </a:xfrm>
          <a:prstGeom prst="roundRect">
            <a:avLst>
              <a:gd name="adj" fmla="val 666854"/>
            </a:avLst>
          </a:prstGeom>
          <a:solidFill>
            <a:srgbClr val="BBC2DC"/>
          </a:solidFill>
          <a:ln/>
        </p:spPr>
        <p:txBody>
          <a:bodyPr/>
          <a:lstStyle/>
          <a:p>
            <a:endParaRPr lang="ja-JP" altLang="en-US"/>
          </a:p>
        </p:txBody>
      </p:sp>
      <p:pic>
        <p:nvPicPr>
          <p:cNvPr id="13" name="Image 4" descr="preencoded.png"/>
          <p:cNvPicPr>
            <a:picLocks noChangeAspect="1"/>
          </p:cNvPicPr>
          <p:nvPr/>
        </p:nvPicPr>
        <p:blipFill>
          <a:blip r:embed="rId7"/>
          <a:stretch>
            <a:fillRect/>
          </a:stretch>
        </p:blipFill>
        <p:spPr>
          <a:xfrm>
            <a:off x="1991082" y="3672126"/>
            <a:ext cx="3967877" cy="1060490"/>
          </a:xfrm>
          <a:prstGeom prst="rect">
            <a:avLst/>
          </a:prstGeom>
        </p:spPr>
      </p:pic>
      <p:pic>
        <p:nvPicPr>
          <p:cNvPr id="14" name="Image 5" descr="preencoded.png"/>
          <p:cNvPicPr>
            <a:picLocks noChangeAspect="1"/>
          </p:cNvPicPr>
          <p:nvPr/>
        </p:nvPicPr>
        <p:blipFill>
          <a:blip r:embed="rId8"/>
          <a:stretch>
            <a:fillRect/>
          </a:stretch>
        </p:blipFill>
        <p:spPr>
          <a:xfrm>
            <a:off x="3847386" y="4042886"/>
            <a:ext cx="255151" cy="318968"/>
          </a:xfrm>
          <a:prstGeom prst="rect">
            <a:avLst/>
          </a:prstGeom>
        </p:spPr>
      </p:pic>
      <p:sp>
        <p:nvSpPr>
          <p:cNvPr id="15" name="Text 7"/>
          <p:cNvSpPr/>
          <p:nvPr/>
        </p:nvSpPr>
        <p:spPr>
          <a:xfrm>
            <a:off x="6140410" y="3853577"/>
            <a:ext cx="2387798" cy="298490"/>
          </a:xfrm>
          <a:prstGeom prst="rect">
            <a:avLst/>
          </a:prstGeom>
          <a:noFill/>
          <a:ln/>
        </p:spPr>
        <p:txBody>
          <a:bodyPr wrap="none" lIns="0" tIns="0" rIns="0" bIns="0" rtlCol="0" anchor="t"/>
          <a:lstStyle/>
          <a:p>
            <a:pPr marL="0" indent="0" algn="l">
              <a:lnSpc>
                <a:spcPts val="2350"/>
              </a:lnSpc>
              <a:buNone/>
            </a:pPr>
            <a:r>
              <a:rPr lang="en-US" sz="1850" dirty="0">
                <a:solidFill>
                  <a:srgbClr val="3B3535"/>
                </a:solidFill>
                <a:latin typeface="Alexandria Semi Bold" pitchFamily="34" charset="0"/>
                <a:ea typeface="Alexandria Semi Bold" pitchFamily="34" charset="-122"/>
                <a:cs typeface="Alexandria Semi Bold" pitchFamily="34" charset="-120"/>
              </a:rPr>
              <a:t>AI・機械学習</a:t>
            </a:r>
            <a:endParaRPr lang="en-US" sz="1850" dirty="0"/>
          </a:p>
        </p:txBody>
      </p:sp>
      <p:sp>
        <p:nvSpPr>
          <p:cNvPr id="16" name="Text 8"/>
          <p:cNvSpPr/>
          <p:nvPr/>
        </p:nvSpPr>
        <p:spPr>
          <a:xfrm>
            <a:off x="6140410" y="4260890"/>
            <a:ext cx="3260408" cy="290274"/>
          </a:xfrm>
          <a:prstGeom prst="rect">
            <a:avLst/>
          </a:prstGeom>
          <a:noFill/>
          <a:ln/>
        </p:spPr>
        <p:txBody>
          <a:bodyPr wrap="none" lIns="0" tIns="0" rIns="0" bIns="0" rtlCol="0" anchor="t"/>
          <a:lstStyle/>
          <a:p>
            <a:pPr marL="0" indent="0" algn="l">
              <a:lnSpc>
                <a:spcPts val="2250"/>
              </a:lnSpc>
              <a:buNone/>
            </a:pPr>
            <a:r>
              <a:rPr lang="en-US" sz="1400" dirty="0">
                <a:solidFill>
                  <a:srgbClr val="3B3535"/>
                </a:solidFill>
                <a:latin typeface="Sora Light" pitchFamily="34" charset="0"/>
                <a:ea typeface="Sora Light" pitchFamily="34" charset="-122"/>
                <a:cs typeface="Sora Light" pitchFamily="34" charset="-120"/>
              </a:rPr>
              <a:t>データ拡張とプライバシー保護した訓練</a:t>
            </a:r>
            <a:endParaRPr lang="en-US" sz="1400" dirty="0"/>
          </a:p>
        </p:txBody>
      </p:sp>
      <p:sp>
        <p:nvSpPr>
          <p:cNvPr id="17" name="Shape 9"/>
          <p:cNvSpPr/>
          <p:nvPr/>
        </p:nvSpPr>
        <p:spPr>
          <a:xfrm>
            <a:off x="6004322" y="4745712"/>
            <a:ext cx="7945636" cy="11430"/>
          </a:xfrm>
          <a:prstGeom prst="roundRect">
            <a:avLst>
              <a:gd name="adj" fmla="val 666854"/>
            </a:avLst>
          </a:prstGeom>
          <a:solidFill>
            <a:srgbClr val="BBC2DC"/>
          </a:solidFill>
          <a:ln/>
        </p:spPr>
        <p:txBody>
          <a:bodyPr/>
          <a:lstStyle/>
          <a:p>
            <a:endParaRPr lang="ja-JP" altLang="en-US"/>
          </a:p>
        </p:txBody>
      </p:sp>
      <p:pic>
        <p:nvPicPr>
          <p:cNvPr id="18" name="Image 6" descr="preencoded.png"/>
          <p:cNvPicPr>
            <a:picLocks noChangeAspect="1"/>
          </p:cNvPicPr>
          <p:nvPr/>
        </p:nvPicPr>
        <p:blipFill>
          <a:blip r:embed="rId9"/>
          <a:stretch>
            <a:fillRect/>
          </a:stretch>
        </p:blipFill>
        <p:spPr>
          <a:xfrm>
            <a:off x="1329809" y="4777978"/>
            <a:ext cx="5290542" cy="1060490"/>
          </a:xfrm>
          <a:prstGeom prst="rect">
            <a:avLst/>
          </a:prstGeom>
        </p:spPr>
      </p:pic>
      <p:pic>
        <p:nvPicPr>
          <p:cNvPr id="19" name="Image 7" descr="preencoded.png"/>
          <p:cNvPicPr>
            <a:picLocks noChangeAspect="1"/>
          </p:cNvPicPr>
          <p:nvPr/>
        </p:nvPicPr>
        <p:blipFill>
          <a:blip r:embed="rId10"/>
          <a:stretch>
            <a:fillRect/>
          </a:stretch>
        </p:blipFill>
        <p:spPr>
          <a:xfrm>
            <a:off x="3847386" y="5148739"/>
            <a:ext cx="255151" cy="318968"/>
          </a:xfrm>
          <a:prstGeom prst="rect">
            <a:avLst/>
          </a:prstGeom>
        </p:spPr>
      </p:pic>
      <p:sp>
        <p:nvSpPr>
          <p:cNvPr id="20" name="Text 10"/>
          <p:cNvSpPr/>
          <p:nvPr/>
        </p:nvSpPr>
        <p:spPr>
          <a:xfrm>
            <a:off x="6801803" y="4959429"/>
            <a:ext cx="2387798" cy="298490"/>
          </a:xfrm>
          <a:prstGeom prst="rect">
            <a:avLst/>
          </a:prstGeom>
          <a:noFill/>
          <a:ln/>
        </p:spPr>
        <p:txBody>
          <a:bodyPr wrap="none" lIns="0" tIns="0" rIns="0" bIns="0" rtlCol="0" anchor="t"/>
          <a:lstStyle/>
          <a:p>
            <a:pPr marL="0" indent="0" algn="l">
              <a:lnSpc>
                <a:spcPts val="2350"/>
              </a:lnSpc>
              <a:buNone/>
            </a:pPr>
            <a:r>
              <a:rPr lang="en-US" sz="1850" dirty="0">
                <a:solidFill>
                  <a:srgbClr val="3B3535"/>
                </a:solidFill>
                <a:latin typeface="Alexandria Semi Bold" pitchFamily="34" charset="0"/>
                <a:ea typeface="Alexandria Semi Bold" pitchFamily="34" charset="-122"/>
                <a:cs typeface="Alexandria Semi Bold" pitchFamily="34" charset="-120"/>
              </a:rPr>
              <a:t>投資戦略評価</a:t>
            </a:r>
            <a:endParaRPr lang="en-US" sz="1850" dirty="0"/>
          </a:p>
        </p:txBody>
      </p:sp>
      <p:sp>
        <p:nvSpPr>
          <p:cNvPr id="21" name="Text 11"/>
          <p:cNvSpPr/>
          <p:nvPr/>
        </p:nvSpPr>
        <p:spPr>
          <a:xfrm>
            <a:off x="6801803" y="5366742"/>
            <a:ext cx="3082647" cy="290274"/>
          </a:xfrm>
          <a:prstGeom prst="rect">
            <a:avLst/>
          </a:prstGeom>
          <a:noFill/>
          <a:ln/>
        </p:spPr>
        <p:txBody>
          <a:bodyPr wrap="none" lIns="0" tIns="0" rIns="0" bIns="0" rtlCol="0" anchor="t"/>
          <a:lstStyle/>
          <a:p>
            <a:pPr marL="0" indent="0" algn="l">
              <a:lnSpc>
                <a:spcPts val="2250"/>
              </a:lnSpc>
              <a:buNone/>
            </a:pPr>
            <a:r>
              <a:rPr lang="en-US" sz="1400" dirty="0">
                <a:solidFill>
                  <a:srgbClr val="3B3535"/>
                </a:solidFill>
                <a:latin typeface="Sora Light" pitchFamily="34" charset="0"/>
                <a:ea typeface="Sora Light" pitchFamily="34" charset="-122"/>
                <a:cs typeface="Sora Light" pitchFamily="34" charset="-120"/>
              </a:rPr>
              <a:t>無数の市場シナリオでのバックテスト</a:t>
            </a:r>
            <a:endParaRPr lang="en-US" sz="1400" dirty="0"/>
          </a:p>
        </p:txBody>
      </p:sp>
      <p:sp>
        <p:nvSpPr>
          <p:cNvPr id="22" name="Shape 12"/>
          <p:cNvSpPr/>
          <p:nvPr/>
        </p:nvSpPr>
        <p:spPr>
          <a:xfrm>
            <a:off x="6665714" y="5851565"/>
            <a:ext cx="7284244" cy="11430"/>
          </a:xfrm>
          <a:prstGeom prst="roundRect">
            <a:avLst>
              <a:gd name="adj" fmla="val 666854"/>
            </a:avLst>
          </a:prstGeom>
          <a:solidFill>
            <a:srgbClr val="BBC2DC"/>
          </a:solidFill>
          <a:ln/>
        </p:spPr>
        <p:txBody>
          <a:bodyPr/>
          <a:lstStyle/>
          <a:p>
            <a:endParaRPr lang="ja-JP" altLang="en-US"/>
          </a:p>
        </p:txBody>
      </p:sp>
      <p:pic>
        <p:nvPicPr>
          <p:cNvPr id="23" name="Image 8" descr="preencoded.png"/>
          <p:cNvPicPr>
            <a:picLocks noChangeAspect="1"/>
          </p:cNvPicPr>
          <p:nvPr/>
        </p:nvPicPr>
        <p:blipFill>
          <a:blip r:embed="rId11"/>
          <a:stretch>
            <a:fillRect/>
          </a:stretch>
        </p:blipFill>
        <p:spPr>
          <a:xfrm>
            <a:off x="668417" y="5883831"/>
            <a:ext cx="6613207" cy="1060490"/>
          </a:xfrm>
          <a:prstGeom prst="rect">
            <a:avLst/>
          </a:prstGeom>
        </p:spPr>
      </p:pic>
      <p:pic>
        <p:nvPicPr>
          <p:cNvPr id="24" name="Image 9" descr="preencoded.png"/>
          <p:cNvPicPr>
            <a:picLocks noChangeAspect="1"/>
          </p:cNvPicPr>
          <p:nvPr/>
        </p:nvPicPr>
        <p:blipFill>
          <a:blip r:embed="rId12"/>
          <a:stretch>
            <a:fillRect/>
          </a:stretch>
        </p:blipFill>
        <p:spPr>
          <a:xfrm>
            <a:off x="3847386" y="6254591"/>
            <a:ext cx="255151" cy="318968"/>
          </a:xfrm>
          <a:prstGeom prst="rect">
            <a:avLst/>
          </a:prstGeom>
        </p:spPr>
      </p:pic>
      <p:sp>
        <p:nvSpPr>
          <p:cNvPr id="25" name="Text 13"/>
          <p:cNvSpPr/>
          <p:nvPr/>
        </p:nvSpPr>
        <p:spPr>
          <a:xfrm>
            <a:off x="7463076" y="6065282"/>
            <a:ext cx="2387798" cy="298490"/>
          </a:xfrm>
          <a:prstGeom prst="rect">
            <a:avLst/>
          </a:prstGeom>
          <a:noFill/>
          <a:ln/>
        </p:spPr>
        <p:txBody>
          <a:bodyPr wrap="none" lIns="0" tIns="0" rIns="0" bIns="0" rtlCol="0" anchor="t"/>
          <a:lstStyle/>
          <a:p>
            <a:pPr marL="0" indent="0" algn="l">
              <a:lnSpc>
                <a:spcPts val="2350"/>
              </a:lnSpc>
              <a:buNone/>
            </a:pPr>
            <a:r>
              <a:rPr lang="en-US" sz="1850" dirty="0">
                <a:solidFill>
                  <a:srgbClr val="3B3535"/>
                </a:solidFill>
                <a:latin typeface="Alexandria Semi Bold" pitchFamily="34" charset="0"/>
                <a:ea typeface="Alexandria Semi Bold" pitchFamily="34" charset="-122"/>
                <a:cs typeface="Alexandria Semi Bold" pitchFamily="34" charset="-120"/>
              </a:rPr>
              <a:t>新規商品開発</a:t>
            </a:r>
            <a:endParaRPr lang="en-US" sz="1850" dirty="0"/>
          </a:p>
        </p:txBody>
      </p:sp>
      <p:sp>
        <p:nvSpPr>
          <p:cNvPr id="26" name="Text 14"/>
          <p:cNvSpPr/>
          <p:nvPr/>
        </p:nvSpPr>
        <p:spPr>
          <a:xfrm>
            <a:off x="7463076" y="6472595"/>
            <a:ext cx="3434477" cy="290274"/>
          </a:xfrm>
          <a:prstGeom prst="rect">
            <a:avLst/>
          </a:prstGeom>
          <a:noFill/>
          <a:ln/>
        </p:spPr>
        <p:txBody>
          <a:bodyPr wrap="none" lIns="0" tIns="0" rIns="0" bIns="0" rtlCol="0" anchor="t"/>
          <a:lstStyle/>
          <a:p>
            <a:pPr marL="0" indent="0" algn="l">
              <a:lnSpc>
                <a:spcPts val="2250"/>
              </a:lnSpc>
              <a:buNone/>
            </a:pPr>
            <a:r>
              <a:rPr lang="en-US" sz="1400" dirty="0">
                <a:solidFill>
                  <a:srgbClr val="3B3535"/>
                </a:solidFill>
                <a:latin typeface="Sora Light" pitchFamily="34" charset="0"/>
                <a:ea typeface="Sora Light" pitchFamily="34" charset="-122"/>
                <a:cs typeface="Sora Light" pitchFamily="34" charset="-120"/>
              </a:rPr>
              <a:t>デリバティブなどの価格評価とリスク分析</a:t>
            </a:r>
            <a:endParaRPr lang="en-US" sz="1400" dirty="0"/>
          </a:p>
        </p:txBody>
      </p:sp>
      <p:sp>
        <p:nvSpPr>
          <p:cNvPr id="27" name="Text 15"/>
          <p:cNvSpPr/>
          <p:nvPr/>
        </p:nvSpPr>
        <p:spPr>
          <a:xfrm>
            <a:off x="635079" y="7148393"/>
            <a:ext cx="13360241" cy="580549"/>
          </a:xfrm>
          <a:prstGeom prst="rect">
            <a:avLst/>
          </a:prstGeom>
          <a:noFill/>
          <a:ln/>
        </p:spPr>
        <p:txBody>
          <a:bodyPr wrap="square" lIns="0" tIns="0" rIns="0" bIns="0" rtlCol="0" anchor="t"/>
          <a:lstStyle/>
          <a:p>
            <a:pPr marL="0" indent="0" algn="l">
              <a:lnSpc>
                <a:spcPts val="2250"/>
              </a:lnSpc>
              <a:buNone/>
            </a:pPr>
            <a:r>
              <a:rPr lang="en-US" sz="1400" dirty="0">
                <a:solidFill>
                  <a:srgbClr val="3B3535"/>
                </a:solidFill>
                <a:latin typeface="Sora Light" pitchFamily="34" charset="0"/>
                <a:ea typeface="Sora Light" pitchFamily="34" charset="-122"/>
                <a:cs typeface="Sora Light" pitchFamily="34" charset="-120"/>
              </a:rPr>
              <a:t>高品質な合成データは、</a:t>
            </a:r>
            <a:r>
              <a:rPr lang="en-US" sz="1400" b="1" dirty="0">
                <a:solidFill>
                  <a:srgbClr val="3B3535"/>
                </a:solidFill>
                <a:latin typeface="Sora Light" pitchFamily="34" charset="0"/>
                <a:ea typeface="Sora Light" pitchFamily="34" charset="-122"/>
                <a:cs typeface="Sora Light" pitchFamily="34" charset="-120"/>
              </a:rPr>
              <a:t>リスク管理、投資戦略、規制当局のシナリオ分析、学術実験</a:t>
            </a:r>
            <a:r>
              <a:rPr lang="en-US" sz="1400" dirty="0">
                <a:solidFill>
                  <a:srgbClr val="3B3535"/>
                </a:solidFill>
                <a:latin typeface="Sora Light" pitchFamily="34" charset="0"/>
                <a:ea typeface="Sora Light" pitchFamily="34" charset="-122"/>
                <a:cs typeface="Sora Light" pitchFamily="34" charset="-120"/>
              </a:rPr>
              <a:t>など様々な領域で革命的な進歩が期待できます。特に金融のようにデータが貴重でありながらプライバシーの問題がある分野では、合成データの価値は計り知れません。</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196</Words>
  <Application>Microsoft Office PowerPoint</Application>
  <PresentationFormat>ユーザー設定</PresentationFormat>
  <Paragraphs>82</Paragraphs>
  <Slides>8</Slides>
  <Notes>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Arial</vt:lpstr>
      <vt:lpstr>Alexandria Semi Bold</vt:lpstr>
      <vt:lpstr>Sora Bold</vt:lpstr>
      <vt:lpstr>Sora Light</vt:lpstr>
      <vt:lpstr>Sora Medium</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泰弘 仲山</cp:lastModifiedBy>
  <cp:revision>1</cp:revision>
  <dcterms:created xsi:type="dcterms:W3CDTF">2025-05-11T14:34:05Z</dcterms:created>
  <dcterms:modified xsi:type="dcterms:W3CDTF">2025-05-11T14:36:04Z</dcterms:modified>
</cp:coreProperties>
</file>