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FF"/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5C46A-E144-414D-A1E9-5C587C39F7D3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1CB26-CAC5-4E8B-BA23-C0ECBD80E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00" y="1711734"/>
            <a:ext cx="10363200" cy="1500187"/>
          </a:xfrm>
        </p:spPr>
        <p:txBody>
          <a:bodyPr anchor="ctr">
            <a:normAutofit/>
          </a:bodyPr>
          <a:lstStyle>
            <a:lvl1pPr algn="l">
              <a:defRPr sz="48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06EC7F3-4BF3-5E63-02CC-AB56EA9A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600" y="3646079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185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TABLES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表プレースホルダー 8">
            <a:extLst>
              <a:ext uri="{FF2B5EF4-FFF2-40B4-BE49-F238E27FC236}">
                <a16:creationId xmlns:a16="http://schemas.microsoft.com/office/drawing/2014/main" id="{51C01EC1-D350-C147-99F6-A99DCF71971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39999" y="795601"/>
            <a:ext cx="11711999" cy="17213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806245-1DB5-69AA-56B7-48764F33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91AB892-02F4-E914-0422-BD09E2558C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表プレースホルダー 8">
            <a:extLst>
              <a:ext uri="{FF2B5EF4-FFF2-40B4-BE49-F238E27FC236}">
                <a16:creationId xmlns:a16="http://schemas.microsoft.com/office/drawing/2014/main" id="{48D89BFE-3EB4-A01F-7E8E-D57FD8BC90F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39998" y="2619682"/>
            <a:ext cx="11711999" cy="172135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表プレースホルダー 8">
            <a:extLst>
              <a:ext uri="{FF2B5EF4-FFF2-40B4-BE49-F238E27FC236}">
                <a16:creationId xmlns:a16="http://schemas.microsoft.com/office/drawing/2014/main" id="{7F7FE86E-EE53-6309-6EAF-3C83862497A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39997" y="4443760"/>
            <a:ext cx="11711999" cy="172135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">
            <a:extLst>
              <a:ext uri="{FF2B5EF4-FFF2-40B4-BE49-F238E27FC236}">
                <a16:creationId xmlns:a16="http://schemas.microsoft.com/office/drawing/2014/main" id="{C857CEF5-09B6-3F9E-E5DE-8BDA1A4E2C9E}"/>
              </a:ext>
            </a:extLst>
          </p:cNvPr>
          <p:cNvSpPr/>
          <p:nvPr userDrawn="1"/>
        </p:nvSpPr>
        <p:spPr>
          <a:xfrm>
            <a:off x="0" y="0"/>
            <a:ext cx="12193200" cy="864000"/>
          </a:xfrm>
          <a:prstGeom prst="rect">
            <a:avLst/>
          </a:prstGeom>
          <a:solidFill>
            <a:srgbClr val="44AA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000"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0" y="216000"/>
            <a:ext cx="11761200" cy="432000"/>
          </a:xfrm>
        </p:spPr>
        <p:txBody>
          <a:bodyPr tIns="108000">
            <a:noAutofit/>
          </a:bodyPr>
          <a:lstStyle>
            <a:lvl1pPr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7E00-3F6D-43F8-B893-D6D2F03D5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399" y="6196320"/>
            <a:ext cx="5435365" cy="46295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AC6801-9CA7-0788-AB38-2A9F8A37B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0" y="1224000"/>
            <a:ext cx="11473200" cy="48749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E45EFB-B5D0-01E4-3C05-C64DD34FF86A}"/>
              </a:ext>
            </a:extLst>
          </p:cNvPr>
          <p:cNvSpPr txBox="1"/>
          <p:nvPr userDrawn="1"/>
        </p:nvSpPr>
        <p:spPr>
          <a:xfrm>
            <a:off x="5798670" y="6427799"/>
            <a:ext cx="594660" cy="37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C285A2D-78B1-49C0-917A-ABA92BD68C62}" type="slidenum">
              <a:rPr kumimoji="1" lang="ja-JP" altLang="en-US" smtClean="0"/>
              <a:pPr algn="ctr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">
            <a:extLst>
              <a:ext uri="{FF2B5EF4-FFF2-40B4-BE49-F238E27FC236}">
                <a16:creationId xmlns:a16="http://schemas.microsoft.com/office/drawing/2014/main" id="{C857CEF5-09B6-3F9E-E5DE-8BDA1A4E2C9E}"/>
              </a:ext>
            </a:extLst>
          </p:cNvPr>
          <p:cNvSpPr/>
          <p:nvPr userDrawn="1"/>
        </p:nvSpPr>
        <p:spPr>
          <a:xfrm>
            <a:off x="0" y="0"/>
            <a:ext cx="12193200" cy="864000"/>
          </a:xfrm>
          <a:prstGeom prst="rect">
            <a:avLst/>
          </a:prstGeom>
          <a:solidFill>
            <a:srgbClr val="44AA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000"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0" y="216000"/>
            <a:ext cx="11761200" cy="432000"/>
          </a:xfrm>
        </p:spPr>
        <p:txBody>
          <a:bodyPr tIns="108000">
            <a:noAutofit/>
          </a:bodyPr>
          <a:lstStyle>
            <a:lvl1pPr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7E00-3F6D-43F8-B893-D6D2F03D5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399" y="6196320"/>
            <a:ext cx="5435365" cy="46295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AC6801-9CA7-0788-AB38-2A9F8A37B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0" y="1224000"/>
            <a:ext cx="7621200" cy="48749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4" name="図プレースホルダー 13">
            <a:extLst>
              <a:ext uri="{FF2B5EF4-FFF2-40B4-BE49-F238E27FC236}">
                <a16:creationId xmlns:a16="http://schemas.microsoft.com/office/drawing/2014/main" id="{29171D56-074B-BF8C-534B-C4A0D272D8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41200" y="1224000"/>
            <a:ext cx="3492000" cy="3492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E45EFB-B5D0-01E4-3C05-C64DD34FF86A}"/>
              </a:ext>
            </a:extLst>
          </p:cNvPr>
          <p:cNvSpPr txBox="1"/>
          <p:nvPr userDrawn="1"/>
        </p:nvSpPr>
        <p:spPr>
          <a:xfrm>
            <a:off x="5798670" y="6427799"/>
            <a:ext cx="594660" cy="37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C285A2D-78B1-49C0-917A-ABA92BD68C62}" type="slidenum">
              <a:rPr kumimoji="1" lang="ja-JP" altLang="en-US" smtClean="0"/>
              <a:pPr algn="ctr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51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D0F91-D217-8596-295C-21310BF63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459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0D1EF-81C8-9773-8293-CCF3E0522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27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AD51D8-77FF-CFE7-AC58-39BD0F664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2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0A331-455F-5115-A44F-6E02C71C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表プレースホルダー 6">
            <a:extLst>
              <a:ext uri="{FF2B5EF4-FFF2-40B4-BE49-F238E27FC236}">
                <a16:creationId xmlns:a16="http://schemas.microsoft.com/office/drawing/2014/main" id="{F82F42AC-AEC2-E9CE-A660-7EA654E97A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39999" y="798023"/>
            <a:ext cx="11712000" cy="52282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BE42A-81AA-BFFA-F30A-F0CD561537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表プレースホルダー 8">
            <a:extLst>
              <a:ext uri="{FF2B5EF4-FFF2-40B4-BE49-F238E27FC236}">
                <a16:creationId xmlns:a16="http://schemas.microsoft.com/office/drawing/2014/main" id="{51C01EC1-D350-C147-99F6-A99DCF71971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40000" y="795602"/>
            <a:ext cx="5736000" cy="5230799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806245-1DB5-69AA-56B7-48764F33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表プレースホルダー 8">
            <a:extLst>
              <a:ext uri="{FF2B5EF4-FFF2-40B4-BE49-F238E27FC236}">
                <a16:creationId xmlns:a16="http://schemas.microsoft.com/office/drawing/2014/main" id="{B7FA08DF-547F-6AA0-65C7-1CFD9227964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001" y="795602"/>
            <a:ext cx="5735999" cy="5230799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91AB892-02F4-E914-0422-BD09E2558C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789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TABLES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表プレースホルダー 8">
            <a:extLst>
              <a:ext uri="{FF2B5EF4-FFF2-40B4-BE49-F238E27FC236}">
                <a16:creationId xmlns:a16="http://schemas.microsoft.com/office/drawing/2014/main" id="{51C01EC1-D350-C147-99F6-A99DCF71971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39999" y="795600"/>
            <a:ext cx="11711999" cy="25308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806245-1DB5-69AA-56B7-48764F33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表プレースホルダー 8">
            <a:extLst>
              <a:ext uri="{FF2B5EF4-FFF2-40B4-BE49-F238E27FC236}">
                <a16:creationId xmlns:a16="http://schemas.microsoft.com/office/drawing/2014/main" id="{B7FA08DF-547F-6AA0-65C7-1CFD9227964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39999" y="3531601"/>
            <a:ext cx="11712000" cy="25308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91AB892-02F4-E914-0422-BD09E2558C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1122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001" y="180001"/>
            <a:ext cx="11712000" cy="43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00" y="792000"/>
            <a:ext cx="11712000" cy="52430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89F56E-DDAC-C8D5-5BFD-254C05AF5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00" y="6215041"/>
            <a:ext cx="11712000" cy="46295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7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4" r:id="rId3"/>
    <p:sldLayoutId id="2147483666" r:id="rId4"/>
    <p:sldLayoutId id="2147483669" r:id="rId5"/>
    <p:sldLayoutId id="2147483670" r:id="rId6"/>
    <p:sldLayoutId id="2147483660" r:id="rId7"/>
    <p:sldLayoutId id="2147483662" r:id="rId8"/>
    <p:sldLayoutId id="2147483671" r:id="rId9"/>
    <p:sldLayoutId id="214748367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>
                <a:latin typeface="メイリオ"/>
              </a:rPr>
              <a:t>1. タイトルスライド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>
                <a:latin typeface="メイリオ"/>
              </a:rPr>
              <a:t>タイトル: 「Fivetran におけるログ・モニタリング機能とセキュリティ」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3" sz="quarter"/>
          </p:nvPr>
        </p:nvSpPr>
        <p:spPr>
          <a:xfrm>
            <a:off x="240000" y="6215041"/>
            <a:ext cx="11712000" cy="462959"/>
          </a:xfrm>
        </p:spPr>
        <p:txBody>
          <a:bodyPr tIns="0" lIns="0" rIns="0" bIns="0" anchor="b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>
                <a:latin typeface="メイリオ"/>
              </a:rPr>
              <a:t>2. ログ・モニタリングのセキュリティ観点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rPr>
                <a:latin typeface="メイリオ"/>
              </a:rPr>
              <a:t>ログ・モニタリングの重要性</a:t>
            </a:r>
          </a:p>
          <a:p>
            <a:pPr/>
            <a:r>
              <a:rPr>
                <a:latin typeface="メイリオ"/>
              </a:rPr>
              <a:t>不正アクセスや異常動作を早期に検知。</a:t>
            </a:r>
          </a:p>
          <a:p>
            <a:pPr/>
            <a:r>
              <a:rPr>
                <a:latin typeface="メイリオ"/>
              </a:rPr>
              <a:t>データ同期エラーの監視によるシステム安定性の向上。</a:t>
            </a:r>
          </a:p>
          <a:p>
            <a:pPr/>
            <a:r>
              <a:rPr>
                <a:latin typeface="メイリオ"/>
              </a:rPr>
              <a:t>ログデータを監査証跡として活用し、コンプライアンス対応を強化。</a:t>
            </a:r>
          </a:p>
          <a:p>
            <a:pPr/>
            <a:r>
              <a:rPr>
                <a:latin typeface="メイリオ"/>
              </a:rPr>
              <a:t>セキュリティへの具体的な貢献</a:t>
            </a:r>
          </a:p>
          <a:p>
            <a:pPr/>
            <a:r>
              <a:rPr>
                <a:latin typeface="メイリオ"/>
              </a:rPr>
              <a:t>異常なデータ同期パターンの検出。</a:t>
            </a:r>
          </a:p>
          <a:p>
            <a:pPr/>
            <a:r>
              <a:rPr>
                <a:latin typeface="メイリオ"/>
              </a:rPr>
              <a:t>アラート通知による迅速な対応。</a:t>
            </a:r>
          </a:p>
          <a:p>
            <a:pPr/>
            <a:r>
              <a:rPr>
                <a:latin typeface="メイリオ"/>
              </a:rPr>
              <a:t>不審なアクセスや操作を特定し、データ漏洩リスクを軽減。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3" sz="quarter"/>
          </p:nvPr>
        </p:nvSpPr>
        <p:spPr>
          <a:xfrm>
            <a:off x="240000" y="6215041"/>
            <a:ext cx="11712000" cy="462959"/>
          </a:xfrm>
        </p:spPr>
        <p:txBody>
          <a:bodyPr tIns="0" lIns="0" rIns="0" bIns="0" anchor="b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>
                <a:latin typeface="メイリオ"/>
              </a:rPr>
              <a:t>3. Fivetran 内で管理するログ・モニタリング機能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rPr>
                <a:latin typeface="メイリオ"/>
              </a:rPr>
              <a:t>Fivetran ダッシュボードでのログ管理</a:t>
            </a:r>
          </a:p>
          <a:p>
            <a:pPr/>
            <a:r>
              <a:rPr>
                <a:latin typeface="メイリオ"/>
              </a:rPr>
              <a:t>同期履歴の可視化:</a:t>
            </a:r>
          </a:p>
          <a:p>
            <a:pPr/>
            <a:r>
              <a:rPr>
                <a:latin typeface="メイリオ"/>
              </a:rPr>
              <a:t>成功/失敗した同期ジョブの詳細確認。</a:t>
            </a:r>
          </a:p>
          <a:p>
            <a:pPr/>
            <a:r>
              <a:rPr>
                <a:latin typeface="メイリオ"/>
              </a:rPr>
              <a:t>次回同期予定時間の表示。</a:t>
            </a:r>
          </a:p>
          <a:p>
            <a:pPr/>
            <a:r>
              <a:rPr>
                <a:latin typeface="メイリオ"/>
              </a:rPr>
              <a:t>エラー情報の確認:</a:t>
            </a:r>
          </a:p>
          <a:p>
            <a:pPr/>
            <a:r>
              <a:rPr>
                <a:latin typeface="メイリオ"/>
              </a:rPr>
              <a:t>同期エラーが発生した場合、詳細情報を提供。</a:t>
            </a:r>
          </a:p>
          <a:p>
            <a:pPr/>
            <a:r>
              <a:rPr>
                <a:latin typeface="メイリオ"/>
              </a:rPr>
              <a:t>エラー原因分析に役立つ情報をダッシュボード上で確認可能。</a:t>
            </a:r>
          </a:p>
          <a:p>
            <a:pPr/>
            <a:r>
              <a:rPr>
                <a:latin typeface="メイリオ"/>
              </a:rPr>
              <a:t>セキュリティ活用例</a:t>
            </a:r>
          </a:p>
          <a:p>
            <a:pPr/>
            <a:r>
              <a:rPr>
                <a:latin typeface="メイリオ"/>
              </a:rPr>
              <a:t>頻発する同期エラーから不正アクセスやシステム障害を疑う手がかりを得る。</a:t>
            </a:r>
          </a:p>
          <a:p>
            <a:pPr/>
            <a:r>
              <a:rPr>
                <a:latin typeface="メイリオ"/>
              </a:rPr>
              <a:t>定期的なログ確認により、異常動作やパフォーマンス問題を早期発見。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3" sz="quarter"/>
          </p:nvPr>
        </p:nvSpPr>
        <p:spPr>
          <a:xfrm>
            <a:off x="240000" y="6215041"/>
            <a:ext cx="11712000" cy="462959"/>
          </a:xfrm>
        </p:spPr>
        <p:txBody>
          <a:bodyPr tIns="0" lIns="0" rIns="0" bIns="0" anchor="b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>
                <a:latin typeface="メイリオ"/>
              </a:rPr>
              <a:t>4. 外部ログサービスとの統合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rPr>
                <a:latin typeface="メイリオ"/>
              </a:rPr>
              <a:t>対応サービス</a:t>
            </a:r>
          </a:p>
          <a:p>
            <a:pPr/>
            <a:r>
              <a:rPr>
                <a:latin typeface="メイリオ"/>
              </a:rPr>
              <a:t>Google Cloud Logging</a:t>
            </a:r>
          </a:p>
          <a:p>
            <a:pPr/>
            <a:r>
              <a:rPr>
                <a:latin typeface="メイリオ"/>
              </a:rPr>
              <a:t>AWS CloudWatch</a:t>
            </a:r>
          </a:p>
          <a:p>
            <a:pPr/>
            <a:r>
              <a:rPr>
                <a:latin typeface="メイリオ"/>
              </a:rPr>
              <a:t>Datadog（プライベートプレビュー）</a:t>
            </a:r>
          </a:p>
          <a:p>
            <a:pPr/>
            <a:r>
              <a:rPr>
                <a:latin typeface="メイリオ"/>
              </a:rPr>
              <a:t>機能</a:t>
            </a:r>
          </a:p>
          <a:p>
            <a:pPr/>
            <a:r>
              <a:rPr>
                <a:latin typeface="メイリオ"/>
              </a:rPr>
              <a:t>ログデータ検索・フィルタリング</a:t>
            </a:r>
          </a:p>
          <a:p>
            <a:pPr/>
            <a:r>
              <a:rPr>
                <a:latin typeface="メイリオ"/>
              </a:rPr>
              <a:t>アラート設定（異常検知時に通知）</a:t>
            </a:r>
          </a:p>
          <a:p>
            <a:pPr/>
            <a:r>
              <a:rPr>
                <a:latin typeface="メイリオ"/>
              </a:rPr>
              <a:t>設定例</a:t>
            </a:r>
          </a:p>
          <a:p>
            <a:pPr/>
            <a:r>
              <a:rPr>
                <a:latin typeface="メイリオ"/>
              </a:rPr>
              <a:t>Google Cloud Logging の場合、「Logs Explorer」で特定コネクターのログフィルタリングが可能。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3" sz="quarter"/>
          </p:nvPr>
        </p:nvSpPr>
        <p:spPr>
          <a:xfrm>
            <a:off x="240000" y="6215041"/>
            <a:ext cx="11712000" cy="462959"/>
          </a:xfrm>
        </p:spPr>
        <p:txBody>
          <a:bodyPr tIns="0" lIns="0" rIns="0" bIns="0" anchor="b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5" baseType="lpstr">
      <vt:lpstr>游ゴシック</vt:lpstr>
      <vt:lpstr>Arial</vt:lpstr>
      <vt:lpstr>Calibri</vt:lpstr>
      <vt:lpstr>Calibri Light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work</dc:creator>
  <cp:lastModifiedBy>work</cp:lastModifiedBy>
  <cp:revision>119</cp:revision>
  <dcterms:created xsi:type="dcterms:W3CDTF">2022-07-06T06:14:45Z</dcterms:created>
  <dcterms:modified xsi:type="dcterms:W3CDTF">2023-12-05T07:16:55Z</dcterms:modified>
</cp:coreProperties>
</file>