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63244-788E-4122-972B-97D7357F4031}" v="6" dt="2021-03-28T08:55:33.572"/>
    <p1510:client id="{D73FBE33-B6FA-4AAF-ABE1-32D41A87868E}" v="1" dt="2019-04-24T11:51:21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image" Target="../media/image1.jpeg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6" Type="http://schemas.openxmlformats.org/officeDocument/2006/relationships/slide" Target="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google.com/url?sa=i&amp;rct=j&amp;q=&amp;esrc=s&amp;source=imgres&amp;cd=&amp;cad=rja&amp;uact=8&amp;ved=2ahUKEwiL6MLAj8nbAhWPEVAKHXjWB7IQjRx6BAgBEAU&amp;url=http://dimcity.ru/katalog/shops/knigi-kanctovary/&amp;psig=AOvVaw2P_tkr_wdclTbgHwZ62ZSK&amp;ust=152872096151251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hyperlink" Target="https://www.google.com/url?sa=i&amp;rct=j&amp;q=&amp;esrc=s&amp;source=images&amp;cd=&amp;cad=rja&amp;uact=8&amp;ved=2ahUKEwi9_8KEk8nbAhWCJ1AKHfVID6wQjRx6BAgBEAU&amp;url=http://bezwindowsa.ru/moya-zhizn/18402.html&amp;psig=AOvVaw0RpsFIhtcA0zWRVhJei_So&amp;ust=1528721859388856" TargetMode="External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google.com/url?sa=i&amp;rct=j&amp;q=&amp;esrc=s&amp;source=images&amp;cd=&amp;cad=rja&amp;uact=8&amp;ved=2ahUKEwi965vQkMnbAhXQmLQKHVjtBqUQjRx6BAgBEAU&amp;url=https://www.quora.com/What-is-the-true-original-definition-of-MVC&amp;psig=AOvVaw0RUl9rOvPA5LQiv62G5kF4&amp;ust=1528721223119777" TargetMode="External"/><Relationship Id="rId9" Type="http://schemas.openxmlformats.org/officeDocument/2006/relationships/hyperlink" Target="https://www.google.com/url?sa=i&amp;rct=j&amp;q=&amp;esrc=s&amp;source=imgres&amp;cd=&amp;cad=rja&amp;uact=8&amp;ved=2ahUKEwjr7vOEksnbAhUFa1AKHcgtAnsQjRx6BAgBEAU&amp;url=https://proghub.ru/t/oop-basic&amp;psig=AOvVaw1_EvvW61UVm2ThquL8QY20&amp;ust=152872164184243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jKgMCUxMnbAhWOUlAKHX8bD7QQjRx6BAgBEAU&amp;url=http://www.dejurka.ru/tutorial/typography-with-geometric-shapes/&amp;psig=AOvVaw33P7iFcyZi0JtPDtORnHoJ&amp;ust=152873469637869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8600" y="1122363"/>
            <a:ext cx="9600720" cy="2306637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/>
              <a:t>Использование концепции </a:t>
            </a:r>
            <a:r>
              <a:rPr lang="ru-RU" sz="2800" b="1" dirty="0" err="1"/>
              <a:t>Lazy-Loading</a:t>
            </a:r>
            <a:r>
              <a:rPr lang="ru-RU" sz="2800" b="1" dirty="0"/>
              <a:t> в приложениях </a:t>
            </a:r>
            <a:r>
              <a:rPr lang="en-US" sz="2800" b="1" dirty="0">
                <a:cs typeface="Calibri Light"/>
              </a:rPr>
              <a:t>Angular</a:t>
            </a:r>
            <a:endParaRPr lang="ru-RU" sz="2800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>
                <a:cs typeface="Calibri"/>
              </a:rPr>
              <a:t>Выполнил: </a:t>
            </a:r>
            <a:r>
              <a:rPr lang="ru-RU" sz="2000" dirty="0" err="1">
                <a:cs typeface="Calibri"/>
              </a:rPr>
              <a:t>Рошка</a:t>
            </a:r>
            <a:r>
              <a:rPr lang="ru-RU" sz="2000" dirty="0">
                <a:cs typeface="Calibri"/>
              </a:rPr>
              <a:t> Юрий</a:t>
            </a:r>
          </a:p>
          <a:p>
            <a:pPr algn="l">
              <a:lnSpc>
                <a:spcPct val="100000"/>
              </a:lnSpc>
            </a:pPr>
            <a:r>
              <a:rPr lang="ru-RU" sz="2000" dirty="0">
                <a:cs typeface="Calibri"/>
              </a:rPr>
              <a:t>Группа: IS31R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9052FED-E8E6-4635-A2EA-F7A8CE95EF96}"/>
              </a:ext>
            </a:extLst>
          </p:cNvPr>
          <p:cNvCxnSpPr/>
          <p:nvPr/>
        </p:nvCxnSpPr>
        <p:spPr>
          <a:xfrm>
            <a:off x="1598762" y="3453440"/>
            <a:ext cx="9066362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63939-2473-4F76-BE7D-9654BDBA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274320" algn="just"/>
            <a:r>
              <a:rPr lang="ru-RU" dirty="0">
                <a:cs typeface="Calibri Light"/>
              </a:rPr>
              <a:t>Компоненты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DA794-DA78-427E-A4EA-0F0DC407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3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457200" algn="just">
              <a:buNone/>
            </a:pPr>
            <a:r>
              <a:rPr lang="ru-RU" sz="2400" dirty="0">
                <a:cs typeface="Calibri"/>
              </a:rPr>
              <a:t>Компоненты в </a:t>
            </a:r>
            <a:r>
              <a:rPr lang="ru-RU" sz="2400" dirty="0" err="1">
                <a:cs typeface="Calibri"/>
              </a:rPr>
              <a:t>Angular</a:t>
            </a:r>
            <a:r>
              <a:rPr lang="ru-RU" sz="2400" dirty="0">
                <a:cs typeface="Calibri"/>
              </a:rPr>
              <a:t> это, то что видит и с чем работает пользователь, а именно HTML шаблон + CSS стили, связанные с </a:t>
            </a:r>
            <a:r>
              <a:rPr lang="ru-RU" sz="2400" dirty="0" err="1">
                <a:cs typeface="Calibri"/>
              </a:rPr>
              <a:t>TypeScript</a:t>
            </a:r>
            <a:r>
              <a:rPr lang="ru-RU" sz="2400" dirty="0">
                <a:cs typeface="Calibri"/>
              </a:rPr>
              <a:t> кодом. 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B875DC9-2B71-4424-BC6A-E13CF8A9FB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46" y="2774382"/>
            <a:ext cx="1222975" cy="1222975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6A2D380-926E-4817-A369-619FA23662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47" y="2774381"/>
            <a:ext cx="872307" cy="1222975"/>
          </a:xfrm>
          <a:prstGeom prst="rect">
            <a:avLst/>
          </a:prstGeom>
        </p:spPr>
      </p:pic>
      <p:sp>
        <p:nvSpPr>
          <p:cNvPr id="12" name="Знак ''плюс'' 11">
            <a:extLst>
              <a:ext uri="{FF2B5EF4-FFF2-40B4-BE49-F238E27FC236}">
                <a16:creationId xmlns:a16="http://schemas.microsoft.com/office/drawing/2014/main" id="{C4B336EE-5E03-4371-9E52-7F9EA676E454}"/>
              </a:ext>
            </a:extLst>
          </p:cNvPr>
          <p:cNvSpPr/>
          <p:nvPr/>
        </p:nvSpPr>
        <p:spPr>
          <a:xfrm>
            <a:off x="4086044" y="3223406"/>
            <a:ext cx="511834" cy="511834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D216D96A-AFA3-4CC4-B601-72AB663AA943}"/>
              </a:ext>
            </a:extLst>
          </p:cNvPr>
          <p:cNvSpPr/>
          <p:nvPr/>
        </p:nvSpPr>
        <p:spPr>
          <a:xfrm>
            <a:off x="7536610" y="3223401"/>
            <a:ext cx="511834" cy="511834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937B71FB-A502-4877-A69E-91F06CACF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04" y="2774382"/>
            <a:ext cx="1222975" cy="1222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8BA47-37EF-4EF0-B539-D5D4202C5A66}"/>
              </a:ext>
            </a:extLst>
          </p:cNvPr>
          <p:cNvSpPr txBox="1"/>
          <p:nvPr/>
        </p:nvSpPr>
        <p:spPr>
          <a:xfrm>
            <a:off x="885644" y="4084605"/>
            <a:ext cx="10535728" cy="17912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just">
              <a:lnSpc>
                <a:spcPct val="90000"/>
              </a:lnSpc>
              <a:spcBef>
                <a:spcPts val="1000"/>
              </a:spcBef>
            </a:pPr>
            <a:r>
              <a:rPr lang="ru-RU" sz="2400" dirty="0"/>
              <a:t>Данное решение позволяет разработчикам не запутаться в коде и без опаски, что-то в нем менять не волнуясь о том, что изменения повлияют каким-то образом на другую часть приложения. Компоненты строго разделены между собой.</a:t>
            </a:r>
            <a:endParaRPr lang="ru-RU" sz="2400" dirty="0">
              <a:cs typeface="Calibri"/>
            </a:endParaRPr>
          </a:p>
          <a:p>
            <a:pPr algn="ctr"/>
            <a:endParaRPr lang="ru-RU" sz="2400" dirty="0">
              <a:cs typeface="Calibri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72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 animBg="1"/>
      <p:bldP spid="13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A0CE0-BDDD-4CB5-9CB8-5B5299BF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274320" algn="just"/>
            <a:r>
              <a:rPr lang="ru-RU" dirty="0" err="1">
                <a:cs typeface="Calibri Light"/>
              </a:rPr>
              <a:t>Angular</a:t>
            </a:r>
            <a:r>
              <a:rPr lang="ru-RU" dirty="0">
                <a:cs typeface="Calibri Light"/>
              </a:rPr>
              <a:t> CLI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86047-A56B-4920-A1D3-888EA1BB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95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457200" algn="just">
              <a:lnSpc>
                <a:spcPct val="100000"/>
              </a:lnSpc>
              <a:buNone/>
            </a:pPr>
            <a:r>
              <a:rPr lang="ru-RU" dirty="0" err="1">
                <a:cs typeface="Calibri"/>
              </a:rPr>
              <a:t>Angular</a:t>
            </a:r>
            <a:r>
              <a:rPr lang="ru-RU" dirty="0">
                <a:cs typeface="Calibri"/>
              </a:rPr>
              <a:t> CLI - это инструмент разработчика без которого было бы сложно обойтись. 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4E3DB43-C3B0-4B65-BAF0-6F729BBBC2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517" y="2886486"/>
            <a:ext cx="2431104" cy="2508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2D2AF-650C-48FA-9115-55BB50547A49}"/>
              </a:ext>
            </a:extLst>
          </p:cNvPr>
          <p:cNvSpPr txBox="1"/>
          <p:nvPr/>
        </p:nvSpPr>
        <p:spPr>
          <a:xfrm>
            <a:off x="842512" y="3020684"/>
            <a:ext cx="6998898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just"/>
            <a:r>
              <a:rPr lang="ru-RU" sz="2800" dirty="0"/>
              <a:t>Создание новых проектов настройка маршрутизации в </a:t>
            </a:r>
            <a:r>
              <a:rPr lang="ru-RU" sz="2800" dirty="0" err="1"/>
              <a:t>Angular</a:t>
            </a:r>
            <a:r>
              <a:rPr lang="ru-RU" sz="2800" dirty="0"/>
              <a:t> приложении, создание компонента, директивы или </a:t>
            </a:r>
            <a:r>
              <a:rPr lang="ru-RU" sz="2800" dirty="0" err="1"/>
              <a:t>pipe</a:t>
            </a:r>
            <a:r>
              <a:rPr lang="ru-RU" sz="2800" dirty="0"/>
              <a:t> с помощью </a:t>
            </a:r>
            <a:r>
              <a:rPr lang="ru-RU" sz="2800" dirty="0" err="1"/>
              <a:t>Angular</a:t>
            </a:r>
            <a:r>
              <a:rPr lang="ru-RU" sz="2800" dirty="0"/>
              <a:t> CLI осуществимо в два клика. </a:t>
            </a:r>
            <a:endParaRPr lang="ru-RU" sz="2800" dirty="0">
              <a:cs typeface="Calibri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7C9C2-749F-4A7F-AE5B-F60E03B8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274320" algn="just"/>
            <a:r>
              <a:rPr lang="ru-RU" dirty="0" err="1">
                <a:cs typeface="Calibri Light"/>
              </a:rPr>
              <a:t>Webpack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E322B-0235-4BBF-8CE0-57D41DEA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294" y="1825625"/>
            <a:ext cx="7755147" cy="2080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457200" algn="just">
              <a:buNone/>
            </a:pPr>
            <a:r>
              <a:rPr lang="ru-RU" dirty="0" err="1">
                <a:cs typeface="Calibri"/>
              </a:rPr>
              <a:t>Webpack</a:t>
            </a:r>
            <a:r>
              <a:rPr lang="ru-RU" dirty="0">
                <a:cs typeface="Calibri"/>
              </a:rPr>
              <a:t> - позволяют нам упаковывать, компилировать, организовывать множество ресурсов и библиотек в проекте. Он является одним из самых мощных и гибких инструментов для сборки </a:t>
            </a:r>
            <a:r>
              <a:rPr lang="ru-RU" dirty="0" err="1">
                <a:cs typeface="Calibri"/>
              </a:rPr>
              <a:t>frontend</a:t>
            </a:r>
            <a:r>
              <a:rPr lang="ru-RU" dirty="0">
                <a:cs typeface="Calibri"/>
              </a:rPr>
              <a:t>. </a:t>
            </a:r>
            <a:endParaRPr lang="en-US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792A986-40CE-4A11-A4B3-E9A2363D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32" y="2141416"/>
            <a:ext cx="2480992" cy="2877088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706996" y="4240074"/>
            <a:ext cx="7782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800" dirty="0" err="1">
                <a:cs typeface="Calibri"/>
              </a:rPr>
              <a:t>Webpack</a:t>
            </a:r>
            <a:r>
              <a:rPr lang="ru-RU" sz="2800" dirty="0">
                <a:cs typeface="Calibri"/>
              </a:rPr>
              <a:t> помогает осуществлять продвинутое разделение кода. Он входит в последние версии </a:t>
            </a:r>
            <a:r>
              <a:rPr lang="ru-RU" sz="2800" dirty="0" err="1">
                <a:cs typeface="Calibri"/>
              </a:rPr>
              <a:t>Angular</a:t>
            </a:r>
            <a:r>
              <a:rPr lang="ru-RU" sz="2800" dirty="0">
                <a:cs typeface="Calibri"/>
              </a:rPr>
              <a:t> и не требует дополнительной установки. </a:t>
            </a:r>
          </a:p>
        </p:txBody>
      </p:sp>
    </p:spTree>
    <p:extLst>
      <p:ext uri="{BB962C8B-B14F-4D97-AF65-F5344CB8AC3E}">
        <p14:creationId xmlns:p14="http://schemas.microsoft.com/office/powerpoint/2010/main" val="17962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67BDA-BEB8-441D-8D8B-C154EF3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274320" algn="just"/>
            <a:r>
              <a:rPr lang="ru-RU" dirty="0" err="1">
                <a:cs typeface="Calibri Light"/>
              </a:rPr>
              <a:t>RxJs</a:t>
            </a:r>
            <a:r>
              <a:rPr lang="ru-RU" dirty="0">
                <a:cs typeface="Calibri Light"/>
              </a:rPr>
              <a:t> и </a:t>
            </a:r>
            <a:r>
              <a:rPr lang="ru-RU" dirty="0" err="1">
                <a:cs typeface="Calibri Light"/>
              </a:rPr>
              <a:t>Angular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Material</a:t>
            </a:r>
            <a:endParaRPr lang="ru-RU" dirty="0" err="1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ED335-5FF7-4D19-90B7-78E2ECA7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0128" cy="1590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457200" algn="just">
              <a:buNone/>
            </a:pPr>
            <a:r>
              <a:rPr lang="ru-RU" sz="2400" dirty="0" err="1">
                <a:cs typeface="Calibri"/>
              </a:rPr>
              <a:t>RxJs</a:t>
            </a:r>
            <a:r>
              <a:rPr lang="ru-RU" sz="2400" dirty="0">
                <a:cs typeface="Calibri"/>
              </a:rPr>
              <a:t> позволяет обмениваться данными между компонентами. </a:t>
            </a:r>
            <a:r>
              <a:rPr lang="ru-RU" sz="2400" dirty="0" err="1">
                <a:cs typeface="Calibri"/>
              </a:rPr>
              <a:t>RxJs</a:t>
            </a:r>
            <a:r>
              <a:rPr lang="ru-RU" sz="2400" dirty="0">
                <a:cs typeface="Calibri"/>
              </a:rPr>
              <a:t> - это библиотека с объектами реактивного программирования. С её помощью некоторые решения можно сделать более элегантными. 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99B30762-95FF-4103-9689-7CB13D57D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174" y="1823573"/>
            <a:ext cx="1988784" cy="1988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D4AE1-612A-4C16-AD63-A17858738FFD}"/>
              </a:ext>
            </a:extLst>
          </p:cNvPr>
          <p:cNvSpPr txBox="1"/>
          <p:nvPr/>
        </p:nvSpPr>
        <p:spPr>
          <a:xfrm>
            <a:off x="3071004" y="4285891"/>
            <a:ext cx="8307235" cy="17912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just">
              <a:lnSpc>
                <a:spcPct val="90000"/>
              </a:lnSpc>
              <a:spcBef>
                <a:spcPts val="1000"/>
              </a:spcBef>
            </a:pPr>
            <a:r>
              <a:rPr lang="ru-RU" sz="2400" dirty="0" err="1"/>
              <a:t>Angular</a:t>
            </a:r>
            <a:r>
              <a:rPr lang="ru-RU" sz="2400" dirty="0"/>
              <a:t> </a:t>
            </a:r>
            <a:r>
              <a:rPr lang="ru-RU" sz="2400" dirty="0" err="1"/>
              <a:t>Material</a:t>
            </a:r>
            <a:r>
              <a:rPr lang="ru-RU" sz="2400" dirty="0"/>
              <a:t> - позволяет унифицировать шаблоны компонентов с помощью стилей </a:t>
            </a:r>
            <a:r>
              <a:rPr lang="ru-RU" sz="2400" dirty="0" err="1"/>
              <a:t>Material</a:t>
            </a:r>
            <a:r>
              <a:rPr lang="ru-RU" sz="2400" dirty="0"/>
              <a:t> </a:t>
            </a:r>
            <a:r>
              <a:rPr lang="ru-RU" sz="2400" dirty="0" err="1"/>
              <a:t>Design</a:t>
            </a:r>
            <a:r>
              <a:rPr lang="ru-RU" sz="2400" dirty="0"/>
              <a:t> от </a:t>
            </a:r>
            <a:r>
              <a:rPr lang="ru-RU" sz="2400" dirty="0" err="1"/>
              <a:t>Google</a:t>
            </a:r>
            <a:r>
              <a:rPr lang="ru-RU" sz="2400" dirty="0"/>
              <a:t>. Она содержит в себе готовые директивы, стили и анимации для кнопок, таблиц, текстовых полей и </a:t>
            </a:r>
            <a:r>
              <a:rPr lang="ru-RU" sz="2400" dirty="0" err="1"/>
              <a:t>тд</a:t>
            </a:r>
            <a:r>
              <a:rPr lang="ru-RU" sz="2400" dirty="0"/>
              <a:t>. </a:t>
            </a:r>
            <a:endParaRPr lang="ru-RU" sz="2400" dirty="0">
              <a:cs typeface="Calibri"/>
            </a:endParaRPr>
          </a:p>
          <a:p>
            <a:pPr algn="ctr"/>
            <a:endParaRPr lang="ru-RU" sz="2400" dirty="0">
              <a:cs typeface="Calibri"/>
            </a:endParaRPr>
          </a:p>
        </p:txBody>
      </p:sp>
      <p:pic>
        <p:nvPicPr>
          <p:cNvPr id="9" name="Рисунок 9" descr="Изображение выглядит как небо, знак,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4CEEF1B7-6841-44B4-B106-8A6AC3661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14" y="4127737"/>
            <a:ext cx="1765539" cy="1765539"/>
          </a:xfrm>
          <a:prstGeom prst="rect">
            <a:avLst/>
          </a:prstGeom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20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6" descr="Изображение выглядит как знак, текст, внешний, визит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4B64108-2CA9-4C60-BF25-3CC5136CD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853" y="1647645"/>
            <a:ext cx="3548332" cy="3562709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DE0824F8-FBBB-47A1-A129-CC464EBFB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417" y="1308774"/>
            <a:ext cx="1215282" cy="1215282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, векторная граф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D7D86865-1184-47D0-9455-87CAAECA5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598" y="3108766"/>
            <a:ext cx="1035169" cy="1035169"/>
          </a:xfrm>
          <a:prstGeom prst="rect">
            <a:avLst/>
          </a:prstGeom>
        </p:spPr>
      </p:pic>
      <p:pic>
        <p:nvPicPr>
          <p:cNvPr id="12" name="Рисунок 12" descr="Изображение выглядит как знак, внешний, остановка, ул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AFF33C5-3CD4-4A0E-8A44-498410FB0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376" y="4285891"/>
            <a:ext cx="1334219" cy="1319842"/>
          </a:xfrm>
          <a:prstGeom prst="rect">
            <a:avLst/>
          </a:prstGeom>
        </p:spPr>
      </p:pic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19606A1F-34FD-4F0E-AD79-6E35F25593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47" y="4287431"/>
            <a:ext cx="1467881" cy="1191323"/>
          </a:xfrm>
          <a:prstGeom prst="rect">
            <a:avLst/>
          </a:prstGeom>
        </p:spPr>
      </p:pic>
      <p:pic>
        <p:nvPicPr>
          <p:cNvPr id="16" name="Рисунок 16">
            <a:extLst>
              <a:ext uri="{FF2B5EF4-FFF2-40B4-BE49-F238E27FC236}">
                <a16:creationId xmlns:a16="http://schemas.microsoft.com/office/drawing/2014/main" id="{ECEDB74D-24F2-4C3B-9C0F-A61F5F7E49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686" y="1916415"/>
            <a:ext cx="1607389" cy="959057"/>
          </a:xfrm>
          <a:prstGeom prst="rect">
            <a:avLst/>
          </a:prstGeom>
        </p:spPr>
      </p:pic>
      <p:pic>
        <p:nvPicPr>
          <p:cNvPr id="18" name="Рисунок 18">
            <a:extLst>
              <a:ext uri="{FF2B5EF4-FFF2-40B4-BE49-F238E27FC236}">
                <a16:creationId xmlns:a16="http://schemas.microsoft.com/office/drawing/2014/main" id="{D5FBDAC0-43A0-4023-A221-1597FE1E5B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5723" y="1758936"/>
            <a:ext cx="1104183" cy="1274014"/>
          </a:xfrm>
          <a:prstGeom prst="rect">
            <a:avLst/>
          </a:prstGeom>
        </p:spPr>
      </p:pic>
      <p:pic>
        <p:nvPicPr>
          <p:cNvPr id="20" name="Рисунок 20">
            <a:extLst>
              <a:ext uri="{FF2B5EF4-FFF2-40B4-BE49-F238E27FC236}">
                <a16:creationId xmlns:a16="http://schemas.microsoft.com/office/drawing/2014/main" id="{A6202305-E8E9-41FD-94F4-BE644C828A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35409" y="4607802"/>
            <a:ext cx="1348597" cy="521223"/>
          </a:xfrm>
          <a:prstGeom prst="rect">
            <a:avLst/>
          </a:prstGeom>
        </p:spPr>
      </p:pic>
      <p:pic>
        <p:nvPicPr>
          <p:cNvPr id="22" name="Рисунок 22">
            <a:extLst>
              <a:ext uri="{FF2B5EF4-FFF2-40B4-BE49-F238E27FC236}">
                <a16:creationId xmlns:a16="http://schemas.microsoft.com/office/drawing/2014/main" id="{FE1CC4E0-F79A-4C7E-8590-D75850A24E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17" y="1500172"/>
            <a:ext cx="1023884" cy="1023884"/>
          </a:xfrm>
          <a:prstGeom prst="rect">
            <a:avLst/>
          </a:prstGeom>
        </p:spPr>
      </p:pic>
      <p:pic>
        <p:nvPicPr>
          <p:cNvPr id="24" name="Рисунок 24">
            <a:extLst>
              <a:ext uri="{FF2B5EF4-FFF2-40B4-BE49-F238E27FC236}">
                <a16:creationId xmlns:a16="http://schemas.microsoft.com/office/drawing/2014/main" id="{AD4277F9-5C3D-4484-841B-C36612770C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4972" y="2919264"/>
            <a:ext cx="1169275" cy="1198030"/>
          </a:xfrm>
          <a:prstGeom prst="rect">
            <a:avLst/>
          </a:prstGeom>
        </p:spPr>
      </p:pic>
      <p:pic>
        <p:nvPicPr>
          <p:cNvPr id="26" name="Рисунок 26" descr="Изображение выглядит как небо, знак,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B6A74B20-67FD-4243-8ACF-E162D5E532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290" y="4285368"/>
            <a:ext cx="974785" cy="989163"/>
          </a:xfrm>
          <a:prstGeom prst="rect">
            <a:avLst/>
          </a:prstGeom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902659" y="9707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2067BDA-BEB8-441D-8D8B-C154EF3A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1"/>
            <a:ext cx="10795000" cy="1155700"/>
          </a:xfrm>
        </p:spPr>
        <p:txBody>
          <a:bodyPr>
            <a:normAutofit/>
          </a:bodyPr>
          <a:lstStyle/>
          <a:p>
            <a:pPr indent="274320" algn="just"/>
            <a:r>
              <a:rPr lang="ru-RU" sz="3200" dirty="0">
                <a:ea typeface="+mj-lt"/>
                <a:cs typeface="+mj-lt"/>
              </a:rPr>
              <a:t>В моём веб приложении я использовал…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4ADDF-2D4A-4006-A346-82E3F296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1BF63-C778-4B6C-87BE-38AF43B8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27081" cy="4218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 err="1">
                <a:cs typeface="Calibri"/>
              </a:rPr>
              <a:t>Angular</a:t>
            </a:r>
            <a:r>
              <a:rPr lang="ru-RU" dirty="0">
                <a:cs typeface="Calibri"/>
              </a:rPr>
              <a:t> это фреймворк предназначенный для разработки больших проектов. </a:t>
            </a:r>
            <a:endParaRPr lang="en-US" dirty="0">
              <a:cs typeface="Calibri"/>
            </a:endParaRPr>
          </a:p>
          <a:p>
            <a:r>
              <a:rPr lang="ru-RU" dirty="0">
                <a:cs typeface="Calibri"/>
              </a:rPr>
              <a:t>Его функционал позволяет создавать SPA любой сложности. </a:t>
            </a:r>
            <a:endParaRPr lang="en-US" dirty="0">
              <a:cs typeface="Calibri"/>
            </a:endParaRPr>
          </a:p>
          <a:p>
            <a:r>
              <a:rPr lang="ru-RU" dirty="0">
                <a:cs typeface="Calibri"/>
              </a:rPr>
              <a:t>Проекты написанные на </a:t>
            </a:r>
            <a:r>
              <a:rPr lang="ru-RU" dirty="0" err="1">
                <a:cs typeface="Calibri"/>
              </a:rPr>
              <a:t>Angular</a:t>
            </a:r>
            <a:r>
              <a:rPr lang="ru-RU" dirty="0">
                <a:cs typeface="Calibri"/>
              </a:rPr>
              <a:t> легко обслуживать. </a:t>
            </a:r>
            <a:endParaRPr lang="en-US" dirty="0">
              <a:cs typeface="Calibri"/>
            </a:endParaRPr>
          </a:p>
          <a:p>
            <a:r>
              <a:rPr lang="ru-RU" dirty="0">
                <a:cs typeface="Calibri"/>
              </a:rPr>
              <a:t>У фреймворка большое комьюнити, а значит можно найти много готовых решений.</a:t>
            </a:r>
            <a:endParaRPr lang="en-US" dirty="0">
              <a:cs typeface="Calibri"/>
            </a:endParaRPr>
          </a:p>
          <a:p>
            <a:r>
              <a:rPr lang="ru-RU" dirty="0"/>
              <a:t>Использование </a:t>
            </a:r>
            <a:r>
              <a:rPr lang="ru-RU" dirty="0" err="1"/>
              <a:t>Angular</a:t>
            </a:r>
            <a:r>
              <a:rPr lang="ru-RU" dirty="0"/>
              <a:t> CLI помогает правильно создать компоненты и другие элементы </a:t>
            </a:r>
            <a:r>
              <a:rPr lang="ru-RU" dirty="0" err="1"/>
              <a:t>фреймворка</a:t>
            </a:r>
            <a:r>
              <a:rPr lang="en-US" dirty="0"/>
              <a:t>.</a:t>
            </a:r>
          </a:p>
          <a:p>
            <a:r>
              <a:rPr lang="ru-RU" dirty="0"/>
              <a:t>Модульность помогает сделать какую-то часть приложения автономной. </a:t>
            </a:r>
            <a:endParaRPr lang="ru-RU" dirty="0">
              <a:cs typeface="Calibri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5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DE4BB-F887-4EEB-A2F5-A584A643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E6047-799F-4CD7-AE8A-7D2952DD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69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Lazy-Loading</a:t>
            </a:r>
            <a:r>
              <a:rPr lang="ru-RU" dirty="0"/>
              <a:t> оптимизирует работу приложения и повышает защиту</a:t>
            </a:r>
            <a:r>
              <a:rPr lang="ru-RU" dirty="0">
                <a:cs typeface="Calibri"/>
              </a:rPr>
              <a:t>.</a:t>
            </a:r>
          </a:p>
          <a:p>
            <a:r>
              <a:rPr lang="ru-RU" dirty="0"/>
              <a:t>Реактивное программирование помогает упрощать выражения и избегать дублирования кода.</a:t>
            </a:r>
          </a:p>
          <a:p>
            <a:r>
              <a:rPr lang="ru-RU" dirty="0"/>
              <a:t>На протяжении всей архитектуры фреймворка прослеживается идеология унификации.</a:t>
            </a:r>
          </a:p>
          <a:p>
            <a:r>
              <a:rPr lang="ru-RU" dirty="0" err="1"/>
              <a:t>Angular</a:t>
            </a:r>
            <a:r>
              <a:rPr lang="ru-RU" dirty="0"/>
              <a:t> дает разработчику новое представление о разработке.</a:t>
            </a:r>
          </a:p>
          <a:p>
            <a:r>
              <a:rPr lang="ru-RU" dirty="0"/>
              <a:t>Использование языка программирование </a:t>
            </a:r>
            <a:r>
              <a:rPr lang="ru-RU" dirty="0" err="1"/>
              <a:t>TypeScript</a:t>
            </a:r>
            <a:r>
              <a:rPr lang="ru-RU" dirty="0"/>
              <a:t> даёт возможность типизации</a:t>
            </a:r>
            <a:endParaRPr lang="ru-RU" dirty="0">
              <a:cs typeface="Calibri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28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BFA78-F322-48C5-8CA8-052D656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Навигация: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 Light"/>
                <a:hlinkClick r:id="rId4" action="ppaction://hlinksldjump"/>
              </a:rPr>
              <a:t>Цель курсовой работы</a:t>
            </a:r>
            <a:endParaRPr lang="ru-RU" sz="2000" dirty="0">
              <a:cs typeface="Calibri Light"/>
            </a:endParaRPr>
          </a:p>
          <a:p>
            <a:r>
              <a:rPr lang="ru-RU" sz="2000" dirty="0">
                <a:cs typeface="Calibri Light"/>
                <a:hlinkClick r:id="rId5" action="ppaction://hlinksldjump"/>
              </a:rPr>
              <a:t>Достижение цели предполагает</a:t>
            </a:r>
            <a:endParaRPr lang="ru-RU" sz="2000" dirty="0">
              <a:cs typeface="Calibri Light"/>
            </a:endParaRPr>
          </a:p>
          <a:p>
            <a:r>
              <a:rPr lang="ru-RU" sz="2000" dirty="0" err="1">
                <a:cs typeface="Calibri Light"/>
                <a:hlinkClick r:id="rId6" action="ppaction://hlinksldjump"/>
              </a:rPr>
              <a:t>Lazy-Loading</a:t>
            </a:r>
            <a:endParaRPr lang="en-US" sz="2000" dirty="0" err="1">
              <a:cs typeface="Calibri Light"/>
            </a:endParaRPr>
          </a:p>
          <a:p>
            <a:r>
              <a:rPr lang="ru-RU" sz="2000" dirty="0">
                <a:hlinkClick r:id="rId7" action="ppaction://hlinksldjump"/>
              </a:rPr>
              <a:t>Реализация </a:t>
            </a:r>
            <a:r>
              <a:rPr lang="en-US" sz="2000" dirty="0">
                <a:hlinkClick r:id="rId7" action="ppaction://hlinksldjump"/>
              </a:rPr>
              <a:t>Lazy-Loading </a:t>
            </a:r>
            <a:r>
              <a:rPr lang="ru-RU" sz="2000" dirty="0">
                <a:hlinkClick r:id="rId7" action="ppaction://hlinksldjump"/>
              </a:rPr>
              <a:t>подразумевает</a:t>
            </a:r>
            <a:endParaRPr lang="en-US" sz="2000" dirty="0"/>
          </a:p>
          <a:p>
            <a:r>
              <a:rPr lang="ru-RU" sz="2000" dirty="0">
                <a:cs typeface="Calibri Light"/>
                <a:hlinkClick r:id="rId8" action="ppaction://hlinksldjump"/>
              </a:rPr>
              <a:t>Это есть в </a:t>
            </a:r>
            <a:r>
              <a:rPr lang="en-US" sz="2000" dirty="0">
                <a:cs typeface="Calibri Light"/>
                <a:hlinkClick r:id="rId8" action="ppaction://hlinksldjump"/>
              </a:rPr>
              <a:t>Angular</a:t>
            </a:r>
            <a:endParaRPr lang="ru-RU" sz="2000" dirty="0">
              <a:cs typeface="Calibri Light"/>
              <a:hlinkClick r:id="rId9" action="ppaction://hlinksldjump"/>
            </a:endParaRPr>
          </a:p>
          <a:p>
            <a:r>
              <a:rPr lang="ru-RU" sz="2000" dirty="0">
                <a:cs typeface="Calibri Light"/>
                <a:hlinkClick r:id="rId9" action="ppaction://hlinksldjump"/>
              </a:rPr>
              <a:t>Модули</a:t>
            </a:r>
            <a:endParaRPr lang="ru-RU" sz="2000" dirty="0">
              <a:cs typeface="Calibri Light"/>
            </a:endParaRPr>
          </a:p>
          <a:p>
            <a:r>
              <a:rPr lang="ru-RU" sz="2000" dirty="0">
                <a:cs typeface="Calibri Light"/>
                <a:hlinkClick r:id="rId10" action="ppaction://hlinksldjump"/>
              </a:rPr>
              <a:t>Маршрутизация</a:t>
            </a:r>
            <a:endParaRPr lang="ru-RU" sz="2000" dirty="0">
              <a:cs typeface="Calibri Light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cs typeface="Calibri Light"/>
                <a:hlinkClick r:id="rId11" action="ppaction://hlinksldjump"/>
              </a:rPr>
              <a:t>Компоненты</a:t>
            </a:r>
            <a:endParaRPr lang="ru-RU" sz="2000" dirty="0">
              <a:cs typeface="Calibri Light"/>
            </a:endParaRPr>
          </a:p>
          <a:p>
            <a:r>
              <a:rPr lang="ru-RU" sz="2000" dirty="0" err="1">
                <a:cs typeface="Calibri Light"/>
                <a:hlinkClick r:id="rId12" action="ppaction://hlinksldjump"/>
              </a:rPr>
              <a:t>Angular</a:t>
            </a:r>
            <a:r>
              <a:rPr lang="ru-RU" sz="2000" dirty="0">
                <a:cs typeface="Calibri Light"/>
                <a:hlinkClick r:id="rId12" action="ppaction://hlinksldjump"/>
              </a:rPr>
              <a:t> CLI</a:t>
            </a:r>
            <a:endParaRPr lang="ru-RU" sz="2000" dirty="0">
              <a:cs typeface="Calibri Light"/>
            </a:endParaRPr>
          </a:p>
          <a:p>
            <a:r>
              <a:rPr lang="ru-RU" sz="2000" dirty="0" err="1">
                <a:cs typeface="Calibri Light"/>
                <a:hlinkClick r:id="rId13" action="ppaction://hlinksldjump"/>
              </a:rPr>
              <a:t>Webpack</a:t>
            </a:r>
            <a:endParaRPr lang="ru-RU" sz="2000" dirty="0">
              <a:cs typeface="Calibri Light"/>
            </a:endParaRPr>
          </a:p>
          <a:p>
            <a:r>
              <a:rPr lang="ru-RU" sz="2000" dirty="0" err="1">
                <a:cs typeface="Calibri Light"/>
                <a:hlinkClick r:id="rId14" action="ppaction://hlinksldjump"/>
              </a:rPr>
              <a:t>RxJs</a:t>
            </a:r>
            <a:r>
              <a:rPr lang="ru-RU" sz="2000" dirty="0">
                <a:cs typeface="Calibri Light"/>
                <a:hlinkClick r:id="rId14" action="ppaction://hlinksldjump"/>
              </a:rPr>
              <a:t> и </a:t>
            </a:r>
            <a:r>
              <a:rPr lang="ru-RU" sz="2000" dirty="0" err="1">
                <a:cs typeface="Calibri Light"/>
                <a:hlinkClick r:id="rId14" action="ppaction://hlinksldjump"/>
              </a:rPr>
              <a:t>Angular</a:t>
            </a:r>
            <a:r>
              <a:rPr lang="ru-RU" sz="2000" dirty="0">
                <a:cs typeface="Calibri Light"/>
                <a:hlinkClick r:id="rId14" action="ppaction://hlinksldjump"/>
              </a:rPr>
              <a:t> </a:t>
            </a:r>
            <a:r>
              <a:rPr lang="ru-RU" sz="2000" dirty="0" err="1">
                <a:cs typeface="Calibri Light"/>
                <a:hlinkClick r:id="rId14" action="ppaction://hlinksldjump"/>
              </a:rPr>
              <a:t>Material</a:t>
            </a:r>
            <a:endParaRPr lang="ru-RU" sz="2000" dirty="0">
              <a:cs typeface="Calibri Light"/>
            </a:endParaRPr>
          </a:p>
          <a:p>
            <a:r>
              <a:rPr lang="ru-RU" sz="2000" dirty="0" err="1">
                <a:hlinkClick r:id="rId15" action="ppaction://hlinksldjump"/>
              </a:rPr>
              <a:t>Технолигии</a:t>
            </a:r>
            <a:r>
              <a:rPr lang="ru-RU" sz="2000" dirty="0">
                <a:hlinkClick r:id="rId15" action="ppaction://hlinksldjump"/>
              </a:rPr>
              <a:t> использованные в работе</a:t>
            </a:r>
            <a:endParaRPr lang="ru-RU" sz="2000" dirty="0"/>
          </a:p>
          <a:p>
            <a:r>
              <a:rPr lang="ru-RU" sz="2000" dirty="0">
                <a:cs typeface="Calibri Light"/>
                <a:hlinkClick r:id="rId16" action="ppaction://hlinksldjump"/>
              </a:rPr>
              <a:t>Выводы (1)</a:t>
            </a:r>
            <a:endParaRPr lang="ru-RU" sz="2000" dirty="0">
              <a:cs typeface="Calibri Light"/>
            </a:endParaRPr>
          </a:p>
          <a:p>
            <a:r>
              <a:rPr lang="ru-RU" sz="2000" dirty="0">
                <a:cs typeface="Calibri Light"/>
                <a:hlinkClick r:id="rId17" action="ppaction://hlinksldjump"/>
              </a:rPr>
              <a:t>Выводы (2)</a:t>
            </a:r>
            <a:endParaRPr lang="ru-RU" sz="2000" dirty="0">
              <a:cs typeface="Calibri Light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8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5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5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5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9ECD5-A161-4C4C-9657-1D7D41C1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Цель лицензионной работы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8A015-EB55-47CB-887F-01519342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62" y="3628159"/>
            <a:ext cx="8170551" cy="2462767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ru-RU" sz="2200" dirty="0"/>
              <a:t>Анализ специальных информационных источников</a:t>
            </a:r>
            <a:r>
              <a:rPr lang="en-US" sz="2200" dirty="0"/>
              <a:t>;</a:t>
            </a:r>
          </a:p>
          <a:p>
            <a:pPr lvl="0"/>
            <a:r>
              <a:rPr lang="ru-RU" sz="2200" dirty="0"/>
              <a:t>Исследование фреймворка </a:t>
            </a:r>
            <a:r>
              <a:rPr lang="en-US" sz="2200" dirty="0"/>
              <a:t>Angular;</a:t>
            </a:r>
          </a:p>
          <a:p>
            <a:r>
              <a:rPr lang="ru-RU" sz="2200" dirty="0"/>
              <a:t>Исследование </a:t>
            </a:r>
            <a:r>
              <a:rPr lang="en-US" sz="2200" dirty="0"/>
              <a:t>Lazy</a:t>
            </a:r>
            <a:r>
              <a:rPr lang="ru-RU" sz="2200" dirty="0"/>
              <a:t>-</a:t>
            </a:r>
            <a:r>
              <a:rPr lang="en-US" sz="2200" dirty="0"/>
              <a:t>Loading </a:t>
            </a:r>
            <a:r>
              <a:rPr lang="ru-RU" sz="2200" dirty="0"/>
              <a:t>и сопутствующие технологии;</a:t>
            </a:r>
            <a:endParaRPr lang="en-US" sz="2200" dirty="0"/>
          </a:p>
          <a:p>
            <a:pPr lvl="0"/>
            <a:r>
              <a:rPr lang="ru-RU" sz="2200" dirty="0"/>
              <a:t>Исследование необходимых составляющих полноценного приложения на </a:t>
            </a:r>
            <a:r>
              <a:rPr lang="en-US" sz="2200" dirty="0"/>
              <a:t>Angular</a:t>
            </a:r>
            <a:r>
              <a:rPr lang="ru-RU" sz="2200" dirty="0"/>
              <a:t>: </a:t>
            </a:r>
            <a:r>
              <a:rPr lang="en-US" sz="2200" dirty="0"/>
              <a:t>Material Design</a:t>
            </a:r>
            <a:r>
              <a:rPr lang="ru-RU" sz="2200" dirty="0"/>
              <a:t>, </a:t>
            </a:r>
            <a:r>
              <a:rPr lang="en-US" sz="2200" dirty="0"/>
              <a:t>Rest </a:t>
            </a:r>
            <a:r>
              <a:rPr lang="en-US" sz="2200" dirty="0" err="1"/>
              <a:t>Api</a:t>
            </a:r>
            <a:r>
              <a:rPr lang="en-US" sz="2200" dirty="0"/>
              <a:t> C</a:t>
            </a:r>
            <a:r>
              <a:rPr lang="ru-RU" sz="2200" dirty="0"/>
              <a:t>#;</a:t>
            </a:r>
            <a:endParaRPr lang="en-US" sz="2200" dirty="0"/>
          </a:p>
          <a:p>
            <a:pPr lvl="0"/>
            <a:r>
              <a:rPr lang="ru-RU" sz="2200" dirty="0"/>
              <a:t>Разработка демонстрационного приложение.</a:t>
            </a:r>
            <a:endParaRPr lang="en-US" sz="2200" dirty="0"/>
          </a:p>
        </p:txBody>
      </p:sp>
      <p:pic>
        <p:nvPicPr>
          <p:cNvPr id="2050" name="Picture 2" descr="Картинки по запросу книги лого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62" y="4284857"/>
            <a:ext cx="2020738" cy="144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6762" y="1705084"/>
            <a:ext cx="10517037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/>
              <a:t>Цель работы является исследование фреймворка </a:t>
            </a:r>
            <a:r>
              <a:rPr lang="en-US" sz="2400" dirty="0"/>
              <a:t>Angular </a:t>
            </a:r>
            <a:r>
              <a:rPr lang="ru-RU" sz="2400" dirty="0"/>
              <a:t>с целью внедрения технологии </a:t>
            </a:r>
            <a:r>
              <a:rPr lang="en-US" sz="2400" dirty="0"/>
              <a:t>Lazy</a:t>
            </a:r>
            <a:r>
              <a:rPr lang="ru-RU" sz="2400" dirty="0"/>
              <a:t>-</a:t>
            </a:r>
            <a:r>
              <a:rPr lang="en-US" sz="2400" dirty="0"/>
              <a:t>Loading </a:t>
            </a:r>
            <a:r>
              <a:rPr lang="ru-RU" sz="2400" dirty="0"/>
              <a:t>и разработка демонстрационного приложения данной сущности. </a:t>
            </a:r>
            <a:endParaRPr lang="en-US" sz="2400" dirty="0"/>
          </a:p>
          <a:p>
            <a:r>
              <a:rPr lang="ru-RU" sz="2400" dirty="0"/>
              <a:t>Область исследования включает в себя технологии используемые в процессе разработки </a:t>
            </a:r>
            <a:r>
              <a:rPr lang="en-US" sz="2400" dirty="0"/>
              <a:t>frontend </a:t>
            </a:r>
            <a:r>
              <a:rPr lang="ru-RU" sz="2400" dirty="0"/>
              <a:t>на языке </a:t>
            </a:r>
            <a:r>
              <a:rPr lang="en-US" sz="2400" dirty="0"/>
              <a:t>TypeScript</a:t>
            </a:r>
            <a:r>
              <a:rPr lang="ru-RU" sz="2400" dirty="0"/>
              <a:t> необходимые для </a:t>
            </a:r>
            <a:r>
              <a:rPr lang="en-US" sz="2400" dirty="0"/>
              <a:t>Lazy</a:t>
            </a:r>
            <a:r>
              <a:rPr lang="ru-RU" sz="2400" dirty="0"/>
              <a:t>-</a:t>
            </a:r>
            <a:r>
              <a:rPr lang="en-US" sz="2400" dirty="0"/>
              <a:t>Loading</a:t>
            </a:r>
            <a:r>
              <a:rPr lang="ru-RU" sz="2400" dirty="0"/>
              <a:t>. </a:t>
            </a:r>
            <a:endParaRPr lang="en-US" sz="2400" dirty="0">
              <a:cs typeface="Calibri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45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Картинки по запросу mvc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7" y="3081006"/>
            <a:ext cx="3026999" cy="13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4828" y="1879419"/>
            <a:ext cx="900588" cy="61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2285" y="2499293"/>
            <a:ext cx="949595" cy="9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D4F17-6AD1-4EA9-9569-5A2B05B8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Достижение цели предполагает: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F4BA8-C31B-4743-A1E3-FA354B70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784" y="5204808"/>
            <a:ext cx="2639648" cy="586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cs typeface="Calibri"/>
              </a:rPr>
              <a:t>Анализ современных веб технологий.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101" y="3081006"/>
            <a:ext cx="2745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>
                <a:cs typeface="Calibri"/>
              </a:rPr>
              <a:t>Анализ принципов проектирования с помощью </a:t>
            </a:r>
            <a:r>
              <a:rPr lang="ru-RU" sz="2000" dirty="0" err="1">
                <a:cs typeface="Calibri"/>
              </a:rPr>
              <a:t>патерна</a:t>
            </a:r>
            <a:r>
              <a:rPr lang="ru-RU" sz="2000" dirty="0">
                <a:cs typeface="Calibri"/>
              </a:rPr>
              <a:t> MVC (</a:t>
            </a:r>
            <a:r>
              <a:rPr lang="ru-RU" sz="2000" dirty="0" err="1">
                <a:cs typeface="Calibri"/>
              </a:rPr>
              <a:t>Model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View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Control</a:t>
            </a:r>
            <a:r>
              <a:rPr lang="ru-RU" sz="2000" dirty="0">
                <a:cs typeface="Calibri"/>
              </a:rPr>
              <a:t>)</a:t>
            </a:r>
          </a:p>
        </p:txBody>
      </p:sp>
      <p:pic>
        <p:nvPicPr>
          <p:cNvPr id="3078" name="Picture 6" descr="Картинки по запросу Ооп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2" y="2149860"/>
            <a:ext cx="698867" cy="6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35727" y="1879419"/>
            <a:ext cx="3560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000" dirty="0">
                <a:cs typeface="Calibri"/>
              </a:rPr>
              <a:t>Исследование объектно-ориентированной, реактивной,  декларативной парадигм программирования.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7535" y="4644702"/>
            <a:ext cx="2792576" cy="135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32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E8AE8-F49E-45FD-8C47-95CEC8C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Lazy-Loading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FD3FA-C03D-4B73-8E29-0847250C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5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457200" algn="just">
              <a:buNone/>
            </a:pPr>
            <a:r>
              <a:rPr lang="ru-RU" sz="2400" dirty="0" err="1">
                <a:cs typeface="Calibri"/>
              </a:rPr>
              <a:t>Lazy-Loading</a:t>
            </a:r>
            <a:r>
              <a:rPr lang="ru-RU" sz="2400" dirty="0">
                <a:cs typeface="Calibri"/>
              </a:rPr>
              <a:t> это способ загрузки одностраничных веб приложении частями. Часто возникает необходимость отображения только определенного контента и чтобы не загружать веб приложение целиком целесообразно использовать технологию </a:t>
            </a:r>
            <a:r>
              <a:rPr lang="ru-RU" sz="2400" dirty="0" err="1">
                <a:cs typeface="Calibri"/>
              </a:rPr>
              <a:t>Lazy-Loading</a:t>
            </a:r>
            <a:r>
              <a:rPr lang="ru-RU" sz="2400" dirty="0">
                <a:cs typeface="Calibri"/>
              </a:rPr>
              <a:t>. 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E553D8FC-F85D-434B-8564-BD7CD2072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146824"/>
            <a:ext cx="7034840" cy="2391744"/>
          </a:xfrm>
          <a:prstGeom prst="rect">
            <a:avLst/>
          </a:prstGeom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7410" y="3753464"/>
            <a:ext cx="3239085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200" dirty="0" err="1">
                <a:cs typeface="Calibri"/>
              </a:rPr>
              <a:t>Lazy-Loading</a:t>
            </a:r>
            <a:r>
              <a:rPr lang="ru-RU" sz="2200" dirty="0">
                <a:cs typeface="Calibri"/>
              </a:rPr>
              <a:t> оптимизирует приложение, сократит скорость загрузки и увеличит безопасность приложения.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Реализация </a:t>
            </a:r>
            <a:r>
              <a:rPr lang="en-US" sz="4000" dirty="0"/>
              <a:t>Lazy-Loading </a:t>
            </a:r>
            <a:r>
              <a:rPr lang="ru-RU" sz="4000" dirty="0"/>
              <a:t>подразумевает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6788"/>
          </a:xfrm>
        </p:spPr>
        <p:txBody>
          <a:bodyPr/>
          <a:lstStyle/>
          <a:p>
            <a:r>
              <a:rPr lang="ru-RU" dirty="0"/>
              <a:t>Модульный подход проектирования приложений</a:t>
            </a:r>
          </a:p>
          <a:p>
            <a:r>
              <a:rPr lang="ru-RU" dirty="0"/>
              <a:t>Маршрутизация одностраничных веб приложения</a:t>
            </a:r>
          </a:p>
          <a:p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pic>
        <p:nvPicPr>
          <p:cNvPr id="1026" name="Picture 2" descr="C:\Users\naker\OneDrive\Рабочий стол\CoursWork\lazyload-1024x5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37" y="3193025"/>
            <a:ext cx="9752013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u-RU" sz="4000" dirty="0"/>
              <a:t>Всё это есть в архитектуре </a:t>
            </a:r>
            <a:r>
              <a:rPr lang="en-US" sz="4000" dirty="0"/>
              <a:t>Angular</a:t>
            </a:r>
            <a:endParaRPr lang="ru-RU" sz="40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naker\Downloads\New Project (16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11810" r="17518" b="15748"/>
          <a:stretch/>
        </p:blipFill>
        <p:spPr bwMode="auto">
          <a:xfrm>
            <a:off x="2576942" y="5475658"/>
            <a:ext cx="554177" cy="5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ker\Downloads\angular-project-architecture-diagram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12" y="2820637"/>
            <a:ext cx="8296859" cy="60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aker\Downloads\New Project (11)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8" t="17486" r="13627" b="63816"/>
          <a:stretch/>
        </p:blipFill>
        <p:spPr bwMode="auto">
          <a:xfrm>
            <a:off x="8461153" y="1801092"/>
            <a:ext cx="2001823" cy="5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naker\Downloads\New Project (14)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39371" r="13125" b="42904"/>
          <a:stretch/>
        </p:blipFill>
        <p:spPr bwMode="auto">
          <a:xfrm>
            <a:off x="2680144" y="3893686"/>
            <a:ext cx="2509090" cy="6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aker\Downloads\New Project (12)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40663" r="13930" b="40901"/>
          <a:stretch/>
        </p:blipFill>
        <p:spPr bwMode="auto">
          <a:xfrm>
            <a:off x="4788766" y="1801091"/>
            <a:ext cx="2035751" cy="5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aker\Downloads\New Project (13)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0" t="40663" r="14730" b="40901"/>
          <a:stretch/>
        </p:blipFill>
        <p:spPr bwMode="auto">
          <a:xfrm>
            <a:off x="1381931" y="1801089"/>
            <a:ext cx="2047063" cy="52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naker\Downloads\New Project (15)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6" t="41169" r="14445" b="41169"/>
          <a:stretch/>
        </p:blipFill>
        <p:spPr bwMode="auto">
          <a:xfrm>
            <a:off x="7003274" y="3907823"/>
            <a:ext cx="2525492" cy="6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naker\Downloads\New Project (16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11810" r="17518" b="15748"/>
          <a:stretch/>
        </p:blipFill>
        <p:spPr bwMode="auto">
          <a:xfrm>
            <a:off x="3657600" y="4699802"/>
            <a:ext cx="554177" cy="5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naker\Downloads\New Project (16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11810" r="17518" b="15748"/>
          <a:stretch/>
        </p:blipFill>
        <p:spPr bwMode="auto">
          <a:xfrm>
            <a:off x="4788766" y="5475658"/>
            <a:ext cx="554177" cy="5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/>
          <p:cNvCxnSpPr>
            <a:stCxn id="1030" idx="3"/>
            <a:endCxn id="1029" idx="1"/>
          </p:cNvCxnSpPr>
          <p:nvPr/>
        </p:nvCxnSpPr>
        <p:spPr>
          <a:xfrm>
            <a:off x="3428994" y="2061214"/>
            <a:ext cx="13597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1029" idx="3"/>
            <a:endCxn id="1028" idx="1"/>
          </p:cNvCxnSpPr>
          <p:nvPr/>
        </p:nvCxnSpPr>
        <p:spPr>
          <a:xfrm>
            <a:off x="6824517" y="2061215"/>
            <a:ext cx="16366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1027" idx="0"/>
          </p:cNvCxnSpPr>
          <p:nvPr/>
        </p:nvCxnSpPr>
        <p:spPr>
          <a:xfrm>
            <a:off x="5806642" y="2321341"/>
            <a:ext cx="0" cy="49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027" idx="2"/>
            <a:endCxn id="1032" idx="0"/>
          </p:cNvCxnSpPr>
          <p:nvPr/>
        </p:nvCxnSpPr>
        <p:spPr>
          <a:xfrm>
            <a:off x="5806642" y="3424045"/>
            <a:ext cx="2459378" cy="48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027" idx="2"/>
            <a:endCxn id="1031" idx="0"/>
          </p:cNvCxnSpPr>
          <p:nvPr/>
        </p:nvCxnSpPr>
        <p:spPr>
          <a:xfrm flipH="1">
            <a:off x="3934689" y="3424045"/>
            <a:ext cx="1871953" cy="46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031" idx="2"/>
            <a:endCxn id="13" idx="0"/>
          </p:cNvCxnSpPr>
          <p:nvPr/>
        </p:nvCxnSpPr>
        <p:spPr>
          <a:xfrm>
            <a:off x="3934689" y="4516862"/>
            <a:ext cx="0" cy="18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3" idx="2"/>
            <a:endCxn id="14" idx="0"/>
          </p:cNvCxnSpPr>
          <p:nvPr/>
        </p:nvCxnSpPr>
        <p:spPr>
          <a:xfrm>
            <a:off x="3934689" y="5220050"/>
            <a:ext cx="1131166" cy="2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13" idx="2"/>
            <a:endCxn id="1026" idx="0"/>
          </p:cNvCxnSpPr>
          <p:nvPr/>
        </p:nvCxnSpPr>
        <p:spPr>
          <a:xfrm flipH="1">
            <a:off x="2854031" y="5220050"/>
            <a:ext cx="1080658" cy="2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naker\Downloads\New Project (16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11810" r="17518" b="15748"/>
          <a:stretch/>
        </p:blipFill>
        <p:spPr bwMode="auto">
          <a:xfrm>
            <a:off x="3657600" y="5451061"/>
            <a:ext cx="554177" cy="5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Прямая соединительная линия 35"/>
          <p:cNvCxnSpPr>
            <a:endCxn id="68" idx="0"/>
          </p:cNvCxnSpPr>
          <p:nvPr/>
        </p:nvCxnSpPr>
        <p:spPr>
          <a:xfrm>
            <a:off x="3934688" y="5220050"/>
            <a:ext cx="1" cy="23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C:\Users\naker\Downloads\New Project (16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11810" r="17518" b="15748"/>
          <a:stretch/>
        </p:blipFill>
        <p:spPr bwMode="auto">
          <a:xfrm>
            <a:off x="6908273" y="5484995"/>
            <a:ext cx="554177" cy="5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naker\Downloads\New Project (16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11810" r="17518" b="15748"/>
          <a:stretch/>
        </p:blipFill>
        <p:spPr bwMode="auto">
          <a:xfrm>
            <a:off x="7988931" y="4709139"/>
            <a:ext cx="554177" cy="5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naker\Downloads\New Project (16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11810" r="17518" b="15748"/>
          <a:stretch/>
        </p:blipFill>
        <p:spPr bwMode="auto">
          <a:xfrm>
            <a:off x="9120097" y="5484995"/>
            <a:ext cx="554177" cy="5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Прямая соединительная линия 77"/>
          <p:cNvCxnSpPr>
            <a:stCxn id="1032" idx="2"/>
            <a:endCxn id="76" idx="0"/>
          </p:cNvCxnSpPr>
          <p:nvPr/>
        </p:nvCxnSpPr>
        <p:spPr>
          <a:xfrm>
            <a:off x="8266020" y="4530997"/>
            <a:ext cx="0" cy="17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76" idx="2"/>
            <a:endCxn id="77" idx="0"/>
          </p:cNvCxnSpPr>
          <p:nvPr/>
        </p:nvCxnSpPr>
        <p:spPr>
          <a:xfrm>
            <a:off x="8266020" y="5229387"/>
            <a:ext cx="1131166" cy="2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6" idx="2"/>
            <a:endCxn id="75" idx="0"/>
          </p:cNvCxnSpPr>
          <p:nvPr/>
        </p:nvCxnSpPr>
        <p:spPr>
          <a:xfrm flipH="1">
            <a:off x="7185362" y="5229387"/>
            <a:ext cx="1080658" cy="2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naker\Downloads\New Project (16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11810" r="17518" b="15748"/>
          <a:stretch/>
        </p:blipFill>
        <p:spPr bwMode="auto">
          <a:xfrm>
            <a:off x="7988931" y="5460398"/>
            <a:ext cx="554177" cy="5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Прямая соединительная линия 81"/>
          <p:cNvCxnSpPr>
            <a:endCxn id="81" idx="0"/>
          </p:cNvCxnSpPr>
          <p:nvPr/>
        </p:nvCxnSpPr>
        <p:spPr>
          <a:xfrm>
            <a:off x="8266019" y="5229387"/>
            <a:ext cx="1" cy="23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3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F84DD-0E51-415F-80C2-BD8B6040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Модули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77442-6D8F-4789-8F0E-D441A6A2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3147" cy="39262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457200" algn="just">
              <a:buNone/>
            </a:pPr>
            <a:r>
              <a:rPr lang="ru-RU" sz="2400" dirty="0">
                <a:cs typeface="Calibri"/>
              </a:rPr>
              <a:t>Для того, чтобы указать </a:t>
            </a:r>
            <a:r>
              <a:rPr lang="ru-RU" sz="2400" dirty="0" err="1">
                <a:cs typeface="Calibri"/>
              </a:rPr>
              <a:t>Angular</a:t>
            </a:r>
            <a:r>
              <a:rPr lang="ru-RU" sz="2400" dirty="0">
                <a:cs typeface="Calibri"/>
              </a:rPr>
              <a:t> какую часть приложения следует загрузить с помощью </a:t>
            </a:r>
            <a:r>
              <a:rPr lang="ru-RU" sz="2400" dirty="0" err="1">
                <a:cs typeface="Calibri"/>
              </a:rPr>
              <a:t>Lazy-Loading</a:t>
            </a:r>
            <a:r>
              <a:rPr lang="ru-RU" sz="2400" dirty="0">
                <a:cs typeface="Calibri"/>
              </a:rPr>
              <a:t> необходимо как то разделить приложение на части. Эти части называются модули. </a:t>
            </a:r>
            <a:endParaRPr lang="en-US" sz="2400" dirty="0">
              <a:cs typeface="Calibri"/>
            </a:endParaRPr>
          </a:p>
          <a:p>
            <a:pPr marL="0" indent="457200" algn="just">
              <a:buNone/>
            </a:pPr>
            <a:endParaRPr lang="en-US" sz="2400" dirty="0">
              <a:cs typeface="Calibri"/>
            </a:endParaRPr>
          </a:p>
          <a:p>
            <a:pPr marL="0" indent="457200" algn="just">
              <a:buNone/>
            </a:pPr>
            <a:r>
              <a:rPr lang="ru-RU" sz="2400" dirty="0">
                <a:cs typeface="Calibri"/>
              </a:rPr>
              <a:t>Модули разделяют приложение на сегменты. Именно в модулях декларируются те компоненты и сервисы, которые будут загружаться с помощью </a:t>
            </a:r>
            <a:r>
              <a:rPr lang="ru-RU" sz="2400" dirty="0" err="1">
                <a:cs typeface="Calibri"/>
              </a:rPr>
              <a:t>Lazy-Loading</a:t>
            </a:r>
            <a:r>
              <a:rPr lang="ru-RU" sz="2400" dirty="0">
                <a:cs typeface="Calibri"/>
              </a:rPr>
              <a:t>. Один и тот же модуль можно переносить в разные приложения </a:t>
            </a:r>
            <a:r>
              <a:rPr lang="ru-RU" sz="2400" dirty="0" err="1">
                <a:cs typeface="Calibri"/>
              </a:rPr>
              <a:t>Angular</a:t>
            </a:r>
            <a:r>
              <a:rPr lang="ru-RU" sz="2400" dirty="0">
                <a:cs typeface="Calibri"/>
              </a:rPr>
              <a:t>.</a:t>
            </a:r>
          </a:p>
        </p:txBody>
      </p:sp>
      <p:pic>
        <p:nvPicPr>
          <p:cNvPr id="4" name="Рисунок 4" descr="Изображение выглядит как колесо, транспор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98F3FBA-E9C3-4EE7-AFDB-1DDB35A31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876" y="2087305"/>
            <a:ext cx="3347048" cy="2683389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Картинки по запросу светло серый фон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1AD67-5DA8-4C0A-99A7-DFE7DF34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274320" algn="just"/>
            <a:r>
              <a:rPr lang="ru-RU" dirty="0">
                <a:cs typeface="Calibri Light"/>
              </a:rPr>
              <a:t>Маршрутизация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9E928-22FD-489E-9586-F8C768BB9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03" y="2415560"/>
            <a:ext cx="5695678" cy="2938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457200" algn="just">
              <a:buNone/>
            </a:pPr>
            <a:r>
              <a:rPr lang="ru-RU" sz="2400" dirty="0">
                <a:cs typeface="Calibri"/>
              </a:rPr>
              <a:t>Маршрутизация играет роль "кнопки" по нажатию, которой у сервера будут запрошены необходимые компоненты. Маршрутизация обладает защитой и разрешает загрузку только если все заданные условия соблюдены. </a:t>
            </a:r>
            <a:endParaRPr lang="ru-RU" sz="24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D983EB-7156-4C6F-BCCF-B633F88F7A1B}"/>
              </a:ext>
            </a:extLst>
          </p:cNvPr>
          <p:cNvCxnSpPr/>
          <p:nvPr/>
        </p:nvCxnSpPr>
        <p:spPr>
          <a:xfrm>
            <a:off x="836762" y="1440610"/>
            <a:ext cx="105184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naker\Downloads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40" y="1752600"/>
            <a:ext cx="52863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Овал 23">
            <a:extLst>
              <a:ext uri="{FF2B5EF4-FFF2-40B4-BE49-F238E27FC236}">
                <a16:creationId xmlns:a16="http://schemas.microsoft.com/office/drawing/2014/main" id="{F062E8EB-3F95-4910-972C-AD550FAC5DC8}"/>
              </a:ext>
            </a:extLst>
          </p:cNvPr>
          <p:cNvSpPr/>
          <p:nvPr/>
        </p:nvSpPr>
        <p:spPr>
          <a:xfrm>
            <a:off x="3463369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3C52ED1-CC1A-436A-901E-DDF792E12318}"/>
              </a:ext>
            </a:extLst>
          </p:cNvPr>
          <p:cNvSpPr/>
          <p:nvPr/>
        </p:nvSpPr>
        <p:spPr>
          <a:xfrm>
            <a:off x="3966578" y="6328917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898668D6-15B4-4D68-A865-A4B21BC05801}"/>
              </a:ext>
            </a:extLst>
          </p:cNvPr>
          <p:cNvSpPr/>
          <p:nvPr/>
        </p:nvSpPr>
        <p:spPr>
          <a:xfrm>
            <a:off x="4469785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89BF21B-507A-4394-B78F-42A07189F7FE}"/>
              </a:ext>
            </a:extLst>
          </p:cNvPr>
          <p:cNvSpPr/>
          <p:nvPr/>
        </p:nvSpPr>
        <p:spPr>
          <a:xfrm>
            <a:off x="4972993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9DC80B2-2BE4-4117-A903-21019B4BC3A8}"/>
              </a:ext>
            </a:extLst>
          </p:cNvPr>
          <p:cNvSpPr/>
          <p:nvPr/>
        </p:nvSpPr>
        <p:spPr>
          <a:xfrm>
            <a:off x="5476202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B3405DC-FCF9-4F6A-A04C-702EE37F3119}"/>
              </a:ext>
            </a:extLst>
          </p:cNvPr>
          <p:cNvSpPr/>
          <p:nvPr/>
        </p:nvSpPr>
        <p:spPr>
          <a:xfrm>
            <a:off x="5979410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3E26C3E-65FF-49BA-8DAF-99A93348CB56}"/>
              </a:ext>
            </a:extLst>
          </p:cNvPr>
          <p:cNvSpPr/>
          <p:nvPr/>
        </p:nvSpPr>
        <p:spPr>
          <a:xfrm>
            <a:off x="6482618" y="6328908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D7CFF7B-E007-435A-9BC7-84987266BCDB}"/>
              </a:ext>
            </a:extLst>
          </p:cNvPr>
          <p:cNvSpPr/>
          <p:nvPr/>
        </p:nvSpPr>
        <p:spPr>
          <a:xfrm>
            <a:off x="698582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40ED8534-AAE9-4CAA-8087-2D7530D283DE}"/>
              </a:ext>
            </a:extLst>
          </p:cNvPr>
          <p:cNvSpPr/>
          <p:nvPr/>
        </p:nvSpPr>
        <p:spPr>
          <a:xfrm>
            <a:off x="7489026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A3B990F-89BF-4AB6-8BAE-4D081822DC05}"/>
              </a:ext>
            </a:extLst>
          </p:cNvPr>
          <p:cNvSpPr/>
          <p:nvPr/>
        </p:nvSpPr>
        <p:spPr>
          <a:xfrm>
            <a:off x="799224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B81B137-842D-4E67-BA0B-8AD94BFCA7DD}"/>
              </a:ext>
            </a:extLst>
          </p:cNvPr>
          <p:cNvSpPr/>
          <p:nvPr/>
        </p:nvSpPr>
        <p:spPr>
          <a:xfrm>
            <a:off x="8495450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6A050E3B-9C39-4206-8EAB-C6DF85C2CBA1}"/>
              </a:ext>
            </a:extLst>
          </p:cNvPr>
          <p:cNvSpPr/>
          <p:nvPr/>
        </p:nvSpPr>
        <p:spPr>
          <a:xfrm>
            <a:off x="8998654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9501862" y="6328908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AF529DC4-26D2-4CF7-9831-B23362678649}"/>
              </a:ext>
            </a:extLst>
          </p:cNvPr>
          <p:cNvSpPr/>
          <p:nvPr/>
        </p:nvSpPr>
        <p:spPr>
          <a:xfrm>
            <a:off x="2960161" y="6328913"/>
            <a:ext cx="109269" cy="1092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AFD08CE-84D7-46E4-9439-8B96D4BF9496}"/>
              </a:ext>
            </a:extLst>
          </p:cNvPr>
          <p:cNvSpPr/>
          <p:nvPr/>
        </p:nvSpPr>
        <p:spPr>
          <a:xfrm>
            <a:off x="2456953" y="6328913"/>
            <a:ext cx="109269" cy="1092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72C9406-8C71-4D65-BEEB-61F49A49D99C}"/>
              </a:ext>
            </a:extLst>
          </p:cNvPr>
          <p:cNvSpPr/>
          <p:nvPr/>
        </p:nvSpPr>
        <p:spPr>
          <a:xfrm>
            <a:off x="10005174" y="6328917"/>
            <a:ext cx="109269" cy="1092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6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505</Words>
  <Application>Microsoft Office PowerPoint</Application>
  <PresentationFormat>Широкоэкранный</PresentationFormat>
  <Paragraphs>68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Использование концепции Lazy-Loading в приложениях Angular</vt:lpstr>
      <vt:lpstr>Навигация:</vt:lpstr>
      <vt:lpstr>Цель лицензионной работы</vt:lpstr>
      <vt:lpstr>Достижение цели предполагает:</vt:lpstr>
      <vt:lpstr>Lazy-Loading</vt:lpstr>
      <vt:lpstr>Реализация Lazy-Loading подразумевает</vt:lpstr>
      <vt:lpstr>Всё это есть в архитектуре Angular</vt:lpstr>
      <vt:lpstr>Модули</vt:lpstr>
      <vt:lpstr>Маршрутизация</vt:lpstr>
      <vt:lpstr>Компоненты</vt:lpstr>
      <vt:lpstr>Angular CLI</vt:lpstr>
      <vt:lpstr>Webpack</vt:lpstr>
      <vt:lpstr>RxJs и Angular Material</vt:lpstr>
      <vt:lpstr>В моём веб приложении я использовал…</vt:lpstr>
      <vt:lpstr>Вывод: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Lazy-Load</dc:title>
  <dc:creator/>
  <cp:lastModifiedBy>Ion Programist</cp:lastModifiedBy>
  <cp:revision>161</cp:revision>
  <dcterms:created xsi:type="dcterms:W3CDTF">2012-07-30T23:42:41Z</dcterms:created>
  <dcterms:modified xsi:type="dcterms:W3CDTF">2021-03-28T08:55:51Z</dcterms:modified>
</cp:coreProperties>
</file>