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958" r:id="rId1"/>
  </p:sldMasterIdLst>
  <p:notesMasterIdLst>
    <p:notesMasterId r:id="rId39"/>
  </p:notesMasterIdLst>
  <p:handoutMasterIdLst>
    <p:handoutMasterId r:id="rId40"/>
  </p:handoutMasterIdLst>
  <p:sldIdLst>
    <p:sldId id="820" r:id="rId2"/>
    <p:sldId id="963" r:id="rId3"/>
    <p:sldId id="990" r:id="rId4"/>
    <p:sldId id="991" r:id="rId5"/>
    <p:sldId id="992" r:id="rId6"/>
    <p:sldId id="993" r:id="rId7"/>
    <p:sldId id="994" r:id="rId8"/>
    <p:sldId id="995" r:id="rId9"/>
    <p:sldId id="996" r:id="rId10"/>
    <p:sldId id="997" r:id="rId11"/>
    <p:sldId id="998" r:id="rId12"/>
    <p:sldId id="999" r:id="rId13"/>
    <p:sldId id="1000" r:id="rId14"/>
    <p:sldId id="1001" r:id="rId15"/>
    <p:sldId id="1002" r:id="rId16"/>
    <p:sldId id="1003" r:id="rId17"/>
    <p:sldId id="1004" r:id="rId18"/>
    <p:sldId id="1005" r:id="rId19"/>
    <p:sldId id="1006" r:id="rId20"/>
    <p:sldId id="1007" r:id="rId21"/>
    <p:sldId id="1008" r:id="rId22"/>
    <p:sldId id="1009" r:id="rId23"/>
    <p:sldId id="1010" r:id="rId24"/>
    <p:sldId id="1011" r:id="rId25"/>
    <p:sldId id="1012" r:id="rId26"/>
    <p:sldId id="1013" r:id="rId27"/>
    <p:sldId id="1014" r:id="rId28"/>
    <p:sldId id="1015" r:id="rId29"/>
    <p:sldId id="1016" r:id="rId30"/>
    <p:sldId id="1017" r:id="rId31"/>
    <p:sldId id="1018" r:id="rId32"/>
    <p:sldId id="1022" r:id="rId33"/>
    <p:sldId id="1019" r:id="rId34"/>
    <p:sldId id="1021" r:id="rId35"/>
    <p:sldId id="1023" r:id="rId36"/>
    <p:sldId id="1020" r:id="rId37"/>
    <p:sldId id="923" r:id="rId38"/>
  </p:sldIdLst>
  <p:sldSz cx="12192000" cy="6858000"/>
  <p:notesSz cx="7315200" cy="9601200"/>
  <p:custDataLst>
    <p:tags r:id="rId41"/>
  </p:custDataLst>
  <p:defaultTextStyle>
    <a:defPPr>
      <a:defRPr lang="en-US"/>
    </a:defPPr>
    <a:lvl1pPr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rgbClr val="333399"/>
        </a:solidFill>
        <a:latin typeface="Arial" panose="020B0604020202020204" pitchFamily="34" charset="0"/>
        <a:ea typeface="+mn-ea"/>
        <a:cs typeface="+mn-cs"/>
      </a:defRPr>
    </a:lvl5pPr>
    <a:lvl6pPr marL="2286000" algn="l" defTabSz="914400" rtl="0" eaLnBrk="1" latinLnBrk="0" hangingPunct="1">
      <a:defRPr sz="2000" b="1" kern="1200">
        <a:solidFill>
          <a:srgbClr val="333399"/>
        </a:solidFill>
        <a:latin typeface="Arial" panose="020B0604020202020204" pitchFamily="34" charset="0"/>
        <a:ea typeface="+mn-ea"/>
        <a:cs typeface="+mn-cs"/>
      </a:defRPr>
    </a:lvl6pPr>
    <a:lvl7pPr marL="2743200" algn="l" defTabSz="914400" rtl="0" eaLnBrk="1" latinLnBrk="0" hangingPunct="1">
      <a:defRPr sz="2000" b="1" kern="1200">
        <a:solidFill>
          <a:srgbClr val="333399"/>
        </a:solidFill>
        <a:latin typeface="Arial" panose="020B0604020202020204" pitchFamily="34" charset="0"/>
        <a:ea typeface="+mn-ea"/>
        <a:cs typeface="+mn-cs"/>
      </a:defRPr>
    </a:lvl7pPr>
    <a:lvl8pPr marL="3200400" algn="l" defTabSz="914400" rtl="0" eaLnBrk="1" latinLnBrk="0" hangingPunct="1">
      <a:defRPr sz="2000" b="1" kern="1200">
        <a:solidFill>
          <a:srgbClr val="333399"/>
        </a:solidFill>
        <a:latin typeface="Arial" panose="020B0604020202020204" pitchFamily="34" charset="0"/>
        <a:ea typeface="+mn-ea"/>
        <a:cs typeface="+mn-cs"/>
      </a:defRPr>
    </a:lvl8pPr>
    <a:lvl9pPr marL="3657600" algn="l" defTabSz="914400" rtl="0" eaLnBrk="1" latinLnBrk="0" hangingPunct="1">
      <a:defRPr sz="2000" b="1" kern="1200">
        <a:solidFill>
          <a:srgbClr val="33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6600"/>
    <a:srgbClr val="0000FF"/>
    <a:srgbClr val="8FE2FF"/>
    <a:srgbClr val="DDDDDD"/>
    <a:srgbClr val="BA4606"/>
    <a:srgbClr val="FF6600"/>
    <a:srgbClr val="FF99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9066" autoAdjust="0"/>
  </p:normalViewPr>
  <p:slideViewPr>
    <p:cSldViewPr>
      <p:cViewPr varScale="1">
        <p:scale>
          <a:sx n="100" d="100"/>
          <a:sy n="100" d="100"/>
        </p:scale>
        <p:origin x="1170"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16"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5796DA9-8B20-4551-A074-B5EB4E167F67}"/>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099" name="Rectangle 3">
            <a:extLst>
              <a:ext uri="{FF2B5EF4-FFF2-40B4-BE49-F238E27FC236}">
                <a16:creationId xmlns:a16="http://schemas.microsoft.com/office/drawing/2014/main" id="{17A9E8E8-E725-4543-932F-642930342D26}"/>
              </a:ext>
            </a:extLst>
          </p:cNvPr>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0" name="Rectangle 4">
            <a:extLst>
              <a:ext uri="{FF2B5EF4-FFF2-40B4-BE49-F238E27FC236}">
                <a16:creationId xmlns:a16="http://schemas.microsoft.com/office/drawing/2014/main" id="{2C071C50-E59E-48FD-A96C-EE592F6F8C93}"/>
              </a:ext>
            </a:extLst>
          </p:cNvPr>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4101" name="Rectangle 5">
            <a:extLst>
              <a:ext uri="{FF2B5EF4-FFF2-40B4-BE49-F238E27FC236}">
                <a16:creationId xmlns:a16="http://schemas.microsoft.com/office/drawing/2014/main" id="{19F67E22-F009-4A32-99F6-9069A6326940}"/>
              </a:ext>
            </a:extLst>
          </p:cNvPr>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992B9664-54C6-4FBA-8D11-EFC50B722B8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016189F-1A62-4C2B-82E3-EFA61C1D918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5" name="Rectangle 3">
            <a:extLst>
              <a:ext uri="{FF2B5EF4-FFF2-40B4-BE49-F238E27FC236}">
                <a16:creationId xmlns:a16="http://schemas.microsoft.com/office/drawing/2014/main" id="{654F6966-257A-4DF6-BD39-D22D96C1805D}"/>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lvl1pPr algn="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14340" name="Rectangle 4">
            <a:extLst>
              <a:ext uri="{FF2B5EF4-FFF2-40B4-BE49-F238E27FC236}">
                <a16:creationId xmlns:a16="http://schemas.microsoft.com/office/drawing/2014/main" id="{FC722059-D7F9-41B3-AFA3-4008484B6284}"/>
              </a:ext>
            </a:extLst>
          </p:cNvPr>
          <p:cNvSpPr>
            <a:spLocks noGrp="1" noRot="1" noChangeAspect="1" noChangeArrowheads="1" noTextEdit="1"/>
          </p:cNvSpPr>
          <p:nvPr>
            <p:ph type="sldImg" idx="2"/>
          </p:nvPr>
        </p:nvSpPr>
        <p:spPr bwMode="auto">
          <a:xfrm>
            <a:off x="461963" y="722313"/>
            <a:ext cx="6392862" cy="35972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E2474FA-2CB3-4A67-84D6-AA6C441C68A1}"/>
              </a:ext>
            </a:extLst>
          </p:cNvPr>
          <p:cNvSpPr>
            <a:spLocks noGrp="1" noChangeArrowheads="1"/>
          </p:cNvSpPr>
          <p:nvPr>
            <p:ph type="body" sz="quarter" idx="3"/>
          </p:nvPr>
        </p:nvSpPr>
        <p:spPr bwMode="auto">
          <a:xfrm>
            <a:off x="731838" y="4559300"/>
            <a:ext cx="5851525" cy="4321175"/>
          </a:xfrm>
          <a:prstGeom prst="rect">
            <a:avLst/>
          </a:prstGeom>
          <a:noFill/>
          <a:ln w="9525">
            <a:noFill/>
            <a:miter lim="800000"/>
            <a:headEnd/>
            <a:tailEnd/>
          </a:ln>
          <a:effectLst/>
        </p:spPr>
        <p:txBody>
          <a:bodyPr vert="horz" wrap="square" lIns="99736" tIns="49868" rIns="99736" bIns="498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D6E67DD-F7C3-453E-80CB-17CEB6E1260C}"/>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defTabSz="990600" eaLnBrk="1" hangingPunct="1">
              <a:spcBef>
                <a:spcPct val="0"/>
              </a:spcBef>
              <a:buClrTx/>
              <a:buSzTx/>
              <a:buFontTx/>
              <a:buNone/>
              <a:defRPr sz="1300" b="0">
                <a:solidFill>
                  <a:schemeClr val="tx1"/>
                </a:solidFill>
                <a:latin typeface="Arial" charset="0"/>
              </a:defRPr>
            </a:lvl1pPr>
          </a:lstStyle>
          <a:p>
            <a:pPr>
              <a:defRPr/>
            </a:pPr>
            <a:endParaRPr lang="en-US"/>
          </a:p>
        </p:txBody>
      </p:sp>
      <p:sp>
        <p:nvSpPr>
          <p:cNvPr id="3079" name="Rectangle 7">
            <a:extLst>
              <a:ext uri="{FF2B5EF4-FFF2-40B4-BE49-F238E27FC236}">
                <a16:creationId xmlns:a16="http://schemas.microsoft.com/office/drawing/2014/main" id="{8861891D-1799-426B-986E-18E044B1563F}"/>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9736" tIns="49868" rIns="99736" bIns="49868" numCol="1" anchor="b" anchorCtr="0" compatLnSpc="1">
            <a:prstTxWarp prst="textNoShape">
              <a:avLst/>
            </a:prstTxWarp>
          </a:bodyPr>
          <a:lstStyle>
            <a:lvl1pPr algn="r" defTabSz="990600" eaLnBrk="1" hangingPunct="1">
              <a:defRPr sz="1300" b="0" smtClean="0">
                <a:solidFill>
                  <a:schemeClr val="tx1"/>
                </a:solidFill>
              </a:defRPr>
            </a:lvl1pPr>
          </a:lstStyle>
          <a:p>
            <a:pPr>
              <a:defRPr/>
            </a:pPr>
            <a:fld id="{F14421D1-C6F8-4C52-865E-7121A99DC4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5610734-E5E5-4E17-A4FD-B04790178F22}"/>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276F503D-F0AF-49B7-9A2C-9878DCA1CC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FE8CADDE-7A6E-4A8F-85D5-05CC180F7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DB2CFA49-E4A0-4AB2-968D-A2751351E57F}" type="slidenum">
              <a:rPr lang="en-US" altLang="en-US" sz="1300" b="0">
                <a:solidFill>
                  <a:schemeClr val="tx1"/>
                </a:solidFill>
              </a:rPr>
              <a:pPr/>
              <a:t>1</a:t>
            </a:fld>
            <a:endParaRPr lang="en-US" altLang="en-US" sz="1300" b="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14421D1-C6F8-4C52-865E-7121A99DC4AB}" type="slidenum">
              <a:rPr lang="en-US" altLang="en-US" smtClean="0"/>
              <a:pPr>
                <a:defRPr/>
              </a:pPr>
              <a:t>4</a:t>
            </a:fld>
            <a:endParaRPr lang="en-US" altLang="en-US"/>
          </a:p>
        </p:txBody>
      </p:sp>
    </p:spTree>
    <p:extLst>
      <p:ext uri="{BB962C8B-B14F-4D97-AF65-F5344CB8AC3E}">
        <p14:creationId xmlns:p14="http://schemas.microsoft.com/office/powerpoint/2010/main" val="1316715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20</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4181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30</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75898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6DC0C81-4331-4883-9CAE-F03247EA0A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FB114D4B-9869-40E7-9CF0-05FC7F282257}" type="slidenum">
              <a:rPr lang="en-US" altLang="en-US" sz="1300" b="0">
                <a:solidFill>
                  <a:schemeClr val="tx1"/>
                </a:solidFill>
              </a:rPr>
              <a:pPr/>
              <a:t>34</a:t>
            </a:fld>
            <a:endParaRPr lang="en-US" altLang="en-US" sz="1300" b="0">
              <a:solidFill>
                <a:schemeClr val="tx1"/>
              </a:solidFill>
            </a:endParaRPr>
          </a:p>
        </p:txBody>
      </p:sp>
      <p:sp>
        <p:nvSpPr>
          <p:cNvPr id="19459" name="Rectangle 2">
            <a:extLst>
              <a:ext uri="{FF2B5EF4-FFF2-40B4-BE49-F238E27FC236}">
                <a16:creationId xmlns:a16="http://schemas.microsoft.com/office/drawing/2014/main" id="{41568545-4C66-4CC2-917A-9508E85BCF79}"/>
              </a:ext>
            </a:extLst>
          </p:cNvPr>
          <p:cNvSpPr>
            <a:spLocks noGrp="1" noRot="1" noChangeAspect="1" noChangeArrowheads="1" noTextEdit="1"/>
          </p:cNvSpPr>
          <p:nvPr>
            <p:ph type="sldImg"/>
          </p:nvPr>
        </p:nvSpPr>
        <p:spPr>
          <a:xfrm>
            <a:off x="460375" y="720725"/>
            <a:ext cx="6396038" cy="3598863"/>
          </a:xfrm>
          <a:ln/>
        </p:spPr>
      </p:sp>
      <p:sp>
        <p:nvSpPr>
          <p:cNvPr id="19460" name="Rectangle 3">
            <a:extLst>
              <a:ext uri="{FF2B5EF4-FFF2-40B4-BE49-F238E27FC236}">
                <a16:creationId xmlns:a16="http://schemas.microsoft.com/office/drawing/2014/main" id="{7503E04D-7004-49B7-847A-874B4324AE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60048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5BB19A2E-A56B-4320-A315-68C84F4295CF}"/>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A1CD41D8-3773-460A-9ADB-9470DF295A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3163418A-D456-41BE-9E50-FEBCA33C95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2000" b="1">
                <a:solidFill>
                  <a:srgbClr val="333399"/>
                </a:solidFill>
                <a:latin typeface="Arial" panose="020B0604020202020204" pitchFamily="34" charset="0"/>
              </a:defRPr>
            </a:lvl1pPr>
            <a:lvl2pPr marL="742950" indent="-285750" defTabSz="990600">
              <a:defRPr sz="2000" b="1">
                <a:solidFill>
                  <a:srgbClr val="333399"/>
                </a:solidFill>
                <a:latin typeface="Arial" panose="020B0604020202020204" pitchFamily="34" charset="0"/>
              </a:defRPr>
            </a:lvl2pPr>
            <a:lvl3pPr marL="1143000" indent="-228600" defTabSz="990600">
              <a:defRPr sz="2000" b="1">
                <a:solidFill>
                  <a:srgbClr val="333399"/>
                </a:solidFill>
                <a:latin typeface="Arial" panose="020B0604020202020204" pitchFamily="34" charset="0"/>
              </a:defRPr>
            </a:lvl3pPr>
            <a:lvl4pPr marL="1600200" indent="-228600" defTabSz="990600">
              <a:defRPr sz="2000" b="1">
                <a:solidFill>
                  <a:srgbClr val="333399"/>
                </a:solidFill>
                <a:latin typeface="Arial" panose="020B0604020202020204" pitchFamily="34" charset="0"/>
              </a:defRPr>
            </a:lvl4pPr>
            <a:lvl5pPr marL="2057400" indent="-228600" defTabSz="990600">
              <a:defRPr sz="2000" b="1">
                <a:solidFill>
                  <a:srgbClr val="333399"/>
                </a:solidFill>
                <a:latin typeface="Arial" panose="020B0604020202020204" pitchFamily="34" charset="0"/>
              </a:defRPr>
            </a:lvl5pPr>
            <a:lvl6pPr marL="2514600" indent="-228600" defTabSz="990600" eaLnBrk="0" fontAlgn="base" hangingPunct="0">
              <a:spcBef>
                <a:spcPct val="0"/>
              </a:spcBef>
              <a:spcAft>
                <a:spcPct val="0"/>
              </a:spcAft>
              <a:defRPr sz="2000" b="1">
                <a:solidFill>
                  <a:srgbClr val="333399"/>
                </a:solidFill>
                <a:latin typeface="Arial" panose="020B0604020202020204" pitchFamily="34" charset="0"/>
              </a:defRPr>
            </a:lvl6pPr>
            <a:lvl7pPr marL="2971800" indent="-228600" defTabSz="990600" eaLnBrk="0" fontAlgn="base" hangingPunct="0">
              <a:spcBef>
                <a:spcPct val="0"/>
              </a:spcBef>
              <a:spcAft>
                <a:spcPct val="0"/>
              </a:spcAft>
              <a:defRPr sz="2000" b="1">
                <a:solidFill>
                  <a:srgbClr val="333399"/>
                </a:solidFill>
                <a:latin typeface="Arial" panose="020B0604020202020204" pitchFamily="34" charset="0"/>
              </a:defRPr>
            </a:lvl7pPr>
            <a:lvl8pPr marL="3429000" indent="-228600" defTabSz="990600" eaLnBrk="0" fontAlgn="base" hangingPunct="0">
              <a:spcBef>
                <a:spcPct val="0"/>
              </a:spcBef>
              <a:spcAft>
                <a:spcPct val="0"/>
              </a:spcAft>
              <a:defRPr sz="2000" b="1">
                <a:solidFill>
                  <a:srgbClr val="333399"/>
                </a:solidFill>
                <a:latin typeface="Arial" panose="020B0604020202020204" pitchFamily="34" charset="0"/>
              </a:defRPr>
            </a:lvl8pPr>
            <a:lvl9pPr marL="3886200" indent="-228600" defTabSz="990600" eaLnBrk="0" fontAlgn="base" hangingPunct="0">
              <a:spcBef>
                <a:spcPct val="0"/>
              </a:spcBef>
              <a:spcAft>
                <a:spcPct val="0"/>
              </a:spcAft>
              <a:defRPr sz="2000" b="1">
                <a:solidFill>
                  <a:srgbClr val="333399"/>
                </a:solidFill>
                <a:latin typeface="Arial" panose="020B0604020202020204" pitchFamily="34" charset="0"/>
              </a:defRPr>
            </a:lvl9pPr>
          </a:lstStyle>
          <a:p>
            <a:fld id="{B595799C-B405-4D08-9FA9-B7BD6CE3965B}" type="slidenum">
              <a:rPr lang="en-US" altLang="en-US" sz="1300" b="0">
                <a:solidFill>
                  <a:schemeClr val="tx1"/>
                </a:solidFill>
              </a:rPr>
              <a:pPr/>
              <a:t>37</a:t>
            </a:fld>
            <a:endParaRPr lang="en-US" altLang="en-US" sz="13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0AA26D42-FA7D-C2B2-DF7B-1711AD75A9D1}"/>
              </a:ext>
            </a:extLst>
          </p:cNvPr>
          <p:cNvSpPr txBox="1">
            <a:spLocks noChangeArrowheads="1"/>
          </p:cNvSpPr>
          <p:nvPr userDrawn="1"/>
        </p:nvSpPr>
        <p:spPr bwMode="auto">
          <a:xfrm>
            <a:off x="1295401" y="4797426"/>
            <a:ext cx="7296151" cy="366713"/>
          </a:xfrm>
          <a:prstGeom prst="rect">
            <a:avLst/>
          </a:prstGeom>
          <a:noFill/>
          <a:ln>
            <a:noFill/>
          </a:ln>
          <a:effectLst/>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3" name="TextBox 11">
            <a:extLst>
              <a:ext uri="{FF2B5EF4-FFF2-40B4-BE49-F238E27FC236}">
                <a16:creationId xmlns:a16="http://schemas.microsoft.com/office/drawing/2014/main" id="{D443F817-D2D2-8B13-138A-2F53E676FD44}"/>
              </a:ext>
            </a:extLst>
          </p:cNvPr>
          <p:cNvSpPr txBox="1">
            <a:spLocks noChangeArrowheads="1"/>
          </p:cNvSpPr>
          <p:nvPr userDrawn="1"/>
        </p:nvSpPr>
        <p:spPr bwMode="auto">
          <a:xfrm>
            <a:off x="2142678" y="95615"/>
            <a:ext cx="7620000" cy="642937"/>
          </a:xfrm>
          <a:prstGeom prst="rect">
            <a:avLst/>
          </a:prstGeom>
          <a:noFill/>
          <a:ln>
            <a:noFill/>
          </a:ln>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4" name="Picture 54" descr="Logo moi">
            <a:extLst>
              <a:ext uri="{FF2B5EF4-FFF2-40B4-BE49-F238E27FC236}">
                <a16:creationId xmlns:a16="http://schemas.microsoft.com/office/drawing/2014/main" id="{801ECE4D-E271-7D33-D2E6-9B24A3A3E3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8" y="42864"/>
            <a:ext cx="1640417" cy="122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5">
            <a:extLst>
              <a:ext uri="{FF2B5EF4-FFF2-40B4-BE49-F238E27FC236}">
                <a16:creationId xmlns:a16="http://schemas.microsoft.com/office/drawing/2014/main" id="{15E85A1C-B387-DD8B-06E8-DBE87AB73B9E}"/>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6" name="Line 56">
            <a:extLst>
              <a:ext uri="{FF2B5EF4-FFF2-40B4-BE49-F238E27FC236}">
                <a16:creationId xmlns:a16="http://schemas.microsoft.com/office/drawing/2014/main" id="{DDFF765B-61D7-1EF7-9D94-3B10CB3A632E}"/>
              </a:ext>
            </a:extLst>
          </p:cNvPr>
          <p:cNvSpPr>
            <a:spLocks noChangeShapeType="1"/>
          </p:cNvSpPr>
          <p:nvPr userDrawn="1"/>
        </p:nvSpPr>
        <p:spPr bwMode="auto">
          <a:xfrm flipV="1">
            <a:off x="2163234" y="3429000"/>
            <a:ext cx="7677151"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7" name="Text Box 59">
            <a:extLst>
              <a:ext uri="{FF2B5EF4-FFF2-40B4-BE49-F238E27FC236}">
                <a16:creationId xmlns:a16="http://schemas.microsoft.com/office/drawing/2014/main" id="{C492B9EC-545A-74E2-3597-CE4F6865CC1A}"/>
              </a:ext>
            </a:extLst>
          </p:cNvPr>
          <p:cNvSpPr txBox="1">
            <a:spLocks noChangeArrowheads="1"/>
          </p:cNvSpPr>
          <p:nvPr userDrawn="1"/>
        </p:nvSpPr>
        <p:spPr bwMode="auto">
          <a:xfrm>
            <a:off x="5746545" y="6163998"/>
            <a:ext cx="698909" cy="369974"/>
          </a:xfrm>
          <a:prstGeom prst="rect">
            <a:avLst/>
          </a:prstGeom>
          <a:noFill/>
          <a:ln>
            <a:noFill/>
          </a:ln>
          <a:effectLst/>
        </p:spPr>
        <p:txBody>
          <a:bodyPr wrap="non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2052" name="Rectangle 4"/>
          <p:cNvSpPr>
            <a:spLocks noGrp="1" noChangeArrowheads="1"/>
          </p:cNvSpPr>
          <p:nvPr>
            <p:ph type="subTitle" sz="quarter" idx="1"/>
          </p:nvPr>
        </p:nvSpPr>
        <p:spPr>
          <a:xfrm>
            <a:off x="2998434" y="3594761"/>
            <a:ext cx="6817784"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8" name="Picture 7">
            <a:extLst>
              <a:ext uri="{FF2B5EF4-FFF2-40B4-BE49-F238E27FC236}">
                <a16:creationId xmlns:a16="http://schemas.microsoft.com/office/drawing/2014/main" id="{21434247-5982-8C3D-604E-4ADB925513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584" cy="697208"/>
          </a:xfrm>
          <a:prstGeom prst="rect">
            <a:avLst/>
          </a:prstGeom>
        </p:spPr>
      </p:pic>
    </p:spTree>
    <p:extLst>
      <p:ext uri="{BB962C8B-B14F-4D97-AF65-F5344CB8AC3E}">
        <p14:creationId xmlns:p14="http://schemas.microsoft.com/office/powerpoint/2010/main" val="171338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1ED3D-A360-2264-5159-180DBE74DAE4}"/>
              </a:ext>
            </a:extLst>
          </p:cNvPr>
          <p:cNvSpPr txBox="1"/>
          <p:nvPr userDrawn="1"/>
        </p:nvSpPr>
        <p:spPr>
          <a:xfrm>
            <a:off x="2946400" y="6596064"/>
            <a:ext cx="6502400" cy="261937"/>
          </a:xfrm>
          <a:prstGeom prst="rect">
            <a:avLst/>
          </a:prstGeom>
          <a:noFill/>
        </p:spPr>
        <p:txBody>
          <a:bodyPr>
            <a:spAutoFit/>
          </a:bodyPr>
          <a:lstStyle/>
          <a:p>
            <a:pPr algn="ctr">
              <a:defRPr/>
            </a:pPr>
            <a:r>
              <a:rPr lang="en-US" sz="1050" b="0" dirty="0"/>
              <a:t>Fundamentals of Python - </a:t>
            </a:r>
            <a:r>
              <a:rPr lang="en-US" sz="1050" b="0" dirty="0" err="1"/>
              <a:t>Lập</a:t>
            </a:r>
            <a:r>
              <a:rPr lang="en-US" sz="1050" b="0" dirty="0"/>
              <a:t> </a:t>
            </a:r>
            <a:r>
              <a:rPr lang="en-US" sz="1050" b="0" dirty="0" err="1"/>
              <a:t>trình</a:t>
            </a:r>
            <a:r>
              <a:rPr lang="en-US" sz="1050" b="0" dirty="0"/>
              <a:t> Python </a:t>
            </a:r>
            <a:r>
              <a:rPr lang="en-US" sz="1050" b="0" dirty="0" err="1"/>
              <a:t>cơ</a:t>
            </a:r>
            <a:r>
              <a:rPr lang="en-US" sz="1050" b="0" dirty="0"/>
              <a:t> </a:t>
            </a:r>
            <a:r>
              <a:rPr lang="en-US" sz="1050" b="0" dirty="0" err="1"/>
              <a:t>bản</a:t>
            </a:r>
            <a:endParaRPr lang="en-US" sz="1050" b="0" dirty="0"/>
          </a:p>
        </p:txBody>
      </p:sp>
      <p:sp>
        <p:nvSpPr>
          <p:cNvPr id="2" name="Title 1"/>
          <p:cNvSpPr>
            <a:spLocks noGrp="1"/>
          </p:cNvSpPr>
          <p:nvPr>
            <p:ph type="title"/>
          </p:nvPr>
        </p:nvSpPr>
        <p:spPr/>
        <p:txBody>
          <a:bodyPr/>
          <a:lstStyle>
            <a:lvl1pPr>
              <a:defRPr sz="2400"/>
            </a:lvl1pPr>
          </a:lstStyle>
          <a:p>
            <a:endParaRPr lang="en-US" dirty="0"/>
          </a:p>
        </p:txBody>
      </p:sp>
      <p:sp>
        <p:nvSpPr>
          <p:cNvPr id="7" name="Rectangle 4"/>
          <p:cNvSpPr>
            <a:spLocks noGrp="1" noChangeArrowheads="1"/>
          </p:cNvSpPr>
          <p:nvPr>
            <p:ph idx="1"/>
          </p:nvPr>
        </p:nvSpPr>
        <p:spPr bwMode="auto">
          <a:xfrm>
            <a:off x="431802" y="1196182"/>
            <a:ext cx="10560049" cy="5184775"/>
          </a:xfrm>
          <a:prstGeom prst="rect">
            <a:avLst/>
          </a:prstGeom>
          <a:noFill/>
          <a:ln>
            <a:noFill/>
          </a:ln>
          <a:effectLst/>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altLang="en-US" noProof="0" dirty="0"/>
          </a:p>
        </p:txBody>
      </p:sp>
      <p:sp>
        <p:nvSpPr>
          <p:cNvPr id="5" name="TextBox 4">
            <a:extLst>
              <a:ext uri="{FF2B5EF4-FFF2-40B4-BE49-F238E27FC236}">
                <a16:creationId xmlns:a16="http://schemas.microsoft.com/office/drawing/2014/main" id="{A6649C0B-0B51-2DC5-2AB0-C70693D8EAB7}"/>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170529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sz="half" idx="1"/>
          </p:nvPr>
        </p:nvSpPr>
        <p:spPr>
          <a:xfrm>
            <a:off x="431800" y="1124546"/>
            <a:ext cx="5304160"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12368" y="1124545"/>
            <a:ext cx="5179483" cy="5184775"/>
          </a:xfrm>
        </p:spPr>
        <p:txBody>
          <a:bodyPr/>
          <a:lstStyle>
            <a:lvl1pPr>
              <a:lnSpc>
                <a:spcPct val="150000"/>
              </a:lnSpc>
              <a:defRPr sz="2000"/>
            </a:lvl1pPr>
            <a:lvl2pPr>
              <a:lnSpc>
                <a:spcPct val="150000"/>
              </a:lnSpc>
              <a:defRPr sz="1800"/>
            </a:lvl2pPr>
            <a:lvl3pPr>
              <a:lnSpc>
                <a:spcPct val="150000"/>
              </a:lnSpc>
              <a:defRPr sz="1800"/>
            </a:lvl3pPr>
            <a:lvl4pPr>
              <a:lnSpc>
                <a:spcPct val="150000"/>
              </a:lnSpc>
              <a:defRPr sz="1800"/>
            </a:lvl4pPr>
            <a:lvl5pPr>
              <a:lnSpc>
                <a:spcPct val="150000"/>
              </a:lnSpc>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a:extLst>
              <a:ext uri="{FF2B5EF4-FFF2-40B4-BE49-F238E27FC236}">
                <a16:creationId xmlns:a16="http://schemas.microsoft.com/office/drawing/2014/main" id="{05CC2B4D-6351-EFE1-762E-072F42C5B0EF}"/>
              </a:ext>
            </a:extLst>
          </p:cNvPr>
          <p:cNvSpPr>
            <a:spLocks noGrp="1" noChangeArrowheads="1"/>
          </p:cNvSpPr>
          <p:nvPr>
            <p:ph type="ftr" sz="quarter" idx="10"/>
          </p:nvPr>
        </p:nvSpPr>
        <p:spPr>
          <a:ln/>
        </p:spPr>
        <p:txBody>
          <a:bodyPr/>
          <a:lstStyle>
            <a:lvl1pPr>
              <a:defRPr/>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p:txBody>
      </p:sp>
      <p:sp>
        <p:nvSpPr>
          <p:cNvPr id="7" name="TextBox 6">
            <a:extLst>
              <a:ext uri="{FF2B5EF4-FFF2-40B4-BE49-F238E27FC236}">
                <a16:creationId xmlns:a16="http://schemas.microsoft.com/office/drawing/2014/main" id="{0E14FC7B-138D-9BBB-5D43-11F2B88DB261}"/>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spTree>
    <p:extLst>
      <p:ext uri="{BB962C8B-B14F-4D97-AF65-F5344CB8AC3E}">
        <p14:creationId xmlns:p14="http://schemas.microsoft.com/office/powerpoint/2010/main" val="405920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65F24673-54B8-803A-7CE9-9BC1812B65D9}"/>
              </a:ext>
            </a:extLst>
          </p:cNvPr>
          <p:cNvSpPr txBox="1">
            <a:spLocks noChangeArrowheads="1"/>
          </p:cNvSpPr>
          <p:nvPr userDrawn="1"/>
        </p:nvSpPr>
        <p:spPr bwMode="auto">
          <a:xfrm>
            <a:off x="1295401" y="4797426"/>
            <a:ext cx="7296151" cy="366713"/>
          </a:xfrm>
          <a:prstGeom prst="rect">
            <a:avLst/>
          </a:prstGeom>
          <a:noFill/>
          <a:ln>
            <a:noFill/>
          </a:ln>
          <a:effectLst/>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defRPr/>
            </a:pPr>
            <a:endParaRPr lang="en-US" altLang="en-US" sz="1800" b="0">
              <a:solidFill>
                <a:srgbClr val="FF6600"/>
              </a:solidFill>
            </a:endParaRPr>
          </a:p>
        </p:txBody>
      </p:sp>
      <p:sp>
        <p:nvSpPr>
          <p:cNvPr id="10" name="TextBox 11">
            <a:extLst>
              <a:ext uri="{FF2B5EF4-FFF2-40B4-BE49-F238E27FC236}">
                <a16:creationId xmlns:a16="http://schemas.microsoft.com/office/drawing/2014/main" id="{165AD43D-5469-380A-8000-9CE393F6CCF2}"/>
              </a:ext>
            </a:extLst>
          </p:cNvPr>
          <p:cNvSpPr txBox="1">
            <a:spLocks noChangeArrowheads="1"/>
          </p:cNvSpPr>
          <p:nvPr userDrawn="1"/>
        </p:nvSpPr>
        <p:spPr bwMode="auto">
          <a:xfrm>
            <a:off x="2142678" y="95615"/>
            <a:ext cx="7620000" cy="642937"/>
          </a:xfrm>
          <a:prstGeom prst="rect">
            <a:avLst/>
          </a:prstGeom>
          <a:noFill/>
          <a:ln>
            <a:noFill/>
          </a:ln>
        </p:spPr>
        <p:txBody>
          <a:bodyPr>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algn="ctr" eaLnBrk="1" hangingPunct="1">
              <a:defRPr/>
            </a:pPr>
            <a:r>
              <a:rPr lang="en-US" altLang="en-US" sz="1600" b="0" dirty="0" err="1">
                <a:cs typeface="Arial" charset="0"/>
              </a:rPr>
              <a:t>Trường</a:t>
            </a:r>
            <a:r>
              <a:rPr lang="en-US" altLang="en-US" sz="1600" b="0" dirty="0">
                <a:cs typeface="Arial" charset="0"/>
              </a:rPr>
              <a:t> ĐH Khoa </a:t>
            </a:r>
            <a:r>
              <a:rPr lang="en-US" altLang="en-US" sz="1600" b="0" dirty="0" err="1">
                <a:cs typeface="Arial" charset="0"/>
              </a:rPr>
              <a:t>Học</a:t>
            </a:r>
            <a:r>
              <a:rPr lang="en-US" altLang="en-US" sz="1600" b="0" dirty="0">
                <a:cs typeface="Arial" charset="0"/>
              </a:rPr>
              <a:t> </a:t>
            </a:r>
            <a:r>
              <a:rPr lang="en-US" altLang="en-US" sz="1600" b="0" dirty="0" err="1">
                <a:cs typeface="Arial" charset="0"/>
              </a:rPr>
              <a:t>Tự</a:t>
            </a:r>
            <a:r>
              <a:rPr lang="en-US" altLang="en-US" sz="1600" b="0" dirty="0">
                <a:cs typeface="Arial" charset="0"/>
              </a:rPr>
              <a:t> </a:t>
            </a:r>
            <a:r>
              <a:rPr lang="en-US" altLang="en-US" sz="1600" b="0" dirty="0" err="1">
                <a:cs typeface="Arial" charset="0"/>
              </a:rPr>
              <a:t>Nhiên</a:t>
            </a:r>
            <a:r>
              <a:rPr lang="en-US" altLang="en-US" sz="1600" b="0" dirty="0">
                <a:cs typeface="Arial" charset="0"/>
              </a:rPr>
              <a:t> Tp. </a:t>
            </a:r>
            <a:r>
              <a:rPr lang="en-US" altLang="en-US" sz="1600" b="0" dirty="0" err="1">
                <a:cs typeface="Arial" charset="0"/>
              </a:rPr>
              <a:t>Hồ</a:t>
            </a:r>
            <a:r>
              <a:rPr lang="en-US" altLang="en-US" sz="1600" b="0" dirty="0">
                <a:cs typeface="Arial" charset="0"/>
              </a:rPr>
              <a:t> </a:t>
            </a:r>
            <a:r>
              <a:rPr lang="en-US" altLang="en-US" sz="1600" b="0" dirty="0" err="1">
                <a:cs typeface="Arial" charset="0"/>
              </a:rPr>
              <a:t>Chí</a:t>
            </a:r>
            <a:r>
              <a:rPr lang="en-US" altLang="en-US" sz="1600" b="0" dirty="0">
                <a:cs typeface="Arial" charset="0"/>
              </a:rPr>
              <a:t> Minh</a:t>
            </a:r>
          </a:p>
          <a:p>
            <a:pPr algn="ctr" eaLnBrk="1" hangingPunct="1">
              <a:spcBef>
                <a:spcPct val="25000"/>
              </a:spcBef>
              <a:defRPr/>
            </a:pPr>
            <a:r>
              <a:rPr lang="en-US" altLang="en-US" sz="1600" dirty="0">
                <a:cs typeface="Arial" charset="0"/>
              </a:rPr>
              <a:t>TRUNG TÂM TIN HỌC</a:t>
            </a:r>
            <a:endParaRPr lang="en-US" altLang="en-US" sz="1800" b="0" dirty="0">
              <a:cs typeface="Arial" charset="0"/>
            </a:endParaRPr>
          </a:p>
        </p:txBody>
      </p:sp>
      <p:pic>
        <p:nvPicPr>
          <p:cNvPr id="11" name="Picture 54" descr="Logo moi">
            <a:extLst>
              <a:ext uri="{FF2B5EF4-FFF2-40B4-BE49-F238E27FC236}">
                <a16:creationId xmlns:a16="http://schemas.microsoft.com/office/drawing/2014/main" id="{F9F6DCD3-002A-BA65-0AAE-2CF67383B97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5468" y="42864"/>
            <a:ext cx="1640417" cy="122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55">
            <a:extLst>
              <a:ext uri="{FF2B5EF4-FFF2-40B4-BE49-F238E27FC236}">
                <a16:creationId xmlns:a16="http://schemas.microsoft.com/office/drawing/2014/main" id="{5A4652FB-3591-74F2-65BC-C63C5E8E1DBE}"/>
              </a:ext>
            </a:extLst>
          </p:cNvPr>
          <p:cNvSpPr>
            <a:spLocks noChangeShapeType="1"/>
          </p:cNvSpPr>
          <p:nvPr userDrawn="1"/>
        </p:nvSpPr>
        <p:spPr bwMode="auto">
          <a:xfrm>
            <a:off x="9831917" y="2278064"/>
            <a:ext cx="0" cy="1150937"/>
          </a:xfrm>
          <a:prstGeom prst="line">
            <a:avLst/>
          </a:prstGeom>
          <a:noFill/>
          <a:ln w="28575">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6" name="Line 56">
            <a:extLst>
              <a:ext uri="{FF2B5EF4-FFF2-40B4-BE49-F238E27FC236}">
                <a16:creationId xmlns:a16="http://schemas.microsoft.com/office/drawing/2014/main" id="{CDE6E52B-E50D-AFB9-A4E2-F789DCD9C7EC}"/>
              </a:ext>
            </a:extLst>
          </p:cNvPr>
          <p:cNvSpPr>
            <a:spLocks noChangeShapeType="1"/>
          </p:cNvSpPr>
          <p:nvPr userDrawn="1"/>
        </p:nvSpPr>
        <p:spPr bwMode="auto">
          <a:xfrm flipV="1">
            <a:off x="2163234" y="3429000"/>
            <a:ext cx="7677151" cy="0"/>
          </a:xfrm>
          <a:prstGeom prst="line">
            <a:avLst/>
          </a:prstGeom>
          <a:noFill/>
          <a:ln w="5715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17" name="Text Box 59">
            <a:extLst>
              <a:ext uri="{FF2B5EF4-FFF2-40B4-BE49-F238E27FC236}">
                <a16:creationId xmlns:a16="http://schemas.microsoft.com/office/drawing/2014/main" id="{DDC630B6-7C6B-D0AE-DA50-91C58460E315}"/>
              </a:ext>
            </a:extLst>
          </p:cNvPr>
          <p:cNvSpPr txBox="1">
            <a:spLocks noChangeArrowheads="1"/>
          </p:cNvSpPr>
          <p:nvPr userDrawn="1"/>
        </p:nvSpPr>
        <p:spPr bwMode="auto">
          <a:xfrm>
            <a:off x="5746545" y="6163998"/>
            <a:ext cx="698909" cy="369974"/>
          </a:xfrm>
          <a:prstGeom prst="rect">
            <a:avLst/>
          </a:prstGeom>
          <a:noFill/>
          <a:ln>
            <a:noFill/>
          </a:ln>
          <a:effectLst/>
        </p:spPr>
        <p:txBody>
          <a:bodyPr wrap="none" lIns="92075" tIns="46038" rIns="92075" bIns="46038">
            <a:spAutoFit/>
          </a:bodyPr>
          <a:lstStyle>
            <a:lvl1pPr eaLnBrk="0" hangingPunct="0">
              <a:defRPr sz="2000" b="1">
                <a:solidFill>
                  <a:srgbClr val="333399"/>
                </a:solidFill>
                <a:latin typeface="Arial" charset="0"/>
              </a:defRPr>
            </a:lvl1pPr>
            <a:lvl2pPr marL="742950" indent="-285750" eaLnBrk="0" hangingPunct="0">
              <a:defRPr sz="2000" b="1">
                <a:solidFill>
                  <a:srgbClr val="333399"/>
                </a:solidFill>
                <a:latin typeface="Arial" charset="0"/>
              </a:defRPr>
            </a:lvl2pPr>
            <a:lvl3pPr marL="1143000" indent="-228600" eaLnBrk="0" hangingPunct="0">
              <a:defRPr sz="2000" b="1">
                <a:solidFill>
                  <a:srgbClr val="333399"/>
                </a:solidFill>
                <a:latin typeface="Arial" charset="0"/>
              </a:defRPr>
            </a:lvl3pPr>
            <a:lvl4pPr marL="1600200" indent="-228600" eaLnBrk="0" hangingPunct="0">
              <a:defRPr sz="2000" b="1">
                <a:solidFill>
                  <a:srgbClr val="333399"/>
                </a:solidFill>
                <a:latin typeface="Arial" charset="0"/>
              </a:defRPr>
            </a:lvl4pPr>
            <a:lvl5pPr marL="2057400" indent="-228600" eaLnBrk="0" hangingPunct="0">
              <a:defRPr sz="2000" b="1">
                <a:solidFill>
                  <a:srgbClr val="333399"/>
                </a:solidFill>
                <a:latin typeface="Arial" charset="0"/>
              </a:defRPr>
            </a:lvl5pPr>
            <a:lvl6pPr marL="25146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6pPr>
            <a:lvl7pPr marL="29718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7pPr>
            <a:lvl8pPr marL="34290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8pPr>
            <a:lvl9pPr marL="3886200" indent="-228600" eaLnBrk="0" fontAlgn="base" hangingPunct="0">
              <a:spcBef>
                <a:spcPct val="50000"/>
              </a:spcBef>
              <a:spcAft>
                <a:spcPct val="0"/>
              </a:spcAft>
              <a:buClr>
                <a:schemeClr val="tx2"/>
              </a:buClr>
              <a:buSzPct val="70000"/>
              <a:buFont typeface="Wingdings" pitchFamily="2" charset="2"/>
              <a:defRPr sz="2000" b="1">
                <a:solidFill>
                  <a:srgbClr val="333399"/>
                </a:solidFill>
                <a:latin typeface="Arial" charset="0"/>
              </a:defRPr>
            </a:lvl9pPr>
          </a:lstStyle>
          <a:p>
            <a:pPr eaLnBrk="1" hangingPunct="1">
              <a:spcBef>
                <a:spcPct val="50000"/>
              </a:spcBef>
              <a:buClr>
                <a:srgbClr val="330066"/>
              </a:buClr>
              <a:buSzPct val="70000"/>
              <a:buFont typeface="Wingdings" pitchFamily="2" charset="2"/>
              <a:buNone/>
              <a:defRPr/>
            </a:pPr>
            <a:r>
              <a:rPr lang="en-US" altLang="en-US" sz="1800" dirty="0"/>
              <a:t>2022</a:t>
            </a:r>
          </a:p>
        </p:txBody>
      </p:sp>
      <p:sp>
        <p:nvSpPr>
          <p:cNvPr id="18" name="Rectangle 4">
            <a:extLst>
              <a:ext uri="{FF2B5EF4-FFF2-40B4-BE49-F238E27FC236}">
                <a16:creationId xmlns:a16="http://schemas.microsoft.com/office/drawing/2014/main" id="{5EE05183-93BE-83AC-CB0A-E2579424F909}"/>
              </a:ext>
            </a:extLst>
          </p:cNvPr>
          <p:cNvSpPr>
            <a:spLocks noGrp="1" noChangeArrowheads="1"/>
          </p:cNvSpPr>
          <p:nvPr>
            <p:ph type="subTitle" sz="quarter" idx="1"/>
          </p:nvPr>
        </p:nvSpPr>
        <p:spPr>
          <a:xfrm>
            <a:off x="2998434" y="3594761"/>
            <a:ext cx="6817784" cy="668338"/>
          </a:xfrm>
        </p:spPr>
        <p:txBody>
          <a:bodyPr anchor="ctr"/>
          <a:lstStyle>
            <a:lvl1pPr marL="0" indent="0" algn="r">
              <a:spcBef>
                <a:spcPct val="100000"/>
              </a:spcBef>
              <a:buFont typeface="Wingdings" pitchFamily="2" charset="2"/>
              <a:buNone/>
              <a:defRPr sz="1800" i="1"/>
            </a:lvl1pPr>
          </a:lstStyle>
          <a:p>
            <a:pPr lvl="0"/>
            <a:r>
              <a:rPr lang="en-US" altLang="en-US" noProof="0" dirty="0"/>
              <a:t>Click to edit Master subtitle style</a:t>
            </a:r>
          </a:p>
        </p:txBody>
      </p:sp>
      <p:pic>
        <p:nvPicPr>
          <p:cNvPr id="19" name="Picture 18">
            <a:extLst>
              <a:ext uri="{FF2B5EF4-FFF2-40B4-BE49-F238E27FC236}">
                <a16:creationId xmlns:a16="http://schemas.microsoft.com/office/drawing/2014/main" id="{0129B7B9-99C7-BB7A-D9C5-1C4BD229DC2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04948" y="183639"/>
            <a:ext cx="2351584" cy="697208"/>
          </a:xfrm>
          <a:prstGeom prst="rect">
            <a:avLst/>
          </a:prstGeom>
        </p:spPr>
      </p:pic>
    </p:spTree>
    <p:extLst>
      <p:ext uri="{BB962C8B-B14F-4D97-AF65-F5344CB8AC3E}">
        <p14:creationId xmlns:p14="http://schemas.microsoft.com/office/powerpoint/2010/main" val="349288308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16B5DACA-ED6F-5010-AD05-301C0BFB0AE5}"/>
              </a:ext>
            </a:extLst>
          </p:cNvPr>
          <p:cNvSpPr>
            <a:spLocks noGrp="1" noChangeArrowheads="1"/>
          </p:cNvSpPr>
          <p:nvPr>
            <p:ph type="body" idx="1"/>
          </p:nvPr>
        </p:nvSpPr>
        <p:spPr bwMode="auto">
          <a:xfrm>
            <a:off x="431800" y="1112044"/>
            <a:ext cx="10560051"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endParaRPr lang="en-US" altLang="en-US" dirty="0"/>
          </a:p>
        </p:txBody>
      </p:sp>
      <p:sp>
        <p:nvSpPr>
          <p:cNvPr id="1027" name="Rectangle 3">
            <a:extLst>
              <a:ext uri="{FF2B5EF4-FFF2-40B4-BE49-F238E27FC236}">
                <a16:creationId xmlns:a16="http://schemas.microsoft.com/office/drawing/2014/main" id="{01B0E640-96B9-5109-CA03-0F6AA5FA322C}"/>
              </a:ext>
            </a:extLst>
          </p:cNvPr>
          <p:cNvSpPr>
            <a:spLocks noGrp="1" noChangeArrowheads="1"/>
          </p:cNvSpPr>
          <p:nvPr>
            <p:ph type="title"/>
          </p:nvPr>
        </p:nvSpPr>
        <p:spPr bwMode="auto">
          <a:xfrm>
            <a:off x="431800" y="188913"/>
            <a:ext cx="10560051"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p>
            <a:pPr lvl="0"/>
            <a:endParaRPr lang="en-US" altLang="en-US" dirty="0"/>
          </a:p>
        </p:txBody>
      </p:sp>
      <p:sp>
        <p:nvSpPr>
          <p:cNvPr id="1030" name="Rectangle 6">
            <a:extLst>
              <a:ext uri="{FF2B5EF4-FFF2-40B4-BE49-F238E27FC236}">
                <a16:creationId xmlns:a16="http://schemas.microsoft.com/office/drawing/2014/main" id="{547F2484-DE2E-AE04-8BBD-0E0F6BD93471}"/>
              </a:ext>
            </a:extLst>
          </p:cNvPr>
          <p:cNvSpPr>
            <a:spLocks noGrp="1" noChangeArrowheads="1"/>
          </p:cNvSpPr>
          <p:nvPr>
            <p:ph type="ftr" sz="quarter" idx="3"/>
          </p:nvPr>
        </p:nvSpPr>
        <p:spPr bwMode="auto">
          <a:xfrm>
            <a:off x="914400" y="6597650"/>
            <a:ext cx="10077451" cy="215900"/>
          </a:xfrm>
          <a:prstGeom prst="rect">
            <a:avLst/>
          </a:prstGeom>
          <a:noFill/>
          <a:ln>
            <a:noFill/>
          </a:ln>
          <a:effectLst/>
        </p:spPr>
        <p:txBody>
          <a:bodyPr vert="horz" wrap="square" lIns="92075" tIns="46038" rIns="92075" bIns="46038" numCol="1" anchor="t" anchorCtr="0" compatLnSpc="1">
            <a:prstTxWarp prst="textNoShape">
              <a:avLst/>
            </a:prstTxWarp>
          </a:bodyPr>
          <a:lstStyle>
            <a:lvl1pPr algn="ctr">
              <a:spcBef>
                <a:spcPct val="0"/>
              </a:spcBef>
              <a:buClrTx/>
              <a:buSzTx/>
              <a:buFontTx/>
              <a:buNone/>
              <a:defRPr sz="1200" b="0"/>
            </a:lvl1pPr>
          </a:lstStyle>
          <a:p>
            <a:pPr algn="ctr">
              <a:defRPr/>
            </a:pPr>
            <a:r>
              <a:rPr lang="en-US" sz="1200" b="0" dirty="0"/>
              <a:t>Fundamentals of Python - </a:t>
            </a:r>
            <a:r>
              <a:rPr lang="en-US" sz="1200" b="0" dirty="0" err="1"/>
              <a:t>Lập</a:t>
            </a:r>
            <a:r>
              <a:rPr lang="en-US" sz="1200" b="0" dirty="0"/>
              <a:t> </a:t>
            </a:r>
            <a:r>
              <a:rPr lang="en-US" sz="1200" b="0" dirty="0" err="1"/>
              <a:t>trình</a:t>
            </a:r>
            <a:r>
              <a:rPr lang="en-US" sz="1200" b="0" dirty="0"/>
              <a:t> Python </a:t>
            </a:r>
            <a:r>
              <a:rPr lang="en-US" sz="1200" b="0" dirty="0" err="1"/>
              <a:t>cơ</a:t>
            </a:r>
            <a:r>
              <a:rPr lang="en-US" sz="1200" b="0" dirty="0"/>
              <a:t> </a:t>
            </a:r>
            <a:r>
              <a:rPr lang="en-US" sz="1200" b="0" dirty="0" err="1"/>
              <a:t>bản</a:t>
            </a:r>
            <a:endParaRPr lang="en-US" sz="1200" b="0" dirty="0"/>
          </a:p>
          <a:p>
            <a:pPr>
              <a:defRPr/>
            </a:pPr>
            <a:endParaRPr lang="en-US" altLang="en-US" dirty="0"/>
          </a:p>
        </p:txBody>
      </p:sp>
      <p:sp>
        <p:nvSpPr>
          <p:cNvPr id="2" name="Line 40">
            <a:extLst>
              <a:ext uri="{FF2B5EF4-FFF2-40B4-BE49-F238E27FC236}">
                <a16:creationId xmlns:a16="http://schemas.microsoft.com/office/drawing/2014/main" id="{C8817B4F-1717-F71B-E7C6-57D8A63DE18C}"/>
              </a:ext>
            </a:extLst>
          </p:cNvPr>
          <p:cNvSpPr>
            <a:spLocks noChangeShapeType="1"/>
          </p:cNvSpPr>
          <p:nvPr/>
        </p:nvSpPr>
        <p:spPr bwMode="auto">
          <a:xfrm>
            <a:off x="436034" y="1052513"/>
            <a:ext cx="10699751" cy="0"/>
          </a:xfrm>
          <a:prstGeom prst="line">
            <a:avLst/>
          </a:prstGeom>
          <a:noFill/>
          <a:ln w="38100">
            <a:solidFill>
              <a:srgbClr val="33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 name="Date Placeholder 3">
            <a:extLst>
              <a:ext uri="{FF2B5EF4-FFF2-40B4-BE49-F238E27FC236}">
                <a16:creationId xmlns:a16="http://schemas.microsoft.com/office/drawing/2014/main" id="{864C266C-4A3D-19A2-7727-7951E20D3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B503C-7B01-4434-8F9F-F81B2B853C81}" type="datetimeFigureOut">
              <a:rPr lang="en-US" smtClean="0"/>
              <a:t>09-Nov-22</a:t>
            </a:fld>
            <a:endParaRPr lang="en-US" dirty="0"/>
          </a:p>
        </p:txBody>
      </p:sp>
      <p:sp>
        <p:nvSpPr>
          <p:cNvPr id="5" name="TextBox 4">
            <a:extLst>
              <a:ext uri="{FF2B5EF4-FFF2-40B4-BE49-F238E27FC236}">
                <a16:creationId xmlns:a16="http://schemas.microsoft.com/office/drawing/2014/main" id="{31705A81-A463-9A3A-DDD1-37B39EAC3F1F}"/>
              </a:ext>
            </a:extLst>
          </p:cNvPr>
          <p:cNvSpPr txBox="1"/>
          <p:nvPr userDrawn="1"/>
        </p:nvSpPr>
        <p:spPr>
          <a:xfrm>
            <a:off x="11586639" y="6581001"/>
            <a:ext cx="576064" cy="276999"/>
          </a:xfrm>
          <a:prstGeom prst="rect">
            <a:avLst/>
          </a:prstGeom>
          <a:noFill/>
        </p:spPr>
        <p:txBody>
          <a:bodyPr wrap="square" rtlCol="0">
            <a:spAutoFit/>
          </a:bodyPr>
          <a:lstStyle/>
          <a:p>
            <a:pPr algn="ctr"/>
            <a:fld id="{5B276EEE-63D5-4708-9E49-332F4B35BEFA}" type="slidenum">
              <a:rPr lang="en-US" sz="1200" smtClean="0">
                <a:solidFill>
                  <a:srgbClr val="0000FF"/>
                </a:solidFill>
              </a:rPr>
              <a:pPr algn="ctr"/>
              <a:t>‹#›</a:t>
            </a:fld>
            <a:endParaRPr lang="en-US" sz="1200" dirty="0">
              <a:solidFill>
                <a:srgbClr val="0000FF"/>
              </a:solidFill>
            </a:endParaRPr>
          </a:p>
        </p:txBody>
      </p:sp>
      <p:pic>
        <p:nvPicPr>
          <p:cNvPr id="6" name="Picture 5">
            <a:extLst>
              <a:ext uri="{FF2B5EF4-FFF2-40B4-BE49-F238E27FC236}">
                <a16:creationId xmlns:a16="http://schemas.microsoft.com/office/drawing/2014/main" id="{6B2D73B3-9016-D1BD-9E09-005B3355E1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192948" y="192016"/>
            <a:ext cx="787382" cy="860497"/>
          </a:xfrm>
          <a:prstGeom prst="rect">
            <a:avLst/>
          </a:prstGeom>
        </p:spPr>
      </p:pic>
      <p:pic>
        <p:nvPicPr>
          <p:cNvPr id="7" name="Picture 75" descr="Logo T3H">
            <a:extLst>
              <a:ext uri="{FF2B5EF4-FFF2-40B4-BE49-F238E27FC236}">
                <a16:creationId xmlns:a16="http://schemas.microsoft.com/office/drawing/2014/main" id="{8E7D2241-4212-5237-2E1E-93F767C7A5BC}"/>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418" y="6335742"/>
            <a:ext cx="452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0110030"/>
      </p:ext>
    </p:extLst>
  </p:cSld>
  <p:clrMap bg1="lt1" tx1="dk1" bg2="lt2" tx2="dk2" accent1="accent1" accent2="accent2" accent3="accent3" accent4="accent4" accent5="accent5" accent6="accent6" hlink="hlink" folHlink="folHlink"/>
  <p:sldLayoutIdLst>
    <p:sldLayoutId id="2147484959" r:id="rId1"/>
    <p:sldLayoutId id="2147484960" r:id="rId2"/>
    <p:sldLayoutId id="2147484961" r:id="rId3"/>
    <p:sldLayoutId id="2147484962" r:id="rId4"/>
  </p:sldLayoutIdLst>
  <p:hf sldNum="0" hdr="0" ftr="0" dt="0"/>
  <p:txStyles>
    <p:title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p:titleStyle>
    <p:bodyStyle>
      <a:lvl1pPr marL="342900" indent="-342900" algn="l" rtl="0" eaLnBrk="0" fontAlgn="base" hangingPunct="0">
        <a:lnSpc>
          <a:spcPct val="150000"/>
        </a:lnSpc>
        <a:spcBef>
          <a:spcPct val="125000"/>
        </a:spcBef>
        <a:spcAft>
          <a:spcPct val="0"/>
        </a:spcAft>
        <a:buClr>
          <a:schemeClr val="tx2"/>
        </a:buClr>
        <a:buSzPct val="90000"/>
        <a:buFont typeface="Wingdings" panose="05000000000000000000" pitchFamily="2" charset="2"/>
        <a:buChar char="q"/>
        <a:defRPr b="1">
          <a:solidFill>
            <a:srgbClr val="333399"/>
          </a:solidFill>
          <a:latin typeface="+mn-lt"/>
          <a:ea typeface="+mn-ea"/>
          <a:cs typeface="+mn-cs"/>
        </a:defRPr>
      </a:lvl1pPr>
      <a:lvl2pPr marL="692150" indent="-234950" algn="l" rtl="0" eaLnBrk="0" fontAlgn="base" hangingPunct="0">
        <a:lnSpc>
          <a:spcPct val="125000"/>
        </a:lnSpc>
        <a:spcBef>
          <a:spcPct val="25000"/>
        </a:spcBef>
        <a:spcAft>
          <a:spcPct val="0"/>
        </a:spcAft>
        <a:buClr>
          <a:srgbClr val="333399"/>
        </a:buClr>
        <a:buFont typeface="Times New Roman" panose="02020603050405020304" pitchFamily="18" charset="0"/>
        <a:buChar char="●"/>
        <a:defRPr>
          <a:solidFill>
            <a:srgbClr val="333399"/>
          </a:solidFill>
          <a:latin typeface="+mn-lt"/>
        </a:defRPr>
      </a:lvl2pPr>
      <a:lvl3pPr marL="987425" indent="-180975" algn="l" rtl="0" eaLnBrk="0" fontAlgn="base" hangingPunct="0">
        <a:lnSpc>
          <a:spcPct val="125000"/>
        </a:lnSpc>
        <a:spcBef>
          <a:spcPct val="25000"/>
        </a:spcBef>
        <a:spcAft>
          <a:spcPct val="0"/>
        </a:spcAft>
        <a:buClr>
          <a:schemeClr val="accent2"/>
        </a:buClr>
        <a:buFont typeface="Wingdings" panose="05000000000000000000" pitchFamily="2" charset="2"/>
        <a:buChar char="§"/>
        <a:defRPr>
          <a:solidFill>
            <a:srgbClr val="3366FF"/>
          </a:solidFill>
          <a:latin typeface="+mn-lt"/>
        </a:defRPr>
      </a:lvl3pPr>
      <a:lvl4pPr marL="1281113" indent="-179388"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20320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203200"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9.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a:extLst>
              <a:ext uri="{FF2B5EF4-FFF2-40B4-BE49-F238E27FC236}">
                <a16:creationId xmlns:a16="http://schemas.microsoft.com/office/drawing/2014/main" id="{7C44E336-B50A-4A3D-ACC2-9DF5B0F35F5E}"/>
              </a:ext>
            </a:extLst>
          </p:cNvPr>
          <p:cNvSpPr>
            <a:spLocks noGrp="1" noChangeArrowheads="1"/>
          </p:cNvSpPr>
          <p:nvPr>
            <p:ph type="subTitle" sz="quarter" idx="1"/>
          </p:nvPr>
        </p:nvSpPr>
        <p:spPr/>
        <p:txBody>
          <a:bodyPr/>
          <a:lstStyle/>
          <a:p>
            <a:r>
              <a:rPr lang="en-US" altLang="en-US" dirty="0" err="1"/>
              <a:t>Phòng</a:t>
            </a:r>
            <a:r>
              <a:rPr lang="en-US" altLang="en-US" dirty="0"/>
              <a:t> </a:t>
            </a:r>
            <a:r>
              <a:rPr lang="en-US" altLang="en-US" dirty="0" err="1"/>
              <a:t>Lập</a:t>
            </a:r>
            <a:r>
              <a:rPr lang="en-US" altLang="en-US" dirty="0"/>
              <a:t> </a:t>
            </a:r>
            <a:r>
              <a:rPr lang="en-US" altLang="en-US" dirty="0" err="1"/>
              <a:t>Trình</a:t>
            </a:r>
            <a:r>
              <a:rPr lang="en-US" altLang="en-US" dirty="0"/>
              <a:t> - </a:t>
            </a:r>
            <a:r>
              <a:rPr lang="en-US" altLang="en-US" dirty="0" err="1"/>
              <a:t>Mạng</a:t>
            </a:r>
            <a:endParaRPr lang="en-US" altLang="en-US" dirty="0"/>
          </a:p>
        </p:txBody>
      </p:sp>
      <p:sp>
        <p:nvSpPr>
          <p:cNvPr id="3" name="Rectangle 4">
            <a:extLst>
              <a:ext uri="{FF2B5EF4-FFF2-40B4-BE49-F238E27FC236}">
                <a16:creationId xmlns:a16="http://schemas.microsoft.com/office/drawing/2014/main" id="{70F31A58-C715-ACA6-093C-723C6909BAAF}"/>
              </a:ext>
            </a:extLst>
          </p:cNvPr>
          <p:cNvSpPr txBox="1">
            <a:spLocks noChangeArrowheads="1"/>
          </p:cNvSpPr>
          <p:nvPr/>
        </p:nvSpPr>
        <p:spPr bwMode="auto">
          <a:xfrm>
            <a:off x="2599443" y="2161399"/>
            <a:ext cx="72167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b" anchorCtr="0" compatLnSpc="1">
            <a:prstTxWarp prst="textNoShape">
              <a:avLst/>
            </a:prstTxWarp>
          </a:bodyPr>
          <a:lstStyle>
            <a:lvl1pPr algn="l" rtl="0" eaLnBrk="0" fontAlgn="base" hangingPunct="0">
              <a:spcBef>
                <a:spcPct val="0"/>
              </a:spcBef>
              <a:spcAft>
                <a:spcPct val="0"/>
              </a:spcAft>
              <a:defRPr sz="2400" b="1">
                <a:solidFill>
                  <a:srgbClr val="0000FF"/>
                </a:solidFill>
                <a:latin typeface="+mj-lt"/>
                <a:ea typeface="+mj-ea"/>
                <a:cs typeface="+mj-cs"/>
              </a:defRPr>
            </a:lvl1pPr>
            <a:lvl2pPr algn="l" rtl="0" eaLnBrk="0" fontAlgn="base" hangingPunct="0">
              <a:spcBef>
                <a:spcPct val="0"/>
              </a:spcBef>
              <a:spcAft>
                <a:spcPct val="0"/>
              </a:spcAft>
              <a:defRPr sz="2800" b="1">
                <a:solidFill>
                  <a:srgbClr val="0000FF"/>
                </a:solidFill>
                <a:latin typeface="Arial" charset="0"/>
              </a:defRPr>
            </a:lvl2pPr>
            <a:lvl3pPr algn="l" rtl="0" eaLnBrk="0" fontAlgn="base" hangingPunct="0">
              <a:spcBef>
                <a:spcPct val="0"/>
              </a:spcBef>
              <a:spcAft>
                <a:spcPct val="0"/>
              </a:spcAft>
              <a:defRPr sz="2800" b="1">
                <a:solidFill>
                  <a:srgbClr val="0000FF"/>
                </a:solidFill>
                <a:latin typeface="Arial" charset="0"/>
              </a:defRPr>
            </a:lvl3pPr>
            <a:lvl4pPr algn="l" rtl="0" eaLnBrk="0" fontAlgn="base" hangingPunct="0">
              <a:spcBef>
                <a:spcPct val="0"/>
              </a:spcBef>
              <a:spcAft>
                <a:spcPct val="0"/>
              </a:spcAft>
              <a:defRPr sz="2800" b="1">
                <a:solidFill>
                  <a:srgbClr val="0000FF"/>
                </a:solidFill>
                <a:latin typeface="Arial" charset="0"/>
              </a:defRPr>
            </a:lvl4pPr>
            <a:lvl5pPr algn="l" rtl="0" eaLnBrk="0" fontAlgn="base" hangingPunct="0">
              <a:spcBef>
                <a:spcPct val="0"/>
              </a:spcBef>
              <a:spcAft>
                <a:spcPct val="0"/>
              </a:spcAft>
              <a:defRPr sz="2800" b="1">
                <a:solidFill>
                  <a:srgbClr val="0000FF"/>
                </a:solidFill>
                <a:latin typeface="Arial" charset="0"/>
              </a:defRPr>
            </a:lvl5pPr>
            <a:lvl6pPr marL="457200" algn="l" rtl="0" fontAlgn="base">
              <a:spcBef>
                <a:spcPct val="0"/>
              </a:spcBef>
              <a:spcAft>
                <a:spcPct val="0"/>
              </a:spcAft>
              <a:defRPr sz="2800" b="1">
                <a:solidFill>
                  <a:srgbClr val="0000FF"/>
                </a:solidFill>
                <a:latin typeface="Arial" charset="0"/>
              </a:defRPr>
            </a:lvl6pPr>
            <a:lvl7pPr marL="914400" algn="l" rtl="0" fontAlgn="base">
              <a:spcBef>
                <a:spcPct val="0"/>
              </a:spcBef>
              <a:spcAft>
                <a:spcPct val="0"/>
              </a:spcAft>
              <a:defRPr sz="2800" b="1">
                <a:solidFill>
                  <a:srgbClr val="0000FF"/>
                </a:solidFill>
                <a:latin typeface="Arial" charset="0"/>
              </a:defRPr>
            </a:lvl7pPr>
            <a:lvl8pPr marL="1371600" algn="l" rtl="0" fontAlgn="base">
              <a:spcBef>
                <a:spcPct val="0"/>
              </a:spcBef>
              <a:spcAft>
                <a:spcPct val="0"/>
              </a:spcAft>
              <a:defRPr sz="2800" b="1">
                <a:solidFill>
                  <a:srgbClr val="0000FF"/>
                </a:solidFill>
                <a:latin typeface="Arial" charset="0"/>
              </a:defRPr>
            </a:lvl8pPr>
            <a:lvl9pPr marL="1828800" algn="l" rtl="0" fontAlgn="base">
              <a:spcBef>
                <a:spcPct val="0"/>
              </a:spcBef>
              <a:spcAft>
                <a:spcPct val="0"/>
              </a:spcAft>
              <a:defRPr sz="2800" b="1">
                <a:solidFill>
                  <a:srgbClr val="0000FF"/>
                </a:solidFill>
                <a:latin typeface="Arial" charset="0"/>
              </a:defRPr>
            </a:lvl9pPr>
          </a:lstStyle>
          <a:p>
            <a:pPr algn="r" eaLnBrk="1" hangingPunct="1">
              <a:lnSpc>
                <a:spcPct val="150000"/>
              </a:lnSpc>
            </a:pPr>
            <a:r>
              <a:rPr lang="en-US" altLang="en-US" sz="2800" kern="0" dirty="0" err="1">
                <a:latin typeface="Tahoma" panose="020B0604030504040204" pitchFamily="34" charset="0"/>
                <a:ea typeface="Tahoma" panose="020B0604030504040204" pitchFamily="34" charset="0"/>
                <a:cs typeface="Tahoma" panose="020B0604030504040204" pitchFamily="34" charset="0"/>
              </a:rPr>
              <a:t>Lập</a:t>
            </a:r>
            <a:r>
              <a:rPr lang="en-US" altLang="en-US" sz="2800" kern="0" dirty="0">
                <a:latin typeface="Tahoma" panose="020B0604030504040204" pitchFamily="34" charset="0"/>
                <a:ea typeface="Tahoma" panose="020B0604030504040204" pitchFamily="34" charset="0"/>
                <a:cs typeface="Tahoma" panose="020B0604030504040204" pitchFamily="34" charset="0"/>
              </a:rPr>
              <a:t> </a:t>
            </a:r>
            <a:r>
              <a:rPr lang="en-US" altLang="en-US" sz="2800" kern="0" dirty="0" err="1">
                <a:latin typeface="Tahoma" panose="020B0604030504040204" pitchFamily="34" charset="0"/>
                <a:ea typeface="Tahoma" panose="020B0604030504040204" pitchFamily="34" charset="0"/>
                <a:cs typeface="Tahoma" panose="020B0604030504040204" pitchFamily="34" charset="0"/>
              </a:rPr>
              <a:t>trình</a:t>
            </a:r>
            <a:r>
              <a:rPr lang="en-US" altLang="en-US" sz="2800" kern="0" dirty="0">
                <a:latin typeface="Tahoma" panose="020B0604030504040204" pitchFamily="34" charset="0"/>
                <a:ea typeface="Tahoma" panose="020B0604030504040204" pitchFamily="34" charset="0"/>
                <a:cs typeface="Tahoma" panose="020B0604030504040204" pitchFamily="34" charset="0"/>
              </a:rPr>
              <a:t> Python </a:t>
            </a:r>
            <a:r>
              <a:rPr lang="en-US" altLang="en-US" sz="2800" kern="0" dirty="0" err="1">
                <a:latin typeface="Tahoma" panose="020B0604030504040204" pitchFamily="34" charset="0"/>
                <a:ea typeface="Tahoma" panose="020B0604030504040204" pitchFamily="34" charset="0"/>
                <a:cs typeface="Tahoma" panose="020B0604030504040204" pitchFamily="34" charset="0"/>
              </a:rPr>
              <a:t>cơ</a:t>
            </a:r>
            <a:r>
              <a:rPr lang="en-US" altLang="en-US" sz="2800" kern="0" dirty="0">
                <a:latin typeface="Tahoma" panose="020B0604030504040204" pitchFamily="34" charset="0"/>
                <a:ea typeface="Tahoma" panose="020B0604030504040204" pitchFamily="34" charset="0"/>
                <a:cs typeface="Tahoma" panose="020B0604030504040204" pitchFamily="34" charset="0"/>
              </a:rPr>
              <a:t> </a:t>
            </a:r>
            <a:r>
              <a:rPr lang="en-US" altLang="en-US" sz="2800" kern="0" dirty="0" err="1">
                <a:latin typeface="Tahoma" panose="020B0604030504040204" pitchFamily="34" charset="0"/>
                <a:ea typeface="Tahoma" panose="020B0604030504040204" pitchFamily="34" charset="0"/>
                <a:cs typeface="Tahoma" panose="020B0604030504040204" pitchFamily="34" charset="0"/>
              </a:rPr>
              <a:t>bản</a:t>
            </a:r>
            <a:br>
              <a:rPr lang="en-US" altLang="en-US" kern="0" dirty="0">
                <a:solidFill>
                  <a:srgbClr val="FF00FF"/>
                </a:solidFill>
                <a:latin typeface="Tahoma" panose="020B0604030504040204" pitchFamily="34" charset="0"/>
                <a:ea typeface="Tahoma" panose="020B0604030504040204" pitchFamily="34" charset="0"/>
                <a:cs typeface="Tahoma" panose="020B0604030504040204" pitchFamily="34" charset="0"/>
              </a:rPr>
            </a:b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Bài</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11: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Tập</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tin –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Thư</a:t>
            </a:r>
            <a:r>
              <a:rPr lang="en-US" altLang="en-US" sz="2400" dirty="0">
                <a:solidFill>
                  <a:srgbClr val="FF6600"/>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rgbClr val="FF6600"/>
                </a:solidFill>
                <a:latin typeface="Tahoma" panose="020B0604030504040204" pitchFamily="34" charset="0"/>
                <a:ea typeface="Tahoma" panose="020B0604030504040204" pitchFamily="34" charset="0"/>
                <a:cs typeface="Tahoma" panose="020B0604030504040204" pitchFamily="34" charset="0"/>
              </a:rPr>
              <a:t>mục</a:t>
            </a:r>
            <a:endParaRPr lang="en-US" altLang="en-US" kern="0" dirty="0">
              <a:solidFill>
                <a:srgbClr val="FF6600"/>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4882B868-31DC-2C04-2FA8-8EA9D51E98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9369" y="2231688"/>
            <a:ext cx="1222375" cy="122237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b="0" dirty="0" err="1"/>
              <a:t>Sử</a:t>
            </a:r>
            <a:r>
              <a:rPr lang="en-US" altLang="en-US" b="0" dirty="0"/>
              <a:t> </a:t>
            </a:r>
            <a:r>
              <a:rPr lang="en-US" altLang="en-US" b="0" dirty="0" err="1"/>
              <a:t>dụng</a:t>
            </a:r>
            <a:r>
              <a:rPr lang="en-US" altLang="en-US" b="0" dirty="0"/>
              <a:t> </a:t>
            </a:r>
            <a:r>
              <a:rPr lang="en-US" altLang="en-US" b="0" dirty="0" err="1"/>
              <a:t>phương</a:t>
            </a:r>
            <a:r>
              <a:rPr lang="en-US" altLang="en-US" b="0" dirty="0"/>
              <a:t> </a:t>
            </a:r>
            <a:r>
              <a:rPr lang="en-US" altLang="en-US" b="0" dirty="0" err="1"/>
              <a:t>thức</a:t>
            </a:r>
            <a:r>
              <a:rPr lang="en-US" altLang="en-US" b="0" dirty="0"/>
              <a:t> </a:t>
            </a:r>
            <a:r>
              <a:rPr lang="en-US" altLang="en-US" b="0" dirty="0" err="1">
                <a:solidFill>
                  <a:srgbClr val="FF0000"/>
                </a:solidFill>
              </a:rPr>
              <a:t>readline</a:t>
            </a:r>
            <a:r>
              <a:rPr lang="en-US" altLang="en-US" b="0" dirty="0">
                <a:solidFill>
                  <a:srgbClr val="FF0000"/>
                </a:solidFill>
              </a:rPr>
              <a:t>()</a:t>
            </a:r>
            <a:r>
              <a:rPr lang="en-US" altLang="en-US" b="0" dirty="0"/>
              <a:t> </a:t>
            </a:r>
            <a:r>
              <a:rPr lang="en-US" altLang="en-US" b="0" dirty="0" err="1"/>
              <a:t>hoặc</a:t>
            </a:r>
            <a:r>
              <a:rPr lang="en-US" altLang="en-US" b="0" dirty="0"/>
              <a:t> </a:t>
            </a:r>
            <a:r>
              <a:rPr lang="en-US" altLang="en-US" b="0" dirty="0" err="1">
                <a:solidFill>
                  <a:srgbClr val="FF0000"/>
                </a:solidFill>
              </a:rPr>
              <a:t>readlines</a:t>
            </a:r>
            <a:r>
              <a:rPr lang="en-US" altLang="en-US" b="0" dirty="0">
                <a:solidFill>
                  <a:srgbClr val="FF0000"/>
                </a:solidFill>
              </a:rPr>
              <a:t>()</a:t>
            </a:r>
          </a:p>
          <a:p>
            <a:pPr lvl="1"/>
            <a:r>
              <a:rPr lang="en-US" altLang="en-US" dirty="0" err="1"/>
              <a:t>Cú</a:t>
            </a:r>
            <a:r>
              <a:rPr lang="en-US" altLang="en-US" dirty="0"/>
              <a:t> </a:t>
            </a:r>
            <a:r>
              <a:rPr lang="en-US" altLang="en-US" dirty="0" err="1"/>
              <a:t>pháp</a:t>
            </a:r>
            <a:r>
              <a:rPr lang="en-US" altLang="en-US" dirty="0"/>
              <a:t>: </a:t>
            </a:r>
            <a:r>
              <a:rPr lang="en-US" altLang="en-US" dirty="0" err="1">
                <a:solidFill>
                  <a:srgbClr val="FF0000"/>
                </a:solidFill>
              </a:rPr>
              <a:t>string_variable</a:t>
            </a:r>
            <a:r>
              <a:rPr lang="en-US" altLang="en-US" dirty="0">
                <a:solidFill>
                  <a:srgbClr val="FF0000"/>
                </a:solidFill>
              </a:rPr>
              <a:t> = </a:t>
            </a:r>
            <a:r>
              <a:rPr lang="en-US" altLang="en-US" dirty="0" err="1">
                <a:solidFill>
                  <a:srgbClr val="FF0000"/>
                </a:solidFill>
              </a:rPr>
              <a:t>fileObject.readline</a:t>
            </a:r>
            <a:r>
              <a:rPr lang="en-US" altLang="en-US" dirty="0">
                <a:solidFill>
                  <a:srgbClr val="FF0000"/>
                </a:solidFill>
              </a:rPr>
              <a:t>()</a:t>
            </a:r>
          </a:p>
          <a:p>
            <a:pPr marL="457200" lvl="1" indent="0">
              <a:buNone/>
            </a:pPr>
            <a:r>
              <a:rPr lang="en-US" altLang="en-US" dirty="0"/>
              <a:t>	</a:t>
            </a:r>
            <a:r>
              <a:rPr lang="en-US" altLang="en-US" dirty="0">
                <a:solidFill>
                  <a:srgbClr val="FF0000"/>
                </a:solidFill>
              </a:rPr>
              <a:t>            </a:t>
            </a:r>
            <a:r>
              <a:rPr lang="en-US" altLang="en-US" dirty="0" err="1">
                <a:solidFill>
                  <a:srgbClr val="FF0000"/>
                </a:solidFill>
              </a:rPr>
              <a:t>string_variable</a:t>
            </a:r>
            <a:r>
              <a:rPr lang="en-US" altLang="en-US" dirty="0">
                <a:solidFill>
                  <a:srgbClr val="FF0000"/>
                </a:solidFill>
              </a:rPr>
              <a:t> = </a:t>
            </a:r>
            <a:r>
              <a:rPr lang="en-US" altLang="en-US" dirty="0" err="1">
                <a:solidFill>
                  <a:srgbClr val="FF0000"/>
                </a:solidFill>
              </a:rPr>
              <a:t>fileObject.readlines</a:t>
            </a:r>
            <a:r>
              <a:rPr lang="en-US" altLang="en-US" dirty="0">
                <a:solidFill>
                  <a:srgbClr val="FF0000"/>
                </a:solidFill>
              </a:rPr>
              <a:t>()</a:t>
            </a:r>
          </a:p>
          <a:p>
            <a:pPr lvl="1"/>
            <a:r>
              <a:rPr lang="en-US" altLang="en-US" dirty="0" err="1"/>
              <a:t>Lưu</a:t>
            </a:r>
            <a:r>
              <a:rPr lang="en-US" altLang="en-US" dirty="0"/>
              <a:t> ý:</a:t>
            </a:r>
          </a:p>
          <a:p>
            <a:pPr lvl="2"/>
            <a:r>
              <a:rPr lang="vi-VN" altLang="en-US" dirty="0"/>
              <a:t>File đã được mở ở chế độ đọc.</a:t>
            </a:r>
          </a:p>
          <a:p>
            <a:pPr lvl="2"/>
            <a:r>
              <a:rPr lang="vi-VN" altLang="en-US" dirty="0"/>
              <a:t>Phương thức</a:t>
            </a:r>
            <a:r>
              <a:rPr lang="en-US" altLang="en-US" dirty="0"/>
              <a:t> </a:t>
            </a:r>
            <a:r>
              <a:rPr lang="en-US" altLang="en-US" dirty="0" err="1">
                <a:solidFill>
                  <a:srgbClr val="FF0000"/>
                </a:solidFill>
              </a:rPr>
              <a:t>readline</a:t>
            </a:r>
            <a:r>
              <a:rPr lang="en-US" altLang="en-US" dirty="0">
                <a:solidFill>
                  <a:srgbClr val="FF0000"/>
                </a:solidFill>
              </a:rPr>
              <a:t>()</a:t>
            </a:r>
            <a:r>
              <a:rPr lang="en-US" altLang="en-US" dirty="0"/>
              <a:t>: </a:t>
            </a:r>
            <a:r>
              <a:rPr lang="vi-VN" altLang="en-US" dirty="0"/>
              <a:t>cho phép đọc mỗi lần một dòng có trong file, trong đó ký tự xuống dòng </a:t>
            </a:r>
            <a:r>
              <a:rPr lang="vi-VN" altLang="en-US" b="1" dirty="0"/>
              <a:t>(‘\n’) </a:t>
            </a:r>
            <a:r>
              <a:rPr lang="vi-VN" altLang="en-US" dirty="0"/>
              <a:t>sẽ được đọc và ở cuối của chuỗi kết quả.</a:t>
            </a:r>
            <a:endParaRPr lang="en-US" altLang="en-US" dirty="0"/>
          </a:p>
          <a:p>
            <a:pPr lvl="2"/>
            <a:r>
              <a:rPr lang="vi-VN" altLang="en-US" dirty="0"/>
              <a:t>Phương thức</a:t>
            </a:r>
            <a:r>
              <a:rPr lang="en-US" altLang="en-US" dirty="0"/>
              <a:t> </a:t>
            </a:r>
            <a:r>
              <a:rPr lang="en-US" altLang="en-US" dirty="0" err="1">
                <a:solidFill>
                  <a:srgbClr val="FF0000"/>
                </a:solidFill>
              </a:rPr>
              <a:t>readlines</a:t>
            </a:r>
            <a:r>
              <a:rPr lang="en-US" altLang="en-US" dirty="0">
                <a:solidFill>
                  <a:srgbClr val="FF0000"/>
                </a:solidFill>
              </a:rPr>
              <a:t>()</a:t>
            </a:r>
            <a:r>
              <a:rPr lang="en-US" altLang="en-US" dirty="0"/>
              <a:t>: </a:t>
            </a:r>
            <a:r>
              <a:rPr lang="en-US" altLang="en-US" dirty="0" err="1"/>
              <a:t>được</a:t>
            </a:r>
            <a:r>
              <a:rPr lang="en-US" altLang="en-US" dirty="0"/>
              <a:t> </a:t>
            </a:r>
            <a:r>
              <a:rPr lang="en-US" altLang="en-US" dirty="0" err="1"/>
              <a:t>dùng</a:t>
            </a:r>
            <a:r>
              <a:rPr lang="en-US" altLang="en-US" dirty="0"/>
              <a:t> </a:t>
            </a:r>
            <a:r>
              <a:rPr lang="en-US" altLang="en-US" dirty="0" err="1"/>
              <a:t>để</a:t>
            </a:r>
            <a:r>
              <a:rPr lang="en-US" altLang="en-US" dirty="0"/>
              <a:t> </a:t>
            </a:r>
            <a:r>
              <a:rPr lang="en-US" altLang="en-US" dirty="0" err="1"/>
              <a:t>đọc</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dòng</a:t>
            </a:r>
            <a:r>
              <a:rPr lang="en-US" altLang="en-US" dirty="0"/>
              <a:t> 1 </a:t>
            </a:r>
            <a:r>
              <a:rPr lang="en-US" altLang="en-US" dirty="0" err="1"/>
              <a:t>lần</a:t>
            </a:r>
            <a:r>
              <a:rPr lang="en-US" altLang="en-US" dirty="0"/>
              <a:t> </a:t>
            </a:r>
            <a:r>
              <a:rPr lang="en-US" altLang="en-US" dirty="0" err="1"/>
              <a:t>và</a:t>
            </a:r>
            <a:r>
              <a:rPr lang="en-US" altLang="en-US" dirty="0"/>
              <a:t> </a:t>
            </a:r>
            <a:r>
              <a:rPr lang="en-US" altLang="en-US" dirty="0" err="1"/>
              <a:t>sau</a:t>
            </a:r>
            <a:r>
              <a:rPr lang="en-US" altLang="en-US" dirty="0"/>
              <a:t> </a:t>
            </a:r>
            <a:r>
              <a:rPr lang="en-US" altLang="en-US" dirty="0" err="1"/>
              <a:t>đó</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dưới</a:t>
            </a:r>
            <a:r>
              <a:rPr lang="en-US" altLang="en-US" dirty="0"/>
              <a:t> </a:t>
            </a:r>
            <a:r>
              <a:rPr lang="en-US" altLang="en-US" dirty="0" err="1"/>
              <a:t>dạng</a:t>
            </a:r>
            <a:r>
              <a:rPr lang="en-US" altLang="en-US" dirty="0"/>
              <a:t> </a:t>
            </a:r>
            <a:r>
              <a:rPr lang="en-US" altLang="en-US" dirty="0" err="1"/>
              <a:t>mỗi</a:t>
            </a:r>
            <a:r>
              <a:rPr lang="en-US" altLang="en-US" dirty="0"/>
              <a:t> </a:t>
            </a:r>
            <a:r>
              <a:rPr lang="en-US" altLang="en-US" dirty="0" err="1"/>
              <a:t>dòng</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K</a:t>
            </a:r>
            <a:r>
              <a:rPr lang="vi-VN" altLang="en-US" dirty="0"/>
              <a:t>ý tự xuống dòng </a:t>
            </a:r>
            <a:r>
              <a:rPr lang="vi-VN" altLang="en-US" b="1" dirty="0"/>
              <a:t>(‘\n’) </a:t>
            </a:r>
            <a:r>
              <a:rPr lang="vi-VN" altLang="en-US" dirty="0"/>
              <a:t>sẽ được đọc và ở cuối của </a:t>
            </a:r>
            <a:r>
              <a:rPr lang="en-US" altLang="en-US" dirty="0" err="1"/>
              <a:t>từng</a:t>
            </a:r>
            <a:r>
              <a:rPr lang="en-US" altLang="en-US" dirty="0"/>
              <a:t> </a:t>
            </a:r>
            <a:r>
              <a:rPr lang="vi-VN" altLang="en-US" dirty="0"/>
              <a:t>chuỗi kết quả</a:t>
            </a:r>
            <a:r>
              <a:rPr lang="en-US" altLang="en-US" dirty="0"/>
              <a:t>.</a:t>
            </a:r>
          </a:p>
          <a:p>
            <a:endParaRPr lang="en-US" altLang="en-US" dirty="0"/>
          </a:p>
        </p:txBody>
      </p:sp>
    </p:spTree>
    <p:custDataLst>
      <p:tags r:id="rId1"/>
    </p:custDataLst>
    <p:extLst>
      <p:ext uri="{BB962C8B-B14F-4D97-AF65-F5344CB8AC3E}">
        <p14:creationId xmlns:p14="http://schemas.microsoft.com/office/powerpoint/2010/main" val="3869667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b="0" dirty="0" err="1"/>
              <a:t>Sử</a:t>
            </a:r>
            <a:r>
              <a:rPr lang="en-US" altLang="en-US" b="0" dirty="0"/>
              <a:t> </a:t>
            </a:r>
            <a:r>
              <a:rPr lang="en-US" altLang="en-US" b="0" dirty="0" err="1"/>
              <a:t>dụng</a:t>
            </a:r>
            <a:r>
              <a:rPr lang="en-US" altLang="en-US" b="0" dirty="0"/>
              <a:t> </a:t>
            </a:r>
            <a:r>
              <a:rPr lang="en-US" altLang="en-US" b="0" dirty="0" err="1"/>
              <a:t>phương</a:t>
            </a:r>
            <a:r>
              <a:rPr lang="en-US" altLang="en-US" b="0" dirty="0"/>
              <a:t> </a:t>
            </a:r>
            <a:r>
              <a:rPr lang="en-US" altLang="en-US" b="0" dirty="0" err="1"/>
              <a:t>thức</a:t>
            </a:r>
            <a:r>
              <a:rPr lang="en-US" altLang="en-US" b="0" dirty="0"/>
              <a:t> </a:t>
            </a:r>
            <a:r>
              <a:rPr lang="en-US" altLang="en-US" b="0" dirty="0" err="1">
                <a:solidFill>
                  <a:srgbClr val="FF0000"/>
                </a:solidFill>
              </a:rPr>
              <a:t>readline</a:t>
            </a:r>
            <a:r>
              <a:rPr lang="en-US" altLang="en-US" b="0" dirty="0">
                <a:solidFill>
                  <a:srgbClr val="FF0000"/>
                </a:solidFill>
              </a:rPr>
              <a:t>() </a:t>
            </a:r>
            <a:r>
              <a:rPr lang="en-US" altLang="en-US" b="0" dirty="0" err="1"/>
              <a:t>hoặc</a:t>
            </a:r>
            <a:r>
              <a:rPr lang="en-US" altLang="en-US" b="0" dirty="0"/>
              <a:t> </a:t>
            </a:r>
            <a:r>
              <a:rPr lang="en-US" altLang="en-US" b="0" dirty="0" err="1">
                <a:solidFill>
                  <a:srgbClr val="FF0000"/>
                </a:solidFill>
              </a:rPr>
              <a:t>readlines</a:t>
            </a:r>
            <a:r>
              <a:rPr lang="en-US" altLang="en-US" b="0" dirty="0">
                <a:solidFill>
                  <a:srgbClr val="FF0000"/>
                </a:solidFill>
              </a:rPr>
              <a:t>()</a:t>
            </a:r>
          </a:p>
          <a:p>
            <a:pPr lvl="1"/>
            <a:r>
              <a:rPr lang="en-US" altLang="en-US" dirty="0" err="1"/>
              <a:t>Cú</a:t>
            </a:r>
            <a:r>
              <a:rPr lang="en-US" altLang="en-US" dirty="0"/>
              <a:t> </a:t>
            </a:r>
            <a:r>
              <a:rPr lang="en-US" altLang="en-US" dirty="0" err="1"/>
              <a:t>pháp</a:t>
            </a:r>
            <a:r>
              <a:rPr lang="en-US" altLang="en-US" dirty="0"/>
              <a:t>: </a:t>
            </a:r>
            <a:r>
              <a:rPr lang="en-US" altLang="en-US" dirty="0" err="1">
                <a:solidFill>
                  <a:srgbClr val="FF0000"/>
                </a:solidFill>
              </a:rPr>
              <a:t>string_variable</a:t>
            </a:r>
            <a:r>
              <a:rPr lang="en-US" altLang="en-US" dirty="0">
                <a:solidFill>
                  <a:srgbClr val="FF0000"/>
                </a:solidFill>
              </a:rPr>
              <a:t> = </a:t>
            </a:r>
            <a:r>
              <a:rPr lang="en-US" altLang="en-US" dirty="0" err="1">
                <a:solidFill>
                  <a:srgbClr val="FF0000"/>
                </a:solidFill>
              </a:rPr>
              <a:t>fileObject.readline</a:t>
            </a:r>
            <a:r>
              <a:rPr lang="en-US" altLang="en-US" dirty="0">
                <a:solidFill>
                  <a:srgbClr val="FF0000"/>
                </a:solidFill>
              </a:rPr>
              <a:t>()</a:t>
            </a:r>
          </a:p>
          <a:p>
            <a:pPr marL="457200" lvl="1" indent="0">
              <a:buNone/>
            </a:pPr>
            <a:r>
              <a:rPr lang="en-US" altLang="en-US" dirty="0"/>
              <a:t>	            </a:t>
            </a:r>
            <a:r>
              <a:rPr lang="en-US" altLang="en-US" dirty="0" err="1">
                <a:solidFill>
                  <a:srgbClr val="FF0000"/>
                </a:solidFill>
              </a:rPr>
              <a:t>string_variable</a:t>
            </a:r>
            <a:r>
              <a:rPr lang="en-US" altLang="en-US" dirty="0">
                <a:solidFill>
                  <a:srgbClr val="FF0000"/>
                </a:solidFill>
              </a:rPr>
              <a:t> = </a:t>
            </a:r>
            <a:r>
              <a:rPr lang="en-US" altLang="en-US" dirty="0" err="1">
                <a:solidFill>
                  <a:srgbClr val="FF0000"/>
                </a:solidFill>
              </a:rPr>
              <a:t>fileObject.readlines</a:t>
            </a:r>
            <a:r>
              <a:rPr lang="en-US" altLang="en-US" dirty="0">
                <a:solidFill>
                  <a:srgbClr val="FF0000"/>
                </a:solidFill>
              </a:rPr>
              <a:t>()</a:t>
            </a:r>
          </a:p>
          <a:p>
            <a:pPr lvl="1"/>
            <a:r>
              <a:rPr lang="en-US" altLang="en-US" dirty="0" err="1"/>
              <a:t>Ví</a:t>
            </a:r>
            <a:r>
              <a:rPr lang="en-US" altLang="en-US" dirty="0"/>
              <a:t> </a:t>
            </a:r>
            <a:r>
              <a:rPr lang="en-US" altLang="en-US" dirty="0" err="1"/>
              <a:t>dụ</a:t>
            </a:r>
            <a:r>
              <a:rPr lang="en-US" altLang="en-US" dirty="0"/>
              <a:t> 1: </a:t>
            </a:r>
            <a:r>
              <a:rPr lang="en-US" altLang="en-US" dirty="0" err="1"/>
              <a:t>Sử</a:t>
            </a:r>
            <a:r>
              <a:rPr lang="en-US" altLang="en-US" dirty="0"/>
              <a:t> </a:t>
            </a:r>
            <a:r>
              <a:rPr lang="en-US" altLang="en-US" dirty="0" err="1"/>
              <a:t>dụng</a:t>
            </a:r>
            <a:r>
              <a:rPr lang="en-US" altLang="en-US" dirty="0"/>
              <a:t> </a:t>
            </a:r>
            <a:r>
              <a:rPr lang="en-US" altLang="en-US" dirty="0" err="1">
                <a:solidFill>
                  <a:srgbClr val="FF0000"/>
                </a:solidFill>
              </a:rPr>
              <a:t>readline</a:t>
            </a:r>
            <a:r>
              <a:rPr lang="en-US" altLang="en-US" dirty="0">
                <a:solidFill>
                  <a:srgbClr val="FF0000"/>
                </a:solidFill>
              </a:rPr>
              <a:t>()</a:t>
            </a:r>
          </a:p>
          <a:p>
            <a:endParaRPr lang="en-US" altLang="en-US" dirty="0"/>
          </a:p>
        </p:txBody>
      </p:sp>
      <p:pic>
        <p:nvPicPr>
          <p:cNvPr id="3" name="Picture 2">
            <a:extLst>
              <a:ext uri="{FF2B5EF4-FFF2-40B4-BE49-F238E27FC236}">
                <a16:creationId xmlns:a16="http://schemas.microsoft.com/office/drawing/2014/main" id="{BB527267-84A5-4C6F-8F8F-6EEA6E91C25E}"/>
              </a:ext>
            </a:extLst>
          </p:cNvPr>
          <p:cNvPicPr>
            <a:picLocks noChangeAspect="1"/>
          </p:cNvPicPr>
          <p:nvPr/>
        </p:nvPicPr>
        <p:blipFill>
          <a:blip r:embed="rId3"/>
          <a:stretch>
            <a:fillRect/>
          </a:stretch>
        </p:blipFill>
        <p:spPr>
          <a:xfrm>
            <a:off x="853301" y="3274697"/>
            <a:ext cx="5808217" cy="2477631"/>
          </a:xfrm>
          <a:prstGeom prst="rect">
            <a:avLst/>
          </a:prstGeom>
        </p:spPr>
      </p:pic>
      <p:pic>
        <p:nvPicPr>
          <p:cNvPr id="4" name="Picture 3">
            <a:extLst>
              <a:ext uri="{FF2B5EF4-FFF2-40B4-BE49-F238E27FC236}">
                <a16:creationId xmlns:a16="http://schemas.microsoft.com/office/drawing/2014/main" id="{91CC3483-293A-4533-8719-B0E09A64972F}"/>
              </a:ext>
            </a:extLst>
          </p:cNvPr>
          <p:cNvPicPr>
            <a:picLocks noChangeAspect="1"/>
          </p:cNvPicPr>
          <p:nvPr/>
        </p:nvPicPr>
        <p:blipFill>
          <a:blip r:embed="rId4"/>
          <a:stretch>
            <a:fillRect/>
          </a:stretch>
        </p:blipFill>
        <p:spPr>
          <a:xfrm>
            <a:off x="6744072" y="4653136"/>
            <a:ext cx="4488784" cy="1018399"/>
          </a:xfrm>
          <a:prstGeom prst="rect">
            <a:avLst/>
          </a:prstGeom>
        </p:spPr>
      </p:pic>
    </p:spTree>
    <p:custDataLst>
      <p:tags r:id="rId1"/>
    </p:custDataLst>
    <p:extLst>
      <p:ext uri="{BB962C8B-B14F-4D97-AF65-F5344CB8AC3E}">
        <p14:creationId xmlns:p14="http://schemas.microsoft.com/office/powerpoint/2010/main" val="385272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b="0" dirty="0" err="1"/>
              <a:t>Sử</a:t>
            </a:r>
            <a:r>
              <a:rPr lang="en-US" altLang="en-US" b="0" dirty="0"/>
              <a:t> </a:t>
            </a:r>
            <a:r>
              <a:rPr lang="en-US" altLang="en-US" b="0" dirty="0" err="1"/>
              <a:t>dụng</a:t>
            </a:r>
            <a:r>
              <a:rPr lang="en-US" altLang="en-US" b="0" dirty="0"/>
              <a:t> </a:t>
            </a:r>
            <a:r>
              <a:rPr lang="en-US" altLang="en-US" b="0" dirty="0" err="1"/>
              <a:t>phương</a:t>
            </a:r>
            <a:r>
              <a:rPr lang="en-US" altLang="en-US" b="0" dirty="0"/>
              <a:t> </a:t>
            </a:r>
            <a:r>
              <a:rPr lang="en-US" altLang="en-US" b="0" dirty="0" err="1"/>
              <a:t>thức</a:t>
            </a:r>
            <a:r>
              <a:rPr lang="en-US" altLang="en-US" b="0" dirty="0"/>
              <a:t> </a:t>
            </a:r>
            <a:r>
              <a:rPr lang="en-US" altLang="en-US" b="0" dirty="0" err="1">
                <a:solidFill>
                  <a:srgbClr val="FF0000"/>
                </a:solidFill>
              </a:rPr>
              <a:t>readline</a:t>
            </a:r>
            <a:r>
              <a:rPr lang="en-US" altLang="en-US" b="0" dirty="0">
                <a:solidFill>
                  <a:srgbClr val="FF0000"/>
                </a:solidFill>
              </a:rPr>
              <a:t>() </a:t>
            </a:r>
            <a:r>
              <a:rPr lang="en-US" altLang="en-US" b="0" dirty="0" err="1"/>
              <a:t>hoặc</a:t>
            </a:r>
            <a:r>
              <a:rPr lang="en-US" altLang="en-US" b="0" dirty="0"/>
              <a:t> </a:t>
            </a:r>
            <a:r>
              <a:rPr lang="en-US" altLang="en-US" b="0" dirty="0" err="1">
                <a:solidFill>
                  <a:srgbClr val="FF0000"/>
                </a:solidFill>
              </a:rPr>
              <a:t>readlines</a:t>
            </a:r>
            <a:r>
              <a:rPr lang="en-US" altLang="en-US" b="0" dirty="0">
                <a:solidFill>
                  <a:srgbClr val="FF0000"/>
                </a:solidFill>
              </a:rPr>
              <a:t>()</a:t>
            </a:r>
          </a:p>
          <a:p>
            <a:pPr lvl="1"/>
            <a:r>
              <a:rPr lang="en-US" altLang="en-US" dirty="0" err="1"/>
              <a:t>Cú</a:t>
            </a:r>
            <a:r>
              <a:rPr lang="en-US" altLang="en-US" dirty="0"/>
              <a:t> </a:t>
            </a:r>
            <a:r>
              <a:rPr lang="en-US" altLang="en-US" dirty="0" err="1"/>
              <a:t>pháp</a:t>
            </a:r>
            <a:r>
              <a:rPr lang="en-US" altLang="en-US" dirty="0"/>
              <a:t>: </a:t>
            </a:r>
            <a:r>
              <a:rPr lang="en-US" altLang="en-US" dirty="0" err="1">
                <a:solidFill>
                  <a:srgbClr val="FF0000"/>
                </a:solidFill>
              </a:rPr>
              <a:t>string_variable</a:t>
            </a:r>
            <a:r>
              <a:rPr lang="en-US" altLang="en-US" dirty="0">
                <a:solidFill>
                  <a:srgbClr val="FF0000"/>
                </a:solidFill>
              </a:rPr>
              <a:t> = </a:t>
            </a:r>
            <a:r>
              <a:rPr lang="en-US" altLang="en-US" dirty="0" err="1">
                <a:solidFill>
                  <a:srgbClr val="FF0000"/>
                </a:solidFill>
              </a:rPr>
              <a:t>fileObject.readline</a:t>
            </a:r>
            <a:r>
              <a:rPr lang="en-US" altLang="en-US" dirty="0">
                <a:solidFill>
                  <a:srgbClr val="FF0000"/>
                </a:solidFill>
              </a:rPr>
              <a:t>()</a:t>
            </a:r>
          </a:p>
          <a:p>
            <a:pPr marL="457200" lvl="1" indent="0">
              <a:buNone/>
            </a:pPr>
            <a:r>
              <a:rPr lang="en-US" altLang="en-US" dirty="0"/>
              <a:t>	            </a:t>
            </a:r>
            <a:r>
              <a:rPr lang="en-US" altLang="en-US" dirty="0" err="1">
                <a:solidFill>
                  <a:srgbClr val="FF0000"/>
                </a:solidFill>
              </a:rPr>
              <a:t>string_variable</a:t>
            </a:r>
            <a:r>
              <a:rPr lang="en-US" altLang="en-US" dirty="0">
                <a:solidFill>
                  <a:srgbClr val="FF0000"/>
                </a:solidFill>
              </a:rPr>
              <a:t> = </a:t>
            </a:r>
            <a:r>
              <a:rPr lang="en-US" altLang="en-US" dirty="0" err="1">
                <a:solidFill>
                  <a:srgbClr val="FF0000"/>
                </a:solidFill>
              </a:rPr>
              <a:t>fileObject.readlines</a:t>
            </a:r>
            <a:r>
              <a:rPr lang="en-US" altLang="en-US" dirty="0">
                <a:solidFill>
                  <a:srgbClr val="FF0000"/>
                </a:solidFill>
              </a:rPr>
              <a:t>()</a:t>
            </a:r>
          </a:p>
          <a:p>
            <a:pPr lvl="1"/>
            <a:r>
              <a:rPr lang="en-US" altLang="en-US" dirty="0" err="1"/>
              <a:t>Ví</a:t>
            </a:r>
            <a:r>
              <a:rPr lang="en-US" altLang="en-US" dirty="0"/>
              <a:t> </a:t>
            </a:r>
            <a:r>
              <a:rPr lang="en-US" altLang="en-US" dirty="0" err="1"/>
              <a:t>dụ</a:t>
            </a:r>
            <a:r>
              <a:rPr lang="en-US" altLang="en-US" dirty="0"/>
              <a:t> 2: </a:t>
            </a:r>
            <a:r>
              <a:rPr lang="en-US" altLang="en-US" dirty="0" err="1"/>
              <a:t>Sử</a:t>
            </a:r>
            <a:r>
              <a:rPr lang="en-US" altLang="en-US" dirty="0"/>
              <a:t> </a:t>
            </a:r>
            <a:r>
              <a:rPr lang="en-US" altLang="en-US" dirty="0" err="1"/>
              <a:t>dụng</a:t>
            </a:r>
            <a:r>
              <a:rPr lang="en-US" altLang="en-US" dirty="0"/>
              <a:t> </a:t>
            </a:r>
            <a:r>
              <a:rPr lang="en-US" altLang="en-US" dirty="0" err="1">
                <a:solidFill>
                  <a:srgbClr val="FF0000"/>
                </a:solidFill>
              </a:rPr>
              <a:t>readlines</a:t>
            </a:r>
            <a:r>
              <a:rPr lang="en-US" altLang="en-US" dirty="0">
                <a:solidFill>
                  <a:srgbClr val="FF0000"/>
                </a:solidFill>
              </a:rPr>
              <a:t>()</a:t>
            </a:r>
          </a:p>
          <a:p>
            <a:endParaRPr lang="en-US" altLang="en-US" dirty="0"/>
          </a:p>
        </p:txBody>
      </p:sp>
      <p:pic>
        <p:nvPicPr>
          <p:cNvPr id="2" name="Picture 1">
            <a:extLst>
              <a:ext uri="{FF2B5EF4-FFF2-40B4-BE49-F238E27FC236}">
                <a16:creationId xmlns:a16="http://schemas.microsoft.com/office/drawing/2014/main" id="{6A85AC8A-345E-4BD0-9FBE-6803DBDC8495}"/>
              </a:ext>
            </a:extLst>
          </p:cNvPr>
          <p:cNvPicPr>
            <a:picLocks noChangeAspect="1"/>
          </p:cNvPicPr>
          <p:nvPr/>
        </p:nvPicPr>
        <p:blipFill>
          <a:blip r:embed="rId3"/>
          <a:stretch>
            <a:fillRect/>
          </a:stretch>
        </p:blipFill>
        <p:spPr>
          <a:xfrm>
            <a:off x="706066" y="3351493"/>
            <a:ext cx="5605958" cy="1832267"/>
          </a:xfrm>
          <a:prstGeom prst="rect">
            <a:avLst/>
          </a:prstGeom>
        </p:spPr>
      </p:pic>
      <p:pic>
        <p:nvPicPr>
          <p:cNvPr id="5" name="Picture 4">
            <a:extLst>
              <a:ext uri="{FF2B5EF4-FFF2-40B4-BE49-F238E27FC236}">
                <a16:creationId xmlns:a16="http://schemas.microsoft.com/office/drawing/2014/main" id="{B1A221E2-6C83-432F-82F2-9B9A4CDB234B}"/>
              </a:ext>
            </a:extLst>
          </p:cNvPr>
          <p:cNvPicPr>
            <a:picLocks noChangeAspect="1"/>
          </p:cNvPicPr>
          <p:nvPr/>
        </p:nvPicPr>
        <p:blipFill>
          <a:blip r:embed="rId4"/>
          <a:stretch>
            <a:fillRect/>
          </a:stretch>
        </p:blipFill>
        <p:spPr>
          <a:xfrm>
            <a:off x="6456040" y="4077072"/>
            <a:ext cx="4603878" cy="1076648"/>
          </a:xfrm>
          <a:prstGeom prst="rect">
            <a:avLst/>
          </a:prstGeom>
        </p:spPr>
      </p:pic>
    </p:spTree>
    <p:custDataLst>
      <p:tags r:id="rId1"/>
    </p:custDataLst>
    <p:extLst>
      <p:ext uri="{BB962C8B-B14F-4D97-AF65-F5344CB8AC3E}">
        <p14:creationId xmlns:p14="http://schemas.microsoft.com/office/powerpoint/2010/main" val="188001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Ghi</a:t>
            </a:r>
            <a:r>
              <a:rPr lang="en-US" altLang="en-US" dirty="0"/>
              <a:t> file: </a:t>
            </a:r>
            <a:r>
              <a:rPr lang="en-US" altLang="en-US" b="0" dirty="0" err="1"/>
              <a:t>Sử</a:t>
            </a:r>
            <a:r>
              <a:rPr lang="en-US" altLang="en-US" b="0" dirty="0"/>
              <a:t> </a:t>
            </a:r>
            <a:r>
              <a:rPr lang="en-US" altLang="en-US" b="0" dirty="0" err="1"/>
              <a:t>dụng</a:t>
            </a:r>
            <a:r>
              <a:rPr lang="en-US" altLang="en-US" b="0" dirty="0"/>
              <a:t> </a:t>
            </a:r>
            <a:r>
              <a:rPr lang="en-US" altLang="en-US" b="0" dirty="0" err="1"/>
              <a:t>phương</a:t>
            </a:r>
            <a:r>
              <a:rPr lang="en-US" altLang="en-US" b="0" dirty="0"/>
              <a:t> </a:t>
            </a:r>
            <a:r>
              <a:rPr lang="en-US" altLang="en-US" b="0" dirty="0" err="1"/>
              <a:t>thức</a:t>
            </a:r>
            <a:r>
              <a:rPr lang="en-US" altLang="en-US" b="0" dirty="0"/>
              <a:t> </a:t>
            </a:r>
            <a:r>
              <a:rPr lang="en-US" altLang="en-US" b="0" dirty="0">
                <a:solidFill>
                  <a:srgbClr val="FF0000"/>
                </a:solidFill>
              </a:rPr>
              <a:t>write() </a:t>
            </a:r>
            <a:r>
              <a:rPr lang="en-US" altLang="en-US" b="0" dirty="0" err="1"/>
              <a:t>hoặc</a:t>
            </a:r>
            <a:r>
              <a:rPr lang="en-US" altLang="en-US" b="0" dirty="0"/>
              <a:t> </a:t>
            </a:r>
            <a:r>
              <a:rPr lang="en-US" altLang="en-US" b="0" dirty="0" err="1">
                <a:solidFill>
                  <a:srgbClr val="FF0000"/>
                </a:solidFill>
              </a:rPr>
              <a:t>writelines</a:t>
            </a:r>
            <a:r>
              <a:rPr lang="en-US" altLang="en-US" b="0" dirty="0">
                <a:solidFill>
                  <a:srgbClr val="FF0000"/>
                </a:solidFill>
              </a:rPr>
              <a:t>()</a:t>
            </a:r>
          </a:p>
          <a:p>
            <a:pPr lvl="1"/>
            <a:r>
              <a:rPr lang="en-US" altLang="en-US" dirty="0" err="1"/>
              <a:t>Cú</a:t>
            </a:r>
            <a:r>
              <a:rPr lang="en-US" altLang="en-US" dirty="0"/>
              <a:t> </a:t>
            </a:r>
            <a:r>
              <a:rPr lang="en-US" altLang="en-US" dirty="0" err="1"/>
              <a:t>pháp</a:t>
            </a:r>
            <a:r>
              <a:rPr lang="en-US" altLang="en-US" dirty="0"/>
              <a:t>: </a:t>
            </a:r>
            <a:r>
              <a:rPr lang="en-US" altLang="en-US" dirty="0" err="1">
                <a:solidFill>
                  <a:srgbClr val="FF0000"/>
                </a:solidFill>
              </a:rPr>
              <a:t>fileObject.write</a:t>
            </a:r>
            <a:r>
              <a:rPr lang="en-US" altLang="en-US" dirty="0">
                <a:solidFill>
                  <a:srgbClr val="FF0000"/>
                </a:solidFill>
              </a:rPr>
              <a:t>(string)</a:t>
            </a:r>
          </a:p>
          <a:p>
            <a:pPr marL="457200" lvl="1" indent="0">
              <a:buNone/>
            </a:pPr>
            <a:r>
              <a:rPr lang="en-US" altLang="en-US" dirty="0"/>
              <a:t>	            </a:t>
            </a:r>
            <a:r>
              <a:rPr lang="en-US" altLang="en-US" dirty="0" err="1">
                <a:solidFill>
                  <a:srgbClr val="FF0000"/>
                </a:solidFill>
              </a:rPr>
              <a:t>fileObject.readlines</a:t>
            </a:r>
            <a:r>
              <a:rPr lang="en-US" altLang="en-US" dirty="0">
                <a:solidFill>
                  <a:srgbClr val="FF0000"/>
                </a:solidFill>
              </a:rPr>
              <a:t>(</a:t>
            </a:r>
            <a:r>
              <a:rPr lang="en-US" altLang="en-US" dirty="0" err="1">
                <a:solidFill>
                  <a:srgbClr val="FF0000"/>
                </a:solidFill>
              </a:rPr>
              <a:t>iterable</a:t>
            </a:r>
            <a:r>
              <a:rPr lang="en-US" altLang="en-US" dirty="0">
                <a:solidFill>
                  <a:srgbClr val="FF0000"/>
                </a:solidFill>
              </a:rPr>
              <a:t>)</a:t>
            </a:r>
          </a:p>
          <a:p>
            <a:pPr marL="457200" lvl="1" indent="0">
              <a:buNone/>
            </a:pPr>
            <a:r>
              <a:rPr lang="en-US" altLang="en-US" dirty="0" err="1"/>
              <a:t>Trong</a:t>
            </a:r>
            <a:r>
              <a:rPr lang="en-US" altLang="en-US" dirty="0"/>
              <a:t> </a:t>
            </a:r>
            <a:r>
              <a:rPr lang="en-US" altLang="en-US" dirty="0" err="1"/>
              <a:t>đó</a:t>
            </a:r>
            <a:r>
              <a:rPr lang="en-US" altLang="en-US" dirty="0"/>
              <a:t>:</a:t>
            </a:r>
          </a:p>
          <a:p>
            <a:pPr lvl="2"/>
            <a:r>
              <a:rPr lang="en-US" altLang="en-US" dirty="0">
                <a:solidFill>
                  <a:srgbClr val="FF0000"/>
                </a:solidFill>
              </a:rPr>
              <a:t>string</a:t>
            </a:r>
            <a:r>
              <a:rPr lang="en-US" altLang="en-US" dirty="0"/>
              <a:t> (</a:t>
            </a:r>
            <a:r>
              <a:rPr lang="en-US" altLang="en-US" dirty="0" err="1"/>
              <a:t>hàm</a:t>
            </a:r>
            <a:r>
              <a:rPr lang="en-US" altLang="en-US" dirty="0"/>
              <a:t> </a:t>
            </a:r>
            <a:r>
              <a:rPr lang="en-US" altLang="en-US" b="1" dirty="0"/>
              <a:t>write()</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sẽ</a:t>
            </a:r>
            <a:r>
              <a:rPr lang="en-US" altLang="en-US" dirty="0"/>
              <a:t> </a:t>
            </a:r>
            <a:r>
              <a:rPr lang="en-US" altLang="en-US" dirty="0" err="1"/>
              <a:t>ghi</a:t>
            </a:r>
            <a:r>
              <a:rPr lang="en-US" altLang="en-US" dirty="0"/>
              <a:t> </a:t>
            </a:r>
            <a:r>
              <a:rPr lang="en-US" altLang="en-US" dirty="0" err="1"/>
              <a:t>nội</a:t>
            </a:r>
            <a:r>
              <a:rPr lang="en-US" altLang="en-US" dirty="0"/>
              <a:t> dung </a:t>
            </a:r>
            <a:r>
              <a:rPr lang="en-US" altLang="en-US" dirty="0" err="1"/>
              <a:t>vào</a:t>
            </a:r>
            <a:r>
              <a:rPr lang="en-US" altLang="en-US" dirty="0"/>
              <a:t> </a:t>
            </a:r>
            <a:r>
              <a:rPr lang="en-US" altLang="en-US" dirty="0" err="1"/>
              <a:t>tập</a:t>
            </a:r>
            <a:r>
              <a:rPr lang="en-US" altLang="en-US" dirty="0"/>
              <a:t> tin </a:t>
            </a:r>
            <a:r>
              <a:rPr lang="en-US" altLang="en-US" dirty="0" err="1"/>
              <a:t>chỉ</a:t>
            </a:r>
            <a:r>
              <a:rPr lang="en-US" altLang="en-US" dirty="0"/>
              <a:t> </a:t>
            </a:r>
            <a:r>
              <a:rPr lang="en-US" altLang="en-US" dirty="0" err="1"/>
              <a:t>định</a:t>
            </a:r>
            <a:r>
              <a:rPr lang="en-US" altLang="en-US" dirty="0"/>
              <a:t>. </a:t>
            </a:r>
            <a:r>
              <a:rPr lang="en-US" altLang="en-US" dirty="0" err="1"/>
              <a:t>Nội</a:t>
            </a:r>
            <a:r>
              <a:rPr lang="en-US" altLang="en-US" dirty="0"/>
              <a:t> dung </a:t>
            </a:r>
            <a:r>
              <a:rPr lang="en-US" altLang="en-US" dirty="0" err="1"/>
              <a:t>ghi</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là</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chữ</a:t>
            </a:r>
            <a:r>
              <a:rPr lang="en-US" altLang="en-US" dirty="0"/>
              <a:t>, </a:t>
            </a:r>
            <a:r>
              <a:rPr lang="en-US" altLang="en-US" dirty="0" err="1"/>
              <a:t>số</a:t>
            </a:r>
            <a:r>
              <a:rPr lang="en-US" altLang="en-US" dirty="0"/>
              <a:t>, </a:t>
            </a:r>
            <a:r>
              <a:rPr lang="en-US" altLang="en-US" dirty="0" err="1"/>
              <a:t>ký</a:t>
            </a:r>
            <a:r>
              <a:rPr lang="en-US" altLang="en-US" dirty="0"/>
              <a:t> </a:t>
            </a:r>
            <a:r>
              <a:rPr lang="en-US" altLang="en-US" dirty="0" err="1"/>
              <a:t>tự</a:t>
            </a:r>
            <a:r>
              <a:rPr lang="en-US" altLang="en-US" dirty="0"/>
              <a:t> </a:t>
            </a:r>
            <a:r>
              <a:rPr lang="en-US" altLang="en-US" dirty="0" err="1"/>
              <a:t>đặc</a:t>
            </a:r>
            <a:r>
              <a:rPr lang="en-US" altLang="en-US" dirty="0"/>
              <a:t> </a:t>
            </a:r>
            <a:r>
              <a:rPr lang="en-US" altLang="en-US" dirty="0" err="1"/>
              <a:t>biệt</a:t>
            </a:r>
            <a:r>
              <a:rPr lang="en-US" altLang="en-US" dirty="0"/>
              <a:t>,… </a:t>
            </a:r>
            <a:r>
              <a:rPr lang="en-US" altLang="en-US" dirty="0" err="1"/>
              <a:t>Hàm</a:t>
            </a:r>
            <a:r>
              <a:rPr lang="en-US" altLang="en-US" dirty="0"/>
              <a:t> </a:t>
            </a:r>
            <a:r>
              <a:rPr lang="en-US" altLang="en-US" b="1" dirty="0"/>
              <a:t>write()</a:t>
            </a:r>
            <a:r>
              <a:rPr lang="en-US" altLang="en-US" dirty="0"/>
              <a:t> </a:t>
            </a:r>
            <a:r>
              <a:rPr lang="en-US" altLang="en-US" dirty="0" err="1"/>
              <a:t>sẽ</a:t>
            </a:r>
            <a:r>
              <a:rPr lang="en-US" altLang="en-US" dirty="0"/>
              <a:t> </a:t>
            </a:r>
            <a:r>
              <a:rPr lang="en-US" altLang="en-US" dirty="0" err="1"/>
              <a:t>không</a:t>
            </a:r>
            <a:r>
              <a:rPr lang="en-US" altLang="en-US" dirty="0"/>
              <a:t> bao </a:t>
            </a:r>
            <a:r>
              <a:rPr lang="en-US" altLang="en-US" dirty="0" err="1"/>
              <a:t>gồm</a:t>
            </a:r>
            <a:r>
              <a:rPr lang="en-US" altLang="en-US" dirty="0"/>
              <a:t> </a:t>
            </a:r>
            <a:r>
              <a:rPr lang="en-US" altLang="en-US" dirty="0" err="1"/>
              <a:t>ký</a:t>
            </a:r>
            <a:r>
              <a:rPr lang="en-US" altLang="en-US" dirty="0"/>
              <a:t> </a:t>
            </a:r>
            <a:r>
              <a:rPr lang="en-US" altLang="en-US" dirty="0" err="1"/>
              <a:t>tự</a:t>
            </a:r>
            <a:r>
              <a:rPr lang="en-US" altLang="en-US" dirty="0"/>
              <a:t> newline </a:t>
            </a:r>
            <a:r>
              <a:rPr lang="en-US" altLang="en-US" b="1" dirty="0"/>
              <a:t>(‘\n’)</a:t>
            </a:r>
            <a:r>
              <a:rPr lang="en-US" altLang="en-US" dirty="0"/>
              <a:t> ở </a:t>
            </a:r>
            <a:r>
              <a:rPr lang="en-US" altLang="en-US" dirty="0" err="1"/>
              <a:t>cuối</a:t>
            </a:r>
            <a:r>
              <a:rPr lang="en-US" altLang="en-US" dirty="0"/>
              <a:t> </a:t>
            </a:r>
            <a:r>
              <a:rPr lang="en-US" altLang="en-US" dirty="0" err="1"/>
              <a:t>chuỗi</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là</a:t>
            </a:r>
            <a:r>
              <a:rPr lang="en-US" altLang="en-US" dirty="0"/>
              <a:t> </a:t>
            </a:r>
            <a:r>
              <a:rPr lang="en-US" altLang="en-US" b="1" dirty="0"/>
              <a:t>None</a:t>
            </a:r>
            <a:r>
              <a:rPr lang="en-US" altLang="en-US" dirty="0"/>
              <a:t>.</a:t>
            </a:r>
          </a:p>
          <a:p>
            <a:pPr lvl="2"/>
            <a:r>
              <a:rPr lang="en-US" altLang="en-US" dirty="0" err="1">
                <a:solidFill>
                  <a:srgbClr val="FF0000"/>
                </a:solidFill>
              </a:rPr>
              <a:t>iterable</a:t>
            </a:r>
            <a:r>
              <a:rPr lang="en-US" altLang="en-US" dirty="0"/>
              <a:t> (</a:t>
            </a:r>
            <a:r>
              <a:rPr lang="en-US" altLang="en-US" dirty="0" err="1"/>
              <a:t>hàm</a:t>
            </a:r>
            <a:r>
              <a:rPr lang="en-US" altLang="en-US" dirty="0"/>
              <a:t> </a:t>
            </a:r>
            <a:r>
              <a:rPr lang="en-US" altLang="en-US" b="1" dirty="0" err="1"/>
              <a:t>writelines</a:t>
            </a:r>
            <a:r>
              <a:rPr lang="en-US" altLang="en-US" b="1" dirty="0"/>
              <a:t>()</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đầu</a:t>
            </a:r>
            <a:r>
              <a:rPr lang="en-US" altLang="en-US" dirty="0"/>
              <a:t> </a:t>
            </a:r>
            <a:r>
              <a:rPr lang="en-US" altLang="en-US" dirty="0" err="1"/>
              <a:t>vào</a:t>
            </a:r>
            <a:r>
              <a:rPr lang="en-US" altLang="en-US" dirty="0"/>
              <a:t> </a:t>
            </a:r>
            <a:r>
              <a:rPr lang="en-US" altLang="en-US" dirty="0" err="1"/>
              <a:t>của</a:t>
            </a:r>
            <a:r>
              <a:rPr lang="en-US" altLang="en-US" dirty="0"/>
              <a:t> </a:t>
            </a:r>
            <a:r>
              <a:rPr lang="en-US" altLang="en-US" dirty="0" err="1"/>
              <a:t>hàm</a:t>
            </a:r>
            <a:r>
              <a:rPr lang="en-US" altLang="en-US" dirty="0"/>
              <a:t> </a:t>
            </a:r>
            <a:r>
              <a:rPr lang="en-US" altLang="en-US" dirty="0" err="1"/>
              <a:t>này</a:t>
            </a:r>
            <a:r>
              <a:rPr lang="en-US" altLang="en-US" dirty="0"/>
              <a:t> </a:t>
            </a:r>
            <a:r>
              <a:rPr lang="en-US" altLang="en-US" dirty="0" err="1"/>
              <a:t>là</a:t>
            </a:r>
            <a:r>
              <a:rPr lang="en-US" altLang="en-US" dirty="0"/>
              <a:t> </a:t>
            </a:r>
            <a:r>
              <a:rPr lang="en-US" altLang="en-US" dirty="0" err="1"/>
              <a:t>một</a:t>
            </a:r>
            <a:r>
              <a:rPr lang="en-US" altLang="en-US" dirty="0"/>
              <a:t> list </a:t>
            </a:r>
            <a:r>
              <a:rPr lang="en-US" altLang="en-US" dirty="0" err="1"/>
              <a:t>các</a:t>
            </a:r>
            <a:r>
              <a:rPr lang="en-US" altLang="en-US" dirty="0"/>
              <a:t> </a:t>
            </a:r>
            <a:r>
              <a:rPr lang="en-US" altLang="en-US" dirty="0" err="1"/>
              <a:t>chuỗi</a:t>
            </a:r>
            <a:r>
              <a:rPr lang="en-US" altLang="en-US" dirty="0"/>
              <a:t>. </a:t>
            </a:r>
            <a:r>
              <a:rPr lang="en-US" altLang="en-US" dirty="0" err="1"/>
              <a:t>Cũng</a:t>
            </a:r>
            <a:r>
              <a:rPr lang="en-US" altLang="en-US" dirty="0"/>
              <a:t> </a:t>
            </a:r>
            <a:r>
              <a:rPr lang="en-US" altLang="en-US" dirty="0" err="1"/>
              <a:t>tương</a:t>
            </a:r>
            <a:r>
              <a:rPr lang="en-US" altLang="en-US" dirty="0"/>
              <a:t> </a:t>
            </a:r>
            <a:r>
              <a:rPr lang="en-US" altLang="en-US" dirty="0" err="1"/>
              <a:t>tự</a:t>
            </a:r>
            <a:r>
              <a:rPr lang="en-US" altLang="en-US" dirty="0"/>
              <a:t> </a:t>
            </a:r>
            <a:r>
              <a:rPr lang="en-US" altLang="en-US" dirty="0" err="1"/>
              <a:t>như</a:t>
            </a:r>
            <a:r>
              <a:rPr lang="en-US" altLang="en-US" dirty="0"/>
              <a:t> </a:t>
            </a:r>
            <a:r>
              <a:rPr lang="en-US" altLang="en-US" dirty="0" err="1"/>
              <a:t>hàm</a:t>
            </a:r>
            <a:r>
              <a:rPr lang="en-US" altLang="en-US" dirty="0"/>
              <a:t> write(), </a:t>
            </a:r>
            <a:r>
              <a:rPr lang="en-US" altLang="en-US" dirty="0" err="1"/>
              <a:t>hàm</a:t>
            </a:r>
            <a:r>
              <a:rPr lang="en-US" altLang="en-US" dirty="0"/>
              <a:t> </a:t>
            </a:r>
            <a:r>
              <a:rPr lang="en-US" altLang="en-US" b="1" dirty="0" err="1"/>
              <a:t>writelines</a:t>
            </a:r>
            <a:r>
              <a:rPr lang="en-US" altLang="en-US" b="1" dirty="0"/>
              <a:t>()</a:t>
            </a:r>
            <a:r>
              <a:rPr lang="en-US" altLang="en-US" dirty="0"/>
              <a:t> </a:t>
            </a:r>
            <a:r>
              <a:rPr lang="en-US" altLang="en-US" dirty="0" err="1"/>
              <a:t>sẽ</a:t>
            </a:r>
            <a:r>
              <a:rPr lang="en-US" altLang="en-US" dirty="0"/>
              <a:t> </a:t>
            </a:r>
            <a:r>
              <a:rPr lang="en-US" altLang="en-US" dirty="0" err="1"/>
              <a:t>không</a:t>
            </a:r>
            <a:r>
              <a:rPr lang="en-US" altLang="en-US" dirty="0"/>
              <a:t> bao </a:t>
            </a:r>
            <a:r>
              <a:rPr lang="en-US" altLang="en-US" dirty="0" err="1"/>
              <a:t>gồm</a:t>
            </a:r>
            <a:r>
              <a:rPr lang="en-US" altLang="en-US" dirty="0"/>
              <a:t> </a:t>
            </a:r>
            <a:r>
              <a:rPr lang="en-US" altLang="en-US" dirty="0" err="1"/>
              <a:t>ký</a:t>
            </a:r>
            <a:r>
              <a:rPr lang="en-US" altLang="en-US" dirty="0"/>
              <a:t> </a:t>
            </a:r>
            <a:r>
              <a:rPr lang="en-US" altLang="en-US" dirty="0" err="1"/>
              <a:t>tự</a:t>
            </a:r>
            <a:r>
              <a:rPr lang="en-US" altLang="en-US" dirty="0"/>
              <a:t> newline </a:t>
            </a:r>
            <a:r>
              <a:rPr lang="en-US" altLang="en-US" b="1" dirty="0"/>
              <a:t>(‘\n’)</a:t>
            </a:r>
            <a:r>
              <a:rPr lang="en-US" altLang="en-US" dirty="0"/>
              <a:t> ở </a:t>
            </a:r>
            <a:r>
              <a:rPr lang="en-US" altLang="en-US" dirty="0" err="1"/>
              <a:t>cuối</a:t>
            </a:r>
            <a:r>
              <a:rPr lang="en-US" altLang="en-US" dirty="0"/>
              <a:t> </a:t>
            </a:r>
            <a:r>
              <a:rPr lang="en-US" altLang="en-US" dirty="0" err="1"/>
              <a:t>chuỗi</a:t>
            </a:r>
            <a:r>
              <a:rPr lang="en-US" altLang="en-US" dirty="0"/>
              <a:t>.</a:t>
            </a:r>
          </a:p>
          <a:p>
            <a:pPr lvl="2"/>
            <a:endParaRPr lang="en-US" altLang="en-US" dirty="0"/>
          </a:p>
          <a:p>
            <a:endParaRPr lang="en-US" altLang="en-US" dirty="0"/>
          </a:p>
        </p:txBody>
      </p:sp>
    </p:spTree>
    <p:custDataLst>
      <p:tags r:id="rId1"/>
    </p:custDataLst>
    <p:extLst>
      <p:ext uri="{BB962C8B-B14F-4D97-AF65-F5344CB8AC3E}">
        <p14:creationId xmlns:p14="http://schemas.microsoft.com/office/powerpoint/2010/main" val="2735167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Ghi</a:t>
            </a:r>
            <a:r>
              <a:rPr lang="en-US" altLang="en-US" dirty="0"/>
              <a:t> file: </a:t>
            </a:r>
            <a:r>
              <a:rPr lang="en-US" altLang="en-US" b="0" dirty="0" err="1"/>
              <a:t>Sử</a:t>
            </a:r>
            <a:r>
              <a:rPr lang="en-US" altLang="en-US" b="0" dirty="0"/>
              <a:t> </a:t>
            </a:r>
            <a:r>
              <a:rPr lang="en-US" altLang="en-US" b="0" dirty="0" err="1"/>
              <a:t>dụng</a:t>
            </a:r>
            <a:r>
              <a:rPr lang="en-US" altLang="en-US" b="0" dirty="0"/>
              <a:t> </a:t>
            </a:r>
            <a:r>
              <a:rPr lang="en-US" altLang="en-US" b="0" dirty="0" err="1"/>
              <a:t>phương</a:t>
            </a:r>
            <a:r>
              <a:rPr lang="en-US" altLang="en-US" b="0" dirty="0"/>
              <a:t> </a:t>
            </a:r>
            <a:r>
              <a:rPr lang="en-US" altLang="en-US" b="0" dirty="0" err="1"/>
              <a:t>thức</a:t>
            </a:r>
            <a:r>
              <a:rPr lang="en-US" altLang="en-US" b="0" dirty="0"/>
              <a:t> </a:t>
            </a:r>
            <a:r>
              <a:rPr lang="en-US" altLang="en-US" b="0" dirty="0">
                <a:solidFill>
                  <a:srgbClr val="FF0000"/>
                </a:solidFill>
              </a:rPr>
              <a:t>write() </a:t>
            </a:r>
            <a:r>
              <a:rPr lang="en-US" altLang="en-US" b="0" dirty="0" err="1"/>
              <a:t>hoặc</a:t>
            </a:r>
            <a:r>
              <a:rPr lang="en-US" altLang="en-US" b="0" dirty="0"/>
              <a:t> </a:t>
            </a:r>
            <a:r>
              <a:rPr lang="en-US" altLang="en-US" b="0" dirty="0" err="1">
                <a:solidFill>
                  <a:srgbClr val="FF0000"/>
                </a:solidFill>
              </a:rPr>
              <a:t>writelines</a:t>
            </a:r>
            <a:r>
              <a:rPr lang="en-US" altLang="en-US" b="0" dirty="0">
                <a:solidFill>
                  <a:srgbClr val="FF0000"/>
                </a:solidFill>
              </a:rPr>
              <a:t>()</a:t>
            </a:r>
          </a:p>
          <a:p>
            <a:pPr lvl="1"/>
            <a:r>
              <a:rPr lang="en-US" altLang="en-US" dirty="0" err="1"/>
              <a:t>Cú</a:t>
            </a:r>
            <a:r>
              <a:rPr lang="en-US" altLang="en-US" dirty="0"/>
              <a:t> </a:t>
            </a:r>
            <a:r>
              <a:rPr lang="en-US" altLang="en-US" dirty="0" err="1"/>
              <a:t>pháp</a:t>
            </a:r>
            <a:r>
              <a:rPr lang="en-US" altLang="en-US" dirty="0"/>
              <a:t>: </a:t>
            </a:r>
            <a:r>
              <a:rPr lang="en-US" altLang="en-US" dirty="0" err="1">
                <a:solidFill>
                  <a:srgbClr val="FF0000"/>
                </a:solidFill>
              </a:rPr>
              <a:t>fileObject.write</a:t>
            </a:r>
            <a:r>
              <a:rPr lang="en-US" altLang="en-US" dirty="0">
                <a:solidFill>
                  <a:srgbClr val="FF0000"/>
                </a:solidFill>
              </a:rPr>
              <a:t>(string)</a:t>
            </a:r>
          </a:p>
          <a:p>
            <a:pPr marL="457200" lvl="1" indent="0">
              <a:buNone/>
            </a:pPr>
            <a:r>
              <a:rPr lang="en-US" altLang="en-US" dirty="0"/>
              <a:t>	            </a:t>
            </a:r>
            <a:r>
              <a:rPr lang="en-US" altLang="en-US" dirty="0" err="1">
                <a:solidFill>
                  <a:srgbClr val="FF0000"/>
                </a:solidFill>
              </a:rPr>
              <a:t>fileObject.readlines</a:t>
            </a:r>
            <a:r>
              <a:rPr lang="en-US" altLang="en-US" dirty="0">
                <a:solidFill>
                  <a:srgbClr val="FF0000"/>
                </a:solidFill>
              </a:rPr>
              <a:t>(</a:t>
            </a:r>
            <a:r>
              <a:rPr lang="en-US" altLang="en-US" dirty="0" err="1">
                <a:solidFill>
                  <a:srgbClr val="FF0000"/>
                </a:solidFill>
              </a:rPr>
              <a:t>iterable</a:t>
            </a:r>
            <a:r>
              <a:rPr lang="en-US" altLang="en-US" dirty="0">
                <a:solidFill>
                  <a:srgbClr val="FF0000"/>
                </a:solidFill>
              </a:rPr>
              <a:t>)</a:t>
            </a:r>
          </a:p>
          <a:p>
            <a:pPr lvl="1"/>
            <a:r>
              <a:rPr lang="en-US" altLang="en-US" dirty="0" err="1"/>
              <a:t>Ví</a:t>
            </a:r>
            <a:r>
              <a:rPr lang="en-US" altLang="en-US" dirty="0"/>
              <a:t> </a:t>
            </a:r>
            <a:r>
              <a:rPr lang="en-US" altLang="en-US" dirty="0" err="1"/>
              <a:t>dụ</a:t>
            </a:r>
            <a:r>
              <a:rPr lang="en-US" altLang="en-US" dirty="0"/>
              <a:t> 1: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a:solidFill>
                  <a:srgbClr val="FF0000"/>
                </a:solidFill>
              </a:rPr>
              <a:t>write()</a:t>
            </a:r>
          </a:p>
          <a:p>
            <a:endParaRPr lang="en-US" altLang="en-US" dirty="0"/>
          </a:p>
        </p:txBody>
      </p:sp>
      <p:pic>
        <p:nvPicPr>
          <p:cNvPr id="2" name="Picture 1">
            <a:extLst>
              <a:ext uri="{FF2B5EF4-FFF2-40B4-BE49-F238E27FC236}">
                <a16:creationId xmlns:a16="http://schemas.microsoft.com/office/drawing/2014/main" id="{385801A6-7A5D-4599-921F-ACEF2D8470F4}"/>
              </a:ext>
            </a:extLst>
          </p:cNvPr>
          <p:cNvPicPr>
            <a:picLocks noChangeAspect="1"/>
          </p:cNvPicPr>
          <p:nvPr/>
        </p:nvPicPr>
        <p:blipFill>
          <a:blip r:embed="rId3"/>
          <a:stretch>
            <a:fillRect/>
          </a:stretch>
        </p:blipFill>
        <p:spPr>
          <a:xfrm>
            <a:off x="1271464" y="3336476"/>
            <a:ext cx="5976664" cy="2036740"/>
          </a:xfrm>
          <a:prstGeom prst="rect">
            <a:avLst/>
          </a:prstGeom>
        </p:spPr>
      </p:pic>
      <p:pic>
        <p:nvPicPr>
          <p:cNvPr id="3" name="Picture 2">
            <a:extLst>
              <a:ext uri="{FF2B5EF4-FFF2-40B4-BE49-F238E27FC236}">
                <a16:creationId xmlns:a16="http://schemas.microsoft.com/office/drawing/2014/main" id="{6C1AEED9-5EBF-48BB-A3F8-3A0BAEE25FBE}"/>
              </a:ext>
            </a:extLst>
          </p:cNvPr>
          <p:cNvPicPr>
            <a:picLocks noChangeAspect="1"/>
          </p:cNvPicPr>
          <p:nvPr/>
        </p:nvPicPr>
        <p:blipFill>
          <a:blip r:embed="rId4"/>
          <a:stretch>
            <a:fillRect/>
          </a:stretch>
        </p:blipFill>
        <p:spPr>
          <a:xfrm>
            <a:off x="7536160" y="3068960"/>
            <a:ext cx="4019936" cy="2096914"/>
          </a:xfrm>
          <a:prstGeom prst="rect">
            <a:avLst/>
          </a:prstGeom>
        </p:spPr>
      </p:pic>
    </p:spTree>
    <p:custDataLst>
      <p:tags r:id="rId1"/>
    </p:custDataLst>
    <p:extLst>
      <p:ext uri="{BB962C8B-B14F-4D97-AF65-F5344CB8AC3E}">
        <p14:creationId xmlns:p14="http://schemas.microsoft.com/office/powerpoint/2010/main" val="352572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Ghi</a:t>
            </a:r>
            <a:r>
              <a:rPr lang="en-US" altLang="en-US" dirty="0"/>
              <a:t> file: </a:t>
            </a:r>
            <a:r>
              <a:rPr lang="en-US" altLang="en-US" b="0" dirty="0" err="1"/>
              <a:t>Sử</a:t>
            </a:r>
            <a:r>
              <a:rPr lang="en-US" altLang="en-US" b="0" dirty="0"/>
              <a:t> </a:t>
            </a:r>
            <a:r>
              <a:rPr lang="en-US" altLang="en-US" b="0" dirty="0" err="1"/>
              <a:t>dụng</a:t>
            </a:r>
            <a:r>
              <a:rPr lang="en-US" altLang="en-US" b="0" dirty="0"/>
              <a:t> </a:t>
            </a:r>
            <a:r>
              <a:rPr lang="en-US" altLang="en-US" b="0" dirty="0" err="1"/>
              <a:t>phương</a:t>
            </a:r>
            <a:r>
              <a:rPr lang="en-US" altLang="en-US" b="0" dirty="0"/>
              <a:t> </a:t>
            </a:r>
            <a:r>
              <a:rPr lang="en-US" altLang="en-US" b="0" dirty="0" err="1"/>
              <a:t>thức</a:t>
            </a:r>
            <a:r>
              <a:rPr lang="en-US" altLang="en-US" b="0" dirty="0"/>
              <a:t> </a:t>
            </a:r>
            <a:r>
              <a:rPr lang="en-US" altLang="en-US" b="0" dirty="0">
                <a:solidFill>
                  <a:srgbClr val="FF0000"/>
                </a:solidFill>
              </a:rPr>
              <a:t>write()</a:t>
            </a:r>
            <a:r>
              <a:rPr lang="en-US" altLang="en-US" b="0" dirty="0"/>
              <a:t> </a:t>
            </a:r>
            <a:r>
              <a:rPr lang="en-US" altLang="en-US" b="0" dirty="0" err="1"/>
              <a:t>hoặc</a:t>
            </a:r>
            <a:r>
              <a:rPr lang="en-US" altLang="en-US" b="0" dirty="0"/>
              <a:t> </a:t>
            </a:r>
            <a:r>
              <a:rPr lang="en-US" altLang="en-US" b="0" dirty="0" err="1">
                <a:solidFill>
                  <a:srgbClr val="FF0000"/>
                </a:solidFill>
              </a:rPr>
              <a:t>writelines</a:t>
            </a:r>
            <a:r>
              <a:rPr lang="en-US" altLang="en-US" b="0" dirty="0">
                <a:solidFill>
                  <a:srgbClr val="FF0000"/>
                </a:solidFill>
              </a:rPr>
              <a:t>()</a:t>
            </a:r>
          </a:p>
          <a:p>
            <a:pPr lvl="1"/>
            <a:r>
              <a:rPr lang="en-US" altLang="en-US" dirty="0" err="1"/>
              <a:t>Cú</a:t>
            </a:r>
            <a:r>
              <a:rPr lang="en-US" altLang="en-US" dirty="0"/>
              <a:t> </a:t>
            </a:r>
            <a:r>
              <a:rPr lang="en-US" altLang="en-US" dirty="0" err="1"/>
              <a:t>pháp</a:t>
            </a:r>
            <a:r>
              <a:rPr lang="en-US" altLang="en-US" dirty="0"/>
              <a:t>: </a:t>
            </a:r>
            <a:r>
              <a:rPr lang="en-US" altLang="en-US" dirty="0" err="1">
                <a:solidFill>
                  <a:srgbClr val="FF0000"/>
                </a:solidFill>
              </a:rPr>
              <a:t>fileObject.write</a:t>
            </a:r>
            <a:r>
              <a:rPr lang="en-US" altLang="en-US" dirty="0">
                <a:solidFill>
                  <a:srgbClr val="FF0000"/>
                </a:solidFill>
              </a:rPr>
              <a:t>(string)</a:t>
            </a:r>
          </a:p>
          <a:p>
            <a:pPr marL="457200" lvl="1" indent="0">
              <a:buNone/>
            </a:pPr>
            <a:r>
              <a:rPr lang="en-US" altLang="en-US" dirty="0"/>
              <a:t>	            </a:t>
            </a:r>
            <a:r>
              <a:rPr lang="en-US" altLang="en-US" dirty="0" err="1">
                <a:solidFill>
                  <a:srgbClr val="FF0000"/>
                </a:solidFill>
              </a:rPr>
              <a:t>fileObject.readlines</a:t>
            </a:r>
            <a:r>
              <a:rPr lang="en-US" altLang="en-US" dirty="0">
                <a:solidFill>
                  <a:srgbClr val="FF0000"/>
                </a:solidFill>
              </a:rPr>
              <a:t>(</a:t>
            </a:r>
            <a:r>
              <a:rPr lang="en-US" altLang="en-US" dirty="0" err="1">
                <a:solidFill>
                  <a:srgbClr val="FF0000"/>
                </a:solidFill>
              </a:rPr>
              <a:t>iterable</a:t>
            </a:r>
            <a:r>
              <a:rPr lang="en-US" altLang="en-US" dirty="0">
                <a:solidFill>
                  <a:srgbClr val="FF0000"/>
                </a:solidFill>
              </a:rPr>
              <a:t>)</a:t>
            </a:r>
          </a:p>
          <a:p>
            <a:pPr lvl="1"/>
            <a:r>
              <a:rPr lang="en-US" altLang="en-US" dirty="0" err="1"/>
              <a:t>Ví</a:t>
            </a:r>
            <a:r>
              <a:rPr lang="en-US" altLang="en-US" dirty="0"/>
              <a:t> </a:t>
            </a:r>
            <a:r>
              <a:rPr lang="en-US" altLang="en-US" dirty="0" err="1"/>
              <a:t>dụ</a:t>
            </a:r>
            <a:r>
              <a:rPr lang="en-US" altLang="en-US" dirty="0"/>
              <a:t> 2: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err="1">
                <a:solidFill>
                  <a:srgbClr val="FF0000"/>
                </a:solidFill>
              </a:rPr>
              <a:t>writelines</a:t>
            </a:r>
            <a:r>
              <a:rPr lang="en-US" altLang="en-US" dirty="0">
                <a:solidFill>
                  <a:srgbClr val="FF0000"/>
                </a:solidFill>
              </a:rPr>
              <a:t>()</a:t>
            </a:r>
          </a:p>
          <a:p>
            <a:endParaRPr lang="en-US" altLang="en-US" dirty="0"/>
          </a:p>
        </p:txBody>
      </p:sp>
      <p:pic>
        <p:nvPicPr>
          <p:cNvPr id="3" name="Picture 2">
            <a:extLst>
              <a:ext uri="{FF2B5EF4-FFF2-40B4-BE49-F238E27FC236}">
                <a16:creationId xmlns:a16="http://schemas.microsoft.com/office/drawing/2014/main" id="{6C1AEED9-5EBF-48BB-A3F8-3A0BAEE25FBE}"/>
              </a:ext>
            </a:extLst>
          </p:cNvPr>
          <p:cNvPicPr>
            <a:picLocks noChangeAspect="1"/>
          </p:cNvPicPr>
          <p:nvPr/>
        </p:nvPicPr>
        <p:blipFill>
          <a:blip r:embed="rId3"/>
          <a:stretch>
            <a:fillRect/>
          </a:stretch>
        </p:blipFill>
        <p:spPr>
          <a:xfrm>
            <a:off x="7464152" y="3068960"/>
            <a:ext cx="4019936" cy="2096914"/>
          </a:xfrm>
          <a:prstGeom prst="rect">
            <a:avLst/>
          </a:prstGeom>
        </p:spPr>
      </p:pic>
      <p:pic>
        <p:nvPicPr>
          <p:cNvPr id="5" name="Picture 4">
            <a:extLst>
              <a:ext uri="{FF2B5EF4-FFF2-40B4-BE49-F238E27FC236}">
                <a16:creationId xmlns:a16="http://schemas.microsoft.com/office/drawing/2014/main" id="{EADCB452-5CF8-4276-9633-EEE3C8BACB46}"/>
              </a:ext>
            </a:extLst>
          </p:cNvPr>
          <p:cNvPicPr>
            <a:picLocks noChangeAspect="1"/>
          </p:cNvPicPr>
          <p:nvPr/>
        </p:nvPicPr>
        <p:blipFill>
          <a:blip r:embed="rId4"/>
          <a:stretch>
            <a:fillRect/>
          </a:stretch>
        </p:blipFill>
        <p:spPr>
          <a:xfrm>
            <a:off x="1259646" y="3212976"/>
            <a:ext cx="5844466" cy="2539656"/>
          </a:xfrm>
          <a:prstGeom prst="rect">
            <a:avLst/>
          </a:prstGeom>
        </p:spPr>
      </p:pic>
    </p:spTree>
    <p:custDataLst>
      <p:tags r:id="rId1"/>
    </p:custDataLst>
    <p:extLst>
      <p:ext uri="{BB962C8B-B14F-4D97-AF65-F5344CB8AC3E}">
        <p14:creationId xmlns:p14="http://schemas.microsoft.com/office/powerpoint/2010/main" val="78909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Hàm</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đọc</a:t>
            </a:r>
            <a:r>
              <a:rPr lang="en-US" altLang="en-US" dirty="0"/>
              <a:t> </a:t>
            </a:r>
            <a:r>
              <a:rPr lang="en-US" altLang="en-US" dirty="0" err="1"/>
              <a:t>và</a:t>
            </a:r>
            <a:r>
              <a:rPr lang="en-US" altLang="en-US" dirty="0"/>
              <a:t> </a:t>
            </a:r>
            <a:r>
              <a:rPr lang="en-US" altLang="en-US" dirty="0" err="1"/>
              <a:t>ghi</a:t>
            </a:r>
            <a:r>
              <a:rPr lang="en-US" altLang="en-US" dirty="0"/>
              <a:t> file:</a:t>
            </a:r>
          </a:p>
          <a:p>
            <a:pPr lvl="1"/>
            <a:r>
              <a:rPr lang="en-US" altLang="en-US" dirty="0">
                <a:solidFill>
                  <a:srgbClr val="FF0000"/>
                </a:solidFill>
              </a:rPr>
              <a:t>tell(): </a:t>
            </a:r>
            <a:r>
              <a:rPr lang="en-US" altLang="en-US" dirty="0"/>
              <a:t>Cho </a:t>
            </a:r>
            <a:r>
              <a:rPr lang="en-US" altLang="en-US" dirty="0" err="1"/>
              <a:t>biết</a:t>
            </a:r>
            <a:r>
              <a:rPr lang="en-US" altLang="en-US" dirty="0"/>
              <a:t> </a:t>
            </a:r>
            <a:r>
              <a:rPr lang="en-US" altLang="en-US" dirty="0" err="1"/>
              <a:t>vị</a:t>
            </a:r>
            <a:r>
              <a:rPr lang="en-US" altLang="en-US" dirty="0"/>
              <a:t> </a:t>
            </a:r>
            <a:r>
              <a:rPr lang="en-US" altLang="en-US" dirty="0" err="1"/>
              <a:t>trí</a:t>
            </a:r>
            <a:r>
              <a:rPr lang="en-US" altLang="en-US" dirty="0"/>
              <a:t> </a:t>
            </a:r>
            <a:r>
              <a:rPr lang="en-US" altLang="en-US" dirty="0" err="1"/>
              <a:t>hiện</a:t>
            </a:r>
            <a:r>
              <a:rPr lang="en-US" altLang="en-US" dirty="0"/>
              <a:t> </a:t>
            </a:r>
            <a:r>
              <a:rPr lang="en-US" altLang="en-US" dirty="0" err="1"/>
              <a:t>tại</a:t>
            </a:r>
            <a:r>
              <a:rPr lang="en-US" altLang="en-US" dirty="0"/>
              <a:t> </a:t>
            </a:r>
            <a:r>
              <a:rPr lang="en-US" altLang="en-US" dirty="0" err="1"/>
              <a:t>trong</a:t>
            </a:r>
            <a:r>
              <a:rPr lang="en-US" altLang="en-US" dirty="0"/>
              <a:t> file.</a:t>
            </a:r>
          </a:p>
          <a:p>
            <a:pPr lvl="1"/>
            <a:r>
              <a:rPr lang="en-US" altLang="en-US" dirty="0">
                <a:solidFill>
                  <a:srgbClr val="FF0000"/>
                </a:solidFill>
              </a:rPr>
              <a:t>seek(offset[, from])</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vị</a:t>
            </a:r>
            <a:r>
              <a:rPr lang="en-US" altLang="en-US" dirty="0"/>
              <a:t> </a:t>
            </a:r>
            <a:r>
              <a:rPr lang="en-US" altLang="en-US" dirty="0" err="1"/>
              <a:t>trí</a:t>
            </a:r>
            <a:r>
              <a:rPr lang="en-US" altLang="en-US" dirty="0"/>
              <a:t> </a:t>
            </a:r>
            <a:r>
              <a:rPr lang="en-US" altLang="en-US" dirty="0" err="1"/>
              <a:t>hiện</a:t>
            </a:r>
            <a:r>
              <a:rPr lang="en-US" altLang="en-US" dirty="0"/>
              <a:t> </a:t>
            </a:r>
            <a:r>
              <a:rPr lang="en-US" altLang="en-US" dirty="0" err="1"/>
              <a:t>tại</a:t>
            </a:r>
            <a:r>
              <a:rPr lang="en-US" altLang="en-US" dirty="0"/>
              <a:t> </a:t>
            </a:r>
            <a:r>
              <a:rPr lang="en-US" altLang="en-US" dirty="0" err="1"/>
              <a:t>của</a:t>
            </a:r>
            <a:r>
              <a:rPr lang="en-US" altLang="en-US" dirty="0"/>
              <a:t> </a:t>
            </a:r>
            <a:r>
              <a:rPr lang="en-US" altLang="en-US" dirty="0" err="1"/>
              <a:t>tập</a:t>
            </a:r>
            <a:r>
              <a:rPr lang="en-US" altLang="en-US" dirty="0"/>
              <a:t> tin.</a:t>
            </a:r>
          </a:p>
          <a:p>
            <a:pPr marL="457200" lvl="1" indent="0">
              <a:buNone/>
            </a:pPr>
            <a:r>
              <a:rPr lang="en-US" altLang="en-US" dirty="0"/>
              <a:t>  </a:t>
            </a:r>
            <a:r>
              <a:rPr lang="en-US" altLang="en-US" dirty="0" err="1"/>
              <a:t>Trong</a:t>
            </a:r>
            <a:r>
              <a:rPr lang="en-US" altLang="en-US" dirty="0"/>
              <a:t> </a:t>
            </a:r>
            <a:r>
              <a:rPr lang="en-US" altLang="en-US" dirty="0" err="1"/>
              <a:t>đó</a:t>
            </a:r>
            <a:r>
              <a:rPr lang="en-US" altLang="en-US" dirty="0"/>
              <a:t>:</a:t>
            </a:r>
          </a:p>
          <a:p>
            <a:pPr lvl="2"/>
            <a:r>
              <a:rPr lang="en-US" altLang="en-US" b="1" dirty="0"/>
              <a:t>offset</a:t>
            </a:r>
            <a:r>
              <a:rPr lang="en-US" altLang="en-US" dirty="0"/>
              <a:t>: </a:t>
            </a:r>
            <a:r>
              <a:rPr lang="en-US" altLang="en-US" dirty="0" err="1"/>
              <a:t>khoảng</a:t>
            </a:r>
            <a:r>
              <a:rPr lang="en-US" altLang="en-US" dirty="0"/>
              <a:t> </a:t>
            </a:r>
            <a:r>
              <a:rPr lang="en-US" altLang="en-US" dirty="0" err="1"/>
              <a:t>cách</a:t>
            </a:r>
            <a:r>
              <a:rPr lang="en-US" altLang="en-US" dirty="0"/>
              <a:t> di </a:t>
            </a:r>
            <a:r>
              <a:rPr lang="en-US" altLang="en-US" dirty="0" err="1"/>
              <a:t>chuyển</a:t>
            </a:r>
            <a:r>
              <a:rPr lang="en-US" altLang="en-US" dirty="0"/>
              <a:t> (</a:t>
            </a:r>
            <a:r>
              <a:rPr lang="en-US" altLang="en-US" dirty="0" err="1"/>
              <a:t>tính</a:t>
            </a:r>
            <a:r>
              <a:rPr lang="en-US" altLang="en-US" dirty="0"/>
              <a:t> </a:t>
            </a:r>
            <a:r>
              <a:rPr lang="en-US" altLang="en-US" dirty="0" err="1"/>
              <a:t>bằng</a:t>
            </a:r>
            <a:r>
              <a:rPr lang="en-US" altLang="en-US" dirty="0"/>
              <a:t> byte)</a:t>
            </a:r>
          </a:p>
          <a:p>
            <a:pPr lvl="2"/>
            <a:r>
              <a:rPr lang="en-US" altLang="en-US" b="1" dirty="0"/>
              <a:t>from</a:t>
            </a:r>
            <a:r>
              <a:rPr lang="en-US" altLang="en-US" dirty="0"/>
              <a:t>: </a:t>
            </a:r>
            <a:r>
              <a:rPr lang="en-US" altLang="en-US" dirty="0" err="1"/>
              <a:t>vị</a:t>
            </a:r>
            <a:r>
              <a:rPr lang="en-US" altLang="en-US" dirty="0"/>
              <a:t> </a:t>
            </a:r>
            <a:r>
              <a:rPr lang="en-US" altLang="en-US" dirty="0" err="1"/>
              <a:t>trí</a:t>
            </a:r>
            <a:r>
              <a:rPr lang="en-US" altLang="en-US" dirty="0"/>
              <a:t> </a:t>
            </a:r>
            <a:r>
              <a:rPr lang="en-US" altLang="en-US" dirty="0" err="1"/>
              <a:t>làm</a:t>
            </a:r>
            <a:r>
              <a:rPr lang="en-US" altLang="en-US" dirty="0"/>
              <a:t> </a:t>
            </a:r>
            <a:r>
              <a:rPr lang="en-US" altLang="en-US" dirty="0" err="1"/>
              <a:t>mốc</a:t>
            </a:r>
            <a:r>
              <a:rPr lang="en-US" altLang="en-US" dirty="0"/>
              <a:t> </a:t>
            </a:r>
            <a:r>
              <a:rPr lang="en-US" altLang="en-US" dirty="0" err="1"/>
              <a:t>cho</a:t>
            </a:r>
            <a:r>
              <a:rPr lang="en-US" altLang="en-US" dirty="0"/>
              <a:t> </a:t>
            </a:r>
            <a:r>
              <a:rPr lang="en-US" altLang="en-US" dirty="0" err="1"/>
              <a:t>việc</a:t>
            </a:r>
            <a:r>
              <a:rPr lang="en-US" altLang="en-US" dirty="0"/>
              <a:t> di </a:t>
            </a:r>
            <a:r>
              <a:rPr lang="en-US" altLang="en-US" dirty="0" err="1"/>
              <a:t>chuyển</a:t>
            </a:r>
            <a:r>
              <a:rPr lang="en-US" altLang="en-US" dirty="0"/>
              <a:t>, </a:t>
            </a:r>
            <a:r>
              <a:rPr lang="en-US" altLang="en-US" dirty="0" err="1"/>
              <a:t>gồm</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a:t>
            </a:r>
          </a:p>
          <a:p>
            <a:pPr lvl="3"/>
            <a:r>
              <a:rPr lang="en-US" altLang="en-US" dirty="0"/>
              <a:t>0: </a:t>
            </a:r>
            <a:r>
              <a:rPr lang="en-US" altLang="en-US" dirty="0" err="1"/>
              <a:t>đầu</a:t>
            </a:r>
            <a:r>
              <a:rPr lang="en-US" altLang="en-US" dirty="0"/>
              <a:t> file</a:t>
            </a:r>
          </a:p>
          <a:p>
            <a:pPr lvl="3"/>
            <a:r>
              <a:rPr lang="en-US" altLang="en-US" dirty="0"/>
              <a:t>1: </a:t>
            </a:r>
            <a:r>
              <a:rPr lang="en-US" altLang="en-US" dirty="0" err="1"/>
              <a:t>vị</a:t>
            </a:r>
            <a:r>
              <a:rPr lang="en-US" altLang="en-US" dirty="0"/>
              <a:t> </a:t>
            </a:r>
            <a:r>
              <a:rPr lang="en-US" altLang="en-US" dirty="0" err="1"/>
              <a:t>trí</a:t>
            </a:r>
            <a:r>
              <a:rPr lang="en-US" altLang="en-US" dirty="0"/>
              <a:t> </a:t>
            </a:r>
            <a:r>
              <a:rPr lang="en-US" altLang="en-US" dirty="0" err="1"/>
              <a:t>hiện</a:t>
            </a:r>
            <a:r>
              <a:rPr lang="en-US" altLang="en-US" dirty="0"/>
              <a:t> </a:t>
            </a:r>
            <a:r>
              <a:rPr lang="en-US" altLang="en-US" dirty="0" err="1"/>
              <a:t>thời</a:t>
            </a:r>
            <a:endParaRPr lang="en-US" altLang="en-US" dirty="0"/>
          </a:p>
          <a:p>
            <a:pPr lvl="3"/>
            <a:r>
              <a:rPr lang="en-US" altLang="en-US" dirty="0"/>
              <a:t>2: </a:t>
            </a:r>
            <a:r>
              <a:rPr lang="en-US" altLang="en-US" dirty="0" err="1"/>
              <a:t>cuối</a:t>
            </a:r>
            <a:r>
              <a:rPr lang="en-US" altLang="en-US" dirty="0"/>
              <a:t> file</a:t>
            </a:r>
          </a:p>
          <a:p>
            <a:endParaRPr lang="en-US" altLang="en-US" dirty="0"/>
          </a:p>
        </p:txBody>
      </p:sp>
    </p:spTree>
    <p:custDataLst>
      <p:tags r:id="rId1"/>
    </p:custDataLst>
    <p:extLst>
      <p:ext uri="{BB962C8B-B14F-4D97-AF65-F5344CB8AC3E}">
        <p14:creationId xmlns:p14="http://schemas.microsoft.com/office/powerpoint/2010/main" val="375473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a:t>Hàm hỗ trợ đọc và ghi file:</a:t>
            </a:r>
          </a:p>
          <a:p>
            <a:pPr lvl="1"/>
            <a:r>
              <a:rPr lang="en-US" altLang="en-US"/>
              <a:t>Ví dụ:</a:t>
            </a:r>
          </a:p>
          <a:p>
            <a:endParaRPr lang="en-US" altLang="en-US"/>
          </a:p>
        </p:txBody>
      </p:sp>
      <p:pic>
        <p:nvPicPr>
          <p:cNvPr id="2" name="Picture 1">
            <a:extLst>
              <a:ext uri="{FF2B5EF4-FFF2-40B4-BE49-F238E27FC236}">
                <a16:creationId xmlns:a16="http://schemas.microsoft.com/office/drawing/2014/main" id="{257267E7-E0A4-4B9D-9F94-B4E06BA45F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36976" y="2204864"/>
            <a:ext cx="5393742" cy="3744416"/>
          </a:xfrm>
          <a:prstGeom prst="rect">
            <a:avLst/>
          </a:prstGeom>
        </p:spPr>
      </p:pic>
      <p:pic>
        <p:nvPicPr>
          <p:cNvPr id="3" name="Picture 2">
            <a:extLst>
              <a:ext uri="{FF2B5EF4-FFF2-40B4-BE49-F238E27FC236}">
                <a16:creationId xmlns:a16="http://schemas.microsoft.com/office/drawing/2014/main" id="{31C77C42-F383-444D-9E99-741300154DA1}"/>
              </a:ext>
            </a:extLst>
          </p:cNvPr>
          <p:cNvPicPr>
            <a:picLocks noChangeAspect="1"/>
          </p:cNvPicPr>
          <p:nvPr/>
        </p:nvPicPr>
        <p:blipFill>
          <a:blip r:embed="rId4"/>
          <a:stretch>
            <a:fillRect/>
          </a:stretch>
        </p:blipFill>
        <p:spPr>
          <a:xfrm>
            <a:off x="6842398" y="4653136"/>
            <a:ext cx="4654202" cy="1051194"/>
          </a:xfrm>
          <a:prstGeom prst="rect">
            <a:avLst/>
          </a:prstGeom>
        </p:spPr>
      </p:pic>
      <p:pic>
        <p:nvPicPr>
          <p:cNvPr id="8" name="Picture 7">
            <a:extLst>
              <a:ext uri="{FF2B5EF4-FFF2-40B4-BE49-F238E27FC236}">
                <a16:creationId xmlns:a16="http://schemas.microsoft.com/office/drawing/2014/main" id="{505D53FD-0BD3-4109-A7B5-D0591F23177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464152" y="1211363"/>
            <a:ext cx="3395774" cy="2039362"/>
          </a:xfrm>
          <a:prstGeom prst="rect">
            <a:avLst/>
          </a:prstGeom>
        </p:spPr>
      </p:pic>
    </p:spTree>
    <p:custDataLst>
      <p:tags r:id="rId1"/>
    </p:custDataLst>
    <p:extLst>
      <p:ext uri="{BB962C8B-B14F-4D97-AF65-F5344CB8AC3E}">
        <p14:creationId xmlns:p14="http://schemas.microsoft.com/office/powerpoint/2010/main" val="74938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Đóng</a:t>
            </a:r>
            <a:r>
              <a:rPr lang="en-US" altLang="en-US" dirty="0"/>
              <a:t> file:</a:t>
            </a:r>
          </a:p>
          <a:p>
            <a:pPr lvl="1"/>
            <a:r>
              <a:rPr lang="vi-VN" altLang="en-US" dirty="0"/>
              <a:t>Sau khi hoàn tất các thao tác đọc ghi trên file, cần thực hiện đóng file để đảm bảo quy chế đóng mở file và giải phóng bộ nhớ cho chương trình.</a:t>
            </a:r>
          </a:p>
          <a:p>
            <a:pPr lvl="1"/>
            <a:r>
              <a:rPr lang="vi-VN" altLang="en-US" dirty="0"/>
              <a:t>Thực hiện:</a:t>
            </a:r>
            <a:endParaRPr lang="en-US" altLang="en-US" dirty="0"/>
          </a:p>
          <a:p>
            <a:pPr lvl="2"/>
            <a:r>
              <a:rPr lang="en-US" altLang="en-US" b="1" dirty="0" err="1"/>
              <a:t>Cách</a:t>
            </a:r>
            <a:r>
              <a:rPr lang="en-US" altLang="en-US" b="1" dirty="0"/>
              <a:t> 1</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cú</a:t>
            </a:r>
            <a:r>
              <a:rPr lang="en-US" altLang="en-US" dirty="0"/>
              <a:t> </a:t>
            </a:r>
            <a:r>
              <a:rPr lang="en-US" altLang="en-US" dirty="0" err="1"/>
              <a:t>pháp</a:t>
            </a:r>
            <a:r>
              <a:rPr lang="en-US" altLang="en-US" dirty="0"/>
              <a:t> </a:t>
            </a:r>
            <a:r>
              <a:rPr lang="en-US" altLang="en-US" b="1" dirty="0" err="1"/>
              <a:t>fileObject.</a:t>
            </a:r>
            <a:r>
              <a:rPr lang="en-US" altLang="en-US" b="1" dirty="0" err="1">
                <a:solidFill>
                  <a:srgbClr val="FF0000"/>
                </a:solidFill>
              </a:rPr>
              <a:t>close</a:t>
            </a:r>
            <a:r>
              <a:rPr lang="en-US" altLang="en-US" b="1" dirty="0">
                <a:solidFill>
                  <a:srgbClr val="FF0000"/>
                </a:solidFill>
              </a:rPr>
              <a:t>() </a:t>
            </a:r>
            <a:r>
              <a:rPr lang="en-US" altLang="en-US" dirty="0" err="1"/>
              <a:t>sau</a:t>
            </a:r>
            <a:r>
              <a:rPr lang="en-US" altLang="en-US" dirty="0"/>
              <a:t> </a:t>
            </a:r>
            <a:r>
              <a:rPr lang="en-US" altLang="en-US" dirty="0" err="1"/>
              <a:t>khi</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và</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với</a:t>
            </a:r>
            <a:r>
              <a:rPr lang="en-US" altLang="en-US" dirty="0"/>
              <a:t> </a:t>
            </a:r>
            <a:r>
              <a:rPr lang="en-US" altLang="en-US" dirty="0" err="1"/>
              <a:t>fileObject</a:t>
            </a:r>
            <a:r>
              <a:rPr lang="en-US" altLang="en-US" dirty="0"/>
              <a:t>.</a:t>
            </a:r>
          </a:p>
        </p:txBody>
      </p:sp>
      <p:pic>
        <p:nvPicPr>
          <p:cNvPr id="9" name="Picture 8">
            <a:extLst>
              <a:ext uri="{FF2B5EF4-FFF2-40B4-BE49-F238E27FC236}">
                <a16:creationId xmlns:a16="http://schemas.microsoft.com/office/drawing/2014/main" id="{14A30C6E-B1E7-4C21-B76D-9853B8ABB84A}"/>
              </a:ext>
            </a:extLst>
          </p:cNvPr>
          <p:cNvPicPr>
            <a:picLocks noChangeAspect="1"/>
          </p:cNvPicPr>
          <p:nvPr/>
        </p:nvPicPr>
        <p:blipFill>
          <a:blip r:embed="rId3"/>
          <a:stretch>
            <a:fillRect/>
          </a:stretch>
        </p:blipFill>
        <p:spPr>
          <a:xfrm>
            <a:off x="1487488" y="3972315"/>
            <a:ext cx="6048672" cy="1976965"/>
          </a:xfrm>
          <a:prstGeom prst="rect">
            <a:avLst/>
          </a:prstGeom>
        </p:spPr>
      </p:pic>
    </p:spTree>
    <p:custDataLst>
      <p:tags r:id="rId1"/>
    </p:custDataLst>
    <p:extLst>
      <p:ext uri="{BB962C8B-B14F-4D97-AF65-F5344CB8AC3E}">
        <p14:creationId xmlns:p14="http://schemas.microsoft.com/office/powerpoint/2010/main" val="405627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Đóng</a:t>
            </a:r>
            <a:r>
              <a:rPr lang="en-US" altLang="en-US" dirty="0"/>
              <a:t> file:</a:t>
            </a:r>
          </a:p>
          <a:p>
            <a:pPr lvl="1"/>
            <a:r>
              <a:rPr lang="vi-VN" altLang="en-US" dirty="0"/>
              <a:t>Sau khi hoàn tất các thao tác đọc ghi trên file, cần thực hiện đóng file để đảm bảo quy chế đóng mở file và giải phóng bộ nhớ cho chương trình.</a:t>
            </a:r>
          </a:p>
          <a:p>
            <a:pPr lvl="1"/>
            <a:r>
              <a:rPr lang="vi-VN" altLang="en-US" dirty="0"/>
              <a:t>Thực hiện:</a:t>
            </a:r>
            <a:endParaRPr lang="en-US" altLang="en-US" dirty="0"/>
          </a:p>
          <a:p>
            <a:pPr lvl="2"/>
            <a:r>
              <a:rPr lang="en-US" altLang="en-US" b="1" dirty="0" err="1"/>
              <a:t>Cách</a:t>
            </a:r>
            <a:r>
              <a:rPr lang="en-US" altLang="en-US" b="1" dirty="0"/>
              <a:t> 2</a:t>
            </a:r>
            <a:r>
              <a:rPr lang="en-US" altLang="en-US" dirty="0"/>
              <a:t>: S</a:t>
            </a:r>
            <a:r>
              <a:rPr lang="vi-VN" altLang="en-US" dirty="0"/>
              <a:t>ử dụng lệnh </a:t>
            </a:r>
            <a:r>
              <a:rPr lang="vi-VN" altLang="en-US" dirty="0">
                <a:solidFill>
                  <a:srgbClr val="FF0000"/>
                </a:solidFill>
              </a:rPr>
              <a:t>with</a:t>
            </a:r>
            <a:r>
              <a:rPr lang="vi-VN" altLang="en-US" dirty="0"/>
              <a:t>: Lệnh </a:t>
            </a:r>
            <a:r>
              <a:rPr lang="vi-VN" altLang="en-US" dirty="0">
                <a:solidFill>
                  <a:srgbClr val="FF0000"/>
                </a:solidFill>
              </a:rPr>
              <a:t>with</a:t>
            </a:r>
            <a:r>
              <a:rPr lang="vi-VN" altLang="en-US" dirty="0"/>
              <a:t> bảo đảm rằng file luôn luôn được đóng mà không cần biết những logic xử lý bên trong.</a:t>
            </a:r>
            <a:endParaRPr lang="en-US" altLang="en-US" dirty="0"/>
          </a:p>
        </p:txBody>
      </p:sp>
      <p:pic>
        <p:nvPicPr>
          <p:cNvPr id="2" name="Picture 1">
            <a:extLst>
              <a:ext uri="{FF2B5EF4-FFF2-40B4-BE49-F238E27FC236}">
                <a16:creationId xmlns:a16="http://schemas.microsoft.com/office/drawing/2014/main" id="{40F25A97-DA72-4896-8F7A-7DB0D63A5010}"/>
              </a:ext>
            </a:extLst>
          </p:cNvPr>
          <p:cNvPicPr>
            <a:picLocks noChangeAspect="1"/>
          </p:cNvPicPr>
          <p:nvPr/>
        </p:nvPicPr>
        <p:blipFill>
          <a:blip r:embed="rId3"/>
          <a:stretch>
            <a:fillRect/>
          </a:stretch>
        </p:blipFill>
        <p:spPr>
          <a:xfrm>
            <a:off x="1678801" y="4005064"/>
            <a:ext cx="6721455" cy="2232248"/>
          </a:xfrm>
          <a:prstGeom prst="rect">
            <a:avLst/>
          </a:prstGeom>
        </p:spPr>
      </p:pic>
    </p:spTree>
    <p:custDataLst>
      <p:tags r:id="rId1"/>
    </p:custDataLst>
    <p:extLst>
      <p:ext uri="{BB962C8B-B14F-4D97-AF65-F5344CB8AC3E}">
        <p14:creationId xmlns:p14="http://schemas.microsoft.com/office/powerpoint/2010/main" val="284068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a:t>Thao </a:t>
            </a:r>
            <a:r>
              <a:rPr lang="en-US" dirty="0" err="1"/>
              <a:t>tác</a:t>
            </a:r>
            <a:r>
              <a:rPr lang="en-US" dirty="0"/>
              <a:t> </a:t>
            </a:r>
            <a:r>
              <a:rPr lang="en-US" dirty="0" err="1"/>
              <a:t>với</a:t>
            </a:r>
            <a:r>
              <a:rPr lang="en-US" dirty="0"/>
              <a:t> </a:t>
            </a:r>
            <a:r>
              <a:rPr lang="en-US" dirty="0" err="1"/>
              <a:t>tập</a:t>
            </a:r>
            <a:r>
              <a:rPr lang="en-US" dirty="0"/>
              <a:t> tin </a:t>
            </a:r>
            <a:r>
              <a:rPr lang="en-US" dirty="0" err="1"/>
              <a:t>văn</a:t>
            </a:r>
            <a:r>
              <a:rPr lang="en-US" dirty="0"/>
              <a:t> </a:t>
            </a:r>
            <a:r>
              <a:rPr lang="en-US" dirty="0" err="1"/>
              <a:t>bản</a:t>
            </a:r>
            <a:r>
              <a:rPr lang="en-US" dirty="0"/>
              <a:t> (Text File)</a:t>
            </a:r>
          </a:p>
          <a:p>
            <a:pPr marL="450850">
              <a:buFont typeface="+mj-lt"/>
              <a:buAutoNum type="arabicPeriod"/>
            </a:pPr>
            <a:r>
              <a:rPr lang="en-US" dirty="0">
                <a:solidFill>
                  <a:schemeClr val="bg1">
                    <a:lumMod val="50000"/>
                  </a:schemeClr>
                </a:solidFill>
              </a:rPr>
              <a:t>Thao </a:t>
            </a:r>
            <a:r>
              <a:rPr lang="en-US" dirty="0" err="1">
                <a:solidFill>
                  <a:schemeClr val="bg1">
                    <a:lumMod val="50000"/>
                  </a:schemeClr>
                </a:solidFill>
              </a:rPr>
              <a:t>tác</a:t>
            </a:r>
            <a:r>
              <a:rPr lang="en-US" dirty="0">
                <a:solidFill>
                  <a:schemeClr val="bg1">
                    <a:lumMod val="50000"/>
                  </a:schemeClr>
                </a:solidFill>
              </a:rPr>
              <a:t> </a:t>
            </a:r>
            <a:r>
              <a:rPr lang="en-US" dirty="0" err="1">
                <a:solidFill>
                  <a:schemeClr val="bg1">
                    <a:lumMod val="50000"/>
                  </a:schemeClr>
                </a:solidFill>
              </a:rPr>
              <a:t>với</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tin CSV (CSV File)</a:t>
            </a:r>
          </a:p>
          <a:p>
            <a:pPr marL="450850">
              <a:buFont typeface="+mj-lt"/>
              <a:buAutoNum type="arabicPeriod"/>
            </a:pPr>
            <a:r>
              <a:rPr lang="vi-VN" dirty="0">
                <a:solidFill>
                  <a:schemeClr val="bg1">
                    <a:lumMod val="50000"/>
                  </a:schemeClr>
                </a:solidFill>
              </a:rPr>
              <a:t>Thao tác với</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tin (File) / </a:t>
            </a:r>
            <a:r>
              <a:rPr lang="vi-VN" dirty="0">
                <a:solidFill>
                  <a:schemeClr val="bg1">
                    <a:lumMod val="50000"/>
                  </a:schemeClr>
                </a:solidFill>
              </a:rPr>
              <a:t>thư mục (Directory) qua </a:t>
            </a:r>
            <a:r>
              <a:rPr lang="en-US" dirty="0" err="1">
                <a:solidFill>
                  <a:schemeClr val="bg1">
                    <a:lumMod val="50000"/>
                  </a:schemeClr>
                </a:solidFill>
              </a:rPr>
              <a:t>thư</a:t>
            </a:r>
            <a:r>
              <a:rPr lang="en-US" dirty="0">
                <a:solidFill>
                  <a:schemeClr val="bg1">
                    <a:lumMod val="50000"/>
                  </a:schemeClr>
                </a:solidFill>
              </a:rPr>
              <a:t> </a:t>
            </a:r>
            <a:r>
              <a:rPr lang="en-US" dirty="0" err="1">
                <a:solidFill>
                  <a:schemeClr val="bg1">
                    <a:lumMod val="50000"/>
                  </a:schemeClr>
                </a:solidFill>
              </a:rPr>
              <a:t>viện</a:t>
            </a:r>
            <a:r>
              <a:rPr lang="vi-VN" dirty="0">
                <a:solidFill>
                  <a:schemeClr val="bg1">
                    <a:lumMod val="50000"/>
                  </a:schemeClr>
                </a:solidFill>
              </a:rPr>
              <a:t> OS</a:t>
            </a:r>
            <a:endParaRPr lang="en-US" dirty="0">
              <a:solidFill>
                <a:schemeClr val="bg1">
                  <a:lumMod val="50000"/>
                </a:schemeClr>
              </a:solidFill>
            </a:endParaRPr>
          </a:p>
          <a:p>
            <a:pPr marL="450850">
              <a:buFont typeface="+mj-lt"/>
              <a:buAutoNum type="arabicPeriod"/>
            </a:pPr>
            <a:r>
              <a:rPr lang="en-US" dirty="0">
                <a:solidFill>
                  <a:schemeClr val="bg1">
                    <a:lumMod val="50000"/>
                  </a:schemeClr>
                </a:solidFill>
              </a:rPr>
              <a:t>Module </a:t>
            </a:r>
            <a:r>
              <a:rPr lang="en-US" dirty="0" err="1">
                <a:solidFill>
                  <a:schemeClr val="bg1">
                    <a:lumMod val="50000"/>
                  </a:schemeClr>
                </a:solidFill>
              </a:rPr>
              <a:t>os.path</a:t>
            </a:r>
            <a:endParaRPr lang="en-US" dirty="0">
              <a:solidFill>
                <a:schemeClr val="bg1">
                  <a:lumMod val="50000"/>
                </a:schemeClr>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a:solidFill>
                  <a:schemeClr val="bg1">
                    <a:lumMod val="50000"/>
                  </a:schemeClr>
                </a:solidFill>
              </a:rPr>
              <a:t>Thao </a:t>
            </a:r>
            <a:r>
              <a:rPr lang="en-US" dirty="0" err="1">
                <a:solidFill>
                  <a:schemeClr val="bg1">
                    <a:lumMod val="50000"/>
                  </a:schemeClr>
                </a:solidFill>
              </a:rPr>
              <a:t>tác</a:t>
            </a:r>
            <a:r>
              <a:rPr lang="en-US" dirty="0">
                <a:solidFill>
                  <a:schemeClr val="bg1">
                    <a:lumMod val="50000"/>
                  </a:schemeClr>
                </a:solidFill>
              </a:rPr>
              <a:t> </a:t>
            </a:r>
            <a:r>
              <a:rPr lang="en-US" dirty="0" err="1">
                <a:solidFill>
                  <a:schemeClr val="bg1">
                    <a:lumMod val="50000"/>
                  </a:schemeClr>
                </a:solidFill>
              </a:rPr>
              <a:t>với</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tin </a:t>
            </a:r>
            <a:r>
              <a:rPr lang="en-US" dirty="0" err="1">
                <a:solidFill>
                  <a:schemeClr val="bg1">
                    <a:lumMod val="50000"/>
                  </a:schemeClr>
                </a:solidFill>
              </a:rPr>
              <a:t>văn</a:t>
            </a:r>
            <a:r>
              <a:rPr lang="en-US" dirty="0">
                <a:solidFill>
                  <a:schemeClr val="bg1">
                    <a:lumMod val="50000"/>
                  </a:schemeClr>
                </a:solidFill>
              </a:rPr>
              <a:t> </a:t>
            </a:r>
            <a:r>
              <a:rPr lang="en-US" dirty="0" err="1">
                <a:solidFill>
                  <a:schemeClr val="bg1">
                    <a:lumMod val="50000"/>
                  </a:schemeClr>
                </a:solidFill>
              </a:rPr>
              <a:t>bản</a:t>
            </a:r>
            <a:r>
              <a:rPr lang="en-US" dirty="0">
                <a:solidFill>
                  <a:schemeClr val="bg1">
                    <a:lumMod val="50000"/>
                  </a:schemeClr>
                </a:solidFill>
              </a:rPr>
              <a:t> (Text File)</a:t>
            </a:r>
          </a:p>
          <a:p>
            <a:pPr marL="450850">
              <a:buFont typeface="+mj-lt"/>
              <a:buAutoNum type="arabicPeriod"/>
            </a:pPr>
            <a:r>
              <a:rPr lang="en-US" dirty="0"/>
              <a:t>Thao </a:t>
            </a:r>
            <a:r>
              <a:rPr lang="en-US" dirty="0" err="1"/>
              <a:t>tác</a:t>
            </a:r>
            <a:r>
              <a:rPr lang="en-US" dirty="0"/>
              <a:t> </a:t>
            </a:r>
            <a:r>
              <a:rPr lang="en-US" dirty="0" err="1"/>
              <a:t>với</a:t>
            </a:r>
            <a:r>
              <a:rPr lang="en-US" dirty="0"/>
              <a:t> </a:t>
            </a:r>
            <a:r>
              <a:rPr lang="en-US" dirty="0" err="1"/>
              <a:t>tập</a:t>
            </a:r>
            <a:r>
              <a:rPr lang="en-US" dirty="0"/>
              <a:t> tin CSV (CSV File)</a:t>
            </a:r>
          </a:p>
          <a:p>
            <a:pPr marL="450850">
              <a:buFont typeface="+mj-lt"/>
              <a:buAutoNum type="arabicPeriod"/>
            </a:pPr>
            <a:r>
              <a:rPr lang="vi-VN" dirty="0">
                <a:solidFill>
                  <a:schemeClr val="bg1">
                    <a:lumMod val="50000"/>
                  </a:schemeClr>
                </a:solidFill>
              </a:rPr>
              <a:t>Thao tác với</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tin (File) / </a:t>
            </a:r>
            <a:r>
              <a:rPr lang="vi-VN" dirty="0">
                <a:solidFill>
                  <a:schemeClr val="bg1">
                    <a:lumMod val="50000"/>
                  </a:schemeClr>
                </a:solidFill>
              </a:rPr>
              <a:t>thư mục (Directory) qua </a:t>
            </a:r>
            <a:r>
              <a:rPr lang="en-US" dirty="0" err="1">
                <a:solidFill>
                  <a:schemeClr val="bg1">
                    <a:lumMod val="50000"/>
                  </a:schemeClr>
                </a:solidFill>
              </a:rPr>
              <a:t>thư</a:t>
            </a:r>
            <a:r>
              <a:rPr lang="en-US" dirty="0">
                <a:solidFill>
                  <a:schemeClr val="bg1">
                    <a:lumMod val="50000"/>
                  </a:schemeClr>
                </a:solidFill>
              </a:rPr>
              <a:t> </a:t>
            </a:r>
            <a:r>
              <a:rPr lang="en-US" dirty="0" err="1">
                <a:solidFill>
                  <a:schemeClr val="bg1">
                    <a:lumMod val="50000"/>
                  </a:schemeClr>
                </a:solidFill>
              </a:rPr>
              <a:t>viện</a:t>
            </a:r>
            <a:r>
              <a:rPr lang="vi-VN" dirty="0">
                <a:solidFill>
                  <a:schemeClr val="bg1">
                    <a:lumMod val="50000"/>
                  </a:schemeClr>
                </a:solidFill>
              </a:rPr>
              <a:t> OS</a:t>
            </a:r>
            <a:endParaRPr lang="en-US" dirty="0">
              <a:solidFill>
                <a:schemeClr val="bg1">
                  <a:lumMod val="50000"/>
                </a:schemeClr>
              </a:solidFill>
            </a:endParaRPr>
          </a:p>
          <a:p>
            <a:pPr marL="450850">
              <a:buFont typeface="+mj-lt"/>
              <a:buAutoNum type="arabicPeriod"/>
            </a:pPr>
            <a:r>
              <a:rPr lang="en-US" dirty="0">
                <a:solidFill>
                  <a:schemeClr val="bg1">
                    <a:lumMod val="50000"/>
                  </a:schemeClr>
                </a:solidFill>
              </a:rPr>
              <a:t>Module </a:t>
            </a:r>
            <a:r>
              <a:rPr lang="en-US" dirty="0" err="1">
                <a:solidFill>
                  <a:schemeClr val="bg1">
                    <a:lumMod val="50000"/>
                  </a:schemeClr>
                </a:solidFill>
              </a:rPr>
              <a:t>os.path</a:t>
            </a:r>
            <a:endParaRPr lang="en-US" dirty="0">
              <a:solidFill>
                <a:schemeClr val="bg1">
                  <a:lumMod val="50000"/>
                </a:schemeClr>
              </a:solidFill>
            </a:endParaRPr>
          </a:p>
        </p:txBody>
      </p:sp>
    </p:spTree>
    <p:custDataLst>
      <p:tags r:id="rId1"/>
    </p:custDataLst>
    <p:extLst>
      <p:ext uri="{BB962C8B-B14F-4D97-AF65-F5344CB8AC3E}">
        <p14:creationId xmlns:p14="http://schemas.microsoft.com/office/powerpoint/2010/main" val="4059535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Thao tác với tập tin CSV</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b="0" dirty="0"/>
              <a:t>CSV (Comma Separated Values –</a:t>
            </a:r>
            <a:r>
              <a:rPr lang="en-US" altLang="en-US" b="0" dirty="0"/>
              <a:t> “</a:t>
            </a:r>
            <a:r>
              <a:rPr lang="vi-VN" altLang="en-US" b="0" dirty="0"/>
              <a:t>giá trị được phân tách bằng dấu phẩy”) là một định dạng văn bản dành cho việc trình bày dữ liệu dạng bảng. </a:t>
            </a:r>
          </a:p>
          <a:p>
            <a:r>
              <a:rPr lang="vi-VN" altLang="en-US" b="0" dirty="0"/>
              <a:t>File CSV thường được sử dụng để trao đổi dữ liệu giữa các ứng dụng khác nhau bằng cách xuất dữ liệu phức tạp từ một ứng dụng sang file CSV, sau đó nhập dữ liệu trong file CSV đó vào một ứng dụng khác.</a:t>
            </a:r>
          </a:p>
          <a:p>
            <a:r>
              <a:rPr lang="vi-VN" altLang="en-US" b="0" dirty="0"/>
              <a:t>Trừ dòng đầu tiên trong file là tiêu đề các cột của bảng, tất cả các dòng còn lại mỗi dòng là một dòng dữ liệu của bảng. Các giá trị của các cột riêng lẻ được phân tách bằng ký hiệu dấu phân cách - dấu phẩy (,), dấu chấm phẩy (;) hoặc ký hiệu khác.</a:t>
            </a:r>
            <a:endParaRPr lang="en-US" altLang="en-US" b="0" dirty="0"/>
          </a:p>
        </p:txBody>
      </p:sp>
    </p:spTree>
    <p:custDataLst>
      <p:tags r:id="rId1"/>
    </p:custDataLst>
    <p:extLst>
      <p:ext uri="{BB962C8B-B14F-4D97-AF65-F5344CB8AC3E}">
        <p14:creationId xmlns:p14="http://schemas.microsoft.com/office/powerpoint/2010/main" val="46130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Thao tác với tập tin CSV</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b="0" dirty="0" err="1"/>
              <a:t>Ví</a:t>
            </a:r>
            <a:r>
              <a:rPr lang="en-US" altLang="en-US" b="0" dirty="0"/>
              <a:t> </a:t>
            </a:r>
            <a:r>
              <a:rPr lang="en-US" altLang="en-US" b="0" dirty="0" err="1"/>
              <a:t>dụ</a:t>
            </a:r>
            <a:r>
              <a:rPr lang="en-US" altLang="en-US" b="0" dirty="0"/>
              <a:t>: </a:t>
            </a:r>
            <a:r>
              <a:rPr lang="en-US" altLang="en-US" b="0" dirty="0" err="1"/>
              <a:t>Để</a:t>
            </a:r>
            <a:r>
              <a:rPr lang="en-US" altLang="en-US" b="0" dirty="0"/>
              <a:t> </a:t>
            </a:r>
            <a:r>
              <a:rPr lang="en-US" altLang="en-US" b="0" dirty="0" err="1"/>
              <a:t>có</a:t>
            </a:r>
            <a:r>
              <a:rPr lang="en-US" altLang="en-US" b="0" dirty="0"/>
              <a:t> </a:t>
            </a:r>
            <a:r>
              <a:rPr lang="en-US" altLang="en-US" b="0" dirty="0" err="1"/>
              <a:t>bảng</a:t>
            </a:r>
            <a:r>
              <a:rPr lang="en-US" altLang="en-US" b="0" dirty="0"/>
              <a:t> </a:t>
            </a:r>
            <a:r>
              <a:rPr lang="en-US" altLang="en-US" b="0" dirty="0" err="1"/>
              <a:t>dữ</a:t>
            </a:r>
            <a:r>
              <a:rPr lang="en-US" altLang="en-US" b="0" dirty="0"/>
              <a:t> </a:t>
            </a:r>
            <a:r>
              <a:rPr lang="en-US" altLang="en-US" b="0" dirty="0" err="1"/>
              <a:t>liệu</a:t>
            </a:r>
            <a:r>
              <a:rPr lang="en-US" altLang="en-US" b="0" dirty="0"/>
              <a:t> </a:t>
            </a:r>
            <a:r>
              <a:rPr lang="en-US" altLang="en-US" b="0" dirty="0" err="1"/>
              <a:t>như</a:t>
            </a:r>
            <a:r>
              <a:rPr lang="en-US" altLang="en-US" b="0" dirty="0"/>
              <a:t> </a:t>
            </a:r>
            <a:r>
              <a:rPr lang="en-US" altLang="en-US" b="0" dirty="0" err="1"/>
              <a:t>sau</a:t>
            </a:r>
            <a:r>
              <a:rPr lang="en-US" altLang="en-US" b="0" dirty="0"/>
              <a:t>:</a:t>
            </a:r>
          </a:p>
          <a:p>
            <a:endParaRPr lang="en-US" altLang="en-US" dirty="0"/>
          </a:p>
          <a:p>
            <a:pPr lvl="1"/>
            <a:r>
              <a:rPr lang="en-US" altLang="en-US" dirty="0" err="1"/>
              <a:t>Sử</a:t>
            </a:r>
            <a:r>
              <a:rPr lang="en-US" altLang="en-US" dirty="0"/>
              <a:t> </a:t>
            </a:r>
            <a:r>
              <a:rPr lang="en-US" altLang="en-US" dirty="0" err="1"/>
              <a:t>dụng</a:t>
            </a:r>
            <a:r>
              <a:rPr lang="en-US" altLang="en-US" dirty="0"/>
              <a:t> </a:t>
            </a:r>
            <a:r>
              <a:rPr lang="en-US" altLang="en-US" b="1" dirty="0"/>
              <a:t>Notepad</a:t>
            </a:r>
            <a:r>
              <a:rPr lang="en-US" altLang="en-US" dirty="0"/>
              <a:t> </a:t>
            </a:r>
            <a:r>
              <a:rPr lang="en-US" altLang="en-US" dirty="0" err="1"/>
              <a:t>để</a:t>
            </a:r>
            <a:r>
              <a:rPr lang="en-US" altLang="en-US" dirty="0"/>
              <a:t> </a:t>
            </a:r>
            <a:r>
              <a:rPr lang="en-US" altLang="en-US" dirty="0" err="1"/>
              <a:t>tạo</a:t>
            </a:r>
            <a:r>
              <a:rPr lang="en-US" altLang="en-US" dirty="0"/>
              <a:t> file:</a:t>
            </a:r>
          </a:p>
          <a:p>
            <a:pPr lvl="1"/>
            <a:endParaRPr lang="en-US" altLang="en-US" dirty="0"/>
          </a:p>
          <a:p>
            <a:pPr lvl="1"/>
            <a:endParaRPr lang="en-US" altLang="en-US" dirty="0"/>
          </a:p>
          <a:p>
            <a:pPr lvl="1"/>
            <a:endParaRPr lang="en-US" altLang="en-US" dirty="0"/>
          </a:p>
          <a:p>
            <a:pPr lvl="1"/>
            <a:endParaRPr lang="en-US" altLang="en-US" dirty="0"/>
          </a:p>
          <a:p>
            <a:pPr lvl="1"/>
            <a:r>
              <a:rPr lang="en-US" altLang="en-US" dirty="0" err="1"/>
              <a:t>Hoặc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phần</a:t>
            </a:r>
            <a:r>
              <a:rPr lang="en-US" altLang="en-US" dirty="0"/>
              <a:t> </a:t>
            </a:r>
            <a:r>
              <a:rPr lang="en-US" altLang="en-US" dirty="0" err="1"/>
              <a:t>mềm</a:t>
            </a:r>
            <a:r>
              <a:rPr lang="en-US" altLang="en-US" dirty="0"/>
              <a:t> </a:t>
            </a:r>
            <a:r>
              <a:rPr lang="en-US" altLang="en-US" b="1" dirty="0" err="1"/>
              <a:t>MSExcel</a:t>
            </a:r>
            <a:r>
              <a:rPr lang="en-US" altLang="en-US" dirty="0"/>
              <a:t> </a:t>
            </a:r>
            <a:r>
              <a:rPr lang="en-US" altLang="en-US" dirty="0" err="1"/>
              <a:t>để</a:t>
            </a:r>
            <a:r>
              <a:rPr lang="en-US" altLang="en-US" dirty="0"/>
              <a:t> </a:t>
            </a:r>
            <a:r>
              <a:rPr lang="en-US" altLang="en-US" dirty="0" err="1"/>
              <a:t>tạo</a:t>
            </a:r>
            <a:r>
              <a:rPr lang="en-US" altLang="en-US" dirty="0"/>
              <a:t> file:</a:t>
            </a:r>
          </a:p>
          <a:p>
            <a:endParaRPr lang="en-US" altLang="en-US" dirty="0"/>
          </a:p>
        </p:txBody>
      </p:sp>
      <p:pic>
        <p:nvPicPr>
          <p:cNvPr id="4" name="Picture 3">
            <a:extLst>
              <a:ext uri="{FF2B5EF4-FFF2-40B4-BE49-F238E27FC236}">
                <a16:creationId xmlns:a16="http://schemas.microsoft.com/office/drawing/2014/main" id="{8404B38D-2AC7-49D9-BCDE-AD8D98328A23}"/>
              </a:ext>
            </a:extLst>
          </p:cNvPr>
          <p:cNvPicPr>
            <a:picLocks noChangeAspect="1"/>
          </p:cNvPicPr>
          <p:nvPr/>
        </p:nvPicPr>
        <p:blipFill>
          <a:blip r:embed="rId3"/>
          <a:stretch>
            <a:fillRect/>
          </a:stretch>
        </p:blipFill>
        <p:spPr>
          <a:xfrm>
            <a:off x="5159896" y="1268760"/>
            <a:ext cx="5986881" cy="1390827"/>
          </a:xfrm>
          <a:prstGeom prst="rect">
            <a:avLst/>
          </a:prstGeom>
        </p:spPr>
      </p:pic>
      <p:pic>
        <p:nvPicPr>
          <p:cNvPr id="6" name="Picture 5">
            <a:extLst>
              <a:ext uri="{FF2B5EF4-FFF2-40B4-BE49-F238E27FC236}">
                <a16:creationId xmlns:a16="http://schemas.microsoft.com/office/drawing/2014/main" id="{53618C51-4DD4-4ABF-B177-74284BDFA89A}"/>
              </a:ext>
            </a:extLst>
          </p:cNvPr>
          <p:cNvPicPr>
            <a:picLocks noChangeAspect="1"/>
          </p:cNvPicPr>
          <p:nvPr/>
        </p:nvPicPr>
        <p:blipFill>
          <a:blip r:embed="rId4"/>
          <a:stretch>
            <a:fillRect/>
          </a:stretch>
        </p:blipFill>
        <p:spPr>
          <a:xfrm>
            <a:off x="1200149" y="2996952"/>
            <a:ext cx="4059288" cy="1872208"/>
          </a:xfrm>
          <a:prstGeom prst="rect">
            <a:avLst/>
          </a:prstGeom>
        </p:spPr>
      </p:pic>
      <p:pic>
        <p:nvPicPr>
          <p:cNvPr id="8" name="Picture 7">
            <a:extLst>
              <a:ext uri="{FF2B5EF4-FFF2-40B4-BE49-F238E27FC236}">
                <a16:creationId xmlns:a16="http://schemas.microsoft.com/office/drawing/2014/main" id="{C6BB7DDA-A4DE-481C-9274-E79481AF4D60}"/>
              </a:ext>
            </a:extLst>
          </p:cNvPr>
          <p:cNvPicPr>
            <a:picLocks noChangeAspect="1"/>
          </p:cNvPicPr>
          <p:nvPr/>
        </p:nvPicPr>
        <p:blipFill>
          <a:blip r:embed="rId5"/>
          <a:stretch>
            <a:fillRect/>
          </a:stretch>
        </p:blipFill>
        <p:spPr>
          <a:xfrm>
            <a:off x="6343633" y="4400579"/>
            <a:ext cx="5080959" cy="2124765"/>
          </a:xfrm>
          <a:prstGeom prst="rect">
            <a:avLst/>
          </a:prstGeom>
        </p:spPr>
      </p:pic>
    </p:spTree>
    <p:custDataLst>
      <p:tags r:id="rId1"/>
    </p:custDataLst>
    <p:extLst>
      <p:ext uri="{BB962C8B-B14F-4D97-AF65-F5344CB8AC3E}">
        <p14:creationId xmlns:p14="http://schemas.microsoft.com/office/powerpoint/2010/main" val="820130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Thao tác với tập tin CSV</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dirty="0" err="1"/>
              <a:t>với</a:t>
            </a:r>
            <a:r>
              <a:rPr lang="en-US" altLang="en-US" dirty="0"/>
              <a:t> </a:t>
            </a:r>
            <a:r>
              <a:rPr lang="en-US" altLang="en-US" dirty="0" err="1">
                <a:solidFill>
                  <a:srgbClr val="FF0000"/>
                </a:solidFill>
              </a:rPr>
              <a:t>csv.reader</a:t>
            </a:r>
            <a:r>
              <a:rPr lang="en-US" altLang="en-US" dirty="0">
                <a:solidFill>
                  <a:srgbClr val="FF0000"/>
                </a:solidFill>
              </a:rPr>
              <a:t>()</a:t>
            </a:r>
            <a:r>
              <a:rPr lang="en-US" altLang="en-US" dirty="0"/>
              <a:t>:</a:t>
            </a:r>
          </a:p>
          <a:p>
            <a:pPr lvl="1"/>
            <a:r>
              <a:rPr lang="en-US" altLang="en-US" dirty="0" err="1"/>
              <a:t>Cú</a:t>
            </a:r>
            <a:r>
              <a:rPr lang="en-US" altLang="en-US" dirty="0"/>
              <a:t> </a:t>
            </a:r>
            <a:r>
              <a:rPr lang="en-US" altLang="en-US" dirty="0" err="1"/>
              <a:t>pháp</a:t>
            </a:r>
            <a:r>
              <a:rPr lang="en-US" altLang="en-US" dirty="0"/>
              <a:t>: </a:t>
            </a:r>
            <a:r>
              <a:rPr lang="en-US" dirty="0" err="1">
                <a:solidFill>
                  <a:srgbClr val="FF0000"/>
                </a:solidFill>
              </a:rPr>
              <a:t>csv.reader</a:t>
            </a:r>
            <a:r>
              <a:rPr lang="en-US" dirty="0">
                <a:solidFill>
                  <a:srgbClr val="FF0000"/>
                </a:solidFill>
              </a:rPr>
              <a:t>(</a:t>
            </a:r>
            <a:r>
              <a:rPr lang="en-US" dirty="0" err="1">
                <a:solidFill>
                  <a:srgbClr val="FF0000"/>
                </a:solidFill>
              </a:rPr>
              <a:t>csvfile</a:t>
            </a:r>
            <a:r>
              <a:rPr lang="en-US" dirty="0">
                <a:solidFill>
                  <a:srgbClr val="FF0000"/>
                </a:solidFill>
              </a:rPr>
              <a:t>[, delimiter=';', **</a:t>
            </a:r>
            <a:r>
              <a:rPr lang="en-US" dirty="0" err="1">
                <a:solidFill>
                  <a:srgbClr val="FF0000"/>
                </a:solidFill>
              </a:rPr>
              <a:t>fmtparams</a:t>
            </a:r>
            <a:r>
              <a:rPr lang="en-US" dirty="0">
                <a:solidFill>
                  <a:srgbClr val="FF0000"/>
                </a:solidFill>
              </a:rPr>
              <a:t>])</a:t>
            </a:r>
            <a:endParaRPr lang="en-US" altLang="en-US" dirty="0">
              <a:solidFill>
                <a:srgbClr val="FF0000"/>
              </a:solidFill>
            </a:endParaRPr>
          </a:p>
          <a:p>
            <a:pPr lvl="1"/>
            <a:r>
              <a:rPr lang="en-US" altLang="en-US" dirty="0" err="1"/>
              <a:t>Giải</a:t>
            </a:r>
            <a:r>
              <a:rPr lang="en-US" altLang="en-US" dirty="0"/>
              <a:t> </a:t>
            </a:r>
            <a:r>
              <a:rPr lang="en-US" altLang="en-US" dirty="0" err="1"/>
              <a:t>thích</a:t>
            </a:r>
            <a:r>
              <a:rPr lang="en-US" altLang="en-US" dirty="0"/>
              <a:t>:</a:t>
            </a:r>
          </a:p>
          <a:p>
            <a:pPr lvl="2"/>
            <a:r>
              <a:rPr lang="vi-VN" altLang="en-US" dirty="0"/>
              <a:t>Hàm </a:t>
            </a:r>
            <a:r>
              <a:rPr lang="vi-VN" altLang="en-US" dirty="0">
                <a:solidFill>
                  <a:srgbClr val="FF0000"/>
                </a:solidFill>
              </a:rPr>
              <a:t>csv.reader() </a:t>
            </a:r>
            <a:r>
              <a:rPr lang="vi-VN" altLang="en-US" dirty="0"/>
              <a:t>được sử dụng để đọc nội dung file CSV theo từng dòng của file mỗi dòng gồm nội dung trên tất cả các cột theo thứ tự từ trái qua phải.</a:t>
            </a:r>
          </a:p>
          <a:p>
            <a:pPr lvl="2"/>
            <a:r>
              <a:rPr lang="en-US" altLang="en-US" dirty="0">
                <a:solidFill>
                  <a:srgbClr val="FF0000"/>
                </a:solidFill>
              </a:rPr>
              <a:t>c</a:t>
            </a:r>
            <a:r>
              <a:rPr lang="vi-VN" altLang="en-US" dirty="0">
                <a:solidFill>
                  <a:srgbClr val="FF0000"/>
                </a:solidFill>
              </a:rPr>
              <a:t>svfile</a:t>
            </a:r>
            <a:r>
              <a:rPr lang="en-US" altLang="en-US" dirty="0"/>
              <a:t>:</a:t>
            </a:r>
            <a:r>
              <a:rPr lang="vi-VN" altLang="en-US" dirty="0"/>
              <a:t> có thể là file CSV hoặc các đối tượng dạng danh sách (string, list,...). </a:t>
            </a:r>
          </a:p>
          <a:p>
            <a:pPr lvl="2"/>
            <a:r>
              <a:rPr lang="vi-VN" altLang="en-US" dirty="0">
                <a:solidFill>
                  <a:srgbClr val="FF0000"/>
                </a:solidFill>
              </a:rPr>
              <a:t>delimiter</a:t>
            </a:r>
            <a:r>
              <a:rPr lang="vi-VN" altLang="en-US" dirty="0"/>
              <a:t>: ký tự được sử dụng sử dụng làm dấu phân cách giữa các cột. Mặc định là dấu phẩy (</a:t>
            </a:r>
            <a:r>
              <a:rPr lang="vi-VN" altLang="en-US" b="1" dirty="0">
                <a:solidFill>
                  <a:srgbClr val="FF0000"/>
                </a:solidFill>
              </a:rPr>
              <a:t>,</a:t>
            </a:r>
            <a:r>
              <a:rPr lang="vi-VN" altLang="en-US" dirty="0"/>
              <a:t>). </a:t>
            </a:r>
          </a:p>
          <a:p>
            <a:pPr lvl="2"/>
            <a:r>
              <a:rPr lang="vi-VN" altLang="en-US" dirty="0">
                <a:solidFill>
                  <a:srgbClr val="FF0000"/>
                </a:solidFill>
              </a:rPr>
              <a:t>**fmtparams</a:t>
            </a:r>
            <a:r>
              <a:rPr lang="vi-VN" altLang="en-US" dirty="0"/>
              <a:t>: hằng số cho biết loại dữ liệu cần trích dẫn.</a:t>
            </a:r>
            <a:endParaRPr lang="en-US" altLang="en-US" dirty="0"/>
          </a:p>
        </p:txBody>
      </p:sp>
    </p:spTree>
    <p:custDataLst>
      <p:tags r:id="rId1"/>
    </p:custDataLst>
    <p:extLst>
      <p:ext uri="{BB962C8B-B14F-4D97-AF65-F5344CB8AC3E}">
        <p14:creationId xmlns:p14="http://schemas.microsoft.com/office/powerpoint/2010/main" val="447662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Thao tác với tập tin CSV</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dirty="0" err="1"/>
              <a:t>với</a:t>
            </a:r>
            <a:r>
              <a:rPr lang="en-US" altLang="en-US" dirty="0"/>
              <a:t> </a:t>
            </a:r>
            <a:r>
              <a:rPr lang="en-US" altLang="en-US" dirty="0" err="1">
                <a:solidFill>
                  <a:srgbClr val="FF0000"/>
                </a:solidFill>
              </a:rPr>
              <a:t>csv.reader</a:t>
            </a:r>
            <a:r>
              <a:rPr lang="en-US" altLang="en-US" dirty="0">
                <a:solidFill>
                  <a:srgbClr val="FF0000"/>
                </a:solidFill>
              </a:rPr>
              <a:t>()</a:t>
            </a:r>
            <a:r>
              <a:rPr lang="en-US" altLang="en-US" dirty="0"/>
              <a:t>:</a:t>
            </a:r>
          </a:p>
          <a:p>
            <a:pPr lvl="1"/>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của</a:t>
            </a:r>
            <a:r>
              <a:rPr lang="en-US" dirty="0"/>
              <a:t> </a:t>
            </a:r>
            <a:r>
              <a:rPr lang="en-US" dirty="0" err="1"/>
              <a:t>hàm</a:t>
            </a:r>
            <a:r>
              <a:rPr lang="en-US" dirty="0"/>
              <a:t> </a:t>
            </a:r>
            <a:r>
              <a:rPr lang="en-US" i="1" dirty="0" err="1"/>
              <a:t>csv.reader</a:t>
            </a:r>
            <a:r>
              <a:rPr lang="en-US" i="1" dirty="0"/>
              <a:t>()</a:t>
            </a:r>
            <a:r>
              <a:rPr lang="en-US" dirty="0"/>
              <a:t> </a:t>
            </a:r>
            <a:r>
              <a:rPr lang="en-US" dirty="0" err="1"/>
              <a:t>là</a:t>
            </a:r>
            <a:r>
              <a:rPr lang="en-US" dirty="0"/>
              <a:t> </a:t>
            </a:r>
            <a:r>
              <a:rPr lang="en-US" dirty="0" err="1"/>
              <a:t>một</a:t>
            </a:r>
            <a:r>
              <a:rPr lang="en-US" dirty="0"/>
              <a:t> </a:t>
            </a:r>
            <a:r>
              <a:rPr lang="en-US" i="1" dirty="0" err="1"/>
              <a:t>csvreader</a:t>
            </a:r>
            <a:r>
              <a:rPr lang="en-US" i="1" dirty="0"/>
              <a:t> object</a:t>
            </a:r>
            <a:r>
              <a:rPr lang="en-US" dirty="0"/>
              <a:t> </a:t>
            </a:r>
            <a:r>
              <a:rPr lang="en-US" dirty="0" err="1"/>
              <a:t>chứa</a:t>
            </a:r>
            <a:r>
              <a:rPr lang="en-US" dirty="0"/>
              <a:t> </a:t>
            </a:r>
            <a:r>
              <a:rPr lang="en-US" dirty="0" err="1"/>
              <a:t>các</a:t>
            </a:r>
            <a:r>
              <a:rPr lang="en-US" dirty="0"/>
              <a:t> </a:t>
            </a:r>
            <a:r>
              <a:rPr lang="en-US" dirty="0" err="1"/>
              <a:t>dòng</a:t>
            </a:r>
            <a:r>
              <a:rPr lang="en-US" dirty="0"/>
              <a:t> </a:t>
            </a:r>
            <a:r>
              <a:rPr lang="en-US" dirty="0" err="1"/>
              <a:t>có</a:t>
            </a:r>
            <a:r>
              <a:rPr lang="en-US" dirty="0"/>
              <a:t> </a:t>
            </a:r>
            <a:r>
              <a:rPr lang="en-US" dirty="0" err="1"/>
              <a:t>trong</a:t>
            </a:r>
            <a:r>
              <a:rPr lang="en-US" dirty="0"/>
              <a:t> </a:t>
            </a:r>
            <a:r>
              <a:rPr lang="en-US" i="1" dirty="0" err="1"/>
              <a:t>csvfile</a:t>
            </a:r>
            <a:r>
              <a:rPr lang="en-US" dirty="0"/>
              <a:t> </a:t>
            </a:r>
            <a:r>
              <a:rPr lang="en-US" dirty="0" err="1"/>
              <a:t>đã</a:t>
            </a:r>
            <a:r>
              <a:rPr lang="en-US" dirty="0"/>
              <a:t> </a:t>
            </a:r>
            <a:r>
              <a:rPr lang="en-US" dirty="0" err="1"/>
              <a:t>cho</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các</a:t>
            </a:r>
            <a:r>
              <a:rPr lang="en-US" dirty="0"/>
              <a:t> </a:t>
            </a:r>
            <a:r>
              <a:rPr lang="en-US" dirty="0" err="1"/>
              <a:t>dòng</a:t>
            </a:r>
            <a:r>
              <a:rPr lang="en-US" dirty="0"/>
              <a:t> </a:t>
            </a:r>
            <a:r>
              <a:rPr lang="en-US" dirty="0" err="1"/>
              <a:t>là</a:t>
            </a:r>
            <a:r>
              <a:rPr lang="en-US" dirty="0"/>
              <a:t> 1 </a:t>
            </a:r>
            <a:r>
              <a:rPr lang="en-US" i="1" dirty="0">
                <a:solidFill>
                  <a:srgbClr val="FF0000"/>
                </a:solidFill>
              </a:rPr>
              <a:t>list</a:t>
            </a:r>
            <a:r>
              <a:rPr lang="en-US" dirty="0"/>
              <a:t>, </a:t>
            </a:r>
            <a:r>
              <a:rPr lang="en-US" dirty="0" err="1"/>
              <a:t>nhờ</a:t>
            </a:r>
            <a:r>
              <a:rPr lang="en-US" dirty="0"/>
              <a:t> </a:t>
            </a:r>
            <a:r>
              <a:rPr lang="en-US" dirty="0" err="1"/>
              <a:t>vậy</a:t>
            </a:r>
            <a:r>
              <a:rPr lang="en-US" dirty="0"/>
              <a:t> ta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i="1" dirty="0">
                <a:solidFill>
                  <a:srgbClr val="FF0000"/>
                </a:solidFill>
              </a:rPr>
              <a:t>list</a:t>
            </a:r>
            <a:r>
              <a:rPr lang="en-US" dirty="0"/>
              <a:t> qua </a:t>
            </a:r>
            <a:r>
              <a:rPr lang="en-US" i="1" dirty="0"/>
              <a:t>index</a:t>
            </a:r>
            <a:r>
              <a:rPr lang="en-US" dirty="0"/>
              <a:t> (</a:t>
            </a:r>
            <a:r>
              <a:rPr lang="en-US" err="1"/>
              <a:t>ví</a:t>
            </a:r>
            <a:r>
              <a:rPr lang="en-US"/>
              <a:t> dụ: </a:t>
            </a:r>
            <a:r>
              <a:rPr lang="en-US" b="1" i="1" dirty="0" err="1"/>
              <a:t>listrow</a:t>
            </a:r>
            <a:r>
              <a:rPr lang="en-US" b="1" i="1" dirty="0"/>
              <a:t>[index]</a:t>
            </a:r>
            <a:r>
              <a:rPr lang="en-US" dirty="0"/>
              <a:t>). </a:t>
            </a:r>
          </a:p>
          <a:p>
            <a:pPr lvl="1"/>
            <a:r>
              <a:rPr lang="en-US" dirty="0" err="1"/>
              <a:t>Phương</a:t>
            </a:r>
            <a:r>
              <a:rPr lang="en-US" dirty="0"/>
              <a:t> </a:t>
            </a:r>
            <a:r>
              <a:rPr lang="en-US" dirty="0" err="1"/>
              <a:t>thức</a:t>
            </a:r>
            <a:r>
              <a:rPr lang="en-US" dirty="0"/>
              <a:t> </a:t>
            </a:r>
            <a:r>
              <a:rPr lang="en-US" i="1" dirty="0" err="1"/>
              <a:t>csvreader</a:t>
            </a:r>
            <a:r>
              <a:rPr lang="en-US" i="1" dirty="0"/>
              <a:t>.__next__()</a:t>
            </a:r>
            <a:r>
              <a:rPr lang="en-US" dirty="0"/>
              <a:t>: </a:t>
            </a:r>
            <a:r>
              <a:rPr lang="en-US" dirty="0" err="1"/>
              <a:t>để</a:t>
            </a:r>
            <a:r>
              <a:rPr lang="en-US" dirty="0"/>
              <a:t> </a:t>
            </a:r>
            <a:r>
              <a:rPr lang="en-US" dirty="0" err="1"/>
              <a:t>bỏ</a:t>
            </a:r>
            <a:r>
              <a:rPr lang="en-US" dirty="0"/>
              <a:t> qua 1 </a:t>
            </a:r>
            <a:r>
              <a:rPr lang="en-US" dirty="0" err="1"/>
              <a:t>dòng</a:t>
            </a:r>
            <a:r>
              <a:rPr lang="en-US" dirty="0"/>
              <a:t> </a:t>
            </a:r>
            <a:r>
              <a:rPr lang="en-US" dirty="0" err="1"/>
              <a:t>nào</a:t>
            </a:r>
            <a:r>
              <a:rPr lang="en-US" dirty="0"/>
              <a:t> </a:t>
            </a:r>
            <a:r>
              <a:rPr lang="en-US" dirty="0" err="1"/>
              <a:t>đó</a:t>
            </a:r>
            <a:r>
              <a:rPr lang="en-US" dirty="0"/>
              <a:t> </a:t>
            </a:r>
            <a:r>
              <a:rPr lang="en-US" dirty="0" err="1"/>
              <a:t>trong</a:t>
            </a:r>
            <a:r>
              <a:rPr lang="en-US" dirty="0"/>
              <a:t> </a:t>
            </a:r>
            <a:r>
              <a:rPr lang="en-US" dirty="0" err="1"/>
              <a:t>kết</a:t>
            </a:r>
            <a:r>
              <a:rPr lang="en-US" dirty="0"/>
              <a:t> </a:t>
            </a:r>
            <a:r>
              <a:rPr lang="en-US" dirty="0" err="1"/>
              <a:t>quả</a:t>
            </a:r>
            <a:r>
              <a:rPr lang="en-US" dirty="0"/>
              <a:t>. </a:t>
            </a:r>
            <a:r>
              <a:rPr lang="en-US" dirty="0" err="1"/>
              <a:t>Kết</a:t>
            </a:r>
            <a:r>
              <a:rPr lang="en-US" dirty="0"/>
              <a:t> </a:t>
            </a:r>
            <a:r>
              <a:rPr lang="en-US" dirty="0" err="1"/>
              <a:t>quả</a:t>
            </a:r>
            <a:r>
              <a:rPr lang="en-US" dirty="0"/>
              <a:t> </a:t>
            </a:r>
            <a:r>
              <a:rPr lang="en-US" dirty="0" err="1"/>
              <a:t>sẽ</a:t>
            </a:r>
            <a:r>
              <a:rPr lang="en-US" dirty="0"/>
              <a:t> </a:t>
            </a:r>
            <a:r>
              <a:rPr lang="en-US" dirty="0" err="1"/>
              <a:t>tương</a:t>
            </a:r>
            <a:r>
              <a:rPr lang="en-US" dirty="0"/>
              <a:t> </a:t>
            </a:r>
            <a:r>
              <a:rPr lang="en-US" dirty="0" err="1"/>
              <a:t>tự</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hàm</a:t>
            </a:r>
            <a:r>
              <a:rPr lang="en-US" dirty="0"/>
              <a:t> </a:t>
            </a:r>
            <a:r>
              <a:rPr lang="en-US" i="1" dirty="0"/>
              <a:t>next(</a:t>
            </a:r>
            <a:r>
              <a:rPr lang="en-US" i="1" dirty="0" err="1"/>
              <a:t>csvreaderName</a:t>
            </a:r>
            <a:r>
              <a:rPr lang="en-US" i="1" dirty="0"/>
              <a:t>)</a:t>
            </a:r>
            <a:r>
              <a:rPr lang="vi-VN" altLang="en-US" dirty="0"/>
              <a:t>.</a:t>
            </a:r>
            <a:endParaRPr lang="en-US" altLang="en-US" dirty="0"/>
          </a:p>
        </p:txBody>
      </p:sp>
    </p:spTree>
    <p:custDataLst>
      <p:tags r:id="rId1"/>
    </p:custDataLst>
    <p:extLst>
      <p:ext uri="{BB962C8B-B14F-4D97-AF65-F5344CB8AC3E}">
        <p14:creationId xmlns:p14="http://schemas.microsoft.com/office/powerpoint/2010/main" val="4110287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Thao tác với tập tin CSV</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dirty="0" err="1"/>
              <a:t>với</a:t>
            </a:r>
            <a:r>
              <a:rPr lang="en-US" altLang="en-US" dirty="0"/>
              <a:t> </a:t>
            </a:r>
            <a:r>
              <a:rPr lang="en-US" altLang="en-US" dirty="0" err="1">
                <a:solidFill>
                  <a:srgbClr val="FF0000"/>
                </a:solidFill>
              </a:rPr>
              <a:t>csv.reader</a:t>
            </a:r>
            <a:r>
              <a:rPr lang="en-US" altLang="en-US" dirty="0">
                <a:solidFill>
                  <a:srgbClr val="FF0000"/>
                </a:solidFill>
              </a:rPr>
              <a:t>()</a:t>
            </a:r>
            <a:r>
              <a:rPr lang="en-US" altLang="en-US" dirty="0"/>
              <a:t>:</a:t>
            </a:r>
          </a:p>
          <a:p>
            <a:pPr lvl="1"/>
            <a:r>
              <a:rPr lang="en-US" dirty="0" err="1"/>
              <a:t>Ví</a:t>
            </a:r>
            <a:r>
              <a:rPr lang="en-US" dirty="0"/>
              <a:t> </a:t>
            </a:r>
            <a:r>
              <a:rPr lang="en-US" dirty="0" err="1"/>
              <a:t>dụ</a:t>
            </a:r>
            <a:r>
              <a:rPr lang="en-US" dirty="0"/>
              <a:t> 1: </a:t>
            </a:r>
            <a:r>
              <a:rPr lang="en-US" dirty="0" err="1"/>
              <a:t>Đọc</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dòng</a:t>
            </a:r>
            <a:r>
              <a:rPr lang="en-US" dirty="0"/>
              <a:t> </a:t>
            </a:r>
            <a:r>
              <a:rPr lang="en-US" dirty="0" err="1"/>
              <a:t>trong</a:t>
            </a:r>
            <a:r>
              <a:rPr lang="en-US" dirty="0"/>
              <a:t> </a:t>
            </a:r>
            <a:r>
              <a:rPr lang="en-US" dirty="0" err="1"/>
              <a:t>tập</a:t>
            </a:r>
            <a:r>
              <a:rPr lang="en-US" dirty="0"/>
              <a:t> tin </a:t>
            </a:r>
            <a:r>
              <a:rPr lang="en-US" b="1" dirty="0"/>
              <a:t>ProgrammingLanguages.csv:</a:t>
            </a:r>
            <a:endParaRPr lang="en-US" altLang="en-US" b="1" dirty="0"/>
          </a:p>
        </p:txBody>
      </p:sp>
      <p:pic>
        <p:nvPicPr>
          <p:cNvPr id="2" name="Picture 1">
            <a:extLst>
              <a:ext uri="{FF2B5EF4-FFF2-40B4-BE49-F238E27FC236}">
                <a16:creationId xmlns:a16="http://schemas.microsoft.com/office/drawing/2014/main" id="{D78523A5-5517-4148-84F2-5AF3E4608A94}"/>
              </a:ext>
            </a:extLst>
          </p:cNvPr>
          <p:cNvPicPr>
            <a:picLocks noChangeAspect="1"/>
          </p:cNvPicPr>
          <p:nvPr/>
        </p:nvPicPr>
        <p:blipFill>
          <a:blip r:embed="rId3"/>
          <a:stretch>
            <a:fillRect/>
          </a:stretch>
        </p:blipFill>
        <p:spPr>
          <a:xfrm>
            <a:off x="1343472" y="2276872"/>
            <a:ext cx="7920880" cy="1873662"/>
          </a:xfrm>
          <a:prstGeom prst="rect">
            <a:avLst/>
          </a:prstGeom>
        </p:spPr>
      </p:pic>
      <p:pic>
        <p:nvPicPr>
          <p:cNvPr id="3" name="Picture 2">
            <a:extLst>
              <a:ext uri="{FF2B5EF4-FFF2-40B4-BE49-F238E27FC236}">
                <a16:creationId xmlns:a16="http://schemas.microsoft.com/office/drawing/2014/main" id="{C494268D-96C6-40E9-AC60-036D2D99B121}"/>
              </a:ext>
            </a:extLst>
          </p:cNvPr>
          <p:cNvPicPr>
            <a:picLocks noChangeAspect="1"/>
          </p:cNvPicPr>
          <p:nvPr/>
        </p:nvPicPr>
        <p:blipFill>
          <a:blip r:embed="rId4"/>
          <a:stretch>
            <a:fillRect/>
          </a:stretch>
        </p:blipFill>
        <p:spPr>
          <a:xfrm>
            <a:off x="1318371" y="4365104"/>
            <a:ext cx="7512404" cy="1722703"/>
          </a:xfrm>
          <a:prstGeom prst="rect">
            <a:avLst/>
          </a:prstGeom>
        </p:spPr>
      </p:pic>
    </p:spTree>
    <p:custDataLst>
      <p:tags r:id="rId1"/>
    </p:custDataLst>
    <p:extLst>
      <p:ext uri="{BB962C8B-B14F-4D97-AF65-F5344CB8AC3E}">
        <p14:creationId xmlns:p14="http://schemas.microsoft.com/office/powerpoint/2010/main" val="1683870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Thao tác với tập tin CSV</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dirty="0" err="1"/>
              <a:t>với</a:t>
            </a:r>
            <a:r>
              <a:rPr lang="en-US" altLang="en-US" dirty="0"/>
              <a:t> </a:t>
            </a:r>
            <a:r>
              <a:rPr lang="en-US" altLang="en-US" dirty="0" err="1">
                <a:solidFill>
                  <a:srgbClr val="FF0000"/>
                </a:solidFill>
              </a:rPr>
              <a:t>csv.reader</a:t>
            </a:r>
            <a:r>
              <a:rPr lang="en-US" altLang="en-US" dirty="0">
                <a:solidFill>
                  <a:srgbClr val="FF0000"/>
                </a:solidFill>
              </a:rPr>
              <a:t>()</a:t>
            </a:r>
            <a:r>
              <a:rPr lang="en-US" altLang="en-US" dirty="0"/>
              <a:t>:</a:t>
            </a:r>
          </a:p>
          <a:p>
            <a:pPr lvl="1"/>
            <a:r>
              <a:rPr lang="en-US" dirty="0" err="1"/>
              <a:t>Ví</a:t>
            </a:r>
            <a:r>
              <a:rPr lang="en-US" dirty="0"/>
              <a:t> </a:t>
            </a:r>
            <a:r>
              <a:rPr lang="en-US" dirty="0" err="1"/>
              <a:t>dụ</a:t>
            </a:r>
            <a:r>
              <a:rPr lang="en-US" dirty="0"/>
              <a:t> 2: </a:t>
            </a:r>
            <a:r>
              <a:rPr lang="en-US" dirty="0" err="1"/>
              <a:t>Đọc</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dòng</a:t>
            </a:r>
            <a:r>
              <a:rPr lang="en-US" dirty="0"/>
              <a:t> </a:t>
            </a:r>
            <a:r>
              <a:rPr lang="en-US" dirty="0" err="1"/>
              <a:t>trong</a:t>
            </a:r>
            <a:r>
              <a:rPr lang="en-US" dirty="0"/>
              <a:t> </a:t>
            </a:r>
            <a:r>
              <a:rPr lang="en-US" dirty="0" err="1"/>
              <a:t>tập</a:t>
            </a:r>
            <a:r>
              <a:rPr lang="en-US" dirty="0"/>
              <a:t> tin </a:t>
            </a:r>
            <a:r>
              <a:rPr lang="en-US" b="1" dirty="0"/>
              <a:t>ProgrammingLanguages.csv</a:t>
            </a:r>
            <a:r>
              <a:rPr lang="en-US" dirty="0"/>
              <a:t> </a:t>
            </a:r>
            <a:r>
              <a:rPr lang="en-US" dirty="0" err="1"/>
              <a:t>ngoại</a:t>
            </a:r>
            <a:r>
              <a:rPr lang="en-US" dirty="0"/>
              <a:t> </a:t>
            </a:r>
            <a:r>
              <a:rPr lang="en-US" dirty="0" err="1"/>
              <a:t>trừ</a:t>
            </a:r>
            <a:r>
              <a:rPr lang="en-US" dirty="0"/>
              <a:t> </a:t>
            </a:r>
            <a:r>
              <a:rPr lang="en-US" dirty="0" err="1"/>
              <a:t>dòng</a:t>
            </a:r>
            <a:r>
              <a:rPr lang="en-US" dirty="0"/>
              <a:t> </a:t>
            </a:r>
            <a:r>
              <a:rPr lang="en-US" dirty="0" err="1"/>
              <a:t>tiêu</a:t>
            </a:r>
            <a:r>
              <a:rPr lang="en-US" dirty="0"/>
              <a:t> </a:t>
            </a:r>
            <a:r>
              <a:rPr lang="en-US" dirty="0" err="1"/>
              <a:t>đề</a:t>
            </a:r>
            <a:r>
              <a:rPr lang="en-US" dirty="0"/>
              <a:t> (</a:t>
            </a:r>
            <a:r>
              <a:rPr lang="en-US" dirty="0" err="1"/>
              <a:t>dòng</a:t>
            </a:r>
            <a:r>
              <a:rPr lang="en-US" dirty="0"/>
              <a:t> </a:t>
            </a:r>
            <a:r>
              <a:rPr lang="en-US" dirty="0" err="1"/>
              <a:t>đầu</a:t>
            </a:r>
            <a:r>
              <a:rPr lang="en-US" dirty="0"/>
              <a:t> </a:t>
            </a:r>
            <a:r>
              <a:rPr lang="en-US" dirty="0" err="1"/>
              <a:t>tiên</a:t>
            </a:r>
            <a:r>
              <a:rPr lang="en-US" dirty="0"/>
              <a:t>):</a:t>
            </a:r>
            <a:endParaRPr lang="en-US" altLang="en-US" dirty="0"/>
          </a:p>
        </p:txBody>
      </p:sp>
      <p:pic>
        <p:nvPicPr>
          <p:cNvPr id="4" name="Picture 3">
            <a:extLst>
              <a:ext uri="{FF2B5EF4-FFF2-40B4-BE49-F238E27FC236}">
                <a16:creationId xmlns:a16="http://schemas.microsoft.com/office/drawing/2014/main" id="{EE5FF21C-7549-43FF-8193-8861CA8862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5481" y="2636912"/>
            <a:ext cx="6912767" cy="2128200"/>
          </a:xfrm>
          <a:prstGeom prst="rect">
            <a:avLst/>
          </a:prstGeom>
        </p:spPr>
      </p:pic>
      <p:pic>
        <p:nvPicPr>
          <p:cNvPr id="5" name="Picture 4">
            <a:extLst>
              <a:ext uri="{FF2B5EF4-FFF2-40B4-BE49-F238E27FC236}">
                <a16:creationId xmlns:a16="http://schemas.microsoft.com/office/drawing/2014/main" id="{B85DDA7E-ECC3-4982-B6DC-7AFC316B7F5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15481" y="4941168"/>
            <a:ext cx="4496653" cy="1182536"/>
          </a:xfrm>
          <a:prstGeom prst="rect">
            <a:avLst/>
          </a:prstGeom>
        </p:spPr>
      </p:pic>
    </p:spTree>
    <p:custDataLst>
      <p:tags r:id="rId1"/>
    </p:custDataLst>
    <p:extLst>
      <p:ext uri="{BB962C8B-B14F-4D97-AF65-F5344CB8AC3E}">
        <p14:creationId xmlns:p14="http://schemas.microsoft.com/office/powerpoint/2010/main" val="205623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Thao tác với tập tin CSV</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dirty="0" err="1"/>
              <a:t>với</a:t>
            </a:r>
            <a:r>
              <a:rPr lang="en-US" altLang="en-US" dirty="0"/>
              <a:t> </a:t>
            </a:r>
            <a:r>
              <a:rPr lang="en-US" altLang="en-US" dirty="0" err="1">
                <a:solidFill>
                  <a:srgbClr val="FF0000"/>
                </a:solidFill>
              </a:rPr>
              <a:t>csv.DictReader</a:t>
            </a:r>
            <a:r>
              <a:rPr lang="en-US" altLang="en-US" dirty="0">
                <a:solidFill>
                  <a:srgbClr val="FF0000"/>
                </a:solidFill>
              </a:rPr>
              <a:t>()</a:t>
            </a:r>
            <a:r>
              <a:rPr lang="en-US" altLang="en-US" dirty="0"/>
              <a:t>:</a:t>
            </a:r>
          </a:p>
          <a:p>
            <a:pPr lvl="1"/>
            <a:r>
              <a:rPr lang="en-US" dirty="0" err="1"/>
              <a:t>Ví</a:t>
            </a:r>
            <a:r>
              <a:rPr lang="en-US" dirty="0"/>
              <a:t> </a:t>
            </a:r>
            <a:r>
              <a:rPr lang="en-US" dirty="0" err="1"/>
              <a:t>dụ</a:t>
            </a:r>
            <a:r>
              <a:rPr lang="en-US" dirty="0"/>
              <a:t>: </a:t>
            </a:r>
            <a:r>
              <a:rPr lang="en-US" dirty="0" err="1"/>
              <a:t>Đọc</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dòng</a:t>
            </a:r>
            <a:r>
              <a:rPr lang="en-US" dirty="0"/>
              <a:t> </a:t>
            </a:r>
            <a:r>
              <a:rPr lang="en-US" dirty="0" err="1"/>
              <a:t>trong</a:t>
            </a:r>
            <a:r>
              <a:rPr lang="en-US" dirty="0"/>
              <a:t> </a:t>
            </a:r>
            <a:r>
              <a:rPr lang="en-US" dirty="0" err="1"/>
              <a:t>tập</a:t>
            </a:r>
            <a:r>
              <a:rPr lang="en-US" dirty="0"/>
              <a:t> tin </a:t>
            </a:r>
            <a:r>
              <a:rPr lang="en-US" b="1" dirty="0"/>
              <a:t>ProgrammingLanguages.csv</a:t>
            </a:r>
            <a:endParaRPr lang="en-US" altLang="en-US" b="1" dirty="0"/>
          </a:p>
        </p:txBody>
      </p:sp>
      <p:pic>
        <p:nvPicPr>
          <p:cNvPr id="2" name="Picture 1">
            <a:extLst>
              <a:ext uri="{FF2B5EF4-FFF2-40B4-BE49-F238E27FC236}">
                <a16:creationId xmlns:a16="http://schemas.microsoft.com/office/drawing/2014/main" id="{92744535-D116-41B6-9DE9-3C551CBA777A}"/>
              </a:ext>
            </a:extLst>
          </p:cNvPr>
          <p:cNvPicPr>
            <a:picLocks noChangeAspect="1"/>
          </p:cNvPicPr>
          <p:nvPr/>
        </p:nvPicPr>
        <p:blipFill>
          <a:blip r:embed="rId3"/>
          <a:stretch>
            <a:fillRect/>
          </a:stretch>
        </p:blipFill>
        <p:spPr>
          <a:xfrm>
            <a:off x="1415480" y="2276872"/>
            <a:ext cx="7560840" cy="1527357"/>
          </a:xfrm>
          <a:prstGeom prst="rect">
            <a:avLst/>
          </a:prstGeom>
        </p:spPr>
      </p:pic>
      <p:pic>
        <p:nvPicPr>
          <p:cNvPr id="3" name="Picture 2">
            <a:extLst>
              <a:ext uri="{FF2B5EF4-FFF2-40B4-BE49-F238E27FC236}">
                <a16:creationId xmlns:a16="http://schemas.microsoft.com/office/drawing/2014/main" id="{17A30C42-AD0A-45EB-991D-FE57C43E3734}"/>
              </a:ext>
            </a:extLst>
          </p:cNvPr>
          <p:cNvPicPr>
            <a:picLocks noChangeAspect="1"/>
          </p:cNvPicPr>
          <p:nvPr/>
        </p:nvPicPr>
        <p:blipFill>
          <a:blip r:embed="rId4"/>
          <a:stretch>
            <a:fillRect/>
          </a:stretch>
        </p:blipFill>
        <p:spPr>
          <a:xfrm>
            <a:off x="408986" y="4019336"/>
            <a:ext cx="11309064" cy="1098505"/>
          </a:xfrm>
          <a:prstGeom prst="rect">
            <a:avLst/>
          </a:prstGeom>
        </p:spPr>
      </p:pic>
    </p:spTree>
    <p:custDataLst>
      <p:tags r:id="rId1"/>
    </p:custDataLst>
    <p:extLst>
      <p:ext uri="{BB962C8B-B14F-4D97-AF65-F5344CB8AC3E}">
        <p14:creationId xmlns:p14="http://schemas.microsoft.com/office/powerpoint/2010/main" val="1735363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Thao tác với tập tin CSV</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Ghi</a:t>
            </a:r>
            <a:r>
              <a:rPr lang="en-US" altLang="en-US" dirty="0"/>
              <a:t> file CSV:</a:t>
            </a:r>
          </a:p>
          <a:p>
            <a:pPr lvl="1"/>
            <a:r>
              <a:rPr lang="en-US" dirty="0" err="1"/>
              <a:t>Cú</a:t>
            </a:r>
            <a:r>
              <a:rPr lang="en-US" dirty="0"/>
              <a:t> </a:t>
            </a:r>
            <a:r>
              <a:rPr lang="en-US" dirty="0" err="1"/>
              <a:t>pháp</a:t>
            </a:r>
            <a:r>
              <a:rPr lang="en-US" dirty="0"/>
              <a:t>: </a:t>
            </a:r>
          </a:p>
          <a:p>
            <a:pPr lvl="2"/>
            <a:r>
              <a:rPr lang="en-US" dirty="0" err="1"/>
              <a:t>Tạo</a:t>
            </a:r>
            <a:r>
              <a:rPr lang="en-US" dirty="0"/>
              <a:t> file object: </a:t>
            </a:r>
            <a:r>
              <a:rPr lang="en-US" dirty="0" err="1">
                <a:solidFill>
                  <a:srgbClr val="FF0000"/>
                </a:solidFill>
              </a:rPr>
              <a:t>fileObject</a:t>
            </a:r>
            <a:r>
              <a:rPr lang="en-US" dirty="0">
                <a:solidFill>
                  <a:srgbClr val="FF0000"/>
                </a:solidFill>
              </a:rPr>
              <a:t> = open(</a:t>
            </a:r>
            <a:r>
              <a:rPr lang="en-US" dirty="0" err="1">
                <a:solidFill>
                  <a:srgbClr val="FF0000"/>
                </a:solidFill>
              </a:rPr>
              <a:t>csvfile</a:t>
            </a:r>
            <a:r>
              <a:rPr lang="en-US" dirty="0">
                <a:solidFill>
                  <a:srgbClr val="FF0000"/>
                </a:solidFill>
              </a:rPr>
              <a:t>, mode=‘w’)</a:t>
            </a:r>
          </a:p>
          <a:p>
            <a:pPr lvl="2"/>
            <a:r>
              <a:rPr lang="en-US" altLang="en-US" dirty="0" err="1"/>
              <a:t>Tạo</a:t>
            </a:r>
            <a:r>
              <a:rPr lang="en-US" altLang="en-US" dirty="0"/>
              <a:t> </a:t>
            </a:r>
            <a:r>
              <a:rPr lang="en-US" altLang="en-US" dirty="0" err="1"/>
              <a:t>csvwriter</a:t>
            </a:r>
            <a:r>
              <a:rPr lang="en-US" altLang="en-US" dirty="0"/>
              <a:t> object: </a:t>
            </a:r>
            <a:r>
              <a:rPr lang="en-US" altLang="en-US" dirty="0" err="1">
                <a:solidFill>
                  <a:srgbClr val="FF0000"/>
                </a:solidFill>
              </a:rPr>
              <a:t>csvWriterObject</a:t>
            </a:r>
            <a:r>
              <a:rPr lang="en-US" altLang="en-US" dirty="0">
                <a:solidFill>
                  <a:srgbClr val="FF0000"/>
                </a:solidFill>
              </a:rPr>
              <a:t> = </a:t>
            </a:r>
            <a:r>
              <a:rPr lang="en-US" altLang="en-US" dirty="0" err="1">
                <a:solidFill>
                  <a:srgbClr val="FF0000"/>
                </a:solidFill>
              </a:rPr>
              <a:t>csv.writer</a:t>
            </a:r>
            <a:r>
              <a:rPr lang="en-US" altLang="en-US" dirty="0">
                <a:solidFill>
                  <a:srgbClr val="FF0000"/>
                </a:solidFill>
              </a:rPr>
              <a:t>(</a:t>
            </a:r>
            <a:r>
              <a:rPr lang="en-US" dirty="0" err="1">
                <a:solidFill>
                  <a:srgbClr val="FF0000"/>
                </a:solidFill>
              </a:rPr>
              <a:t>fileObject</a:t>
            </a:r>
            <a:r>
              <a:rPr lang="en-US" dirty="0">
                <a:solidFill>
                  <a:srgbClr val="FF0000"/>
                </a:solidFill>
              </a:rPr>
              <a:t>)</a:t>
            </a:r>
          </a:p>
          <a:p>
            <a:pPr lvl="2"/>
            <a:r>
              <a:rPr lang="en-US" altLang="en-US" dirty="0" err="1"/>
              <a:t>Ghi</a:t>
            </a:r>
            <a:r>
              <a:rPr lang="en-US" altLang="en-US" dirty="0"/>
              <a:t> 1 </a:t>
            </a:r>
            <a:r>
              <a:rPr lang="en-US" altLang="en-US" dirty="0" err="1"/>
              <a:t>dòng</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vào</a:t>
            </a:r>
            <a:r>
              <a:rPr lang="en-US" altLang="en-US" dirty="0"/>
              <a:t> </a:t>
            </a:r>
            <a:r>
              <a:rPr lang="en-US" altLang="en-US" dirty="0" err="1"/>
              <a:t>csvwriter</a:t>
            </a:r>
            <a:r>
              <a:rPr lang="en-US" altLang="en-US" dirty="0"/>
              <a:t> object: </a:t>
            </a:r>
            <a:r>
              <a:rPr lang="en-US" altLang="en-US" dirty="0" err="1">
                <a:solidFill>
                  <a:srgbClr val="FF0000"/>
                </a:solidFill>
              </a:rPr>
              <a:t>csvWriterObject.writerow</a:t>
            </a:r>
            <a:r>
              <a:rPr lang="en-US" altLang="en-US" dirty="0">
                <a:solidFill>
                  <a:srgbClr val="FF0000"/>
                </a:solidFill>
              </a:rPr>
              <a:t>(</a:t>
            </a:r>
            <a:r>
              <a:rPr lang="en-US" altLang="en-US" dirty="0" err="1">
                <a:solidFill>
                  <a:srgbClr val="FF0000"/>
                </a:solidFill>
              </a:rPr>
              <a:t>listObject</a:t>
            </a:r>
            <a:r>
              <a:rPr lang="en-US" altLang="en-US" dirty="0">
                <a:solidFill>
                  <a:srgbClr val="FF0000"/>
                </a:solidFill>
              </a:rPr>
              <a:t>)</a:t>
            </a:r>
          </a:p>
        </p:txBody>
      </p:sp>
    </p:spTree>
    <p:custDataLst>
      <p:tags r:id="rId1"/>
    </p:custDataLst>
    <p:extLst>
      <p:ext uri="{BB962C8B-B14F-4D97-AF65-F5344CB8AC3E}">
        <p14:creationId xmlns:p14="http://schemas.microsoft.com/office/powerpoint/2010/main" val="1994343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2. Thao tác với tập tin CSV</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a:t>Ghi file CSV:</a:t>
            </a:r>
          </a:p>
          <a:p>
            <a:pPr lvl="1"/>
            <a:r>
              <a:rPr lang="en-US"/>
              <a:t>Ví dụ: </a:t>
            </a:r>
          </a:p>
        </p:txBody>
      </p:sp>
      <p:pic>
        <p:nvPicPr>
          <p:cNvPr id="2" name="Picture 1">
            <a:extLst>
              <a:ext uri="{FF2B5EF4-FFF2-40B4-BE49-F238E27FC236}">
                <a16:creationId xmlns:a16="http://schemas.microsoft.com/office/drawing/2014/main" id="{2B623004-0260-4E52-83CF-A9B77F509200}"/>
              </a:ext>
            </a:extLst>
          </p:cNvPr>
          <p:cNvPicPr>
            <a:picLocks noChangeAspect="1"/>
          </p:cNvPicPr>
          <p:nvPr/>
        </p:nvPicPr>
        <p:blipFill>
          <a:blip r:embed="rId3"/>
          <a:stretch>
            <a:fillRect/>
          </a:stretch>
        </p:blipFill>
        <p:spPr>
          <a:xfrm>
            <a:off x="1847528" y="2060848"/>
            <a:ext cx="7811569" cy="3933541"/>
          </a:xfrm>
          <a:prstGeom prst="rect">
            <a:avLst/>
          </a:prstGeom>
        </p:spPr>
      </p:pic>
    </p:spTree>
    <p:custDataLst>
      <p:tags r:id="rId1"/>
    </p:custDataLst>
    <p:extLst>
      <p:ext uri="{BB962C8B-B14F-4D97-AF65-F5344CB8AC3E}">
        <p14:creationId xmlns:p14="http://schemas.microsoft.com/office/powerpoint/2010/main" val="364692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b="0" dirty="0"/>
              <a:t>File là tập hợp của các thông tin được đặt tên và được lưu trữ trên bộ nhớ máy tính như đĩa cứng, đĩa mềm, CD, DVD,... Hiểu theo một cách khác thì File chính là một dãy bit có tên và được lưu trữ trên các thiết bị bộ nhớ của máy tính.</a:t>
            </a:r>
          </a:p>
          <a:p>
            <a:r>
              <a:rPr lang="vi-VN" altLang="en-US" b="0" dirty="0"/>
              <a:t>Có 3 loại file thông dụng: văn bản, hình ảnh và âm thanh. Trong chương này chủ yếu chỉ hướng đến dạng file văn bản.</a:t>
            </a:r>
          </a:p>
          <a:p>
            <a:r>
              <a:rPr lang="vi-VN" altLang="en-US" b="0" dirty="0"/>
              <a:t>Python cung cấp các phương thức cơ bản và cần thiết để thao tác với tập tin theo mặc định. Ta có thể thực hiện các thao tác với tập tin bằng cách sử dụng </a:t>
            </a:r>
            <a:r>
              <a:rPr lang="vi-VN" altLang="en-US" b="0" i="1" dirty="0"/>
              <a:t>file object.</a:t>
            </a:r>
          </a:p>
          <a:p>
            <a:pPr marL="0" indent="0">
              <a:buNone/>
            </a:pPr>
            <a:endParaRPr lang="en-US" altLang="en-US" b="0" dirty="0"/>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a:solidFill>
                  <a:schemeClr val="bg1">
                    <a:lumMod val="50000"/>
                  </a:schemeClr>
                </a:solidFill>
              </a:rPr>
              <a:t>Thao </a:t>
            </a:r>
            <a:r>
              <a:rPr lang="en-US" dirty="0" err="1">
                <a:solidFill>
                  <a:schemeClr val="bg1">
                    <a:lumMod val="50000"/>
                  </a:schemeClr>
                </a:solidFill>
              </a:rPr>
              <a:t>tác</a:t>
            </a:r>
            <a:r>
              <a:rPr lang="en-US" dirty="0">
                <a:solidFill>
                  <a:schemeClr val="bg1">
                    <a:lumMod val="50000"/>
                  </a:schemeClr>
                </a:solidFill>
              </a:rPr>
              <a:t> </a:t>
            </a:r>
            <a:r>
              <a:rPr lang="en-US" dirty="0" err="1">
                <a:solidFill>
                  <a:schemeClr val="bg1">
                    <a:lumMod val="50000"/>
                  </a:schemeClr>
                </a:solidFill>
              </a:rPr>
              <a:t>với</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tin </a:t>
            </a:r>
            <a:r>
              <a:rPr lang="en-US" dirty="0" err="1">
                <a:solidFill>
                  <a:schemeClr val="bg1">
                    <a:lumMod val="50000"/>
                  </a:schemeClr>
                </a:solidFill>
              </a:rPr>
              <a:t>văn</a:t>
            </a:r>
            <a:r>
              <a:rPr lang="en-US" dirty="0">
                <a:solidFill>
                  <a:schemeClr val="bg1">
                    <a:lumMod val="50000"/>
                  </a:schemeClr>
                </a:solidFill>
              </a:rPr>
              <a:t> </a:t>
            </a:r>
            <a:r>
              <a:rPr lang="en-US" dirty="0" err="1">
                <a:solidFill>
                  <a:schemeClr val="bg1">
                    <a:lumMod val="50000"/>
                  </a:schemeClr>
                </a:solidFill>
              </a:rPr>
              <a:t>bản</a:t>
            </a:r>
            <a:r>
              <a:rPr lang="en-US" dirty="0">
                <a:solidFill>
                  <a:schemeClr val="bg1">
                    <a:lumMod val="50000"/>
                  </a:schemeClr>
                </a:solidFill>
              </a:rPr>
              <a:t> (Text File)</a:t>
            </a:r>
          </a:p>
          <a:p>
            <a:pPr marL="450850">
              <a:buFont typeface="+mj-lt"/>
              <a:buAutoNum type="arabicPeriod"/>
            </a:pPr>
            <a:r>
              <a:rPr lang="en-US" dirty="0">
                <a:solidFill>
                  <a:schemeClr val="bg1">
                    <a:lumMod val="50000"/>
                  </a:schemeClr>
                </a:solidFill>
              </a:rPr>
              <a:t>Thao </a:t>
            </a:r>
            <a:r>
              <a:rPr lang="en-US" dirty="0" err="1">
                <a:solidFill>
                  <a:schemeClr val="bg1">
                    <a:lumMod val="50000"/>
                  </a:schemeClr>
                </a:solidFill>
              </a:rPr>
              <a:t>tác</a:t>
            </a:r>
            <a:r>
              <a:rPr lang="en-US" dirty="0">
                <a:solidFill>
                  <a:schemeClr val="bg1">
                    <a:lumMod val="50000"/>
                  </a:schemeClr>
                </a:solidFill>
              </a:rPr>
              <a:t> </a:t>
            </a:r>
            <a:r>
              <a:rPr lang="en-US" dirty="0" err="1">
                <a:solidFill>
                  <a:schemeClr val="bg1">
                    <a:lumMod val="50000"/>
                  </a:schemeClr>
                </a:solidFill>
              </a:rPr>
              <a:t>với</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tin CSV (CSV File)</a:t>
            </a:r>
          </a:p>
          <a:p>
            <a:pPr marL="450850">
              <a:buFont typeface="+mj-lt"/>
              <a:buAutoNum type="arabicPeriod"/>
            </a:pPr>
            <a:r>
              <a:rPr lang="vi-VN" dirty="0"/>
              <a:t>Thao tác với</a:t>
            </a:r>
            <a:r>
              <a:rPr lang="en-US" dirty="0"/>
              <a:t> </a:t>
            </a:r>
            <a:r>
              <a:rPr lang="en-US" dirty="0" err="1"/>
              <a:t>tập</a:t>
            </a:r>
            <a:r>
              <a:rPr lang="en-US" dirty="0"/>
              <a:t> tin (File) / </a:t>
            </a:r>
            <a:r>
              <a:rPr lang="vi-VN" dirty="0"/>
              <a:t>thư mục (Directory) qua </a:t>
            </a:r>
            <a:r>
              <a:rPr lang="en-US" dirty="0" err="1"/>
              <a:t>thư</a:t>
            </a:r>
            <a:r>
              <a:rPr lang="en-US" dirty="0"/>
              <a:t> </a:t>
            </a:r>
            <a:r>
              <a:rPr lang="en-US" dirty="0" err="1"/>
              <a:t>viện</a:t>
            </a:r>
            <a:r>
              <a:rPr lang="vi-VN" dirty="0"/>
              <a:t> OS</a:t>
            </a:r>
            <a:endParaRPr lang="en-US" dirty="0"/>
          </a:p>
          <a:p>
            <a:pPr marL="450850">
              <a:buFont typeface="+mj-lt"/>
              <a:buAutoNum type="arabicPeriod"/>
            </a:pPr>
            <a:r>
              <a:rPr lang="en-US" dirty="0">
                <a:solidFill>
                  <a:schemeClr val="bg1">
                    <a:lumMod val="50000"/>
                  </a:schemeClr>
                </a:solidFill>
              </a:rPr>
              <a:t>Module </a:t>
            </a:r>
            <a:r>
              <a:rPr lang="en-US" dirty="0" err="1">
                <a:solidFill>
                  <a:schemeClr val="bg1">
                    <a:lumMod val="50000"/>
                  </a:schemeClr>
                </a:solidFill>
              </a:rPr>
              <a:t>os.path</a:t>
            </a:r>
            <a:endParaRPr lang="en-US" dirty="0">
              <a:solidFill>
                <a:schemeClr val="bg1">
                  <a:lumMod val="50000"/>
                </a:schemeClr>
              </a:solidFill>
            </a:endParaRPr>
          </a:p>
        </p:txBody>
      </p:sp>
    </p:spTree>
    <p:custDataLst>
      <p:tags r:id="rId1"/>
    </p:custDataLst>
    <p:extLst>
      <p:ext uri="{BB962C8B-B14F-4D97-AF65-F5344CB8AC3E}">
        <p14:creationId xmlns:p14="http://schemas.microsoft.com/office/powerpoint/2010/main" val="2196067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Thao tác với tập tin / thư mục qua thư viện OS</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b="0" dirty="0"/>
              <a:t>Module </a:t>
            </a:r>
            <a:r>
              <a:rPr lang="vi-VN" altLang="en-US" dirty="0"/>
              <a:t>os</a:t>
            </a:r>
            <a:r>
              <a:rPr lang="vi-VN" altLang="en-US" b="0" dirty="0"/>
              <a:t> có nhiều phương thức hữu ích trong việc thao tác với các </a:t>
            </a:r>
            <a:r>
              <a:rPr lang="en-US" altLang="en-US" b="0" dirty="0" err="1"/>
              <a:t>tập</a:t>
            </a:r>
            <a:r>
              <a:rPr lang="en-US" altLang="en-US" b="0" dirty="0"/>
              <a:t> tin (</a:t>
            </a:r>
            <a:r>
              <a:rPr lang="vi-VN" altLang="en-US" b="0" dirty="0"/>
              <a:t>file</a:t>
            </a:r>
            <a:r>
              <a:rPr lang="en-US" altLang="en-US" b="0" dirty="0"/>
              <a:t>)</a:t>
            </a:r>
            <a:r>
              <a:rPr lang="vi-VN" altLang="en-US" b="0" dirty="0"/>
              <a:t> và</a:t>
            </a:r>
            <a:r>
              <a:rPr lang="en-US" altLang="en-US" b="0" dirty="0"/>
              <a:t> </a:t>
            </a:r>
            <a:r>
              <a:rPr lang="en-US" altLang="en-US" b="0" dirty="0" err="1"/>
              <a:t>thư</a:t>
            </a:r>
            <a:r>
              <a:rPr lang="en-US" altLang="en-US" b="0" dirty="0"/>
              <a:t> </a:t>
            </a:r>
            <a:r>
              <a:rPr lang="en-US" altLang="en-US" b="0" dirty="0" err="1"/>
              <a:t>mục</a:t>
            </a:r>
            <a:r>
              <a:rPr lang="vi-VN" altLang="en-US" b="0" dirty="0"/>
              <a:t> </a:t>
            </a:r>
            <a:r>
              <a:rPr lang="en-US" altLang="en-US" b="0" dirty="0"/>
              <a:t>(</a:t>
            </a:r>
            <a:r>
              <a:rPr lang="vi-VN" altLang="en-US" b="0" dirty="0"/>
              <a:t>directory</a:t>
            </a:r>
            <a:r>
              <a:rPr lang="en-US" altLang="en-US" b="0" dirty="0"/>
              <a:t>).</a:t>
            </a:r>
            <a:endParaRPr lang="vi-VN" altLang="en-US" b="0" dirty="0"/>
          </a:p>
          <a:p>
            <a:endParaRPr lang="en-US" altLang="en-US" dirty="0"/>
          </a:p>
        </p:txBody>
      </p:sp>
      <p:pic>
        <p:nvPicPr>
          <p:cNvPr id="4" name="Picture 3">
            <a:extLst>
              <a:ext uri="{FF2B5EF4-FFF2-40B4-BE49-F238E27FC236}">
                <a16:creationId xmlns:a16="http://schemas.microsoft.com/office/drawing/2014/main" id="{E4AC83E7-39E4-450B-BA53-6B949188C586}"/>
              </a:ext>
            </a:extLst>
          </p:cNvPr>
          <p:cNvPicPr>
            <a:picLocks noChangeAspect="1"/>
          </p:cNvPicPr>
          <p:nvPr/>
        </p:nvPicPr>
        <p:blipFill rotWithShape="1">
          <a:blip r:embed="rId3">
            <a:extLst>
              <a:ext uri="{28A0092B-C50C-407E-A947-70E740481C1C}">
                <a14:useLocalDpi xmlns:a14="http://schemas.microsoft.com/office/drawing/2010/main" val="0"/>
              </a:ext>
            </a:extLst>
          </a:blip>
          <a:srcRect l="31846" r="29090" b="19662"/>
          <a:stretch/>
        </p:blipFill>
        <p:spPr>
          <a:xfrm>
            <a:off x="3858219" y="2204864"/>
            <a:ext cx="4464497" cy="3825627"/>
          </a:xfrm>
          <a:prstGeom prst="rect">
            <a:avLst/>
          </a:prstGeom>
        </p:spPr>
      </p:pic>
    </p:spTree>
    <p:custDataLst>
      <p:tags r:id="rId1"/>
    </p:custDataLst>
    <p:extLst>
      <p:ext uri="{BB962C8B-B14F-4D97-AF65-F5344CB8AC3E}">
        <p14:creationId xmlns:p14="http://schemas.microsoft.com/office/powerpoint/2010/main" val="2269738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Thao tác với tập tin / thư mục qua thư viện OS</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Thao </a:t>
            </a:r>
            <a:r>
              <a:rPr lang="en-US" altLang="en-US" dirty="0" err="1"/>
              <a:t>tác</a:t>
            </a:r>
            <a:r>
              <a:rPr lang="en-US" altLang="en-US" dirty="0"/>
              <a:t> </a:t>
            </a:r>
            <a:r>
              <a:rPr lang="en-US" altLang="en-US" dirty="0" err="1"/>
              <a:t>với</a:t>
            </a:r>
            <a:r>
              <a:rPr lang="en-US" altLang="en-US" dirty="0"/>
              <a:t> </a:t>
            </a:r>
            <a:r>
              <a:rPr lang="en-US" altLang="en-US" dirty="0" err="1"/>
              <a:t>tập</a:t>
            </a:r>
            <a:r>
              <a:rPr lang="en-US" altLang="en-US" dirty="0"/>
              <a:t> tin (File): </a:t>
            </a:r>
            <a:r>
              <a:rPr lang="en-US" altLang="en-US" dirty="0">
                <a:solidFill>
                  <a:srgbClr val="FF0000"/>
                </a:solidFill>
              </a:rPr>
              <a:t>import </a:t>
            </a:r>
            <a:r>
              <a:rPr lang="en-US" altLang="en-US" dirty="0" err="1">
                <a:solidFill>
                  <a:srgbClr val="FF0000"/>
                </a:solidFill>
              </a:rPr>
              <a:t>os</a:t>
            </a:r>
            <a:endParaRPr lang="en-US" altLang="en-US" dirty="0">
              <a:solidFill>
                <a:srgbClr val="FF0000"/>
              </a:solidFill>
            </a:endParaRPr>
          </a:p>
          <a:p>
            <a:pPr lvl="1"/>
            <a:r>
              <a:rPr lang="en-US" dirty="0" err="1"/>
              <a:t>Đổi</a:t>
            </a:r>
            <a:r>
              <a:rPr lang="en-US" dirty="0"/>
              <a:t> </a:t>
            </a:r>
            <a:r>
              <a:rPr lang="en-US" dirty="0" err="1"/>
              <a:t>tên</a:t>
            </a:r>
            <a:r>
              <a:rPr lang="en-US" dirty="0"/>
              <a:t> file:</a:t>
            </a:r>
          </a:p>
          <a:p>
            <a:pPr lvl="2"/>
            <a:r>
              <a:rPr lang="en-US" dirty="0" err="1"/>
              <a:t>Sử</a:t>
            </a:r>
            <a:r>
              <a:rPr lang="en-US" dirty="0"/>
              <a:t> </a:t>
            </a:r>
            <a:r>
              <a:rPr lang="en-US" dirty="0" err="1"/>
              <a:t>dụng</a:t>
            </a:r>
            <a:r>
              <a:rPr lang="en-US" dirty="0"/>
              <a:t> </a:t>
            </a:r>
            <a:r>
              <a:rPr lang="en-US" dirty="0" err="1"/>
              <a:t>phương</a:t>
            </a:r>
            <a:r>
              <a:rPr lang="en-US" dirty="0"/>
              <a:t> </a:t>
            </a:r>
            <a:r>
              <a:rPr lang="en-US" dirty="0" err="1"/>
              <a:t>thức</a:t>
            </a:r>
            <a:r>
              <a:rPr lang="en-US" dirty="0"/>
              <a:t>: </a:t>
            </a:r>
            <a:r>
              <a:rPr lang="en-US" dirty="0" err="1">
                <a:solidFill>
                  <a:srgbClr val="FF0000"/>
                </a:solidFill>
              </a:rPr>
              <a:t>os.rename</a:t>
            </a:r>
            <a:r>
              <a:rPr lang="en-US" dirty="0">
                <a:solidFill>
                  <a:srgbClr val="FF0000"/>
                </a:solidFill>
              </a:rPr>
              <a:t>(</a:t>
            </a:r>
            <a:r>
              <a:rPr lang="en-US" dirty="0" err="1">
                <a:solidFill>
                  <a:srgbClr val="FF0000"/>
                </a:solidFill>
              </a:rPr>
              <a:t>oldFileName</a:t>
            </a:r>
            <a:r>
              <a:rPr lang="en-US" dirty="0">
                <a:solidFill>
                  <a:srgbClr val="FF0000"/>
                </a:solidFill>
              </a:rPr>
              <a:t>, </a:t>
            </a:r>
            <a:r>
              <a:rPr lang="en-US" dirty="0" err="1">
                <a:solidFill>
                  <a:srgbClr val="FF0000"/>
                </a:solidFill>
              </a:rPr>
              <a:t>newFileName</a:t>
            </a:r>
            <a:r>
              <a:rPr lang="en-US" dirty="0">
                <a:solidFill>
                  <a:srgbClr val="FF0000"/>
                </a:solidFill>
              </a:rPr>
              <a:t>) </a:t>
            </a:r>
            <a:r>
              <a:rPr lang="en-US" dirty="0" err="1"/>
              <a:t>để</a:t>
            </a:r>
            <a:r>
              <a:rPr lang="en-US" dirty="0"/>
              <a:t> </a:t>
            </a:r>
            <a:r>
              <a:rPr lang="en-US" dirty="0" err="1"/>
              <a:t>đổi</a:t>
            </a:r>
            <a:r>
              <a:rPr lang="en-US" dirty="0"/>
              <a:t> </a:t>
            </a:r>
            <a:r>
              <a:rPr lang="en-US" dirty="0" err="1"/>
              <a:t>tên</a:t>
            </a:r>
            <a:r>
              <a:rPr lang="en-US" dirty="0"/>
              <a:t> </a:t>
            </a:r>
            <a:r>
              <a:rPr lang="en-US" dirty="0" err="1"/>
              <a:t>một</a:t>
            </a:r>
            <a:r>
              <a:rPr lang="en-US" dirty="0"/>
              <a:t> file.</a:t>
            </a:r>
          </a:p>
          <a:p>
            <a:pPr lvl="2"/>
            <a:r>
              <a:rPr lang="en-US" dirty="0" err="1"/>
              <a:t>Ví</a:t>
            </a:r>
            <a:r>
              <a:rPr lang="en-US" dirty="0"/>
              <a:t> </a:t>
            </a:r>
            <a:r>
              <a:rPr lang="en-US" dirty="0" err="1"/>
              <a:t>dụ</a:t>
            </a:r>
            <a:r>
              <a:rPr lang="en-US" dirty="0"/>
              <a:t>: </a:t>
            </a:r>
            <a:r>
              <a:rPr lang="en-US" dirty="0" err="1"/>
              <a:t>os.rename</a:t>
            </a:r>
            <a:r>
              <a:rPr lang="en-US" dirty="0"/>
              <a:t>(‘D:/LDS1/van_ban_1.txt’, ‘D:/LDS1/van_ban.txt’)</a:t>
            </a:r>
          </a:p>
          <a:p>
            <a:pPr lvl="1"/>
            <a:r>
              <a:rPr lang="en-US" dirty="0" err="1"/>
              <a:t>Xóa</a:t>
            </a:r>
            <a:r>
              <a:rPr lang="en-US" dirty="0"/>
              <a:t> file:</a:t>
            </a:r>
          </a:p>
          <a:p>
            <a:pPr lvl="2"/>
            <a:r>
              <a:rPr lang="en-US" dirty="0" err="1"/>
              <a:t>Sử</a:t>
            </a:r>
            <a:r>
              <a:rPr lang="en-US" dirty="0"/>
              <a:t> </a:t>
            </a:r>
            <a:r>
              <a:rPr lang="en-US" dirty="0" err="1"/>
              <a:t>dụng</a:t>
            </a:r>
            <a:r>
              <a:rPr lang="en-US" dirty="0"/>
              <a:t> </a:t>
            </a:r>
            <a:r>
              <a:rPr lang="en-US" dirty="0" err="1"/>
              <a:t>phương</a:t>
            </a:r>
            <a:r>
              <a:rPr lang="en-US" dirty="0"/>
              <a:t> </a:t>
            </a:r>
            <a:r>
              <a:rPr lang="en-US" dirty="0" err="1"/>
              <a:t>thức</a:t>
            </a:r>
            <a:r>
              <a:rPr lang="en-US" dirty="0"/>
              <a:t>: </a:t>
            </a:r>
            <a:r>
              <a:rPr lang="en-US" dirty="0" err="1">
                <a:solidFill>
                  <a:srgbClr val="FF0000"/>
                </a:solidFill>
              </a:rPr>
              <a:t>os.remove</a:t>
            </a:r>
            <a:r>
              <a:rPr lang="en-US" dirty="0">
                <a:solidFill>
                  <a:srgbClr val="FF0000"/>
                </a:solidFill>
              </a:rPr>
              <a:t>(</a:t>
            </a:r>
            <a:r>
              <a:rPr lang="en-US" dirty="0" err="1">
                <a:solidFill>
                  <a:srgbClr val="FF0000"/>
                </a:solidFill>
              </a:rPr>
              <a:t>fileName</a:t>
            </a:r>
            <a:r>
              <a:rPr lang="en-US" dirty="0">
                <a:solidFill>
                  <a:srgbClr val="FF0000"/>
                </a:solidFill>
              </a:rPr>
              <a:t>) </a:t>
            </a:r>
            <a:r>
              <a:rPr lang="en-US" dirty="0" err="1"/>
              <a:t>để</a:t>
            </a:r>
            <a:r>
              <a:rPr lang="en-US" dirty="0"/>
              <a:t> </a:t>
            </a:r>
            <a:r>
              <a:rPr lang="en-US" dirty="0" err="1"/>
              <a:t>xóa</a:t>
            </a:r>
            <a:r>
              <a:rPr lang="en-US" dirty="0"/>
              <a:t> </a:t>
            </a:r>
            <a:r>
              <a:rPr lang="en-US" dirty="0" err="1"/>
              <a:t>một</a:t>
            </a:r>
            <a:r>
              <a:rPr lang="en-US" dirty="0"/>
              <a:t> file </a:t>
            </a:r>
            <a:r>
              <a:rPr lang="en-US" dirty="0" err="1"/>
              <a:t>khỏi</a:t>
            </a:r>
            <a:r>
              <a:rPr lang="en-US" dirty="0"/>
              <a:t> </a:t>
            </a:r>
            <a:r>
              <a:rPr lang="en-US" dirty="0" err="1"/>
              <a:t>hệ</a:t>
            </a:r>
            <a:r>
              <a:rPr lang="en-US" dirty="0"/>
              <a:t> </a:t>
            </a:r>
            <a:r>
              <a:rPr lang="en-US" dirty="0" err="1"/>
              <a:t>thống</a:t>
            </a:r>
            <a:r>
              <a:rPr lang="en-US" dirty="0"/>
              <a:t>.</a:t>
            </a:r>
          </a:p>
          <a:p>
            <a:pPr lvl="2"/>
            <a:r>
              <a:rPr lang="en-US" dirty="0" err="1"/>
              <a:t>Ví</a:t>
            </a:r>
            <a:r>
              <a:rPr lang="en-US" dirty="0"/>
              <a:t> </a:t>
            </a:r>
            <a:r>
              <a:rPr lang="en-US" dirty="0" err="1"/>
              <a:t>dụ</a:t>
            </a:r>
            <a:r>
              <a:rPr lang="en-US" dirty="0"/>
              <a:t>: </a:t>
            </a:r>
            <a:r>
              <a:rPr lang="en-US" dirty="0" err="1"/>
              <a:t>os.remove</a:t>
            </a:r>
            <a:r>
              <a:rPr lang="en-US" dirty="0"/>
              <a:t>(‘D:/LDS1/van_ban.txt’)</a:t>
            </a:r>
          </a:p>
          <a:p>
            <a:pPr lvl="2"/>
            <a:endParaRPr lang="en-US" dirty="0"/>
          </a:p>
        </p:txBody>
      </p:sp>
    </p:spTree>
    <p:custDataLst>
      <p:tags r:id="rId1"/>
    </p:custDataLst>
    <p:extLst>
      <p:ext uri="{BB962C8B-B14F-4D97-AF65-F5344CB8AC3E}">
        <p14:creationId xmlns:p14="http://schemas.microsoft.com/office/powerpoint/2010/main" val="2707899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3. Thao tác với tập tin / thư mục qua thư viện OS</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Thao </a:t>
            </a:r>
            <a:r>
              <a:rPr lang="en-US" altLang="en-US" dirty="0" err="1"/>
              <a:t>tác</a:t>
            </a:r>
            <a:r>
              <a:rPr lang="en-US" altLang="en-US" dirty="0"/>
              <a:t> </a:t>
            </a:r>
            <a:r>
              <a:rPr lang="en-US" altLang="en-US" dirty="0" err="1"/>
              <a:t>với</a:t>
            </a:r>
            <a:r>
              <a:rPr lang="en-US" altLang="en-US" dirty="0"/>
              <a:t> </a:t>
            </a:r>
            <a:r>
              <a:rPr lang="en-US" altLang="en-US" dirty="0" err="1"/>
              <a:t>thư</a:t>
            </a:r>
            <a:r>
              <a:rPr lang="en-US" altLang="en-US" dirty="0"/>
              <a:t> </a:t>
            </a:r>
            <a:r>
              <a:rPr lang="en-US" altLang="en-US" dirty="0" err="1"/>
              <a:t>mục</a:t>
            </a:r>
            <a:r>
              <a:rPr lang="en-US" altLang="en-US" dirty="0"/>
              <a:t> (Directory): </a:t>
            </a:r>
            <a:r>
              <a:rPr lang="en-US" altLang="en-US" b="0" dirty="0">
                <a:solidFill>
                  <a:srgbClr val="FF0000"/>
                </a:solidFill>
              </a:rPr>
              <a:t>import </a:t>
            </a:r>
            <a:r>
              <a:rPr lang="en-US" altLang="en-US" b="0" dirty="0" err="1">
                <a:solidFill>
                  <a:srgbClr val="FF0000"/>
                </a:solidFill>
              </a:rPr>
              <a:t>os</a:t>
            </a:r>
            <a:endParaRPr lang="en-US" altLang="en-US" b="0" dirty="0">
              <a:solidFill>
                <a:srgbClr val="FF0000"/>
              </a:solidFill>
            </a:endParaRPr>
          </a:p>
        </p:txBody>
      </p:sp>
      <p:graphicFrame>
        <p:nvGraphicFramePr>
          <p:cNvPr id="5" name="Table 2">
            <a:extLst>
              <a:ext uri="{FF2B5EF4-FFF2-40B4-BE49-F238E27FC236}">
                <a16:creationId xmlns:a16="http://schemas.microsoft.com/office/drawing/2014/main" id="{9C0E13CE-B943-465F-8308-C3573CEC17DD}"/>
              </a:ext>
            </a:extLst>
          </p:cNvPr>
          <p:cNvGraphicFramePr>
            <a:graphicFrameLocks noGrp="1"/>
          </p:cNvGraphicFramePr>
          <p:nvPr>
            <p:extLst>
              <p:ext uri="{D42A27DB-BD31-4B8C-83A1-F6EECF244321}">
                <p14:modId xmlns:p14="http://schemas.microsoft.com/office/powerpoint/2010/main" val="4029085930"/>
              </p:ext>
            </p:extLst>
          </p:nvPr>
        </p:nvGraphicFramePr>
        <p:xfrm>
          <a:off x="839416" y="1740376"/>
          <a:ext cx="10560049" cy="4429138"/>
        </p:xfrm>
        <a:graphic>
          <a:graphicData uri="http://schemas.openxmlformats.org/drawingml/2006/table">
            <a:tbl>
              <a:tblPr firstRow="1" bandRow="1">
                <a:tableStyleId>{93296810-A885-4BE3-A3E7-6D5BEEA58F35}</a:tableStyleId>
              </a:tblPr>
              <a:tblGrid>
                <a:gridCol w="2841711">
                  <a:extLst>
                    <a:ext uri="{9D8B030D-6E8A-4147-A177-3AD203B41FA5}">
                      <a16:colId xmlns:a16="http://schemas.microsoft.com/office/drawing/2014/main" val="1439014570"/>
                    </a:ext>
                  </a:extLst>
                </a:gridCol>
                <a:gridCol w="7718338">
                  <a:extLst>
                    <a:ext uri="{9D8B030D-6E8A-4147-A177-3AD203B41FA5}">
                      <a16:colId xmlns:a16="http://schemas.microsoft.com/office/drawing/2014/main" val="2457100674"/>
                    </a:ext>
                  </a:extLst>
                </a:gridCol>
              </a:tblGrid>
              <a:tr h="464488">
                <a:tc>
                  <a:txBody>
                    <a:bodyPr/>
                    <a:lstStyle/>
                    <a:p>
                      <a:pPr algn="ctr">
                        <a:spcBef>
                          <a:spcPts val="0"/>
                        </a:spcBef>
                        <a:spcAft>
                          <a:spcPts val="0"/>
                        </a:spcAft>
                      </a:pPr>
                      <a:r>
                        <a:rPr lang="en-US" dirty="0" err="1"/>
                        <a:t>Cú</a:t>
                      </a:r>
                      <a:r>
                        <a:rPr lang="en-US" dirty="0"/>
                        <a:t> </a:t>
                      </a:r>
                      <a:r>
                        <a:rPr lang="en-US" dirty="0" err="1"/>
                        <a:t>pháp</a:t>
                      </a:r>
                      <a:endParaRPr lang="en-US" dirty="0"/>
                    </a:p>
                  </a:txBody>
                  <a:tcPr anchor="ctr"/>
                </a:tc>
                <a:tc>
                  <a:txBody>
                    <a:bodyPr/>
                    <a:lstStyle/>
                    <a:p>
                      <a:pPr algn="ctr">
                        <a:spcBef>
                          <a:spcPts val="0"/>
                        </a:spcBef>
                        <a:spcAft>
                          <a:spcPts val="0"/>
                        </a:spcAft>
                      </a:pPr>
                      <a:r>
                        <a:rPr lang="en-US" dirty="0" err="1"/>
                        <a:t>Chức</a:t>
                      </a:r>
                      <a:r>
                        <a:rPr lang="en-US" dirty="0"/>
                        <a:t> </a:t>
                      </a:r>
                      <a:r>
                        <a:rPr lang="en-US" dirty="0" err="1"/>
                        <a:t>năng</a:t>
                      </a:r>
                      <a:endParaRPr lang="en-US" dirty="0"/>
                    </a:p>
                  </a:txBody>
                  <a:tcPr anchor="ctr"/>
                </a:tc>
                <a:extLst>
                  <a:ext uri="{0D108BD9-81ED-4DB2-BD59-A6C34878D82A}">
                    <a16:rowId xmlns:a16="http://schemas.microsoft.com/office/drawing/2014/main" val="4026491541"/>
                  </a:ext>
                </a:extLst>
              </a:tr>
              <a:tr h="456247">
                <a:tc>
                  <a:txBody>
                    <a:bodyPr/>
                    <a:lstStyle/>
                    <a:p>
                      <a:pPr marL="0" lvl="2" algn="just" eaLnBrk="1" hangingPunct="1">
                        <a:lnSpc>
                          <a:spcPct val="100000"/>
                        </a:lnSpc>
                        <a:spcBef>
                          <a:spcPts val="0"/>
                        </a:spcBef>
                        <a:spcAft>
                          <a:spcPts val="0"/>
                        </a:spcAft>
                      </a:pPr>
                      <a:r>
                        <a:rPr lang="en-US" altLang="en-US" sz="1600" b="0" kern="1200" dirty="0" err="1">
                          <a:solidFill>
                            <a:schemeClr val="dk1"/>
                          </a:solidFill>
                          <a:effectLst/>
                          <a:latin typeface="Consolas" panose="020B0609020204030204" pitchFamily="49" charset="0"/>
                          <a:ea typeface="+mn-ea"/>
                          <a:cs typeface="+mn-cs"/>
                        </a:rPr>
                        <a:t>os.mkdir</a:t>
                      </a:r>
                      <a:r>
                        <a:rPr lang="en-US" altLang="en-US" sz="1600" b="0" kern="1200" dirty="0">
                          <a:solidFill>
                            <a:schemeClr val="dk1"/>
                          </a:solidFill>
                          <a:effectLst/>
                          <a:latin typeface="Consolas" panose="020B0609020204030204" pitchFamily="49" charset="0"/>
                          <a:ea typeface="+mn-ea"/>
                          <a:cs typeface="+mn-cs"/>
                        </a:rPr>
                        <a:t>(path)</a:t>
                      </a:r>
                    </a:p>
                  </a:txBody>
                  <a:tcPr anchor="ctr"/>
                </a:tc>
                <a:tc>
                  <a:txBody>
                    <a:bodyPr/>
                    <a:lstStyle/>
                    <a:p>
                      <a:r>
                        <a:rPr lang="en-US" sz="1600" b="0" kern="1200">
                          <a:solidFill>
                            <a:schemeClr val="dk1"/>
                          </a:solidFill>
                          <a:effectLst/>
                          <a:latin typeface="Consolas" panose="020B0609020204030204" pitchFamily="49" charset="0"/>
                          <a:ea typeface="+mn-ea"/>
                          <a:cs typeface="+mn-cs"/>
                        </a:rPr>
                        <a:t>Tạo thư mục.</a:t>
                      </a:r>
                    </a:p>
                  </a:txBody>
                  <a:tcPr anchor="ctr"/>
                </a:tc>
                <a:extLst>
                  <a:ext uri="{0D108BD9-81ED-4DB2-BD59-A6C34878D82A}">
                    <a16:rowId xmlns:a16="http://schemas.microsoft.com/office/drawing/2014/main" val="3967982125"/>
                  </a:ext>
                </a:extLst>
              </a:tr>
              <a:tr h="869054">
                <a:tc>
                  <a:txBody>
                    <a:bodyPr/>
                    <a:lstStyle/>
                    <a:p>
                      <a:pPr marL="0" lvl="2" algn="just" defTabSz="914400" rtl="0" eaLnBrk="1" latinLnBrk="0" hangingPunct="1">
                        <a:lnSpc>
                          <a:spcPct val="100000"/>
                        </a:lnSpc>
                        <a:spcBef>
                          <a:spcPts val="0"/>
                        </a:spcBef>
                        <a:spcAft>
                          <a:spcPts val="0"/>
                        </a:spcAft>
                      </a:pPr>
                      <a:r>
                        <a:rPr lang="en-US" altLang="en-US" sz="1600" b="0" kern="1200" dirty="0" err="1">
                          <a:solidFill>
                            <a:schemeClr val="dk1"/>
                          </a:solidFill>
                          <a:effectLst/>
                          <a:latin typeface="Consolas" panose="020B0609020204030204" pitchFamily="49" charset="0"/>
                          <a:ea typeface="+mn-ea"/>
                          <a:cs typeface="+mn-cs"/>
                        </a:rPr>
                        <a:t>os.makedirs</a:t>
                      </a:r>
                      <a:r>
                        <a:rPr lang="en-US" altLang="en-US" sz="1600" b="0" kern="1200" dirty="0">
                          <a:solidFill>
                            <a:schemeClr val="dk1"/>
                          </a:solidFill>
                          <a:effectLst/>
                          <a:latin typeface="Consolas" panose="020B0609020204030204" pitchFamily="49" charset="0"/>
                          <a:ea typeface="+mn-ea"/>
                          <a:cs typeface="+mn-cs"/>
                        </a:rPr>
                        <a:t>(path)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err="1">
                          <a:solidFill>
                            <a:schemeClr val="dk1"/>
                          </a:solidFill>
                          <a:effectLst/>
                          <a:latin typeface="Consolas" panose="020B0609020204030204" pitchFamily="49" charset="0"/>
                          <a:ea typeface="+mn-ea"/>
                          <a:cs typeface="+mn-cs"/>
                        </a:rPr>
                        <a:t>Tạo</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thư</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mục</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theo</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đường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dẫn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Tương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tự</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như</a:t>
                      </a:r>
                      <a:r>
                        <a:rPr lang="en-US" sz="1600" b="0" kern="1200" dirty="0">
                          <a:solidFill>
                            <a:schemeClr val="dk1"/>
                          </a:solidFill>
                          <a:effectLst/>
                          <a:latin typeface="Consolas" panose="020B0609020204030204" pitchFamily="49" charset="0"/>
                          <a:ea typeface="+mn-ea"/>
                          <a:cs typeface="+mn-cs"/>
                        </a:rPr>
                        <a:t> </a:t>
                      </a:r>
                      <a:r>
                        <a:rPr lang="en-US" sz="1600" b="0" i="1" kern="1200" dirty="0" err="1">
                          <a:solidFill>
                            <a:schemeClr val="dk1"/>
                          </a:solidFill>
                          <a:effectLst/>
                          <a:latin typeface="Consolas" panose="020B0609020204030204" pitchFamily="49" charset="0"/>
                          <a:ea typeface="+mn-ea"/>
                          <a:cs typeface="+mn-cs"/>
                        </a:rPr>
                        <a:t>mkdir</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nhưng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nếu</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các</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thư</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mục</a:t>
                      </a:r>
                      <a:r>
                        <a:rPr lang="en-US" sz="1600" b="0" kern="1200" dirty="0">
                          <a:solidFill>
                            <a:schemeClr val="dk1"/>
                          </a:solidFill>
                          <a:effectLst/>
                          <a:latin typeface="Consolas" panose="020B0609020204030204" pitchFamily="49" charset="0"/>
                          <a:ea typeface="+mn-ea"/>
                          <a:cs typeface="+mn-cs"/>
                        </a:rPr>
                        <a:t> con </a:t>
                      </a:r>
                      <a:r>
                        <a:rPr lang="en-US" sz="1600" b="0" kern="1200" dirty="0" err="1">
                          <a:solidFill>
                            <a:schemeClr val="dk1"/>
                          </a:solidFill>
                          <a:effectLst/>
                          <a:latin typeface="Consolas" panose="020B0609020204030204" pitchFamily="49" charset="0"/>
                          <a:ea typeface="+mn-ea"/>
                          <a:cs typeface="+mn-cs"/>
                        </a:rPr>
                        <a:t>trên</a:t>
                      </a:r>
                      <a:r>
                        <a:rPr lang="en-US" sz="1600" b="0" kern="1200" dirty="0">
                          <a:solidFill>
                            <a:schemeClr val="dk1"/>
                          </a:solidFill>
                          <a:effectLst/>
                          <a:latin typeface="Consolas" panose="020B0609020204030204" pitchFamily="49" charset="0"/>
                          <a:ea typeface="+mn-ea"/>
                          <a:cs typeface="+mn-cs"/>
                        </a:rPr>
                        <a:t> </a:t>
                      </a:r>
                      <a:r>
                        <a:rPr lang="en-US" sz="1600" b="0" i="1" kern="1200" dirty="0">
                          <a:solidFill>
                            <a:schemeClr val="dk1"/>
                          </a:solidFill>
                          <a:effectLst/>
                          <a:latin typeface="Consolas" panose="020B0609020204030204" pitchFamily="49" charset="0"/>
                          <a:ea typeface="+mn-ea"/>
                          <a:cs typeface="+mn-cs"/>
                        </a:rPr>
                        <a:t>path</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chưa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tồn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tại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thì</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phương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thức</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này</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cũng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tạo</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ra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luôn</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3629402551"/>
                  </a:ext>
                </a:extLst>
              </a:tr>
              <a:tr h="354059">
                <a:tc>
                  <a:txBody>
                    <a:bodyPr/>
                    <a:lstStyle/>
                    <a:p>
                      <a:pPr marL="0" lvl="2" algn="just" defTabSz="914400" rtl="0" eaLnBrk="1" latinLnBrk="0" hangingPunct="1">
                        <a:lnSpc>
                          <a:spcPct val="100000"/>
                        </a:lnSpc>
                        <a:spcBef>
                          <a:spcPts val="0"/>
                        </a:spcBef>
                        <a:spcAft>
                          <a:spcPts val="0"/>
                        </a:spcAft>
                      </a:pPr>
                      <a:r>
                        <a:rPr lang="en-US" altLang="en-US" sz="1600" b="0" kern="1200">
                          <a:solidFill>
                            <a:schemeClr val="dk1"/>
                          </a:solidFill>
                          <a:effectLst/>
                          <a:latin typeface="Consolas" panose="020B0609020204030204" pitchFamily="49" charset="0"/>
                          <a:ea typeface="+mn-ea"/>
                          <a:cs typeface="+mn-cs"/>
                        </a:rPr>
                        <a:t>os.rmdir(path)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Xóa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thư</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mục</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2346283926"/>
                  </a:ext>
                </a:extLst>
              </a:tr>
              <a:tr h="354059">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os.chdir(path)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a:solidFill>
                            <a:schemeClr val="dk1"/>
                          </a:solidFill>
                          <a:effectLst/>
                          <a:latin typeface="Consolas" panose="020B0609020204030204" pitchFamily="49" charset="0"/>
                          <a:ea typeface="+mn-ea"/>
                          <a:cs typeface="+mn-cs"/>
                        </a:rPr>
                        <a:t>Thay đổi thư mục hiện hành.</a:t>
                      </a:r>
                    </a:p>
                  </a:txBody>
                  <a:tcPr anchor="ctr"/>
                </a:tc>
                <a:extLst>
                  <a:ext uri="{0D108BD9-81ED-4DB2-BD59-A6C34878D82A}">
                    <a16:rowId xmlns:a16="http://schemas.microsoft.com/office/drawing/2014/main" val="60099212"/>
                  </a:ext>
                </a:extLst>
              </a:tr>
              <a:tr h="354059">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os.listdir(path)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Lấy</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danh</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sách</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tập</a:t>
                      </a:r>
                      <a:r>
                        <a:rPr lang="en-US" sz="1600" b="0" kern="1200" dirty="0">
                          <a:solidFill>
                            <a:schemeClr val="dk1"/>
                          </a:solidFill>
                          <a:effectLst/>
                          <a:latin typeface="Consolas" panose="020B0609020204030204" pitchFamily="49" charset="0"/>
                          <a:ea typeface="+mn-ea"/>
                          <a:cs typeface="+mn-cs"/>
                        </a:rPr>
                        <a:t> tin, </a:t>
                      </a:r>
                      <a:r>
                        <a:rPr lang="en-US" sz="1600" b="0" kern="1200" dirty="0" err="1">
                          <a:solidFill>
                            <a:schemeClr val="dk1"/>
                          </a:solidFill>
                          <a:effectLst/>
                          <a:latin typeface="Consolas" panose="020B0609020204030204" pitchFamily="49" charset="0"/>
                          <a:ea typeface="+mn-ea"/>
                          <a:cs typeface="+mn-cs"/>
                        </a:rPr>
                        <a:t>thư</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mục</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4219427725"/>
                  </a:ext>
                </a:extLst>
              </a:tr>
              <a:tr h="354059">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os.getcwd()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Lấy</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đường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dẫn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và</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tên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thực</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mục</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hiện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hành</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2868406896"/>
                  </a:ext>
                </a:extLst>
              </a:tr>
              <a:tr h="869054">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os.removedirs(path)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Xóa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một</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đường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dẫn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Tương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tự</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như</a:t>
                      </a:r>
                      <a:r>
                        <a:rPr lang="en-US" sz="1600" b="0" kern="1200" dirty="0">
                          <a:solidFill>
                            <a:schemeClr val="dk1"/>
                          </a:solidFill>
                          <a:effectLst/>
                          <a:latin typeface="Consolas" panose="020B0609020204030204" pitchFamily="49" charset="0"/>
                          <a:ea typeface="+mn-ea"/>
                          <a:cs typeface="+mn-cs"/>
                        </a:rPr>
                        <a:t> </a:t>
                      </a:r>
                      <a:r>
                        <a:rPr lang="en-US" sz="1600" b="0" i="1" kern="1200" dirty="0" err="1">
                          <a:solidFill>
                            <a:schemeClr val="dk1"/>
                          </a:solidFill>
                          <a:effectLst/>
                          <a:latin typeface="Consolas" panose="020B0609020204030204" pitchFamily="49" charset="0"/>
                          <a:ea typeface="+mn-ea"/>
                          <a:cs typeface="+mn-cs"/>
                        </a:rPr>
                        <a:t>rmdir</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nhưng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nếu</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xóa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thành</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công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thư</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mục</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lá</a:t>
                      </a:r>
                      <a:r>
                        <a:rPr lang="en-US" sz="1600" b="0" kern="1200" dirty="0">
                          <a:solidFill>
                            <a:schemeClr val="dk1"/>
                          </a:solidFill>
                          <a:effectLst/>
                          <a:latin typeface="Consolas" panose="020B0609020204030204" pitchFamily="49" charset="0"/>
                          <a:ea typeface="+mn-ea"/>
                          <a:cs typeface="+mn-cs"/>
                        </a:rPr>
                        <a:t>, </a:t>
                      </a:r>
                      <a:r>
                        <a:rPr lang="en-US" sz="1600" b="0" i="1" kern="1200" dirty="0" err="1">
                          <a:solidFill>
                            <a:schemeClr val="dk1"/>
                          </a:solidFill>
                          <a:effectLst/>
                          <a:latin typeface="Consolas" panose="020B0609020204030204" pitchFamily="49" charset="0"/>
                          <a:ea typeface="+mn-ea"/>
                          <a:cs typeface="+mn-cs"/>
                        </a:rPr>
                        <a:t>removedirs</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sẽ</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cố</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gắng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xóa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liên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tiếp</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mọi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thư</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mục</a:t>
                      </a:r>
                      <a:r>
                        <a:rPr lang="en-US" sz="1600" b="0" kern="1200" dirty="0">
                          <a:solidFill>
                            <a:schemeClr val="dk1"/>
                          </a:solidFill>
                          <a:effectLst/>
                          <a:latin typeface="Consolas" panose="020B0609020204030204" pitchFamily="49" charset="0"/>
                          <a:ea typeface="+mn-ea"/>
                          <a:cs typeface="+mn-cs"/>
                        </a:rPr>
                        <a:t> cha </a:t>
                      </a:r>
                      <a:r>
                        <a:rPr lang="en-US" sz="1600" b="0" kern="1200" dirty="0" err="1">
                          <a:solidFill>
                            <a:schemeClr val="dk1"/>
                          </a:solidFill>
                          <a:effectLst/>
                          <a:latin typeface="Consolas" panose="020B0609020204030204" pitchFamily="49" charset="0"/>
                          <a:ea typeface="+mn-ea"/>
                          <a:cs typeface="+mn-cs"/>
                        </a:rPr>
                        <a:t>được</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hiển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thị</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trong</a:t>
                      </a:r>
                      <a:r>
                        <a:rPr lang="en-US" sz="1600" b="0" kern="1200" dirty="0">
                          <a:solidFill>
                            <a:schemeClr val="dk1"/>
                          </a:solidFill>
                          <a:effectLst/>
                          <a:latin typeface="Consolas" panose="020B0609020204030204" pitchFamily="49" charset="0"/>
                          <a:ea typeface="+mn-ea"/>
                          <a:cs typeface="+mn-cs"/>
                        </a:rPr>
                        <a:t> path.</a:t>
                      </a:r>
                    </a:p>
                  </a:txBody>
                  <a:tcPr anchor="ctr"/>
                </a:tc>
                <a:extLst>
                  <a:ext uri="{0D108BD9-81ED-4DB2-BD59-A6C34878D82A}">
                    <a16:rowId xmlns:a16="http://schemas.microsoft.com/office/drawing/2014/main" val="3458249272"/>
                  </a:ext>
                </a:extLst>
              </a:tr>
              <a:tr h="354059">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os.basename(path)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Trả</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về</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tên</a:t>
                      </a:r>
                      <a:r>
                        <a:rPr lang="en-US" sz="1600" b="0" kern="1200" dirty="0">
                          <a:solidFill>
                            <a:schemeClr val="dk1"/>
                          </a:solidFill>
                          <a:effectLst/>
                          <a:latin typeface="Consolas" panose="020B0609020204030204" pitchFamily="49" charset="0"/>
                          <a:ea typeface="+mn-ea"/>
                          <a:cs typeface="+mn-cs"/>
                        </a:rPr>
                        <a:t> file </a:t>
                      </a:r>
                      <a:r>
                        <a:rPr lang="en-US" sz="1600" b="0" kern="1200" dirty="0" err="1">
                          <a:solidFill>
                            <a:schemeClr val="dk1"/>
                          </a:solidFill>
                          <a:effectLst/>
                          <a:latin typeface="Consolas" panose="020B0609020204030204" pitchFamily="49" charset="0"/>
                          <a:ea typeface="+mn-ea"/>
                          <a:cs typeface="+mn-cs"/>
                        </a:rPr>
                        <a:t>sau</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khi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loại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bỏ</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phần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mở</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rộng</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1433554356"/>
                  </a:ext>
                </a:extLst>
              </a:tr>
            </a:tbl>
          </a:graphicData>
        </a:graphic>
      </p:graphicFrame>
    </p:spTree>
    <p:custDataLst>
      <p:tags r:id="rId1"/>
    </p:custDataLst>
    <p:extLst>
      <p:ext uri="{BB962C8B-B14F-4D97-AF65-F5344CB8AC3E}">
        <p14:creationId xmlns:p14="http://schemas.microsoft.com/office/powerpoint/2010/main" val="3730360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A484D824-ADE3-47A8-8EC6-50E82BBD4419}"/>
              </a:ext>
            </a:extLst>
          </p:cNvPr>
          <p:cNvSpPr>
            <a:spLocks noGrp="1" noChangeArrowheads="1"/>
          </p:cNvSpPr>
          <p:nvPr>
            <p:ph type="title"/>
          </p:nvPr>
        </p:nvSpPr>
        <p:spPr/>
        <p:txBody>
          <a:bodyPr/>
          <a:lstStyle/>
          <a:p>
            <a:r>
              <a:rPr lang="en-US" altLang="en-US"/>
              <a:t>Nội dung</a:t>
            </a:r>
          </a:p>
        </p:txBody>
      </p:sp>
      <p:sp>
        <p:nvSpPr>
          <p:cNvPr id="18434" name="Rectangle 2">
            <a:extLst>
              <a:ext uri="{FF2B5EF4-FFF2-40B4-BE49-F238E27FC236}">
                <a16:creationId xmlns:a16="http://schemas.microsoft.com/office/drawing/2014/main" id="{032E1408-A026-44A6-958E-6AF5B411C266}"/>
              </a:ext>
            </a:extLst>
          </p:cNvPr>
          <p:cNvSpPr>
            <a:spLocks noGrp="1" noChangeArrowheads="1"/>
          </p:cNvSpPr>
          <p:nvPr>
            <p:ph idx="1"/>
          </p:nvPr>
        </p:nvSpPr>
        <p:spPr/>
        <p:txBody>
          <a:bodyPr/>
          <a:lstStyle/>
          <a:p>
            <a:pPr marL="450850">
              <a:buFont typeface="+mj-lt"/>
              <a:buAutoNum type="arabicPeriod"/>
            </a:pPr>
            <a:r>
              <a:rPr lang="en-US" dirty="0">
                <a:solidFill>
                  <a:schemeClr val="bg1">
                    <a:lumMod val="50000"/>
                  </a:schemeClr>
                </a:solidFill>
              </a:rPr>
              <a:t>Thao </a:t>
            </a:r>
            <a:r>
              <a:rPr lang="en-US" dirty="0" err="1">
                <a:solidFill>
                  <a:schemeClr val="bg1">
                    <a:lumMod val="50000"/>
                  </a:schemeClr>
                </a:solidFill>
              </a:rPr>
              <a:t>tác</a:t>
            </a:r>
            <a:r>
              <a:rPr lang="en-US" dirty="0">
                <a:solidFill>
                  <a:schemeClr val="bg1">
                    <a:lumMod val="50000"/>
                  </a:schemeClr>
                </a:solidFill>
              </a:rPr>
              <a:t> </a:t>
            </a:r>
            <a:r>
              <a:rPr lang="en-US" dirty="0" err="1">
                <a:solidFill>
                  <a:schemeClr val="bg1">
                    <a:lumMod val="50000"/>
                  </a:schemeClr>
                </a:solidFill>
              </a:rPr>
              <a:t>với</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tin </a:t>
            </a:r>
            <a:r>
              <a:rPr lang="en-US" dirty="0" err="1">
                <a:solidFill>
                  <a:schemeClr val="bg1">
                    <a:lumMod val="50000"/>
                  </a:schemeClr>
                </a:solidFill>
              </a:rPr>
              <a:t>văn</a:t>
            </a:r>
            <a:r>
              <a:rPr lang="en-US" dirty="0">
                <a:solidFill>
                  <a:schemeClr val="bg1">
                    <a:lumMod val="50000"/>
                  </a:schemeClr>
                </a:solidFill>
              </a:rPr>
              <a:t> </a:t>
            </a:r>
            <a:r>
              <a:rPr lang="en-US" dirty="0" err="1">
                <a:solidFill>
                  <a:schemeClr val="bg1">
                    <a:lumMod val="50000"/>
                  </a:schemeClr>
                </a:solidFill>
              </a:rPr>
              <a:t>bản</a:t>
            </a:r>
            <a:r>
              <a:rPr lang="en-US" dirty="0">
                <a:solidFill>
                  <a:schemeClr val="bg1">
                    <a:lumMod val="50000"/>
                  </a:schemeClr>
                </a:solidFill>
              </a:rPr>
              <a:t> (Text File)</a:t>
            </a:r>
          </a:p>
          <a:p>
            <a:pPr marL="450850">
              <a:buFont typeface="+mj-lt"/>
              <a:buAutoNum type="arabicPeriod"/>
            </a:pPr>
            <a:r>
              <a:rPr lang="en-US" dirty="0">
                <a:solidFill>
                  <a:schemeClr val="bg1">
                    <a:lumMod val="50000"/>
                  </a:schemeClr>
                </a:solidFill>
              </a:rPr>
              <a:t>Thao </a:t>
            </a:r>
            <a:r>
              <a:rPr lang="en-US" dirty="0" err="1">
                <a:solidFill>
                  <a:schemeClr val="bg1">
                    <a:lumMod val="50000"/>
                  </a:schemeClr>
                </a:solidFill>
              </a:rPr>
              <a:t>tác</a:t>
            </a:r>
            <a:r>
              <a:rPr lang="en-US" dirty="0">
                <a:solidFill>
                  <a:schemeClr val="bg1">
                    <a:lumMod val="50000"/>
                  </a:schemeClr>
                </a:solidFill>
              </a:rPr>
              <a:t> </a:t>
            </a:r>
            <a:r>
              <a:rPr lang="en-US" dirty="0" err="1">
                <a:solidFill>
                  <a:schemeClr val="bg1">
                    <a:lumMod val="50000"/>
                  </a:schemeClr>
                </a:solidFill>
              </a:rPr>
              <a:t>với</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tin CSV (CSV File)</a:t>
            </a:r>
          </a:p>
          <a:p>
            <a:pPr marL="450850">
              <a:buFont typeface="+mj-lt"/>
              <a:buAutoNum type="arabicPeriod"/>
            </a:pPr>
            <a:r>
              <a:rPr lang="vi-VN" dirty="0">
                <a:solidFill>
                  <a:schemeClr val="bg1">
                    <a:lumMod val="50000"/>
                  </a:schemeClr>
                </a:solidFill>
              </a:rPr>
              <a:t>Thao tác với</a:t>
            </a:r>
            <a:r>
              <a:rPr lang="en-US" dirty="0">
                <a:solidFill>
                  <a:schemeClr val="bg1">
                    <a:lumMod val="50000"/>
                  </a:schemeClr>
                </a:solidFill>
              </a:rPr>
              <a:t> </a:t>
            </a:r>
            <a:r>
              <a:rPr lang="en-US" dirty="0" err="1">
                <a:solidFill>
                  <a:schemeClr val="bg1">
                    <a:lumMod val="50000"/>
                  </a:schemeClr>
                </a:solidFill>
              </a:rPr>
              <a:t>tập</a:t>
            </a:r>
            <a:r>
              <a:rPr lang="en-US" dirty="0">
                <a:solidFill>
                  <a:schemeClr val="bg1">
                    <a:lumMod val="50000"/>
                  </a:schemeClr>
                </a:solidFill>
              </a:rPr>
              <a:t> tin (File) / </a:t>
            </a:r>
            <a:r>
              <a:rPr lang="vi-VN" dirty="0">
                <a:solidFill>
                  <a:schemeClr val="bg1">
                    <a:lumMod val="50000"/>
                  </a:schemeClr>
                </a:solidFill>
              </a:rPr>
              <a:t>thư mục (Directory) qua </a:t>
            </a:r>
            <a:r>
              <a:rPr lang="en-US" dirty="0" err="1">
                <a:solidFill>
                  <a:schemeClr val="bg1">
                    <a:lumMod val="50000"/>
                  </a:schemeClr>
                </a:solidFill>
              </a:rPr>
              <a:t>thư</a:t>
            </a:r>
            <a:r>
              <a:rPr lang="en-US" dirty="0">
                <a:solidFill>
                  <a:schemeClr val="bg1">
                    <a:lumMod val="50000"/>
                  </a:schemeClr>
                </a:solidFill>
              </a:rPr>
              <a:t> </a:t>
            </a:r>
            <a:r>
              <a:rPr lang="en-US" dirty="0" err="1">
                <a:solidFill>
                  <a:schemeClr val="bg1">
                    <a:lumMod val="50000"/>
                  </a:schemeClr>
                </a:solidFill>
              </a:rPr>
              <a:t>viện</a:t>
            </a:r>
            <a:r>
              <a:rPr lang="vi-VN" dirty="0">
                <a:solidFill>
                  <a:schemeClr val="bg1">
                    <a:lumMod val="50000"/>
                  </a:schemeClr>
                </a:solidFill>
              </a:rPr>
              <a:t> OS</a:t>
            </a:r>
            <a:endParaRPr lang="en-US" dirty="0">
              <a:solidFill>
                <a:schemeClr val="bg1">
                  <a:lumMod val="50000"/>
                </a:schemeClr>
              </a:solidFill>
            </a:endParaRPr>
          </a:p>
          <a:p>
            <a:pPr marL="450850">
              <a:buFont typeface="+mj-lt"/>
              <a:buAutoNum type="arabicPeriod"/>
            </a:pPr>
            <a:r>
              <a:rPr lang="en-US" dirty="0"/>
              <a:t>Module </a:t>
            </a:r>
            <a:r>
              <a:rPr lang="en-US" dirty="0" err="1"/>
              <a:t>os.path</a:t>
            </a:r>
            <a:endParaRPr lang="en-US" dirty="0"/>
          </a:p>
        </p:txBody>
      </p:sp>
    </p:spTree>
    <p:custDataLst>
      <p:tags r:id="rId1"/>
    </p:custDataLst>
    <p:extLst>
      <p:ext uri="{BB962C8B-B14F-4D97-AF65-F5344CB8AC3E}">
        <p14:creationId xmlns:p14="http://schemas.microsoft.com/office/powerpoint/2010/main" val="169138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Module os.path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vi-VN" altLang="en-US" b="0" dirty="0"/>
              <a:t>Do các hệ điều hành khác nhau có các quy ước tên đường dẫn khác nhau, vì vậy module </a:t>
            </a:r>
            <a:r>
              <a:rPr lang="vi-VN" altLang="en-US" dirty="0"/>
              <a:t>os.path</a:t>
            </a:r>
            <a:r>
              <a:rPr lang="vi-VN" altLang="en-US" b="0" dirty="0"/>
              <a:t> hỗ trợ các phương thức giúp thao tác nhanh chóng và thuận tiện hơn trên đường dẫn</a:t>
            </a:r>
            <a:r>
              <a:rPr lang="en-US" altLang="en-US" b="0" dirty="0"/>
              <a:t>.</a:t>
            </a:r>
            <a:endParaRPr lang="vi-VN" altLang="en-US" b="0" dirty="0"/>
          </a:p>
          <a:p>
            <a:endParaRPr lang="en-US" altLang="en-US" dirty="0"/>
          </a:p>
        </p:txBody>
      </p:sp>
      <p:pic>
        <p:nvPicPr>
          <p:cNvPr id="3" name="Picture 2">
            <a:extLst>
              <a:ext uri="{FF2B5EF4-FFF2-40B4-BE49-F238E27FC236}">
                <a16:creationId xmlns:a16="http://schemas.microsoft.com/office/drawing/2014/main" id="{D7B1FF4B-01A6-4D7F-AF63-F022B53E8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4431" y="2492897"/>
            <a:ext cx="5000044" cy="3600400"/>
          </a:xfrm>
          <a:prstGeom prst="rect">
            <a:avLst/>
          </a:prstGeom>
        </p:spPr>
      </p:pic>
    </p:spTree>
    <p:custDataLst>
      <p:tags r:id="rId1"/>
    </p:custDataLst>
    <p:extLst>
      <p:ext uri="{BB962C8B-B14F-4D97-AF65-F5344CB8AC3E}">
        <p14:creationId xmlns:p14="http://schemas.microsoft.com/office/powerpoint/2010/main" val="2389731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4. Module os.path</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a:t>Thao </a:t>
            </a:r>
            <a:r>
              <a:rPr lang="en-US" altLang="en-US" dirty="0" err="1"/>
              <a:t>tác</a:t>
            </a:r>
            <a:r>
              <a:rPr lang="en-US" altLang="en-US" dirty="0"/>
              <a:t> </a:t>
            </a:r>
            <a:r>
              <a:rPr lang="en-US" altLang="en-US" dirty="0" err="1"/>
              <a:t>với</a:t>
            </a:r>
            <a:r>
              <a:rPr lang="en-US" altLang="en-US" dirty="0"/>
              <a:t> </a:t>
            </a:r>
            <a:r>
              <a:rPr lang="en-US" altLang="en-US" dirty="0" err="1"/>
              <a:t>thư</a:t>
            </a:r>
            <a:r>
              <a:rPr lang="en-US" altLang="en-US" dirty="0"/>
              <a:t> </a:t>
            </a:r>
            <a:r>
              <a:rPr lang="en-US" altLang="en-US" dirty="0" err="1"/>
              <a:t>mục</a:t>
            </a:r>
            <a:r>
              <a:rPr lang="en-US" altLang="en-US" dirty="0"/>
              <a:t> (Directory): </a:t>
            </a:r>
            <a:r>
              <a:rPr lang="en-US" altLang="en-US" b="0" dirty="0">
                <a:solidFill>
                  <a:srgbClr val="FF3300"/>
                </a:solidFill>
              </a:rPr>
              <a:t>import </a:t>
            </a:r>
            <a:r>
              <a:rPr lang="en-US" altLang="en-US" b="0" dirty="0" err="1">
                <a:solidFill>
                  <a:srgbClr val="FF3300"/>
                </a:solidFill>
              </a:rPr>
              <a:t>os</a:t>
            </a:r>
            <a:endParaRPr lang="en-US" altLang="en-US" b="0" dirty="0">
              <a:solidFill>
                <a:srgbClr val="FF3300"/>
              </a:solidFill>
            </a:endParaRPr>
          </a:p>
        </p:txBody>
      </p:sp>
      <p:graphicFrame>
        <p:nvGraphicFramePr>
          <p:cNvPr id="5" name="Table 2">
            <a:extLst>
              <a:ext uri="{FF2B5EF4-FFF2-40B4-BE49-F238E27FC236}">
                <a16:creationId xmlns:a16="http://schemas.microsoft.com/office/drawing/2014/main" id="{9C0E13CE-B943-465F-8308-C3573CEC17DD}"/>
              </a:ext>
            </a:extLst>
          </p:cNvPr>
          <p:cNvGraphicFramePr>
            <a:graphicFrameLocks noGrp="1"/>
          </p:cNvGraphicFramePr>
          <p:nvPr>
            <p:extLst>
              <p:ext uri="{D42A27DB-BD31-4B8C-83A1-F6EECF244321}">
                <p14:modId xmlns:p14="http://schemas.microsoft.com/office/powerpoint/2010/main" val="2901739893"/>
              </p:ext>
            </p:extLst>
          </p:nvPr>
        </p:nvGraphicFramePr>
        <p:xfrm>
          <a:off x="792348" y="1772817"/>
          <a:ext cx="10920276" cy="4320479"/>
        </p:xfrm>
        <a:graphic>
          <a:graphicData uri="http://schemas.openxmlformats.org/drawingml/2006/table">
            <a:tbl>
              <a:tblPr firstRow="1" bandRow="1">
                <a:tableStyleId>{93296810-A885-4BE3-A3E7-6D5BEEA58F35}</a:tableStyleId>
              </a:tblPr>
              <a:tblGrid>
                <a:gridCol w="2927388">
                  <a:extLst>
                    <a:ext uri="{9D8B030D-6E8A-4147-A177-3AD203B41FA5}">
                      <a16:colId xmlns:a16="http://schemas.microsoft.com/office/drawing/2014/main" val="1439014570"/>
                    </a:ext>
                  </a:extLst>
                </a:gridCol>
                <a:gridCol w="7992888">
                  <a:extLst>
                    <a:ext uri="{9D8B030D-6E8A-4147-A177-3AD203B41FA5}">
                      <a16:colId xmlns:a16="http://schemas.microsoft.com/office/drawing/2014/main" val="2457100674"/>
                    </a:ext>
                  </a:extLst>
                </a:gridCol>
              </a:tblGrid>
              <a:tr h="402359">
                <a:tc>
                  <a:txBody>
                    <a:bodyPr/>
                    <a:lstStyle/>
                    <a:p>
                      <a:pPr algn="ctr">
                        <a:spcBef>
                          <a:spcPts val="0"/>
                        </a:spcBef>
                        <a:spcAft>
                          <a:spcPts val="0"/>
                        </a:spcAft>
                      </a:pPr>
                      <a:r>
                        <a:rPr lang="en-US" dirty="0" err="1"/>
                        <a:t>Cú</a:t>
                      </a:r>
                      <a:r>
                        <a:rPr lang="en-US" dirty="0"/>
                        <a:t> </a:t>
                      </a:r>
                      <a:r>
                        <a:rPr lang="en-US" dirty="0" err="1"/>
                        <a:t>pháp</a:t>
                      </a:r>
                      <a:endParaRPr lang="en-US" dirty="0"/>
                    </a:p>
                  </a:txBody>
                  <a:tcPr anchor="ctr"/>
                </a:tc>
                <a:tc>
                  <a:txBody>
                    <a:bodyPr/>
                    <a:lstStyle/>
                    <a:p>
                      <a:pPr algn="ctr">
                        <a:spcBef>
                          <a:spcPts val="0"/>
                        </a:spcBef>
                        <a:spcAft>
                          <a:spcPts val="0"/>
                        </a:spcAft>
                      </a:pPr>
                      <a:r>
                        <a:rPr lang="en-US" dirty="0" err="1"/>
                        <a:t>Chức</a:t>
                      </a:r>
                      <a:r>
                        <a:rPr lang="en-US" dirty="0"/>
                        <a:t> </a:t>
                      </a:r>
                      <a:r>
                        <a:rPr lang="en-US" dirty="0" err="1"/>
                        <a:t>năng</a:t>
                      </a:r>
                      <a:endParaRPr lang="en-US" dirty="0"/>
                    </a:p>
                  </a:txBody>
                  <a:tcPr anchor="ctr"/>
                </a:tc>
                <a:extLst>
                  <a:ext uri="{0D108BD9-81ED-4DB2-BD59-A6C34878D82A}">
                    <a16:rowId xmlns:a16="http://schemas.microsoft.com/office/drawing/2014/main" val="4026491541"/>
                  </a:ext>
                </a:extLst>
              </a:tr>
              <a:tr h="402337">
                <a:tc>
                  <a:txBody>
                    <a:bodyPr/>
                    <a:lstStyle/>
                    <a:p>
                      <a:pPr marL="0" lvl="2" algn="just" eaLnBrk="1" hangingPunct="1">
                        <a:lnSpc>
                          <a:spcPct val="100000"/>
                        </a:lnSpc>
                        <a:spcBef>
                          <a:spcPts val="0"/>
                        </a:spcBef>
                        <a:spcAft>
                          <a:spcPts val="0"/>
                        </a:spcAft>
                      </a:pPr>
                      <a:r>
                        <a:rPr lang="en-US" altLang="en-US" sz="1600" b="0" kern="1200" dirty="0" err="1">
                          <a:solidFill>
                            <a:schemeClr val="dk1"/>
                          </a:solidFill>
                          <a:effectLst/>
                          <a:latin typeface="Consolas" panose="020B0609020204030204" pitchFamily="49" charset="0"/>
                          <a:ea typeface="+mn-ea"/>
                          <a:cs typeface="+mn-cs"/>
                        </a:rPr>
                        <a:t>os.path.exist</a:t>
                      </a:r>
                      <a:r>
                        <a:rPr lang="en-US" altLang="en-US" sz="1600" b="0" kern="1200" dirty="0">
                          <a:solidFill>
                            <a:schemeClr val="dk1"/>
                          </a:solidFill>
                          <a:effectLst/>
                          <a:latin typeface="Consolas" panose="020B0609020204030204" pitchFamily="49" charset="0"/>
                          <a:ea typeface="+mn-ea"/>
                          <a:cs typeface="+mn-cs"/>
                        </a:rPr>
                        <a:t>(path)</a:t>
                      </a:r>
                    </a:p>
                  </a:txBody>
                  <a:tcPr anchor="ctr"/>
                </a:tc>
                <a:tc>
                  <a:txBody>
                    <a:bodyPr/>
                    <a:lstStyle/>
                    <a:p>
                      <a:r>
                        <a:rPr lang="en-US" sz="1600" b="0" kern="1200" dirty="0" err="1">
                          <a:solidFill>
                            <a:schemeClr val="dk1"/>
                          </a:solidFill>
                          <a:effectLst/>
                          <a:latin typeface="Consolas" panose="020B0609020204030204" pitchFamily="49" charset="0"/>
                          <a:ea typeface="+mn-ea"/>
                          <a:cs typeface="+mn-cs"/>
                        </a:rPr>
                        <a:t>Kiểm</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tra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đường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dẫn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của</a:t>
                      </a:r>
                      <a:r>
                        <a:rPr lang="en-US" sz="1600" b="0" kern="1200" dirty="0">
                          <a:solidFill>
                            <a:schemeClr val="dk1"/>
                          </a:solidFill>
                          <a:effectLst/>
                          <a:latin typeface="Consolas" panose="020B0609020204030204" pitchFamily="49" charset="0"/>
                          <a:ea typeface="+mn-ea"/>
                          <a:cs typeface="+mn-cs"/>
                        </a:rPr>
                        <a:t> </a:t>
                      </a:r>
                      <a:r>
                        <a:rPr lang="en-US" sz="1600" b="0" i="1" kern="1200" dirty="0">
                          <a:solidFill>
                            <a:schemeClr val="dk1"/>
                          </a:solidFill>
                          <a:effectLst/>
                          <a:latin typeface="Consolas" panose="020B0609020204030204" pitchFamily="49" charset="0"/>
                          <a:ea typeface="+mn-ea"/>
                          <a:cs typeface="+mn-cs"/>
                        </a:rPr>
                        <a:t>path</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có</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tồn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tại</a:t>
                      </a:r>
                      <a:r>
                        <a:rPr lang="en-US" sz="1600" b="0" kern="1200" dirty="0">
                          <a:solidFill>
                            <a:schemeClr val="dk1"/>
                          </a:solidFill>
                          <a:effectLst/>
                          <a:latin typeface="Consolas" panose="020B0609020204030204" pitchFamily="49" charset="0"/>
                          <a:ea typeface="+mn-ea"/>
                          <a:cs typeface="+mn-cs"/>
                        </a:rPr>
                        <a:t> hay </a:t>
                      </a:r>
                      <a:r>
                        <a:rPr lang="en-US" sz="1600" b="0" kern="1200" dirty="0" err="1">
                          <a:solidFill>
                            <a:schemeClr val="dk1"/>
                          </a:solidFill>
                          <a:effectLst/>
                          <a:latin typeface="Consolas" panose="020B0609020204030204" pitchFamily="49" charset="0"/>
                          <a:ea typeface="+mn-ea"/>
                          <a:cs typeface="+mn-cs"/>
                        </a:rPr>
                        <a:t>không</a:t>
                      </a:r>
                      <a:endParaRPr lang="en-US" sz="1600" b="0" kern="1200" dirty="0">
                        <a:solidFill>
                          <a:schemeClr val="dk1"/>
                        </a:solidFill>
                        <a:effectLst/>
                        <a:latin typeface="Consolas" panose="020B0609020204030204" pitchFamily="49" charset="0"/>
                        <a:ea typeface="+mn-ea"/>
                        <a:cs typeface="+mn-cs"/>
                      </a:endParaRPr>
                    </a:p>
                  </a:txBody>
                  <a:tcPr anchor="ctr"/>
                </a:tc>
                <a:extLst>
                  <a:ext uri="{0D108BD9-81ED-4DB2-BD59-A6C34878D82A}">
                    <a16:rowId xmlns:a16="http://schemas.microsoft.com/office/drawing/2014/main" val="3967982125"/>
                  </a:ext>
                </a:extLst>
              </a:tr>
              <a:tr h="491447">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dirty="0" err="1">
                          <a:solidFill>
                            <a:schemeClr val="dk1"/>
                          </a:solidFill>
                          <a:effectLst/>
                          <a:latin typeface="Consolas" panose="020B0609020204030204" pitchFamily="49" charset="0"/>
                          <a:ea typeface="+mn-ea"/>
                          <a:cs typeface="+mn-cs"/>
                        </a:rPr>
                        <a:t>os.path.isfile</a:t>
                      </a:r>
                      <a:r>
                        <a:rPr lang="en-US" altLang="en-US" sz="1600" b="0" kern="1200" dirty="0">
                          <a:solidFill>
                            <a:schemeClr val="dk1"/>
                          </a:solidFill>
                          <a:effectLst/>
                          <a:latin typeface="Consolas" panose="020B0609020204030204" pitchFamily="49" charset="0"/>
                          <a:ea typeface="+mn-ea"/>
                          <a:cs typeface="+mn-cs"/>
                        </a:rPr>
                        <a:t>(path)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a:solidFill>
                            <a:schemeClr val="dk1"/>
                          </a:solidFill>
                          <a:effectLst/>
                          <a:latin typeface="Consolas" panose="020B0609020204030204" pitchFamily="49" charset="0"/>
                          <a:ea typeface="+mn-ea"/>
                          <a:cs typeface="+mn-cs"/>
                        </a:rPr>
                        <a:t>Kiểm tra xem path có phải là </a:t>
                      </a:r>
                      <a:r>
                        <a:rPr lang="en-US" sz="1600" b="0" i="1" kern="1200">
                          <a:solidFill>
                            <a:schemeClr val="dk1"/>
                          </a:solidFill>
                          <a:effectLst/>
                          <a:latin typeface="Consolas" panose="020B0609020204030204" pitchFamily="49" charset="0"/>
                          <a:ea typeface="+mn-ea"/>
                          <a:cs typeface="+mn-cs"/>
                        </a:rPr>
                        <a:t>tập tin </a:t>
                      </a:r>
                      <a:r>
                        <a:rPr lang="en-US" sz="1600" b="0" kern="1200">
                          <a:solidFill>
                            <a:schemeClr val="dk1"/>
                          </a:solidFill>
                          <a:effectLst/>
                          <a:latin typeface="Consolas" panose="020B0609020204030204" pitchFamily="49" charset="0"/>
                          <a:ea typeface="+mn-ea"/>
                          <a:cs typeface="+mn-cs"/>
                        </a:rPr>
                        <a:t>thông thường không?</a:t>
                      </a:r>
                    </a:p>
                  </a:txBody>
                  <a:tcPr anchor="ctr"/>
                </a:tc>
                <a:extLst>
                  <a:ext uri="{0D108BD9-81ED-4DB2-BD59-A6C34878D82A}">
                    <a16:rowId xmlns:a16="http://schemas.microsoft.com/office/drawing/2014/main" val="3629402551"/>
                  </a:ext>
                </a:extLst>
              </a:tr>
              <a:tr h="368990">
                <a:tc>
                  <a:txBody>
                    <a:bodyPr/>
                    <a:lstStyle/>
                    <a:p>
                      <a:pPr marL="0" lvl="2" algn="just" defTabSz="914400" rtl="0" eaLnBrk="1" latinLnBrk="0" hangingPunct="1">
                        <a:lnSpc>
                          <a:spcPct val="100000"/>
                        </a:lnSpc>
                        <a:spcBef>
                          <a:spcPts val="0"/>
                        </a:spcBef>
                        <a:spcAft>
                          <a:spcPts val="0"/>
                        </a:spcAft>
                      </a:pPr>
                      <a:r>
                        <a:rPr lang="en-US" altLang="en-US" sz="1600" b="0" kern="1200" dirty="0" err="1">
                          <a:solidFill>
                            <a:schemeClr val="dk1"/>
                          </a:solidFill>
                          <a:effectLst/>
                          <a:latin typeface="Consolas" panose="020B0609020204030204" pitchFamily="49" charset="0"/>
                          <a:ea typeface="+mn-ea"/>
                          <a:cs typeface="+mn-cs"/>
                        </a:rPr>
                        <a:t>os.path.isdir</a:t>
                      </a:r>
                      <a:r>
                        <a:rPr lang="en-US" altLang="en-US" sz="1600" b="0" kern="1200" dirty="0">
                          <a:solidFill>
                            <a:schemeClr val="dk1"/>
                          </a:solidFill>
                          <a:effectLst/>
                          <a:latin typeface="Consolas" panose="020B0609020204030204" pitchFamily="49" charset="0"/>
                          <a:ea typeface="+mn-ea"/>
                          <a:cs typeface="+mn-cs"/>
                        </a:rPr>
                        <a:t>(path)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Kiểm</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tra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xem</a:t>
                      </a:r>
                      <a:r>
                        <a:rPr lang="en-US" sz="1600" b="0" kern="1200" dirty="0">
                          <a:solidFill>
                            <a:schemeClr val="dk1"/>
                          </a:solidFill>
                          <a:effectLst/>
                          <a:latin typeface="Consolas" panose="020B0609020204030204" pitchFamily="49" charset="0"/>
                          <a:ea typeface="+mn-ea"/>
                          <a:cs typeface="+mn-cs"/>
                        </a:rPr>
                        <a:t> path </a:t>
                      </a:r>
                      <a:r>
                        <a:rPr lang="en-US" sz="1600" b="0" kern="1200" dirty="0" err="1">
                          <a:solidFill>
                            <a:schemeClr val="dk1"/>
                          </a:solidFill>
                          <a:effectLst/>
                          <a:latin typeface="Consolas" panose="020B0609020204030204" pitchFamily="49" charset="0"/>
                          <a:ea typeface="+mn-ea"/>
                          <a:cs typeface="+mn-cs"/>
                        </a:rPr>
                        <a:t>có</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phải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là</a:t>
                      </a:r>
                      <a:r>
                        <a:rPr lang="en-US" sz="1600" b="0" kern="1200" dirty="0">
                          <a:solidFill>
                            <a:schemeClr val="dk1"/>
                          </a:solidFill>
                          <a:effectLst/>
                          <a:latin typeface="Consolas" panose="020B0609020204030204" pitchFamily="49" charset="0"/>
                          <a:ea typeface="+mn-ea"/>
                          <a:cs typeface="+mn-cs"/>
                        </a:rPr>
                        <a:t> </a:t>
                      </a:r>
                      <a:r>
                        <a:rPr lang="en-US" sz="1600" b="0" i="1" kern="1200" dirty="0" err="1">
                          <a:solidFill>
                            <a:schemeClr val="dk1"/>
                          </a:solidFill>
                          <a:effectLst/>
                          <a:latin typeface="Consolas" panose="020B0609020204030204" pitchFamily="49" charset="0"/>
                          <a:ea typeface="+mn-ea"/>
                          <a:cs typeface="+mn-cs"/>
                        </a:rPr>
                        <a:t>thư</a:t>
                      </a:r>
                      <a:r>
                        <a:rPr lang="en-US" sz="1600" b="0" i="1" kern="1200" dirty="0">
                          <a:solidFill>
                            <a:schemeClr val="dk1"/>
                          </a:solidFill>
                          <a:effectLst/>
                          <a:latin typeface="Consolas" panose="020B0609020204030204" pitchFamily="49" charset="0"/>
                          <a:ea typeface="+mn-ea"/>
                          <a:cs typeface="+mn-cs"/>
                        </a:rPr>
                        <a:t> </a:t>
                      </a:r>
                      <a:r>
                        <a:rPr lang="en-US" sz="1600" b="0" i="1" kern="1200" dirty="0" err="1">
                          <a:solidFill>
                            <a:schemeClr val="dk1"/>
                          </a:solidFill>
                          <a:effectLst/>
                          <a:latin typeface="Consolas" panose="020B0609020204030204" pitchFamily="49" charset="0"/>
                          <a:ea typeface="+mn-ea"/>
                          <a:cs typeface="+mn-cs"/>
                        </a:rPr>
                        <a:t>mục</a:t>
                      </a:r>
                      <a:r>
                        <a:rPr lang="en-US" sz="1600" b="0" i="1"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không</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2346283926"/>
                  </a:ext>
                </a:extLst>
              </a:tr>
              <a:tr h="368990">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os.path.dirname(path)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Trả</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về</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tên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thư</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mục</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của</a:t>
                      </a:r>
                      <a:r>
                        <a:rPr lang="en-US" sz="1600" b="0" kern="1200" dirty="0">
                          <a:solidFill>
                            <a:schemeClr val="dk1"/>
                          </a:solidFill>
                          <a:effectLst/>
                          <a:latin typeface="Consolas" panose="020B0609020204030204" pitchFamily="49" charset="0"/>
                          <a:ea typeface="+mn-ea"/>
                          <a:cs typeface="+mn-cs"/>
                        </a:rPr>
                        <a:t> </a:t>
                      </a:r>
                      <a:r>
                        <a:rPr lang="en-US" sz="1600" b="0" i="1" kern="1200" dirty="0">
                          <a:solidFill>
                            <a:schemeClr val="dk1"/>
                          </a:solidFill>
                          <a:effectLst/>
                          <a:latin typeface="Consolas" panose="020B0609020204030204" pitchFamily="49" charset="0"/>
                          <a:ea typeface="+mn-ea"/>
                          <a:cs typeface="+mn-cs"/>
                        </a:rPr>
                        <a:t>path</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60099212"/>
                  </a:ext>
                </a:extLst>
              </a:tr>
              <a:tr h="652831">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os.path.getctime(path)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Trả</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về</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thời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gian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chỉnh</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sửa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cuối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cùng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của</a:t>
                      </a:r>
                      <a:r>
                        <a:rPr lang="en-US" sz="1600" b="0" kern="1200" dirty="0">
                          <a:solidFill>
                            <a:schemeClr val="dk1"/>
                          </a:solidFill>
                          <a:effectLst/>
                          <a:latin typeface="Consolas" panose="020B0609020204030204" pitchFamily="49" charset="0"/>
                          <a:ea typeface="+mn-ea"/>
                          <a:cs typeface="+mn-cs"/>
                        </a:rPr>
                        <a:t> metadata </a:t>
                      </a:r>
                      <a:r>
                        <a:rPr lang="en-US" sz="1600" b="0" kern="1200" dirty="0" err="1">
                          <a:solidFill>
                            <a:schemeClr val="dk1"/>
                          </a:solidFill>
                          <a:effectLst/>
                          <a:latin typeface="Consolas" panose="020B0609020204030204" pitchFamily="49" charset="0"/>
                          <a:ea typeface="+mn-ea"/>
                          <a:cs typeface="+mn-cs"/>
                        </a:rPr>
                        <a:t>trên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hệ</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thống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Hoặc</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trả</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về</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thời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gian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tạo</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trên</a:t>
                      </a:r>
                      <a:r>
                        <a:rPr lang="en-US" sz="1600" b="0" kern="1200" dirty="0">
                          <a:solidFill>
                            <a:schemeClr val="dk1"/>
                          </a:solidFill>
                          <a:effectLst/>
                          <a:latin typeface="Consolas" panose="020B0609020204030204" pitchFamily="49" charset="0"/>
                          <a:ea typeface="+mn-ea"/>
                          <a:cs typeface="+mn-cs"/>
                        </a:rPr>
                        <a:t> Windows.</a:t>
                      </a:r>
                    </a:p>
                  </a:txBody>
                  <a:tcPr anchor="ctr"/>
                </a:tc>
                <a:extLst>
                  <a:ext uri="{0D108BD9-81ED-4DB2-BD59-A6C34878D82A}">
                    <a16:rowId xmlns:a16="http://schemas.microsoft.com/office/drawing/2014/main" val="4219427725"/>
                  </a:ext>
                </a:extLst>
              </a:tr>
              <a:tr h="368990">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os.path.getsize(path)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Lấy</a:t>
                      </a:r>
                      <a:r>
                        <a:rPr lang="en-US" sz="1600" b="0" kern="1200" dirty="0">
                          <a:solidFill>
                            <a:schemeClr val="dk1"/>
                          </a:solidFill>
                          <a:effectLst/>
                          <a:latin typeface="Consolas" panose="020B0609020204030204" pitchFamily="49" charset="0"/>
                          <a:ea typeface="+mn-ea"/>
                          <a:cs typeface="+mn-cs"/>
                        </a:rPr>
                        <a:t> dung </a:t>
                      </a:r>
                      <a:r>
                        <a:rPr lang="en-US" sz="1600" b="0" kern="1200" dirty="0" err="1">
                          <a:solidFill>
                            <a:schemeClr val="dk1"/>
                          </a:solidFill>
                          <a:effectLst/>
                          <a:latin typeface="Consolas" panose="020B0609020204030204" pitchFamily="49" charset="0"/>
                          <a:ea typeface="+mn-ea"/>
                          <a:cs typeface="+mn-cs"/>
                        </a:rPr>
                        <a:t>lượng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của</a:t>
                      </a:r>
                      <a:r>
                        <a:rPr lang="en-US" sz="1600" b="0" kern="1200" dirty="0">
                          <a:solidFill>
                            <a:schemeClr val="dk1"/>
                          </a:solidFill>
                          <a:effectLst/>
                          <a:latin typeface="Consolas" panose="020B0609020204030204" pitchFamily="49" charset="0"/>
                          <a:ea typeface="+mn-ea"/>
                          <a:cs typeface="+mn-cs"/>
                        </a:rPr>
                        <a:t> file </a:t>
                      </a:r>
                      <a:r>
                        <a:rPr lang="en-US" sz="1600" b="0" kern="1200" dirty="0" err="1">
                          <a:solidFill>
                            <a:schemeClr val="dk1"/>
                          </a:solidFill>
                          <a:effectLst/>
                          <a:latin typeface="Consolas" panose="020B0609020204030204" pitchFamily="49" charset="0"/>
                          <a:ea typeface="+mn-ea"/>
                          <a:cs typeface="+mn-cs"/>
                        </a:rPr>
                        <a:t>theo</a:t>
                      </a:r>
                      <a:r>
                        <a:rPr lang="en-US" sz="1600" b="0" kern="1200" dirty="0">
                          <a:solidFill>
                            <a:schemeClr val="dk1"/>
                          </a:solidFill>
                          <a:effectLst/>
                          <a:latin typeface="Consolas" panose="020B0609020204030204" pitchFamily="49" charset="0"/>
                          <a:ea typeface="+mn-ea"/>
                          <a:cs typeface="+mn-cs"/>
                        </a:rPr>
                        <a:t> </a:t>
                      </a:r>
                      <a:r>
                        <a:rPr lang="en-US" sz="1600" b="0" i="1" kern="1200" dirty="0">
                          <a:solidFill>
                            <a:schemeClr val="dk1"/>
                          </a:solidFill>
                          <a:effectLst/>
                          <a:latin typeface="Consolas" panose="020B0609020204030204" pitchFamily="49" charset="0"/>
                          <a:ea typeface="+mn-ea"/>
                          <a:cs typeface="+mn-cs"/>
                        </a:rPr>
                        <a:t>path</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3458249272"/>
                  </a:ext>
                </a:extLst>
              </a:tr>
              <a:tr h="368990">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os.path.getatime(path)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Trả</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về</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thời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gian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truy</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cập</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mới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nhất</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3735743245"/>
                  </a:ext>
                </a:extLst>
              </a:tr>
              <a:tr h="368990">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os.path.getmtime(path)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Trả</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về</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thời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gian</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chỉnh</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sửa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cuối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cùng</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2591079904"/>
                  </a:ext>
                </a:extLst>
              </a:tr>
              <a:tr h="526555">
                <a:tc>
                  <a: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en-US" altLang="en-US" sz="1600" b="0" kern="1200">
                          <a:solidFill>
                            <a:schemeClr val="dk1"/>
                          </a:solidFill>
                          <a:effectLst/>
                          <a:latin typeface="Consolas" panose="020B0609020204030204" pitchFamily="49" charset="0"/>
                          <a:ea typeface="+mn-ea"/>
                          <a:cs typeface="+mn-cs"/>
                        </a:rPr>
                        <a:t>os.path.basename(path)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Symbol" panose="05050102010706020507" pitchFamily="18" charset="2"/>
                        <a:buNone/>
                        <a:tabLst/>
                        <a:defRPr/>
                      </a:pPr>
                      <a:r>
                        <a:rPr lang="en-US" sz="1600" b="0" kern="1200" dirty="0" err="1">
                          <a:solidFill>
                            <a:schemeClr val="dk1"/>
                          </a:solidFill>
                          <a:effectLst/>
                          <a:latin typeface="Consolas" panose="020B0609020204030204" pitchFamily="49" charset="0"/>
                          <a:ea typeface="+mn-ea"/>
                          <a:cs typeface="+mn-cs"/>
                        </a:rPr>
                        <a:t>Tách</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lấy</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tên</a:t>
                      </a:r>
                      <a:r>
                        <a:rPr lang="en-US" sz="1600" b="0" kern="1200" dirty="0">
                          <a:solidFill>
                            <a:schemeClr val="dk1"/>
                          </a:solidFill>
                          <a:effectLst/>
                          <a:latin typeface="Consolas" panose="020B0609020204030204" pitchFamily="49" charset="0"/>
                          <a:ea typeface="+mn-ea"/>
                          <a:cs typeface="+mn-cs"/>
                        </a:rPr>
                        <a:t> file </a:t>
                      </a:r>
                      <a:r>
                        <a:rPr lang="en-US" sz="1600" b="0" kern="1200" dirty="0" err="1">
                          <a:solidFill>
                            <a:schemeClr val="dk1"/>
                          </a:solidFill>
                          <a:effectLst/>
                          <a:latin typeface="Consolas" panose="020B0609020204030204" pitchFamily="49" charset="0"/>
                          <a:ea typeface="+mn-ea"/>
                          <a:cs typeface="+mn-cs"/>
                        </a:rPr>
                        <a:t>ra</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khỏi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chuỗi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đường</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dẫn</a:t>
                      </a:r>
                      <a:r>
                        <a:rPr lang="en-US" sz="1600" b="0" kern="1200" dirty="0">
                          <a:solidFill>
                            <a:schemeClr val="dk1"/>
                          </a:solidFill>
                          <a:effectLst/>
                          <a:latin typeface="Consolas" panose="020B0609020204030204" pitchFamily="49" charset="0"/>
                          <a:ea typeface="+mn-ea"/>
                          <a:cs typeface="+mn-cs"/>
                        </a:rPr>
                        <a:t> + </a:t>
                      </a:r>
                      <a:r>
                        <a:rPr lang="en-US" sz="1600" b="0" kern="1200" dirty="0" err="1">
                          <a:solidFill>
                            <a:schemeClr val="dk1"/>
                          </a:solidFill>
                          <a:effectLst/>
                          <a:latin typeface="Consolas" panose="020B0609020204030204" pitchFamily="49" charset="0"/>
                          <a:ea typeface="+mn-ea"/>
                          <a:cs typeface="+mn-cs"/>
                        </a:rPr>
                        <a:t>tên</a:t>
                      </a:r>
                      <a:r>
                        <a:rPr lang="en-US" sz="1600" b="0" kern="1200" dirty="0">
                          <a:solidFill>
                            <a:schemeClr val="dk1"/>
                          </a:solidFill>
                          <a:effectLst/>
                          <a:latin typeface="Consolas" panose="020B0609020204030204" pitchFamily="49" charset="0"/>
                          <a:ea typeface="+mn-ea"/>
                          <a:cs typeface="+mn-cs"/>
                        </a:rPr>
                        <a:t> file + </a:t>
                      </a:r>
                      <a:r>
                        <a:rPr lang="en-US" sz="1600" b="0" kern="1200" dirty="0" err="1">
                          <a:solidFill>
                            <a:schemeClr val="dk1"/>
                          </a:solidFill>
                          <a:effectLst/>
                          <a:latin typeface="Consolas" panose="020B0609020204030204" pitchFamily="49" charset="0"/>
                          <a:ea typeface="+mn-ea"/>
                          <a:cs typeface="+mn-cs"/>
                        </a:rPr>
                        <a:t>đuôi</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mở</a:t>
                      </a:r>
                      <a:r>
                        <a:rPr lang="en-US" sz="1600" b="0" kern="1200" dirty="0">
                          <a:solidFill>
                            <a:schemeClr val="dk1"/>
                          </a:solidFill>
                          <a:effectLst/>
                          <a:latin typeface="Consolas" panose="020B0609020204030204" pitchFamily="49" charset="0"/>
                          <a:ea typeface="+mn-ea"/>
                          <a:cs typeface="+mn-cs"/>
                        </a:rPr>
                        <a:t> </a:t>
                      </a:r>
                      <a:r>
                        <a:rPr lang="en-US" sz="1600" b="0" kern="1200" dirty="0" err="1">
                          <a:solidFill>
                            <a:schemeClr val="dk1"/>
                          </a:solidFill>
                          <a:effectLst/>
                          <a:latin typeface="Consolas" panose="020B0609020204030204" pitchFamily="49" charset="0"/>
                          <a:ea typeface="+mn-ea"/>
                          <a:cs typeface="+mn-cs"/>
                        </a:rPr>
                        <a:t>rộng</a:t>
                      </a:r>
                      <a:r>
                        <a:rPr lang="en-US" sz="1600" b="0" kern="1200" dirty="0">
                          <a:solidFill>
                            <a:schemeClr val="dk1"/>
                          </a:solidFill>
                          <a:effectLst/>
                          <a:latin typeface="Consolas" panose="020B0609020204030204" pitchFamily="49" charset="0"/>
                          <a:ea typeface="+mn-ea"/>
                          <a:cs typeface="+mn-cs"/>
                        </a:rPr>
                        <a:t>.</a:t>
                      </a:r>
                    </a:p>
                  </a:txBody>
                  <a:tcPr anchor="ctr"/>
                </a:tc>
                <a:extLst>
                  <a:ext uri="{0D108BD9-81ED-4DB2-BD59-A6C34878D82A}">
                    <a16:rowId xmlns:a16="http://schemas.microsoft.com/office/drawing/2014/main" val="1472747155"/>
                  </a:ext>
                </a:extLst>
              </a:tr>
            </a:tbl>
          </a:graphicData>
        </a:graphic>
      </p:graphicFrame>
    </p:spTree>
    <p:custDataLst>
      <p:tags r:id="rId1"/>
    </p:custDataLst>
    <p:extLst>
      <p:ext uri="{BB962C8B-B14F-4D97-AF65-F5344CB8AC3E}">
        <p14:creationId xmlns:p14="http://schemas.microsoft.com/office/powerpoint/2010/main" val="726956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E9ABE4-DBAB-B1E3-163C-54C0248E558F}"/>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95B0DBF6-558F-E026-82C7-0F67B2DA9DA7}"/>
              </a:ext>
            </a:extLst>
          </p:cNvPr>
          <p:cNvSpPr>
            <a:spLocks noGrp="1"/>
          </p:cNvSpPr>
          <p:nvPr>
            <p:ph idx="1"/>
          </p:nvPr>
        </p:nvSpPr>
        <p:spPr/>
        <p:txBody>
          <a:bodyPr/>
          <a:lstStyle/>
          <a:p>
            <a:endParaRPr lang="en-US"/>
          </a:p>
        </p:txBody>
      </p:sp>
      <p:pic>
        <p:nvPicPr>
          <p:cNvPr id="7" name="Content Placeholder 8">
            <a:extLst>
              <a:ext uri="{FF2B5EF4-FFF2-40B4-BE49-F238E27FC236}">
                <a16:creationId xmlns:a16="http://schemas.microsoft.com/office/drawing/2014/main" id="{7DF8455C-C60C-41F1-B847-9F257065B4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793" y="1268561"/>
            <a:ext cx="3040063"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Mở</a:t>
            </a:r>
            <a:r>
              <a:rPr lang="en-US" altLang="en-US" dirty="0"/>
              <a:t> file:</a:t>
            </a:r>
          </a:p>
          <a:p>
            <a:pPr lvl="1"/>
            <a:r>
              <a:rPr lang="en-US" altLang="en-US" dirty="0" err="1"/>
              <a:t>Trước</a:t>
            </a:r>
            <a:r>
              <a:rPr lang="en-US" altLang="en-US" dirty="0"/>
              <a:t> </a:t>
            </a:r>
            <a:r>
              <a:rPr lang="en-US" altLang="en-US" dirty="0" err="1"/>
              <a:t>khi</a:t>
            </a:r>
            <a:r>
              <a:rPr lang="en-US" altLang="en-US" dirty="0"/>
              <a:t> </a:t>
            </a:r>
            <a:r>
              <a:rPr lang="en-US" altLang="en-US" dirty="0" err="1"/>
              <a:t>muốn</a:t>
            </a:r>
            <a:r>
              <a:rPr lang="en-US" altLang="en-US" dirty="0"/>
              <a:t> </a:t>
            </a:r>
            <a:r>
              <a:rPr lang="en-US" altLang="en-US" dirty="0" err="1"/>
              <a:t>đọc</a:t>
            </a:r>
            <a:r>
              <a:rPr lang="en-US" altLang="en-US" dirty="0"/>
              <a:t> </a:t>
            </a:r>
            <a:r>
              <a:rPr lang="en-US" altLang="en-US" dirty="0" err="1"/>
              <a:t>hoặc</a:t>
            </a:r>
            <a:r>
              <a:rPr lang="en-US" altLang="en-US" dirty="0"/>
              <a:t> </a:t>
            </a:r>
            <a:r>
              <a:rPr lang="en-US" altLang="en-US" dirty="0" err="1"/>
              <a:t>ghi</a:t>
            </a:r>
            <a:r>
              <a:rPr lang="en-US" altLang="en-US" dirty="0"/>
              <a:t> file, </a:t>
            </a:r>
            <a:r>
              <a:rPr lang="en-US" altLang="en-US" dirty="0" err="1"/>
              <a:t>cần</a:t>
            </a:r>
            <a:r>
              <a:rPr lang="en-US" altLang="en-US" dirty="0"/>
              <a:t> </a:t>
            </a:r>
            <a:r>
              <a:rPr lang="en-US" altLang="en-US" dirty="0" err="1"/>
              <a:t>có</a:t>
            </a:r>
            <a:r>
              <a:rPr lang="en-US" altLang="en-US" dirty="0"/>
              <a:t> </a:t>
            </a:r>
            <a:r>
              <a:rPr lang="en-US" altLang="en-US" dirty="0" err="1"/>
              <a:t>thao</a:t>
            </a:r>
            <a:r>
              <a:rPr lang="en-US" altLang="en-US" dirty="0"/>
              <a:t> </a:t>
            </a:r>
            <a:r>
              <a:rPr lang="en-US" altLang="en-US" dirty="0" err="1"/>
              <a:t>tác</a:t>
            </a:r>
            <a:r>
              <a:rPr lang="en-US" altLang="en-US" dirty="0"/>
              <a:t> </a:t>
            </a:r>
            <a:r>
              <a:rPr lang="en-US" altLang="en-US" dirty="0" err="1"/>
              <a:t>mở</a:t>
            </a:r>
            <a:r>
              <a:rPr lang="en-US" altLang="en-US" dirty="0"/>
              <a:t> file.</a:t>
            </a:r>
          </a:p>
          <a:p>
            <a:pPr lvl="1">
              <a:lnSpc>
                <a:spcPct val="100000"/>
              </a:lnSpc>
            </a:pPr>
            <a:r>
              <a:rPr lang="en-US" altLang="en-US" dirty="0" err="1"/>
              <a:t>Cú</a:t>
            </a:r>
            <a:r>
              <a:rPr lang="en-US" altLang="en-US" dirty="0"/>
              <a:t> </a:t>
            </a:r>
            <a:r>
              <a:rPr lang="en-US" altLang="en-US" dirty="0" err="1"/>
              <a:t>pháp</a:t>
            </a:r>
            <a:r>
              <a:rPr lang="en-US" altLang="en-US"/>
              <a:t>: </a:t>
            </a:r>
            <a:r>
              <a:rPr lang="en-US" altLang="en-US">
                <a:solidFill>
                  <a:srgbClr val="FF0000"/>
                </a:solidFill>
              </a:rPr>
              <a:t>fileObject </a:t>
            </a:r>
            <a:r>
              <a:rPr lang="en-US" altLang="en-US" dirty="0">
                <a:solidFill>
                  <a:srgbClr val="FF0000"/>
                </a:solidFill>
              </a:rPr>
              <a:t>= open(</a:t>
            </a:r>
            <a:r>
              <a:rPr lang="en-US" altLang="en-US" dirty="0" err="1">
                <a:solidFill>
                  <a:srgbClr val="FF0000"/>
                </a:solidFill>
              </a:rPr>
              <a:t>fileName</a:t>
            </a:r>
            <a:r>
              <a:rPr lang="en-US" altLang="en-US" dirty="0">
                <a:solidFill>
                  <a:srgbClr val="FF0000"/>
                </a:solidFill>
              </a:rPr>
              <a:t> [, </a:t>
            </a:r>
            <a:r>
              <a:rPr lang="en-US" altLang="en-US" dirty="0" err="1">
                <a:solidFill>
                  <a:srgbClr val="FF0000"/>
                </a:solidFill>
              </a:rPr>
              <a:t>accessMode</a:t>
            </a:r>
            <a:r>
              <a:rPr lang="en-US" altLang="en-US" dirty="0">
                <a:solidFill>
                  <a:srgbClr val="FF0000"/>
                </a:solidFill>
              </a:rPr>
              <a:t>] [, buffering] [, </a:t>
            </a:r>
            <a:r>
              <a:rPr lang="en-US" altLang="en-US" dirty="0" err="1">
                <a:solidFill>
                  <a:srgbClr val="FF0000"/>
                </a:solidFill>
              </a:rPr>
              <a:t>endcoding</a:t>
            </a:r>
            <a:r>
              <a:rPr lang="en-US" altLang="en-US" dirty="0">
                <a:solidFill>
                  <a:srgbClr val="FF0000"/>
                </a:solidFill>
              </a:rPr>
              <a:t>='utf-8'])</a:t>
            </a:r>
          </a:p>
          <a:p>
            <a:pPr marL="457200" lvl="1" indent="0">
              <a:buNone/>
            </a:pPr>
            <a:r>
              <a:rPr lang="en-US" altLang="en-US" dirty="0" err="1"/>
              <a:t>Trong</a:t>
            </a:r>
            <a:r>
              <a:rPr lang="en-US" altLang="en-US" dirty="0"/>
              <a:t> </a:t>
            </a:r>
            <a:r>
              <a:rPr lang="en-US" altLang="en-US" dirty="0" err="1"/>
              <a:t>đó</a:t>
            </a:r>
            <a:r>
              <a:rPr lang="en-US" altLang="en-US" dirty="0"/>
              <a:t>:</a:t>
            </a:r>
          </a:p>
          <a:p>
            <a:pPr lvl="2"/>
            <a:r>
              <a:rPr lang="vi-VN" altLang="en-US" b="1" dirty="0"/>
              <a:t>fileName</a:t>
            </a:r>
            <a:r>
              <a:rPr lang="vi-VN" altLang="en-US" dirty="0"/>
              <a:t>: tên file sẽ truy cập (kèm đường dẫn nếu file không có trong thư mục hiện hành).</a:t>
            </a:r>
          </a:p>
          <a:p>
            <a:pPr lvl="2"/>
            <a:r>
              <a:rPr lang="vi-VN" altLang="en-US" b="1" dirty="0"/>
              <a:t>buffering</a:t>
            </a:r>
            <a:r>
              <a:rPr lang="vi-VN" altLang="en-US" dirty="0"/>
              <a:t>: gồm các giá trị:</a:t>
            </a:r>
            <a:endParaRPr lang="en-US" altLang="en-US" dirty="0"/>
          </a:p>
          <a:p>
            <a:pPr lvl="3">
              <a:lnSpc>
                <a:spcPct val="100000"/>
              </a:lnSpc>
            </a:pPr>
            <a:r>
              <a:rPr lang="en-US" altLang="en-US" dirty="0"/>
              <a:t>1	: </a:t>
            </a:r>
            <a:r>
              <a:rPr lang="en-US" altLang="en-US" dirty="0" err="1"/>
              <a:t>có</a:t>
            </a:r>
            <a:r>
              <a:rPr lang="en-US" altLang="en-US" dirty="0"/>
              <a:t> </a:t>
            </a:r>
            <a:r>
              <a:rPr lang="en-US" altLang="en-US" dirty="0" err="1"/>
              <a:t>sử</a:t>
            </a:r>
            <a:r>
              <a:rPr lang="en-US" altLang="en-US" dirty="0"/>
              <a:t> </a:t>
            </a:r>
            <a:r>
              <a:rPr lang="en-US" altLang="en-US" dirty="0" err="1"/>
              <a:t>dụng</a:t>
            </a:r>
            <a:r>
              <a:rPr lang="en-US" altLang="en-US" dirty="0"/>
              <a:t> buffer</a:t>
            </a:r>
          </a:p>
          <a:p>
            <a:pPr lvl="3">
              <a:lnSpc>
                <a:spcPct val="100000"/>
              </a:lnSpc>
            </a:pPr>
            <a:r>
              <a:rPr lang="en-US" altLang="en-US" dirty="0"/>
              <a:t>0	: </a:t>
            </a:r>
            <a:r>
              <a:rPr lang="en-US" altLang="en-US" dirty="0" err="1"/>
              <a:t>không</a:t>
            </a:r>
            <a:r>
              <a:rPr lang="en-US" altLang="en-US" dirty="0"/>
              <a:t> </a:t>
            </a:r>
            <a:r>
              <a:rPr lang="en-US" altLang="en-US" dirty="0" err="1"/>
              <a:t>sử</a:t>
            </a:r>
            <a:r>
              <a:rPr lang="en-US" altLang="en-US" dirty="0"/>
              <a:t> </a:t>
            </a:r>
            <a:r>
              <a:rPr lang="en-US" altLang="en-US" dirty="0" err="1"/>
              <a:t>dụng</a:t>
            </a:r>
            <a:r>
              <a:rPr lang="en-US" altLang="en-US" dirty="0"/>
              <a:t> buffer</a:t>
            </a:r>
          </a:p>
          <a:p>
            <a:pPr lvl="3">
              <a:lnSpc>
                <a:spcPct val="100000"/>
              </a:lnSpc>
            </a:pPr>
            <a:r>
              <a:rPr lang="en-US" altLang="en-US" dirty="0"/>
              <a:t>&gt;1	: buffer size</a:t>
            </a:r>
          </a:p>
          <a:p>
            <a:pPr lvl="3">
              <a:lnSpc>
                <a:spcPct val="100000"/>
              </a:lnSpc>
            </a:pPr>
            <a:r>
              <a:rPr lang="en-US" altLang="en-US" dirty="0"/>
              <a:t>&lt;0	: default size. </a:t>
            </a:r>
            <a:r>
              <a:rPr lang="en-US" altLang="en-US" dirty="0" err="1"/>
              <a:t>Đây</a:t>
            </a:r>
            <a:r>
              <a:rPr lang="en-US" altLang="en-US" dirty="0"/>
              <a:t> </a:t>
            </a:r>
            <a:r>
              <a:rPr lang="en-US" altLang="en-US" dirty="0" err="1"/>
              <a:t>là</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mặc</a:t>
            </a:r>
            <a:r>
              <a:rPr lang="en-US" altLang="en-US" dirty="0"/>
              <a:t> </a:t>
            </a:r>
            <a:r>
              <a:rPr lang="en-US" altLang="en-US" dirty="0" err="1"/>
              <a:t>định</a:t>
            </a:r>
            <a:r>
              <a:rPr lang="en-US" altLang="en-US" dirty="0"/>
              <a:t>.</a:t>
            </a:r>
          </a:p>
          <a:p>
            <a:pPr lvl="2"/>
            <a:r>
              <a:rPr lang="en-US" altLang="en-US" b="1" dirty="0" err="1"/>
              <a:t>endcoding</a:t>
            </a:r>
            <a:r>
              <a:rPr lang="en-US" altLang="en-US" dirty="0"/>
              <a:t>='utf-8': </a:t>
            </a:r>
            <a:r>
              <a:rPr lang="en-US" altLang="en-US" dirty="0" err="1"/>
              <a:t>sử</a:t>
            </a:r>
            <a:r>
              <a:rPr lang="en-US" altLang="en-US" dirty="0"/>
              <a:t> </a:t>
            </a:r>
            <a:r>
              <a:rPr lang="en-US" altLang="en-US" dirty="0" err="1"/>
              <a:t>dụng</a:t>
            </a:r>
            <a:r>
              <a:rPr lang="en-US" altLang="en-US" dirty="0"/>
              <a:t> </a:t>
            </a:r>
            <a:r>
              <a:rPr lang="en-US" altLang="en-US" dirty="0" err="1"/>
              <a:t>khi</a:t>
            </a:r>
            <a:r>
              <a:rPr lang="en-US" altLang="en-US" dirty="0"/>
              <a:t> </a:t>
            </a:r>
            <a:r>
              <a:rPr lang="en-US" altLang="en-US" dirty="0" err="1"/>
              <a:t>mở</a:t>
            </a:r>
            <a:r>
              <a:rPr lang="en-US" altLang="en-US" dirty="0"/>
              <a:t> file </a:t>
            </a:r>
            <a:r>
              <a:rPr lang="en-US" altLang="en-US" dirty="0" err="1"/>
              <a:t>unicode</a:t>
            </a:r>
            <a:r>
              <a:rPr lang="en-US" altLang="en-US" dirty="0"/>
              <a:t>.</a:t>
            </a:r>
          </a:p>
          <a:p>
            <a:endParaRPr lang="en-US" altLang="en-US" dirty="0"/>
          </a:p>
        </p:txBody>
      </p:sp>
    </p:spTree>
    <p:custDataLst>
      <p:tags r:id="rId1"/>
    </p:custDataLst>
    <p:extLst>
      <p:ext uri="{BB962C8B-B14F-4D97-AF65-F5344CB8AC3E}">
        <p14:creationId xmlns:p14="http://schemas.microsoft.com/office/powerpoint/2010/main" val="278566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Mở</a:t>
            </a:r>
            <a:r>
              <a:rPr lang="en-US" altLang="en-US" dirty="0"/>
              <a:t> file:</a:t>
            </a:r>
          </a:p>
          <a:p>
            <a:pPr lvl="1">
              <a:lnSpc>
                <a:spcPct val="100000"/>
              </a:lnSpc>
            </a:pPr>
            <a:r>
              <a:rPr lang="en-US" altLang="en-US" dirty="0" err="1"/>
              <a:t>Cú</a:t>
            </a:r>
            <a:r>
              <a:rPr lang="en-US" altLang="en-US" dirty="0"/>
              <a:t> </a:t>
            </a:r>
            <a:r>
              <a:rPr lang="en-US" altLang="en-US" dirty="0" err="1"/>
              <a:t>pháp</a:t>
            </a:r>
            <a:r>
              <a:rPr lang="en-US" altLang="en-US"/>
              <a:t>: </a:t>
            </a:r>
            <a:r>
              <a:rPr lang="en-US" altLang="en-US">
                <a:solidFill>
                  <a:srgbClr val="FF0000"/>
                </a:solidFill>
              </a:rPr>
              <a:t>fileObject </a:t>
            </a:r>
            <a:r>
              <a:rPr lang="en-US" altLang="en-US" dirty="0">
                <a:solidFill>
                  <a:srgbClr val="FF0000"/>
                </a:solidFill>
              </a:rPr>
              <a:t>= open(</a:t>
            </a:r>
            <a:r>
              <a:rPr lang="en-US" altLang="en-US" dirty="0" err="1">
                <a:solidFill>
                  <a:srgbClr val="FF0000"/>
                </a:solidFill>
              </a:rPr>
              <a:t>fileName</a:t>
            </a:r>
            <a:r>
              <a:rPr lang="en-US" altLang="en-US" dirty="0">
                <a:solidFill>
                  <a:srgbClr val="FF0000"/>
                </a:solidFill>
              </a:rPr>
              <a:t> [, </a:t>
            </a:r>
            <a:r>
              <a:rPr lang="en-US" altLang="en-US" dirty="0" err="1">
                <a:solidFill>
                  <a:srgbClr val="FF0000"/>
                </a:solidFill>
              </a:rPr>
              <a:t>accessMode</a:t>
            </a:r>
            <a:r>
              <a:rPr lang="en-US" altLang="en-US" dirty="0">
                <a:solidFill>
                  <a:srgbClr val="FF0000"/>
                </a:solidFill>
              </a:rPr>
              <a:t>] [, buffering] [, </a:t>
            </a:r>
            <a:r>
              <a:rPr lang="en-US" altLang="en-US" dirty="0" err="1">
                <a:solidFill>
                  <a:srgbClr val="FF0000"/>
                </a:solidFill>
              </a:rPr>
              <a:t>endcoding</a:t>
            </a:r>
            <a:r>
              <a:rPr lang="en-US" altLang="en-US" dirty="0">
                <a:solidFill>
                  <a:srgbClr val="FF0000"/>
                </a:solidFill>
              </a:rPr>
              <a:t>='utf-8'])</a:t>
            </a:r>
          </a:p>
          <a:p>
            <a:pPr marL="457200" lvl="1" indent="0">
              <a:lnSpc>
                <a:spcPct val="100000"/>
              </a:lnSpc>
              <a:buNone/>
            </a:pPr>
            <a:r>
              <a:rPr lang="en-US" altLang="en-US" dirty="0" err="1"/>
              <a:t>Trong</a:t>
            </a:r>
            <a:r>
              <a:rPr lang="en-US" altLang="en-US" dirty="0"/>
              <a:t> </a:t>
            </a:r>
            <a:r>
              <a:rPr lang="en-US" altLang="en-US" dirty="0" err="1"/>
              <a:t>đó</a:t>
            </a:r>
            <a:r>
              <a:rPr lang="en-US" altLang="en-US" dirty="0"/>
              <a:t>:</a:t>
            </a:r>
          </a:p>
          <a:p>
            <a:pPr lvl="2"/>
            <a:r>
              <a:rPr lang="en-US" altLang="en-US" b="1" dirty="0" err="1"/>
              <a:t>accessMode</a:t>
            </a:r>
            <a:r>
              <a:rPr lang="vi-VN" altLang="en-US" dirty="0"/>
              <a:t>: chế độ mở tập tin: read, write, append,... Có một số chế độ mở file là</a:t>
            </a:r>
            <a:r>
              <a:rPr lang="en-US" altLang="en-US" dirty="0"/>
              <a:t>:</a:t>
            </a:r>
          </a:p>
          <a:p>
            <a:pPr lvl="3">
              <a:lnSpc>
                <a:spcPct val="100000"/>
              </a:lnSpc>
            </a:pPr>
            <a:r>
              <a:rPr lang="vi-VN" altLang="en-US" dirty="0"/>
              <a:t>r	: mở để đọc nội dung (mặc định) </a:t>
            </a:r>
          </a:p>
          <a:p>
            <a:pPr lvl="3">
              <a:lnSpc>
                <a:spcPct val="100000"/>
              </a:lnSpc>
            </a:pPr>
            <a:r>
              <a:rPr lang="vi-VN" altLang="en-US" dirty="0"/>
              <a:t>w	: mở để ghi nội dung </a:t>
            </a:r>
          </a:p>
          <a:p>
            <a:pPr lvl="3">
              <a:lnSpc>
                <a:spcPct val="100000"/>
              </a:lnSpc>
            </a:pPr>
            <a:r>
              <a:rPr lang="vi-VN" altLang="en-US" dirty="0"/>
              <a:t>a	: mở để ghi thêm nội dung vào cuối file. </a:t>
            </a:r>
          </a:p>
          <a:p>
            <a:pPr lvl="3">
              <a:lnSpc>
                <a:spcPct val="100000"/>
              </a:lnSpc>
            </a:pPr>
            <a:r>
              <a:rPr lang="vi-VN" altLang="en-US" dirty="0"/>
              <a:t>r+	: mở để đọc và ghi. Con trỏ nằm ở đầu file.</a:t>
            </a:r>
          </a:p>
          <a:p>
            <a:pPr lvl="3">
              <a:lnSpc>
                <a:spcPct val="100000"/>
              </a:lnSpc>
            </a:pPr>
            <a:r>
              <a:rPr lang="vi-VN" altLang="en-US" dirty="0"/>
              <a:t>w+	: mở để đọc và ghi. Ghi đè nếu file đã tồn tại, nếu file chưa tồn tại thì tạo file mới để ghi.</a:t>
            </a:r>
          </a:p>
          <a:p>
            <a:pPr lvl="3">
              <a:lnSpc>
                <a:spcPct val="100000"/>
              </a:lnSpc>
            </a:pPr>
            <a:r>
              <a:rPr lang="vi-VN" altLang="en-US" dirty="0"/>
              <a:t>a+	: mở để đọc và thêm vào cuối file. Con trỏ nằm ở cuối file. Nếu file chưa tồn tại thì tạo file mới để ghi</a:t>
            </a:r>
            <a:r>
              <a:rPr lang="en-US" altLang="en-US" dirty="0"/>
              <a:t>.</a:t>
            </a:r>
          </a:p>
          <a:p>
            <a:pPr lvl="3">
              <a:lnSpc>
                <a:spcPct val="100000"/>
              </a:lnSpc>
            </a:pPr>
            <a:r>
              <a:rPr lang="vi-VN" altLang="en-US" dirty="0"/>
              <a:t>Mặc định là mở file text, nếu muốn mở file dạng nhị phân (binary) thì thêm </a:t>
            </a:r>
            <a:r>
              <a:rPr lang="vi-VN" altLang="en-US" b="1" dirty="0"/>
              <a:t>b</a:t>
            </a:r>
            <a:r>
              <a:rPr lang="vi-VN" altLang="en-US" dirty="0"/>
              <a:t>, như: </a:t>
            </a:r>
            <a:r>
              <a:rPr lang="vi-VN" altLang="en-US" b="1" dirty="0"/>
              <a:t>rb, wb, ab, rb+, wb+, ab+.</a:t>
            </a:r>
            <a:endParaRPr lang="en-US" altLang="en-US" b="1" dirty="0"/>
          </a:p>
          <a:p>
            <a:endParaRPr lang="en-US" altLang="en-US" dirty="0"/>
          </a:p>
        </p:txBody>
      </p:sp>
    </p:spTree>
    <p:custDataLst>
      <p:tags r:id="rId1"/>
    </p:custDataLst>
    <p:extLst>
      <p:ext uri="{BB962C8B-B14F-4D97-AF65-F5344CB8AC3E}">
        <p14:creationId xmlns:p14="http://schemas.microsoft.com/office/powerpoint/2010/main" val="392436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Mở</a:t>
            </a:r>
            <a:r>
              <a:rPr lang="en-US" altLang="en-US" dirty="0"/>
              <a:t> file:</a:t>
            </a:r>
          </a:p>
          <a:p>
            <a:pPr lvl="1"/>
            <a:r>
              <a:rPr lang="en-US" altLang="en-US" dirty="0" err="1"/>
              <a:t>Ví</a:t>
            </a:r>
            <a:r>
              <a:rPr lang="en-US" altLang="en-US" dirty="0"/>
              <a:t> </a:t>
            </a:r>
            <a:r>
              <a:rPr lang="en-US" altLang="en-US" dirty="0" err="1"/>
              <a:t>dụ</a:t>
            </a:r>
            <a:r>
              <a:rPr lang="en-US" altLang="en-US" dirty="0"/>
              <a:t>:   	</a:t>
            </a:r>
            <a:r>
              <a:rPr lang="nl-NL" sz="1800" b="0" dirty="0">
                <a:solidFill>
                  <a:srgbClr val="001080"/>
                </a:solidFill>
                <a:effectLst/>
                <a:latin typeface="Consolas" panose="020B0609020204030204" pitchFamily="49" charset="0"/>
              </a:rPr>
              <a:t>f</a:t>
            </a:r>
            <a:r>
              <a:rPr lang="nl-NL" sz="1800" b="0" dirty="0">
                <a:solidFill>
                  <a:srgbClr val="000000"/>
                </a:solidFill>
                <a:effectLst/>
                <a:latin typeface="Consolas" panose="020B0609020204030204" pitchFamily="49" charset="0"/>
              </a:rPr>
              <a:t> = </a:t>
            </a:r>
            <a:r>
              <a:rPr lang="nl-NL" sz="1800" b="0" dirty="0">
                <a:solidFill>
                  <a:srgbClr val="795E26"/>
                </a:solidFill>
                <a:effectLst/>
                <a:latin typeface="Consolas" panose="020B0609020204030204" pitchFamily="49" charset="0"/>
              </a:rPr>
              <a:t>open</a:t>
            </a:r>
            <a:r>
              <a:rPr lang="nl-NL" sz="1800" b="0" dirty="0">
                <a:solidFill>
                  <a:srgbClr val="000000"/>
                </a:solidFill>
                <a:effectLst/>
                <a:latin typeface="Consolas" panose="020B0609020204030204" pitchFamily="49" charset="0"/>
              </a:rPr>
              <a:t>(</a:t>
            </a:r>
            <a:r>
              <a:rPr lang="nl-NL" sz="1800" b="0" dirty="0">
                <a:solidFill>
                  <a:srgbClr val="A31515"/>
                </a:solidFill>
                <a:effectLst/>
                <a:latin typeface="Consolas" panose="020B0609020204030204" pitchFamily="49" charset="0"/>
              </a:rPr>
              <a:t>'van_ban_1.txt'</a:t>
            </a:r>
            <a:r>
              <a:rPr lang="nl-NL" sz="1800" b="0" dirty="0">
                <a:solidFill>
                  <a:srgbClr val="000000"/>
                </a:solidFill>
                <a:effectLst/>
                <a:latin typeface="Consolas" panose="020B0609020204030204" pitchFamily="49" charset="0"/>
              </a:rPr>
              <a:t>, </a:t>
            </a:r>
            <a:r>
              <a:rPr lang="nl-NL" sz="1800" b="0" dirty="0">
                <a:solidFill>
                  <a:srgbClr val="001080"/>
                </a:solidFill>
                <a:effectLst/>
                <a:latin typeface="Consolas" panose="020B0609020204030204" pitchFamily="49" charset="0"/>
              </a:rPr>
              <a:t>mode</a:t>
            </a:r>
            <a:r>
              <a:rPr lang="nl-NL" sz="1800" b="0" dirty="0">
                <a:solidFill>
                  <a:srgbClr val="000000"/>
                </a:solidFill>
                <a:effectLst/>
                <a:latin typeface="Consolas" panose="020B0609020204030204" pitchFamily="49" charset="0"/>
              </a:rPr>
              <a:t>=</a:t>
            </a:r>
            <a:r>
              <a:rPr lang="nl-NL" sz="1800" b="0" dirty="0">
                <a:solidFill>
                  <a:srgbClr val="A31515"/>
                </a:solidFill>
                <a:effectLst/>
                <a:latin typeface="Consolas" panose="020B0609020204030204" pitchFamily="49" charset="0"/>
              </a:rPr>
              <a:t>'r'</a:t>
            </a:r>
            <a:r>
              <a:rPr lang="nl-NL" sz="1800" b="0" dirty="0">
                <a:solidFill>
                  <a:srgbClr val="000000"/>
                </a:solidFill>
                <a:effectLst/>
                <a:latin typeface="Consolas" panose="020B0609020204030204" pitchFamily="49" charset="0"/>
              </a:rPr>
              <a:t>)</a:t>
            </a:r>
            <a:endParaRPr lang="nl-NL" dirty="0"/>
          </a:p>
          <a:p>
            <a:pPr marL="1820863" lvl="5" indent="0" algn="just">
              <a:spcBef>
                <a:spcPts val="600"/>
              </a:spcBef>
              <a:buNone/>
            </a:pPr>
            <a:r>
              <a:rPr lang="nl-NL" sz="1800" b="0" dirty="0">
                <a:solidFill>
                  <a:srgbClr val="001080"/>
                </a:solidFill>
                <a:effectLst/>
                <a:latin typeface="Consolas" panose="020B0609020204030204" pitchFamily="49" charset="0"/>
              </a:rPr>
              <a:t>f</a:t>
            </a:r>
            <a:r>
              <a:rPr lang="nl-NL" sz="1800" b="0" dirty="0">
                <a:solidFill>
                  <a:srgbClr val="000000"/>
                </a:solidFill>
                <a:effectLst/>
                <a:latin typeface="Consolas" panose="020B0609020204030204" pitchFamily="49" charset="0"/>
              </a:rPr>
              <a:t> = </a:t>
            </a:r>
            <a:r>
              <a:rPr lang="nl-NL" sz="1800" b="0" dirty="0">
                <a:solidFill>
                  <a:srgbClr val="795E26"/>
                </a:solidFill>
                <a:effectLst/>
                <a:latin typeface="Consolas" panose="020B0609020204030204" pitchFamily="49" charset="0"/>
              </a:rPr>
              <a:t>open</a:t>
            </a:r>
            <a:r>
              <a:rPr lang="nl-NL" sz="1800" b="0" dirty="0">
                <a:solidFill>
                  <a:srgbClr val="000000"/>
                </a:solidFill>
                <a:effectLst/>
                <a:latin typeface="Consolas" panose="020B0609020204030204" pitchFamily="49" charset="0"/>
              </a:rPr>
              <a:t>(</a:t>
            </a:r>
            <a:r>
              <a:rPr lang="nl-NL" sz="1800" b="0" dirty="0">
                <a:solidFill>
                  <a:srgbClr val="A31515"/>
                </a:solidFill>
                <a:effectLst/>
                <a:latin typeface="Consolas" panose="020B0609020204030204" pitchFamily="49" charset="0"/>
              </a:rPr>
              <a:t>'D:/LDS1/van_ban_1.txt'</a:t>
            </a:r>
            <a:r>
              <a:rPr lang="nl-NL" sz="1800" b="0" dirty="0">
                <a:solidFill>
                  <a:srgbClr val="000000"/>
                </a:solidFill>
                <a:effectLst/>
                <a:latin typeface="Consolas" panose="020B0609020204030204" pitchFamily="49" charset="0"/>
              </a:rPr>
              <a:t>, </a:t>
            </a:r>
            <a:r>
              <a:rPr lang="nl-NL" sz="1800" b="0" dirty="0">
                <a:solidFill>
                  <a:srgbClr val="001080"/>
                </a:solidFill>
                <a:effectLst/>
                <a:latin typeface="Consolas" panose="020B0609020204030204" pitchFamily="49" charset="0"/>
              </a:rPr>
              <a:t>mode</a:t>
            </a:r>
            <a:r>
              <a:rPr lang="nl-NL" sz="1800" b="0" dirty="0">
                <a:solidFill>
                  <a:srgbClr val="000000"/>
                </a:solidFill>
                <a:effectLst/>
                <a:latin typeface="Consolas" panose="020B0609020204030204" pitchFamily="49" charset="0"/>
              </a:rPr>
              <a:t>=</a:t>
            </a:r>
            <a:r>
              <a:rPr lang="nl-NL" sz="1800" b="0" dirty="0">
                <a:solidFill>
                  <a:srgbClr val="A31515"/>
                </a:solidFill>
                <a:effectLst/>
                <a:latin typeface="Consolas" panose="020B0609020204030204" pitchFamily="49" charset="0"/>
              </a:rPr>
              <a:t>'r'</a:t>
            </a:r>
            <a:r>
              <a:rPr lang="nl-NL" sz="1800" b="0" dirty="0">
                <a:solidFill>
                  <a:srgbClr val="000000"/>
                </a:solidFill>
                <a:effectLst/>
                <a:latin typeface="Consolas" panose="020B0609020204030204" pitchFamily="49" charset="0"/>
              </a:rPr>
              <a:t>)</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lvl="1"/>
            <a:r>
              <a:rPr lang="en-US" altLang="en-US" dirty="0"/>
              <a:t>Sau </a:t>
            </a:r>
            <a:r>
              <a:rPr lang="en-US" altLang="en-US" dirty="0" err="1"/>
              <a:t>khi</a:t>
            </a:r>
            <a:r>
              <a:rPr lang="en-US" altLang="en-US" dirty="0"/>
              <a:t> </a:t>
            </a:r>
            <a:r>
              <a:rPr lang="en-US" altLang="en-US" dirty="0" err="1"/>
              <a:t>gọi</a:t>
            </a:r>
            <a:r>
              <a:rPr lang="en-US" altLang="en-US" dirty="0"/>
              <a:t> </a:t>
            </a:r>
            <a:r>
              <a:rPr lang="en-US" altLang="en-US" dirty="0" err="1"/>
              <a:t>hàm</a:t>
            </a:r>
            <a:r>
              <a:rPr lang="en-US" altLang="en-US" dirty="0"/>
              <a:t> </a:t>
            </a:r>
            <a:r>
              <a:rPr lang="en-US" altLang="en-US" b="1" i="1" dirty="0"/>
              <a:t>open() </a:t>
            </a:r>
            <a:r>
              <a:rPr lang="en-US" altLang="en-US" dirty="0" err="1"/>
              <a:t>thành</a:t>
            </a:r>
            <a:r>
              <a:rPr lang="en-US" altLang="en-US" dirty="0"/>
              <a:t> </a:t>
            </a:r>
            <a:r>
              <a:rPr lang="en-US" altLang="en-US" dirty="0" err="1"/>
              <a:t>công</a:t>
            </a:r>
            <a:r>
              <a:rPr lang="en-US" altLang="en-US" dirty="0"/>
              <a:t>, </a:t>
            </a:r>
            <a:r>
              <a:rPr lang="en-US" altLang="en-US" dirty="0" err="1"/>
              <a:t>kết</a:t>
            </a:r>
            <a:r>
              <a:rPr lang="en-US" altLang="en-US" dirty="0"/>
              <a:t> </a:t>
            </a:r>
            <a:r>
              <a:rPr lang="en-US" altLang="en-US" dirty="0" err="1"/>
              <a:t>quả</a:t>
            </a:r>
            <a:r>
              <a:rPr lang="en-US" altLang="en-US" dirty="0"/>
              <a:t> </a:t>
            </a:r>
            <a:r>
              <a:rPr lang="en-US" altLang="en-US" dirty="0" err="1"/>
              <a:t>sẽ</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một</a:t>
            </a:r>
            <a:r>
              <a:rPr lang="en-US" altLang="en-US" dirty="0"/>
              <a:t> </a:t>
            </a:r>
            <a:r>
              <a:rPr lang="en-US" altLang="en-US" b="1" i="1" dirty="0"/>
              <a:t>file object </a:t>
            </a:r>
            <a:r>
              <a:rPr lang="en-US" altLang="en-US" dirty="0"/>
              <a:t>hay </a:t>
            </a:r>
            <a:r>
              <a:rPr lang="en-US" altLang="en-US" dirty="0" err="1"/>
              <a:t>còn</a:t>
            </a:r>
            <a:r>
              <a:rPr lang="en-US" altLang="en-US" dirty="0"/>
              <a:t> </a:t>
            </a:r>
            <a:r>
              <a:rPr lang="en-US" altLang="en-US" dirty="0" err="1"/>
              <a:t>gọi</a:t>
            </a:r>
            <a:r>
              <a:rPr lang="en-US" altLang="en-US" dirty="0"/>
              <a:t> </a:t>
            </a:r>
            <a:r>
              <a:rPr lang="en-US" altLang="en-US" dirty="0" err="1"/>
              <a:t>là</a:t>
            </a:r>
            <a:r>
              <a:rPr lang="en-US" altLang="en-US" dirty="0"/>
              <a:t> “</a:t>
            </a:r>
            <a:r>
              <a:rPr lang="en-US" altLang="en-US" b="1" i="1" dirty="0"/>
              <a:t>handle</a:t>
            </a:r>
            <a:r>
              <a:rPr lang="en-US" altLang="en-US" dirty="0"/>
              <a:t>” </a:t>
            </a:r>
            <a:r>
              <a:rPr lang="en-US" altLang="en-US" dirty="0" err="1"/>
              <a:t>có</a:t>
            </a:r>
            <a:r>
              <a:rPr lang="en-US" altLang="en-US" dirty="0"/>
              <a:t>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a:t>
            </a:r>
          </a:p>
          <a:p>
            <a:pPr lvl="2"/>
            <a:r>
              <a:rPr lang="en-US" altLang="en-US" b="1" dirty="0"/>
              <a:t>closed</a:t>
            </a:r>
            <a:r>
              <a:rPr lang="en-US" altLang="en-US" dirty="0"/>
              <a:t> 	              : True </a:t>
            </a:r>
            <a:r>
              <a:rPr lang="en-US" altLang="en-US" dirty="0" err="1"/>
              <a:t>nếu</a:t>
            </a:r>
            <a:r>
              <a:rPr lang="en-US" altLang="en-US" dirty="0"/>
              <a:t> file </a:t>
            </a:r>
            <a:r>
              <a:rPr lang="en-US" altLang="en-US" dirty="0" err="1"/>
              <a:t>đã</a:t>
            </a:r>
            <a:r>
              <a:rPr lang="en-US" altLang="en-US" dirty="0"/>
              <a:t> </a:t>
            </a:r>
            <a:r>
              <a:rPr lang="en-US" altLang="en-US" dirty="0" err="1"/>
              <a:t>đóng</a:t>
            </a:r>
            <a:r>
              <a:rPr lang="en-US" altLang="en-US" dirty="0"/>
              <a:t>.</a:t>
            </a:r>
          </a:p>
          <a:p>
            <a:pPr lvl="2"/>
            <a:r>
              <a:rPr lang="en-US" altLang="en-US" b="1" dirty="0"/>
              <a:t>mode</a:t>
            </a:r>
            <a:r>
              <a:rPr lang="en-US" altLang="en-US" dirty="0"/>
              <a:t> 		: </a:t>
            </a:r>
            <a:r>
              <a:rPr lang="en-US" altLang="en-US" dirty="0" err="1"/>
              <a:t>chế</a:t>
            </a:r>
            <a:r>
              <a:rPr lang="en-US" altLang="en-US" dirty="0"/>
              <a:t> </a:t>
            </a:r>
            <a:r>
              <a:rPr lang="en-US" altLang="en-US" dirty="0" err="1"/>
              <a:t>độ</a:t>
            </a:r>
            <a:r>
              <a:rPr lang="en-US" altLang="en-US" dirty="0"/>
              <a:t> </a:t>
            </a:r>
            <a:r>
              <a:rPr lang="en-US" altLang="en-US" dirty="0" err="1"/>
              <a:t>khi</a:t>
            </a:r>
            <a:r>
              <a:rPr lang="en-US" altLang="en-US" dirty="0"/>
              <a:t> </a:t>
            </a:r>
            <a:r>
              <a:rPr lang="en-US" altLang="en-US" dirty="0" err="1"/>
              <a:t>mở</a:t>
            </a:r>
            <a:r>
              <a:rPr lang="en-US" altLang="en-US" dirty="0"/>
              <a:t>.</a:t>
            </a:r>
          </a:p>
          <a:p>
            <a:pPr lvl="2"/>
            <a:r>
              <a:rPr lang="en-US" altLang="en-US" b="1" dirty="0"/>
              <a:t>file name</a:t>
            </a:r>
            <a:r>
              <a:rPr lang="en-US" altLang="en-US" dirty="0"/>
              <a:t>	: </a:t>
            </a:r>
            <a:r>
              <a:rPr lang="en-US" altLang="en-US" dirty="0" err="1"/>
              <a:t>tên</a:t>
            </a:r>
            <a:r>
              <a:rPr lang="en-US" altLang="en-US" dirty="0"/>
              <a:t> </a:t>
            </a:r>
            <a:r>
              <a:rPr lang="en-US" altLang="en-US" dirty="0" err="1"/>
              <a:t>của</a:t>
            </a:r>
            <a:r>
              <a:rPr lang="en-US" altLang="en-US" dirty="0"/>
              <a:t> file.</a:t>
            </a:r>
          </a:p>
          <a:p>
            <a:pPr lvl="2"/>
            <a:r>
              <a:rPr lang="en-US" altLang="en-US" b="1" dirty="0" err="1"/>
              <a:t>softspace</a:t>
            </a:r>
            <a:r>
              <a:rPr lang="en-US" altLang="en-US" dirty="0"/>
              <a:t>	: </a:t>
            </a:r>
            <a:r>
              <a:rPr lang="en-US" altLang="en-US" dirty="0" err="1"/>
              <a:t>cờ</a:t>
            </a:r>
            <a:r>
              <a:rPr lang="en-US" altLang="en-US" dirty="0"/>
              <a:t> </a:t>
            </a:r>
            <a:r>
              <a:rPr lang="en-US" altLang="en-US" dirty="0" err="1"/>
              <a:t>đánh</a:t>
            </a:r>
            <a:r>
              <a:rPr lang="en-US" altLang="en-US" dirty="0"/>
              <a:t> </a:t>
            </a:r>
            <a:r>
              <a:rPr lang="en-US" altLang="en-US" dirty="0" err="1"/>
              <a:t>dấu</a:t>
            </a:r>
            <a:r>
              <a:rPr lang="en-US" altLang="en-US" dirty="0"/>
              <a:t> </a:t>
            </a:r>
            <a:r>
              <a:rPr lang="en-US" altLang="en-US" dirty="0" err="1"/>
              <a:t>softspace</a:t>
            </a:r>
            <a:r>
              <a:rPr lang="en-US" altLang="en-US" dirty="0"/>
              <a:t> </a:t>
            </a:r>
            <a:r>
              <a:rPr lang="en-US" altLang="en-US" dirty="0" err="1"/>
              <a:t>khi</a:t>
            </a:r>
            <a:r>
              <a:rPr lang="en-US" altLang="en-US" dirty="0"/>
              <a:t> </a:t>
            </a:r>
            <a:r>
              <a:rPr lang="en-US" altLang="en-US" dirty="0" err="1"/>
              <a:t>dùng</a:t>
            </a:r>
            <a:r>
              <a:rPr lang="en-US" altLang="en-US" dirty="0"/>
              <a:t> </a:t>
            </a:r>
            <a:r>
              <a:rPr lang="en-US" altLang="en-US" dirty="0" err="1"/>
              <a:t>với</a:t>
            </a:r>
            <a:r>
              <a:rPr lang="en-US" altLang="en-US" dirty="0"/>
              <a:t> </a:t>
            </a:r>
            <a:r>
              <a:rPr lang="en-US" altLang="en-US" dirty="0" err="1"/>
              <a:t>hàm</a:t>
            </a:r>
            <a:r>
              <a:rPr lang="en-US" altLang="en-US" dirty="0"/>
              <a:t> </a:t>
            </a:r>
            <a:r>
              <a:rPr lang="en-US" altLang="en-US" i="1" dirty="0"/>
              <a:t>print</a:t>
            </a:r>
            <a:r>
              <a:rPr lang="en-US" altLang="en-US" dirty="0"/>
              <a:t>.</a:t>
            </a:r>
          </a:p>
          <a:p>
            <a:endParaRPr lang="en-US" altLang="en-US" dirty="0"/>
          </a:p>
        </p:txBody>
      </p:sp>
    </p:spTree>
    <p:custDataLst>
      <p:tags r:id="rId1"/>
    </p:custDataLst>
    <p:extLst>
      <p:ext uri="{BB962C8B-B14F-4D97-AF65-F5344CB8AC3E}">
        <p14:creationId xmlns:p14="http://schemas.microsoft.com/office/powerpoint/2010/main" val="290818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b="0" dirty="0" err="1"/>
              <a:t>Sử</a:t>
            </a:r>
            <a:r>
              <a:rPr lang="en-US" altLang="en-US" b="0" dirty="0"/>
              <a:t> </a:t>
            </a:r>
            <a:r>
              <a:rPr lang="en-US" altLang="en-US" b="0" dirty="0" err="1"/>
              <a:t>dụng</a:t>
            </a:r>
            <a:r>
              <a:rPr lang="en-US" altLang="en-US" b="0" dirty="0"/>
              <a:t> </a:t>
            </a:r>
            <a:r>
              <a:rPr lang="en-US" altLang="en-US" b="0" dirty="0" err="1"/>
              <a:t>phương</a:t>
            </a:r>
            <a:r>
              <a:rPr lang="en-US" altLang="en-US" b="0" dirty="0"/>
              <a:t> </a:t>
            </a:r>
            <a:r>
              <a:rPr lang="en-US" altLang="en-US" b="0" dirty="0" err="1"/>
              <a:t>thức</a:t>
            </a:r>
            <a:r>
              <a:rPr lang="en-US" altLang="en-US" b="0" dirty="0"/>
              <a:t> </a:t>
            </a:r>
            <a:r>
              <a:rPr lang="en-US" altLang="en-US" b="0" dirty="0">
                <a:solidFill>
                  <a:srgbClr val="FF0000"/>
                </a:solidFill>
              </a:rPr>
              <a:t>read()</a:t>
            </a:r>
          </a:p>
          <a:p>
            <a:pPr lvl="1"/>
            <a:r>
              <a:rPr lang="en-US" altLang="en-US" dirty="0" err="1"/>
              <a:t>Cú</a:t>
            </a:r>
            <a:r>
              <a:rPr lang="en-US" altLang="en-US" dirty="0"/>
              <a:t> </a:t>
            </a:r>
            <a:r>
              <a:rPr lang="en-US" altLang="en-US" dirty="0" err="1"/>
              <a:t>pháp</a:t>
            </a:r>
            <a:r>
              <a:rPr lang="en-US" altLang="en-US" dirty="0"/>
              <a:t>: </a:t>
            </a:r>
            <a:r>
              <a:rPr lang="en-US" altLang="en-US" dirty="0" err="1">
                <a:solidFill>
                  <a:srgbClr val="FF0000"/>
                </a:solidFill>
              </a:rPr>
              <a:t>string_variable</a:t>
            </a:r>
            <a:r>
              <a:rPr lang="en-US" altLang="en-US" dirty="0">
                <a:solidFill>
                  <a:srgbClr val="FF0000"/>
                </a:solidFill>
              </a:rPr>
              <a:t> = </a:t>
            </a:r>
            <a:r>
              <a:rPr lang="en-US" altLang="en-US" dirty="0" err="1">
                <a:solidFill>
                  <a:srgbClr val="FF0000"/>
                </a:solidFill>
              </a:rPr>
              <a:t>fileObject.read</a:t>
            </a:r>
            <a:r>
              <a:rPr lang="en-US" altLang="en-US" dirty="0">
                <a:solidFill>
                  <a:srgbClr val="FF0000"/>
                </a:solidFill>
              </a:rPr>
              <a:t>([size])</a:t>
            </a:r>
            <a:r>
              <a:rPr lang="en-US" altLang="en-US" dirty="0"/>
              <a:t>  	</a:t>
            </a:r>
          </a:p>
          <a:p>
            <a:pPr lvl="1"/>
            <a:r>
              <a:rPr lang="vi-VN" altLang="en-US" dirty="0"/>
              <a:t>Trong đó: </a:t>
            </a:r>
            <a:r>
              <a:rPr lang="vi-VN" altLang="en-US" b="1" i="1" dirty="0"/>
              <a:t>size</a:t>
            </a:r>
            <a:r>
              <a:rPr lang="vi-VN" altLang="en-US" dirty="0"/>
              <a:t> là số lượng byte muốn đọc, nếu bỏ qua (không truyền) tham số này thì đọc từ đầu đến cuối file</a:t>
            </a:r>
            <a:r>
              <a:rPr lang="en-US" altLang="en-US" dirty="0"/>
              <a:t>.</a:t>
            </a:r>
          </a:p>
          <a:p>
            <a:pPr lvl="1"/>
            <a:r>
              <a:rPr lang="en-US" altLang="en-US" dirty="0" err="1"/>
              <a:t>Lưu</a:t>
            </a:r>
            <a:r>
              <a:rPr lang="en-US" altLang="en-US" dirty="0"/>
              <a:t> ý:</a:t>
            </a:r>
          </a:p>
          <a:p>
            <a:pPr lvl="2"/>
            <a:r>
              <a:rPr lang="vi-VN" altLang="en-US" dirty="0"/>
              <a:t>File đã được mở ở chế độ đọc.</a:t>
            </a:r>
          </a:p>
          <a:p>
            <a:pPr lvl="2"/>
            <a:r>
              <a:rPr lang="vi-VN" altLang="en-US" dirty="0"/>
              <a:t>Phương thức này đọc được tất cả các ký tự xuống dòng </a:t>
            </a:r>
            <a:r>
              <a:rPr lang="vi-VN" altLang="en-US" b="1" dirty="0"/>
              <a:t>(‘\n’) </a:t>
            </a:r>
            <a:r>
              <a:rPr lang="vi-VN" altLang="en-US" dirty="0"/>
              <a:t>có trong file</a:t>
            </a:r>
            <a:r>
              <a:rPr lang="en-US" altLang="en-US" dirty="0"/>
              <a:t>.</a:t>
            </a:r>
          </a:p>
          <a:p>
            <a:endParaRPr lang="en-US" altLang="en-US" dirty="0"/>
          </a:p>
        </p:txBody>
      </p:sp>
    </p:spTree>
    <p:custDataLst>
      <p:tags r:id="rId1"/>
    </p:custDataLst>
    <p:extLst>
      <p:ext uri="{BB962C8B-B14F-4D97-AF65-F5344CB8AC3E}">
        <p14:creationId xmlns:p14="http://schemas.microsoft.com/office/powerpoint/2010/main" val="261872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b="0" dirty="0" err="1"/>
              <a:t>Sử</a:t>
            </a:r>
            <a:r>
              <a:rPr lang="en-US" altLang="en-US" b="0" dirty="0"/>
              <a:t> </a:t>
            </a:r>
            <a:r>
              <a:rPr lang="en-US" altLang="en-US" b="0" dirty="0" err="1"/>
              <a:t>dụng</a:t>
            </a:r>
            <a:r>
              <a:rPr lang="en-US" altLang="en-US" b="0" dirty="0"/>
              <a:t> </a:t>
            </a:r>
            <a:r>
              <a:rPr lang="en-US" altLang="en-US" b="0" dirty="0" err="1"/>
              <a:t>phương</a:t>
            </a:r>
            <a:r>
              <a:rPr lang="en-US" altLang="en-US" b="0" dirty="0"/>
              <a:t> </a:t>
            </a:r>
            <a:r>
              <a:rPr lang="en-US" altLang="en-US" b="0" dirty="0" err="1"/>
              <a:t>thức</a:t>
            </a:r>
            <a:r>
              <a:rPr lang="en-US" altLang="en-US" b="0" dirty="0"/>
              <a:t> </a:t>
            </a:r>
            <a:r>
              <a:rPr lang="en-US" altLang="en-US" b="0" dirty="0">
                <a:solidFill>
                  <a:srgbClr val="FF0000"/>
                </a:solidFill>
              </a:rPr>
              <a:t>read()</a:t>
            </a:r>
          </a:p>
          <a:p>
            <a:pPr lvl="1"/>
            <a:r>
              <a:rPr lang="en-US" altLang="en-US" dirty="0" err="1"/>
              <a:t>Cú</a:t>
            </a:r>
            <a:r>
              <a:rPr lang="en-US" altLang="en-US" dirty="0"/>
              <a:t> </a:t>
            </a:r>
            <a:r>
              <a:rPr lang="en-US" altLang="en-US" dirty="0" err="1"/>
              <a:t>pháp</a:t>
            </a:r>
            <a:r>
              <a:rPr lang="en-US" altLang="en-US" dirty="0"/>
              <a:t>: </a:t>
            </a:r>
            <a:r>
              <a:rPr lang="en-US" altLang="en-US" dirty="0" err="1">
                <a:solidFill>
                  <a:srgbClr val="FF0000"/>
                </a:solidFill>
              </a:rPr>
              <a:t>string_variable</a:t>
            </a:r>
            <a:r>
              <a:rPr lang="en-US" altLang="en-US" dirty="0">
                <a:solidFill>
                  <a:srgbClr val="FF0000"/>
                </a:solidFill>
              </a:rPr>
              <a:t> = </a:t>
            </a:r>
            <a:r>
              <a:rPr lang="en-US" altLang="en-US" dirty="0" err="1">
                <a:solidFill>
                  <a:srgbClr val="FF0000"/>
                </a:solidFill>
              </a:rPr>
              <a:t>fileObject.read</a:t>
            </a:r>
            <a:r>
              <a:rPr lang="en-US" altLang="en-US" dirty="0">
                <a:solidFill>
                  <a:srgbClr val="FF0000"/>
                </a:solidFill>
              </a:rPr>
              <a:t>([size])</a:t>
            </a:r>
            <a:r>
              <a:rPr lang="en-US" altLang="en-US" dirty="0"/>
              <a:t>  	</a:t>
            </a:r>
          </a:p>
          <a:p>
            <a:pPr lvl="1"/>
            <a:r>
              <a:rPr lang="en-US" altLang="en-US" dirty="0" err="1"/>
              <a:t>Ví</a:t>
            </a:r>
            <a:r>
              <a:rPr lang="en-US" altLang="en-US" dirty="0"/>
              <a:t> </a:t>
            </a:r>
            <a:r>
              <a:rPr lang="en-US" altLang="en-US" dirty="0" err="1"/>
              <a:t>dụ</a:t>
            </a:r>
            <a:r>
              <a:rPr lang="en-US" altLang="en-US" dirty="0"/>
              <a:t> 1: </a:t>
            </a:r>
            <a:r>
              <a:rPr lang="en-US" altLang="en-US" dirty="0" err="1"/>
              <a:t>Đọc</a:t>
            </a:r>
            <a:r>
              <a:rPr lang="en-US" altLang="en-US" dirty="0"/>
              <a:t> </a:t>
            </a:r>
            <a:r>
              <a:rPr lang="en-US" altLang="en-US" dirty="0" err="1"/>
              <a:t>văn</a:t>
            </a:r>
            <a:r>
              <a:rPr lang="en-US" altLang="en-US" dirty="0"/>
              <a:t> </a:t>
            </a:r>
            <a:r>
              <a:rPr lang="en-US" altLang="en-US" dirty="0" err="1"/>
              <a:t>bản</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dấu</a:t>
            </a:r>
            <a:r>
              <a:rPr lang="en-US" altLang="en-US" dirty="0"/>
              <a:t> </a:t>
            </a:r>
            <a:r>
              <a:rPr lang="en-US" altLang="en-US" dirty="0" err="1"/>
              <a:t>tiếng</a:t>
            </a:r>
            <a:r>
              <a:rPr lang="en-US" altLang="en-US" dirty="0"/>
              <a:t> </a:t>
            </a:r>
            <a:r>
              <a:rPr lang="en-US" altLang="en-US" dirty="0" err="1"/>
              <a:t>việt</a:t>
            </a:r>
            <a:endParaRPr lang="en-US" altLang="en-US" dirty="0"/>
          </a:p>
          <a:p>
            <a:endParaRPr lang="en-US" altLang="en-US" dirty="0"/>
          </a:p>
        </p:txBody>
      </p:sp>
      <p:pic>
        <p:nvPicPr>
          <p:cNvPr id="2" name="Picture 1">
            <a:extLst>
              <a:ext uri="{FF2B5EF4-FFF2-40B4-BE49-F238E27FC236}">
                <a16:creationId xmlns:a16="http://schemas.microsoft.com/office/drawing/2014/main" id="{F4CB0A78-48F6-497F-BCC8-FF34EABDD65B}"/>
              </a:ext>
            </a:extLst>
          </p:cNvPr>
          <p:cNvPicPr>
            <a:picLocks noChangeAspect="1"/>
          </p:cNvPicPr>
          <p:nvPr/>
        </p:nvPicPr>
        <p:blipFill>
          <a:blip r:embed="rId3"/>
          <a:stretch>
            <a:fillRect/>
          </a:stretch>
        </p:blipFill>
        <p:spPr>
          <a:xfrm>
            <a:off x="7117288" y="1184354"/>
            <a:ext cx="3515216" cy="2000529"/>
          </a:xfrm>
          <a:prstGeom prst="rect">
            <a:avLst/>
          </a:prstGeom>
        </p:spPr>
      </p:pic>
      <p:pic>
        <p:nvPicPr>
          <p:cNvPr id="3" name="Picture 2">
            <a:extLst>
              <a:ext uri="{FF2B5EF4-FFF2-40B4-BE49-F238E27FC236}">
                <a16:creationId xmlns:a16="http://schemas.microsoft.com/office/drawing/2014/main" id="{37BA174D-B0BB-492F-95CA-77B95E2C6D0C}"/>
              </a:ext>
            </a:extLst>
          </p:cNvPr>
          <p:cNvPicPr>
            <a:picLocks noChangeAspect="1"/>
          </p:cNvPicPr>
          <p:nvPr/>
        </p:nvPicPr>
        <p:blipFill>
          <a:blip r:embed="rId4"/>
          <a:stretch>
            <a:fillRect/>
          </a:stretch>
        </p:blipFill>
        <p:spPr>
          <a:xfrm>
            <a:off x="1271464" y="2708920"/>
            <a:ext cx="4111794" cy="1261286"/>
          </a:xfrm>
          <a:prstGeom prst="rect">
            <a:avLst/>
          </a:prstGeom>
        </p:spPr>
      </p:pic>
      <p:pic>
        <p:nvPicPr>
          <p:cNvPr id="4" name="Picture 3">
            <a:extLst>
              <a:ext uri="{FF2B5EF4-FFF2-40B4-BE49-F238E27FC236}">
                <a16:creationId xmlns:a16="http://schemas.microsoft.com/office/drawing/2014/main" id="{2EC5EC19-A229-4068-9019-E5919019547E}"/>
              </a:ext>
            </a:extLst>
          </p:cNvPr>
          <p:cNvPicPr>
            <a:picLocks noChangeAspect="1"/>
          </p:cNvPicPr>
          <p:nvPr/>
        </p:nvPicPr>
        <p:blipFill>
          <a:blip r:embed="rId5"/>
          <a:stretch>
            <a:fillRect/>
          </a:stretch>
        </p:blipFill>
        <p:spPr>
          <a:xfrm>
            <a:off x="1271464" y="4149080"/>
            <a:ext cx="3960440" cy="1101524"/>
          </a:xfrm>
          <a:prstGeom prst="rect">
            <a:avLst/>
          </a:prstGeom>
        </p:spPr>
      </p:pic>
    </p:spTree>
    <p:custDataLst>
      <p:tags r:id="rId1"/>
    </p:custDataLst>
    <p:extLst>
      <p:ext uri="{BB962C8B-B14F-4D97-AF65-F5344CB8AC3E}">
        <p14:creationId xmlns:p14="http://schemas.microsoft.com/office/powerpoint/2010/main" val="82943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65C9AB5-446F-48B4-86E4-AE55D553D8B6}"/>
              </a:ext>
            </a:extLst>
          </p:cNvPr>
          <p:cNvSpPr>
            <a:spLocks noGrp="1" noChangeArrowheads="1"/>
          </p:cNvSpPr>
          <p:nvPr>
            <p:ph type="title"/>
          </p:nvPr>
        </p:nvSpPr>
        <p:spPr/>
        <p:txBody>
          <a:bodyPr/>
          <a:lstStyle/>
          <a:p>
            <a:r>
              <a:rPr lang="en-US" altLang="en-US"/>
              <a:t>1. Thao tác với tập tin văn bản</a:t>
            </a:r>
          </a:p>
        </p:txBody>
      </p:sp>
      <p:sp>
        <p:nvSpPr>
          <p:cNvPr id="7" name="Content Placeholder 2">
            <a:extLst>
              <a:ext uri="{FF2B5EF4-FFF2-40B4-BE49-F238E27FC236}">
                <a16:creationId xmlns:a16="http://schemas.microsoft.com/office/drawing/2014/main" id="{6397B50A-7B3A-4FFD-A071-E2D880C76310}"/>
              </a:ext>
            </a:extLst>
          </p:cNvPr>
          <p:cNvSpPr>
            <a:spLocks noGrp="1" noChangeArrowheads="1"/>
          </p:cNvSpPr>
          <p:nvPr>
            <p:ph idx="1"/>
          </p:nvPr>
        </p:nvSpPr>
        <p:spPr/>
        <p:txBody>
          <a:bodyPr/>
          <a:lstStyle/>
          <a:p>
            <a:r>
              <a:rPr lang="en-US" altLang="en-US" dirty="0" err="1"/>
              <a:t>Đọc</a:t>
            </a:r>
            <a:r>
              <a:rPr lang="en-US" altLang="en-US" dirty="0"/>
              <a:t> file: </a:t>
            </a:r>
            <a:r>
              <a:rPr lang="en-US" altLang="en-US" b="0" dirty="0" err="1"/>
              <a:t>Sử</a:t>
            </a:r>
            <a:r>
              <a:rPr lang="en-US" altLang="en-US" b="0" dirty="0"/>
              <a:t> </a:t>
            </a:r>
            <a:r>
              <a:rPr lang="en-US" altLang="en-US" b="0" dirty="0" err="1"/>
              <a:t>dụng</a:t>
            </a:r>
            <a:r>
              <a:rPr lang="en-US" altLang="en-US" b="0" dirty="0"/>
              <a:t> </a:t>
            </a:r>
            <a:r>
              <a:rPr lang="en-US" altLang="en-US" b="0" dirty="0" err="1"/>
              <a:t>phương</a:t>
            </a:r>
            <a:r>
              <a:rPr lang="en-US" altLang="en-US" b="0" dirty="0"/>
              <a:t> </a:t>
            </a:r>
            <a:r>
              <a:rPr lang="en-US" altLang="en-US" b="0" dirty="0" err="1"/>
              <a:t>thức</a:t>
            </a:r>
            <a:r>
              <a:rPr lang="en-US" altLang="en-US" b="0" dirty="0"/>
              <a:t> </a:t>
            </a:r>
            <a:r>
              <a:rPr lang="en-US" altLang="en-US" b="0" dirty="0">
                <a:solidFill>
                  <a:srgbClr val="FF0000"/>
                </a:solidFill>
              </a:rPr>
              <a:t>read()</a:t>
            </a:r>
          </a:p>
          <a:p>
            <a:pPr lvl="1"/>
            <a:r>
              <a:rPr lang="en-US" altLang="en-US" dirty="0" err="1"/>
              <a:t>Cú</a:t>
            </a:r>
            <a:r>
              <a:rPr lang="en-US" altLang="en-US" dirty="0"/>
              <a:t> </a:t>
            </a:r>
            <a:r>
              <a:rPr lang="en-US" altLang="en-US" dirty="0" err="1"/>
              <a:t>pháp</a:t>
            </a:r>
            <a:r>
              <a:rPr lang="en-US" altLang="en-US" dirty="0"/>
              <a:t>: </a:t>
            </a:r>
            <a:r>
              <a:rPr lang="en-US" altLang="en-US" dirty="0" err="1">
                <a:solidFill>
                  <a:srgbClr val="FF0000"/>
                </a:solidFill>
              </a:rPr>
              <a:t>string_variable</a:t>
            </a:r>
            <a:r>
              <a:rPr lang="en-US" altLang="en-US" dirty="0">
                <a:solidFill>
                  <a:srgbClr val="FF0000"/>
                </a:solidFill>
              </a:rPr>
              <a:t> = </a:t>
            </a:r>
            <a:r>
              <a:rPr lang="en-US" altLang="en-US" dirty="0" err="1">
                <a:solidFill>
                  <a:srgbClr val="FF0000"/>
                </a:solidFill>
              </a:rPr>
              <a:t>fileObject.read</a:t>
            </a:r>
            <a:r>
              <a:rPr lang="en-US" altLang="en-US" dirty="0">
                <a:solidFill>
                  <a:srgbClr val="FF0000"/>
                </a:solidFill>
              </a:rPr>
              <a:t>([size])</a:t>
            </a:r>
            <a:r>
              <a:rPr lang="en-US" altLang="en-US" dirty="0"/>
              <a:t>  	</a:t>
            </a:r>
          </a:p>
          <a:p>
            <a:pPr lvl="1"/>
            <a:r>
              <a:rPr lang="en-US" altLang="en-US" dirty="0" err="1"/>
              <a:t>Ví</a:t>
            </a:r>
            <a:r>
              <a:rPr lang="en-US" altLang="en-US" dirty="0"/>
              <a:t> </a:t>
            </a:r>
            <a:r>
              <a:rPr lang="en-US" altLang="en-US" dirty="0" err="1"/>
              <a:t>dụ</a:t>
            </a:r>
            <a:r>
              <a:rPr lang="en-US" altLang="en-US" dirty="0"/>
              <a:t> 2: </a:t>
            </a:r>
            <a:r>
              <a:rPr lang="en-US" altLang="en-US" dirty="0" err="1"/>
              <a:t>Đọc</a:t>
            </a:r>
            <a:r>
              <a:rPr lang="en-US" altLang="en-US" dirty="0"/>
              <a:t> </a:t>
            </a:r>
            <a:r>
              <a:rPr lang="en-US" altLang="en-US" dirty="0" err="1"/>
              <a:t>văn</a:t>
            </a:r>
            <a:r>
              <a:rPr lang="en-US" altLang="en-US" dirty="0"/>
              <a:t> </a:t>
            </a:r>
            <a:r>
              <a:rPr lang="en-US" altLang="en-US" dirty="0" err="1"/>
              <a:t>bản</a:t>
            </a:r>
            <a:r>
              <a:rPr lang="en-US" altLang="en-US" dirty="0"/>
              <a:t> </a:t>
            </a:r>
            <a:r>
              <a:rPr lang="en-US" altLang="en-US" dirty="0" err="1"/>
              <a:t>có</a:t>
            </a:r>
            <a:r>
              <a:rPr lang="en-US" altLang="en-US" dirty="0"/>
              <a:t> </a:t>
            </a:r>
            <a:r>
              <a:rPr lang="en-US" altLang="en-US" dirty="0" err="1"/>
              <a:t>dấu</a:t>
            </a:r>
            <a:r>
              <a:rPr lang="en-US" altLang="en-US" dirty="0"/>
              <a:t> </a:t>
            </a:r>
            <a:r>
              <a:rPr lang="en-US" altLang="en-US" dirty="0" err="1"/>
              <a:t>tiếng</a:t>
            </a:r>
            <a:r>
              <a:rPr lang="en-US" altLang="en-US" dirty="0"/>
              <a:t> </a:t>
            </a:r>
            <a:r>
              <a:rPr lang="en-US" altLang="en-US" dirty="0" err="1"/>
              <a:t>việt</a:t>
            </a:r>
            <a:endParaRPr lang="en-US" altLang="en-US" dirty="0"/>
          </a:p>
          <a:p>
            <a:endParaRPr lang="en-US" altLang="en-US" dirty="0"/>
          </a:p>
        </p:txBody>
      </p:sp>
      <p:pic>
        <p:nvPicPr>
          <p:cNvPr id="2" name="Picture 1">
            <a:extLst>
              <a:ext uri="{FF2B5EF4-FFF2-40B4-BE49-F238E27FC236}">
                <a16:creationId xmlns:a16="http://schemas.microsoft.com/office/drawing/2014/main" id="{F4CB0A78-48F6-497F-BCC8-FF34EABDD65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24192" y="1184247"/>
            <a:ext cx="3331113" cy="2000529"/>
          </a:xfrm>
          <a:prstGeom prst="rect">
            <a:avLst/>
          </a:prstGeom>
        </p:spPr>
      </p:pic>
      <p:pic>
        <p:nvPicPr>
          <p:cNvPr id="5" name="Picture 4">
            <a:extLst>
              <a:ext uri="{FF2B5EF4-FFF2-40B4-BE49-F238E27FC236}">
                <a16:creationId xmlns:a16="http://schemas.microsoft.com/office/drawing/2014/main" id="{C3837B0D-0C26-4628-A06E-4FB5C46D36A9}"/>
              </a:ext>
            </a:extLst>
          </p:cNvPr>
          <p:cNvPicPr>
            <a:picLocks noChangeAspect="1"/>
          </p:cNvPicPr>
          <p:nvPr/>
        </p:nvPicPr>
        <p:blipFill>
          <a:blip r:embed="rId4"/>
          <a:stretch>
            <a:fillRect/>
          </a:stretch>
        </p:blipFill>
        <p:spPr>
          <a:xfrm>
            <a:off x="1253848" y="2708920"/>
            <a:ext cx="6066288" cy="1276674"/>
          </a:xfrm>
          <a:prstGeom prst="rect">
            <a:avLst/>
          </a:prstGeom>
        </p:spPr>
      </p:pic>
      <p:pic>
        <p:nvPicPr>
          <p:cNvPr id="6" name="Picture 5">
            <a:extLst>
              <a:ext uri="{FF2B5EF4-FFF2-40B4-BE49-F238E27FC236}">
                <a16:creationId xmlns:a16="http://schemas.microsoft.com/office/drawing/2014/main" id="{BDFCB639-0755-46CF-A6E1-D4D0F0E3AA4B}"/>
              </a:ext>
            </a:extLst>
          </p:cNvPr>
          <p:cNvPicPr>
            <a:picLocks noChangeAspect="1"/>
          </p:cNvPicPr>
          <p:nvPr/>
        </p:nvPicPr>
        <p:blipFill>
          <a:blip r:embed="rId5"/>
          <a:stretch>
            <a:fillRect/>
          </a:stretch>
        </p:blipFill>
        <p:spPr>
          <a:xfrm>
            <a:off x="1253848" y="4149080"/>
            <a:ext cx="3888432" cy="1093100"/>
          </a:xfrm>
          <a:prstGeom prst="rect">
            <a:avLst/>
          </a:prstGeom>
        </p:spPr>
      </p:pic>
    </p:spTree>
    <p:custDataLst>
      <p:tags r:id="rId1"/>
    </p:custDataLst>
    <p:extLst>
      <p:ext uri="{BB962C8B-B14F-4D97-AF65-F5344CB8AC3E}">
        <p14:creationId xmlns:p14="http://schemas.microsoft.com/office/powerpoint/2010/main" val="83874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THEME_BG_IMAGE" val=""/>
  <p:tag name="MMPROD_TAG_VCONFIG" val="PD94bWwgdmVyc2lvbj0iMS4wIiBlbmNvZGluZz0idXRm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8dWlzaG93IG5hbWU9InByZXNlbnRlcnBob3RvIiB2YWx1ZT0idHJ1ZSIvPjx1aXNob3cgbmFtZT0icHJlc2VudGVybmFtZSIgdmFsdWU9InRydWUiLz48dWlzaG93IG5hbWU9InByZXNlbnRlcnRpdGxlIiB2YWx1ZT0idHJ1ZSIvPjx1aXNob3cgbmFtZT0icHJlc2VudGVyZW1haWwiIHZhbHVlPSJ0cnVlIi8+PHVpc2hvdyBuYW1lPSJwcmVzZW50ZXJiaW8iIHZhbHVlPSJ0cnVlIi8+PHVpc2hvdyBuYW1lPSJjb21wYW55bG9nbyIgdmFsdWU9InRydWUiLz48dWlzaG93IG5hbWU9InNpZGViYXIiIHZhbHVlPSJ0cnVlIi8+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PHVpc2hvdyBuYW1lPSJ2b2x1bWUiIHZhbHVlPSJ0cnVlIi8+PHVpc2hvdyBuYW1lPSJwbGF5YmFyIiB2YWx1ZT0idHJ1ZSIvPjx1aXNob3cgbmFtZT0idGFsa2luZ2hlYWQiIHZhbHVlPSJ0cnVlIi8+PHVpc2hvdyBuYW1lPSJzaWRlYmFyb25yaWdodCIgdmFsdWU9InRydWUiLz48dWlzaG93IG5hbWU9InZpZXdjaGFuZ2UiIHZhbHVlPSJ0cnVlIi8+PHVpc2hvdyBuYW1lPSJhbHdheXNTY3J1bmNoIiB2YWx1ZT0iZmFsc2UiLz48dWlzaG93IG5hbWU9ImluaXRpYWxkaXNwbGF5bW9kZWlzbm9ybWFsIiB2YWx1ZT0idHJ1ZSIvPjx1aXJlcGxhY2UgbmFtZT0ibG9nbyIgdmFsdWU9IiIvPjx1aXJlcGxhY2UgbmFtZT0iYmdpbWFnZSIgdmFsdWU9IiIvPjx1aXJlcGxhY2UgbmFtZT0iaW5pdGlhbHRhYiIgdmFsdWU9Im91dGxpbmUiLz4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41&quot; value=&quot;php1_b1_Tong_quan&quot;/&gt;&lt;property id=&quot;20148&quot; value=&quot;5&quot;/&gt;&lt;property id=&quot;20184&quot; value=&quot;7&quot;/&gt;&lt;property id=&quot;20224&quot; value=&quot;C:\Users\ktphuong\Desktop\giao_GV&quot;/&gt;&lt;property id=&quot;20250&quot; value=&quot;0&quot;/&gt;&lt;property id=&quot;20251&quot; value=&quot;0&quot;/&gt;&lt;property id=&quot;20259&quot; value=&quot;0&quot;/&gt;&lt;object type=&quot;10&quot; unique_id=&quot;10002&quot;&gt;&lt;object type=&quot;11&quot; unique_id=&quot;10003&quot;&gt;&lt;/object&gt;&lt;/object&gt;&lt;object type=&quot;4&quot; unique_id=&quot;10004&quot;&gt;&lt;/object&gt;&lt;object type=&quot;2&quot; unique_id=&quot;10005&quot;&gt;&lt;object type=&quot;3&quot; unique_id=&quot;10006&quot;&gt;&lt;property id=&quot;20148&quot; value=&quot;5&quot;/&gt;&lt;property id=&quot;20300&quot; value=&quot;Slide 1 - &amp;quot;Lập trình Python cơ bản&amp;#x0D;&amp;#x0A;Bài 2: Biến và các kiểu dữ liệu cơ sở&amp;quot;&quot;/&gt;&lt;property id=&quot;20307&quot; value=&quot;820&quot;/&gt;&lt;property id=&quot;20309&quot; value=&quot;-1&quot;/&gt;&lt;/object&gt;&lt;object type=&quot;3&quot; unique_id=&quot;10034&quot;&gt;&lt;property id=&quot;20148&quot; value=&quot;5&quot;/&gt;&lt;property id=&quot;20300&quot; value=&quot;Slide 36&quot;/&gt;&lt;property id=&quot;20307&quot; value=&quot;923&quot;/&gt;&lt;/object&gt;&lt;object type=&quot;3&quot; unique_id=&quot;12535&quot;&gt;&lt;property id=&quot;20148&quot; value=&quot;5&quot;/&gt;&lt;property id=&quot;20300&quot; value=&quot;Slide 23 - &amp;quot;Chuyển đổi kiểu dữ liệu&amp;quot;&quot;/&gt;&lt;property id=&quot;20307&quot; value=&quot;931&quot;/&gt;&lt;/object&gt;&lt;object type=&quot;3&quot; unique_id=&quot;12547&quot;&gt;&lt;property id=&quot;20148&quot; value=&quot;5&quot;/&gt;&lt;property id=&quot;20300&quot; value=&quot;Slide 31 - &amp;quot;Nhập xuất dữ liệu trên shell&amp;quot;&quot;/&gt;&lt;property id=&quot;20307&quot; value=&quot;943&quot;/&gt;&lt;/object&gt;&lt;object type=&quot;3&quot; unique_id=&quot;12551&quot;&gt;&lt;property id=&quot;20148&quot; value=&quot;5&quot;/&gt;&lt;property id=&quot;20300&quot; value=&quot;Slide 32 - &amp;quot;Nhập xuất dữ liệu trên shell&amp;quot;&quot;/&gt;&lt;property id=&quot;20307&quot; value=&quot;947&quot;/&gt;&lt;/object&gt;&lt;object type=&quot;3&quot; unique_id=&quot;12555&quot;&gt;&lt;property id=&quot;20148&quot; value=&quot;5&quot;/&gt;&lt;property id=&quot;20300&quot; value=&quot;Slide 34 - &amp;quot;Nhập xuất dữ liệu trên console&amp;quot;&quot;/&gt;&lt;property id=&quot;20307&quot; value=&quot;951&quot;/&gt;&lt;/object&gt;&lt;object type=&quot;3&quot; unique_id=&quot;13627&quot;&gt;&lt;property id=&quot;20148&quot; value=&quot;5&quot;/&gt;&lt;property id=&quot;20300&quot; value=&quot;Slide 35 - &amp;quot;Nhập xuất dữ liệu trên console&amp;quot;&quot;/&gt;&lt;property id=&quot;20307&quot; value=&quot;957&quot;/&gt;&lt;/object&gt;&lt;object type=&quot;3&quot; unique_id=&quot;14004&quot;&gt;&lt;property id=&quot;20148&quot; value=&quot;5&quot;/&gt;&lt;property id=&quot;20300&quot; value=&quot;Slide 15 - &amp;quot;Các kiểu dữ liệu&amp;quot;&quot;/&gt;&lt;property id=&quot;20307&quot; value=&quot;959&quot;/&gt;&lt;/object&gt;&lt;object type=&quot;3&quot; unique_id=&quot;14497&quot;&gt;&lt;property id=&quot;20148&quot; value=&quot;5&quot;/&gt;&lt;property id=&quot;20300&quot; value=&quot;Slide 2 - &amp;quot;Nội dung&amp;quot;&quot;/&gt;&lt;property id=&quot;20307&quot; value=&quot;963&quot;/&gt;&lt;/object&gt;&lt;object type=&quot;3&quot; unique_id=&quot;14498&quot;&gt;&lt;property id=&quot;20148&quot; value=&quot;5&quot;/&gt;&lt;property id=&quot;20300&quot; value=&quot;Slide 8 - &amp;quot;Biến&amp;quot;&quot;/&gt;&lt;property id=&quot;20307&quot; value=&quot;964&quot;/&gt;&lt;/object&gt;&lt;object type=&quot;3&quot; unique_id=&quot;19878&quot;&gt;&lt;property id=&quot;20148&quot; value=&quot;5&quot;/&gt;&lt;property id=&quot;20300&quot; value=&quot;Slide 28 - &amp;quot;Chú thích trong Python&amp;quot;&quot;/&gt;&lt;property id=&quot;20307&quot; value=&quot;979&quot;/&gt;&lt;/object&gt;&lt;object type=&quot;3&quot; unique_id=&quot;19879&quot;&gt;&lt;property id=&quot;20148&quot; value=&quot;5&quot;/&gt;&lt;property id=&quot;20300&quot; value=&quot;Slide 29 - &amp;quot;Chú thích trong Java&amp;quot;&quot;/&gt;&lt;property id=&quot;20307&quot; value=&quot;980&quot;/&gt;&lt;/object&gt;&lt;object type=&quot;3&quot; unique_id=&quot;23732&quot;&gt;&lt;property id=&quot;20148&quot; value=&quot;5&quot;/&gt;&lt;property id=&quot;20300&quot; value=&quot;Slide 3 - &amp;quot;Định danh (identifier)&amp;quot;&quot;/&gt;&lt;property id=&quot;20307&quot; value=&quot;993&quot;/&gt;&lt;/object&gt;&lt;object type=&quot;3&quot; unique_id=&quot;23733&quot;&gt;&lt;property id=&quot;20148&quot; value=&quot;5&quot;/&gt;&lt;property id=&quot;20300&quot; value=&quot;Slide 4 - &amp;quot;Định danh (identifier)&amp;quot;&quot;/&gt;&lt;property id=&quot;20307&quot; value=&quot;994&quot;/&gt;&lt;/object&gt;&lt;object type=&quot;3&quot; unique_id=&quot;23734&quot;&gt;&lt;property id=&quot;20148&quot; value=&quot;5&quot;/&gt;&lt;property id=&quot;20300&quot; value=&quot;Slide 5 - &amp;quot;Định danh (identifier)&amp;quot;&quot;/&gt;&lt;property id=&quot;20307&quot; value=&quot;997&quot;/&gt;&lt;/object&gt;&lt;object type=&quot;3&quot; unique_id=&quot;23735&quot;&gt;&lt;property id=&quot;20148&quot; value=&quot;5&quot;/&gt;&lt;property id=&quot;20300&quot; value=&quot;Slide 6 - &amp;quot;Định danh (identifier)&amp;quot;&quot;/&gt;&lt;property id=&quot;20307&quot; value=&quot;998&quot;/&gt;&lt;/object&gt;&lt;object type=&quot;3&quot; unique_id=&quot;23736&quot;&gt;&lt;property id=&quot;20148&quot; value=&quot;5&quot;/&gt;&lt;property id=&quot;20300&quot; value=&quot;Slide 7 - &amp;quot;Nội dung&amp;quot;&quot;/&gt;&lt;property id=&quot;20307&quot; value=&quot;996&quot;/&gt;&lt;/object&gt;&lt;object type=&quot;3&quot; unique_id=&quot;23737&quot;&gt;&lt;property id=&quot;20148&quot; value=&quot;5&quot;/&gt;&lt;property id=&quot;20300&quot; value=&quot;Slide 9 - &amp;quot;Biến&amp;quot;&quot;/&gt;&lt;property id=&quot;20307&quot; value=&quot;999&quot;/&gt;&lt;/object&gt;&lt;object type=&quot;3&quot; unique_id=&quot;23738&quot;&gt;&lt;property id=&quot;20148&quot; value=&quot;5&quot;/&gt;&lt;property id=&quot;20300&quot; value=&quot;Slide 10 - &amp;quot;Biến&amp;quot;&quot;/&gt;&lt;property id=&quot;20307&quot; value=&quot;1017&quot;/&gt;&lt;/object&gt;&lt;object type=&quot;3&quot; unique_id=&quot;23739&quot;&gt;&lt;property id=&quot;20148&quot; value=&quot;5&quot;/&gt;&lt;property id=&quot;20300&quot; value=&quot;Slide 11 - &amp;quot;Nội dung&amp;quot;&quot;/&gt;&lt;property id=&quot;20307&quot; value=&quot;1003&quot;/&gt;&lt;/object&gt;&lt;object type=&quot;3&quot; unique_id=&quot;23740&quot;&gt;&lt;property id=&quot;20148&quot; value=&quot;5&quot;/&gt;&lt;property id=&quot;20300&quot; value=&quot;Slide 12 - &amp;quot;Các kiểu dữ liệu&amp;quot;&quot;/&gt;&lt;property id=&quot;20307&quot; value=&quot;1000&quot;/&gt;&lt;/object&gt;&lt;object type=&quot;3&quot; unique_id=&quot;23741&quot;&gt;&lt;property id=&quot;20148&quot; value=&quot;5&quot;/&gt;&lt;property id=&quot;20300&quot; value=&quot;Slide 13 - &amp;quot;Các kiểu dữ liệu&amp;quot;&quot;/&gt;&lt;property id=&quot;20307&quot; value=&quot;1001&quot;/&gt;&lt;/object&gt;&lt;object type=&quot;3&quot; unique_id=&quot;23742&quot;&gt;&lt;property id=&quot;20148&quot; value=&quot;5&quot;/&gt;&lt;property id=&quot;20300&quot; value=&quot;Slide 14 - &amp;quot;Các kiểu dữ liệu&amp;quot;&quot;/&gt;&lt;property id=&quot;20307&quot; value=&quot;1002&quot;/&gt;&lt;/object&gt;&lt;object type=&quot;3&quot; unique_id=&quot;23743&quot;&gt;&lt;property id=&quot;20148&quot; value=&quot;5&quot;/&gt;&lt;property id=&quot;20300&quot; value=&quot;Slide 16 - &amp;quot;Các kiểu dữ liệu&amp;quot;&quot;/&gt;&lt;property id=&quot;20307&quot; value=&quot;1007&quot;/&gt;&lt;/object&gt;&lt;object type=&quot;3&quot; unique_id=&quot;23744&quot;&gt;&lt;property id=&quot;20148&quot; value=&quot;5&quot;/&gt;&lt;property id=&quot;20300&quot; value=&quot;Slide 17 - &amp;quot;Các kiểu dữ liệu&amp;quot;&quot;/&gt;&lt;property id=&quot;20307&quot; value=&quot;1004&quot;/&gt;&lt;/object&gt;&lt;object type=&quot;3&quot; unique_id=&quot;23745&quot;&gt;&lt;property id=&quot;20148&quot; value=&quot;5&quot;/&gt;&lt;property id=&quot;20300&quot; value=&quot;Slide 18 - &amp;quot;Các kiểu dữ liệu&amp;quot;&quot;/&gt;&lt;property id=&quot;20307&quot; value=&quot;1005&quot;/&gt;&lt;/object&gt;&lt;object type=&quot;3&quot; unique_id=&quot;23746&quot;&gt;&lt;property id=&quot;20148&quot; value=&quot;5&quot;/&gt;&lt;property id=&quot;20300&quot; value=&quot;Slide 19 - &amp;quot;Các kiểu dữ liệu&amp;quot;&quot;/&gt;&lt;property id=&quot;20307&quot; value=&quot;1006&quot;/&gt;&lt;/object&gt;&lt;object type=&quot;3&quot; unique_id=&quot;23747&quot;&gt;&lt;property id=&quot;20148&quot; value=&quot;5&quot;/&gt;&lt;property id=&quot;20300&quot; value=&quot;Slide 20 - &amp;quot;Các kiểu dữ liệu&amp;quot;&quot;/&gt;&lt;property id=&quot;20307&quot; value=&quot;1008&quot;/&gt;&lt;/object&gt;&lt;object type=&quot;3&quot; unique_id=&quot;23748&quot;&gt;&lt;property id=&quot;20148&quot; value=&quot;5&quot;/&gt;&lt;property id=&quot;20300&quot; value=&quot;Slide 21 - &amp;quot;Các kiểu dữ liệu&amp;quot;&quot;/&gt;&lt;property id=&quot;20307&quot; value=&quot;1009&quot;/&gt;&lt;/object&gt;&lt;object type=&quot;3&quot; unique_id=&quot;23749&quot;&gt;&lt;property id=&quot;20148&quot; value=&quot;5&quot;/&gt;&lt;property id=&quot;20300&quot; value=&quot;Slide 22 - &amp;quot;Nội dung&amp;quot;&quot;/&gt;&lt;property id=&quot;20307&quot; value=&quot;1010&quot;/&gt;&lt;/object&gt;&lt;object type=&quot;3&quot; unique_id=&quot;23750&quot;&gt;&lt;property id=&quot;20148&quot; value=&quot;5&quot;/&gt;&lt;property id=&quot;20300&quot; value=&quot;Slide 24 - &amp;quot;Chuyển đổi kiểu dữ liệu&amp;quot;&quot;/&gt;&lt;property id=&quot;20307&quot; value=&quot;1011&quot;/&gt;&lt;/object&gt;&lt;object type=&quot;3&quot; unique_id=&quot;23751&quot;&gt;&lt;property id=&quot;20148&quot; value=&quot;5&quot;/&gt;&lt;property id=&quot;20300&quot; value=&quot;Slide 25 - &amp;quot;Chuyển đổi kiểu dữ liệu&amp;quot;&quot;/&gt;&lt;property id=&quot;20307&quot; value=&quot;1016&quot;/&gt;&lt;/object&gt;&lt;object type=&quot;3&quot; unique_id=&quot;23752&quot;&gt;&lt;property id=&quot;20148&quot; value=&quot;5&quot;/&gt;&lt;property id=&quot;20300&quot; value=&quot;Slide 26 - &amp;quot;Chuyển đổi kiểu dữ liệu&amp;quot;&quot;/&gt;&lt;property id=&quot;20307&quot; value=&quot;1015&quot;/&gt;&lt;/object&gt;&lt;object type=&quot;3&quot; unique_id=&quot;23753&quot;&gt;&lt;property id=&quot;20148&quot; value=&quot;5&quot;/&gt;&lt;property id=&quot;20300&quot; value=&quot;Slide 27 - &amp;quot;Nội dung&amp;quot;&quot;/&gt;&lt;property id=&quot;20307&quot; value=&quot;1012&quot;/&gt;&lt;/object&gt;&lt;object type=&quot;3&quot; unique_id=&quot;23754&quot;&gt;&lt;property id=&quot;20148&quot; value=&quot;5&quot;/&gt;&lt;property id=&quot;20300&quot; value=&quot;Slide 30 - &amp;quot;Nội dung&amp;quot;&quot;/&gt;&lt;property id=&quot;20307&quot; value=&quot;1013&quot;/&gt;&lt;/object&gt;&lt;object type=&quot;3&quot; unique_id=&quot;23755&quot;&gt;&lt;property id=&quot;20148&quot; value=&quot;5&quot;/&gt;&lt;property id=&quot;20300&quot; value=&quot;Slide 33 - &amp;quot;Nhập xuất dữ liệu trên shell&amp;quot;&quot;/&gt;&lt;property id=&quot;20307&quot; value=&quot;1014&quot;/&gt;&lt;/object&gt;&lt;/object&gt;&lt;object type=&quot;8&quot; unique_id=&quot;10025&quot;&gt;&lt;/object&gt;&lt;/object&gt;&lt;/database&gt;"/>
  <p:tag name="SECTOMILLISECCONVERTED" val="1"/>
  <p:tag name="ARTICULATE_PROJECT_OPEN" val="1"/>
  <p:tag name="ARTICULATE_REFERENCE_ID" val="d1857788-d5d0-4da0-84aa-30aeec18292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1150353926-c:\users\lntrivm\desktop\lds8_slide_2021\lds8_b1_overview_deep_learning.ppt"/>
  <p:tag name="ARTICULATE_PRESENTER_VERSION" val="7"/>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1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820"/>
  <p:tag name="ARTICULATE_USED_LAYOUT" val="1"/>
</p:tagLst>
</file>

<file path=ppt/tags/tag2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2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2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30.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1.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32.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3.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63"/>
  <p:tag name="ARTICULATE_USED_LAYOUT" val="2"/>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3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23"/>
  <p:tag name="ARTICULATE_USED_LAYOUT" val="2"/>
</p:tagLst>
</file>

<file path=ppt/tags/tag4.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5.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8.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ags/tag9.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c0da42c4-b2e9-496f-be19-e47b62cb204b"/>
  <p:tag name="ARTICULATE_SLIDE_PAUSE" val="0"/>
  <p:tag name="ARTICULATE_LOCK_SLIDE" val="0"/>
  <p:tag name="ARTICULATE_HIDE_SLIDE" val="0"/>
  <p:tag name="ARTICULATE_PLAYER_CONTROL_PREVIOUS" val="True"/>
  <p:tag name="ARTICULATE_PLAYER_CONTROL_NEXT" val="True"/>
  <p:tag name="AUDIO_ID" val="990"/>
  <p:tag name="ARTICULATE_USED_LAYOUT" val="2"/>
</p:tagLst>
</file>

<file path=ppt/theme/theme1.xml><?xml version="1.0" encoding="utf-8"?>
<a:theme xmlns:a="http://schemas.openxmlformats.org/drawingml/2006/main" name="1_PTTK-HT3">
  <a:themeElements>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PTTK-HT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
            <a:schemeClr val="tx2"/>
          </a:buClr>
          <a:buSzPct val="70000"/>
          <a:buFont typeface="Wingdings" pitchFamily="2" charset="2"/>
          <a:buNone/>
          <a:tabLst/>
          <a:defRPr kumimoji="0" lang="en-US" altLang="en-US" sz="2000" b="1" i="0" u="none" strike="noStrike" cap="none" normalizeH="0" baseline="0" smtClean="0">
            <a:ln>
              <a:noFill/>
            </a:ln>
            <a:solidFill>
              <a:srgbClr val="333399"/>
            </a:solidFill>
            <a:effectLst/>
            <a:latin typeface="Arial" charset="0"/>
          </a:defRPr>
        </a:defPPr>
      </a:lstStyle>
    </a:lnDef>
  </a:objectDefaults>
  <a:extraClrSchemeLst>
    <a:extraClrScheme>
      <a:clrScheme name="PTTK-HT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PTTK-HT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PTTK-HT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PTTK-HT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PTTK-HT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PTTK-HT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PTTK-HT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PTTK-HT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PTTK-HT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PTTK-HT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14596</TotalTime>
  <Words>2874</Words>
  <Application>Microsoft Office PowerPoint</Application>
  <PresentationFormat>Widescreen</PresentationFormat>
  <Paragraphs>236</Paragraphs>
  <Slides>37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Consolas</vt:lpstr>
      <vt:lpstr>Symbol</vt:lpstr>
      <vt:lpstr>Tahoma</vt:lpstr>
      <vt:lpstr>Times New Roman</vt:lpstr>
      <vt:lpstr>Wingdings</vt:lpstr>
      <vt:lpstr>1_PTTK-HT3</vt:lpstr>
      <vt:lpstr>PowerPoint Presentation</vt:lpstr>
      <vt:lpstr>Nội dung</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1. Thao tác với tập tin văn bản</vt:lpstr>
      <vt:lpstr>Nội dung</vt:lpstr>
      <vt:lpstr>2. Thao tác với tập tin CSV</vt:lpstr>
      <vt:lpstr>2. Thao tác với tập tin CSV</vt:lpstr>
      <vt:lpstr>2. Thao tác với tập tin CSV</vt:lpstr>
      <vt:lpstr>2. Thao tác với tập tin CSV</vt:lpstr>
      <vt:lpstr>2. Thao tác với tập tin CSV</vt:lpstr>
      <vt:lpstr>2. Thao tác với tập tin CSV</vt:lpstr>
      <vt:lpstr>2. Thao tác với tập tin CSV</vt:lpstr>
      <vt:lpstr>2. Thao tác với tập tin CSV</vt:lpstr>
      <vt:lpstr>2. Thao tác với tập tin CSV</vt:lpstr>
      <vt:lpstr>Nội dung</vt:lpstr>
      <vt:lpstr>3. Thao tác với tập tin / thư mục qua thư viện OS</vt:lpstr>
      <vt:lpstr>3. Thao tác với tập tin / thư mục qua thư viện OS</vt:lpstr>
      <vt:lpstr>3. Thao tác với tập tin / thư mục qua thư viện OS</vt:lpstr>
      <vt:lpstr>Nội dung</vt:lpstr>
      <vt:lpstr>4. Module os.path</vt:lpstr>
      <vt:lpstr>4. Module os.path</vt:lpstr>
      <vt:lpstr>PowerPoint Presentation</vt:lpstr>
    </vt:vector>
  </TitlesOfParts>
  <Company>CSC.HCMUNS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ktphuong</dc:creator>
  <cp:lastModifiedBy>lntri</cp:lastModifiedBy>
  <cp:revision>6111</cp:revision>
  <cp:lastPrinted>2018-06-28T08:27:48Z</cp:lastPrinted>
  <dcterms:created xsi:type="dcterms:W3CDTF">2008-09-10T03:58:39Z</dcterms:created>
  <dcterms:modified xsi:type="dcterms:W3CDTF">2022-11-09T09:20:09Z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TC010706251033</vt:lpwstr>
  </property>
  <property fmtid="{D5CDD505-2E9C-101B-9397-08002B2CF9AE}" pid="3" name="ArticulateGUID">
    <vt:lpwstr>156BF3F1-1C4B-45B5-A567-006C5743693D</vt:lpwstr>
  </property>
  <property fmtid="{D5CDD505-2E9C-101B-9397-08002B2CF9AE}" pid="4" name="ArticulatePath">
    <vt:lpwstr>lds8_b1_Overview_deep_learning</vt:lpwstr>
  </property>
  <property fmtid="{D5CDD505-2E9C-101B-9397-08002B2CF9AE}" pid="5" name="ArticulateProjectVersion">
    <vt:lpwstr>7</vt:lpwstr>
  </property>
  <property fmtid="{D5CDD505-2E9C-101B-9397-08002B2CF9AE}" pid="6" name="ArticulateUseProject">
    <vt:lpwstr>1</vt:lpwstr>
  </property>
  <property fmtid="{D5CDD505-2E9C-101B-9397-08002B2CF9AE}" pid="7" name="ArticulateProjectFull">
    <vt:lpwstr>C:\Users\lntrivm\Desktop\LDS8_Slide_2021\lds8_b1_Overview_deep_learning.ppta</vt:lpwstr>
  </property>
</Properties>
</file>