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tags/tag36.xml" ContentType="application/vnd.openxmlformats-officedocument.presentationml.tags+xml"/>
  <Override PartName="/ppt/notesSlides/notesSlide31.xml" ContentType="application/vnd.openxmlformats-officedocument.presentationml.notesSlide+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notesSlides/notesSlide33.xml" ContentType="application/vnd.openxmlformats-officedocument.presentationml.notesSlide+xml"/>
  <Override PartName="/ppt/tags/tag39.xml" ContentType="application/vnd.openxmlformats-officedocument.presentationml.tags+xml"/>
  <Override PartName="/ppt/notesSlides/notesSlide34.xml" ContentType="application/vnd.openxmlformats-officedocument.presentationml.notesSlide+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notesSlides/notesSlide37.xml" ContentType="application/vnd.openxmlformats-officedocument.presentationml.notesSlide+xml"/>
  <Override PartName="/ppt/tags/tag43.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58" r:id="rId1"/>
  </p:sldMasterIdLst>
  <p:notesMasterIdLst>
    <p:notesMasterId r:id="rId44"/>
  </p:notesMasterIdLst>
  <p:handoutMasterIdLst>
    <p:handoutMasterId r:id="rId45"/>
  </p:handoutMasterIdLst>
  <p:sldIdLst>
    <p:sldId id="820" r:id="rId2"/>
    <p:sldId id="963" r:id="rId3"/>
    <p:sldId id="990" r:id="rId4"/>
    <p:sldId id="991" r:id="rId5"/>
    <p:sldId id="992" r:id="rId6"/>
    <p:sldId id="993" r:id="rId7"/>
    <p:sldId id="994" r:id="rId8"/>
    <p:sldId id="995" r:id="rId9"/>
    <p:sldId id="996" r:id="rId10"/>
    <p:sldId id="997" r:id="rId11"/>
    <p:sldId id="998" r:id="rId12"/>
    <p:sldId id="999" r:id="rId13"/>
    <p:sldId id="1000" r:id="rId14"/>
    <p:sldId id="1001" r:id="rId15"/>
    <p:sldId id="1002" r:id="rId16"/>
    <p:sldId id="1003" r:id="rId17"/>
    <p:sldId id="1004" r:id="rId18"/>
    <p:sldId id="1005" r:id="rId19"/>
    <p:sldId id="1006" r:id="rId20"/>
    <p:sldId id="1008" r:id="rId21"/>
    <p:sldId id="1010" r:id="rId22"/>
    <p:sldId id="1009" r:id="rId23"/>
    <p:sldId id="1011" r:id="rId24"/>
    <p:sldId id="1012" r:id="rId25"/>
    <p:sldId id="1013" r:id="rId26"/>
    <p:sldId id="1014" r:id="rId27"/>
    <p:sldId id="1015" r:id="rId28"/>
    <p:sldId id="1016" r:id="rId29"/>
    <p:sldId id="1017" r:id="rId30"/>
    <p:sldId id="1018" r:id="rId31"/>
    <p:sldId id="1021" r:id="rId32"/>
    <p:sldId id="1022" r:id="rId33"/>
    <p:sldId id="1023" r:id="rId34"/>
    <p:sldId id="1024" r:id="rId35"/>
    <p:sldId id="1025" r:id="rId36"/>
    <p:sldId id="1026" r:id="rId37"/>
    <p:sldId id="1027" r:id="rId38"/>
    <p:sldId id="1028" r:id="rId39"/>
    <p:sldId id="1019" r:id="rId40"/>
    <p:sldId id="1020" r:id="rId41"/>
    <p:sldId id="1029" r:id="rId42"/>
    <p:sldId id="923" r:id="rId43"/>
  </p:sldIdLst>
  <p:sldSz cx="12192000" cy="6858000"/>
  <p:notesSz cx="7315200" cy="9601200"/>
  <p:custDataLst>
    <p:tags r:id="rId46"/>
  </p:custDataLst>
  <p:defaultTextStyle>
    <a:defPPr>
      <a:defRPr lang="en-US"/>
    </a:defPPr>
    <a:lvl1pPr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5pPr>
    <a:lvl6pPr marL="2286000" algn="l" defTabSz="914400" rtl="0" eaLnBrk="1" latinLnBrk="0" hangingPunct="1">
      <a:defRPr sz="2000" b="1" kern="1200">
        <a:solidFill>
          <a:srgbClr val="333399"/>
        </a:solidFill>
        <a:latin typeface="Arial" panose="020B0604020202020204" pitchFamily="34" charset="0"/>
        <a:ea typeface="+mn-ea"/>
        <a:cs typeface="+mn-cs"/>
      </a:defRPr>
    </a:lvl6pPr>
    <a:lvl7pPr marL="2743200" algn="l" defTabSz="914400" rtl="0" eaLnBrk="1" latinLnBrk="0" hangingPunct="1">
      <a:defRPr sz="2000" b="1" kern="1200">
        <a:solidFill>
          <a:srgbClr val="333399"/>
        </a:solidFill>
        <a:latin typeface="Arial" panose="020B0604020202020204" pitchFamily="34" charset="0"/>
        <a:ea typeface="+mn-ea"/>
        <a:cs typeface="+mn-cs"/>
      </a:defRPr>
    </a:lvl7pPr>
    <a:lvl8pPr marL="3200400" algn="l" defTabSz="914400" rtl="0" eaLnBrk="1" latinLnBrk="0" hangingPunct="1">
      <a:defRPr sz="2000" b="1" kern="1200">
        <a:solidFill>
          <a:srgbClr val="333399"/>
        </a:solidFill>
        <a:latin typeface="Arial" panose="020B0604020202020204" pitchFamily="34" charset="0"/>
        <a:ea typeface="+mn-ea"/>
        <a:cs typeface="+mn-cs"/>
      </a:defRPr>
    </a:lvl8pPr>
    <a:lvl9pPr marL="3657600" algn="l" defTabSz="914400" rtl="0" eaLnBrk="1" latinLnBrk="0" hangingPunct="1">
      <a:defRPr sz="2000" b="1" kern="1200">
        <a:solidFill>
          <a:srgbClr val="33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8FE2FF"/>
    <a:srgbClr val="DDDDDD"/>
    <a:srgbClr val="FF3300"/>
    <a:srgbClr val="BA4606"/>
    <a:srgbClr val="FF6600"/>
    <a:srgbClr val="FF99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89066" autoAdjust="0"/>
  </p:normalViewPr>
  <p:slideViewPr>
    <p:cSldViewPr>
      <p:cViewPr varScale="1">
        <p:scale>
          <a:sx n="100" d="100"/>
          <a:sy n="100" d="100"/>
        </p:scale>
        <p:origin x="1170"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16" y="10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622AA-8E8B-40BF-9489-DA18D227079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82EE726E-2B63-4EDD-AF2D-2E42100DA34E}">
      <dgm:prSet phldrT="[Text]" custT="1"/>
      <dgm:spPr>
        <a:noFill/>
        <a:ln>
          <a:solidFill>
            <a:srgbClr val="002060"/>
          </a:solidFill>
        </a:ln>
      </dgm:spPr>
      <dgm:t>
        <a:bodyPr/>
        <a:lstStyle/>
        <a:p>
          <a:pPr>
            <a:lnSpc>
              <a:spcPct val="100000"/>
            </a:lnSpc>
            <a:spcAft>
              <a:spcPts val="0"/>
            </a:spcAft>
          </a:pPr>
          <a:r>
            <a:rPr lang="en-US" sz="1800" dirty="0" err="1">
              <a:solidFill>
                <a:sysClr val="windowText" lastClr="000000"/>
              </a:solidFill>
            </a:rPr>
            <a:t>Kiểu</a:t>
          </a:r>
          <a:endParaRPr lang="en-US" sz="1800" dirty="0">
            <a:solidFill>
              <a:sysClr val="windowText" lastClr="000000"/>
            </a:solidFill>
          </a:endParaRPr>
        </a:p>
        <a:p>
          <a:pPr>
            <a:lnSpc>
              <a:spcPct val="100000"/>
            </a:lnSpc>
            <a:spcAft>
              <a:spcPts val="0"/>
            </a:spcAft>
          </a:pPr>
          <a:r>
            <a:rPr lang="en-US" sz="1800" dirty="0" err="1">
              <a:solidFill>
                <a:sysClr val="windowText" lastClr="000000"/>
              </a:solidFill>
            </a:rPr>
            <a:t>dữ</a:t>
          </a:r>
          <a:endParaRPr lang="en-US" sz="1800" dirty="0">
            <a:solidFill>
              <a:sysClr val="windowText" lastClr="000000"/>
            </a:solidFill>
          </a:endParaRPr>
        </a:p>
        <a:p>
          <a:pPr>
            <a:lnSpc>
              <a:spcPct val="100000"/>
            </a:lnSpc>
            <a:spcAft>
              <a:spcPts val="0"/>
            </a:spcAft>
          </a:pPr>
          <a:r>
            <a:rPr lang="en-US" sz="1800" dirty="0" err="1">
              <a:solidFill>
                <a:sysClr val="windowText" lastClr="000000"/>
              </a:solidFill>
            </a:rPr>
            <a:t>liệu</a:t>
          </a:r>
          <a:endParaRPr lang="en-US" sz="1800" dirty="0">
            <a:solidFill>
              <a:sysClr val="windowText" lastClr="000000"/>
            </a:solidFill>
          </a:endParaRPr>
        </a:p>
      </dgm:t>
    </dgm:pt>
    <dgm:pt modelId="{7757D27B-7D16-4544-B84D-6B8A11427B2B}" type="parTrans" cxnId="{7CC3E322-B6E9-4E71-95F8-890089A79DE6}">
      <dgm:prSet/>
      <dgm:spPr/>
      <dgm:t>
        <a:bodyPr/>
        <a:lstStyle/>
        <a:p>
          <a:endParaRPr lang="en-US" sz="1400"/>
        </a:p>
      </dgm:t>
    </dgm:pt>
    <dgm:pt modelId="{2161D4B2-D188-42FB-9682-14E5E014FEEC}" type="sibTrans" cxnId="{7CC3E322-B6E9-4E71-95F8-890089A79DE6}">
      <dgm:prSet/>
      <dgm:spPr/>
      <dgm:t>
        <a:bodyPr/>
        <a:lstStyle/>
        <a:p>
          <a:endParaRPr lang="en-US" sz="1400"/>
        </a:p>
      </dgm:t>
    </dgm:pt>
    <dgm:pt modelId="{0961F417-E8C8-4F57-9E05-AC5C4B1730CC}">
      <dgm:prSet phldrT="[Text]" custT="1"/>
      <dgm:spPr>
        <a:solidFill>
          <a:schemeClr val="accent4">
            <a:lumMod val="20000"/>
            <a:lumOff val="80000"/>
          </a:schemeClr>
        </a:solidFill>
        <a:ln>
          <a:solidFill>
            <a:srgbClr val="002060"/>
          </a:solidFill>
        </a:ln>
      </dgm:spPr>
      <dgm:t>
        <a:bodyPr/>
        <a:lstStyle/>
        <a:p>
          <a:pPr>
            <a:lnSpc>
              <a:spcPct val="100000"/>
            </a:lnSpc>
            <a:spcAft>
              <a:spcPts val="0"/>
            </a:spcAft>
          </a:pPr>
          <a:r>
            <a:rPr lang="en-US" sz="1800" b="1" dirty="0" err="1">
              <a:solidFill>
                <a:sysClr val="windowText" lastClr="000000"/>
              </a:solidFill>
            </a:rPr>
            <a:t>Kiểu</a:t>
          </a:r>
          <a:r>
            <a:rPr lang="en-US" sz="1800" b="1" dirty="0">
              <a:solidFill>
                <a:sysClr val="windowText" lastClr="000000"/>
              </a:solidFill>
            </a:rPr>
            <a:t> </a:t>
          </a:r>
          <a:r>
            <a:rPr lang="en-US" sz="1800" b="1" dirty="0" err="1">
              <a:solidFill>
                <a:sysClr val="windowText" lastClr="000000"/>
              </a:solidFill>
            </a:rPr>
            <a:t>dữ</a:t>
          </a:r>
          <a:r>
            <a:rPr lang="en-US" sz="1800" b="1" dirty="0">
              <a:solidFill>
                <a:sysClr val="windowText" lastClr="000000"/>
              </a:solidFill>
            </a:rPr>
            <a:t> </a:t>
          </a:r>
          <a:r>
            <a:rPr lang="en-US" sz="1800" b="1" dirty="0" err="1">
              <a:solidFill>
                <a:sysClr val="windowText" lastClr="000000"/>
              </a:solidFill>
            </a:rPr>
            <a:t>liệu</a:t>
          </a:r>
          <a:r>
            <a:rPr lang="en-US" sz="1800" b="1" dirty="0">
              <a:solidFill>
                <a:sysClr val="windowText" lastClr="000000"/>
              </a:solidFill>
            </a:rPr>
            <a:t> </a:t>
          </a:r>
        </a:p>
        <a:p>
          <a:pPr>
            <a:lnSpc>
              <a:spcPct val="100000"/>
            </a:lnSpc>
            <a:spcAft>
              <a:spcPts val="0"/>
            </a:spcAft>
          </a:pPr>
          <a:r>
            <a:rPr lang="en-US" sz="1800" b="1" dirty="0" err="1">
              <a:solidFill>
                <a:sysClr val="windowText" lastClr="000000"/>
              </a:solidFill>
            </a:rPr>
            <a:t>cơ</a:t>
          </a:r>
          <a:r>
            <a:rPr lang="en-US" sz="1800" b="1" dirty="0">
              <a:solidFill>
                <a:sysClr val="windowText" lastClr="000000"/>
              </a:solidFill>
            </a:rPr>
            <a:t> </a:t>
          </a:r>
          <a:r>
            <a:rPr lang="en-US" sz="1800" b="1" dirty="0" err="1">
              <a:solidFill>
                <a:sysClr val="windowText" lastClr="000000"/>
              </a:solidFill>
            </a:rPr>
            <a:t>sở</a:t>
          </a:r>
          <a:endParaRPr lang="en-US" sz="1800" b="1" dirty="0">
            <a:solidFill>
              <a:sysClr val="windowText" lastClr="000000"/>
            </a:solidFill>
          </a:endParaRPr>
        </a:p>
      </dgm:t>
    </dgm:pt>
    <dgm:pt modelId="{F970617B-7697-463E-B78F-E4EC3E7EAA35}" type="parTrans" cxnId="{D90573C6-BCB8-4943-81D3-59DAB2FDBC7E}">
      <dgm:prSet custT="1">
        <dgm:style>
          <a:lnRef idx="1">
            <a:schemeClr val="dk1"/>
          </a:lnRef>
          <a:fillRef idx="0">
            <a:schemeClr val="dk1"/>
          </a:fillRef>
          <a:effectRef idx="0">
            <a:schemeClr val="dk1"/>
          </a:effectRef>
          <a:fontRef idx="minor">
            <a:schemeClr val="tx1"/>
          </a:fontRef>
        </dgm:style>
      </dgm:prSet>
      <dgm:spPr/>
      <dgm:t>
        <a:bodyPr/>
        <a:lstStyle/>
        <a:p>
          <a:endParaRPr lang="en-US" sz="300"/>
        </a:p>
      </dgm:t>
    </dgm:pt>
    <dgm:pt modelId="{49E15937-F9B1-4F01-BA64-EE23AFBE1768}" type="sibTrans" cxnId="{D90573C6-BCB8-4943-81D3-59DAB2FDBC7E}">
      <dgm:prSet/>
      <dgm:spPr/>
      <dgm:t>
        <a:bodyPr/>
        <a:lstStyle/>
        <a:p>
          <a:endParaRPr lang="en-US" sz="1400"/>
        </a:p>
      </dgm:t>
    </dgm:pt>
    <dgm:pt modelId="{7D5C25B5-9C8F-4C93-81B4-12EB2B7D99EF}">
      <dgm:prSet phldrT="[Text]" custT="1"/>
      <dgm:spPr>
        <a:solidFill>
          <a:schemeClr val="accent6">
            <a:lumMod val="20000"/>
            <a:lumOff val="80000"/>
          </a:schemeClr>
        </a:solidFill>
        <a:ln>
          <a:solidFill>
            <a:srgbClr val="002060"/>
          </a:solidFill>
        </a:ln>
      </dgm:spPr>
      <dgm:t>
        <a:bodyPr/>
        <a:lstStyle/>
        <a:p>
          <a:pPr algn="ctr">
            <a:lnSpc>
              <a:spcPct val="100000"/>
            </a:lnSpc>
            <a:spcAft>
              <a:spcPts val="0"/>
            </a:spcAft>
          </a:pPr>
          <a:r>
            <a:rPr lang="en-US" sz="1800" i="1" kern="1200" dirty="0">
              <a:solidFill>
                <a:sysClr val="windowText" lastClr="000000"/>
              </a:solidFill>
            </a:rPr>
            <a:t>Number </a:t>
          </a:r>
          <a:r>
            <a:rPr lang="en-US" sz="1600" i="1" kern="1200" dirty="0">
              <a:solidFill>
                <a:sysClr val="windowText" lastClr="000000"/>
              </a:solidFill>
              <a:latin typeface="Arial"/>
              <a:ea typeface="+mn-ea"/>
              <a:cs typeface="+mn-cs"/>
            </a:rPr>
            <a:t>(</a:t>
          </a:r>
          <a:r>
            <a:rPr lang="en-US" sz="1600" i="1" kern="1200" dirty="0" err="1">
              <a:solidFill>
                <a:sysClr val="windowText" lastClr="000000"/>
              </a:solidFill>
              <a:latin typeface="Arial"/>
              <a:ea typeface="+mn-ea"/>
              <a:cs typeface="+mn-cs"/>
            </a:rPr>
            <a:t>Kiểu</a:t>
          </a:r>
          <a:r>
            <a:rPr lang="en-US" sz="1600" i="1" kern="1200" dirty="0">
              <a:solidFill>
                <a:sysClr val="windowText" lastClr="000000"/>
              </a:solidFill>
              <a:latin typeface="Arial"/>
              <a:ea typeface="+mn-ea"/>
              <a:cs typeface="+mn-cs"/>
            </a:rPr>
            <a:t> </a:t>
          </a:r>
          <a:r>
            <a:rPr lang="en-US" sz="1600" i="1" kern="1200" dirty="0" err="1">
              <a:solidFill>
                <a:sysClr val="windowText" lastClr="000000"/>
              </a:solidFill>
              <a:latin typeface="Arial"/>
              <a:ea typeface="+mn-ea"/>
              <a:cs typeface="+mn-cs"/>
            </a:rPr>
            <a:t>số</a:t>
          </a:r>
          <a:r>
            <a:rPr lang="en-US" sz="1600" i="1" kern="1200" dirty="0">
              <a:solidFill>
                <a:sysClr val="windowText" lastClr="000000"/>
              </a:solidFill>
              <a:latin typeface="Arial"/>
              <a:ea typeface="+mn-ea"/>
              <a:cs typeface="+mn-cs"/>
            </a:rPr>
            <a:t>)</a:t>
          </a:r>
        </a:p>
      </dgm:t>
    </dgm:pt>
    <dgm:pt modelId="{A7597A49-B1C2-47FB-8BF7-00AA5B14A75A}" type="parTrans" cxnId="{EA5C1AD8-BC10-4D3B-9747-8EF0F220D341}">
      <dgm:prSet custT="1">
        <dgm:style>
          <a:lnRef idx="1">
            <a:schemeClr val="dk1"/>
          </a:lnRef>
          <a:fillRef idx="0">
            <a:schemeClr val="dk1"/>
          </a:fillRef>
          <a:effectRef idx="0">
            <a:schemeClr val="dk1"/>
          </a:effectRef>
          <a:fontRef idx="minor">
            <a:schemeClr val="tx1"/>
          </a:fontRef>
        </dgm:style>
      </dgm:prSet>
      <dgm:spPr/>
      <dgm:t>
        <a:bodyPr/>
        <a:lstStyle/>
        <a:p>
          <a:endParaRPr lang="en-US" sz="300"/>
        </a:p>
      </dgm:t>
    </dgm:pt>
    <dgm:pt modelId="{AB1A6416-4FC3-4FA1-8C74-2C6B782309DF}" type="sibTrans" cxnId="{EA5C1AD8-BC10-4D3B-9747-8EF0F220D341}">
      <dgm:prSet/>
      <dgm:spPr/>
      <dgm:t>
        <a:bodyPr/>
        <a:lstStyle/>
        <a:p>
          <a:endParaRPr lang="en-US" sz="1400"/>
        </a:p>
      </dgm:t>
    </dgm:pt>
    <dgm:pt modelId="{140E7FB8-BE1E-4D9D-B089-59DA040D2436}">
      <dgm:prSet phldrT="[Text]" custT="1"/>
      <dgm:spPr>
        <a:solidFill>
          <a:schemeClr val="accent6">
            <a:lumMod val="20000"/>
            <a:lumOff val="80000"/>
          </a:schemeClr>
        </a:solidFill>
        <a:ln>
          <a:solidFill>
            <a:srgbClr val="002060"/>
          </a:solidFill>
        </a:ln>
      </dgm:spPr>
      <dgm:t>
        <a:bodyPr/>
        <a:lstStyle/>
        <a:p>
          <a:pPr algn="ctr">
            <a:lnSpc>
              <a:spcPct val="100000"/>
            </a:lnSpc>
            <a:spcAft>
              <a:spcPts val="0"/>
            </a:spcAft>
          </a:pPr>
          <a:r>
            <a:rPr lang="en-US" sz="1800" i="1" dirty="0">
              <a:solidFill>
                <a:sysClr val="windowText" lastClr="000000"/>
              </a:solidFill>
            </a:rPr>
            <a:t>Boolean </a:t>
          </a:r>
          <a:r>
            <a:rPr lang="en-US" sz="1600" i="1" dirty="0">
              <a:solidFill>
                <a:sysClr val="windowText" lastClr="000000"/>
              </a:solidFill>
            </a:rPr>
            <a:t>(</a:t>
          </a:r>
          <a:r>
            <a:rPr lang="en-US" sz="1600" i="1" dirty="0" err="1">
              <a:solidFill>
                <a:sysClr val="windowText" lastClr="000000"/>
              </a:solidFill>
            </a:rPr>
            <a:t>Kiểu</a:t>
          </a:r>
          <a:r>
            <a:rPr lang="en-US" sz="1600" i="1" dirty="0">
              <a:solidFill>
                <a:sysClr val="windowText" lastClr="000000"/>
              </a:solidFill>
            </a:rPr>
            <a:t> </a:t>
          </a:r>
          <a:r>
            <a:rPr lang="en-US" sz="1600" i="1" dirty="0" err="1">
              <a:solidFill>
                <a:sysClr val="windowText" lastClr="000000"/>
              </a:solidFill>
            </a:rPr>
            <a:t>luận</a:t>
          </a:r>
          <a:r>
            <a:rPr lang="en-US" sz="1600" i="1" dirty="0">
              <a:solidFill>
                <a:sysClr val="windowText" lastClr="000000"/>
              </a:solidFill>
            </a:rPr>
            <a:t> </a:t>
          </a:r>
          <a:r>
            <a:rPr lang="en-US" sz="1600" i="1" dirty="0" err="1">
              <a:solidFill>
                <a:sysClr val="windowText" lastClr="000000"/>
              </a:solidFill>
            </a:rPr>
            <a:t>lý</a:t>
          </a:r>
          <a:r>
            <a:rPr lang="en-US" sz="1600" i="1" dirty="0">
              <a:solidFill>
                <a:sysClr val="windowText" lastClr="000000"/>
              </a:solidFill>
            </a:rPr>
            <a:t>)</a:t>
          </a:r>
          <a:endParaRPr lang="en-US" sz="1800" i="1" dirty="0">
            <a:solidFill>
              <a:sysClr val="windowText" lastClr="000000"/>
            </a:solidFill>
          </a:endParaRPr>
        </a:p>
      </dgm:t>
    </dgm:pt>
    <dgm:pt modelId="{A0FD0AF7-3583-4553-8316-A32BAC9FCFBB}" type="parTrans" cxnId="{67A1CE50-7134-440B-93E1-2DC18BD20090}">
      <dgm:prSet custT="1">
        <dgm:style>
          <a:lnRef idx="1">
            <a:schemeClr val="dk1"/>
          </a:lnRef>
          <a:fillRef idx="0">
            <a:schemeClr val="dk1"/>
          </a:fillRef>
          <a:effectRef idx="0">
            <a:schemeClr val="dk1"/>
          </a:effectRef>
          <a:fontRef idx="minor">
            <a:schemeClr val="tx1"/>
          </a:fontRef>
        </dgm:style>
      </dgm:prSet>
      <dgm:spPr/>
      <dgm:t>
        <a:bodyPr/>
        <a:lstStyle/>
        <a:p>
          <a:endParaRPr lang="en-US" sz="300"/>
        </a:p>
      </dgm:t>
    </dgm:pt>
    <dgm:pt modelId="{B4C99783-019E-492F-9A70-8212E4E191EB}" type="sibTrans" cxnId="{67A1CE50-7134-440B-93E1-2DC18BD20090}">
      <dgm:prSet/>
      <dgm:spPr/>
      <dgm:t>
        <a:bodyPr/>
        <a:lstStyle/>
        <a:p>
          <a:endParaRPr lang="en-US" sz="1400"/>
        </a:p>
      </dgm:t>
    </dgm:pt>
    <dgm:pt modelId="{47F107C6-7C8D-4F80-B924-C29F10B80A6E}">
      <dgm:prSet phldrT="[Text]" custT="1"/>
      <dgm:spPr>
        <a:solidFill>
          <a:schemeClr val="accent4">
            <a:lumMod val="20000"/>
            <a:lumOff val="80000"/>
          </a:schemeClr>
        </a:solidFill>
        <a:ln>
          <a:solidFill>
            <a:srgbClr val="002060"/>
          </a:solidFill>
        </a:ln>
      </dgm:spPr>
      <dgm:t>
        <a:bodyPr/>
        <a:lstStyle/>
        <a:p>
          <a:pPr>
            <a:lnSpc>
              <a:spcPct val="100000"/>
            </a:lnSpc>
            <a:spcAft>
              <a:spcPts val="0"/>
            </a:spcAft>
          </a:pPr>
          <a:r>
            <a:rPr lang="en-US" sz="1800" b="1" dirty="0" err="1">
              <a:solidFill>
                <a:sysClr val="windowText" lastClr="000000"/>
              </a:solidFill>
            </a:rPr>
            <a:t>Kiểu</a:t>
          </a:r>
          <a:r>
            <a:rPr lang="en-US" sz="1800" b="1" dirty="0">
              <a:solidFill>
                <a:sysClr val="windowText" lastClr="000000"/>
              </a:solidFill>
            </a:rPr>
            <a:t> </a:t>
          </a:r>
          <a:r>
            <a:rPr lang="en-US" sz="1800" b="1" dirty="0" err="1">
              <a:solidFill>
                <a:sysClr val="windowText" lastClr="000000"/>
              </a:solidFill>
            </a:rPr>
            <a:t>dữ</a:t>
          </a:r>
          <a:r>
            <a:rPr lang="en-US" sz="1800" b="1" dirty="0">
              <a:solidFill>
                <a:sysClr val="windowText" lastClr="000000"/>
              </a:solidFill>
            </a:rPr>
            <a:t> </a:t>
          </a:r>
          <a:r>
            <a:rPr lang="en-US" sz="1800" b="1" dirty="0" err="1">
              <a:solidFill>
                <a:sysClr val="windowText" lastClr="000000"/>
              </a:solidFill>
            </a:rPr>
            <a:t>liệu</a:t>
          </a:r>
          <a:r>
            <a:rPr lang="en-US" sz="1800" b="1" dirty="0">
              <a:solidFill>
                <a:sysClr val="windowText" lastClr="000000"/>
              </a:solidFill>
            </a:rPr>
            <a:t> </a:t>
          </a:r>
        </a:p>
        <a:p>
          <a:pPr>
            <a:lnSpc>
              <a:spcPct val="100000"/>
            </a:lnSpc>
            <a:spcAft>
              <a:spcPts val="0"/>
            </a:spcAft>
          </a:pPr>
          <a:r>
            <a:rPr lang="en-US" sz="1800" b="1" dirty="0" err="1">
              <a:solidFill>
                <a:sysClr val="windowText" lastClr="000000"/>
              </a:solidFill>
            </a:rPr>
            <a:t>dạng</a:t>
          </a:r>
          <a:r>
            <a:rPr lang="en-US" sz="1800" b="1" dirty="0">
              <a:solidFill>
                <a:sysClr val="windowText" lastClr="000000"/>
              </a:solidFill>
            </a:rPr>
            <a:t> </a:t>
          </a:r>
          <a:r>
            <a:rPr lang="en-US" sz="1800" b="1" dirty="0" err="1">
              <a:solidFill>
                <a:sysClr val="windowText" lastClr="000000"/>
              </a:solidFill>
            </a:rPr>
            <a:t>danh</a:t>
          </a:r>
          <a:r>
            <a:rPr lang="en-US" sz="1800" b="1" dirty="0">
              <a:solidFill>
                <a:sysClr val="windowText" lastClr="000000"/>
              </a:solidFill>
            </a:rPr>
            <a:t> </a:t>
          </a:r>
          <a:r>
            <a:rPr lang="en-US" sz="1800" b="1" dirty="0" err="1">
              <a:solidFill>
                <a:sysClr val="windowText" lastClr="000000"/>
              </a:solidFill>
            </a:rPr>
            <a:t>sách</a:t>
          </a:r>
          <a:endParaRPr lang="en-US" sz="1800" b="1" dirty="0">
            <a:solidFill>
              <a:sysClr val="windowText" lastClr="000000"/>
            </a:solidFill>
          </a:endParaRPr>
        </a:p>
      </dgm:t>
    </dgm:pt>
    <dgm:pt modelId="{A739E515-3F69-484B-A603-488B700F19C3}" type="parTrans" cxnId="{1CA38C97-7CF0-43E5-BC1A-F6BA06C4F022}">
      <dgm:prSet custT="1">
        <dgm:style>
          <a:lnRef idx="1">
            <a:schemeClr val="dk1"/>
          </a:lnRef>
          <a:fillRef idx="0">
            <a:schemeClr val="dk1"/>
          </a:fillRef>
          <a:effectRef idx="0">
            <a:schemeClr val="dk1"/>
          </a:effectRef>
          <a:fontRef idx="minor">
            <a:schemeClr val="tx1"/>
          </a:fontRef>
        </dgm:style>
      </dgm:prSet>
      <dgm:spPr/>
      <dgm:t>
        <a:bodyPr/>
        <a:lstStyle/>
        <a:p>
          <a:endParaRPr lang="en-US" sz="300"/>
        </a:p>
      </dgm:t>
    </dgm:pt>
    <dgm:pt modelId="{27623AD8-D2FF-48AB-95A8-931A19D99D07}" type="sibTrans" cxnId="{1CA38C97-7CF0-43E5-BC1A-F6BA06C4F022}">
      <dgm:prSet/>
      <dgm:spPr/>
      <dgm:t>
        <a:bodyPr/>
        <a:lstStyle/>
        <a:p>
          <a:endParaRPr lang="en-US" sz="1400"/>
        </a:p>
      </dgm:t>
    </dgm:pt>
    <dgm:pt modelId="{40CB4E0F-886C-44B9-90FE-F33823DB9BA8}">
      <dgm:prSet phldrT="[Text]" custT="1"/>
      <dgm:spPr>
        <a:solidFill>
          <a:schemeClr val="accent6">
            <a:lumMod val="20000"/>
            <a:lumOff val="80000"/>
          </a:schemeClr>
        </a:solidFill>
        <a:ln>
          <a:solidFill>
            <a:srgbClr val="002060"/>
          </a:solidFill>
        </a:ln>
      </dgm:spPr>
      <dgm:t>
        <a:bodyPr/>
        <a:lstStyle/>
        <a:p>
          <a:pPr algn="ctr">
            <a:lnSpc>
              <a:spcPct val="100000"/>
            </a:lnSpc>
            <a:spcAft>
              <a:spcPts val="0"/>
            </a:spcAft>
          </a:pPr>
          <a:r>
            <a:rPr lang="en-US" sz="1800" i="1">
              <a:solidFill>
                <a:sysClr val="windowText" lastClr="000000"/>
              </a:solidFill>
            </a:rPr>
            <a:t>List</a:t>
          </a:r>
        </a:p>
      </dgm:t>
    </dgm:pt>
    <dgm:pt modelId="{116A32A4-FF02-4978-8BF0-A01CE29B9219}" type="parTrans" cxnId="{EB767D9A-0C29-4DC5-969F-50087A9DCEA3}">
      <dgm:prSet custT="1">
        <dgm:style>
          <a:lnRef idx="1">
            <a:schemeClr val="dk1"/>
          </a:lnRef>
          <a:fillRef idx="0">
            <a:schemeClr val="dk1"/>
          </a:fillRef>
          <a:effectRef idx="0">
            <a:schemeClr val="dk1"/>
          </a:effectRef>
          <a:fontRef idx="minor">
            <a:schemeClr val="tx1"/>
          </a:fontRef>
        </dgm:style>
      </dgm:prSet>
      <dgm:spPr/>
      <dgm:t>
        <a:bodyPr/>
        <a:lstStyle/>
        <a:p>
          <a:endParaRPr lang="en-US" sz="300"/>
        </a:p>
      </dgm:t>
    </dgm:pt>
    <dgm:pt modelId="{1ECD2FBE-D5A9-44FD-BECF-C521936A414B}" type="sibTrans" cxnId="{EB767D9A-0C29-4DC5-969F-50087A9DCEA3}">
      <dgm:prSet/>
      <dgm:spPr/>
      <dgm:t>
        <a:bodyPr/>
        <a:lstStyle/>
        <a:p>
          <a:endParaRPr lang="en-US" sz="1400"/>
        </a:p>
      </dgm:t>
    </dgm:pt>
    <dgm:pt modelId="{5022EE8B-7B9F-459A-AA94-48057645B403}">
      <dgm:prSet phldrT="[Text]" custT="1"/>
      <dgm:spPr>
        <a:solidFill>
          <a:schemeClr val="accent6">
            <a:lumMod val="20000"/>
            <a:lumOff val="80000"/>
          </a:schemeClr>
        </a:solidFill>
        <a:ln>
          <a:solidFill>
            <a:srgbClr val="002060"/>
          </a:solidFill>
        </a:ln>
      </dgm:spPr>
      <dgm:t>
        <a:bodyPr/>
        <a:lstStyle/>
        <a:p>
          <a:pPr algn="ctr">
            <a:lnSpc>
              <a:spcPct val="100000"/>
            </a:lnSpc>
            <a:spcAft>
              <a:spcPts val="0"/>
            </a:spcAft>
          </a:pPr>
          <a:r>
            <a:rPr lang="en-US" sz="1800" i="1">
              <a:solidFill>
                <a:sysClr val="windowText" lastClr="000000"/>
              </a:solidFill>
            </a:rPr>
            <a:t>String </a:t>
          </a:r>
          <a:r>
            <a:rPr lang="en-US" sz="1600" i="1">
              <a:solidFill>
                <a:sysClr val="windowText" lastClr="000000"/>
              </a:solidFill>
            </a:rPr>
            <a:t>(Kiểu chuỗi)</a:t>
          </a:r>
        </a:p>
      </dgm:t>
    </dgm:pt>
    <dgm:pt modelId="{C44070DB-8F36-4542-BC6B-336627433B21}" type="parTrans" cxnId="{8A798BD1-43C4-429E-B92F-39ABBB6E73B7}">
      <dgm:prSet custT="1">
        <dgm:style>
          <a:lnRef idx="1">
            <a:schemeClr val="dk1"/>
          </a:lnRef>
          <a:fillRef idx="0">
            <a:schemeClr val="dk1"/>
          </a:fillRef>
          <a:effectRef idx="0">
            <a:schemeClr val="dk1"/>
          </a:effectRef>
          <a:fontRef idx="minor">
            <a:schemeClr val="tx1"/>
          </a:fontRef>
        </dgm:style>
      </dgm:prSet>
      <dgm:spPr/>
      <dgm:t>
        <a:bodyPr/>
        <a:lstStyle/>
        <a:p>
          <a:endParaRPr lang="en-US" sz="300"/>
        </a:p>
      </dgm:t>
    </dgm:pt>
    <dgm:pt modelId="{C094D7B7-ABF0-4CF0-BD7F-10C8438A056C}" type="sibTrans" cxnId="{8A798BD1-43C4-429E-B92F-39ABBB6E73B7}">
      <dgm:prSet/>
      <dgm:spPr/>
      <dgm:t>
        <a:bodyPr/>
        <a:lstStyle/>
        <a:p>
          <a:endParaRPr lang="en-US" sz="1400"/>
        </a:p>
      </dgm:t>
    </dgm:pt>
    <dgm:pt modelId="{66E294D5-03FF-4B1B-9A3C-E384D3AC851C}">
      <dgm:prSet phldrT="[Text]" custT="1"/>
      <dgm:spPr>
        <a:solidFill>
          <a:schemeClr val="accent6">
            <a:lumMod val="20000"/>
            <a:lumOff val="80000"/>
          </a:schemeClr>
        </a:solidFill>
        <a:ln>
          <a:solidFill>
            <a:srgbClr val="002060"/>
          </a:solidFill>
        </a:ln>
      </dgm:spPr>
      <dgm:t>
        <a:bodyPr/>
        <a:lstStyle/>
        <a:p>
          <a:pPr algn="ctr">
            <a:lnSpc>
              <a:spcPct val="100000"/>
            </a:lnSpc>
            <a:spcAft>
              <a:spcPts val="0"/>
            </a:spcAft>
          </a:pPr>
          <a:r>
            <a:rPr lang="en-US" sz="1800" i="1">
              <a:solidFill>
                <a:sysClr val="windowText" lastClr="000000"/>
              </a:solidFill>
            </a:rPr>
            <a:t>Tuple</a:t>
          </a:r>
        </a:p>
      </dgm:t>
    </dgm:pt>
    <dgm:pt modelId="{91B742B8-0D46-4587-A875-49643C8B3D2F}" type="parTrans" cxnId="{BC79FCBD-CC27-460D-B3F6-610D63F1D00E}">
      <dgm:prSet custT="1">
        <dgm:style>
          <a:lnRef idx="1">
            <a:schemeClr val="dk1"/>
          </a:lnRef>
          <a:fillRef idx="0">
            <a:schemeClr val="dk1"/>
          </a:fillRef>
          <a:effectRef idx="0">
            <a:schemeClr val="dk1"/>
          </a:effectRef>
          <a:fontRef idx="minor">
            <a:schemeClr val="tx1"/>
          </a:fontRef>
        </dgm:style>
      </dgm:prSet>
      <dgm:spPr/>
      <dgm:t>
        <a:bodyPr/>
        <a:lstStyle/>
        <a:p>
          <a:endParaRPr lang="en-US" sz="300"/>
        </a:p>
      </dgm:t>
    </dgm:pt>
    <dgm:pt modelId="{FB999A00-2EF0-49CA-A3BE-0D8D52937E2C}" type="sibTrans" cxnId="{BC79FCBD-CC27-460D-B3F6-610D63F1D00E}">
      <dgm:prSet/>
      <dgm:spPr/>
      <dgm:t>
        <a:bodyPr/>
        <a:lstStyle/>
        <a:p>
          <a:endParaRPr lang="en-US" sz="1400"/>
        </a:p>
      </dgm:t>
    </dgm:pt>
    <dgm:pt modelId="{7E39BB9C-5B1F-4916-BBC7-43A11D3E50DB}">
      <dgm:prSet phldrT="[Text]" custT="1"/>
      <dgm:spPr>
        <a:solidFill>
          <a:schemeClr val="accent6">
            <a:lumMod val="20000"/>
            <a:lumOff val="80000"/>
          </a:schemeClr>
        </a:solidFill>
        <a:ln>
          <a:solidFill>
            <a:srgbClr val="002060"/>
          </a:solidFill>
        </a:ln>
      </dgm:spPr>
      <dgm:t>
        <a:bodyPr/>
        <a:lstStyle/>
        <a:p>
          <a:pPr algn="ctr">
            <a:lnSpc>
              <a:spcPct val="100000"/>
            </a:lnSpc>
            <a:spcAft>
              <a:spcPts val="0"/>
            </a:spcAft>
          </a:pPr>
          <a:r>
            <a:rPr lang="en-US" sz="1800" i="1" dirty="0">
              <a:solidFill>
                <a:sysClr val="windowText" lastClr="000000"/>
              </a:solidFill>
            </a:rPr>
            <a:t>Dictionary</a:t>
          </a:r>
        </a:p>
      </dgm:t>
    </dgm:pt>
    <dgm:pt modelId="{8D77E413-A1F1-419A-9614-F69379FB13EE}" type="parTrans" cxnId="{C6912D69-254A-4725-9420-0B3344707BCB}">
      <dgm:prSet custT="1">
        <dgm:style>
          <a:lnRef idx="1">
            <a:schemeClr val="dk1"/>
          </a:lnRef>
          <a:fillRef idx="0">
            <a:schemeClr val="dk1"/>
          </a:fillRef>
          <a:effectRef idx="0">
            <a:schemeClr val="dk1"/>
          </a:effectRef>
          <a:fontRef idx="minor">
            <a:schemeClr val="tx1"/>
          </a:fontRef>
        </dgm:style>
      </dgm:prSet>
      <dgm:spPr/>
      <dgm:t>
        <a:bodyPr/>
        <a:lstStyle/>
        <a:p>
          <a:endParaRPr lang="en-US" sz="300"/>
        </a:p>
      </dgm:t>
    </dgm:pt>
    <dgm:pt modelId="{5972E18A-AB48-4618-91AE-E28673575038}" type="sibTrans" cxnId="{C6912D69-254A-4725-9420-0B3344707BCB}">
      <dgm:prSet/>
      <dgm:spPr/>
      <dgm:t>
        <a:bodyPr/>
        <a:lstStyle/>
        <a:p>
          <a:endParaRPr lang="en-US" sz="1400"/>
        </a:p>
      </dgm:t>
    </dgm:pt>
    <dgm:pt modelId="{1A9977DE-0252-48E7-8FD9-892039201959}">
      <dgm:prSet phldrT="[Text]" custT="1"/>
      <dgm:spPr>
        <a:solidFill>
          <a:schemeClr val="accent6">
            <a:lumMod val="20000"/>
            <a:lumOff val="80000"/>
          </a:schemeClr>
        </a:solidFill>
        <a:ln>
          <a:solidFill>
            <a:srgbClr val="002060"/>
          </a:solidFill>
        </a:ln>
      </dgm:spPr>
      <dgm:t>
        <a:bodyPr/>
        <a:lstStyle/>
        <a:p>
          <a:pPr algn="ctr">
            <a:lnSpc>
              <a:spcPct val="100000"/>
            </a:lnSpc>
            <a:spcAft>
              <a:spcPts val="0"/>
            </a:spcAft>
          </a:pPr>
          <a:r>
            <a:rPr lang="en-US" sz="1800" i="1">
              <a:solidFill>
                <a:sysClr val="windowText" lastClr="000000"/>
              </a:solidFill>
            </a:rPr>
            <a:t>Set</a:t>
          </a:r>
        </a:p>
      </dgm:t>
    </dgm:pt>
    <dgm:pt modelId="{3F5865BC-03EF-4767-AFC7-A4090CB54CF6}" type="parTrans" cxnId="{FCF8B3D3-BD0E-4497-8DD5-DB6B3518B8B8}">
      <dgm:prSet custT="1">
        <dgm:style>
          <a:lnRef idx="1">
            <a:schemeClr val="dk1"/>
          </a:lnRef>
          <a:fillRef idx="0">
            <a:schemeClr val="dk1"/>
          </a:fillRef>
          <a:effectRef idx="0">
            <a:schemeClr val="dk1"/>
          </a:effectRef>
          <a:fontRef idx="minor">
            <a:schemeClr val="tx1"/>
          </a:fontRef>
        </dgm:style>
      </dgm:prSet>
      <dgm:spPr/>
      <dgm:t>
        <a:bodyPr/>
        <a:lstStyle/>
        <a:p>
          <a:endParaRPr lang="en-US" sz="300"/>
        </a:p>
      </dgm:t>
    </dgm:pt>
    <dgm:pt modelId="{01AC1227-2952-4573-9ED3-56A091098423}" type="sibTrans" cxnId="{FCF8B3D3-BD0E-4497-8DD5-DB6B3518B8B8}">
      <dgm:prSet/>
      <dgm:spPr/>
      <dgm:t>
        <a:bodyPr/>
        <a:lstStyle/>
        <a:p>
          <a:endParaRPr lang="en-US" sz="1400"/>
        </a:p>
      </dgm:t>
    </dgm:pt>
    <dgm:pt modelId="{6667A714-ADF4-46C8-AFAD-92C81F0F8452}">
      <dgm:prSet phldrT="[Text]" custT="1"/>
      <dgm:spPr>
        <a:solidFill>
          <a:schemeClr val="bg1"/>
        </a:solidFill>
        <a:ln>
          <a:solidFill>
            <a:srgbClr val="002060"/>
          </a:solidFill>
        </a:ln>
      </dgm:spPr>
      <dgm:t>
        <a:bodyPr/>
        <a:lstStyle/>
        <a:p>
          <a:pPr algn="ctr">
            <a:lnSpc>
              <a:spcPct val="100000"/>
            </a:lnSpc>
            <a:spcAft>
              <a:spcPts val="0"/>
            </a:spcAft>
          </a:pPr>
          <a:r>
            <a:rPr lang="en-US" sz="1400" i="1">
              <a:solidFill>
                <a:sysClr val="windowText" lastClr="000000"/>
              </a:solidFill>
            </a:rPr>
            <a:t>int</a:t>
          </a:r>
        </a:p>
      </dgm:t>
    </dgm:pt>
    <dgm:pt modelId="{03E23A55-855A-47B6-9409-CA3E7D14A3C8}" type="parTrans" cxnId="{26FDB8C8-141B-4F3B-8FC2-BE22B472C25D}">
      <dgm:prSet custT="1">
        <dgm:style>
          <a:lnRef idx="1">
            <a:schemeClr val="dk1"/>
          </a:lnRef>
          <a:fillRef idx="0">
            <a:schemeClr val="dk1"/>
          </a:fillRef>
          <a:effectRef idx="0">
            <a:schemeClr val="dk1"/>
          </a:effectRef>
          <a:fontRef idx="minor">
            <a:schemeClr val="tx1"/>
          </a:fontRef>
        </dgm:style>
      </dgm:prSet>
      <dgm:spPr/>
      <dgm:t>
        <a:bodyPr/>
        <a:lstStyle/>
        <a:p>
          <a:endParaRPr lang="en-US" sz="300"/>
        </a:p>
      </dgm:t>
    </dgm:pt>
    <dgm:pt modelId="{76F1D65A-682B-46F8-86E2-E99C2EF9C155}" type="sibTrans" cxnId="{26FDB8C8-141B-4F3B-8FC2-BE22B472C25D}">
      <dgm:prSet/>
      <dgm:spPr/>
      <dgm:t>
        <a:bodyPr/>
        <a:lstStyle/>
        <a:p>
          <a:endParaRPr lang="en-US" sz="1400"/>
        </a:p>
      </dgm:t>
    </dgm:pt>
    <dgm:pt modelId="{CBC05A2A-7BBA-457A-B81B-766B639B4C28}">
      <dgm:prSet phldrT="[Text]" custT="1"/>
      <dgm:spPr>
        <a:solidFill>
          <a:schemeClr val="bg1"/>
        </a:solidFill>
        <a:ln>
          <a:solidFill>
            <a:srgbClr val="002060"/>
          </a:solidFill>
        </a:ln>
      </dgm:spPr>
      <dgm:t>
        <a:bodyPr/>
        <a:lstStyle/>
        <a:p>
          <a:pPr algn="ctr">
            <a:lnSpc>
              <a:spcPct val="100000"/>
            </a:lnSpc>
            <a:spcAft>
              <a:spcPts val="0"/>
            </a:spcAft>
          </a:pPr>
          <a:r>
            <a:rPr lang="en-US" sz="1400" i="1">
              <a:solidFill>
                <a:sysClr val="windowText" lastClr="000000"/>
              </a:solidFill>
            </a:rPr>
            <a:t>float</a:t>
          </a:r>
        </a:p>
      </dgm:t>
    </dgm:pt>
    <dgm:pt modelId="{1C2F3933-8542-452F-8428-303FA14126EF}" type="parTrans" cxnId="{0610A836-3F8F-423A-BE38-FF5F3899AFD3}">
      <dgm:prSet custT="1">
        <dgm:style>
          <a:lnRef idx="1">
            <a:schemeClr val="dk1"/>
          </a:lnRef>
          <a:fillRef idx="0">
            <a:schemeClr val="dk1"/>
          </a:fillRef>
          <a:effectRef idx="0">
            <a:schemeClr val="dk1"/>
          </a:effectRef>
          <a:fontRef idx="minor">
            <a:schemeClr val="tx1"/>
          </a:fontRef>
        </dgm:style>
      </dgm:prSet>
      <dgm:spPr/>
      <dgm:t>
        <a:bodyPr/>
        <a:lstStyle/>
        <a:p>
          <a:endParaRPr lang="en-US" sz="300"/>
        </a:p>
      </dgm:t>
    </dgm:pt>
    <dgm:pt modelId="{69CAD05A-1D6C-411C-BEBE-E617A85AB5B5}" type="sibTrans" cxnId="{0610A836-3F8F-423A-BE38-FF5F3899AFD3}">
      <dgm:prSet/>
      <dgm:spPr/>
      <dgm:t>
        <a:bodyPr/>
        <a:lstStyle/>
        <a:p>
          <a:endParaRPr lang="en-US" sz="1400"/>
        </a:p>
      </dgm:t>
    </dgm:pt>
    <dgm:pt modelId="{5742CDF6-370B-4DD0-BE33-8B0B1791F3C8}">
      <dgm:prSet phldrT="[Text]" custT="1"/>
      <dgm:spPr>
        <a:solidFill>
          <a:schemeClr val="bg1"/>
        </a:solidFill>
        <a:ln>
          <a:solidFill>
            <a:srgbClr val="002060"/>
          </a:solidFill>
        </a:ln>
      </dgm:spPr>
      <dgm:t>
        <a:bodyPr/>
        <a:lstStyle/>
        <a:p>
          <a:pPr algn="ctr">
            <a:lnSpc>
              <a:spcPct val="100000"/>
            </a:lnSpc>
            <a:spcAft>
              <a:spcPts val="0"/>
            </a:spcAft>
          </a:pPr>
          <a:r>
            <a:rPr lang="en-US" sz="1400" i="1">
              <a:solidFill>
                <a:sysClr val="windowText" lastClr="000000"/>
              </a:solidFill>
            </a:rPr>
            <a:t>complex</a:t>
          </a:r>
        </a:p>
      </dgm:t>
    </dgm:pt>
    <dgm:pt modelId="{A56C57CD-12D4-4F71-A06E-22FB1DBB753B}" type="parTrans" cxnId="{506500EB-26EB-4733-89EF-2E2D539C92EE}">
      <dgm:prSet custT="1">
        <dgm:style>
          <a:lnRef idx="1">
            <a:schemeClr val="dk1"/>
          </a:lnRef>
          <a:fillRef idx="0">
            <a:schemeClr val="dk1"/>
          </a:fillRef>
          <a:effectRef idx="0">
            <a:schemeClr val="dk1"/>
          </a:effectRef>
          <a:fontRef idx="minor">
            <a:schemeClr val="tx1"/>
          </a:fontRef>
        </dgm:style>
      </dgm:prSet>
      <dgm:spPr/>
      <dgm:t>
        <a:bodyPr/>
        <a:lstStyle/>
        <a:p>
          <a:endParaRPr lang="en-US" sz="300"/>
        </a:p>
      </dgm:t>
    </dgm:pt>
    <dgm:pt modelId="{D76AC15D-5007-4DC7-BEE4-CB2135248D80}" type="sibTrans" cxnId="{506500EB-26EB-4733-89EF-2E2D539C92EE}">
      <dgm:prSet/>
      <dgm:spPr/>
      <dgm:t>
        <a:bodyPr/>
        <a:lstStyle/>
        <a:p>
          <a:endParaRPr lang="en-US" sz="1400"/>
        </a:p>
      </dgm:t>
    </dgm:pt>
    <dgm:pt modelId="{03C241A6-73E0-402C-9EC2-8AE358190B4A}" type="pres">
      <dgm:prSet presAssocID="{BA4622AA-8E8B-40BF-9489-DA18D227079E}" presName="diagram" presStyleCnt="0">
        <dgm:presLayoutVars>
          <dgm:chPref val="1"/>
          <dgm:dir/>
          <dgm:animOne val="branch"/>
          <dgm:animLvl val="lvl"/>
          <dgm:resizeHandles val="exact"/>
        </dgm:presLayoutVars>
      </dgm:prSet>
      <dgm:spPr/>
    </dgm:pt>
    <dgm:pt modelId="{5B3E6424-12EC-4908-95CD-59466D88788E}" type="pres">
      <dgm:prSet presAssocID="{82EE726E-2B63-4EDD-AF2D-2E42100DA34E}" presName="root1" presStyleCnt="0"/>
      <dgm:spPr/>
    </dgm:pt>
    <dgm:pt modelId="{425D5F5C-0610-4FEA-BF87-06D494EE2ED0}" type="pres">
      <dgm:prSet presAssocID="{82EE726E-2B63-4EDD-AF2D-2E42100DA34E}" presName="LevelOneTextNode" presStyleLbl="node0" presStyleIdx="0" presStyleCnt="1" custScaleX="71126" custScaleY="168289">
        <dgm:presLayoutVars>
          <dgm:chPref val="3"/>
        </dgm:presLayoutVars>
      </dgm:prSet>
      <dgm:spPr/>
    </dgm:pt>
    <dgm:pt modelId="{F481647F-9CB3-44AE-B967-F23A1D53828C}" type="pres">
      <dgm:prSet presAssocID="{82EE726E-2B63-4EDD-AF2D-2E42100DA34E}" presName="level2hierChild" presStyleCnt="0"/>
      <dgm:spPr/>
    </dgm:pt>
    <dgm:pt modelId="{0DE6B1B1-1E45-41C6-AE94-8F784440145A}" type="pres">
      <dgm:prSet presAssocID="{F970617B-7697-463E-B78F-E4EC3E7EAA35}" presName="conn2-1" presStyleLbl="parChTrans1D2" presStyleIdx="0" presStyleCnt="2"/>
      <dgm:spPr/>
    </dgm:pt>
    <dgm:pt modelId="{E4B5A963-403E-4987-87A3-FE564FBE6705}" type="pres">
      <dgm:prSet presAssocID="{F970617B-7697-463E-B78F-E4EC3E7EAA35}" presName="connTx" presStyleLbl="parChTrans1D2" presStyleIdx="0" presStyleCnt="2"/>
      <dgm:spPr/>
    </dgm:pt>
    <dgm:pt modelId="{68AB5CA6-8974-48BE-BD3C-4C80F4B9FFCB}" type="pres">
      <dgm:prSet presAssocID="{0961F417-E8C8-4F57-9E05-AC5C4B1730CC}" presName="root2" presStyleCnt="0"/>
      <dgm:spPr/>
    </dgm:pt>
    <dgm:pt modelId="{96575907-F7FB-4223-92CA-3F6FFE0BACB7}" type="pres">
      <dgm:prSet presAssocID="{0961F417-E8C8-4F57-9E05-AC5C4B1730CC}" presName="LevelTwoTextNode" presStyleLbl="node2" presStyleIdx="0" presStyleCnt="2" custScaleX="151303" custScaleY="153854">
        <dgm:presLayoutVars>
          <dgm:chPref val="3"/>
        </dgm:presLayoutVars>
      </dgm:prSet>
      <dgm:spPr/>
    </dgm:pt>
    <dgm:pt modelId="{D762EED8-A38A-4E96-AE60-A3626A9B5008}" type="pres">
      <dgm:prSet presAssocID="{0961F417-E8C8-4F57-9E05-AC5C4B1730CC}" presName="level3hierChild" presStyleCnt="0"/>
      <dgm:spPr/>
    </dgm:pt>
    <dgm:pt modelId="{4FD52946-AC07-4639-9FDA-942FC5623045}" type="pres">
      <dgm:prSet presAssocID="{A7597A49-B1C2-47FB-8BF7-00AA5B14A75A}" presName="conn2-1" presStyleLbl="parChTrans1D3" presStyleIdx="0" presStyleCnt="7"/>
      <dgm:spPr/>
    </dgm:pt>
    <dgm:pt modelId="{DA2F3760-7981-432E-9CC2-BA99FAB55C8B}" type="pres">
      <dgm:prSet presAssocID="{A7597A49-B1C2-47FB-8BF7-00AA5B14A75A}" presName="connTx" presStyleLbl="parChTrans1D3" presStyleIdx="0" presStyleCnt="7"/>
      <dgm:spPr/>
    </dgm:pt>
    <dgm:pt modelId="{4C985A67-3383-484E-90C6-E6ABB32F3540}" type="pres">
      <dgm:prSet presAssocID="{7D5C25B5-9C8F-4C93-81B4-12EB2B7D99EF}" presName="root2" presStyleCnt="0"/>
      <dgm:spPr/>
    </dgm:pt>
    <dgm:pt modelId="{09D59EE2-023A-4F25-A28F-25309E37F63B}" type="pres">
      <dgm:prSet presAssocID="{7D5C25B5-9C8F-4C93-81B4-12EB2B7D99EF}" presName="LevelTwoTextNode" presStyleLbl="node3" presStyleIdx="0" presStyleCnt="7" custScaleX="224951" custScaleY="77592">
        <dgm:presLayoutVars>
          <dgm:chPref val="3"/>
        </dgm:presLayoutVars>
      </dgm:prSet>
      <dgm:spPr/>
    </dgm:pt>
    <dgm:pt modelId="{EAD0BEF0-2693-4B01-8CF9-2F36E0CF5967}" type="pres">
      <dgm:prSet presAssocID="{7D5C25B5-9C8F-4C93-81B4-12EB2B7D99EF}" presName="level3hierChild" presStyleCnt="0"/>
      <dgm:spPr/>
    </dgm:pt>
    <dgm:pt modelId="{2F37E3B5-360C-438F-BFDE-0AF44DBC8912}" type="pres">
      <dgm:prSet presAssocID="{03E23A55-855A-47B6-9409-CA3E7D14A3C8}" presName="conn2-1" presStyleLbl="parChTrans1D4" presStyleIdx="0" presStyleCnt="3"/>
      <dgm:spPr/>
    </dgm:pt>
    <dgm:pt modelId="{720F4A94-5A21-4713-BAE5-B727DD612FE0}" type="pres">
      <dgm:prSet presAssocID="{03E23A55-855A-47B6-9409-CA3E7D14A3C8}" presName="connTx" presStyleLbl="parChTrans1D4" presStyleIdx="0" presStyleCnt="3"/>
      <dgm:spPr/>
    </dgm:pt>
    <dgm:pt modelId="{6FC7E8CB-14C1-4947-9BA5-B0CFE608BFB5}" type="pres">
      <dgm:prSet presAssocID="{6667A714-ADF4-46C8-AFAD-92C81F0F8452}" presName="root2" presStyleCnt="0"/>
      <dgm:spPr/>
    </dgm:pt>
    <dgm:pt modelId="{3AF59F0A-CCB4-410C-9332-4127498D8F8A}" type="pres">
      <dgm:prSet presAssocID="{6667A714-ADF4-46C8-AFAD-92C81F0F8452}" presName="LevelTwoTextNode" presStyleLbl="node4" presStyleIdx="0" presStyleCnt="3" custScaleX="76927" custScaleY="53211">
        <dgm:presLayoutVars>
          <dgm:chPref val="3"/>
        </dgm:presLayoutVars>
      </dgm:prSet>
      <dgm:spPr/>
    </dgm:pt>
    <dgm:pt modelId="{5B32416C-A1FC-4FA8-894B-DCB38EE7B311}" type="pres">
      <dgm:prSet presAssocID="{6667A714-ADF4-46C8-AFAD-92C81F0F8452}" presName="level3hierChild" presStyleCnt="0"/>
      <dgm:spPr/>
    </dgm:pt>
    <dgm:pt modelId="{94109456-07DE-4FF6-B9F7-9536ACF90680}" type="pres">
      <dgm:prSet presAssocID="{1C2F3933-8542-452F-8428-303FA14126EF}" presName="conn2-1" presStyleLbl="parChTrans1D4" presStyleIdx="1" presStyleCnt="3"/>
      <dgm:spPr/>
    </dgm:pt>
    <dgm:pt modelId="{68A44B58-84AB-4A5D-90FC-F332B213DF59}" type="pres">
      <dgm:prSet presAssocID="{1C2F3933-8542-452F-8428-303FA14126EF}" presName="connTx" presStyleLbl="parChTrans1D4" presStyleIdx="1" presStyleCnt="3"/>
      <dgm:spPr/>
    </dgm:pt>
    <dgm:pt modelId="{C0BD3BF3-7F35-45D4-A89E-4975CAC7F712}" type="pres">
      <dgm:prSet presAssocID="{CBC05A2A-7BBA-457A-B81B-766B639B4C28}" presName="root2" presStyleCnt="0"/>
      <dgm:spPr/>
    </dgm:pt>
    <dgm:pt modelId="{18F10984-3E79-4788-B02E-DAB79A595D66}" type="pres">
      <dgm:prSet presAssocID="{CBC05A2A-7BBA-457A-B81B-766B639B4C28}" presName="LevelTwoTextNode" presStyleLbl="node4" presStyleIdx="1" presStyleCnt="3" custScaleX="76927" custScaleY="53211">
        <dgm:presLayoutVars>
          <dgm:chPref val="3"/>
        </dgm:presLayoutVars>
      </dgm:prSet>
      <dgm:spPr/>
    </dgm:pt>
    <dgm:pt modelId="{A36B6E3C-B608-4356-9AE9-733596AA2825}" type="pres">
      <dgm:prSet presAssocID="{CBC05A2A-7BBA-457A-B81B-766B639B4C28}" presName="level3hierChild" presStyleCnt="0"/>
      <dgm:spPr/>
    </dgm:pt>
    <dgm:pt modelId="{83FF1024-C586-4828-94A5-1CC5146A001F}" type="pres">
      <dgm:prSet presAssocID="{A56C57CD-12D4-4F71-A06E-22FB1DBB753B}" presName="conn2-1" presStyleLbl="parChTrans1D4" presStyleIdx="2" presStyleCnt="3"/>
      <dgm:spPr/>
    </dgm:pt>
    <dgm:pt modelId="{594BB0F9-F1CB-4DDF-9B07-B42D55D58AA8}" type="pres">
      <dgm:prSet presAssocID="{A56C57CD-12D4-4F71-A06E-22FB1DBB753B}" presName="connTx" presStyleLbl="parChTrans1D4" presStyleIdx="2" presStyleCnt="3"/>
      <dgm:spPr/>
    </dgm:pt>
    <dgm:pt modelId="{BBDFA1C3-3C60-4637-86F1-7F3C25FB1532}" type="pres">
      <dgm:prSet presAssocID="{5742CDF6-370B-4DD0-BE33-8B0B1791F3C8}" presName="root2" presStyleCnt="0"/>
      <dgm:spPr/>
    </dgm:pt>
    <dgm:pt modelId="{0094C79C-6D27-43B3-AE44-FEFD14642423}" type="pres">
      <dgm:prSet presAssocID="{5742CDF6-370B-4DD0-BE33-8B0B1791F3C8}" presName="LevelTwoTextNode" presStyleLbl="node4" presStyleIdx="2" presStyleCnt="3" custScaleX="76927" custScaleY="55947">
        <dgm:presLayoutVars>
          <dgm:chPref val="3"/>
        </dgm:presLayoutVars>
      </dgm:prSet>
      <dgm:spPr/>
    </dgm:pt>
    <dgm:pt modelId="{990F9692-7D92-49C1-8D99-8DD77E7D1A53}" type="pres">
      <dgm:prSet presAssocID="{5742CDF6-370B-4DD0-BE33-8B0B1791F3C8}" presName="level3hierChild" presStyleCnt="0"/>
      <dgm:spPr/>
    </dgm:pt>
    <dgm:pt modelId="{7BA20BDA-8FA2-4A67-BDF9-D4EAB57B09A9}" type="pres">
      <dgm:prSet presAssocID="{C44070DB-8F36-4542-BC6B-336627433B21}" presName="conn2-1" presStyleLbl="parChTrans1D3" presStyleIdx="1" presStyleCnt="7"/>
      <dgm:spPr/>
    </dgm:pt>
    <dgm:pt modelId="{DEE8E1DE-D899-42EC-BE60-F63DECA38C43}" type="pres">
      <dgm:prSet presAssocID="{C44070DB-8F36-4542-BC6B-336627433B21}" presName="connTx" presStyleLbl="parChTrans1D3" presStyleIdx="1" presStyleCnt="7"/>
      <dgm:spPr/>
    </dgm:pt>
    <dgm:pt modelId="{AF4B58DD-43A0-4774-A338-B23F4F21750A}" type="pres">
      <dgm:prSet presAssocID="{5022EE8B-7B9F-459A-AA94-48057645B403}" presName="root2" presStyleCnt="0"/>
      <dgm:spPr/>
    </dgm:pt>
    <dgm:pt modelId="{5D2EC6A2-E37E-4BE3-B1ED-8AA8F56C2308}" type="pres">
      <dgm:prSet presAssocID="{5022EE8B-7B9F-459A-AA94-48057645B403}" presName="LevelTwoTextNode" presStyleLbl="node3" presStyleIdx="1" presStyleCnt="7" custScaleX="224951" custScaleY="77592">
        <dgm:presLayoutVars>
          <dgm:chPref val="3"/>
        </dgm:presLayoutVars>
      </dgm:prSet>
      <dgm:spPr/>
    </dgm:pt>
    <dgm:pt modelId="{6C3316C2-7706-4423-8DCB-264E06D23BE5}" type="pres">
      <dgm:prSet presAssocID="{5022EE8B-7B9F-459A-AA94-48057645B403}" presName="level3hierChild" presStyleCnt="0"/>
      <dgm:spPr/>
    </dgm:pt>
    <dgm:pt modelId="{1B9DB3FA-7B5D-4A94-ADC8-0BC4EAF1F5A7}" type="pres">
      <dgm:prSet presAssocID="{A0FD0AF7-3583-4553-8316-A32BAC9FCFBB}" presName="conn2-1" presStyleLbl="parChTrans1D3" presStyleIdx="2" presStyleCnt="7"/>
      <dgm:spPr/>
    </dgm:pt>
    <dgm:pt modelId="{26E589EE-483C-4BB5-8112-D1CA7F1DB937}" type="pres">
      <dgm:prSet presAssocID="{A0FD0AF7-3583-4553-8316-A32BAC9FCFBB}" presName="connTx" presStyleLbl="parChTrans1D3" presStyleIdx="2" presStyleCnt="7"/>
      <dgm:spPr/>
    </dgm:pt>
    <dgm:pt modelId="{E0512634-3536-4076-A3D0-B3EFF61D6C5E}" type="pres">
      <dgm:prSet presAssocID="{140E7FB8-BE1E-4D9D-B089-59DA040D2436}" presName="root2" presStyleCnt="0"/>
      <dgm:spPr/>
    </dgm:pt>
    <dgm:pt modelId="{B1097CA9-CB25-4290-A9FB-EC62F913D94A}" type="pres">
      <dgm:prSet presAssocID="{140E7FB8-BE1E-4D9D-B089-59DA040D2436}" presName="LevelTwoTextNode" presStyleLbl="node3" presStyleIdx="2" presStyleCnt="7" custScaleX="224951" custScaleY="77592">
        <dgm:presLayoutVars>
          <dgm:chPref val="3"/>
        </dgm:presLayoutVars>
      </dgm:prSet>
      <dgm:spPr/>
    </dgm:pt>
    <dgm:pt modelId="{F7B0DB80-E5F2-46B9-9546-AF5F641C9FEF}" type="pres">
      <dgm:prSet presAssocID="{140E7FB8-BE1E-4D9D-B089-59DA040D2436}" presName="level3hierChild" presStyleCnt="0"/>
      <dgm:spPr/>
    </dgm:pt>
    <dgm:pt modelId="{8C0190C2-F9EE-4ED3-B72F-66B33BD6FFA2}" type="pres">
      <dgm:prSet presAssocID="{A739E515-3F69-484B-A603-488B700F19C3}" presName="conn2-1" presStyleLbl="parChTrans1D2" presStyleIdx="1" presStyleCnt="2"/>
      <dgm:spPr/>
    </dgm:pt>
    <dgm:pt modelId="{0D4EBF85-42B6-4841-9D87-6A79C17EEAF1}" type="pres">
      <dgm:prSet presAssocID="{A739E515-3F69-484B-A603-488B700F19C3}" presName="connTx" presStyleLbl="parChTrans1D2" presStyleIdx="1" presStyleCnt="2"/>
      <dgm:spPr/>
    </dgm:pt>
    <dgm:pt modelId="{5AA54EE9-1D61-4DC5-B3B6-9F319CF3B2D8}" type="pres">
      <dgm:prSet presAssocID="{47F107C6-7C8D-4F80-B924-C29F10B80A6E}" presName="root2" presStyleCnt="0"/>
      <dgm:spPr/>
    </dgm:pt>
    <dgm:pt modelId="{AB9CC56A-DB04-4223-AF21-37DF5C8C2A14}" type="pres">
      <dgm:prSet presAssocID="{47F107C6-7C8D-4F80-B924-C29F10B80A6E}" presName="LevelTwoTextNode" presStyleLbl="node2" presStyleIdx="1" presStyleCnt="2" custScaleX="151303" custScaleY="153854">
        <dgm:presLayoutVars>
          <dgm:chPref val="3"/>
        </dgm:presLayoutVars>
      </dgm:prSet>
      <dgm:spPr/>
    </dgm:pt>
    <dgm:pt modelId="{A13DE68C-6F5E-4AEE-8944-A647EF814538}" type="pres">
      <dgm:prSet presAssocID="{47F107C6-7C8D-4F80-B924-C29F10B80A6E}" presName="level3hierChild" presStyleCnt="0"/>
      <dgm:spPr/>
    </dgm:pt>
    <dgm:pt modelId="{9BAD4DB3-843B-4695-9EB3-DF5ED31EC6AD}" type="pres">
      <dgm:prSet presAssocID="{116A32A4-FF02-4978-8BF0-A01CE29B9219}" presName="conn2-1" presStyleLbl="parChTrans1D3" presStyleIdx="3" presStyleCnt="7"/>
      <dgm:spPr/>
    </dgm:pt>
    <dgm:pt modelId="{95F53632-AA0C-4191-8EAD-A7AC9C7B3FD3}" type="pres">
      <dgm:prSet presAssocID="{116A32A4-FF02-4978-8BF0-A01CE29B9219}" presName="connTx" presStyleLbl="parChTrans1D3" presStyleIdx="3" presStyleCnt="7"/>
      <dgm:spPr/>
    </dgm:pt>
    <dgm:pt modelId="{A33EC967-6F54-484A-B191-3F9FFCE25A31}" type="pres">
      <dgm:prSet presAssocID="{40CB4E0F-886C-44B9-90FE-F33823DB9BA8}" presName="root2" presStyleCnt="0"/>
      <dgm:spPr/>
    </dgm:pt>
    <dgm:pt modelId="{B6710B94-9B93-4B90-B59C-F6938884A3B3}" type="pres">
      <dgm:prSet presAssocID="{40CB4E0F-886C-44B9-90FE-F33823DB9BA8}" presName="LevelTwoTextNode" presStyleLbl="node3" presStyleIdx="3" presStyleCnt="7" custScaleX="224951" custScaleY="77592">
        <dgm:presLayoutVars>
          <dgm:chPref val="3"/>
        </dgm:presLayoutVars>
      </dgm:prSet>
      <dgm:spPr/>
    </dgm:pt>
    <dgm:pt modelId="{C1A44700-D4A4-4F89-BB07-D4B77874D8C8}" type="pres">
      <dgm:prSet presAssocID="{40CB4E0F-886C-44B9-90FE-F33823DB9BA8}" presName="level3hierChild" presStyleCnt="0"/>
      <dgm:spPr/>
    </dgm:pt>
    <dgm:pt modelId="{9D55F6A0-5EC5-40D9-93CC-56265C26AD3D}" type="pres">
      <dgm:prSet presAssocID="{91B742B8-0D46-4587-A875-49643C8B3D2F}" presName="conn2-1" presStyleLbl="parChTrans1D3" presStyleIdx="4" presStyleCnt="7"/>
      <dgm:spPr/>
    </dgm:pt>
    <dgm:pt modelId="{EFB96D76-E754-45D4-9B5F-2A6EF35D81DA}" type="pres">
      <dgm:prSet presAssocID="{91B742B8-0D46-4587-A875-49643C8B3D2F}" presName="connTx" presStyleLbl="parChTrans1D3" presStyleIdx="4" presStyleCnt="7"/>
      <dgm:spPr/>
    </dgm:pt>
    <dgm:pt modelId="{BBF20CF7-0294-4EFD-9B69-07ACCEF9424C}" type="pres">
      <dgm:prSet presAssocID="{66E294D5-03FF-4B1B-9A3C-E384D3AC851C}" presName="root2" presStyleCnt="0"/>
      <dgm:spPr/>
    </dgm:pt>
    <dgm:pt modelId="{30B10577-B788-4B2B-B2EB-BE69CC8FA383}" type="pres">
      <dgm:prSet presAssocID="{66E294D5-03FF-4B1B-9A3C-E384D3AC851C}" presName="LevelTwoTextNode" presStyleLbl="node3" presStyleIdx="4" presStyleCnt="7" custScaleX="224951" custScaleY="77592">
        <dgm:presLayoutVars>
          <dgm:chPref val="3"/>
        </dgm:presLayoutVars>
      </dgm:prSet>
      <dgm:spPr/>
    </dgm:pt>
    <dgm:pt modelId="{B22EAE54-C926-47D0-8412-D2374B4A54F2}" type="pres">
      <dgm:prSet presAssocID="{66E294D5-03FF-4B1B-9A3C-E384D3AC851C}" presName="level3hierChild" presStyleCnt="0"/>
      <dgm:spPr/>
    </dgm:pt>
    <dgm:pt modelId="{4C7042F2-716C-4BE7-8E87-F8BED7C84629}" type="pres">
      <dgm:prSet presAssocID="{8D77E413-A1F1-419A-9614-F69379FB13EE}" presName="conn2-1" presStyleLbl="parChTrans1D3" presStyleIdx="5" presStyleCnt="7"/>
      <dgm:spPr/>
    </dgm:pt>
    <dgm:pt modelId="{86CB7A94-398E-4656-B890-2CBC66376321}" type="pres">
      <dgm:prSet presAssocID="{8D77E413-A1F1-419A-9614-F69379FB13EE}" presName="connTx" presStyleLbl="parChTrans1D3" presStyleIdx="5" presStyleCnt="7"/>
      <dgm:spPr/>
    </dgm:pt>
    <dgm:pt modelId="{C21DE531-F0B5-424B-88B3-4260AB17B76E}" type="pres">
      <dgm:prSet presAssocID="{7E39BB9C-5B1F-4916-BBC7-43A11D3E50DB}" presName="root2" presStyleCnt="0"/>
      <dgm:spPr/>
    </dgm:pt>
    <dgm:pt modelId="{0888FF19-DBD0-4485-BD8D-240D84858FF0}" type="pres">
      <dgm:prSet presAssocID="{7E39BB9C-5B1F-4916-BBC7-43A11D3E50DB}" presName="LevelTwoTextNode" presStyleLbl="node3" presStyleIdx="5" presStyleCnt="7" custScaleX="224951" custScaleY="77592">
        <dgm:presLayoutVars>
          <dgm:chPref val="3"/>
        </dgm:presLayoutVars>
      </dgm:prSet>
      <dgm:spPr/>
    </dgm:pt>
    <dgm:pt modelId="{5CC7E802-930A-4AF4-A45A-6EF847B3417D}" type="pres">
      <dgm:prSet presAssocID="{7E39BB9C-5B1F-4916-BBC7-43A11D3E50DB}" presName="level3hierChild" presStyleCnt="0"/>
      <dgm:spPr/>
    </dgm:pt>
    <dgm:pt modelId="{E11D5382-AD15-4222-9941-D07A2E8AE41F}" type="pres">
      <dgm:prSet presAssocID="{3F5865BC-03EF-4767-AFC7-A4090CB54CF6}" presName="conn2-1" presStyleLbl="parChTrans1D3" presStyleIdx="6" presStyleCnt="7"/>
      <dgm:spPr/>
    </dgm:pt>
    <dgm:pt modelId="{E77CDAAA-4338-4948-B8AE-27BF08C6661B}" type="pres">
      <dgm:prSet presAssocID="{3F5865BC-03EF-4767-AFC7-A4090CB54CF6}" presName="connTx" presStyleLbl="parChTrans1D3" presStyleIdx="6" presStyleCnt="7"/>
      <dgm:spPr/>
    </dgm:pt>
    <dgm:pt modelId="{F058CB8A-856D-42E5-B472-05AE185C4F7F}" type="pres">
      <dgm:prSet presAssocID="{1A9977DE-0252-48E7-8FD9-892039201959}" presName="root2" presStyleCnt="0"/>
      <dgm:spPr/>
    </dgm:pt>
    <dgm:pt modelId="{D1DFF8BB-C702-4BED-9F28-892E64ADADB9}" type="pres">
      <dgm:prSet presAssocID="{1A9977DE-0252-48E7-8FD9-892039201959}" presName="LevelTwoTextNode" presStyleLbl="node3" presStyleIdx="6" presStyleCnt="7" custScaleX="224951" custScaleY="78233">
        <dgm:presLayoutVars>
          <dgm:chPref val="3"/>
        </dgm:presLayoutVars>
      </dgm:prSet>
      <dgm:spPr/>
    </dgm:pt>
    <dgm:pt modelId="{85A7909D-EF25-41C4-99A6-C9779B56FF69}" type="pres">
      <dgm:prSet presAssocID="{1A9977DE-0252-48E7-8FD9-892039201959}" presName="level3hierChild" presStyleCnt="0"/>
      <dgm:spPr/>
    </dgm:pt>
  </dgm:ptLst>
  <dgm:cxnLst>
    <dgm:cxn modelId="{82D0DE01-88E7-4FDF-86BE-8F927E5C38E6}" type="presOf" srcId="{BA4622AA-8E8B-40BF-9489-DA18D227079E}" destId="{03C241A6-73E0-402C-9EC2-8AE358190B4A}" srcOrd="0" destOrd="0" presId="urn:microsoft.com/office/officeart/2005/8/layout/hierarchy2"/>
    <dgm:cxn modelId="{3903320A-96AC-47AE-BF76-3E26BEB82E5A}" type="presOf" srcId="{5022EE8B-7B9F-459A-AA94-48057645B403}" destId="{5D2EC6A2-E37E-4BE3-B1ED-8AA8F56C2308}" srcOrd="0" destOrd="0" presId="urn:microsoft.com/office/officeart/2005/8/layout/hierarchy2"/>
    <dgm:cxn modelId="{8EC80B10-7164-4365-AD91-1642F83938A5}" type="presOf" srcId="{8D77E413-A1F1-419A-9614-F69379FB13EE}" destId="{4C7042F2-716C-4BE7-8E87-F8BED7C84629}" srcOrd="0" destOrd="0" presId="urn:microsoft.com/office/officeart/2005/8/layout/hierarchy2"/>
    <dgm:cxn modelId="{69DB0E14-64BE-4A27-9446-E015F1EB5012}" type="presOf" srcId="{A56C57CD-12D4-4F71-A06E-22FB1DBB753B}" destId="{83FF1024-C586-4828-94A5-1CC5146A001F}" srcOrd="0" destOrd="0" presId="urn:microsoft.com/office/officeart/2005/8/layout/hierarchy2"/>
    <dgm:cxn modelId="{B6BF8F1A-CCBF-4CB5-B376-D3CB8378EF82}" type="presOf" srcId="{66E294D5-03FF-4B1B-9A3C-E384D3AC851C}" destId="{30B10577-B788-4B2B-B2EB-BE69CC8FA383}" srcOrd="0" destOrd="0" presId="urn:microsoft.com/office/officeart/2005/8/layout/hierarchy2"/>
    <dgm:cxn modelId="{A2D41D1C-1031-4390-B1BD-A5FA02B9469D}" type="presOf" srcId="{A739E515-3F69-484B-A603-488B700F19C3}" destId="{0D4EBF85-42B6-4841-9D87-6A79C17EEAF1}" srcOrd="1" destOrd="0" presId="urn:microsoft.com/office/officeart/2005/8/layout/hierarchy2"/>
    <dgm:cxn modelId="{7CC3E322-B6E9-4E71-95F8-890089A79DE6}" srcId="{BA4622AA-8E8B-40BF-9489-DA18D227079E}" destId="{82EE726E-2B63-4EDD-AF2D-2E42100DA34E}" srcOrd="0" destOrd="0" parTransId="{7757D27B-7D16-4544-B84D-6B8A11427B2B}" sibTransId="{2161D4B2-D188-42FB-9682-14E5E014FEEC}"/>
    <dgm:cxn modelId="{C9C06724-7B21-41AA-A0E0-E1603E60D8FC}" type="presOf" srcId="{3F5865BC-03EF-4767-AFC7-A4090CB54CF6}" destId="{E11D5382-AD15-4222-9941-D07A2E8AE41F}" srcOrd="0" destOrd="0" presId="urn:microsoft.com/office/officeart/2005/8/layout/hierarchy2"/>
    <dgm:cxn modelId="{1C17002D-4F70-4E67-85E8-74F733726402}" type="presOf" srcId="{03E23A55-855A-47B6-9409-CA3E7D14A3C8}" destId="{2F37E3B5-360C-438F-BFDE-0AF44DBC8912}" srcOrd="0" destOrd="0" presId="urn:microsoft.com/office/officeart/2005/8/layout/hierarchy2"/>
    <dgm:cxn modelId="{C0E69A30-DE58-4512-AF6B-47017BCAAC2D}" type="presOf" srcId="{1C2F3933-8542-452F-8428-303FA14126EF}" destId="{68A44B58-84AB-4A5D-90FC-F332B213DF59}" srcOrd="1" destOrd="0" presId="urn:microsoft.com/office/officeart/2005/8/layout/hierarchy2"/>
    <dgm:cxn modelId="{A2ADD935-8432-4947-8C50-7CAE9C713760}" type="presOf" srcId="{91B742B8-0D46-4587-A875-49643C8B3D2F}" destId="{EFB96D76-E754-45D4-9B5F-2A6EF35D81DA}" srcOrd="1" destOrd="0" presId="urn:microsoft.com/office/officeart/2005/8/layout/hierarchy2"/>
    <dgm:cxn modelId="{0610A836-3F8F-423A-BE38-FF5F3899AFD3}" srcId="{7D5C25B5-9C8F-4C93-81B4-12EB2B7D99EF}" destId="{CBC05A2A-7BBA-457A-B81B-766B639B4C28}" srcOrd="1" destOrd="0" parTransId="{1C2F3933-8542-452F-8428-303FA14126EF}" sibTransId="{69CAD05A-1D6C-411C-BEBE-E617A85AB5B5}"/>
    <dgm:cxn modelId="{8047BB5B-04D7-49E2-943C-560C4105ECDC}" type="presOf" srcId="{47F107C6-7C8D-4F80-B924-C29F10B80A6E}" destId="{AB9CC56A-DB04-4223-AF21-37DF5C8C2A14}" srcOrd="0" destOrd="0" presId="urn:microsoft.com/office/officeart/2005/8/layout/hierarchy2"/>
    <dgm:cxn modelId="{DF7DC664-3F9E-4883-B14E-43458AD81289}" type="presOf" srcId="{C44070DB-8F36-4542-BC6B-336627433B21}" destId="{7BA20BDA-8FA2-4A67-BDF9-D4EAB57B09A9}" srcOrd="0" destOrd="0" presId="urn:microsoft.com/office/officeart/2005/8/layout/hierarchy2"/>
    <dgm:cxn modelId="{9CCFF645-C7CA-427A-A228-905578909134}" type="presOf" srcId="{A0FD0AF7-3583-4553-8316-A32BAC9FCFBB}" destId="{1B9DB3FA-7B5D-4A94-ADC8-0BC4EAF1F5A7}" srcOrd="0" destOrd="0" presId="urn:microsoft.com/office/officeart/2005/8/layout/hierarchy2"/>
    <dgm:cxn modelId="{A19C4947-4A30-4FD0-9CAC-599D58F6433B}" type="presOf" srcId="{6667A714-ADF4-46C8-AFAD-92C81F0F8452}" destId="{3AF59F0A-CCB4-410C-9332-4127498D8F8A}" srcOrd="0" destOrd="0" presId="urn:microsoft.com/office/officeart/2005/8/layout/hierarchy2"/>
    <dgm:cxn modelId="{C6912D69-254A-4725-9420-0B3344707BCB}" srcId="{47F107C6-7C8D-4F80-B924-C29F10B80A6E}" destId="{7E39BB9C-5B1F-4916-BBC7-43A11D3E50DB}" srcOrd="2" destOrd="0" parTransId="{8D77E413-A1F1-419A-9614-F69379FB13EE}" sibTransId="{5972E18A-AB48-4618-91AE-E28673575038}"/>
    <dgm:cxn modelId="{20C2594C-FD59-4984-B86C-1632A51D5C04}" type="presOf" srcId="{82EE726E-2B63-4EDD-AF2D-2E42100DA34E}" destId="{425D5F5C-0610-4FEA-BF87-06D494EE2ED0}" srcOrd="0" destOrd="0" presId="urn:microsoft.com/office/officeart/2005/8/layout/hierarchy2"/>
    <dgm:cxn modelId="{1DFF856D-0CBA-474C-8912-7DF8003B7219}" type="presOf" srcId="{03E23A55-855A-47B6-9409-CA3E7D14A3C8}" destId="{720F4A94-5A21-4713-BAE5-B727DD612FE0}" srcOrd="1" destOrd="0" presId="urn:microsoft.com/office/officeart/2005/8/layout/hierarchy2"/>
    <dgm:cxn modelId="{67A1CE50-7134-440B-93E1-2DC18BD20090}" srcId="{0961F417-E8C8-4F57-9E05-AC5C4B1730CC}" destId="{140E7FB8-BE1E-4D9D-B089-59DA040D2436}" srcOrd="2" destOrd="0" parTransId="{A0FD0AF7-3583-4553-8316-A32BAC9FCFBB}" sibTransId="{B4C99783-019E-492F-9A70-8212E4E191EB}"/>
    <dgm:cxn modelId="{469A2775-4E00-443D-9CA7-204911FD18A8}" type="presOf" srcId="{8D77E413-A1F1-419A-9614-F69379FB13EE}" destId="{86CB7A94-398E-4656-B890-2CBC66376321}" srcOrd="1" destOrd="0" presId="urn:microsoft.com/office/officeart/2005/8/layout/hierarchy2"/>
    <dgm:cxn modelId="{62202356-223F-4902-9CD1-9667DBB767E7}" type="presOf" srcId="{116A32A4-FF02-4978-8BF0-A01CE29B9219}" destId="{95F53632-AA0C-4191-8EAD-A7AC9C7B3FD3}" srcOrd="1" destOrd="0" presId="urn:microsoft.com/office/officeart/2005/8/layout/hierarchy2"/>
    <dgm:cxn modelId="{0EC40A79-7805-430E-B183-A15385961247}" type="presOf" srcId="{1C2F3933-8542-452F-8428-303FA14126EF}" destId="{94109456-07DE-4FF6-B9F7-9536ACF90680}" srcOrd="0" destOrd="0" presId="urn:microsoft.com/office/officeart/2005/8/layout/hierarchy2"/>
    <dgm:cxn modelId="{C506B27A-1FE5-44E3-B5A8-BCEE21DA685F}" type="presOf" srcId="{116A32A4-FF02-4978-8BF0-A01CE29B9219}" destId="{9BAD4DB3-843B-4695-9EB3-DF5ED31EC6AD}" srcOrd="0" destOrd="0" presId="urn:microsoft.com/office/officeart/2005/8/layout/hierarchy2"/>
    <dgm:cxn modelId="{EC792B84-7506-4692-9D87-EFAB57CF8A76}" type="presOf" srcId="{140E7FB8-BE1E-4D9D-B089-59DA040D2436}" destId="{B1097CA9-CB25-4290-A9FB-EC62F913D94A}" srcOrd="0" destOrd="0" presId="urn:microsoft.com/office/officeart/2005/8/layout/hierarchy2"/>
    <dgm:cxn modelId="{EF787286-8A7A-4132-B93E-52A5A7C8F22D}" type="presOf" srcId="{0961F417-E8C8-4F57-9E05-AC5C4B1730CC}" destId="{96575907-F7FB-4223-92CA-3F6FFE0BACB7}" srcOrd="0" destOrd="0" presId="urn:microsoft.com/office/officeart/2005/8/layout/hierarchy2"/>
    <dgm:cxn modelId="{888C978E-5EE7-483A-A219-7A802191A8A6}" type="presOf" srcId="{7D5C25B5-9C8F-4C93-81B4-12EB2B7D99EF}" destId="{09D59EE2-023A-4F25-A28F-25309E37F63B}" srcOrd="0" destOrd="0" presId="urn:microsoft.com/office/officeart/2005/8/layout/hierarchy2"/>
    <dgm:cxn modelId="{2622AB92-B57B-40DC-8D40-B4B14118F9DD}" type="presOf" srcId="{91B742B8-0D46-4587-A875-49643C8B3D2F}" destId="{9D55F6A0-5EC5-40D9-93CC-56265C26AD3D}" srcOrd="0" destOrd="0" presId="urn:microsoft.com/office/officeart/2005/8/layout/hierarchy2"/>
    <dgm:cxn modelId="{07776A93-EC97-47DA-AEF1-AB7CC538349E}" type="presOf" srcId="{F970617B-7697-463E-B78F-E4EC3E7EAA35}" destId="{E4B5A963-403E-4987-87A3-FE564FBE6705}" srcOrd="1" destOrd="0" presId="urn:microsoft.com/office/officeart/2005/8/layout/hierarchy2"/>
    <dgm:cxn modelId="{EA552994-3006-4119-A486-513F348D8871}" type="presOf" srcId="{C44070DB-8F36-4542-BC6B-336627433B21}" destId="{DEE8E1DE-D899-42EC-BE60-F63DECA38C43}" srcOrd="1" destOrd="0" presId="urn:microsoft.com/office/officeart/2005/8/layout/hierarchy2"/>
    <dgm:cxn modelId="{08403496-7214-4097-B06F-7827A7C3F2F3}" type="presOf" srcId="{1A9977DE-0252-48E7-8FD9-892039201959}" destId="{D1DFF8BB-C702-4BED-9F28-892E64ADADB9}" srcOrd="0" destOrd="0" presId="urn:microsoft.com/office/officeart/2005/8/layout/hierarchy2"/>
    <dgm:cxn modelId="{19317996-6AAF-4C25-B817-B9BCAF87D46D}" type="presOf" srcId="{A0FD0AF7-3583-4553-8316-A32BAC9FCFBB}" destId="{26E589EE-483C-4BB5-8112-D1CA7F1DB937}" srcOrd="1" destOrd="0" presId="urn:microsoft.com/office/officeart/2005/8/layout/hierarchy2"/>
    <dgm:cxn modelId="{1CA38C97-7CF0-43E5-BC1A-F6BA06C4F022}" srcId="{82EE726E-2B63-4EDD-AF2D-2E42100DA34E}" destId="{47F107C6-7C8D-4F80-B924-C29F10B80A6E}" srcOrd="1" destOrd="0" parTransId="{A739E515-3F69-484B-A603-488B700F19C3}" sibTransId="{27623AD8-D2FF-48AB-95A8-931A19D99D07}"/>
    <dgm:cxn modelId="{EB767D9A-0C29-4DC5-969F-50087A9DCEA3}" srcId="{47F107C6-7C8D-4F80-B924-C29F10B80A6E}" destId="{40CB4E0F-886C-44B9-90FE-F33823DB9BA8}" srcOrd="0" destOrd="0" parTransId="{116A32A4-FF02-4978-8BF0-A01CE29B9219}" sibTransId="{1ECD2FBE-D5A9-44FD-BECF-C521936A414B}"/>
    <dgm:cxn modelId="{866857A2-2F39-4796-B614-B1DE8BCECF80}" type="presOf" srcId="{A56C57CD-12D4-4F71-A06E-22FB1DBB753B}" destId="{594BB0F9-F1CB-4DDF-9B07-B42D55D58AA8}" srcOrd="1" destOrd="0" presId="urn:microsoft.com/office/officeart/2005/8/layout/hierarchy2"/>
    <dgm:cxn modelId="{B4A622A7-4ED9-4749-B537-E4DBD1A235B7}" type="presOf" srcId="{A7597A49-B1C2-47FB-8BF7-00AA5B14A75A}" destId="{4FD52946-AC07-4639-9FDA-942FC5623045}" srcOrd="0" destOrd="0" presId="urn:microsoft.com/office/officeart/2005/8/layout/hierarchy2"/>
    <dgm:cxn modelId="{F84974AA-5029-46E0-981A-86E095DEF16B}" type="presOf" srcId="{CBC05A2A-7BBA-457A-B81B-766B639B4C28}" destId="{18F10984-3E79-4788-B02E-DAB79A595D66}" srcOrd="0" destOrd="0" presId="urn:microsoft.com/office/officeart/2005/8/layout/hierarchy2"/>
    <dgm:cxn modelId="{EDB38AAD-F1F7-4CA3-9650-427A9B65447C}" type="presOf" srcId="{F970617B-7697-463E-B78F-E4EC3E7EAA35}" destId="{0DE6B1B1-1E45-41C6-AE94-8F784440145A}" srcOrd="0" destOrd="0" presId="urn:microsoft.com/office/officeart/2005/8/layout/hierarchy2"/>
    <dgm:cxn modelId="{BC79FCBD-CC27-460D-B3F6-610D63F1D00E}" srcId="{47F107C6-7C8D-4F80-B924-C29F10B80A6E}" destId="{66E294D5-03FF-4B1B-9A3C-E384D3AC851C}" srcOrd="1" destOrd="0" parTransId="{91B742B8-0D46-4587-A875-49643C8B3D2F}" sibTransId="{FB999A00-2EF0-49CA-A3BE-0D8D52937E2C}"/>
    <dgm:cxn modelId="{D90573C6-BCB8-4943-81D3-59DAB2FDBC7E}" srcId="{82EE726E-2B63-4EDD-AF2D-2E42100DA34E}" destId="{0961F417-E8C8-4F57-9E05-AC5C4B1730CC}" srcOrd="0" destOrd="0" parTransId="{F970617B-7697-463E-B78F-E4EC3E7EAA35}" sibTransId="{49E15937-F9B1-4F01-BA64-EE23AFBE1768}"/>
    <dgm:cxn modelId="{26FDB8C8-141B-4F3B-8FC2-BE22B472C25D}" srcId="{7D5C25B5-9C8F-4C93-81B4-12EB2B7D99EF}" destId="{6667A714-ADF4-46C8-AFAD-92C81F0F8452}" srcOrd="0" destOrd="0" parTransId="{03E23A55-855A-47B6-9409-CA3E7D14A3C8}" sibTransId="{76F1D65A-682B-46F8-86E2-E99C2EF9C155}"/>
    <dgm:cxn modelId="{8A798BD1-43C4-429E-B92F-39ABBB6E73B7}" srcId="{0961F417-E8C8-4F57-9E05-AC5C4B1730CC}" destId="{5022EE8B-7B9F-459A-AA94-48057645B403}" srcOrd="1" destOrd="0" parTransId="{C44070DB-8F36-4542-BC6B-336627433B21}" sibTransId="{C094D7B7-ABF0-4CF0-BD7F-10C8438A056C}"/>
    <dgm:cxn modelId="{FCF8B3D3-BD0E-4497-8DD5-DB6B3518B8B8}" srcId="{47F107C6-7C8D-4F80-B924-C29F10B80A6E}" destId="{1A9977DE-0252-48E7-8FD9-892039201959}" srcOrd="3" destOrd="0" parTransId="{3F5865BC-03EF-4767-AFC7-A4090CB54CF6}" sibTransId="{01AC1227-2952-4573-9ED3-56A091098423}"/>
    <dgm:cxn modelId="{EA5C1AD8-BC10-4D3B-9747-8EF0F220D341}" srcId="{0961F417-E8C8-4F57-9E05-AC5C4B1730CC}" destId="{7D5C25B5-9C8F-4C93-81B4-12EB2B7D99EF}" srcOrd="0" destOrd="0" parTransId="{A7597A49-B1C2-47FB-8BF7-00AA5B14A75A}" sibTransId="{AB1A6416-4FC3-4FA1-8C74-2C6B782309DF}"/>
    <dgm:cxn modelId="{ECF6A3D8-11E4-4821-B4FA-913999EBDEA8}" type="presOf" srcId="{40CB4E0F-886C-44B9-90FE-F33823DB9BA8}" destId="{B6710B94-9B93-4B90-B59C-F6938884A3B3}" srcOrd="0" destOrd="0" presId="urn:microsoft.com/office/officeart/2005/8/layout/hierarchy2"/>
    <dgm:cxn modelId="{1D1290DD-1A2C-4FF8-ADC6-6E99FFDAED37}" type="presOf" srcId="{A7597A49-B1C2-47FB-8BF7-00AA5B14A75A}" destId="{DA2F3760-7981-432E-9CC2-BA99FAB55C8B}" srcOrd="1" destOrd="0" presId="urn:microsoft.com/office/officeart/2005/8/layout/hierarchy2"/>
    <dgm:cxn modelId="{162031EA-7E92-4740-B910-A6809163CB15}" type="presOf" srcId="{7E39BB9C-5B1F-4916-BBC7-43A11D3E50DB}" destId="{0888FF19-DBD0-4485-BD8D-240D84858FF0}" srcOrd="0" destOrd="0" presId="urn:microsoft.com/office/officeart/2005/8/layout/hierarchy2"/>
    <dgm:cxn modelId="{506500EB-26EB-4733-89EF-2E2D539C92EE}" srcId="{7D5C25B5-9C8F-4C93-81B4-12EB2B7D99EF}" destId="{5742CDF6-370B-4DD0-BE33-8B0B1791F3C8}" srcOrd="2" destOrd="0" parTransId="{A56C57CD-12D4-4F71-A06E-22FB1DBB753B}" sibTransId="{D76AC15D-5007-4DC7-BEE4-CB2135248D80}"/>
    <dgm:cxn modelId="{099321FC-4381-4D41-AB3E-B37E916A83B0}" type="presOf" srcId="{3F5865BC-03EF-4767-AFC7-A4090CB54CF6}" destId="{E77CDAAA-4338-4948-B8AE-27BF08C6661B}" srcOrd="1" destOrd="0" presId="urn:microsoft.com/office/officeart/2005/8/layout/hierarchy2"/>
    <dgm:cxn modelId="{3EDCDEFD-2F0E-41EB-9368-9ECBC4435B1E}" type="presOf" srcId="{A739E515-3F69-484B-A603-488B700F19C3}" destId="{8C0190C2-F9EE-4ED3-B72F-66B33BD6FFA2}" srcOrd="0" destOrd="0" presId="urn:microsoft.com/office/officeart/2005/8/layout/hierarchy2"/>
    <dgm:cxn modelId="{1E1016FF-B564-4DD1-8BF9-669BC6DDE58F}" type="presOf" srcId="{5742CDF6-370B-4DD0-BE33-8B0B1791F3C8}" destId="{0094C79C-6D27-43B3-AE44-FEFD14642423}" srcOrd="0" destOrd="0" presId="urn:microsoft.com/office/officeart/2005/8/layout/hierarchy2"/>
    <dgm:cxn modelId="{FE8B19DA-104D-49D5-B327-543FA9D409DC}" type="presParOf" srcId="{03C241A6-73E0-402C-9EC2-8AE358190B4A}" destId="{5B3E6424-12EC-4908-95CD-59466D88788E}" srcOrd="0" destOrd="0" presId="urn:microsoft.com/office/officeart/2005/8/layout/hierarchy2"/>
    <dgm:cxn modelId="{87D9960A-8365-4897-9494-34B08532AA16}" type="presParOf" srcId="{5B3E6424-12EC-4908-95CD-59466D88788E}" destId="{425D5F5C-0610-4FEA-BF87-06D494EE2ED0}" srcOrd="0" destOrd="0" presId="urn:microsoft.com/office/officeart/2005/8/layout/hierarchy2"/>
    <dgm:cxn modelId="{6D692EE0-1158-40BB-9B55-5C61987D02A5}" type="presParOf" srcId="{5B3E6424-12EC-4908-95CD-59466D88788E}" destId="{F481647F-9CB3-44AE-B967-F23A1D53828C}" srcOrd="1" destOrd="0" presId="urn:microsoft.com/office/officeart/2005/8/layout/hierarchy2"/>
    <dgm:cxn modelId="{B3DA88CC-A149-438B-8E7F-17BEC143128C}" type="presParOf" srcId="{F481647F-9CB3-44AE-B967-F23A1D53828C}" destId="{0DE6B1B1-1E45-41C6-AE94-8F784440145A}" srcOrd="0" destOrd="0" presId="urn:microsoft.com/office/officeart/2005/8/layout/hierarchy2"/>
    <dgm:cxn modelId="{F25A29C3-78B7-476A-B484-5C68E401A32D}" type="presParOf" srcId="{0DE6B1B1-1E45-41C6-AE94-8F784440145A}" destId="{E4B5A963-403E-4987-87A3-FE564FBE6705}" srcOrd="0" destOrd="0" presId="urn:microsoft.com/office/officeart/2005/8/layout/hierarchy2"/>
    <dgm:cxn modelId="{A189EA23-E835-42AC-9FA9-27FD98832792}" type="presParOf" srcId="{F481647F-9CB3-44AE-B967-F23A1D53828C}" destId="{68AB5CA6-8974-48BE-BD3C-4C80F4B9FFCB}" srcOrd="1" destOrd="0" presId="urn:microsoft.com/office/officeart/2005/8/layout/hierarchy2"/>
    <dgm:cxn modelId="{F7DCAFF9-F4AA-4149-83E6-BB14DD55332B}" type="presParOf" srcId="{68AB5CA6-8974-48BE-BD3C-4C80F4B9FFCB}" destId="{96575907-F7FB-4223-92CA-3F6FFE0BACB7}" srcOrd="0" destOrd="0" presId="urn:microsoft.com/office/officeart/2005/8/layout/hierarchy2"/>
    <dgm:cxn modelId="{A6A37737-9D1F-447D-B65A-AC4B70FB2580}" type="presParOf" srcId="{68AB5CA6-8974-48BE-BD3C-4C80F4B9FFCB}" destId="{D762EED8-A38A-4E96-AE60-A3626A9B5008}" srcOrd="1" destOrd="0" presId="urn:microsoft.com/office/officeart/2005/8/layout/hierarchy2"/>
    <dgm:cxn modelId="{CE6367FC-5591-42A1-927B-3A599AC817DD}" type="presParOf" srcId="{D762EED8-A38A-4E96-AE60-A3626A9B5008}" destId="{4FD52946-AC07-4639-9FDA-942FC5623045}" srcOrd="0" destOrd="0" presId="urn:microsoft.com/office/officeart/2005/8/layout/hierarchy2"/>
    <dgm:cxn modelId="{9C2784CB-83B6-452F-A8CE-0D05E4A55403}" type="presParOf" srcId="{4FD52946-AC07-4639-9FDA-942FC5623045}" destId="{DA2F3760-7981-432E-9CC2-BA99FAB55C8B}" srcOrd="0" destOrd="0" presId="urn:microsoft.com/office/officeart/2005/8/layout/hierarchy2"/>
    <dgm:cxn modelId="{4C9A94FC-FF40-43AC-9023-4A88489F710B}" type="presParOf" srcId="{D762EED8-A38A-4E96-AE60-A3626A9B5008}" destId="{4C985A67-3383-484E-90C6-E6ABB32F3540}" srcOrd="1" destOrd="0" presId="urn:microsoft.com/office/officeart/2005/8/layout/hierarchy2"/>
    <dgm:cxn modelId="{C20D3B37-3C52-4A1C-B544-02E147290C0C}" type="presParOf" srcId="{4C985A67-3383-484E-90C6-E6ABB32F3540}" destId="{09D59EE2-023A-4F25-A28F-25309E37F63B}" srcOrd="0" destOrd="0" presId="urn:microsoft.com/office/officeart/2005/8/layout/hierarchy2"/>
    <dgm:cxn modelId="{0C07BED0-08A8-4DE3-81F4-144A23F6F391}" type="presParOf" srcId="{4C985A67-3383-484E-90C6-E6ABB32F3540}" destId="{EAD0BEF0-2693-4B01-8CF9-2F36E0CF5967}" srcOrd="1" destOrd="0" presId="urn:microsoft.com/office/officeart/2005/8/layout/hierarchy2"/>
    <dgm:cxn modelId="{E4F0F65D-A84C-47AE-9C72-6D4CF0213FE9}" type="presParOf" srcId="{EAD0BEF0-2693-4B01-8CF9-2F36E0CF5967}" destId="{2F37E3B5-360C-438F-BFDE-0AF44DBC8912}" srcOrd="0" destOrd="0" presId="urn:microsoft.com/office/officeart/2005/8/layout/hierarchy2"/>
    <dgm:cxn modelId="{96977788-D6DC-4CF6-803F-2F71FC1EAFD1}" type="presParOf" srcId="{2F37E3B5-360C-438F-BFDE-0AF44DBC8912}" destId="{720F4A94-5A21-4713-BAE5-B727DD612FE0}" srcOrd="0" destOrd="0" presId="urn:microsoft.com/office/officeart/2005/8/layout/hierarchy2"/>
    <dgm:cxn modelId="{F2AEE339-B742-4A99-A034-6E6E676B4A23}" type="presParOf" srcId="{EAD0BEF0-2693-4B01-8CF9-2F36E0CF5967}" destId="{6FC7E8CB-14C1-4947-9BA5-B0CFE608BFB5}" srcOrd="1" destOrd="0" presId="urn:microsoft.com/office/officeart/2005/8/layout/hierarchy2"/>
    <dgm:cxn modelId="{A26924A9-8505-46F7-9032-0EE56AFD5154}" type="presParOf" srcId="{6FC7E8CB-14C1-4947-9BA5-B0CFE608BFB5}" destId="{3AF59F0A-CCB4-410C-9332-4127498D8F8A}" srcOrd="0" destOrd="0" presId="urn:microsoft.com/office/officeart/2005/8/layout/hierarchy2"/>
    <dgm:cxn modelId="{EC87E43D-C9F0-4EB8-B2E5-DA2295A433E4}" type="presParOf" srcId="{6FC7E8CB-14C1-4947-9BA5-B0CFE608BFB5}" destId="{5B32416C-A1FC-4FA8-894B-DCB38EE7B311}" srcOrd="1" destOrd="0" presId="urn:microsoft.com/office/officeart/2005/8/layout/hierarchy2"/>
    <dgm:cxn modelId="{7C27F143-104B-4FFF-B0F6-18064BEEB1B2}" type="presParOf" srcId="{EAD0BEF0-2693-4B01-8CF9-2F36E0CF5967}" destId="{94109456-07DE-4FF6-B9F7-9536ACF90680}" srcOrd="2" destOrd="0" presId="urn:microsoft.com/office/officeart/2005/8/layout/hierarchy2"/>
    <dgm:cxn modelId="{9685A9C9-DAF8-4757-8E8A-605C123C6AFA}" type="presParOf" srcId="{94109456-07DE-4FF6-B9F7-9536ACF90680}" destId="{68A44B58-84AB-4A5D-90FC-F332B213DF59}" srcOrd="0" destOrd="0" presId="urn:microsoft.com/office/officeart/2005/8/layout/hierarchy2"/>
    <dgm:cxn modelId="{EE4930A1-3465-4210-8BB2-628907A818DF}" type="presParOf" srcId="{EAD0BEF0-2693-4B01-8CF9-2F36E0CF5967}" destId="{C0BD3BF3-7F35-45D4-A89E-4975CAC7F712}" srcOrd="3" destOrd="0" presId="urn:microsoft.com/office/officeart/2005/8/layout/hierarchy2"/>
    <dgm:cxn modelId="{19DEDB53-C607-4359-B567-867F9D252275}" type="presParOf" srcId="{C0BD3BF3-7F35-45D4-A89E-4975CAC7F712}" destId="{18F10984-3E79-4788-B02E-DAB79A595D66}" srcOrd="0" destOrd="0" presId="urn:microsoft.com/office/officeart/2005/8/layout/hierarchy2"/>
    <dgm:cxn modelId="{142CBDD8-8FCD-4069-A85F-E40E36673365}" type="presParOf" srcId="{C0BD3BF3-7F35-45D4-A89E-4975CAC7F712}" destId="{A36B6E3C-B608-4356-9AE9-733596AA2825}" srcOrd="1" destOrd="0" presId="urn:microsoft.com/office/officeart/2005/8/layout/hierarchy2"/>
    <dgm:cxn modelId="{739EC3EA-952C-45F3-84B4-43295631E0CF}" type="presParOf" srcId="{EAD0BEF0-2693-4B01-8CF9-2F36E0CF5967}" destId="{83FF1024-C586-4828-94A5-1CC5146A001F}" srcOrd="4" destOrd="0" presId="urn:microsoft.com/office/officeart/2005/8/layout/hierarchy2"/>
    <dgm:cxn modelId="{8EBB5984-E5CB-4853-B042-4E9E2B287265}" type="presParOf" srcId="{83FF1024-C586-4828-94A5-1CC5146A001F}" destId="{594BB0F9-F1CB-4DDF-9B07-B42D55D58AA8}" srcOrd="0" destOrd="0" presId="urn:microsoft.com/office/officeart/2005/8/layout/hierarchy2"/>
    <dgm:cxn modelId="{08305200-A68D-4FED-897A-059C867A8129}" type="presParOf" srcId="{EAD0BEF0-2693-4B01-8CF9-2F36E0CF5967}" destId="{BBDFA1C3-3C60-4637-86F1-7F3C25FB1532}" srcOrd="5" destOrd="0" presId="urn:microsoft.com/office/officeart/2005/8/layout/hierarchy2"/>
    <dgm:cxn modelId="{83CFD0EF-4FD2-4ADE-A06B-8A63DD724153}" type="presParOf" srcId="{BBDFA1C3-3C60-4637-86F1-7F3C25FB1532}" destId="{0094C79C-6D27-43B3-AE44-FEFD14642423}" srcOrd="0" destOrd="0" presId="urn:microsoft.com/office/officeart/2005/8/layout/hierarchy2"/>
    <dgm:cxn modelId="{EA82D70F-C6B3-451B-8520-82E225C1C46B}" type="presParOf" srcId="{BBDFA1C3-3C60-4637-86F1-7F3C25FB1532}" destId="{990F9692-7D92-49C1-8D99-8DD77E7D1A53}" srcOrd="1" destOrd="0" presId="urn:microsoft.com/office/officeart/2005/8/layout/hierarchy2"/>
    <dgm:cxn modelId="{22F46296-B14B-4437-84E9-869D6D41D392}" type="presParOf" srcId="{D762EED8-A38A-4E96-AE60-A3626A9B5008}" destId="{7BA20BDA-8FA2-4A67-BDF9-D4EAB57B09A9}" srcOrd="2" destOrd="0" presId="urn:microsoft.com/office/officeart/2005/8/layout/hierarchy2"/>
    <dgm:cxn modelId="{C4A2F970-576C-4F07-BF20-DF1BB54AB9A1}" type="presParOf" srcId="{7BA20BDA-8FA2-4A67-BDF9-D4EAB57B09A9}" destId="{DEE8E1DE-D899-42EC-BE60-F63DECA38C43}" srcOrd="0" destOrd="0" presId="urn:microsoft.com/office/officeart/2005/8/layout/hierarchy2"/>
    <dgm:cxn modelId="{D85A166D-C357-425B-BC76-E02F371701D2}" type="presParOf" srcId="{D762EED8-A38A-4E96-AE60-A3626A9B5008}" destId="{AF4B58DD-43A0-4774-A338-B23F4F21750A}" srcOrd="3" destOrd="0" presId="urn:microsoft.com/office/officeart/2005/8/layout/hierarchy2"/>
    <dgm:cxn modelId="{B688A2F9-3256-4AE7-85DB-0E82482334E7}" type="presParOf" srcId="{AF4B58DD-43A0-4774-A338-B23F4F21750A}" destId="{5D2EC6A2-E37E-4BE3-B1ED-8AA8F56C2308}" srcOrd="0" destOrd="0" presId="urn:microsoft.com/office/officeart/2005/8/layout/hierarchy2"/>
    <dgm:cxn modelId="{53ECF334-19CA-4F61-A6AA-47F76C302D3C}" type="presParOf" srcId="{AF4B58DD-43A0-4774-A338-B23F4F21750A}" destId="{6C3316C2-7706-4423-8DCB-264E06D23BE5}" srcOrd="1" destOrd="0" presId="urn:microsoft.com/office/officeart/2005/8/layout/hierarchy2"/>
    <dgm:cxn modelId="{83FD7348-1CE7-4237-A5FF-14C4256B314B}" type="presParOf" srcId="{D762EED8-A38A-4E96-AE60-A3626A9B5008}" destId="{1B9DB3FA-7B5D-4A94-ADC8-0BC4EAF1F5A7}" srcOrd="4" destOrd="0" presId="urn:microsoft.com/office/officeart/2005/8/layout/hierarchy2"/>
    <dgm:cxn modelId="{18EA0EE7-8AB9-464D-B3CC-BB976D6241E1}" type="presParOf" srcId="{1B9DB3FA-7B5D-4A94-ADC8-0BC4EAF1F5A7}" destId="{26E589EE-483C-4BB5-8112-D1CA7F1DB937}" srcOrd="0" destOrd="0" presId="urn:microsoft.com/office/officeart/2005/8/layout/hierarchy2"/>
    <dgm:cxn modelId="{096D7E51-9819-4D78-A28E-23510A105E5B}" type="presParOf" srcId="{D762EED8-A38A-4E96-AE60-A3626A9B5008}" destId="{E0512634-3536-4076-A3D0-B3EFF61D6C5E}" srcOrd="5" destOrd="0" presId="urn:microsoft.com/office/officeart/2005/8/layout/hierarchy2"/>
    <dgm:cxn modelId="{A37EE02A-3047-4E33-9B1C-73D17E603992}" type="presParOf" srcId="{E0512634-3536-4076-A3D0-B3EFF61D6C5E}" destId="{B1097CA9-CB25-4290-A9FB-EC62F913D94A}" srcOrd="0" destOrd="0" presId="urn:microsoft.com/office/officeart/2005/8/layout/hierarchy2"/>
    <dgm:cxn modelId="{C89065D2-3D9A-413C-B6C6-4DA9B0D58E43}" type="presParOf" srcId="{E0512634-3536-4076-A3D0-B3EFF61D6C5E}" destId="{F7B0DB80-E5F2-46B9-9546-AF5F641C9FEF}" srcOrd="1" destOrd="0" presId="urn:microsoft.com/office/officeart/2005/8/layout/hierarchy2"/>
    <dgm:cxn modelId="{DEFCE438-50B9-4A79-86C4-455F7866DF43}" type="presParOf" srcId="{F481647F-9CB3-44AE-B967-F23A1D53828C}" destId="{8C0190C2-F9EE-4ED3-B72F-66B33BD6FFA2}" srcOrd="2" destOrd="0" presId="urn:microsoft.com/office/officeart/2005/8/layout/hierarchy2"/>
    <dgm:cxn modelId="{CDB96B9D-21F6-430C-B2B5-8832E36FA81F}" type="presParOf" srcId="{8C0190C2-F9EE-4ED3-B72F-66B33BD6FFA2}" destId="{0D4EBF85-42B6-4841-9D87-6A79C17EEAF1}" srcOrd="0" destOrd="0" presId="urn:microsoft.com/office/officeart/2005/8/layout/hierarchy2"/>
    <dgm:cxn modelId="{214A9B16-18D1-4B48-BA8F-8F524C2DD584}" type="presParOf" srcId="{F481647F-9CB3-44AE-B967-F23A1D53828C}" destId="{5AA54EE9-1D61-4DC5-B3B6-9F319CF3B2D8}" srcOrd="3" destOrd="0" presId="urn:microsoft.com/office/officeart/2005/8/layout/hierarchy2"/>
    <dgm:cxn modelId="{A8F6561E-74AB-4555-9C6A-D7BCCFFB09AF}" type="presParOf" srcId="{5AA54EE9-1D61-4DC5-B3B6-9F319CF3B2D8}" destId="{AB9CC56A-DB04-4223-AF21-37DF5C8C2A14}" srcOrd="0" destOrd="0" presId="urn:microsoft.com/office/officeart/2005/8/layout/hierarchy2"/>
    <dgm:cxn modelId="{352E2C56-1361-468E-9E0A-405A78AEBEC9}" type="presParOf" srcId="{5AA54EE9-1D61-4DC5-B3B6-9F319CF3B2D8}" destId="{A13DE68C-6F5E-4AEE-8944-A647EF814538}" srcOrd="1" destOrd="0" presId="urn:microsoft.com/office/officeart/2005/8/layout/hierarchy2"/>
    <dgm:cxn modelId="{D422D9B4-C2E1-4805-9141-802D4842CFB5}" type="presParOf" srcId="{A13DE68C-6F5E-4AEE-8944-A647EF814538}" destId="{9BAD4DB3-843B-4695-9EB3-DF5ED31EC6AD}" srcOrd="0" destOrd="0" presId="urn:microsoft.com/office/officeart/2005/8/layout/hierarchy2"/>
    <dgm:cxn modelId="{77DA3DD7-CCFF-4FE4-8D80-A79658720A47}" type="presParOf" srcId="{9BAD4DB3-843B-4695-9EB3-DF5ED31EC6AD}" destId="{95F53632-AA0C-4191-8EAD-A7AC9C7B3FD3}" srcOrd="0" destOrd="0" presId="urn:microsoft.com/office/officeart/2005/8/layout/hierarchy2"/>
    <dgm:cxn modelId="{C4DE45D2-4B19-430D-9EC1-D38EAE47FBD5}" type="presParOf" srcId="{A13DE68C-6F5E-4AEE-8944-A647EF814538}" destId="{A33EC967-6F54-484A-B191-3F9FFCE25A31}" srcOrd="1" destOrd="0" presId="urn:microsoft.com/office/officeart/2005/8/layout/hierarchy2"/>
    <dgm:cxn modelId="{2ABD6B80-54B5-4B53-9097-63597B74FE31}" type="presParOf" srcId="{A33EC967-6F54-484A-B191-3F9FFCE25A31}" destId="{B6710B94-9B93-4B90-B59C-F6938884A3B3}" srcOrd="0" destOrd="0" presId="urn:microsoft.com/office/officeart/2005/8/layout/hierarchy2"/>
    <dgm:cxn modelId="{0E227F55-E585-4FAE-8DFB-46144F505529}" type="presParOf" srcId="{A33EC967-6F54-484A-B191-3F9FFCE25A31}" destId="{C1A44700-D4A4-4F89-BB07-D4B77874D8C8}" srcOrd="1" destOrd="0" presId="urn:microsoft.com/office/officeart/2005/8/layout/hierarchy2"/>
    <dgm:cxn modelId="{B025A5C0-1A5A-4C1B-B485-F57F5BCCAAB0}" type="presParOf" srcId="{A13DE68C-6F5E-4AEE-8944-A647EF814538}" destId="{9D55F6A0-5EC5-40D9-93CC-56265C26AD3D}" srcOrd="2" destOrd="0" presId="urn:microsoft.com/office/officeart/2005/8/layout/hierarchy2"/>
    <dgm:cxn modelId="{C93A0092-A305-4516-B3A0-8FFEAD687784}" type="presParOf" srcId="{9D55F6A0-5EC5-40D9-93CC-56265C26AD3D}" destId="{EFB96D76-E754-45D4-9B5F-2A6EF35D81DA}" srcOrd="0" destOrd="0" presId="urn:microsoft.com/office/officeart/2005/8/layout/hierarchy2"/>
    <dgm:cxn modelId="{7EAF9B10-79A9-4AA9-856F-C9E058091BB9}" type="presParOf" srcId="{A13DE68C-6F5E-4AEE-8944-A647EF814538}" destId="{BBF20CF7-0294-4EFD-9B69-07ACCEF9424C}" srcOrd="3" destOrd="0" presId="urn:microsoft.com/office/officeart/2005/8/layout/hierarchy2"/>
    <dgm:cxn modelId="{8896E50D-664C-4C9A-8821-CC37C9ECF013}" type="presParOf" srcId="{BBF20CF7-0294-4EFD-9B69-07ACCEF9424C}" destId="{30B10577-B788-4B2B-B2EB-BE69CC8FA383}" srcOrd="0" destOrd="0" presId="urn:microsoft.com/office/officeart/2005/8/layout/hierarchy2"/>
    <dgm:cxn modelId="{654520AA-EDA5-4B4D-846C-E3628B1A8FAE}" type="presParOf" srcId="{BBF20CF7-0294-4EFD-9B69-07ACCEF9424C}" destId="{B22EAE54-C926-47D0-8412-D2374B4A54F2}" srcOrd="1" destOrd="0" presId="urn:microsoft.com/office/officeart/2005/8/layout/hierarchy2"/>
    <dgm:cxn modelId="{E67F680A-577E-42C9-82AE-E0A7EC9C4C33}" type="presParOf" srcId="{A13DE68C-6F5E-4AEE-8944-A647EF814538}" destId="{4C7042F2-716C-4BE7-8E87-F8BED7C84629}" srcOrd="4" destOrd="0" presId="urn:microsoft.com/office/officeart/2005/8/layout/hierarchy2"/>
    <dgm:cxn modelId="{E6316826-E91B-45E4-A637-9E7FF03AF948}" type="presParOf" srcId="{4C7042F2-716C-4BE7-8E87-F8BED7C84629}" destId="{86CB7A94-398E-4656-B890-2CBC66376321}" srcOrd="0" destOrd="0" presId="urn:microsoft.com/office/officeart/2005/8/layout/hierarchy2"/>
    <dgm:cxn modelId="{459903D2-E694-4222-A46F-AAAF22136A25}" type="presParOf" srcId="{A13DE68C-6F5E-4AEE-8944-A647EF814538}" destId="{C21DE531-F0B5-424B-88B3-4260AB17B76E}" srcOrd="5" destOrd="0" presId="urn:microsoft.com/office/officeart/2005/8/layout/hierarchy2"/>
    <dgm:cxn modelId="{7FB0964F-B72A-405B-BE3F-9A3D3D948162}" type="presParOf" srcId="{C21DE531-F0B5-424B-88B3-4260AB17B76E}" destId="{0888FF19-DBD0-4485-BD8D-240D84858FF0}" srcOrd="0" destOrd="0" presId="urn:microsoft.com/office/officeart/2005/8/layout/hierarchy2"/>
    <dgm:cxn modelId="{34D50BC8-FED1-44CC-9C7C-2378A1A69810}" type="presParOf" srcId="{C21DE531-F0B5-424B-88B3-4260AB17B76E}" destId="{5CC7E802-930A-4AF4-A45A-6EF847B3417D}" srcOrd="1" destOrd="0" presId="urn:microsoft.com/office/officeart/2005/8/layout/hierarchy2"/>
    <dgm:cxn modelId="{C6FA5AF3-1193-4DD8-AA4F-E62536D88CB2}" type="presParOf" srcId="{A13DE68C-6F5E-4AEE-8944-A647EF814538}" destId="{E11D5382-AD15-4222-9941-D07A2E8AE41F}" srcOrd="6" destOrd="0" presId="urn:microsoft.com/office/officeart/2005/8/layout/hierarchy2"/>
    <dgm:cxn modelId="{5AC75D4A-CCCA-4999-96EB-7C2B347B0032}" type="presParOf" srcId="{E11D5382-AD15-4222-9941-D07A2E8AE41F}" destId="{E77CDAAA-4338-4948-B8AE-27BF08C6661B}" srcOrd="0" destOrd="0" presId="urn:microsoft.com/office/officeart/2005/8/layout/hierarchy2"/>
    <dgm:cxn modelId="{A7D42F2E-D8AD-42E2-A535-E6AD005C4FCF}" type="presParOf" srcId="{A13DE68C-6F5E-4AEE-8944-A647EF814538}" destId="{F058CB8A-856D-42E5-B472-05AE185C4F7F}" srcOrd="7" destOrd="0" presId="urn:microsoft.com/office/officeart/2005/8/layout/hierarchy2"/>
    <dgm:cxn modelId="{4EC5A3A0-CE8A-4AB1-8E02-FC20218E9520}" type="presParOf" srcId="{F058CB8A-856D-42E5-B472-05AE185C4F7F}" destId="{D1DFF8BB-C702-4BED-9F28-892E64ADADB9}" srcOrd="0" destOrd="0" presId="urn:microsoft.com/office/officeart/2005/8/layout/hierarchy2"/>
    <dgm:cxn modelId="{29E09A65-844B-41D5-8967-8AAD1ADCC6B5}" type="presParOf" srcId="{F058CB8A-856D-42E5-B472-05AE185C4F7F}" destId="{85A7909D-EF25-41C4-99A6-C9779B56FF69}"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D5F5C-0610-4FEA-BF87-06D494EE2ED0}">
      <dsp:nvSpPr>
        <dsp:cNvPr id="0" name=""/>
        <dsp:cNvSpPr/>
      </dsp:nvSpPr>
      <dsp:spPr>
        <a:xfrm>
          <a:off x="24160" y="1529754"/>
          <a:ext cx="813419" cy="962303"/>
        </a:xfrm>
        <a:prstGeom prst="roundRect">
          <a:avLst>
            <a:gd name="adj" fmla="val 10000"/>
          </a:avLst>
        </a:prstGeom>
        <a:no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ts val="0"/>
            </a:spcAft>
            <a:buNone/>
          </a:pPr>
          <a:r>
            <a:rPr lang="en-US" sz="1800" kern="1200" dirty="0" err="1">
              <a:solidFill>
                <a:sysClr val="windowText" lastClr="000000"/>
              </a:solidFill>
            </a:rPr>
            <a:t>Kiểu</a:t>
          </a:r>
          <a:endParaRPr lang="en-US" sz="1800" kern="1200" dirty="0">
            <a:solidFill>
              <a:sysClr val="windowText" lastClr="000000"/>
            </a:solidFill>
          </a:endParaRPr>
        </a:p>
        <a:p>
          <a:pPr marL="0" lvl="0" indent="0" algn="ctr" defTabSz="800100">
            <a:lnSpc>
              <a:spcPct val="100000"/>
            </a:lnSpc>
            <a:spcBef>
              <a:spcPct val="0"/>
            </a:spcBef>
            <a:spcAft>
              <a:spcPts val="0"/>
            </a:spcAft>
            <a:buNone/>
          </a:pPr>
          <a:r>
            <a:rPr lang="en-US" sz="1800" kern="1200" dirty="0" err="1">
              <a:solidFill>
                <a:sysClr val="windowText" lastClr="000000"/>
              </a:solidFill>
            </a:rPr>
            <a:t>dữ</a:t>
          </a:r>
          <a:endParaRPr lang="en-US" sz="1800" kern="1200" dirty="0">
            <a:solidFill>
              <a:sysClr val="windowText" lastClr="000000"/>
            </a:solidFill>
          </a:endParaRPr>
        </a:p>
        <a:p>
          <a:pPr marL="0" lvl="0" indent="0" algn="ctr" defTabSz="800100">
            <a:lnSpc>
              <a:spcPct val="100000"/>
            </a:lnSpc>
            <a:spcBef>
              <a:spcPct val="0"/>
            </a:spcBef>
            <a:spcAft>
              <a:spcPts val="0"/>
            </a:spcAft>
            <a:buNone/>
          </a:pPr>
          <a:r>
            <a:rPr lang="en-US" sz="1800" kern="1200" dirty="0" err="1">
              <a:solidFill>
                <a:sysClr val="windowText" lastClr="000000"/>
              </a:solidFill>
            </a:rPr>
            <a:t>liệu</a:t>
          </a:r>
          <a:endParaRPr lang="en-US" sz="1800" kern="1200" dirty="0">
            <a:solidFill>
              <a:sysClr val="windowText" lastClr="000000"/>
            </a:solidFill>
          </a:endParaRPr>
        </a:p>
      </dsp:txBody>
      <dsp:txXfrm>
        <a:off x="47984" y="1553578"/>
        <a:ext cx="765771" cy="914655"/>
      </dsp:txXfrm>
    </dsp:sp>
    <dsp:sp modelId="{0DE6B1B1-1E45-41C6-AE94-8F784440145A}">
      <dsp:nvSpPr>
        <dsp:cNvPr id="0" name=""/>
        <dsp:cNvSpPr/>
      </dsp:nvSpPr>
      <dsp:spPr>
        <a:xfrm rot="17775233">
          <a:off x="549234" y="1534179"/>
          <a:ext cx="1034143" cy="25990"/>
        </a:xfrm>
        <a:custGeom>
          <a:avLst/>
          <a:gdLst/>
          <a:ahLst/>
          <a:cxnLst/>
          <a:rect l="0" t="0" r="0" b="0"/>
          <a:pathLst>
            <a:path>
              <a:moveTo>
                <a:pt x="0" y="12995"/>
              </a:moveTo>
              <a:lnTo>
                <a:pt x="1034143" y="1299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1040453" y="1521320"/>
        <a:ext cx="51707" cy="51707"/>
      </dsp:txXfrm>
    </dsp:sp>
    <dsp:sp modelId="{96575907-F7FB-4223-92CA-3F6FFE0BACB7}">
      <dsp:nvSpPr>
        <dsp:cNvPr id="0" name=""/>
        <dsp:cNvSpPr/>
      </dsp:nvSpPr>
      <dsp:spPr>
        <a:xfrm>
          <a:off x="1295033" y="643561"/>
          <a:ext cx="1730349" cy="879762"/>
        </a:xfrm>
        <a:prstGeom prst="roundRect">
          <a:avLst>
            <a:gd name="adj" fmla="val 10000"/>
          </a:avLst>
        </a:prstGeom>
        <a:solidFill>
          <a:schemeClr val="accent4">
            <a:lumMod val="20000"/>
            <a:lumOff val="8000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ts val="0"/>
            </a:spcAft>
            <a:buNone/>
          </a:pPr>
          <a:r>
            <a:rPr lang="en-US" sz="1800" b="1" kern="1200" dirty="0" err="1">
              <a:solidFill>
                <a:sysClr val="windowText" lastClr="000000"/>
              </a:solidFill>
            </a:rPr>
            <a:t>Kiểu</a:t>
          </a:r>
          <a:r>
            <a:rPr lang="en-US" sz="1800" b="1" kern="1200" dirty="0">
              <a:solidFill>
                <a:sysClr val="windowText" lastClr="000000"/>
              </a:solidFill>
            </a:rPr>
            <a:t> </a:t>
          </a:r>
          <a:r>
            <a:rPr lang="en-US" sz="1800" b="1" kern="1200" dirty="0" err="1">
              <a:solidFill>
                <a:sysClr val="windowText" lastClr="000000"/>
              </a:solidFill>
            </a:rPr>
            <a:t>dữ</a:t>
          </a:r>
          <a:r>
            <a:rPr lang="en-US" sz="1800" b="1" kern="1200" dirty="0">
              <a:solidFill>
                <a:sysClr val="windowText" lastClr="000000"/>
              </a:solidFill>
            </a:rPr>
            <a:t> </a:t>
          </a:r>
          <a:r>
            <a:rPr lang="en-US" sz="1800" b="1" kern="1200" dirty="0" err="1">
              <a:solidFill>
                <a:sysClr val="windowText" lastClr="000000"/>
              </a:solidFill>
            </a:rPr>
            <a:t>liệu</a:t>
          </a:r>
          <a:r>
            <a:rPr lang="en-US" sz="1800" b="1" kern="1200" dirty="0">
              <a:solidFill>
                <a:sysClr val="windowText" lastClr="000000"/>
              </a:solidFill>
            </a:rPr>
            <a:t> </a:t>
          </a:r>
        </a:p>
        <a:p>
          <a:pPr marL="0" lvl="0" indent="0" algn="ctr" defTabSz="800100">
            <a:lnSpc>
              <a:spcPct val="100000"/>
            </a:lnSpc>
            <a:spcBef>
              <a:spcPct val="0"/>
            </a:spcBef>
            <a:spcAft>
              <a:spcPts val="0"/>
            </a:spcAft>
            <a:buNone/>
          </a:pPr>
          <a:r>
            <a:rPr lang="en-US" sz="1800" b="1" kern="1200" dirty="0" err="1">
              <a:solidFill>
                <a:sysClr val="windowText" lastClr="000000"/>
              </a:solidFill>
            </a:rPr>
            <a:t>cơ</a:t>
          </a:r>
          <a:r>
            <a:rPr lang="en-US" sz="1800" b="1" kern="1200" dirty="0">
              <a:solidFill>
                <a:sysClr val="windowText" lastClr="000000"/>
              </a:solidFill>
            </a:rPr>
            <a:t> </a:t>
          </a:r>
          <a:r>
            <a:rPr lang="en-US" sz="1800" b="1" kern="1200" dirty="0" err="1">
              <a:solidFill>
                <a:sysClr val="windowText" lastClr="000000"/>
              </a:solidFill>
            </a:rPr>
            <a:t>sở</a:t>
          </a:r>
          <a:endParaRPr lang="en-US" sz="1800" b="1" kern="1200" dirty="0">
            <a:solidFill>
              <a:sysClr val="windowText" lastClr="000000"/>
            </a:solidFill>
          </a:endParaRPr>
        </a:p>
      </dsp:txBody>
      <dsp:txXfrm>
        <a:off x="1320800" y="669328"/>
        <a:ext cx="1678815" cy="828228"/>
      </dsp:txXfrm>
    </dsp:sp>
    <dsp:sp modelId="{4FD52946-AC07-4639-9FDA-942FC5623045}">
      <dsp:nvSpPr>
        <dsp:cNvPr id="0" name=""/>
        <dsp:cNvSpPr/>
      </dsp:nvSpPr>
      <dsp:spPr>
        <a:xfrm rot="18649632">
          <a:off x="2904257" y="805719"/>
          <a:ext cx="699704" cy="25990"/>
        </a:xfrm>
        <a:custGeom>
          <a:avLst/>
          <a:gdLst/>
          <a:ahLst/>
          <a:cxnLst/>
          <a:rect l="0" t="0" r="0" b="0"/>
          <a:pathLst>
            <a:path>
              <a:moveTo>
                <a:pt x="0" y="12995"/>
              </a:moveTo>
              <a:lnTo>
                <a:pt x="699704" y="1299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3236617" y="801221"/>
        <a:ext cx="34985" cy="34985"/>
      </dsp:txXfrm>
    </dsp:sp>
    <dsp:sp modelId="{09D59EE2-023A-4F25-A28F-25309E37F63B}">
      <dsp:nvSpPr>
        <dsp:cNvPr id="0" name=""/>
        <dsp:cNvSpPr/>
      </dsp:nvSpPr>
      <dsp:spPr>
        <a:xfrm>
          <a:off x="3482836" y="332144"/>
          <a:ext cx="2572612" cy="443683"/>
        </a:xfrm>
        <a:prstGeom prst="roundRect">
          <a:avLst>
            <a:gd name="adj" fmla="val 10000"/>
          </a:avLst>
        </a:prstGeom>
        <a:solidFill>
          <a:schemeClr val="accent6">
            <a:lumMod val="20000"/>
            <a:lumOff val="8000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ts val="0"/>
            </a:spcAft>
            <a:buNone/>
          </a:pPr>
          <a:r>
            <a:rPr lang="en-US" sz="1800" i="1" kern="1200" dirty="0">
              <a:solidFill>
                <a:sysClr val="windowText" lastClr="000000"/>
              </a:solidFill>
            </a:rPr>
            <a:t>Number </a:t>
          </a:r>
          <a:r>
            <a:rPr lang="en-US" sz="1600" i="1" kern="1200" dirty="0">
              <a:solidFill>
                <a:sysClr val="windowText" lastClr="000000"/>
              </a:solidFill>
              <a:latin typeface="Arial"/>
              <a:ea typeface="+mn-ea"/>
              <a:cs typeface="+mn-cs"/>
            </a:rPr>
            <a:t>(</a:t>
          </a:r>
          <a:r>
            <a:rPr lang="en-US" sz="1600" i="1" kern="1200" dirty="0" err="1">
              <a:solidFill>
                <a:sysClr val="windowText" lastClr="000000"/>
              </a:solidFill>
              <a:latin typeface="Arial"/>
              <a:ea typeface="+mn-ea"/>
              <a:cs typeface="+mn-cs"/>
            </a:rPr>
            <a:t>Kiểu</a:t>
          </a:r>
          <a:r>
            <a:rPr lang="en-US" sz="1600" i="1" kern="1200" dirty="0">
              <a:solidFill>
                <a:sysClr val="windowText" lastClr="000000"/>
              </a:solidFill>
              <a:latin typeface="Arial"/>
              <a:ea typeface="+mn-ea"/>
              <a:cs typeface="+mn-cs"/>
            </a:rPr>
            <a:t> </a:t>
          </a:r>
          <a:r>
            <a:rPr lang="en-US" sz="1600" i="1" kern="1200" dirty="0" err="1">
              <a:solidFill>
                <a:sysClr val="windowText" lastClr="000000"/>
              </a:solidFill>
              <a:latin typeface="Arial"/>
              <a:ea typeface="+mn-ea"/>
              <a:cs typeface="+mn-cs"/>
            </a:rPr>
            <a:t>số</a:t>
          </a:r>
          <a:r>
            <a:rPr lang="en-US" sz="1600" i="1" kern="1200" dirty="0">
              <a:solidFill>
                <a:sysClr val="windowText" lastClr="000000"/>
              </a:solidFill>
              <a:latin typeface="Arial"/>
              <a:ea typeface="+mn-ea"/>
              <a:cs typeface="+mn-cs"/>
            </a:rPr>
            <a:t>)</a:t>
          </a:r>
        </a:p>
      </dsp:txBody>
      <dsp:txXfrm>
        <a:off x="3495831" y="345139"/>
        <a:ext cx="2546622" cy="417693"/>
      </dsp:txXfrm>
    </dsp:sp>
    <dsp:sp modelId="{2F37E3B5-360C-438F-BFDE-0AF44DBC8912}">
      <dsp:nvSpPr>
        <dsp:cNvPr id="0" name=""/>
        <dsp:cNvSpPr/>
      </dsp:nvSpPr>
      <dsp:spPr>
        <a:xfrm rot="19139118">
          <a:off x="5981041" y="342059"/>
          <a:ext cx="606266" cy="25990"/>
        </a:xfrm>
        <a:custGeom>
          <a:avLst/>
          <a:gdLst/>
          <a:ahLst/>
          <a:cxnLst/>
          <a:rect l="0" t="0" r="0" b="0"/>
          <a:pathLst>
            <a:path>
              <a:moveTo>
                <a:pt x="0" y="12995"/>
              </a:moveTo>
              <a:lnTo>
                <a:pt x="606266" y="1299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6269018" y="339897"/>
        <a:ext cx="30313" cy="30313"/>
      </dsp:txXfrm>
    </dsp:sp>
    <dsp:sp modelId="{3AF59F0A-CCB4-410C-9332-4127498D8F8A}">
      <dsp:nvSpPr>
        <dsp:cNvPr id="0" name=""/>
        <dsp:cNvSpPr/>
      </dsp:nvSpPr>
      <dsp:spPr>
        <a:xfrm>
          <a:off x="6512901" y="3987"/>
          <a:ext cx="879762" cy="304269"/>
        </a:xfrm>
        <a:prstGeom prst="roundRect">
          <a:avLst>
            <a:gd name="adj" fmla="val 10000"/>
          </a:avLst>
        </a:prstGeom>
        <a:solidFill>
          <a:schemeClr val="bg1"/>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ts val="0"/>
            </a:spcAft>
            <a:buNone/>
          </a:pPr>
          <a:r>
            <a:rPr lang="en-US" sz="1400" i="1" kern="1200">
              <a:solidFill>
                <a:sysClr val="windowText" lastClr="000000"/>
              </a:solidFill>
            </a:rPr>
            <a:t>int</a:t>
          </a:r>
        </a:p>
      </dsp:txBody>
      <dsp:txXfrm>
        <a:off x="6521813" y="12899"/>
        <a:ext cx="861938" cy="286445"/>
      </dsp:txXfrm>
    </dsp:sp>
    <dsp:sp modelId="{94109456-07DE-4FF6-B9F7-9536ACF90680}">
      <dsp:nvSpPr>
        <dsp:cNvPr id="0" name=""/>
        <dsp:cNvSpPr/>
      </dsp:nvSpPr>
      <dsp:spPr>
        <a:xfrm rot="21541220">
          <a:off x="6055415" y="537079"/>
          <a:ext cx="457519" cy="25990"/>
        </a:xfrm>
        <a:custGeom>
          <a:avLst/>
          <a:gdLst/>
          <a:ahLst/>
          <a:cxnLst/>
          <a:rect l="0" t="0" r="0" b="0"/>
          <a:pathLst>
            <a:path>
              <a:moveTo>
                <a:pt x="0" y="12995"/>
              </a:moveTo>
              <a:lnTo>
                <a:pt x="457519" y="1299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6272737" y="538636"/>
        <a:ext cx="22875" cy="22875"/>
      </dsp:txXfrm>
    </dsp:sp>
    <dsp:sp modelId="{18F10984-3E79-4788-B02E-DAB79A595D66}">
      <dsp:nvSpPr>
        <dsp:cNvPr id="0" name=""/>
        <dsp:cNvSpPr/>
      </dsp:nvSpPr>
      <dsp:spPr>
        <a:xfrm>
          <a:off x="6512901" y="394029"/>
          <a:ext cx="879762" cy="304269"/>
        </a:xfrm>
        <a:prstGeom prst="roundRect">
          <a:avLst>
            <a:gd name="adj" fmla="val 10000"/>
          </a:avLst>
        </a:prstGeom>
        <a:solidFill>
          <a:schemeClr val="bg1"/>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ts val="0"/>
            </a:spcAft>
            <a:buNone/>
          </a:pPr>
          <a:r>
            <a:rPr lang="en-US" sz="1400" i="1" kern="1200">
              <a:solidFill>
                <a:sysClr val="windowText" lastClr="000000"/>
              </a:solidFill>
            </a:rPr>
            <a:t>float</a:t>
          </a:r>
        </a:p>
      </dsp:txBody>
      <dsp:txXfrm>
        <a:off x="6521813" y="402941"/>
        <a:ext cx="861938" cy="286445"/>
      </dsp:txXfrm>
    </dsp:sp>
    <dsp:sp modelId="{83FF1024-C586-4828-94A5-1CC5146A001F}">
      <dsp:nvSpPr>
        <dsp:cNvPr id="0" name=""/>
        <dsp:cNvSpPr/>
      </dsp:nvSpPr>
      <dsp:spPr>
        <a:xfrm rot="2427129">
          <a:off x="5983594" y="736011"/>
          <a:ext cx="601161" cy="25990"/>
        </a:xfrm>
        <a:custGeom>
          <a:avLst/>
          <a:gdLst/>
          <a:ahLst/>
          <a:cxnLst/>
          <a:rect l="0" t="0" r="0" b="0"/>
          <a:pathLst>
            <a:path>
              <a:moveTo>
                <a:pt x="0" y="12995"/>
              </a:moveTo>
              <a:lnTo>
                <a:pt x="601161" y="1299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6269145" y="733977"/>
        <a:ext cx="30058" cy="30058"/>
      </dsp:txXfrm>
    </dsp:sp>
    <dsp:sp modelId="{0094C79C-6D27-43B3-AE44-FEFD14642423}">
      <dsp:nvSpPr>
        <dsp:cNvPr id="0" name=""/>
        <dsp:cNvSpPr/>
      </dsp:nvSpPr>
      <dsp:spPr>
        <a:xfrm>
          <a:off x="6512901" y="784070"/>
          <a:ext cx="879762" cy="319913"/>
        </a:xfrm>
        <a:prstGeom prst="roundRect">
          <a:avLst>
            <a:gd name="adj" fmla="val 10000"/>
          </a:avLst>
        </a:prstGeom>
        <a:solidFill>
          <a:schemeClr val="bg1"/>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ts val="0"/>
            </a:spcAft>
            <a:buNone/>
          </a:pPr>
          <a:r>
            <a:rPr lang="en-US" sz="1400" i="1" kern="1200">
              <a:solidFill>
                <a:sysClr val="windowText" lastClr="000000"/>
              </a:solidFill>
            </a:rPr>
            <a:t>complex</a:t>
          </a:r>
        </a:p>
      </dsp:txBody>
      <dsp:txXfrm>
        <a:off x="6522271" y="793440"/>
        <a:ext cx="861022" cy="301173"/>
      </dsp:txXfrm>
    </dsp:sp>
    <dsp:sp modelId="{7BA20BDA-8FA2-4A67-BDF9-D4EAB57B09A9}">
      <dsp:nvSpPr>
        <dsp:cNvPr id="0" name=""/>
        <dsp:cNvSpPr/>
      </dsp:nvSpPr>
      <dsp:spPr>
        <a:xfrm>
          <a:off x="3025383" y="1070447"/>
          <a:ext cx="457452" cy="25990"/>
        </a:xfrm>
        <a:custGeom>
          <a:avLst/>
          <a:gdLst/>
          <a:ahLst/>
          <a:cxnLst/>
          <a:rect l="0" t="0" r="0" b="0"/>
          <a:pathLst>
            <a:path>
              <a:moveTo>
                <a:pt x="0" y="12995"/>
              </a:moveTo>
              <a:lnTo>
                <a:pt x="457452" y="1299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3242673" y="1072005"/>
        <a:ext cx="22872" cy="22872"/>
      </dsp:txXfrm>
    </dsp:sp>
    <dsp:sp modelId="{5D2EC6A2-E37E-4BE3-B1ED-8AA8F56C2308}">
      <dsp:nvSpPr>
        <dsp:cNvPr id="0" name=""/>
        <dsp:cNvSpPr/>
      </dsp:nvSpPr>
      <dsp:spPr>
        <a:xfrm>
          <a:off x="3482836" y="861600"/>
          <a:ext cx="2572612" cy="443683"/>
        </a:xfrm>
        <a:prstGeom prst="roundRect">
          <a:avLst>
            <a:gd name="adj" fmla="val 10000"/>
          </a:avLst>
        </a:prstGeom>
        <a:solidFill>
          <a:schemeClr val="accent6">
            <a:lumMod val="20000"/>
            <a:lumOff val="8000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ts val="0"/>
            </a:spcAft>
            <a:buNone/>
          </a:pPr>
          <a:r>
            <a:rPr lang="en-US" sz="1800" i="1" kern="1200">
              <a:solidFill>
                <a:sysClr val="windowText" lastClr="000000"/>
              </a:solidFill>
            </a:rPr>
            <a:t>String </a:t>
          </a:r>
          <a:r>
            <a:rPr lang="en-US" sz="1600" i="1" kern="1200">
              <a:solidFill>
                <a:sysClr val="windowText" lastClr="000000"/>
              </a:solidFill>
            </a:rPr>
            <a:t>(Kiểu chuỗi)</a:t>
          </a:r>
        </a:p>
      </dsp:txBody>
      <dsp:txXfrm>
        <a:off x="3495831" y="874595"/>
        <a:ext cx="2546622" cy="417693"/>
      </dsp:txXfrm>
    </dsp:sp>
    <dsp:sp modelId="{1B9DB3FA-7B5D-4A94-ADC8-0BC4EAF1F5A7}">
      <dsp:nvSpPr>
        <dsp:cNvPr id="0" name=""/>
        <dsp:cNvSpPr/>
      </dsp:nvSpPr>
      <dsp:spPr>
        <a:xfrm rot="2950368">
          <a:off x="2904257" y="1335175"/>
          <a:ext cx="699704" cy="25990"/>
        </a:xfrm>
        <a:custGeom>
          <a:avLst/>
          <a:gdLst/>
          <a:ahLst/>
          <a:cxnLst/>
          <a:rect l="0" t="0" r="0" b="0"/>
          <a:pathLst>
            <a:path>
              <a:moveTo>
                <a:pt x="0" y="12995"/>
              </a:moveTo>
              <a:lnTo>
                <a:pt x="699704" y="1299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3236617" y="1330677"/>
        <a:ext cx="34985" cy="34985"/>
      </dsp:txXfrm>
    </dsp:sp>
    <dsp:sp modelId="{B1097CA9-CB25-4290-A9FB-EC62F913D94A}">
      <dsp:nvSpPr>
        <dsp:cNvPr id="0" name=""/>
        <dsp:cNvSpPr/>
      </dsp:nvSpPr>
      <dsp:spPr>
        <a:xfrm>
          <a:off x="3482836" y="1391056"/>
          <a:ext cx="2572612" cy="443683"/>
        </a:xfrm>
        <a:prstGeom prst="roundRect">
          <a:avLst>
            <a:gd name="adj" fmla="val 10000"/>
          </a:avLst>
        </a:prstGeom>
        <a:solidFill>
          <a:schemeClr val="accent6">
            <a:lumMod val="20000"/>
            <a:lumOff val="8000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ts val="0"/>
            </a:spcAft>
            <a:buNone/>
          </a:pPr>
          <a:r>
            <a:rPr lang="en-US" sz="1800" i="1" kern="1200" dirty="0">
              <a:solidFill>
                <a:sysClr val="windowText" lastClr="000000"/>
              </a:solidFill>
            </a:rPr>
            <a:t>Boolean </a:t>
          </a:r>
          <a:r>
            <a:rPr lang="en-US" sz="1600" i="1" kern="1200" dirty="0">
              <a:solidFill>
                <a:sysClr val="windowText" lastClr="000000"/>
              </a:solidFill>
            </a:rPr>
            <a:t>(</a:t>
          </a:r>
          <a:r>
            <a:rPr lang="en-US" sz="1600" i="1" kern="1200" dirty="0" err="1">
              <a:solidFill>
                <a:sysClr val="windowText" lastClr="000000"/>
              </a:solidFill>
            </a:rPr>
            <a:t>Kiểu</a:t>
          </a:r>
          <a:r>
            <a:rPr lang="en-US" sz="1600" i="1" kern="1200" dirty="0">
              <a:solidFill>
                <a:sysClr val="windowText" lastClr="000000"/>
              </a:solidFill>
            </a:rPr>
            <a:t> </a:t>
          </a:r>
          <a:r>
            <a:rPr lang="en-US" sz="1600" i="1" kern="1200" dirty="0" err="1">
              <a:solidFill>
                <a:sysClr val="windowText" lastClr="000000"/>
              </a:solidFill>
            </a:rPr>
            <a:t>luận</a:t>
          </a:r>
          <a:r>
            <a:rPr lang="en-US" sz="1600" i="1" kern="1200" dirty="0">
              <a:solidFill>
                <a:sysClr val="windowText" lastClr="000000"/>
              </a:solidFill>
            </a:rPr>
            <a:t> </a:t>
          </a:r>
          <a:r>
            <a:rPr lang="en-US" sz="1600" i="1" kern="1200" dirty="0" err="1">
              <a:solidFill>
                <a:sysClr val="windowText" lastClr="000000"/>
              </a:solidFill>
            </a:rPr>
            <a:t>lý</a:t>
          </a:r>
          <a:r>
            <a:rPr lang="en-US" sz="1600" i="1" kern="1200" dirty="0">
              <a:solidFill>
                <a:sysClr val="windowText" lastClr="000000"/>
              </a:solidFill>
            </a:rPr>
            <a:t>)</a:t>
          </a:r>
          <a:endParaRPr lang="en-US" sz="1800" i="1" kern="1200" dirty="0">
            <a:solidFill>
              <a:sysClr val="windowText" lastClr="000000"/>
            </a:solidFill>
          </a:endParaRPr>
        </a:p>
      </dsp:txBody>
      <dsp:txXfrm>
        <a:off x="3495831" y="1404051"/>
        <a:ext cx="2546622" cy="417693"/>
      </dsp:txXfrm>
    </dsp:sp>
    <dsp:sp modelId="{8C0190C2-F9EE-4ED3-B72F-66B33BD6FFA2}">
      <dsp:nvSpPr>
        <dsp:cNvPr id="0" name=""/>
        <dsp:cNvSpPr/>
      </dsp:nvSpPr>
      <dsp:spPr>
        <a:xfrm rot="3824767">
          <a:off x="549234" y="2461643"/>
          <a:ext cx="1034143" cy="25990"/>
        </a:xfrm>
        <a:custGeom>
          <a:avLst/>
          <a:gdLst/>
          <a:ahLst/>
          <a:cxnLst/>
          <a:rect l="0" t="0" r="0" b="0"/>
          <a:pathLst>
            <a:path>
              <a:moveTo>
                <a:pt x="0" y="12995"/>
              </a:moveTo>
              <a:lnTo>
                <a:pt x="1034143" y="1299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1040453" y="2448785"/>
        <a:ext cx="51707" cy="51707"/>
      </dsp:txXfrm>
    </dsp:sp>
    <dsp:sp modelId="{AB9CC56A-DB04-4223-AF21-37DF5C8C2A14}">
      <dsp:nvSpPr>
        <dsp:cNvPr id="0" name=""/>
        <dsp:cNvSpPr/>
      </dsp:nvSpPr>
      <dsp:spPr>
        <a:xfrm>
          <a:off x="1295033" y="2498489"/>
          <a:ext cx="1730349" cy="879762"/>
        </a:xfrm>
        <a:prstGeom prst="roundRect">
          <a:avLst>
            <a:gd name="adj" fmla="val 10000"/>
          </a:avLst>
        </a:prstGeom>
        <a:solidFill>
          <a:schemeClr val="accent4">
            <a:lumMod val="20000"/>
            <a:lumOff val="8000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ts val="0"/>
            </a:spcAft>
            <a:buNone/>
          </a:pPr>
          <a:r>
            <a:rPr lang="en-US" sz="1800" b="1" kern="1200" dirty="0" err="1">
              <a:solidFill>
                <a:sysClr val="windowText" lastClr="000000"/>
              </a:solidFill>
            </a:rPr>
            <a:t>Kiểu</a:t>
          </a:r>
          <a:r>
            <a:rPr lang="en-US" sz="1800" b="1" kern="1200" dirty="0">
              <a:solidFill>
                <a:sysClr val="windowText" lastClr="000000"/>
              </a:solidFill>
            </a:rPr>
            <a:t> </a:t>
          </a:r>
          <a:r>
            <a:rPr lang="en-US" sz="1800" b="1" kern="1200" dirty="0" err="1">
              <a:solidFill>
                <a:sysClr val="windowText" lastClr="000000"/>
              </a:solidFill>
            </a:rPr>
            <a:t>dữ</a:t>
          </a:r>
          <a:r>
            <a:rPr lang="en-US" sz="1800" b="1" kern="1200" dirty="0">
              <a:solidFill>
                <a:sysClr val="windowText" lastClr="000000"/>
              </a:solidFill>
            </a:rPr>
            <a:t> </a:t>
          </a:r>
          <a:r>
            <a:rPr lang="en-US" sz="1800" b="1" kern="1200" dirty="0" err="1">
              <a:solidFill>
                <a:sysClr val="windowText" lastClr="000000"/>
              </a:solidFill>
            </a:rPr>
            <a:t>liệu</a:t>
          </a:r>
          <a:r>
            <a:rPr lang="en-US" sz="1800" b="1" kern="1200" dirty="0">
              <a:solidFill>
                <a:sysClr val="windowText" lastClr="000000"/>
              </a:solidFill>
            </a:rPr>
            <a:t> </a:t>
          </a:r>
        </a:p>
        <a:p>
          <a:pPr marL="0" lvl="0" indent="0" algn="ctr" defTabSz="800100">
            <a:lnSpc>
              <a:spcPct val="100000"/>
            </a:lnSpc>
            <a:spcBef>
              <a:spcPct val="0"/>
            </a:spcBef>
            <a:spcAft>
              <a:spcPts val="0"/>
            </a:spcAft>
            <a:buNone/>
          </a:pPr>
          <a:r>
            <a:rPr lang="en-US" sz="1800" b="1" kern="1200" dirty="0" err="1">
              <a:solidFill>
                <a:sysClr val="windowText" lastClr="000000"/>
              </a:solidFill>
            </a:rPr>
            <a:t>dạng</a:t>
          </a:r>
          <a:r>
            <a:rPr lang="en-US" sz="1800" b="1" kern="1200" dirty="0">
              <a:solidFill>
                <a:sysClr val="windowText" lastClr="000000"/>
              </a:solidFill>
            </a:rPr>
            <a:t> </a:t>
          </a:r>
          <a:r>
            <a:rPr lang="en-US" sz="1800" b="1" kern="1200" dirty="0" err="1">
              <a:solidFill>
                <a:sysClr val="windowText" lastClr="000000"/>
              </a:solidFill>
            </a:rPr>
            <a:t>danh</a:t>
          </a:r>
          <a:r>
            <a:rPr lang="en-US" sz="1800" b="1" kern="1200" dirty="0">
              <a:solidFill>
                <a:sysClr val="windowText" lastClr="000000"/>
              </a:solidFill>
            </a:rPr>
            <a:t> </a:t>
          </a:r>
          <a:r>
            <a:rPr lang="en-US" sz="1800" b="1" kern="1200" dirty="0" err="1">
              <a:solidFill>
                <a:sysClr val="windowText" lastClr="000000"/>
              </a:solidFill>
            </a:rPr>
            <a:t>sách</a:t>
          </a:r>
          <a:endParaRPr lang="en-US" sz="1800" b="1" kern="1200" dirty="0">
            <a:solidFill>
              <a:sysClr val="windowText" lastClr="000000"/>
            </a:solidFill>
          </a:endParaRPr>
        </a:p>
      </dsp:txBody>
      <dsp:txXfrm>
        <a:off x="1320800" y="2524256"/>
        <a:ext cx="1678815" cy="828228"/>
      </dsp:txXfrm>
    </dsp:sp>
    <dsp:sp modelId="{9BAD4DB3-843B-4695-9EB3-DF5ED31EC6AD}">
      <dsp:nvSpPr>
        <dsp:cNvPr id="0" name=""/>
        <dsp:cNvSpPr/>
      </dsp:nvSpPr>
      <dsp:spPr>
        <a:xfrm rot="17993101">
          <a:off x="2795060" y="2527367"/>
          <a:ext cx="918098" cy="25990"/>
        </a:xfrm>
        <a:custGeom>
          <a:avLst/>
          <a:gdLst/>
          <a:ahLst/>
          <a:cxnLst/>
          <a:rect l="0" t="0" r="0" b="0"/>
          <a:pathLst>
            <a:path>
              <a:moveTo>
                <a:pt x="0" y="12995"/>
              </a:moveTo>
              <a:lnTo>
                <a:pt x="918098" y="1299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3231157" y="2517410"/>
        <a:ext cx="45904" cy="45904"/>
      </dsp:txXfrm>
    </dsp:sp>
    <dsp:sp modelId="{B6710B94-9B93-4B90-B59C-F6938884A3B3}">
      <dsp:nvSpPr>
        <dsp:cNvPr id="0" name=""/>
        <dsp:cNvSpPr/>
      </dsp:nvSpPr>
      <dsp:spPr>
        <a:xfrm>
          <a:off x="3482836" y="1920512"/>
          <a:ext cx="2572612" cy="443683"/>
        </a:xfrm>
        <a:prstGeom prst="roundRect">
          <a:avLst>
            <a:gd name="adj" fmla="val 10000"/>
          </a:avLst>
        </a:prstGeom>
        <a:solidFill>
          <a:schemeClr val="accent6">
            <a:lumMod val="20000"/>
            <a:lumOff val="8000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ts val="0"/>
            </a:spcAft>
            <a:buNone/>
          </a:pPr>
          <a:r>
            <a:rPr lang="en-US" sz="1800" i="1" kern="1200">
              <a:solidFill>
                <a:sysClr val="windowText" lastClr="000000"/>
              </a:solidFill>
            </a:rPr>
            <a:t>List</a:t>
          </a:r>
        </a:p>
      </dsp:txBody>
      <dsp:txXfrm>
        <a:off x="3495831" y="1933507"/>
        <a:ext cx="2546622" cy="417693"/>
      </dsp:txXfrm>
    </dsp:sp>
    <dsp:sp modelId="{9D55F6A0-5EC5-40D9-93CC-56265C26AD3D}">
      <dsp:nvSpPr>
        <dsp:cNvPr id="0" name=""/>
        <dsp:cNvSpPr/>
      </dsp:nvSpPr>
      <dsp:spPr>
        <a:xfrm rot="19786223">
          <a:off x="2989384" y="2792095"/>
          <a:ext cx="529450" cy="25990"/>
        </a:xfrm>
        <a:custGeom>
          <a:avLst/>
          <a:gdLst/>
          <a:ahLst/>
          <a:cxnLst/>
          <a:rect l="0" t="0" r="0" b="0"/>
          <a:pathLst>
            <a:path>
              <a:moveTo>
                <a:pt x="0" y="12995"/>
              </a:moveTo>
              <a:lnTo>
                <a:pt x="529450" y="1299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3240873" y="2791854"/>
        <a:ext cx="26472" cy="26472"/>
      </dsp:txXfrm>
    </dsp:sp>
    <dsp:sp modelId="{30B10577-B788-4B2B-B2EB-BE69CC8FA383}">
      <dsp:nvSpPr>
        <dsp:cNvPr id="0" name=""/>
        <dsp:cNvSpPr/>
      </dsp:nvSpPr>
      <dsp:spPr>
        <a:xfrm>
          <a:off x="3482836" y="2449968"/>
          <a:ext cx="2572612" cy="443683"/>
        </a:xfrm>
        <a:prstGeom prst="roundRect">
          <a:avLst>
            <a:gd name="adj" fmla="val 10000"/>
          </a:avLst>
        </a:prstGeom>
        <a:solidFill>
          <a:schemeClr val="accent6">
            <a:lumMod val="20000"/>
            <a:lumOff val="8000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ts val="0"/>
            </a:spcAft>
            <a:buNone/>
          </a:pPr>
          <a:r>
            <a:rPr lang="en-US" sz="1800" i="1" kern="1200">
              <a:solidFill>
                <a:sysClr val="windowText" lastClr="000000"/>
              </a:solidFill>
            </a:rPr>
            <a:t>Tuple</a:t>
          </a:r>
        </a:p>
      </dsp:txBody>
      <dsp:txXfrm>
        <a:off x="3495831" y="2462963"/>
        <a:ext cx="2546622" cy="417693"/>
      </dsp:txXfrm>
    </dsp:sp>
    <dsp:sp modelId="{4C7042F2-716C-4BE7-8E87-F8BED7C84629}">
      <dsp:nvSpPr>
        <dsp:cNvPr id="0" name=""/>
        <dsp:cNvSpPr/>
      </dsp:nvSpPr>
      <dsp:spPr>
        <a:xfrm rot="1793143">
          <a:off x="2990302" y="3056823"/>
          <a:ext cx="527614" cy="25990"/>
        </a:xfrm>
        <a:custGeom>
          <a:avLst/>
          <a:gdLst/>
          <a:ahLst/>
          <a:cxnLst/>
          <a:rect l="0" t="0" r="0" b="0"/>
          <a:pathLst>
            <a:path>
              <a:moveTo>
                <a:pt x="0" y="12995"/>
              </a:moveTo>
              <a:lnTo>
                <a:pt x="527614" y="1299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3240919" y="3056628"/>
        <a:ext cx="26380" cy="26380"/>
      </dsp:txXfrm>
    </dsp:sp>
    <dsp:sp modelId="{0888FF19-DBD0-4485-BD8D-240D84858FF0}">
      <dsp:nvSpPr>
        <dsp:cNvPr id="0" name=""/>
        <dsp:cNvSpPr/>
      </dsp:nvSpPr>
      <dsp:spPr>
        <a:xfrm>
          <a:off x="3482836" y="2979424"/>
          <a:ext cx="2572612" cy="443683"/>
        </a:xfrm>
        <a:prstGeom prst="roundRect">
          <a:avLst>
            <a:gd name="adj" fmla="val 10000"/>
          </a:avLst>
        </a:prstGeom>
        <a:solidFill>
          <a:schemeClr val="accent6">
            <a:lumMod val="20000"/>
            <a:lumOff val="8000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ts val="0"/>
            </a:spcAft>
            <a:buNone/>
          </a:pPr>
          <a:r>
            <a:rPr lang="en-US" sz="1800" i="1" kern="1200" dirty="0">
              <a:solidFill>
                <a:sysClr val="windowText" lastClr="000000"/>
              </a:solidFill>
            </a:rPr>
            <a:t>Dictionary</a:t>
          </a:r>
        </a:p>
      </dsp:txBody>
      <dsp:txXfrm>
        <a:off x="3495831" y="2992419"/>
        <a:ext cx="2546622" cy="417693"/>
      </dsp:txXfrm>
    </dsp:sp>
    <dsp:sp modelId="{E11D5382-AD15-4222-9941-D07A2E8AE41F}">
      <dsp:nvSpPr>
        <dsp:cNvPr id="0" name=""/>
        <dsp:cNvSpPr/>
      </dsp:nvSpPr>
      <dsp:spPr>
        <a:xfrm rot="3603474">
          <a:off x="2795854" y="3322467"/>
          <a:ext cx="916510" cy="25990"/>
        </a:xfrm>
        <a:custGeom>
          <a:avLst/>
          <a:gdLst/>
          <a:ahLst/>
          <a:cxnLst/>
          <a:rect l="0" t="0" r="0" b="0"/>
          <a:pathLst>
            <a:path>
              <a:moveTo>
                <a:pt x="0" y="12995"/>
              </a:moveTo>
              <a:lnTo>
                <a:pt x="916510" y="1299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3231197" y="3312550"/>
        <a:ext cx="45825" cy="45825"/>
      </dsp:txXfrm>
    </dsp:sp>
    <dsp:sp modelId="{D1DFF8BB-C702-4BED-9F28-892E64ADADB9}">
      <dsp:nvSpPr>
        <dsp:cNvPr id="0" name=""/>
        <dsp:cNvSpPr/>
      </dsp:nvSpPr>
      <dsp:spPr>
        <a:xfrm>
          <a:off x="3482836" y="3508880"/>
          <a:ext cx="2572612" cy="447348"/>
        </a:xfrm>
        <a:prstGeom prst="roundRect">
          <a:avLst>
            <a:gd name="adj" fmla="val 10000"/>
          </a:avLst>
        </a:prstGeom>
        <a:solidFill>
          <a:schemeClr val="accent6">
            <a:lumMod val="20000"/>
            <a:lumOff val="8000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ts val="0"/>
            </a:spcAft>
            <a:buNone/>
          </a:pPr>
          <a:r>
            <a:rPr lang="en-US" sz="1800" i="1" kern="1200">
              <a:solidFill>
                <a:sysClr val="windowText" lastClr="000000"/>
              </a:solidFill>
            </a:rPr>
            <a:t>Set</a:t>
          </a:r>
        </a:p>
      </dsp:txBody>
      <dsp:txXfrm>
        <a:off x="3495938" y="3521982"/>
        <a:ext cx="2546408" cy="4211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5796DA9-8B20-4551-A074-B5EB4E167F67}"/>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099" name="Rectangle 3">
            <a:extLst>
              <a:ext uri="{FF2B5EF4-FFF2-40B4-BE49-F238E27FC236}">
                <a16:creationId xmlns:a16="http://schemas.microsoft.com/office/drawing/2014/main" id="{17A9E8E8-E725-4543-932F-642930342D26}"/>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algn="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100" name="Rectangle 4">
            <a:extLst>
              <a:ext uri="{FF2B5EF4-FFF2-40B4-BE49-F238E27FC236}">
                <a16:creationId xmlns:a16="http://schemas.microsoft.com/office/drawing/2014/main" id="{2C071C50-E59E-48FD-A96C-EE592F6F8C93}"/>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101" name="Rectangle 5">
            <a:extLst>
              <a:ext uri="{FF2B5EF4-FFF2-40B4-BE49-F238E27FC236}">
                <a16:creationId xmlns:a16="http://schemas.microsoft.com/office/drawing/2014/main" id="{19F67E22-F009-4A32-99F6-9069A6326940}"/>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algn="r" defTabSz="990600" eaLnBrk="1" hangingPunct="1">
              <a:defRPr sz="1300" b="0" smtClean="0">
                <a:solidFill>
                  <a:schemeClr val="tx1"/>
                </a:solidFill>
              </a:defRPr>
            </a:lvl1pPr>
          </a:lstStyle>
          <a:p>
            <a:pPr>
              <a:defRPr/>
            </a:pPr>
            <a:fld id="{992B9664-54C6-4FBA-8D11-EFC50B722B8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016189F-1A62-4C2B-82E3-EFA61C1D918E}"/>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3075" name="Rectangle 3">
            <a:extLst>
              <a:ext uri="{FF2B5EF4-FFF2-40B4-BE49-F238E27FC236}">
                <a16:creationId xmlns:a16="http://schemas.microsoft.com/office/drawing/2014/main" id="{654F6966-257A-4DF6-BD39-D22D96C1805D}"/>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algn="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14340" name="Rectangle 4">
            <a:extLst>
              <a:ext uri="{FF2B5EF4-FFF2-40B4-BE49-F238E27FC236}">
                <a16:creationId xmlns:a16="http://schemas.microsoft.com/office/drawing/2014/main" id="{FC722059-D7F9-41B3-AFA3-4008484B6284}"/>
              </a:ext>
            </a:extLst>
          </p:cNvPr>
          <p:cNvSpPr>
            <a:spLocks noGrp="1" noRot="1" noChangeAspect="1" noChangeArrowheads="1" noTextEdit="1"/>
          </p:cNvSpPr>
          <p:nvPr>
            <p:ph type="sldImg" idx="2"/>
          </p:nvPr>
        </p:nvSpPr>
        <p:spPr bwMode="auto">
          <a:xfrm>
            <a:off x="461963" y="722313"/>
            <a:ext cx="6392862" cy="3597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E2474FA-2CB3-4A67-84D6-AA6C441C68A1}"/>
              </a:ext>
            </a:extLst>
          </p:cNvPr>
          <p:cNvSpPr>
            <a:spLocks noGrp="1" noChangeArrowheads="1"/>
          </p:cNvSpPr>
          <p:nvPr>
            <p:ph type="body" sz="quarter" idx="3"/>
          </p:nvPr>
        </p:nvSpPr>
        <p:spPr bwMode="auto">
          <a:xfrm>
            <a:off x="731838" y="4559300"/>
            <a:ext cx="5851525" cy="432117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D6E67DD-F7C3-453E-80CB-17CEB6E1260C}"/>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3079" name="Rectangle 7">
            <a:extLst>
              <a:ext uri="{FF2B5EF4-FFF2-40B4-BE49-F238E27FC236}">
                <a16:creationId xmlns:a16="http://schemas.microsoft.com/office/drawing/2014/main" id="{8861891D-1799-426B-986E-18E044B1563F}"/>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algn="r" defTabSz="990600" eaLnBrk="1" hangingPunct="1">
              <a:defRPr sz="1300" b="0" smtClean="0">
                <a:solidFill>
                  <a:schemeClr val="tx1"/>
                </a:solidFill>
              </a:defRPr>
            </a:lvl1pPr>
          </a:lstStyle>
          <a:p>
            <a:pPr>
              <a:defRPr/>
            </a:pPr>
            <a:fld id="{F14421D1-C6F8-4C52-865E-7121A99DC4A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5610734-E5E5-4E17-A4FD-B04790178F22}"/>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276F503D-F0AF-49B7-9A2C-9878DCA1CC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anose="020B0604020202020204" pitchFamily="34" charset="0"/>
              </a:rPr>
              <a:t>Phong cách lập trình chuẩn Python: https://www.python.org/dev/peps/pep-0008/</a:t>
            </a:r>
          </a:p>
          <a:p>
            <a:endParaRPr lang="en-US" altLang="en-US">
              <a:latin typeface="Arial" panose="020B0604020202020204" pitchFamily="34" charset="0"/>
            </a:endParaRPr>
          </a:p>
        </p:txBody>
      </p:sp>
      <p:sp>
        <p:nvSpPr>
          <p:cNvPr id="17412" name="Slide Number Placeholder 3">
            <a:extLst>
              <a:ext uri="{FF2B5EF4-FFF2-40B4-BE49-F238E27FC236}">
                <a16:creationId xmlns:a16="http://schemas.microsoft.com/office/drawing/2014/main" id="{FE8CADDE-7A6E-4A8F-85D5-05CC180F73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DB2CFA49-E4A0-4AB2-968D-A2751351E57F}" type="slidenum">
              <a:rPr lang="en-US" altLang="en-US" sz="1300" b="0">
                <a:solidFill>
                  <a:schemeClr val="tx1"/>
                </a:solidFill>
              </a:rPr>
              <a:pPr/>
              <a:t>1</a:t>
            </a:fld>
            <a:endParaRPr lang="en-US" altLang="en-US" sz="1300" b="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14</a:t>
            </a:fld>
            <a:endParaRPr lang="en-US" altLang="en-US"/>
          </a:p>
        </p:txBody>
      </p:sp>
    </p:spTree>
    <p:extLst>
      <p:ext uri="{BB962C8B-B14F-4D97-AF65-F5344CB8AC3E}">
        <p14:creationId xmlns:p14="http://schemas.microsoft.com/office/powerpoint/2010/main" val="2104442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15</a:t>
            </a:fld>
            <a:endParaRPr lang="en-US" altLang="en-US"/>
          </a:p>
        </p:txBody>
      </p:sp>
    </p:spTree>
    <p:extLst>
      <p:ext uri="{BB962C8B-B14F-4D97-AF65-F5344CB8AC3E}">
        <p14:creationId xmlns:p14="http://schemas.microsoft.com/office/powerpoint/2010/main" val="3410320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16</a:t>
            </a:fld>
            <a:endParaRPr lang="en-US" altLang="en-US"/>
          </a:p>
        </p:txBody>
      </p:sp>
    </p:spTree>
    <p:extLst>
      <p:ext uri="{BB962C8B-B14F-4D97-AF65-F5344CB8AC3E}">
        <p14:creationId xmlns:p14="http://schemas.microsoft.com/office/powerpoint/2010/main" val="2216515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17</a:t>
            </a:fld>
            <a:endParaRPr lang="en-US" altLang="en-US"/>
          </a:p>
        </p:txBody>
      </p:sp>
    </p:spTree>
    <p:extLst>
      <p:ext uri="{BB962C8B-B14F-4D97-AF65-F5344CB8AC3E}">
        <p14:creationId xmlns:p14="http://schemas.microsoft.com/office/powerpoint/2010/main" val="790820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18</a:t>
            </a:fld>
            <a:endParaRPr lang="en-US" altLang="en-US"/>
          </a:p>
        </p:txBody>
      </p:sp>
    </p:spTree>
    <p:extLst>
      <p:ext uri="{BB962C8B-B14F-4D97-AF65-F5344CB8AC3E}">
        <p14:creationId xmlns:p14="http://schemas.microsoft.com/office/powerpoint/2010/main" val="3029093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19</a:t>
            </a:fld>
            <a:endParaRPr lang="en-US" altLang="en-US"/>
          </a:p>
        </p:txBody>
      </p:sp>
    </p:spTree>
    <p:extLst>
      <p:ext uri="{BB962C8B-B14F-4D97-AF65-F5344CB8AC3E}">
        <p14:creationId xmlns:p14="http://schemas.microsoft.com/office/powerpoint/2010/main" val="826403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20</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66907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21</a:t>
            </a:fld>
            <a:endParaRPr lang="en-US" altLang="en-US"/>
          </a:p>
        </p:txBody>
      </p:sp>
    </p:spTree>
    <p:extLst>
      <p:ext uri="{BB962C8B-B14F-4D97-AF65-F5344CB8AC3E}">
        <p14:creationId xmlns:p14="http://schemas.microsoft.com/office/powerpoint/2010/main" val="795284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str and repr: https://www.geeksforgeeks.org/str-vs-repr-in-python/</a:t>
            </a:r>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22</a:t>
            </a:fld>
            <a:endParaRPr lang="en-US" altLang="en-US"/>
          </a:p>
        </p:txBody>
      </p:sp>
    </p:spTree>
    <p:extLst>
      <p:ext uri="{BB962C8B-B14F-4D97-AF65-F5344CB8AC3E}">
        <p14:creationId xmlns:p14="http://schemas.microsoft.com/office/powerpoint/2010/main" val="2356518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 and </a:t>
            </a:r>
            <a:r>
              <a:rPr lang="en-US" dirty="0" err="1"/>
              <a:t>repr</a:t>
            </a:r>
            <a:r>
              <a:rPr lang="en-US" dirty="0"/>
              <a:t>: https://www.geeksforgeeks.org/str-vs-repr-in-python/</a:t>
            </a:r>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23</a:t>
            </a:fld>
            <a:endParaRPr lang="en-US" altLang="en-US"/>
          </a:p>
        </p:txBody>
      </p:sp>
    </p:spTree>
    <p:extLst>
      <p:ext uri="{BB962C8B-B14F-4D97-AF65-F5344CB8AC3E}">
        <p14:creationId xmlns:p14="http://schemas.microsoft.com/office/powerpoint/2010/main" val="2299941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2</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24</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06336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https://www.w3schools.com/python/python_comments.asp</a:t>
            </a:r>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25</a:t>
            </a:fld>
            <a:endParaRPr lang="en-US" altLang="en-US"/>
          </a:p>
        </p:txBody>
      </p:sp>
    </p:spTree>
    <p:extLst>
      <p:ext uri="{BB962C8B-B14F-4D97-AF65-F5344CB8AC3E}">
        <p14:creationId xmlns:p14="http://schemas.microsoft.com/office/powerpoint/2010/main" val="2606339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26</a:t>
            </a:fld>
            <a:endParaRPr lang="en-US" altLang="en-US"/>
          </a:p>
        </p:txBody>
      </p:sp>
    </p:spTree>
    <p:extLst>
      <p:ext uri="{BB962C8B-B14F-4D97-AF65-F5344CB8AC3E}">
        <p14:creationId xmlns:p14="http://schemas.microsoft.com/office/powerpoint/2010/main" val="2157335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27</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29983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28</a:t>
            </a:fld>
            <a:endParaRPr lang="en-US" altLang="en-US"/>
          </a:p>
        </p:txBody>
      </p:sp>
    </p:spTree>
    <p:extLst>
      <p:ext uri="{BB962C8B-B14F-4D97-AF65-F5344CB8AC3E}">
        <p14:creationId xmlns:p14="http://schemas.microsoft.com/office/powerpoint/2010/main" val="2450770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29</a:t>
            </a:fld>
            <a:endParaRPr lang="en-US" altLang="en-US"/>
          </a:p>
        </p:txBody>
      </p:sp>
    </p:spTree>
    <p:extLst>
      <p:ext uri="{BB962C8B-B14F-4D97-AF65-F5344CB8AC3E}">
        <p14:creationId xmlns:p14="http://schemas.microsoft.com/office/powerpoint/2010/main" val="243047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30</a:t>
            </a:fld>
            <a:endParaRPr lang="en-US" altLang="en-US"/>
          </a:p>
        </p:txBody>
      </p:sp>
    </p:spTree>
    <p:extLst>
      <p:ext uri="{BB962C8B-B14F-4D97-AF65-F5344CB8AC3E}">
        <p14:creationId xmlns:p14="http://schemas.microsoft.com/office/powerpoint/2010/main" val="3539524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31</a:t>
            </a:fld>
            <a:endParaRPr lang="en-US" altLang="en-US"/>
          </a:p>
        </p:txBody>
      </p:sp>
    </p:spTree>
    <p:extLst>
      <p:ext uri="{BB962C8B-B14F-4D97-AF65-F5344CB8AC3E}">
        <p14:creationId xmlns:p14="http://schemas.microsoft.com/office/powerpoint/2010/main" val="1612828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32</a:t>
            </a:fld>
            <a:endParaRPr lang="en-US" altLang="en-US"/>
          </a:p>
        </p:txBody>
      </p:sp>
    </p:spTree>
    <p:extLst>
      <p:ext uri="{BB962C8B-B14F-4D97-AF65-F5344CB8AC3E}">
        <p14:creationId xmlns:p14="http://schemas.microsoft.com/office/powerpoint/2010/main" val="951260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33</a:t>
            </a:fld>
            <a:endParaRPr lang="en-US" altLang="en-US"/>
          </a:p>
        </p:txBody>
      </p:sp>
    </p:spTree>
    <p:extLst>
      <p:ext uri="{BB962C8B-B14F-4D97-AF65-F5344CB8AC3E}">
        <p14:creationId xmlns:p14="http://schemas.microsoft.com/office/powerpoint/2010/main" val="400968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7</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492205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34</a:t>
            </a:fld>
            <a:endParaRPr lang="en-US" altLang="en-US"/>
          </a:p>
        </p:txBody>
      </p:sp>
    </p:spTree>
    <p:extLst>
      <p:ext uri="{BB962C8B-B14F-4D97-AF65-F5344CB8AC3E}">
        <p14:creationId xmlns:p14="http://schemas.microsoft.com/office/powerpoint/2010/main" val="1310356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35</a:t>
            </a:fld>
            <a:endParaRPr lang="en-US" altLang="en-US"/>
          </a:p>
        </p:txBody>
      </p:sp>
    </p:spTree>
    <p:extLst>
      <p:ext uri="{BB962C8B-B14F-4D97-AF65-F5344CB8AC3E}">
        <p14:creationId xmlns:p14="http://schemas.microsoft.com/office/powerpoint/2010/main" val="3952192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36</a:t>
            </a:fld>
            <a:endParaRPr lang="en-US" altLang="en-US"/>
          </a:p>
        </p:txBody>
      </p:sp>
    </p:spTree>
    <p:extLst>
      <p:ext uri="{BB962C8B-B14F-4D97-AF65-F5344CB8AC3E}">
        <p14:creationId xmlns:p14="http://schemas.microsoft.com/office/powerpoint/2010/main" val="3953338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37</a:t>
            </a:fld>
            <a:endParaRPr lang="en-US" altLang="en-US"/>
          </a:p>
        </p:txBody>
      </p:sp>
    </p:spTree>
    <p:extLst>
      <p:ext uri="{BB962C8B-B14F-4D97-AF65-F5344CB8AC3E}">
        <p14:creationId xmlns:p14="http://schemas.microsoft.com/office/powerpoint/2010/main" val="25752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38</a:t>
            </a:fld>
            <a:endParaRPr lang="en-US" altLang="en-US"/>
          </a:p>
        </p:txBody>
      </p:sp>
    </p:spTree>
    <p:extLst>
      <p:ext uri="{BB962C8B-B14F-4D97-AF65-F5344CB8AC3E}">
        <p14:creationId xmlns:p14="http://schemas.microsoft.com/office/powerpoint/2010/main" val="3964326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39</a:t>
            </a:fld>
            <a:endParaRPr lang="en-US" altLang="en-US"/>
          </a:p>
        </p:txBody>
      </p:sp>
    </p:spTree>
    <p:extLst>
      <p:ext uri="{BB962C8B-B14F-4D97-AF65-F5344CB8AC3E}">
        <p14:creationId xmlns:p14="http://schemas.microsoft.com/office/powerpoint/2010/main" val="2474591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40</a:t>
            </a:fld>
            <a:endParaRPr lang="en-US" altLang="en-US"/>
          </a:p>
        </p:txBody>
      </p:sp>
    </p:spTree>
    <p:extLst>
      <p:ext uri="{BB962C8B-B14F-4D97-AF65-F5344CB8AC3E}">
        <p14:creationId xmlns:p14="http://schemas.microsoft.com/office/powerpoint/2010/main" val="891553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41</a:t>
            </a:fld>
            <a:endParaRPr lang="en-US" altLang="en-US"/>
          </a:p>
        </p:txBody>
      </p:sp>
    </p:spTree>
    <p:extLst>
      <p:ext uri="{BB962C8B-B14F-4D97-AF65-F5344CB8AC3E}">
        <p14:creationId xmlns:p14="http://schemas.microsoft.com/office/powerpoint/2010/main" val="9871858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5BB19A2E-A56B-4320-A315-68C84F4295CF}"/>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A1CD41D8-3773-460A-9ADB-9470DF295A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3163418A-D456-41BE-9E50-FEBCA33C95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B595799C-B405-4D08-9FA9-B7BD6CE3965B}" type="slidenum">
              <a:rPr lang="en-US" altLang="en-US" sz="1300" b="0">
                <a:solidFill>
                  <a:schemeClr val="tx1"/>
                </a:solidFill>
              </a:rPr>
              <a:pPr/>
              <a:t>42</a:t>
            </a:fld>
            <a:endParaRPr lang="en-US" altLang="en-US" sz="1300" b="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8</a:t>
            </a:fld>
            <a:endParaRPr lang="en-US" altLang="en-US"/>
          </a:p>
        </p:txBody>
      </p:sp>
    </p:spTree>
    <p:extLst>
      <p:ext uri="{BB962C8B-B14F-4D97-AF65-F5344CB8AC3E}">
        <p14:creationId xmlns:p14="http://schemas.microsoft.com/office/powerpoint/2010/main" val="289500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9</a:t>
            </a:fld>
            <a:endParaRPr lang="en-US" altLang="en-US"/>
          </a:p>
        </p:txBody>
      </p:sp>
    </p:spTree>
    <p:extLst>
      <p:ext uri="{BB962C8B-B14F-4D97-AF65-F5344CB8AC3E}">
        <p14:creationId xmlns:p14="http://schemas.microsoft.com/office/powerpoint/2010/main" val="343560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10</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25222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11</a:t>
            </a:fld>
            <a:endParaRPr lang="en-US" altLang="en-US"/>
          </a:p>
        </p:txBody>
      </p:sp>
    </p:spTree>
    <p:extLst>
      <p:ext uri="{BB962C8B-B14F-4D97-AF65-F5344CB8AC3E}">
        <p14:creationId xmlns:p14="http://schemas.microsoft.com/office/powerpoint/2010/main" val="256941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12</a:t>
            </a:fld>
            <a:endParaRPr lang="en-US" altLang="en-US"/>
          </a:p>
        </p:txBody>
      </p:sp>
    </p:spTree>
    <p:extLst>
      <p:ext uri="{BB962C8B-B14F-4D97-AF65-F5344CB8AC3E}">
        <p14:creationId xmlns:p14="http://schemas.microsoft.com/office/powerpoint/2010/main" val="2940087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13</a:t>
            </a:fld>
            <a:endParaRPr lang="en-US" altLang="en-US"/>
          </a:p>
        </p:txBody>
      </p:sp>
    </p:spTree>
    <p:extLst>
      <p:ext uri="{BB962C8B-B14F-4D97-AF65-F5344CB8AC3E}">
        <p14:creationId xmlns:p14="http://schemas.microsoft.com/office/powerpoint/2010/main" val="96461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0AA26D42-FA7D-C2B2-DF7B-1711AD75A9D1}"/>
              </a:ext>
            </a:extLst>
          </p:cNvPr>
          <p:cNvSpPr txBox="1">
            <a:spLocks noChangeArrowheads="1"/>
          </p:cNvSpPr>
          <p:nvPr userDrawn="1"/>
        </p:nvSpPr>
        <p:spPr bwMode="auto">
          <a:xfrm>
            <a:off x="1295401" y="4797426"/>
            <a:ext cx="7296151" cy="366713"/>
          </a:xfrm>
          <a:prstGeom prst="rect">
            <a:avLst/>
          </a:prstGeom>
          <a:noFill/>
          <a:ln>
            <a:noFill/>
          </a:ln>
          <a:effectLst/>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defRPr/>
            </a:pPr>
            <a:endParaRPr lang="en-US" altLang="en-US" sz="1800" b="0">
              <a:solidFill>
                <a:srgbClr val="FF6600"/>
              </a:solidFill>
            </a:endParaRPr>
          </a:p>
        </p:txBody>
      </p:sp>
      <p:sp>
        <p:nvSpPr>
          <p:cNvPr id="3" name="TextBox 11">
            <a:extLst>
              <a:ext uri="{FF2B5EF4-FFF2-40B4-BE49-F238E27FC236}">
                <a16:creationId xmlns:a16="http://schemas.microsoft.com/office/drawing/2014/main" id="{D443F817-D2D2-8B13-138A-2F53E676FD44}"/>
              </a:ext>
            </a:extLst>
          </p:cNvPr>
          <p:cNvSpPr txBox="1">
            <a:spLocks noChangeArrowheads="1"/>
          </p:cNvSpPr>
          <p:nvPr userDrawn="1"/>
        </p:nvSpPr>
        <p:spPr bwMode="auto">
          <a:xfrm>
            <a:off x="2142678" y="95615"/>
            <a:ext cx="7620000" cy="642937"/>
          </a:xfrm>
          <a:prstGeom prst="rect">
            <a:avLst/>
          </a:prstGeom>
          <a:noFill/>
          <a:ln>
            <a:noFill/>
          </a:ln>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algn="ctr" eaLnBrk="1" hangingPunct="1">
              <a:defRPr/>
            </a:pPr>
            <a:r>
              <a:rPr lang="en-US" altLang="en-US" sz="1600" b="0" dirty="0" err="1">
                <a:cs typeface="Arial" charset="0"/>
              </a:rPr>
              <a:t>Trường</a:t>
            </a:r>
            <a:r>
              <a:rPr lang="en-US" altLang="en-US" sz="1600" b="0" dirty="0">
                <a:cs typeface="Arial" charset="0"/>
              </a:rPr>
              <a:t> ĐH Khoa </a:t>
            </a:r>
            <a:r>
              <a:rPr lang="en-US" altLang="en-US" sz="1600" b="0" dirty="0" err="1">
                <a:cs typeface="Arial" charset="0"/>
              </a:rPr>
              <a:t>Học</a:t>
            </a:r>
            <a:r>
              <a:rPr lang="en-US" altLang="en-US" sz="1600" b="0" dirty="0">
                <a:cs typeface="Arial" charset="0"/>
              </a:rPr>
              <a:t> </a:t>
            </a:r>
            <a:r>
              <a:rPr lang="en-US" altLang="en-US" sz="1600" b="0" dirty="0" err="1">
                <a:cs typeface="Arial" charset="0"/>
              </a:rPr>
              <a:t>Tự</a:t>
            </a:r>
            <a:r>
              <a:rPr lang="en-US" altLang="en-US" sz="1600" b="0" dirty="0">
                <a:cs typeface="Arial" charset="0"/>
              </a:rPr>
              <a:t> </a:t>
            </a:r>
            <a:r>
              <a:rPr lang="en-US" altLang="en-US" sz="1600" b="0" dirty="0" err="1">
                <a:cs typeface="Arial" charset="0"/>
              </a:rPr>
              <a:t>Nhiên</a:t>
            </a:r>
            <a:r>
              <a:rPr lang="en-US" altLang="en-US" sz="1600" b="0" dirty="0">
                <a:cs typeface="Arial" charset="0"/>
              </a:rPr>
              <a:t> Tp. </a:t>
            </a:r>
            <a:r>
              <a:rPr lang="en-US" altLang="en-US" sz="1600" b="0" dirty="0" err="1">
                <a:cs typeface="Arial" charset="0"/>
              </a:rPr>
              <a:t>Hồ</a:t>
            </a:r>
            <a:r>
              <a:rPr lang="en-US" altLang="en-US" sz="1600" b="0" dirty="0">
                <a:cs typeface="Arial" charset="0"/>
              </a:rPr>
              <a:t> </a:t>
            </a:r>
            <a:r>
              <a:rPr lang="en-US" altLang="en-US" sz="1600" b="0" dirty="0" err="1">
                <a:cs typeface="Arial" charset="0"/>
              </a:rPr>
              <a:t>Chí</a:t>
            </a:r>
            <a:r>
              <a:rPr lang="en-US" altLang="en-US" sz="1600" b="0" dirty="0">
                <a:cs typeface="Arial" charset="0"/>
              </a:rPr>
              <a:t> Minh</a:t>
            </a:r>
          </a:p>
          <a:p>
            <a:pPr algn="ctr" eaLnBrk="1" hangingPunct="1">
              <a:spcBef>
                <a:spcPct val="25000"/>
              </a:spcBef>
              <a:defRPr/>
            </a:pPr>
            <a:r>
              <a:rPr lang="en-US" altLang="en-US" sz="1600" dirty="0">
                <a:cs typeface="Arial" charset="0"/>
              </a:rPr>
              <a:t>TRUNG TÂM TIN HỌC</a:t>
            </a:r>
            <a:endParaRPr lang="en-US" altLang="en-US" sz="1800" b="0" dirty="0">
              <a:cs typeface="Arial" charset="0"/>
            </a:endParaRPr>
          </a:p>
        </p:txBody>
      </p:sp>
      <p:pic>
        <p:nvPicPr>
          <p:cNvPr id="4" name="Picture 54" descr="Logo moi">
            <a:extLst>
              <a:ext uri="{FF2B5EF4-FFF2-40B4-BE49-F238E27FC236}">
                <a16:creationId xmlns:a16="http://schemas.microsoft.com/office/drawing/2014/main" id="{801ECE4D-E271-7D33-D2E6-9B24A3A3E3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468" y="42864"/>
            <a:ext cx="1712060" cy="1081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5">
            <a:extLst>
              <a:ext uri="{FF2B5EF4-FFF2-40B4-BE49-F238E27FC236}">
                <a16:creationId xmlns:a16="http://schemas.microsoft.com/office/drawing/2014/main" id="{15E85A1C-B387-DD8B-06E8-DBE87AB73B9E}"/>
              </a:ext>
            </a:extLst>
          </p:cNvPr>
          <p:cNvSpPr>
            <a:spLocks noChangeShapeType="1"/>
          </p:cNvSpPr>
          <p:nvPr userDrawn="1"/>
        </p:nvSpPr>
        <p:spPr bwMode="auto">
          <a:xfrm>
            <a:off x="9831917" y="2278064"/>
            <a:ext cx="0" cy="1150937"/>
          </a:xfrm>
          <a:prstGeom prst="line">
            <a:avLst/>
          </a:prstGeom>
          <a:noFill/>
          <a:ln w="28575">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 name="Line 56">
            <a:extLst>
              <a:ext uri="{FF2B5EF4-FFF2-40B4-BE49-F238E27FC236}">
                <a16:creationId xmlns:a16="http://schemas.microsoft.com/office/drawing/2014/main" id="{DDFF765B-61D7-1EF7-9D94-3B10CB3A632E}"/>
              </a:ext>
            </a:extLst>
          </p:cNvPr>
          <p:cNvSpPr>
            <a:spLocks noChangeShapeType="1"/>
          </p:cNvSpPr>
          <p:nvPr userDrawn="1"/>
        </p:nvSpPr>
        <p:spPr bwMode="auto">
          <a:xfrm flipV="1">
            <a:off x="2163234" y="3429000"/>
            <a:ext cx="7677151" cy="0"/>
          </a:xfrm>
          <a:prstGeom prst="line">
            <a:avLst/>
          </a:prstGeom>
          <a:noFill/>
          <a:ln w="5715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7" name="Text Box 59">
            <a:extLst>
              <a:ext uri="{FF2B5EF4-FFF2-40B4-BE49-F238E27FC236}">
                <a16:creationId xmlns:a16="http://schemas.microsoft.com/office/drawing/2014/main" id="{C492B9EC-545A-74E2-3597-CE4F6865CC1A}"/>
              </a:ext>
            </a:extLst>
          </p:cNvPr>
          <p:cNvSpPr txBox="1">
            <a:spLocks noChangeArrowheads="1"/>
          </p:cNvSpPr>
          <p:nvPr userDrawn="1"/>
        </p:nvSpPr>
        <p:spPr bwMode="auto">
          <a:xfrm>
            <a:off x="5746545" y="6163998"/>
            <a:ext cx="698909" cy="369974"/>
          </a:xfrm>
          <a:prstGeom prst="rect">
            <a:avLst/>
          </a:prstGeom>
          <a:noFill/>
          <a:ln>
            <a:noFill/>
          </a:ln>
          <a:effectLst/>
        </p:spPr>
        <p:txBody>
          <a:bodyPr wrap="none" lIns="92075" tIns="46038" rIns="92075" bIns="46038">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buClr>
                <a:srgbClr val="330066"/>
              </a:buClr>
              <a:buSzPct val="70000"/>
              <a:buFont typeface="Wingdings" pitchFamily="2" charset="2"/>
              <a:buNone/>
              <a:defRPr/>
            </a:pPr>
            <a:r>
              <a:rPr lang="en-US" altLang="en-US" sz="1800" dirty="0"/>
              <a:t>2022</a:t>
            </a:r>
          </a:p>
        </p:txBody>
      </p:sp>
      <p:sp>
        <p:nvSpPr>
          <p:cNvPr id="2052" name="Rectangle 4"/>
          <p:cNvSpPr>
            <a:spLocks noGrp="1" noChangeArrowheads="1"/>
          </p:cNvSpPr>
          <p:nvPr>
            <p:ph type="subTitle" sz="quarter" idx="1"/>
          </p:nvPr>
        </p:nvSpPr>
        <p:spPr>
          <a:xfrm>
            <a:off x="2998434" y="3594761"/>
            <a:ext cx="6817784" cy="668338"/>
          </a:xfrm>
        </p:spPr>
        <p:txBody>
          <a:bodyPr anchor="ctr"/>
          <a:lstStyle>
            <a:lvl1pPr marL="0" indent="0" algn="r">
              <a:spcBef>
                <a:spcPct val="100000"/>
              </a:spcBef>
              <a:buFont typeface="Wingdings" pitchFamily="2" charset="2"/>
              <a:buNone/>
              <a:defRPr sz="1800" i="1"/>
            </a:lvl1pPr>
          </a:lstStyle>
          <a:p>
            <a:pPr lvl="0"/>
            <a:r>
              <a:rPr lang="en-US" altLang="en-US" noProof="0" dirty="0"/>
              <a:t>Click to edit Master subtitle style</a:t>
            </a:r>
          </a:p>
        </p:txBody>
      </p:sp>
      <p:pic>
        <p:nvPicPr>
          <p:cNvPr id="8" name="Picture 7">
            <a:extLst>
              <a:ext uri="{FF2B5EF4-FFF2-40B4-BE49-F238E27FC236}">
                <a16:creationId xmlns:a16="http://schemas.microsoft.com/office/drawing/2014/main" id="{21434247-5982-8C3D-604E-4ADB925513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04948" y="183639"/>
            <a:ext cx="2351584" cy="697208"/>
          </a:xfrm>
          <a:prstGeom prst="rect">
            <a:avLst/>
          </a:prstGeom>
        </p:spPr>
      </p:pic>
    </p:spTree>
    <p:extLst>
      <p:ext uri="{BB962C8B-B14F-4D97-AF65-F5344CB8AC3E}">
        <p14:creationId xmlns:p14="http://schemas.microsoft.com/office/powerpoint/2010/main" val="271946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1ED3D-A360-2264-5159-180DBE74DAE4}"/>
              </a:ext>
            </a:extLst>
          </p:cNvPr>
          <p:cNvSpPr txBox="1"/>
          <p:nvPr userDrawn="1"/>
        </p:nvSpPr>
        <p:spPr>
          <a:xfrm>
            <a:off x="2946400" y="6596064"/>
            <a:ext cx="6502400" cy="261937"/>
          </a:xfrm>
          <a:prstGeom prst="rect">
            <a:avLst/>
          </a:prstGeom>
          <a:noFill/>
        </p:spPr>
        <p:txBody>
          <a:bodyPr>
            <a:spAutoFit/>
          </a:bodyPr>
          <a:lstStyle/>
          <a:p>
            <a:pPr algn="ctr">
              <a:defRPr/>
            </a:pPr>
            <a:r>
              <a:rPr lang="en-US" sz="1050" b="0" dirty="0"/>
              <a:t>Fundamentals of Python - </a:t>
            </a:r>
            <a:r>
              <a:rPr lang="en-US" sz="1050" b="0" dirty="0" err="1"/>
              <a:t>Lập</a:t>
            </a:r>
            <a:r>
              <a:rPr lang="en-US" sz="1050" b="0" dirty="0"/>
              <a:t> </a:t>
            </a:r>
            <a:r>
              <a:rPr lang="en-US" sz="1050" b="0" dirty="0" err="1"/>
              <a:t>trình</a:t>
            </a:r>
            <a:r>
              <a:rPr lang="en-US" sz="1050" b="0" dirty="0"/>
              <a:t> Python </a:t>
            </a:r>
            <a:r>
              <a:rPr lang="en-US" sz="1050" b="0" dirty="0" err="1"/>
              <a:t>cơ</a:t>
            </a:r>
            <a:r>
              <a:rPr lang="en-US" sz="1050" b="0" dirty="0"/>
              <a:t> </a:t>
            </a:r>
            <a:r>
              <a:rPr lang="en-US" sz="1050" b="0" dirty="0" err="1"/>
              <a:t>bản</a:t>
            </a:r>
            <a:endParaRPr lang="en-US" sz="1050" b="0" dirty="0"/>
          </a:p>
        </p:txBody>
      </p:sp>
      <p:sp>
        <p:nvSpPr>
          <p:cNvPr id="2" name="Title 1"/>
          <p:cNvSpPr>
            <a:spLocks noGrp="1"/>
          </p:cNvSpPr>
          <p:nvPr>
            <p:ph type="title"/>
          </p:nvPr>
        </p:nvSpPr>
        <p:spPr/>
        <p:txBody>
          <a:bodyPr/>
          <a:lstStyle>
            <a:lvl1pPr>
              <a:defRPr sz="2400"/>
            </a:lvl1pPr>
          </a:lstStyle>
          <a:p>
            <a:endParaRPr lang="en-US" dirty="0"/>
          </a:p>
        </p:txBody>
      </p:sp>
      <p:sp>
        <p:nvSpPr>
          <p:cNvPr id="7" name="Rectangle 4"/>
          <p:cNvSpPr>
            <a:spLocks noGrp="1" noChangeArrowheads="1"/>
          </p:cNvSpPr>
          <p:nvPr>
            <p:ph idx="1"/>
          </p:nvPr>
        </p:nvSpPr>
        <p:spPr bwMode="auto">
          <a:xfrm>
            <a:off x="431802" y="1196182"/>
            <a:ext cx="10560049" cy="5184775"/>
          </a:xfrm>
          <a:prstGeom prst="rect">
            <a:avLst/>
          </a:prstGeom>
          <a:noFill/>
          <a:ln>
            <a:noFill/>
          </a:ln>
          <a:effectLst/>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altLang="en-US" noProof="0" dirty="0"/>
          </a:p>
        </p:txBody>
      </p:sp>
      <p:sp>
        <p:nvSpPr>
          <p:cNvPr id="5" name="TextBox 4">
            <a:extLst>
              <a:ext uri="{FF2B5EF4-FFF2-40B4-BE49-F238E27FC236}">
                <a16:creationId xmlns:a16="http://schemas.microsoft.com/office/drawing/2014/main" id="{A6649C0B-0B51-2DC5-2AB0-C70693D8EAB7}"/>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spTree>
    <p:extLst>
      <p:ext uri="{BB962C8B-B14F-4D97-AF65-F5344CB8AC3E}">
        <p14:creationId xmlns:p14="http://schemas.microsoft.com/office/powerpoint/2010/main" val="317326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sz="half" idx="1"/>
          </p:nvPr>
        </p:nvSpPr>
        <p:spPr>
          <a:xfrm>
            <a:off x="431800" y="1124546"/>
            <a:ext cx="5304160" cy="5184775"/>
          </a:xfrm>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12368" y="1124545"/>
            <a:ext cx="5179483" cy="5184775"/>
          </a:xfrm>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a:extLst>
              <a:ext uri="{FF2B5EF4-FFF2-40B4-BE49-F238E27FC236}">
                <a16:creationId xmlns:a16="http://schemas.microsoft.com/office/drawing/2014/main" id="{05CC2B4D-6351-EFE1-762E-072F42C5B0EF}"/>
              </a:ext>
            </a:extLst>
          </p:cNvPr>
          <p:cNvSpPr>
            <a:spLocks noGrp="1" noChangeArrowheads="1"/>
          </p:cNvSpPr>
          <p:nvPr>
            <p:ph type="ftr" sz="quarter" idx="10"/>
          </p:nvPr>
        </p:nvSpPr>
        <p:spPr>
          <a:ln/>
        </p:spPr>
        <p:txBody>
          <a:bodyPr/>
          <a:lstStyle>
            <a:lvl1pPr>
              <a:defRPr/>
            </a:lvl1pPr>
          </a:lstStyle>
          <a:p>
            <a:pPr algn="ctr">
              <a:defRPr/>
            </a:pPr>
            <a:r>
              <a:rPr lang="en-US" sz="1200" b="0" dirty="0"/>
              <a:t>Fundamentals of Python - </a:t>
            </a:r>
            <a:r>
              <a:rPr lang="en-US" sz="1200" b="0" dirty="0" err="1"/>
              <a:t>Lập</a:t>
            </a:r>
            <a:r>
              <a:rPr lang="en-US" sz="1200" b="0" dirty="0"/>
              <a:t> </a:t>
            </a:r>
            <a:r>
              <a:rPr lang="en-US" sz="1200" b="0" dirty="0" err="1"/>
              <a:t>trình</a:t>
            </a:r>
            <a:r>
              <a:rPr lang="en-US" sz="1200" b="0" dirty="0"/>
              <a:t> Python </a:t>
            </a:r>
            <a:r>
              <a:rPr lang="en-US" sz="1200" b="0" dirty="0" err="1"/>
              <a:t>cơ</a:t>
            </a:r>
            <a:r>
              <a:rPr lang="en-US" sz="1200" b="0" dirty="0"/>
              <a:t> </a:t>
            </a:r>
            <a:r>
              <a:rPr lang="en-US" sz="1200" b="0" dirty="0" err="1"/>
              <a:t>bản</a:t>
            </a:r>
            <a:endParaRPr lang="en-US" sz="1200" b="0" dirty="0"/>
          </a:p>
        </p:txBody>
      </p:sp>
      <p:sp>
        <p:nvSpPr>
          <p:cNvPr id="7" name="TextBox 6">
            <a:extLst>
              <a:ext uri="{FF2B5EF4-FFF2-40B4-BE49-F238E27FC236}">
                <a16:creationId xmlns:a16="http://schemas.microsoft.com/office/drawing/2014/main" id="{0E14FC7B-138D-9BBB-5D43-11F2B88DB261}"/>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spTree>
    <p:extLst>
      <p:ext uri="{BB962C8B-B14F-4D97-AF65-F5344CB8AC3E}">
        <p14:creationId xmlns:p14="http://schemas.microsoft.com/office/powerpoint/2010/main" val="196624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94730123-8941-4507-8FAE-C444C05CF52A}"/>
              </a:ext>
            </a:extLst>
          </p:cNvPr>
          <p:cNvSpPr txBox="1">
            <a:spLocks noChangeArrowheads="1"/>
          </p:cNvSpPr>
          <p:nvPr userDrawn="1"/>
        </p:nvSpPr>
        <p:spPr bwMode="auto">
          <a:xfrm>
            <a:off x="1295402" y="4797426"/>
            <a:ext cx="7294528" cy="366713"/>
          </a:xfrm>
          <a:prstGeom prst="rect">
            <a:avLst/>
          </a:prstGeom>
          <a:noFill/>
          <a:ln>
            <a:noFill/>
          </a:ln>
          <a:effectLst/>
        </p:spPr>
        <p:txBody>
          <a:bodyPr wrap="square">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defRPr/>
            </a:pPr>
            <a:endParaRPr lang="en-US" altLang="en-US" sz="1800" b="0">
              <a:solidFill>
                <a:srgbClr val="FF6600"/>
              </a:solidFill>
            </a:endParaRPr>
          </a:p>
        </p:txBody>
      </p:sp>
      <p:sp>
        <p:nvSpPr>
          <p:cNvPr id="10" name="TextBox 11">
            <a:extLst>
              <a:ext uri="{FF2B5EF4-FFF2-40B4-BE49-F238E27FC236}">
                <a16:creationId xmlns:a16="http://schemas.microsoft.com/office/drawing/2014/main" id="{5962E615-E710-5BFA-0844-AC210351F282}"/>
              </a:ext>
            </a:extLst>
          </p:cNvPr>
          <p:cNvSpPr txBox="1">
            <a:spLocks noChangeArrowheads="1"/>
          </p:cNvSpPr>
          <p:nvPr userDrawn="1"/>
        </p:nvSpPr>
        <p:spPr bwMode="auto">
          <a:xfrm>
            <a:off x="2142678" y="95615"/>
            <a:ext cx="7618305" cy="642937"/>
          </a:xfrm>
          <a:prstGeom prst="rect">
            <a:avLst/>
          </a:prstGeom>
          <a:noFill/>
          <a:ln>
            <a:noFill/>
          </a:ln>
        </p:spPr>
        <p:txBody>
          <a:bodyPr wrap="square">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algn="ctr" eaLnBrk="1" hangingPunct="1">
              <a:defRPr/>
            </a:pPr>
            <a:r>
              <a:rPr lang="en-US" altLang="en-US" sz="1600" b="0" dirty="0" err="1">
                <a:cs typeface="Arial" charset="0"/>
              </a:rPr>
              <a:t>Trường</a:t>
            </a:r>
            <a:r>
              <a:rPr lang="en-US" altLang="en-US" sz="1600" b="0" dirty="0">
                <a:cs typeface="Arial" charset="0"/>
              </a:rPr>
              <a:t> ĐH Khoa </a:t>
            </a:r>
            <a:r>
              <a:rPr lang="en-US" altLang="en-US" sz="1600" b="0" dirty="0" err="1">
                <a:cs typeface="Arial" charset="0"/>
              </a:rPr>
              <a:t>Học</a:t>
            </a:r>
            <a:r>
              <a:rPr lang="en-US" altLang="en-US" sz="1600" b="0" dirty="0">
                <a:cs typeface="Arial" charset="0"/>
              </a:rPr>
              <a:t> </a:t>
            </a:r>
            <a:r>
              <a:rPr lang="en-US" altLang="en-US" sz="1600" b="0" dirty="0" err="1">
                <a:cs typeface="Arial" charset="0"/>
              </a:rPr>
              <a:t>Tự</a:t>
            </a:r>
            <a:r>
              <a:rPr lang="en-US" altLang="en-US" sz="1600" b="0" dirty="0">
                <a:cs typeface="Arial" charset="0"/>
              </a:rPr>
              <a:t> </a:t>
            </a:r>
            <a:r>
              <a:rPr lang="en-US" altLang="en-US" sz="1600" b="0" dirty="0" err="1">
                <a:cs typeface="Arial" charset="0"/>
              </a:rPr>
              <a:t>Nhiên</a:t>
            </a:r>
            <a:r>
              <a:rPr lang="en-US" altLang="en-US" sz="1600" b="0" dirty="0">
                <a:cs typeface="Arial" charset="0"/>
              </a:rPr>
              <a:t> Tp. </a:t>
            </a:r>
            <a:r>
              <a:rPr lang="en-US" altLang="en-US" sz="1600" b="0" dirty="0" err="1">
                <a:cs typeface="Arial" charset="0"/>
              </a:rPr>
              <a:t>Hồ</a:t>
            </a:r>
            <a:r>
              <a:rPr lang="en-US" altLang="en-US" sz="1600" b="0" dirty="0">
                <a:cs typeface="Arial" charset="0"/>
              </a:rPr>
              <a:t> </a:t>
            </a:r>
            <a:r>
              <a:rPr lang="en-US" altLang="en-US" sz="1600" b="0" dirty="0" err="1">
                <a:cs typeface="Arial" charset="0"/>
              </a:rPr>
              <a:t>Chí</a:t>
            </a:r>
            <a:r>
              <a:rPr lang="en-US" altLang="en-US" sz="1600" b="0" dirty="0">
                <a:cs typeface="Arial" charset="0"/>
              </a:rPr>
              <a:t> Minh</a:t>
            </a:r>
          </a:p>
          <a:p>
            <a:pPr algn="ctr" eaLnBrk="1" hangingPunct="1">
              <a:spcBef>
                <a:spcPct val="25000"/>
              </a:spcBef>
              <a:defRPr/>
            </a:pPr>
            <a:r>
              <a:rPr lang="en-US" altLang="en-US" sz="1600" dirty="0">
                <a:cs typeface="Arial" charset="0"/>
              </a:rPr>
              <a:t>TRUNG TÂM TIN HỌC</a:t>
            </a:r>
            <a:endParaRPr lang="en-US" altLang="en-US" sz="1800" b="0" dirty="0">
              <a:cs typeface="Arial" charset="0"/>
            </a:endParaRPr>
          </a:p>
        </p:txBody>
      </p:sp>
      <p:pic>
        <p:nvPicPr>
          <p:cNvPr id="11" name="Picture 54" descr="Logo moi">
            <a:extLst>
              <a:ext uri="{FF2B5EF4-FFF2-40B4-BE49-F238E27FC236}">
                <a16:creationId xmlns:a16="http://schemas.microsoft.com/office/drawing/2014/main" id="{4A6FDFE8-2BE3-9AA6-A05F-77696C517A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469" y="42864"/>
            <a:ext cx="1568044" cy="100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55">
            <a:extLst>
              <a:ext uri="{FF2B5EF4-FFF2-40B4-BE49-F238E27FC236}">
                <a16:creationId xmlns:a16="http://schemas.microsoft.com/office/drawing/2014/main" id="{2C0AAEF1-DA6B-EB1A-AEBA-BCC253547771}"/>
              </a:ext>
            </a:extLst>
          </p:cNvPr>
          <p:cNvSpPr>
            <a:spLocks noChangeShapeType="1"/>
          </p:cNvSpPr>
          <p:nvPr userDrawn="1"/>
        </p:nvSpPr>
        <p:spPr bwMode="auto">
          <a:xfrm>
            <a:off x="9831917" y="2278064"/>
            <a:ext cx="0" cy="1150937"/>
          </a:xfrm>
          <a:prstGeom prst="line">
            <a:avLst/>
          </a:prstGeom>
          <a:noFill/>
          <a:ln w="28575">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6" name="Line 56">
            <a:extLst>
              <a:ext uri="{FF2B5EF4-FFF2-40B4-BE49-F238E27FC236}">
                <a16:creationId xmlns:a16="http://schemas.microsoft.com/office/drawing/2014/main" id="{F8E249D3-DFD6-31FC-D1B0-3876ADC73A54}"/>
              </a:ext>
            </a:extLst>
          </p:cNvPr>
          <p:cNvSpPr>
            <a:spLocks noChangeShapeType="1"/>
          </p:cNvSpPr>
          <p:nvPr userDrawn="1"/>
        </p:nvSpPr>
        <p:spPr bwMode="auto">
          <a:xfrm flipV="1">
            <a:off x="2163234" y="3429000"/>
            <a:ext cx="7675443" cy="0"/>
          </a:xfrm>
          <a:prstGeom prst="line">
            <a:avLst/>
          </a:prstGeom>
          <a:noFill/>
          <a:ln w="5715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7" name="Text Box 59">
            <a:extLst>
              <a:ext uri="{FF2B5EF4-FFF2-40B4-BE49-F238E27FC236}">
                <a16:creationId xmlns:a16="http://schemas.microsoft.com/office/drawing/2014/main" id="{562286B4-254E-08AF-649B-21BE8B31AB24}"/>
              </a:ext>
            </a:extLst>
          </p:cNvPr>
          <p:cNvSpPr txBox="1">
            <a:spLocks noChangeArrowheads="1"/>
          </p:cNvSpPr>
          <p:nvPr userDrawn="1"/>
        </p:nvSpPr>
        <p:spPr bwMode="auto">
          <a:xfrm>
            <a:off x="5746545" y="6163998"/>
            <a:ext cx="698753" cy="369974"/>
          </a:xfrm>
          <a:prstGeom prst="rect">
            <a:avLst/>
          </a:prstGeom>
          <a:noFill/>
          <a:ln>
            <a:noFill/>
          </a:ln>
          <a:effectLst/>
        </p:spPr>
        <p:txBody>
          <a:bodyPr wrap="square" lIns="92075" tIns="46038" rIns="92075" bIns="46038">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buClr>
                <a:srgbClr val="330066"/>
              </a:buClr>
              <a:buSzPct val="70000"/>
              <a:buFont typeface="Wingdings" pitchFamily="2" charset="2"/>
              <a:buNone/>
              <a:defRPr/>
            </a:pPr>
            <a:r>
              <a:rPr lang="en-US" altLang="en-US" sz="1800" dirty="0"/>
              <a:t>2022</a:t>
            </a:r>
          </a:p>
        </p:txBody>
      </p:sp>
      <p:sp>
        <p:nvSpPr>
          <p:cNvPr id="18" name="Rectangle 4">
            <a:extLst>
              <a:ext uri="{FF2B5EF4-FFF2-40B4-BE49-F238E27FC236}">
                <a16:creationId xmlns:a16="http://schemas.microsoft.com/office/drawing/2014/main" id="{2C760765-9E55-F363-13A4-191F47B558DB}"/>
              </a:ext>
            </a:extLst>
          </p:cNvPr>
          <p:cNvSpPr>
            <a:spLocks noGrp="1" noChangeArrowheads="1"/>
          </p:cNvSpPr>
          <p:nvPr>
            <p:ph type="subTitle" sz="quarter" idx="1"/>
          </p:nvPr>
        </p:nvSpPr>
        <p:spPr>
          <a:xfrm>
            <a:off x="2998434" y="3594761"/>
            <a:ext cx="6816267" cy="668338"/>
          </a:xfrm>
        </p:spPr>
        <p:txBody>
          <a:bodyPr anchor="ctr"/>
          <a:lstStyle>
            <a:lvl1pPr marL="0" indent="0" algn="r">
              <a:spcBef>
                <a:spcPct val="100000"/>
              </a:spcBef>
              <a:buFont typeface="Wingdings" pitchFamily="2" charset="2"/>
              <a:buNone/>
              <a:defRPr sz="1800" i="1"/>
            </a:lvl1pPr>
          </a:lstStyle>
          <a:p>
            <a:pPr lvl="0"/>
            <a:r>
              <a:rPr lang="en-US" altLang="en-US" noProof="0" dirty="0"/>
              <a:t>Click to edit Master subtitle style</a:t>
            </a:r>
          </a:p>
        </p:txBody>
      </p:sp>
      <p:pic>
        <p:nvPicPr>
          <p:cNvPr id="19" name="Picture 18">
            <a:extLst>
              <a:ext uri="{FF2B5EF4-FFF2-40B4-BE49-F238E27FC236}">
                <a16:creationId xmlns:a16="http://schemas.microsoft.com/office/drawing/2014/main" id="{659D7DA8-4733-9908-57D6-B32B73459A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04948" y="183639"/>
            <a:ext cx="2351061" cy="697208"/>
          </a:xfrm>
          <a:prstGeom prst="rect">
            <a:avLst/>
          </a:prstGeom>
        </p:spPr>
      </p:pic>
    </p:spTree>
    <p:extLst>
      <p:ext uri="{BB962C8B-B14F-4D97-AF65-F5344CB8AC3E}">
        <p14:creationId xmlns:p14="http://schemas.microsoft.com/office/powerpoint/2010/main" val="252032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16B5DACA-ED6F-5010-AD05-301C0BFB0AE5}"/>
              </a:ext>
            </a:extLst>
          </p:cNvPr>
          <p:cNvSpPr>
            <a:spLocks noGrp="1" noChangeArrowheads="1"/>
          </p:cNvSpPr>
          <p:nvPr>
            <p:ph type="body" idx="1"/>
          </p:nvPr>
        </p:nvSpPr>
        <p:spPr bwMode="auto">
          <a:xfrm>
            <a:off x="431800" y="1112044"/>
            <a:ext cx="10560051"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endParaRPr lang="en-US" altLang="en-US" dirty="0"/>
          </a:p>
        </p:txBody>
      </p:sp>
      <p:sp>
        <p:nvSpPr>
          <p:cNvPr id="1027" name="Rectangle 3">
            <a:extLst>
              <a:ext uri="{FF2B5EF4-FFF2-40B4-BE49-F238E27FC236}">
                <a16:creationId xmlns:a16="http://schemas.microsoft.com/office/drawing/2014/main" id="{01B0E640-96B9-5109-CA03-0F6AA5FA322C}"/>
              </a:ext>
            </a:extLst>
          </p:cNvPr>
          <p:cNvSpPr>
            <a:spLocks noGrp="1" noChangeArrowheads="1"/>
          </p:cNvSpPr>
          <p:nvPr>
            <p:ph type="title"/>
          </p:nvPr>
        </p:nvSpPr>
        <p:spPr bwMode="auto">
          <a:xfrm>
            <a:off x="431800" y="188913"/>
            <a:ext cx="10560051"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endParaRPr lang="en-US" altLang="en-US" dirty="0"/>
          </a:p>
        </p:txBody>
      </p:sp>
      <p:sp>
        <p:nvSpPr>
          <p:cNvPr id="1030" name="Rectangle 6">
            <a:extLst>
              <a:ext uri="{FF2B5EF4-FFF2-40B4-BE49-F238E27FC236}">
                <a16:creationId xmlns:a16="http://schemas.microsoft.com/office/drawing/2014/main" id="{547F2484-DE2E-AE04-8BBD-0E0F6BD93471}"/>
              </a:ext>
            </a:extLst>
          </p:cNvPr>
          <p:cNvSpPr>
            <a:spLocks noGrp="1" noChangeArrowheads="1"/>
          </p:cNvSpPr>
          <p:nvPr>
            <p:ph type="ftr" sz="quarter" idx="3"/>
          </p:nvPr>
        </p:nvSpPr>
        <p:spPr bwMode="auto">
          <a:xfrm>
            <a:off x="914400" y="6597650"/>
            <a:ext cx="10077451" cy="215900"/>
          </a:xfrm>
          <a:prstGeom prst="rect">
            <a:avLst/>
          </a:prstGeom>
          <a:noFill/>
          <a:ln>
            <a:noFill/>
          </a:ln>
          <a:effectLst/>
        </p:spPr>
        <p:txBody>
          <a:bodyPr vert="horz" wrap="square" lIns="92075" tIns="46038" rIns="92075" bIns="46038" numCol="1" anchor="t" anchorCtr="0" compatLnSpc="1">
            <a:prstTxWarp prst="textNoShape">
              <a:avLst/>
            </a:prstTxWarp>
          </a:bodyPr>
          <a:lstStyle>
            <a:lvl1pPr algn="ctr">
              <a:spcBef>
                <a:spcPct val="0"/>
              </a:spcBef>
              <a:buClrTx/>
              <a:buSzTx/>
              <a:buFontTx/>
              <a:buNone/>
              <a:defRPr sz="1200" b="0"/>
            </a:lvl1pPr>
          </a:lstStyle>
          <a:p>
            <a:pPr algn="ctr">
              <a:defRPr/>
            </a:pPr>
            <a:r>
              <a:rPr lang="en-US" sz="1200" b="0" dirty="0"/>
              <a:t>Fundamentals of Python - </a:t>
            </a:r>
            <a:r>
              <a:rPr lang="en-US" sz="1200" b="0" dirty="0" err="1"/>
              <a:t>Lập</a:t>
            </a:r>
            <a:r>
              <a:rPr lang="en-US" sz="1200" b="0" dirty="0"/>
              <a:t> </a:t>
            </a:r>
            <a:r>
              <a:rPr lang="en-US" sz="1200" b="0" dirty="0" err="1"/>
              <a:t>trình</a:t>
            </a:r>
            <a:r>
              <a:rPr lang="en-US" sz="1200" b="0" dirty="0"/>
              <a:t> Python </a:t>
            </a:r>
            <a:r>
              <a:rPr lang="en-US" sz="1200" b="0" dirty="0" err="1"/>
              <a:t>cơ</a:t>
            </a:r>
            <a:r>
              <a:rPr lang="en-US" sz="1200" b="0" dirty="0"/>
              <a:t> </a:t>
            </a:r>
            <a:r>
              <a:rPr lang="en-US" sz="1200" b="0" dirty="0" err="1"/>
              <a:t>bản</a:t>
            </a:r>
            <a:endParaRPr lang="en-US" sz="1200" b="0" dirty="0"/>
          </a:p>
          <a:p>
            <a:pPr>
              <a:defRPr/>
            </a:pPr>
            <a:endParaRPr lang="en-US" altLang="en-US" dirty="0"/>
          </a:p>
        </p:txBody>
      </p:sp>
      <p:sp>
        <p:nvSpPr>
          <p:cNvPr id="2" name="Line 40">
            <a:extLst>
              <a:ext uri="{FF2B5EF4-FFF2-40B4-BE49-F238E27FC236}">
                <a16:creationId xmlns:a16="http://schemas.microsoft.com/office/drawing/2014/main" id="{C8817B4F-1717-F71B-E7C6-57D8A63DE18C}"/>
              </a:ext>
            </a:extLst>
          </p:cNvPr>
          <p:cNvSpPr>
            <a:spLocks noChangeShapeType="1"/>
          </p:cNvSpPr>
          <p:nvPr/>
        </p:nvSpPr>
        <p:spPr bwMode="auto">
          <a:xfrm>
            <a:off x="436034" y="1052513"/>
            <a:ext cx="10699751" cy="0"/>
          </a:xfrm>
          <a:prstGeom prst="line">
            <a:avLst/>
          </a:prstGeom>
          <a:noFill/>
          <a:ln w="3810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 name="Date Placeholder 3">
            <a:extLst>
              <a:ext uri="{FF2B5EF4-FFF2-40B4-BE49-F238E27FC236}">
                <a16:creationId xmlns:a16="http://schemas.microsoft.com/office/drawing/2014/main" id="{864C266C-4A3D-19A2-7727-7951E20D3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B503C-7B01-4434-8F9F-F81B2B853C81}" type="datetimeFigureOut">
              <a:rPr lang="en-US" smtClean="0"/>
              <a:t>09-Nov-22</a:t>
            </a:fld>
            <a:endParaRPr lang="en-US" dirty="0"/>
          </a:p>
        </p:txBody>
      </p:sp>
      <p:sp>
        <p:nvSpPr>
          <p:cNvPr id="5" name="TextBox 4">
            <a:extLst>
              <a:ext uri="{FF2B5EF4-FFF2-40B4-BE49-F238E27FC236}">
                <a16:creationId xmlns:a16="http://schemas.microsoft.com/office/drawing/2014/main" id="{31705A81-A463-9A3A-DDD1-37B39EAC3F1F}"/>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pic>
        <p:nvPicPr>
          <p:cNvPr id="6" name="Picture 5">
            <a:extLst>
              <a:ext uri="{FF2B5EF4-FFF2-40B4-BE49-F238E27FC236}">
                <a16:creationId xmlns:a16="http://schemas.microsoft.com/office/drawing/2014/main" id="{6B2D73B3-9016-D1BD-9E09-005B3355E1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192948" y="192016"/>
            <a:ext cx="787382" cy="860497"/>
          </a:xfrm>
          <a:prstGeom prst="rect">
            <a:avLst/>
          </a:prstGeom>
        </p:spPr>
      </p:pic>
      <p:pic>
        <p:nvPicPr>
          <p:cNvPr id="7" name="Picture 75" descr="Logo T3H">
            <a:extLst>
              <a:ext uri="{FF2B5EF4-FFF2-40B4-BE49-F238E27FC236}">
                <a16:creationId xmlns:a16="http://schemas.microsoft.com/office/drawing/2014/main" id="{8E7D2241-4212-5237-2E1E-93F767C7A5BC}"/>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418" y="6335742"/>
            <a:ext cx="452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7251770"/>
      </p:ext>
    </p:extLst>
  </p:cSld>
  <p:clrMap bg1="lt1" tx1="dk1" bg2="lt2" tx2="dk2" accent1="accent1" accent2="accent2" accent3="accent3" accent4="accent4" accent5="accent5" accent6="accent6" hlink="hlink" folHlink="folHlink"/>
  <p:sldLayoutIdLst>
    <p:sldLayoutId id="2147484959" r:id="rId1"/>
    <p:sldLayoutId id="2147484960" r:id="rId2"/>
    <p:sldLayoutId id="2147484961" r:id="rId3"/>
    <p:sldLayoutId id="2147484962" r:id="rId4"/>
  </p:sldLayoutIdLst>
  <p:hf sldNum="0" hdr="0" ftr="0" dt="0"/>
  <p:txStyles>
    <p:titleStyle>
      <a:lvl1pPr algn="l" rtl="0" eaLnBrk="0" fontAlgn="base" hangingPunct="0">
        <a:spcBef>
          <a:spcPct val="0"/>
        </a:spcBef>
        <a:spcAft>
          <a:spcPct val="0"/>
        </a:spcAft>
        <a:defRPr sz="24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p:titleStyle>
    <p:bodyStyle>
      <a:lvl1pPr marL="342900" indent="-342900" algn="l" rtl="0" eaLnBrk="0" fontAlgn="base" hangingPunct="0">
        <a:lnSpc>
          <a:spcPct val="150000"/>
        </a:lnSpc>
        <a:spcBef>
          <a:spcPct val="125000"/>
        </a:spcBef>
        <a:spcAft>
          <a:spcPct val="0"/>
        </a:spcAft>
        <a:buClr>
          <a:schemeClr val="tx2"/>
        </a:buClr>
        <a:buSzPct val="90000"/>
        <a:buFont typeface="Wingdings" panose="05000000000000000000" pitchFamily="2" charset="2"/>
        <a:buChar char="q"/>
        <a:defRPr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7.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a:extLst>
              <a:ext uri="{FF2B5EF4-FFF2-40B4-BE49-F238E27FC236}">
                <a16:creationId xmlns:a16="http://schemas.microsoft.com/office/drawing/2014/main" id="{7C44E336-B50A-4A3D-ACC2-9DF5B0F35F5E}"/>
              </a:ext>
            </a:extLst>
          </p:cNvPr>
          <p:cNvSpPr>
            <a:spLocks noGrp="1" noChangeArrowheads="1"/>
          </p:cNvSpPr>
          <p:nvPr>
            <p:ph type="subTitle" sz="quarter" idx="1"/>
          </p:nvPr>
        </p:nvSpPr>
        <p:spPr/>
        <p:txBody>
          <a:bodyPr/>
          <a:lstStyle/>
          <a:p>
            <a:r>
              <a:rPr lang="en-US" altLang="en-US" dirty="0" err="1"/>
              <a:t>Phòng</a:t>
            </a:r>
            <a:r>
              <a:rPr lang="en-US" altLang="en-US" dirty="0"/>
              <a:t> </a:t>
            </a:r>
            <a:r>
              <a:rPr lang="en-US" altLang="en-US" dirty="0" err="1"/>
              <a:t>Lập</a:t>
            </a:r>
            <a:r>
              <a:rPr lang="en-US" altLang="en-US" dirty="0"/>
              <a:t> </a:t>
            </a:r>
            <a:r>
              <a:rPr lang="en-US" altLang="en-US" dirty="0" err="1"/>
              <a:t>Trình</a:t>
            </a:r>
            <a:r>
              <a:rPr lang="en-US" altLang="en-US" dirty="0"/>
              <a:t> - </a:t>
            </a:r>
            <a:r>
              <a:rPr lang="en-US" altLang="en-US" dirty="0" err="1"/>
              <a:t>Mạng</a:t>
            </a:r>
            <a:endParaRPr lang="en-US" altLang="en-US" dirty="0"/>
          </a:p>
        </p:txBody>
      </p:sp>
      <p:sp>
        <p:nvSpPr>
          <p:cNvPr id="3" name="Rectangle 4">
            <a:extLst>
              <a:ext uri="{FF2B5EF4-FFF2-40B4-BE49-F238E27FC236}">
                <a16:creationId xmlns:a16="http://schemas.microsoft.com/office/drawing/2014/main" id="{2A1DBB09-8380-C775-37C8-5DDB9D9CA87B}"/>
              </a:ext>
            </a:extLst>
          </p:cNvPr>
          <p:cNvSpPr txBox="1">
            <a:spLocks noChangeArrowheads="1"/>
          </p:cNvSpPr>
          <p:nvPr/>
        </p:nvSpPr>
        <p:spPr bwMode="auto">
          <a:xfrm>
            <a:off x="2599443" y="2161399"/>
            <a:ext cx="7216775"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l" rtl="0" eaLnBrk="0" fontAlgn="base" hangingPunct="0">
              <a:spcBef>
                <a:spcPct val="0"/>
              </a:spcBef>
              <a:spcAft>
                <a:spcPct val="0"/>
              </a:spcAft>
              <a:defRPr sz="24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a:lstStyle>
          <a:p>
            <a:pPr algn="r" eaLnBrk="1" hangingPunct="1">
              <a:lnSpc>
                <a:spcPct val="150000"/>
              </a:lnSpc>
            </a:pPr>
            <a:r>
              <a:rPr lang="en-US" altLang="en-US" sz="2800" kern="0" dirty="0" err="1">
                <a:latin typeface="Tahoma" panose="020B0604030504040204" pitchFamily="34" charset="0"/>
                <a:ea typeface="Tahoma" panose="020B0604030504040204" pitchFamily="34" charset="0"/>
                <a:cs typeface="Tahoma" panose="020B0604030504040204" pitchFamily="34" charset="0"/>
              </a:rPr>
              <a:t>Lập</a:t>
            </a:r>
            <a:r>
              <a:rPr lang="en-US" altLang="en-US" sz="2800" kern="0" dirty="0">
                <a:latin typeface="Tahoma" panose="020B0604030504040204" pitchFamily="34" charset="0"/>
                <a:ea typeface="Tahoma" panose="020B0604030504040204" pitchFamily="34" charset="0"/>
                <a:cs typeface="Tahoma" panose="020B0604030504040204" pitchFamily="34" charset="0"/>
              </a:rPr>
              <a:t> </a:t>
            </a:r>
            <a:r>
              <a:rPr lang="en-US" altLang="en-US" sz="2800" kern="0" dirty="0" err="1">
                <a:latin typeface="Tahoma" panose="020B0604030504040204" pitchFamily="34" charset="0"/>
                <a:ea typeface="Tahoma" panose="020B0604030504040204" pitchFamily="34" charset="0"/>
                <a:cs typeface="Tahoma" panose="020B0604030504040204" pitchFamily="34" charset="0"/>
              </a:rPr>
              <a:t>trình</a:t>
            </a:r>
            <a:r>
              <a:rPr lang="en-US" altLang="en-US" sz="2800" kern="0" dirty="0">
                <a:latin typeface="Tahoma" panose="020B0604030504040204" pitchFamily="34" charset="0"/>
                <a:ea typeface="Tahoma" panose="020B0604030504040204" pitchFamily="34" charset="0"/>
                <a:cs typeface="Tahoma" panose="020B0604030504040204" pitchFamily="34" charset="0"/>
              </a:rPr>
              <a:t> Python </a:t>
            </a:r>
            <a:r>
              <a:rPr lang="en-US" altLang="en-US" sz="2800" kern="0" dirty="0" err="1">
                <a:latin typeface="Tahoma" panose="020B0604030504040204" pitchFamily="34" charset="0"/>
                <a:ea typeface="Tahoma" panose="020B0604030504040204" pitchFamily="34" charset="0"/>
                <a:cs typeface="Tahoma" panose="020B0604030504040204" pitchFamily="34" charset="0"/>
              </a:rPr>
              <a:t>cơ</a:t>
            </a:r>
            <a:r>
              <a:rPr lang="en-US" altLang="en-US" sz="2800" kern="0" dirty="0">
                <a:latin typeface="Tahoma" panose="020B0604030504040204" pitchFamily="34" charset="0"/>
                <a:ea typeface="Tahoma" panose="020B0604030504040204" pitchFamily="34" charset="0"/>
                <a:cs typeface="Tahoma" panose="020B0604030504040204" pitchFamily="34" charset="0"/>
              </a:rPr>
              <a:t> </a:t>
            </a:r>
            <a:r>
              <a:rPr lang="en-US" altLang="en-US" sz="2800" kern="0" dirty="0" err="1">
                <a:latin typeface="Tahoma" panose="020B0604030504040204" pitchFamily="34" charset="0"/>
                <a:ea typeface="Tahoma" panose="020B0604030504040204" pitchFamily="34" charset="0"/>
                <a:cs typeface="Tahoma" panose="020B0604030504040204" pitchFamily="34" charset="0"/>
              </a:rPr>
              <a:t>bản</a:t>
            </a:r>
            <a:br>
              <a:rPr lang="en-US" altLang="en-US" kern="0" dirty="0">
                <a:solidFill>
                  <a:srgbClr val="FF00FF"/>
                </a:solidFill>
                <a:latin typeface="Tahoma" panose="020B0604030504040204" pitchFamily="34" charset="0"/>
                <a:ea typeface="Tahoma" panose="020B0604030504040204" pitchFamily="34" charset="0"/>
                <a:cs typeface="Tahoma" panose="020B0604030504040204" pitchFamily="34" charset="0"/>
              </a:rPr>
            </a:b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Bài</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2: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Biến</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và</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các</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kiểu</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dữ</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liệu</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cơ</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sở</a:t>
            </a:r>
            <a:endParaRPr lang="en-US" altLang="en-US" kern="0" dirty="0">
              <a:solidFill>
                <a:srgbClr val="FF66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1CB4C9BE-49A2-00AA-309D-47649FB19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9369" y="2231688"/>
            <a:ext cx="1222375" cy="122237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buFont typeface="+mj-lt"/>
              <a:buAutoNum type="arabicPeriod"/>
            </a:pPr>
            <a:r>
              <a:rPr lang="en-US" dirty="0" err="1">
                <a:solidFill>
                  <a:schemeClr val="bg1">
                    <a:lumMod val="50000"/>
                  </a:schemeClr>
                </a:solidFill>
              </a:rPr>
              <a:t>Định</a:t>
            </a:r>
            <a:r>
              <a:rPr lang="en-US" dirty="0">
                <a:solidFill>
                  <a:schemeClr val="bg1">
                    <a:lumMod val="50000"/>
                  </a:schemeClr>
                </a:solidFill>
              </a:rPr>
              <a:t> </a:t>
            </a:r>
            <a:r>
              <a:rPr lang="en-US" dirty="0" err="1">
                <a:solidFill>
                  <a:schemeClr val="bg1">
                    <a:lumMod val="50000"/>
                  </a:schemeClr>
                </a:solidFill>
              </a:rPr>
              <a:t>danh</a:t>
            </a:r>
            <a:r>
              <a:rPr lang="en-US" dirty="0">
                <a:solidFill>
                  <a:schemeClr val="bg1">
                    <a:lumMod val="50000"/>
                  </a:schemeClr>
                </a:solidFill>
              </a:rPr>
              <a:t> (Identifier)</a:t>
            </a:r>
          </a:p>
          <a:p>
            <a:pPr marL="450850">
              <a:buFont typeface="+mj-lt"/>
              <a:buAutoNum type="arabicPeriod"/>
            </a:pPr>
            <a:r>
              <a:rPr lang="en-US" dirty="0" err="1">
                <a:solidFill>
                  <a:schemeClr val="bg1">
                    <a:lumMod val="50000"/>
                  </a:schemeClr>
                </a:solidFill>
              </a:rPr>
              <a:t>Biến</a:t>
            </a:r>
            <a:r>
              <a:rPr lang="en-US" dirty="0">
                <a:solidFill>
                  <a:schemeClr val="bg1">
                    <a:lumMod val="50000"/>
                  </a:schemeClr>
                </a:solidFill>
              </a:rPr>
              <a:t> (Variable)</a:t>
            </a:r>
          </a:p>
          <a:p>
            <a:pPr marL="450850">
              <a:buFont typeface="+mj-lt"/>
              <a:buAutoNum type="arabicPeriod"/>
            </a:pP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(Data type)</a:t>
            </a:r>
          </a:p>
          <a:p>
            <a:pPr marL="450850">
              <a:buFont typeface="+mj-lt"/>
              <a:buAutoNum type="arabicPeriod"/>
            </a:pPr>
            <a:r>
              <a:rPr lang="en-US" dirty="0" err="1">
                <a:solidFill>
                  <a:schemeClr val="bg1">
                    <a:lumMod val="50000"/>
                  </a:schemeClr>
                </a:solidFill>
              </a:rPr>
              <a:t>Chuyển</a:t>
            </a:r>
            <a:r>
              <a:rPr lang="en-US" dirty="0">
                <a:solidFill>
                  <a:schemeClr val="bg1">
                    <a:lumMod val="50000"/>
                  </a:schemeClr>
                </a:solidFill>
              </a:rPr>
              <a:t> </a:t>
            </a:r>
            <a:r>
              <a:rPr lang="en-US" dirty="0" err="1">
                <a:solidFill>
                  <a:schemeClr val="bg1">
                    <a:lumMod val="50000"/>
                  </a:schemeClr>
                </a:solidFill>
              </a:rPr>
              <a:t>đổi</a:t>
            </a:r>
            <a:r>
              <a:rPr lang="en-US" dirty="0">
                <a:solidFill>
                  <a:schemeClr val="bg1">
                    <a:lumMod val="50000"/>
                  </a:schemeClr>
                </a:solidFill>
              </a:rPr>
              <a:t> </a:t>
            </a:r>
            <a:r>
              <a:rPr lang="en-US" dirty="0" err="1">
                <a:solidFill>
                  <a:schemeClr val="bg1">
                    <a:lumMod val="50000"/>
                  </a:schemeClr>
                </a:solidFill>
              </a:rPr>
              <a:t>kiểu</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endParaRPr lang="en-US" dirty="0">
              <a:solidFill>
                <a:schemeClr val="bg1">
                  <a:lumMod val="50000"/>
                </a:schemeClr>
              </a:solidFill>
            </a:endParaRPr>
          </a:p>
          <a:p>
            <a:pPr marL="450850">
              <a:buFont typeface="+mj-lt"/>
              <a:buAutoNum type="arabicPeriod"/>
            </a:pPr>
            <a:r>
              <a:rPr lang="en-US" dirty="0" err="1">
                <a:solidFill>
                  <a:schemeClr val="bg1">
                    <a:lumMod val="50000"/>
                  </a:schemeClr>
                </a:solidFill>
              </a:rPr>
              <a:t>Chú</a:t>
            </a:r>
            <a:r>
              <a:rPr lang="en-US" dirty="0">
                <a:solidFill>
                  <a:schemeClr val="bg1">
                    <a:lumMod val="50000"/>
                  </a:schemeClr>
                </a:solidFill>
              </a:rPr>
              <a:t> </a:t>
            </a:r>
            <a:r>
              <a:rPr lang="en-US" dirty="0" err="1">
                <a:solidFill>
                  <a:schemeClr val="bg1">
                    <a:lumMod val="50000"/>
                  </a:schemeClr>
                </a:solidFill>
              </a:rPr>
              <a:t>thích</a:t>
            </a:r>
            <a:r>
              <a:rPr lang="en-US" dirty="0">
                <a:solidFill>
                  <a:schemeClr val="bg1">
                    <a:lumMod val="50000"/>
                  </a:schemeClr>
                </a:solidFill>
              </a:rPr>
              <a:t> </a:t>
            </a:r>
            <a:r>
              <a:rPr lang="en-US" dirty="0" err="1">
                <a:solidFill>
                  <a:schemeClr val="bg1">
                    <a:lumMod val="50000"/>
                  </a:schemeClr>
                </a:solidFill>
              </a:rPr>
              <a:t>trong</a:t>
            </a:r>
            <a:r>
              <a:rPr lang="en-US" dirty="0">
                <a:solidFill>
                  <a:schemeClr val="bg1">
                    <a:lumMod val="50000"/>
                  </a:schemeClr>
                </a:solidFill>
              </a:rPr>
              <a:t> Python (comment)</a:t>
            </a:r>
          </a:p>
          <a:p>
            <a:pPr marL="450850">
              <a:buFont typeface="+mj-lt"/>
              <a:buAutoNum type="arabicPeriod"/>
            </a:pPr>
            <a:r>
              <a:rPr lang="en-US" dirty="0" err="1">
                <a:solidFill>
                  <a:schemeClr val="bg1">
                    <a:lumMod val="50000"/>
                  </a:schemeClr>
                </a:solidFill>
              </a:rPr>
              <a:t>Nhập</a:t>
            </a:r>
            <a:r>
              <a:rPr lang="en-US" dirty="0">
                <a:solidFill>
                  <a:schemeClr val="bg1">
                    <a:lumMod val="50000"/>
                  </a:schemeClr>
                </a:solidFill>
              </a:rPr>
              <a:t>/</a:t>
            </a:r>
            <a:r>
              <a:rPr lang="en-US" dirty="0" err="1">
                <a:solidFill>
                  <a:schemeClr val="bg1">
                    <a:lumMod val="50000"/>
                  </a:schemeClr>
                </a:solidFill>
              </a:rPr>
              <a:t>Xuất</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r>
              <a:rPr lang="en-US" dirty="0">
                <a:solidFill>
                  <a:schemeClr val="bg1">
                    <a:lumMod val="50000"/>
                  </a:schemeClr>
                </a:solidFill>
              </a:rPr>
              <a:t> </a:t>
            </a:r>
            <a:r>
              <a:rPr lang="en-US" dirty="0" err="1">
                <a:solidFill>
                  <a:schemeClr val="bg1">
                    <a:lumMod val="50000"/>
                  </a:schemeClr>
                </a:solidFill>
              </a:rPr>
              <a:t>trên</a:t>
            </a:r>
            <a:r>
              <a:rPr lang="en-US" dirty="0">
                <a:solidFill>
                  <a:schemeClr val="bg1">
                    <a:lumMod val="50000"/>
                  </a:schemeClr>
                </a:solidFill>
              </a:rPr>
              <a:t> shell (Input/Output)</a:t>
            </a:r>
          </a:p>
        </p:txBody>
      </p:sp>
    </p:spTree>
    <p:custDataLst>
      <p:tags r:id="rId1"/>
    </p:custDataLst>
    <p:extLst>
      <p:ext uri="{BB962C8B-B14F-4D97-AF65-F5344CB8AC3E}">
        <p14:creationId xmlns:p14="http://schemas.microsoft.com/office/powerpoint/2010/main" val="933702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Các kiểu dữ liệu</a:t>
            </a:r>
          </a:p>
        </p:txBody>
      </p:sp>
      <p:graphicFrame>
        <p:nvGraphicFramePr>
          <p:cNvPr id="5" name="Content Placeholder 4">
            <a:extLst>
              <a:ext uri="{FF2B5EF4-FFF2-40B4-BE49-F238E27FC236}">
                <a16:creationId xmlns:a16="http://schemas.microsoft.com/office/drawing/2014/main" id="{7776FE44-1907-48F0-8D29-1B17B37A4E05}"/>
              </a:ext>
            </a:extLst>
          </p:cNvPr>
          <p:cNvGraphicFramePr>
            <a:graphicFrameLocks noGrp="1"/>
          </p:cNvGraphicFramePr>
          <p:nvPr>
            <p:ph idx="1"/>
            <p:extLst>
              <p:ext uri="{D42A27DB-BD31-4B8C-83A1-F6EECF244321}">
                <p14:modId xmlns:p14="http://schemas.microsoft.com/office/powerpoint/2010/main" val="1893702443"/>
              </p:ext>
            </p:extLst>
          </p:nvPr>
        </p:nvGraphicFramePr>
        <p:xfrm>
          <a:off x="1415480" y="1196752"/>
          <a:ext cx="7416824" cy="3960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1526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dirty="0"/>
              <a:t>3. </a:t>
            </a:r>
            <a:r>
              <a:rPr lang="en-US" altLang="en-US" dirty="0" err="1"/>
              <a:t>Các</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endParaRPr lang="en-US" altLang="en-US" dirty="0"/>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sở</a:t>
            </a:r>
            <a:r>
              <a:rPr lang="en-US" dirty="0"/>
              <a:t> - Number (</a:t>
            </a:r>
            <a:r>
              <a:rPr lang="en-US" dirty="0" err="1"/>
              <a:t>Kiểu</a:t>
            </a:r>
            <a:r>
              <a:rPr lang="en-US" dirty="0"/>
              <a:t> </a:t>
            </a:r>
            <a:r>
              <a:rPr lang="en-US" dirty="0" err="1"/>
              <a:t>số</a:t>
            </a:r>
            <a:r>
              <a:rPr lang="en-US" dirty="0"/>
              <a:t>)</a:t>
            </a:r>
          </a:p>
          <a:p>
            <a:pPr lvl="1"/>
            <a:r>
              <a:rPr lang="en-US" b="1" i="1" dirty="0">
                <a:solidFill>
                  <a:srgbClr val="FF0000"/>
                </a:solidFill>
              </a:rPr>
              <a:t>int</a:t>
            </a:r>
            <a:r>
              <a:rPr lang="en-US" dirty="0"/>
              <a:t> (</a:t>
            </a:r>
            <a:r>
              <a:rPr lang="en-US" dirty="0" err="1"/>
              <a:t>số</a:t>
            </a:r>
            <a:r>
              <a:rPr lang="en-US" dirty="0"/>
              <a:t> </a:t>
            </a:r>
            <a:r>
              <a:rPr lang="en-US" dirty="0" err="1"/>
              <a:t>nguyên</a:t>
            </a:r>
            <a:r>
              <a:rPr lang="en-US" dirty="0"/>
              <a:t>):</a:t>
            </a:r>
          </a:p>
          <a:p>
            <a:pPr lvl="2"/>
            <a:r>
              <a:rPr lang="en-US" dirty="0" err="1"/>
              <a:t>Số</a:t>
            </a:r>
            <a:r>
              <a:rPr lang="en-US" dirty="0"/>
              <a:t> </a:t>
            </a:r>
            <a:r>
              <a:rPr lang="en-US" dirty="0" err="1"/>
              <a:t>lượng</a:t>
            </a:r>
            <a:r>
              <a:rPr lang="en-US" dirty="0"/>
              <a:t> </a:t>
            </a:r>
            <a:r>
              <a:rPr lang="en-US" dirty="0" err="1"/>
              <a:t>ký</a:t>
            </a:r>
            <a:r>
              <a:rPr lang="en-US" dirty="0"/>
              <a:t> </a:t>
            </a:r>
            <a:r>
              <a:rPr lang="en-US" dirty="0" err="1"/>
              <a:t>số</a:t>
            </a:r>
            <a:r>
              <a:rPr lang="en-US" dirty="0"/>
              <a:t> </a:t>
            </a:r>
            <a:r>
              <a:rPr lang="en-US" dirty="0" err="1"/>
              <a:t>của</a:t>
            </a:r>
            <a:r>
              <a:rPr lang="en-US" dirty="0"/>
              <a:t> </a:t>
            </a:r>
            <a:r>
              <a:rPr lang="en-US" dirty="0" err="1"/>
              <a:t>kiểu</a:t>
            </a:r>
            <a:r>
              <a:rPr lang="en-US" dirty="0"/>
              <a:t> </a:t>
            </a:r>
            <a:r>
              <a:rPr lang="en-US" dirty="0" err="1"/>
              <a:t>này</a:t>
            </a:r>
            <a:r>
              <a:rPr lang="en-US" dirty="0"/>
              <a:t> </a:t>
            </a:r>
            <a:r>
              <a:rPr lang="en-US" dirty="0" err="1"/>
              <a:t>là</a:t>
            </a:r>
            <a:r>
              <a:rPr lang="en-US" dirty="0"/>
              <a:t> </a:t>
            </a:r>
            <a:r>
              <a:rPr lang="en-US" dirty="0" err="1"/>
              <a:t>không</a:t>
            </a:r>
            <a:r>
              <a:rPr lang="en-US" dirty="0"/>
              <a:t> </a:t>
            </a:r>
            <a:r>
              <a:rPr lang="en-US" dirty="0" err="1"/>
              <a:t>giới</a:t>
            </a:r>
            <a:r>
              <a:rPr lang="en-US" dirty="0"/>
              <a:t> </a:t>
            </a:r>
            <a:r>
              <a:rPr lang="en-US" dirty="0" err="1"/>
              <a:t>hạn</a:t>
            </a:r>
            <a:r>
              <a:rPr lang="en-US" dirty="0"/>
              <a:t>, </a:t>
            </a:r>
            <a:r>
              <a:rPr lang="en-US" dirty="0" err="1"/>
              <a:t>chỉ</a:t>
            </a:r>
            <a:r>
              <a:rPr lang="en-US" dirty="0"/>
              <a:t> </a:t>
            </a:r>
            <a:r>
              <a:rPr lang="en-US" dirty="0" err="1"/>
              <a:t>bị</a:t>
            </a:r>
            <a:r>
              <a:rPr lang="en-US" dirty="0"/>
              <a:t> </a:t>
            </a:r>
            <a:r>
              <a:rPr lang="en-US" dirty="0" err="1"/>
              <a:t>phụ</a:t>
            </a:r>
            <a:r>
              <a:rPr lang="en-US" dirty="0"/>
              <a:t> </a:t>
            </a:r>
            <a:r>
              <a:rPr lang="en-US" dirty="0" err="1"/>
              <a:t>thuộc</a:t>
            </a:r>
            <a:r>
              <a:rPr lang="en-US" dirty="0"/>
              <a:t> </a:t>
            </a:r>
            <a:r>
              <a:rPr lang="en-US" dirty="0" err="1"/>
              <a:t>vào</a:t>
            </a:r>
            <a:r>
              <a:rPr lang="en-US" dirty="0"/>
              <a:t> dung </a:t>
            </a:r>
            <a:r>
              <a:rPr lang="en-US" dirty="0" err="1"/>
              <a:t>lượng</a:t>
            </a:r>
            <a:r>
              <a:rPr lang="en-US" dirty="0"/>
              <a:t> </a:t>
            </a:r>
            <a:r>
              <a:rPr lang="en-US" dirty="0" err="1"/>
              <a:t>của</a:t>
            </a:r>
            <a:r>
              <a:rPr lang="en-US" dirty="0"/>
              <a:t> </a:t>
            </a:r>
            <a:r>
              <a:rPr lang="en-US" dirty="0" err="1"/>
              <a:t>bộ</a:t>
            </a:r>
            <a:r>
              <a:rPr lang="en-US" dirty="0"/>
              <a:t> </a:t>
            </a:r>
            <a:r>
              <a:rPr lang="en-US" dirty="0" err="1"/>
              <a:t>nhớ</a:t>
            </a:r>
            <a:r>
              <a:rPr lang="en-US" dirty="0"/>
              <a:t>.</a:t>
            </a:r>
          </a:p>
          <a:p>
            <a:pPr lvl="2"/>
            <a:r>
              <a:rPr lang="en-US" dirty="0"/>
              <a:t>Python </a:t>
            </a:r>
            <a:r>
              <a:rPr lang="en-US" dirty="0" err="1"/>
              <a:t>hỗ</a:t>
            </a:r>
            <a:r>
              <a:rPr lang="en-US" dirty="0"/>
              <a:t> </a:t>
            </a:r>
            <a:r>
              <a:rPr lang="en-US" dirty="0" err="1"/>
              <a:t>trợ</a:t>
            </a:r>
            <a:r>
              <a:rPr lang="en-US" dirty="0"/>
              <a:t> </a:t>
            </a:r>
            <a:r>
              <a:rPr lang="en-US" dirty="0" err="1"/>
              <a:t>biểu</a:t>
            </a:r>
            <a:r>
              <a:rPr lang="en-US" dirty="0"/>
              <a:t> </a:t>
            </a:r>
            <a:r>
              <a:rPr lang="en-US" dirty="0" err="1"/>
              <a:t>diễn</a:t>
            </a:r>
            <a:r>
              <a:rPr lang="en-US" dirty="0"/>
              <a:t> </a:t>
            </a:r>
            <a:r>
              <a:rPr lang="en-US" dirty="0" err="1"/>
              <a:t>số</a:t>
            </a:r>
            <a:r>
              <a:rPr lang="en-US" dirty="0"/>
              <a:t> </a:t>
            </a:r>
            <a:r>
              <a:rPr lang="en-US" dirty="0" err="1"/>
              <a:t>nguyên</a:t>
            </a:r>
            <a:r>
              <a:rPr lang="en-US" dirty="0"/>
              <a:t> </a:t>
            </a:r>
            <a:r>
              <a:rPr lang="en-US" dirty="0" err="1"/>
              <a:t>dưới</a:t>
            </a:r>
            <a:r>
              <a:rPr lang="en-US" dirty="0"/>
              <a:t> 3 </a:t>
            </a:r>
            <a:r>
              <a:rPr lang="en-US" dirty="0" err="1"/>
              <a:t>dạng</a:t>
            </a:r>
            <a:r>
              <a:rPr lang="en-US" dirty="0"/>
              <a:t> </a:t>
            </a:r>
            <a:r>
              <a:rPr lang="en-US" dirty="0" err="1"/>
              <a:t>cơ</a:t>
            </a:r>
            <a:r>
              <a:rPr lang="en-US" dirty="0"/>
              <a:t> </a:t>
            </a:r>
            <a:r>
              <a:rPr lang="en-US" dirty="0" err="1"/>
              <a:t>số</a:t>
            </a:r>
            <a:endParaRPr lang="en-US" dirty="0"/>
          </a:p>
          <a:p>
            <a:pPr lvl="2"/>
            <a:endParaRPr lang="en-US" dirty="0"/>
          </a:p>
        </p:txBody>
      </p:sp>
      <p:graphicFrame>
        <p:nvGraphicFramePr>
          <p:cNvPr id="7" name="Table 2">
            <a:extLst>
              <a:ext uri="{FF2B5EF4-FFF2-40B4-BE49-F238E27FC236}">
                <a16:creationId xmlns:a16="http://schemas.microsoft.com/office/drawing/2014/main" id="{C3B076EF-3AEB-4033-8995-F13C7475D344}"/>
              </a:ext>
            </a:extLst>
          </p:cNvPr>
          <p:cNvGraphicFramePr>
            <a:graphicFrameLocks noGrp="1"/>
          </p:cNvGraphicFramePr>
          <p:nvPr>
            <p:extLst>
              <p:ext uri="{D42A27DB-BD31-4B8C-83A1-F6EECF244321}">
                <p14:modId xmlns:p14="http://schemas.microsoft.com/office/powerpoint/2010/main" val="133683127"/>
              </p:ext>
            </p:extLst>
          </p:nvPr>
        </p:nvGraphicFramePr>
        <p:xfrm>
          <a:off x="1343472" y="3429000"/>
          <a:ext cx="9361039" cy="1483360"/>
        </p:xfrm>
        <a:graphic>
          <a:graphicData uri="http://schemas.openxmlformats.org/drawingml/2006/table">
            <a:tbl>
              <a:tblPr firstRow="1" bandRow="1">
                <a:tableStyleId>{93296810-A885-4BE3-A3E7-6D5BEEA58F35}</a:tableStyleId>
              </a:tblPr>
              <a:tblGrid>
                <a:gridCol w="1712385">
                  <a:extLst>
                    <a:ext uri="{9D8B030D-6E8A-4147-A177-3AD203B41FA5}">
                      <a16:colId xmlns:a16="http://schemas.microsoft.com/office/drawing/2014/main" val="4122184696"/>
                    </a:ext>
                  </a:extLst>
                </a:gridCol>
                <a:gridCol w="1255749">
                  <a:extLst>
                    <a:ext uri="{9D8B030D-6E8A-4147-A177-3AD203B41FA5}">
                      <a16:colId xmlns:a16="http://schemas.microsoft.com/office/drawing/2014/main" val="1734870424"/>
                    </a:ext>
                  </a:extLst>
                </a:gridCol>
                <a:gridCol w="2360458">
                  <a:extLst>
                    <a:ext uri="{9D8B030D-6E8A-4147-A177-3AD203B41FA5}">
                      <a16:colId xmlns:a16="http://schemas.microsoft.com/office/drawing/2014/main" val="1265372416"/>
                    </a:ext>
                  </a:extLst>
                </a:gridCol>
                <a:gridCol w="4032447">
                  <a:extLst>
                    <a:ext uri="{9D8B030D-6E8A-4147-A177-3AD203B41FA5}">
                      <a16:colId xmlns:a16="http://schemas.microsoft.com/office/drawing/2014/main" val="1439014570"/>
                    </a:ext>
                  </a:extLst>
                </a:gridCol>
              </a:tblGrid>
              <a:tr h="370840">
                <a:tc>
                  <a:txBody>
                    <a:bodyPr/>
                    <a:lstStyle/>
                    <a:p>
                      <a:pPr algn="ctr"/>
                      <a:r>
                        <a:rPr lang="en-US" sz="1800" dirty="0" err="1"/>
                        <a:t>Cơ</a:t>
                      </a:r>
                      <a:r>
                        <a:rPr lang="en-US" sz="1800" dirty="0"/>
                        <a:t> </a:t>
                      </a:r>
                      <a:r>
                        <a:rPr lang="en-US" sz="1800" dirty="0" err="1"/>
                        <a:t>số</a:t>
                      </a:r>
                      <a:endParaRPr lang="en-US" sz="1800" dirty="0"/>
                    </a:p>
                  </a:txBody>
                  <a:tcPr/>
                </a:tc>
                <a:tc>
                  <a:txBody>
                    <a:bodyPr/>
                    <a:lstStyle/>
                    <a:p>
                      <a:pPr algn="ctr"/>
                      <a:r>
                        <a:rPr lang="en-US" sz="1800" dirty="0" err="1"/>
                        <a:t>Tiền</a:t>
                      </a:r>
                      <a:r>
                        <a:rPr lang="en-US" sz="1800" dirty="0"/>
                        <a:t> </a:t>
                      </a:r>
                      <a:r>
                        <a:rPr lang="en-US" sz="1800" dirty="0" err="1"/>
                        <a:t>tố</a:t>
                      </a:r>
                      <a:endParaRPr lang="en-US" sz="1800" dirty="0"/>
                    </a:p>
                  </a:txBody>
                  <a:tcPr/>
                </a:tc>
                <a:tc>
                  <a:txBody>
                    <a:bodyPr/>
                    <a:lstStyle/>
                    <a:p>
                      <a:pPr algn="ctr"/>
                      <a:r>
                        <a:rPr lang="en-US" sz="1800" dirty="0" err="1"/>
                        <a:t>Ví</a:t>
                      </a:r>
                      <a:r>
                        <a:rPr lang="en-US" sz="1800" dirty="0"/>
                        <a:t> </a:t>
                      </a:r>
                      <a:r>
                        <a:rPr lang="en-US" sz="1800" dirty="0" err="1"/>
                        <a:t>dụ</a:t>
                      </a:r>
                      <a:endParaRPr lang="en-US" sz="1800" dirty="0"/>
                    </a:p>
                  </a:txBody>
                  <a:tcPr/>
                </a:tc>
                <a:tc>
                  <a:txBody>
                    <a:bodyPr/>
                    <a:lstStyle/>
                    <a:p>
                      <a:pPr algn="ctr"/>
                      <a:r>
                        <a:rPr lang="en-US" sz="1800" dirty="0" err="1"/>
                        <a:t>Ghi</a:t>
                      </a:r>
                      <a:r>
                        <a:rPr lang="en-US" sz="1800" dirty="0"/>
                        <a:t> </a:t>
                      </a:r>
                      <a:r>
                        <a:rPr lang="en-US" sz="1800" dirty="0" err="1"/>
                        <a:t>chú</a:t>
                      </a:r>
                      <a:endParaRPr lang="en-US" sz="1800" dirty="0"/>
                    </a:p>
                  </a:txBody>
                  <a:tcPr/>
                </a:tc>
                <a:extLst>
                  <a:ext uri="{0D108BD9-81ED-4DB2-BD59-A6C34878D82A}">
                    <a16:rowId xmlns:a16="http://schemas.microsoft.com/office/drawing/2014/main" val="4026491541"/>
                  </a:ext>
                </a:extLst>
              </a:tr>
              <a:tr h="370840">
                <a:tc>
                  <a:txBody>
                    <a:bodyPr/>
                    <a:lstStyle/>
                    <a:p>
                      <a:pPr marL="0" lvl="2" algn="just" eaLnBrk="1" hangingPunct="1">
                        <a:spcBef>
                          <a:spcPts val="600"/>
                        </a:spcBef>
                        <a:spcAft>
                          <a:spcPts val="600"/>
                        </a:spcAft>
                      </a:pPr>
                      <a:r>
                        <a:rPr lang="en-US" altLang="en-US" sz="1800" b="0" dirty="0">
                          <a:latin typeface="Consolas" panose="020B0609020204030204" pitchFamily="49" charset="0"/>
                          <a:ea typeface="+mn-ea"/>
                          <a:cs typeface="Courier New" panose="02070309020205020404" pitchFamily="49" charset="0"/>
                        </a:rPr>
                        <a:t>Decimal</a:t>
                      </a:r>
                    </a:p>
                  </a:txBody>
                  <a:tcPr/>
                </a:tc>
                <a:tc>
                  <a:txBody>
                    <a:bodyPr/>
                    <a:lstStyle/>
                    <a:p>
                      <a:pPr marL="0" lvl="2" algn="just" eaLnBrk="1" hangingPunct="1">
                        <a:spcBef>
                          <a:spcPts val="600"/>
                        </a:spcBef>
                        <a:spcAft>
                          <a:spcPts val="600"/>
                        </a:spcAft>
                      </a:pPr>
                      <a:endParaRPr lang="en-US" altLang="en-US" sz="1400" kern="0">
                        <a:latin typeface="Consolas" panose="020B0609020204030204" pitchFamily="49" charset="0"/>
                        <a:cs typeface="Courier New" panose="02070309020205020404" pitchFamily="49" charset="0"/>
                      </a:endParaRPr>
                    </a:p>
                  </a:txBody>
                  <a:tcPr>
                    <a:lnTlToBr w="12700" cap="flat" cmpd="sng" algn="ctr">
                      <a:solidFill>
                        <a:schemeClr val="tx1"/>
                      </a:solidFill>
                      <a:prstDash val="solid"/>
                      <a:round/>
                      <a:headEnd type="none" w="med" len="med"/>
                      <a:tailEnd type="none" w="med" len="med"/>
                    </a:lnTlToBr>
                  </a:tcPr>
                </a:tc>
                <a:tc>
                  <a:txBody>
                    <a:bodyPr/>
                    <a:lstStyle/>
                    <a:p>
                      <a:r>
                        <a:rPr lang="en-US" sz="1800" kern="1200" dirty="0">
                          <a:solidFill>
                            <a:schemeClr val="dk1"/>
                          </a:solidFill>
                          <a:effectLst/>
                          <a:latin typeface="Consolas" panose="020B0609020204030204" pitchFamily="49" charset="0"/>
                          <a:ea typeface="+mn-ea"/>
                          <a:cs typeface="+mn-cs"/>
                        </a:rPr>
                        <a:t>5, -89</a:t>
                      </a:r>
                      <a:endParaRPr lang="en-US" sz="1800" dirty="0">
                        <a:solidFill>
                          <a:schemeClr val="tx1"/>
                        </a:solidFill>
                        <a:latin typeface="Consolas" panose="020B0609020204030204" pitchFamily="49" charset="0"/>
                      </a:endParaRPr>
                    </a:p>
                  </a:txBody>
                  <a:tcPr/>
                </a:tc>
                <a:tc>
                  <a:txBody>
                    <a:bodyPr/>
                    <a:lstStyle/>
                    <a:p>
                      <a:pPr marL="0" lvl="2" algn="just" eaLnBrk="1" hangingPunct="1">
                        <a:spcBef>
                          <a:spcPts val="600"/>
                        </a:spcBef>
                        <a:spcAft>
                          <a:spcPts val="600"/>
                        </a:spcAft>
                      </a:pPr>
                      <a:r>
                        <a:rPr lang="en-US" altLang="en-US" sz="1800" kern="0" dirty="0" err="1">
                          <a:latin typeface="Consolas" panose="020B0609020204030204" pitchFamily="49" charset="0"/>
                          <a:cs typeface="Courier New" panose="02070309020205020404" pitchFamily="49" charset="0"/>
                        </a:rPr>
                        <a:t>Mặc</a:t>
                      </a:r>
                      <a:r>
                        <a:rPr lang="en-US" altLang="en-US" sz="1800" kern="0" dirty="0">
                          <a:latin typeface="Consolas" panose="020B0609020204030204" pitchFamily="49" charset="0"/>
                          <a:cs typeface="Courier New" panose="02070309020205020404" pitchFamily="49" charset="0"/>
                        </a:rPr>
                        <a:t> </a:t>
                      </a:r>
                      <a:r>
                        <a:rPr lang="en-US" altLang="en-US" sz="1800" kern="0" dirty="0" err="1">
                          <a:latin typeface="Consolas" panose="020B0609020204030204" pitchFamily="49" charset="0"/>
                          <a:cs typeface="Courier New" panose="02070309020205020404" pitchFamily="49" charset="0"/>
                        </a:rPr>
                        <a:t>định</a:t>
                      </a:r>
                      <a:endParaRPr lang="en-US" altLang="en-US" sz="1800" kern="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967982125"/>
                  </a:ext>
                </a:extLst>
              </a:tr>
              <a:tr h="370840">
                <a:tc>
                  <a:txBody>
                    <a:bodyPr/>
                    <a:lstStyle/>
                    <a:p>
                      <a:pPr marL="0" lvl="2" algn="just" eaLnBrk="1" hangingPunct="1">
                        <a:spcBef>
                          <a:spcPts val="600"/>
                        </a:spcBef>
                        <a:spcAft>
                          <a:spcPts val="600"/>
                        </a:spcAft>
                      </a:pPr>
                      <a:r>
                        <a:rPr lang="en-US" altLang="en-US" sz="1800" b="0">
                          <a:latin typeface="Consolas" panose="020B0609020204030204" pitchFamily="49" charset="0"/>
                          <a:ea typeface="+mn-ea"/>
                          <a:cs typeface="Courier New" panose="02070309020205020404" pitchFamily="49" charset="0"/>
                        </a:rPr>
                        <a:t>Octal</a:t>
                      </a:r>
                    </a:p>
                  </a:txBody>
                  <a:tcPr/>
                </a:tc>
                <a:tc>
                  <a:txBody>
                    <a:bodyPr/>
                    <a:lstStyle/>
                    <a:p>
                      <a:pPr marL="0" lvl="2" algn="just" eaLnBrk="1" hangingPunct="1">
                        <a:spcBef>
                          <a:spcPts val="600"/>
                        </a:spcBef>
                        <a:spcAft>
                          <a:spcPts val="600"/>
                        </a:spcAft>
                      </a:pPr>
                      <a:r>
                        <a:rPr lang="en-US" altLang="en-US" sz="1800" kern="0">
                          <a:solidFill>
                            <a:srgbClr val="FF0000"/>
                          </a:solidFill>
                          <a:latin typeface="Consolas" panose="020B0609020204030204" pitchFamily="49" charset="0"/>
                          <a:cs typeface="Courier New" panose="02070309020205020404" pitchFamily="49" charset="0"/>
                        </a:rPr>
                        <a:t>0o</a:t>
                      </a:r>
                    </a:p>
                  </a:txBody>
                  <a:tcPr/>
                </a:tc>
                <a:tc>
                  <a:txBody>
                    <a:bodyPr/>
                    <a:lstStyle/>
                    <a:p>
                      <a:r>
                        <a:rPr lang="en-US" sz="1800" kern="1200">
                          <a:solidFill>
                            <a:schemeClr val="dk1"/>
                          </a:solidFill>
                          <a:effectLst/>
                          <a:latin typeface="Consolas" panose="020B0609020204030204" pitchFamily="49" charset="0"/>
                          <a:ea typeface="+mn-ea"/>
                          <a:cs typeface="+mn-cs"/>
                        </a:rPr>
                        <a:t>-</a:t>
                      </a:r>
                      <a:r>
                        <a:rPr lang="en-US" sz="1800" b="1" kern="1200">
                          <a:solidFill>
                            <a:srgbClr val="FF0000"/>
                          </a:solidFill>
                          <a:effectLst/>
                          <a:latin typeface="Consolas" panose="020B0609020204030204" pitchFamily="49" charset="0"/>
                          <a:ea typeface="+mn-ea"/>
                          <a:cs typeface="+mn-cs"/>
                        </a:rPr>
                        <a:t>0o</a:t>
                      </a:r>
                      <a:r>
                        <a:rPr lang="en-US" sz="1800" kern="1200">
                          <a:solidFill>
                            <a:schemeClr val="dk1"/>
                          </a:solidFill>
                          <a:effectLst/>
                          <a:latin typeface="Consolas" panose="020B0609020204030204" pitchFamily="49" charset="0"/>
                          <a:ea typeface="+mn-ea"/>
                          <a:cs typeface="+mn-cs"/>
                        </a:rPr>
                        <a:t>490</a:t>
                      </a:r>
                      <a:endParaRPr lang="en-US" sz="1800">
                        <a:solidFill>
                          <a:schemeClr val="tx1"/>
                        </a:solidFill>
                        <a:latin typeface="Consolas" panose="020B0609020204030204" pitchFamily="49" charset="0"/>
                      </a:endParaRPr>
                    </a:p>
                  </a:txBody>
                  <a:tcPr/>
                </a:tc>
                <a:tc>
                  <a:txBody>
                    <a:bodyPr/>
                    <a:lstStyle/>
                    <a:p>
                      <a:pPr marL="0" lvl="2" algn="just" eaLnBrk="1" hangingPunct="1">
                        <a:spcBef>
                          <a:spcPts val="600"/>
                        </a:spcBef>
                        <a:spcAft>
                          <a:spcPts val="600"/>
                        </a:spcAft>
                      </a:pPr>
                      <a:endParaRPr lang="en-US" altLang="en-US" sz="1800" kern="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9402551"/>
                  </a:ext>
                </a:extLst>
              </a:tr>
              <a:tr h="370840">
                <a:tc>
                  <a:txBody>
                    <a:bodyPr/>
                    <a:lstStyle/>
                    <a:p>
                      <a:pPr marL="0" lvl="2" algn="just" eaLnBrk="1" hangingPunct="1">
                        <a:spcBef>
                          <a:spcPts val="600"/>
                        </a:spcBef>
                        <a:spcAft>
                          <a:spcPts val="600"/>
                        </a:spcAft>
                      </a:pPr>
                      <a:r>
                        <a:rPr lang="en-US" altLang="en-US" sz="1800" b="0">
                          <a:latin typeface="Consolas" panose="020B0609020204030204" pitchFamily="49" charset="0"/>
                          <a:ea typeface="+mn-ea"/>
                          <a:cs typeface="Courier New" panose="02070309020205020404" pitchFamily="49" charset="0"/>
                        </a:rPr>
                        <a:t>Hexadecimal</a:t>
                      </a:r>
                    </a:p>
                  </a:txBody>
                  <a:tcPr/>
                </a:tc>
                <a:tc>
                  <a:txBody>
                    <a:bodyPr/>
                    <a:lstStyle/>
                    <a:p>
                      <a:pPr marL="0" lvl="2" algn="just" eaLnBrk="1" hangingPunct="1">
                        <a:spcBef>
                          <a:spcPts val="600"/>
                        </a:spcBef>
                        <a:spcAft>
                          <a:spcPts val="600"/>
                        </a:spcAft>
                      </a:pPr>
                      <a:r>
                        <a:rPr lang="en-US" altLang="en-US" sz="1800" kern="0" dirty="0">
                          <a:solidFill>
                            <a:srgbClr val="FF0000"/>
                          </a:solidFill>
                          <a:latin typeface="Consolas" panose="020B0609020204030204" pitchFamily="49" charset="0"/>
                          <a:cs typeface="Courier New" panose="02070309020205020404" pitchFamily="49" charset="0"/>
                        </a:rPr>
                        <a:t>0x</a:t>
                      </a:r>
                    </a:p>
                  </a:txBody>
                  <a:tcPr/>
                </a:tc>
                <a:tc>
                  <a:txBody>
                    <a:bodyPr/>
                    <a:lstStyle/>
                    <a:p>
                      <a:r>
                        <a:rPr lang="en-US" sz="1800" b="1" kern="1200" dirty="0">
                          <a:solidFill>
                            <a:srgbClr val="FF0000"/>
                          </a:solidFill>
                          <a:effectLst/>
                          <a:latin typeface="Consolas" panose="020B0609020204030204" pitchFamily="49" charset="0"/>
                          <a:ea typeface="+mn-ea"/>
                          <a:cs typeface="+mn-cs"/>
                        </a:rPr>
                        <a:t>0x</a:t>
                      </a:r>
                      <a:r>
                        <a:rPr lang="en-US" sz="1800" kern="1200" dirty="0">
                          <a:solidFill>
                            <a:schemeClr val="dk1"/>
                          </a:solidFill>
                          <a:effectLst/>
                          <a:latin typeface="Consolas" panose="020B0609020204030204" pitchFamily="49" charset="0"/>
                          <a:ea typeface="+mn-ea"/>
                          <a:cs typeface="+mn-cs"/>
                        </a:rPr>
                        <a:t>5Cb7</a:t>
                      </a:r>
                      <a:r>
                        <a:rPr lang="en-US" sz="1800" kern="1200">
                          <a:solidFill>
                            <a:schemeClr val="dk1"/>
                          </a:solidFill>
                          <a:effectLst/>
                          <a:latin typeface="Consolas" panose="020B0609020204030204" pitchFamily="49" charset="0"/>
                          <a:ea typeface="+mn-ea"/>
                          <a:cs typeface="+mn-cs"/>
                        </a:rPr>
                        <a:t>, -</a:t>
                      </a:r>
                      <a:r>
                        <a:rPr lang="en-US" sz="1800" b="1" kern="1200" dirty="0">
                          <a:solidFill>
                            <a:srgbClr val="FF0000"/>
                          </a:solidFill>
                          <a:effectLst/>
                          <a:latin typeface="Consolas" panose="020B0609020204030204" pitchFamily="49" charset="0"/>
                          <a:ea typeface="+mn-ea"/>
                          <a:cs typeface="+mn-cs"/>
                        </a:rPr>
                        <a:t>0X</a:t>
                      </a:r>
                      <a:r>
                        <a:rPr lang="en-US" sz="1800" kern="1200" dirty="0">
                          <a:solidFill>
                            <a:schemeClr val="dk1"/>
                          </a:solidFill>
                          <a:effectLst/>
                          <a:latin typeface="Consolas" panose="020B0609020204030204" pitchFamily="49" charset="0"/>
                          <a:ea typeface="+mn-ea"/>
                          <a:cs typeface="+mn-cs"/>
                        </a:rPr>
                        <a:t>3A8f</a:t>
                      </a:r>
                      <a:endParaRPr lang="en-US" sz="1800" dirty="0">
                        <a:solidFill>
                          <a:schemeClr val="tx1"/>
                        </a:solidFill>
                        <a:latin typeface="Consolas" panose="020B0609020204030204" pitchFamily="49" charset="0"/>
                      </a:endParaRPr>
                    </a:p>
                  </a:txBody>
                  <a:tcPr/>
                </a:tc>
                <a:tc>
                  <a:txBody>
                    <a:bodyPr/>
                    <a:lstStyle/>
                    <a:p>
                      <a:pPr marL="0" lvl="2" algn="just" eaLnBrk="1" hangingPunct="1">
                        <a:spcBef>
                          <a:spcPts val="600"/>
                        </a:spcBef>
                        <a:spcAft>
                          <a:spcPts val="600"/>
                        </a:spcAft>
                      </a:pPr>
                      <a:r>
                        <a:rPr lang="en-US" altLang="en-US" sz="1800" kern="0" dirty="0" err="1">
                          <a:latin typeface="Consolas" panose="020B0609020204030204" pitchFamily="49" charset="0"/>
                          <a:cs typeface="Courier New" panose="02070309020205020404" pitchFamily="49" charset="0"/>
                        </a:rPr>
                        <a:t>Không</a:t>
                      </a:r>
                      <a:r>
                        <a:rPr lang="en-US" altLang="en-US" sz="1800" kern="0" dirty="0">
                          <a:latin typeface="Consolas" panose="020B0609020204030204" pitchFamily="49" charset="0"/>
                          <a:cs typeface="Courier New" panose="02070309020205020404" pitchFamily="49" charset="0"/>
                        </a:rPr>
                        <a:t> </a:t>
                      </a:r>
                      <a:r>
                        <a:rPr lang="en-US" altLang="en-US" sz="1800" kern="0" dirty="0" err="1">
                          <a:latin typeface="Consolas" panose="020B0609020204030204" pitchFamily="49" charset="0"/>
                          <a:cs typeface="Courier New" panose="02070309020205020404" pitchFamily="49" charset="0"/>
                        </a:rPr>
                        <a:t>phân</a:t>
                      </a:r>
                      <a:r>
                        <a:rPr lang="en-US" altLang="en-US" sz="1800" kern="0" dirty="0">
                          <a:latin typeface="Consolas" panose="020B0609020204030204" pitchFamily="49" charset="0"/>
                          <a:cs typeface="Courier New" panose="02070309020205020404" pitchFamily="49" charset="0"/>
                        </a:rPr>
                        <a:t> </a:t>
                      </a:r>
                      <a:r>
                        <a:rPr lang="en-US" altLang="en-US" sz="1800" kern="0" dirty="0" err="1">
                          <a:latin typeface="Consolas" panose="020B0609020204030204" pitchFamily="49" charset="0"/>
                          <a:cs typeface="Courier New" panose="02070309020205020404" pitchFamily="49" charset="0"/>
                        </a:rPr>
                        <a:t>biệt</a:t>
                      </a:r>
                      <a:r>
                        <a:rPr lang="en-US" altLang="en-US" sz="1800" kern="0" dirty="0">
                          <a:latin typeface="Consolas" panose="020B0609020204030204" pitchFamily="49" charset="0"/>
                          <a:cs typeface="Courier New" panose="02070309020205020404" pitchFamily="49" charset="0"/>
                        </a:rPr>
                        <a:t> HOA, </a:t>
                      </a:r>
                      <a:r>
                        <a:rPr lang="en-US" altLang="en-US" sz="1800" kern="0" dirty="0" err="1">
                          <a:latin typeface="Consolas" panose="020B0609020204030204" pitchFamily="49" charset="0"/>
                          <a:cs typeface="Courier New" panose="02070309020205020404" pitchFamily="49" charset="0"/>
                        </a:rPr>
                        <a:t>thường</a:t>
                      </a:r>
                      <a:endParaRPr lang="en-US" altLang="en-US" sz="1800" kern="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358491362"/>
                  </a:ext>
                </a:extLst>
              </a:tr>
            </a:tbl>
          </a:graphicData>
        </a:graphic>
      </p:graphicFrame>
    </p:spTree>
    <p:custDataLst>
      <p:tags r:id="rId1"/>
    </p:custDataLst>
    <p:extLst>
      <p:ext uri="{BB962C8B-B14F-4D97-AF65-F5344CB8AC3E}">
        <p14:creationId xmlns:p14="http://schemas.microsoft.com/office/powerpoint/2010/main" val="2780535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Các kiểu dữ liệu</a:t>
            </a:r>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sở</a:t>
            </a:r>
            <a:r>
              <a:rPr lang="en-US" dirty="0"/>
              <a:t> - Number (</a:t>
            </a:r>
            <a:r>
              <a:rPr lang="en-US" dirty="0" err="1"/>
              <a:t>Kiểu</a:t>
            </a:r>
            <a:r>
              <a:rPr lang="en-US" dirty="0"/>
              <a:t> </a:t>
            </a:r>
            <a:r>
              <a:rPr lang="en-US" dirty="0" err="1"/>
              <a:t>số</a:t>
            </a:r>
            <a:r>
              <a:rPr lang="en-US" dirty="0"/>
              <a:t>)</a:t>
            </a:r>
          </a:p>
          <a:p>
            <a:pPr lvl="1"/>
            <a:r>
              <a:rPr lang="en-US" b="1" i="1" dirty="0">
                <a:solidFill>
                  <a:srgbClr val="FF0000"/>
                </a:solidFill>
              </a:rPr>
              <a:t>float</a:t>
            </a:r>
            <a:r>
              <a:rPr lang="en-US" dirty="0"/>
              <a:t> (</a:t>
            </a:r>
            <a:r>
              <a:rPr lang="en-US" dirty="0" err="1"/>
              <a:t>số</a:t>
            </a:r>
            <a:r>
              <a:rPr lang="en-US" dirty="0"/>
              <a:t> </a:t>
            </a:r>
            <a:r>
              <a:rPr lang="en-US" dirty="0" err="1"/>
              <a:t>thực</a:t>
            </a:r>
            <a:r>
              <a:rPr lang="en-US" dirty="0"/>
              <a:t>):</a:t>
            </a:r>
          </a:p>
          <a:p>
            <a:pPr lvl="2"/>
            <a:r>
              <a:rPr lang="en-US" dirty="0" err="1"/>
              <a:t>Có</a:t>
            </a:r>
            <a:r>
              <a:rPr lang="en-US" dirty="0"/>
              <a:t> </a:t>
            </a:r>
            <a:r>
              <a:rPr lang="en-US" dirty="0" err="1"/>
              <a:t>tối</a:t>
            </a:r>
            <a:r>
              <a:rPr lang="en-US" dirty="0"/>
              <a:t> </a:t>
            </a:r>
            <a:r>
              <a:rPr lang="en-US" dirty="0" err="1"/>
              <a:t>đa</a:t>
            </a:r>
            <a:r>
              <a:rPr lang="en-US" dirty="0"/>
              <a:t> 15 </a:t>
            </a:r>
            <a:r>
              <a:rPr lang="en-US" dirty="0" err="1"/>
              <a:t>số</a:t>
            </a:r>
            <a:r>
              <a:rPr lang="en-US" dirty="0"/>
              <a:t> </a:t>
            </a:r>
            <a:r>
              <a:rPr lang="en-US" dirty="0" err="1"/>
              <a:t>lẻ</a:t>
            </a:r>
            <a:r>
              <a:rPr lang="en-US" dirty="0"/>
              <a:t>.</a:t>
            </a:r>
          </a:p>
          <a:p>
            <a:pPr lvl="2"/>
            <a:r>
              <a:rPr lang="en-US" dirty="0" err="1"/>
              <a:t>Ví</a:t>
            </a:r>
            <a:r>
              <a:rPr lang="en-US" dirty="0"/>
              <a:t> </a:t>
            </a:r>
            <a:r>
              <a:rPr lang="en-US" dirty="0" err="1"/>
              <a:t>dụ</a:t>
            </a:r>
            <a:r>
              <a:rPr lang="en-US" dirty="0"/>
              <a:t>: 0.0, -12.38, 7.52+e5, -98.71e100</a:t>
            </a:r>
          </a:p>
          <a:p>
            <a:pPr lvl="1"/>
            <a:r>
              <a:rPr lang="en-US" b="1" i="1" dirty="0">
                <a:solidFill>
                  <a:srgbClr val="FF0000"/>
                </a:solidFill>
              </a:rPr>
              <a:t>complex</a:t>
            </a:r>
            <a:r>
              <a:rPr lang="en-US" dirty="0"/>
              <a:t> (</a:t>
            </a:r>
            <a:r>
              <a:rPr lang="en-US" dirty="0" err="1"/>
              <a:t>số</a:t>
            </a:r>
            <a:r>
              <a:rPr lang="en-US" dirty="0"/>
              <a:t> </a:t>
            </a:r>
            <a:r>
              <a:rPr lang="en-US" dirty="0" err="1"/>
              <a:t>phức</a:t>
            </a:r>
            <a:r>
              <a:rPr lang="en-US" dirty="0"/>
              <a:t>):</a:t>
            </a:r>
          </a:p>
          <a:p>
            <a:pPr lvl="2"/>
            <a:r>
              <a:rPr lang="en-US" dirty="0" err="1"/>
              <a:t>Là</a:t>
            </a:r>
            <a:r>
              <a:rPr lang="en-US" dirty="0"/>
              <a:t> 1 </a:t>
            </a:r>
            <a:r>
              <a:rPr lang="en-US" dirty="0" err="1"/>
              <a:t>cặp</a:t>
            </a:r>
            <a:r>
              <a:rPr lang="en-US" dirty="0"/>
              <a:t> </a:t>
            </a:r>
            <a:r>
              <a:rPr lang="en-US" dirty="0" err="1"/>
              <a:t>số</a:t>
            </a:r>
            <a:r>
              <a:rPr lang="en-US" dirty="0"/>
              <a:t> </a:t>
            </a:r>
            <a:r>
              <a:rPr lang="en-US" dirty="0" err="1"/>
              <a:t>có</a:t>
            </a:r>
            <a:r>
              <a:rPr lang="en-US" dirty="0"/>
              <a:t> </a:t>
            </a:r>
            <a:r>
              <a:rPr lang="en-US" dirty="0" err="1"/>
              <a:t>thứ</a:t>
            </a:r>
            <a:r>
              <a:rPr lang="en-US" dirty="0"/>
              <a:t> </a:t>
            </a:r>
            <a:r>
              <a:rPr lang="en-US" dirty="0" err="1"/>
              <a:t>tự</a:t>
            </a:r>
            <a:r>
              <a:rPr lang="en-US" dirty="0"/>
              <a:t> </a:t>
            </a:r>
            <a:r>
              <a:rPr lang="en-US" dirty="0" err="1"/>
              <a:t>các</a:t>
            </a:r>
            <a:r>
              <a:rPr lang="en-US" dirty="0"/>
              <a:t> </a:t>
            </a:r>
            <a:r>
              <a:rPr lang="en-US" dirty="0" err="1"/>
              <a:t>số</a:t>
            </a:r>
            <a:r>
              <a:rPr lang="en-US" dirty="0"/>
              <a:t> </a:t>
            </a:r>
            <a:r>
              <a:rPr lang="en-US" dirty="0" err="1"/>
              <a:t>thực</a:t>
            </a:r>
            <a:r>
              <a:rPr lang="en-US" dirty="0"/>
              <a:t> (real floating point) </a:t>
            </a:r>
            <a:r>
              <a:rPr lang="en-US" dirty="0" err="1"/>
              <a:t>ký</a:t>
            </a:r>
            <a:r>
              <a:rPr lang="en-US" dirty="0"/>
              <a:t> </a:t>
            </a:r>
            <a:r>
              <a:rPr lang="en-US" dirty="0" err="1"/>
              <a:t>hiệu</a:t>
            </a:r>
            <a:r>
              <a:rPr lang="en-US" dirty="0"/>
              <a:t> </a:t>
            </a:r>
            <a:r>
              <a:rPr lang="en-US" dirty="0" err="1"/>
              <a:t>là</a:t>
            </a:r>
            <a:r>
              <a:rPr lang="en-US" dirty="0"/>
              <a:t> </a:t>
            </a:r>
            <a:r>
              <a:rPr lang="en-US" b="1" dirty="0">
                <a:solidFill>
                  <a:srgbClr val="FF0000"/>
                </a:solidFill>
              </a:rPr>
              <a:t>x + </a:t>
            </a:r>
            <a:r>
              <a:rPr lang="en-US" b="1" dirty="0" err="1">
                <a:solidFill>
                  <a:srgbClr val="FF0000"/>
                </a:solidFill>
              </a:rPr>
              <a:t>yj</a:t>
            </a:r>
            <a:r>
              <a:rPr lang="en-US" dirty="0"/>
              <a:t>, </a:t>
            </a:r>
            <a:r>
              <a:rPr lang="en-US" dirty="0" err="1"/>
              <a:t>với</a:t>
            </a:r>
            <a:r>
              <a:rPr lang="en-US" dirty="0"/>
              <a:t> x </a:t>
            </a:r>
            <a:r>
              <a:rPr lang="en-US" dirty="0" err="1"/>
              <a:t>là</a:t>
            </a:r>
            <a:r>
              <a:rPr lang="en-US" dirty="0"/>
              <a:t> </a:t>
            </a:r>
            <a:r>
              <a:rPr lang="en-US" b="1" i="1" dirty="0"/>
              <a:t>real</a:t>
            </a:r>
            <a:r>
              <a:rPr lang="en-US" dirty="0"/>
              <a:t> </a:t>
            </a:r>
            <a:r>
              <a:rPr lang="en-US" dirty="0" err="1"/>
              <a:t>và</a:t>
            </a:r>
            <a:r>
              <a:rPr lang="en-US" dirty="0"/>
              <a:t> y </a:t>
            </a:r>
            <a:r>
              <a:rPr lang="en-US" dirty="0" err="1"/>
              <a:t>là</a:t>
            </a:r>
            <a:r>
              <a:rPr lang="en-US" dirty="0"/>
              <a:t> </a:t>
            </a:r>
            <a:r>
              <a:rPr lang="en-US" b="1" i="1" dirty="0" err="1"/>
              <a:t>imag</a:t>
            </a:r>
            <a:r>
              <a:rPr lang="en-US" dirty="0"/>
              <a:t>.</a:t>
            </a:r>
          </a:p>
          <a:p>
            <a:pPr lvl="2"/>
            <a:r>
              <a:rPr lang="en-US" dirty="0" err="1"/>
              <a:t>Ví</a:t>
            </a:r>
            <a:r>
              <a:rPr lang="en-US" dirty="0"/>
              <a:t> </a:t>
            </a:r>
            <a:r>
              <a:rPr lang="en-US" dirty="0" err="1"/>
              <a:t>dụ</a:t>
            </a:r>
            <a:r>
              <a:rPr lang="en-US" dirty="0"/>
              <a:t>: 3+4</a:t>
            </a:r>
            <a:r>
              <a:rPr lang="en-US" dirty="0">
                <a:solidFill>
                  <a:srgbClr val="FF0000"/>
                </a:solidFill>
              </a:rPr>
              <a:t>j</a:t>
            </a:r>
            <a:r>
              <a:rPr lang="en-US" dirty="0"/>
              <a:t>, 3.14j, 3e+26</a:t>
            </a:r>
            <a:r>
              <a:rPr lang="en-US" dirty="0">
                <a:solidFill>
                  <a:srgbClr val="FF0000"/>
                </a:solidFill>
              </a:rPr>
              <a:t>j</a:t>
            </a:r>
            <a:r>
              <a:rPr lang="en-US" dirty="0"/>
              <a:t>, 9.123456e-17</a:t>
            </a:r>
            <a:r>
              <a:rPr lang="en-US" dirty="0">
                <a:solidFill>
                  <a:srgbClr val="FF0000"/>
                </a:solidFill>
              </a:rPr>
              <a:t>j</a:t>
            </a:r>
          </a:p>
          <a:p>
            <a:pPr lvl="2"/>
            <a:endParaRPr lang="en-US" dirty="0"/>
          </a:p>
          <a:p>
            <a:pPr lvl="2"/>
            <a:endParaRPr lang="en-US" dirty="0"/>
          </a:p>
        </p:txBody>
      </p:sp>
    </p:spTree>
    <p:custDataLst>
      <p:tags r:id="rId1"/>
    </p:custDataLst>
    <p:extLst>
      <p:ext uri="{BB962C8B-B14F-4D97-AF65-F5344CB8AC3E}">
        <p14:creationId xmlns:p14="http://schemas.microsoft.com/office/powerpoint/2010/main" val="3010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Các kiểu dữ liệu</a:t>
            </a:r>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sở</a:t>
            </a:r>
            <a:r>
              <a:rPr lang="en-US" dirty="0"/>
              <a:t> - Boolean (</a:t>
            </a:r>
            <a:r>
              <a:rPr lang="en-US" dirty="0" err="1"/>
              <a:t>Kiểu</a:t>
            </a:r>
            <a:r>
              <a:rPr lang="en-US" dirty="0"/>
              <a:t> </a:t>
            </a:r>
            <a:r>
              <a:rPr lang="en-US" dirty="0" err="1"/>
              <a:t>luận</a:t>
            </a:r>
            <a:r>
              <a:rPr lang="en-US" dirty="0"/>
              <a:t> </a:t>
            </a:r>
            <a:r>
              <a:rPr lang="en-US" dirty="0" err="1"/>
              <a:t>lý</a:t>
            </a:r>
            <a:r>
              <a:rPr lang="en-US" dirty="0"/>
              <a:t>)</a:t>
            </a:r>
          </a:p>
          <a:p>
            <a:pPr lvl="1"/>
            <a:r>
              <a:rPr lang="en-US" dirty="0" err="1"/>
              <a:t>Chỉ</a:t>
            </a:r>
            <a:r>
              <a:rPr lang="en-US" dirty="0"/>
              <a:t> </a:t>
            </a:r>
            <a:r>
              <a:rPr lang="en-US" dirty="0" err="1"/>
              <a:t>có</a:t>
            </a:r>
            <a:r>
              <a:rPr lang="en-US" dirty="0"/>
              <a:t> 2 </a:t>
            </a:r>
            <a:r>
              <a:rPr lang="en-US" dirty="0" err="1"/>
              <a:t>giá</a:t>
            </a:r>
            <a:r>
              <a:rPr lang="en-US" dirty="0"/>
              <a:t> </a:t>
            </a:r>
            <a:r>
              <a:rPr lang="en-US" dirty="0" err="1"/>
              <a:t>trị</a:t>
            </a:r>
            <a:r>
              <a:rPr lang="en-US" dirty="0"/>
              <a:t>: </a:t>
            </a:r>
            <a:r>
              <a:rPr lang="en-US" b="1" dirty="0">
                <a:solidFill>
                  <a:srgbClr val="FF0000"/>
                </a:solidFill>
              </a:rPr>
              <a:t>True</a:t>
            </a:r>
            <a:r>
              <a:rPr lang="en-US" dirty="0"/>
              <a:t> </a:t>
            </a:r>
            <a:r>
              <a:rPr lang="en-US" dirty="0" err="1"/>
              <a:t>hoặc</a:t>
            </a:r>
            <a:r>
              <a:rPr lang="en-US" dirty="0"/>
              <a:t> </a:t>
            </a:r>
            <a:r>
              <a:rPr lang="en-US" b="1" dirty="0">
                <a:solidFill>
                  <a:srgbClr val="FF0000"/>
                </a:solidFill>
              </a:rPr>
              <a:t>False</a:t>
            </a:r>
          </a:p>
          <a:p>
            <a:pPr lvl="1"/>
            <a:r>
              <a:rPr lang="en-US" dirty="0" err="1"/>
              <a:t>Ví</a:t>
            </a:r>
            <a:r>
              <a:rPr lang="en-US" dirty="0"/>
              <a:t> </a:t>
            </a:r>
            <a:r>
              <a:rPr lang="en-US" dirty="0" err="1"/>
              <a:t>dụ</a:t>
            </a:r>
            <a:r>
              <a:rPr lang="en-US" dirty="0"/>
              <a:t>: </a:t>
            </a:r>
          </a:p>
          <a:p>
            <a:pPr lvl="2"/>
            <a:endParaRPr lang="en-US" dirty="0"/>
          </a:p>
          <a:p>
            <a:pPr lvl="2"/>
            <a:endParaRPr lang="en-US" dirty="0"/>
          </a:p>
        </p:txBody>
      </p:sp>
      <p:graphicFrame>
        <p:nvGraphicFramePr>
          <p:cNvPr id="5" name="Table 4">
            <a:extLst>
              <a:ext uri="{FF2B5EF4-FFF2-40B4-BE49-F238E27FC236}">
                <a16:creationId xmlns:a16="http://schemas.microsoft.com/office/drawing/2014/main" id="{7393C42A-85E8-4F53-81F9-08CCE7C82AEE}"/>
              </a:ext>
            </a:extLst>
          </p:cNvPr>
          <p:cNvGraphicFramePr>
            <a:graphicFrameLocks noGrp="1"/>
          </p:cNvGraphicFramePr>
          <p:nvPr>
            <p:extLst>
              <p:ext uri="{D42A27DB-BD31-4B8C-83A1-F6EECF244321}">
                <p14:modId xmlns:p14="http://schemas.microsoft.com/office/powerpoint/2010/main" val="3574242781"/>
              </p:ext>
            </p:extLst>
          </p:nvPr>
        </p:nvGraphicFramePr>
        <p:xfrm>
          <a:off x="1775520" y="2743200"/>
          <a:ext cx="6232202" cy="1371600"/>
        </p:xfrm>
        <a:graphic>
          <a:graphicData uri="http://schemas.openxmlformats.org/drawingml/2006/table">
            <a:tbl>
              <a:tblPr firstRow="1" firstCol="1" bandRow="1">
                <a:tableStyleId>{5C22544A-7EE6-4342-B048-85BDC9FD1C3A}</a:tableStyleId>
              </a:tblPr>
              <a:tblGrid>
                <a:gridCol w="4344035">
                  <a:extLst>
                    <a:ext uri="{9D8B030D-6E8A-4147-A177-3AD203B41FA5}">
                      <a16:colId xmlns:a16="http://schemas.microsoft.com/office/drawing/2014/main" val="1161357159"/>
                    </a:ext>
                  </a:extLst>
                </a:gridCol>
                <a:gridCol w="1888167">
                  <a:extLst>
                    <a:ext uri="{9D8B030D-6E8A-4147-A177-3AD203B41FA5}">
                      <a16:colId xmlns:a16="http://schemas.microsoft.com/office/drawing/2014/main" val="3352690343"/>
                    </a:ext>
                  </a:extLst>
                </a:gridCol>
              </a:tblGrid>
              <a:tr h="0">
                <a:tc>
                  <a:txBody>
                    <a:bodyPr/>
                    <a:lstStyle/>
                    <a:p>
                      <a:r>
                        <a:rPr lang="en-US" sz="1800" b="0" dirty="0">
                          <a:solidFill>
                            <a:srgbClr val="001080"/>
                          </a:solidFill>
                          <a:effectLst/>
                          <a:latin typeface="Consolas" panose="020B0609020204030204" pitchFamily="49" charset="0"/>
                        </a:rPr>
                        <a:t>result</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True</a:t>
                      </a:r>
                      <a:endParaRPr lang="en-US" sz="1800" b="0" dirty="0">
                        <a:solidFill>
                          <a:srgbClr val="000000"/>
                        </a:solidFill>
                        <a:effectLst/>
                        <a:latin typeface="Consolas" panose="020B0609020204030204" pitchFamily="49" charset="0"/>
                      </a:endParaRPr>
                    </a:p>
                    <a:p>
                      <a:r>
                        <a:rPr lang="en-US" sz="1800" b="0" dirty="0">
                          <a:solidFill>
                            <a:srgbClr val="795E26"/>
                          </a:solidFill>
                          <a:effectLst/>
                          <a:latin typeface="Consolas" panose="020B0609020204030204" pitchFamily="49" charset="0"/>
                        </a:rPr>
                        <a:t>print</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result</a:t>
                      </a:r>
                      <a:r>
                        <a:rPr lang="en-US" sz="1800" b="0" dirty="0">
                          <a:solidFill>
                            <a:srgbClr val="000000"/>
                          </a:solidFill>
                          <a:effectLst/>
                          <a:latin typeface="Consolas" panose="020B0609020204030204" pitchFamily="49" charset="0"/>
                        </a:rPr>
                        <a:t>)</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495">
                        <a:spcAft>
                          <a:spcPts val="0"/>
                        </a:spcAft>
                      </a:pPr>
                      <a:r>
                        <a:rPr lang="en-US" sz="1800" b="0">
                          <a:solidFill>
                            <a:schemeClr val="tx1"/>
                          </a:solidFill>
                          <a:effectLst/>
                          <a:latin typeface="Courier New" panose="02070309020205020404" pitchFamily="49" charset="0"/>
                          <a:cs typeface="Courier New" panose="02070309020205020404" pitchFamily="49" charset="0"/>
                        </a:rPr>
                        <a:t># True</a:t>
                      </a: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242143"/>
                  </a:ext>
                </a:extLst>
              </a:tr>
              <a:tr h="0">
                <a:tc>
                  <a:txBody>
                    <a:bodyPr/>
                    <a:lstStyle/>
                    <a:p>
                      <a:endParaRPr lang="en-US" sz="1800" b="0" dirty="0">
                        <a:solidFill>
                          <a:srgbClr val="001080"/>
                        </a:solidFill>
                        <a:effectLst/>
                        <a:latin typeface="Consolas" panose="020B0609020204030204" pitchFamily="49" charset="0"/>
                      </a:endParaRPr>
                    </a:p>
                    <a:p>
                      <a:r>
                        <a:rPr lang="en-US" sz="1800" b="0" dirty="0" err="1">
                          <a:solidFill>
                            <a:srgbClr val="001080"/>
                          </a:solidFill>
                          <a:effectLst/>
                          <a:latin typeface="Consolas" panose="020B0609020204030204" pitchFamily="49" charset="0"/>
                        </a:rPr>
                        <a:t>not_result</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not</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result</a:t>
                      </a:r>
                      <a:r>
                        <a:rPr lang="en-US" sz="1800" b="0" dirty="0">
                          <a:solidFill>
                            <a:srgbClr val="000000"/>
                          </a:solidFill>
                          <a:effectLst/>
                          <a:latin typeface="Consolas" panose="020B0609020204030204" pitchFamily="49" charset="0"/>
                        </a:rPr>
                        <a:t> </a:t>
                      </a:r>
                    </a:p>
                    <a:p>
                      <a:r>
                        <a:rPr lang="en-US" sz="1800" b="0" dirty="0">
                          <a:solidFill>
                            <a:srgbClr val="795E26"/>
                          </a:solidFill>
                          <a:effectLst/>
                          <a:latin typeface="Consolas" panose="020B0609020204030204" pitchFamily="49" charset="0"/>
                        </a:rPr>
                        <a:t>print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not_result</a:t>
                      </a:r>
                      <a:r>
                        <a:rPr lang="en-US" sz="1800" b="0" dirty="0">
                          <a:solidFill>
                            <a:srgbClr val="000000"/>
                          </a:solidFill>
                          <a:effectLst/>
                          <a:latin typeface="Consolas" panose="020B0609020204030204" pitchFamily="49" charset="0"/>
                        </a:rPr>
                        <a:t>)</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495">
                        <a:spcAft>
                          <a:spcPts val="0"/>
                        </a:spcAft>
                      </a:pPr>
                      <a:r>
                        <a:rPr lang="en-US" sz="1800" b="0" dirty="0">
                          <a:solidFill>
                            <a:schemeClr val="tx1"/>
                          </a:solidFill>
                          <a:effectLst/>
                          <a:latin typeface="Courier New" panose="02070309020205020404" pitchFamily="49" charset="0"/>
                          <a:cs typeface="Courier New" panose="02070309020205020404" pitchFamily="49" charset="0"/>
                        </a:rPr>
                        <a:t># False</a:t>
                      </a: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547646"/>
                  </a:ext>
                </a:extLst>
              </a:tr>
            </a:tbl>
          </a:graphicData>
        </a:graphic>
      </p:graphicFrame>
    </p:spTree>
    <p:custDataLst>
      <p:tags r:id="rId1"/>
    </p:custDataLst>
    <p:extLst>
      <p:ext uri="{BB962C8B-B14F-4D97-AF65-F5344CB8AC3E}">
        <p14:creationId xmlns:p14="http://schemas.microsoft.com/office/powerpoint/2010/main" val="156921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Các kiểu dữ liệu</a:t>
            </a:r>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sở</a:t>
            </a:r>
            <a:r>
              <a:rPr lang="en-US" dirty="0"/>
              <a:t> - String (</a:t>
            </a:r>
            <a:r>
              <a:rPr lang="en-US" dirty="0" err="1"/>
              <a:t>Kiểu</a:t>
            </a:r>
            <a:r>
              <a:rPr lang="en-US" dirty="0"/>
              <a:t> </a:t>
            </a:r>
            <a:r>
              <a:rPr lang="en-US" dirty="0" err="1"/>
              <a:t>chuỗi</a:t>
            </a:r>
            <a:r>
              <a:rPr lang="en-US" dirty="0"/>
              <a:t>)</a:t>
            </a:r>
          </a:p>
          <a:p>
            <a:pPr lvl="1"/>
            <a:r>
              <a:rPr lang="en-US" dirty="0" err="1"/>
              <a:t>Là</a:t>
            </a:r>
            <a:r>
              <a:rPr lang="en-US" dirty="0"/>
              <a:t> </a:t>
            </a:r>
            <a:r>
              <a:rPr lang="en-US" dirty="0" err="1"/>
              <a:t>một</a:t>
            </a:r>
            <a:r>
              <a:rPr lang="en-US" dirty="0"/>
              <a:t> </a:t>
            </a:r>
            <a:r>
              <a:rPr lang="en-US" dirty="0" err="1"/>
              <a:t>chuỗi</a:t>
            </a:r>
            <a:r>
              <a:rPr lang="en-US" dirty="0"/>
              <a:t> </a:t>
            </a:r>
            <a:r>
              <a:rPr lang="en-US" dirty="0" err="1"/>
              <a:t>ký</a:t>
            </a:r>
            <a:r>
              <a:rPr lang="en-US" dirty="0"/>
              <a:t> </a:t>
            </a:r>
            <a:r>
              <a:rPr lang="en-US" dirty="0" err="1"/>
              <a:t>tự</a:t>
            </a:r>
            <a:r>
              <a:rPr lang="en-US" dirty="0"/>
              <a:t> </a:t>
            </a:r>
            <a:r>
              <a:rPr lang="en-US" dirty="0" err="1"/>
              <a:t>được</a:t>
            </a:r>
            <a:r>
              <a:rPr lang="en-US" dirty="0"/>
              <a:t> </a:t>
            </a:r>
            <a:r>
              <a:rPr lang="en-US" dirty="0" err="1"/>
              <a:t>đặt</a:t>
            </a:r>
            <a:r>
              <a:rPr lang="en-US" dirty="0"/>
              <a:t> </a:t>
            </a:r>
            <a:r>
              <a:rPr lang="en-US" dirty="0" err="1"/>
              <a:t>trong</a:t>
            </a:r>
            <a:r>
              <a:rPr lang="en-US" dirty="0"/>
              <a:t> </a:t>
            </a:r>
            <a:r>
              <a:rPr lang="en-US" dirty="0" err="1"/>
              <a:t>nháy</a:t>
            </a:r>
            <a:r>
              <a:rPr lang="en-US" dirty="0"/>
              <a:t> </a:t>
            </a:r>
            <a:r>
              <a:rPr lang="en-US" dirty="0" err="1"/>
              <a:t>kép</a:t>
            </a:r>
            <a:r>
              <a:rPr lang="en-US" dirty="0"/>
              <a:t> (“ ”) </a:t>
            </a:r>
            <a:r>
              <a:rPr lang="en-US" dirty="0" err="1"/>
              <a:t>hoặc</a:t>
            </a:r>
            <a:r>
              <a:rPr lang="en-US" dirty="0"/>
              <a:t> </a:t>
            </a:r>
            <a:r>
              <a:rPr lang="en-US" dirty="0" err="1"/>
              <a:t>nháy</a:t>
            </a:r>
            <a:r>
              <a:rPr lang="en-US" dirty="0"/>
              <a:t> </a:t>
            </a:r>
            <a:r>
              <a:rPr lang="en-US" dirty="0" err="1"/>
              <a:t>đơn</a:t>
            </a:r>
            <a:r>
              <a:rPr lang="en-US" dirty="0"/>
              <a:t> (‘ ’)</a:t>
            </a:r>
          </a:p>
          <a:p>
            <a:pPr lvl="1"/>
            <a:r>
              <a:rPr lang="en-US" dirty="0" err="1"/>
              <a:t>Khai</a:t>
            </a:r>
            <a:r>
              <a:rPr lang="en-US" dirty="0"/>
              <a:t> </a:t>
            </a:r>
            <a:r>
              <a:rPr lang="en-US" dirty="0" err="1"/>
              <a:t>báo</a:t>
            </a:r>
            <a:r>
              <a:rPr lang="en-US" dirty="0"/>
              <a:t> </a:t>
            </a:r>
            <a:r>
              <a:rPr lang="en-US" dirty="0" err="1"/>
              <a:t>và</a:t>
            </a:r>
            <a:r>
              <a:rPr lang="en-US" dirty="0"/>
              <a:t> </a:t>
            </a:r>
            <a:r>
              <a:rPr lang="en-US" dirty="0" err="1"/>
              <a:t>khởi</a:t>
            </a:r>
            <a:r>
              <a:rPr lang="en-US" dirty="0"/>
              <a:t> </a:t>
            </a:r>
            <a:r>
              <a:rPr lang="en-US" dirty="0" err="1"/>
              <a:t>tạo</a:t>
            </a:r>
            <a:r>
              <a:rPr lang="en-US" dirty="0"/>
              <a:t> </a:t>
            </a:r>
            <a:r>
              <a:rPr lang="en-US" dirty="0" err="1"/>
              <a:t>chuỗi</a:t>
            </a:r>
            <a:r>
              <a:rPr lang="en-US" dirty="0"/>
              <a:t>:</a:t>
            </a:r>
          </a:p>
          <a:p>
            <a:pPr lvl="1"/>
            <a:r>
              <a:rPr lang="en-US" dirty="0" err="1"/>
              <a:t>Ví</a:t>
            </a:r>
            <a:r>
              <a:rPr lang="en-US" dirty="0"/>
              <a:t> </a:t>
            </a:r>
            <a:r>
              <a:rPr lang="en-US" dirty="0" err="1"/>
              <a:t>dụ</a:t>
            </a:r>
            <a:r>
              <a:rPr lang="en-US" dirty="0"/>
              <a:t>:</a:t>
            </a:r>
          </a:p>
          <a:p>
            <a:pPr lvl="3"/>
            <a:r>
              <a:rPr lang="en-US" dirty="0"/>
              <a:t>name = "</a:t>
            </a:r>
            <a:r>
              <a:rPr lang="en-US" dirty="0" err="1"/>
              <a:t>Sài</a:t>
            </a:r>
            <a:r>
              <a:rPr lang="en-US" dirty="0"/>
              <a:t> </a:t>
            </a:r>
            <a:r>
              <a:rPr lang="en-US" dirty="0" err="1"/>
              <a:t>gòn</a:t>
            </a:r>
            <a:r>
              <a:rPr lang="en-US" dirty="0"/>
              <a:t>"</a:t>
            </a:r>
          </a:p>
          <a:p>
            <a:pPr marL="1779588" lvl="1" indent="-1322388">
              <a:buNone/>
            </a:pPr>
            <a:r>
              <a:rPr lang="en-US" dirty="0"/>
              <a:t>  	</a:t>
            </a:r>
            <a:r>
              <a:rPr lang="en-US" dirty="0" err="1"/>
              <a:t>hoặc</a:t>
            </a:r>
            <a:endParaRPr lang="en-US" dirty="0"/>
          </a:p>
          <a:p>
            <a:pPr lvl="3"/>
            <a:r>
              <a:rPr lang="en-US" dirty="0"/>
              <a:t>name = '</a:t>
            </a:r>
            <a:r>
              <a:rPr lang="en-US" dirty="0" err="1"/>
              <a:t>Sài</a:t>
            </a:r>
            <a:r>
              <a:rPr lang="en-US" dirty="0"/>
              <a:t> </a:t>
            </a:r>
            <a:r>
              <a:rPr lang="en-US" dirty="0" err="1"/>
              <a:t>gòn</a:t>
            </a:r>
            <a:r>
              <a:rPr lang="en-US" dirty="0"/>
              <a:t>'</a:t>
            </a:r>
          </a:p>
          <a:p>
            <a:pPr lvl="2"/>
            <a:endParaRPr lang="en-US" dirty="0"/>
          </a:p>
        </p:txBody>
      </p:sp>
      <p:sp>
        <p:nvSpPr>
          <p:cNvPr id="6" name="TextBox 5">
            <a:extLst>
              <a:ext uri="{FF2B5EF4-FFF2-40B4-BE49-F238E27FC236}">
                <a16:creationId xmlns:a16="http://schemas.microsoft.com/office/drawing/2014/main" id="{47714724-A8A7-45D1-B87E-EEFB45A5CC52}"/>
              </a:ext>
            </a:extLst>
          </p:cNvPr>
          <p:cNvSpPr txBox="1"/>
          <p:nvPr/>
        </p:nvSpPr>
        <p:spPr>
          <a:xfrm>
            <a:off x="4439816" y="2348880"/>
            <a:ext cx="3456384" cy="369332"/>
          </a:xfrm>
          <a:prstGeom prst="rect">
            <a:avLst/>
          </a:prstGeom>
          <a:noFill/>
          <a:ln w="6350">
            <a:solidFill>
              <a:schemeClr val="tx1"/>
            </a:solidFill>
          </a:ln>
        </p:spPr>
        <p:txBody>
          <a:bodyPr wrap="square" rtlCol="0">
            <a:spAutoFit/>
          </a:bodyPr>
          <a:lstStyle/>
          <a:p>
            <a:pPr algn="ctr"/>
            <a:r>
              <a:rPr lang="en-US" sz="1800" dirty="0" err="1">
                <a:solidFill>
                  <a:srgbClr val="FF0000"/>
                </a:solidFill>
                <a:latin typeface="Consolas" panose="020B0609020204030204" pitchFamily="49" charset="0"/>
              </a:rPr>
              <a:t>tên_biến</a:t>
            </a:r>
            <a:r>
              <a:rPr lang="en-US" sz="1800" dirty="0">
                <a:solidFill>
                  <a:srgbClr val="FF0000"/>
                </a:solidFill>
                <a:latin typeface="Consolas" panose="020B0609020204030204" pitchFamily="49" charset="0"/>
              </a:rPr>
              <a:t> = &lt;</a:t>
            </a:r>
            <a:r>
              <a:rPr lang="en-US" sz="1800" dirty="0" err="1">
                <a:solidFill>
                  <a:srgbClr val="FF0000"/>
                </a:solidFill>
                <a:latin typeface="Consolas" panose="020B0609020204030204" pitchFamily="49" charset="0"/>
              </a:rPr>
              <a:t>giá_trị</a:t>
            </a:r>
            <a:r>
              <a:rPr lang="en-US" sz="1800" dirty="0">
                <a:solidFill>
                  <a:srgbClr val="FF0000"/>
                </a:solidFill>
                <a:latin typeface="Consolas" panose="020B0609020204030204" pitchFamily="49" charset="0"/>
              </a:rPr>
              <a:t>&gt;</a:t>
            </a:r>
          </a:p>
        </p:txBody>
      </p:sp>
    </p:spTree>
    <p:custDataLst>
      <p:tags r:id="rId1"/>
    </p:custDataLst>
    <p:extLst>
      <p:ext uri="{BB962C8B-B14F-4D97-AF65-F5344CB8AC3E}">
        <p14:creationId xmlns:p14="http://schemas.microsoft.com/office/powerpoint/2010/main" val="2061912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Các kiểu dữ liệu</a:t>
            </a:r>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sở</a:t>
            </a:r>
            <a:r>
              <a:rPr lang="en-US" dirty="0"/>
              <a:t> - String (</a:t>
            </a:r>
            <a:r>
              <a:rPr lang="en-US" dirty="0" err="1"/>
              <a:t>Kiểu</a:t>
            </a:r>
            <a:r>
              <a:rPr lang="en-US" dirty="0"/>
              <a:t> </a:t>
            </a:r>
            <a:r>
              <a:rPr lang="en-US" dirty="0" err="1"/>
              <a:t>chuỗi</a:t>
            </a:r>
            <a:r>
              <a:rPr lang="en-US" dirty="0"/>
              <a:t>)</a:t>
            </a:r>
          </a:p>
          <a:p>
            <a:pPr lvl="1"/>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3 </a:t>
            </a:r>
            <a:r>
              <a:rPr lang="en-US" dirty="0" err="1"/>
              <a:t>dấu</a:t>
            </a:r>
            <a:r>
              <a:rPr lang="en-US" dirty="0"/>
              <a:t> </a:t>
            </a:r>
            <a:r>
              <a:rPr lang="en-US" dirty="0" err="1"/>
              <a:t>nháy</a:t>
            </a:r>
            <a:r>
              <a:rPr lang="en-US" dirty="0"/>
              <a:t> (</a:t>
            </a:r>
            <a:r>
              <a:rPr lang="en-US" dirty="0" err="1"/>
              <a:t>nháy</a:t>
            </a:r>
            <a:r>
              <a:rPr lang="en-US" dirty="0"/>
              <a:t> </a:t>
            </a:r>
            <a:r>
              <a:rPr lang="en-US" dirty="0" err="1"/>
              <a:t>đơn</a:t>
            </a:r>
            <a:r>
              <a:rPr lang="en-US" dirty="0"/>
              <a:t> </a:t>
            </a:r>
            <a:r>
              <a:rPr lang="en-US" dirty="0" err="1"/>
              <a:t>hoặc</a:t>
            </a:r>
            <a:r>
              <a:rPr lang="en-US" dirty="0"/>
              <a:t> </a:t>
            </a:r>
            <a:r>
              <a:rPr lang="en-US" dirty="0" err="1"/>
              <a:t>nháy</a:t>
            </a:r>
            <a:r>
              <a:rPr lang="en-US" dirty="0"/>
              <a:t> </a:t>
            </a:r>
            <a:r>
              <a:rPr lang="en-US" dirty="0" err="1"/>
              <a:t>đôi</a:t>
            </a:r>
            <a:r>
              <a:rPr lang="en-US" dirty="0"/>
              <a:t>) </a:t>
            </a:r>
            <a:r>
              <a:rPr lang="en-US" dirty="0" err="1"/>
              <a:t>để</a:t>
            </a:r>
            <a:r>
              <a:rPr lang="en-US" dirty="0"/>
              <a:t> </a:t>
            </a:r>
            <a:r>
              <a:rPr lang="en-US" dirty="0" err="1"/>
              <a:t>khai</a:t>
            </a:r>
            <a:r>
              <a:rPr lang="en-US" dirty="0"/>
              <a:t> </a:t>
            </a:r>
            <a:r>
              <a:rPr lang="en-US" dirty="0" err="1"/>
              <a:t>báo</a:t>
            </a:r>
            <a:r>
              <a:rPr lang="en-US" dirty="0"/>
              <a:t> </a:t>
            </a:r>
            <a:r>
              <a:rPr lang="en-US" dirty="0" err="1"/>
              <a:t>chuỗi</a:t>
            </a:r>
            <a:r>
              <a:rPr lang="en-US" dirty="0"/>
              <a:t> </a:t>
            </a:r>
            <a:r>
              <a:rPr lang="en-US" dirty="0" err="1"/>
              <a:t>nhiều</a:t>
            </a:r>
            <a:r>
              <a:rPr lang="en-US" dirty="0"/>
              <a:t> </a:t>
            </a:r>
            <a:r>
              <a:rPr lang="en-US" dirty="0" err="1"/>
              <a:t>dòng</a:t>
            </a:r>
            <a:r>
              <a:rPr lang="en-US" dirty="0"/>
              <a:t>.</a:t>
            </a:r>
          </a:p>
          <a:p>
            <a:pPr lvl="1"/>
            <a:r>
              <a:rPr lang="en-US" dirty="0" err="1"/>
              <a:t>Ví</a:t>
            </a:r>
            <a:r>
              <a:rPr lang="en-US" dirty="0"/>
              <a:t> </a:t>
            </a:r>
            <a:r>
              <a:rPr lang="en-US" dirty="0" err="1"/>
              <a:t>dụ</a:t>
            </a:r>
            <a:r>
              <a:rPr lang="en-US" dirty="0"/>
              <a:t>: </a:t>
            </a:r>
          </a:p>
        </p:txBody>
      </p:sp>
      <p:sp>
        <p:nvSpPr>
          <p:cNvPr id="5" name="TextBox 4">
            <a:extLst>
              <a:ext uri="{FF2B5EF4-FFF2-40B4-BE49-F238E27FC236}">
                <a16:creationId xmlns:a16="http://schemas.microsoft.com/office/drawing/2014/main" id="{37D0C0CB-6A3F-78B0-B589-E0C36410D8EA}"/>
              </a:ext>
            </a:extLst>
          </p:cNvPr>
          <p:cNvSpPr txBox="1"/>
          <p:nvPr/>
        </p:nvSpPr>
        <p:spPr>
          <a:xfrm>
            <a:off x="983432" y="2780928"/>
            <a:ext cx="6408712" cy="2031325"/>
          </a:xfrm>
          <a:prstGeom prst="rect">
            <a:avLst/>
          </a:prstGeom>
          <a:noFill/>
        </p:spPr>
        <p:txBody>
          <a:bodyPr wrap="square" rtlCol="0">
            <a:spAutoFit/>
          </a:bodyPr>
          <a:lstStyle/>
          <a:p>
            <a:pPr indent="457200">
              <a:spcBef>
                <a:spcPts val="1200"/>
              </a:spcBef>
              <a:buNone/>
            </a:pPr>
            <a:r>
              <a:rPr lang="en-US" sz="1800" b="0" dirty="0">
                <a:solidFill>
                  <a:srgbClr val="001080"/>
                </a:solidFill>
                <a:effectLst/>
                <a:latin typeface="Consolas" panose="020B0609020204030204" pitchFamily="49" charset="0"/>
              </a:rPr>
              <a:t>hello</a:t>
            </a:r>
            <a:r>
              <a:rPr lang="en-US" sz="1800" b="0" dirty="0">
                <a:solidFill>
                  <a:srgbClr val="000000"/>
                </a:solidFill>
                <a:effectLst/>
                <a:latin typeface="Consolas" panose="020B0609020204030204" pitchFamily="49" charset="0"/>
              </a:rPr>
              <a:t> = </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marL="457200" indent="-457200">
              <a:spcBef>
                <a:spcPts val="0"/>
              </a:spcBef>
              <a:buNone/>
            </a:pPr>
            <a:r>
              <a:rPr lang="en-US" sz="1800" b="0" dirty="0">
                <a:solidFill>
                  <a:srgbClr val="A31515"/>
                </a:solidFill>
                <a:effectLst/>
                <a:latin typeface="Consolas" panose="020B0609020204030204" pitchFamily="49" charset="0"/>
              </a:rPr>
              <a:t>	**    **  ******  **      **      ******</a:t>
            </a:r>
            <a:endParaRPr lang="en-US" sz="1800" b="0" dirty="0">
              <a:solidFill>
                <a:srgbClr val="000000"/>
              </a:solidFill>
              <a:effectLst/>
              <a:latin typeface="Consolas" panose="020B0609020204030204" pitchFamily="49" charset="0"/>
            </a:endParaRPr>
          </a:p>
          <a:p>
            <a:pPr marL="457200" indent="-457200">
              <a:spcBef>
                <a:spcPts val="0"/>
              </a:spcBef>
              <a:buNone/>
            </a:pPr>
            <a:r>
              <a:rPr lang="en-US" sz="1800" b="0" dirty="0">
                <a:solidFill>
                  <a:srgbClr val="A31515"/>
                </a:solidFill>
                <a:effectLst/>
                <a:latin typeface="Consolas" panose="020B0609020204030204" pitchFamily="49" charset="0"/>
              </a:rPr>
              <a:t>	**    **  **      **      **      **  **</a:t>
            </a:r>
            <a:endParaRPr lang="en-US" sz="1800" b="0" dirty="0">
              <a:solidFill>
                <a:srgbClr val="000000"/>
              </a:solidFill>
              <a:effectLst/>
              <a:latin typeface="Consolas" panose="020B0609020204030204" pitchFamily="49" charset="0"/>
            </a:endParaRPr>
          </a:p>
          <a:p>
            <a:pPr marL="457200" indent="-457200">
              <a:spcBef>
                <a:spcPts val="0"/>
              </a:spcBef>
              <a:buNone/>
            </a:pPr>
            <a:r>
              <a:rPr lang="en-US" sz="1800" b="0" dirty="0">
                <a:solidFill>
                  <a:srgbClr val="A31515"/>
                </a:solidFill>
                <a:effectLst/>
                <a:latin typeface="Consolas" panose="020B0609020204030204" pitchFamily="49" charset="0"/>
              </a:rPr>
              <a:t>	********  ******  **      **      **  **</a:t>
            </a:r>
            <a:endParaRPr lang="en-US" sz="1800" b="0" dirty="0">
              <a:solidFill>
                <a:srgbClr val="000000"/>
              </a:solidFill>
              <a:effectLst/>
              <a:latin typeface="Consolas" panose="020B0609020204030204" pitchFamily="49" charset="0"/>
            </a:endParaRPr>
          </a:p>
          <a:p>
            <a:pPr marL="457200" indent="-457200">
              <a:spcBef>
                <a:spcPts val="0"/>
              </a:spcBef>
              <a:buNone/>
            </a:pPr>
            <a:r>
              <a:rPr lang="en-US" sz="1800" b="0" dirty="0">
                <a:solidFill>
                  <a:srgbClr val="A31515"/>
                </a:solidFill>
                <a:effectLst/>
                <a:latin typeface="Consolas" panose="020B0609020204030204" pitchFamily="49" charset="0"/>
              </a:rPr>
              <a:t>	**    **  **      **      **      **  **</a:t>
            </a:r>
            <a:endParaRPr lang="en-US" sz="1800" b="0" dirty="0">
              <a:solidFill>
                <a:srgbClr val="000000"/>
              </a:solidFill>
              <a:effectLst/>
              <a:latin typeface="Consolas" panose="020B0609020204030204" pitchFamily="49" charset="0"/>
            </a:endParaRPr>
          </a:p>
          <a:p>
            <a:pPr marL="457200" indent="-457200">
              <a:spcBef>
                <a:spcPts val="0"/>
              </a:spcBef>
              <a:buNone/>
            </a:pPr>
            <a:r>
              <a:rPr lang="en-US" sz="1800" b="0" dirty="0">
                <a:solidFill>
                  <a:srgbClr val="A31515"/>
                </a:solidFill>
                <a:effectLst/>
                <a:latin typeface="Consolas" panose="020B0609020204030204" pitchFamily="49" charset="0"/>
              </a:rPr>
              <a:t>	**    **  ******  ******  ******  ******</a:t>
            </a:r>
            <a:endParaRPr lang="en-US" sz="1800" b="0" dirty="0">
              <a:solidFill>
                <a:srgbClr val="000000"/>
              </a:solidFill>
              <a:effectLst/>
              <a:latin typeface="Consolas" panose="020B0609020204030204" pitchFamily="49" charset="0"/>
            </a:endParaRPr>
          </a:p>
          <a:p>
            <a:pPr marL="457200" indent="-457200">
              <a:spcBef>
                <a:spcPts val="0"/>
              </a:spcBef>
              <a:buNone/>
            </a:pPr>
            <a:r>
              <a:rPr lang="en-US" sz="1800" b="0" dirty="0">
                <a:solidFill>
                  <a:srgbClr val="A31515"/>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798600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Các kiểu dữ liệu</a:t>
            </a:r>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sở</a:t>
            </a:r>
            <a:r>
              <a:rPr lang="en-US" dirty="0"/>
              <a:t> - String (</a:t>
            </a:r>
            <a:r>
              <a:rPr lang="en-US" dirty="0" err="1"/>
              <a:t>Kiểu</a:t>
            </a:r>
            <a:r>
              <a:rPr lang="en-US" dirty="0"/>
              <a:t> </a:t>
            </a:r>
            <a:r>
              <a:rPr lang="en-US" dirty="0" err="1"/>
              <a:t>chuỗi</a:t>
            </a:r>
            <a:r>
              <a:rPr lang="en-US" dirty="0"/>
              <a:t>)</a:t>
            </a:r>
          </a:p>
          <a:p>
            <a:pPr lvl="1"/>
            <a:r>
              <a:rPr lang="en-US" dirty="0" err="1"/>
              <a:t>Truy</a:t>
            </a:r>
            <a:r>
              <a:rPr lang="en-US" dirty="0"/>
              <a:t> </a:t>
            </a:r>
            <a:r>
              <a:rPr lang="en-US" dirty="0" err="1"/>
              <a:t>xuất</a:t>
            </a:r>
            <a:r>
              <a:rPr lang="en-US" dirty="0"/>
              <a:t> </a:t>
            </a:r>
            <a:r>
              <a:rPr lang="en-US" dirty="0" err="1"/>
              <a:t>chuỗi</a:t>
            </a:r>
            <a:r>
              <a:rPr lang="en-US" dirty="0"/>
              <a:t>: </a:t>
            </a:r>
            <a:r>
              <a:rPr lang="en-US" dirty="0" err="1"/>
              <a:t>Sử</a:t>
            </a:r>
            <a:r>
              <a:rPr lang="en-US" dirty="0"/>
              <a:t> </a:t>
            </a:r>
            <a:r>
              <a:rPr lang="en-US" dirty="0" err="1"/>
              <a:t>dụng</a:t>
            </a:r>
            <a:r>
              <a:rPr lang="en-US" dirty="0"/>
              <a:t> [index] </a:t>
            </a:r>
            <a:r>
              <a:rPr lang="en-US" dirty="0" err="1"/>
              <a:t>hoặc</a:t>
            </a:r>
            <a:r>
              <a:rPr lang="en-US" dirty="0"/>
              <a:t> [</a:t>
            </a:r>
            <a:r>
              <a:rPr lang="en-US" dirty="0" err="1"/>
              <a:t>from:to</a:t>
            </a:r>
            <a:r>
              <a:rPr lang="en-US" dirty="0"/>
              <a:t>]</a:t>
            </a:r>
          </a:p>
          <a:p>
            <a:pPr lvl="2"/>
            <a:r>
              <a:rPr lang="en-US" dirty="0"/>
              <a:t>index (</a:t>
            </a:r>
            <a:r>
              <a:rPr lang="en-US" dirty="0" err="1"/>
              <a:t>chỉ</a:t>
            </a:r>
            <a:r>
              <a:rPr lang="en-US" dirty="0"/>
              <a:t> </a:t>
            </a:r>
            <a:r>
              <a:rPr lang="en-US" dirty="0" err="1"/>
              <a:t>mục</a:t>
            </a:r>
            <a:r>
              <a:rPr lang="en-US" dirty="0"/>
              <a:t>):</a:t>
            </a:r>
          </a:p>
          <a:p>
            <a:pPr lvl="2"/>
            <a:endParaRPr lang="en-US" dirty="0"/>
          </a:p>
          <a:p>
            <a:pPr lvl="1"/>
            <a:endParaRPr lang="en-US" dirty="0"/>
          </a:p>
          <a:p>
            <a:pPr lvl="1">
              <a:lnSpc>
                <a:spcPct val="200000"/>
              </a:lnSpc>
            </a:pPr>
            <a:r>
              <a:rPr lang="en-US" dirty="0" err="1"/>
              <a:t>Ví</a:t>
            </a:r>
            <a:r>
              <a:rPr lang="en-US" dirty="0"/>
              <a:t> </a:t>
            </a:r>
            <a:r>
              <a:rPr lang="en-US" dirty="0" err="1"/>
              <a:t>dụ</a:t>
            </a:r>
            <a:r>
              <a:rPr lang="en-US" dirty="0"/>
              <a:t>:     </a:t>
            </a:r>
            <a:r>
              <a:rPr lang="en-US" b="0" dirty="0">
                <a:solidFill>
                  <a:srgbClr val="001080"/>
                </a:solidFill>
                <a:effectLst/>
                <a:latin typeface="Consolas" panose="020B0609020204030204" pitchFamily="49" charset="0"/>
              </a:rPr>
              <a:t>greeting</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'Hello Python'</a:t>
            </a:r>
            <a:endParaRPr lang="en-US" b="0" dirty="0">
              <a:solidFill>
                <a:srgbClr val="000000"/>
              </a:solidFill>
              <a:effectLst/>
              <a:latin typeface="Consolas" panose="020B0609020204030204" pitchFamily="49" charset="0"/>
            </a:endParaRPr>
          </a:p>
        </p:txBody>
      </p:sp>
      <p:graphicFrame>
        <p:nvGraphicFramePr>
          <p:cNvPr id="4" name="Table 4">
            <a:extLst>
              <a:ext uri="{FF2B5EF4-FFF2-40B4-BE49-F238E27FC236}">
                <a16:creationId xmlns:a16="http://schemas.microsoft.com/office/drawing/2014/main" id="{462DBB4E-97D8-4CC0-88AD-A35B6FFD69B0}"/>
              </a:ext>
            </a:extLst>
          </p:cNvPr>
          <p:cNvGraphicFramePr>
            <a:graphicFrameLocks noGrp="1"/>
          </p:cNvGraphicFramePr>
          <p:nvPr>
            <p:extLst>
              <p:ext uri="{D42A27DB-BD31-4B8C-83A1-F6EECF244321}">
                <p14:modId xmlns:p14="http://schemas.microsoft.com/office/powerpoint/2010/main" val="3533107004"/>
              </p:ext>
            </p:extLst>
          </p:nvPr>
        </p:nvGraphicFramePr>
        <p:xfrm>
          <a:off x="3063732" y="4388118"/>
          <a:ext cx="8127996" cy="1508760"/>
        </p:xfrm>
        <a:graphic>
          <a:graphicData uri="http://schemas.openxmlformats.org/drawingml/2006/table">
            <a:tbl>
              <a:tblPr firstRow="1" bandRow="1">
                <a:tableStyleId>{21E4AEA4-8DFA-4A89-87EB-49C32662AFE0}</a:tableStyleId>
              </a:tblPr>
              <a:tblGrid>
                <a:gridCol w="677333">
                  <a:extLst>
                    <a:ext uri="{9D8B030D-6E8A-4147-A177-3AD203B41FA5}">
                      <a16:colId xmlns:a16="http://schemas.microsoft.com/office/drawing/2014/main" val="326393780"/>
                    </a:ext>
                  </a:extLst>
                </a:gridCol>
                <a:gridCol w="677333">
                  <a:extLst>
                    <a:ext uri="{9D8B030D-6E8A-4147-A177-3AD203B41FA5}">
                      <a16:colId xmlns:a16="http://schemas.microsoft.com/office/drawing/2014/main" val="657873912"/>
                    </a:ext>
                  </a:extLst>
                </a:gridCol>
                <a:gridCol w="677333">
                  <a:extLst>
                    <a:ext uri="{9D8B030D-6E8A-4147-A177-3AD203B41FA5}">
                      <a16:colId xmlns:a16="http://schemas.microsoft.com/office/drawing/2014/main" val="3168137147"/>
                    </a:ext>
                  </a:extLst>
                </a:gridCol>
                <a:gridCol w="677333">
                  <a:extLst>
                    <a:ext uri="{9D8B030D-6E8A-4147-A177-3AD203B41FA5}">
                      <a16:colId xmlns:a16="http://schemas.microsoft.com/office/drawing/2014/main" val="689746932"/>
                    </a:ext>
                  </a:extLst>
                </a:gridCol>
                <a:gridCol w="677333">
                  <a:extLst>
                    <a:ext uri="{9D8B030D-6E8A-4147-A177-3AD203B41FA5}">
                      <a16:colId xmlns:a16="http://schemas.microsoft.com/office/drawing/2014/main" val="3207693550"/>
                    </a:ext>
                  </a:extLst>
                </a:gridCol>
                <a:gridCol w="677333">
                  <a:extLst>
                    <a:ext uri="{9D8B030D-6E8A-4147-A177-3AD203B41FA5}">
                      <a16:colId xmlns:a16="http://schemas.microsoft.com/office/drawing/2014/main" val="1247796504"/>
                    </a:ext>
                  </a:extLst>
                </a:gridCol>
                <a:gridCol w="677333">
                  <a:extLst>
                    <a:ext uri="{9D8B030D-6E8A-4147-A177-3AD203B41FA5}">
                      <a16:colId xmlns:a16="http://schemas.microsoft.com/office/drawing/2014/main" val="400372918"/>
                    </a:ext>
                  </a:extLst>
                </a:gridCol>
                <a:gridCol w="677333">
                  <a:extLst>
                    <a:ext uri="{9D8B030D-6E8A-4147-A177-3AD203B41FA5}">
                      <a16:colId xmlns:a16="http://schemas.microsoft.com/office/drawing/2014/main" val="1503254458"/>
                    </a:ext>
                  </a:extLst>
                </a:gridCol>
                <a:gridCol w="677333">
                  <a:extLst>
                    <a:ext uri="{9D8B030D-6E8A-4147-A177-3AD203B41FA5}">
                      <a16:colId xmlns:a16="http://schemas.microsoft.com/office/drawing/2014/main" val="4232695482"/>
                    </a:ext>
                  </a:extLst>
                </a:gridCol>
                <a:gridCol w="677333">
                  <a:extLst>
                    <a:ext uri="{9D8B030D-6E8A-4147-A177-3AD203B41FA5}">
                      <a16:colId xmlns:a16="http://schemas.microsoft.com/office/drawing/2014/main" val="2827669544"/>
                    </a:ext>
                  </a:extLst>
                </a:gridCol>
                <a:gridCol w="677333">
                  <a:extLst>
                    <a:ext uri="{9D8B030D-6E8A-4147-A177-3AD203B41FA5}">
                      <a16:colId xmlns:a16="http://schemas.microsoft.com/office/drawing/2014/main" val="2501937559"/>
                    </a:ext>
                  </a:extLst>
                </a:gridCol>
                <a:gridCol w="677333">
                  <a:extLst>
                    <a:ext uri="{9D8B030D-6E8A-4147-A177-3AD203B41FA5}">
                      <a16:colId xmlns:a16="http://schemas.microsoft.com/office/drawing/2014/main" val="630800906"/>
                    </a:ext>
                  </a:extLst>
                </a:gridCol>
              </a:tblGrid>
              <a:tr h="370840">
                <a:tc>
                  <a:txBody>
                    <a:bodyPr/>
                    <a:lstStyle/>
                    <a:p>
                      <a:pPr algn="ctr"/>
                      <a:r>
                        <a:rPr lang="en-US" sz="1400" b="0" dirty="0">
                          <a:solidFill>
                            <a:srgbClr val="0000FF"/>
                          </a:solidFill>
                          <a:latin typeface="+mn-lt"/>
                          <a:ea typeface="Tahoma" panose="020B0604030504040204" pitchFamily="34" charset="0"/>
                          <a:cs typeface="Tahoma" panose="020B0604030504040204" pitchFamily="34" charset="0"/>
                        </a:rPr>
                        <a:t>1</a:t>
                      </a:r>
                    </a:p>
                  </a:txBody>
                  <a:tcPr>
                    <a:solidFill>
                      <a:schemeClr val="bg1">
                        <a:lumMod val="85000"/>
                      </a:schemeClr>
                    </a:solidFill>
                  </a:tcPr>
                </a:tc>
                <a:tc>
                  <a:txBody>
                    <a:bodyPr/>
                    <a:lstStyle/>
                    <a:p>
                      <a:pPr algn="ctr"/>
                      <a:r>
                        <a:rPr lang="en-US" sz="1400" b="0">
                          <a:solidFill>
                            <a:srgbClr val="0000FF"/>
                          </a:solidFill>
                          <a:latin typeface="+mn-lt"/>
                          <a:ea typeface="Tahoma" panose="020B0604030504040204" pitchFamily="34" charset="0"/>
                          <a:cs typeface="Tahoma" panose="020B0604030504040204" pitchFamily="34" charset="0"/>
                        </a:rPr>
                        <a:t>2</a:t>
                      </a:r>
                    </a:p>
                  </a:txBody>
                  <a:tcPr>
                    <a:solidFill>
                      <a:schemeClr val="bg1">
                        <a:lumMod val="85000"/>
                      </a:schemeClr>
                    </a:solidFill>
                  </a:tcPr>
                </a:tc>
                <a:tc>
                  <a:txBody>
                    <a:bodyPr/>
                    <a:lstStyle/>
                    <a:p>
                      <a:pPr algn="ctr"/>
                      <a:r>
                        <a:rPr lang="en-US" sz="1400" b="0">
                          <a:solidFill>
                            <a:srgbClr val="0000FF"/>
                          </a:solidFill>
                          <a:latin typeface="+mn-lt"/>
                          <a:ea typeface="Tahoma" panose="020B0604030504040204" pitchFamily="34" charset="0"/>
                          <a:cs typeface="Tahoma" panose="020B0604030504040204" pitchFamily="34" charset="0"/>
                        </a:rPr>
                        <a:t>3</a:t>
                      </a:r>
                    </a:p>
                  </a:txBody>
                  <a:tcPr>
                    <a:solidFill>
                      <a:schemeClr val="bg1">
                        <a:lumMod val="85000"/>
                      </a:schemeClr>
                    </a:solidFill>
                  </a:tcPr>
                </a:tc>
                <a:tc>
                  <a:txBody>
                    <a:bodyPr/>
                    <a:lstStyle/>
                    <a:p>
                      <a:pPr algn="ctr"/>
                      <a:r>
                        <a:rPr lang="en-US" sz="1400" b="0">
                          <a:solidFill>
                            <a:srgbClr val="0000FF"/>
                          </a:solidFill>
                          <a:latin typeface="+mn-lt"/>
                          <a:ea typeface="Tahoma" panose="020B0604030504040204" pitchFamily="34" charset="0"/>
                          <a:cs typeface="Tahoma" panose="020B0604030504040204" pitchFamily="34" charset="0"/>
                        </a:rPr>
                        <a:t>4</a:t>
                      </a:r>
                    </a:p>
                  </a:txBody>
                  <a:tcPr>
                    <a:solidFill>
                      <a:schemeClr val="bg1">
                        <a:lumMod val="85000"/>
                      </a:schemeClr>
                    </a:solidFill>
                  </a:tcPr>
                </a:tc>
                <a:tc>
                  <a:txBody>
                    <a:bodyPr/>
                    <a:lstStyle/>
                    <a:p>
                      <a:pPr algn="ctr"/>
                      <a:r>
                        <a:rPr lang="en-US" sz="1400" b="0">
                          <a:solidFill>
                            <a:srgbClr val="0000FF"/>
                          </a:solidFill>
                          <a:latin typeface="+mn-lt"/>
                          <a:ea typeface="Tahoma" panose="020B0604030504040204" pitchFamily="34" charset="0"/>
                          <a:cs typeface="Tahoma" panose="020B0604030504040204" pitchFamily="34" charset="0"/>
                        </a:rPr>
                        <a:t>5</a:t>
                      </a:r>
                    </a:p>
                  </a:txBody>
                  <a:tcPr>
                    <a:solidFill>
                      <a:schemeClr val="bg1">
                        <a:lumMod val="85000"/>
                      </a:schemeClr>
                    </a:solidFill>
                  </a:tcPr>
                </a:tc>
                <a:tc>
                  <a:txBody>
                    <a:bodyPr/>
                    <a:lstStyle/>
                    <a:p>
                      <a:pPr algn="ctr"/>
                      <a:r>
                        <a:rPr lang="en-US" sz="1400" b="0">
                          <a:solidFill>
                            <a:srgbClr val="0000FF"/>
                          </a:solidFill>
                          <a:latin typeface="+mn-lt"/>
                          <a:ea typeface="Tahoma" panose="020B0604030504040204" pitchFamily="34" charset="0"/>
                          <a:cs typeface="Tahoma" panose="020B0604030504040204" pitchFamily="34" charset="0"/>
                        </a:rPr>
                        <a:t>6</a:t>
                      </a:r>
                    </a:p>
                  </a:txBody>
                  <a:tcPr>
                    <a:solidFill>
                      <a:schemeClr val="bg1">
                        <a:lumMod val="85000"/>
                      </a:schemeClr>
                    </a:solidFill>
                  </a:tcPr>
                </a:tc>
                <a:tc>
                  <a:txBody>
                    <a:bodyPr/>
                    <a:lstStyle/>
                    <a:p>
                      <a:pPr algn="ctr"/>
                      <a:r>
                        <a:rPr lang="en-US" sz="1400" b="0">
                          <a:solidFill>
                            <a:srgbClr val="0000FF"/>
                          </a:solidFill>
                          <a:latin typeface="+mn-lt"/>
                          <a:ea typeface="Tahoma" panose="020B0604030504040204" pitchFamily="34" charset="0"/>
                          <a:cs typeface="Tahoma" panose="020B0604030504040204" pitchFamily="34" charset="0"/>
                        </a:rPr>
                        <a:t>7</a:t>
                      </a:r>
                    </a:p>
                  </a:txBody>
                  <a:tcPr>
                    <a:solidFill>
                      <a:schemeClr val="bg1">
                        <a:lumMod val="85000"/>
                      </a:schemeClr>
                    </a:solidFill>
                  </a:tcPr>
                </a:tc>
                <a:tc>
                  <a:txBody>
                    <a:bodyPr/>
                    <a:lstStyle/>
                    <a:p>
                      <a:pPr algn="ctr"/>
                      <a:r>
                        <a:rPr lang="en-US" sz="1400" b="0">
                          <a:solidFill>
                            <a:srgbClr val="0000FF"/>
                          </a:solidFill>
                          <a:latin typeface="+mn-lt"/>
                          <a:ea typeface="Tahoma" panose="020B0604030504040204" pitchFamily="34" charset="0"/>
                          <a:cs typeface="Tahoma" panose="020B0604030504040204" pitchFamily="34" charset="0"/>
                        </a:rPr>
                        <a:t>8</a:t>
                      </a:r>
                    </a:p>
                  </a:txBody>
                  <a:tcPr>
                    <a:solidFill>
                      <a:schemeClr val="bg1">
                        <a:lumMod val="85000"/>
                      </a:schemeClr>
                    </a:solidFill>
                  </a:tcPr>
                </a:tc>
                <a:tc>
                  <a:txBody>
                    <a:bodyPr/>
                    <a:lstStyle/>
                    <a:p>
                      <a:pPr algn="ctr"/>
                      <a:r>
                        <a:rPr lang="en-US" sz="1400" b="0">
                          <a:solidFill>
                            <a:srgbClr val="0000FF"/>
                          </a:solidFill>
                          <a:latin typeface="+mn-lt"/>
                          <a:ea typeface="Tahoma" panose="020B0604030504040204" pitchFamily="34" charset="0"/>
                          <a:cs typeface="Tahoma" panose="020B0604030504040204" pitchFamily="34" charset="0"/>
                        </a:rPr>
                        <a:t>9</a:t>
                      </a:r>
                    </a:p>
                  </a:txBody>
                  <a:tcPr>
                    <a:solidFill>
                      <a:schemeClr val="bg1">
                        <a:lumMod val="85000"/>
                      </a:schemeClr>
                    </a:solidFill>
                  </a:tcPr>
                </a:tc>
                <a:tc>
                  <a:txBody>
                    <a:bodyPr/>
                    <a:lstStyle/>
                    <a:p>
                      <a:pPr algn="ctr"/>
                      <a:r>
                        <a:rPr lang="en-US" sz="1400" b="0">
                          <a:solidFill>
                            <a:srgbClr val="0000FF"/>
                          </a:solidFill>
                          <a:latin typeface="+mn-lt"/>
                          <a:ea typeface="Tahoma" panose="020B0604030504040204" pitchFamily="34" charset="0"/>
                          <a:cs typeface="Tahoma" panose="020B0604030504040204" pitchFamily="34" charset="0"/>
                        </a:rPr>
                        <a:t>10</a:t>
                      </a:r>
                    </a:p>
                  </a:txBody>
                  <a:tcPr>
                    <a:solidFill>
                      <a:schemeClr val="bg1">
                        <a:lumMod val="85000"/>
                      </a:schemeClr>
                    </a:solidFill>
                  </a:tcPr>
                </a:tc>
                <a:tc>
                  <a:txBody>
                    <a:bodyPr/>
                    <a:lstStyle/>
                    <a:p>
                      <a:pPr algn="ctr"/>
                      <a:r>
                        <a:rPr lang="en-US" sz="1400" b="0">
                          <a:solidFill>
                            <a:srgbClr val="0000FF"/>
                          </a:solidFill>
                          <a:latin typeface="+mn-lt"/>
                          <a:ea typeface="Tahoma" panose="020B0604030504040204" pitchFamily="34" charset="0"/>
                          <a:cs typeface="Tahoma" panose="020B0604030504040204" pitchFamily="34" charset="0"/>
                        </a:rPr>
                        <a:t>11</a:t>
                      </a:r>
                    </a:p>
                  </a:txBody>
                  <a:tcPr>
                    <a:solidFill>
                      <a:schemeClr val="bg1">
                        <a:lumMod val="85000"/>
                      </a:schemeClr>
                    </a:solidFill>
                  </a:tcPr>
                </a:tc>
                <a:tc>
                  <a:txBody>
                    <a:bodyPr/>
                    <a:lstStyle/>
                    <a:p>
                      <a:pPr algn="ctr"/>
                      <a:r>
                        <a:rPr lang="en-US" sz="1400" b="0">
                          <a:solidFill>
                            <a:srgbClr val="0000FF"/>
                          </a:solidFill>
                          <a:latin typeface="+mn-lt"/>
                          <a:ea typeface="Tahoma" panose="020B0604030504040204" pitchFamily="34" charset="0"/>
                          <a:cs typeface="Tahoma" panose="020B0604030504040204" pitchFamily="34" charset="0"/>
                        </a:rPr>
                        <a:t>12</a:t>
                      </a:r>
                    </a:p>
                  </a:txBody>
                  <a:tcPr>
                    <a:solidFill>
                      <a:schemeClr val="bg1">
                        <a:lumMod val="85000"/>
                      </a:schemeClr>
                    </a:solidFill>
                  </a:tcPr>
                </a:tc>
                <a:extLst>
                  <a:ext uri="{0D108BD9-81ED-4DB2-BD59-A6C34878D82A}">
                    <a16:rowId xmlns:a16="http://schemas.microsoft.com/office/drawing/2014/main" val="2950282596"/>
                  </a:ext>
                </a:extLst>
              </a:tr>
              <a:tr h="370840">
                <a:tc>
                  <a:txBody>
                    <a:bodyPr/>
                    <a:lstStyle/>
                    <a:p>
                      <a:pPr algn="ctr"/>
                      <a:r>
                        <a:rPr lang="en-US" sz="2000" b="1" dirty="0">
                          <a:solidFill>
                            <a:srgbClr val="A31515"/>
                          </a:solidFill>
                          <a:effectLst/>
                          <a:latin typeface="+mn-lt"/>
                        </a:rPr>
                        <a:t>H</a:t>
                      </a:r>
                      <a:endParaRPr lang="en-US" sz="2000" b="1" dirty="0">
                        <a:latin typeface="+mn-lt"/>
                      </a:endParaRPr>
                    </a:p>
                  </a:txBody>
                  <a:tcPr/>
                </a:tc>
                <a:tc>
                  <a:txBody>
                    <a:bodyPr/>
                    <a:lstStyle/>
                    <a:p>
                      <a:pPr algn="ctr"/>
                      <a:r>
                        <a:rPr lang="en-US" sz="2000" b="1" dirty="0">
                          <a:solidFill>
                            <a:srgbClr val="A31515"/>
                          </a:solidFill>
                          <a:effectLst/>
                          <a:latin typeface="+mn-lt"/>
                        </a:rPr>
                        <a:t>e</a:t>
                      </a:r>
                      <a:endParaRPr lang="en-US" sz="2000" b="1" dirty="0">
                        <a:latin typeface="+mn-lt"/>
                      </a:endParaRPr>
                    </a:p>
                  </a:txBody>
                  <a:tcPr/>
                </a:tc>
                <a:tc>
                  <a:txBody>
                    <a:bodyPr/>
                    <a:lstStyle/>
                    <a:p>
                      <a:pPr algn="ctr"/>
                      <a:r>
                        <a:rPr lang="en-US" sz="2000" b="1">
                          <a:solidFill>
                            <a:srgbClr val="A31515"/>
                          </a:solidFill>
                          <a:effectLst/>
                          <a:latin typeface="+mn-lt"/>
                        </a:rPr>
                        <a:t>l</a:t>
                      </a:r>
                      <a:endParaRPr lang="en-US" sz="2000" b="1">
                        <a:latin typeface="+mn-lt"/>
                      </a:endParaRPr>
                    </a:p>
                  </a:txBody>
                  <a:tcPr/>
                </a:tc>
                <a:tc>
                  <a:txBody>
                    <a:bodyPr/>
                    <a:lstStyle/>
                    <a:p>
                      <a:pPr algn="ctr"/>
                      <a:r>
                        <a:rPr lang="en-US" sz="2000" b="1">
                          <a:solidFill>
                            <a:srgbClr val="A31515"/>
                          </a:solidFill>
                          <a:effectLst/>
                          <a:latin typeface="+mn-lt"/>
                        </a:rPr>
                        <a:t>l</a:t>
                      </a:r>
                      <a:endParaRPr lang="en-US" sz="2000" b="1">
                        <a:latin typeface="+mn-lt"/>
                      </a:endParaRPr>
                    </a:p>
                  </a:txBody>
                  <a:tcPr/>
                </a:tc>
                <a:tc>
                  <a:txBody>
                    <a:bodyPr/>
                    <a:lstStyle/>
                    <a:p>
                      <a:pPr algn="ctr"/>
                      <a:r>
                        <a:rPr lang="en-US" sz="2000" b="1">
                          <a:solidFill>
                            <a:srgbClr val="A31515"/>
                          </a:solidFill>
                          <a:effectLst/>
                          <a:latin typeface="+mn-lt"/>
                        </a:rPr>
                        <a:t>o</a:t>
                      </a:r>
                      <a:endParaRPr lang="en-US" sz="2000" b="1">
                        <a:latin typeface="+mn-lt"/>
                      </a:endParaRPr>
                    </a:p>
                  </a:txBody>
                  <a:tcPr/>
                </a:tc>
                <a:tc>
                  <a:txBody>
                    <a:bodyPr/>
                    <a:lstStyle/>
                    <a:p>
                      <a:pPr algn="ctr"/>
                      <a:endParaRPr lang="en-US" sz="2000" b="1">
                        <a:latin typeface="+mn-lt"/>
                      </a:endParaRPr>
                    </a:p>
                  </a:txBody>
                  <a:tcPr/>
                </a:tc>
                <a:tc>
                  <a:txBody>
                    <a:bodyPr/>
                    <a:lstStyle/>
                    <a:p>
                      <a:pPr algn="ctr"/>
                      <a:r>
                        <a:rPr lang="en-US" sz="2000" b="1">
                          <a:solidFill>
                            <a:srgbClr val="A31515"/>
                          </a:solidFill>
                          <a:effectLst/>
                          <a:latin typeface="+mn-lt"/>
                        </a:rPr>
                        <a:t>P</a:t>
                      </a:r>
                      <a:endParaRPr lang="en-US" sz="2000" b="1">
                        <a:latin typeface="+mn-lt"/>
                      </a:endParaRPr>
                    </a:p>
                  </a:txBody>
                  <a:tcPr/>
                </a:tc>
                <a:tc>
                  <a:txBody>
                    <a:bodyPr/>
                    <a:lstStyle/>
                    <a:p>
                      <a:pPr algn="ctr"/>
                      <a:r>
                        <a:rPr lang="en-US" sz="2000" b="1">
                          <a:solidFill>
                            <a:srgbClr val="A31515"/>
                          </a:solidFill>
                          <a:effectLst/>
                          <a:latin typeface="+mn-lt"/>
                        </a:rPr>
                        <a:t>y</a:t>
                      </a:r>
                      <a:endParaRPr lang="en-US" sz="2000" b="1">
                        <a:latin typeface="+mn-lt"/>
                      </a:endParaRPr>
                    </a:p>
                  </a:txBody>
                  <a:tcPr/>
                </a:tc>
                <a:tc>
                  <a:txBody>
                    <a:bodyPr/>
                    <a:lstStyle/>
                    <a:p>
                      <a:pPr algn="ctr"/>
                      <a:r>
                        <a:rPr lang="en-US" sz="2000" b="1">
                          <a:solidFill>
                            <a:srgbClr val="A31515"/>
                          </a:solidFill>
                          <a:effectLst/>
                          <a:latin typeface="+mn-lt"/>
                        </a:rPr>
                        <a:t>t</a:t>
                      </a:r>
                      <a:endParaRPr lang="en-US" sz="2000" b="1">
                        <a:latin typeface="+mn-lt"/>
                      </a:endParaRPr>
                    </a:p>
                  </a:txBody>
                  <a:tcPr/>
                </a:tc>
                <a:tc>
                  <a:txBody>
                    <a:bodyPr/>
                    <a:lstStyle/>
                    <a:p>
                      <a:pPr algn="ctr"/>
                      <a:r>
                        <a:rPr lang="en-US" sz="2000" b="1">
                          <a:solidFill>
                            <a:srgbClr val="A31515"/>
                          </a:solidFill>
                          <a:effectLst/>
                          <a:latin typeface="+mn-lt"/>
                        </a:rPr>
                        <a:t>h</a:t>
                      </a:r>
                      <a:endParaRPr lang="en-US" sz="2000" b="1">
                        <a:latin typeface="+mn-lt"/>
                      </a:endParaRPr>
                    </a:p>
                  </a:txBody>
                  <a:tcPr/>
                </a:tc>
                <a:tc>
                  <a:txBody>
                    <a:bodyPr/>
                    <a:lstStyle/>
                    <a:p>
                      <a:pPr algn="ctr"/>
                      <a:r>
                        <a:rPr lang="en-US" sz="2000" b="1">
                          <a:solidFill>
                            <a:srgbClr val="A31515"/>
                          </a:solidFill>
                          <a:effectLst/>
                          <a:latin typeface="+mn-lt"/>
                        </a:rPr>
                        <a:t>o</a:t>
                      </a:r>
                      <a:endParaRPr lang="en-US" sz="2000" b="1">
                        <a:latin typeface="+mn-lt"/>
                      </a:endParaRPr>
                    </a:p>
                  </a:txBody>
                  <a:tcPr/>
                </a:tc>
                <a:tc>
                  <a:txBody>
                    <a:bodyPr/>
                    <a:lstStyle/>
                    <a:p>
                      <a:pPr algn="ctr"/>
                      <a:r>
                        <a:rPr lang="en-US" sz="2000" b="1" dirty="0">
                          <a:solidFill>
                            <a:srgbClr val="A31515"/>
                          </a:solidFill>
                          <a:effectLst/>
                          <a:latin typeface="+mn-lt"/>
                        </a:rPr>
                        <a:t>n</a:t>
                      </a:r>
                      <a:endParaRPr lang="en-US" sz="2000" b="1" dirty="0">
                        <a:latin typeface="+mn-lt"/>
                      </a:endParaRPr>
                    </a:p>
                  </a:txBody>
                  <a:tcPr/>
                </a:tc>
                <a:extLst>
                  <a:ext uri="{0D108BD9-81ED-4DB2-BD59-A6C34878D82A}">
                    <a16:rowId xmlns:a16="http://schemas.microsoft.com/office/drawing/2014/main" val="907537638"/>
                  </a:ext>
                </a:extLst>
              </a:tr>
              <a:tr h="370840">
                <a:tc>
                  <a:txBody>
                    <a:bodyPr/>
                    <a:lstStyle/>
                    <a:p>
                      <a:pPr algn="ctr"/>
                      <a:r>
                        <a:rPr lang="en-US" sz="1400" dirty="0">
                          <a:solidFill>
                            <a:srgbClr val="006600"/>
                          </a:solidFill>
                          <a:latin typeface="+mn-lt"/>
                          <a:ea typeface="Tahoma" panose="020B0604030504040204" pitchFamily="34" charset="0"/>
                          <a:cs typeface="Tahoma" panose="020B0604030504040204" pitchFamily="34" charset="0"/>
                        </a:rPr>
                        <a:t>0</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1</a:t>
                      </a:r>
                    </a:p>
                  </a:txBody>
                  <a:tcPr>
                    <a:solidFill>
                      <a:schemeClr val="bg1">
                        <a:lumMod val="85000"/>
                      </a:schemeClr>
                    </a:solidFill>
                  </a:tcPr>
                </a:tc>
                <a:tc>
                  <a:txBody>
                    <a:bodyPr/>
                    <a:lstStyle/>
                    <a:p>
                      <a:pPr algn="ctr"/>
                      <a:r>
                        <a:rPr lang="en-US" sz="1400" dirty="0">
                          <a:solidFill>
                            <a:srgbClr val="006600"/>
                          </a:solidFill>
                          <a:latin typeface="+mn-lt"/>
                          <a:ea typeface="Tahoma" panose="020B0604030504040204" pitchFamily="34" charset="0"/>
                          <a:cs typeface="Tahoma" panose="020B0604030504040204" pitchFamily="34" charset="0"/>
                        </a:rPr>
                        <a:t>2</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3</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4</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5</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6</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7</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8</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9</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10</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11</a:t>
                      </a:r>
                    </a:p>
                  </a:txBody>
                  <a:tcPr>
                    <a:solidFill>
                      <a:schemeClr val="bg1">
                        <a:lumMod val="85000"/>
                      </a:schemeClr>
                    </a:solidFill>
                  </a:tcPr>
                </a:tc>
                <a:extLst>
                  <a:ext uri="{0D108BD9-81ED-4DB2-BD59-A6C34878D82A}">
                    <a16:rowId xmlns:a16="http://schemas.microsoft.com/office/drawing/2014/main" val="3680003587"/>
                  </a:ext>
                </a:extLst>
              </a:tr>
              <a:tr h="370840">
                <a:tc>
                  <a:txBody>
                    <a:bodyPr/>
                    <a:lstStyle/>
                    <a:p>
                      <a:pPr algn="ctr"/>
                      <a:r>
                        <a:rPr lang="en-US" sz="1400" dirty="0">
                          <a:solidFill>
                            <a:srgbClr val="006600"/>
                          </a:solidFill>
                          <a:latin typeface="+mn-lt"/>
                          <a:ea typeface="Tahoma" panose="020B0604030504040204" pitchFamily="34" charset="0"/>
                          <a:cs typeface="Tahoma" panose="020B0604030504040204" pitchFamily="34" charset="0"/>
                        </a:rPr>
                        <a:t>-12</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-11</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-10</a:t>
                      </a:r>
                    </a:p>
                  </a:txBody>
                  <a:tcPr>
                    <a:solidFill>
                      <a:schemeClr val="bg1">
                        <a:lumMod val="85000"/>
                      </a:schemeClr>
                    </a:solidFill>
                  </a:tcPr>
                </a:tc>
                <a:tc>
                  <a:txBody>
                    <a:bodyPr/>
                    <a:lstStyle/>
                    <a:p>
                      <a:pPr algn="ctr"/>
                      <a:r>
                        <a:rPr lang="en-US" sz="1400" dirty="0">
                          <a:solidFill>
                            <a:srgbClr val="006600"/>
                          </a:solidFill>
                          <a:latin typeface="+mn-lt"/>
                          <a:ea typeface="Tahoma" panose="020B0604030504040204" pitchFamily="34" charset="0"/>
                          <a:cs typeface="Tahoma" panose="020B0604030504040204" pitchFamily="34" charset="0"/>
                        </a:rPr>
                        <a:t>-9</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-8</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-7</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-6</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-5</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-4</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-3</a:t>
                      </a:r>
                    </a:p>
                  </a:txBody>
                  <a:tcPr>
                    <a:solidFill>
                      <a:schemeClr val="bg1">
                        <a:lumMod val="85000"/>
                      </a:schemeClr>
                    </a:solidFill>
                  </a:tcPr>
                </a:tc>
                <a:tc>
                  <a:txBody>
                    <a:bodyPr/>
                    <a:lstStyle/>
                    <a:p>
                      <a:pPr algn="ctr"/>
                      <a:r>
                        <a:rPr lang="en-US" sz="1400">
                          <a:solidFill>
                            <a:srgbClr val="006600"/>
                          </a:solidFill>
                          <a:latin typeface="+mn-lt"/>
                          <a:ea typeface="Tahoma" panose="020B0604030504040204" pitchFamily="34" charset="0"/>
                          <a:cs typeface="Tahoma" panose="020B0604030504040204" pitchFamily="34" charset="0"/>
                        </a:rPr>
                        <a:t>-2</a:t>
                      </a:r>
                    </a:p>
                  </a:txBody>
                  <a:tcPr>
                    <a:solidFill>
                      <a:schemeClr val="bg1">
                        <a:lumMod val="85000"/>
                      </a:schemeClr>
                    </a:solidFill>
                  </a:tcPr>
                </a:tc>
                <a:tc>
                  <a:txBody>
                    <a:bodyPr/>
                    <a:lstStyle/>
                    <a:p>
                      <a:pPr algn="ctr"/>
                      <a:r>
                        <a:rPr lang="en-US" sz="1400" dirty="0">
                          <a:solidFill>
                            <a:srgbClr val="006600"/>
                          </a:solidFill>
                          <a:latin typeface="+mn-lt"/>
                          <a:ea typeface="Tahoma" panose="020B0604030504040204" pitchFamily="34" charset="0"/>
                          <a:cs typeface="Tahoma" panose="020B0604030504040204" pitchFamily="34" charset="0"/>
                        </a:rPr>
                        <a:t>-1</a:t>
                      </a:r>
                    </a:p>
                  </a:txBody>
                  <a:tcPr>
                    <a:solidFill>
                      <a:schemeClr val="bg1">
                        <a:lumMod val="85000"/>
                      </a:schemeClr>
                    </a:solidFill>
                  </a:tcPr>
                </a:tc>
                <a:extLst>
                  <a:ext uri="{0D108BD9-81ED-4DB2-BD59-A6C34878D82A}">
                    <a16:rowId xmlns:a16="http://schemas.microsoft.com/office/drawing/2014/main" val="4086627175"/>
                  </a:ext>
                </a:extLst>
              </a:tr>
            </a:tbl>
          </a:graphicData>
        </a:graphic>
      </p:graphicFrame>
      <p:sp>
        <p:nvSpPr>
          <p:cNvPr id="7" name="Callout: Line 6">
            <a:extLst>
              <a:ext uri="{FF2B5EF4-FFF2-40B4-BE49-F238E27FC236}">
                <a16:creationId xmlns:a16="http://schemas.microsoft.com/office/drawing/2014/main" id="{E9C24F04-2580-42EF-A8B0-74609B814687}"/>
              </a:ext>
            </a:extLst>
          </p:cNvPr>
          <p:cNvSpPr/>
          <p:nvPr/>
        </p:nvSpPr>
        <p:spPr bwMode="auto">
          <a:xfrm>
            <a:off x="1200149" y="4981039"/>
            <a:ext cx="1111670" cy="445219"/>
          </a:xfrm>
          <a:prstGeom prst="borderCallout1">
            <a:avLst>
              <a:gd name="adj1" fmla="val 52980"/>
              <a:gd name="adj2" fmla="val 108681"/>
              <a:gd name="adj3" fmla="val 86826"/>
              <a:gd name="adj4" fmla="val 166297"/>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1" fontAlgn="base" latinLnBrk="0" hangingPunct="1">
              <a:lnSpc>
                <a:spcPct val="150000"/>
              </a:lnSpc>
              <a:spcBef>
                <a:spcPct val="50000"/>
              </a:spcBef>
              <a:spcAft>
                <a:spcPct val="0"/>
              </a:spcAft>
              <a:buClr>
                <a:schemeClr val="tx2"/>
              </a:buClr>
              <a:buSzPct val="70000"/>
              <a:buFont typeface="Wingdings" pitchFamily="2" charset="2"/>
              <a:buNone/>
              <a:tabLst/>
            </a:pPr>
            <a:r>
              <a:rPr kumimoji="0" lang="en-US" sz="1400" b="0" i="0" u="none" strike="noStrike" cap="none" normalizeH="0" baseline="0" dirty="0">
                <a:ln>
                  <a:noFill/>
                </a:ln>
                <a:solidFill>
                  <a:srgbClr val="333399"/>
                </a:solidFill>
                <a:effectLst/>
                <a:latin typeface="+mn-lt"/>
                <a:ea typeface="Tahoma" panose="020B0604030504040204" pitchFamily="34" charset="0"/>
                <a:cs typeface="Tahoma" panose="020B0604030504040204" pitchFamily="34" charset="0"/>
              </a:rPr>
              <a:t>Index</a:t>
            </a:r>
          </a:p>
        </p:txBody>
      </p:sp>
      <p:sp>
        <p:nvSpPr>
          <p:cNvPr id="10" name="Callout: Line 9">
            <a:extLst>
              <a:ext uri="{FF2B5EF4-FFF2-40B4-BE49-F238E27FC236}">
                <a16:creationId xmlns:a16="http://schemas.microsoft.com/office/drawing/2014/main" id="{23798C3B-D2B8-45EC-893B-0DEE23D87421}"/>
              </a:ext>
            </a:extLst>
          </p:cNvPr>
          <p:cNvSpPr/>
          <p:nvPr/>
        </p:nvSpPr>
        <p:spPr bwMode="auto">
          <a:xfrm>
            <a:off x="1193842" y="4355326"/>
            <a:ext cx="1111669" cy="445219"/>
          </a:xfrm>
          <a:prstGeom prst="borderCallout1">
            <a:avLst>
              <a:gd name="adj1" fmla="val 48701"/>
              <a:gd name="adj2" fmla="val 107824"/>
              <a:gd name="adj3" fmla="val 48318"/>
              <a:gd name="adj4" fmla="val 169883"/>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1" fontAlgn="base" latinLnBrk="0" hangingPunct="1">
              <a:lnSpc>
                <a:spcPct val="150000"/>
              </a:lnSpc>
              <a:spcBef>
                <a:spcPct val="50000"/>
              </a:spcBef>
              <a:spcAft>
                <a:spcPct val="0"/>
              </a:spcAft>
              <a:buClr>
                <a:schemeClr val="tx2"/>
              </a:buClr>
              <a:buSzPct val="70000"/>
              <a:buFont typeface="Wingdings" pitchFamily="2" charset="2"/>
              <a:buNone/>
              <a:tabLst/>
            </a:pPr>
            <a:r>
              <a:rPr kumimoji="0" lang="en-US" sz="1400" b="0" i="0" u="none" strike="noStrike" cap="none" normalizeH="0" baseline="0" dirty="0">
                <a:ln>
                  <a:noFill/>
                </a:ln>
                <a:solidFill>
                  <a:srgbClr val="333399"/>
                </a:solidFill>
                <a:effectLst/>
                <a:latin typeface="+mn-lt"/>
                <a:ea typeface="Tahoma" panose="020B0604030504040204" pitchFamily="34" charset="0"/>
                <a:cs typeface="Tahoma" panose="020B0604030504040204" pitchFamily="34" charset="0"/>
              </a:rPr>
              <a:t>Length</a:t>
            </a:r>
          </a:p>
        </p:txBody>
      </p:sp>
      <p:graphicFrame>
        <p:nvGraphicFramePr>
          <p:cNvPr id="12" name="Table 2">
            <a:extLst>
              <a:ext uri="{FF2B5EF4-FFF2-40B4-BE49-F238E27FC236}">
                <a16:creationId xmlns:a16="http://schemas.microsoft.com/office/drawing/2014/main" id="{7D532158-A92D-4A8F-82CC-29D84F86ECFB}"/>
              </a:ext>
            </a:extLst>
          </p:cNvPr>
          <p:cNvGraphicFramePr>
            <a:graphicFrameLocks noGrp="1"/>
          </p:cNvGraphicFramePr>
          <p:nvPr>
            <p:extLst>
              <p:ext uri="{D42A27DB-BD31-4B8C-83A1-F6EECF244321}">
                <p14:modId xmlns:p14="http://schemas.microsoft.com/office/powerpoint/2010/main" val="4204761476"/>
              </p:ext>
            </p:extLst>
          </p:nvPr>
        </p:nvGraphicFramePr>
        <p:xfrm>
          <a:off x="1703512" y="2693293"/>
          <a:ext cx="7396597" cy="1036320"/>
        </p:xfrm>
        <a:graphic>
          <a:graphicData uri="http://schemas.openxmlformats.org/drawingml/2006/table">
            <a:tbl>
              <a:tblPr firstRow="1" bandRow="1">
                <a:tableStyleId>{93296810-A885-4BE3-A3E7-6D5BEEA58F35}</a:tableStyleId>
              </a:tblPr>
              <a:tblGrid>
                <a:gridCol w="1187402">
                  <a:extLst>
                    <a:ext uri="{9D8B030D-6E8A-4147-A177-3AD203B41FA5}">
                      <a16:colId xmlns:a16="http://schemas.microsoft.com/office/drawing/2014/main" val="4122184696"/>
                    </a:ext>
                  </a:extLst>
                </a:gridCol>
                <a:gridCol w="3015563">
                  <a:extLst>
                    <a:ext uri="{9D8B030D-6E8A-4147-A177-3AD203B41FA5}">
                      <a16:colId xmlns:a16="http://schemas.microsoft.com/office/drawing/2014/main" val="1734870424"/>
                    </a:ext>
                  </a:extLst>
                </a:gridCol>
                <a:gridCol w="3193632">
                  <a:extLst>
                    <a:ext uri="{9D8B030D-6E8A-4147-A177-3AD203B41FA5}">
                      <a16:colId xmlns:a16="http://schemas.microsoft.com/office/drawing/2014/main" val="4290481298"/>
                    </a:ext>
                  </a:extLst>
                </a:gridCol>
              </a:tblGrid>
              <a:tr h="349451">
                <a:tc>
                  <a:txBody>
                    <a:bodyPr/>
                    <a:lstStyle/>
                    <a:p>
                      <a:pPr algn="ctr">
                        <a:spcBef>
                          <a:spcPts val="600"/>
                        </a:spcBef>
                        <a:spcAft>
                          <a:spcPts val="600"/>
                        </a:spcAft>
                      </a:pPr>
                      <a:endParaRPr lang="en-US" sz="1400" dirty="0">
                        <a:latin typeface="+mn-lt"/>
                        <a:ea typeface="Tahoma" panose="020B0604030504040204" pitchFamily="34" charset="0"/>
                        <a:cs typeface="Tahoma" panose="020B0604030504040204" pitchFamily="34" charset="0"/>
                      </a:endParaRPr>
                    </a:p>
                  </a:txBody>
                  <a:tcPr/>
                </a:tc>
                <a:tc>
                  <a:txBody>
                    <a:bodyPr/>
                    <a:lstStyle/>
                    <a:p>
                      <a:pPr algn="ctr">
                        <a:spcBef>
                          <a:spcPts val="600"/>
                        </a:spcBef>
                        <a:spcAft>
                          <a:spcPts val="600"/>
                        </a:spcAft>
                      </a:pPr>
                      <a:r>
                        <a:rPr lang="en-US" sz="1800" dirty="0" err="1">
                          <a:latin typeface="+mn-lt"/>
                          <a:ea typeface="Tahoma" panose="020B0604030504040204" pitchFamily="34" charset="0"/>
                          <a:cs typeface="Tahoma" panose="020B0604030504040204" pitchFamily="34" charset="0"/>
                        </a:rPr>
                        <a:t>Từ</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trái</a:t>
                      </a:r>
                      <a:r>
                        <a:rPr lang="en-US" sz="1800" dirty="0">
                          <a:latin typeface="+mn-lt"/>
                          <a:ea typeface="Tahoma" panose="020B0604030504040204" pitchFamily="34" charset="0"/>
                          <a:cs typeface="Tahoma" panose="020B0604030504040204" pitchFamily="34" charset="0"/>
                        </a:rPr>
                        <a:t> sang </a:t>
                      </a:r>
                      <a:r>
                        <a:rPr lang="en-US" sz="1800" dirty="0" err="1">
                          <a:latin typeface="+mn-lt"/>
                          <a:ea typeface="Tahoma" panose="020B0604030504040204" pitchFamily="34" charset="0"/>
                          <a:cs typeface="Tahoma" panose="020B0604030504040204" pitchFamily="34" charset="0"/>
                        </a:rPr>
                        <a:t>phải</a:t>
                      </a:r>
                      <a:endParaRPr lang="en-US" sz="1800" dirty="0">
                        <a:latin typeface="+mn-lt"/>
                        <a:ea typeface="Tahoma" panose="020B0604030504040204" pitchFamily="34" charset="0"/>
                        <a:cs typeface="Tahoma" panose="020B0604030504040204" pitchFamily="34" charset="0"/>
                      </a:endParaRPr>
                    </a:p>
                  </a:txBody>
                  <a:tcPr anchor="ctr"/>
                </a:tc>
                <a:tc>
                  <a:txBody>
                    <a:bodyPr/>
                    <a:lstStyle/>
                    <a:p>
                      <a:pPr algn="ctr">
                        <a:spcBef>
                          <a:spcPts val="600"/>
                        </a:spcBef>
                        <a:spcAft>
                          <a:spcPts val="600"/>
                        </a:spcAft>
                      </a:pPr>
                      <a:r>
                        <a:rPr lang="en-US" sz="1800" dirty="0" err="1">
                          <a:latin typeface="+mn-lt"/>
                          <a:ea typeface="Tahoma" panose="020B0604030504040204" pitchFamily="34" charset="0"/>
                          <a:cs typeface="Tahoma" panose="020B0604030504040204" pitchFamily="34" charset="0"/>
                        </a:rPr>
                        <a:t>Từ</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phải</a:t>
                      </a:r>
                      <a:r>
                        <a:rPr lang="en-US" sz="1800" dirty="0">
                          <a:latin typeface="+mn-lt"/>
                          <a:ea typeface="Tahoma" panose="020B0604030504040204" pitchFamily="34" charset="0"/>
                          <a:cs typeface="Tahoma" panose="020B0604030504040204" pitchFamily="34" charset="0"/>
                        </a:rPr>
                        <a:t> sang </a:t>
                      </a:r>
                      <a:r>
                        <a:rPr lang="en-US" sz="1800" dirty="0" err="1">
                          <a:latin typeface="+mn-lt"/>
                          <a:ea typeface="Tahoma" panose="020B0604030504040204" pitchFamily="34" charset="0"/>
                          <a:cs typeface="Tahoma" panose="020B0604030504040204" pitchFamily="34" charset="0"/>
                        </a:rPr>
                        <a:t>trái</a:t>
                      </a:r>
                      <a:endParaRPr lang="en-US" sz="1800" dirty="0">
                        <a:latin typeface="+mn-lt"/>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6491541"/>
                  </a:ext>
                </a:extLst>
              </a:tr>
              <a:tr h="320330">
                <a:tc>
                  <a:txBody>
                    <a:bodyPr/>
                    <a:lstStyle/>
                    <a:p>
                      <a:pPr marL="91440" lvl="2" algn="just" eaLnBrk="1" hangingPunct="1">
                        <a:spcBef>
                          <a:spcPts val="600"/>
                        </a:spcBef>
                        <a:spcAft>
                          <a:spcPts val="600"/>
                        </a:spcAft>
                      </a:pPr>
                      <a:r>
                        <a:rPr lang="en-US" altLang="en-US" sz="1600" b="1" dirty="0" err="1">
                          <a:solidFill>
                            <a:schemeClr val="tx1">
                              <a:lumMod val="75000"/>
                              <a:lumOff val="25000"/>
                            </a:schemeClr>
                          </a:solidFill>
                          <a:latin typeface="+mn-lt"/>
                          <a:ea typeface="Tahoma" panose="020B0604030504040204" pitchFamily="34" charset="0"/>
                          <a:cs typeface="Tahoma" panose="020B0604030504040204" pitchFamily="34" charset="0"/>
                        </a:rPr>
                        <a:t>Bắt</a:t>
                      </a:r>
                      <a:r>
                        <a:rPr lang="en-US" altLang="en-US" sz="1600" b="1" dirty="0">
                          <a:solidFill>
                            <a:schemeClr val="tx1">
                              <a:lumMod val="75000"/>
                              <a:lumOff val="25000"/>
                            </a:schemeClr>
                          </a:solidFill>
                          <a:latin typeface="+mn-lt"/>
                          <a:ea typeface="Tahoma" panose="020B0604030504040204" pitchFamily="34" charset="0"/>
                          <a:cs typeface="Tahoma" panose="020B0604030504040204" pitchFamily="34" charset="0"/>
                        </a:rPr>
                        <a:t> </a:t>
                      </a:r>
                      <a:r>
                        <a:rPr lang="en-US" altLang="en-US" sz="1600" b="1" dirty="0" err="1">
                          <a:solidFill>
                            <a:schemeClr val="tx1">
                              <a:lumMod val="75000"/>
                              <a:lumOff val="25000"/>
                            </a:schemeClr>
                          </a:solidFill>
                          <a:latin typeface="+mn-lt"/>
                          <a:ea typeface="Tahoma" panose="020B0604030504040204" pitchFamily="34" charset="0"/>
                          <a:cs typeface="Tahoma" panose="020B0604030504040204" pitchFamily="34" charset="0"/>
                        </a:rPr>
                        <a:t>đầu</a:t>
                      </a:r>
                      <a:endParaRPr lang="en-US" altLang="en-US" sz="1600" b="1" dirty="0">
                        <a:solidFill>
                          <a:schemeClr val="tx1">
                            <a:lumMod val="75000"/>
                            <a:lumOff val="25000"/>
                          </a:schemeClr>
                        </a:solidFill>
                        <a:latin typeface="+mn-lt"/>
                        <a:ea typeface="Tahoma" panose="020B0604030504040204" pitchFamily="34" charset="0"/>
                        <a:cs typeface="Tahoma" panose="020B0604030504040204" pitchFamily="34" charset="0"/>
                      </a:endParaRPr>
                    </a:p>
                  </a:txBody>
                  <a:tcPr/>
                </a:tc>
                <a:tc>
                  <a:txBody>
                    <a:bodyPr/>
                    <a:lstStyle/>
                    <a:p>
                      <a:pPr marL="0" lvl="2" algn="ctr" eaLnBrk="1" hangingPunct="1">
                        <a:spcBef>
                          <a:spcPts val="600"/>
                        </a:spcBef>
                        <a:spcAft>
                          <a:spcPts val="600"/>
                        </a:spcAft>
                      </a:pPr>
                      <a:r>
                        <a:rPr lang="en-US" altLang="en-US" sz="1600" kern="0" dirty="0">
                          <a:latin typeface="+mn-lt"/>
                          <a:ea typeface="Tahoma" panose="020B0604030504040204" pitchFamily="34" charset="0"/>
                          <a:cs typeface="Tahoma" panose="020B0604030504040204" pitchFamily="34" charset="0"/>
                        </a:rPr>
                        <a:t>0</a:t>
                      </a:r>
                    </a:p>
                  </a:txBody>
                  <a:tcPr/>
                </a:tc>
                <a:tc>
                  <a:txBody>
                    <a:bodyPr/>
                    <a:lstStyle/>
                    <a:p>
                      <a:pPr marL="0" lvl="2" algn="ctr" eaLnBrk="1" hangingPunct="1">
                        <a:spcBef>
                          <a:spcPts val="600"/>
                        </a:spcBef>
                        <a:spcAft>
                          <a:spcPts val="600"/>
                        </a:spcAft>
                      </a:pPr>
                      <a:r>
                        <a:rPr lang="en-US" altLang="en-US" sz="1600" kern="0" dirty="0">
                          <a:latin typeface="+mn-lt"/>
                          <a:ea typeface="Tahoma" panose="020B0604030504040204" pitchFamily="34" charset="0"/>
                          <a:cs typeface="Tahoma" panose="020B0604030504040204" pitchFamily="34" charset="0"/>
                        </a:rPr>
                        <a:t>-1</a:t>
                      </a:r>
                    </a:p>
                  </a:txBody>
                  <a:tcPr/>
                </a:tc>
                <a:extLst>
                  <a:ext uri="{0D108BD9-81ED-4DB2-BD59-A6C34878D82A}">
                    <a16:rowId xmlns:a16="http://schemas.microsoft.com/office/drawing/2014/main" val="3967982125"/>
                  </a:ext>
                </a:extLst>
              </a:tr>
              <a:tr h="324767">
                <a:tc>
                  <a:txBody>
                    <a:bodyPr/>
                    <a:lstStyle/>
                    <a:p>
                      <a:pPr marL="91440" lvl="2" algn="just" eaLnBrk="1" hangingPunct="1">
                        <a:spcBef>
                          <a:spcPts val="600"/>
                        </a:spcBef>
                        <a:spcAft>
                          <a:spcPts val="600"/>
                        </a:spcAft>
                      </a:pPr>
                      <a:r>
                        <a:rPr lang="en-US" altLang="en-US" sz="1600" b="1" dirty="0" err="1">
                          <a:solidFill>
                            <a:schemeClr val="tx1">
                              <a:lumMod val="75000"/>
                              <a:lumOff val="25000"/>
                            </a:schemeClr>
                          </a:solidFill>
                          <a:latin typeface="+mn-lt"/>
                          <a:ea typeface="Tahoma" panose="020B0604030504040204" pitchFamily="34" charset="0"/>
                          <a:cs typeface="Tahoma" panose="020B0604030504040204" pitchFamily="34" charset="0"/>
                        </a:rPr>
                        <a:t>Kết</a:t>
                      </a:r>
                      <a:r>
                        <a:rPr lang="en-US" altLang="en-US" sz="1600" b="1" dirty="0">
                          <a:solidFill>
                            <a:schemeClr val="tx1">
                              <a:lumMod val="75000"/>
                              <a:lumOff val="25000"/>
                            </a:schemeClr>
                          </a:solidFill>
                          <a:latin typeface="+mn-lt"/>
                          <a:ea typeface="Tahoma" panose="020B0604030504040204" pitchFamily="34" charset="0"/>
                          <a:cs typeface="Tahoma" panose="020B0604030504040204" pitchFamily="34" charset="0"/>
                        </a:rPr>
                        <a:t> </a:t>
                      </a:r>
                      <a:r>
                        <a:rPr lang="en-US" altLang="en-US" sz="1600" b="1" dirty="0" err="1">
                          <a:solidFill>
                            <a:schemeClr val="tx1">
                              <a:lumMod val="75000"/>
                              <a:lumOff val="25000"/>
                            </a:schemeClr>
                          </a:solidFill>
                          <a:latin typeface="+mn-lt"/>
                          <a:ea typeface="Tahoma" panose="020B0604030504040204" pitchFamily="34" charset="0"/>
                          <a:cs typeface="Tahoma" panose="020B0604030504040204" pitchFamily="34" charset="0"/>
                        </a:rPr>
                        <a:t>thúc</a:t>
                      </a:r>
                      <a:endParaRPr lang="en-US" altLang="en-US" sz="1600" b="1" dirty="0">
                        <a:solidFill>
                          <a:schemeClr val="tx1">
                            <a:lumMod val="75000"/>
                            <a:lumOff val="25000"/>
                          </a:schemeClr>
                        </a:solidFill>
                        <a:latin typeface="+mn-lt"/>
                        <a:ea typeface="Tahoma" panose="020B0604030504040204" pitchFamily="34" charset="0"/>
                        <a:cs typeface="Tahoma" panose="020B0604030504040204" pitchFamily="34" charset="0"/>
                      </a:endParaRPr>
                    </a:p>
                  </a:txBody>
                  <a:tcPr/>
                </a:tc>
                <a:tc>
                  <a:txBody>
                    <a:bodyPr/>
                    <a:lstStyle/>
                    <a:p>
                      <a:pPr marL="0" lvl="2" algn="ctr" eaLnBrk="1" hangingPunct="1">
                        <a:spcBef>
                          <a:spcPts val="600"/>
                        </a:spcBef>
                        <a:spcAft>
                          <a:spcPts val="600"/>
                        </a:spcAft>
                      </a:pPr>
                      <a:r>
                        <a:rPr lang="en-US" altLang="en-US" sz="1600" kern="0" dirty="0" err="1">
                          <a:latin typeface="+mn-lt"/>
                          <a:ea typeface="Tahoma" panose="020B0604030504040204" pitchFamily="34" charset="0"/>
                          <a:cs typeface="Tahoma" panose="020B0604030504040204" pitchFamily="34" charset="0"/>
                        </a:rPr>
                        <a:t>chiều</a:t>
                      </a:r>
                      <a:r>
                        <a:rPr lang="en-US" altLang="en-US" sz="1600" kern="0" dirty="0">
                          <a:latin typeface="+mn-lt"/>
                          <a:ea typeface="Tahoma" panose="020B0604030504040204" pitchFamily="34" charset="0"/>
                          <a:cs typeface="Tahoma" panose="020B0604030504040204" pitchFamily="34" charset="0"/>
                        </a:rPr>
                        <a:t> </a:t>
                      </a:r>
                      <a:r>
                        <a:rPr lang="en-US" altLang="en-US" sz="1600" kern="0" dirty="0" err="1">
                          <a:latin typeface="+mn-lt"/>
                          <a:ea typeface="Tahoma" panose="020B0604030504040204" pitchFamily="34" charset="0"/>
                          <a:cs typeface="Tahoma" panose="020B0604030504040204" pitchFamily="34" charset="0"/>
                        </a:rPr>
                        <a:t>dài</a:t>
                      </a:r>
                      <a:r>
                        <a:rPr lang="en-US" altLang="en-US" sz="1600" kern="0" dirty="0">
                          <a:latin typeface="+mn-lt"/>
                          <a:ea typeface="Tahoma" panose="020B0604030504040204" pitchFamily="34" charset="0"/>
                          <a:cs typeface="Tahoma" panose="020B0604030504040204" pitchFamily="34" charset="0"/>
                        </a:rPr>
                        <a:t> </a:t>
                      </a:r>
                      <a:r>
                        <a:rPr lang="en-US" altLang="en-US" sz="1600" kern="0" dirty="0" err="1">
                          <a:latin typeface="+mn-lt"/>
                          <a:ea typeface="Tahoma" panose="020B0604030504040204" pitchFamily="34" charset="0"/>
                          <a:cs typeface="Tahoma" panose="020B0604030504040204" pitchFamily="34" charset="0"/>
                        </a:rPr>
                        <a:t>chuỗi</a:t>
                      </a:r>
                      <a:r>
                        <a:rPr lang="en-US" altLang="en-US" sz="1600" kern="0" dirty="0">
                          <a:latin typeface="+mn-lt"/>
                          <a:ea typeface="Tahoma" panose="020B0604030504040204" pitchFamily="34" charset="0"/>
                          <a:cs typeface="Tahoma" panose="020B0604030504040204" pitchFamily="34" charset="0"/>
                        </a:rPr>
                        <a:t> - 1</a:t>
                      </a:r>
                    </a:p>
                  </a:txBody>
                  <a:tcPr/>
                </a:tc>
                <a:tc>
                  <a:txBody>
                    <a:bodyPr/>
                    <a:lstStyle/>
                    <a:p>
                      <a:pPr marL="0" lvl="2" algn="ctr" eaLnBrk="1" hangingPunct="1">
                        <a:spcBef>
                          <a:spcPts val="600"/>
                        </a:spcBef>
                        <a:spcAft>
                          <a:spcPts val="600"/>
                        </a:spcAft>
                      </a:pPr>
                      <a:r>
                        <a:rPr lang="en-US" altLang="en-US" sz="1600" kern="0" dirty="0">
                          <a:latin typeface="+mn-lt"/>
                          <a:ea typeface="Tahoma" panose="020B0604030504040204" pitchFamily="34" charset="0"/>
                          <a:cs typeface="Tahoma" panose="020B0604030504040204" pitchFamily="34" charset="0"/>
                        </a:rPr>
                        <a:t>- </a:t>
                      </a:r>
                      <a:r>
                        <a:rPr lang="en-US" altLang="en-US" sz="1600" kern="0" dirty="0" err="1">
                          <a:latin typeface="+mn-lt"/>
                          <a:ea typeface="Tahoma" panose="020B0604030504040204" pitchFamily="34" charset="0"/>
                          <a:cs typeface="Tahoma" panose="020B0604030504040204" pitchFamily="34" charset="0"/>
                        </a:rPr>
                        <a:t>chiều</a:t>
                      </a:r>
                      <a:r>
                        <a:rPr lang="en-US" altLang="en-US" sz="1600" kern="0" dirty="0">
                          <a:latin typeface="+mn-lt"/>
                          <a:ea typeface="Tahoma" panose="020B0604030504040204" pitchFamily="34" charset="0"/>
                          <a:cs typeface="Tahoma" panose="020B0604030504040204" pitchFamily="34" charset="0"/>
                        </a:rPr>
                        <a:t> </a:t>
                      </a:r>
                      <a:r>
                        <a:rPr lang="en-US" altLang="en-US" sz="1600" kern="0" dirty="0" err="1">
                          <a:latin typeface="+mn-lt"/>
                          <a:ea typeface="Tahoma" panose="020B0604030504040204" pitchFamily="34" charset="0"/>
                          <a:cs typeface="Tahoma" panose="020B0604030504040204" pitchFamily="34" charset="0"/>
                        </a:rPr>
                        <a:t>dài</a:t>
                      </a:r>
                      <a:r>
                        <a:rPr lang="en-US" altLang="en-US" sz="1600" kern="0" dirty="0">
                          <a:latin typeface="+mn-lt"/>
                          <a:ea typeface="Tahoma" panose="020B0604030504040204" pitchFamily="34" charset="0"/>
                          <a:cs typeface="Tahoma" panose="020B0604030504040204" pitchFamily="34" charset="0"/>
                        </a:rPr>
                        <a:t> </a:t>
                      </a:r>
                      <a:r>
                        <a:rPr lang="en-US" altLang="en-US" sz="1600" kern="0" dirty="0" err="1">
                          <a:latin typeface="+mn-lt"/>
                          <a:ea typeface="Tahoma" panose="020B0604030504040204" pitchFamily="34" charset="0"/>
                          <a:cs typeface="Tahoma" panose="020B0604030504040204" pitchFamily="34" charset="0"/>
                        </a:rPr>
                        <a:t>chuỗi</a:t>
                      </a:r>
                      <a:endParaRPr lang="en-US" altLang="en-US" sz="1600" kern="0" dirty="0">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615534773"/>
                  </a:ext>
                </a:extLst>
              </a:tr>
            </a:tbl>
          </a:graphicData>
        </a:graphic>
      </p:graphicFrame>
      <p:sp>
        <p:nvSpPr>
          <p:cNvPr id="11" name="Callout: Line 10">
            <a:extLst>
              <a:ext uri="{FF2B5EF4-FFF2-40B4-BE49-F238E27FC236}">
                <a16:creationId xmlns:a16="http://schemas.microsoft.com/office/drawing/2014/main" id="{180CBDD7-A775-4BFD-AD61-E369B9C5B721}"/>
              </a:ext>
            </a:extLst>
          </p:cNvPr>
          <p:cNvSpPr/>
          <p:nvPr/>
        </p:nvSpPr>
        <p:spPr bwMode="auto">
          <a:xfrm>
            <a:off x="799651" y="5606752"/>
            <a:ext cx="1512168" cy="445219"/>
          </a:xfrm>
          <a:prstGeom prst="borderCallout1">
            <a:avLst>
              <a:gd name="adj1" fmla="val 52980"/>
              <a:gd name="adj2" fmla="val 108681"/>
              <a:gd name="adj3" fmla="val 41899"/>
              <a:gd name="adj4" fmla="val 149763"/>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1" fontAlgn="base" latinLnBrk="0" hangingPunct="1">
              <a:lnSpc>
                <a:spcPct val="150000"/>
              </a:lnSpc>
              <a:spcBef>
                <a:spcPct val="50000"/>
              </a:spcBef>
              <a:spcAft>
                <a:spcPct val="0"/>
              </a:spcAft>
              <a:buClr>
                <a:schemeClr val="tx2"/>
              </a:buClr>
              <a:buSzPct val="70000"/>
              <a:buFont typeface="Wingdings" pitchFamily="2" charset="2"/>
              <a:buNone/>
              <a:tabLst/>
            </a:pPr>
            <a:r>
              <a:rPr kumimoji="0" lang="en-US" sz="1400" b="0" i="0" u="none" strike="noStrike" cap="none" normalizeH="0" baseline="0" dirty="0">
                <a:ln>
                  <a:noFill/>
                </a:ln>
                <a:solidFill>
                  <a:srgbClr val="333399"/>
                </a:solidFill>
                <a:effectLst/>
                <a:latin typeface="+mn-lt"/>
                <a:ea typeface="Tahoma" panose="020B0604030504040204" pitchFamily="34" charset="0"/>
                <a:cs typeface="Tahoma" panose="020B0604030504040204" pitchFamily="34" charset="0"/>
              </a:rPr>
              <a:t>Negative Index</a:t>
            </a:r>
          </a:p>
        </p:txBody>
      </p:sp>
    </p:spTree>
    <p:custDataLst>
      <p:tags r:id="rId1"/>
    </p:custDataLst>
    <p:extLst>
      <p:ext uri="{BB962C8B-B14F-4D97-AF65-F5344CB8AC3E}">
        <p14:creationId xmlns:p14="http://schemas.microsoft.com/office/powerpoint/2010/main" val="69924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Các kiểu dữ liệu</a:t>
            </a:r>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sở</a:t>
            </a:r>
            <a:r>
              <a:rPr lang="en-US" dirty="0"/>
              <a:t> - String (</a:t>
            </a:r>
            <a:r>
              <a:rPr lang="en-US" dirty="0" err="1"/>
              <a:t>Kiểu</a:t>
            </a:r>
            <a:r>
              <a:rPr lang="en-US" dirty="0"/>
              <a:t> </a:t>
            </a:r>
            <a:r>
              <a:rPr lang="en-US" dirty="0" err="1"/>
              <a:t>chuỗi</a:t>
            </a:r>
            <a:r>
              <a:rPr lang="en-US" dirty="0"/>
              <a:t>)</a:t>
            </a:r>
          </a:p>
          <a:p>
            <a:pPr lvl="1"/>
            <a:r>
              <a:rPr lang="en-US" dirty="0" err="1"/>
              <a:t>Truy</a:t>
            </a:r>
            <a:r>
              <a:rPr lang="en-US" dirty="0"/>
              <a:t> </a:t>
            </a:r>
            <a:r>
              <a:rPr lang="en-US" dirty="0" err="1"/>
              <a:t>xuất</a:t>
            </a:r>
            <a:r>
              <a:rPr lang="en-US" dirty="0"/>
              <a:t> </a:t>
            </a:r>
            <a:r>
              <a:rPr lang="en-US" dirty="0" err="1"/>
              <a:t>chuỗi</a:t>
            </a:r>
            <a:r>
              <a:rPr lang="en-US" dirty="0"/>
              <a:t>: </a:t>
            </a:r>
            <a:r>
              <a:rPr lang="en-US" dirty="0" err="1"/>
              <a:t>Sử</a:t>
            </a:r>
            <a:r>
              <a:rPr lang="en-US" dirty="0"/>
              <a:t> </a:t>
            </a:r>
            <a:r>
              <a:rPr lang="en-US" dirty="0" err="1"/>
              <a:t>dụng</a:t>
            </a:r>
            <a:r>
              <a:rPr lang="en-US" dirty="0"/>
              <a:t> [index] </a:t>
            </a:r>
            <a:r>
              <a:rPr lang="en-US" dirty="0" err="1"/>
              <a:t>hoặc</a:t>
            </a:r>
            <a:r>
              <a:rPr lang="en-US" dirty="0"/>
              <a:t> [</a:t>
            </a:r>
            <a:r>
              <a:rPr lang="en-US" dirty="0" err="1"/>
              <a:t>from:to</a:t>
            </a:r>
            <a:r>
              <a:rPr lang="en-US" dirty="0"/>
              <a:t>]</a:t>
            </a:r>
          </a:p>
          <a:p>
            <a:pPr marL="457200" lvl="1" indent="0">
              <a:buNone/>
            </a:pPr>
            <a:r>
              <a:rPr lang="en-US" dirty="0"/>
              <a:t>			</a:t>
            </a:r>
            <a:r>
              <a:rPr lang="en-US" b="0" dirty="0">
                <a:solidFill>
                  <a:srgbClr val="001080"/>
                </a:solidFill>
                <a:effectLst/>
                <a:latin typeface="Consolas" panose="020B0609020204030204" pitchFamily="49" charset="0"/>
              </a:rPr>
              <a:t>greeting</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'Hello Python'</a:t>
            </a:r>
            <a:endParaRPr lang="en-US" dirty="0">
              <a:latin typeface="Tahoma" panose="020B0604030504040204" pitchFamily="34" charset="0"/>
              <a:ea typeface="Tahoma" panose="020B0604030504040204" pitchFamily="34" charset="0"/>
              <a:cs typeface="Tahoma" panose="020B0604030504040204" pitchFamily="34" charset="0"/>
            </a:endParaRPr>
          </a:p>
          <a:p>
            <a:pPr lvl="2"/>
            <a:r>
              <a:rPr lang="en-US" dirty="0" err="1"/>
              <a:t>Truy</a:t>
            </a:r>
            <a:r>
              <a:rPr lang="en-US" dirty="0"/>
              <a:t> </a:t>
            </a:r>
            <a:r>
              <a:rPr lang="en-US" dirty="0" err="1"/>
              <a:t>xuất</a:t>
            </a:r>
            <a:r>
              <a:rPr lang="en-US" dirty="0"/>
              <a:t> 1 </a:t>
            </a:r>
            <a:r>
              <a:rPr lang="en-US" dirty="0" err="1"/>
              <a:t>ký</a:t>
            </a:r>
            <a:r>
              <a:rPr lang="en-US" dirty="0"/>
              <a:t> </a:t>
            </a:r>
            <a:r>
              <a:rPr lang="en-US" dirty="0" err="1"/>
              <a:t>tự</a:t>
            </a:r>
            <a:r>
              <a:rPr lang="en-US" dirty="0"/>
              <a:t> </a:t>
            </a:r>
            <a:r>
              <a:rPr lang="en-US" dirty="0" err="1"/>
              <a:t>trong</a:t>
            </a:r>
            <a:r>
              <a:rPr lang="en-US" dirty="0"/>
              <a:t> </a:t>
            </a:r>
            <a:r>
              <a:rPr lang="en-US" dirty="0" err="1"/>
              <a:t>chuỗi</a:t>
            </a:r>
            <a:r>
              <a:rPr lang="en-US" dirty="0"/>
              <a:t>: </a:t>
            </a:r>
            <a:r>
              <a:rPr lang="en-US" b="0" dirty="0">
                <a:solidFill>
                  <a:srgbClr val="795E26"/>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greeting</a:t>
            </a:r>
            <a:r>
              <a:rPr lang="en-US" b="0" dirty="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	  =&gt;  </a:t>
            </a:r>
            <a:r>
              <a:rPr lang="en-US" b="0" dirty="0">
                <a:solidFill>
                  <a:srgbClr val="FF0000"/>
                </a:solidFill>
                <a:effectLst/>
                <a:latin typeface="Consolas" panose="020B0609020204030204" pitchFamily="49" charset="0"/>
              </a:rPr>
              <a:t>o</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lvl="2"/>
            <a:r>
              <a:rPr lang="en-US" dirty="0" err="1"/>
              <a:t>Truy</a:t>
            </a:r>
            <a:r>
              <a:rPr lang="en-US" dirty="0"/>
              <a:t> </a:t>
            </a:r>
            <a:r>
              <a:rPr lang="en-US" dirty="0" err="1"/>
              <a:t>xuất</a:t>
            </a:r>
            <a:r>
              <a:rPr lang="en-US" dirty="0"/>
              <a:t> </a:t>
            </a:r>
            <a:r>
              <a:rPr lang="en-US" dirty="0" err="1"/>
              <a:t>chuỗi</a:t>
            </a:r>
            <a:r>
              <a:rPr lang="en-US" dirty="0"/>
              <a:t> con:</a:t>
            </a:r>
          </a:p>
          <a:p>
            <a:pPr lvl="3"/>
            <a:r>
              <a:rPr lang="en-US" dirty="0" err="1">
                <a:latin typeface="Tahoma" panose="020B0604030504040204" pitchFamily="34" charset="0"/>
                <a:ea typeface="Tahoma" panose="020B0604030504040204" pitchFamily="34" charset="0"/>
                <a:cs typeface="Tahoma" panose="020B0604030504040204" pitchFamily="34" charset="0"/>
              </a:rPr>
              <a:t>Lấy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theo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khoảng</a:t>
            </a:r>
            <a:r>
              <a:rPr lang="en-US" dirty="0">
                <a:latin typeface="Tahoma" panose="020B0604030504040204" pitchFamily="34" charset="0"/>
                <a:ea typeface="Tahoma" panose="020B0604030504040204" pitchFamily="34" charset="0"/>
                <a:cs typeface="Tahoma" panose="020B0604030504040204" pitchFamily="34" charset="0"/>
              </a:rPr>
              <a:t> index: </a:t>
            </a:r>
            <a:r>
              <a:rPr lang="en-US" b="0" dirty="0">
                <a:solidFill>
                  <a:srgbClr val="795E26"/>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greeting</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dirty="0">
                <a:solidFill>
                  <a:srgbClr val="098658"/>
                </a:solidFill>
                <a:latin typeface="Consolas" panose="020B0609020204030204" pitchFamily="49" charset="0"/>
              </a:rPr>
              <a:t>:5</a:t>
            </a:r>
            <a:r>
              <a:rPr lang="en-US" b="0">
                <a:solidFill>
                  <a:srgbClr val="000000"/>
                </a:solidFill>
                <a:effectLst/>
                <a:latin typeface="Consolas" panose="020B0609020204030204" pitchFamily="49" charset="0"/>
              </a:rPr>
              <a:t>])   =&gt;  </a:t>
            </a:r>
            <a:r>
              <a:rPr lang="en-US" b="0" dirty="0" err="1">
                <a:solidFill>
                  <a:srgbClr val="FF0000"/>
                </a:solidFill>
                <a:effectLst/>
                <a:latin typeface="Consolas" panose="020B0609020204030204" pitchFamily="49" charset="0"/>
              </a:rPr>
              <a:t>llo</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lvl="3"/>
            <a:r>
              <a:rPr lang="en-US" dirty="0" err="1">
                <a:latin typeface="Tahoma" panose="020B0604030504040204" pitchFamily="34" charset="0"/>
                <a:ea typeface="Tahoma" panose="020B0604030504040204" pitchFamily="34" charset="0"/>
                <a:cs typeface="Tahoma" panose="020B0604030504040204" pitchFamily="34" charset="0"/>
              </a:rPr>
              <a:t>Lấy</a:t>
            </a:r>
            <a:r>
              <a:rPr lang="en-US" dirty="0">
                <a:latin typeface="Tahoma" panose="020B0604030504040204" pitchFamily="34" charset="0"/>
                <a:ea typeface="Tahoma" panose="020B0604030504040204" pitchFamily="34" charset="0"/>
                <a:cs typeface="Tahoma" panose="020B0604030504040204" pitchFamily="34" charset="0"/>
              </a:rPr>
              <a:t> 3 </a:t>
            </a:r>
            <a:r>
              <a:rPr lang="en-US" dirty="0" err="1">
                <a:latin typeface="Tahoma" panose="020B0604030504040204" pitchFamily="34" charset="0"/>
                <a:ea typeface="Tahoma" panose="020B0604030504040204" pitchFamily="34" charset="0"/>
                <a:cs typeface="Tahoma" panose="020B0604030504040204" pitchFamily="34" charset="0"/>
              </a:rPr>
              <a:t>ký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đầu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tiên</a:t>
            </a:r>
            <a:r>
              <a:rPr lang="en-US" dirty="0">
                <a:latin typeface="Tahoma" panose="020B0604030504040204" pitchFamily="34" charset="0"/>
                <a:ea typeface="Tahoma" panose="020B0604030504040204" pitchFamily="34" charset="0"/>
                <a:cs typeface="Tahoma" panose="020B0604030504040204" pitchFamily="34" charset="0"/>
              </a:rPr>
              <a:t>: </a:t>
            </a:r>
            <a:r>
              <a:rPr lang="en-US" b="0" dirty="0">
                <a:solidFill>
                  <a:srgbClr val="795E26"/>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greeting</a:t>
            </a:r>
            <a:r>
              <a:rPr lang="en-US" b="0" dirty="0">
                <a:solidFill>
                  <a:srgbClr val="000000"/>
                </a:solidFill>
                <a:effectLst/>
                <a:latin typeface="Consolas" panose="020B0609020204030204" pitchFamily="49" charset="0"/>
              </a:rPr>
              <a:t>[</a:t>
            </a:r>
            <a:r>
              <a:rPr lang="en-US" dirty="0">
                <a:solidFill>
                  <a:srgbClr val="098658"/>
                </a:solidFill>
                <a:latin typeface="Consolas" panose="020B0609020204030204" pitchFamily="49" charset="0"/>
              </a:rPr>
              <a:t>:3</a:t>
            </a:r>
            <a:r>
              <a:rPr lang="en-US" b="0">
                <a:solidFill>
                  <a:srgbClr val="000000"/>
                </a:solidFill>
                <a:effectLst/>
                <a:latin typeface="Consolas" panose="020B0609020204030204" pitchFamily="49" charset="0"/>
              </a:rPr>
              <a:t>])      =&gt;  </a:t>
            </a:r>
            <a:r>
              <a:rPr lang="en-US" b="0" dirty="0">
                <a:solidFill>
                  <a:srgbClr val="FF0000"/>
                </a:solidFill>
                <a:effectLst/>
                <a:latin typeface="Consolas" panose="020B0609020204030204" pitchFamily="49" charset="0"/>
              </a:rPr>
              <a:t>Hel</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lvl="3"/>
            <a:r>
              <a:rPr lang="en-US" dirty="0" err="1">
                <a:latin typeface="Tahoma" panose="020B0604030504040204" pitchFamily="34" charset="0"/>
                <a:ea typeface="Tahoma" panose="020B0604030504040204" pitchFamily="34" charset="0"/>
                <a:cs typeface="Tahoma" panose="020B0604030504040204" pitchFamily="34" charset="0"/>
              </a:rPr>
              <a:t>Lấy</a:t>
            </a:r>
            <a:r>
              <a:rPr lang="en-US" dirty="0">
                <a:latin typeface="Tahoma" panose="020B0604030504040204" pitchFamily="34" charset="0"/>
                <a:ea typeface="Tahoma" panose="020B0604030504040204" pitchFamily="34" charset="0"/>
                <a:cs typeface="Tahoma" panose="020B0604030504040204" pitchFamily="34" charset="0"/>
              </a:rPr>
              <a:t> 3 </a:t>
            </a:r>
            <a:r>
              <a:rPr lang="en-US" dirty="0" err="1">
                <a:latin typeface="Tahoma" panose="020B0604030504040204" pitchFamily="34" charset="0"/>
                <a:ea typeface="Tahoma" panose="020B0604030504040204" pitchFamily="34" charset="0"/>
                <a:cs typeface="Tahoma" panose="020B0604030504040204" pitchFamily="34" charset="0"/>
              </a:rPr>
              <a:t>ký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cuối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cùng</a:t>
            </a:r>
            <a:r>
              <a:rPr lang="en-US" dirty="0">
                <a:latin typeface="Tahoma" panose="020B0604030504040204" pitchFamily="34" charset="0"/>
                <a:ea typeface="Tahoma" panose="020B0604030504040204" pitchFamily="34" charset="0"/>
                <a:cs typeface="Tahoma" panose="020B0604030504040204" pitchFamily="34" charset="0"/>
              </a:rPr>
              <a:t>: </a:t>
            </a:r>
            <a:r>
              <a:rPr lang="en-US" b="0" dirty="0">
                <a:solidFill>
                  <a:srgbClr val="795E26"/>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greeting</a:t>
            </a:r>
            <a:r>
              <a:rPr lang="en-US" b="0" dirty="0">
                <a:solidFill>
                  <a:srgbClr val="000000"/>
                </a:solidFill>
                <a:effectLst/>
                <a:latin typeface="Consolas" panose="020B0609020204030204" pitchFamily="49" charset="0"/>
              </a:rPr>
              <a:t>[</a:t>
            </a:r>
            <a:r>
              <a:rPr lang="en-US" dirty="0">
                <a:solidFill>
                  <a:srgbClr val="098658"/>
                </a:solidFill>
                <a:latin typeface="Consolas" panose="020B0609020204030204" pitchFamily="49" charset="0"/>
              </a:rPr>
              <a:t>-</a:t>
            </a:r>
            <a:r>
              <a:rPr lang="en-US">
                <a:solidFill>
                  <a:srgbClr val="098658"/>
                </a:solidFill>
                <a:latin typeface="Consolas" panose="020B0609020204030204" pitchFamily="49" charset="0"/>
              </a:rPr>
              <a:t>3:</a:t>
            </a:r>
            <a:r>
              <a:rPr lang="en-US" b="0">
                <a:solidFill>
                  <a:srgbClr val="000000"/>
                </a:solidFill>
                <a:effectLst/>
                <a:latin typeface="Consolas" panose="020B0609020204030204" pitchFamily="49" charset="0"/>
              </a:rPr>
              <a:t>])	  =&gt;  </a:t>
            </a:r>
            <a:r>
              <a:rPr lang="en-US" b="0" dirty="0">
                <a:solidFill>
                  <a:srgbClr val="FF0000"/>
                </a:solidFill>
                <a:effectLst/>
                <a:latin typeface="Consolas" panose="020B0609020204030204" pitchFamily="49" charset="0"/>
              </a:rPr>
              <a:t>hon</a:t>
            </a:r>
            <a:endParaRPr lang="en-US" dirty="0"/>
          </a:p>
        </p:txBody>
      </p:sp>
    </p:spTree>
    <p:custDataLst>
      <p:tags r:id="rId1"/>
    </p:custDataLst>
    <p:extLst>
      <p:ext uri="{BB962C8B-B14F-4D97-AF65-F5344CB8AC3E}">
        <p14:creationId xmlns:p14="http://schemas.microsoft.com/office/powerpoint/2010/main" val="277919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Các kiểu dữ liệu</a:t>
            </a:r>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sở</a:t>
            </a:r>
            <a:r>
              <a:rPr lang="en-US" dirty="0"/>
              <a:t> - String (</a:t>
            </a:r>
            <a:r>
              <a:rPr lang="en-US" dirty="0" err="1"/>
              <a:t>Kiểu</a:t>
            </a:r>
            <a:r>
              <a:rPr lang="en-US" dirty="0"/>
              <a:t> </a:t>
            </a:r>
            <a:r>
              <a:rPr lang="en-US" dirty="0" err="1"/>
              <a:t>chuỗi</a:t>
            </a:r>
            <a:r>
              <a:rPr lang="en-US" dirty="0"/>
              <a:t>)</a:t>
            </a:r>
          </a:p>
          <a:p>
            <a:pPr lvl="1"/>
            <a:r>
              <a:rPr lang="en-US" dirty="0" err="1"/>
              <a:t>Lấy</a:t>
            </a:r>
            <a:r>
              <a:rPr lang="en-US" dirty="0"/>
              <a:t> </a:t>
            </a:r>
            <a:r>
              <a:rPr lang="en-US" dirty="0" err="1"/>
              <a:t>chiều</a:t>
            </a:r>
            <a:r>
              <a:rPr lang="en-US" dirty="0"/>
              <a:t> </a:t>
            </a:r>
            <a:r>
              <a:rPr lang="en-US" dirty="0" err="1"/>
              <a:t>dài</a:t>
            </a:r>
            <a:r>
              <a:rPr lang="en-US" dirty="0"/>
              <a:t> </a:t>
            </a:r>
            <a:r>
              <a:rPr lang="en-US" dirty="0" err="1"/>
              <a:t>chuỗi</a:t>
            </a:r>
            <a:r>
              <a:rPr lang="en-US" dirty="0"/>
              <a:t>: </a:t>
            </a:r>
            <a:r>
              <a:rPr lang="en-US" dirty="0" err="1"/>
              <a:t>Sử</a:t>
            </a:r>
            <a:r>
              <a:rPr lang="en-US" dirty="0"/>
              <a:t> </a:t>
            </a:r>
            <a:r>
              <a:rPr lang="en-US" dirty="0" err="1"/>
              <a:t>dụng</a:t>
            </a:r>
            <a:r>
              <a:rPr lang="en-US" dirty="0"/>
              <a:t> </a:t>
            </a:r>
            <a:r>
              <a:rPr lang="en-US" dirty="0" err="1"/>
              <a:t>hàm</a:t>
            </a:r>
            <a:r>
              <a:rPr lang="en-US" dirty="0"/>
              <a:t> </a:t>
            </a:r>
            <a:r>
              <a:rPr lang="en-US" b="1" dirty="0" err="1">
                <a:solidFill>
                  <a:srgbClr val="FF0000"/>
                </a:solidFill>
              </a:rPr>
              <a:t>len</a:t>
            </a:r>
            <a:r>
              <a:rPr lang="en-US" b="1" dirty="0">
                <a:solidFill>
                  <a:srgbClr val="FF0000"/>
                </a:solidFill>
              </a:rPr>
              <a:t>()</a:t>
            </a:r>
          </a:p>
          <a:p>
            <a:pPr marL="806450" lvl="2" indent="0">
              <a:spcBef>
                <a:spcPts val="0"/>
              </a:spcBef>
              <a:buNone/>
            </a:pPr>
            <a:r>
              <a:rPr lang="en-US" b="0" dirty="0">
                <a:solidFill>
                  <a:srgbClr val="001080"/>
                </a:solidFill>
                <a:effectLst/>
                <a:latin typeface="Consolas" panose="020B0609020204030204" pitchFamily="49" charset="0"/>
              </a:rPr>
              <a:t>greeting</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'Hello Python'</a:t>
            </a:r>
          </a:p>
          <a:p>
            <a:pPr marL="806450" lvl="2" indent="0">
              <a:spcBef>
                <a:spcPts val="0"/>
              </a:spcBef>
              <a:buNone/>
            </a:pPr>
            <a:r>
              <a:rPr lang="en-US" b="0" dirty="0">
                <a:solidFill>
                  <a:srgbClr val="795E26"/>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len</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greeting</a:t>
            </a:r>
            <a:r>
              <a:rPr lang="en-US" dirty="0">
                <a:solidFill>
                  <a:srgbClr val="001080"/>
                </a:solidFill>
                <a:latin typeface="Consolas" panose="020B0609020204030204" pitchFamily="49" charset="0"/>
              </a:rPr>
              <a:t>))   =&gt;   </a:t>
            </a:r>
            <a:r>
              <a:rPr lang="en-US" dirty="0">
                <a:solidFill>
                  <a:srgbClr val="FF0000"/>
                </a:solidFill>
                <a:latin typeface="Consolas" panose="020B0609020204030204" pitchFamily="49" charset="0"/>
              </a:rPr>
              <a:t>12 </a:t>
            </a:r>
          </a:p>
          <a:p>
            <a:pPr marL="796925" lvl="1" indent="-285750">
              <a:spcBef>
                <a:spcPts val="0"/>
              </a:spcBef>
            </a:pPr>
            <a:r>
              <a:rPr lang="en-US" dirty="0" err="1"/>
              <a:t>Nối</a:t>
            </a:r>
            <a:r>
              <a:rPr lang="en-US" dirty="0"/>
              <a:t> </a:t>
            </a:r>
            <a:r>
              <a:rPr lang="en-US" dirty="0" err="1"/>
              <a:t>chuỗi</a:t>
            </a:r>
            <a:r>
              <a:rPr lang="en-US" dirty="0"/>
              <a:t>: </a:t>
            </a:r>
            <a:r>
              <a:rPr lang="en-US" dirty="0" err="1"/>
              <a:t>sử</a:t>
            </a:r>
            <a:r>
              <a:rPr lang="en-US" dirty="0"/>
              <a:t> </a:t>
            </a:r>
            <a:r>
              <a:rPr lang="en-US" dirty="0" err="1"/>
              <a:t>dụng</a:t>
            </a:r>
            <a:r>
              <a:rPr lang="en-US" dirty="0"/>
              <a:t> </a:t>
            </a:r>
            <a:r>
              <a:rPr lang="en-US" dirty="0" err="1"/>
              <a:t>toán</a:t>
            </a:r>
            <a:r>
              <a:rPr lang="en-US" dirty="0"/>
              <a:t> </a:t>
            </a:r>
            <a:r>
              <a:rPr lang="en-US" dirty="0" err="1"/>
              <a:t>tử</a:t>
            </a:r>
            <a:r>
              <a:rPr lang="en-US" dirty="0"/>
              <a:t> </a:t>
            </a:r>
            <a:r>
              <a:rPr lang="en-US" b="1" dirty="0">
                <a:solidFill>
                  <a:srgbClr val="FF0000"/>
                </a:solidFill>
              </a:rPr>
              <a:t>+</a:t>
            </a:r>
          </a:p>
          <a:p>
            <a:pPr marL="806450" lvl="2" indent="0">
              <a:spcBef>
                <a:spcPts val="0"/>
              </a:spcBef>
              <a:buNone/>
            </a:pPr>
            <a:r>
              <a:rPr lang="en-US" b="0" dirty="0">
                <a:solidFill>
                  <a:srgbClr val="001080"/>
                </a:solidFill>
                <a:effectLst/>
                <a:latin typeface="Consolas" panose="020B0609020204030204" pitchFamily="49" charset="0"/>
              </a:rPr>
              <a:t>chuoi_1</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Trung</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tâm</a:t>
            </a:r>
            <a:r>
              <a:rPr lang="en-US" b="0" dirty="0">
                <a:solidFill>
                  <a:srgbClr val="A31515"/>
                </a:solidFill>
                <a:effectLst/>
                <a:latin typeface="Consolas" panose="020B0609020204030204" pitchFamily="49" charset="0"/>
              </a:rPr>
              <a:t>'</a:t>
            </a:r>
          </a:p>
          <a:p>
            <a:pPr marL="806450" lvl="2" indent="0">
              <a:spcBef>
                <a:spcPts val="0"/>
              </a:spcBef>
              <a:buNone/>
            </a:pPr>
            <a:r>
              <a:rPr lang="en-US" b="0" dirty="0">
                <a:solidFill>
                  <a:srgbClr val="001080"/>
                </a:solidFill>
                <a:effectLst/>
                <a:latin typeface="Consolas" panose="020B0609020204030204" pitchFamily="49" charset="0"/>
              </a:rPr>
              <a:t>chuoi_2</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'Tin </a:t>
            </a:r>
            <a:r>
              <a:rPr lang="en-US" b="0" dirty="0" err="1">
                <a:solidFill>
                  <a:srgbClr val="A31515"/>
                </a:solidFill>
                <a:effectLst/>
                <a:latin typeface="Consolas" panose="020B0609020204030204" pitchFamily="49" charset="0"/>
              </a:rPr>
              <a:t>học</a:t>
            </a:r>
            <a:r>
              <a:rPr lang="en-US" b="0" dirty="0">
                <a:solidFill>
                  <a:srgbClr val="A31515"/>
                </a:solidFill>
                <a:effectLst/>
                <a:latin typeface="Consolas" panose="020B0609020204030204" pitchFamily="49" charset="0"/>
              </a:rPr>
              <a:t>'</a:t>
            </a:r>
            <a:endParaRPr lang="en-US" b="1" dirty="0">
              <a:solidFill>
                <a:srgbClr val="333399"/>
              </a:solidFill>
              <a:latin typeface="Tahoma" panose="020B0604030504040204" pitchFamily="34" charset="0"/>
              <a:ea typeface="Tahoma" panose="020B0604030504040204" pitchFamily="34" charset="0"/>
              <a:cs typeface="Tahoma" panose="020B0604030504040204" pitchFamily="34" charset="0"/>
            </a:endParaRPr>
          </a:p>
          <a:p>
            <a:pPr marL="806450" lvl="2" indent="0">
              <a:spcBef>
                <a:spcPts val="0"/>
              </a:spcBef>
              <a:buNone/>
            </a:pPr>
            <a:r>
              <a:rPr lang="fr-FR" b="0" dirty="0" err="1">
                <a:solidFill>
                  <a:srgbClr val="795E26"/>
                </a:solidFill>
                <a:effectLst/>
                <a:latin typeface="Consolas" panose="020B0609020204030204" pitchFamily="49" charset="0"/>
              </a:rPr>
              <a:t>print</a:t>
            </a:r>
            <a:r>
              <a:rPr lang="fr-FR" b="0" dirty="0">
                <a:solidFill>
                  <a:srgbClr val="000000"/>
                </a:solidFill>
                <a:effectLst/>
                <a:latin typeface="Consolas" panose="020B0609020204030204" pitchFamily="49" charset="0"/>
              </a:rPr>
              <a:t>(</a:t>
            </a:r>
            <a:r>
              <a:rPr lang="fr-FR" b="0" dirty="0">
                <a:solidFill>
                  <a:srgbClr val="001080"/>
                </a:solidFill>
                <a:effectLst/>
                <a:latin typeface="Consolas" panose="020B0609020204030204" pitchFamily="49" charset="0"/>
              </a:rPr>
              <a:t>chuoi_1</a:t>
            </a:r>
            <a:r>
              <a:rPr lang="fr-FR" b="0" dirty="0">
                <a:solidFill>
                  <a:srgbClr val="000000"/>
                </a:solidFill>
                <a:effectLst/>
                <a:latin typeface="Consolas" panose="020B0609020204030204" pitchFamily="49" charset="0"/>
              </a:rPr>
              <a:t> + </a:t>
            </a:r>
            <a:r>
              <a:rPr lang="fr-FR" b="0" dirty="0">
                <a:solidFill>
                  <a:srgbClr val="A31515"/>
                </a:solidFill>
                <a:effectLst/>
                <a:latin typeface="Consolas" panose="020B0609020204030204" pitchFamily="49" charset="0"/>
              </a:rPr>
              <a:t>' '</a:t>
            </a:r>
            <a:r>
              <a:rPr lang="fr-FR" b="0" dirty="0">
                <a:solidFill>
                  <a:srgbClr val="000000"/>
                </a:solidFill>
                <a:effectLst/>
                <a:latin typeface="Consolas" panose="020B0609020204030204" pitchFamily="49" charset="0"/>
              </a:rPr>
              <a:t> + </a:t>
            </a:r>
            <a:r>
              <a:rPr lang="fr-FR" b="0" dirty="0">
                <a:solidFill>
                  <a:srgbClr val="001080"/>
                </a:solidFill>
                <a:effectLst/>
                <a:latin typeface="Consolas" panose="020B0609020204030204" pitchFamily="49" charset="0"/>
              </a:rPr>
              <a:t>chuoi_2</a:t>
            </a:r>
            <a:r>
              <a:rPr lang="fr-FR" b="0" dirty="0">
                <a:solidFill>
                  <a:srgbClr val="000000"/>
                </a:solidFill>
                <a:effectLst/>
                <a:latin typeface="Consolas" panose="020B0609020204030204" pitchFamily="49" charset="0"/>
              </a:rPr>
              <a:t>)  </a:t>
            </a:r>
            <a:r>
              <a:rPr lang="fr-FR" dirty="0">
                <a:solidFill>
                  <a:srgbClr val="001080"/>
                </a:solidFill>
                <a:latin typeface="Consolas" panose="020B0609020204030204" pitchFamily="49" charset="0"/>
              </a:rPr>
              <a:t>=&gt;</a:t>
            </a:r>
            <a:r>
              <a:rPr lang="fr-FR" b="0" dirty="0">
                <a:solidFill>
                  <a:srgbClr val="000000"/>
                </a:solidFill>
                <a:effectLst/>
                <a:latin typeface="Consolas" panose="020B0609020204030204" pitchFamily="49" charset="0"/>
              </a:rPr>
              <a:t>  </a:t>
            </a:r>
            <a:r>
              <a:rPr lang="fr-FR" b="0" dirty="0">
                <a:solidFill>
                  <a:srgbClr val="FF0000"/>
                </a:solidFill>
                <a:effectLst/>
                <a:latin typeface="Consolas" panose="020B0609020204030204" pitchFamily="49" charset="0"/>
              </a:rPr>
              <a:t>Trung </a:t>
            </a:r>
            <a:r>
              <a:rPr lang="fr-FR" b="0" dirty="0" err="1">
                <a:solidFill>
                  <a:srgbClr val="FF0000"/>
                </a:solidFill>
                <a:effectLst/>
                <a:latin typeface="Consolas" panose="020B0609020204030204" pitchFamily="49" charset="0"/>
              </a:rPr>
              <a:t>tâm</a:t>
            </a:r>
            <a:r>
              <a:rPr lang="fr-FR" b="0" dirty="0">
                <a:solidFill>
                  <a:srgbClr val="FF0000"/>
                </a:solidFill>
                <a:effectLst/>
                <a:latin typeface="Consolas" panose="020B0609020204030204" pitchFamily="49" charset="0"/>
              </a:rPr>
              <a:t> Tin </a:t>
            </a:r>
            <a:r>
              <a:rPr lang="fr-FR" b="0" dirty="0" err="1">
                <a:solidFill>
                  <a:srgbClr val="FF0000"/>
                </a:solidFill>
                <a:effectLst/>
                <a:latin typeface="Consolas" panose="020B0609020204030204" pitchFamily="49" charset="0"/>
              </a:rPr>
              <a:t>học</a:t>
            </a:r>
            <a:endParaRPr lang="fr-FR" b="0" dirty="0">
              <a:solidFill>
                <a:srgbClr val="FF0000"/>
              </a:solidFill>
              <a:effectLst/>
              <a:latin typeface="Consolas" panose="020B0609020204030204" pitchFamily="49" charset="0"/>
            </a:endParaRPr>
          </a:p>
          <a:p>
            <a:pPr lvl="1"/>
            <a:r>
              <a:rPr lang="en-US" dirty="0" err="1"/>
              <a:t>Lặp</a:t>
            </a:r>
            <a:r>
              <a:rPr lang="en-US" dirty="0"/>
              <a:t> </a:t>
            </a:r>
            <a:r>
              <a:rPr lang="en-US" dirty="0" err="1"/>
              <a:t>chuỗi</a:t>
            </a:r>
            <a:r>
              <a:rPr lang="en-US" dirty="0"/>
              <a:t>: </a:t>
            </a:r>
            <a:r>
              <a:rPr lang="en-US" dirty="0" err="1"/>
              <a:t>sử</a:t>
            </a:r>
            <a:r>
              <a:rPr lang="en-US" dirty="0"/>
              <a:t> </a:t>
            </a:r>
            <a:r>
              <a:rPr lang="en-US" dirty="0" err="1"/>
              <a:t>dụng</a:t>
            </a:r>
            <a:r>
              <a:rPr lang="en-US" dirty="0"/>
              <a:t> </a:t>
            </a:r>
            <a:r>
              <a:rPr lang="en-US" dirty="0" err="1"/>
              <a:t>toán</a:t>
            </a:r>
            <a:r>
              <a:rPr lang="en-US" dirty="0"/>
              <a:t> </a:t>
            </a:r>
            <a:r>
              <a:rPr lang="en-US" dirty="0" err="1"/>
              <a:t>tử</a:t>
            </a:r>
            <a:r>
              <a:rPr lang="en-US" dirty="0"/>
              <a:t> </a:t>
            </a:r>
            <a:r>
              <a:rPr lang="en-US" b="1" dirty="0">
                <a:solidFill>
                  <a:srgbClr val="FF0000"/>
                </a:solidFill>
              </a:rPr>
              <a:t>*</a:t>
            </a:r>
          </a:p>
          <a:p>
            <a:pPr marL="806450" lvl="2" indent="0">
              <a:buNone/>
            </a:pPr>
            <a:r>
              <a:rPr lang="fr-FR" b="0" dirty="0" err="1">
                <a:solidFill>
                  <a:srgbClr val="795E26"/>
                </a:solidFill>
                <a:effectLst/>
                <a:latin typeface="Consolas" panose="020B0609020204030204" pitchFamily="49" charset="0"/>
              </a:rPr>
              <a:t>print</a:t>
            </a:r>
            <a:r>
              <a:rPr lang="fr-FR" b="0" dirty="0">
                <a:solidFill>
                  <a:srgbClr val="000000"/>
                </a:solidFill>
                <a:effectLst/>
                <a:latin typeface="Consolas" panose="020B0609020204030204" pitchFamily="49" charset="0"/>
              </a:rPr>
              <a:t>(</a:t>
            </a:r>
            <a:r>
              <a:rPr lang="fr-FR" b="0" dirty="0">
                <a:solidFill>
                  <a:srgbClr val="A31515"/>
                </a:solidFill>
                <a:effectLst/>
                <a:latin typeface="Consolas" panose="020B0609020204030204" pitchFamily="49" charset="0"/>
              </a:rPr>
              <a:t>'-'</a:t>
            </a:r>
            <a:r>
              <a:rPr lang="fr-FR" b="0" dirty="0">
                <a:solidFill>
                  <a:srgbClr val="000000"/>
                </a:solidFill>
                <a:effectLst/>
                <a:latin typeface="Consolas" panose="020B0609020204030204" pitchFamily="49" charset="0"/>
              </a:rPr>
              <a:t> * </a:t>
            </a:r>
            <a:r>
              <a:rPr lang="fr-FR" b="0" dirty="0">
                <a:solidFill>
                  <a:srgbClr val="001080"/>
                </a:solidFill>
                <a:effectLst/>
                <a:latin typeface="Consolas" panose="020B0609020204030204" pitchFamily="49" charset="0"/>
              </a:rPr>
              <a:t>20</a:t>
            </a:r>
            <a:r>
              <a:rPr lang="fr-FR" b="0" dirty="0">
                <a:solidFill>
                  <a:srgbClr val="000000"/>
                </a:solidFill>
                <a:effectLst/>
                <a:latin typeface="Consolas" panose="020B0609020204030204" pitchFamily="49" charset="0"/>
              </a:rPr>
              <a:t>)  =&gt;  </a:t>
            </a:r>
            <a:r>
              <a:rPr lang="fr-FR" b="0" dirty="0">
                <a:solidFill>
                  <a:srgbClr val="FF0000"/>
                </a:solidFill>
                <a:effectLst/>
                <a:latin typeface="Consolas" panose="020B0609020204030204" pitchFamily="49" charset="0"/>
              </a:rPr>
              <a:t>--------------------</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custDataLst>
      <p:tags r:id="rId1"/>
    </p:custDataLst>
    <p:extLst>
      <p:ext uri="{BB962C8B-B14F-4D97-AF65-F5344CB8AC3E}">
        <p14:creationId xmlns:p14="http://schemas.microsoft.com/office/powerpoint/2010/main" val="253760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buFont typeface="+mj-lt"/>
              <a:buAutoNum type="arabicPeriod"/>
            </a:pPr>
            <a:r>
              <a:rPr lang="en-US" dirty="0" err="1"/>
              <a:t>Định</a:t>
            </a:r>
            <a:r>
              <a:rPr lang="en-US" dirty="0"/>
              <a:t> </a:t>
            </a:r>
            <a:r>
              <a:rPr lang="en-US" dirty="0" err="1"/>
              <a:t>danh</a:t>
            </a:r>
            <a:r>
              <a:rPr lang="en-US" dirty="0"/>
              <a:t> (Identifier)</a:t>
            </a:r>
          </a:p>
          <a:p>
            <a:pPr marL="450850">
              <a:buFont typeface="+mj-lt"/>
              <a:buAutoNum type="arabicPeriod"/>
            </a:pPr>
            <a:r>
              <a:rPr lang="en-US" dirty="0" err="1">
                <a:solidFill>
                  <a:schemeClr val="bg1">
                    <a:lumMod val="50000"/>
                  </a:schemeClr>
                </a:solidFill>
              </a:rPr>
              <a:t>Biến</a:t>
            </a:r>
            <a:r>
              <a:rPr lang="en-US" dirty="0">
                <a:solidFill>
                  <a:schemeClr val="bg1">
                    <a:lumMod val="50000"/>
                  </a:schemeClr>
                </a:solidFill>
              </a:rPr>
              <a:t> (Variable)</a:t>
            </a:r>
          </a:p>
          <a:p>
            <a:pPr marL="450850">
              <a:buFont typeface="+mj-lt"/>
              <a:buAutoNum type="arabicPeriod"/>
            </a:pPr>
            <a:r>
              <a:rPr lang="en-US" dirty="0" err="1">
                <a:solidFill>
                  <a:schemeClr val="bg1">
                    <a:lumMod val="50000"/>
                  </a:schemeClr>
                </a:solidFill>
              </a:rPr>
              <a:t>Các</a:t>
            </a:r>
            <a:r>
              <a:rPr lang="en-US" dirty="0">
                <a:solidFill>
                  <a:schemeClr val="bg1">
                    <a:lumMod val="50000"/>
                  </a:schemeClr>
                </a:solidFill>
              </a:rPr>
              <a:t> </a:t>
            </a:r>
            <a:r>
              <a:rPr lang="en-US" dirty="0" err="1">
                <a:solidFill>
                  <a:schemeClr val="bg1">
                    <a:lumMod val="50000"/>
                  </a:schemeClr>
                </a:solidFill>
              </a:rPr>
              <a:t>kiểu</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r>
              <a:rPr lang="en-US" dirty="0">
                <a:solidFill>
                  <a:schemeClr val="bg1">
                    <a:lumMod val="50000"/>
                  </a:schemeClr>
                </a:solidFill>
              </a:rPr>
              <a:t> (Data type)</a:t>
            </a:r>
          </a:p>
          <a:p>
            <a:pPr marL="450850">
              <a:buFont typeface="+mj-lt"/>
              <a:buAutoNum type="arabicPeriod"/>
            </a:pPr>
            <a:r>
              <a:rPr lang="en-US" dirty="0" err="1">
                <a:solidFill>
                  <a:schemeClr val="bg1">
                    <a:lumMod val="50000"/>
                  </a:schemeClr>
                </a:solidFill>
              </a:rPr>
              <a:t>Chuyển</a:t>
            </a:r>
            <a:r>
              <a:rPr lang="en-US" dirty="0">
                <a:solidFill>
                  <a:schemeClr val="bg1">
                    <a:lumMod val="50000"/>
                  </a:schemeClr>
                </a:solidFill>
              </a:rPr>
              <a:t> </a:t>
            </a:r>
            <a:r>
              <a:rPr lang="en-US" dirty="0" err="1">
                <a:solidFill>
                  <a:schemeClr val="bg1">
                    <a:lumMod val="50000"/>
                  </a:schemeClr>
                </a:solidFill>
              </a:rPr>
              <a:t>đổi</a:t>
            </a:r>
            <a:r>
              <a:rPr lang="en-US" dirty="0">
                <a:solidFill>
                  <a:schemeClr val="bg1">
                    <a:lumMod val="50000"/>
                  </a:schemeClr>
                </a:solidFill>
              </a:rPr>
              <a:t> </a:t>
            </a:r>
            <a:r>
              <a:rPr lang="en-US" dirty="0" err="1">
                <a:solidFill>
                  <a:schemeClr val="bg1">
                    <a:lumMod val="50000"/>
                  </a:schemeClr>
                </a:solidFill>
              </a:rPr>
              <a:t>kiểu</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endParaRPr lang="en-US" dirty="0">
              <a:solidFill>
                <a:schemeClr val="bg1">
                  <a:lumMod val="50000"/>
                </a:schemeClr>
              </a:solidFill>
            </a:endParaRPr>
          </a:p>
          <a:p>
            <a:pPr marL="450850">
              <a:buFont typeface="+mj-lt"/>
              <a:buAutoNum type="arabicPeriod"/>
            </a:pPr>
            <a:r>
              <a:rPr lang="en-US" dirty="0" err="1">
                <a:solidFill>
                  <a:schemeClr val="bg1">
                    <a:lumMod val="50000"/>
                  </a:schemeClr>
                </a:solidFill>
              </a:rPr>
              <a:t>Chú</a:t>
            </a:r>
            <a:r>
              <a:rPr lang="en-US" dirty="0">
                <a:solidFill>
                  <a:schemeClr val="bg1">
                    <a:lumMod val="50000"/>
                  </a:schemeClr>
                </a:solidFill>
              </a:rPr>
              <a:t> </a:t>
            </a:r>
            <a:r>
              <a:rPr lang="en-US" dirty="0" err="1">
                <a:solidFill>
                  <a:schemeClr val="bg1">
                    <a:lumMod val="50000"/>
                  </a:schemeClr>
                </a:solidFill>
              </a:rPr>
              <a:t>thích</a:t>
            </a:r>
            <a:r>
              <a:rPr lang="en-US" dirty="0">
                <a:solidFill>
                  <a:schemeClr val="bg1">
                    <a:lumMod val="50000"/>
                  </a:schemeClr>
                </a:solidFill>
              </a:rPr>
              <a:t> </a:t>
            </a:r>
            <a:r>
              <a:rPr lang="en-US" dirty="0" err="1">
                <a:solidFill>
                  <a:schemeClr val="bg1">
                    <a:lumMod val="50000"/>
                  </a:schemeClr>
                </a:solidFill>
              </a:rPr>
              <a:t>trong</a:t>
            </a:r>
            <a:r>
              <a:rPr lang="en-US" dirty="0">
                <a:solidFill>
                  <a:schemeClr val="bg1">
                    <a:lumMod val="50000"/>
                  </a:schemeClr>
                </a:solidFill>
              </a:rPr>
              <a:t> Python (comment)</a:t>
            </a:r>
          </a:p>
          <a:p>
            <a:pPr marL="450850">
              <a:buFont typeface="+mj-lt"/>
              <a:buAutoNum type="arabicPeriod"/>
            </a:pPr>
            <a:r>
              <a:rPr lang="en-US" dirty="0" err="1">
                <a:solidFill>
                  <a:schemeClr val="bg1">
                    <a:lumMod val="50000"/>
                  </a:schemeClr>
                </a:solidFill>
              </a:rPr>
              <a:t>Nhập</a:t>
            </a:r>
            <a:r>
              <a:rPr lang="en-US" dirty="0">
                <a:solidFill>
                  <a:schemeClr val="bg1">
                    <a:lumMod val="50000"/>
                  </a:schemeClr>
                </a:solidFill>
              </a:rPr>
              <a:t>/</a:t>
            </a:r>
            <a:r>
              <a:rPr lang="en-US" dirty="0" err="1">
                <a:solidFill>
                  <a:schemeClr val="bg1">
                    <a:lumMod val="50000"/>
                  </a:schemeClr>
                </a:solidFill>
              </a:rPr>
              <a:t>Xuất</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r>
              <a:rPr lang="en-US" dirty="0">
                <a:solidFill>
                  <a:schemeClr val="bg1">
                    <a:lumMod val="50000"/>
                  </a:schemeClr>
                </a:solidFill>
              </a:rPr>
              <a:t> </a:t>
            </a:r>
            <a:r>
              <a:rPr lang="en-US" dirty="0" err="1">
                <a:solidFill>
                  <a:schemeClr val="bg1">
                    <a:lumMod val="50000"/>
                  </a:schemeClr>
                </a:solidFill>
              </a:rPr>
              <a:t>trên</a:t>
            </a:r>
            <a:r>
              <a:rPr lang="en-US" dirty="0">
                <a:solidFill>
                  <a:schemeClr val="bg1">
                    <a:lumMod val="50000"/>
                  </a:schemeClr>
                </a:solidFill>
              </a:rPr>
              <a:t> shell (Input/Output)</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buFont typeface="+mj-lt"/>
              <a:buAutoNum type="arabicPeriod"/>
            </a:pPr>
            <a:r>
              <a:rPr lang="en-US" dirty="0" err="1">
                <a:solidFill>
                  <a:schemeClr val="bg1">
                    <a:lumMod val="50000"/>
                  </a:schemeClr>
                </a:solidFill>
              </a:rPr>
              <a:t>Định</a:t>
            </a:r>
            <a:r>
              <a:rPr lang="en-US" dirty="0">
                <a:solidFill>
                  <a:schemeClr val="bg1">
                    <a:lumMod val="50000"/>
                  </a:schemeClr>
                </a:solidFill>
              </a:rPr>
              <a:t> </a:t>
            </a:r>
            <a:r>
              <a:rPr lang="en-US" dirty="0" err="1">
                <a:solidFill>
                  <a:schemeClr val="bg1">
                    <a:lumMod val="50000"/>
                  </a:schemeClr>
                </a:solidFill>
              </a:rPr>
              <a:t>danh</a:t>
            </a:r>
            <a:r>
              <a:rPr lang="en-US" dirty="0">
                <a:solidFill>
                  <a:schemeClr val="bg1">
                    <a:lumMod val="50000"/>
                  </a:schemeClr>
                </a:solidFill>
              </a:rPr>
              <a:t> (Identifier)</a:t>
            </a:r>
          </a:p>
          <a:p>
            <a:pPr marL="450850">
              <a:buFont typeface="+mj-lt"/>
              <a:buAutoNum type="arabicPeriod"/>
            </a:pPr>
            <a:r>
              <a:rPr lang="en-US" dirty="0" err="1">
                <a:solidFill>
                  <a:schemeClr val="bg1">
                    <a:lumMod val="50000"/>
                  </a:schemeClr>
                </a:solidFill>
              </a:rPr>
              <a:t>Biến</a:t>
            </a:r>
            <a:r>
              <a:rPr lang="en-US" dirty="0">
                <a:solidFill>
                  <a:schemeClr val="bg1">
                    <a:lumMod val="50000"/>
                  </a:schemeClr>
                </a:solidFill>
              </a:rPr>
              <a:t> (Variable)</a:t>
            </a:r>
          </a:p>
          <a:p>
            <a:pPr marL="450850">
              <a:buFont typeface="+mj-lt"/>
              <a:buAutoNum type="arabicPeriod"/>
            </a:pPr>
            <a:r>
              <a:rPr lang="en-US" dirty="0" err="1">
                <a:solidFill>
                  <a:schemeClr val="bg1">
                    <a:lumMod val="50000"/>
                  </a:schemeClr>
                </a:solidFill>
              </a:rPr>
              <a:t>Các</a:t>
            </a:r>
            <a:r>
              <a:rPr lang="en-US" dirty="0">
                <a:solidFill>
                  <a:schemeClr val="bg1">
                    <a:lumMod val="50000"/>
                  </a:schemeClr>
                </a:solidFill>
              </a:rPr>
              <a:t> </a:t>
            </a:r>
            <a:r>
              <a:rPr lang="en-US" dirty="0" err="1">
                <a:solidFill>
                  <a:schemeClr val="bg1">
                    <a:lumMod val="50000"/>
                  </a:schemeClr>
                </a:solidFill>
              </a:rPr>
              <a:t>kiểu</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r>
              <a:rPr lang="en-US" dirty="0">
                <a:solidFill>
                  <a:schemeClr val="bg1">
                    <a:lumMod val="50000"/>
                  </a:schemeClr>
                </a:solidFill>
              </a:rPr>
              <a:t> (Data type)</a:t>
            </a:r>
          </a:p>
          <a:p>
            <a:pPr marL="450850">
              <a:buFont typeface="+mj-lt"/>
              <a:buAutoNum type="arabicPeriod"/>
            </a:pPr>
            <a:r>
              <a:rPr lang="en-US" dirty="0" err="1"/>
              <a:t>Chuyển</a:t>
            </a:r>
            <a:r>
              <a:rPr lang="en-US" dirty="0"/>
              <a:t> </a:t>
            </a:r>
            <a:r>
              <a:rPr lang="en-US" dirty="0" err="1"/>
              <a:t>đổi</a:t>
            </a:r>
            <a:r>
              <a:rPr lang="en-US" dirty="0"/>
              <a:t> </a:t>
            </a:r>
            <a:r>
              <a:rPr lang="en-US" dirty="0" err="1"/>
              <a:t>kiểu</a:t>
            </a:r>
            <a:r>
              <a:rPr lang="en-US" dirty="0"/>
              <a:t> </a:t>
            </a:r>
            <a:r>
              <a:rPr lang="en-US" dirty="0" err="1"/>
              <a:t>dữ</a:t>
            </a:r>
            <a:r>
              <a:rPr lang="en-US" dirty="0"/>
              <a:t> </a:t>
            </a:r>
            <a:r>
              <a:rPr lang="en-US" dirty="0" err="1"/>
              <a:t>liệu</a:t>
            </a:r>
            <a:endParaRPr lang="en-US" dirty="0"/>
          </a:p>
          <a:p>
            <a:pPr marL="450850">
              <a:buFont typeface="+mj-lt"/>
              <a:buAutoNum type="arabicPeriod"/>
            </a:pPr>
            <a:r>
              <a:rPr lang="en-US" dirty="0" err="1">
                <a:solidFill>
                  <a:schemeClr val="bg1">
                    <a:lumMod val="50000"/>
                  </a:schemeClr>
                </a:solidFill>
              </a:rPr>
              <a:t>Chú</a:t>
            </a:r>
            <a:r>
              <a:rPr lang="en-US" dirty="0">
                <a:solidFill>
                  <a:schemeClr val="bg1">
                    <a:lumMod val="50000"/>
                  </a:schemeClr>
                </a:solidFill>
              </a:rPr>
              <a:t> </a:t>
            </a:r>
            <a:r>
              <a:rPr lang="en-US" dirty="0" err="1">
                <a:solidFill>
                  <a:schemeClr val="bg1">
                    <a:lumMod val="50000"/>
                  </a:schemeClr>
                </a:solidFill>
              </a:rPr>
              <a:t>thích</a:t>
            </a:r>
            <a:r>
              <a:rPr lang="en-US" dirty="0">
                <a:solidFill>
                  <a:schemeClr val="bg1">
                    <a:lumMod val="50000"/>
                  </a:schemeClr>
                </a:solidFill>
              </a:rPr>
              <a:t> </a:t>
            </a:r>
            <a:r>
              <a:rPr lang="en-US" dirty="0" err="1">
                <a:solidFill>
                  <a:schemeClr val="bg1">
                    <a:lumMod val="50000"/>
                  </a:schemeClr>
                </a:solidFill>
              </a:rPr>
              <a:t>trong</a:t>
            </a:r>
            <a:r>
              <a:rPr lang="en-US" dirty="0">
                <a:solidFill>
                  <a:schemeClr val="bg1">
                    <a:lumMod val="50000"/>
                  </a:schemeClr>
                </a:solidFill>
              </a:rPr>
              <a:t> Python (comment)</a:t>
            </a:r>
          </a:p>
          <a:p>
            <a:pPr marL="450850">
              <a:buFont typeface="+mj-lt"/>
              <a:buAutoNum type="arabicPeriod"/>
            </a:pPr>
            <a:r>
              <a:rPr lang="en-US" dirty="0" err="1">
                <a:solidFill>
                  <a:schemeClr val="bg1">
                    <a:lumMod val="50000"/>
                  </a:schemeClr>
                </a:solidFill>
              </a:rPr>
              <a:t>Nhập</a:t>
            </a:r>
            <a:r>
              <a:rPr lang="en-US" dirty="0">
                <a:solidFill>
                  <a:schemeClr val="bg1">
                    <a:lumMod val="50000"/>
                  </a:schemeClr>
                </a:solidFill>
              </a:rPr>
              <a:t>/</a:t>
            </a:r>
            <a:r>
              <a:rPr lang="en-US" dirty="0" err="1">
                <a:solidFill>
                  <a:schemeClr val="bg1">
                    <a:lumMod val="50000"/>
                  </a:schemeClr>
                </a:solidFill>
              </a:rPr>
              <a:t>Xuất</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r>
              <a:rPr lang="en-US" dirty="0">
                <a:solidFill>
                  <a:schemeClr val="bg1">
                    <a:lumMod val="50000"/>
                  </a:schemeClr>
                </a:solidFill>
              </a:rPr>
              <a:t> </a:t>
            </a:r>
            <a:r>
              <a:rPr lang="en-US" dirty="0" err="1">
                <a:solidFill>
                  <a:schemeClr val="bg1">
                    <a:lumMod val="50000"/>
                  </a:schemeClr>
                </a:solidFill>
              </a:rPr>
              <a:t>trên</a:t>
            </a:r>
            <a:r>
              <a:rPr lang="en-US" dirty="0">
                <a:solidFill>
                  <a:schemeClr val="bg1">
                    <a:lumMod val="50000"/>
                  </a:schemeClr>
                </a:solidFill>
              </a:rPr>
              <a:t> shell (Input/Output)</a:t>
            </a:r>
          </a:p>
        </p:txBody>
      </p:sp>
    </p:spTree>
    <p:custDataLst>
      <p:tags r:id="rId1"/>
    </p:custDataLst>
    <p:extLst>
      <p:ext uri="{BB962C8B-B14F-4D97-AF65-F5344CB8AC3E}">
        <p14:creationId xmlns:p14="http://schemas.microsoft.com/office/powerpoint/2010/main" val="2294576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4. Chuyển đổi kiểu dữ liệu</a:t>
            </a:r>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a:t>Các phương thức chuyển đổi kiểu dữ liệu</a:t>
            </a:r>
          </a:p>
        </p:txBody>
      </p:sp>
      <p:graphicFrame>
        <p:nvGraphicFramePr>
          <p:cNvPr id="6" name="Table 2">
            <a:extLst>
              <a:ext uri="{FF2B5EF4-FFF2-40B4-BE49-F238E27FC236}">
                <a16:creationId xmlns:a16="http://schemas.microsoft.com/office/drawing/2014/main" id="{E877F4E1-7333-480F-B91E-4409E01753EB}"/>
              </a:ext>
            </a:extLst>
          </p:cNvPr>
          <p:cNvGraphicFramePr>
            <a:graphicFrameLocks noGrp="1"/>
          </p:cNvGraphicFramePr>
          <p:nvPr>
            <p:extLst>
              <p:ext uri="{D42A27DB-BD31-4B8C-83A1-F6EECF244321}">
                <p14:modId xmlns:p14="http://schemas.microsoft.com/office/powerpoint/2010/main" val="3098471908"/>
              </p:ext>
            </p:extLst>
          </p:nvPr>
        </p:nvGraphicFramePr>
        <p:xfrm>
          <a:off x="1127448" y="1700808"/>
          <a:ext cx="9700258" cy="4802027"/>
        </p:xfrm>
        <a:graphic>
          <a:graphicData uri="http://schemas.openxmlformats.org/drawingml/2006/table">
            <a:tbl>
              <a:tblPr firstRow="1" bandRow="1">
                <a:tableStyleId>{93296810-A885-4BE3-A3E7-6D5BEEA58F35}</a:tableStyleId>
              </a:tblPr>
              <a:tblGrid>
                <a:gridCol w="2134752">
                  <a:extLst>
                    <a:ext uri="{9D8B030D-6E8A-4147-A177-3AD203B41FA5}">
                      <a16:colId xmlns:a16="http://schemas.microsoft.com/office/drawing/2014/main" val="4122184696"/>
                    </a:ext>
                  </a:extLst>
                </a:gridCol>
                <a:gridCol w="4698898">
                  <a:extLst>
                    <a:ext uri="{9D8B030D-6E8A-4147-A177-3AD203B41FA5}">
                      <a16:colId xmlns:a16="http://schemas.microsoft.com/office/drawing/2014/main" val="1439014570"/>
                    </a:ext>
                  </a:extLst>
                </a:gridCol>
                <a:gridCol w="2866608">
                  <a:extLst>
                    <a:ext uri="{9D8B030D-6E8A-4147-A177-3AD203B41FA5}">
                      <a16:colId xmlns:a16="http://schemas.microsoft.com/office/drawing/2014/main" val="2457100674"/>
                    </a:ext>
                  </a:extLst>
                </a:gridCol>
              </a:tblGrid>
              <a:tr h="355783">
                <a:tc>
                  <a:txBody>
                    <a:bodyPr/>
                    <a:lstStyle/>
                    <a:p>
                      <a:pPr algn="ctr">
                        <a:spcBef>
                          <a:spcPts val="0"/>
                        </a:spcBef>
                        <a:spcAft>
                          <a:spcPts val="0"/>
                        </a:spcAft>
                      </a:pPr>
                      <a:r>
                        <a:rPr lang="en-US" sz="1800" dirty="0" err="1"/>
                        <a:t>Phương</a:t>
                      </a:r>
                      <a:r>
                        <a:rPr lang="en-US" sz="1800" dirty="0"/>
                        <a:t> </a:t>
                      </a:r>
                      <a:r>
                        <a:rPr lang="en-US" sz="1800" dirty="0" err="1"/>
                        <a:t>thức</a:t>
                      </a:r>
                      <a:endParaRPr lang="en-US" sz="1800" dirty="0"/>
                    </a:p>
                  </a:txBody>
                  <a:tcPr/>
                </a:tc>
                <a:tc>
                  <a:txBody>
                    <a:bodyPr/>
                    <a:lstStyle/>
                    <a:p>
                      <a:pPr algn="ctr">
                        <a:spcBef>
                          <a:spcPts val="0"/>
                        </a:spcBef>
                        <a:spcAft>
                          <a:spcPts val="0"/>
                        </a:spcAft>
                      </a:pPr>
                      <a:r>
                        <a:rPr lang="en-US" sz="1800" dirty="0" err="1"/>
                        <a:t>Mô</a:t>
                      </a:r>
                      <a:r>
                        <a:rPr lang="en-US" sz="1800" dirty="0"/>
                        <a:t> </a:t>
                      </a:r>
                      <a:r>
                        <a:rPr lang="en-US" sz="1800" dirty="0" err="1"/>
                        <a:t>tả</a:t>
                      </a:r>
                      <a:endParaRPr lang="en-US" sz="1800" dirty="0"/>
                    </a:p>
                  </a:txBody>
                  <a:tcPr/>
                </a:tc>
                <a:tc>
                  <a:txBody>
                    <a:bodyPr/>
                    <a:lstStyle/>
                    <a:p>
                      <a:pPr algn="ctr">
                        <a:spcBef>
                          <a:spcPts val="0"/>
                        </a:spcBef>
                        <a:spcAft>
                          <a:spcPts val="0"/>
                        </a:spcAft>
                      </a:pPr>
                      <a:r>
                        <a:rPr lang="en-US" sz="1800" dirty="0" err="1"/>
                        <a:t>Ví</a:t>
                      </a:r>
                      <a:r>
                        <a:rPr lang="en-US" sz="1800" dirty="0"/>
                        <a:t> </a:t>
                      </a:r>
                      <a:r>
                        <a:rPr lang="en-US" sz="1800" dirty="0" err="1"/>
                        <a:t>dụ</a:t>
                      </a:r>
                      <a:endParaRPr lang="en-US" sz="1800" dirty="0"/>
                    </a:p>
                  </a:txBody>
                  <a:tcPr/>
                </a:tc>
                <a:extLst>
                  <a:ext uri="{0D108BD9-81ED-4DB2-BD59-A6C34878D82A}">
                    <a16:rowId xmlns:a16="http://schemas.microsoft.com/office/drawing/2014/main" val="4026491541"/>
                  </a:ext>
                </a:extLst>
              </a:tr>
              <a:tr h="800513">
                <a:tc rowSpan="2">
                  <a:txBody>
                    <a:bodyPr/>
                    <a:lstStyle/>
                    <a:p>
                      <a:pPr marL="0" lvl="2" algn="just" eaLnBrk="1" hangingPunct="1">
                        <a:lnSpc>
                          <a:spcPct val="100000"/>
                        </a:lnSpc>
                        <a:spcBef>
                          <a:spcPts val="0"/>
                        </a:spcBef>
                        <a:spcAft>
                          <a:spcPts val="0"/>
                        </a:spcAft>
                      </a:pPr>
                      <a:r>
                        <a:rPr lang="en-US" altLang="en-US" sz="1600" b="0" dirty="0">
                          <a:latin typeface="Consolas" panose="020B0609020204030204" pitchFamily="49" charset="0"/>
                          <a:ea typeface="+mn-ea"/>
                          <a:cs typeface="Courier New" panose="02070309020205020404" pitchFamily="49" charset="0"/>
                        </a:rPr>
                        <a:t>int(x [,base])</a:t>
                      </a:r>
                    </a:p>
                  </a:txBody>
                  <a:tcPr/>
                </a:tc>
                <a:tc rowSpan="2">
                  <a:txBody>
                    <a:bodyPr/>
                    <a:lstStyle/>
                    <a:p>
                      <a:pPr marL="0" lvl="2" algn="just" eaLnBrk="1" hangingPunct="1">
                        <a:lnSpc>
                          <a:spcPct val="100000"/>
                        </a:lnSpc>
                        <a:spcBef>
                          <a:spcPts val="0"/>
                        </a:spcBef>
                        <a:spcAft>
                          <a:spcPts val="0"/>
                        </a:spcAft>
                      </a:pPr>
                      <a:r>
                        <a:rPr lang="en-US" altLang="en-US" sz="1600" kern="0" dirty="0" err="1">
                          <a:latin typeface="Consolas" panose="020B0609020204030204" pitchFamily="49" charset="0"/>
                          <a:cs typeface="Courier New" panose="02070309020205020404" pitchFamily="49" charset="0"/>
                        </a:rPr>
                        <a:t>Chuyển</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đổi</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giá</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trị</a:t>
                      </a:r>
                      <a:r>
                        <a:rPr lang="en-US" altLang="en-US" sz="1600" kern="0" dirty="0">
                          <a:latin typeface="Consolas" panose="020B0609020204030204" pitchFamily="49" charset="0"/>
                          <a:cs typeface="Courier New" panose="02070309020205020404" pitchFamily="49" charset="0"/>
                        </a:rPr>
                        <a:t> x </a:t>
                      </a:r>
                      <a:r>
                        <a:rPr lang="en-US" altLang="en-US" sz="1600" kern="0" dirty="0" err="1">
                          <a:latin typeface="Consolas" panose="020B0609020204030204" pitchFamily="49" charset="0"/>
                          <a:cs typeface="Courier New" panose="02070309020205020404" pitchFamily="49" charset="0"/>
                        </a:rPr>
                        <a:t>thành</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số</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nguyên</a:t>
                      </a:r>
                      <a:r>
                        <a:rPr lang="en-US" altLang="en-US" sz="1600" kern="0" dirty="0">
                          <a:latin typeface="Consolas" panose="020B0609020204030204" pitchFamily="49" charset="0"/>
                          <a:cs typeface="Courier New" panose="02070309020205020404" pitchFamily="49" charset="0"/>
                        </a:rPr>
                        <a:t> (integer) </a:t>
                      </a:r>
                      <a:r>
                        <a:rPr lang="en-US" altLang="en-US" sz="1600" kern="0" dirty="0" err="1">
                          <a:latin typeface="Consolas" panose="020B0609020204030204" pitchFamily="49" charset="0"/>
                          <a:cs typeface="Courier New" panose="02070309020205020404" pitchFamily="49" charset="0"/>
                        </a:rPr>
                        <a:t>theo</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cơ</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số</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chỉ</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định</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nếu</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có</a:t>
                      </a:r>
                      <a:r>
                        <a:rPr lang="en-US" altLang="en-US" sz="1600" kern="0" dirty="0">
                          <a:latin typeface="Consolas" panose="020B0609020204030204" pitchFamily="49" charset="0"/>
                          <a:cs typeface="Courier New" panose="02070309020205020404" pitchFamily="49" charset="0"/>
                        </a:rPr>
                        <a:t>)</a:t>
                      </a:r>
                    </a:p>
                  </a:txBody>
                  <a:tcPr/>
                </a:tc>
                <a:tc>
                  <a:txBody>
                    <a:bodyPr/>
                    <a:lstStyle/>
                    <a:p>
                      <a:pPr marL="0" lvl="2" algn="just" defTabSz="914400" rtl="0" eaLnBrk="1" latinLnBrk="0" hangingPunct="1">
                        <a:lnSpc>
                          <a:spcPct val="100000"/>
                        </a:lnSpc>
                        <a:spcBef>
                          <a:spcPts val="0"/>
                        </a:spcBef>
                        <a:spcAft>
                          <a:spcPts val="0"/>
                        </a:spcAft>
                      </a:pPr>
                      <a:r>
                        <a:rPr lang="en-US" altLang="en-US" sz="1600" kern="0" dirty="0">
                          <a:solidFill>
                            <a:schemeClr val="dk1"/>
                          </a:solidFill>
                          <a:latin typeface="Consolas" panose="020B0609020204030204" pitchFamily="49" charset="0"/>
                          <a:ea typeface="+mn-ea"/>
                          <a:cs typeface="Courier New" panose="02070309020205020404" pitchFamily="49" charset="0"/>
                        </a:rPr>
                        <a:t>a = </a:t>
                      </a:r>
                      <a:r>
                        <a:rPr lang="en-US" sz="1600" kern="0" dirty="0">
                          <a:solidFill>
                            <a:schemeClr val="dk1"/>
                          </a:solidFill>
                          <a:latin typeface="Consolas" panose="020B0609020204030204" pitchFamily="49" charset="0"/>
                          <a:ea typeface="+mn-ea"/>
                          <a:cs typeface="Courier New" panose="02070309020205020404" pitchFamily="49" charset="0"/>
                        </a:rPr>
                        <a:t>'</a:t>
                      </a:r>
                      <a:r>
                        <a:rPr lang="en-US" altLang="en-US" sz="1600" kern="0" dirty="0">
                          <a:solidFill>
                            <a:schemeClr val="dk1"/>
                          </a:solidFill>
                          <a:latin typeface="Consolas" panose="020B0609020204030204" pitchFamily="49" charset="0"/>
                          <a:ea typeface="+mn-ea"/>
                          <a:cs typeface="Courier New" panose="02070309020205020404" pitchFamily="49" charset="0"/>
                        </a:rPr>
                        <a:t>10</a:t>
                      </a:r>
                      <a:r>
                        <a:rPr lang="en-US" sz="1600" kern="0" dirty="0">
                          <a:solidFill>
                            <a:schemeClr val="dk1"/>
                          </a:solidFill>
                          <a:latin typeface="Consolas" panose="020B0609020204030204" pitchFamily="49" charset="0"/>
                          <a:ea typeface="+mn-ea"/>
                          <a:cs typeface="Courier New" panose="02070309020205020404" pitchFamily="49" charset="0"/>
                        </a:rPr>
                        <a:t>'</a:t>
                      </a:r>
                    </a:p>
                    <a:p>
                      <a:pPr marL="0" lvl="2" algn="just" defTabSz="914400" rtl="0" eaLnBrk="1" latinLnBrk="0" hangingPunct="1">
                        <a:lnSpc>
                          <a:spcPct val="100000"/>
                        </a:lnSpc>
                        <a:spcBef>
                          <a:spcPts val="0"/>
                        </a:spcBef>
                        <a:spcAft>
                          <a:spcPts val="0"/>
                        </a:spcAft>
                      </a:pPr>
                      <a:r>
                        <a:rPr lang="en-US" altLang="en-US" sz="1600" kern="0" dirty="0">
                          <a:solidFill>
                            <a:schemeClr val="dk1"/>
                          </a:solidFill>
                          <a:latin typeface="Consolas" panose="020B0609020204030204" pitchFamily="49" charset="0"/>
                          <a:ea typeface="+mn-ea"/>
                          <a:cs typeface="Courier New" panose="02070309020205020404" pitchFamily="49" charset="0"/>
                        </a:rPr>
                        <a:t>b = 15</a:t>
                      </a:r>
                    </a:p>
                    <a:p>
                      <a:pPr marL="0" lvl="2" algn="just" defTabSz="914400" rtl="0" eaLnBrk="1" latinLnBrk="0" hangingPunct="1">
                        <a:lnSpc>
                          <a:spcPct val="100000"/>
                        </a:lnSpc>
                        <a:spcBef>
                          <a:spcPts val="0"/>
                        </a:spcBef>
                        <a:spcAft>
                          <a:spcPts val="0"/>
                        </a:spcAft>
                      </a:pPr>
                      <a:r>
                        <a:rPr lang="en-US" altLang="en-US" sz="1600" kern="0" dirty="0">
                          <a:solidFill>
                            <a:schemeClr val="dk1"/>
                          </a:solidFill>
                          <a:latin typeface="Consolas" panose="020B0609020204030204" pitchFamily="49" charset="0"/>
                          <a:ea typeface="+mn-ea"/>
                          <a:cs typeface="Courier New" panose="02070309020205020404" pitchFamily="49" charset="0"/>
                        </a:rPr>
                        <a:t>print(</a:t>
                      </a:r>
                      <a:r>
                        <a:rPr lang="en-US" altLang="en-US" sz="1600" kern="0" dirty="0">
                          <a:solidFill>
                            <a:srgbClr val="FF0000"/>
                          </a:solidFill>
                          <a:latin typeface="Consolas" panose="020B0609020204030204" pitchFamily="49" charset="0"/>
                          <a:ea typeface="+mn-ea"/>
                          <a:cs typeface="Courier New" panose="02070309020205020404" pitchFamily="49" charset="0"/>
                        </a:rPr>
                        <a:t>int</a:t>
                      </a:r>
                      <a:r>
                        <a:rPr lang="en-US" altLang="en-US" sz="1600" kern="0" dirty="0">
                          <a:solidFill>
                            <a:schemeClr val="dk1"/>
                          </a:solidFill>
                          <a:latin typeface="Consolas" panose="020B0609020204030204" pitchFamily="49" charset="0"/>
                          <a:ea typeface="+mn-ea"/>
                          <a:cs typeface="Courier New" panose="02070309020205020404" pitchFamily="49" charset="0"/>
                        </a:rPr>
                        <a:t>(a) + b)</a:t>
                      </a:r>
                    </a:p>
                  </a:txBody>
                  <a:tcPr/>
                </a:tc>
                <a:extLst>
                  <a:ext uri="{0D108BD9-81ED-4DB2-BD59-A6C34878D82A}">
                    <a16:rowId xmlns:a16="http://schemas.microsoft.com/office/drawing/2014/main" val="3967982125"/>
                  </a:ext>
                </a:extLst>
              </a:tr>
              <a:tr h="326135">
                <a:tc vMerge="1">
                  <a:txBody>
                    <a:bodyPr/>
                    <a:lstStyle/>
                    <a:p>
                      <a:endParaRPr lang="en-US"/>
                    </a:p>
                  </a:txBody>
                  <a:tcPr/>
                </a:tc>
                <a:tc vMerge="1">
                  <a:txBody>
                    <a:bodyPr/>
                    <a:lstStyle/>
                    <a:p>
                      <a:endParaRPr lang="en-US"/>
                    </a:p>
                  </a:txBody>
                  <a:tcPr/>
                </a:tc>
                <a:tc>
                  <a:txBody>
                    <a:bodyPr/>
                    <a:lstStyle/>
                    <a:p>
                      <a:pPr marL="0" lvl="2" algn="just" defTabSz="914400" rtl="0" eaLnBrk="1" latinLnBrk="0" hangingPunct="1">
                        <a:lnSpc>
                          <a:spcPct val="100000"/>
                        </a:lnSpc>
                        <a:spcBef>
                          <a:spcPts val="0"/>
                        </a:spcBef>
                        <a:spcAft>
                          <a:spcPts val="0"/>
                        </a:spcAft>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25</a:t>
                      </a:r>
                    </a:p>
                  </a:txBody>
                  <a:tcPr/>
                </a:tc>
                <a:extLst>
                  <a:ext uri="{0D108BD9-81ED-4DB2-BD59-A6C34878D82A}">
                    <a16:rowId xmlns:a16="http://schemas.microsoft.com/office/drawing/2014/main" val="3785261639"/>
                  </a:ext>
                </a:extLst>
              </a:tr>
              <a:tr h="800513">
                <a:tc rowSpan="2">
                  <a:txBody>
                    <a:bodyPr/>
                    <a:lstStyle/>
                    <a:p>
                      <a:pPr marL="0" lvl="2" algn="just" eaLnBrk="1" hangingPunct="1">
                        <a:lnSpc>
                          <a:spcPct val="100000"/>
                        </a:lnSpc>
                        <a:spcBef>
                          <a:spcPts val="0"/>
                        </a:spcBef>
                        <a:spcAft>
                          <a:spcPts val="0"/>
                        </a:spcAft>
                      </a:pPr>
                      <a:r>
                        <a:rPr lang="en-US" altLang="en-US" sz="1600" b="0" dirty="0">
                          <a:latin typeface="Consolas" panose="020B0609020204030204" pitchFamily="49" charset="0"/>
                          <a:ea typeface="+mn-ea"/>
                          <a:cs typeface="Courier New" panose="02070309020205020404" pitchFamily="49" charset="0"/>
                        </a:rPr>
                        <a:t>float(x)</a:t>
                      </a:r>
                    </a:p>
                  </a:txBody>
                  <a:tcPr/>
                </a:tc>
                <a:tc rowSpan="2">
                  <a:txBody>
                    <a:bodyPr/>
                    <a:lstStyle/>
                    <a:p>
                      <a:pPr marL="0" lvl="2" algn="just" eaLnBrk="1" hangingPunct="1">
                        <a:lnSpc>
                          <a:spcPct val="100000"/>
                        </a:lnSpc>
                        <a:spcBef>
                          <a:spcPts val="0"/>
                        </a:spcBef>
                        <a:spcAft>
                          <a:spcPts val="0"/>
                        </a:spcAft>
                      </a:pPr>
                      <a:r>
                        <a:rPr lang="en-US" altLang="en-US" sz="1600" kern="0" dirty="0" err="1">
                          <a:latin typeface="Consolas" panose="020B0609020204030204" pitchFamily="49" charset="0"/>
                          <a:cs typeface="Courier New" panose="02070309020205020404" pitchFamily="49" charset="0"/>
                        </a:rPr>
                        <a:t>Chuyển</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đổi</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giá</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trị</a:t>
                      </a:r>
                      <a:r>
                        <a:rPr lang="en-US" altLang="en-US" sz="1600" kern="0" dirty="0">
                          <a:latin typeface="Consolas" panose="020B0609020204030204" pitchFamily="49" charset="0"/>
                          <a:cs typeface="Courier New" panose="02070309020205020404" pitchFamily="49" charset="0"/>
                        </a:rPr>
                        <a:t> x </a:t>
                      </a:r>
                      <a:r>
                        <a:rPr lang="en-US" altLang="en-US" sz="1600" kern="0" dirty="0" err="1">
                          <a:latin typeface="Consolas" panose="020B0609020204030204" pitchFamily="49" charset="0"/>
                          <a:cs typeface="Courier New" panose="02070309020205020404" pitchFamily="49" charset="0"/>
                        </a:rPr>
                        <a:t>thành</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số</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thực</a:t>
                      </a:r>
                      <a:r>
                        <a:rPr lang="en-US" altLang="en-US" sz="1600" kern="0" dirty="0">
                          <a:latin typeface="Consolas" panose="020B0609020204030204" pitchFamily="49" charset="0"/>
                          <a:cs typeface="Courier New" panose="02070309020205020404" pitchFamily="49" charset="0"/>
                        </a:rPr>
                        <a:t> (float)</a:t>
                      </a:r>
                    </a:p>
                  </a:txBody>
                  <a:tcPr/>
                </a:tc>
                <a:tc>
                  <a:txBody>
                    <a:bodyPr/>
                    <a:lstStyle/>
                    <a:p>
                      <a:pPr marL="0" lvl="2" algn="just" defTabSz="914400" rtl="0" eaLnBrk="1" latinLnBrk="0" hangingPunct="1">
                        <a:lnSpc>
                          <a:spcPct val="100000"/>
                        </a:lnSpc>
                        <a:spcBef>
                          <a:spcPts val="0"/>
                        </a:spcBef>
                        <a:spcAft>
                          <a:spcPts val="0"/>
                        </a:spcAft>
                      </a:pPr>
                      <a:r>
                        <a:rPr lang="en-US" altLang="en-US" sz="1600" kern="0">
                          <a:solidFill>
                            <a:schemeClr val="dk1"/>
                          </a:solidFill>
                          <a:latin typeface="Consolas" panose="020B0609020204030204" pitchFamily="49" charset="0"/>
                          <a:ea typeface="+mn-ea"/>
                          <a:cs typeface="Courier New" panose="02070309020205020404" pitchFamily="49" charset="0"/>
                        </a:rPr>
                        <a:t>a = </a:t>
                      </a:r>
                      <a:r>
                        <a:rPr lang="en-US" sz="1600" kern="0">
                          <a:solidFill>
                            <a:schemeClr val="dk1"/>
                          </a:solidFill>
                          <a:latin typeface="Consolas" panose="020B0609020204030204" pitchFamily="49" charset="0"/>
                          <a:ea typeface="+mn-ea"/>
                          <a:cs typeface="Courier New" panose="02070309020205020404" pitchFamily="49" charset="0"/>
                        </a:rPr>
                        <a:t>'</a:t>
                      </a:r>
                      <a:r>
                        <a:rPr lang="en-US" altLang="en-US" sz="1600" kern="0">
                          <a:solidFill>
                            <a:schemeClr val="dk1"/>
                          </a:solidFill>
                          <a:latin typeface="Consolas" panose="020B0609020204030204" pitchFamily="49" charset="0"/>
                          <a:ea typeface="+mn-ea"/>
                          <a:cs typeface="Courier New" panose="02070309020205020404" pitchFamily="49" charset="0"/>
                        </a:rPr>
                        <a:t>10.5</a:t>
                      </a:r>
                      <a:r>
                        <a:rPr lang="en-US" sz="1600" kern="0">
                          <a:solidFill>
                            <a:schemeClr val="dk1"/>
                          </a:solidFill>
                          <a:latin typeface="Consolas" panose="020B0609020204030204" pitchFamily="49" charset="0"/>
                          <a:ea typeface="+mn-ea"/>
                          <a:cs typeface="Courier New" panose="02070309020205020404" pitchFamily="49" charset="0"/>
                        </a:rPr>
                        <a:t>'</a:t>
                      </a:r>
                    </a:p>
                    <a:p>
                      <a:pPr marL="0" lvl="2" algn="just" defTabSz="914400" rtl="0" eaLnBrk="1" latinLnBrk="0" hangingPunct="1">
                        <a:lnSpc>
                          <a:spcPct val="100000"/>
                        </a:lnSpc>
                        <a:spcBef>
                          <a:spcPts val="0"/>
                        </a:spcBef>
                        <a:spcAft>
                          <a:spcPts val="0"/>
                        </a:spcAft>
                      </a:pPr>
                      <a:r>
                        <a:rPr lang="en-US" altLang="en-US" sz="1600" kern="0">
                          <a:solidFill>
                            <a:schemeClr val="dk1"/>
                          </a:solidFill>
                          <a:latin typeface="Consolas" panose="020B0609020204030204" pitchFamily="49" charset="0"/>
                          <a:ea typeface="+mn-ea"/>
                          <a:cs typeface="Courier New" panose="02070309020205020404" pitchFamily="49" charset="0"/>
                        </a:rPr>
                        <a:t>b = 15</a:t>
                      </a:r>
                    </a:p>
                    <a:p>
                      <a:pPr marL="0" lvl="2" algn="just" defTabSz="914400" rtl="0" eaLnBrk="1" latinLnBrk="0" hangingPunct="1">
                        <a:lnSpc>
                          <a:spcPct val="100000"/>
                        </a:lnSpc>
                        <a:spcBef>
                          <a:spcPts val="0"/>
                        </a:spcBef>
                        <a:spcAft>
                          <a:spcPts val="0"/>
                        </a:spcAft>
                      </a:pPr>
                      <a:r>
                        <a:rPr lang="en-US" altLang="en-US" sz="1600" kern="0">
                          <a:solidFill>
                            <a:schemeClr val="dk1"/>
                          </a:solidFill>
                          <a:latin typeface="Consolas" panose="020B0609020204030204" pitchFamily="49" charset="0"/>
                          <a:ea typeface="+mn-ea"/>
                          <a:cs typeface="Courier New" panose="02070309020205020404" pitchFamily="49" charset="0"/>
                        </a:rPr>
                        <a:t>print(</a:t>
                      </a:r>
                      <a:r>
                        <a:rPr lang="en-US" altLang="en-US" sz="1600" kern="0">
                          <a:solidFill>
                            <a:srgbClr val="FF0000"/>
                          </a:solidFill>
                          <a:latin typeface="Consolas" panose="020B0609020204030204" pitchFamily="49" charset="0"/>
                          <a:ea typeface="+mn-ea"/>
                          <a:cs typeface="Courier New" panose="02070309020205020404" pitchFamily="49" charset="0"/>
                        </a:rPr>
                        <a:t>float</a:t>
                      </a:r>
                      <a:r>
                        <a:rPr lang="en-US" altLang="en-US" sz="1600" kern="0">
                          <a:solidFill>
                            <a:schemeClr val="dk1"/>
                          </a:solidFill>
                          <a:latin typeface="Consolas" panose="020B0609020204030204" pitchFamily="49" charset="0"/>
                          <a:ea typeface="+mn-ea"/>
                          <a:cs typeface="Courier New" panose="02070309020205020404" pitchFamily="49" charset="0"/>
                        </a:rPr>
                        <a:t>(a) + b)</a:t>
                      </a:r>
                    </a:p>
                  </a:txBody>
                  <a:tcPr/>
                </a:tc>
                <a:extLst>
                  <a:ext uri="{0D108BD9-81ED-4DB2-BD59-A6C34878D82A}">
                    <a16:rowId xmlns:a16="http://schemas.microsoft.com/office/drawing/2014/main" val="3629402551"/>
                  </a:ext>
                </a:extLst>
              </a:tr>
              <a:tr h="326135">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Kết quả: 25.5</a:t>
                      </a:r>
                    </a:p>
                  </a:txBody>
                  <a:tcPr/>
                </a:tc>
                <a:extLst>
                  <a:ext uri="{0D108BD9-81ED-4DB2-BD59-A6C34878D82A}">
                    <a16:rowId xmlns:a16="http://schemas.microsoft.com/office/drawing/2014/main" val="2612324341"/>
                  </a:ext>
                </a:extLst>
              </a:tr>
              <a:tr h="870107">
                <a:tc rowSpan="2">
                  <a:txBody>
                    <a:bodyPr/>
                    <a:lstStyle/>
                    <a:p>
                      <a:pPr marL="0" lvl="2" algn="just" eaLnBrk="1" hangingPunct="1">
                        <a:lnSpc>
                          <a:spcPct val="100000"/>
                        </a:lnSpc>
                        <a:spcBef>
                          <a:spcPts val="0"/>
                        </a:spcBef>
                        <a:spcAft>
                          <a:spcPts val="0"/>
                        </a:spcAft>
                      </a:pPr>
                      <a:r>
                        <a:rPr lang="en-US" altLang="en-US" sz="1600" b="0">
                          <a:latin typeface="Consolas" panose="020B0609020204030204" pitchFamily="49" charset="0"/>
                          <a:ea typeface="+mn-ea"/>
                          <a:cs typeface="Courier New" panose="02070309020205020404" pitchFamily="49" charset="0"/>
                        </a:rPr>
                        <a:t>str(x)</a:t>
                      </a:r>
                    </a:p>
                  </a:txBody>
                  <a:tcPr/>
                </a:tc>
                <a:tc rowSpan="2">
                  <a:txBody>
                    <a:bodyPr/>
                    <a:lstStyle/>
                    <a:p>
                      <a:pPr marL="0" lvl="2" algn="just" eaLnBrk="1" hangingPunct="1">
                        <a:lnSpc>
                          <a:spcPct val="100000"/>
                        </a:lnSpc>
                        <a:spcBef>
                          <a:spcPts val="0"/>
                        </a:spcBef>
                        <a:spcAft>
                          <a:spcPts val="0"/>
                        </a:spcAft>
                      </a:pPr>
                      <a:r>
                        <a:rPr lang="en-US" altLang="en-US" sz="1600" kern="0" dirty="0" err="1">
                          <a:latin typeface="Consolas" panose="020B0609020204030204" pitchFamily="49" charset="0"/>
                          <a:cs typeface="Courier New" panose="02070309020205020404" pitchFamily="49" charset="0"/>
                        </a:rPr>
                        <a:t>Chuyển</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đổi</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giá</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trị</a:t>
                      </a:r>
                      <a:r>
                        <a:rPr lang="en-US" altLang="en-US" sz="1600" kern="0" dirty="0">
                          <a:latin typeface="Consolas" panose="020B0609020204030204" pitchFamily="49" charset="0"/>
                          <a:cs typeface="Courier New" panose="02070309020205020404" pitchFamily="49" charset="0"/>
                        </a:rPr>
                        <a:t> x </a:t>
                      </a:r>
                      <a:r>
                        <a:rPr lang="en-US" altLang="en-US" sz="1600" kern="0" dirty="0" err="1">
                          <a:latin typeface="Consolas" panose="020B0609020204030204" pitchFamily="49" charset="0"/>
                          <a:cs typeface="Courier New" panose="02070309020205020404" pitchFamily="49" charset="0"/>
                        </a:rPr>
                        <a:t>thành</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chuỗi</a:t>
                      </a:r>
                      <a:r>
                        <a:rPr lang="en-US" altLang="en-US" sz="1600" kern="0" dirty="0">
                          <a:latin typeface="Consolas" panose="020B0609020204030204" pitchFamily="49" charset="0"/>
                          <a:cs typeface="Courier New" panose="02070309020205020404" pitchFamily="49" charset="0"/>
                        </a:rPr>
                        <a:t> (string)</a:t>
                      </a:r>
                    </a:p>
                  </a:txBody>
                  <a:tcPr/>
                </a:tc>
                <a:tc>
                  <a:txBody>
                    <a:bodyPr/>
                    <a:lstStyle/>
                    <a:p>
                      <a:pPr marL="0" lvl="2" algn="just" defTabSz="914400" rtl="0" eaLnBrk="1" latinLnBrk="0" hangingPunct="1">
                        <a:lnSpc>
                          <a:spcPct val="100000"/>
                        </a:lnSpc>
                        <a:spcBef>
                          <a:spcPts val="0"/>
                        </a:spcBef>
                        <a:spcAft>
                          <a:spcPts val="0"/>
                        </a:spcAft>
                      </a:pPr>
                      <a:r>
                        <a:rPr lang="en-US" altLang="en-US" sz="1600" kern="0">
                          <a:solidFill>
                            <a:schemeClr val="dk1"/>
                          </a:solidFill>
                          <a:latin typeface="Consolas" panose="020B0609020204030204" pitchFamily="49" charset="0"/>
                          <a:ea typeface="+mn-ea"/>
                          <a:cs typeface="Courier New" panose="02070309020205020404" pitchFamily="49" charset="0"/>
                        </a:rPr>
                        <a:t>a = 10</a:t>
                      </a:r>
                      <a:endParaRPr lang="en-US" sz="1600" kern="0">
                        <a:solidFill>
                          <a:schemeClr val="dk1"/>
                        </a:solidFill>
                        <a:latin typeface="Consolas" panose="020B0609020204030204" pitchFamily="49" charset="0"/>
                        <a:ea typeface="+mn-ea"/>
                        <a:cs typeface="Courier New" panose="02070309020205020404" pitchFamily="49" charset="0"/>
                      </a:endParaRPr>
                    </a:p>
                    <a:p>
                      <a:pPr marL="0" lvl="2" algn="just" defTabSz="914400" rtl="0" eaLnBrk="1" latinLnBrk="0" hangingPunct="1">
                        <a:lnSpc>
                          <a:spcPct val="100000"/>
                        </a:lnSpc>
                        <a:spcBef>
                          <a:spcPts val="0"/>
                        </a:spcBef>
                        <a:spcAft>
                          <a:spcPts val="0"/>
                        </a:spcAft>
                      </a:pPr>
                      <a:r>
                        <a:rPr lang="en-US" altLang="en-US" sz="1600" kern="0">
                          <a:solidFill>
                            <a:schemeClr val="dk1"/>
                          </a:solidFill>
                          <a:latin typeface="Consolas" panose="020B0609020204030204" pitchFamily="49" charset="0"/>
                          <a:ea typeface="+mn-ea"/>
                          <a:cs typeface="Courier New" panose="02070309020205020404" pitchFamily="49" charset="0"/>
                        </a:rPr>
                        <a:t>b = 15</a:t>
                      </a:r>
                    </a:p>
                    <a:p>
                      <a:pPr marL="0" lvl="2" algn="just" defTabSz="914400" rtl="0" eaLnBrk="1" latinLnBrk="0" hangingPunct="1">
                        <a:lnSpc>
                          <a:spcPct val="100000"/>
                        </a:lnSpc>
                        <a:spcBef>
                          <a:spcPts val="0"/>
                        </a:spcBef>
                        <a:spcAft>
                          <a:spcPts val="0"/>
                        </a:spcAft>
                      </a:pPr>
                      <a:r>
                        <a:rPr lang="en-US" altLang="en-US" sz="1600" kern="0">
                          <a:solidFill>
                            <a:schemeClr val="dk1"/>
                          </a:solidFill>
                          <a:latin typeface="Consolas" panose="020B0609020204030204" pitchFamily="49" charset="0"/>
                          <a:ea typeface="+mn-ea"/>
                          <a:cs typeface="Courier New" panose="02070309020205020404" pitchFamily="49" charset="0"/>
                        </a:rPr>
                        <a:t>print(</a:t>
                      </a:r>
                      <a:r>
                        <a:rPr lang="en-US" altLang="en-US" sz="1600" kern="0">
                          <a:solidFill>
                            <a:srgbClr val="FF0000"/>
                          </a:solidFill>
                          <a:latin typeface="Consolas" panose="020B0609020204030204" pitchFamily="49" charset="0"/>
                          <a:ea typeface="+mn-ea"/>
                          <a:cs typeface="Courier New" panose="02070309020205020404" pitchFamily="49" charset="0"/>
                        </a:rPr>
                        <a:t>str</a:t>
                      </a:r>
                      <a:r>
                        <a:rPr lang="en-US" altLang="en-US" sz="1600" kern="0">
                          <a:solidFill>
                            <a:schemeClr val="dk1"/>
                          </a:solidFill>
                          <a:latin typeface="Consolas" panose="020B0609020204030204" pitchFamily="49" charset="0"/>
                          <a:ea typeface="+mn-ea"/>
                          <a:cs typeface="Courier New" panose="02070309020205020404" pitchFamily="49" charset="0"/>
                        </a:rPr>
                        <a:t>(a) + </a:t>
                      </a:r>
                      <a:r>
                        <a:rPr lang="en-US" altLang="en-US" sz="1600" kern="0">
                          <a:solidFill>
                            <a:srgbClr val="FF0000"/>
                          </a:solidFill>
                          <a:latin typeface="Consolas" panose="020B0609020204030204" pitchFamily="49" charset="0"/>
                          <a:ea typeface="+mn-ea"/>
                          <a:cs typeface="Courier New" panose="02070309020205020404" pitchFamily="49" charset="0"/>
                        </a:rPr>
                        <a:t>str</a:t>
                      </a:r>
                      <a:r>
                        <a:rPr lang="en-US" altLang="en-US" sz="1600" kern="0">
                          <a:solidFill>
                            <a:schemeClr val="dk1"/>
                          </a:solidFill>
                          <a:latin typeface="Consolas" panose="020B0609020204030204" pitchFamily="49" charset="0"/>
                          <a:ea typeface="+mn-ea"/>
                          <a:cs typeface="Courier New" panose="02070309020205020404" pitchFamily="49" charset="0"/>
                        </a:rPr>
                        <a:t>(b))</a:t>
                      </a:r>
                    </a:p>
                  </a:txBody>
                  <a:tcPr/>
                </a:tc>
                <a:extLst>
                  <a:ext uri="{0D108BD9-81ED-4DB2-BD59-A6C34878D82A}">
                    <a16:rowId xmlns:a16="http://schemas.microsoft.com/office/drawing/2014/main" val="1358491362"/>
                  </a:ext>
                </a:extLst>
              </a:tr>
              <a:tr h="326135">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Kết quả: 1015</a:t>
                      </a:r>
                    </a:p>
                  </a:txBody>
                  <a:tcPr/>
                </a:tc>
                <a:extLst>
                  <a:ext uri="{0D108BD9-81ED-4DB2-BD59-A6C34878D82A}">
                    <a16:rowId xmlns:a16="http://schemas.microsoft.com/office/drawing/2014/main" val="3975658759"/>
                  </a:ext>
                </a:extLst>
              </a:tr>
              <a:tr h="563324">
                <a:tc rowSpan="2">
                  <a:txBody>
                    <a:bodyPr/>
                    <a:lstStyle/>
                    <a:p>
                      <a:pPr marL="0" lvl="2" algn="just" eaLnBrk="1" hangingPunct="1">
                        <a:lnSpc>
                          <a:spcPct val="100000"/>
                        </a:lnSpc>
                        <a:spcBef>
                          <a:spcPts val="0"/>
                        </a:spcBef>
                        <a:spcAft>
                          <a:spcPts val="0"/>
                        </a:spcAft>
                      </a:pPr>
                      <a:r>
                        <a:rPr lang="en-US" altLang="en-US" sz="1600" b="0">
                          <a:latin typeface="Consolas" panose="020B0609020204030204" pitchFamily="49" charset="0"/>
                          <a:ea typeface="+mn-ea"/>
                          <a:cs typeface="Courier New" panose="02070309020205020404" pitchFamily="49" charset="0"/>
                        </a:rPr>
                        <a:t>eval(str)</a:t>
                      </a:r>
                    </a:p>
                  </a:txBody>
                  <a:tcPr/>
                </a:tc>
                <a:tc rowSpan="2">
                  <a:txBody>
                    <a:bodyPr/>
                    <a:lstStyle/>
                    <a:p>
                      <a:pPr marL="0" lvl="2" algn="just" eaLnBrk="1" hangingPunct="1">
                        <a:lnSpc>
                          <a:spcPct val="100000"/>
                        </a:lnSpc>
                        <a:spcBef>
                          <a:spcPts val="0"/>
                        </a:spcBef>
                        <a:spcAft>
                          <a:spcPts val="0"/>
                        </a:spcAft>
                      </a:pPr>
                      <a:r>
                        <a:rPr lang="en-US" altLang="en-US" sz="1600" kern="0" dirty="0" err="1">
                          <a:latin typeface="Consolas" panose="020B0609020204030204" pitchFamily="49" charset="0"/>
                          <a:cs typeface="Courier New" panose="02070309020205020404" pitchFamily="49" charset="0"/>
                        </a:rPr>
                        <a:t>Đánh</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giá</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kiểu</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dữ</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liệu</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của</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một</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chuỗi</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và</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trả</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về</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một</a:t>
                      </a:r>
                      <a:r>
                        <a:rPr lang="en-US" altLang="en-US" sz="1600" kern="0" dirty="0">
                          <a:latin typeface="Consolas" panose="020B0609020204030204" pitchFamily="49" charset="0"/>
                          <a:cs typeface="Courier New" panose="02070309020205020404" pitchFamily="49" charset="0"/>
                        </a:rPr>
                        <a:t> object</a:t>
                      </a:r>
                    </a:p>
                  </a:txBody>
                  <a:tcPr/>
                </a:tc>
                <a:tc>
                  <a:txBody>
                    <a:bodyPr/>
                    <a:lstStyle/>
                    <a:p>
                      <a:pPr marL="0" lvl="2" algn="just" defTabSz="914400" rtl="0" eaLnBrk="1" latinLnBrk="0" hangingPunct="1">
                        <a:lnSpc>
                          <a:spcPct val="100000"/>
                        </a:lnSpc>
                        <a:spcBef>
                          <a:spcPts val="0"/>
                        </a:spcBef>
                        <a:spcAft>
                          <a:spcPts val="0"/>
                        </a:spcAft>
                      </a:pPr>
                      <a:r>
                        <a:rPr lang="en-US" sz="1600" kern="0" dirty="0">
                          <a:solidFill>
                            <a:schemeClr val="dk1"/>
                          </a:solidFill>
                          <a:latin typeface="Consolas" panose="020B0609020204030204" pitchFamily="49" charset="0"/>
                          <a:ea typeface="+mn-ea"/>
                          <a:cs typeface="Courier New" panose="02070309020205020404" pitchFamily="49" charset="0"/>
                        </a:rPr>
                        <a:t>c = '</a:t>
                      </a:r>
                      <a:r>
                        <a:rPr lang="en-US" altLang="en-US" sz="1600" kern="0" dirty="0">
                          <a:solidFill>
                            <a:schemeClr val="dk1"/>
                          </a:solidFill>
                          <a:latin typeface="Consolas" panose="020B0609020204030204" pitchFamily="49" charset="0"/>
                          <a:ea typeface="+mn-ea"/>
                          <a:cs typeface="Courier New" panose="02070309020205020404" pitchFamily="49" charset="0"/>
                        </a:rPr>
                        <a:t>10 + 10</a:t>
                      </a:r>
                      <a:r>
                        <a:rPr lang="en-US" sz="1600" kern="0" dirty="0">
                          <a:solidFill>
                            <a:schemeClr val="dk1"/>
                          </a:solidFill>
                          <a:latin typeface="Consolas" panose="020B0609020204030204" pitchFamily="49" charset="0"/>
                          <a:ea typeface="+mn-ea"/>
                          <a:cs typeface="Courier New" panose="02070309020205020404" pitchFamily="49" charset="0"/>
                        </a:rPr>
                        <a:t>'</a:t>
                      </a:r>
                    </a:p>
                    <a:p>
                      <a:pPr marL="0" lvl="2" algn="just" defTabSz="914400" rtl="0" eaLnBrk="1" latinLnBrk="0" hangingPunct="1">
                        <a:lnSpc>
                          <a:spcPct val="100000"/>
                        </a:lnSpc>
                        <a:spcBef>
                          <a:spcPts val="0"/>
                        </a:spcBef>
                        <a:spcAft>
                          <a:spcPts val="0"/>
                        </a:spcAft>
                      </a:pPr>
                      <a:r>
                        <a:rPr lang="en-US" sz="1600" kern="0" dirty="0">
                          <a:solidFill>
                            <a:schemeClr val="dk1"/>
                          </a:solidFill>
                          <a:latin typeface="Consolas" panose="020B0609020204030204" pitchFamily="49" charset="0"/>
                          <a:ea typeface="+mn-ea"/>
                          <a:cs typeface="Courier New" panose="02070309020205020404" pitchFamily="49" charset="0"/>
                        </a:rPr>
                        <a:t>print(</a:t>
                      </a:r>
                      <a:r>
                        <a:rPr lang="en-US" sz="1600" kern="0" dirty="0">
                          <a:solidFill>
                            <a:srgbClr val="FF0000"/>
                          </a:solidFill>
                          <a:latin typeface="Consolas" panose="020B0609020204030204" pitchFamily="49" charset="0"/>
                          <a:ea typeface="+mn-ea"/>
                          <a:cs typeface="Courier New" panose="02070309020205020404" pitchFamily="49" charset="0"/>
                        </a:rPr>
                        <a:t>eval</a:t>
                      </a:r>
                      <a:r>
                        <a:rPr lang="en-US" sz="1600" kern="0" dirty="0">
                          <a:solidFill>
                            <a:schemeClr val="dk1"/>
                          </a:solidFill>
                          <a:latin typeface="Consolas" panose="020B0609020204030204" pitchFamily="49" charset="0"/>
                          <a:ea typeface="+mn-ea"/>
                          <a:cs typeface="Courier New" panose="02070309020205020404" pitchFamily="49" charset="0"/>
                        </a:rPr>
                        <a:t>(c))</a:t>
                      </a:r>
                    </a:p>
                  </a:txBody>
                  <a:tcPr/>
                </a:tc>
                <a:extLst>
                  <a:ext uri="{0D108BD9-81ED-4DB2-BD59-A6C34878D82A}">
                    <a16:rowId xmlns:a16="http://schemas.microsoft.com/office/drawing/2014/main" val="2687388748"/>
                  </a:ext>
                </a:extLst>
              </a:tr>
              <a:tr h="326135">
                <a:tc vMerge="1">
                  <a:txBody>
                    <a:bodyPr/>
                    <a:lstStyle/>
                    <a:p>
                      <a:endParaRPr lang="en-US"/>
                    </a:p>
                  </a:txBody>
                  <a:tcPr/>
                </a:tc>
                <a:tc vMerge="1">
                  <a:txBody>
                    <a:bodyPr/>
                    <a:lstStyle/>
                    <a:p>
                      <a:endParaRPr lang="en-US"/>
                    </a:p>
                  </a:txBody>
                  <a:tcPr/>
                </a:tc>
                <a:tc>
                  <a:txBody>
                    <a:bodyPr/>
                    <a:lstStyle/>
                    <a:p>
                      <a:pPr marL="0" lvl="2" algn="just" defTabSz="914400" rtl="0" eaLnBrk="1" latinLnBrk="0" hangingPunct="1">
                        <a:lnSpc>
                          <a:spcPct val="100000"/>
                        </a:lnSpc>
                        <a:spcBef>
                          <a:spcPts val="0"/>
                        </a:spcBef>
                        <a:spcAft>
                          <a:spcPts val="0"/>
                        </a:spcAft>
                      </a:pPr>
                      <a:r>
                        <a:rPr lang="en-US" sz="1600" kern="0" dirty="0" err="1">
                          <a:solidFill>
                            <a:schemeClr val="dk1"/>
                          </a:solidFill>
                          <a:latin typeface="Consolas" panose="020B0609020204030204" pitchFamily="49" charset="0"/>
                          <a:ea typeface="+mn-ea"/>
                          <a:cs typeface="Courier New" panose="02070309020205020404" pitchFamily="49" charset="0"/>
                        </a:rPr>
                        <a:t>Kết</a:t>
                      </a:r>
                      <a:r>
                        <a:rPr lang="en-US" sz="1600" kern="0" dirty="0">
                          <a:solidFill>
                            <a:schemeClr val="dk1"/>
                          </a:solidFill>
                          <a:latin typeface="Consolas" panose="020B0609020204030204" pitchFamily="49" charset="0"/>
                          <a:ea typeface="+mn-ea"/>
                          <a:cs typeface="Courier New" panose="02070309020205020404" pitchFamily="49" charset="0"/>
                        </a:rPr>
                        <a:t> </a:t>
                      </a:r>
                      <a:r>
                        <a:rPr lang="en-US" sz="1600" kern="0" dirty="0" err="1">
                          <a:solidFill>
                            <a:schemeClr val="dk1"/>
                          </a:solidFill>
                          <a:latin typeface="Consolas" panose="020B0609020204030204" pitchFamily="49" charset="0"/>
                          <a:ea typeface="+mn-ea"/>
                          <a:cs typeface="Courier New" panose="02070309020205020404" pitchFamily="49" charset="0"/>
                        </a:rPr>
                        <a:t>quả</a:t>
                      </a:r>
                      <a:r>
                        <a:rPr lang="en-US" sz="1600" kern="0" dirty="0">
                          <a:solidFill>
                            <a:schemeClr val="dk1"/>
                          </a:solidFill>
                          <a:latin typeface="Consolas" panose="020B0609020204030204" pitchFamily="49" charset="0"/>
                          <a:ea typeface="+mn-ea"/>
                          <a:cs typeface="Courier New" panose="02070309020205020404" pitchFamily="49" charset="0"/>
                        </a:rPr>
                        <a:t>: 20</a:t>
                      </a:r>
                    </a:p>
                  </a:txBody>
                  <a:tcPr/>
                </a:tc>
                <a:extLst>
                  <a:ext uri="{0D108BD9-81ED-4DB2-BD59-A6C34878D82A}">
                    <a16:rowId xmlns:a16="http://schemas.microsoft.com/office/drawing/2014/main" val="61655353"/>
                  </a:ext>
                </a:extLst>
              </a:tr>
            </a:tbl>
          </a:graphicData>
        </a:graphic>
      </p:graphicFrame>
    </p:spTree>
    <p:custDataLst>
      <p:tags r:id="rId1"/>
    </p:custDataLst>
    <p:extLst>
      <p:ext uri="{BB962C8B-B14F-4D97-AF65-F5344CB8AC3E}">
        <p14:creationId xmlns:p14="http://schemas.microsoft.com/office/powerpoint/2010/main" val="3541218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4. Chuyển đổi kiểu dữ liệu</a:t>
            </a:r>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a:t>Các phương thức chuyển đổi kiểu dữ liệu</a:t>
            </a:r>
          </a:p>
        </p:txBody>
      </p:sp>
      <p:graphicFrame>
        <p:nvGraphicFramePr>
          <p:cNvPr id="7" name="Table 2">
            <a:extLst>
              <a:ext uri="{FF2B5EF4-FFF2-40B4-BE49-F238E27FC236}">
                <a16:creationId xmlns:a16="http://schemas.microsoft.com/office/drawing/2014/main" id="{E65EB380-F4FC-4754-9B02-1F2576191461}"/>
              </a:ext>
            </a:extLst>
          </p:cNvPr>
          <p:cNvGraphicFramePr>
            <a:graphicFrameLocks noGrp="1"/>
          </p:cNvGraphicFramePr>
          <p:nvPr>
            <p:extLst>
              <p:ext uri="{D42A27DB-BD31-4B8C-83A1-F6EECF244321}">
                <p14:modId xmlns:p14="http://schemas.microsoft.com/office/powerpoint/2010/main" val="3809746181"/>
              </p:ext>
            </p:extLst>
          </p:nvPr>
        </p:nvGraphicFramePr>
        <p:xfrm>
          <a:off x="1067309" y="1772816"/>
          <a:ext cx="9289031" cy="3501666"/>
        </p:xfrm>
        <a:graphic>
          <a:graphicData uri="http://schemas.openxmlformats.org/drawingml/2006/table">
            <a:tbl>
              <a:tblPr firstRow="1" bandRow="1">
                <a:tableStyleId>{93296810-A885-4BE3-A3E7-6D5BEEA58F35}</a:tableStyleId>
              </a:tblPr>
              <a:tblGrid>
                <a:gridCol w="2779114">
                  <a:extLst>
                    <a:ext uri="{9D8B030D-6E8A-4147-A177-3AD203B41FA5}">
                      <a16:colId xmlns:a16="http://schemas.microsoft.com/office/drawing/2014/main" val="4122184696"/>
                    </a:ext>
                  </a:extLst>
                </a:gridCol>
                <a:gridCol w="2711331">
                  <a:extLst>
                    <a:ext uri="{9D8B030D-6E8A-4147-A177-3AD203B41FA5}">
                      <a16:colId xmlns:a16="http://schemas.microsoft.com/office/drawing/2014/main" val="1439014570"/>
                    </a:ext>
                  </a:extLst>
                </a:gridCol>
                <a:gridCol w="3798586">
                  <a:extLst>
                    <a:ext uri="{9D8B030D-6E8A-4147-A177-3AD203B41FA5}">
                      <a16:colId xmlns:a16="http://schemas.microsoft.com/office/drawing/2014/main" val="2457100674"/>
                    </a:ext>
                  </a:extLst>
                </a:gridCol>
              </a:tblGrid>
              <a:tr h="339017">
                <a:tc>
                  <a:txBody>
                    <a:bodyPr/>
                    <a:lstStyle/>
                    <a:p>
                      <a:pPr algn="ctr">
                        <a:spcBef>
                          <a:spcPts val="0"/>
                        </a:spcBef>
                        <a:spcAft>
                          <a:spcPts val="0"/>
                        </a:spcAft>
                      </a:pPr>
                      <a:r>
                        <a:rPr lang="en-US" dirty="0" err="1"/>
                        <a:t>Phương</a:t>
                      </a:r>
                      <a:r>
                        <a:rPr lang="en-US" dirty="0"/>
                        <a:t> </a:t>
                      </a:r>
                      <a:r>
                        <a:rPr lang="en-US" dirty="0" err="1"/>
                        <a:t>thức</a:t>
                      </a:r>
                      <a:endParaRPr lang="en-US" dirty="0"/>
                    </a:p>
                  </a:txBody>
                  <a:tcPr/>
                </a:tc>
                <a:tc>
                  <a:txBody>
                    <a:bodyPr/>
                    <a:lstStyle/>
                    <a:p>
                      <a:pPr algn="ctr">
                        <a:spcBef>
                          <a:spcPts val="0"/>
                        </a:spcBef>
                        <a:spcAft>
                          <a:spcPts val="0"/>
                        </a:spcAft>
                      </a:pPr>
                      <a:r>
                        <a:rPr lang="en-US" dirty="0" err="1"/>
                        <a:t>Mô</a:t>
                      </a:r>
                      <a:r>
                        <a:rPr lang="en-US" dirty="0"/>
                        <a:t> </a:t>
                      </a:r>
                      <a:r>
                        <a:rPr lang="en-US" dirty="0" err="1"/>
                        <a:t>tả</a:t>
                      </a:r>
                      <a:endParaRPr lang="en-US" dirty="0"/>
                    </a:p>
                  </a:txBody>
                  <a:tcPr/>
                </a:tc>
                <a:tc>
                  <a:txBody>
                    <a:bodyPr/>
                    <a:lstStyle/>
                    <a:p>
                      <a:pPr algn="ctr">
                        <a:spcBef>
                          <a:spcPts val="0"/>
                        </a:spcBef>
                        <a:spcAft>
                          <a:spcPts val="0"/>
                        </a:spcAft>
                      </a:pPr>
                      <a:r>
                        <a:rPr lang="en-US" dirty="0" err="1"/>
                        <a:t>Ví</a:t>
                      </a:r>
                      <a:r>
                        <a:rPr lang="en-US" dirty="0"/>
                        <a:t> </a:t>
                      </a:r>
                      <a:r>
                        <a:rPr lang="en-US" dirty="0" err="1"/>
                        <a:t>dụ</a:t>
                      </a:r>
                      <a:endParaRPr lang="en-US" dirty="0"/>
                    </a:p>
                  </a:txBody>
                  <a:tcPr/>
                </a:tc>
                <a:extLst>
                  <a:ext uri="{0D108BD9-81ED-4DB2-BD59-A6C34878D82A}">
                    <a16:rowId xmlns:a16="http://schemas.microsoft.com/office/drawing/2014/main" val="4026491541"/>
                  </a:ext>
                </a:extLst>
              </a:tr>
              <a:tr h="847542">
                <a:tc rowSpan="2">
                  <a:txBody>
                    <a:bodyPr/>
                    <a:lstStyle/>
                    <a:p>
                      <a:pPr marL="0" lvl="2" algn="just" eaLnBrk="1" hangingPunct="1">
                        <a:lnSpc>
                          <a:spcPct val="100000"/>
                        </a:lnSpc>
                        <a:spcBef>
                          <a:spcPts val="0"/>
                        </a:spcBef>
                        <a:spcAft>
                          <a:spcPts val="0"/>
                        </a:spcAft>
                      </a:pPr>
                      <a:r>
                        <a:rPr lang="en-US" altLang="en-US" sz="1600" b="0" dirty="0">
                          <a:latin typeface="Consolas" panose="020B0609020204030204" pitchFamily="49" charset="0"/>
                          <a:ea typeface="+mn-ea"/>
                          <a:cs typeface="Courier New" panose="02070309020205020404" pitchFamily="49" charset="0"/>
                        </a:rPr>
                        <a:t>complex(real [,</a:t>
                      </a:r>
                      <a:r>
                        <a:rPr lang="en-US" altLang="en-US" sz="1600" b="0" dirty="0" err="1">
                          <a:latin typeface="Consolas" panose="020B0609020204030204" pitchFamily="49" charset="0"/>
                          <a:ea typeface="+mn-ea"/>
                          <a:cs typeface="Courier New" panose="02070309020205020404" pitchFamily="49" charset="0"/>
                        </a:rPr>
                        <a:t>imag</a:t>
                      </a:r>
                      <a:r>
                        <a:rPr lang="en-US" altLang="en-US" sz="1600" b="0" dirty="0">
                          <a:latin typeface="Consolas" panose="020B0609020204030204" pitchFamily="49" charset="0"/>
                          <a:ea typeface="+mn-ea"/>
                          <a:cs typeface="Courier New" panose="02070309020205020404" pitchFamily="49" charset="0"/>
                        </a:rPr>
                        <a:t>])</a:t>
                      </a:r>
                    </a:p>
                  </a:txBody>
                  <a:tcPr/>
                </a:tc>
                <a:tc rowSpan="2">
                  <a:txBody>
                    <a:bodyPr/>
                    <a:lstStyle/>
                    <a:p>
                      <a:pPr marL="0" lvl="2" algn="just" eaLnBrk="1" hangingPunct="1">
                        <a:lnSpc>
                          <a:spcPct val="100000"/>
                        </a:lnSpc>
                        <a:spcBef>
                          <a:spcPts val="0"/>
                        </a:spcBef>
                        <a:spcAft>
                          <a:spcPts val="0"/>
                        </a:spcAft>
                      </a:pPr>
                      <a:r>
                        <a:rPr lang="en-US" altLang="en-US" sz="1600" kern="0" dirty="0" err="1">
                          <a:latin typeface="Consolas" panose="020B0609020204030204" pitchFamily="49" charset="0"/>
                          <a:cs typeface="Courier New" panose="02070309020205020404" pitchFamily="49" charset="0"/>
                        </a:rPr>
                        <a:t>Chuyển</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đổi</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một</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số</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thành</a:t>
                      </a:r>
                      <a:r>
                        <a:rPr lang="en-US" altLang="en-US" sz="1600" kern="0" dirty="0">
                          <a:latin typeface="Consolas" panose="020B0609020204030204" pitchFamily="49" charset="0"/>
                          <a:cs typeface="Courier New" panose="02070309020205020404" pitchFamily="49" charset="0"/>
                        </a:rPr>
                        <a:t> complex number</a:t>
                      </a:r>
                    </a:p>
                  </a:txBody>
                  <a:tcPr/>
                </a:tc>
                <a:tc>
                  <a:txBody>
                    <a:bodyPr/>
                    <a:lstStyle/>
                    <a:p>
                      <a:pPr marL="0" lvl="2" algn="just" defTabSz="914400" rtl="0" eaLnBrk="1" latinLnBrk="0" hangingPunct="1">
                        <a:lnSpc>
                          <a:spcPct val="100000"/>
                        </a:lnSpc>
                        <a:spcBef>
                          <a:spcPts val="0"/>
                        </a:spcBef>
                        <a:spcAft>
                          <a:spcPts val="0"/>
                        </a:spcAft>
                      </a:pPr>
                      <a:r>
                        <a:rPr lang="en-US" altLang="en-US" sz="1600" kern="0" dirty="0">
                          <a:solidFill>
                            <a:schemeClr val="dk1"/>
                          </a:solidFill>
                          <a:latin typeface="Consolas" panose="020B0609020204030204" pitchFamily="49" charset="0"/>
                          <a:ea typeface="+mn-ea"/>
                          <a:cs typeface="Courier New" panose="02070309020205020404" pitchFamily="49" charset="0"/>
                        </a:rPr>
                        <a:t>real = </a:t>
                      </a:r>
                      <a:r>
                        <a:rPr lang="en-US" sz="1600" kern="0" dirty="0">
                          <a:solidFill>
                            <a:schemeClr val="dk1"/>
                          </a:solidFill>
                          <a:latin typeface="Consolas" panose="020B0609020204030204" pitchFamily="49" charset="0"/>
                          <a:ea typeface="+mn-ea"/>
                          <a:cs typeface="Courier New" panose="02070309020205020404" pitchFamily="49" charset="0"/>
                        </a:rPr>
                        <a:t>25</a:t>
                      </a:r>
                    </a:p>
                    <a:p>
                      <a:pPr marL="0" lvl="2" algn="just" defTabSz="914400" rtl="0" eaLnBrk="1" latinLnBrk="0" hangingPunct="1">
                        <a:lnSpc>
                          <a:spcPct val="100000"/>
                        </a:lnSpc>
                        <a:spcBef>
                          <a:spcPts val="0"/>
                        </a:spcBef>
                        <a:spcAft>
                          <a:spcPts val="0"/>
                        </a:spcAft>
                      </a:pPr>
                      <a:r>
                        <a:rPr lang="en-US" altLang="en-US" sz="1600" kern="0" dirty="0" err="1">
                          <a:solidFill>
                            <a:schemeClr val="dk1"/>
                          </a:solidFill>
                          <a:latin typeface="Consolas" panose="020B0609020204030204" pitchFamily="49" charset="0"/>
                          <a:ea typeface="+mn-ea"/>
                          <a:cs typeface="Courier New" panose="02070309020205020404" pitchFamily="49" charset="0"/>
                        </a:rPr>
                        <a:t>imag</a:t>
                      </a:r>
                      <a:r>
                        <a:rPr lang="en-US" altLang="en-US" sz="1600" kern="0" dirty="0">
                          <a:solidFill>
                            <a:schemeClr val="dk1"/>
                          </a:solidFill>
                          <a:latin typeface="Consolas" panose="020B0609020204030204" pitchFamily="49" charset="0"/>
                          <a:ea typeface="+mn-ea"/>
                          <a:cs typeface="Courier New" panose="02070309020205020404" pitchFamily="49" charset="0"/>
                        </a:rPr>
                        <a:t> = 3.2</a:t>
                      </a:r>
                    </a:p>
                    <a:p>
                      <a:pPr marL="0" lvl="2" algn="just" defTabSz="914400" rtl="0" eaLnBrk="1" latinLnBrk="0" hangingPunct="1">
                        <a:lnSpc>
                          <a:spcPct val="100000"/>
                        </a:lnSpc>
                        <a:spcBef>
                          <a:spcPts val="0"/>
                        </a:spcBef>
                        <a:spcAft>
                          <a:spcPts val="0"/>
                        </a:spcAft>
                      </a:pPr>
                      <a:r>
                        <a:rPr lang="en-US" altLang="en-US" sz="1600" kern="0" dirty="0">
                          <a:solidFill>
                            <a:schemeClr val="dk1"/>
                          </a:solidFill>
                          <a:latin typeface="Consolas" panose="020B0609020204030204" pitchFamily="49" charset="0"/>
                          <a:ea typeface="+mn-ea"/>
                          <a:cs typeface="Courier New" panose="02070309020205020404" pitchFamily="49" charset="0"/>
                        </a:rPr>
                        <a:t>print(</a:t>
                      </a:r>
                      <a:r>
                        <a:rPr lang="en-US" altLang="en-US" sz="1600" kern="0" dirty="0">
                          <a:solidFill>
                            <a:srgbClr val="FF0000"/>
                          </a:solidFill>
                          <a:latin typeface="Consolas" panose="020B0609020204030204" pitchFamily="49" charset="0"/>
                          <a:ea typeface="+mn-ea"/>
                          <a:cs typeface="Courier New" panose="02070309020205020404" pitchFamily="49" charset="0"/>
                        </a:rPr>
                        <a:t>complex</a:t>
                      </a:r>
                      <a:r>
                        <a:rPr lang="en-US" altLang="en-US" sz="1600" kern="0" dirty="0">
                          <a:solidFill>
                            <a:schemeClr val="dk1"/>
                          </a:solidFill>
                          <a:latin typeface="Consolas" panose="020B0609020204030204" pitchFamily="49" charset="0"/>
                          <a:ea typeface="+mn-ea"/>
                          <a:cs typeface="Courier New" panose="02070309020205020404" pitchFamily="49" charset="0"/>
                        </a:rPr>
                        <a:t>(real, </a:t>
                      </a:r>
                      <a:r>
                        <a:rPr lang="en-US" altLang="en-US" sz="1600" kern="0" dirty="0" err="1">
                          <a:solidFill>
                            <a:schemeClr val="dk1"/>
                          </a:solidFill>
                          <a:latin typeface="Consolas" panose="020B0609020204030204" pitchFamily="49" charset="0"/>
                          <a:ea typeface="+mn-ea"/>
                          <a:cs typeface="Courier New" panose="02070309020205020404" pitchFamily="49" charset="0"/>
                        </a:rPr>
                        <a:t>imag</a:t>
                      </a:r>
                      <a:r>
                        <a:rPr lang="en-US" altLang="en-US" sz="1600" kern="0" dirty="0">
                          <a:solidFill>
                            <a:schemeClr val="dk1"/>
                          </a:solidFill>
                          <a:latin typeface="Consolas" panose="020B0609020204030204" pitchFamily="49" charset="0"/>
                          <a:ea typeface="+mn-ea"/>
                          <a:cs typeface="Courier New" panose="02070309020205020404" pitchFamily="49" charset="0"/>
                        </a:rPr>
                        <a:t>))</a:t>
                      </a:r>
                    </a:p>
                  </a:txBody>
                  <a:tcPr/>
                </a:tc>
                <a:extLst>
                  <a:ext uri="{0D108BD9-81ED-4DB2-BD59-A6C34878D82A}">
                    <a16:rowId xmlns:a16="http://schemas.microsoft.com/office/drawing/2014/main" val="3967982125"/>
                  </a:ext>
                </a:extLst>
              </a:tr>
              <a:tr h="339017">
                <a:tc vMerge="1">
                  <a:txBody>
                    <a:bodyPr/>
                    <a:lstStyle/>
                    <a:p>
                      <a:endParaRPr lang="en-US"/>
                    </a:p>
                  </a:txBody>
                  <a:tcPr/>
                </a:tc>
                <a:tc vMerge="1">
                  <a:txBody>
                    <a:bodyPr/>
                    <a:lstStyle/>
                    <a:p>
                      <a:endParaRPr lang="en-US"/>
                    </a:p>
                  </a:txBody>
                  <a:tcPr/>
                </a:tc>
                <a:tc>
                  <a:txBody>
                    <a:bodyPr/>
                    <a:lstStyle/>
                    <a:p>
                      <a:pPr marL="0" lvl="2" algn="just" defTabSz="914400" rtl="0" eaLnBrk="1" latinLnBrk="0" hangingPunct="1">
                        <a:lnSpc>
                          <a:spcPct val="100000"/>
                        </a:lnSpc>
                        <a:spcBef>
                          <a:spcPts val="0"/>
                        </a:spcBef>
                        <a:spcAft>
                          <a:spcPts val="0"/>
                        </a:spcAft>
                      </a:pPr>
                      <a:r>
                        <a:rPr lang="en-US" altLang="en-US" sz="1600" kern="0">
                          <a:solidFill>
                            <a:schemeClr val="dk1"/>
                          </a:solidFill>
                          <a:latin typeface="Consolas" panose="020B0609020204030204" pitchFamily="49" charset="0"/>
                          <a:ea typeface="+mn-ea"/>
                          <a:cs typeface="Courier New" panose="02070309020205020404" pitchFamily="49" charset="0"/>
                        </a:rPr>
                        <a:t>Kết quả: (25+3.2j)</a:t>
                      </a:r>
                    </a:p>
                  </a:txBody>
                  <a:tcPr/>
                </a:tc>
                <a:extLst>
                  <a:ext uri="{0D108BD9-81ED-4DB2-BD59-A6C34878D82A}">
                    <a16:rowId xmlns:a16="http://schemas.microsoft.com/office/drawing/2014/main" val="3785261639"/>
                  </a:ext>
                </a:extLst>
              </a:tr>
              <a:tr h="1101805">
                <a:tc rowSpan="2">
                  <a:txBody>
                    <a:bodyPr/>
                    <a:lstStyle/>
                    <a:p>
                      <a:pPr marL="0" lvl="2" algn="just" eaLnBrk="1" hangingPunct="1">
                        <a:lnSpc>
                          <a:spcPct val="100000"/>
                        </a:lnSpc>
                        <a:spcBef>
                          <a:spcPts val="0"/>
                        </a:spcBef>
                        <a:spcAft>
                          <a:spcPts val="0"/>
                        </a:spcAft>
                      </a:pPr>
                      <a:r>
                        <a:rPr lang="en-US" altLang="en-US" sz="1600" b="0">
                          <a:latin typeface="Consolas" panose="020B0609020204030204" pitchFamily="49" charset="0"/>
                          <a:ea typeface="+mn-ea"/>
                          <a:cs typeface="Courier New" panose="02070309020205020404" pitchFamily="49" charset="0"/>
                        </a:rPr>
                        <a:t>repr(x)</a:t>
                      </a:r>
                    </a:p>
                  </a:txBody>
                  <a:tcPr/>
                </a:tc>
                <a:tc rowSpan="2">
                  <a:txBody>
                    <a:bodyPr/>
                    <a:lstStyle/>
                    <a:p>
                      <a:pPr marL="0" lvl="2" algn="just" eaLnBrk="1" hangingPunct="1">
                        <a:lnSpc>
                          <a:spcPct val="100000"/>
                        </a:lnSpc>
                        <a:spcBef>
                          <a:spcPts val="0"/>
                        </a:spcBef>
                        <a:spcAft>
                          <a:spcPts val="0"/>
                        </a:spcAft>
                      </a:pPr>
                      <a:r>
                        <a:rPr lang="en-US" altLang="en-US" sz="1600" kern="0" dirty="0" err="1">
                          <a:latin typeface="Consolas" panose="020B0609020204030204" pitchFamily="49" charset="0"/>
                          <a:cs typeface="Courier New" panose="02070309020205020404" pitchFamily="49" charset="0"/>
                        </a:rPr>
                        <a:t>Chuyển</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đối</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tượng</a:t>
                      </a:r>
                      <a:r>
                        <a:rPr lang="en-US" altLang="en-US" sz="1600" kern="0" dirty="0">
                          <a:latin typeface="Consolas" panose="020B0609020204030204" pitchFamily="49" charset="0"/>
                          <a:cs typeface="Courier New" panose="02070309020205020404" pitchFamily="49" charset="0"/>
                        </a:rPr>
                        <a:t> x </a:t>
                      </a:r>
                      <a:r>
                        <a:rPr lang="en-US" altLang="en-US" sz="1600" kern="0" dirty="0" err="1">
                          <a:latin typeface="Consolas" panose="020B0609020204030204" pitchFamily="49" charset="0"/>
                          <a:cs typeface="Courier New" panose="02070309020205020404" pitchFamily="49" charset="0"/>
                        </a:rPr>
                        <a:t>thành</a:t>
                      </a:r>
                      <a:r>
                        <a:rPr lang="en-US" altLang="en-US" sz="1600" kern="0" dirty="0">
                          <a:latin typeface="Consolas" panose="020B0609020204030204" pitchFamily="49" charset="0"/>
                          <a:cs typeface="Courier New" panose="02070309020205020404" pitchFamily="49" charset="0"/>
                        </a:rPr>
                        <a:t> 1 </a:t>
                      </a:r>
                      <a:r>
                        <a:rPr lang="en-US" altLang="en-US" sz="1600" kern="0" dirty="0" err="1">
                          <a:latin typeface="Consolas" panose="020B0609020204030204" pitchFamily="49" charset="0"/>
                          <a:cs typeface="Courier New" panose="02070309020205020404" pitchFamily="49" charset="0"/>
                        </a:rPr>
                        <a:t>chuỗi</a:t>
                      </a:r>
                      <a:r>
                        <a:rPr lang="en-US" altLang="en-US" sz="1600" kern="0" dirty="0">
                          <a:latin typeface="Consolas" panose="020B0609020204030204" pitchFamily="49" charset="0"/>
                          <a:cs typeface="Courier New" panose="02070309020205020404" pitchFamily="49" charset="0"/>
                        </a:rPr>
                        <a:t> – expression string</a:t>
                      </a:r>
                    </a:p>
                  </a:txBody>
                  <a:tcPr/>
                </a:tc>
                <a:tc>
                  <a:txBody>
                    <a:bodyPr/>
                    <a:lstStyle/>
                    <a:p>
                      <a:pPr marL="0" lvl="2" algn="just" defTabSz="914400" rtl="0" eaLnBrk="1" latinLnBrk="0" hangingPunct="1">
                        <a:lnSpc>
                          <a:spcPct val="100000"/>
                        </a:lnSpc>
                        <a:spcBef>
                          <a:spcPts val="0"/>
                        </a:spcBef>
                        <a:spcAft>
                          <a:spcPts val="0"/>
                        </a:spcAft>
                      </a:pPr>
                      <a:r>
                        <a:rPr lang="en-US" altLang="en-US" sz="1600" kern="0" dirty="0">
                          <a:solidFill>
                            <a:schemeClr val="dk1"/>
                          </a:solidFill>
                          <a:latin typeface="Consolas" panose="020B0609020204030204" pitchFamily="49" charset="0"/>
                          <a:ea typeface="+mn-ea"/>
                          <a:cs typeface="Courier New" panose="02070309020205020404" pitchFamily="49" charset="0"/>
                        </a:rPr>
                        <a:t>lst1 = [1, 2, 3, 4, 5]</a:t>
                      </a:r>
                    </a:p>
                    <a:p>
                      <a:pPr marL="0" lvl="2" algn="just" defTabSz="914400" rtl="0" eaLnBrk="1" latinLnBrk="0" hangingPunct="1">
                        <a:lnSpc>
                          <a:spcPct val="100000"/>
                        </a:lnSpc>
                        <a:spcBef>
                          <a:spcPts val="0"/>
                        </a:spcBef>
                        <a:spcAft>
                          <a:spcPts val="0"/>
                        </a:spcAft>
                      </a:pPr>
                      <a:r>
                        <a:rPr lang="en-US" altLang="en-US" sz="1600" kern="0" dirty="0">
                          <a:solidFill>
                            <a:schemeClr val="dk1"/>
                          </a:solidFill>
                          <a:latin typeface="Consolas" panose="020B0609020204030204" pitchFamily="49" charset="0"/>
                          <a:ea typeface="+mn-ea"/>
                          <a:cs typeface="Courier New" panose="02070309020205020404" pitchFamily="49" charset="0"/>
                        </a:rPr>
                        <a:t>lst2 = </a:t>
                      </a:r>
                      <a:r>
                        <a:rPr lang="en-US" altLang="en-US" sz="1600" kern="0" dirty="0" err="1">
                          <a:solidFill>
                            <a:srgbClr val="FF0000"/>
                          </a:solidFill>
                          <a:latin typeface="Consolas" panose="020B0609020204030204" pitchFamily="49" charset="0"/>
                          <a:ea typeface="+mn-ea"/>
                          <a:cs typeface="Courier New" panose="02070309020205020404" pitchFamily="49" charset="0"/>
                        </a:rPr>
                        <a:t>repr</a:t>
                      </a:r>
                      <a:r>
                        <a:rPr lang="en-US" altLang="en-US" sz="1600" kern="0" dirty="0">
                          <a:solidFill>
                            <a:schemeClr val="dk1"/>
                          </a:solidFill>
                          <a:latin typeface="Consolas" panose="020B0609020204030204" pitchFamily="49" charset="0"/>
                          <a:ea typeface="+mn-ea"/>
                          <a:cs typeface="Courier New" panose="02070309020205020404" pitchFamily="49" charset="0"/>
                        </a:rPr>
                        <a:t>(lst1)</a:t>
                      </a:r>
                    </a:p>
                    <a:p>
                      <a:pPr marL="0" lvl="2" algn="just" defTabSz="914400" rtl="0" eaLnBrk="1" latinLnBrk="0" hangingPunct="1">
                        <a:lnSpc>
                          <a:spcPct val="100000"/>
                        </a:lnSpc>
                        <a:spcBef>
                          <a:spcPts val="0"/>
                        </a:spcBef>
                        <a:spcAft>
                          <a:spcPts val="0"/>
                        </a:spcAft>
                      </a:pPr>
                      <a:r>
                        <a:rPr lang="en-US" altLang="en-US" sz="1600" kern="0" dirty="0">
                          <a:solidFill>
                            <a:schemeClr val="dk1"/>
                          </a:solidFill>
                          <a:latin typeface="Consolas" panose="020B0609020204030204" pitchFamily="49" charset="0"/>
                          <a:ea typeface="+mn-ea"/>
                          <a:cs typeface="Courier New" panose="02070309020205020404" pitchFamily="49" charset="0"/>
                        </a:rPr>
                        <a:t>print(lst2)</a:t>
                      </a:r>
                    </a:p>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print(type(lst2))</a:t>
                      </a:r>
                    </a:p>
                  </a:txBody>
                  <a:tcPr/>
                </a:tc>
                <a:extLst>
                  <a:ext uri="{0D108BD9-81ED-4DB2-BD59-A6C34878D82A}">
                    <a16:rowId xmlns:a16="http://schemas.microsoft.com/office/drawing/2014/main" val="3629402551"/>
                  </a:ext>
                </a:extLst>
              </a:tr>
              <a:tr h="847542">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a:t>
                      </a:r>
                    </a:p>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[1, 2, 3, 4, 5]</a:t>
                      </a:r>
                    </a:p>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&lt;class </a:t>
                      </a:r>
                      <a:r>
                        <a:rPr lang="en-US" sz="1600" kern="0" dirty="0">
                          <a:solidFill>
                            <a:schemeClr val="dk1"/>
                          </a:solidFill>
                          <a:latin typeface="Consolas" panose="020B0609020204030204" pitchFamily="49" charset="0"/>
                          <a:ea typeface="+mn-ea"/>
                          <a:cs typeface="Courier New" panose="02070309020205020404" pitchFamily="49" charset="0"/>
                        </a:rPr>
                        <a:t>'</a:t>
                      </a:r>
                      <a:r>
                        <a:rPr lang="en-US" altLang="en-US" sz="1600" kern="0" dirty="0">
                          <a:solidFill>
                            <a:schemeClr val="dk1"/>
                          </a:solidFill>
                          <a:latin typeface="Consolas" panose="020B0609020204030204" pitchFamily="49" charset="0"/>
                          <a:ea typeface="+mn-ea"/>
                          <a:cs typeface="Courier New" panose="02070309020205020404" pitchFamily="49" charset="0"/>
                        </a:rPr>
                        <a:t>str</a:t>
                      </a:r>
                      <a:r>
                        <a:rPr lang="en-US" sz="1600" kern="0" dirty="0">
                          <a:solidFill>
                            <a:schemeClr val="dk1"/>
                          </a:solidFill>
                          <a:latin typeface="Consolas" panose="020B0609020204030204" pitchFamily="49" charset="0"/>
                          <a:ea typeface="+mn-ea"/>
                          <a:cs typeface="Courier New" panose="02070309020205020404" pitchFamily="49" charset="0"/>
                        </a:rPr>
                        <a:t>'</a:t>
                      </a:r>
                      <a:r>
                        <a:rPr lang="vi-VN" altLang="en-US" sz="1600" kern="0" dirty="0">
                          <a:solidFill>
                            <a:schemeClr val="dk1"/>
                          </a:solidFill>
                          <a:latin typeface="Consolas" panose="020B0609020204030204" pitchFamily="49" charset="0"/>
                          <a:ea typeface="+mn-ea"/>
                          <a:cs typeface="Courier New" panose="02070309020205020404" pitchFamily="49" charset="0"/>
                        </a:rPr>
                        <a:t>&gt;</a:t>
                      </a:r>
                      <a:endParaRPr lang="en-US" altLang="en-US" sz="1600" kern="0" dirty="0">
                        <a:solidFill>
                          <a:schemeClr val="dk1"/>
                        </a:solidFill>
                        <a:latin typeface="Consolas" panose="020B0609020204030204" pitchFamily="49" charset="0"/>
                        <a:ea typeface="+mn-ea"/>
                        <a:cs typeface="Courier New" panose="02070309020205020404" pitchFamily="49" charset="0"/>
                      </a:endParaRPr>
                    </a:p>
                  </a:txBody>
                  <a:tcPr/>
                </a:tc>
                <a:extLst>
                  <a:ext uri="{0D108BD9-81ED-4DB2-BD59-A6C34878D82A}">
                    <a16:rowId xmlns:a16="http://schemas.microsoft.com/office/drawing/2014/main" val="2612324341"/>
                  </a:ext>
                </a:extLst>
              </a:tr>
            </a:tbl>
          </a:graphicData>
        </a:graphic>
      </p:graphicFrame>
    </p:spTree>
    <p:custDataLst>
      <p:tags r:id="rId1"/>
    </p:custDataLst>
    <p:extLst>
      <p:ext uri="{BB962C8B-B14F-4D97-AF65-F5344CB8AC3E}">
        <p14:creationId xmlns:p14="http://schemas.microsoft.com/office/powerpoint/2010/main" val="19037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4. Chuyển đổi kiểu dữ liệu</a:t>
            </a:r>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a:t>Các phương thức chuyển đổi kiểu dữ liệu</a:t>
            </a:r>
          </a:p>
        </p:txBody>
      </p:sp>
      <p:graphicFrame>
        <p:nvGraphicFramePr>
          <p:cNvPr id="7" name="Table 2">
            <a:extLst>
              <a:ext uri="{FF2B5EF4-FFF2-40B4-BE49-F238E27FC236}">
                <a16:creationId xmlns:a16="http://schemas.microsoft.com/office/drawing/2014/main" id="{E65EB380-F4FC-4754-9B02-1F2576191461}"/>
              </a:ext>
            </a:extLst>
          </p:cNvPr>
          <p:cNvGraphicFramePr>
            <a:graphicFrameLocks noGrp="1"/>
          </p:cNvGraphicFramePr>
          <p:nvPr>
            <p:extLst>
              <p:ext uri="{D42A27DB-BD31-4B8C-83A1-F6EECF244321}">
                <p14:modId xmlns:p14="http://schemas.microsoft.com/office/powerpoint/2010/main" val="2417618437"/>
              </p:ext>
            </p:extLst>
          </p:nvPr>
        </p:nvGraphicFramePr>
        <p:xfrm>
          <a:off x="1055440" y="1700808"/>
          <a:ext cx="9793087" cy="3744985"/>
        </p:xfrm>
        <a:graphic>
          <a:graphicData uri="http://schemas.openxmlformats.org/drawingml/2006/table">
            <a:tbl>
              <a:tblPr firstRow="1" bandRow="1">
                <a:tableStyleId>{93296810-A885-4BE3-A3E7-6D5BEEA58F35}</a:tableStyleId>
              </a:tblPr>
              <a:tblGrid>
                <a:gridCol w="1810552">
                  <a:extLst>
                    <a:ext uri="{9D8B030D-6E8A-4147-A177-3AD203B41FA5}">
                      <a16:colId xmlns:a16="http://schemas.microsoft.com/office/drawing/2014/main" val="4122184696"/>
                    </a:ext>
                  </a:extLst>
                </a:gridCol>
                <a:gridCol w="4714567">
                  <a:extLst>
                    <a:ext uri="{9D8B030D-6E8A-4147-A177-3AD203B41FA5}">
                      <a16:colId xmlns:a16="http://schemas.microsoft.com/office/drawing/2014/main" val="1439014570"/>
                    </a:ext>
                  </a:extLst>
                </a:gridCol>
                <a:gridCol w="3267968">
                  <a:extLst>
                    <a:ext uri="{9D8B030D-6E8A-4147-A177-3AD203B41FA5}">
                      <a16:colId xmlns:a16="http://schemas.microsoft.com/office/drawing/2014/main" val="2457100674"/>
                    </a:ext>
                  </a:extLst>
                </a:gridCol>
              </a:tblGrid>
              <a:tr h="575511">
                <a:tc>
                  <a:txBody>
                    <a:bodyPr/>
                    <a:lstStyle/>
                    <a:p>
                      <a:pPr algn="ctr">
                        <a:spcBef>
                          <a:spcPts val="0"/>
                        </a:spcBef>
                        <a:spcAft>
                          <a:spcPts val="0"/>
                        </a:spcAft>
                      </a:pPr>
                      <a:r>
                        <a:rPr lang="en-US" dirty="0" err="1"/>
                        <a:t>Phương</a:t>
                      </a:r>
                      <a:r>
                        <a:rPr lang="en-US" dirty="0"/>
                        <a:t> </a:t>
                      </a:r>
                      <a:r>
                        <a:rPr lang="en-US" dirty="0" err="1"/>
                        <a:t>thức</a:t>
                      </a:r>
                      <a:endParaRPr lang="en-US" dirty="0"/>
                    </a:p>
                  </a:txBody>
                  <a:tcPr anchor="ctr"/>
                </a:tc>
                <a:tc>
                  <a:txBody>
                    <a:bodyPr/>
                    <a:lstStyle/>
                    <a:p>
                      <a:pPr algn="ctr">
                        <a:spcBef>
                          <a:spcPts val="0"/>
                        </a:spcBef>
                        <a:spcAft>
                          <a:spcPts val="0"/>
                        </a:spcAft>
                      </a:pPr>
                      <a:r>
                        <a:rPr lang="en-US" dirty="0" err="1"/>
                        <a:t>Mô</a:t>
                      </a:r>
                      <a:r>
                        <a:rPr lang="en-US" dirty="0"/>
                        <a:t> </a:t>
                      </a:r>
                      <a:r>
                        <a:rPr lang="en-US" dirty="0" err="1"/>
                        <a:t>tả</a:t>
                      </a:r>
                      <a:endParaRPr lang="en-US" dirty="0"/>
                    </a:p>
                  </a:txBody>
                  <a:tcPr anchor="ctr"/>
                </a:tc>
                <a:tc>
                  <a:txBody>
                    <a:bodyPr/>
                    <a:lstStyle/>
                    <a:p>
                      <a:pPr algn="ctr">
                        <a:spcBef>
                          <a:spcPts val="0"/>
                        </a:spcBef>
                        <a:spcAft>
                          <a:spcPts val="0"/>
                        </a:spcAft>
                      </a:pPr>
                      <a:r>
                        <a:rPr lang="en-US" dirty="0" err="1"/>
                        <a:t>Ví</a:t>
                      </a:r>
                      <a:r>
                        <a:rPr lang="en-US" dirty="0"/>
                        <a:t> </a:t>
                      </a:r>
                      <a:r>
                        <a:rPr lang="en-US" dirty="0" err="1"/>
                        <a:t>dụ</a:t>
                      </a:r>
                      <a:endParaRPr lang="en-US" dirty="0"/>
                    </a:p>
                  </a:txBody>
                  <a:tcPr anchor="ctr"/>
                </a:tc>
                <a:extLst>
                  <a:ext uri="{0D108BD9-81ED-4DB2-BD59-A6C34878D82A}">
                    <a16:rowId xmlns:a16="http://schemas.microsoft.com/office/drawing/2014/main" val="4026491541"/>
                  </a:ext>
                </a:extLst>
              </a:tr>
              <a:tr h="444319">
                <a:tc rowSpan="2">
                  <a:txBody>
                    <a:bodyPr/>
                    <a:lstStyle/>
                    <a:p>
                      <a:pPr marL="0" lvl="2" algn="just" eaLnBrk="1" hangingPunct="1">
                        <a:lnSpc>
                          <a:spcPct val="100000"/>
                        </a:lnSpc>
                        <a:spcBef>
                          <a:spcPts val="0"/>
                        </a:spcBef>
                        <a:spcAft>
                          <a:spcPts val="0"/>
                        </a:spcAft>
                      </a:pPr>
                      <a:r>
                        <a:rPr lang="vi-VN" altLang="en-US" sz="1600" b="0" dirty="0">
                          <a:latin typeface="Consolas" panose="020B0609020204030204" pitchFamily="49" charset="0"/>
                          <a:ea typeface="+mn-ea"/>
                          <a:cs typeface="Courier New" panose="02070309020205020404" pitchFamily="49" charset="0"/>
                        </a:rPr>
                        <a:t>chr(x)</a:t>
                      </a:r>
                      <a:endParaRPr lang="en-US" altLang="en-US" sz="1600" b="0" dirty="0">
                        <a:latin typeface="Consolas" panose="020B0609020204030204" pitchFamily="49" charset="0"/>
                        <a:ea typeface="+mn-ea"/>
                        <a:cs typeface="Courier New" panose="02070309020205020404" pitchFamily="49" charset="0"/>
                      </a:endParaRPr>
                    </a:p>
                  </a:txBody>
                  <a:tcPr/>
                </a:tc>
                <a:tc rowSpan="2">
                  <a:txBody>
                    <a:bodyPr/>
                    <a:lstStyle/>
                    <a:p>
                      <a:pPr marL="0" lvl="2" algn="just" eaLnBrk="1" hangingPunct="1">
                        <a:lnSpc>
                          <a:spcPct val="100000"/>
                        </a:lnSpc>
                        <a:spcBef>
                          <a:spcPts val="0"/>
                        </a:spcBef>
                        <a:spcAft>
                          <a:spcPts val="0"/>
                        </a:spcAft>
                      </a:pPr>
                      <a:r>
                        <a:rPr lang="vi-VN" altLang="en-US" sz="1600" kern="0" dirty="0">
                          <a:latin typeface="Consolas" panose="020B0609020204030204" pitchFamily="49" charset="0"/>
                          <a:cs typeface="Courier New" panose="02070309020205020404" pitchFamily="49" charset="0"/>
                        </a:rPr>
                        <a:t>Chuyển một integer x thành ký tự tương ứng (mã ASCII)</a:t>
                      </a:r>
                      <a:endParaRPr lang="en-US" altLang="en-US" sz="1600" kern="0" dirty="0">
                        <a:latin typeface="Consolas" panose="020B0609020204030204" pitchFamily="49" charset="0"/>
                        <a:cs typeface="Courier New" panose="02070309020205020404" pitchFamily="49" charset="0"/>
                      </a:endParaRPr>
                    </a:p>
                  </a:txBody>
                  <a:tcPr/>
                </a:tc>
                <a:tc>
                  <a:txBody>
                    <a:bodyPr/>
                    <a:lstStyle/>
                    <a:p>
                      <a:pPr marL="0" lvl="2" algn="just" defTabSz="914400" rtl="0" eaLnBrk="1" latinLnBrk="0" hangingPunct="1">
                        <a:lnSpc>
                          <a:spcPct val="100000"/>
                        </a:lnSpc>
                        <a:spcBef>
                          <a:spcPts val="0"/>
                        </a:spcBef>
                        <a:spcAft>
                          <a:spcPts val="0"/>
                        </a:spcAft>
                      </a:pPr>
                      <a:r>
                        <a:rPr lang="en-US" altLang="en-US" sz="1600" kern="0" dirty="0">
                          <a:solidFill>
                            <a:schemeClr val="dk1"/>
                          </a:solidFill>
                          <a:latin typeface="Consolas" panose="020B0609020204030204" pitchFamily="49" charset="0"/>
                          <a:ea typeface="+mn-ea"/>
                          <a:cs typeface="Courier New" panose="02070309020205020404" pitchFamily="49" charset="0"/>
                        </a:rPr>
                        <a:t>print(</a:t>
                      </a:r>
                      <a:r>
                        <a:rPr lang="vi-VN" altLang="en-US" sz="1600" kern="0" dirty="0">
                          <a:solidFill>
                            <a:srgbClr val="FF0000"/>
                          </a:solidFill>
                          <a:latin typeface="Consolas" panose="020B0609020204030204" pitchFamily="49" charset="0"/>
                          <a:ea typeface="+mn-ea"/>
                          <a:cs typeface="Courier New" panose="02070309020205020404" pitchFamily="49" charset="0"/>
                        </a:rPr>
                        <a:t>chr</a:t>
                      </a:r>
                      <a:r>
                        <a:rPr lang="en-US" altLang="en-US" sz="1600" kern="0" dirty="0">
                          <a:solidFill>
                            <a:schemeClr val="dk1"/>
                          </a:solidFill>
                          <a:latin typeface="Consolas" panose="020B0609020204030204" pitchFamily="49" charset="0"/>
                          <a:ea typeface="+mn-ea"/>
                          <a:cs typeface="Courier New" panose="02070309020205020404" pitchFamily="49" charset="0"/>
                        </a:rPr>
                        <a:t>(</a:t>
                      </a:r>
                      <a:r>
                        <a:rPr lang="vi-VN" altLang="en-US" sz="1600" kern="0" dirty="0">
                          <a:solidFill>
                            <a:schemeClr val="dk1"/>
                          </a:solidFill>
                          <a:latin typeface="Consolas" panose="020B0609020204030204" pitchFamily="49" charset="0"/>
                          <a:ea typeface="+mn-ea"/>
                          <a:cs typeface="Courier New" panose="02070309020205020404" pitchFamily="49" charset="0"/>
                        </a:rPr>
                        <a:t>98</a:t>
                      </a:r>
                      <a:r>
                        <a:rPr lang="en-US" altLang="en-US" sz="1600" kern="0" dirty="0">
                          <a:solidFill>
                            <a:schemeClr val="dk1"/>
                          </a:solidFill>
                          <a:latin typeface="Consolas" panose="020B0609020204030204" pitchFamily="49" charset="0"/>
                          <a:ea typeface="+mn-ea"/>
                          <a:cs typeface="Courier New" panose="02070309020205020404" pitchFamily="49" charset="0"/>
                        </a:rPr>
                        <a:t>))</a:t>
                      </a:r>
                    </a:p>
                  </a:txBody>
                  <a:tcPr/>
                </a:tc>
                <a:extLst>
                  <a:ext uri="{0D108BD9-81ED-4DB2-BD59-A6C34878D82A}">
                    <a16:rowId xmlns:a16="http://schemas.microsoft.com/office/drawing/2014/main" val="3967982125"/>
                  </a:ext>
                </a:extLst>
              </a:tr>
              <a:tr h="355455">
                <a:tc vMerge="1">
                  <a:txBody>
                    <a:bodyPr/>
                    <a:lstStyle/>
                    <a:p>
                      <a:endParaRPr lang="en-US"/>
                    </a:p>
                  </a:txBody>
                  <a:tcPr/>
                </a:tc>
                <a:tc vMerge="1">
                  <a:txBody>
                    <a:bodyPr/>
                    <a:lstStyle/>
                    <a:p>
                      <a:endParaRPr lang="en-US"/>
                    </a:p>
                  </a:txBody>
                  <a:tcPr/>
                </a:tc>
                <a:tc>
                  <a:txBody>
                    <a:bodyPr/>
                    <a:lstStyle/>
                    <a:p>
                      <a:pPr marL="0" lvl="2" algn="just" defTabSz="914400" rtl="0" eaLnBrk="1" latinLnBrk="0" hangingPunct="1">
                        <a:lnSpc>
                          <a:spcPct val="100000"/>
                        </a:lnSpc>
                        <a:spcBef>
                          <a:spcPts val="0"/>
                        </a:spcBef>
                        <a:spcAft>
                          <a:spcPts val="0"/>
                        </a:spcAft>
                      </a:pPr>
                      <a:r>
                        <a:rPr lang="en-US" altLang="en-US" sz="1600" kern="0">
                          <a:solidFill>
                            <a:schemeClr val="dk1"/>
                          </a:solidFill>
                          <a:latin typeface="Consolas" panose="020B0609020204030204" pitchFamily="49" charset="0"/>
                          <a:ea typeface="+mn-ea"/>
                          <a:cs typeface="Courier New" panose="02070309020205020404" pitchFamily="49" charset="0"/>
                        </a:rPr>
                        <a:t>Kết quả: </a:t>
                      </a:r>
                      <a:r>
                        <a:rPr lang="en-US" sz="1600" kern="0">
                          <a:solidFill>
                            <a:schemeClr val="dk1"/>
                          </a:solidFill>
                          <a:latin typeface="Consolas" panose="020B0609020204030204" pitchFamily="49" charset="0"/>
                          <a:ea typeface="+mn-ea"/>
                          <a:cs typeface="Courier New" panose="02070309020205020404" pitchFamily="49" charset="0"/>
                        </a:rPr>
                        <a:t>'</a:t>
                      </a:r>
                      <a:r>
                        <a:rPr lang="vi-VN" altLang="en-US" sz="1600" kern="0">
                          <a:solidFill>
                            <a:schemeClr val="dk1"/>
                          </a:solidFill>
                          <a:latin typeface="Consolas" panose="020B0609020204030204" pitchFamily="49" charset="0"/>
                          <a:ea typeface="+mn-ea"/>
                          <a:cs typeface="Courier New" panose="02070309020205020404" pitchFamily="49" charset="0"/>
                        </a:rPr>
                        <a:t>b</a:t>
                      </a:r>
                      <a:r>
                        <a:rPr lang="en-US" sz="1600" kern="0">
                          <a:solidFill>
                            <a:schemeClr val="dk1"/>
                          </a:solidFill>
                          <a:latin typeface="Consolas" panose="020B0609020204030204" pitchFamily="49" charset="0"/>
                          <a:ea typeface="+mn-ea"/>
                          <a:cs typeface="Courier New" panose="02070309020205020404" pitchFamily="49" charset="0"/>
                        </a:rPr>
                        <a:t>'</a:t>
                      </a:r>
                      <a:endParaRPr lang="en-US" altLang="en-US" sz="1600" kern="0">
                        <a:solidFill>
                          <a:schemeClr val="dk1"/>
                        </a:solidFill>
                        <a:latin typeface="Consolas" panose="020B0609020204030204" pitchFamily="49" charset="0"/>
                        <a:ea typeface="+mn-ea"/>
                        <a:cs typeface="Courier New" panose="02070309020205020404" pitchFamily="49" charset="0"/>
                      </a:endParaRPr>
                    </a:p>
                  </a:txBody>
                  <a:tcPr/>
                </a:tc>
                <a:extLst>
                  <a:ext uri="{0D108BD9-81ED-4DB2-BD59-A6C34878D82A}">
                    <a16:rowId xmlns:a16="http://schemas.microsoft.com/office/drawing/2014/main" val="3785261639"/>
                  </a:ext>
                </a:extLst>
              </a:tr>
              <a:tr h="444319">
                <a:tc rowSpan="2">
                  <a:txBody>
                    <a:bodyPr/>
                    <a:lstStyle/>
                    <a:p>
                      <a:pPr marL="0" lvl="2" algn="just" eaLnBrk="1" hangingPunct="1">
                        <a:lnSpc>
                          <a:spcPct val="100000"/>
                        </a:lnSpc>
                        <a:spcBef>
                          <a:spcPts val="0"/>
                        </a:spcBef>
                        <a:spcAft>
                          <a:spcPts val="0"/>
                        </a:spcAft>
                      </a:pPr>
                      <a:r>
                        <a:rPr lang="vi-VN" altLang="en-US" sz="1600" b="0">
                          <a:latin typeface="Consolas" panose="020B0609020204030204" pitchFamily="49" charset="0"/>
                          <a:ea typeface="+mn-ea"/>
                          <a:cs typeface="Courier New" panose="02070309020205020404" pitchFamily="49" charset="0"/>
                        </a:rPr>
                        <a:t>ord</a:t>
                      </a:r>
                      <a:r>
                        <a:rPr lang="en-US" altLang="en-US" sz="1600" b="0">
                          <a:latin typeface="Consolas" panose="020B0609020204030204" pitchFamily="49" charset="0"/>
                          <a:ea typeface="+mn-ea"/>
                          <a:cs typeface="Courier New" panose="02070309020205020404" pitchFamily="49" charset="0"/>
                        </a:rPr>
                        <a:t>(x)</a:t>
                      </a:r>
                    </a:p>
                  </a:txBody>
                  <a:tcPr/>
                </a:tc>
                <a:tc rowSpan="2">
                  <a:txBody>
                    <a:bodyPr/>
                    <a:lstStyle/>
                    <a:p>
                      <a:pPr marL="0" lvl="2" algn="just" eaLnBrk="1" hangingPunct="1">
                        <a:lnSpc>
                          <a:spcPct val="100000"/>
                        </a:lnSpc>
                        <a:spcBef>
                          <a:spcPts val="0"/>
                        </a:spcBef>
                        <a:spcAft>
                          <a:spcPts val="0"/>
                        </a:spcAft>
                      </a:pPr>
                      <a:r>
                        <a:rPr lang="vi-VN" altLang="en-US" sz="1600" kern="0" dirty="0">
                          <a:latin typeface="Consolas" panose="020B0609020204030204" pitchFamily="49" charset="0"/>
                          <a:cs typeface="Courier New" panose="02070309020205020404" pitchFamily="49" charset="0"/>
                        </a:rPr>
                        <a:t>Chuyển ký tự x thành giá trị mã ASCII của ký tự</a:t>
                      </a:r>
                      <a:endParaRPr lang="en-US" altLang="en-US" sz="1600" kern="0" dirty="0">
                        <a:latin typeface="Consolas" panose="020B0609020204030204" pitchFamily="49" charset="0"/>
                        <a:cs typeface="Courier New" panose="02070309020205020404" pitchFamily="49" charset="0"/>
                      </a:endParaRPr>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print(</a:t>
                      </a:r>
                      <a:r>
                        <a:rPr lang="vi-VN" altLang="en-US" sz="1600" kern="0">
                          <a:solidFill>
                            <a:srgbClr val="FF0000"/>
                          </a:solidFill>
                          <a:latin typeface="Consolas" panose="020B0609020204030204" pitchFamily="49" charset="0"/>
                          <a:ea typeface="+mn-ea"/>
                          <a:cs typeface="Courier New" panose="02070309020205020404" pitchFamily="49" charset="0"/>
                        </a:rPr>
                        <a:t>ord</a:t>
                      </a:r>
                      <a:r>
                        <a:rPr lang="vi-VN" altLang="en-US" sz="1600" kern="0">
                          <a:solidFill>
                            <a:schemeClr val="dk1"/>
                          </a:solidFill>
                          <a:latin typeface="Consolas" panose="020B0609020204030204" pitchFamily="49" charset="0"/>
                          <a:ea typeface="+mn-ea"/>
                          <a:cs typeface="Courier New" panose="02070309020205020404" pitchFamily="49" charset="0"/>
                        </a:rPr>
                        <a:t>(</a:t>
                      </a:r>
                      <a:r>
                        <a:rPr lang="en-US" sz="1600" kern="0">
                          <a:solidFill>
                            <a:schemeClr val="dk1"/>
                          </a:solidFill>
                          <a:latin typeface="Consolas" panose="020B0609020204030204" pitchFamily="49" charset="0"/>
                          <a:ea typeface="+mn-ea"/>
                          <a:cs typeface="Courier New" panose="02070309020205020404" pitchFamily="49" charset="0"/>
                        </a:rPr>
                        <a:t>'</a:t>
                      </a:r>
                      <a:r>
                        <a:rPr lang="vi-VN" altLang="en-US" sz="1600" kern="0">
                          <a:solidFill>
                            <a:schemeClr val="dk1"/>
                          </a:solidFill>
                          <a:latin typeface="Consolas" panose="020B0609020204030204" pitchFamily="49" charset="0"/>
                          <a:ea typeface="+mn-ea"/>
                          <a:cs typeface="Courier New" panose="02070309020205020404" pitchFamily="49" charset="0"/>
                        </a:rPr>
                        <a:t>c</a:t>
                      </a:r>
                      <a:r>
                        <a:rPr lang="en-US" sz="1600" kern="0">
                          <a:solidFill>
                            <a:schemeClr val="dk1"/>
                          </a:solidFill>
                          <a:latin typeface="Consolas" panose="020B0609020204030204" pitchFamily="49" charset="0"/>
                          <a:ea typeface="+mn-ea"/>
                          <a:cs typeface="Courier New" panose="02070309020205020404" pitchFamily="49" charset="0"/>
                        </a:rPr>
                        <a:t>'</a:t>
                      </a:r>
                      <a:r>
                        <a:rPr lang="en-US" altLang="en-US" sz="1600" kern="0">
                          <a:solidFill>
                            <a:schemeClr val="dk1"/>
                          </a:solidFill>
                          <a:latin typeface="Consolas" panose="020B0609020204030204" pitchFamily="49" charset="0"/>
                          <a:ea typeface="+mn-ea"/>
                          <a:cs typeface="Courier New" panose="02070309020205020404" pitchFamily="49" charset="0"/>
                        </a:rPr>
                        <a:t>)</a:t>
                      </a:r>
                      <a:r>
                        <a:rPr lang="vi-VN" altLang="en-US" sz="1600" kern="0">
                          <a:solidFill>
                            <a:schemeClr val="dk1"/>
                          </a:solidFill>
                          <a:latin typeface="Consolas" panose="020B0609020204030204" pitchFamily="49" charset="0"/>
                          <a:ea typeface="+mn-ea"/>
                          <a:cs typeface="Courier New" panose="02070309020205020404" pitchFamily="49" charset="0"/>
                        </a:rPr>
                        <a:t>)</a:t>
                      </a:r>
                      <a:endParaRPr lang="en-US" altLang="en-US" sz="1600" kern="0">
                        <a:solidFill>
                          <a:schemeClr val="dk1"/>
                        </a:solidFill>
                        <a:latin typeface="Consolas" panose="020B0609020204030204" pitchFamily="49" charset="0"/>
                        <a:ea typeface="+mn-ea"/>
                        <a:cs typeface="Courier New" panose="02070309020205020404" pitchFamily="49" charset="0"/>
                      </a:endParaRPr>
                    </a:p>
                  </a:txBody>
                  <a:tcPr/>
                </a:tc>
                <a:extLst>
                  <a:ext uri="{0D108BD9-81ED-4DB2-BD59-A6C34878D82A}">
                    <a16:rowId xmlns:a16="http://schemas.microsoft.com/office/drawing/2014/main" val="3629402551"/>
                  </a:ext>
                </a:extLst>
              </a:tr>
              <a:tr h="355455">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Kết quả:</a:t>
                      </a:r>
                      <a:r>
                        <a:rPr lang="vi-VN" altLang="en-US" sz="1600" kern="0">
                          <a:solidFill>
                            <a:schemeClr val="dk1"/>
                          </a:solidFill>
                          <a:latin typeface="Consolas" panose="020B0609020204030204" pitchFamily="49" charset="0"/>
                          <a:ea typeface="+mn-ea"/>
                          <a:cs typeface="Courier New" panose="02070309020205020404" pitchFamily="49" charset="0"/>
                        </a:rPr>
                        <a:t> 99</a:t>
                      </a:r>
                      <a:endParaRPr lang="en-US" altLang="en-US" sz="1600" kern="0">
                        <a:solidFill>
                          <a:schemeClr val="dk1"/>
                        </a:solidFill>
                        <a:latin typeface="Consolas" panose="020B0609020204030204" pitchFamily="49" charset="0"/>
                        <a:ea typeface="+mn-ea"/>
                        <a:cs typeface="Courier New" panose="02070309020205020404" pitchFamily="49" charset="0"/>
                      </a:endParaRPr>
                    </a:p>
                  </a:txBody>
                  <a:tcPr/>
                </a:tc>
                <a:extLst>
                  <a:ext uri="{0D108BD9-81ED-4DB2-BD59-A6C34878D82A}">
                    <a16:rowId xmlns:a16="http://schemas.microsoft.com/office/drawing/2014/main" val="2612324341"/>
                  </a:ext>
                </a:extLst>
              </a:tr>
              <a:tr h="444319">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vi-VN" altLang="en-US" sz="1600" b="0">
                          <a:latin typeface="Consolas" panose="020B0609020204030204" pitchFamily="49" charset="0"/>
                          <a:ea typeface="+mn-ea"/>
                          <a:cs typeface="Courier New" panose="02070309020205020404" pitchFamily="49" charset="0"/>
                        </a:rPr>
                        <a:t>hex</a:t>
                      </a:r>
                      <a:r>
                        <a:rPr lang="en-US" altLang="en-US" sz="1600" b="0">
                          <a:latin typeface="Consolas" panose="020B0609020204030204" pitchFamily="49" charset="0"/>
                          <a:ea typeface="+mn-ea"/>
                          <a:cs typeface="Courier New" panose="02070309020205020404" pitchFamily="49" charset="0"/>
                        </a:rPr>
                        <a:t>(x)</a:t>
                      </a:r>
                    </a:p>
                  </a:txBody>
                  <a:tcPr/>
                </a:tc>
                <a:tc rowSpan="2">
                  <a:txBody>
                    <a:bodyPr/>
                    <a:lstStyle/>
                    <a:p>
                      <a:pPr marL="0" lvl="2" algn="just" eaLnBrk="1" hangingPunct="1">
                        <a:lnSpc>
                          <a:spcPct val="100000"/>
                        </a:lnSpc>
                        <a:spcBef>
                          <a:spcPts val="0"/>
                        </a:spcBef>
                        <a:spcAft>
                          <a:spcPts val="0"/>
                        </a:spcAft>
                      </a:pPr>
                      <a:r>
                        <a:rPr lang="vi-VN" altLang="en-US" sz="1600" kern="0" dirty="0">
                          <a:latin typeface="Consolas" panose="020B0609020204030204" pitchFamily="49" charset="0"/>
                          <a:cs typeface="Courier New" panose="02070309020205020404" pitchFamily="49" charset="0"/>
                        </a:rPr>
                        <a:t>Chuyển một integer x thành chuỗi hexadecimal</a:t>
                      </a:r>
                      <a:endParaRPr lang="en-US" altLang="en-US" sz="1600" kern="0" dirty="0">
                        <a:latin typeface="Consolas" panose="020B0609020204030204" pitchFamily="49" charset="0"/>
                        <a:cs typeface="Courier New" panose="02070309020205020404" pitchFamily="49" charset="0"/>
                      </a:endParaRPr>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print(</a:t>
                      </a:r>
                      <a:r>
                        <a:rPr lang="vi-VN" sz="1600" kern="0">
                          <a:solidFill>
                            <a:srgbClr val="FF0000"/>
                          </a:solidFill>
                          <a:latin typeface="Consolas" panose="020B0609020204030204" pitchFamily="49" charset="0"/>
                          <a:ea typeface="+mn-ea"/>
                          <a:cs typeface="Courier New" panose="02070309020205020404" pitchFamily="49" charset="0"/>
                        </a:rPr>
                        <a:t>hex</a:t>
                      </a:r>
                      <a:r>
                        <a:rPr lang="vi-VN" sz="1600" kern="0">
                          <a:solidFill>
                            <a:schemeClr val="dk1"/>
                          </a:solidFill>
                          <a:latin typeface="Consolas" panose="020B0609020204030204" pitchFamily="49" charset="0"/>
                          <a:ea typeface="+mn-ea"/>
                          <a:cs typeface="Courier New" panose="02070309020205020404" pitchFamily="49" charset="0"/>
                        </a:rPr>
                        <a:t>(100)</a:t>
                      </a:r>
                      <a:r>
                        <a:rPr lang="en-US" altLang="en-US" sz="1600" kern="0">
                          <a:solidFill>
                            <a:schemeClr val="dk1"/>
                          </a:solidFill>
                          <a:latin typeface="Consolas" panose="020B0609020204030204" pitchFamily="49" charset="0"/>
                          <a:ea typeface="+mn-ea"/>
                          <a:cs typeface="Courier New" panose="02070309020205020404" pitchFamily="49" charset="0"/>
                        </a:rPr>
                        <a:t>)</a:t>
                      </a:r>
                    </a:p>
                  </a:txBody>
                  <a:tcPr/>
                </a:tc>
                <a:extLst>
                  <a:ext uri="{0D108BD9-81ED-4DB2-BD59-A6C34878D82A}">
                    <a16:rowId xmlns:a16="http://schemas.microsoft.com/office/drawing/2014/main" val="3094454309"/>
                  </a:ext>
                </a:extLst>
              </a:tr>
              <a:tr h="340644">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Kết quả: </a:t>
                      </a:r>
                      <a:r>
                        <a:rPr lang="vi-VN" sz="1600" kern="0">
                          <a:solidFill>
                            <a:schemeClr val="dk1"/>
                          </a:solidFill>
                          <a:latin typeface="Consolas" panose="020B0609020204030204" pitchFamily="49" charset="0"/>
                          <a:ea typeface="+mn-ea"/>
                          <a:cs typeface="Courier New" panose="02070309020205020404" pitchFamily="49" charset="0"/>
                        </a:rPr>
                        <a:t>0x64</a:t>
                      </a:r>
                      <a:endParaRPr lang="en-US" altLang="en-US" sz="1600" kern="0">
                        <a:solidFill>
                          <a:schemeClr val="dk1"/>
                        </a:solidFill>
                        <a:latin typeface="Consolas" panose="020B0609020204030204" pitchFamily="49" charset="0"/>
                        <a:ea typeface="+mn-ea"/>
                        <a:cs typeface="Courier New" panose="02070309020205020404" pitchFamily="49" charset="0"/>
                      </a:endParaRPr>
                    </a:p>
                  </a:txBody>
                  <a:tcPr/>
                </a:tc>
                <a:extLst>
                  <a:ext uri="{0D108BD9-81ED-4DB2-BD59-A6C34878D82A}">
                    <a16:rowId xmlns:a16="http://schemas.microsoft.com/office/drawing/2014/main" val="4093249840"/>
                  </a:ext>
                </a:extLst>
              </a:tr>
              <a:tr h="444319">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vi-VN" altLang="en-US" sz="1600" b="0">
                          <a:latin typeface="Consolas" panose="020B0609020204030204" pitchFamily="49" charset="0"/>
                          <a:ea typeface="+mn-ea"/>
                          <a:cs typeface="Courier New" panose="02070309020205020404" pitchFamily="49" charset="0"/>
                        </a:rPr>
                        <a:t>oct(x)</a:t>
                      </a:r>
                      <a:endParaRPr lang="en-US" altLang="en-US" sz="1600" b="0">
                        <a:latin typeface="Consolas" panose="020B0609020204030204" pitchFamily="49" charset="0"/>
                        <a:ea typeface="+mn-ea"/>
                        <a:cs typeface="Courier New" panose="02070309020205020404" pitchFamily="49" charset="0"/>
                      </a:endParaRPr>
                    </a:p>
                  </a:txBody>
                  <a:tcPr/>
                </a:tc>
                <a:tc rowSpan="2">
                  <a:txBody>
                    <a:bodyPr/>
                    <a:lstStyle/>
                    <a:p>
                      <a:pPr marL="0" lvl="2" algn="just" eaLnBrk="1" hangingPunct="1">
                        <a:lnSpc>
                          <a:spcPct val="100000"/>
                        </a:lnSpc>
                        <a:spcBef>
                          <a:spcPts val="0"/>
                        </a:spcBef>
                        <a:spcAft>
                          <a:spcPts val="0"/>
                        </a:spcAft>
                      </a:pPr>
                      <a:r>
                        <a:rPr lang="vi-VN" altLang="en-US" sz="1600" kern="0" dirty="0">
                          <a:latin typeface="Consolas" panose="020B0609020204030204" pitchFamily="49" charset="0"/>
                          <a:cs typeface="Courier New" panose="02070309020205020404" pitchFamily="49" charset="0"/>
                        </a:rPr>
                        <a:t>Chuyển một integer x thành chuỗi octal</a:t>
                      </a:r>
                      <a:endParaRPr lang="en-US" altLang="en-US" sz="1600" kern="0" dirty="0">
                        <a:latin typeface="Consolas" panose="020B0609020204030204" pitchFamily="49" charset="0"/>
                        <a:cs typeface="Courier New" panose="02070309020205020404" pitchFamily="49" charset="0"/>
                      </a:endParaRPr>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print(</a:t>
                      </a:r>
                      <a:r>
                        <a:rPr lang="vi-VN" sz="1600" kern="0" dirty="0">
                          <a:solidFill>
                            <a:srgbClr val="FF0000"/>
                          </a:solidFill>
                          <a:latin typeface="Consolas" panose="020B0609020204030204" pitchFamily="49" charset="0"/>
                          <a:ea typeface="+mn-ea"/>
                          <a:cs typeface="Courier New" panose="02070309020205020404" pitchFamily="49" charset="0"/>
                        </a:rPr>
                        <a:t>oct</a:t>
                      </a:r>
                      <a:r>
                        <a:rPr lang="vi-VN" sz="1600" kern="0" dirty="0">
                          <a:solidFill>
                            <a:schemeClr val="dk1"/>
                          </a:solidFill>
                          <a:latin typeface="Consolas" panose="020B0609020204030204" pitchFamily="49" charset="0"/>
                          <a:ea typeface="+mn-ea"/>
                          <a:cs typeface="Courier New" panose="02070309020205020404" pitchFamily="49" charset="0"/>
                        </a:rPr>
                        <a:t>(100)</a:t>
                      </a:r>
                      <a:r>
                        <a:rPr lang="en-US" altLang="en-US" sz="1600" kern="0" dirty="0">
                          <a:solidFill>
                            <a:schemeClr val="dk1"/>
                          </a:solidFill>
                          <a:latin typeface="Consolas" panose="020B0609020204030204" pitchFamily="49" charset="0"/>
                          <a:ea typeface="+mn-ea"/>
                          <a:cs typeface="Courier New" panose="02070309020205020404" pitchFamily="49" charset="0"/>
                        </a:rPr>
                        <a:t>)</a:t>
                      </a:r>
                    </a:p>
                  </a:txBody>
                  <a:tcPr/>
                </a:tc>
                <a:extLst>
                  <a:ext uri="{0D108BD9-81ED-4DB2-BD59-A6C34878D82A}">
                    <a16:rowId xmlns:a16="http://schemas.microsoft.com/office/drawing/2014/main" val="2263618161"/>
                  </a:ext>
                </a:extLst>
              </a:tr>
              <a:tr h="340644">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vi-VN" sz="1600" kern="0" dirty="0">
                          <a:solidFill>
                            <a:schemeClr val="dk1"/>
                          </a:solidFill>
                          <a:latin typeface="Consolas" panose="020B0609020204030204" pitchFamily="49" charset="0"/>
                          <a:ea typeface="+mn-ea"/>
                          <a:cs typeface="Courier New" panose="02070309020205020404" pitchFamily="49" charset="0"/>
                        </a:rPr>
                        <a:t>0o144</a:t>
                      </a:r>
                      <a:endParaRPr lang="en-US" altLang="en-US" sz="1600" kern="0" dirty="0">
                        <a:solidFill>
                          <a:schemeClr val="dk1"/>
                        </a:solidFill>
                        <a:latin typeface="Consolas" panose="020B0609020204030204" pitchFamily="49" charset="0"/>
                        <a:ea typeface="+mn-ea"/>
                        <a:cs typeface="Courier New" panose="02070309020205020404" pitchFamily="49" charset="0"/>
                      </a:endParaRPr>
                    </a:p>
                  </a:txBody>
                  <a:tcPr/>
                </a:tc>
                <a:extLst>
                  <a:ext uri="{0D108BD9-81ED-4DB2-BD59-A6C34878D82A}">
                    <a16:rowId xmlns:a16="http://schemas.microsoft.com/office/drawing/2014/main" val="2986075707"/>
                  </a:ext>
                </a:extLst>
              </a:tr>
            </a:tbl>
          </a:graphicData>
        </a:graphic>
      </p:graphicFrame>
    </p:spTree>
    <p:custDataLst>
      <p:tags r:id="rId1"/>
    </p:custDataLst>
    <p:extLst>
      <p:ext uri="{BB962C8B-B14F-4D97-AF65-F5344CB8AC3E}">
        <p14:creationId xmlns:p14="http://schemas.microsoft.com/office/powerpoint/2010/main" val="1356120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7200" indent="-457200">
              <a:buFont typeface="+mj-lt"/>
              <a:buAutoNum type="arabicPeriod"/>
            </a:pPr>
            <a:r>
              <a:rPr lang="en-US" dirty="0" err="1">
                <a:solidFill>
                  <a:schemeClr val="bg1">
                    <a:lumMod val="50000"/>
                  </a:schemeClr>
                </a:solidFill>
              </a:rPr>
              <a:t>Định</a:t>
            </a:r>
            <a:r>
              <a:rPr lang="en-US" dirty="0">
                <a:solidFill>
                  <a:schemeClr val="bg1">
                    <a:lumMod val="50000"/>
                  </a:schemeClr>
                </a:solidFill>
              </a:rPr>
              <a:t> </a:t>
            </a:r>
            <a:r>
              <a:rPr lang="en-US" dirty="0" err="1">
                <a:solidFill>
                  <a:schemeClr val="bg1">
                    <a:lumMod val="50000"/>
                  </a:schemeClr>
                </a:solidFill>
              </a:rPr>
              <a:t>danh</a:t>
            </a:r>
            <a:r>
              <a:rPr lang="en-US" dirty="0">
                <a:solidFill>
                  <a:schemeClr val="bg1">
                    <a:lumMod val="50000"/>
                  </a:schemeClr>
                </a:solidFill>
              </a:rPr>
              <a:t> (Identifier)</a:t>
            </a:r>
          </a:p>
          <a:p>
            <a:pPr marL="457200" indent="-457200">
              <a:buFont typeface="+mj-lt"/>
              <a:buAutoNum type="arabicPeriod"/>
            </a:pPr>
            <a:r>
              <a:rPr lang="en-US" dirty="0" err="1">
                <a:solidFill>
                  <a:schemeClr val="bg1">
                    <a:lumMod val="50000"/>
                  </a:schemeClr>
                </a:solidFill>
              </a:rPr>
              <a:t>Biến</a:t>
            </a:r>
            <a:r>
              <a:rPr lang="en-US" dirty="0">
                <a:solidFill>
                  <a:schemeClr val="bg1">
                    <a:lumMod val="50000"/>
                  </a:schemeClr>
                </a:solidFill>
              </a:rPr>
              <a:t> (Variable)</a:t>
            </a:r>
          </a:p>
          <a:p>
            <a:pPr marL="457200" indent="-457200">
              <a:buFont typeface="+mj-lt"/>
              <a:buAutoNum type="arabicPeriod"/>
            </a:pPr>
            <a:r>
              <a:rPr lang="en-US" dirty="0" err="1">
                <a:solidFill>
                  <a:schemeClr val="bg1">
                    <a:lumMod val="50000"/>
                  </a:schemeClr>
                </a:solidFill>
              </a:rPr>
              <a:t>Các</a:t>
            </a:r>
            <a:r>
              <a:rPr lang="en-US" dirty="0">
                <a:solidFill>
                  <a:schemeClr val="bg1">
                    <a:lumMod val="50000"/>
                  </a:schemeClr>
                </a:solidFill>
              </a:rPr>
              <a:t> </a:t>
            </a:r>
            <a:r>
              <a:rPr lang="en-US" dirty="0" err="1">
                <a:solidFill>
                  <a:schemeClr val="bg1">
                    <a:lumMod val="50000"/>
                  </a:schemeClr>
                </a:solidFill>
              </a:rPr>
              <a:t>kiểu</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r>
              <a:rPr lang="en-US" dirty="0">
                <a:solidFill>
                  <a:schemeClr val="bg1">
                    <a:lumMod val="50000"/>
                  </a:schemeClr>
                </a:solidFill>
              </a:rPr>
              <a:t> (Data type)</a:t>
            </a:r>
          </a:p>
          <a:p>
            <a:pPr marL="457200" indent="-457200">
              <a:buFont typeface="+mj-lt"/>
              <a:buAutoNum type="arabicPeriod"/>
            </a:pPr>
            <a:r>
              <a:rPr lang="en-US" dirty="0" err="1">
                <a:solidFill>
                  <a:schemeClr val="bg1">
                    <a:lumMod val="50000"/>
                  </a:schemeClr>
                </a:solidFill>
              </a:rPr>
              <a:t>Chuyển</a:t>
            </a:r>
            <a:r>
              <a:rPr lang="en-US" dirty="0">
                <a:solidFill>
                  <a:schemeClr val="bg1">
                    <a:lumMod val="50000"/>
                  </a:schemeClr>
                </a:solidFill>
              </a:rPr>
              <a:t> </a:t>
            </a:r>
            <a:r>
              <a:rPr lang="en-US" dirty="0" err="1">
                <a:solidFill>
                  <a:schemeClr val="bg1">
                    <a:lumMod val="50000"/>
                  </a:schemeClr>
                </a:solidFill>
              </a:rPr>
              <a:t>đổi</a:t>
            </a:r>
            <a:r>
              <a:rPr lang="en-US" dirty="0">
                <a:solidFill>
                  <a:schemeClr val="bg1">
                    <a:lumMod val="50000"/>
                  </a:schemeClr>
                </a:solidFill>
              </a:rPr>
              <a:t> </a:t>
            </a:r>
            <a:r>
              <a:rPr lang="en-US" dirty="0" err="1">
                <a:solidFill>
                  <a:schemeClr val="bg1">
                    <a:lumMod val="50000"/>
                  </a:schemeClr>
                </a:solidFill>
              </a:rPr>
              <a:t>kiểu</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endParaRPr lang="en-US" dirty="0">
              <a:solidFill>
                <a:schemeClr val="bg1">
                  <a:lumMod val="50000"/>
                </a:schemeClr>
              </a:solidFill>
            </a:endParaRPr>
          </a:p>
          <a:p>
            <a:pPr marL="457200" indent="-457200">
              <a:buFont typeface="+mj-lt"/>
              <a:buAutoNum type="arabicPeriod"/>
            </a:pPr>
            <a:r>
              <a:rPr lang="en-US" dirty="0" err="1"/>
              <a:t>Chú</a:t>
            </a:r>
            <a:r>
              <a:rPr lang="en-US" dirty="0"/>
              <a:t> </a:t>
            </a:r>
            <a:r>
              <a:rPr lang="en-US" dirty="0" err="1"/>
              <a:t>thích</a:t>
            </a:r>
            <a:r>
              <a:rPr lang="en-US" dirty="0"/>
              <a:t> </a:t>
            </a:r>
            <a:r>
              <a:rPr lang="en-US" dirty="0" err="1"/>
              <a:t>trong</a:t>
            </a:r>
            <a:r>
              <a:rPr lang="en-US" dirty="0"/>
              <a:t> Python (comment)</a:t>
            </a:r>
          </a:p>
          <a:p>
            <a:pPr marL="457200" indent="-457200">
              <a:buFont typeface="+mj-lt"/>
              <a:buAutoNum type="arabicPeriod"/>
            </a:pPr>
            <a:r>
              <a:rPr lang="en-US" dirty="0" err="1">
                <a:solidFill>
                  <a:schemeClr val="bg1">
                    <a:lumMod val="50000"/>
                  </a:schemeClr>
                </a:solidFill>
              </a:rPr>
              <a:t>Nhập</a:t>
            </a:r>
            <a:r>
              <a:rPr lang="en-US" dirty="0">
                <a:solidFill>
                  <a:schemeClr val="bg1">
                    <a:lumMod val="50000"/>
                  </a:schemeClr>
                </a:solidFill>
              </a:rPr>
              <a:t>/</a:t>
            </a:r>
            <a:r>
              <a:rPr lang="en-US" dirty="0" err="1">
                <a:solidFill>
                  <a:schemeClr val="bg1">
                    <a:lumMod val="50000"/>
                  </a:schemeClr>
                </a:solidFill>
              </a:rPr>
              <a:t>Xuất</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r>
              <a:rPr lang="en-US" dirty="0">
                <a:solidFill>
                  <a:schemeClr val="bg1">
                    <a:lumMod val="50000"/>
                  </a:schemeClr>
                </a:solidFill>
              </a:rPr>
              <a:t> </a:t>
            </a:r>
            <a:r>
              <a:rPr lang="en-US" dirty="0" err="1">
                <a:solidFill>
                  <a:schemeClr val="bg1">
                    <a:lumMod val="50000"/>
                  </a:schemeClr>
                </a:solidFill>
              </a:rPr>
              <a:t>trên</a:t>
            </a:r>
            <a:r>
              <a:rPr lang="en-US" dirty="0">
                <a:solidFill>
                  <a:schemeClr val="bg1">
                    <a:lumMod val="50000"/>
                  </a:schemeClr>
                </a:solidFill>
              </a:rPr>
              <a:t> shell (Input/Output)</a:t>
            </a:r>
          </a:p>
        </p:txBody>
      </p:sp>
    </p:spTree>
    <p:custDataLst>
      <p:tags r:id="rId1"/>
    </p:custDataLst>
    <p:extLst>
      <p:ext uri="{BB962C8B-B14F-4D97-AF65-F5344CB8AC3E}">
        <p14:creationId xmlns:p14="http://schemas.microsoft.com/office/powerpoint/2010/main" val="2149778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5</a:t>
            </a:r>
            <a:r>
              <a:rPr lang="en-US" altLang="en-US"/>
              <a:t>. </a:t>
            </a:r>
            <a:r>
              <a:rPr lang="vi-VN" altLang="en-US"/>
              <a:t>Chú thích trong Python</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altLang="en-US" dirty="0" err="1"/>
              <a:t>Chú</a:t>
            </a:r>
            <a:r>
              <a:rPr lang="en-US" altLang="en-US" dirty="0"/>
              <a:t> </a:t>
            </a:r>
            <a:r>
              <a:rPr lang="en-US" altLang="en-US" dirty="0" err="1"/>
              <a:t>thích</a:t>
            </a:r>
            <a:r>
              <a:rPr lang="en-US" altLang="en-US" dirty="0"/>
              <a:t> (comment) </a:t>
            </a:r>
            <a:r>
              <a:rPr lang="en-US" altLang="en-US" dirty="0" err="1"/>
              <a:t>là</a:t>
            </a:r>
            <a:r>
              <a:rPr lang="en-US" altLang="en-US" dirty="0"/>
              <a:t> </a:t>
            </a:r>
            <a:r>
              <a:rPr lang="en-US" altLang="en-US" dirty="0" err="1"/>
              <a:t>một</a:t>
            </a:r>
            <a:r>
              <a:rPr lang="en-US" altLang="en-US" dirty="0"/>
              <a:t> </a:t>
            </a:r>
            <a:r>
              <a:rPr lang="en-US" altLang="en-US" dirty="0" err="1"/>
              <a:t>hoặc</a:t>
            </a:r>
            <a:r>
              <a:rPr lang="en-US" altLang="en-US" dirty="0"/>
              <a:t> </a:t>
            </a:r>
            <a:r>
              <a:rPr lang="en-US" altLang="en-US" dirty="0" err="1"/>
              <a:t>nhiều</a:t>
            </a:r>
            <a:r>
              <a:rPr lang="en-US" altLang="en-US" dirty="0"/>
              <a:t> </a:t>
            </a:r>
            <a:r>
              <a:rPr lang="en-US" altLang="en-US" dirty="0" err="1"/>
              <a:t>dòng</a:t>
            </a:r>
            <a:r>
              <a:rPr lang="en-US" altLang="en-US" dirty="0"/>
              <a:t> </a:t>
            </a:r>
            <a:r>
              <a:rPr lang="en-US" altLang="en-US" dirty="0" err="1"/>
              <a:t>chứa</a:t>
            </a:r>
            <a:r>
              <a:rPr lang="en-US" altLang="en-US" dirty="0"/>
              <a:t> </a:t>
            </a:r>
            <a:r>
              <a:rPr lang="en-US" altLang="en-US" dirty="0" err="1"/>
              <a:t>một</a:t>
            </a:r>
            <a:r>
              <a:rPr lang="en-US" altLang="en-US" dirty="0"/>
              <a:t> </a:t>
            </a:r>
            <a:r>
              <a:rPr lang="en-US" altLang="en-US" dirty="0" err="1"/>
              <a:t>trong</a:t>
            </a:r>
            <a:r>
              <a:rPr lang="en-US" altLang="en-US" dirty="0"/>
              <a:t> </a:t>
            </a:r>
            <a:r>
              <a:rPr lang="en-US" altLang="en-US" dirty="0" err="1"/>
              <a:t>những</a:t>
            </a:r>
            <a:r>
              <a:rPr lang="en-US" altLang="en-US" dirty="0"/>
              <a:t> </a:t>
            </a:r>
            <a:r>
              <a:rPr lang="en-US" altLang="en-US" dirty="0" err="1"/>
              <a:t>nội</a:t>
            </a:r>
            <a:r>
              <a:rPr lang="en-US" altLang="en-US" dirty="0"/>
              <a:t> dung </a:t>
            </a:r>
            <a:r>
              <a:rPr lang="en-US" altLang="en-US" dirty="0" err="1"/>
              <a:t>sau</a:t>
            </a:r>
            <a:r>
              <a:rPr lang="vi-VN" altLang="en-US" dirty="0"/>
              <a:t>:</a:t>
            </a:r>
            <a:endParaRPr lang="en-US" dirty="0"/>
          </a:p>
          <a:p>
            <a:pPr lvl="1"/>
            <a:r>
              <a:rPr lang="en-US" altLang="en-US" dirty="0" err="1"/>
              <a:t>Ghi</a:t>
            </a:r>
            <a:r>
              <a:rPr lang="en-US" altLang="en-US" dirty="0"/>
              <a:t> </a:t>
            </a:r>
            <a:r>
              <a:rPr lang="en-US" altLang="en-US" dirty="0" err="1"/>
              <a:t>chú</a:t>
            </a:r>
            <a:r>
              <a:rPr lang="en-US" altLang="en-US" dirty="0"/>
              <a:t> </a:t>
            </a:r>
            <a:r>
              <a:rPr lang="en-US" altLang="en-US" dirty="0" err="1"/>
              <a:t>riêng</a:t>
            </a:r>
            <a:endParaRPr lang="vi-VN" altLang="en-US" dirty="0"/>
          </a:p>
          <a:p>
            <a:pPr lvl="1"/>
            <a:r>
              <a:rPr lang="en-US" altLang="en-US" dirty="0" err="1"/>
              <a:t>Phần</a:t>
            </a:r>
            <a:r>
              <a:rPr lang="en-US" altLang="en-US" dirty="0"/>
              <a:t> </a:t>
            </a:r>
            <a:r>
              <a:rPr lang="en-US" altLang="en-US" dirty="0" err="1"/>
              <a:t>chú</a:t>
            </a:r>
            <a:r>
              <a:rPr lang="en-US" altLang="en-US" dirty="0"/>
              <a:t> </a:t>
            </a:r>
            <a:r>
              <a:rPr lang="en-US" altLang="en-US" dirty="0" err="1"/>
              <a:t>thích</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ghi</a:t>
            </a:r>
            <a:r>
              <a:rPr lang="en-US" altLang="en-US" dirty="0"/>
              <a:t> </a:t>
            </a:r>
            <a:r>
              <a:rPr lang="en-US" altLang="en-US" dirty="0" err="1"/>
              <a:t>thông</a:t>
            </a:r>
            <a:r>
              <a:rPr lang="en-US" altLang="en-US" dirty="0"/>
              <a:t> tin </a:t>
            </a:r>
            <a:r>
              <a:rPr lang="en-US" altLang="en-US" dirty="0" err="1"/>
              <a:t>tác</a:t>
            </a:r>
            <a:r>
              <a:rPr lang="en-US" altLang="en-US" dirty="0"/>
              <a:t> </a:t>
            </a:r>
            <a:r>
              <a:rPr lang="en-US" altLang="en-US" dirty="0" err="1"/>
              <a:t>giả</a:t>
            </a:r>
            <a:r>
              <a:rPr lang="en-US" altLang="en-US" dirty="0"/>
              <a:t>, </a:t>
            </a:r>
            <a:r>
              <a:rPr lang="en-US" altLang="en-US" dirty="0" err="1"/>
              <a:t>ngày</a:t>
            </a:r>
            <a:r>
              <a:rPr lang="en-US" altLang="en-US" dirty="0"/>
              <a:t> </a:t>
            </a:r>
            <a:r>
              <a:rPr lang="en-US" altLang="en-US" dirty="0" err="1"/>
              <a:t>viết</a:t>
            </a:r>
            <a:r>
              <a:rPr lang="en-US" altLang="en-US" dirty="0"/>
              <a:t>, version</a:t>
            </a:r>
            <a:endParaRPr lang="vi-VN" altLang="en-US" dirty="0"/>
          </a:p>
          <a:p>
            <a:pPr lvl="1"/>
            <a:r>
              <a:rPr lang="en-US" altLang="en-US" dirty="0"/>
              <a:t>Che </a:t>
            </a:r>
            <a:r>
              <a:rPr lang="en-US" altLang="en-US" dirty="0" err="1"/>
              <a:t>đoạn</a:t>
            </a:r>
            <a:r>
              <a:rPr lang="en-US" altLang="en-US" dirty="0"/>
              <a:t> </a:t>
            </a:r>
            <a:r>
              <a:rPr lang="en-US" altLang="en-US" dirty="0" err="1"/>
              <a:t>mã</a:t>
            </a:r>
            <a:r>
              <a:rPr lang="en-US" altLang="en-US" dirty="0"/>
              <a:t> </a:t>
            </a:r>
            <a:r>
              <a:rPr lang="en-US" altLang="en-US" dirty="0" err="1"/>
              <a:t>lệnh</a:t>
            </a:r>
            <a:r>
              <a:rPr lang="en-US" altLang="en-US" dirty="0"/>
              <a:t> </a:t>
            </a:r>
            <a:r>
              <a:rPr lang="en-US" altLang="en-US" dirty="0" err="1"/>
              <a:t>tạm</a:t>
            </a:r>
            <a:r>
              <a:rPr lang="en-US" altLang="en-US" dirty="0"/>
              <a:t> </a:t>
            </a:r>
            <a:r>
              <a:rPr lang="en-US" altLang="en-US" dirty="0" err="1"/>
              <a:t>thời</a:t>
            </a:r>
            <a:r>
              <a:rPr lang="en-US" altLang="en-US" dirty="0"/>
              <a:t> </a:t>
            </a:r>
            <a:r>
              <a:rPr lang="en-US" altLang="en-US" dirty="0" err="1"/>
              <a:t>không</a:t>
            </a:r>
            <a:r>
              <a:rPr lang="en-US" altLang="en-US" dirty="0"/>
              <a:t> </a:t>
            </a:r>
            <a:r>
              <a:rPr lang="en-US" altLang="en-US" dirty="0" err="1"/>
              <a:t>sử</a:t>
            </a:r>
            <a:r>
              <a:rPr lang="en-US" altLang="en-US" dirty="0"/>
              <a:t> </a:t>
            </a:r>
            <a:r>
              <a:rPr lang="en-US" altLang="en-US" dirty="0" err="1"/>
              <a:t>dụng</a:t>
            </a:r>
            <a:endParaRPr lang="vi-VN" altLang="en-US" dirty="0"/>
          </a:p>
          <a:p>
            <a:pPr lvl="1"/>
            <a:r>
              <a:rPr lang="en-US" altLang="en-US" dirty="0" err="1"/>
              <a:t>Giải</a:t>
            </a:r>
            <a:r>
              <a:rPr lang="en-US" altLang="en-US" dirty="0"/>
              <a:t> </a:t>
            </a:r>
            <a:r>
              <a:rPr lang="en-US" altLang="en-US" dirty="0" err="1"/>
              <a:t>thích</a:t>
            </a:r>
            <a:r>
              <a:rPr lang="en-US" altLang="en-US" dirty="0"/>
              <a:t> </a:t>
            </a:r>
            <a:r>
              <a:rPr lang="en-US" dirty="0" err="1"/>
              <a:t>cách</a:t>
            </a:r>
            <a:r>
              <a:rPr lang="en-US" dirty="0"/>
              <a:t> </a:t>
            </a:r>
            <a:r>
              <a:rPr lang="en-US" dirty="0" err="1"/>
              <a:t>xử</a:t>
            </a:r>
            <a:r>
              <a:rPr lang="en-US" dirty="0"/>
              <a:t> </a:t>
            </a:r>
            <a:r>
              <a:rPr lang="en-US" dirty="0" err="1"/>
              <a:t>lý</a:t>
            </a:r>
            <a:r>
              <a:rPr lang="en-US" dirty="0"/>
              <a:t> </a:t>
            </a:r>
            <a:r>
              <a:rPr lang="en-US" dirty="0" err="1"/>
              <a:t>của</a:t>
            </a:r>
            <a:r>
              <a:rPr lang="en-US" dirty="0"/>
              <a:t> </a:t>
            </a:r>
            <a:r>
              <a:rPr lang="en-US" dirty="0" err="1"/>
              <a:t>một</a:t>
            </a:r>
            <a:r>
              <a:rPr lang="en-US" dirty="0"/>
              <a:t> </a:t>
            </a:r>
            <a:r>
              <a:rPr lang="en-US" dirty="0" err="1"/>
              <a:t>đoạn</a:t>
            </a:r>
            <a:r>
              <a:rPr lang="en-US" dirty="0"/>
              <a:t> </a:t>
            </a:r>
            <a:r>
              <a:rPr lang="en-US" altLang="en-US" dirty="0" err="1"/>
              <a:t>chương</a:t>
            </a:r>
            <a:r>
              <a:rPr lang="en-US" altLang="en-US" dirty="0"/>
              <a:t> </a:t>
            </a:r>
            <a:r>
              <a:rPr lang="en-US" altLang="en-US" dirty="0" err="1"/>
              <a:t>trình</a:t>
            </a:r>
            <a:r>
              <a:rPr lang="en-US" altLang="en-US" dirty="0"/>
              <a:t>, …</a:t>
            </a:r>
            <a:endParaRPr lang="vi-VN" altLang="en-US" dirty="0"/>
          </a:p>
          <a:p>
            <a:r>
              <a:rPr lang="en-US" altLang="en-US" dirty="0"/>
              <a:t>Khi </a:t>
            </a:r>
            <a:r>
              <a:rPr lang="en-US" altLang="en-US" dirty="0" err="1"/>
              <a:t>chạy</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trình</a:t>
            </a:r>
            <a:r>
              <a:rPr lang="en-US" altLang="en-US" dirty="0"/>
              <a:t> </a:t>
            </a:r>
            <a:r>
              <a:rPr lang="en-US" altLang="en-US" dirty="0" err="1"/>
              <a:t>biên</a:t>
            </a:r>
            <a:r>
              <a:rPr lang="en-US" altLang="en-US" dirty="0"/>
              <a:t> </a:t>
            </a:r>
            <a:r>
              <a:rPr lang="en-US" altLang="en-US" dirty="0" err="1"/>
              <a:t>dịch</a:t>
            </a:r>
            <a:r>
              <a:rPr lang="en-US" altLang="en-US" dirty="0"/>
              <a:t> </a:t>
            </a:r>
            <a:r>
              <a:rPr lang="en-US" altLang="en-US" dirty="0" err="1"/>
              <a:t>sẽ</a:t>
            </a:r>
            <a:r>
              <a:rPr lang="en-US" altLang="en-US" dirty="0"/>
              <a:t> </a:t>
            </a:r>
            <a:r>
              <a:rPr lang="en-US" altLang="en-US" dirty="0" err="1"/>
              <a:t>không</a:t>
            </a:r>
            <a:r>
              <a:rPr lang="en-US" altLang="en-US" dirty="0"/>
              <a:t> </a:t>
            </a:r>
            <a:r>
              <a:rPr lang="en-US" altLang="en-US" dirty="0" err="1"/>
              <a:t>biên</a:t>
            </a:r>
            <a:r>
              <a:rPr lang="en-US" altLang="en-US" dirty="0"/>
              <a:t> </a:t>
            </a:r>
            <a:r>
              <a:rPr lang="en-US" altLang="en-US" dirty="0" err="1"/>
              <a:t>dịch</a:t>
            </a:r>
            <a:r>
              <a:rPr lang="en-US" altLang="en-US" dirty="0"/>
              <a:t> </a:t>
            </a:r>
            <a:r>
              <a:rPr lang="en-US" altLang="en-US" dirty="0" err="1"/>
              <a:t>phần</a:t>
            </a:r>
            <a:r>
              <a:rPr lang="en-US" altLang="en-US" dirty="0"/>
              <a:t> </a:t>
            </a:r>
            <a:r>
              <a:rPr lang="en-US" altLang="en-US" dirty="0" err="1"/>
              <a:t>chú</a:t>
            </a:r>
            <a:r>
              <a:rPr lang="en-US" altLang="en-US" dirty="0"/>
              <a:t> </a:t>
            </a:r>
            <a:r>
              <a:rPr lang="en-US" altLang="en-US" dirty="0" err="1"/>
              <a:t>thích</a:t>
            </a:r>
            <a:r>
              <a:rPr lang="en-US" altLang="en-US" dirty="0"/>
              <a:t> </a:t>
            </a:r>
            <a:r>
              <a:rPr lang="en-US" altLang="en-US" dirty="0" err="1"/>
              <a:t>này</a:t>
            </a:r>
            <a:r>
              <a:rPr lang="vi-VN" altLang="en-US" dirty="0"/>
              <a:t>.</a:t>
            </a:r>
          </a:p>
        </p:txBody>
      </p:sp>
    </p:spTree>
    <p:custDataLst>
      <p:tags r:id="rId1"/>
    </p:custDataLst>
    <p:extLst>
      <p:ext uri="{BB962C8B-B14F-4D97-AF65-F5344CB8AC3E}">
        <p14:creationId xmlns:p14="http://schemas.microsoft.com/office/powerpoint/2010/main" val="3904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5</a:t>
            </a:r>
            <a:r>
              <a:rPr lang="en-US" altLang="en-US"/>
              <a:t>. </a:t>
            </a:r>
            <a:r>
              <a:rPr lang="vi-VN" altLang="en-US"/>
              <a:t>Chú thích trong Python</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dirty="0">
                <a:solidFill>
                  <a:srgbClr val="FF0000"/>
                </a:solidFill>
              </a:rPr>
              <a:t># </a:t>
            </a:r>
            <a:r>
              <a:rPr lang="vi-VN" altLang="en-US" dirty="0"/>
              <a:t>(hash): </a:t>
            </a:r>
            <a:r>
              <a:rPr lang="vi-VN" altLang="en-US" b="0" dirty="0"/>
              <a:t>Các ký tự đi sau dấu </a:t>
            </a:r>
            <a:r>
              <a:rPr lang="vi-VN" altLang="en-US" dirty="0"/>
              <a:t>#</a:t>
            </a:r>
            <a:r>
              <a:rPr lang="vi-VN" altLang="en-US" b="0" dirty="0"/>
              <a:t> trên cùng dòng sẽ được xem là chú thích.</a:t>
            </a:r>
          </a:p>
          <a:p>
            <a:pPr lvl="1"/>
            <a:r>
              <a:rPr lang="vi-VN" altLang="en-US" dirty="0"/>
              <a:t>Ví dụ: </a:t>
            </a:r>
            <a:r>
              <a:rPr lang="en-US" b="0" dirty="0">
                <a:solidFill>
                  <a:srgbClr val="795E26"/>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20</a:t>
            </a:r>
          </a:p>
          <a:p>
            <a:r>
              <a:rPr lang="vi-VN" altLang="en-US" dirty="0">
                <a:solidFill>
                  <a:srgbClr val="FF0000"/>
                </a:solidFill>
              </a:rPr>
              <a:t>‘‘‘nội dung ghi chú’’’ </a:t>
            </a:r>
            <a:r>
              <a:rPr lang="vi-VN" altLang="en-US" dirty="0"/>
              <a:t>hoặc </a:t>
            </a:r>
            <a:r>
              <a:rPr lang="vi-VN" altLang="en-US" dirty="0">
                <a:solidFill>
                  <a:srgbClr val="FF0000"/>
                </a:solidFill>
              </a:rPr>
              <a:t>“““nội dung ghi chú””” </a:t>
            </a:r>
            <a:r>
              <a:rPr lang="vi-VN" altLang="en-US" dirty="0"/>
              <a:t>cho phép ghi chú trên nhiều dòng</a:t>
            </a:r>
          </a:p>
          <a:p>
            <a:pPr lvl="1"/>
            <a:r>
              <a:rPr lang="vi-VN" altLang="en-US" dirty="0"/>
              <a:t>Ví dụ: </a:t>
            </a:r>
          </a:p>
          <a:p>
            <a:pPr lvl="1"/>
            <a:endParaRPr lang="vi-VN" altLang="en-US" dirty="0"/>
          </a:p>
        </p:txBody>
      </p:sp>
      <p:sp>
        <p:nvSpPr>
          <p:cNvPr id="2" name="TextBox 1">
            <a:extLst>
              <a:ext uri="{FF2B5EF4-FFF2-40B4-BE49-F238E27FC236}">
                <a16:creationId xmlns:a16="http://schemas.microsoft.com/office/drawing/2014/main" id="{236EC168-9CE8-450B-AD71-152C0C509D39}"/>
              </a:ext>
            </a:extLst>
          </p:cNvPr>
          <p:cNvSpPr txBox="1"/>
          <p:nvPr/>
        </p:nvSpPr>
        <p:spPr>
          <a:xfrm>
            <a:off x="1919536" y="3645024"/>
            <a:ext cx="4536504" cy="1846659"/>
          </a:xfrm>
          <a:prstGeom prst="rect">
            <a:avLst/>
          </a:prstGeom>
          <a:noFill/>
        </p:spPr>
        <p:txBody>
          <a:bodyPr wrap="square" rtlCol="0">
            <a:spAutoFit/>
          </a:bodyPr>
          <a:lstStyle/>
          <a:p>
            <a:pPr marL="0" indent="0">
              <a:spcBef>
                <a:spcPts val="0"/>
              </a:spcBef>
              <a:spcAft>
                <a:spcPts val="600"/>
              </a:spcAft>
              <a:buNone/>
            </a:pPr>
            <a:r>
              <a:rPr lang="en-US" sz="1800" b="0" dirty="0">
                <a:solidFill>
                  <a:srgbClr val="A31515"/>
                </a:solidFill>
                <a:effectLst/>
                <a:latin typeface="Consolas" panose="020B0609020204030204" pitchFamily="49" charset="0"/>
              </a:rPr>
              <a:t>"""</a:t>
            </a:r>
            <a:endParaRPr lang="vi-VN" sz="1800" b="0" dirty="0">
              <a:solidFill>
                <a:srgbClr val="000000"/>
              </a:solidFill>
              <a:latin typeface="Consolas" panose="020B0609020204030204" pitchFamily="49" charset="0"/>
            </a:endParaRPr>
          </a:p>
          <a:p>
            <a:pPr marL="0" indent="0">
              <a:spcBef>
                <a:spcPts val="0"/>
              </a:spcBef>
              <a:spcAft>
                <a:spcPts val="600"/>
              </a:spcAft>
              <a:buNone/>
            </a:pPr>
            <a:r>
              <a:rPr lang="en-US" sz="1800" b="0" dirty="0">
                <a:solidFill>
                  <a:srgbClr val="A31515"/>
                </a:solidFill>
                <a:effectLst/>
                <a:latin typeface="Consolas" panose="020B0609020204030204" pitchFamily="49" charset="0"/>
              </a:rPr>
              <a:t>LDS1</a:t>
            </a:r>
            <a:endParaRPr lang="en-US" sz="1800" b="0" dirty="0">
              <a:solidFill>
                <a:srgbClr val="000000"/>
              </a:solidFill>
              <a:effectLst/>
              <a:latin typeface="Consolas" panose="020B0609020204030204" pitchFamily="49" charset="0"/>
            </a:endParaRPr>
          </a:p>
          <a:p>
            <a:pPr marL="0" indent="0">
              <a:spcBef>
                <a:spcPts val="0"/>
              </a:spcBef>
              <a:spcAft>
                <a:spcPts val="600"/>
              </a:spcAft>
              <a:buNone/>
            </a:pPr>
            <a:r>
              <a:rPr lang="vi-VN" sz="1800" b="0" dirty="0">
                <a:solidFill>
                  <a:srgbClr val="A31515"/>
                </a:solidFill>
                <a:latin typeface="Consolas" panose="020B0609020204030204" pitchFamily="49" charset="0"/>
              </a:rPr>
              <a:t>    </a:t>
            </a:r>
            <a:r>
              <a:rPr lang="en-US" sz="1800" b="0" dirty="0">
                <a:solidFill>
                  <a:srgbClr val="A31515"/>
                </a:solidFill>
                <a:effectLst/>
                <a:latin typeface="Consolas" panose="020B0609020204030204" pitchFamily="49" charset="0"/>
              </a:rPr>
              <a:t>Python </a:t>
            </a:r>
            <a:r>
              <a:rPr lang="en-US" sz="1800" b="0" dirty="0" err="1">
                <a:solidFill>
                  <a:srgbClr val="A31515"/>
                </a:solidFill>
                <a:effectLst/>
                <a:latin typeface="Consolas" panose="020B0609020204030204" pitchFamily="49" charset="0"/>
              </a:rPr>
              <a:t>cơ</a:t>
            </a:r>
            <a:r>
              <a:rPr lang="en-US" sz="1800" b="0" dirty="0">
                <a:solidFill>
                  <a:srgbClr val="A31515"/>
                </a:solidFill>
                <a:effectLst/>
                <a:latin typeface="Consolas" panose="020B0609020204030204" pitchFamily="49" charset="0"/>
              </a:rPr>
              <a:t> </a:t>
            </a:r>
            <a:r>
              <a:rPr lang="en-US" sz="1800" b="0" dirty="0" err="1">
                <a:solidFill>
                  <a:srgbClr val="A31515"/>
                </a:solidFill>
                <a:effectLst/>
                <a:latin typeface="Consolas" panose="020B0609020204030204" pitchFamily="49" charset="0"/>
              </a:rPr>
              <a:t>bản</a:t>
            </a:r>
            <a:endParaRPr lang="en-US" sz="1800" b="0" dirty="0">
              <a:solidFill>
                <a:srgbClr val="000000"/>
              </a:solidFill>
              <a:effectLst/>
              <a:latin typeface="Consolas" panose="020B0609020204030204" pitchFamily="49" charset="0"/>
            </a:endParaRPr>
          </a:p>
          <a:p>
            <a:pPr marL="0" indent="0">
              <a:spcBef>
                <a:spcPts val="0"/>
              </a:spcBef>
              <a:spcAft>
                <a:spcPts val="600"/>
              </a:spcAft>
              <a:buNone/>
            </a:pPr>
            <a:r>
              <a:rPr lang="vi-VN" sz="1800" b="0" dirty="0">
                <a:solidFill>
                  <a:srgbClr val="A31515"/>
                </a:solidFill>
                <a:effectLst/>
                <a:latin typeface="Consolas" panose="020B0609020204030204" pitchFamily="49" charset="0"/>
              </a:rPr>
              <a:t>        </a:t>
            </a:r>
            <a:r>
              <a:rPr lang="en-US" sz="1800" b="0" dirty="0">
                <a:solidFill>
                  <a:srgbClr val="A31515"/>
                </a:solidFill>
                <a:effectLst/>
                <a:latin typeface="Consolas" panose="020B0609020204030204" pitchFamily="49" charset="0"/>
              </a:rPr>
              <a:t>Fundamentals of Python </a:t>
            </a:r>
            <a:endParaRPr lang="vi-VN" sz="1800" b="0" dirty="0">
              <a:solidFill>
                <a:srgbClr val="000000"/>
              </a:solidFill>
              <a:latin typeface="Consolas" panose="020B0609020204030204" pitchFamily="49" charset="0"/>
            </a:endParaRPr>
          </a:p>
          <a:p>
            <a:pPr marL="0" indent="0">
              <a:spcBef>
                <a:spcPts val="0"/>
              </a:spcBef>
              <a:spcAft>
                <a:spcPts val="600"/>
              </a:spcAft>
              <a:buNone/>
            </a:pP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875239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buFont typeface="+mj-lt"/>
              <a:buAutoNum type="arabicPeriod"/>
            </a:pPr>
            <a:r>
              <a:rPr lang="en-US" dirty="0" err="1">
                <a:solidFill>
                  <a:schemeClr val="bg1">
                    <a:lumMod val="50000"/>
                  </a:schemeClr>
                </a:solidFill>
              </a:rPr>
              <a:t>Định</a:t>
            </a:r>
            <a:r>
              <a:rPr lang="en-US" dirty="0">
                <a:solidFill>
                  <a:schemeClr val="bg1">
                    <a:lumMod val="50000"/>
                  </a:schemeClr>
                </a:solidFill>
              </a:rPr>
              <a:t> </a:t>
            </a:r>
            <a:r>
              <a:rPr lang="en-US" dirty="0" err="1">
                <a:solidFill>
                  <a:schemeClr val="bg1">
                    <a:lumMod val="50000"/>
                  </a:schemeClr>
                </a:solidFill>
              </a:rPr>
              <a:t>danh</a:t>
            </a:r>
            <a:r>
              <a:rPr lang="en-US" dirty="0">
                <a:solidFill>
                  <a:schemeClr val="bg1">
                    <a:lumMod val="50000"/>
                  </a:schemeClr>
                </a:solidFill>
              </a:rPr>
              <a:t> (Identifier)</a:t>
            </a:r>
          </a:p>
          <a:p>
            <a:pPr marL="450850">
              <a:buFont typeface="+mj-lt"/>
              <a:buAutoNum type="arabicPeriod"/>
            </a:pPr>
            <a:r>
              <a:rPr lang="en-US" dirty="0" err="1">
                <a:solidFill>
                  <a:schemeClr val="bg1">
                    <a:lumMod val="50000"/>
                  </a:schemeClr>
                </a:solidFill>
              </a:rPr>
              <a:t>Biến</a:t>
            </a:r>
            <a:r>
              <a:rPr lang="en-US" dirty="0">
                <a:solidFill>
                  <a:schemeClr val="bg1">
                    <a:lumMod val="50000"/>
                  </a:schemeClr>
                </a:solidFill>
              </a:rPr>
              <a:t> (Variable)</a:t>
            </a:r>
          </a:p>
          <a:p>
            <a:pPr marL="450850">
              <a:buFont typeface="+mj-lt"/>
              <a:buAutoNum type="arabicPeriod"/>
            </a:pPr>
            <a:r>
              <a:rPr lang="en-US" dirty="0" err="1">
                <a:solidFill>
                  <a:schemeClr val="bg1">
                    <a:lumMod val="50000"/>
                  </a:schemeClr>
                </a:solidFill>
              </a:rPr>
              <a:t>Các</a:t>
            </a:r>
            <a:r>
              <a:rPr lang="en-US" dirty="0">
                <a:solidFill>
                  <a:schemeClr val="bg1">
                    <a:lumMod val="50000"/>
                  </a:schemeClr>
                </a:solidFill>
              </a:rPr>
              <a:t> </a:t>
            </a:r>
            <a:r>
              <a:rPr lang="en-US" dirty="0" err="1">
                <a:solidFill>
                  <a:schemeClr val="bg1">
                    <a:lumMod val="50000"/>
                  </a:schemeClr>
                </a:solidFill>
              </a:rPr>
              <a:t>kiểu</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r>
              <a:rPr lang="en-US" dirty="0">
                <a:solidFill>
                  <a:schemeClr val="bg1">
                    <a:lumMod val="50000"/>
                  </a:schemeClr>
                </a:solidFill>
              </a:rPr>
              <a:t> (Data type)</a:t>
            </a:r>
          </a:p>
          <a:p>
            <a:pPr marL="450850">
              <a:buFont typeface="+mj-lt"/>
              <a:buAutoNum type="arabicPeriod"/>
            </a:pPr>
            <a:r>
              <a:rPr lang="en-US" dirty="0" err="1">
                <a:solidFill>
                  <a:schemeClr val="bg1">
                    <a:lumMod val="50000"/>
                  </a:schemeClr>
                </a:solidFill>
              </a:rPr>
              <a:t>Chuyển</a:t>
            </a:r>
            <a:r>
              <a:rPr lang="en-US" dirty="0">
                <a:solidFill>
                  <a:schemeClr val="bg1">
                    <a:lumMod val="50000"/>
                  </a:schemeClr>
                </a:solidFill>
              </a:rPr>
              <a:t> </a:t>
            </a:r>
            <a:r>
              <a:rPr lang="en-US" dirty="0" err="1">
                <a:solidFill>
                  <a:schemeClr val="bg1">
                    <a:lumMod val="50000"/>
                  </a:schemeClr>
                </a:solidFill>
              </a:rPr>
              <a:t>đổi</a:t>
            </a:r>
            <a:r>
              <a:rPr lang="en-US" dirty="0">
                <a:solidFill>
                  <a:schemeClr val="bg1">
                    <a:lumMod val="50000"/>
                  </a:schemeClr>
                </a:solidFill>
              </a:rPr>
              <a:t> </a:t>
            </a:r>
            <a:r>
              <a:rPr lang="en-US" dirty="0" err="1">
                <a:solidFill>
                  <a:schemeClr val="bg1">
                    <a:lumMod val="50000"/>
                  </a:schemeClr>
                </a:solidFill>
              </a:rPr>
              <a:t>kiểu</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endParaRPr lang="en-US" dirty="0">
              <a:solidFill>
                <a:schemeClr val="bg1">
                  <a:lumMod val="50000"/>
                </a:schemeClr>
              </a:solidFill>
            </a:endParaRPr>
          </a:p>
          <a:p>
            <a:pPr marL="450850">
              <a:buFont typeface="+mj-lt"/>
              <a:buAutoNum type="arabicPeriod"/>
            </a:pPr>
            <a:r>
              <a:rPr lang="en-US" dirty="0" err="1">
                <a:solidFill>
                  <a:schemeClr val="bg1">
                    <a:lumMod val="50000"/>
                  </a:schemeClr>
                </a:solidFill>
              </a:rPr>
              <a:t>Chú</a:t>
            </a:r>
            <a:r>
              <a:rPr lang="en-US" dirty="0">
                <a:solidFill>
                  <a:schemeClr val="bg1">
                    <a:lumMod val="50000"/>
                  </a:schemeClr>
                </a:solidFill>
              </a:rPr>
              <a:t> </a:t>
            </a:r>
            <a:r>
              <a:rPr lang="en-US" dirty="0" err="1">
                <a:solidFill>
                  <a:schemeClr val="bg1">
                    <a:lumMod val="50000"/>
                  </a:schemeClr>
                </a:solidFill>
              </a:rPr>
              <a:t>thích</a:t>
            </a:r>
            <a:r>
              <a:rPr lang="en-US" dirty="0">
                <a:solidFill>
                  <a:schemeClr val="bg1">
                    <a:lumMod val="50000"/>
                  </a:schemeClr>
                </a:solidFill>
              </a:rPr>
              <a:t> </a:t>
            </a:r>
            <a:r>
              <a:rPr lang="en-US" dirty="0" err="1">
                <a:solidFill>
                  <a:schemeClr val="bg1">
                    <a:lumMod val="50000"/>
                  </a:schemeClr>
                </a:solidFill>
              </a:rPr>
              <a:t>trong</a:t>
            </a:r>
            <a:r>
              <a:rPr lang="en-US" dirty="0">
                <a:solidFill>
                  <a:schemeClr val="bg1">
                    <a:lumMod val="50000"/>
                  </a:schemeClr>
                </a:solidFill>
              </a:rPr>
              <a:t> Python (comment)</a:t>
            </a:r>
          </a:p>
          <a:p>
            <a:pPr marL="450850">
              <a:buFont typeface="+mj-lt"/>
              <a:buAutoNum type="arabicPeriod"/>
            </a:pPr>
            <a:r>
              <a:rPr lang="en-US" dirty="0" err="1"/>
              <a:t>Nhập</a:t>
            </a:r>
            <a:r>
              <a:rPr lang="en-US" dirty="0"/>
              <a:t>/</a:t>
            </a:r>
            <a:r>
              <a:rPr lang="en-US" dirty="0" err="1"/>
              <a:t>Xuất</a:t>
            </a:r>
            <a:r>
              <a:rPr lang="en-US" dirty="0"/>
              <a:t> </a:t>
            </a:r>
            <a:r>
              <a:rPr lang="en-US" dirty="0" err="1"/>
              <a:t>dữ</a:t>
            </a:r>
            <a:r>
              <a:rPr lang="en-US" dirty="0"/>
              <a:t> </a:t>
            </a:r>
            <a:r>
              <a:rPr lang="en-US" dirty="0" err="1"/>
              <a:t>liệu</a:t>
            </a:r>
            <a:r>
              <a:rPr lang="en-US" dirty="0"/>
              <a:t> </a:t>
            </a:r>
            <a:r>
              <a:rPr lang="en-US" dirty="0" err="1"/>
              <a:t>trên</a:t>
            </a:r>
            <a:r>
              <a:rPr lang="en-US" dirty="0"/>
              <a:t> shell (Input/Output)</a:t>
            </a:r>
          </a:p>
        </p:txBody>
      </p:sp>
    </p:spTree>
    <p:custDataLst>
      <p:tags r:id="rId1"/>
    </p:custDataLst>
    <p:extLst>
      <p:ext uri="{BB962C8B-B14F-4D97-AF65-F5344CB8AC3E}">
        <p14:creationId xmlns:p14="http://schemas.microsoft.com/office/powerpoint/2010/main" val="1390119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altLang="en-US"/>
              <a:t>Ứng dụng trên shell (console)</a:t>
            </a:r>
            <a:r>
              <a:rPr lang="vi-VN" altLang="en-US"/>
              <a:t>:</a:t>
            </a:r>
          </a:p>
          <a:p>
            <a:pPr lvl="1"/>
            <a:r>
              <a:rPr lang="vi-VN" altLang="en-US"/>
              <a:t>Là ứng dụng nhập xuất ở chế độ văn bản tương tự như màn hình Console của hệ điều hành MS-DOS. </a:t>
            </a:r>
          </a:p>
          <a:p>
            <a:pPr lvl="1"/>
            <a:r>
              <a:rPr lang="vi-VN" altLang="en-US"/>
              <a:t>Các ứng dụng kiểu shell thường được dùng để minh họa các ví dụ cơ bản liên quan đến cú pháp ngôn ngữ, các thuật toán, và các chương trình ứng dụng không cần thiết đến giao diện người dùng đồ họa.</a:t>
            </a:r>
          </a:p>
        </p:txBody>
      </p:sp>
    </p:spTree>
    <p:custDataLst>
      <p:tags r:id="rId1"/>
    </p:custDataLst>
    <p:extLst>
      <p:ext uri="{BB962C8B-B14F-4D97-AF65-F5344CB8AC3E}">
        <p14:creationId xmlns:p14="http://schemas.microsoft.com/office/powerpoint/2010/main" val="3179034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a:t>Xuất dữ liệu:</a:t>
            </a:r>
          </a:p>
          <a:p>
            <a:pPr lvl="1"/>
            <a:r>
              <a:rPr lang="vi-VN" altLang="en-US"/>
              <a:t>Định dạng xuất sử dụng dấu phần trăm (percent sign - %)</a:t>
            </a:r>
          </a:p>
        </p:txBody>
      </p:sp>
      <p:graphicFrame>
        <p:nvGraphicFramePr>
          <p:cNvPr id="5" name="Table 2">
            <a:extLst>
              <a:ext uri="{FF2B5EF4-FFF2-40B4-BE49-F238E27FC236}">
                <a16:creationId xmlns:a16="http://schemas.microsoft.com/office/drawing/2014/main" id="{07BCBBA5-DB35-446F-86C4-F65B91131508}"/>
              </a:ext>
            </a:extLst>
          </p:cNvPr>
          <p:cNvGraphicFramePr>
            <a:graphicFrameLocks noGrp="1"/>
          </p:cNvGraphicFramePr>
          <p:nvPr>
            <p:extLst>
              <p:ext uri="{D42A27DB-BD31-4B8C-83A1-F6EECF244321}">
                <p14:modId xmlns:p14="http://schemas.microsoft.com/office/powerpoint/2010/main" val="1273729924"/>
              </p:ext>
            </p:extLst>
          </p:nvPr>
        </p:nvGraphicFramePr>
        <p:xfrm>
          <a:off x="602453" y="2276872"/>
          <a:ext cx="5508872" cy="3902638"/>
        </p:xfrm>
        <a:graphic>
          <a:graphicData uri="http://schemas.openxmlformats.org/drawingml/2006/table">
            <a:tbl>
              <a:tblPr firstRow="1" bandRow="1">
                <a:tableStyleId>{93296810-A885-4BE3-A3E7-6D5BEEA58F35}</a:tableStyleId>
              </a:tblPr>
              <a:tblGrid>
                <a:gridCol w="1279830">
                  <a:extLst>
                    <a:ext uri="{9D8B030D-6E8A-4147-A177-3AD203B41FA5}">
                      <a16:colId xmlns:a16="http://schemas.microsoft.com/office/drawing/2014/main" val="4122184696"/>
                    </a:ext>
                  </a:extLst>
                </a:gridCol>
                <a:gridCol w="4229042">
                  <a:extLst>
                    <a:ext uri="{9D8B030D-6E8A-4147-A177-3AD203B41FA5}">
                      <a16:colId xmlns:a16="http://schemas.microsoft.com/office/drawing/2014/main" val="1439014570"/>
                    </a:ext>
                  </a:extLst>
                </a:gridCol>
              </a:tblGrid>
              <a:tr h="352605">
                <a:tc>
                  <a:txBody>
                    <a:bodyPr/>
                    <a:lstStyle/>
                    <a:p>
                      <a:pPr algn="ctr">
                        <a:spcBef>
                          <a:spcPts val="0"/>
                        </a:spcBef>
                        <a:spcAft>
                          <a:spcPts val="0"/>
                        </a:spcAft>
                      </a:pPr>
                      <a:r>
                        <a:rPr lang="vi-VN" dirty="0"/>
                        <a:t>Ký tự</a:t>
                      </a:r>
                      <a:endParaRPr lang="en-US" dirty="0"/>
                    </a:p>
                  </a:txBody>
                  <a:tcPr/>
                </a:tc>
                <a:tc>
                  <a:txBody>
                    <a:bodyPr/>
                    <a:lstStyle/>
                    <a:p>
                      <a:pPr algn="ctr">
                        <a:spcBef>
                          <a:spcPts val="0"/>
                        </a:spcBef>
                        <a:spcAft>
                          <a:spcPts val="0"/>
                        </a:spcAft>
                      </a:pPr>
                      <a:r>
                        <a:rPr lang="vi-VN" dirty="0"/>
                        <a:t>Ý nghĩa</a:t>
                      </a:r>
                      <a:endParaRPr lang="en-US" dirty="0"/>
                    </a:p>
                  </a:txBody>
                  <a:tcPr/>
                </a:tc>
                <a:extLst>
                  <a:ext uri="{0D108BD9-81ED-4DB2-BD59-A6C34878D82A}">
                    <a16:rowId xmlns:a16="http://schemas.microsoft.com/office/drawing/2014/main" val="4026491541"/>
                  </a:ext>
                </a:extLst>
              </a:tr>
              <a:tr h="419109">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%c</a:t>
                      </a:r>
                    </a:p>
                  </a:txBody>
                  <a:tcPr marL="68580" marR="68580" marT="0" marB="0" anchor="ctr"/>
                </a:tc>
                <a:tc>
                  <a:txBody>
                    <a:bodyPr/>
                    <a:lstStyle/>
                    <a:p>
                      <a:pPr algn="just">
                        <a:lnSpc>
                          <a:spcPct val="110000"/>
                        </a:lnSpc>
                        <a:spcBef>
                          <a:spcPts val="600"/>
                        </a:spcBef>
                        <a:spcAft>
                          <a:spcPts val="600"/>
                        </a:spcAft>
                      </a:pP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Ký</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tự</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đơn</a:t>
                      </a:r>
                      <a:endPar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967982125"/>
                  </a:ext>
                </a:extLst>
              </a:tr>
              <a:tr h="419109">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%d, %i</a:t>
                      </a:r>
                    </a:p>
                  </a:txBody>
                  <a:tcPr marL="68580" marR="68580" marT="0" marB="0" anchor="ctr"/>
                </a:tc>
                <a:tc>
                  <a:txBody>
                    <a:bodyPr/>
                    <a:lstStyle/>
                    <a:p>
                      <a:pPr algn="just">
                        <a:lnSpc>
                          <a:spcPct val="110000"/>
                        </a:lnSpc>
                        <a:spcBef>
                          <a:spcPts val="600"/>
                        </a:spcBef>
                        <a:spcAft>
                          <a:spcPts val="600"/>
                        </a:spcAft>
                      </a:pP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Số</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nguyên</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thập</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phân</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dấu</a:t>
                      </a:r>
                      <a:endPar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510554057"/>
                  </a:ext>
                </a:extLst>
              </a:tr>
              <a:tr h="492729">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%e</a:t>
                      </a:r>
                    </a:p>
                  </a:txBody>
                  <a:tcPr marL="68580" marR="68580" marT="0" marB="0" anchor="ctr"/>
                </a:tc>
                <a:tc>
                  <a:txBody>
                    <a:bodyPr/>
                    <a:lstStyle/>
                    <a:p>
                      <a:pPr algn="just">
                        <a:lnSpc>
                          <a:spcPct val="110000"/>
                        </a:lnSpc>
                        <a:spcBef>
                          <a:spcPts val="600"/>
                        </a:spcBef>
                        <a:spcAft>
                          <a:spcPts val="600"/>
                        </a:spcAft>
                      </a:pP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Số</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chấm</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động</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ký</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hiệu</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số</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mũ</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 with lowercase letters)</a:t>
                      </a:r>
                    </a:p>
                  </a:txBody>
                  <a:tcPr marL="68580" marR="68580" marT="0" marB="0" anchor="ctr"/>
                </a:tc>
                <a:extLst>
                  <a:ext uri="{0D108BD9-81ED-4DB2-BD59-A6C34878D82A}">
                    <a16:rowId xmlns:a16="http://schemas.microsoft.com/office/drawing/2014/main" val="2484907235"/>
                  </a:ext>
                </a:extLst>
              </a:tr>
              <a:tr h="492729">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%E</a:t>
                      </a:r>
                    </a:p>
                  </a:txBody>
                  <a:tcPr marL="68580" marR="68580" marT="0" marB="0" anchor="ctr"/>
                </a:tc>
                <a:tc>
                  <a:txBody>
                    <a:bodyPr/>
                    <a:lstStyle/>
                    <a:p>
                      <a:pPr algn="just">
                        <a:lnSpc>
                          <a:spcPct val="110000"/>
                        </a:lnSpc>
                        <a:spcBef>
                          <a:spcPts val="600"/>
                        </a:spcBef>
                        <a:spcAft>
                          <a:spcPts val="60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Số chấm động (ký hiệu có số mũ – with UPPERcase letters)</a:t>
                      </a:r>
                    </a:p>
                  </a:txBody>
                  <a:tcPr marL="68580" marR="68580" marT="0" marB="0" anchor="ctr"/>
                </a:tc>
                <a:extLst>
                  <a:ext uri="{0D108BD9-81ED-4DB2-BD59-A6C34878D82A}">
                    <a16:rowId xmlns:a16="http://schemas.microsoft.com/office/drawing/2014/main" val="3161610120"/>
                  </a:ext>
                </a:extLst>
              </a:tr>
              <a:tr h="419109">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%f</a:t>
                      </a:r>
                    </a:p>
                  </a:txBody>
                  <a:tcPr marL="68580" marR="68580" marT="0" marB="0" anchor="ctr"/>
                </a:tc>
                <a:tc>
                  <a:txBody>
                    <a:bodyPr/>
                    <a:lstStyle/>
                    <a:p>
                      <a:pPr algn="just">
                        <a:lnSpc>
                          <a:spcPct val="110000"/>
                        </a:lnSpc>
                        <a:spcBef>
                          <a:spcPts val="600"/>
                        </a:spcBef>
                        <a:spcAft>
                          <a:spcPts val="60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Số chấm động (ký hiệu thập phân)</a:t>
                      </a:r>
                    </a:p>
                  </a:txBody>
                  <a:tcPr marL="68580" marR="68580" marT="0" marB="0" anchor="ctr"/>
                </a:tc>
                <a:extLst>
                  <a:ext uri="{0D108BD9-81ED-4DB2-BD59-A6C34878D82A}">
                    <a16:rowId xmlns:a16="http://schemas.microsoft.com/office/drawing/2014/main" val="98500075"/>
                  </a:ext>
                </a:extLst>
              </a:tr>
              <a:tr h="419109">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%g</a:t>
                      </a:r>
                    </a:p>
                  </a:txBody>
                  <a:tcPr marL="68580" marR="68580" marT="0" marB="0" anchor="ctr"/>
                </a:tc>
                <a:tc>
                  <a:txBody>
                    <a:bodyPr/>
                    <a:lstStyle/>
                    <a:p>
                      <a:pPr algn="just">
                        <a:lnSpc>
                          <a:spcPct val="110000"/>
                        </a:lnSpc>
                        <a:spcBef>
                          <a:spcPts val="600"/>
                        </a:spcBef>
                        <a:spcAft>
                          <a:spcPts val="60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Định dạng ngắn gọn của %f và %e</a:t>
                      </a:r>
                    </a:p>
                  </a:txBody>
                  <a:tcPr marL="68580" marR="68580" marT="0" marB="0" anchor="ctr"/>
                </a:tc>
                <a:extLst>
                  <a:ext uri="{0D108BD9-81ED-4DB2-BD59-A6C34878D82A}">
                    <a16:rowId xmlns:a16="http://schemas.microsoft.com/office/drawing/2014/main" val="1410243008"/>
                  </a:ext>
                </a:extLst>
              </a:tr>
              <a:tr h="419109">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%G</a:t>
                      </a:r>
                    </a:p>
                  </a:txBody>
                  <a:tcPr marL="68580" marR="68580" marT="0" marB="0" anchor="ctr"/>
                </a:tc>
                <a:tc>
                  <a:txBody>
                    <a:bodyPr/>
                    <a:lstStyle/>
                    <a:p>
                      <a:pPr algn="just">
                        <a:lnSpc>
                          <a:spcPct val="110000"/>
                        </a:lnSpc>
                        <a:spcBef>
                          <a:spcPts val="600"/>
                        </a:spcBef>
                        <a:spcAft>
                          <a:spcPts val="600"/>
                        </a:spcAft>
                      </a:pP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Định</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dạng</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ngắn</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gọn</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của</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%f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%E</a:t>
                      </a:r>
                    </a:p>
                  </a:txBody>
                  <a:tcPr marL="68580" marR="68580" marT="0" marB="0" anchor="ctr"/>
                </a:tc>
                <a:extLst>
                  <a:ext uri="{0D108BD9-81ED-4DB2-BD59-A6C34878D82A}">
                    <a16:rowId xmlns:a16="http://schemas.microsoft.com/office/drawing/2014/main" val="180617378"/>
                  </a:ext>
                </a:extLst>
              </a:tr>
              <a:tr h="419109">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%o</a:t>
                      </a:r>
                    </a:p>
                  </a:txBody>
                  <a:tcPr marL="68580" marR="68580" marT="0" marB="0" anchor="ctr"/>
                </a:tc>
                <a:tc>
                  <a:txBody>
                    <a:bodyPr/>
                    <a:lstStyle/>
                    <a:p>
                      <a:pPr algn="just">
                        <a:lnSpc>
                          <a:spcPct val="110000"/>
                        </a:lnSpc>
                        <a:spcBef>
                          <a:spcPts val="600"/>
                        </a:spcBef>
                        <a:spcAft>
                          <a:spcPts val="600"/>
                        </a:spcAft>
                      </a:pP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Số</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nguyên</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hệ</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bát</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phân</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(Octal integer) </a:t>
                      </a:r>
                    </a:p>
                  </a:txBody>
                  <a:tcPr marL="68580" marR="68580" marT="0" marB="0" anchor="ctr"/>
                </a:tc>
                <a:extLst>
                  <a:ext uri="{0D108BD9-81ED-4DB2-BD59-A6C34878D82A}">
                    <a16:rowId xmlns:a16="http://schemas.microsoft.com/office/drawing/2014/main" val="515564447"/>
                  </a:ext>
                </a:extLst>
              </a:tr>
            </a:tbl>
          </a:graphicData>
        </a:graphic>
      </p:graphicFrame>
      <p:graphicFrame>
        <p:nvGraphicFramePr>
          <p:cNvPr id="6" name="Table 2">
            <a:extLst>
              <a:ext uri="{FF2B5EF4-FFF2-40B4-BE49-F238E27FC236}">
                <a16:creationId xmlns:a16="http://schemas.microsoft.com/office/drawing/2014/main" id="{0839C64E-06C1-4C45-9F6E-BA2B452E7A90}"/>
              </a:ext>
            </a:extLst>
          </p:cNvPr>
          <p:cNvGraphicFramePr>
            <a:graphicFrameLocks noGrp="1"/>
          </p:cNvGraphicFramePr>
          <p:nvPr>
            <p:extLst>
              <p:ext uri="{D42A27DB-BD31-4B8C-83A1-F6EECF244321}">
                <p14:modId xmlns:p14="http://schemas.microsoft.com/office/powerpoint/2010/main" val="95442950"/>
              </p:ext>
            </p:extLst>
          </p:nvPr>
        </p:nvGraphicFramePr>
        <p:xfrm>
          <a:off x="6281976" y="2276873"/>
          <a:ext cx="5508872" cy="3615555"/>
        </p:xfrm>
        <a:graphic>
          <a:graphicData uri="http://schemas.openxmlformats.org/drawingml/2006/table">
            <a:tbl>
              <a:tblPr firstRow="1" bandRow="1">
                <a:tableStyleId>{93296810-A885-4BE3-A3E7-6D5BEEA58F35}</a:tableStyleId>
              </a:tblPr>
              <a:tblGrid>
                <a:gridCol w="1279830">
                  <a:extLst>
                    <a:ext uri="{9D8B030D-6E8A-4147-A177-3AD203B41FA5}">
                      <a16:colId xmlns:a16="http://schemas.microsoft.com/office/drawing/2014/main" val="4122184696"/>
                    </a:ext>
                  </a:extLst>
                </a:gridCol>
                <a:gridCol w="4229042">
                  <a:extLst>
                    <a:ext uri="{9D8B030D-6E8A-4147-A177-3AD203B41FA5}">
                      <a16:colId xmlns:a16="http://schemas.microsoft.com/office/drawing/2014/main" val="1439014570"/>
                    </a:ext>
                  </a:extLst>
                </a:gridCol>
              </a:tblGrid>
              <a:tr h="352462">
                <a:tc>
                  <a:txBody>
                    <a:bodyPr/>
                    <a:lstStyle/>
                    <a:p>
                      <a:pPr algn="ctr">
                        <a:spcBef>
                          <a:spcPts val="0"/>
                        </a:spcBef>
                        <a:spcAft>
                          <a:spcPts val="0"/>
                        </a:spcAft>
                      </a:pPr>
                      <a:r>
                        <a:rPr lang="vi-VN" dirty="0"/>
                        <a:t>Ký tự</a:t>
                      </a:r>
                      <a:endParaRPr lang="en-US" dirty="0"/>
                    </a:p>
                  </a:txBody>
                  <a:tcPr/>
                </a:tc>
                <a:tc>
                  <a:txBody>
                    <a:bodyPr/>
                    <a:lstStyle/>
                    <a:p>
                      <a:pPr algn="ctr">
                        <a:spcBef>
                          <a:spcPts val="0"/>
                        </a:spcBef>
                        <a:spcAft>
                          <a:spcPts val="0"/>
                        </a:spcAft>
                      </a:pPr>
                      <a:r>
                        <a:rPr lang="vi-VN" dirty="0"/>
                        <a:t>Ý nghĩa</a:t>
                      </a:r>
                      <a:endParaRPr lang="en-US" dirty="0"/>
                    </a:p>
                  </a:txBody>
                  <a:tcPr/>
                </a:tc>
                <a:extLst>
                  <a:ext uri="{0D108BD9-81ED-4DB2-BD59-A6C34878D82A}">
                    <a16:rowId xmlns:a16="http://schemas.microsoft.com/office/drawing/2014/main" val="4026491541"/>
                  </a:ext>
                </a:extLst>
              </a:tr>
              <a:tr h="406037">
                <a:tc>
                  <a:txBody>
                    <a:bodyPr/>
                    <a:lstStyle/>
                    <a:p>
                      <a:pPr algn="ctr">
                        <a:lnSpc>
                          <a:spcPct val="110000"/>
                        </a:lnSpc>
                        <a:spcBef>
                          <a:spcPts val="600"/>
                        </a:spcBef>
                        <a:spcAft>
                          <a:spcPts val="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%p</a:t>
                      </a:r>
                    </a:p>
                  </a:txBody>
                  <a:tcPr marL="68580" marR="68580" marT="0" marB="0" anchor="ctr"/>
                </a:tc>
                <a:tc>
                  <a:txBody>
                    <a:bodyPr/>
                    <a:lstStyle/>
                    <a:p>
                      <a:pPr algn="l">
                        <a:lnSpc>
                          <a:spcPct val="110000"/>
                        </a:lnSpc>
                        <a:spcBef>
                          <a:spcPts val="600"/>
                        </a:spcBef>
                        <a:spcAft>
                          <a:spcPts val="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Con trỏ (pointer)</a:t>
                      </a:r>
                    </a:p>
                  </a:txBody>
                  <a:tcPr marL="68580" marR="68580" marT="0" marB="0" anchor="ctr"/>
                </a:tc>
                <a:extLst>
                  <a:ext uri="{0D108BD9-81ED-4DB2-BD59-A6C34878D82A}">
                    <a16:rowId xmlns:a16="http://schemas.microsoft.com/office/drawing/2014/main" val="48251543"/>
                  </a:ext>
                </a:extLst>
              </a:tr>
              <a:tr h="492530">
                <a:tc>
                  <a:txBody>
                    <a:bodyPr/>
                    <a:lstStyle/>
                    <a:p>
                      <a:pPr algn="ctr">
                        <a:lnSpc>
                          <a:spcPct val="110000"/>
                        </a:lnSpc>
                        <a:spcBef>
                          <a:spcPts val="600"/>
                        </a:spcBef>
                        <a:spcAft>
                          <a:spcPts val="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%r</a:t>
                      </a:r>
                    </a:p>
                  </a:txBody>
                  <a:tcPr marL="68580" marR="68580" marT="0" marB="0" anchor="ctr"/>
                </a:tc>
                <a:tc>
                  <a:txBody>
                    <a:bodyPr/>
                    <a:lstStyle/>
                    <a:p>
                      <a:pPr algn="l">
                        <a:lnSpc>
                          <a:spcPct val="110000"/>
                        </a:lnSpc>
                        <a:spcBef>
                          <a:spcPts val="600"/>
                        </a:spcBef>
                        <a:spcAft>
                          <a:spcPts val="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String (chuyển đổi bất kỳ đối tượng của Python bằng cách sử dụng hàm repr()).</a:t>
                      </a:r>
                    </a:p>
                  </a:txBody>
                  <a:tcPr marL="68580" marR="68580" marT="0" marB="0" anchor="ctr"/>
                </a:tc>
                <a:extLst>
                  <a:ext uri="{0D108BD9-81ED-4DB2-BD59-A6C34878D82A}">
                    <a16:rowId xmlns:a16="http://schemas.microsoft.com/office/drawing/2014/main" val="3159235060"/>
                  </a:ext>
                </a:extLst>
              </a:tr>
              <a:tr h="480230">
                <a:tc>
                  <a:txBody>
                    <a:bodyPr/>
                    <a:lstStyle/>
                    <a:p>
                      <a:pPr algn="ctr">
                        <a:lnSpc>
                          <a:spcPct val="110000"/>
                        </a:lnSpc>
                        <a:spcBef>
                          <a:spcPts val="600"/>
                        </a:spcBef>
                        <a:spcAft>
                          <a:spcPts val="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%s</a:t>
                      </a:r>
                    </a:p>
                  </a:txBody>
                  <a:tcPr marL="68580" marR="68580" marT="0" marB="0" anchor="ctr"/>
                </a:tc>
                <a:tc>
                  <a:txBody>
                    <a:bodyPr/>
                    <a:lstStyle/>
                    <a:p>
                      <a:pPr algn="l">
                        <a:lnSpc>
                          <a:spcPct val="107000"/>
                        </a:lnSpc>
                      </a:pP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String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chuyển</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đổi</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bất</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kỳ</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đối</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tượng</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của</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Python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bằng</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cách</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sử</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dụng</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str()).</a:t>
                      </a:r>
                    </a:p>
                  </a:txBody>
                  <a:tcPr marL="68580" marR="68580" marT="0" marB="0" anchor="ctr"/>
                </a:tc>
                <a:extLst>
                  <a:ext uri="{0D108BD9-81ED-4DB2-BD59-A6C34878D82A}">
                    <a16:rowId xmlns:a16="http://schemas.microsoft.com/office/drawing/2014/main" val="2750397411"/>
                  </a:ext>
                </a:extLst>
              </a:tr>
              <a:tr h="406037">
                <a:tc>
                  <a:txBody>
                    <a:bodyPr/>
                    <a:lstStyle/>
                    <a:p>
                      <a:pPr algn="ctr">
                        <a:lnSpc>
                          <a:spcPct val="110000"/>
                        </a:lnSpc>
                        <a:spcBef>
                          <a:spcPts val="600"/>
                        </a:spcBef>
                        <a:spcAft>
                          <a:spcPts val="0"/>
                        </a:spcAft>
                      </a:pPr>
                      <a:r>
                        <a:rPr lang="en-US" sz="1600" b="1" dirty="0">
                          <a:solidFill>
                            <a:srgbClr val="FF0000"/>
                          </a:solidFill>
                          <a:effectLst/>
                          <a:latin typeface="Tahoma" panose="020B0604030504040204" pitchFamily="34" charset="0"/>
                          <a:ea typeface="Tahoma" panose="020B0604030504040204" pitchFamily="34" charset="0"/>
                          <a:cs typeface="Tahoma" panose="020B0604030504040204" pitchFamily="34" charset="0"/>
                        </a:rPr>
                        <a:t>%u</a:t>
                      </a:r>
                    </a:p>
                  </a:txBody>
                  <a:tcPr marL="68580" marR="68580" marT="0" marB="0" anchor="ctr"/>
                </a:tc>
                <a:tc>
                  <a:txBody>
                    <a:bodyPr/>
                    <a:lstStyle/>
                    <a:p>
                      <a:pPr algn="l">
                        <a:lnSpc>
                          <a:spcPct val="110000"/>
                        </a:lnSpc>
                        <a:spcBef>
                          <a:spcPts val="600"/>
                        </a:spcBef>
                        <a:spcAft>
                          <a:spcPts val="0"/>
                        </a:spcAft>
                      </a:pP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Số</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nguyên</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dấu</a:t>
                      </a:r>
                      <a:endPar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661153652"/>
                  </a:ext>
                </a:extLst>
              </a:tr>
              <a:tr h="492530">
                <a:tc>
                  <a:txBody>
                    <a:bodyPr/>
                    <a:lstStyle/>
                    <a:p>
                      <a:pPr algn="ctr">
                        <a:lnSpc>
                          <a:spcPct val="110000"/>
                        </a:lnSpc>
                        <a:spcBef>
                          <a:spcPts val="600"/>
                        </a:spcBef>
                        <a:spcAft>
                          <a:spcPts val="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%x</a:t>
                      </a:r>
                    </a:p>
                  </a:txBody>
                  <a:tcPr marL="68580" marR="68580" marT="0" marB="0" anchor="ctr"/>
                </a:tc>
                <a:tc>
                  <a:txBody>
                    <a:bodyPr/>
                    <a:lstStyle/>
                    <a:p>
                      <a:pPr algn="l">
                        <a:lnSpc>
                          <a:spcPct val="110000"/>
                        </a:lnSpc>
                        <a:spcBef>
                          <a:spcPts val="600"/>
                        </a:spcBef>
                        <a:spcAft>
                          <a:spcPts val="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Số nguyên hệ thập lục (Hexadecimal – with lowercase letters)</a:t>
                      </a:r>
                    </a:p>
                  </a:txBody>
                  <a:tcPr marL="68580" marR="68580" marT="0" marB="0" anchor="ctr"/>
                </a:tc>
                <a:extLst>
                  <a:ext uri="{0D108BD9-81ED-4DB2-BD59-A6C34878D82A}">
                    <a16:rowId xmlns:a16="http://schemas.microsoft.com/office/drawing/2014/main" val="1660671312"/>
                  </a:ext>
                </a:extLst>
              </a:tr>
              <a:tr h="492530">
                <a:tc>
                  <a:txBody>
                    <a:bodyPr/>
                    <a:lstStyle/>
                    <a:p>
                      <a:pPr algn="ctr">
                        <a:lnSpc>
                          <a:spcPct val="110000"/>
                        </a:lnSpc>
                        <a:spcBef>
                          <a:spcPts val="600"/>
                        </a:spcBef>
                        <a:spcAft>
                          <a:spcPts val="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%X</a:t>
                      </a:r>
                    </a:p>
                  </a:txBody>
                  <a:tcPr marL="68580" marR="68580" marT="0" marB="0" anchor="ctr"/>
                </a:tc>
                <a:tc>
                  <a:txBody>
                    <a:bodyPr/>
                    <a:lstStyle/>
                    <a:p>
                      <a:pPr algn="l">
                        <a:lnSpc>
                          <a:spcPct val="110000"/>
                        </a:lnSpc>
                        <a:spcBef>
                          <a:spcPts val="600"/>
                        </a:spcBef>
                        <a:spcAft>
                          <a:spcPts val="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Số nguyên hệ thập lục (Hexadecimal – with UPPERcase letters)</a:t>
                      </a:r>
                    </a:p>
                  </a:txBody>
                  <a:tcPr marL="68580" marR="68580" marT="0" marB="0" anchor="ctr"/>
                </a:tc>
                <a:extLst>
                  <a:ext uri="{0D108BD9-81ED-4DB2-BD59-A6C34878D82A}">
                    <a16:rowId xmlns:a16="http://schemas.microsoft.com/office/drawing/2014/main" val="694065860"/>
                  </a:ext>
                </a:extLst>
              </a:tr>
              <a:tr h="406037">
                <a:tc>
                  <a:txBody>
                    <a:bodyPr/>
                    <a:lstStyle/>
                    <a:p>
                      <a:pPr algn="ctr">
                        <a:lnSpc>
                          <a:spcPct val="110000"/>
                        </a:lnSpc>
                        <a:spcBef>
                          <a:spcPts val="600"/>
                        </a:spcBef>
                        <a:spcAft>
                          <a:spcPts val="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nchor="ctr"/>
                </a:tc>
                <a:tc>
                  <a:txBody>
                    <a:bodyPr/>
                    <a:lstStyle/>
                    <a:p>
                      <a:pPr algn="l">
                        <a:lnSpc>
                          <a:spcPct val="110000"/>
                        </a:lnSpc>
                        <a:spcBef>
                          <a:spcPts val="600"/>
                        </a:spcBef>
                        <a:spcAft>
                          <a:spcPts val="0"/>
                        </a:spcAft>
                      </a:pP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Xuất</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ra</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ký</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hiệu</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phần</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trăm</a:t>
                      </a:r>
                      <a:r>
                        <a:rPr lang="en-US" sz="16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txBody>
                  <a:tcPr marL="68580" marR="68580" marT="0" marB="0" anchor="ctr"/>
                </a:tc>
                <a:extLst>
                  <a:ext uri="{0D108BD9-81ED-4DB2-BD59-A6C34878D82A}">
                    <a16:rowId xmlns:a16="http://schemas.microsoft.com/office/drawing/2014/main" val="3813289084"/>
                  </a:ext>
                </a:extLst>
              </a:tr>
            </a:tbl>
          </a:graphicData>
        </a:graphic>
      </p:graphicFrame>
    </p:spTree>
    <p:custDataLst>
      <p:tags r:id="rId1"/>
    </p:custDataLst>
    <p:extLst>
      <p:ext uri="{BB962C8B-B14F-4D97-AF65-F5344CB8AC3E}">
        <p14:creationId xmlns:p14="http://schemas.microsoft.com/office/powerpoint/2010/main" val="353167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Định danh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b="0" dirty="0" err="1"/>
              <a:t>Trong</a:t>
            </a:r>
            <a:r>
              <a:rPr lang="en-US" altLang="en-US" b="0" dirty="0"/>
              <a:t> </a:t>
            </a:r>
            <a:r>
              <a:rPr lang="en-US" altLang="en-US" b="0" dirty="0" err="1"/>
              <a:t>lập</a:t>
            </a:r>
            <a:r>
              <a:rPr lang="en-US" altLang="en-US" b="0" dirty="0"/>
              <a:t> </a:t>
            </a:r>
            <a:r>
              <a:rPr lang="en-US" altLang="en-US" b="0" dirty="0" err="1"/>
              <a:t>trình</a:t>
            </a:r>
            <a:r>
              <a:rPr lang="en-US" altLang="en-US" b="0" dirty="0"/>
              <a:t>, </a:t>
            </a:r>
            <a:r>
              <a:rPr lang="en-US" altLang="en-US" b="0" dirty="0" err="1"/>
              <a:t>cần</a:t>
            </a:r>
            <a:r>
              <a:rPr lang="en-US" altLang="en-US" b="0" dirty="0"/>
              <a:t> </a:t>
            </a:r>
            <a:r>
              <a:rPr lang="en-US" altLang="en-US" b="0" dirty="0" err="1"/>
              <a:t>đặt</a:t>
            </a:r>
            <a:r>
              <a:rPr lang="en-US" altLang="en-US" b="0" dirty="0"/>
              <a:t> </a:t>
            </a:r>
            <a:r>
              <a:rPr lang="en-US" altLang="en-US" b="0" dirty="0" err="1"/>
              <a:t>tên</a:t>
            </a:r>
            <a:r>
              <a:rPr lang="en-US" altLang="en-US" b="0" dirty="0"/>
              <a:t> </a:t>
            </a:r>
            <a:r>
              <a:rPr lang="en-US" altLang="en-US" b="0" dirty="0" err="1"/>
              <a:t>cho</a:t>
            </a:r>
            <a:r>
              <a:rPr lang="en-US" altLang="en-US" b="0" dirty="0"/>
              <a:t> </a:t>
            </a:r>
            <a:r>
              <a:rPr lang="en-US" altLang="en-US" b="0" dirty="0" err="1"/>
              <a:t>biến</a:t>
            </a:r>
            <a:r>
              <a:rPr lang="en-US" altLang="en-US" b="0" dirty="0"/>
              <a:t> (variable), </a:t>
            </a:r>
            <a:r>
              <a:rPr lang="en-US" altLang="en-US" b="0" dirty="0" err="1"/>
              <a:t>phương</a:t>
            </a:r>
            <a:r>
              <a:rPr lang="en-US" altLang="en-US" b="0" dirty="0"/>
              <a:t> </a:t>
            </a:r>
            <a:r>
              <a:rPr lang="en-US" altLang="en-US" b="0" dirty="0" err="1"/>
              <a:t>thức</a:t>
            </a:r>
            <a:r>
              <a:rPr lang="en-US" altLang="en-US" b="0" dirty="0"/>
              <a:t>/</a:t>
            </a:r>
            <a:r>
              <a:rPr lang="en-US" altLang="en-US" b="0" dirty="0" err="1"/>
              <a:t>hàm</a:t>
            </a:r>
            <a:r>
              <a:rPr lang="en-US" altLang="en-US" b="0" dirty="0"/>
              <a:t> (function), </a:t>
            </a:r>
            <a:r>
              <a:rPr lang="en-US" altLang="en-US" b="0" dirty="0" err="1"/>
              <a:t>lớp</a:t>
            </a:r>
            <a:r>
              <a:rPr lang="en-US" altLang="en-US" b="0" dirty="0"/>
              <a:t> (class), module </a:t>
            </a:r>
            <a:r>
              <a:rPr lang="en-US" altLang="en-US" b="0" dirty="0" err="1"/>
              <a:t>và</a:t>
            </a:r>
            <a:r>
              <a:rPr lang="en-US" altLang="en-US" b="0" dirty="0"/>
              <a:t> </a:t>
            </a:r>
            <a:r>
              <a:rPr lang="en-US" altLang="en-US" b="0" dirty="0" err="1"/>
              <a:t>các</a:t>
            </a:r>
            <a:r>
              <a:rPr lang="en-US" altLang="en-US" b="0" dirty="0"/>
              <a:t> </a:t>
            </a:r>
            <a:r>
              <a:rPr lang="en-US" altLang="en-US" b="0" dirty="0" err="1"/>
              <a:t>đối</a:t>
            </a:r>
            <a:r>
              <a:rPr lang="en-US" altLang="en-US" b="0" dirty="0"/>
              <a:t> </a:t>
            </a:r>
            <a:r>
              <a:rPr lang="en-US" altLang="en-US" b="0" dirty="0" err="1"/>
              <a:t>tượng</a:t>
            </a:r>
            <a:r>
              <a:rPr lang="en-US" altLang="en-US" b="0" dirty="0"/>
              <a:t> </a:t>
            </a:r>
            <a:r>
              <a:rPr lang="en-US" altLang="en-US" b="0" dirty="0" err="1"/>
              <a:t>khác</a:t>
            </a:r>
            <a:r>
              <a:rPr lang="en-US" altLang="en-US" b="0" dirty="0"/>
              <a:t>.</a:t>
            </a:r>
          </a:p>
          <a:p>
            <a:r>
              <a:rPr lang="en-US" altLang="en-US" b="0" dirty="0" err="1"/>
              <a:t>Việc</a:t>
            </a:r>
            <a:r>
              <a:rPr lang="en-US" altLang="en-US" b="0" dirty="0"/>
              <a:t> </a:t>
            </a:r>
            <a:r>
              <a:rPr lang="en-US" altLang="en-US" b="0" dirty="0" err="1"/>
              <a:t>đặt</a:t>
            </a:r>
            <a:r>
              <a:rPr lang="en-US" altLang="en-US" b="0" dirty="0"/>
              <a:t> </a:t>
            </a:r>
            <a:r>
              <a:rPr lang="en-US" altLang="en-US" b="0" dirty="0" err="1"/>
              <a:t>tên</a:t>
            </a:r>
            <a:r>
              <a:rPr lang="en-US" altLang="en-US" b="0" dirty="0"/>
              <a:t> </a:t>
            </a:r>
            <a:r>
              <a:rPr lang="en-US" altLang="en-US" b="0" dirty="0" err="1"/>
              <a:t>được</a:t>
            </a:r>
            <a:r>
              <a:rPr lang="en-US" altLang="en-US" b="0" dirty="0"/>
              <a:t> </a:t>
            </a:r>
            <a:r>
              <a:rPr lang="en-US" altLang="en-US" b="0" dirty="0" err="1"/>
              <a:t>gọi</a:t>
            </a:r>
            <a:r>
              <a:rPr lang="en-US" altLang="en-US" b="0" dirty="0"/>
              <a:t> </a:t>
            </a:r>
            <a:r>
              <a:rPr lang="en-US" altLang="en-US" b="0" dirty="0" err="1"/>
              <a:t>là</a:t>
            </a:r>
            <a:r>
              <a:rPr lang="en-US" altLang="en-US" b="0" dirty="0"/>
              <a:t> </a:t>
            </a:r>
            <a:r>
              <a:rPr lang="en-US" altLang="en-US" b="0" dirty="0" err="1"/>
              <a:t>định</a:t>
            </a:r>
            <a:r>
              <a:rPr lang="en-US" altLang="en-US" b="0" dirty="0"/>
              <a:t> </a:t>
            </a:r>
            <a:r>
              <a:rPr lang="en-US" altLang="en-US" b="0" dirty="0" err="1"/>
              <a:t>danh</a:t>
            </a:r>
            <a:r>
              <a:rPr lang="en-US" altLang="en-US" b="0" dirty="0"/>
              <a:t> (Identifier)</a:t>
            </a:r>
          </a:p>
          <a:p>
            <a:r>
              <a:rPr lang="en-US" altLang="en-US" b="0" dirty="0" err="1"/>
              <a:t>Quy</a:t>
            </a:r>
            <a:r>
              <a:rPr lang="en-US" altLang="en-US" b="0" dirty="0"/>
              <a:t> </a:t>
            </a:r>
            <a:r>
              <a:rPr lang="en-US" altLang="en-US" b="0" dirty="0" err="1"/>
              <a:t>ước</a:t>
            </a:r>
            <a:r>
              <a:rPr lang="en-US" altLang="en-US" b="0" dirty="0"/>
              <a:t>:</a:t>
            </a:r>
          </a:p>
          <a:p>
            <a:pPr lvl="1"/>
            <a:r>
              <a:rPr lang="en-US" altLang="en-US" dirty="0" err="1"/>
              <a:t>Tên</a:t>
            </a:r>
            <a:r>
              <a:rPr lang="en-US" altLang="en-US" dirty="0"/>
              <a:t> </a:t>
            </a:r>
            <a:r>
              <a:rPr lang="en-US" altLang="en-US" dirty="0" err="1"/>
              <a:t>biến</a:t>
            </a:r>
            <a:r>
              <a:rPr lang="en-US" altLang="en-US" dirty="0"/>
              <a:t> </a:t>
            </a:r>
            <a:r>
              <a:rPr lang="en-US" altLang="en-US" dirty="0" err="1"/>
              <a:t>phải</a:t>
            </a:r>
            <a:r>
              <a:rPr lang="en-US" altLang="en-US" dirty="0"/>
              <a:t> </a:t>
            </a:r>
            <a:r>
              <a:rPr lang="en-US" altLang="en-US" b="1" dirty="0" err="1"/>
              <a:t>bắt</a:t>
            </a:r>
            <a:r>
              <a:rPr lang="en-US" altLang="en-US" b="1" dirty="0"/>
              <a:t> </a:t>
            </a:r>
            <a:r>
              <a:rPr lang="en-US" altLang="en-US" b="1" dirty="0" err="1"/>
              <a:t>đầu</a:t>
            </a:r>
            <a:r>
              <a:rPr lang="en-US" altLang="en-US" b="1" dirty="0"/>
              <a:t> </a:t>
            </a:r>
            <a:r>
              <a:rPr lang="en-US" altLang="en-US" b="1" dirty="0" err="1"/>
              <a:t>bằng</a:t>
            </a:r>
            <a:r>
              <a:rPr lang="en-US" altLang="en-US" b="1" dirty="0"/>
              <a:t> </a:t>
            </a:r>
            <a:r>
              <a:rPr lang="en-US" altLang="en-US" b="1" dirty="0" err="1"/>
              <a:t>chữ</a:t>
            </a:r>
            <a:r>
              <a:rPr lang="en-US" altLang="en-US" b="1" dirty="0"/>
              <a:t> </a:t>
            </a:r>
            <a:r>
              <a:rPr lang="en-US" altLang="en-US" b="1" dirty="0" err="1"/>
              <a:t>cái</a:t>
            </a:r>
            <a:r>
              <a:rPr lang="en-US" altLang="en-US" dirty="0"/>
              <a:t> (</a:t>
            </a:r>
            <a:r>
              <a:rPr lang="en-US" altLang="en-US" dirty="0" err="1"/>
              <a:t>các</a:t>
            </a:r>
            <a:r>
              <a:rPr lang="en-US" altLang="en-US" dirty="0"/>
              <a:t> </a:t>
            </a:r>
            <a:r>
              <a:rPr lang="en-US" altLang="en-US" dirty="0" err="1"/>
              <a:t>ký</a:t>
            </a:r>
            <a:r>
              <a:rPr lang="en-US" altLang="en-US" dirty="0"/>
              <a:t> </a:t>
            </a:r>
            <a:r>
              <a:rPr lang="en-US" altLang="en-US" dirty="0" err="1"/>
              <a:t>tự</a:t>
            </a:r>
            <a:r>
              <a:rPr lang="en-US" altLang="en-US" dirty="0"/>
              <a:t> A-Z, a-z) </a:t>
            </a:r>
            <a:r>
              <a:rPr lang="en-US" altLang="en-US" dirty="0" err="1"/>
              <a:t>hoặc</a:t>
            </a:r>
            <a:r>
              <a:rPr lang="en-US" altLang="en-US" dirty="0"/>
              <a:t> </a:t>
            </a:r>
            <a:r>
              <a:rPr lang="en-US" altLang="en-US" b="1" dirty="0" err="1"/>
              <a:t>ký</a:t>
            </a:r>
            <a:r>
              <a:rPr lang="en-US" altLang="en-US" b="1" dirty="0"/>
              <a:t> </a:t>
            </a:r>
            <a:r>
              <a:rPr lang="en-US" altLang="en-US" b="1" dirty="0" err="1"/>
              <a:t>tự</a:t>
            </a:r>
            <a:r>
              <a:rPr lang="en-US" altLang="en-US" b="1" dirty="0"/>
              <a:t> _</a:t>
            </a:r>
            <a:r>
              <a:rPr lang="en-US" altLang="en-US" dirty="0"/>
              <a:t> (underscore). </a:t>
            </a:r>
            <a:r>
              <a:rPr lang="en-US" altLang="en-US" dirty="0" err="1"/>
              <a:t>Tiếp</a:t>
            </a:r>
            <a:r>
              <a:rPr lang="en-US" altLang="en-US" dirty="0"/>
              <a:t> </a:t>
            </a:r>
            <a:r>
              <a:rPr lang="en-US" altLang="en-US" dirty="0" err="1"/>
              <a:t>đó</a:t>
            </a:r>
            <a:r>
              <a:rPr lang="en-US" altLang="en-US" dirty="0"/>
              <a:t> </a:t>
            </a:r>
            <a:r>
              <a:rPr lang="en-US" altLang="en-US" dirty="0" err="1"/>
              <a:t>là</a:t>
            </a:r>
            <a:r>
              <a:rPr lang="en-US" altLang="en-US" dirty="0"/>
              <a:t> </a:t>
            </a:r>
            <a:r>
              <a:rPr lang="en-US" altLang="en-US" dirty="0" err="1"/>
              <a:t>các</a:t>
            </a:r>
            <a:r>
              <a:rPr lang="en-US" altLang="en-US" dirty="0"/>
              <a:t> </a:t>
            </a:r>
            <a:r>
              <a:rPr lang="en-US" altLang="en-US" b="1" dirty="0" err="1"/>
              <a:t>ký</a:t>
            </a:r>
            <a:r>
              <a:rPr lang="en-US" altLang="en-US" b="1" dirty="0"/>
              <a:t> </a:t>
            </a:r>
            <a:r>
              <a:rPr lang="en-US" altLang="en-US" b="1" dirty="0" err="1"/>
              <a:t>tự</a:t>
            </a:r>
            <a:r>
              <a:rPr lang="en-US" altLang="en-US" b="1" dirty="0"/>
              <a:t> </a:t>
            </a:r>
            <a:r>
              <a:rPr lang="en-US" altLang="en-US" b="1" dirty="0" err="1"/>
              <a:t>chữ</a:t>
            </a:r>
            <a:r>
              <a:rPr lang="en-US" altLang="en-US" b="1" dirty="0"/>
              <a:t>, </a:t>
            </a:r>
            <a:r>
              <a:rPr lang="en-US" altLang="en-US" b="1" dirty="0" err="1"/>
              <a:t>ký</a:t>
            </a:r>
            <a:r>
              <a:rPr lang="en-US" altLang="en-US" b="1" dirty="0"/>
              <a:t> </a:t>
            </a:r>
            <a:r>
              <a:rPr lang="en-US" altLang="en-US" b="1" dirty="0" err="1"/>
              <a:t>tự</a:t>
            </a:r>
            <a:r>
              <a:rPr lang="en-US" altLang="en-US" b="1" dirty="0"/>
              <a:t> </a:t>
            </a:r>
            <a:r>
              <a:rPr lang="en-US" altLang="en-US" b="1" dirty="0" err="1"/>
              <a:t>số</a:t>
            </a:r>
            <a:r>
              <a:rPr lang="en-US" altLang="en-US" dirty="0"/>
              <a:t> (0-9).</a:t>
            </a:r>
          </a:p>
          <a:p>
            <a:pPr lvl="1"/>
            <a:r>
              <a:rPr lang="en-US" altLang="en-US" dirty="0" err="1"/>
              <a:t>Định</a:t>
            </a:r>
            <a:r>
              <a:rPr lang="en-US" altLang="en-US" dirty="0"/>
              <a:t> </a:t>
            </a:r>
            <a:r>
              <a:rPr lang="en-US" altLang="en-US" dirty="0" err="1"/>
              <a:t>danh</a:t>
            </a:r>
            <a:r>
              <a:rPr lang="en-US" altLang="en-US" dirty="0"/>
              <a:t> (Identifier) </a:t>
            </a:r>
            <a:r>
              <a:rPr lang="en-US" altLang="en-US" dirty="0" err="1"/>
              <a:t>có</a:t>
            </a:r>
            <a:r>
              <a:rPr lang="en-US" altLang="en-US" dirty="0"/>
              <a:t> </a:t>
            </a:r>
            <a:r>
              <a:rPr lang="en-US" altLang="en-US" dirty="0" err="1"/>
              <a:t>phân</a:t>
            </a:r>
            <a:r>
              <a:rPr lang="en-US" altLang="en-US" dirty="0"/>
              <a:t> </a:t>
            </a:r>
            <a:r>
              <a:rPr lang="en-US" altLang="en-US" dirty="0" err="1"/>
              <a:t>biệt</a:t>
            </a:r>
            <a:r>
              <a:rPr lang="en-US" altLang="en-US" dirty="0"/>
              <a:t> </a:t>
            </a:r>
            <a:r>
              <a:rPr lang="en-US" altLang="en-US" dirty="0" err="1"/>
              <a:t>chữ</a:t>
            </a:r>
            <a:r>
              <a:rPr lang="en-US" altLang="en-US" dirty="0"/>
              <a:t> HOA, </a:t>
            </a:r>
            <a:r>
              <a:rPr lang="en-US" altLang="en-US" dirty="0" err="1"/>
              <a:t>chữ</a:t>
            </a:r>
            <a:r>
              <a:rPr lang="en-US" altLang="en-US" dirty="0"/>
              <a:t> </a:t>
            </a:r>
            <a:r>
              <a:rPr lang="en-US" altLang="en-US" dirty="0" err="1"/>
              <a:t>thường</a:t>
            </a:r>
            <a:r>
              <a:rPr lang="en-US" altLang="en-US" dirty="0"/>
              <a:t>.</a:t>
            </a:r>
          </a:p>
          <a:p>
            <a:pPr lvl="1"/>
            <a:r>
              <a:rPr lang="en-US" altLang="en-US" dirty="0" err="1"/>
              <a:t>Không</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dấu</a:t>
            </a:r>
            <a:r>
              <a:rPr lang="en-US" altLang="en-US" dirty="0"/>
              <a:t> </a:t>
            </a:r>
            <a:r>
              <a:rPr lang="en-US" altLang="en-US" dirty="0" err="1"/>
              <a:t>câu</a:t>
            </a:r>
            <a:r>
              <a:rPr lang="en-US" altLang="en-US" dirty="0"/>
              <a:t> (@, #, $, %,…) </a:t>
            </a:r>
            <a:r>
              <a:rPr lang="en-US" altLang="en-US" dirty="0" err="1"/>
              <a:t>để</a:t>
            </a:r>
            <a:r>
              <a:rPr lang="en-US" altLang="en-US" dirty="0"/>
              <a:t> </a:t>
            </a:r>
            <a:r>
              <a:rPr lang="en-US" altLang="en-US" dirty="0" err="1"/>
              <a:t>đặt</a:t>
            </a:r>
            <a:r>
              <a:rPr lang="en-US" altLang="en-US" dirty="0"/>
              <a:t> </a:t>
            </a:r>
            <a:r>
              <a:rPr lang="en-US" altLang="en-US" dirty="0" err="1"/>
              <a:t>tên</a:t>
            </a:r>
            <a:r>
              <a:rPr lang="en-US" altLang="en-US" dirty="0"/>
              <a:t>.</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a:t>Xuất dữ liệu:</a:t>
            </a:r>
          </a:p>
          <a:p>
            <a:pPr lvl="1"/>
            <a:r>
              <a:rPr lang="vi-VN" altLang="en-US"/>
              <a:t>Định dạng xuất sử dụng dấu phần trăm (percent sign - %)</a:t>
            </a:r>
          </a:p>
        </p:txBody>
      </p:sp>
      <p:pic>
        <p:nvPicPr>
          <p:cNvPr id="4" name="Picture 3">
            <a:extLst>
              <a:ext uri="{FF2B5EF4-FFF2-40B4-BE49-F238E27FC236}">
                <a16:creationId xmlns:a16="http://schemas.microsoft.com/office/drawing/2014/main" id="{2C4B4C75-BD92-483C-ACAB-B2FEF1A559BA}"/>
              </a:ext>
            </a:extLst>
          </p:cNvPr>
          <p:cNvPicPr>
            <a:picLocks noChangeAspect="1"/>
          </p:cNvPicPr>
          <p:nvPr/>
        </p:nvPicPr>
        <p:blipFill>
          <a:blip r:embed="rId4"/>
          <a:stretch>
            <a:fillRect/>
          </a:stretch>
        </p:blipFill>
        <p:spPr>
          <a:xfrm>
            <a:off x="1225040" y="2276872"/>
            <a:ext cx="4543985" cy="3240930"/>
          </a:xfrm>
          <a:prstGeom prst="rect">
            <a:avLst/>
          </a:prstGeom>
        </p:spPr>
      </p:pic>
      <p:pic>
        <p:nvPicPr>
          <p:cNvPr id="7" name="Picture 6">
            <a:extLst>
              <a:ext uri="{FF2B5EF4-FFF2-40B4-BE49-F238E27FC236}">
                <a16:creationId xmlns:a16="http://schemas.microsoft.com/office/drawing/2014/main" id="{C9E3B022-5A62-4329-B97B-195D4B5D8E65}"/>
              </a:ext>
            </a:extLst>
          </p:cNvPr>
          <p:cNvPicPr>
            <a:picLocks noChangeAspect="1"/>
          </p:cNvPicPr>
          <p:nvPr/>
        </p:nvPicPr>
        <p:blipFill>
          <a:blip r:embed="rId5"/>
          <a:stretch>
            <a:fillRect/>
          </a:stretch>
        </p:blipFill>
        <p:spPr>
          <a:xfrm>
            <a:off x="6096000" y="2780928"/>
            <a:ext cx="4781667" cy="1152128"/>
          </a:xfrm>
          <a:prstGeom prst="rect">
            <a:avLst/>
          </a:prstGeom>
        </p:spPr>
      </p:pic>
    </p:spTree>
    <p:custDataLst>
      <p:tags r:id="rId1"/>
    </p:custDataLst>
    <p:extLst>
      <p:ext uri="{BB962C8B-B14F-4D97-AF65-F5344CB8AC3E}">
        <p14:creationId xmlns:p14="http://schemas.microsoft.com/office/powerpoint/2010/main" val="2926560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dirty="0"/>
              <a:t>Xuất dữ liệu:</a:t>
            </a:r>
          </a:p>
          <a:p>
            <a:pPr lvl="1"/>
            <a:r>
              <a:rPr lang="en-US" altLang="en-US" dirty="0" err="1"/>
              <a:t>Xuất</a:t>
            </a:r>
            <a:r>
              <a:rPr lang="en-US" altLang="en-US" dirty="0"/>
              <a:t> </a:t>
            </a:r>
            <a:r>
              <a:rPr lang="en-US" altLang="en-US" dirty="0" err="1"/>
              <a:t>chuỗi</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dấu</a:t>
            </a:r>
            <a:r>
              <a:rPr lang="en-US" altLang="en-US" dirty="0"/>
              <a:t> </a:t>
            </a:r>
            <a:r>
              <a:rPr lang="en-US" altLang="en-US" dirty="0" err="1"/>
              <a:t>phẩy</a:t>
            </a:r>
            <a:r>
              <a:rPr lang="en-US" altLang="en-US" dirty="0"/>
              <a:t> (</a:t>
            </a:r>
            <a:r>
              <a:rPr lang="en-US" altLang="en-US" b="1" dirty="0">
                <a:solidFill>
                  <a:srgbClr val="FF0000"/>
                </a:solidFill>
              </a:rPr>
              <a:t>,</a:t>
            </a:r>
            <a:r>
              <a:rPr lang="en-US" altLang="en-US" dirty="0"/>
              <a:t>) </a:t>
            </a:r>
            <a:r>
              <a:rPr lang="en-US" altLang="en-US" dirty="0" err="1"/>
              <a:t>hoặc</a:t>
            </a:r>
            <a:r>
              <a:rPr lang="en-US" altLang="en-US" dirty="0"/>
              <a:t> </a:t>
            </a:r>
            <a:r>
              <a:rPr lang="en-US" altLang="en-US" dirty="0" err="1"/>
              <a:t>dấu</a:t>
            </a:r>
            <a:r>
              <a:rPr lang="en-US" altLang="en-US" dirty="0"/>
              <a:t> </a:t>
            </a:r>
            <a:r>
              <a:rPr lang="en-US" altLang="en-US" dirty="0" err="1"/>
              <a:t>cộng</a:t>
            </a:r>
            <a:r>
              <a:rPr lang="en-US" altLang="en-US" dirty="0"/>
              <a:t> (</a:t>
            </a:r>
            <a:r>
              <a:rPr lang="en-US" altLang="en-US" b="1" dirty="0">
                <a:solidFill>
                  <a:srgbClr val="FF0000"/>
                </a:solidFill>
              </a:rPr>
              <a:t>+</a:t>
            </a:r>
            <a:r>
              <a:rPr lang="en-US" altLang="en-US" dirty="0"/>
              <a:t>) </a:t>
            </a:r>
            <a:r>
              <a:rPr lang="en-US" altLang="en-US" dirty="0" err="1"/>
              <a:t>để</a:t>
            </a:r>
            <a:r>
              <a:rPr lang="en-US" altLang="en-US" dirty="0"/>
              <a:t> </a:t>
            </a:r>
            <a:r>
              <a:rPr lang="en-US" altLang="en-US" dirty="0" err="1"/>
              <a:t>nối</a:t>
            </a:r>
            <a:r>
              <a:rPr lang="en-US" altLang="en-US" dirty="0"/>
              <a:t> </a:t>
            </a:r>
            <a:r>
              <a:rPr lang="en-US" altLang="en-US" dirty="0" err="1"/>
              <a:t>chuỗi</a:t>
            </a:r>
            <a:r>
              <a:rPr lang="en-US" altLang="en-US" dirty="0"/>
              <a:t> </a:t>
            </a:r>
            <a:r>
              <a:rPr lang="en-US" altLang="en-US" dirty="0" err="1"/>
              <a:t>trong</a:t>
            </a:r>
            <a:r>
              <a:rPr lang="en-US" altLang="en-US" dirty="0"/>
              <a:t> </a:t>
            </a:r>
            <a:r>
              <a:rPr lang="en-US" altLang="en-US" dirty="0" err="1"/>
              <a:t>hàm</a:t>
            </a:r>
            <a:r>
              <a:rPr lang="en-US" altLang="en-US" dirty="0"/>
              <a:t> </a:t>
            </a:r>
            <a:r>
              <a:rPr lang="en-US" altLang="en-US" dirty="0">
                <a:solidFill>
                  <a:srgbClr val="FF0000"/>
                </a:solidFill>
              </a:rPr>
              <a:t>print().</a:t>
            </a:r>
            <a:endParaRPr lang="vi-VN" altLang="en-US" dirty="0">
              <a:solidFill>
                <a:srgbClr val="FF0000"/>
              </a:solidFill>
            </a:endParaRPr>
          </a:p>
        </p:txBody>
      </p:sp>
      <p:pic>
        <p:nvPicPr>
          <p:cNvPr id="4" name="Picture 3">
            <a:extLst>
              <a:ext uri="{FF2B5EF4-FFF2-40B4-BE49-F238E27FC236}">
                <a16:creationId xmlns:a16="http://schemas.microsoft.com/office/drawing/2014/main" id="{096D0AF0-07BF-4458-A93C-3051F45AB0DC}"/>
              </a:ext>
            </a:extLst>
          </p:cNvPr>
          <p:cNvPicPr>
            <a:picLocks noChangeAspect="1"/>
          </p:cNvPicPr>
          <p:nvPr/>
        </p:nvPicPr>
        <p:blipFill>
          <a:blip r:embed="rId4"/>
          <a:stretch>
            <a:fillRect/>
          </a:stretch>
        </p:blipFill>
        <p:spPr>
          <a:xfrm>
            <a:off x="1343472" y="2276872"/>
            <a:ext cx="7369938" cy="2214761"/>
          </a:xfrm>
          <a:prstGeom prst="rect">
            <a:avLst/>
          </a:prstGeom>
        </p:spPr>
      </p:pic>
    </p:spTree>
    <p:custDataLst>
      <p:tags r:id="rId1"/>
    </p:custDataLst>
    <p:extLst>
      <p:ext uri="{BB962C8B-B14F-4D97-AF65-F5344CB8AC3E}">
        <p14:creationId xmlns:p14="http://schemas.microsoft.com/office/powerpoint/2010/main" val="699733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dirty="0"/>
              <a:t>Xuất dữ liệu:</a:t>
            </a:r>
          </a:p>
          <a:p>
            <a:pPr lvl="1"/>
            <a:r>
              <a:rPr lang="en-US" altLang="en-US" dirty="0" err="1"/>
              <a:t>Xuất</a:t>
            </a:r>
            <a:r>
              <a:rPr lang="en-US" altLang="en-US" dirty="0"/>
              <a:t> </a:t>
            </a:r>
            <a:r>
              <a:rPr lang="en-US" altLang="en-US" dirty="0" err="1"/>
              <a:t>chuỗi</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nhọn</a:t>
            </a:r>
            <a:r>
              <a:rPr lang="en-US" altLang="en-US" dirty="0"/>
              <a:t> (</a:t>
            </a:r>
            <a:r>
              <a:rPr lang="en-US" altLang="en-US" b="1" dirty="0">
                <a:solidFill>
                  <a:srgbClr val="FF0000"/>
                </a:solidFill>
              </a:rPr>
              <a:t>{}</a:t>
            </a:r>
            <a:r>
              <a:rPr lang="en-US" altLang="en-US" dirty="0"/>
              <a:t>) </a:t>
            </a:r>
            <a:r>
              <a:rPr lang="en-US" altLang="en-US" dirty="0" err="1"/>
              <a:t>và</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a:solidFill>
                  <a:srgbClr val="FF0000"/>
                </a:solidFill>
              </a:rPr>
              <a:t>format.</a:t>
            </a:r>
          </a:p>
          <a:p>
            <a:pPr marL="457200" lvl="1" indent="0" algn="ctr">
              <a:buNone/>
            </a:pPr>
            <a:r>
              <a:rPr lang="en-US" b="1" dirty="0">
                <a:solidFill>
                  <a:srgbClr val="FF000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b="1" dirty="0">
                <a:solidFill>
                  <a:srgbClr val="FF0000"/>
                </a:solidFill>
                <a:latin typeface="Courier New" panose="02070309020205020404" pitchFamily="49" charset="0"/>
                <a:cs typeface="Courier New" panose="02070309020205020404" pitchFamily="49" charset="0"/>
              </a:rPr>
              <a:t>:&gt;</a:t>
            </a:r>
            <a:r>
              <a:rPr 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b="1" dirty="0">
                <a:solidFill>
                  <a:srgbClr val="FF0000"/>
                </a:solidFill>
                <a:latin typeface="Courier New" panose="02070309020205020404" pitchFamily="49" charset="0"/>
                <a:cs typeface="Courier New" panose="02070309020205020404" pitchFamily="49" charset="0"/>
              </a:rPr>
              <a:t>}”.format(</a:t>
            </a:r>
            <a:r>
              <a:rPr lang="en-US" i="1" dirty="0">
                <a:solidFill>
                  <a:srgbClr val="FF0000"/>
                </a:solidFill>
                <a:latin typeface="Courier New" panose="02070309020205020404" pitchFamily="49" charset="0"/>
                <a:cs typeface="Courier New" panose="02070309020205020404" pitchFamily="49" charset="0"/>
              </a:rPr>
              <a:t>variables</a:t>
            </a:r>
            <a:r>
              <a:rPr lang="en-US" b="1" dirty="0">
                <a:solidFill>
                  <a:srgbClr val="FF0000"/>
                </a:solidFill>
                <a:latin typeface="Courier New" panose="02070309020205020404" pitchFamily="49" charset="0"/>
                <a:cs typeface="Courier New" panose="02070309020205020404" pitchFamily="49" charset="0"/>
              </a:rPr>
              <a:t>)</a:t>
            </a:r>
            <a:endParaRPr lang="en-US" altLang="en-US" dirty="0"/>
          </a:p>
          <a:p>
            <a:pPr marL="457200" lvl="1" indent="0">
              <a:buNone/>
            </a:pPr>
            <a:r>
              <a:rPr lang="en-US" altLang="en-US" dirty="0" err="1"/>
              <a:t>Trong</a:t>
            </a:r>
            <a:r>
              <a:rPr lang="en-US" altLang="en-US" dirty="0"/>
              <a:t> </a:t>
            </a:r>
            <a:r>
              <a:rPr lang="en-US" altLang="en-US" dirty="0" err="1"/>
              <a:t>đó</a:t>
            </a:r>
            <a:r>
              <a:rPr lang="en-US" altLang="en-US" dirty="0"/>
              <a:t>:</a:t>
            </a:r>
          </a:p>
          <a:p>
            <a:pPr lvl="2">
              <a:lnSpc>
                <a:spcPct val="100000"/>
              </a:lnSpc>
            </a:pPr>
            <a:r>
              <a:rPr lang="vi-VN" altLang="en-US" dirty="0"/>
              <a:t>Cho phép các cặp ngoặc nhọn được lồng nhau</a:t>
            </a:r>
            <a:r>
              <a:rPr lang="en-US" altLang="en-US" dirty="0"/>
              <a:t>.</a:t>
            </a:r>
          </a:p>
          <a:p>
            <a:pPr lvl="2">
              <a:lnSpc>
                <a:spcPct val="100000"/>
              </a:lnSpc>
            </a:pPr>
            <a:r>
              <a:rPr lang="en-US" dirty="0">
                <a:solidFill>
                  <a:srgbClr val="FF0000"/>
                </a:solidFill>
                <a:sym typeface="Wingdings" panose="05000000000000000000" pitchFamily="2" charset="2"/>
              </a:rPr>
              <a:t></a:t>
            </a:r>
            <a:r>
              <a:rPr lang="en-US" dirty="0"/>
              <a:t> </a:t>
            </a:r>
            <a:r>
              <a:rPr lang="en-US" dirty="0" err="1"/>
              <a:t>nếu</a:t>
            </a:r>
            <a:r>
              <a:rPr lang="en-US" dirty="0"/>
              <a:t> </a:t>
            </a:r>
            <a:r>
              <a:rPr lang="en-US" dirty="0" err="1"/>
              <a:t>có</a:t>
            </a:r>
            <a:r>
              <a:rPr lang="en-US" dirty="0"/>
              <a:t> </a:t>
            </a:r>
            <a:r>
              <a:rPr lang="en-US" dirty="0" err="1"/>
              <a:t>cho</a:t>
            </a:r>
            <a:r>
              <a:rPr lang="en-US" dirty="0"/>
              <a:t> </a:t>
            </a:r>
            <a:r>
              <a:rPr lang="en-US" dirty="0" err="1"/>
              <a:t>biết</a:t>
            </a:r>
            <a:r>
              <a:rPr lang="en-US" dirty="0"/>
              <a:t> </a:t>
            </a:r>
            <a:r>
              <a:rPr lang="en-US" dirty="0" err="1"/>
              <a:t>thứ</a:t>
            </a:r>
            <a:r>
              <a:rPr lang="en-US" dirty="0"/>
              <a:t> </a:t>
            </a:r>
            <a:r>
              <a:rPr lang="en-US" dirty="0" err="1"/>
              <a:t>tự</a:t>
            </a:r>
            <a:r>
              <a:rPr lang="en-US" dirty="0"/>
              <a:t> </a:t>
            </a:r>
            <a:r>
              <a:rPr lang="en-US" dirty="0" err="1"/>
              <a:t>các</a:t>
            </a:r>
            <a:r>
              <a:rPr lang="en-US" dirty="0"/>
              <a:t> </a:t>
            </a:r>
            <a:r>
              <a:rPr lang="en-US" dirty="0" err="1"/>
              <a:t>đối</a:t>
            </a:r>
            <a:r>
              <a:rPr lang="en-US" dirty="0"/>
              <a:t> </a:t>
            </a:r>
            <a:r>
              <a:rPr lang="en-US" dirty="0" err="1"/>
              <a:t>số</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i="1" dirty="0"/>
              <a:t>variables</a:t>
            </a:r>
            <a:r>
              <a:rPr lang="en-US" dirty="0"/>
              <a:t>, </a:t>
            </a:r>
            <a:r>
              <a:rPr lang="en-US" dirty="0" err="1"/>
              <a:t>thứ</a:t>
            </a:r>
            <a:r>
              <a:rPr lang="en-US" dirty="0"/>
              <a:t> </a:t>
            </a:r>
            <a:r>
              <a:rPr lang="en-US" dirty="0" err="1"/>
              <a:t>tự</a:t>
            </a:r>
            <a:r>
              <a:rPr lang="en-US" dirty="0"/>
              <a:t> </a:t>
            </a:r>
            <a:r>
              <a:rPr lang="en-US" dirty="0" err="1"/>
              <a:t>này</a:t>
            </a:r>
            <a:r>
              <a:rPr lang="en-US" dirty="0"/>
              <a:t> </a:t>
            </a:r>
            <a:r>
              <a:rPr lang="en-US" dirty="0" err="1"/>
              <a:t>được</a:t>
            </a:r>
            <a:r>
              <a:rPr lang="en-US" dirty="0"/>
              <a:t> </a:t>
            </a:r>
            <a:r>
              <a:rPr lang="en-US" dirty="0" err="1"/>
              <a:t>đánh</a:t>
            </a:r>
            <a:r>
              <a:rPr lang="en-US" dirty="0"/>
              <a:t> </a:t>
            </a:r>
            <a:r>
              <a:rPr lang="en-US" dirty="0" err="1"/>
              <a:t>số</a:t>
            </a:r>
            <a:r>
              <a:rPr lang="en-US" dirty="0"/>
              <a:t> </a:t>
            </a:r>
            <a:r>
              <a:rPr lang="en-US" dirty="0" err="1"/>
              <a:t>từ</a:t>
            </a:r>
            <a:r>
              <a:rPr lang="en-US" dirty="0"/>
              <a:t> </a:t>
            </a:r>
            <a:r>
              <a:rPr lang="en-US" i="1" dirty="0"/>
              <a:t>0.</a:t>
            </a:r>
          </a:p>
          <a:p>
            <a:pPr lvl="2">
              <a:lnSpc>
                <a:spcPct val="100000"/>
              </a:lnSpc>
            </a:pPr>
            <a:r>
              <a:rPr lang="en-US" dirty="0">
                <a:solidFill>
                  <a:srgbClr val="FF0000"/>
                </a:solidFill>
                <a:sym typeface="Wingdings" panose="05000000000000000000" pitchFamily="2" charset="2"/>
              </a:rPr>
              <a:t></a:t>
            </a:r>
            <a:r>
              <a:rPr lang="en-US" dirty="0"/>
              <a:t> </a:t>
            </a:r>
            <a:r>
              <a:rPr lang="en-US" dirty="0" err="1"/>
              <a:t>có</a:t>
            </a:r>
            <a:r>
              <a:rPr lang="en-US" dirty="0"/>
              <a:t> </a:t>
            </a:r>
            <a:r>
              <a:rPr lang="en-US" dirty="0" err="1"/>
              <a:t>thể</a:t>
            </a:r>
            <a:r>
              <a:rPr lang="en-US" dirty="0"/>
              <a:t> </a:t>
            </a:r>
            <a:r>
              <a:rPr lang="en-US" dirty="0" err="1"/>
              <a:t>dùng</a:t>
            </a:r>
            <a:r>
              <a:rPr lang="en-US" dirty="0"/>
              <a:t> 1 </a:t>
            </a:r>
            <a:r>
              <a:rPr lang="en-US" dirty="0" err="1"/>
              <a:t>trong</a:t>
            </a:r>
            <a:r>
              <a:rPr lang="en-US" dirty="0"/>
              <a:t> </a:t>
            </a:r>
            <a:r>
              <a:rPr lang="en-US" dirty="0" err="1"/>
              <a:t>các</a:t>
            </a:r>
            <a:r>
              <a:rPr lang="en-US" dirty="0"/>
              <a:t> </a:t>
            </a:r>
            <a:r>
              <a:rPr lang="en-US" dirty="0" err="1"/>
              <a:t>dạng</a:t>
            </a:r>
            <a:r>
              <a:rPr lang="en-US" dirty="0"/>
              <a:t> </a:t>
            </a:r>
            <a:r>
              <a:rPr lang="en-US" dirty="0" err="1"/>
              <a:t>sau</a:t>
            </a:r>
            <a:r>
              <a:rPr lang="en-US" dirty="0"/>
              <a:t>:</a:t>
            </a:r>
          </a:p>
          <a:p>
            <a:pPr lvl="3"/>
            <a:r>
              <a:rPr lang="en-US" sz="1800" b="1" dirty="0">
                <a:solidFill>
                  <a:srgbClr val="FF0000"/>
                </a:solidFill>
                <a:latin typeface="Courier New" panose="02070309020205020404" pitchFamily="49" charset="0"/>
                <a:ea typeface="+mn-ea"/>
                <a:cs typeface="Courier New" panose="02070309020205020404" pitchFamily="49" charset="0"/>
              </a:rPr>
              <a:t>{:&gt;number} </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khoảng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để</a:t>
            </a:r>
            <a:r>
              <a:rPr lang="en-US" sz="1800" dirty="0">
                <a:latin typeface="Tahoma" panose="020B0604030504040204" pitchFamily="34" charset="0"/>
                <a:ea typeface="Tahoma" panose="020B0604030504040204" pitchFamily="34" charset="0"/>
                <a:cs typeface="Tahoma" panose="020B0604030504040204" pitchFamily="34" charset="0"/>
              </a:rPr>
              <a:t> in </a:t>
            </a:r>
            <a:r>
              <a:rPr lang="en-US" sz="1800" dirty="0" err="1">
                <a:latin typeface="Tahoma" panose="020B0604030504040204" pitchFamily="34" charset="0"/>
                <a:ea typeface="Tahoma" panose="020B0604030504040204" pitchFamily="34" charset="0"/>
                <a:cs typeface="Tahoma" panose="020B0604030504040204" pitchFamily="34" charset="0"/>
              </a:rPr>
              <a:t>giá</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trị</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của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biến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là</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number</a:t>
            </a:r>
            <a:endParaRPr lang="en-US" sz="1800" dirty="0">
              <a:latin typeface="Tahoma" panose="020B0604030504040204" pitchFamily="34" charset="0"/>
              <a:ea typeface="Tahoma" panose="020B0604030504040204" pitchFamily="34" charset="0"/>
              <a:cs typeface="Tahoma" panose="020B0604030504040204" pitchFamily="34" charset="0"/>
            </a:endParaRPr>
          </a:p>
          <a:p>
            <a:pPr lvl="3"/>
            <a:r>
              <a:rPr lang="en-US" sz="1800" b="1" dirty="0">
                <a:solidFill>
                  <a:srgbClr val="FF0000"/>
                </a:solidFill>
                <a:latin typeface="Courier New" panose="02070309020205020404" pitchFamily="49" charset="0"/>
                <a:ea typeface="+mn-ea"/>
                <a:cs typeface="Courier New" panose="02070309020205020404" pitchFamily="49" charset="0"/>
              </a:rPr>
              <a:t>{:.</a:t>
            </a:r>
            <a:r>
              <a:rPr lang="en-US" sz="1800" b="1" dirty="0" err="1">
                <a:solidFill>
                  <a:srgbClr val="FF0000"/>
                </a:solidFill>
                <a:latin typeface="Courier New" panose="02070309020205020404" pitchFamily="49" charset="0"/>
                <a:ea typeface="+mn-ea"/>
                <a:cs typeface="Courier New" panose="02070309020205020404" pitchFamily="49" charset="0"/>
              </a:rPr>
              <a:t>Xf</a:t>
            </a:r>
            <a:r>
              <a:rPr lang="en-US" sz="1800" b="1" dirty="0">
                <a:solidFill>
                  <a:srgbClr val="FF0000"/>
                </a:solidFill>
                <a:latin typeface="Courier New" panose="02070309020205020404" pitchFamily="49" charset="0"/>
                <a:ea typeface="+mn-ea"/>
                <a:cs typeface="Courier New" panose="02070309020205020404" pitchFamily="49" charset="0"/>
              </a:rPr>
              <a:t>} </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lấy</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X</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lẻ</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của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thực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cần</a:t>
            </a:r>
            <a:r>
              <a:rPr lang="en-US" sz="1800" dirty="0">
                <a:latin typeface="Tahoma" panose="020B0604030504040204" pitchFamily="34" charset="0"/>
                <a:ea typeface="Tahoma" panose="020B0604030504040204" pitchFamily="34" charset="0"/>
                <a:cs typeface="Tahoma" panose="020B0604030504040204" pitchFamily="34" charset="0"/>
              </a:rPr>
              <a:t> in.</a:t>
            </a:r>
          </a:p>
          <a:p>
            <a:pPr lvl="3"/>
            <a:r>
              <a:rPr lang="en-US" sz="1800" b="1" dirty="0">
                <a:solidFill>
                  <a:srgbClr val="FF0000"/>
                </a:solidFill>
                <a:latin typeface="Courier New" panose="02070309020205020404" pitchFamily="49" charset="0"/>
                <a:ea typeface="+mn-ea"/>
                <a:cs typeface="Courier New" panose="02070309020205020404" pitchFamily="49" charset="0"/>
              </a:rPr>
              <a:t>{:</a:t>
            </a:r>
            <a:r>
              <a:rPr lang="en-US" sz="1800" b="1" dirty="0" err="1">
                <a:solidFill>
                  <a:srgbClr val="FF0000"/>
                </a:solidFill>
                <a:latin typeface="Courier New" panose="02070309020205020404" pitchFamily="49" charset="0"/>
                <a:ea typeface="+mn-ea"/>
                <a:cs typeface="Courier New" panose="02070309020205020404" pitchFamily="49" charset="0"/>
              </a:rPr>
              <a:t>W.Xf</a:t>
            </a:r>
            <a:r>
              <a:rPr lang="en-US" sz="1800" b="1" dirty="0">
                <a:solidFill>
                  <a:srgbClr val="FF0000"/>
                </a:solidFill>
                <a:latin typeface="Courier New" panose="02070309020205020404" pitchFamily="49" charset="0"/>
                <a:ea typeface="+mn-ea"/>
                <a:cs typeface="Courier New" panose="02070309020205020404" pitchFamily="49" charset="0"/>
              </a:rPr>
              <a:t>} </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in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thực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trong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độ</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rộng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=W</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với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X</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lẻ</a:t>
            </a:r>
            <a:r>
              <a:rPr lang="en-US" sz="1800" dirty="0">
                <a:latin typeface="Tahoma" panose="020B0604030504040204" pitchFamily="34" charset="0"/>
                <a:ea typeface="Tahoma" panose="020B0604030504040204" pitchFamily="34" charset="0"/>
                <a:cs typeface="Tahoma" panose="020B0604030504040204" pitchFamily="34" charset="0"/>
              </a:rPr>
              <a:t>.</a:t>
            </a:r>
          </a:p>
        </p:txBody>
      </p:sp>
    </p:spTree>
    <p:custDataLst>
      <p:tags r:id="rId1"/>
    </p:custDataLst>
    <p:extLst>
      <p:ext uri="{BB962C8B-B14F-4D97-AF65-F5344CB8AC3E}">
        <p14:creationId xmlns:p14="http://schemas.microsoft.com/office/powerpoint/2010/main" val="2429532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dirty="0"/>
              <a:t>Xuất dữ liệu:</a:t>
            </a:r>
          </a:p>
          <a:p>
            <a:pPr lvl="1"/>
            <a:r>
              <a:rPr lang="en-US" altLang="en-US" dirty="0" err="1"/>
              <a:t>Xuất</a:t>
            </a:r>
            <a:r>
              <a:rPr lang="en-US" altLang="en-US" dirty="0"/>
              <a:t> </a:t>
            </a:r>
            <a:r>
              <a:rPr lang="en-US" altLang="en-US" dirty="0" err="1"/>
              <a:t>chuỗi</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nhọn</a:t>
            </a:r>
            <a:r>
              <a:rPr lang="en-US" altLang="en-US" dirty="0"/>
              <a:t> (</a:t>
            </a:r>
            <a:r>
              <a:rPr lang="en-US" altLang="en-US" b="1" dirty="0">
                <a:solidFill>
                  <a:srgbClr val="FF0000"/>
                </a:solidFill>
              </a:rPr>
              <a:t>{}</a:t>
            </a:r>
            <a:r>
              <a:rPr lang="en-US" altLang="en-US" dirty="0"/>
              <a:t>) </a:t>
            </a:r>
            <a:r>
              <a:rPr lang="en-US" altLang="en-US" dirty="0" err="1"/>
              <a:t>và</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a:solidFill>
                  <a:srgbClr val="FF0000"/>
                </a:solidFill>
              </a:rPr>
              <a:t>format.</a:t>
            </a:r>
          </a:p>
          <a:p>
            <a:pPr marL="457200" lvl="1" indent="0" algn="ctr">
              <a:buNone/>
            </a:pPr>
            <a:r>
              <a:rPr lang="en-US" b="1" dirty="0">
                <a:solidFill>
                  <a:srgbClr val="FF000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b="1" dirty="0">
                <a:solidFill>
                  <a:srgbClr val="FF0000"/>
                </a:solidFill>
                <a:latin typeface="Courier New" panose="02070309020205020404" pitchFamily="49" charset="0"/>
                <a:cs typeface="Courier New" panose="02070309020205020404" pitchFamily="49" charset="0"/>
              </a:rPr>
              <a:t>:&gt;</a:t>
            </a:r>
            <a:r>
              <a:rPr 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b="1" dirty="0">
                <a:solidFill>
                  <a:srgbClr val="FF0000"/>
                </a:solidFill>
                <a:latin typeface="Courier New" panose="02070309020205020404" pitchFamily="49" charset="0"/>
                <a:cs typeface="Courier New" panose="02070309020205020404" pitchFamily="49" charset="0"/>
              </a:rPr>
              <a:t>}”.format(</a:t>
            </a:r>
            <a:r>
              <a:rPr lang="en-US" i="1" dirty="0">
                <a:solidFill>
                  <a:srgbClr val="FF0000"/>
                </a:solidFill>
                <a:latin typeface="Courier New" panose="02070309020205020404" pitchFamily="49" charset="0"/>
                <a:cs typeface="Courier New" panose="02070309020205020404" pitchFamily="49" charset="0"/>
              </a:rPr>
              <a:t>variables</a:t>
            </a:r>
            <a:r>
              <a:rPr lang="en-US" b="1" dirty="0">
                <a:solidFill>
                  <a:srgbClr val="FF0000"/>
                </a:solidFill>
                <a:latin typeface="Courier New" panose="02070309020205020404" pitchFamily="49" charset="0"/>
                <a:cs typeface="Courier New" panose="02070309020205020404" pitchFamily="49" charset="0"/>
              </a:rPr>
              <a:t>)</a:t>
            </a:r>
            <a:endParaRPr lang="en-US" altLang="en-US" dirty="0"/>
          </a:p>
          <a:p>
            <a:pPr marL="457200" lvl="1" indent="0">
              <a:buNone/>
            </a:pPr>
            <a:r>
              <a:rPr lang="en-US" altLang="en-US" dirty="0" err="1"/>
              <a:t>Trong</a:t>
            </a:r>
            <a:r>
              <a:rPr lang="en-US" altLang="en-US" dirty="0"/>
              <a:t> </a:t>
            </a:r>
            <a:r>
              <a:rPr lang="en-US" altLang="en-US" dirty="0" err="1"/>
              <a:t>đó</a:t>
            </a:r>
            <a:r>
              <a:rPr lang="en-US" altLang="en-US" dirty="0"/>
              <a:t>:</a:t>
            </a:r>
          </a:p>
          <a:p>
            <a:pPr lvl="2"/>
            <a:r>
              <a:rPr lang="en-US" dirty="0">
                <a:solidFill>
                  <a:srgbClr val="FF0000"/>
                </a:solidFill>
                <a:sym typeface="Wingdings" panose="05000000000000000000" pitchFamily="2" charset="2"/>
              </a:rPr>
              <a:t></a:t>
            </a:r>
            <a:r>
              <a:rPr lang="en-US" dirty="0"/>
              <a:t> </a:t>
            </a:r>
            <a:r>
              <a:rPr lang="en-US" dirty="0" err="1"/>
              <a:t>có</a:t>
            </a:r>
            <a:r>
              <a:rPr lang="en-US" dirty="0"/>
              <a:t> </a:t>
            </a:r>
            <a:r>
              <a:rPr lang="en-US" dirty="0" err="1"/>
              <a:t>thể</a:t>
            </a:r>
            <a:r>
              <a:rPr lang="en-US" dirty="0"/>
              <a:t> </a:t>
            </a:r>
            <a:r>
              <a:rPr lang="en-US" dirty="0" err="1"/>
              <a:t>dùng</a:t>
            </a:r>
            <a:r>
              <a:rPr lang="en-US" dirty="0"/>
              <a:t> 1 </a:t>
            </a:r>
            <a:r>
              <a:rPr lang="en-US" dirty="0" err="1"/>
              <a:t>trong</a:t>
            </a:r>
            <a:r>
              <a:rPr lang="en-US" dirty="0"/>
              <a:t> </a:t>
            </a:r>
            <a:r>
              <a:rPr lang="en-US" dirty="0" err="1"/>
              <a:t>các</a:t>
            </a:r>
            <a:r>
              <a:rPr lang="en-US" dirty="0"/>
              <a:t> </a:t>
            </a:r>
            <a:r>
              <a:rPr lang="en-US" dirty="0" err="1"/>
              <a:t>dạng</a:t>
            </a:r>
            <a:r>
              <a:rPr lang="en-US" dirty="0"/>
              <a:t> </a:t>
            </a:r>
            <a:r>
              <a:rPr lang="en-US" dirty="0" err="1"/>
              <a:t>sau</a:t>
            </a:r>
            <a:r>
              <a:rPr lang="en-US" dirty="0"/>
              <a:t>:</a:t>
            </a:r>
          </a:p>
          <a:p>
            <a:pPr lvl="3"/>
            <a:r>
              <a:rPr lang="en-US" sz="1800" b="1" dirty="0">
                <a:solidFill>
                  <a:srgbClr val="FF0000"/>
                </a:solidFill>
                <a:latin typeface="Courier New" panose="02070309020205020404" pitchFamily="49" charset="0"/>
                <a:ea typeface="+mn-ea"/>
                <a:cs typeface="Courier New" panose="02070309020205020404" pitchFamily="49" charset="0"/>
              </a:rPr>
              <a:t>{:+.</a:t>
            </a:r>
            <a:r>
              <a:rPr lang="en-US" sz="1800" b="1" dirty="0" err="1">
                <a:solidFill>
                  <a:srgbClr val="FF0000"/>
                </a:solidFill>
                <a:latin typeface="Courier New" panose="02070309020205020404" pitchFamily="49" charset="0"/>
                <a:ea typeface="+mn-ea"/>
                <a:cs typeface="Courier New" panose="02070309020205020404" pitchFamily="49" charset="0"/>
              </a:rPr>
              <a:t>Xf</a:t>
            </a:r>
            <a:r>
              <a:rPr lang="en-US" sz="1800" b="1" dirty="0">
                <a:solidFill>
                  <a:srgbClr val="FF0000"/>
                </a:solidFill>
                <a:latin typeface="Courier New" panose="02070309020205020404" pitchFamily="49" charset="0"/>
                <a:ea typeface="+mn-ea"/>
                <a:cs typeface="Courier New" panose="02070309020205020404" pitchFamily="49" charset="0"/>
              </a:rPr>
              <a:t>} </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lấy</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X</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lẻ</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của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thực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cần</a:t>
            </a:r>
            <a:r>
              <a:rPr lang="en-US" sz="1800" dirty="0">
                <a:latin typeface="Tahoma" panose="020B0604030504040204" pitchFamily="34" charset="0"/>
                <a:ea typeface="Tahoma" panose="020B0604030504040204" pitchFamily="34" charset="0"/>
                <a:cs typeface="Tahoma" panose="020B0604030504040204" pitchFamily="34" charset="0"/>
              </a:rPr>
              <a:t> in </a:t>
            </a:r>
            <a:r>
              <a:rPr lang="en-US" sz="1800" dirty="0" err="1">
                <a:latin typeface="Tahoma" panose="020B0604030504040204" pitchFamily="34" charset="0"/>
                <a:ea typeface="Tahoma" panose="020B0604030504040204" pitchFamily="34" charset="0"/>
                <a:cs typeface="Tahoma" panose="020B0604030504040204" pitchFamily="34" charset="0"/>
              </a:rPr>
              <a:t>và</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có</a:t>
            </a:r>
            <a:r>
              <a:rPr lang="en-US" sz="1800" dirty="0">
                <a:latin typeface="Tahoma" panose="020B0604030504040204" pitchFamily="34" charset="0"/>
                <a:ea typeface="Tahoma" panose="020B0604030504040204" pitchFamily="34" charset="0"/>
                <a:cs typeface="Tahoma" panose="020B0604030504040204" pitchFamily="34" charset="0"/>
              </a:rPr>
              <a:t> in </a:t>
            </a:r>
            <a:r>
              <a:rPr lang="en-US" sz="1800" dirty="0" err="1">
                <a:latin typeface="Tahoma" panose="020B0604030504040204" pitchFamily="34" charset="0"/>
                <a:ea typeface="Tahoma" panose="020B0604030504040204" pitchFamily="34" charset="0"/>
                <a:cs typeface="Tahoma" panose="020B0604030504040204" pitchFamily="34" charset="0"/>
              </a:rPr>
              <a:t>dấu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âm</a:t>
            </a:r>
            <a:r>
              <a:rPr lang="en-US" sz="1800" dirty="0">
                <a:latin typeface="Tahoma" panose="020B0604030504040204" pitchFamily="34" charset="0"/>
                <a:ea typeface="Tahoma" panose="020B0604030504040204" pitchFamily="34" charset="0"/>
                <a:cs typeface="Tahoma" panose="020B0604030504040204" pitchFamily="34" charset="0"/>
              </a:rPr>
              <a:t> hay </a:t>
            </a:r>
            <a:r>
              <a:rPr lang="en-US" sz="1800" dirty="0" err="1">
                <a:latin typeface="Tahoma" panose="020B0604030504040204" pitchFamily="34" charset="0"/>
                <a:ea typeface="Tahoma" panose="020B0604030504040204" pitchFamily="34" charset="0"/>
                <a:cs typeface="Tahoma" panose="020B0604030504040204" pitchFamily="34" charset="0"/>
              </a:rPr>
              <a:t>dương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trước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giá</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trị</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của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biến</a:t>
            </a:r>
            <a:r>
              <a:rPr lang="en-US" sz="1800" dirty="0">
                <a:latin typeface="Tahoma" panose="020B0604030504040204" pitchFamily="34" charset="0"/>
                <a:ea typeface="Tahoma" panose="020B0604030504040204" pitchFamily="34" charset="0"/>
                <a:cs typeface="Tahoma" panose="020B0604030504040204" pitchFamily="34" charset="0"/>
              </a:rPr>
              <a:t>.</a:t>
            </a:r>
          </a:p>
          <a:p>
            <a:pPr lvl="3"/>
            <a:r>
              <a:rPr lang="en-US" sz="1800" b="1" dirty="0">
                <a:solidFill>
                  <a:srgbClr val="FF0000"/>
                </a:solidFill>
                <a:latin typeface="Courier New" panose="02070309020205020404" pitchFamily="49" charset="0"/>
                <a:ea typeface="+mn-ea"/>
                <a:cs typeface="Courier New" panose="02070309020205020404" pitchFamily="49" charset="0"/>
              </a:rPr>
              <a:t>{:&lt;</a:t>
            </a:r>
            <a:r>
              <a:rPr lang="en-US" sz="1800" b="1" dirty="0" err="1">
                <a:solidFill>
                  <a:srgbClr val="FF0000"/>
                </a:solidFill>
                <a:latin typeface="Courier New" panose="02070309020205020404" pitchFamily="49" charset="0"/>
                <a:ea typeface="+mn-ea"/>
                <a:cs typeface="Courier New" panose="02070309020205020404" pitchFamily="49" charset="0"/>
              </a:rPr>
              <a:t>Xd|f</a:t>
            </a:r>
            <a:r>
              <a:rPr lang="en-US" sz="1800" b="1" dirty="0">
                <a:solidFill>
                  <a:srgbClr val="FF0000"/>
                </a:solidFill>
                <a:latin typeface="Courier New" panose="02070309020205020404" pitchFamily="49" charset="0"/>
                <a:ea typeface="+mn-ea"/>
                <a:cs typeface="Courier New" panose="02070309020205020404" pitchFamily="49" charset="0"/>
              </a:rPr>
              <a:t>}</a:t>
            </a:r>
            <a:r>
              <a:rPr lang="en-US" sz="1800" b="1" dirty="0">
                <a:solidFill>
                  <a:srgbClr val="FF0000"/>
                </a:solidFill>
              </a:rPr>
              <a:t> </a:t>
            </a:r>
            <a:r>
              <a:rPr lang="en-US" sz="1800" dirty="0">
                <a:latin typeface="Tahoma" panose="020B0604030504040204" pitchFamily="34" charset="0"/>
                <a:ea typeface="Tahoma" panose="020B0604030504040204" pitchFamily="34" charset="0"/>
                <a:cs typeface="Tahoma" panose="020B0604030504040204" pitchFamily="34" charset="0"/>
              </a:rPr>
              <a:t>:  in </a:t>
            </a:r>
            <a:r>
              <a:rPr lang="en-US" sz="1800" dirty="0" err="1">
                <a:latin typeface="Tahoma" panose="020B0604030504040204" pitchFamily="34" charset="0"/>
                <a:ea typeface="Tahoma" panose="020B0604030504040204" pitchFamily="34" charset="0"/>
                <a:cs typeface="Tahoma" panose="020B0604030504040204" pitchFamily="34" charset="0"/>
              </a:rPr>
              <a:t>canh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trái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Ký</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hiệu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d|f</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tùy</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thuộc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kiểu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dữ</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liệu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là</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int</a:t>
            </a:r>
            <a:r>
              <a:rPr lang="en-US" sz="1800" dirty="0">
                <a:latin typeface="Tahoma" panose="020B0604030504040204" pitchFamily="34" charset="0"/>
                <a:ea typeface="Tahoma" panose="020B0604030504040204" pitchFamily="34" charset="0"/>
                <a:cs typeface="Tahoma" panose="020B0604030504040204" pitchFamily="34" charset="0"/>
              </a:rPr>
              <a:t> hay </a:t>
            </a:r>
            <a:r>
              <a:rPr lang="en-US" sz="1800" i="1" dirty="0">
                <a:latin typeface="Tahoma" panose="020B0604030504040204" pitchFamily="34" charset="0"/>
                <a:ea typeface="Tahoma" panose="020B0604030504040204" pitchFamily="34" charset="0"/>
                <a:cs typeface="Tahoma" panose="020B0604030504040204" pitchFamily="34" charset="0"/>
              </a:rPr>
              <a:t>float</a:t>
            </a:r>
            <a:r>
              <a:rPr lang="en-US" sz="1800" dirty="0">
                <a:latin typeface="Tahoma" panose="020B0604030504040204" pitchFamily="34" charset="0"/>
                <a:ea typeface="Tahoma" panose="020B0604030504040204" pitchFamily="34" charset="0"/>
                <a:cs typeface="Tahoma" panose="020B0604030504040204" pitchFamily="34" charset="0"/>
              </a:rPr>
              <a:t>.</a:t>
            </a:r>
          </a:p>
          <a:p>
            <a:pPr lvl="3"/>
            <a:r>
              <a:rPr lang="en-US" sz="1800" b="1" dirty="0">
                <a:solidFill>
                  <a:srgbClr val="FF0000"/>
                </a:solidFill>
                <a:latin typeface="Courier New" panose="02070309020205020404" pitchFamily="49" charset="0"/>
                <a:ea typeface="+mn-ea"/>
                <a:cs typeface="Courier New" panose="02070309020205020404" pitchFamily="49" charset="0"/>
              </a:rPr>
              <a:t>{:</a:t>
            </a:r>
            <a:r>
              <a:rPr lang="en-US" sz="1800" b="1" dirty="0" err="1">
                <a:solidFill>
                  <a:srgbClr val="FF0000"/>
                </a:solidFill>
                <a:latin typeface="Courier New" panose="02070309020205020404" pitchFamily="49" charset="0"/>
                <a:ea typeface="+mn-ea"/>
                <a:cs typeface="Courier New" panose="02070309020205020404" pitchFamily="49" charset="0"/>
              </a:rPr>
              <a:t>Xd|f</a:t>
            </a:r>
            <a:r>
              <a:rPr lang="en-US" sz="1800" b="1" dirty="0">
                <a:solidFill>
                  <a:srgbClr val="FF0000"/>
                </a:solidFill>
                <a:latin typeface="Courier New" panose="02070309020205020404" pitchFamily="49" charset="0"/>
                <a:ea typeface="+mn-ea"/>
                <a:cs typeface="Courier New" panose="02070309020205020404" pitchFamily="49" charset="0"/>
              </a:rPr>
              <a:t>}</a:t>
            </a:r>
            <a:r>
              <a:rPr lang="en-US" sz="1800" b="1" dirty="0">
                <a:solidFill>
                  <a:srgbClr val="FF0000"/>
                </a:solidFill>
              </a:rPr>
              <a:t> </a:t>
            </a:r>
            <a:r>
              <a:rPr lang="en-US" sz="1800" dirty="0">
                <a:latin typeface="Tahoma" panose="020B0604030504040204" pitchFamily="34" charset="0"/>
                <a:ea typeface="Tahoma" panose="020B0604030504040204" pitchFamily="34" charset="0"/>
                <a:cs typeface="Tahoma" panose="020B0604030504040204" pitchFamily="34" charset="0"/>
              </a:rPr>
              <a:t>: in </a:t>
            </a:r>
            <a:r>
              <a:rPr lang="en-US" sz="1800" dirty="0" err="1">
                <a:latin typeface="Tahoma" panose="020B0604030504040204" pitchFamily="34" charset="0"/>
                <a:ea typeface="Tahoma" panose="020B0604030504040204" pitchFamily="34" charset="0"/>
                <a:cs typeface="Tahoma" panose="020B0604030504040204" pitchFamily="34" charset="0"/>
              </a:rPr>
              <a:t>canh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phải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Ký</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hiệu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d|f</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tùy</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thuộc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kiểu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dữ</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liệu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là</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int</a:t>
            </a:r>
            <a:r>
              <a:rPr lang="en-US" sz="1800" dirty="0">
                <a:latin typeface="Tahoma" panose="020B0604030504040204" pitchFamily="34" charset="0"/>
                <a:ea typeface="Tahoma" panose="020B0604030504040204" pitchFamily="34" charset="0"/>
                <a:cs typeface="Tahoma" panose="020B0604030504040204" pitchFamily="34" charset="0"/>
              </a:rPr>
              <a:t> hay </a:t>
            </a:r>
            <a:r>
              <a:rPr lang="en-US" sz="1800" i="1" dirty="0">
                <a:latin typeface="Tahoma" panose="020B0604030504040204" pitchFamily="34" charset="0"/>
                <a:ea typeface="Tahoma" panose="020B0604030504040204" pitchFamily="34" charset="0"/>
                <a:cs typeface="Tahoma" panose="020B0604030504040204" pitchFamily="34" charset="0"/>
              </a:rPr>
              <a:t>float</a:t>
            </a:r>
            <a:r>
              <a:rPr lang="en-US" sz="1800" dirty="0">
                <a:latin typeface="Tahoma" panose="020B0604030504040204" pitchFamily="34" charset="0"/>
                <a:ea typeface="Tahoma" panose="020B0604030504040204" pitchFamily="34" charset="0"/>
                <a:cs typeface="Tahoma" panose="020B0604030504040204" pitchFamily="34" charset="0"/>
              </a:rPr>
              <a:t>.</a:t>
            </a:r>
          </a:p>
        </p:txBody>
      </p:sp>
    </p:spTree>
    <p:custDataLst>
      <p:tags r:id="rId1"/>
    </p:custDataLst>
    <p:extLst>
      <p:ext uri="{BB962C8B-B14F-4D97-AF65-F5344CB8AC3E}">
        <p14:creationId xmlns:p14="http://schemas.microsoft.com/office/powerpoint/2010/main" val="585866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dirty="0"/>
              <a:t>Xuất dữ liệu:</a:t>
            </a:r>
          </a:p>
          <a:p>
            <a:pPr lvl="1"/>
            <a:r>
              <a:rPr lang="en-US" altLang="en-US" dirty="0" err="1"/>
              <a:t>Xuất</a:t>
            </a:r>
            <a:r>
              <a:rPr lang="en-US" altLang="en-US" dirty="0"/>
              <a:t> </a:t>
            </a:r>
            <a:r>
              <a:rPr lang="en-US" altLang="en-US" dirty="0" err="1"/>
              <a:t>chuỗi</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nhọn</a:t>
            </a:r>
            <a:r>
              <a:rPr lang="en-US" altLang="en-US" dirty="0"/>
              <a:t> (</a:t>
            </a:r>
            <a:r>
              <a:rPr lang="en-US" altLang="en-US" b="1" dirty="0">
                <a:solidFill>
                  <a:srgbClr val="FF0000"/>
                </a:solidFill>
              </a:rPr>
              <a:t>{}</a:t>
            </a:r>
            <a:r>
              <a:rPr lang="en-US" altLang="en-US" dirty="0"/>
              <a:t>) </a:t>
            </a:r>
            <a:r>
              <a:rPr lang="en-US" altLang="en-US" dirty="0" err="1"/>
              <a:t>và</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a:solidFill>
                  <a:srgbClr val="FF0000"/>
                </a:solidFill>
              </a:rPr>
              <a:t>format.</a:t>
            </a:r>
          </a:p>
          <a:p>
            <a:pPr marL="457200" lvl="1" indent="0" algn="ctr">
              <a:buNone/>
            </a:pPr>
            <a:r>
              <a:rPr lang="en-US" b="1" dirty="0">
                <a:solidFill>
                  <a:srgbClr val="FF000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b="1" dirty="0">
                <a:solidFill>
                  <a:srgbClr val="FF0000"/>
                </a:solidFill>
                <a:latin typeface="Courier New" panose="02070309020205020404" pitchFamily="49" charset="0"/>
                <a:cs typeface="Courier New" panose="02070309020205020404" pitchFamily="49" charset="0"/>
              </a:rPr>
              <a:t>:&gt;</a:t>
            </a:r>
            <a:r>
              <a:rPr 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b="1" dirty="0">
                <a:solidFill>
                  <a:srgbClr val="FF0000"/>
                </a:solidFill>
                <a:latin typeface="Courier New" panose="02070309020205020404" pitchFamily="49" charset="0"/>
                <a:cs typeface="Courier New" panose="02070309020205020404" pitchFamily="49" charset="0"/>
              </a:rPr>
              <a:t>}”.format(</a:t>
            </a:r>
            <a:r>
              <a:rPr lang="en-US" i="1" dirty="0">
                <a:solidFill>
                  <a:srgbClr val="FF0000"/>
                </a:solidFill>
                <a:latin typeface="Courier New" panose="02070309020205020404" pitchFamily="49" charset="0"/>
                <a:cs typeface="Courier New" panose="02070309020205020404" pitchFamily="49" charset="0"/>
              </a:rPr>
              <a:t>variables</a:t>
            </a:r>
            <a:r>
              <a:rPr lang="en-US" b="1" dirty="0">
                <a:solidFill>
                  <a:srgbClr val="FF0000"/>
                </a:solidFill>
                <a:latin typeface="Courier New" panose="02070309020205020404" pitchFamily="49" charset="0"/>
                <a:cs typeface="Courier New" panose="02070309020205020404" pitchFamily="49" charset="0"/>
              </a:rPr>
              <a:t>)</a:t>
            </a:r>
            <a:endParaRPr lang="en-US" altLang="en-US" dirty="0"/>
          </a:p>
          <a:p>
            <a:pPr marL="457200" lvl="1" indent="0">
              <a:buNone/>
            </a:pPr>
            <a:r>
              <a:rPr lang="en-US" altLang="en-US" dirty="0" err="1"/>
              <a:t>Trong</a:t>
            </a:r>
            <a:r>
              <a:rPr lang="en-US" altLang="en-US" dirty="0"/>
              <a:t> </a:t>
            </a:r>
            <a:r>
              <a:rPr lang="en-US" altLang="en-US" dirty="0" err="1"/>
              <a:t>đó</a:t>
            </a:r>
            <a:r>
              <a:rPr lang="en-US" altLang="en-US" dirty="0"/>
              <a:t>:</a:t>
            </a:r>
          </a:p>
          <a:p>
            <a:pPr lvl="2"/>
            <a:r>
              <a:rPr lang="en-US" dirty="0">
                <a:solidFill>
                  <a:srgbClr val="FF0000"/>
                </a:solidFill>
                <a:sym typeface="Wingdings" panose="05000000000000000000" pitchFamily="2" charset="2"/>
              </a:rPr>
              <a:t></a:t>
            </a:r>
            <a:r>
              <a:rPr lang="en-US" dirty="0"/>
              <a:t> </a:t>
            </a:r>
            <a:r>
              <a:rPr lang="en-US" dirty="0" err="1"/>
              <a:t>có</a:t>
            </a:r>
            <a:r>
              <a:rPr lang="en-US" dirty="0"/>
              <a:t> </a:t>
            </a:r>
            <a:r>
              <a:rPr lang="en-US" dirty="0" err="1"/>
              <a:t>thể</a:t>
            </a:r>
            <a:r>
              <a:rPr lang="en-US" dirty="0"/>
              <a:t> </a:t>
            </a:r>
            <a:r>
              <a:rPr lang="en-US" dirty="0" err="1"/>
              <a:t>dùng</a:t>
            </a:r>
            <a:r>
              <a:rPr lang="en-US" dirty="0"/>
              <a:t> 1 </a:t>
            </a:r>
            <a:r>
              <a:rPr lang="en-US" dirty="0" err="1"/>
              <a:t>trong</a:t>
            </a:r>
            <a:r>
              <a:rPr lang="en-US" dirty="0"/>
              <a:t> </a:t>
            </a:r>
            <a:r>
              <a:rPr lang="en-US" dirty="0" err="1"/>
              <a:t>các</a:t>
            </a:r>
            <a:r>
              <a:rPr lang="en-US" dirty="0"/>
              <a:t> </a:t>
            </a:r>
            <a:r>
              <a:rPr lang="en-US" dirty="0" err="1"/>
              <a:t>dạng</a:t>
            </a:r>
            <a:r>
              <a:rPr lang="en-US" dirty="0"/>
              <a:t> </a:t>
            </a:r>
            <a:r>
              <a:rPr lang="en-US" dirty="0" err="1"/>
              <a:t>sau</a:t>
            </a:r>
            <a:r>
              <a:rPr lang="en-US" dirty="0"/>
              <a:t>:</a:t>
            </a:r>
          </a:p>
          <a:p>
            <a:pPr lvl="3"/>
            <a:r>
              <a:rPr lang="en-US" sz="1800" b="1" dirty="0">
                <a:solidFill>
                  <a:srgbClr val="FF0000"/>
                </a:solidFill>
                <a:latin typeface="Courier New" panose="02070309020205020404" pitchFamily="49" charset="0"/>
                <a:ea typeface="+mn-ea"/>
                <a:cs typeface="Courier New" panose="02070309020205020404" pitchFamily="49" charset="0"/>
              </a:rPr>
              <a:t>{:^</a:t>
            </a:r>
            <a:r>
              <a:rPr lang="en-US" sz="1800" b="1" dirty="0" err="1">
                <a:solidFill>
                  <a:srgbClr val="FF0000"/>
                </a:solidFill>
                <a:latin typeface="Courier New" panose="02070309020205020404" pitchFamily="49" charset="0"/>
                <a:ea typeface="+mn-ea"/>
                <a:cs typeface="Courier New" panose="02070309020205020404" pitchFamily="49" charset="0"/>
              </a:rPr>
              <a:t>Xd|f</a:t>
            </a:r>
            <a:r>
              <a:rPr lang="en-US" sz="1800" b="1" dirty="0">
                <a:solidFill>
                  <a:srgbClr val="FF0000"/>
                </a:solidFill>
                <a:latin typeface="Courier New" panose="02070309020205020404" pitchFamily="49" charset="0"/>
                <a:ea typeface="+mn-ea"/>
                <a:cs typeface="Courier New" panose="02070309020205020404" pitchFamily="49" charset="0"/>
              </a:rPr>
              <a:t>}</a:t>
            </a:r>
            <a:r>
              <a:rPr lang="en-US" sz="1800" b="1" dirty="0">
                <a:solidFill>
                  <a:srgbClr val="FF0000"/>
                </a:solidFill>
              </a:rPr>
              <a:t> </a:t>
            </a:r>
            <a:r>
              <a:rPr lang="en-US" sz="1800" dirty="0">
                <a:latin typeface="Tahoma" panose="020B0604030504040204" pitchFamily="34" charset="0"/>
                <a:ea typeface="Tahoma" panose="020B0604030504040204" pitchFamily="34" charset="0"/>
                <a:cs typeface="Tahoma" panose="020B0604030504040204" pitchFamily="34" charset="0"/>
              </a:rPr>
              <a:t>: in </a:t>
            </a:r>
            <a:r>
              <a:rPr lang="en-US" sz="1800" dirty="0" err="1">
                <a:latin typeface="Tahoma" panose="020B0604030504040204" pitchFamily="34" charset="0"/>
                <a:ea typeface="Tahoma" panose="020B0604030504040204" pitchFamily="34" charset="0"/>
                <a:cs typeface="Tahoma" panose="020B0604030504040204" pitchFamily="34" charset="0"/>
              </a:rPr>
              <a:t>canh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giữa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Ký</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hiệu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d|f</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tùy</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thuộc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kiểu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dữ</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liệu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là</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int</a:t>
            </a:r>
            <a:r>
              <a:rPr lang="en-US" sz="1800" dirty="0">
                <a:latin typeface="Tahoma" panose="020B0604030504040204" pitchFamily="34" charset="0"/>
                <a:ea typeface="Tahoma" panose="020B0604030504040204" pitchFamily="34" charset="0"/>
                <a:cs typeface="Tahoma" panose="020B0604030504040204" pitchFamily="34" charset="0"/>
              </a:rPr>
              <a:t> hay </a:t>
            </a:r>
            <a:r>
              <a:rPr lang="en-US" sz="1800" i="1" dirty="0">
                <a:latin typeface="Tahoma" panose="020B0604030504040204" pitchFamily="34" charset="0"/>
                <a:ea typeface="Tahoma" panose="020B0604030504040204" pitchFamily="34" charset="0"/>
                <a:cs typeface="Tahoma" panose="020B0604030504040204" pitchFamily="34" charset="0"/>
              </a:rPr>
              <a:t>float</a:t>
            </a:r>
            <a:r>
              <a:rPr lang="en-US" sz="1800" dirty="0">
                <a:latin typeface="Tahoma" panose="020B0604030504040204" pitchFamily="34" charset="0"/>
                <a:ea typeface="Tahoma" panose="020B0604030504040204" pitchFamily="34" charset="0"/>
                <a:cs typeface="Tahoma" panose="020B0604030504040204" pitchFamily="34" charset="0"/>
              </a:rPr>
              <a:t>.</a:t>
            </a:r>
          </a:p>
          <a:p>
            <a:pPr lvl="3"/>
            <a:r>
              <a:rPr lang="en-US" sz="1800" b="1" dirty="0">
                <a:solidFill>
                  <a:srgbClr val="FF0000"/>
                </a:solidFill>
                <a:latin typeface="Courier New" panose="02070309020205020404" pitchFamily="49" charset="0"/>
                <a:ea typeface="+mn-ea"/>
                <a:cs typeface="Courier New" panose="02070309020205020404" pitchFamily="49" charset="0"/>
              </a:rPr>
              <a:t>{:0&gt;</a:t>
            </a:r>
            <a:r>
              <a:rPr lang="en-US" sz="1800" b="1" dirty="0" err="1">
                <a:solidFill>
                  <a:srgbClr val="FF0000"/>
                </a:solidFill>
                <a:latin typeface="Courier New" panose="02070309020205020404" pitchFamily="49" charset="0"/>
                <a:ea typeface="+mn-ea"/>
                <a:cs typeface="Courier New" panose="02070309020205020404" pitchFamily="49" charset="0"/>
              </a:rPr>
              <a:t>Xd</a:t>
            </a:r>
            <a:r>
              <a:rPr lang="en-US" sz="1800" b="1" dirty="0">
                <a:solidFill>
                  <a:srgbClr val="FF0000"/>
                </a:solidFill>
                <a:latin typeface="Courier New" panose="02070309020205020404" pitchFamily="49" charset="0"/>
                <a:ea typeface="+mn-ea"/>
                <a:cs typeface="Courier New" panose="02070309020205020404" pitchFamily="49" charset="0"/>
              </a:rPr>
              <a:t>}</a:t>
            </a:r>
            <a:r>
              <a:rPr lang="en-US" sz="1800" b="1" dirty="0">
                <a:solidFill>
                  <a:srgbClr val="FF0000"/>
                </a:solidFill>
              </a:rPr>
              <a:t> </a:t>
            </a:r>
            <a:r>
              <a:rPr lang="en-US" sz="1800" dirty="0">
                <a:latin typeface="Tahoma" panose="020B0604030504040204" pitchFamily="34" charset="0"/>
                <a:ea typeface="Tahoma" panose="020B0604030504040204" pitchFamily="34" charset="0"/>
                <a:cs typeface="Tahoma" panose="020B0604030504040204" pitchFamily="34" charset="0"/>
              </a:rPr>
              <a:t>: in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nguyên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sau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khi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chèn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các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0</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bên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trái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sao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đủ</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chiều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dài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X.</a:t>
            </a:r>
          </a:p>
          <a:p>
            <a:pPr lvl="3"/>
            <a:r>
              <a:rPr lang="en-US" sz="1800" b="1" dirty="0">
                <a:solidFill>
                  <a:srgbClr val="FF0000"/>
                </a:solidFill>
                <a:latin typeface="Courier New" panose="02070309020205020404" pitchFamily="49" charset="0"/>
                <a:ea typeface="+mn-ea"/>
                <a:cs typeface="Courier New" panose="02070309020205020404" pitchFamily="49" charset="0"/>
              </a:rPr>
              <a:t>{:C&lt;</a:t>
            </a:r>
            <a:r>
              <a:rPr lang="en-US" sz="1800" b="1" dirty="0" err="1">
                <a:solidFill>
                  <a:srgbClr val="FF0000"/>
                </a:solidFill>
                <a:latin typeface="Courier New" panose="02070309020205020404" pitchFamily="49" charset="0"/>
                <a:ea typeface="+mn-ea"/>
                <a:cs typeface="Courier New" panose="02070309020205020404" pitchFamily="49" charset="0"/>
              </a:rPr>
              <a:t>Xd</a:t>
            </a:r>
            <a:r>
              <a:rPr lang="en-US" sz="1800" b="1" dirty="0">
                <a:solidFill>
                  <a:srgbClr val="FF0000"/>
                </a:solidFill>
                <a:latin typeface="Courier New" panose="02070309020205020404" pitchFamily="49" charset="0"/>
                <a:ea typeface="+mn-ea"/>
                <a:cs typeface="Courier New" panose="02070309020205020404" pitchFamily="49" charset="0"/>
              </a:rPr>
              <a:t>} </a:t>
            </a:r>
            <a:r>
              <a:rPr lang="en-US" sz="1800" dirty="0">
                <a:latin typeface="Tahoma" panose="020B0604030504040204" pitchFamily="34" charset="0"/>
                <a:ea typeface="Tahoma" panose="020B0604030504040204" pitchFamily="34" charset="0"/>
                <a:cs typeface="Tahoma" panose="020B0604030504040204" pitchFamily="34" charset="0"/>
              </a:rPr>
              <a:t>: in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nguyên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sau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đó</a:t>
            </a:r>
            <a:r>
              <a:rPr lang="en-US" sz="1800" dirty="0">
                <a:latin typeface="Tahoma" panose="020B0604030504040204" pitchFamily="34" charset="0"/>
                <a:ea typeface="Tahoma" panose="020B0604030504040204" pitchFamily="34" charset="0"/>
                <a:cs typeface="Tahoma" panose="020B0604030504040204" pitchFamily="34" charset="0"/>
              </a:rPr>
              <a:t> in </a:t>
            </a:r>
            <a:r>
              <a:rPr lang="en-US" sz="1800" dirty="0" err="1">
                <a:latin typeface="Tahoma" panose="020B0604030504040204" pitchFamily="34" charset="0"/>
                <a:ea typeface="Tahoma" panose="020B0604030504040204" pitchFamily="34" charset="0"/>
                <a:cs typeface="Tahoma" panose="020B0604030504040204" pitchFamily="34" charset="0"/>
              </a:rPr>
              <a:t>thêm</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các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ký</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tự</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bên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phải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của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nguyên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đến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khi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đủ</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chiều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dài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X</a:t>
            </a:r>
            <a:r>
              <a:rPr lang="en-US" sz="1800" dirty="0">
                <a:latin typeface="Tahoma" panose="020B0604030504040204" pitchFamily="34" charset="0"/>
                <a:ea typeface="Tahoma" panose="020B0604030504040204" pitchFamily="34" charset="0"/>
                <a:cs typeface="Tahoma" panose="020B0604030504040204" pitchFamily="34" charset="0"/>
              </a:rPr>
              <a:t>.</a:t>
            </a:r>
          </a:p>
        </p:txBody>
      </p:sp>
    </p:spTree>
    <p:custDataLst>
      <p:tags r:id="rId1"/>
    </p:custDataLst>
    <p:extLst>
      <p:ext uri="{BB962C8B-B14F-4D97-AF65-F5344CB8AC3E}">
        <p14:creationId xmlns:p14="http://schemas.microsoft.com/office/powerpoint/2010/main" val="1974080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dirty="0"/>
              <a:t>Xuất dữ liệu:</a:t>
            </a:r>
          </a:p>
          <a:p>
            <a:pPr lvl="1"/>
            <a:r>
              <a:rPr lang="en-US" altLang="en-US" dirty="0" err="1"/>
              <a:t>Xuất</a:t>
            </a:r>
            <a:r>
              <a:rPr lang="en-US" altLang="en-US" dirty="0"/>
              <a:t> </a:t>
            </a:r>
            <a:r>
              <a:rPr lang="en-US" altLang="en-US" dirty="0" err="1"/>
              <a:t>chuỗi</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nhọn</a:t>
            </a:r>
            <a:r>
              <a:rPr lang="en-US" altLang="en-US" dirty="0"/>
              <a:t> (</a:t>
            </a:r>
            <a:r>
              <a:rPr lang="en-US" altLang="en-US" b="1" dirty="0">
                <a:solidFill>
                  <a:srgbClr val="FF0000"/>
                </a:solidFill>
              </a:rPr>
              <a:t>{}</a:t>
            </a:r>
            <a:r>
              <a:rPr lang="en-US" altLang="en-US" dirty="0"/>
              <a:t>) </a:t>
            </a:r>
            <a:r>
              <a:rPr lang="en-US" altLang="en-US" dirty="0" err="1"/>
              <a:t>và</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a:solidFill>
                  <a:srgbClr val="FF0000"/>
                </a:solidFill>
              </a:rPr>
              <a:t>format.</a:t>
            </a:r>
          </a:p>
          <a:p>
            <a:pPr marL="457200" lvl="1" indent="0" algn="ctr">
              <a:buNone/>
            </a:pPr>
            <a:r>
              <a:rPr lang="en-US" b="1" dirty="0">
                <a:solidFill>
                  <a:srgbClr val="FF000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b="1" dirty="0">
                <a:solidFill>
                  <a:srgbClr val="FF0000"/>
                </a:solidFill>
                <a:latin typeface="Courier New" panose="02070309020205020404" pitchFamily="49" charset="0"/>
                <a:cs typeface="Courier New" panose="02070309020205020404" pitchFamily="49" charset="0"/>
              </a:rPr>
              <a:t>:&gt;</a:t>
            </a:r>
            <a:r>
              <a:rPr 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b="1" dirty="0">
                <a:solidFill>
                  <a:srgbClr val="FF0000"/>
                </a:solidFill>
                <a:latin typeface="Courier New" panose="02070309020205020404" pitchFamily="49" charset="0"/>
                <a:cs typeface="Courier New" panose="02070309020205020404" pitchFamily="49" charset="0"/>
              </a:rPr>
              <a:t>}”.format(</a:t>
            </a:r>
            <a:r>
              <a:rPr lang="en-US" i="1" dirty="0">
                <a:solidFill>
                  <a:srgbClr val="FF0000"/>
                </a:solidFill>
                <a:latin typeface="Courier New" panose="02070309020205020404" pitchFamily="49" charset="0"/>
                <a:cs typeface="Courier New" panose="02070309020205020404" pitchFamily="49" charset="0"/>
              </a:rPr>
              <a:t>variables</a:t>
            </a:r>
            <a:r>
              <a:rPr lang="en-US" b="1" dirty="0">
                <a:solidFill>
                  <a:srgbClr val="FF0000"/>
                </a:solidFill>
                <a:latin typeface="Courier New" panose="02070309020205020404" pitchFamily="49" charset="0"/>
                <a:cs typeface="Courier New" panose="02070309020205020404" pitchFamily="49" charset="0"/>
              </a:rPr>
              <a:t>)</a:t>
            </a:r>
            <a:endParaRPr lang="en-US" altLang="en-US" dirty="0"/>
          </a:p>
          <a:p>
            <a:pPr marL="457200" lvl="1" indent="0">
              <a:buNone/>
            </a:pPr>
            <a:r>
              <a:rPr lang="en-US" altLang="en-US" dirty="0" err="1"/>
              <a:t>Trong</a:t>
            </a:r>
            <a:r>
              <a:rPr lang="en-US" altLang="en-US" dirty="0"/>
              <a:t> </a:t>
            </a:r>
            <a:r>
              <a:rPr lang="en-US" altLang="en-US" dirty="0" err="1"/>
              <a:t>đó</a:t>
            </a:r>
            <a:r>
              <a:rPr lang="en-US" altLang="en-US" dirty="0"/>
              <a:t>:</a:t>
            </a:r>
          </a:p>
          <a:p>
            <a:pPr lvl="2"/>
            <a:r>
              <a:rPr lang="en-US" dirty="0">
                <a:solidFill>
                  <a:srgbClr val="FF0000"/>
                </a:solidFill>
                <a:sym typeface="Wingdings" panose="05000000000000000000" pitchFamily="2" charset="2"/>
              </a:rPr>
              <a:t></a:t>
            </a:r>
            <a:r>
              <a:rPr lang="en-US" dirty="0"/>
              <a:t> </a:t>
            </a:r>
            <a:r>
              <a:rPr lang="en-US" dirty="0" err="1"/>
              <a:t>có</a:t>
            </a:r>
            <a:r>
              <a:rPr lang="en-US" dirty="0"/>
              <a:t> </a:t>
            </a:r>
            <a:r>
              <a:rPr lang="en-US" dirty="0" err="1"/>
              <a:t>thể</a:t>
            </a:r>
            <a:r>
              <a:rPr lang="en-US" dirty="0"/>
              <a:t> </a:t>
            </a:r>
            <a:r>
              <a:rPr lang="en-US" dirty="0" err="1"/>
              <a:t>dùng</a:t>
            </a:r>
            <a:r>
              <a:rPr lang="en-US" dirty="0"/>
              <a:t> 1 </a:t>
            </a:r>
            <a:r>
              <a:rPr lang="en-US" dirty="0" err="1"/>
              <a:t>trong</a:t>
            </a:r>
            <a:r>
              <a:rPr lang="en-US" dirty="0"/>
              <a:t> </a:t>
            </a:r>
            <a:r>
              <a:rPr lang="en-US" dirty="0" err="1"/>
              <a:t>các</a:t>
            </a:r>
            <a:r>
              <a:rPr lang="en-US" dirty="0"/>
              <a:t> </a:t>
            </a:r>
            <a:r>
              <a:rPr lang="en-US" dirty="0" err="1"/>
              <a:t>dạng</a:t>
            </a:r>
            <a:r>
              <a:rPr lang="en-US" dirty="0"/>
              <a:t> </a:t>
            </a:r>
            <a:r>
              <a:rPr lang="en-US" dirty="0" err="1"/>
              <a:t>sau</a:t>
            </a:r>
            <a:r>
              <a:rPr lang="en-US" dirty="0"/>
              <a:t>:</a:t>
            </a:r>
          </a:p>
          <a:p>
            <a:pPr lvl="3"/>
            <a:r>
              <a:rPr lang="en-US" sz="1800" b="1" dirty="0">
                <a:solidFill>
                  <a:srgbClr val="FF0000"/>
                </a:solidFill>
                <a:latin typeface="Courier New" panose="02070309020205020404" pitchFamily="49" charset="0"/>
                <a:ea typeface="+mn-ea"/>
                <a:cs typeface="Courier New" panose="02070309020205020404" pitchFamily="49" charset="0"/>
              </a:rPr>
              <a:t>{:,}</a:t>
            </a:r>
            <a:r>
              <a:rPr lang="en-US" sz="1800" b="1" dirty="0">
                <a:solidFill>
                  <a:srgbClr val="FF0000"/>
                </a:solidFill>
              </a:rPr>
              <a:t> </a:t>
            </a:r>
            <a:r>
              <a:rPr lang="en-US" sz="1800" dirty="0">
                <a:latin typeface="Tahoma" panose="020B0604030504040204" pitchFamily="34" charset="0"/>
                <a:ea typeface="Tahoma" panose="020B0604030504040204" pitchFamily="34" charset="0"/>
                <a:cs typeface="Tahoma" panose="020B0604030504040204" pitchFamily="34" charset="0"/>
              </a:rPr>
              <a:t>: in </a:t>
            </a:r>
            <a:r>
              <a:rPr lang="en-US" sz="1800" dirty="0" err="1">
                <a:latin typeface="Tahoma" panose="020B0604030504040204" pitchFamily="34" charset="0"/>
                <a:ea typeface="Tahoma" panose="020B0604030504040204" pitchFamily="34" charset="0"/>
                <a:cs typeface="Tahoma" panose="020B0604030504040204" pitchFamily="34" charset="0"/>
              </a:rPr>
              <a:t>dấu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phân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phần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ngàn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Chỉ</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chấp</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nhận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dấu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phẩy</a:t>
            </a:r>
            <a:r>
              <a:rPr lang="en-US" sz="1800" dirty="0">
                <a:latin typeface="Tahoma" panose="020B0604030504040204" pitchFamily="34" charset="0"/>
                <a:ea typeface="Tahoma" panose="020B0604030504040204" pitchFamily="34" charset="0"/>
                <a:cs typeface="Tahoma" panose="020B0604030504040204" pitchFamily="34" charset="0"/>
              </a:rPr>
              <a:t> (,) </a:t>
            </a:r>
            <a:r>
              <a:rPr lang="en-US" sz="1800" dirty="0" err="1">
                <a:latin typeface="Tahoma" panose="020B0604030504040204" pitchFamily="34" charset="0"/>
                <a:ea typeface="Tahoma" panose="020B0604030504040204" pitchFamily="34" charset="0"/>
                <a:cs typeface="Tahoma" panose="020B0604030504040204" pitchFamily="34" charset="0"/>
              </a:rPr>
              <a:t>làm</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dấu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ngăn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phần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ngàn</a:t>
            </a:r>
            <a:r>
              <a:rPr lang="en-US" sz="1800" dirty="0">
                <a:latin typeface="Tahoma" panose="020B0604030504040204" pitchFamily="34" charset="0"/>
                <a:ea typeface="Tahoma" panose="020B0604030504040204" pitchFamily="34" charset="0"/>
                <a:cs typeface="Tahoma" panose="020B0604030504040204" pitchFamily="34" charset="0"/>
              </a:rPr>
              <a:t>. </a:t>
            </a:r>
          </a:p>
          <a:p>
            <a:pPr lvl="3"/>
            <a:r>
              <a:rPr lang="en-US" sz="1800" b="1" dirty="0">
                <a:solidFill>
                  <a:srgbClr val="FF0000"/>
                </a:solidFill>
                <a:latin typeface="Courier New" panose="02070309020205020404" pitchFamily="49" charset="0"/>
                <a:ea typeface="+mn-ea"/>
                <a:cs typeface="Courier New" panose="02070309020205020404" pitchFamily="49" charset="0"/>
              </a:rPr>
              <a:t>{:.X%} </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định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dạng</a:t>
            </a:r>
            <a:r>
              <a:rPr lang="en-US" sz="1800" dirty="0">
                <a:latin typeface="Tahoma" panose="020B0604030504040204" pitchFamily="34" charset="0"/>
                <a:ea typeface="Tahoma" panose="020B0604030504040204" pitchFamily="34" charset="0"/>
                <a:cs typeface="Tahoma" panose="020B0604030504040204" pitchFamily="34" charset="0"/>
              </a:rPr>
              <a:t> in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dưới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dạng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phần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trăm</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với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i="1" dirty="0">
                <a:latin typeface="Tahoma" panose="020B0604030504040204" pitchFamily="34" charset="0"/>
                <a:ea typeface="Tahoma" panose="020B0604030504040204" pitchFamily="34" charset="0"/>
                <a:cs typeface="Tahoma" panose="020B0604030504040204" pitchFamily="34" charset="0"/>
              </a:rPr>
              <a:t>X</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lẻ</a:t>
            </a:r>
            <a:r>
              <a:rPr lang="en-US" sz="1800" dirty="0">
                <a:latin typeface="Tahoma" panose="020B0604030504040204" pitchFamily="34" charset="0"/>
                <a:ea typeface="Tahoma" panose="020B0604030504040204" pitchFamily="34" charset="0"/>
                <a:cs typeface="Tahoma" panose="020B0604030504040204" pitchFamily="34" charset="0"/>
              </a:rPr>
              <a:t>.</a:t>
            </a:r>
          </a:p>
          <a:p>
            <a:pPr marL="1101725" lvl="3" indent="0">
              <a:buNone/>
            </a:pPr>
            <a:endParaRPr lang="en-US" altLang="en-US" dirty="0"/>
          </a:p>
        </p:txBody>
      </p:sp>
    </p:spTree>
    <p:custDataLst>
      <p:tags r:id="rId1"/>
    </p:custDataLst>
    <p:extLst>
      <p:ext uri="{BB962C8B-B14F-4D97-AF65-F5344CB8AC3E}">
        <p14:creationId xmlns:p14="http://schemas.microsoft.com/office/powerpoint/2010/main" val="484606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a:t>Xuất dữ liệu:</a:t>
            </a:r>
          </a:p>
        </p:txBody>
      </p:sp>
      <p:graphicFrame>
        <p:nvGraphicFramePr>
          <p:cNvPr id="5" name="Table 2">
            <a:extLst>
              <a:ext uri="{FF2B5EF4-FFF2-40B4-BE49-F238E27FC236}">
                <a16:creationId xmlns:a16="http://schemas.microsoft.com/office/drawing/2014/main" id="{63199EF4-96B5-4484-9C9A-15A72A0FFDF7}"/>
              </a:ext>
            </a:extLst>
          </p:cNvPr>
          <p:cNvGraphicFramePr>
            <a:graphicFrameLocks noGrp="1"/>
          </p:cNvGraphicFramePr>
          <p:nvPr>
            <p:extLst>
              <p:ext uri="{D42A27DB-BD31-4B8C-83A1-F6EECF244321}">
                <p14:modId xmlns:p14="http://schemas.microsoft.com/office/powerpoint/2010/main" val="571345914"/>
              </p:ext>
            </p:extLst>
          </p:nvPr>
        </p:nvGraphicFramePr>
        <p:xfrm>
          <a:off x="839416" y="1772816"/>
          <a:ext cx="10658401" cy="3414275"/>
        </p:xfrm>
        <a:graphic>
          <a:graphicData uri="http://schemas.openxmlformats.org/drawingml/2006/table">
            <a:tbl>
              <a:tblPr firstRow="1" bandRow="1">
                <a:tableStyleId>{93296810-A885-4BE3-A3E7-6D5BEEA58F35}</a:tableStyleId>
              </a:tblPr>
              <a:tblGrid>
                <a:gridCol w="6059060">
                  <a:extLst>
                    <a:ext uri="{9D8B030D-6E8A-4147-A177-3AD203B41FA5}">
                      <a16:colId xmlns:a16="http://schemas.microsoft.com/office/drawing/2014/main" val="4122184696"/>
                    </a:ext>
                  </a:extLst>
                </a:gridCol>
                <a:gridCol w="4599341">
                  <a:extLst>
                    <a:ext uri="{9D8B030D-6E8A-4147-A177-3AD203B41FA5}">
                      <a16:colId xmlns:a16="http://schemas.microsoft.com/office/drawing/2014/main" val="1439014570"/>
                    </a:ext>
                  </a:extLst>
                </a:gridCol>
              </a:tblGrid>
              <a:tr h="858715">
                <a:tc>
                  <a:txBody>
                    <a:bodyPr/>
                    <a:lstStyle/>
                    <a:p>
                      <a:pPr algn="ctr">
                        <a:spcBef>
                          <a:spcPts val="0"/>
                        </a:spcBef>
                        <a:spcAft>
                          <a:spcPts val="0"/>
                        </a:spcAft>
                      </a:pPr>
                      <a:r>
                        <a:rPr lang="en-US" dirty="0" err="1"/>
                        <a:t>Mã</a:t>
                      </a:r>
                      <a:r>
                        <a:rPr lang="en-US" dirty="0"/>
                        <a:t> </a:t>
                      </a:r>
                      <a:r>
                        <a:rPr lang="en-US" dirty="0" err="1"/>
                        <a:t>lệnh</a:t>
                      </a:r>
                      <a:endParaRPr lang="en-US" dirty="0"/>
                    </a:p>
                    <a:p>
                      <a:pPr algn="ctr">
                        <a:spcBef>
                          <a:spcPts val="0"/>
                        </a:spcBef>
                        <a:spcAft>
                          <a:spcPts val="0"/>
                        </a:spcAft>
                      </a:pPr>
                      <a:r>
                        <a:rPr lang="en-US" sz="1800" b="1" dirty="0">
                          <a:solidFill>
                            <a:schemeClr val="bg1"/>
                          </a:solidFill>
                          <a:effectLst/>
                          <a:latin typeface="Courier New" panose="02070309020205020404" pitchFamily="49" charset="0"/>
                          <a:cs typeface="Courier New" panose="02070309020205020404" pitchFamily="49" charset="0"/>
                        </a:rPr>
                        <a:t>Cho a, b = 5, -3.333</a:t>
                      </a:r>
                      <a:endParaRPr lang="en-US" b="1" dirty="0">
                        <a:solidFill>
                          <a:schemeClr val="bg1"/>
                        </a:solidFill>
                      </a:endParaRPr>
                    </a:p>
                  </a:txBody>
                  <a:tcPr anchor="ctr"/>
                </a:tc>
                <a:tc>
                  <a:txBody>
                    <a:bodyPr/>
                    <a:lstStyle/>
                    <a:p>
                      <a:pPr algn="ctr">
                        <a:spcBef>
                          <a:spcPts val="0"/>
                        </a:spcBef>
                        <a:spcAft>
                          <a:spcPts val="0"/>
                        </a:spcAft>
                      </a:pPr>
                      <a:r>
                        <a:rPr lang="en-US" dirty="0" err="1"/>
                        <a:t>Kết</a:t>
                      </a:r>
                      <a:r>
                        <a:rPr lang="en-US" dirty="0"/>
                        <a:t> </a:t>
                      </a:r>
                      <a:r>
                        <a:rPr lang="en-US" dirty="0" err="1"/>
                        <a:t>quả</a:t>
                      </a:r>
                      <a:endParaRPr lang="en-US" dirty="0"/>
                    </a:p>
                  </a:txBody>
                  <a:tcPr anchor="ctr"/>
                </a:tc>
                <a:extLst>
                  <a:ext uri="{0D108BD9-81ED-4DB2-BD59-A6C34878D82A}">
                    <a16:rowId xmlns:a16="http://schemas.microsoft.com/office/drawing/2014/main" val="4026491541"/>
                  </a:ext>
                </a:extLst>
              </a:tr>
              <a:tr h="511112">
                <a:tc>
                  <a:txBody>
                    <a:bodyPr/>
                    <a:lstStyle/>
                    <a:p>
                      <a:pPr marL="0" marR="0" lvl="0" indent="0" algn="l" defTabSz="914400" rtl="0" eaLnBrk="1" fontAlgn="auto" latinLnBrk="0" hangingPunct="1">
                        <a:lnSpc>
                          <a:spcPct val="110000"/>
                        </a:lnSpc>
                        <a:spcBef>
                          <a:spcPts val="600"/>
                        </a:spcBef>
                        <a:spcAft>
                          <a:spcPts val="600"/>
                        </a:spcAft>
                        <a:buClrTx/>
                        <a:buSzTx/>
                        <a:buFontTx/>
                        <a:buNone/>
                        <a:tabLst/>
                        <a:defRPr/>
                      </a:pPr>
                      <a:r>
                        <a:rPr lang="en-US" sz="1600" b="0" dirty="0">
                          <a:solidFill>
                            <a:schemeClr val="tx1"/>
                          </a:solidFill>
                          <a:effectLst/>
                          <a:latin typeface="Courier New" panose="02070309020205020404" pitchFamily="49" charset="0"/>
                          <a:cs typeface="Courier New" panose="02070309020205020404" pitchFamily="49" charset="0"/>
                        </a:rPr>
                        <a:t>print('</a:t>
                      </a:r>
                      <a:r>
                        <a:rPr lang="en-US" sz="1600" b="1" kern="1200" dirty="0">
                          <a:solidFill>
                            <a:srgbClr val="FF0000"/>
                          </a:solidFill>
                          <a:effectLst/>
                          <a:latin typeface="Courier New" panose="02070309020205020404" pitchFamily="49" charset="0"/>
                          <a:ea typeface="+mn-ea"/>
                          <a:cs typeface="Courier New" panose="02070309020205020404" pitchFamily="49" charset="0"/>
                        </a:rPr>
                        <a:t>{}</a:t>
                      </a:r>
                      <a:r>
                        <a:rPr lang="en-US" sz="1600" b="0" dirty="0">
                          <a:solidFill>
                            <a:schemeClr val="tx1"/>
                          </a:solidFill>
                          <a:effectLst/>
                          <a:latin typeface="Courier New" panose="02070309020205020404" pitchFamily="49" charset="0"/>
                          <a:cs typeface="Courier New" panose="02070309020205020404" pitchFamily="49" charset="0"/>
                        </a:rPr>
                        <a:t> + </a:t>
                      </a:r>
                      <a:r>
                        <a:rPr lang="en-US" sz="1600" b="1" kern="1200" dirty="0">
                          <a:solidFill>
                            <a:srgbClr val="FF0000"/>
                          </a:solidFill>
                          <a:effectLst/>
                          <a:latin typeface="Courier New" panose="02070309020205020404" pitchFamily="49" charset="0"/>
                          <a:ea typeface="+mn-ea"/>
                          <a:cs typeface="Courier New" panose="02070309020205020404" pitchFamily="49" charset="0"/>
                        </a:rPr>
                        <a:t>{}</a:t>
                      </a:r>
                      <a:r>
                        <a:rPr lang="en-US" sz="1600" b="0" dirty="0">
                          <a:solidFill>
                            <a:schemeClr val="tx1"/>
                          </a:solidFill>
                          <a:effectLst/>
                          <a:latin typeface="Courier New" panose="02070309020205020404" pitchFamily="49" charset="0"/>
                          <a:cs typeface="Courier New" panose="02070309020205020404" pitchFamily="49" charset="0"/>
                        </a:rPr>
                        <a:t> = </a:t>
                      </a:r>
                      <a:r>
                        <a:rPr lang="en-US" sz="1600" b="1" dirty="0">
                          <a:solidFill>
                            <a:srgbClr val="FF0000"/>
                          </a:solidFill>
                          <a:effectLst/>
                          <a:latin typeface="Courier New" panose="02070309020205020404" pitchFamily="49" charset="0"/>
                          <a:cs typeface="Courier New" panose="02070309020205020404" pitchFamily="49" charset="0"/>
                        </a:rPr>
                        <a:t>{}</a:t>
                      </a:r>
                      <a:r>
                        <a:rPr lang="en-US" sz="1600" b="0" dirty="0">
                          <a:solidFill>
                            <a:schemeClr val="tx1"/>
                          </a:solidFill>
                          <a:effectLst/>
                          <a:latin typeface="Courier New" panose="02070309020205020404" pitchFamily="49" charset="0"/>
                          <a:cs typeface="Courier New" panose="02070309020205020404" pitchFamily="49" charset="0"/>
                        </a:rPr>
                        <a:t>'.format(</a:t>
                      </a:r>
                      <a:r>
                        <a:rPr lang="en-US" sz="1600" b="0" dirty="0" err="1">
                          <a:solidFill>
                            <a:schemeClr val="tx1"/>
                          </a:solidFill>
                          <a:effectLst/>
                          <a:latin typeface="Courier New" panose="02070309020205020404" pitchFamily="49" charset="0"/>
                          <a:cs typeface="Courier New" panose="02070309020205020404" pitchFamily="49" charset="0"/>
                        </a:rPr>
                        <a:t>a,b,a+b</a:t>
                      </a:r>
                      <a:r>
                        <a:rPr lang="en-US" sz="1600" b="0" dirty="0">
                          <a:solidFill>
                            <a:schemeClr val="tx1"/>
                          </a:solidFill>
                          <a:effectLst/>
                          <a:latin typeface="Courier New" panose="02070309020205020404" pitchFamily="49" charset="0"/>
                          <a:cs typeface="Courier New" panose="02070309020205020404" pitchFamily="49" charset="0"/>
                        </a:rPr>
                        <a:t>))</a:t>
                      </a:r>
                      <a:endParaRPr lang="en-US" sz="1600" b="1"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28575" marR="28575" lvl="0" indent="0" algn="just" defTabSz="914400" rtl="0" eaLnBrk="1" fontAlgn="auto" latinLnBrk="0" hangingPunct="1">
                        <a:lnSpc>
                          <a:spcPct val="110000"/>
                        </a:lnSpc>
                        <a:spcBef>
                          <a:spcPts val="600"/>
                        </a:spcBef>
                        <a:spcAft>
                          <a:spcPts val="0"/>
                        </a:spcAft>
                        <a:buClrTx/>
                        <a:buSzTx/>
                        <a:buFontTx/>
                        <a:buNone/>
                        <a:tabLst/>
                        <a:defRPr/>
                      </a:pPr>
                      <a:r>
                        <a:rPr lang="en-US" sz="1600">
                          <a:solidFill>
                            <a:schemeClr val="tx1"/>
                          </a:solidFill>
                          <a:effectLst/>
                          <a:latin typeface="Courier New" panose="02070309020205020404" pitchFamily="49" charset="0"/>
                          <a:cs typeface="Courier New" panose="02070309020205020404" pitchFamily="49" charset="0"/>
                        </a:rPr>
                        <a:t>5 + -3.333 = 1.667</a:t>
                      </a:r>
                      <a:endParaRPr lang="en-US" sz="160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extLst>
                  <a:ext uri="{0D108BD9-81ED-4DB2-BD59-A6C34878D82A}">
                    <a16:rowId xmlns:a16="http://schemas.microsoft.com/office/drawing/2014/main" val="3967982125"/>
                  </a:ext>
                </a:extLst>
              </a:tr>
              <a:tr h="511112">
                <a:tc>
                  <a:txBody>
                    <a:bodyPr/>
                    <a:lstStyle/>
                    <a:p>
                      <a:pPr marL="0" marR="0" lvl="0" indent="0" algn="l" defTabSz="914400" rtl="0" eaLnBrk="1" fontAlgn="auto" latinLnBrk="0" hangingPunct="1">
                        <a:lnSpc>
                          <a:spcPct val="110000"/>
                        </a:lnSpc>
                        <a:spcBef>
                          <a:spcPts val="600"/>
                        </a:spcBef>
                        <a:spcAft>
                          <a:spcPts val="600"/>
                        </a:spcAft>
                        <a:buClrTx/>
                        <a:buSzTx/>
                        <a:buFontTx/>
                        <a:buNone/>
                        <a:tabLst/>
                        <a:defRPr/>
                      </a:pPr>
                      <a:r>
                        <a:rPr lang="en-US" sz="1600" b="0" dirty="0">
                          <a:solidFill>
                            <a:schemeClr val="tx1"/>
                          </a:solidFill>
                          <a:effectLst/>
                          <a:latin typeface="Courier New" panose="02070309020205020404" pitchFamily="49" charset="0"/>
                          <a:cs typeface="Courier New" panose="02070309020205020404" pitchFamily="49" charset="0"/>
                        </a:rPr>
                        <a:t>print('</a:t>
                      </a:r>
                      <a:r>
                        <a:rPr lang="en-US" sz="1600" b="1" kern="1200" dirty="0">
                          <a:solidFill>
                            <a:srgbClr val="FF0000"/>
                          </a:solidFill>
                          <a:effectLst/>
                          <a:latin typeface="Courier New" panose="02070309020205020404" pitchFamily="49" charset="0"/>
                          <a:ea typeface="+mn-ea"/>
                          <a:cs typeface="Courier New" panose="02070309020205020404" pitchFamily="49" charset="0"/>
                        </a:rPr>
                        <a:t>{</a:t>
                      </a:r>
                      <a:r>
                        <a:rPr lang="en-US" sz="1600" b="0" kern="1200" dirty="0">
                          <a:solidFill>
                            <a:srgbClr val="FF0000"/>
                          </a:solidFill>
                          <a:effectLst/>
                          <a:latin typeface="Courier New" panose="02070309020205020404" pitchFamily="49" charset="0"/>
                          <a:ea typeface="+mn-ea"/>
                          <a:cs typeface="Courier New" panose="02070309020205020404" pitchFamily="49" charset="0"/>
                        </a:rPr>
                        <a:t>x</a:t>
                      </a:r>
                      <a:r>
                        <a:rPr lang="en-US" sz="1600" b="1" kern="1200" dirty="0">
                          <a:solidFill>
                            <a:srgbClr val="FF0000"/>
                          </a:solidFill>
                          <a:effectLst/>
                          <a:latin typeface="Courier New" panose="02070309020205020404" pitchFamily="49" charset="0"/>
                          <a:ea typeface="+mn-ea"/>
                          <a:cs typeface="Courier New" panose="02070309020205020404" pitchFamily="49" charset="0"/>
                        </a:rPr>
                        <a:t>}</a:t>
                      </a:r>
                      <a:r>
                        <a:rPr lang="en-US" sz="1600" b="0" dirty="0">
                          <a:solidFill>
                            <a:schemeClr val="tx1"/>
                          </a:solidFill>
                          <a:effectLst/>
                          <a:latin typeface="Courier New" panose="02070309020205020404" pitchFamily="49" charset="0"/>
                          <a:cs typeface="Courier New" panose="02070309020205020404" pitchFamily="49" charset="0"/>
                        </a:rPr>
                        <a:t> + </a:t>
                      </a:r>
                      <a:r>
                        <a:rPr lang="en-US" sz="1600" b="1" kern="1200" dirty="0">
                          <a:solidFill>
                            <a:srgbClr val="FF0000"/>
                          </a:solidFill>
                          <a:effectLst/>
                          <a:latin typeface="Courier New" panose="02070309020205020404" pitchFamily="49" charset="0"/>
                          <a:ea typeface="+mn-ea"/>
                          <a:cs typeface="Courier New" panose="02070309020205020404" pitchFamily="49" charset="0"/>
                        </a:rPr>
                        <a:t>{</a:t>
                      </a:r>
                      <a:r>
                        <a:rPr lang="en-US" sz="1600" b="0" kern="1200" dirty="0">
                          <a:solidFill>
                            <a:srgbClr val="FF0000"/>
                          </a:solidFill>
                          <a:effectLst/>
                          <a:latin typeface="Courier New" panose="02070309020205020404" pitchFamily="49" charset="0"/>
                          <a:ea typeface="+mn-ea"/>
                          <a:cs typeface="Courier New" panose="02070309020205020404" pitchFamily="49" charset="0"/>
                        </a:rPr>
                        <a:t>y</a:t>
                      </a:r>
                      <a:r>
                        <a:rPr lang="en-US" sz="1600" b="1" kern="1200" dirty="0">
                          <a:solidFill>
                            <a:srgbClr val="FF0000"/>
                          </a:solidFill>
                          <a:effectLst/>
                          <a:latin typeface="Courier New" panose="02070309020205020404" pitchFamily="49" charset="0"/>
                          <a:ea typeface="+mn-ea"/>
                          <a:cs typeface="Courier New" panose="02070309020205020404" pitchFamily="49" charset="0"/>
                        </a:rPr>
                        <a:t>}</a:t>
                      </a:r>
                      <a:r>
                        <a:rPr lang="en-US" sz="1600" b="0" dirty="0">
                          <a:solidFill>
                            <a:schemeClr val="tx1"/>
                          </a:solidFill>
                          <a:effectLst/>
                          <a:latin typeface="Courier New" panose="02070309020205020404" pitchFamily="49" charset="0"/>
                          <a:cs typeface="Courier New" panose="02070309020205020404" pitchFamily="49" charset="0"/>
                        </a:rPr>
                        <a:t> = </a:t>
                      </a:r>
                      <a:r>
                        <a:rPr lang="en-US" sz="1600" b="1" kern="1200" dirty="0">
                          <a:solidFill>
                            <a:srgbClr val="FF0000"/>
                          </a:solidFill>
                          <a:effectLst/>
                          <a:latin typeface="Courier New" panose="02070309020205020404" pitchFamily="49" charset="0"/>
                          <a:ea typeface="+mn-ea"/>
                          <a:cs typeface="Courier New" panose="02070309020205020404" pitchFamily="49" charset="0"/>
                        </a:rPr>
                        <a:t>{</a:t>
                      </a:r>
                      <a:r>
                        <a:rPr lang="en-US" sz="1600" b="0" kern="1200" dirty="0">
                          <a:solidFill>
                            <a:srgbClr val="FF0000"/>
                          </a:solidFill>
                          <a:effectLst/>
                          <a:latin typeface="Courier New" panose="02070309020205020404" pitchFamily="49" charset="0"/>
                          <a:ea typeface="+mn-ea"/>
                          <a:cs typeface="Courier New" panose="02070309020205020404" pitchFamily="49" charset="0"/>
                        </a:rPr>
                        <a:t>z</a:t>
                      </a:r>
                      <a:r>
                        <a:rPr lang="en-US" sz="1600" b="1" kern="1200" dirty="0">
                          <a:solidFill>
                            <a:srgbClr val="FF0000"/>
                          </a:solidFill>
                          <a:effectLst/>
                          <a:latin typeface="Courier New" panose="02070309020205020404" pitchFamily="49" charset="0"/>
                          <a:ea typeface="+mn-ea"/>
                          <a:cs typeface="Courier New" panose="02070309020205020404" pitchFamily="49" charset="0"/>
                        </a:rPr>
                        <a:t>}</a:t>
                      </a:r>
                      <a:r>
                        <a:rPr lang="en-US" sz="1600" b="0" dirty="0">
                          <a:solidFill>
                            <a:schemeClr val="tx1"/>
                          </a:solidFill>
                          <a:effectLst/>
                          <a:latin typeface="Courier New" panose="02070309020205020404" pitchFamily="49" charset="0"/>
                          <a:cs typeface="Courier New" panose="02070309020205020404" pitchFamily="49" charset="0"/>
                        </a:rPr>
                        <a:t>'.format(</a:t>
                      </a:r>
                      <a:r>
                        <a:rPr lang="en-US" sz="1600" b="1" kern="1200" dirty="0">
                          <a:solidFill>
                            <a:srgbClr val="FF0000"/>
                          </a:solidFill>
                          <a:effectLst/>
                          <a:latin typeface="Courier New" panose="02070309020205020404" pitchFamily="49" charset="0"/>
                          <a:ea typeface="+mn-ea"/>
                          <a:cs typeface="Courier New" panose="02070309020205020404" pitchFamily="49" charset="0"/>
                        </a:rPr>
                        <a:t>x</a:t>
                      </a:r>
                      <a:r>
                        <a:rPr lang="en-US" sz="1600" b="0" dirty="0">
                          <a:solidFill>
                            <a:schemeClr val="tx1"/>
                          </a:solidFill>
                          <a:effectLst/>
                          <a:latin typeface="Courier New" panose="02070309020205020404" pitchFamily="49" charset="0"/>
                          <a:cs typeface="Courier New" panose="02070309020205020404" pitchFamily="49" charset="0"/>
                        </a:rPr>
                        <a:t>=</a:t>
                      </a:r>
                      <a:r>
                        <a:rPr lang="en-US" sz="1600" b="0" dirty="0" err="1">
                          <a:solidFill>
                            <a:schemeClr val="tx1"/>
                          </a:solidFill>
                          <a:effectLst/>
                          <a:latin typeface="Courier New" panose="02070309020205020404" pitchFamily="49" charset="0"/>
                          <a:cs typeface="Courier New" panose="02070309020205020404" pitchFamily="49" charset="0"/>
                        </a:rPr>
                        <a:t>a,</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y</a:t>
                      </a:r>
                      <a:r>
                        <a:rPr lang="en-US" sz="1600" b="0" dirty="0">
                          <a:solidFill>
                            <a:schemeClr val="tx1"/>
                          </a:solidFill>
                          <a:effectLst/>
                          <a:latin typeface="Courier New" panose="02070309020205020404" pitchFamily="49" charset="0"/>
                          <a:cs typeface="Courier New" panose="02070309020205020404" pitchFamily="49" charset="0"/>
                        </a:rPr>
                        <a:t>=</a:t>
                      </a:r>
                      <a:r>
                        <a:rPr lang="en-US" sz="1600" b="0" dirty="0" err="1">
                          <a:solidFill>
                            <a:schemeClr val="tx1"/>
                          </a:solidFill>
                          <a:effectLst/>
                          <a:latin typeface="Courier New" panose="02070309020205020404" pitchFamily="49" charset="0"/>
                          <a:cs typeface="Courier New" panose="02070309020205020404" pitchFamily="49" charset="0"/>
                        </a:rPr>
                        <a:t>b,</a:t>
                      </a:r>
                      <a:r>
                        <a:rPr lang="en-US" sz="1600" b="1" kern="1200" dirty="0" err="1">
                          <a:solidFill>
                            <a:srgbClr val="FF0000"/>
                          </a:solidFill>
                          <a:effectLst/>
                          <a:latin typeface="Courier New" panose="02070309020205020404" pitchFamily="49" charset="0"/>
                          <a:ea typeface="+mn-ea"/>
                          <a:cs typeface="Courier New" panose="02070309020205020404" pitchFamily="49" charset="0"/>
                        </a:rPr>
                        <a:t>z</a:t>
                      </a:r>
                      <a:r>
                        <a:rPr lang="en-US" sz="1600" b="0" dirty="0">
                          <a:solidFill>
                            <a:schemeClr val="tx1"/>
                          </a:solidFill>
                          <a:effectLst/>
                          <a:latin typeface="Courier New" panose="02070309020205020404" pitchFamily="49" charset="0"/>
                          <a:cs typeface="Courier New" panose="02070309020205020404" pitchFamily="49" charset="0"/>
                        </a:rPr>
                        <a:t>=</a:t>
                      </a:r>
                      <a:r>
                        <a:rPr lang="en-US" sz="1600" b="0" dirty="0" err="1">
                          <a:solidFill>
                            <a:schemeClr val="tx1"/>
                          </a:solidFill>
                          <a:effectLst/>
                          <a:latin typeface="Courier New" panose="02070309020205020404" pitchFamily="49" charset="0"/>
                          <a:cs typeface="Courier New" panose="02070309020205020404" pitchFamily="49" charset="0"/>
                        </a:rPr>
                        <a:t>a+b</a:t>
                      </a:r>
                      <a:r>
                        <a:rPr lang="en-US" sz="1600" b="0" dirty="0">
                          <a:solidFill>
                            <a:schemeClr val="tx1"/>
                          </a:solidFill>
                          <a:effectLst/>
                          <a:latin typeface="Courier New" panose="02070309020205020404" pitchFamily="49" charset="0"/>
                          <a:cs typeface="Courier New" panose="02070309020205020404" pitchFamily="49" charset="0"/>
                        </a:rPr>
                        <a:t>))</a:t>
                      </a:r>
                      <a:endParaRPr lang="en-US" sz="1600" b="1"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28575" marR="28575" lvl="0" indent="0" algn="just" defTabSz="914400" rtl="0" eaLnBrk="1" fontAlgn="auto" latinLnBrk="0" hangingPunct="1">
                        <a:lnSpc>
                          <a:spcPct val="110000"/>
                        </a:lnSpc>
                        <a:spcBef>
                          <a:spcPts val="600"/>
                        </a:spcBef>
                        <a:spcAft>
                          <a:spcPts val="0"/>
                        </a:spcAft>
                        <a:buClrTx/>
                        <a:buSzTx/>
                        <a:buFontTx/>
                        <a:buNone/>
                        <a:tabLst/>
                        <a:defRPr/>
                      </a:pPr>
                      <a:r>
                        <a:rPr lang="en-US" sz="1600">
                          <a:solidFill>
                            <a:schemeClr val="tx1"/>
                          </a:solidFill>
                          <a:effectLst/>
                          <a:latin typeface="Courier New" panose="02070309020205020404" pitchFamily="49" charset="0"/>
                          <a:cs typeface="Courier New" panose="02070309020205020404" pitchFamily="49" charset="0"/>
                        </a:rPr>
                        <a:t>5 + -3.333 = 1.667</a:t>
                      </a:r>
                      <a:endParaRPr lang="en-US" sz="160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extLst>
                  <a:ext uri="{0D108BD9-81ED-4DB2-BD59-A6C34878D82A}">
                    <a16:rowId xmlns:a16="http://schemas.microsoft.com/office/drawing/2014/main" val="2484907235"/>
                  </a:ext>
                </a:extLst>
              </a:tr>
              <a:tr h="511112">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600" b="0" kern="1200" dirty="0">
                          <a:solidFill>
                            <a:schemeClr val="tx1"/>
                          </a:solidFill>
                          <a:effectLst/>
                          <a:latin typeface="Courier New" panose="02070309020205020404" pitchFamily="49" charset="0"/>
                          <a:ea typeface="+mn-ea"/>
                          <a:cs typeface="Courier New" panose="02070309020205020404" pitchFamily="49" charset="0"/>
                        </a:rPr>
                        <a:t>print('{} {</a:t>
                      </a:r>
                      <a:r>
                        <a:rPr lang="en-US" sz="1600" b="1" kern="1200" dirty="0">
                          <a:solidFill>
                            <a:srgbClr val="FF0000"/>
                          </a:solidFill>
                          <a:effectLst/>
                          <a:latin typeface="Courier New" panose="02070309020205020404" pitchFamily="49" charset="0"/>
                          <a:ea typeface="+mn-ea"/>
                          <a:cs typeface="Courier New" panose="02070309020205020404" pitchFamily="49" charset="0"/>
                        </a:rPr>
                        <a:t>:+.2f</a:t>
                      </a:r>
                      <a:r>
                        <a:rPr lang="en-US" sz="1600" b="0"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a:solidFill>
                            <a:srgbClr val="FF0000"/>
                          </a:solidFill>
                          <a:effectLst/>
                          <a:latin typeface="Courier New" panose="02070309020205020404" pitchFamily="49" charset="0"/>
                          <a:ea typeface="+mn-ea"/>
                          <a:cs typeface="Courier New" panose="02070309020205020404" pitchFamily="49" charset="0"/>
                        </a:rPr>
                        <a:t>:.0f</a:t>
                      </a:r>
                      <a:r>
                        <a:rPr lang="en-US" sz="1600" b="0" kern="1200" dirty="0">
                          <a:solidFill>
                            <a:schemeClr val="tx1"/>
                          </a:solidFill>
                          <a:effectLst/>
                          <a:latin typeface="Courier New" panose="02070309020205020404" pitchFamily="49" charset="0"/>
                          <a:ea typeface="+mn-ea"/>
                          <a:cs typeface="Courier New" panose="02070309020205020404" pitchFamily="49" charset="0"/>
                        </a:rPr>
                        <a:t>}'.format(</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a,b,a+b</a:t>
                      </a:r>
                      <a:r>
                        <a:rPr lang="en-US" sz="1600" b="0" kern="1200" dirty="0">
                          <a:solidFill>
                            <a:schemeClr val="tx1"/>
                          </a:solidFill>
                          <a:effectLst/>
                          <a:latin typeface="Courier New" panose="02070309020205020404" pitchFamily="49" charset="0"/>
                          <a:ea typeface="+mn-ea"/>
                          <a:cs typeface="Courier New" panose="02070309020205020404" pitchFamily="49" charset="0"/>
                        </a:rPr>
                        <a:t>))</a:t>
                      </a:r>
                    </a:p>
                  </a:txBody>
                  <a:tcPr anchor="ctr"/>
                </a:tc>
                <a:tc>
                  <a:txBody>
                    <a:bodyPr/>
                    <a:lstStyle/>
                    <a:p>
                      <a:pPr marL="28575" marR="28575" algn="just">
                        <a:lnSpc>
                          <a:spcPct val="110000"/>
                        </a:lnSpc>
                        <a:spcBef>
                          <a:spcPts val="600"/>
                        </a:spcBef>
                        <a:spcAft>
                          <a:spcPts val="0"/>
                        </a:spcAft>
                      </a:pPr>
                      <a:r>
                        <a:rPr lang="en-US" sz="1600" dirty="0">
                          <a:solidFill>
                            <a:schemeClr val="tx1"/>
                          </a:solidFill>
                          <a:effectLst/>
                          <a:latin typeface="Courier New" panose="02070309020205020404" pitchFamily="49" charset="0"/>
                          <a:cs typeface="Courier New" panose="02070309020205020404" pitchFamily="49" charset="0"/>
                        </a:rPr>
                        <a:t>5 -3.33 = 2</a:t>
                      </a:r>
                      <a:endPar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161610120"/>
                  </a:ext>
                </a:extLst>
              </a:tr>
              <a:tr h="511112">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600" b="0" kern="1200" dirty="0">
                          <a:solidFill>
                            <a:schemeClr val="tx1"/>
                          </a:solidFill>
                          <a:effectLst/>
                          <a:latin typeface="Courier New" panose="02070309020205020404" pitchFamily="49" charset="0"/>
                          <a:ea typeface="+mn-ea"/>
                          <a:cs typeface="Courier New" panose="02070309020205020404" pitchFamily="49" charset="0"/>
                        </a:rPr>
                        <a:t>print('{} {</a:t>
                      </a:r>
                      <a:r>
                        <a:rPr lang="en-US" sz="1600" b="1" kern="1200" dirty="0">
                          <a:solidFill>
                            <a:srgbClr val="FF0000"/>
                          </a:solidFill>
                          <a:effectLst/>
                          <a:latin typeface="Courier New" panose="02070309020205020404" pitchFamily="49" charset="0"/>
                          <a:ea typeface="+mn-ea"/>
                          <a:cs typeface="Courier New" panose="02070309020205020404" pitchFamily="49" charset="0"/>
                        </a:rPr>
                        <a:t>:+.2f</a:t>
                      </a:r>
                      <a:r>
                        <a:rPr lang="en-US" sz="1600" b="0" kern="1200" dirty="0">
                          <a:solidFill>
                            <a:schemeClr val="tx1"/>
                          </a:solidFill>
                          <a:effectLst/>
                          <a:latin typeface="Courier New" panose="02070309020205020404" pitchFamily="49" charset="0"/>
                          <a:ea typeface="+mn-ea"/>
                          <a:cs typeface="Courier New" panose="02070309020205020404" pitchFamily="49" charset="0"/>
                        </a:rPr>
                        <a:t>}={</a:t>
                      </a:r>
                      <a:r>
                        <a:rPr lang="en-US" sz="1600" b="1" kern="1200" dirty="0">
                          <a:solidFill>
                            <a:srgbClr val="FF0000"/>
                          </a:solidFill>
                          <a:effectLst/>
                          <a:latin typeface="Courier New" panose="02070309020205020404" pitchFamily="49" charset="0"/>
                          <a:ea typeface="+mn-ea"/>
                          <a:cs typeface="Courier New" panose="02070309020205020404" pitchFamily="49" charset="0"/>
                        </a:rPr>
                        <a:t>:+.0f</a:t>
                      </a:r>
                      <a:r>
                        <a:rPr lang="en-US" sz="1600" b="0" kern="1200" dirty="0">
                          <a:solidFill>
                            <a:schemeClr val="tx1"/>
                          </a:solidFill>
                          <a:effectLst/>
                          <a:latin typeface="Courier New" panose="02070309020205020404" pitchFamily="49" charset="0"/>
                          <a:ea typeface="+mn-ea"/>
                          <a:cs typeface="Courier New" panose="02070309020205020404" pitchFamily="49" charset="0"/>
                        </a:rPr>
                        <a:t>}'.format(</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a,b,a+b</a:t>
                      </a:r>
                      <a:r>
                        <a:rPr lang="en-US" sz="1600" b="0" kern="1200" dirty="0">
                          <a:solidFill>
                            <a:schemeClr val="tx1"/>
                          </a:solidFill>
                          <a:effectLst/>
                          <a:latin typeface="Courier New" panose="02070309020205020404" pitchFamily="49" charset="0"/>
                          <a:ea typeface="+mn-ea"/>
                          <a:cs typeface="Courier New" panose="02070309020205020404" pitchFamily="49" charset="0"/>
                        </a:rPr>
                        <a:t>))</a:t>
                      </a:r>
                    </a:p>
                  </a:txBody>
                  <a:tcPr anchor="ctr"/>
                </a:tc>
                <a:tc>
                  <a:txBody>
                    <a:bodyPr/>
                    <a:lstStyle/>
                    <a:p>
                      <a:pPr marL="28575" marR="28575" algn="just">
                        <a:lnSpc>
                          <a:spcPct val="110000"/>
                        </a:lnSpc>
                        <a:spcBef>
                          <a:spcPts val="600"/>
                        </a:spcBef>
                        <a:spcAft>
                          <a:spcPts val="0"/>
                        </a:spcAft>
                      </a:pPr>
                      <a:r>
                        <a:rPr lang="en-US" sz="1600">
                          <a:solidFill>
                            <a:schemeClr val="tx1"/>
                          </a:solidFill>
                          <a:effectLst/>
                          <a:latin typeface="Courier New" panose="02070309020205020404" pitchFamily="49" charset="0"/>
                          <a:cs typeface="Courier New" panose="02070309020205020404" pitchFamily="49" charset="0"/>
                        </a:rPr>
                        <a:t>5 -3.33 = </a:t>
                      </a:r>
                      <a:r>
                        <a:rPr lang="en-US" sz="1600" b="1" kern="1200">
                          <a:solidFill>
                            <a:srgbClr val="FF0000"/>
                          </a:solidFill>
                          <a:effectLst/>
                          <a:latin typeface="Courier New" panose="02070309020205020404" pitchFamily="49" charset="0"/>
                          <a:ea typeface="+mn-ea"/>
                          <a:cs typeface="Courier New" panose="02070309020205020404" pitchFamily="49" charset="0"/>
                        </a:rPr>
                        <a:t>+</a:t>
                      </a:r>
                      <a:r>
                        <a:rPr lang="en-US" sz="1600">
                          <a:solidFill>
                            <a:schemeClr val="tx1"/>
                          </a:solidFill>
                          <a:effectLst/>
                          <a:latin typeface="Courier New" panose="02070309020205020404" pitchFamily="49" charset="0"/>
                          <a:cs typeface="Courier New" panose="02070309020205020404" pitchFamily="49" charset="0"/>
                        </a:rPr>
                        <a:t>2</a:t>
                      </a:r>
                      <a:endPar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98500075"/>
                  </a:ext>
                </a:extLst>
              </a:tr>
              <a:tr h="511112">
                <a:tc>
                  <a:txBody>
                    <a:bodyPr/>
                    <a:lstStyle/>
                    <a:p>
                      <a:pPr marL="0" marR="0" lvl="0" indent="0" algn="l" defTabSz="914400" rtl="0" eaLnBrk="1" fontAlgn="auto" latinLnBrk="0" hangingPunct="1">
                        <a:lnSpc>
                          <a:spcPct val="110000"/>
                        </a:lnSpc>
                        <a:spcBef>
                          <a:spcPts val="600"/>
                        </a:spcBef>
                        <a:spcAft>
                          <a:spcPts val="600"/>
                        </a:spcAft>
                        <a:buClrTx/>
                        <a:buSzTx/>
                        <a:buFontTx/>
                        <a:buNone/>
                        <a:tabLst/>
                        <a:defRPr/>
                      </a:pPr>
                      <a:r>
                        <a:rPr lang="en-US" sz="1600" b="0" dirty="0">
                          <a:solidFill>
                            <a:schemeClr val="tx1"/>
                          </a:solidFill>
                          <a:effectLst/>
                          <a:latin typeface="Courier New" panose="02070309020205020404" pitchFamily="49" charset="0"/>
                          <a:cs typeface="Courier New" panose="02070309020205020404" pitchFamily="49" charset="0"/>
                        </a:rPr>
                        <a:t>print('</a:t>
                      </a:r>
                      <a:r>
                        <a:rPr lang="en-US" sz="1600" b="1" dirty="0">
                          <a:solidFill>
                            <a:srgbClr val="FF0000"/>
                          </a:solidFill>
                          <a:effectLst/>
                          <a:latin typeface="Courier New" panose="02070309020205020404" pitchFamily="49" charset="0"/>
                          <a:cs typeface="Courier New" panose="02070309020205020404" pitchFamily="49" charset="0"/>
                        </a:rPr>
                        <a:t>{0:&gt;5} </a:t>
                      </a:r>
                      <a:r>
                        <a:rPr lang="en-US" sz="1600" b="0" dirty="0">
                          <a:solidFill>
                            <a:schemeClr val="tx1"/>
                          </a:solidFill>
                          <a:effectLst/>
                          <a:latin typeface="Courier New" panose="02070309020205020404" pitchFamily="49" charset="0"/>
                          <a:cs typeface="Courier New" panose="02070309020205020404" pitchFamily="49" charset="0"/>
                        </a:rPr>
                        <a:t>+ </a:t>
                      </a:r>
                      <a:r>
                        <a:rPr lang="en-US" sz="1600" b="1" kern="1200" dirty="0">
                          <a:solidFill>
                            <a:srgbClr val="FF0000"/>
                          </a:solidFill>
                          <a:effectLst/>
                          <a:latin typeface="Courier New" panose="02070309020205020404" pitchFamily="49" charset="0"/>
                          <a:ea typeface="+mn-ea"/>
                          <a:cs typeface="Courier New" panose="02070309020205020404" pitchFamily="49" charset="0"/>
                        </a:rPr>
                        <a:t>{1:&gt;8}</a:t>
                      </a:r>
                      <a:r>
                        <a:rPr lang="en-US" sz="1600" b="0" dirty="0">
                          <a:solidFill>
                            <a:schemeClr val="tx1"/>
                          </a:solidFill>
                          <a:effectLst/>
                          <a:latin typeface="Courier New" panose="02070309020205020404" pitchFamily="49" charset="0"/>
                          <a:cs typeface="Courier New" panose="02070309020205020404" pitchFamily="49" charset="0"/>
                        </a:rPr>
                        <a:t>=</a:t>
                      </a:r>
                      <a:r>
                        <a:rPr lang="en-US" sz="1600" b="1" kern="1200" dirty="0">
                          <a:solidFill>
                            <a:srgbClr val="FF0000"/>
                          </a:solidFill>
                          <a:effectLst/>
                          <a:latin typeface="Courier New" panose="02070309020205020404" pitchFamily="49" charset="0"/>
                          <a:ea typeface="+mn-ea"/>
                          <a:cs typeface="Courier New" panose="02070309020205020404" pitchFamily="49" charset="0"/>
                        </a:rPr>
                        <a:t>{2:&gt;8}</a:t>
                      </a:r>
                      <a:r>
                        <a:rPr lang="en-US" sz="1600" b="0" dirty="0">
                          <a:solidFill>
                            <a:schemeClr val="tx1"/>
                          </a:solidFill>
                          <a:effectLst/>
                          <a:latin typeface="Courier New" panose="02070309020205020404" pitchFamily="49" charset="0"/>
                          <a:cs typeface="Courier New" panose="02070309020205020404" pitchFamily="49" charset="0"/>
                        </a:rPr>
                        <a:t>'.format(</a:t>
                      </a:r>
                      <a:r>
                        <a:rPr lang="en-US" sz="1600" b="0" dirty="0" err="1">
                          <a:solidFill>
                            <a:schemeClr val="tx1"/>
                          </a:solidFill>
                          <a:effectLst/>
                          <a:latin typeface="Courier New" panose="02070309020205020404" pitchFamily="49" charset="0"/>
                          <a:cs typeface="Courier New" panose="02070309020205020404" pitchFamily="49" charset="0"/>
                        </a:rPr>
                        <a:t>a,b,a+b</a:t>
                      </a:r>
                      <a:r>
                        <a:rPr lang="en-US" sz="1600" b="0" dirty="0">
                          <a:solidFill>
                            <a:schemeClr val="tx1"/>
                          </a:solidFill>
                          <a:effectLst/>
                          <a:latin typeface="Courier New" panose="02070309020205020404" pitchFamily="49" charset="0"/>
                          <a:cs typeface="Courier New" panose="02070309020205020404" pitchFamily="49" charset="0"/>
                        </a:rPr>
                        <a:t>))</a:t>
                      </a:r>
                      <a:endParaRPr lang="en-US" sz="1600" b="1"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US" sz="1600" b="1" kern="1200" baseline="-25000" dirty="0">
                          <a:solidFill>
                            <a:srgbClr val="FF0000"/>
                          </a:solidFill>
                          <a:effectLst/>
                          <a:latin typeface="Courier New" panose="02070309020205020404" pitchFamily="49" charset="0"/>
                          <a:ea typeface="+mn-ea"/>
                          <a:cs typeface="Courier New" panose="02070309020205020404" pitchFamily="49" charset="0"/>
                          <a:sym typeface="Symbol" panose="05050102010706020507" pitchFamily="18" charset="2"/>
                        </a:rPr>
                        <a:t></a:t>
                      </a:r>
                      <a:r>
                        <a:rPr lang="en-US" sz="1600" kern="1200" dirty="0">
                          <a:solidFill>
                            <a:schemeClr val="tx1"/>
                          </a:solidFill>
                          <a:effectLst/>
                          <a:latin typeface="Courier New" panose="02070309020205020404" pitchFamily="49" charset="0"/>
                          <a:ea typeface="+mn-ea"/>
                          <a:cs typeface="Courier New" panose="02070309020205020404" pitchFamily="49" charset="0"/>
                        </a:rPr>
                        <a:t>5 + </a:t>
                      </a:r>
                      <a:r>
                        <a:rPr lang="en-US" sz="1600" kern="1200" baseline="-25000" dirty="0">
                          <a:solidFill>
                            <a:srgbClr val="FF0000"/>
                          </a:solidFill>
                          <a:effectLst/>
                          <a:latin typeface="Courier New" panose="02070309020205020404" pitchFamily="49" charset="0"/>
                          <a:ea typeface="+mn-ea"/>
                          <a:cs typeface="Courier New" panose="02070309020205020404" pitchFamily="49" charset="0"/>
                          <a:sym typeface="Symbol" panose="05050102010706020507" pitchFamily="18" charset="2"/>
                        </a:rPr>
                        <a:t></a:t>
                      </a:r>
                      <a:r>
                        <a:rPr lang="en-US" sz="1600" kern="1200" dirty="0">
                          <a:solidFill>
                            <a:schemeClr val="tx1"/>
                          </a:solidFill>
                          <a:effectLst/>
                          <a:latin typeface="Courier New" panose="02070309020205020404" pitchFamily="49" charset="0"/>
                          <a:ea typeface="+mn-ea"/>
                          <a:cs typeface="Courier New" panose="02070309020205020404" pitchFamily="49" charset="0"/>
                        </a:rPr>
                        <a:t>-3.333 = 1.6669999999999998</a:t>
                      </a:r>
                    </a:p>
                  </a:txBody>
                  <a:tcPr marL="68580" marR="68580" marT="0" marB="0" anchor="ctr"/>
                </a:tc>
                <a:extLst>
                  <a:ext uri="{0D108BD9-81ED-4DB2-BD59-A6C34878D82A}">
                    <a16:rowId xmlns:a16="http://schemas.microsoft.com/office/drawing/2014/main" val="1410243008"/>
                  </a:ext>
                </a:extLst>
              </a:tr>
            </a:tbl>
          </a:graphicData>
        </a:graphic>
      </p:graphicFrame>
    </p:spTree>
    <p:custDataLst>
      <p:tags r:id="rId1"/>
    </p:custDataLst>
    <p:extLst>
      <p:ext uri="{BB962C8B-B14F-4D97-AF65-F5344CB8AC3E}">
        <p14:creationId xmlns:p14="http://schemas.microsoft.com/office/powerpoint/2010/main" val="2495647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a:t>Xuất dữ liệu:</a:t>
            </a:r>
          </a:p>
        </p:txBody>
      </p:sp>
      <p:graphicFrame>
        <p:nvGraphicFramePr>
          <p:cNvPr id="5" name="Table 2">
            <a:extLst>
              <a:ext uri="{FF2B5EF4-FFF2-40B4-BE49-F238E27FC236}">
                <a16:creationId xmlns:a16="http://schemas.microsoft.com/office/drawing/2014/main" id="{63199EF4-96B5-4484-9C9A-15A72A0FFDF7}"/>
              </a:ext>
            </a:extLst>
          </p:cNvPr>
          <p:cNvGraphicFramePr>
            <a:graphicFrameLocks noGrp="1"/>
          </p:cNvGraphicFramePr>
          <p:nvPr>
            <p:extLst>
              <p:ext uri="{D42A27DB-BD31-4B8C-83A1-F6EECF244321}">
                <p14:modId xmlns:p14="http://schemas.microsoft.com/office/powerpoint/2010/main" val="2400355763"/>
              </p:ext>
            </p:extLst>
          </p:nvPr>
        </p:nvGraphicFramePr>
        <p:xfrm>
          <a:off x="983432" y="1772816"/>
          <a:ext cx="7272808" cy="3472051"/>
        </p:xfrm>
        <a:graphic>
          <a:graphicData uri="http://schemas.openxmlformats.org/drawingml/2006/table">
            <a:tbl>
              <a:tblPr firstRow="1" bandRow="1">
                <a:tableStyleId>{93296810-A885-4BE3-A3E7-6D5BEEA58F35}</a:tableStyleId>
              </a:tblPr>
              <a:tblGrid>
                <a:gridCol w="4174478">
                  <a:extLst>
                    <a:ext uri="{9D8B030D-6E8A-4147-A177-3AD203B41FA5}">
                      <a16:colId xmlns:a16="http://schemas.microsoft.com/office/drawing/2014/main" val="4122184696"/>
                    </a:ext>
                  </a:extLst>
                </a:gridCol>
                <a:gridCol w="3098330">
                  <a:extLst>
                    <a:ext uri="{9D8B030D-6E8A-4147-A177-3AD203B41FA5}">
                      <a16:colId xmlns:a16="http://schemas.microsoft.com/office/drawing/2014/main" val="1439014570"/>
                    </a:ext>
                  </a:extLst>
                </a:gridCol>
              </a:tblGrid>
              <a:tr h="424051">
                <a:tc>
                  <a:txBody>
                    <a:bodyPr/>
                    <a:lstStyle/>
                    <a:p>
                      <a:pPr algn="ctr">
                        <a:spcBef>
                          <a:spcPts val="0"/>
                        </a:spcBef>
                        <a:spcAft>
                          <a:spcPts val="0"/>
                        </a:spcAft>
                      </a:pPr>
                      <a:r>
                        <a:rPr lang="en-US" dirty="0" err="1"/>
                        <a:t>Mã</a:t>
                      </a:r>
                      <a:r>
                        <a:rPr lang="en-US" dirty="0"/>
                        <a:t> </a:t>
                      </a:r>
                      <a:r>
                        <a:rPr lang="en-US" dirty="0" err="1"/>
                        <a:t>lệnh</a:t>
                      </a:r>
                      <a:endParaRPr lang="en-US" dirty="0"/>
                    </a:p>
                  </a:txBody>
                  <a:tcPr anchor="ctr"/>
                </a:tc>
                <a:tc>
                  <a:txBody>
                    <a:bodyPr/>
                    <a:lstStyle/>
                    <a:p>
                      <a:pPr algn="ctr">
                        <a:spcBef>
                          <a:spcPts val="0"/>
                        </a:spcBef>
                        <a:spcAft>
                          <a:spcPts val="0"/>
                        </a:spcAft>
                      </a:pPr>
                      <a:r>
                        <a:rPr lang="en-US" dirty="0" err="1"/>
                        <a:t>Kết</a:t>
                      </a:r>
                      <a:r>
                        <a:rPr lang="en-US" dirty="0"/>
                        <a:t> </a:t>
                      </a:r>
                      <a:r>
                        <a:rPr lang="en-US" dirty="0" err="1"/>
                        <a:t>quả</a:t>
                      </a:r>
                      <a:endParaRPr lang="en-US" dirty="0"/>
                    </a:p>
                  </a:txBody>
                  <a:tcPr anchor="ctr"/>
                </a:tc>
                <a:extLst>
                  <a:ext uri="{0D108BD9-81ED-4DB2-BD59-A6C34878D82A}">
                    <a16:rowId xmlns:a16="http://schemas.microsoft.com/office/drawing/2014/main" val="4026491541"/>
                  </a:ext>
                </a:extLst>
              </a:tr>
              <a:tr h="635430">
                <a:tc>
                  <a:txBody>
                    <a:bodyPr/>
                    <a:lstStyle/>
                    <a:p>
                      <a:pPr marL="91440" algn="l">
                        <a:lnSpc>
                          <a:spcPct val="100000"/>
                        </a:lnSpc>
                        <a:spcBef>
                          <a:spcPts val="600"/>
                        </a:spcBef>
                        <a:spcAft>
                          <a:spcPts val="0"/>
                        </a:spcAft>
                      </a:pPr>
                      <a:r>
                        <a:rPr lang="en-US" sz="1600" b="0" dirty="0">
                          <a:solidFill>
                            <a:schemeClr val="tx1"/>
                          </a:solidFill>
                          <a:effectLst/>
                          <a:latin typeface="Courier New" panose="02070309020205020404" pitchFamily="49" charset="0"/>
                          <a:cs typeface="Courier New" panose="02070309020205020404" pitchFamily="49" charset="0"/>
                        </a:rPr>
                        <a:t>n=2.345</a:t>
                      </a:r>
                      <a:br>
                        <a:rPr lang="en-US" sz="1600" b="0" dirty="0">
                          <a:solidFill>
                            <a:schemeClr val="tx1"/>
                          </a:solidFill>
                          <a:effectLst/>
                          <a:latin typeface="Courier New" panose="02070309020205020404" pitchFamily="49" charset="0"/>
                          <a:cs typeface="Courier New" panose="02070309020205020404" pitchFamily="49" charset="0"/>
                        </a:rPr>
                      </a:br>
                      <a:r>
                        <a:rPr lang="en-US" sz="1600" b="0" dirty="0">
                          <a:solidFill>
                            <a:schemeClr val="tx1"/>
                          </a:solidFill>
                          <a:effectLst/>
                          <a:latin typeface="Courier New" panose="02070309020205020404" pitchFamily="49" charset="0"/>
                          <a:cs typeface="Courier New" panose="02070309020205020404" pitchFamily="49" charset="0"/>
                        </a:rPr>
                        <a:t>print('</a:t>
                      </a:r>
                      <a:r>
                        <a:rPr lang="en-US" sz="1600" b="1" dirty="0">
                          <a:solidFill>
                            <a:srgbClr val="FF0000"/>
                          </a:solidFill>
                          <a:effectLst/>
                          <a:latin typeface="Courier New" panose="02070309020205020404" pitchFamily="49" charset="0"/>
                          <a:cs typeface="Courier New" panose="02070309020205020404" pitchFamily="49" charset="0"/>
                        </a:rPr>
                        <a:t>{:&lt;10.2f}</a:t>
                      </a:r>
                      <a:r>
                        <a:rPr lang="en-US" sz="1600" b="0" dirty="0">
                          <a:solidFill>
                            <a:schemeClr val="tx1"/>
                          </a:solidFill>
                          <a:effectLst/>
                          <a:latin typeface="Courier New" panose="02070309020205020404" pitchFamily="49" charset="0"/>
                          <a:cs typeface="Courier New" panose="02070309020205020404" pitchFamily="49" charset="0"/>
                        </a:rPr>
                        <a:t>'.format(n))</a:t>
                      </a:r>
                      <a:endParaRPr lang="en-US" sz="1600" b="0"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txBody>
                  <a:tcPr marT="91440" marB="91440" anchor="ctr"/>
                </a:tc>
                <a:tc>
                  <a:txBody>
                    <a:bodyPr/>
                    <a:lstStyle/>
                    <a:p>
                      <a:pPr marL="91440">
                        <a:lnSpc>
                          <a:spcPct val="100000"/>
                        </a:lnSpc>
                      </a:pPr>
                      <a:r>
                        <a:rPr lang="en-US" sz="1600" kern="1200" dirty="0">
                          <a:solidFill>
                            <a:schemeClr val="dk1"/>
                          </a:solidFill>
                          <a:effectLst/>
                          <a:latin typeface="Courier New" panose="02070309020205020404" pitchFamily="49" charset="0"/>
                          <a:ea typeface="+mn-ea"/>
                          <a:cs typeface="Courier New" panose="02070309020205020404" pitchFamily="49" charset="0"/>
                        </a:rPr>
                        <a:t>2.34</a:t>
                      </a:r>
                      <a:r>
                        <a:rPr lang="en-US" sz="1600" b="1" kern="1200" baseline="-25000" dirty="0">
                          <a:solidFill>
                            <a:srgbClr val="FF0000"/>
                          </a:solidFill>
                          <a:effectLst/>
                          <a:latin typeface="Courier New" panose="02070309020205020404" pitchFamily="49" charset="0"/>
                          <a:ea typeface="+mn-ea"/>
                          <a:cs typeface="Courier New" panose="02070309020205020404" pitchFamily="49" charset="0"/>
                          <a:sym typeface="Symbol" panose="05050102010706020507" pitchFamily="18" charset="2"/>
                        </a:rPr>
                        <a:t></a:t>
                      </a:r>
                      <a:endParaRPr lang="en-US" sz="1600" dirty="0">
                        <a:solidFill>
                          <a:srgbClr val="FF0000"/>
                        </a:solidFill>
                        <a:latin typeface="Courier New" panose="02070309020205020404" pitchFamily="49" charset="0"/>
                        <a:cs typeface="Courier New" panose="02070309020205020404" pitchFamily="49" charset="0"/>
                      </a:endParaRPr>
                    </a:p>
                  </a:txBody>
                  <a:tcPr marT="91440" marB="91440" anchor="ctr"/>
                </a:tc>
                <a:extLst>
                  <a:ext uri="{0D108BD9-81ED-4DB2-BD59-A6C34878D82A}">
                    <a16:rowId xmlns:a16="http://schemas.microsoft.com/office/drawing/2014/main" val="3967982125"/>
                  </a:ext>
                </a:extLst>
              </a:tr>
              <a:tr h="404364">
                <a:tc>
                  <a:txBody>
                    <a:bodyPr/>
                    <a:lstStyle/>
                    <a:p>
                      <a:pPr marL="91440" algn="l">
                        <a:lnSpc>
                          <a:spcPct val="100000"/>
                        </a:lnSpc>
                        <a:spcBef>
                          <a:spcPts val="600"/>
                        </a:spcBef>
                        <a:spcAft>
                          <a:spcPts val="0"/>
                        </a:spcAft>
                      </a:pPr>
                      <a:r>
                        <a:rPr lang="en-US" sz="1600" b="0" dirty="0">
                          <a:solidFill>
                            <a:schemeClr val="tx1"/>
                          </a:solidFill>
                          <a:effectLst/>
                          <a:latin typeface="Courier New" panose="02070309020205020404" pitchFamily="49" charset="0"/>
                          <a:cs typeface="Courier New" panose="02070309020205020404" pitchFamily="49" charset="0"/>
                        </a:rPr>
                        <a:t>print('</a:t>
                      </a:r>
                      <a:r>
                        <a:rPr lang="en-US" sz="1600" b="1" kern="1200" dirty="0">
                          <a:solidFill>
                            <a:srgbClr val="FF0000"/>
                          </a:solidFill>
                          <a:effectLst/>
                          <a:latin typeface="Courier New" panose="02070309020205020404" pitchFamily="49" charset="0"/>
                          <a:ea typeface="+mn-ea"/>
                          <a:cs typeface="Courier New" panose="02070309020205020404" pitchFamily="49" charset="0"/>
                        </a:rPr>
                        <a:t>{:10.2f}</a:t>
                      </a:r>
                      <a:r>
                        <a:rPr lang="en-US" sz="1600" b="0" dirty="0">
                          <a:solidFill>
                            <a:schemeClr val="tx1"/>
                          </a:solidFill>
                          <a:effectLst/>
                          <a:latin typeface="Courier New" panose="02070309020205020404" pitchFamily="49" charset="0"/>
                          <a:cs typeface="Courier New" panose="02070309020205020404" pitchFamily="49" charset="0"/>
                        </a:rPr>
                        <a:t>'.format(n))</a:t>
                      </a:r>
                      <a:endParaRPr lang="en-US" sz="1600" b="0"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txBody>
                  <a:tcPr marT="91440" marB="91440" anchor="ctr"/>
                </a:tc>
                <a:tc>
                  <a:txBody>
                    <a:bodyPr/>
                    <a:lstStyle/>
                    <a:p>
                      <a:pPr marL="91440" algn="l" defTabSz="914400" rtl="0" eaLnBrk="1" latinLnBrk="0" hangingPunct="1">
                        <a:lnSpc>
                          <a:spcPct val="100000"/>
                        </a:lnSpc>
                        <a:spcBef>
                          <a:spcPts val="600"/>
                        </a:spcBef>
                        <a:spcAft>
                          <a:spcPts val="0"/>
                        </a:spcAft>
                      </a:pPr>
                      <a:r>
                        <a:rPr lang="en-US" sz="1600" b="1" kern="1200" baseline="-25000">
                          <a:solidFill>
                            <a:srgbClr val="FF0000"/>
                          </a:solidFill>
                          <a:effectLst/>
                          <a:latin typeface="Courier New" panose="02070309020205020404" pitchFamily="49" charset="0"/>
                          <a:ea typeface="+mn-ea"/>
                          <a:cs typeface="Courier New" panose="02070309020205020404" pitchFamily="49" charset="0"/>
                          <a:sym typeface="Symbol" panose="05050102010706020507" pitchFamily="18" charset="2"/>
                        </a:rPr>
                        <a:t></a:t>
                      </a:r>
                      <a:r>
                        <a:rPr lang="en-US" sz="1600" kern="1200">
                          <a:solidFill>
                            <a:schemeClr val="dk1"/>
                          </a:solidFill>
                          <a:effectLst/>
                          <a:latin typeface="Courier New" panose="02070309020205020404" pitchFamily="49" charset="0"/>
                          <a:ea typeface="+mn-ea"/>
                          <a:cs typeface="Courier New" panose="02070309020205020404" pitchFamily="49" charset="0"/>
                        </a:rPr>
                        <a:t>2.34</a:t>
                      </a:r>
                      <a:r>
                        <a:rPr lang="en-US" sz="1600" b="1" kern="1200" baseline="-25000">
                          <a:solidFill>
                            <a:srgbClr val="FF0000"/>
                          </a:solidFill>
                          <a:effectLst/>
                          <a:latin typeface="Courier New" panose="02070309020205020404" pitchFamily="49" charset="0"/>
                          <a:ea typeface="+mn-ea"/>
                          <a:cs typeface="Courier New" panose="02070309020205020404" pitchFamily="49" charset="0"/>
                          <a:sym typeface="Symbol" panose="05050102010706020507" pitchFamily="18" charset="2"/>
                        </a:rPr>
                        <a:t></a:t>
                      </a:r>
                      <a:endParaRPr lang="en-US" sz="1600" b="1" kern="1200" baseline="-25000">
                        <a:solidFill>
                          <a:srgbClr val="FF0000"/>
                        </a:solidFill>
                        <a:effectLst/>
                        <a:latin typeface="Courier New" panose="02070309020205020404" pitchFamily="49" charset="0"/>
                        <a:ea typeface="+mn-ea"/>
                        <a:cs typeface="Courier New" panose="02070309020205020404" pitchFamily="49" charset="0"/>
                      </a:endParaRPr>
                    </a:p>
                  </a:txBody>
                  <a:tcPr marT="91440" marB="91440" anchor="ctr"/>
                </a:tc>
                <a:extLst>
                  <a:ext uri="{0D108BD9-81ED-4DB2-BD59-A6C34878D82A}">
                    <a16:rowId xmlns:a16="http://schemas.microsoft.com/office/drawing/2014/main" val="2484907235"/>
                  </a:ext>
                </a:extLst>
              </a:tr>
              <a:tr h="404364">
                <a:tc>
                  <a:txBody>
                    <a:bodyPr/>
                    <a:lstStyle/>
                    <a:p>
                      <a:pPr marL="91440" algn="l">
                        <a:lnSpc>
                          <a:spcPct val="100000"/>
                        </a:lnSpc>
                        <a:spcBef>
                          <a:spcPts val="600"/>
                        </a:spcBef>
                        <a:spcAft>
                          <a:spcPts val="0"/>
                        </a:spcAft>
                      </a:pPr>
                      <a:r>
                        <a:rPr lang="en-US" sz="1600" b="0" dirty="0">
                          <a:solidFill>
                            <a:schemeClr val="tx1"/>
                          </a:solidFill>
                          <a:effectLst/>
                          <a:latin typeface="Courier New" panose="02070309020205020404" pitchFamily="49" charset="0"/>
                          <a:cs typeface="Courier New" panose="02070309020205020404" pitchFamily="49" charset="0"/>
                        </a:rPr>
                        <a:t>print('</a:t>
                      </a:r>
                      <a:r>
                        <a:rPr lang="en-US" sz="1600" b="1" kern="1200" dirty="0">
                          <a:solidFill>
                            <a:srgbClr val="FF0000"/>
                          </a:solidFill>
                          <a:effectLst/>
                          <a:latin typeface="Courier New" panose="02070309020205020404" pitchFamily="49" charset="0"/>
                          <a:ea typeface="+mn-ea"/>
                          <a:cs typeface="Courier New" panose="02070309020205020404" pitchFamily="49" charset="0"/>
                        </a:rPr>
                        <a:t>{:^10.2f}</a:t>
                      </a:r>
                      <a:r>
                        <a:rPr lang="en-US" sz="1600" b="0" dirty="0">
                          <a:solidFill>
                            <a:schemeClr val="tx1"/>
                          </a:solidFill>
                          <a:effectLst/>
                          <a:latin typeface="Courier New" panose="02070309020205020404" pitchFamily="49" charset="0"/>
                          <a:cs typeface="Courier New" panose="02070309020205020404" pitchFamily="49" charset="0"/>
                        </a:rPr>
                        <a:t>'.format(n))</a:t>
                      </a:r>
                      <a:endParaRPr lang="en-US" sz="1600" b="0"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txBody>
                  <a:tcPr marT="91440" marB="91440" anchor="ctr"/>
                </a:tc>
                <a:tc>
                  <a:txBody>
                    <a:bodyPr/>
                    <a:lstStyle/>
                    <a:p>
                      <a:pPr marL="91440" algn="l" defTabSz="914400" rtl="0" eaLnBrk="1" latinLnBrk="0" hangingPunct="1">
                        <a:lnSpc>
                          <a:spcPct val="100000"/>
                        </a:lnSpc>
                        <a:spcBef>
                          <a:spcPts val="600"/>
                        </a:spcBef>
                        <a:spcAft>
                          <a:spcPts val="0"/>
                        </a:spcAft>
                      </a:pPr>
                      <a:r>
                        <a:rPr lang="en-US" sz="1600" b="1" kern="1200" baseline="-25000">
                          <a:solidFill>
                            <a:srgbClr val="FF0000"/>
                          </a:solidFill>
                          <a:effectLst/>
                          <a:latin typeface="Courier New" panose="02070309020205020404" pitchFamily="49" charset="0"/>
                          <a:ea typeface="+mn-ea"/>
                          <a:cs typeface="Courier New" panose="02070309020205020404" pitchFamily="49" charset="0"/>
                          <a:sym typeface="Symbol" panose="05050102010706020507" pitchFamily="18" charset="2"/>
                        </a:rPr>
                        <a:t></a:t>
                      </a:r>
                      <a:r>
                        <a:rPr lang="en-US" sz="1600" kern="1200">
                          <a:solidFill>
                            <a:schemeClr val="dk1"/>
                          </a:solidFill>
                          <a:effectLst/>
                          <a:latin typeface="Courier New" panose="02070309020205020404" pitchFamily="49" charset="0"/>
                          <a:ea typeface="+mn-ea"/>
                          <a:cs typeface="Courier New" panose="02070309020205020404" pitchFamily="49" charset="0"/>
                        </a:rPr>
                        <a:t>2.34</a:t>
                      </a:r>
                    </a:p>
                  </a:txBody>
                  <a:tcPr marT="91440" marB="91440" anchor="ctr"/>
                </a:tc>
                <a:extLst>
                  <a:ext uri="{0D108BD9-81ED-4DB2-BD59-A6C34878D82A}">
                    <a16:rowId xmlns:a16="http://schemas.microsoft.com/office/drawing/2014/main" val="3161610120"/>
                  </a:ext>
                </a:extLst>
              </a:tr>
              <a:tr h="404364">
                <a:tc>
                  <a:txBody>
                    <a:bodyPr/>
                    <a:lstStyle/>
                    <a:p>
                      <a:pPr marL="91440" algn="l">
                        <a:lnSpc>
                          <a:spcPct val="100000"/>
                        </a:lnSpc>
                        <a:spcBef>
                          <a:spcPts val="600"/>
                        </a:spcBef>
                        <a:spcAft>
                          <a:spcPts val="0"/>
                        </a:spcAft>
                      </a:pPr>
                      <a:r>
                        <a:rPr lang="en-US" sz="1600" b="0" dirty="0">
                          <a:solidFill>
                            <a:schemeClr val="tx1"/>
                          </a:solidFill>
                          <a:effectLst/>
                          <a:latin typeface="Courier New" panose="02070309020205020404" pitchFamily="49" charset="0"/>
                          <a:cs typeface="Courier New" panose="02070309020205020404" pitchFamily="49" charset="0"/>
                        </a:rPr>
                        <a:t>print('</a:t>
                      </a:r>
                      <a:r>
                        <a:rPr lang="en-US" sz="1600" b="1" kern="1200" dirty="0">
                          <a:solidFill>
                            <a:srgbClr val="FF0000"/>
                          </a:solidFill>
                          <a:effectLst/>
                          <a:latin typeface="Courier New" panose="02070309020205020404" pitchFamily="49" charset="0"/>
                          <a:ea typeface="+mn-ea"/>
                          <a:cs typeface="Courier New" panose="02070309020205020404" pitchFamily="49" charset="0"/>
                        </a:rPr>
                        <a:t>{:0&gt;4d}</a:t>
                      </a:r>
                      <a:r>
                        <a:rPr lang="en-US" sz="1600" b="0" dirty="0">
                          <a:solidFill>
                            <a:schemeClr val="tx1"/>
                          </a:solidFill>
                          <a:effectLst/>
                          <a:latin typeface="Courier New" panose="02070309020205020404" pitchFamily="49" charset="0"/>
                          <a:cs typeface="Courier New" panose="02070309020205020404" pitchFamily="49" charset="0"/>
                        </a:rPr>
                        <a:t>'.format(a))</a:t>
                      </a:r>
                      <a:endParaRPr lang="en-US" sz="1600" b="0"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txBody>
                  <a:tcPr marT="91440" marB="91440" anchor="ctr"/>
                </a:tc>
                <a:tc>
                  <a:txBody>
                    <a:bodyPr/>
                    <a:lstStyle/>
                    <a:p>
                      <a:pPr marL="91440" algn="l">
                        <a:lnSpc>
                          <a:spcPct val="100000"/>
                        </a:lnSpc>
                        <a:spcBef>
                          <a:spcPts val="600"/>
                        </a:spcBef>
                        <a:spcAft>
                          <a:spcPts val="0"/>
                        </a:spcAft>
                      </a:pPr>
                      <a:r>
                        <a:rPr lang="en-US" sz="1600" dirty="0">
                          <a:solidFill>
                            <a:srgbClr val="FF0000"/>
                          </a:solidFill>
                          <a:effectLst/>
                          <a:latin typeface="Courier New" panose="02070309020205020404" pitchFamily="49" charset="0"/>
                          <a:cs typeface="Courier New" panose="02070309020205020404" pitchFamily="49" charset="0"/>
                        </a:rPr>
                        <a:t>000</a:t>
                      </a:r>
                      <a:r>
                        <a:rPr lang="en-US" sz="1600" dirty="0">
                          <a:solidFill>
                            <a:schemeClr val="tx1"/>
                          </a:solidFill>
                          <a:effectLst/>
                          <a:latin typeface="Courier New" panose="02070309020205020404" pitchFamily="49" charset="0"/>
                          <a:cs typeface="Courier New" panose="02070309020205020404" pitchFamily="49" charset="0"/>
                        </a:rPr>
                        <a:t>5</a:t>
                      </a:r>
                      <a:endParaRPr lang="en-US" sz="1600"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txBody>
                  <a:tcPr marT="91440" marB="91440" anchor="ctr"/>
                </a:tc>
                <a:extLst>
                  <a:ext uri="{0D108BD9-81ED-4DB2-BD59-A6C34878D82A}">
                    <a16:rowId xmlns:a16="http://schemas.microsoft.com/office/drawing/2014/main" val="98500075"/>
                  </a:ext>
                </a:extLst>
              </a:tr>
              <a:tr h="404364">
                <a:tc>
                  <a:txBody>
                    <a:bodyPr/>
                    <a:lstStyle/>
                    <a:p>
                      <a:pPr marL="91440" algn="l">
                        <a:lnSpc>
                          <a:spcPct val="100000"/>
                        </a:lnSpc>
                        <a:spcBef>
                          <a:spcPts val="600"/>
                        </a:spcBef>
                        <a:spcAft>
                          <a:spcPts val="0"/>
                        </a:spcAft>
                      </a:pPr>
                      <a:r>
                        <a:rPr lang="en-US" sz="1600" b="0">
                          <a:solidFill>
                            <a:schemeClr val="tx1"/>
                          </a:solidFill>
                          <a:effectLst/>
                          <a:latin typeface="Courier New" panose="02070309020205020404" pitchFamily="49" charset="0"/>
                          <a:cs typeface="Courier New" panose="02070309020205020404" pitchFamily="49" charset="0"/>
                        </a:rPr>
                        <a:t>print('</a:t>
                      </a:r>
                      <a:r>
                        <a:rPr lang="en-US" sz="1600" b="1" kern="1200">
                          <a:solidFill>
                            <a:srgbClr val="FF0000"/>
                          </a:solidFill>
                          <a:effectLst/>
                          <a:latin typeface="Courier New" panose="02070309020205020404" pitchFamily="49" charset="0"/>
                          <a:ea typeface="+mn-ea"/>
                          <a:cs typeface="Courier New" panose="02070309020205020404" pitchFamily="49" charset="0"/>
                        </a:rPr>
                        <a:t>{:@&lt;4d}</a:t>
                      </a:r>
                      <a:r>
                        <a:rPr lang="en-US" sz="1600" b="0">
                          <a:solidFill>
                            <a:schemeClr val="tx1"/>
                          </a:solidFill>
                          <a:effectLst/>
                          <a:latin typeface="Courier New" panose="02070309020205020404" pitchFamily="49" charset="0"/>
                          <a:cs typeface="Courier New" panose="02070309020205020404" pitchFamily="49" charset="0"/>
                        </a:rPr>
                        <a:t>'.format(a))</a:t>
                      </a:r>
                      <a:endParaRPr lang="en-US" sz="1600" b="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txBody>
                  <a:tcPr marT="91440" marB="91440" anchor="ctr"/>
                </a:tc>
                <a:tc>
                  <a:txBody>
                    <a:bodyPr/>
                    <a:lstStyle/>
                    <a:p>
                      <a:pPr marL="91440" algn="l">
                        <a:lnSpc>
                          <a:spcPct val="100000"/>
                        </a:lnSpc>
                        <a:spcBef>
                          <a:spcPts val="600"/>
                        </a:spcBef>
                        <a:spcAft>
                          <a:spcPts val="0"/>
                        </a:spcAft>
                      </a:pPr>
                      <a:r>
                        <a:rPr lang="en-US" sz="1600" dirty="0">
                          <a:solidFill>
                            <a:schemeClr val="tx1"/>
                          </a:solidFill>
                          <a:effectLst/>
                          <a:latin typeface="Courier New" panose="02070309020205020404" pitchFamily="49" charset="0"/>
                          <a:cs typeface="Courier New" panose="02070309020205020404" pitchFamily="49" charset="0"/>
                        </a:rPr>
                        <a:t>5</a:t>
                      </a:r>
                      <a:r>
                        <a:rPr lang="en-US" sz="1600" dirty="0">
                          <a:solidFill>
                            <a:srgbClr val="FF0000"/>
                          </a:solidFill>
                          <a:effectLst/>
                          <a:latin typeface="Courier New" panose="02070309020205020404" pitchFamily="49" charset="0"/>
                          <a:cs typeface="Courier New" panose="02070309020205020404" pitchFamily="49" charset="0"/>
                        </a:rPr>
                        <a:t>@@@@</a:t>
                      </a:r>
                      <a:endParaRPr lang="en-US" sz="16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T="91440" marB="91440" anchor="ctr"/>
                </a:tc>
                <a:extLst>
                  <a:ext uri="{0D108BD9-81ED-4DB2-BD59-A6C34878D82A}">
                    <a16:rowId xmlns:a16="http://schemas.microsoft.com/office/drawing/2014/main" val="1410243008"/>
                  </a:ext>
                </a:extLst>
              </a:tr>
              <a:tr h="635430">
                <a:tc>
                  <a:txBody>
                    <a:bodyPr/>
                    <a:lstStyle/>
                    <a:p>
                      <a:pPr marL="91440" algn="l">
                        <a:lnSpc>
                          <a:spcPct val="100000"/>
                        </a:lnSpc>
                        <a:spcBef>
                          <a:spcPts val="600"/>
                        </a:spcBef>
                        <a:spcAft>
                          <a:spcPts val="0"/>
                        </a:spcAft>
                      </a:pPr>
                      <a:r>
                        <a:rPr lang="en-US" sz="1600" b="0" kern="1200" dirty="0">
                          <a:solidFill>
                            <a:schemeClr val="tx1"/>
                          </a:solidFill>
                          <a:effectLst/>
                          <a:latin typeface="Courier New" panose="02070309020205020404" pitchFamily="49" charset="0"/>
                          <a:ea typeface="+mn-ea"/>
                          <a:cs typeface="Courier New" panose="02070309020205020404" pitchFamily="49" charset="0"/>
                        </a:rPr>
                        <a:t>n=1234567.892</a:t>
                      </a:r>
                      <a:br>
                        <a:rPr lang="en-US" sz="1600" b="0" kern="1200" dirty="0">
                          <a:solidFill>
                            <a:schemeClr val="tx1"/>
                          </a:solidFill>
                          <a:effectLst/>
                          <a:latin typeface="Courier New" panose="02070309020205020404" pitchFamily="49" charset="0"/>
                          <a:ea typeface="+mn-ea"/>
                          <a:cs typeface="Courier New" panose="02070309020205020404" pitchFamily="49" charset="0"/>
                        </a:rPr>
                      </a:br>
                      <a:r>
                        <a:rPr lang="en-US" sz="1600" b="0" kern="1200" dirty="0">
                          <a:solidFill>
                            <a:schemeClr val="tx1"/>
                          </a:solidFill>
                          <a:effectLst/>
                          <a:latin typeface="Courier New" panose="02070309020205020404" pitchFamily="49" charset="0"/>
                          <a:ea typeface="+mn-ea"/>
                          <a:cs typeface="Courier New" panose="02070309020205020404" pitchFamily="49" charset="0"/>
                        </a:rPr>
                        <a:t>print('</a:t>
                      </a:r>
                      <a:r>
                        <a:rPr lang="en-US" sz="1600" b="1" kern="1200" dirty="0">
                          <a:solidFill>
                            <a:srgbClr val="FF0000"/>
                          </a:solidFill>
                          <a:effectLst/>
                          <a:latin typeface="Courier New" panose="02070309020205020404" pitchFamily="49" charset="0"/>
                          <a:ea typeface="+mn-ea"/>
                          <a:cs typeface="Courier New" panose="02070309020205020404" pitchFamily="49" charset="0"/>
                        </a:rPr>
                        <a:t>{:,.1f}</a:t>
                      </a:r>
                      <a:r>
                        <a:rPr lang="en-US" sz="1600" b="0" kern="1200" dirty="0">
                          <a:solidFill>
                            <a:schemeClr val="tx1"/>
                          </a:solidFill>
                          <a:effectLst/>
                          <a:latin typeface="Courier New" panose="02070309020205020404" pitchFamily="49" charset="0"/>
                          <a:ea typeface="+mn-ea"/>
                          <a:cs typeface="Courier New" panose="02070309020205020404" pitchFamily="49" charset="0"/>
                        </a:rPr>
                        <a:t>'.format(n))</a:t>
                      </a:r>
                    </a:p>
                  </a:txBody>
                  <a:tcPr marT="91440" marB="91440" anchor="ctr"/>
                </a:tc>
                <a:tc>
                  <a:txBody>
                    <a:bodyPr/>
                    <a:lstStyle/>
                    <a:p>
                      <a:pPr marL="91440" algn="l">
                        <a:lnSpc>
                          <a:spcPct val="100000"/>
                        </a:lnSpc>
                        <a:spcBef>
                          <a:spcPts val="600"/>
                        </a:spcBef>
                        <a:spcAft>
                          <a:spcPts val="0"/>
                        </a:spcAft>
                      </a:pPr>
                      <a:r>
                        <a:rPr lang="en-US" sz="1600" dirty="0">
                          <a:solidFill>
                            <a:schemeClr val="tx1"/>
                          </a:solidFill>
                          <a:effectLst/>
                          <a:latin typeface="Courier New" panose="02070309020205020404" pitchFamily="49" charset="0"/>
                          <a:cs typeface="Courier New" panose="02070309020205020404" pitchFamily="49" charset="0"/>
                        </a:rPr>
                        <a:t>1,234,567.9</a:t>
                      </a:r>
                      <a:endParaRPr lang="en-US" sz="1600"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txBody>
                  <a:tcPr marT="91440" marB="91440" anchor="ctr"/>
                </a:tc>
                <a:extLst>
                  <a:ext uri="{0D108BD9-81ED-4DB2-BD59-A6C34878D82A}">
                    <a16:rowId xmlns:a16="http://schemas.microsoft.com/office/drawing/2014/main" val="4122165591"/>
                  </a:ext>
                </a:extLst>
              </a:tr>
            </a:tbl>
          </a:graphicData>
        </a:graphic>
      </p:graphicFrame>
    </p:spTree>
    <p:custDataLst>
      <p:tags r:id="rId1"/>
    </p:custDataLst>
    <p:extLst>
      <p:ext uri="{BB962C8B-B14F-4D97-AF65-F5344CB8AC3E}">
        <p14:creationId xmlns:p14="http://schemas.microsoft.com/office/powerpoint/2010/main" val="269666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a:t>Xuất dữ liệu:</a:t>
            </a:r>
          </a:p>
        </p:txBody>
      </p:sp>
      <p:graphicFrame>
        <p:nvGraphicFramePr>
          <p:cNvPr id="5" name="Table 2">
            <a:extLst>
              <a:ext uri="{FF2B5EF4-FFF2-40B4-BE49-F238E27FC236}">
                <a16:creationId xmlns:a16="http://schemas.microsoft.com/office/drawing/2014/main" id="{63199EF4-96B5-4484-9C9A-15A72A0FFDF7}"/>
              </a:ext>
            </a:extLst>
          </p:cNvPr>
          <p:cNvGraphicFramePr>
            <a:graphicFrameLocks noGrp="1"/>
          </p:cNvGraphicFramePr>
          <p:nvPr>
            <p:extLst>
              <p:ext uri="{D42A27DB-BD31-4B8C-83A1-F6EECF244321}">
                <p14:modId xmlns:p14="http://schemas.microsoft.com/office/powerpoint/2010/main" val="1779304151"/>
              </p:ext>
            </p:extLst>
          </p:nvPr>
        </p:nvGraphicFramePr>
        <p:xfrm>
          <a:off x="1070572" y="1700808"/>
          <a:ext cx="10658400" cy="3836499"/>
        </p:xfrm>
        <a:graphic>
          <a:graphicData uri="http://schemas.openxmlformats.org/drawingml/2006/table">
            <a:tbl>
              <a:tblPr firstRow="1" bandRow="1">
                <a:tableStyleId>{93296810-A885-4BE3-A3E7-6D5BEEA58F35}</a:tableStyleId>
              </a:tblPr>
              <a:tblGrid>
                <a:gridCol w="7445790">
                  <a:extLst>
                    <a:ext uri="{9D8B030D-6E8A-4147-A177-3AD203B41FA5}">
                      <a16:colId xmlns:a16="http://schemas.microsoft.com/office/drawing/2014/main" val="4122184696"/>
                    </a:ext>
                  </a:extLst>
                </a:gridCol>
                <a:gridCol w="3212610">
                  <a:extLst>
                    <a:ext uri="{9D8B030D-6E8A-4147-A177-3AD203B41FA5}">
                      <a16:colId xmlns:a16="http://schemas.microsoft.com/office/drawing/2014/main" val="1439014570"/>
                    </a:ext>
                  </a:extLst>
                </a:gridCol>
              </a:tblGrid>
              <a:tr h="392259">
                <a:tc>
                  <a:txBody>
                    <a:bodyPr/>
                    <a:lstStyle/>
                    <a:p>
                      <a:pPr algn="ctr">
                        <a:spcBef>
                          <a:spcPts val="0"/>
                        </a:spcBef>
                        <a:spcAft>
                          <a:spcPts val="0"/>
                        </a:spcAft>
                      </a:pPr>
                      <a:r>
                        <a:rPr lang="en-US" dirty="0" err="1"/>
                        <a:t>Mã</a:t>
                      </a:r>
                      <a:r>
                        <a:rPr lang="en-US" dirty="0"/>
                        <a:t> </a:t>
                      </a:r>
                      <a:r>
                        <a:rPr lang="en-US" dirty="0" err="1"/>
                        <a:t>lệnh</a:t>
                      </a:r>
                      <a:endParaRPr lang="en-US" dirty="0"/>
                    </a:p>
                  </a:txBody>
                  <a:tcPr anchor="ctr"/>
                </a:tc>
                <a:tc>
                  <a:txBody>
                    <a:bodyPr/>
                    <a:lstStyle/>
                    <a:p>
                      <a:pPr algn="ctr">
                        <a:spcBef>
                          <a:spcPts val="0"/>
                        </a:spcBef>
                        <a:spcAft>
                          <a:spcPts val="0"/>
                        </a:spcAft>
                      </a:pPr>
                      <a:r>
                        <a:rPr lang="en-US"/>
                        <a:t>Kết quả</a:t>
                      </a:r>
                    </a:p>
                  </a:txBody>
                  <a:tcPr anchor="ctr"/>
                </a:tc>
                <a:extLst>
                  <a:ext uri="{0D108BD9-81ED-4DB2-BD59-A6C34878D82A}">
                    <a16:rowId xmlns:a16="http://schemas.microsoft.com/office/drawing/2014/main" val="4026491541"/>
                  </a:ext>
                </a:extLst>
              </a:tr>
              <a:tr h="652754">
                <a:tc>
                  <a:txBody>
                    <a:bodyPr/>
                    <a:lstStyle/>
                    <a:p>
                      <a:pPr marL="91440" algn="l">
                        <a:lnSpc>
                          <a:spcPct val="100000"/>
                        </a:lnSpc>
                        <a:spcBef>
                          <a:spcPts val="600"/>
                        </a:spcBef>
                        <a:spcAft>
                          <a:spcPts val="0"/>
                        </a:spcAft>
                      </a:pPr>
                      <a:r>
                        <a:rPr lang="en-US" sz="1600" b="0" kern="1200" dirty="0">
                          <a:solidFill>
                            <a:schemeClr val="tx1"/>
                          </a:solidFill>
                          <a:effectLst/>
                          <a:latin typeface="Courier New" panose="02070309020205020404" pitchFamily="49" charset="0"/>
                          <a:ea typeface="+mn-ea"/>
                          <a:cs typeface="Courier New" panose="02070309020205020404" pitchFamily="49" charset="0"/>
                        </a:rPr>
                        <a:t>n=1234.567</a:t>
                      </a:r>
                      <a:br>
                        <a:rPr lang="en-US" sz="1600" b="0" kern="1200" dirty="0">
                          <a:solidFill>
                            <a:schemeClr val="tx1"/>
                          </a:solidFill>
                          <a:effectLst/>
                          <a:latin typeface="Courier New" panose="02070309020205020404" pitchFamily="49" charset="0"/>
                          <a:ea typeface="+mn-ea"/>
                          <a:cs typeface="Courier New" panose="02070309020205020404" pitchFamily="49" charset="0"/>
                        </a:rPr>
                      </a:br>
                      <a:r>
                        <a:rPr lang="en-US" sz="1600" b="0" kern="1200" dirty="0">
                          <a:solidFill>
                            <a:schemeClr val="tx1"/>
                          </a:solidFill>
                          <a:effectLst/>
                          <a:latin typeface="Courier New" panose="02070309020205020404" pitchFamily="49" charset="0"/>
                          <a:ea typeface="+mn-ea"/>
                          <a:cs typeface="Courier New" panose="02070309020205020404" pitchFamily="49" charset="0"/>
                        </a:rPr>
                        <a:t>print('</a:t>
                      </a:r>
                      <a:r>
                        <a:rPr lang="en-US" sz="1600" b="1" kern="1200" dirty="0">
                          <a:solidFill>
                            <a:srgbClr val="FF0000"/>
                          </a:solidFill>
                          <a:effectLst/>
                          <a:latin typeface="Courier New" panose="02070309020205020404" pitchFamily="49" charset="0"/>
                          <a:ea typeface="+mn-ea"/>
                          <a:cs typeface="Courier New" panose="02070309020205020404" pitchFamily="49" charset="0"/>
                        </a:rPr>
                        <a:t>{10:,.2f}</a:t>
                      </a:r>
                      <a:r>
                        <a:rPr lang="en-US" sz="1600" b="0" kern="1200" dirty="0">
                          <a:solidFill>
                            <a:schemeClr val="tx1"/>
                          </a:solidFill>
                          <a:effectLst/>
                          <a:latin typeface="Courier New" panose="02070309020205020404" pitchFamily="49" charset="0"/>
                          <a:ea typeface="+mn-ea"/>
                          <a:cs typeface="Courier New" panose="02070309020205020404" pitchFamily="49" charset="0"/>
                        </a:rPr>
                        <a:t>'.format(n))</a:t>
                      </a:r>
                    </a:p>
                  </a:txBody>
                  <a:tcPr marT="91440" marB="91440" anchor="ctr"/>
                </a:tc>
                <a:tc>
                  <a:txBody>
                    <a:bodyPr/>
                    <a:lstStyle/>
                    <a:p>
                      <a:pPr marL="91440" algn="l" defTabSz="914400" rtl="0" eaLnBrk="1" latinLnBrk="0" hangingPunct="1">
                        <a:lnSpc>
                          <a:spcPct val="100000"/>
                        </a:lnSpc>
                        <a:spcBef>
                          <a:spcPts val="600"/>
                        </a:spcBef>
                        <a:spcAft>
                          <a:spcPts val="0"/>
                        </a:spcAft>
                      </a:pPr>
                      <a:r>
                        <a:rPr lang="en-US" sz="1600" b="1" kern="1200" baseline="-25000">
                          <a:solidFill>
                            <a:srgbClr val="FF0000"/>
                          </a:solidFill>
                          <a:effectLst/>
                          <a:latin typeface="Courier New" panose="02070309020205020404" pitchFamily="49" charset="0"/>
                          <a:ea typeface="+mn-ea"/>
                          <a:cs typeface="Courier New" panose="02070309020205020404" pitchFamily="49" charset="0"/>
                          <a:sym typeface="Symbol" panose="05050102010706020507" pitchFamily="18" charset="2"/>
                        </a:rPr>
                        <a:t></a:t>
                      </a:r>
                      <a:r>
                        <a:rPr lang="en-US" sz="1600" kern="1200">
                          <a:solidFill>
                            <a:schemeClr val="tx1"/>
                          </a:solidFill>
                          <a:effectLst/>
                          <a:latin typeface="Courier New" panose="02070309020205020404" pitchFamily="49" charset="0"/>
                          <a:ea typeface="+mn-ea"/>
                          <a:cs typeface="Courier New" panose="02070309020205020404" pitchFamily="49" charset="0"/>
                        </a:rPr>
                        <a:t>1,234.57</a:t>
                      </a:r>
                    </a:p>
                  </a:txBody>
                  <a:tcPr marT="91440" marB="91440" anchor="ctr"/>
                </a:tc>
                <a:extLst>
                  <a:ext uri="{0D108BD9-81ED-4DB2-BD59-A6C34878D82A}">
                    <a16:rowId xmlns:a16="http://schemas.microsoft.com/office/drawing/2014/main" val="4072628141"/>
                  </a:ext>
                </a:extLst>
              </a:tr>
              <a:tr h="652754">
                <a:tc>
                  <a:txBody>
                    <a:bodyPr/>
                    <a:lstStyle/>
                    <a:p>
                      <a:pPr marL="91440" algn="l" defTabSz="914400" rtl="0" eaLnBrk="1" latinLnBrk="0" hangingPunct="1">
                        <a:lnSpc>
                          <a:spcPct val="100000"/>
                        </a:lnSpc>
                        <a:spcBef>
                          <a:spcPts val="600"/>
                        </a:spcBef>
                        <a:spcAft>
                          <a:spcPts val="0"/>
                        </a:spcAft>
                      </a:pPr>
                      <a:r>
                        <a:rPr lang="en-US" sz="1600" b="0" kern="1200" dirty="0">
                          <a:solidFill>
                            <a:schemeClr val="tx1"/>
                          </a:solidFill>
                          <a:effectLst/>
                          <a:latin typeface="Courier New" panose="02070309020205020404" pitchFamily="49" charset="0"/>
                          <a:ea typeface="+mn-ea"/>
                          <a:cs typeface="Courier New" panose="02070309020205020404" pitchFamily="49" charset="0"/>
                        </a:rPr>
                        <a:t>n=12.345</a:t>
                      </a:r>
                      <a:br>
                        <a:rPr lang="en-US" sz="1600" b="0" kern="1200" dirty="0">
                          <a:solidFill>
                            <a:schemeClr val="tx1"/>
                          </a:solidFill>
                          <a:effectLst/>
                          <a:latin typeface="Courier New" panose="02070309020205020404" pitchFamily="49" charset="0"/>
                          <a:ea typeface="+mn-ea"/>
                          <a:cs typeface="Courier New" panose="02070309020205020404" pitchFamily="49" charset="0"/>
                        </a:rPr>
                      </a:br>
                      <a:r>
                        <a:rPr lang="en-US" sz="1600" b="0" kern="1200" dirty="0">
                          <a:solidFill>
                            <a:schemeClr val="tx1"/>
                          </a:solidFill>
                          <a:effectLst/>
                          <a:latin typeface="Courier New" panose="02070309020205020404" pitchFamily="49" charset="0"/>
                          <a:ea typeface="+mn-ea"/>
                          <a:cs typeface="Courier New" panose="02070309020205020404" pitchFamily="49" charset="0"/>
                        </a:rPr>
                        <a:t>print('</a:t>
                      </a:r>
                      <a:r>
                        <a:rPr lang="en-US" sz="1600" b="1" kern="1200" dirty="0">
                          <a:solidFill>
                            <a:srgbClr val="FF0000"/>
                          </a:solidFill>
                          <a:effectLst/>
                          <a:latin typeface="Courier New" panose="02070309020205020404" pitchFamily="49" charset="0"/>
                          <a:ea typeface="+mn-ea"/>
                          <a:cs typeface="Courier New" panose="02070309020205020404" pitchFamily="49" charset="0"/>
                        </a:rPr>
                        <a:t>{:,.2%}</a:t>
                      </a:r>
                      <a:r>
                        <a:rPr lang="en-US" sz="1600" b="0" kern="1200" dirty="0">
                          <a:solidFill>
                            <a:schemeClr val="tx1"/>
                          </a:solidFill>
                          <a:effectLst/>
                          <a:latin typeface="Courier New" panose="02070309020205020404" pitchFamily="49" charset="0"/>
                          <a:ea typeface="+mn-ea"/>
                          <a:cs typeface="Courier New" panose="02070309020205020404" pitchFamily="49" charset="0"/>
                        </a:rPr>
                        <a:t>'.format(n))</a:t>
                      </a:r>
                    </a:p>
                  </a:txBody>
                  <a:tcPr marT="91440" marB="91440" anchor="ctr"/>
                </a:tc>
                <a:tc>
                  <a:txBody>
                    <a:bodyPr/>
                    <a:lstStyle/>
                    <a:p>
                      <a:pPr marL="91440" algn="l" defTabSz="914400" rtl="0" eaLnBrk="1" latinLnBrk="0" hangingPunct="1">
                        <a:lnSpc>
                          <a:spcPct val="100000"/>
                        </a:lnSpc>
                        <a:spcBef>
                          <a:spcPts val="600"/>
                        </a:spcBef>
                        <a:spcAft>
                          <a:spcPts val="0"/>
                        </a:spcAft>
                      </a:pPr>
                      <a:r>
                        <a:rPr lang="en-US" sz="1600" kern="1200">
                          <a:solidFill>
                            <a:schemeClr val="tx1"/>
                          </a:solidFill>
                          <a:effectLst/>
                          <a:latin typeface="Courier New" panose="02070309020205020404" pitchFamily="49" charset="0"/>
                          <a:ea typeface="+mn-ea"/>
                          <a:cs typeface="Courier New" panose="02070309020205020404" pitchFamily="49" charset="0"/>
                        </a:rPr>
                        <a:t>1</a:t>
                      </a:r>
                      <a:r>
                        <a:rPr lang="en-US" sz="1600" b="1" kern="1200">
                          <a:solidFill>
                            <a:srgbClr val="FF0000"/>
                          </a:solidFill>
                          <a:effectLst/>
                          <a:latin typeface="Courier New" panose="02070309020205020404" pitchFamily="49" charset="0"/>
                          <a:ea typeface="+mn-ea"/>
                          <a:cs typeface="Courier New" panose="02070309020205020404" pitchFamily="49" charset="0"/>
                        </a:rPr>
                        <a:t>,</a:t>
                      </a:r>
                      <a:r>
                        <a:rPr lang="en-US" sz="1600" kern="1200">
                          <a:solidFill>
                            <a:schemeClr val="tx1"/>
                          </a:solidFill>
                          <a:effectLst/>
                          <a:latin typeface="Courier New" panose="02070309020205020404" pitchFamily="49" charset="0"/>
                          <a:ea typeface="+mn-ea"/>
                          <a:cs typeface="Courier New" panose="02070309020205020404" pitchFamily="49" charset="0"/>
                        </a:rPr>
                        <a:t>234</a:t>
                      </a:r>
                      <a:r>
                        <a:rPr lang="en-US" sz="1600" b="1" kern="1200">
                          <a:solidFill>
                            <a:srgbClr val="FF0000"/>
                          </a:solidFill>
                          <a:effectLst/>
                          <a:latin typeface="Courier New" panose="02070309020205020404" pitchFamily="49" charset="0"/>
                          <a:ea typeface="+mn-ea"/>
                          <a:cs typeface="Courier New" panose="02070309020205020404" pitchFamily="49" charset="0"/>
                        </a:rPr>
                        <a:t>.50%</a:t>
                      </a:r>
                    </a:p>
                  </a:txBody>
                  <a:tcPr marT="91440" marB="91440" anchor="ctr"/>
                </a:tc>
                <a:extLst>
                  <a:ext uri="{0D108BD9-81ED-4DB2-BD59-A6C34878D82A}">
                    <a16:rowId xmlns:a16="http://schemas.microsoft.com/office/drawing/2014/main" val="695919760"/>
                  </a:ext>
                </a:extLst>
              </a:tr>
              <a:tr h="1023638">
                <a:tc>
                  <a:txBody>
                    <a:bodyPr/>
                    <a:lstStyle/>
                    <a:p>
                      <a:pPr marL="91440" algn="l" defTabSz="914400" rtl="0" eaLnBrk="1" latinLnBrk="0" hangingPunct="1">
                        <a:lnSpc>
                          <a:spcPct val="100000"/>
                        </a:lnSpc>
                        <a:spcBef>
                          <a:spcPts val="600"/>
                        </a:spcBef>
                        <a:spcAft>
                          <a:spcPts val="0"/>
                        </a:spcAft>
                      </a:pPr>
                      <a:r>
                        <a:rPr lang="en-US" sz="1600" b="0" kern="1200" dirty="0" err="1">
                          <a:solidFill>
                            <a:schemeClr val="tx1"/>
                          </a:solidFill>
                          <a:effectLst/>
                          <a:latin typeface="Courier New" panose="02070309020205020404" pitchFamily="49" charset="0"/>
                          <a:ea typeface="+mn-ea"/>
                          <a:cs typeface="Courier New" panose="02070309020205020404" pitchFamily="49" charset="0"/>
                        </a:rPr>
                        <a:t>dientich</a:t>
                      </a:r>
                      <a:r>
                        <a:rPr lang="en-US" sz="1600" b="0" kern="1200" dirty="0">
                          <a:solidFill>
                            <a:schemeClr val="tx1"/>
                          </a:solidFill>
                          <a:effectLst/>
                          <a:latin typeface="Courier New" panose="02070309020205020404" pitchFamily="49" charset="0"/>
                          <a:ea typeface="+mn-ea"/>
                          <a:cs typeface="Courier New" panose="02070309020205020404" pitchFamily="49" charset="0"/>
                        </a:rPr>
                        <a:t> = 1256.66</a:t>
                      </a:r>
                      <a:br>
                        <a:rPr lang="en-US" sz="1600" b="0" kern="1200" dirty="0">
                          <a:solidFill>
                            <a:schemeClr val="tx1"/>
                          </a:solidFill>
                          <a:effectLst/>
                          <a:latin typeface="Courier New" panose="02070309020205020404" pitchFamily="49" charset="0"/>
                          <a:ea typeface="+mn-ea"/>
                          <a:cs typeface="Courier New" panose="02070309020205020404" pitchFamily="49" charset="0"/>
                        </a:rPr>
                      </a:br>
                      <a:r>
                        <a:rPr lang="en-US" sz="1600" b="0" kern="1200" dirty="0">
                          <a:solidFill>
                            <a:schemeClr val="tx1"/>
                          </a:solidFill>
                          <a:effectLst/>
                          <a:latin typeface="Courier New" panose="02070309020205020404" pitchFamily="49" charset="0"/>
                          <a:ea typeface="+mn-ea"/>
                          <a:cs typeface="Courier New" panose="02070309020205020404" pitchFamily="49" charset="0"/>
                        </a:rPr>
                        <a:t>decimals = 2</a:t>
                      </a:r>
                      <a:br>
                        <a:rPr lang="en-US" sz="1600" b="0" kern="1200" dirty="0">
                          <a:solidFill>
                            <a:schemeClr val="tx1"/>
                          </a:solidFill>
                          <a:effectLst/>
                          <a:latin typeface="Courier New" panose="02070309020205020404" pitchFamily="49" charset="0"/>
                          <a:ea typeface="+mn-ea"/>
                          <a:cs typeface="Courier New" panose="02070309020205020404" pitchFamily="49" charset="0"/>
                        </a:rPr>
                      </a:br>
                      <a:r>
                        <a:rPr lang="en-US" sz="1600" b="0" kern="1200" dirty="0">
                          <a:solidFill>
                            <a:schemeClr val="tx1"/>
                          </a:solidFill>
                          <a:effectLst/>
                          <a:latin typeface="Courier New" panose="02070309020205020404" pitchFamily="49" charset="0"/>
                          <a:ea typeface="+mn-ea"/>
                          <a:cs typeface="Courier New" panose="02070309020205020404" pitchFamily="49" charset="0"/>
                        </a:rPr>
                        <a:t>print("</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Diện</a:t>
                      </a:r>
                      <a:r>
                        <a:rPr lang="en-US" sz="1600" b="0" kern="1200" dirty="0">
                          <a:solidFill>
                            <a:schemeClr val="tx1"/>
                          </a:solidFill>
                          <a:effectLst/>
                          <a:latin typeface="Courier New" panose="02070309020205020404" pitchFamily="49" charset="0"/>
                          <a:ea typeface="+mn-ea"/>
                          <a:cs typeface="Courier New" panose="02070309020205020404" pitchFamily="49" charset="0"/>
                        </a:rPr>
                        <a:t> </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tích</a:t>
                      </a:r>
                      <a:r>
                        <a:rPr lang="en-US" sz="1600" b="0" kern="1200" dirty="0">
                          <a:solidFill>
                            <a:schemeClr val="tx1"/>
                          </a:solidFill>
                          <a:effectLst/>
                          <a:latin typeface="Courier New" panose="02070309020205020404" pitchFamily="49" charset="0"/>
                          <a:ea typeface="+mn-ea"/>
                          <a:cs typeface="Courier New" panose="02070309020205020404" pitchFamily="49" charset="0"/>
                        </a:rPr>
                        <a:t> </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hình</a:t>
                      </a:r>
                      <a:r>
                        <a:rPr lang="en-US" sz="1600" b="0" kern="1200" dirty="0">
                          <a:solidFill>
                            <a:schemeClr val="tx1"/>
                          </a:solidFill>
                          <a:effectLst/>
                          <a:latin typeface="Courier New" panose="02070309020205020404" pitchFamily="49" charset="0"/>
                          <a:ea typeface="+mn-ea"/>
                          <a:cs typeface="Courier New" panose="02070309020205020404" pitchFamily="49" charset="0"/>
                        </a:rPr>
                        <a:t> </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chữ</a:t>
                      </a:r>
                      <a:r>
                        <a:rPr lang="en-US" sz="1600" b="0" kern="1200" dirty="0">
                          <a:solidFill>
                            <a:schemeClr val="tx1"/>
                          </a:solidFill>
                          <a:effectLst/>
                          <a:latin typeface="Courier New" panose="02070309020205020404" pitchFamily="49" charset="0"/>
                          <a:ea typeface="+mn-ea"/>
                          <a:cs typeface="Courier New" panose="02070309020205020404" pitchFamily="49" charset="0"/>
                        </a:rPr>
                        <a:t> </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nhật</a:t>
                      </a:r>
                      <a:r>
                        <a:rPr lang="en-US" sz="1600" b="0" kern="1200" dirty="0">
                          <a:solidFill>
                            <a:schemeClr val="tx1"/>
                          </a:solidFill>
                          <a:effectLst/>
                          <a:latin typeface="Courier New" panose="02070309020205020404" pitchFamily="49" charset="0"/>
                          <a:ea typeface="+mn-ea"/>
                          <a:cs typeface="Courier New" panose="02070309020205020404" pitchFamily="49" charset="0"/>
                        </a:rPr>
                        <a:t> = </a:t>
                      </a:r>
                    </a:p>
                    <a:p>
                      <a:pPr marL="91440" algn="r" defTabSz="914400" rtl="0" eaLnBrk="1" latinLnBrk="0" hangingPunct="1">
                        <a:lnSpc>
                          <a:spcPct val="100000"/>
                        </a:lnSpc>
                        <a:spcBef>
                          <a:spcPts val="600"/>
                        </a:spcBef>
                        <a:spcAft>
                          <a:spcPts val="0"/>
                        </a:spcAft>
                      </a:pPr>
                      <a:r>
                        <a:rPr lang="en-US" sz="1600" b="1" kern="1200" dirty="0">
                          <a:solidFill>
                            <a:srgbClr val="FF0000"/>
                          </a:solidFill>
                          <a:effectLst/>
                          <a:latin typeface="Courier New" panose="02070309020205020404" pitchFamily="49" charset="0"/>
                          <a:ea typeface="+mn-ea"/>
                          <a:cs typeface="Courier New" panose="02070309020205020404" pitchFamily="49" charset="0"/>
                        </a:rPr>
                        <a:t>{0:.{1}f}</a:t>
                      </a:r>
                      <a:r>
                        <a:rPr lang="en-US" sz="1600" b="0" kern="1200" dirty="0">
                          <a:solidFill>
                            <a:schemeClr val="tx1"/>
                          </a:solidFill>
                          <a:effectLst/>
                          <a:latin typeface="Courier New" panose="02070309020205020404" pitchFamily="49" charset="0"/>
                          <a:ea typeface="+mn-ea"/>
                          <a:cs typeface="Courier New" panose="02070309020205020404" pitchFamily="49" charset="0"/>
                        </a:rPr>
                        <a:t>cm</a:t>
                      </a:r>
                      <a:r>
                        <a:rPr lang="en-US" sz="1600" b="1" kern="1200" dirty="0">
                          <a:solidFill>
                            <a:srgbClr val="FF0000"/>
                          </a:solidFill>
                          <a:effectLst/>
                          <a:latin typeface="Courier New" panose="02070309020205020404" pitchFamily="49" charset="0"/>
                          <a:ea typeface="+mn-ea"/>
                          <a:cs typeface="Courier New" panose="02070309020205020404" pitchFamily="49" charset="0"/>
                        </a:rPr>
                        <a:t>\u00b2</a:t>
                      </a:r>
                      <a:r>
                        <a:rPr lang="en-US" sz="1600" b="0" kern="1200" dirty="0">
                          <a:solidFill>
                            <a:schemeClr val="tx1"/>
                          </a:solidFill>
                          <a:effectLst/>
                          <a:latin typeface="Courier New" panose="02070309020205020404" pitchFamily="49" charset="0"/>
                          <a:ea typeface="+mn-ea"/>
                          <a:cs typeface="Courier New" panose="02070309020205020404" pitchFamily="49" charset="0"/>
                        </a:rPr>
                        <a:t>".format(</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dientich</a:t>
                      </a:r>
                      <a:r>
                        <a:rPr lang="en-US" sz="1600" b="0" kern="1200" dirty="0">
                          <a:solidFill>
                            <a:schemeClr val="tx1"/>
                          </a:solidFill>
                          <a:effectLst/>
                          <a:latin typeface="Courier New" panose="02070309020205020404" pitchFamily="49" charset="0"/>
                          <a:ea typeface="+mn-ea"/>
                          <a:cs typeface="Courier New" panose="02070309020205020404" pitchFamily="49" charset="0"/>
                        </a:rPr>
                        <a:t>, decimals))</a:t>
                      </a:r>
                    </a:p>
                  </a:txBody>
                  <a:tcPr marL="10425" marR="10425" marT="0" marB="0"/>
                </a:tc>
                <a:tc>
                  <a:txBody>
                    <a:bodyPr/>
                    <a:lstStyle/>
                    <a:p>
                      <a:pPr marL="91440" algn="l">
                        <a:lnSpc>
                          <a:spcPct val="110000"/>
                        </a:lnSpc>
                        <a:spcAft>
                          <a:spcPts val="0"/>
                        </a:spcAft>
                      </a:pPr>
                      <a:r>
                        <a:rPr lang="en-US" sz="1600" dirty="0" err="1">
                          <a:solidFill>
                            <a:schemeClr val="tx1"/>
                          </a:solidFill>
                          <a:effectLst/>
                          <a:latin typeface="Courier New" panose="02070309020205020404" pitchFamily="49" charset="0"/>
                          <a:cs typeface="Courier New" panose="02070309020205020404" pitchFamily="49" charset="0"/>
                        </a:rPr>
                        <a:t>Diện</a:t>
                      </a:r>
                      <a:r>
                        <a:rPr lang="en-US" sz="1600" dirty="0">
                          <a:solidFill>
                            <a:schemeClr val="tx1"/>
                          </a:solidFill>
                          <a:effectLst/>
                          <a:latin typeface="Courier New" panose="02070309020205020404" pitchFamily="49" charset="0"/>
                          <a:cs typeface="Courier New" panose="02070309020205020404" pitchFamily="49" charset="0"/>
                        </a:rPr>
                        <a:t> </a:t>
                      </a:r>
                      <a:r>
                        <a:rPr lang="en-US" sz="1600" dirty="0" err="1">
                          <a:solidFill>
                            <a:schemeClr val="tx1"/>
                          </a:solidFill>
                          <a:effectLst/>
                          <a:latin typeface="Courier New" panose="02070309020205020404" pitchFamily="49" charset="0"/>
                          <a:cs typeface="Courier New" panose="02070309020205020404" pitchFamily="49" charset="0"/>
                        </a:rPr>
                        <a:t>tích</a:t>
                      </a:r>
                      <a:r>
                        <a:rPr lang="en-US" sz="1600" dirty="0">
                          <a:solidFill>
                            <a:schemeClr val="tx1"/>
                          </a:solidFill>
                          <a:effectLst/>
                          <a:latin typeface="Courier New" panose="02070309020205020404" pitchFamily="49" charset="0"/>
                          <a:cs typeface="Courier New" panose="02070309020205020404" pitchFamily="49" charset="0"/>
                        </a:rPr>
                        <a:t> </a:t>
                      </a:r>
                      <a:r>
                        <a:rPr lang="en-US" sz="1600" dirty="0" err="1">
                          <a:solidFill>
                            <a:schemeClr val="tx1"/>
                          </a:solidFill>
                          <a:effectLst/>
                          <a:latin typeface="Courier New" panose="02070309020205020404" pitchFamily="49" charset="0"/>
                          <a:cs typeface="Courier New" panose="02070309020205020404" pitchFamily="49" charset="0"/>
                        </a:rPr>
                        <a:t>hình</a:t>
                      </a:r>
                      <a:r>
                        <a:rPr lang="en-US" sz="1600" dirty="0">
                          <a:solidFill>
                            <a:schemeClr val="tx1"/>
                          </a:solidFill>
                          <a:effectLst/>
                          <a:latin typeface="Courier New" panose="02070309020205020404" pitchFamily="49" charset="0"/>
                          <a:cs typeface="Courier New" panose="02070309020205020404" pitchFamily="49" charset="0"/>
                        </a:rPr>
                        <a:t> </a:t>
                      </a:r>
                      <a:r>
                        <a:rPr lang="en-US" sz="1600" dirty="0" err="1">
                          <a:solidFill>
                            <a:schemeClr val="tx1"/>
                          </a:solidFill>
                          <a:effectLst/>
                          <a:latin typeface="Courier New" panose="02070309020205020404" pitchFamily="49" charset="0"/>
                          <a:cs typeface="Courier New" panose="02070309020205020404" pitchFamily="49" charset="0"/>
                        </a:rPr>
                        <a:t>chữ</a:t>
                      </a:r>
                      <a:r>
                        <a:rPr lang="en-US" sz="1600" dirty="0">
                          <a:solidFill>
                            <a:schemeClr val="tx1"/>
                          </a:solidFill>
                          <a:effectLst/>
                          <a:latin typeface="Courier New" panose="02070309020205020404" pitchFamily="49" charset="0"/>
                          <a:cs typeface="Courier New" panose="02070309020205020404" pitchFamily="49" charset="0"/>
                        </a:rPr>
                        <a:t> </a:t>
                      </a:r>
                      <a:r>
                        <a:rPr lang="en-US" sz="1600" dirty="0" err="1">
                          <a:solidFill>
                            <a:schemeClr val="tx1"/>
                          </a:solidFill>
                          <a:effectLst/>
                          <a:latin typeface="Courier New" panose="02070309020205020404" pitchFamily="49" charset="0"/>
                          <a:cs typeface="Courier New" panose="02070309020205020404" pitchFamily="49" charset="0"/>
                        </a:rPr>
                        <a:t>nhật</a:t>
                      </a:r>
                      <a:r>
                        <a:rPr lang="en-US" sz="1600" dirty="0">
                          <a:solidFill>
                            <a:schemeClr val="tx1"/>
                          </a:solidFill>
                          <a:effectLst/>
                          <a:latin typeface="Courier New" panose="02070309020205020404" pitchFamily="49" charset="0"/>
                          <a:cs typeface="Courier New" panose="02070309020205020404" pitchFamily="49" charset="0"/>
                        </a:rPr>
                        <a:t> = 1256</a:t>
                      </a:r>
                      <a:r>
                        <a:rPr lang="en-US" sz="1600" b="1" dirty="0">
                          <a:solidFill>
                            <a:srgbClr val="FF0000"/>
                          </a:solidFill>
                          <a:effectLst/>
                          <a:latin typeface="Courier New" panose="02070309020205020404" pitchFamily="49" charset="0"/>
                          <a:cs typeface="Courier New" panose="02070309020205020404" pitchFamily="49" charset="0"/>
                        </a:rPr>
                        <a:t>.</a:t>
                      </a:r>
                      <a:r>
                        <a:rPr lang="en-US" sz="1600" dirty="0">
                          <a:solidFill>
                            <a:schemeClr val="tx1"/>
                          </a:solidFill>
                          <a:effectLst/>
                          <a:latin typeface="Courier New" panose="02070309020205020404" pitchFamily="49" charset="0"/>
                          <a:cs typeface="Courier New" panose="02070309020205020404" pitchFamily="49" charset="0"/>
                        </a:rPr>
                        <a:t>66cm</a:t>
                      </a:r>
                      <a:r>
                        <a:rPr lang="en-US" sz="1600" b="1" dirty="0">
                          <a:solidFill>
                            <a:srgbClr val="FF0000"/>
                          </a:solidFill>
                          <a:effectLst/>
                          <a:latin typeface="Courier New" panose="02070309020205020404" pitchFamily="49" charset="0"/>
                          <a:cs typeface="Courier New" panose="02070309020205020404" pitchFamily="49" charset="0"/>
                        </a:rPr>
                        <a:t>²</a:t>
                      </a:r>
                      <a:endParaRPr lang="en-US" sz="1600" b="1"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10425" marR="10425" marT="0" marB="0" anchor="b"/>
                </a:tc>
                <a:extLst>
                  <a:ext uri="{0D108BD9-81ED-4DB2-BD59-A6C34878D82A}">
                    <a16:rowId xmlns:a16="http://schemas.microsoft.com/office/drawing/2014/main" val="3216640565"/>
                  </a:ext>
                </a:extLst>
              </a:tr>
              <a:tr h="1023638">
                <a:tc>
                  <a:txBody>
                    <a:bodyPr/>
                    <a:lstStyle/>
                    <a:p>
                      <a:pPr marL="91440" algn="l" defTabSz="914400" rtl="0" eaLnBrk="1" latinLnBrk="0" hangingPunct="1">
                        <a:lnSpc>
                          <a:spcPct val="100000"/>
                        </a:lnSpc>
                        <a:spcBef>
                          <a:spcPts val="600"/>
                        </a:spcBef>
                        <a:spcAft>
                          <a:spcPts val="0"/>
                        </a:spcAft>
                      </a:pPr>
                      <a:r>
                        <a:rPr lang="en-US" sz="1600" b="0" kern="1200" dirty="0" err="1">
                          <a:solidFill>
                            <a:schemeClr val="tx1"/>
                          </a:solidFill>
                          <a:effectLst/>
                          <a:latin typeface="Courier New" panose="02070309020205020404" pitchFamily="49" charset="0"/>
                          <a:ea typeface="+mn-ea"/>
                          <a:cs typeface="Courier New" panose="02070309020205020404" pitchFamily="49" charset="0"/>
                        </a:rPr>
                        <a:t>thetich</a:t>
                      </a:r>
                      <a:r>
                        <a:rPr lang="en-US" sz="1600" b="0" kern="1200" dirty="0">
                          <a:solidFill>
                            <a:schemeClr val="tx1"/>
                          </a:solidFill>
                          <a:effectLst/>
                          <a:latin typeface="Courier New" panose="02070309020205020404" pitchFamily="49" charset="0"/>
                          <a:ea typeface="+mn-ea"/>
                          <a:cs typeface="Courier New" panose="02070309020205020404" pitchFamily="49" charset="0"/>
                        </a:rPr>
                        <a:t> = 1254.725</a:t>
                      </a:r>
                      <a:br>
                        <a:rPr lang="en-US" sz="1600" b="0" kern="1200" dirty="0">
                          <a:solidFill>
                            <a:schemeClr val="tx1"/>
                          </a:solidFill>
                          <a:effectLst/>
                          <a:latin typeface="Courier New" panose="02070309020205020404" pitchFamily="49" charset="0"/>
                          <a:ea typeface="+mn-ea"/>
                          <a:cs typeface="Courier New" panose="02070309020205020404" pitchFamily="49" charset="0"/>
                        </a:rPr>
                      </a:br>
                      <a:r>
                        <a:rPr lang="en-US" sz="1600" b="0" kern="1200" dirty="0">
                          <a:solidFill>
                            <a:schemeClr val="tx1"/>
                          </a:solidFill>
                          <a:effectLst/>
                          <a:latin typeface="Courier New" panose="02070309020205020404" pitchFamily="49" charset="0"/>
                          <a:ea typeface="+mn-ea"/>
                          <a:cs typeface="Courier New" panose="02070309020205020404" pitchFamily="49" charset="0"/>
                        </a:rPr>
                        <a:t>decimals = 3</a:t>
                      </a:r>
                      <a:br>
                        <a:rPr lang="en-US" sz="1600" b="0" kern="1200" dirty="0">
                          <a:solidFill>
                            <a:schemeClr val="tx1"/>
                          </a:solidFill>
                          <a:effectLst/>
                          <a:latin typeface="Courier New" panose="02070309020205020404" pitchFamily="49" charset="0"/>
                          <a:ea typeface="+mn-ea"/>
                          <a:cs typeface="Courier New" panose="02070309020205020404" pitchFamily="49" charset="0"/>
                        </a:rPr>
                      </a:br>
                      <a:r>
                        <a:rPr lang="en-US" sz="1600" b="0" kern="1200" dirty="0">
                          <a:solidFill>
                            <a:schemeClr val="tx1"/>
                          </a:solidFill>
                          <a:effectLst/>
                          <a:latin typeface="Courier New" panose="02070309020205020404" pitchFamily="49" charset="0"/>
                          <a:ea typeface="+mn-ea"/>
                          <a:cs typeface="Courier New" panose="02070309020205020404" pitchFamily="49" charset="0"/>
                        </a:rPr>
                        <a:t>print("</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Thể</a:t>
                      </a:r>
                      <a:r>
                        <a:rPr lang="en-US" sz="1600" b="0" kern="1200" dirty="0">
                          <a:solidFill>
                            <a:schemeClr val="tx1"/>
                          </a:solidFill>
                          <a:effectLst/>
                          <a:latin typeface="Courier New" panose="02070309020205020404" pitchFamily="49" charset="0"/>
                          <a:ea typeface="+mn-ea"/>
                          <a:cs typeface="Courier New" panose="02070309020205020404" pitchFamily="49" charset="0"/>
                        </a:rPr>
                        <a:t> </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tích</a:t>
                      </a:r>
                      <a:r>
                        <a:rPr lang="en-US" sz="1600" b="0" kern="1200" dirty="0">
                          <a:solidFill>
                            <a:schemeClr val="tx1"/>
                          </a:solidFill>
                          <a:effectLst/>
                          <a:latin typeface="Courier New" panose="02070309020205020404" pitchFamily="49" charset="0"/>
                          <a:ea typeface="+mn-ea"/>
                          <a:cs typeface="Courier New" panose="02070309020205020404" pitchFamily="49" charset="0"/>
                        </a:rPr>
                        <a:t> </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hình</a:t>
                      </a:r>
                      <a:r>
                        <a:rPr lang="en-US" sz="1600" b="0" kern="1200" dirty="0">
                          <a:solidFill>
                            <a:schemeClr val="tx1"/>
                          </a:solidFill>
                          <a:effectLst/>
                          <a:latin typeface="Courier New" panose="02070309020205020404" pitchFamily="49" charset="0"/>
                          <a:ea typeface="+mn-ea"/>
                          <a:cs typeface="Courier New" panose="02070309020205020404" pitchFamily="49" charset="0"/>
                        </a:rPr>
                        <a:t> </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trụ</a:t>
                      </a:r>
                      <a:r>
                        <a:rPr lang="en-US" sz="1600" b="0" kern="1200" dirty="0">
                          <a:solidFill>
                            <a:schemeClr val="tx1"/>
                          </a:solidFill>
                          <a:effectLst/>
                          <a:latin typeface="Courier New" panose="02070309020205020404" pitchFamily="49" charset="0"/>
                          <a:ea typeface="+mn-ea"/>
                          <a:cs typeface="Courier New" panose="02070309020205020404" pitchFamily="49" charset="0"/>
                        </a:rPr>
                        <a:t>=</a:t>
                      </a:r>
                    </a:p>
                    <a:p>
                      <a:pPr marL="91440" algn="r" defTabSz="914400" rtl="0" eaLnBrk="1" latinLnBrk="0" hangingPunct="1">
                        <a:lnSpc>
                          <a:spcPct val="100000"/>
                        </a:lnSpc>
                        <a:spcBef>
                          <a:spcPts val="600"/>
                        </a:spcBef>
                        <a:spcAft>
                          <a:spcPts val="0"/>
                        </a:spcAft>
                      </a:pPr>
                      <a:r>
                        <a:rPr lang="en-US" sz="1600" b="0" kern="1200" dirty="0">
                          <a:solidFill>
                            <a:schemeClr val="tx1"/>
                          </a:solidFill>
                          <a:effectLst/>
                          <a:latin typeface="Courier New" panose="02070309020205020404" pitchFamily="49" charset="0"/>
                          <a:ea typeface="+mn-ea"/>
                          <a:cs typeface="Courier New" panose="02070309020205020404" pitchFamily="49" charset="0"/>
                        </a:rPr>
                        <a:t> </a:t>
                      </a:r>
                      <a:r>
                        <a:rPr lang="en-US" sz="1600" b="1" kern="1200" dirty="0">
                          <a:solidFill>
                            <a:srgbClr val="FF0000"/>
                          </a:solidFill>
                          <a:effectLst/>
                          <a:latin typeface="Courier New" panose="02070309020205020404" pitchFamily="49" charset="0"/>
                          <a:ea typeface="+mn-ea"/>
                          <a:cs typeface="Courier New" panose="02070309020205020404" pitchFamily="49" charset="0"/>
                        </a:rPr>
                        <a:t>{0:.{1}f}</a:t>
                      </a:r>
                      <a:r>
                        <a:rPr lang="en-US" sz="1600" b="0" kern="1200" dirty="0">
                          <a:solidFill>
                            <a:schemeClr val="tx1"/>
                          </a:solidFill>
                          <a:effectLst/>
                          <a:latin typeface="Courier New" panose="02070309020205020404" pitchFamily="49" charset="0"/>
                          <a:ea typeface="+mn-ea"/>
                          <a:cs typeface="Courier New" panose="02070309020205020404" pitchFamily="49" charset="0"/>
                        </a:rPr>
                        <a:t>cm</a:t>
                      </a:r>
                      <a:r>
                        <a:rPr lang="en-US" sz="1600" b="1" kern="1200" dirty="0">
                          <a:solidFill>
                            <a:srgbClr val="FF0000"/>
                          </a:solidFill>
                          <a:effectLst/>
                          <a:latin typeface="Courier New" panose="02070309020205020404" pitchFamily="49" charset="0"/>
                          <a:ea typeface="+mn-ea"/>
                          <a:cs typeface="Courier New" panose="02070309020205020404" pitchFamily="49" charset="0"/>
                        </a:rPr>
                        <a:t>\u00b3</a:t>
                      </a:r>
                      <a:r>
                        <a:rPr lang="en-US" sz="1600" b="0" kern="1200" dirty="0">
                          <a:solidFill>
                            <a:schemeClr val="tx1"/>
                          </a:solidFill>
                          <a:effectLst/>
                          <a:latin typeface="Courier New" panose="02070309020205020404" pitchFamily="49" charset="0"/>
                          <a:ea typeface="+mn-ea"/>
                          <a:cs typeface="Courier New" panose="02070309020205020404" pitchFamily="49" charset="0"/>
                        </a:rPr>
                        <a:t>".format(</a:t>
                      </a:r>
                      <a:r>
                        <a:rPr lang="en-US" sz="1600" b="0" kern="1200" dirty="0" err="1">
                          <a:solidFill>
                            <a:schemeClr val="tx1"/>
                          </a:solidFill>
                          <a:effectLst/>
                          <a:latin typeface="Courier New" panose="02070309020205020404" pitchFamily="49" charset="0"/>
                          <a:ea typeface="+mn-ea"/>
                          <a:cs typeface="Courier New" panose="02070309020205020404" pitchFamily="49" charset="0"/>
                        </a:rPr>
                        <a:t>thetich</a:t>
                      </a:r>
                      <a:r>
                        <a:rPr lang="en-US" sz="1600" b="0" kern="1200" dirty="0">
                          <a:solidFill>
                            <a:schemeClr val="tx1"/>
                          </a:solidFill>
                          <a:effectLst/>
                          <a:latin typeface="Courier New" panose="02070309020205020404" pitchFamily="49" charset="0"/>
                          <a:ea typeface="+mn-ea"/>
                          <a:cs typeface="Courier New" panose="02070309020205020404" pitchFamily="49" charset="0"/>
                        </a:rPr>
                        <a:t>, decimals))</a:t>
                      </a:r>
                    </a:p>
                  </a:txBody>
                  <a:tcPr marL="10425" marR="10425" marT="0" marB="0"/>
                </a:tc>
                <a:tc>
                  <a:txBody>
                    <a:bodyPr/>
                    <a:lstStyle/>
                    <a:p>
                      <a:pPr marL="91440" algn="l" defTabSz="914400" rtl="0" eaLnBrk="1" latinLnBrk="0" hangingPunct="1">
                        <a:lnSpc>
                          <a:spcPct val="110000"/>
                        </a:lnSpc>
                        <a:spcBef>
                          <a:spcPts val="600"/>
                        </a:spcBef>
                        <a:spcAft>
                          <a:spcPts val="0"/>
                        </a:spcAft>
                      </a:pPr>
                      <a:r>
                        <a:rPr lang="en-US" sz="1600" kern="1200" dirty="0" err="1">
                          <a:solidFill>
                            <a:schemeClr val="tx1"/>
                          </a:solidFill>
                          <a:effectLst/>
                          <a:latin typeface="Courier New" panose="02070309020205020404" pitchFamily="49" charset="0"/>
                          <a:ea typeface="+mn-ea"/>
                          <a:cs typeface="Courier New" panose="02070309020205020404" pitchFamily="49" charset="0"/>
                        </a:rPr>
                        <a:t>Thể</a:t>
                      </a:r>
                      <a:r>
                        <a:rPr lang="en-US" sz="1600" kern="1200" dirty="0">
                          <a:solidFill>
                            <a:schemeClr val="tx1"/>
                          </a:solidFill>
                          <a:effectLst/>
                          <a:latin typeface="Courier New" panose="02070309020205020404" pitchFamily="49" charset="0"/>
                          <a:ea typeface="+mn-ea"/>
                          <a:cs typeface="Courier New" panose="02070309020205020404" pitchFamily="49" charset="0"/>
                        </a:rPr>
                        <a:t> </a:t>
                      </a:r>
                      <a:r>
                        <a:rPr lang="en-US" sz="1600" kern="1200" dirty="0" err="1">
                          <a:solidFill>
                            <a:schemeClr val="tx1"/>
                          </a:solidFill>
                          <a:effectLst/>
                          <a:latin typeface="Courier New" panose="02070309020205020404" pitchFamily="49" charset="0"/>
                          <a:ea typeface="+mn-ea"/>
                          <a:cs typeface="Courier New" panose="02070309020205020404" pitchFamily="49" charset="0"/>
                        </a:rPr>
                        <a:t>tích</a:t>
                      </a:r>
                      <a:r>
                        <a:rPr lang="en-US" sz="1600" kern="1200" dirty="0">
                          <a:solidFill>
                            <a:schemeClr val="tx1"/>
                          </a:solidFill>
                          <a:effectLst/>
                          <a:latin typeface="Courier New" panose="02070309020205020404" pitchFamily="49" charset="0"/>
                          <a:ea typeface="+mn-ea"/>
                          <a:cs typeface="Courier New" panose="02070309020205020404" pitchFamily="49" charset="0"/>
                        </a:rPr>
                        <a:t> </a:t>
                      </a:r>
                      <a:r>
                        <a:rPr lang="en-US" sz="1600" kern="1200" dirty="0" err="1">
                          <a:solidFill>
                            <a:schemeClr val="tx1"/>
                          </a:solidFill>
                          <a:effectLst/>
                          <a:latin typeface="Courier New" panose="02070309020205020404" pitchFamily="49" charset="0"/>
                          <a:ea typeface="+mn-ea"/>
                          <a:cs typeface="Courier New" panose="02070309020205020404" pitchFamily="49" charset="0"/>
                        </a:rPr>
                        <a:t>hình</a:t>
                      </a:r>
                      <a:r>
                        <a:rPr lang="en-US" sz="1600" kern="1200" dirty="0">
                          <a:solidFill>
                            <a:schemeClr val="tx1"/>
                          </a:solidFill>
                          <a:effectLst/>
                          <a:latin typeface="Courier New" panose="02070309020205020404" pitchFamily="49" charset="0"/>
                          <a:ea typeface="+mn-ea"/>
                          <a:cs typeface="Courier New" panose="02070309020205020404" pitchFamily="49" charset="0"/>
                        </a:rPr>
                        <a:t> </a:t>
                      </a:r>
                      <a:r>
                        <a:rPr lang="en-US" sz="1600" kern="1200" dirty="0" err="1">
                          <a:solidFill>
                            <a:schemeClr val="tx1"/>
                          </a:solidFill>
                          <a:effectLst/>
                          <a:latin typeface="Courier New" panose="02070309020205020404" pitchFamily="49" charset="0"/>
                          <a:ea typeface="+mn-ea"/>
                          <a:cs typeface="Courier New" panose="02070309020205020404" pitchFamily="49" charset="0"/>
                        </a:rPr>
                        <a:t>trụ</a:t>
                      </a:r>
                      <a:r>
                        <a:rPr lang="en-US" sz="1600" kern="1200" dirty="0">
                          <a:solidFill>
                            <a:schemeClr val="tx1"/>
                          </a:solidFill>
                          <a:effectLst/>
                          <a:latin typeface="Courier New" panose="02070309020205020404" pitchFamily="49" charset="0"/>
                          <a:ea typeface="+mn-ea"/>
                          <a:cs typeface="Courier New" panose="02070309020205020404" pitchFamily="49" charset="0"/>
                        </a:rPr>
                        <a:t>= 1254</a:t>
                      </a:r>
                      <a:r>
                        <a:rPr lang="en-US" sz="1600" b="1" kern="1200" dirty="0">
                          <a:solidFill>
                            <a:srgbClr val="FF0000"/>
                          </a:solidFill>
                          <a:effectLst/>
                          <a:latin typeface="Courier New" panose="02070309020205020404" pitchFamily="49" charset="0"/>
                          <a:ea typeface="+mn-ea"/>
                          <a:cs typeface="Courier New" panose="02070309020205020404" pitchFamily="49" charset="0"/>
                        </a:rPr>
                        <a:t>.</a:t>
                      </a:r>
                      <a:r>
                        <a:rPr lang="en-US" sz="1600" kern="1200" dirty="0">
                          <a:solidFill>
                            <a:schemeClr val="tx1"/>
                          </a:solidFill>
                          <a:effectLst/>
                          <a:latin typeface="Courier New" panose="02070309020205020404" pitchFamily="49" charset="0"/>
                          <a:ea typeface="+mn-ea"/>
                          <a:cs typeface="Courier New" panose="02070309020205020404" pitchFamily="49" charset="0"/>
                        </a:rPr>
                        <a:t>725cm</a:t>
                      </a:r>
                      <a:r>
                        <a:rPr lang="en-US" sz="1600" b="1" kern="1200" dirty="0">
                          <a:solidFill>
                            <a:srgbClr val="FF0000"/>
                          </a:solidFill>
                          <a:effectLst/>
                          <a:latin typeface="Courier New" panose="02070309020205020404" pitchFamily="49" charset="0"/>
                          <a:ea typeface="+mn-ea"/>
                          <a:cs typeface="Courier New" panose="02070309020205020404" pitchFamily="49" charset="0"/>
                        </a:rPr>
                        <a:t>³</a:t>
                      </a:r>
                    </a:p>
                  </a:txBody>
                  <a:tcPr marL="10425" marR="10425" marT="0" marB="0" anchor="b"/>
                </a:tc>
                <a:extLst>
                  <a:ext uri="{0D108BD9-81ED-4DB2-BD59-A6C34878D82A}">
                    <a16:rowId xmlns:a16="http://schemas.microsoft.com/office/drawing/2014/main" val="1340518557"/>
                  </a:ext>
                </a:extLst>
              </a:tr>
            </a:tbl>
          </a:graphicData>
        </a:graphic>
      </p:graphicFrame>
    </p:spTree>
    <p:custDataLst>
      <p:tags r:id="rId1"/>
    </p:custDataLst>
    <p:extLst>
      <p:ext uri="{BB962C8B-B14F-4D97-AF65-F5344CB8AC3E}">
        <p14:creationId xmlns:p14="http://schemas.microsoft.com/office/powerpoint/2010/main" val="3410587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dirty="0"/>
              <a:t>Xuất dữ liệu:</a:t>
            </a:r>
          </a:p>
          <a:p>
            <a:pPr lvl="1"/>
            <a:r>
              <a:rPr lang="en-US" altLang="en-US" dirty="0" err="1"/>
              <a:t>Các</a:t>
            </a:r>
            <a:r>
              <a:rPr lang="en-US" altLang="en-US" dirty="0"/>
              <a:t> </a:t>
            </a:r>
            <a:r>
              <a:rPr lang="en-US" altLang="en-US" dirty="0" err="1"/>
              <a:t>định</a:t>
            </a:r>
            <a:r>
              <a:rPr lang="en-US" altLang="en-US" dirty="0"/>
              <a:t> </a:t>
            </a:r>
            <a:r>
              <a:rPr lang="en-US" altLang="en-US" dirty="0" err="1"/>
              <a:t>dạng</a:t>
            </a:r>
            <a:r>
              <a:rPr lang="en-US" altLang="en-US" dirty="0"/>
              <a:t> </a:t>
            </a:r>
            <a:r>
              <a:rPr lang="en-US" altLang="en-US" dirty="0" err="1"/>
              <a:t>xuất</a:t>
            </a:r>
            <a:r>
              <a:rPr lang="en-US" altLang="en-US" dirty="0"/>
              <a:t> </a:t>
            </a:r>
            <a:r>
              <a:rPr lang="en-US" altLang="en-US" dirty="0" err="1"/>
              <a:t>dùng</a:t>
            </a:r>
            <a:r>
              <a:rPr lang="en-US" altLang="en-US" dirty="0"/>
              <a:t> </a:t>
            </a:r>
            <a:r>
              <a:rPr lang="en-US" altLang="en-US" dirty="0" err="1"/>
              <a:t>với</a:t>
            </a:r>
            <a:r>
              <a:rPr lang="en-US" altLang="en-US" dirty="0"/>
              <a:t> Backslash sign (</a:t>
            </a:r>
            <a:r>
              <a:rPr lang="en-US" altLang="en-US" dirty="0" err="1"/>
              <a:t>dấu</a:t>
            </a:r>
            <a:r>
              <a:rPr lang="en-US" altLang="en-US" dirty="0"/>
              <a:t> </a:t>
            </a:r>
            <a:r>
              <a:rPr lang="en-US" altLang="en-US" b="1" dirty="0">
                <a:solidFill>
                  <a:srgbClr val="FF0000"/>
                </a:solidFill>
              </a:rPr>
              <a:t>\</a:t>
            </a:r>
            <a:r>
              <a:rPr lang="en-US" altLang="en-US" dirty="0"/>
              <a:t>):</a:t>
            </a:r>
          </a:p>
          <a:p>
            <a:pPr lvl="2"/>
            <a:r>
              <a:rPr lang="en-US" dirty="0" err="1"/>
              <a:t>Chuỗi</a:t>
            </a:r>
            <a:r>
              <a:rPr lang="en-US" dirty="0"/>
              <a:t> </a:t>
            </a:r>
            <a:r>
              <a:rPr lang="en-US" b="1" dirty="0">
                <a:solidFill>
                  <a:srgbClr val="FF0000"/>
                </a:solidFill>
              </a:rPr>
              <a:t>“\n” </a:t>
            </a:r>
            <a:r>
              <a:rPr lang="en-US" dirty="0" err="1"/>
              <a:t>sử</a:t>
            </a:r>
            <a:r>
              <a:rPr lang="en-US" dirty="0"/>
              <a:t> </a:t>
            </a:r>
            <a:r>
              <a:rPr lang="en-US" dirty="0" err="1"/>
              <a:t>dụng</a:t>
            </a:r>
            <a:r>
              <a:rPr lang="en-US" dirty="0"/>
              <a:t> </a:t>
            </a:r>
            <a:r>
              <a:rPr lang="en-US" dirty="0" err="1"/>
              <a:t>trong</a:t>
            </a:r>
            <a:r>
              <a:rPr lang="en-US" dirty="0"/>
              <a:t> </a:t>
            </a:r>
            <a:r>
              <a:rPr lang="en-US" dirty="0" err="1"/>
              <a:t>hàm</a:t>
            </a:r>
            <a:r>
              <a:rPr lang="en-US" dirty="0"/>
              <a:t> </a:t>
            </a:r>
            <a:r>
              <a:rPr lang="en-US" b="1" dirty="0">
                <a:solidFill>
                  <a:srgbClr val="0000FF"/>
                </a:solidFill>
              </a:rPr>
              <a:t>print</a:t>
            </a:r>
            <a:r>
              <a:rPr lang="en-US" dirty="0"/>
              <a:t> </a:t>
            </a:r>
            <a:r>
              <a:rPr lang="en-US" dirty="0" err="1"/>
              <a:t>để</a:t>
            </a:r>
            <a:r>
              <a:rPr lang="en-US" dirty="0"/>
              <a:t> </a:t>
            </a:r>
            <a:r>
              <a:rPr lang="en-US" dirty="0" err="1"/>
              <a:t>xuống</a:t>
            </a:r>
            <a:r>
              <a:rPr lang="en-US" dirty="0"/>
              <a:t> </a:t>
            </a:r>
            <a:r>
              <a:rPr lang="en-US" dirty="0" err="1"/>
              <a:t>dòng</a:t>
            </a:r>
            <a:r>
              <a:rPr lang="en-US" dirty="0"/>
              <a:t> </a:t>
            </a:r>
            <a:r>
              <a:rPr lang="en-US" dirty="0" err="1"/>
              <a:t>văn</a:t>
            </a:r>
            <a:r>
              <a:rPr lang="en-US" dirty="0"/>
              <a:t> </a:t>
            </a:r>
            <a:r>
              <a:rPr lang="en-US" dirty="0" err="1"/>
              <a:t>bản</a:t>
            </a:r>
            <a:r>
              <a:rPr lang="en-US" dirty="0"/>
              <a:t>.</a:t>
            </a:r>
          </a:p>
          <a:p>
            <a:pPr lvl="2"/>
            <a:r>
              <a:rPr lang="en-US" dirty="0" err="1"/>
              <a:t>Sử</a:t>
            </a:r>
            <a:r>
              <a:rPr lang="en-US" dirty="0"/>
              <a:t> </a:t>
            </a:r>
            <a:r>
              <a:rPr lang="en-US" dirty="0" err="1"/>
              <a:t>dụng</a:t>
            </a:r>
            <a:r>
              <a:rPr lang="en-US" dirty="0"/>
              <a:t> </a:t>
            </a:r>
            <a:r>
              <a:rPr lang="en-US" b="1" dirty="0">
                <a:solidFill>
                  <a:srgbClr val="FF0000"/>
                </a:solidFill>
              </a:rPr>
              <a:t>\</a:t>
            </a:r>
            <a:r>
              <a:rPr lang="en-US" dirty="0"/>
              <a:t> </a:t>
            </a:r>
            <a:r>
              <a:rPr lang="en-US" dirty="0" err="1"/>
              <a:t>trước</a:t>
            </a:r>
            <a:r>
              <a:rPr lang="en-US" dirty="0"/>
              <a:t> </a:t>
            </a:r>
            <a:r>
              <a:rPr lang="en-US" dirty="0" err="1"/>
              <a:t>ký</a:t>
            </a:r>
            <a:r>
              <a:rPr lang="en-US" dirty="0"/>
              <a:t> </a:t>
            </a:r>
            <a:r>
              <a:rPr lang="en-US" dirty="0" err="1"/>
              <a:t>tự</a:t>
            </a:r>
            <a:r>
              <a:rPr lang="en-US" dirty="0"/>
              <a:t> </a:t>
            </a:r>
            <a:r>
              <a:rPr lang="en-US" dirty="0" err="1"/>
              <a:t>đặc</a:t>
            </a:r>
            <a:r>
              <a:rPr lang="en-US" dirty="0"/>
              <a:t> </a:t>
            </a:r>
            <a:r>
              <a:rPr lang="en-US" dirty="0" err="1"/>
              <a:t>biệt</a:t>
            </a:r>
            <a:r>
              <a:rPr lang="en-US" dirty="0"/>
              <a:t>. </a:t>
            </a:r>
            <a:r>
              <a:rPr lang="en-US" dirty="0" err="1"/>
              <a:t>Ví</a:t>
            </a:r>
            <a:r>
              <a:rPr lang="en-US" dirty="0"/>
              <a:t> </a:t>
            </a:r>
            <a:r>
              <a:rPr lang="en-US" dirty="0" err="1"/>
              <a:t>dụ</a:t>
            </a:r>
            <a:r>
              <a:rPr lang="en-US" dirty="0"/>
              <a:t>: </a:t>
            </a:r>
            <a:r>
              <a:rPr lang="en-US" dirty="0">
                <a:solidFill>
                  <a:srgbClr val="0000FF"/>
                </a:solidFill>
              </a:rPr>
              <a:t>print</a:t>
            </a:r>
            <a:r>
              <a:rPr lang="en-US" b="1" dirty="0">
                <a:solidFill>
                  <a:srgbClr val="0000FF"/>
                </a:solidFill>
              </a:rPr>
              <a:t>(“What\'s your age?")</a:t>
            </a:r>
          </a:p>
          <a:p>
            <a:pPr lvl="2"/>
            <a:endParaRPr lang="vi-VN" altLang="en-US" dirty="0"/>
          </a:p>
        </p:txBody>
      </p:sp>
    </p:spTree>
    <p:custDataLst>
      <p:tags r:id="rId1"/>
    </p:custDataLst>
    <p:extLst>
      <p:ext uri="{BB962C8B-B14F-4D97-AF65-F5344CB8AC3E}">
        <p14:creationId xmlns:p14="http://schemas.microsoft.com/office/powerpoint/2010/main" val="382646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Định danh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Ví</a:t>
            </a:r>
            <a:r>
              <a:rPr lang="en-US" altLang="en-US" dirty="0"/>
              <a:t> </a:t>
            </a:r>
            <a:r>
              <a:rPr lang="en-US" altLang="en-US" dirty="0" err="1"/>
              <a:t>dụ</a:t>
            </a:r>
            <a:r>
              <a:rPr lang="en-US" altLang="en-US" dirty="0"/>
              <a:t>:</a:t>
            </a:r>
          </a:p>
          <a:p>
            <a:endParaRPr lang="en-US" altLang="en-US" dirty="0"/>
          </a:p>
        </p:txBody>
      </p:sp>
      <p:graphicFrame>
        <p:nvGraphicFramePr>
          <p:cNvPr id="2" name="Table 2">
            <a:extLst>
              <a:ext uri="{FF2B5EF4-FFF2-40B4-BE49-F238E27FC236}">
                <a16:creationId xmlns:a16="http://schemas.microsoft.com/office/drawing/2014/main" id="{1439C614-2B2E-4D79-9F11-94630DA5EF23}"/>
              </a:ext>
            </a:extLst>
          </p:cNvPr>
          <p:cNvGraphicFramePr>
            <a:graphicFrameLocks noGrp="1"/>
          </p:cNvGraphicFramePr>
          <p:nvPr>
            <p:extLst>
              <p:ext uri="{D42A27DB-BD31-4B8C-83A1-F6EECF244321}">
                <p14:modId xmlns:p14="http://schemas.microsoft.com/office/powerpoint/2010/main" val="721924646"/>
              </p:ext>
            </p:extLst>
          </p:nvPr>
        </p:nvGraphicFramePr>
        <p:xfrm>
          <a:off x="2032000" y="1820069"/>
          <a:ext cx="7664400" cy="3553147"/>
        </p:xfrm>
        <a:graphic>
          <a:graphicData uri="http://schemas.openxmlformats.org/drawingml/2006/table">
            <a:tbl>
              <a:tblPr firstRow="1" bandRow="1">
                <a:tableStyleId>{21E4AEA4-8DFA-4A89-87EB-49C32662AFE0}</a:tableStyleId>
              </a:tblPr>
              <a:tblGrid>
                <a:gridCol w="3832200">
                  <a:extLst>
                    <a:ext uri="{9D8B030D-6E8A-4147-A177-3AD203B41FA5}">
                      <a16:colId xmlns:a16="http://schemas.microsoft.com/office/drawing/2014/main" val="4122184696"/>
                    </a:ext>
                  </a:extLst>
                </a:gridCol>
                <a:gridCol w="3832200">
                  <a:extLst>
                    <a:ext uri="{9D8B030D-6E8A-4147-A177-3AD203B41FA5}">
                      <a16:colId xmlns:a16="http://schemas.microsoft.com/office/drawing/2014/main" val="1734870424"/>
                    </a:ext>
                  </a:extLst>
                </a:gridCol>
              </a:tblGrid>
              <a:tr h="492838">
                <a:tc>
                  <a:txBody>
                    <a:bodyPr/>
                    <a:lstStyle/>
                    <a:p>
                      <a:pPr algn="ctr"/>
                      <a:r>
                        <a:rPr lang="en-US" sz="1800" dirty="0" err="1"/>
                        <a:t>Tên</a:t>
                      </a:r>
                      <a:r>
                        <a:rPr lang="en-US" sz="1800" dirty="0"/>
                        <a:t> </a:t>
                      </a:r>
                      <a:r>
                        <a:rPr lang="en-US" sz="1800" dirty="0" err="1"/>
                        <a:t>đặt</a:t>
                      </a:r>
                      <a:r>
                        <a:rPr lang="en-US" sz="1800" dirty="0"/>
                        <a:t> </a:t>
                      </a:r>
                      <a:r>
                        <a:rPr lang="en-US" sz="1800" dirty="0" err="1"/>
                        <a:t>hợp</a:t>
                      </a:r>
                      <a:r>
                        <a:rPr lang="en-US" sz="1800" dirty="0"/>
                        <a:t> </a:t>
                      </a:r>
                      <a:r>
                        <a:rPr lang="en-US" sz="1800" dirty="0" err="1"/>
                        <a:t>lệ</a:t>
                      </a:r>
                      <a:endParaRPr lang="en-US" sz="1800" dirty="0"/>
                    </a:p>
                  </a:txBody>
                  <a:tcPr anchor="ctr"/>
                </a:tc>
                <a:tc>
                  <a:txBody>
                    <a:bodyPr/>
                    <a:lstStyle/>
                    <a:p>
                      <a:pPr algn="ctr"/>
                      <a:r>
                        <a:rPr lang="en-US" sz="1800" dirty="0" err="1"/>
                        <a:t>Tên</a:t>
                      </a:r>
                      <a:r>
                        <a:rPr lang="en-US" sz="1800" dirty="0"/>
                        <a:t> </a:t>
                      </a:r>
                      <a:r>
                        <a:rPr lang="en-US" sz="1800" dirty="0" err="1"/>
                        <a:t>đặt</a:t>
                      </a:r>
                      <a:r>
                        <a:rPr lang="en-US" sz="1800" dirty="0"/>
                        <a:t> </a:t>
                      </a:r>
                      <a:r>
                        <a:rPr lang="en-US" sz="1800" dirty="0" err="1"/>
                        <a:t>không</a:t>
                      </a:r>
                      <a:r>
                        <a:rPr lang="en-US" sz="1800" dirty="0"/>
                        <a:t> </a:t>
                      </a:r>
                      <a:r>
                        <a:rPr lang="en-US" sz="1800" dirty="0" err="1"/>
                        <a:t>hợp</a:t>
                      </a:r>
                      <a:r>
                        <a:rPr lang="en-US" sz="1800" dirty="0"/>
                        <a:t> </a:t>
                      </a:r>
                      <a:r>
                        <a:rPr lang="en-US" sz="1800" dirty="0" err="1"/>
                        <a:t>lệ</a:t>
                      </a:r>
                      <a:endParaRPr lang="en-US" sz="1800" dirty="0"/>
                    </a:p>
                  </a:txBody>
                  <a:tcPr anchor="ctr"/>
                </a:tc>
                <a:extLst>
                  <a:ext uri="{0D108BD9-81ED-4DB2-BD59-A6C34878D82A}">
                    <a16:rowId xmlns:a16="http://schemas.microsoft.com/office/drawing/2014/main" val="4026491541"/>
                  </a:ext>
                </a:extLst>
              </a:tr>
              <a:tr h="3060309">
                <a:tc>
                  <a:txBody>
                    <a:bodyPr/>
                    <a:lstStyle/>
                    <a:p>
                      <a:pPr marL="640080" lvl="2" algn="just" eaLnBrk="1" hangingPunct="1">
                        <a:spcBef>
                          <a:spcPts val="600"/>
                        </a:spcBef>
                        <a:spcAft>
                          <a:spcPts val="600"/>
                        </a:spcAft>
                      </a:pPr>
                      <a:r>
                        <a:rPr lang="en-US" altLang="en-US" sz="1800" b="0" dirty="0"/>
                        <a:t>X5</a:t>
                      </a:r>
                    </a:p>
                    <a:p>
                      <a:pPr marL="640080" lvl="2" algn="just" eaLnBrk="1" hangingPunct="1">
                        <a:spcBef>
                          <a:spcPts val="600"/>
                        </a:spcBef>
                        <a:spcAft>
                          <a:spcPts val="600"/>
                        </a:spcAft>
                      </a:pPr>
                      <a:r>
                        <a:rPr lang="en-US" altLang="en-US" sz="1800" b="0" dirty="0"/>
                        <a:t>_x</a:t>
                      </a:r>
                    </a:p>
                    <a:p>
                      <a:pPr marL="640080" lvl="2" algn="just" eaLnBrk="1" hangingPunct="1">
                        <a:spcBef>
                          <a:spcPts val="600"/>
                        </a:spcBef>
                        <a:spcAft>
                          <a:spcPts val="600"/>
                        </a:spcAft>
                      </a:pPr>
                      <a:r>
                        <a:rPr lang="en-US" altLang="en-US" sz="1800" b="0" dirty="0"/>
                        <a:t>Spam</a:t>
                      </a:r>
                    </a:p>
                    <a:p>
                      <a:pPr marL="640080" lvl="2" algn="just" eaLnBrk="1" hangingPunct="1">
                        <a:spcBef>
                          <a:spcPts val="600"/>
                        </a:spcBef>
                        <a:spcAft>
                          <a:spcPts val="600"/>
                        </a:spcAft>
                      </a:pPr>
                      <a:r>
                        <a:rPr lang="en-US" altLang="en-US" sz="1800" b="0" dirty="0"/>
                        <a:t>spam</a:t>
                      </a:r>
                    </a:p>
                    <a:p>
                      <a:pPr marL="640080" lvl="2" algn="just" eaLnBrk="1" hangingPunct="1">
                        <a:spcBef>
                          <a:spcPts val="600"/>
                        </a:spcBef>
                        <a:spcAft>
                          <a:spcPts val="600"/>
                        </a:spcAft>
                      </a:pPr>
                      <a:r>
                        <a:rPr lang="en-US" altLang="en-US" sz="1800" b="0" dirty="0" err="1"/>
                        <a:t>spAm</a:t>
                      </a:r>
                      <a:endParaRPr lang="en-US" altLang="en-US" sz="1800" b="0" dirty="0"/>
                    </a:p>
                    <a:p>
                      <a:pPr marL="640080" lvl="2" algn="just" eaLnBrk="1" hangingPunct="1">
                        <a:spcBef>
                          <a:spcPts val="600"/>
                        </a:spcBef>
                        <a:spcAft>
                          <a:spcPts val="600"/>
                        </a:spcAft>
                      </a:pPr>
                      <a:r>
                        <a:rPr lang="en-US" altLang="en-US" sz="1800" b="0" dirty="0" err="1"/>
                        <a:t>total_of_eggs</a:t>
                      </a:r>
                      <a:endParaRPr lang="en-US" altLang="en-US" sz="1800" b="0" dirty="0"/>
                    </a:p>
                    <a:p>
                      <a:pPr marL="640080" lvl="2" algn="just" eaLnBrk="1" hangingPunct="1">
                        <a:spcBef>
                          <a:spcPts val="600"/>
                        </a:spcBef>
                        <a:spcAft>
                          <a:spcPts val="1800"/>
                        </a:spcAft>
                      </a:pPr>
                      <a:r>
                        <a:rPr lang="en-US" altLang="en-US" sz="1800" b="0" dirty="0" err="1"/>
                        <a:t>Total_Of_Eggs</a:t>
                      </a:r>
                      <a:endParaRPr lang="en-US" altLang="en-US" sz="1800" b="0" dirty="0">
                        <a:latin typeface="Consolas" panose="020B0609020204030204" pitchFamily="49" charset="0"/>
                        <a:ea typeface="+mn-ea"/>
                        <a:cs typeface="Courier New" panose="02070309020205020404" pitchFamily="49" charset="0"/>
                      </a:endParaRPr>
                    </a:p>
                  </a:txBody>
                  <a:tcPr/>
                </a:tc>
                <a:tc>
                  <a:txBody>
                    <a:bodyPr/>
                    <a:lstStyle/>
                    <a:p>
                      <a:pPr marL="640080" lvl="2" algn="just" eaLnBrk="1" hangingPunct="1">
                        <a:spcBef>
                          <a:spcPts val="600"/>
                        </a:spcBef>
                        <a:spcAft>
                          <a:spcPts val="600"/>
                        </a:spcAft>
                      </a:pPr>
                      <a:r>
                        <a:rPr lang="en-US" altLang="en-US" sz="1800" kern="0" dirty="0"/>
                        <a:t>9X</a:t>
                      </a:r>
                    </a:p>
                    <a:p>
                      <a:pPr marL="640080" lvl="2" algn="just" eaLnBrk="1" hangingPunct="1">
                        <a:spcBef>
                          <a:spcPts val="600"/>
                        </a:spcBef>
                        <a:spcAft>
                          <a:spcPts val="600"/>
                        </a:spcAft>
                      </a:pPr>
                      <a:r>
                        <a:rPr lang="en-US" altLang="en-US" sz="1800" kern="0" dirty="0"/>
                        <a:t>x#</a:t>
                      </a:r>
                    </a:p>
                    <a:p>
                      <a:pPr marL="640080" lvl="2" algn="just" eaLnBrk="1" hangingPunct="1">
                        <a:spcBef>
                          <a:spcPts val="600"/>
                        </a:spcBef>
                        <a:spcAft>
                          <a:spcPts val="600"/>
                        </a:spcAft>
                      </a:pPr>
                      <a:r>
                        <a:rPr lang="en-US" altLang="en-US" sz="1800" kern="0" dirty="0"/>
                        <a:t>%</a:t>
                      </a:r>
                      <a:r>
                        <a:rPr lang="en-US" altLang="en-US" sz="1800" kern="0" dirty="0" err="1"/>
                        <a:t>LoiNhuan</a:t>
                      </a:r>
                      <a:endParaRPr lang="en-US" altLang="en-US" sz="1800" kern="0" dirty="0"/>
                    </a:p>
                    <a:p>
                      <a:pPr marL="640080" lvl="2" algn="just" eaLnBrk="1" hangingPunct="1">
                        <a:spcBef>
                          <a:spcPts val="600"/>
                        </a:spcBef>
                        <a:spcAft>
                          <a:spcPts val="600"/>
                        </a:spcAft>
                      </a:pPr>
                      <a:r>
                        <a:rPr lang="en-US" altLang="en-US" sz="1800" kern="0" dirty="0"/>
                        <a:t>Nam </a:t>
                      </a:r>
                      <a:r>
                        <a:rPr lang="en-US" altLang="en-US" sz="1800" kern="0" dirty="0" err="1"/>
                        <a:t>Nhuan</a:t>
                      </a:r>
                      <a:endParaRPr lang="en-US" altLang="en-US" sz="1800" kern="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967982125"/>
                  </a:ext>
                </a:extLst>
              </a:tr>
            </a:tbl>
          </a:graphicData>
        </a:graphic>
      </p:graphicFrame>
    </p:spTree>
    <p:custDataLst>
      <p:tags r:id="rId1"/>
    </p:custDataLst>
    <p:extLst>
      <p:ext uri="{BB962C8B-B14F-4D97-AF65-F5344CB8AC3E}">
        <p14:creationId xmlns:p14="http://schemas.microsoft.com/office/powerpoint/2010/main" val="3108085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vi-VN" altLang="en-US" dirty="0"/>
              <a:t>Xuất dữ liệu:</a:t>
            </a:r>
          </a:p>
          <a:p>
            <a:pPr lvl="1"/>
            <a:r>
              <a:rPr lang="en-US" altLang="en-US" dirty="0" err="1"/>
              <a:t>Các</a:t>
            </a:r>
            <a:r>
              <a:rPr lang="en-US" altLang="en-US" dirty="0"/>
              <a:t> </a:t>
            </a:r>
            <a:r>
              <a:rPr lang="en-US" altLang="en-US" dirty="0" err="1"/>
              <a:t>định</a:t>
            </a:r>
            <a:r>
              <a:rPr lang="en-US" altLang="en-US" dirty="0"/>
              <a:t> </a:t>
            </a:r>
            <a:r>
              <a:rPr lang="en-US" altLang="en-US" dirty="0" err="1"/>
              <a:t>dạng</a:t>
            </a:r>
            <a:r>
              <a:rPr lang="en-US" altLang="en-US" dirty="0"/>
              <a:t> </a:t>
            </a:r>
            <a:r>
              <a:rPr lang="en-US" altLang="en-US" dirty="0" err="1"/>
              <a:t>xuất</a:t>
            </a:r>
            <a:r>
              <a:rPr lang="en-US" altLang="en-US" dirty="0"/>
              <a:t> </a:t>
            </a:r>
            <a:r>
              <a:rPr lang="en-US" altLang="en-US" dirty="0" err="1"/>
              <a:t>dùng</a:t>
            </a:r>
            <a:r>
              <a:rPr lang="en-US" altLang="en-US" dirty="0"/>
              <a:t> </a:t>
            </a:r>
            <a:r>
              <a:rPr lang="en-US" altLang="en-US" dirty="0" err="1"/>
              <a:t>với</a:t>
            </a:r>
            <a:r>
              <a:rPr lang="en-US" altLang="en-US" dirty="0"/>
              <a:t> Backslash sign (</a:t>
            </a:r>
            <a:r>
              <a:rPr lang="en-US" altLang="en-US" dirty="0" err="1"/>
              <a:t>dấu</a:t>
            </a:r>
            <a:r>
              <a:rPr lang="en-US" altLang="en-US" dirty="0"/>
              <a:t> </a:t>
            </a:r>
            <a:r>
              <a:rPr lang="en-US" altLang="en-US" b="1" dirty="0">
                <a:solidFill>
                  <a:srgbClr val="FF0000"/>
                </a:solidFill>
              </a:rPr>
              <a:t>\</a:t>
            </a:r>
            <a:r>
              <a:rPr lang="en-US" altLang="en-US" dirty="0"/>
              <a:t>)</a:t>
            </a:r>
            <a:endParaRPr lang="vi-VN" altLang="en-US" dirty="0"/>
          </a:p>
        </p:txBody>
      </p:sp>
      <p:graphicFrame>
        <p:nvGraphicFramePr>
          <p:cNvPr id="5" name="Table 2">
            <a:extLst>
              <a:ext uri="{FF2B5EF4-FFF2-40B4-BE49-F238E27FC236}">
                <a16:creationId xmlns:a16="http://schemas.microsoft.com/office/drawing/2014/main" id="{07BCBBA5-DB35-446F-86C4-F65B91131508}"/>
              </a:ext>
            </a:extLst>
          </p:cNvPr>
          <p:cNvGraphicFramePr>
            <a:graphicFrameLocks noGrp="1"/>
          </p:cNvGraphicFramePr>
          <p:nvPr>
            <p:extLst>
              <p:ext uri="{D42A27DB-BD31-4B8C-83A1-F6EECF244321}">
                <p14:modId xmlns:p14="http://schemas.microsoft.com/office/powerpoint/2010/main" val="2412154408"/>
              </p:ext>
            </p:extLst>
          </p:nvPr>
        </p:nvGraphicFramePr>
        <p:xfrm>
          <a:off x="1363916" y="2276872"/>
          <a:ext cx="4372044" cy="2985557"/>
        </p:xfrm>
        <a:graphic>
          <a:graphicData uri="http://schemas.openxmlformats.org/drawingml/2006/table">
            <a:tbl>
              <a:tblPr firstRow="1" bandRow="1">
                <a:tableStyleId>{93296810-A885-4BE3-A3E7-6D5BEEA58F35}</a:tableStyleId>
              </a:tblPr>
              <a:tblGrid>
                <a:gridCol w="1646271">
                  <a:extLst>
                    <a:ext uri="{9D8B030D-6E8A-4147-A177-3AD203B41FA5}">
                      <a16:colId xmlns:a16="http://schemas.microsoft.com/office/drawing/2014/main" val="4122184696"/>
                    </a:ext>
                  </a:extLst>
                </a:gridCol>
                <a:gridCol w="2725773">
                  <a:extLst>
                    <a:ext uri="{9D8B030D-6E8A-4147-A177-3AD203B41FA5}">
                      <a16:colId xmlns:a16="http://schemas.microsoft.com/office/drawing/2014/main" val="1439014570"/>
                    </a:ext>
                  </a:extLst>
                </a:gridCol>
              </a:tblGrid>
              <a:tr h="421451">
                <a:tc>
                  <a:txBody>
                    <a:bodyPr/>
                    <a:lstStyle/>
                    <a:p>
                      <a:pPr algn="ctr">
                        <a:spcBef>
                          <a:spcPts val="0"/>
                        </a:spcBef>
                        <a:spcAft>
                          <a:spcPts val="0"/>
                        </a:spcAft>
                      </a:pPr>
                      <a:r>
                        <a:rPr lang="en-US" dirty="0" err="1"/>
                        <a:t>Định</a:t>
                      </a:r>
                      <a:r>
                        <a:rPr lang="en-US" dirty="0"/>
                        <a:t> </a:t>
                      </a:r>
                      <a:r>
                        <a:rPr lang="en-US" dirty="0" err="1"/>
                        <a:t>dạng</a:t>
                      </a:r>
                      <a:endParaRPr lang="en-US" dirty="0"/>
                    </a:p>
                  </a:txBody>
                  <a:tcPr anchor="ctr"/>
                </a:tc>
                <a:tc>
                  <a:txBody>
                    <a:bodyPr/>
                    <a:lstStyle/>
                    <a:p>
                      <a:pPr algn="ctr">
                        <a:spcBef>
                          <a:spcPts val="0"/>
                        </a:spcBef>
                        <a:spcAft>
                          <a:spcPts val="0"/>
                        </a:spcAft>
                      </a:pPr>
                      <a:r>
                        <a:rPr lang="vi-VN"/>
                        <a:t>Ý nghĩa</a:t>
                      </a:r>
                      <a:endParaRPr lang="en-US"/>
                    </a:p>
                  </a:txBody>
                  <a:tcPr anchor="ctr"/>
                </a:tc>
                <a:extLst>
                  <a:ext uri="{0D108BD9-81ED-4DB2-BD59-A6C34878D82A}">
                    <a16:rowId xmlns:a16="http://schemas.microsoft.com/office/drawing/2014/main" val="4026491541"/>
                  </a:ext>
                </a:extLst>
              </a:tr>
              <a:tr h="427351">
                <a:tc>
                  <a:txBody>
                    <a:bodyPr/>
                    <a:lstStyle/>
                    <a:p>
                      <a:pPr algn="ctr">
                        <a:lnSpc>
                          <a:spcPct val="110000"/>
                        </a:lnSpc>
                        <a:spcBef>
                          <a:spcPts val="600"/>
                        </a:spcBef>
                        <a:spcAft>
                          <a:spcPts val="600"/>
                        </a:spcAft>
                      </a:pPr>
                      <a:r>
                        <a:rPr lang="en-US" sz="1600" b="1" dirty="0">
                          <a:solidFill>
                            <a:srgbClr val="FF0000"/>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nchor="ctr"/>
                </a:tc>
                <a:tc>
                  <a:txBody>
                    <a:bodyPr/>
                    <a:lstStyle/>
                    <a:p>
                      <a:pPr marL="28575" marR="28575" algn="just">
                        <a:lnSpc>
                          <a:spcPct val="110000"/>
                        </a:lnSpc>
                        <a:spcBef>
                          <a:spcPts val="60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Backslash (\)</a:t>
                      </a:r>
                    </a:p>
                  </a:txBody>
                  <a:tcPr marL="68580" marR="68580" marT="0" marB="0" anchor="ctr"/>
                </a:tc>
                <a:extLst>
                  <a:ext uri="{0D108BD9-81ED-4DB2-BD59-A6C34878D82A}">
                    <a16:rowId xmlns:a16="http://schemas.microsoft.com/office/drawing/2014/main" val="3967982125"/>
                  </a:ext>
                </a:extLst>
              </a:tr>
              <a:tr h="427351">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nchor="ctr"/>
                </a:tc>
                <a:tc>
                  <a:txBody>
                    <a:bodyPr/>
                    <a:lstStyle/>
                    <a:p>
                      <a:pPr marL="28575" marR="28575" algn="just">
                        <a:lnSpc>
                          <a:spcPct val="110000"/>
                        </a:lnSpc>
                        <a:spcBef>
                          <a:spcPts val="60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Single quote (')</a:t>
                      </a:r>
                    </a:p>
                  </a:txBody>
                  <a:tcPr marL="68580" marR="68580" marT="0" marB="0" anchor="ctr"/>
                </a:tc>
                <a:extLst>
                  <a:ext uri="{0D108BD9-81ED-4DB2-BD59-A6C34878D82A}">
                    <a16:rowId xmlns:a16="http://schemas.microsoft.com/office/drawing/2014/main" val="510554057"/>
                  </a:ext>
                </a:extLst>
              </a:tr>
              <a:tr h="427351">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nchor="ctr"/>
                </a:tc>
                <a:tc>
                  <a:txBody>
                    <a:bodyPr/>
                    <a:lstStyle/>
                    <a:p>
                      <a:pPr marL="28575" marR="28575" algn="just">
                        <a:lnSpc>
                          <a:spcPct val="110000"/>
                        </a:lnSpc>
                        <a:spcBef>
                          <a:spcPts val="60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Double quote (")</a:t>
                      </a:r>
                    </a:p>
                  </a:txBody>
                  <a:tcPr marL="68580" marR="68580" marT="0" marB="0" anchor="ctr"/>
                </a:tc>
                <a:extLst>
                  <a:ext uri="{0D108BD9-81ED-4DB2-BD59-A6C34878D82A}">
                    <a16:rowId xmlns:a16="http://schemas.microsoft.com/office/drawing/2014/main" val="2484907235"/>
                  </a:ext>
                </a:extLst>
              </a:tr>
              <a:tr h="427351">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\a</a:t>
                      </a:r>
                    </a:p>
                  </a:txBody>
                  <a:tcPr marL="68580" marR="68580" marT="0" marB="0" anchor="ctr"/>
                </a:tc>
                <a:tc>
                  <a:txBody>
                    <a:bodyPr/>
                    <a:lstStyle/>
                    <a:p>
                      <a:pPr marL="28575" marR="28575" algn="just">
                        <a:lnSpc>
                          <a:spcPct val="110000"/>
                        </a:lnSpc>
                        <a:spcBef>
                          <a:spcPts val="60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ASCII Bell (BEL)</a:t>
                      </a:r>
                    </a:p>
                  </a:txBody>
                  <a:tcPr marL="68580" marR="68580" marT="0" marB="0" anchor="ctr"/>
                </a:tc>
                <a:extLst>
                  <a:ext uri="{0D108BD9-81ED-4DB2-BD59-A6C34878D82A}">
                    <a16:rowId xmlns:a16="http://schemas.microsoft.com/office/drawing/2014/main" val="3161610120"/>
                  </a:ext>
                </a:extLst>
              </a:tr>
              <a:tr h="427351">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\b</a:t>
                      </a:r>
                    </a:p>
                  </a:txBody>
                  <a:tcPr marL="68580" marR="68580" marT="0" marB="0" anchor="ctr"/>
                </a:tc>
                <a:tc>
                  <a:txBody>
                    <a:bodyPr/>
                    <a:lstStyle/>
                    <a:p>
                      <a:pPr marL="28575" marR="28575" algn="just">
                        <a:lnSpc>
                          <a:spcPct val="110000"/>
                        </a:lnSpc>
                        <a:spcBef>
                          <a:spcPts val="60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ASCII Backspace (BS)</a:t>
                      </a:r>
                    </a:p>
                  </a:txBody>
                  <a:tcPr marL="68580" marR="68580" marT="0" marB="0" anchor="ctr"/>
                </a:tc>
                <a:extLst>
                  <a:ext uri="{0D108BD9-81ED-4DB2-BD59-A6C34878D82A}">
                    <a16:rowId xmlns:a16="http://schemas.microsoft.com/office/drawing/2014/main" val="98500075"/>
                  </a:ext>
                </a:extLst>
              </a:tr>
              <a:tr h="427351">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\f</a:t>
                      </a:r>
                    </a:p>
                  </a:txBody>
                  <a:tcPr marL="68580" marR="68580" marT="0" marB="0" anchor="ctr"/>
                </a:tc>
                <a:tc>
                  <a:txBody>
                    <a:bodyPr/>
                    <a:lstStyle/>
                    <a:p>
                      <a:pPr marL="28575" marR="28575" algn="just">
                        <a:lnSpc>
                          <a:spcPct val="110000"/>
                        </a:lnSpc>
                        <a:spcBef>
                          <a:spcPts val="60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ASCII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Formfeed</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(FF)</a:t>
                      </a:r>
                    </a:p>
                  </a:txBody>
                  <a:tcPr marL="68580" marR="68580" marT="0" marB="0" anchor="ctr"/>
                </a:tc>
                <a:extLst>
                  <a:ext uri="{0D108BD9-81ED-4DB2-BD59-A6C34878D82A}">
                    <a16:rowId xmlns:a16="http://schemas.microsoft.com/office/drawing/2014/main" val="1410243008"/>
                  </a:ext>
                </a:extLst>
              </a:tr>
            </a:tbl>
          </a:graphicData>
        </a:graphic>
      </p:graphicFrame>
      <p:graphicFrame>
        <p:nvGraphicFramePr>
          <p:cNvPr id="7" name="Table 2">
            <a:extLst>
              <a:ext uri="{FF2B5EF4-FFF2-40B4-BE49-F238E27FC236}">
                <a16:creationId xmlns:a16="http://schemas.microsoft.com/office/drawing/2014/main" id="{87A438F8-5E56-4041-AD21-08A93395E07E}"/>
              </a:ext>
            </a:extLst>
          </p:cNvPr>
          <p:cNvGraphicFramePr>
            <a:graphicFrameLocks noGrp="1"/>
          </p:cNvGraphicFramePr>
          <p:nvPr>
            <p:extLst>
              <p:ext uri="{D42A27DB-BD31-4B8C-83A1-F6EECF244321}">
                <p14:modId xmlns:p14="http://schemas.microsoft.com/office/powerpoint/2010/main" val="4174477831"/>
              </p:ext>
            </p:extLst>
          </p:nvPr>
        </p:nvGraphicFramePr>
        <p:xfrm>
          <a:off x="5943212" y="2276873"/>
          <a:ext cx="5121340" cy="2985552"/>
        </p:xfrm>
        <a:graphic>
          <a:graphicData uri="http://schemas.openxmlformats.org/drawingml/2006/table">
            <a:tbl>
              <a:tblPr firstRow="1" bandRow="1">
                <a:tableStyleId>{93296810-A885-4BE3-A3E7-6D5BEEA58F35}</a:tableStyleId>
              </a:tblPr>
              <a:tblGrid>
                <a:gridCol w="1620839">
                  <a:extLst>
                    <a:ext uri="{9D8B030D-6E8A-4147-A177-3AD203B41FA5}">
                      <a16:colId xmlns:a16="http://schemas.microsoft.com/office/drawing/2014/main" val="4122184696"/>
                    </a:ext>
                  </a:extLst>
                </a:gridCol>
                <a:gridCol w="3500501">
                  <a:extLst>
                    <a:ext uri="{9D8B030D-6E8A-4147-A177-3AD203B41FA5}">
                      <a16:colId xmlns:a16="http://schemas.microsoft.com/office/drawing/2014/main" val="1439014570"/>
                    </a:ext>
                  </a:extLst>
                </a:gridCol>
              </a:tblGrid>
              <a:tr h="422528">
                <a:tc>
                  <a:txBody>
                    <a:bodyPr/>
                    <a:lstStyle/>
                    <a:p>
                      <a:pPr algn="ctr">
                        <a:spcBef>
                          <a:spcPts val="0"/>
                        </a:spcBef>
                        <a:spcAft>
                          <a:spcPts val="0"/>
                        </a:spcAft>
                      </a:pPr>
                      <a:r>
                        <a:rPr lang="en-US" dirty="0" err="1"/>
                        <a:t>Định</a:t>
                      </a:r>
                      <a:r>
                        <a:rPr lang="en-US" dirty="0"/>
                        <a:t> </a:t>
                      </a:r>
                      <a:r>
                        <a:rPr lang="en-US" dirty="0" err="1"/>
                        <a:t>dạng</a:t>
                      </a:r>
                      <a:endParaRPr lang="en-US" dirty="0"/>
                    </a:p>
                  </a:txBody>
                  <a:tcPr anchor="ctr"/>
                </a:tc>
                <a:tc>
                  <a:txBody>
                    <a:bodyPr/>
                    <a:lstStyle/>
                    <a:p>
                      <a:pPr algn="ctr">
                        <a:spcBef>
                          <a:spcPts val="0"/>
                        </a:spcBef>
                        <a:spcAft>
                          <a:spcPts val="0"/>
                        </a:spcAft>
                      </a:pPr>
                      <a:r>
                        <a:rPr lang="vi-VN" dirty="0"/>
                        <a:t>Ý nghĩa</a:t>
                      </a:r>
                      <a:endParaRPr lang="en-US" dirty="0"/>
                    </a:p>
                  </a:txBody>
                  <a:tcPr anchor="ctr"/>
                </a:tc>
                <a:extLst>
                  <a:ext uri="{0D108BD9-81ED-4DB2-BD59-A6C34878D82A}">
                    <a16:rowId xmlns:a16="http://schemas.microsoft.com/office/drawing/2014/main" val="4026491541"/>
                  </a:ext>
                </a:extLst>
              </a:tr>
              <a:tr h="428443">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\n</a:t>
                      </a:r>
                    </a:p>
                  </a:txBody>
                  <a:tcPr marL="68580" marR="68580" marT="0" marB="0" anchor="ctr"/>
                </a:tc>
                <a:tc>
                  <a:txBody>
                    <a:bodyPr/>
                    <a:lstStyle/>
                    <a:p>
                      <a:pPr marL="28575" marR="28575" algn="just" defTabSz="914400" rtl="0" eaLnBrk="1" latinLnBrk="0" hangingPunct="1">
                        <a:lnSpc>
                          <a:spcPct val="110000"/>
                        </a:lnSpc>
                        <a:spcBef>
                          <a:spcPts val="600"/>
                        </a:spcBef>
                        <a:spcAft>
                          <a:spcPts val="0"/>
                        </a:spcAft>
                      </a:pPr>
                      <a:r>
                        <a:rPr lang="en-US" sz="16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ASCII Linefeed (LF)</a:t>
                      </a:r>
                    </a:p>
                  </a:txBody>
                  <a:tcPr marL="68580" marR="68580" marT="0" marB="0" anchor="ctr"/>
                </a:tc>
                <a:extLst>
                  <a:ext uri="{0D108BD9-81ED-4DB2-BD59-A6C34878D82A}">
                    <a16:rowId xmlns:a16="http://schemas.microsoft.com/office/drawing/2014/main" val="3967982125"/>
                  </a:ext>
                </a:extLst>
              </a:tr>
              <a:tr h="428443">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\r</a:t>
                      </a:r>
                    </a:p>
                  </a:txBody>
                  <a:tcPr marL="68580" marR="68580" marT="0" marB="0" anchor="ctr"/>
                </a:tc>
                <a:tc>
                  <a:txBody>
                    <a:bodyPr/>
                    <a:lstStyle/>
                    <a:p>
                      <a:pPr marL="28575" marR="28575" algn="just" defTabSz="914400" rtl="0" eaLnBrk="1" latinLnBrk="0" hangingPunct="1">
                        <a:lnSpc>
                          <a:spcPct val="110000"/>
                        </a:lnSpc>
                        <a:spcBef>
                          <a:spcPts val="600"/>
                        </a:spcBef>
                        <a:spcAft>
                          <a:spcPts val="0"/>
                        </a:spcAft>
                      </a:pPr>
                      <a:r>
                        <a:rPr lang="en-US" sz="1600" kern="1200">
                          <a:solidFill>
                            <a:schemeClr val="tx1"/>
                          </a:solidFill>
                          <a:effectLst/>
                          <a:latin typeface="Tahoma" panose="020B0604030504040204" pitchFamily="34" charset="0"/>
                          <a:ea typeface="Tahoma" panose="020B0604030504040204" pitchFamily="34" charset="0"/>
                          <a:cs typeface="Tahoma" panose="020B0604030504040204" pitchFamily="34" charset="0"/>
                        </a:rPr>
                        <a:t>ASCII Carriage Return (CR)</a:t>
                      </a:r>
                    </a:p>
                  </a:txBody>
                  <a:tcPr marL="68580" marR="68580" marT="0" marB="0" anchor="ctr"/>
                </a:tc>
                <a:extLst>
                  <a:ext uri="{0D108BD9-81ED-4DB2-BD59-A6C34878D82A}">
                    <a16:rowId xmlns:a16="http://schemas.microsoft.com/office/drawing/2014/main" val="510554057"/>
                  </a:ext>
                </a:extLst>
              </a:tr>
              <a:tr h="428443">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\t</a:t>
                      </a:r>
                    </a:p>
                  </a:txBody>
                  <a:tcPr marL="68580" marR="68580" marT="0" marB="0" anchor="ctr"/>
                </a:tc>
                <a:tc>
                  <a:txBody>
                    <a:bodyPr/>
                    <a:lstStyle/>
                    <a:p>
                      <a:pPr marL="28575" marR="28575" algn="just" defTabSz="914400" rtl="0" eaLnBrk="1" latinLnBrk="0" hangingPunct="1">
                        <a:lnSpc>
                          <a:spcPct val="110000"/>
                        </a:lnSpc>
                        <a:spcBef>
                          <a:spcPts val="600"/>
                        </a:spcBef>
                        <a:spcAft>
                          <a:spcPts val="0"/>
                        </a:spcAft>
                      </a:pPr>
                      <a:r>
                        <a:rPr lang="en-US" sz="1600" kern="1200">
                          <a:solidFill>
                            <a:schemeClr val="tx1"/>
                          </a:solidFill>
                          <a:effectLst/>
                          <a:latin typeface="Tahoma" panose="020B0604030504040204" pitchFamily="34" charset="0"/>
                          <a:ea typeface="Tahoma" panose="020B0604030504040204" pitchFamily="34" charset="0"/>
                          <a:cs typeface="Tahoma" panose="020B0604030504040204" pitchFamily="34" charset="0"/>
                        </a:rPr>
                        <a:t>ASCII Horizontal Tab (TAB)</a:t>
                      </a:r>
                    </a:p>
                  </a:txBody>
                  <a:tcPr marL="68580" marR="68580" marT="0" marB="0" anchor="ctr"/>
                </a:tc>
                <a:extLst>
                  <a:ext uri="{0D108BD9-81ED-4DB2-BD59-A6C34878D82A}">
                    <a16:rowId xmlns:a16="http://schemas.microsoft.com/office/drawing/2014/main" val="2484907235"/>
                  </a:ext>
                </a:extLst>
              </a:tr>
              <a:tr h="428443">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\v</a:t>
                      </a:r>
                    </a:p>
                  </a:txBody>
                  <a:tcPr marL="68580" marR="68580" marT="0" marB="0" anchor="ctr"/>
                </a:tc>
                <a:tc>
                  <a:txBody>
                    <a:bodyPr/>
                    <a:lstStyle/>
                    <a:p>
                      <a:pPr marL="28575" marR="28575" algn="just" defTabSz="914400" rtl="0" eaLnBrk="1" latinLnBrk="0" hangingPunct="1">
                        <a:lnSpc>
                          <a:spcPct val="110000"/>
                        </a:lnSpc>
                        <a:spcBef>
                          <a:spcPts val="600"/>
                        </a:spcBef>
                        <a:spcAft>
                          <a:spcPts val="0"/>
                        </a:spcAft>
                      </a:pPr>
                      <a:r>
                        <a:rPr lang="en-US" sz="1600" kern="1200">
                          <a:solidFill>
                            <a:schemeClr val="tx1"/>
                          </a:solidFill>
                          <a:effectLst/>
                          <a:latin typeface="Tahoma" panose="020B0604030504040204" pitchFamily="34" charset="0"/>
                          <a:ea typeface="Tahoma" panose="020B0604030504040204" pitchFamily="34" charset="0"/>
                          <a:cs typeface="Tahoma" panose="020B0604030504040204" pitchFamily="34" charset="0"/>
                        </a:rPr>
                        <a:t>ASCII Vertical Tab (VT)</a:t>
                      </a:r>
                    </a:p>
                  </a:txBody>
                  <a:tcPr marL="68580" marR="68580" marT="0" marB="0" anchor="ctr"/>
                </a:tc>
                <a:extLst>
                  <a:ext uri="{0D108BD9-81ED-4DB2-BD59-A6C34878D82A}">
                    <a16:rowId xmlns:a16="http://schemas.microsoft.com/office/drawing/2014/main" val="3161610120"/>
                  </a:ext>
                </a:extLst>
              </a:tr>
              <a:tr h="428443">
                <a:tc>
                  <a:txBody>
                    <a:bodyPr/>
                    <a:lstStyle/>
                    <a:p>
                      <a:pPr algn="ctr">
                        <a:lnSpc>
                          <a:spcPct val="110000"/>
                        </a:lnSpc>
                        <a:spcBef>
                          <a:spcPts val="600"/>
                        </a:spcBef>
                        <a:spcAft>
                          <a:spcPts val="600"/>
                        </a:spcAft>
                      </a:pPr>
                      <a:r>
                        <a:rPr lang="en-US" sz="1600" b="1">
                          <a:solidFill>
                            <a:srgbClr val="FF0000"/>
                          </a:solidFill>
                          <a:effectLst/>
                          <a:latin typeface="Tahoma" panose="020B0604030504040204" pitchFamily="34" charset="0"/>
                          <a:ea typeface="Tahoma" panose="020B0604030504040204" pitchFamily="34" charset="0"/>
                          <a:cs typeface="Tahoma" panose="020B0604030504040204" pitchFamily="34" charset="0"/>
                        </a:rPr>
                        <a:t>\ooo</a:t>
                      </a:r>
                    </a:p>
                  </a:txBody>
                  <a:tcPr marL="68580" marR="68580" marT="0" marB="0" anchor="ctr"/>
                </a:tc>
                <a:tc>
                  <a:txBody>
                    <a:bodyPr/>
                    <a:lstStyle/>
                    <a:p>
                      <a:pPr marL="28575" marR="28575" algn="just" defTabSz="914400" rtl="0" eaLnBrk="1" latinLnBrk="0" hangingPunct="1">
                        <a:lnSpc>
                          <a:spcPct val="110000"/>
                        </a:lnSpc>
                        <a:spcBef>
                          <a:spcPts val="600"/>
                        </a:spcBef>
                        <a:spcAft>
                          <a:spcPts val="0"/>
                        </a:spcAft>
                      </a:pPr>
                      <a:r>
                        <a:rPr lang="en-US" sz="1600" kern="1200">
                          <a:solidFill>
                            <a:schemeClr val="tx1"/>
                          </a:solidFill>
                          <a:effectLst/>
                          <a:latin typeface="Tahoma" panose="020B0604030504040204" pitchFamily="34" charset="0"/>
                          <a:ea typeface="Tahoma" panose="020B0604030504040204" pitchFamily="34" charset="0"/>
                          <a:cs typeface="Tahoma" panose="020B0604030504040204" pitchFamily="34" charset="0"/>
                        </a:rPr>
                        <a:t>ASCII character with octal value ooo</a:t>
                      </a:r>
                    </a:p>
                  </a:txBody>
                  <a:tcPr marL="68580" marR="68580" marT="0" marB="0" anchor="ctr"/>
                </a:tc>
                <a:extLst>
                  <a:ext uri="{0D108BD9-81ED-4DB2-BD59-A6C34878D82A}">
                    <a16:rowId xmlns:a16="http://schemas.microsoft.com/office/drawing/2014/main" val="98500075"/>
                  </a:ext>
                </a:extLst>
              </a:tr>
              <a:tr h="420809">
                <a:tc>
                  <a:txBody>
                    <a:bodyPr/>
                    <a:lstStyle/>
                    <a:p>
                      <a:pPr algn="ctr">
                        <a:lnSpc>
                          <a:spcPct val="110000"/>
                        </a:lnSpc>
                        <a:spcBef>
                          <a:spcPts val="600"/>
                        </a:spcBef>
                        <a:spcAft>
                          <a:spcPts val="600"/>
                        </a:spcAft>
                      </a:pPr>
                      <a:r>
                        <a:rPr lang="en-US" sz="1600" b="1" dirty="0">
                          <a:solidFill>
                            <a:srgbClr val="FF0000"/>
                          </a:solidFill>
                          <a:effectLst/>
                          <a:latin typeface="Tahoma" panose="020B0604030504040204" pitchFamily="34" charset="0"/>
                          <a:ea typeface="Tahoma" panose="020B0604030504040204" pitchFamily="34" charset="0"/>
                          <a:cs typeface="Tahoma" panose="020B0604030504040204" pitchFamily="34" charset="0"/>
                        </a:rPr>
                        <a:t>\</a:t>
                      </a:r>
                      <a:r>
                        <a:rPr lang="en-US" sz="1600" b="1"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xhh</a:t>
                      </a:r>
                      <a:r>
                        <a:rPr lang="en-US" sz="1600" b="1" dirty="0">
                          <a:solidFill>
                            <a:srgbClr val="FF0000"/>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nchor="ctr"/>
                </a:tc>
                <a:tc>
                  <a:txBody>
                    <a:bodyPr/>
                    <a:lstStyle/>
                    <a:p>
                      <a:pPr marL="28575" marR="28575" algn="just" defTabSz="914400" rtl="0" eaLnBrk="1" latinLnBrk="0" hangingPunct="1">
                        <a:lnSpc>
                          <a:spcPct val="110000"/>
                        </a:lnSpc>
                        <a:spcBef>
                          <a:spcPts val="600"/>
                        </a:spcBef>
                        <a:spcAft>
                          <a:spcPts val="0"/>
                        </a:spcAft>
                      </a:pPr>
                      <a:r>
                        <a:rPr lang="en-US" sz="16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ASCII character with hex value </a:t>
                      </a:r>
                      <a:r>
                        <a:rPr lang="en-US" sz="160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hh</a:t>
                      </a:r>
                      <a:r>
                        <a:rPr lang="en-US" sz="16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nchor="ctr"/>
                </a:tc>
                <a:extLst>
                  <a:ext uri="{0D108BD9-81ED-4DB2-BD59-A6C34878D82A}">
                    <a16:rowId xmlns:a16="http://schemas.microsoft.com/office/drawing/2014/main" val="1410243008"/>
                  </a:ext>
                </a:extLst>
              </a:tr>
            </a:tbl>
          </a:graphicData>
        </a:graphic>
      </p:graphicFrame>
    </p:spTree>
    <p:custDataLst>
      <p:tags r:id="rId1"/>
    </p:custDataLst>
    <p:extLst>
      <p:ext uri="{BB962C8B-B14F-4D97-AF65-F5344CB8AC3E}">
        <p14:creationId xmlns:p14="http://schemas.microsoft.com/office/powerpoint/2010/main" val="875602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vi-VN" altLang="en-US"/>
              <a:t>6</a:t>
            </a:r>
            <a:r>
              <a:rPr lang="en-US" altLang="en-US"/>
              <a:t>. </a:t>
            </a:r>
            <a:r>
              <a:rPr lang="vi-VN" altLang="en-US"/>
              <a:t>Nhập/xuất dữ liệu trên shell</a:t>
            </a:r>
            <a:endParaRPr lang="en-US" altLang="en-US"/>
          </a:p>
        </p:txBody>
      </p:sp>
      <p:sp>
        <p:nvSpPr>
          <p:cNvPr id="3" name="Content Placeholder 2">
            <a:extLst>
              <a:ext uri="{FF2B5EF4-FFF2-40B4-BE49-F238E27FC236}">
                <a16:creationId xmlns:a16="http://schemas.microsoft.com/office/drawing/2014/main" id="{6A5DC5E9-7FB9-4D2B-9562-7424118BA163}"/>
              </a:ext>
            </a:extLst>
          </p:cNvPr>
          <p:cNvSpPr>
            <a:spLocks noGrp="1"/>
          </p:cNvSpPr>
          <p:nvPr>
            <p:ph idx="1"/>
          </p:nvPr>
        </p:nvSpPr>
        <p:spPr/>
        <p:txBody>
          <a:bodyPr/>
          <a:lstStyle/>
          <a:p>
            <a:r>
              <a:rPr lang="en-US" altLang="en-US" dirty="0" err="1"/>
              <a:t>Nhập</a:t>
            </a:r>
            <a:r>
              <a:rPr lang="vi-VN" altLang="en-US" dirty="0"/>
              <a:t> dữ liệu:</a:t>
            </a:r>
          </a:p>
          <a:p>
            <a:pPr lvl="1"/>
            <a:r>
              <a:rPr lang="en-US" dirty="0" err="1"/>
              <a:t>Hàm</a:t>
            </a:r>
            <a:r>
              <a:rPr lang="en-US" dirty="0"/>
              <a:t> </a:t>
            </a:r>
            <a:r>
              <a:rPr lang="en-US" i="1" dirty="0">
                <a:solidFill>
                  <a:srgbClr val="FF0000"/>
                </a:solidFill>
              </a:rPr>
              <a:t>input</a:t>
            </a:r>
            <a:r>
              <a:rPr lang="en-US" dirty="0"/>
              <a:t> </a:t>
            </a:r>
            <a:r>
              <a:rPr lang="en-US" dirty="0" err="1"/>
              <a:t>cho</a:t>
            </a:r>
            <a:r>
              <a:rPr lang="en-US" dirty="0"/>
              <a:t> </a:t>
            </a:r>
            <a:r>
              <a:rPr lang="en-US" dirty="0" err="1"/>
              <a:t>phép</a:t>
            </a:r>
            <a:r>
              <a:rPr lang="en-US" dirty="0"/>
              <a:t> </a:t>
            </a:r>
            <a:r>
              <a:rPr lang="en-US" dirty="0" err="1"/>
              <a:t>đợi</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kết</a:t>
            </a:r>
            <a:r>
              <a:rPr lang="en-US" dirty="0"/>
              <a:t> </a:t>
            </a:r>
            <a:r>
              <a:rPr lang="en-US" dirty="0" err="1"/>
              <a:t>thúc</a:t>
            </a:r>
            <a:r>
              <a:rPr lang="en-US" dirty="0"/>
              <a:t> </a:t>
            </a:r>
            <a:r>
              <a:rPr lang="en-US" dirty="0" err="1"/>
              <a:t>việc</a:t>
            </a:r>
            <a:r>
              <a:rPr lang="en-US" dirty="0"/>
              <a:t> </a:t>
            </a:r>
            <a:r>
              <a:rPr lang="en-US" dirty="0" err="1"/>
              <a:t>nhập</a:t>
            </a:r>
            <a:r>
              <a:rPr lang="en-US" dirty="0"/>
              <a:t> </a:t>
            </a:r>
            <a:r>
              <a:rPr lang="en-US" dirty="0" err="1"/>
              <a:t>khi</a:t>
            </a:r>
            <a:r>
              <a:rPr lang="en-US" dirty="0"/>
              <a:t> </a:t>
            </a:r>
            <a:r>
              <a:rPr lang="en-US" dirty="0" err="1"/>
              <a:t>phím</a:t>
            </a:r>
            <a:r>
              <a:rPr lang="en-US" dirty="0"/>
              <a:t> ENTER </a:t>
            </a:r>
            <a:r>
              <a:rPr lang="en-US" dirty="0" err="1"/>
              <a:t>được</a:t>
            </a:r>
            <a:r>
              <a:rPr lang="en-US" dirty="0"/>
              <a:t> </a:t>
            </a:r>
            <a:r>
              <a:rPr lang="en-US" dirty="0" err="1"/>
              <a:t>nhấn</a:t>
            </a:r>
            <a:r>
              <a:rPr lang="en-US" dirty="0"/>
              <a:t>. </a:t>
            </a:r>
            <a:r>
              <a:rPr lang="en-US" dirty="0" err="1"/>
              <a:t>Hàm</a:t>
            </a:r>
            <a:r>
              <a:rPr lang="en-US" dirty="0"/>
              <a:t> </a:t>
            </a:r>
            <a:r>
              <a:rPr lang="en-US" dirty="0" err="1"/>
              <a:t>trả</a:t>
            </a:r>
            <a:r>
              <a:rPr lang="en-US" dirty="0"/>
              <a:t> </a:t>
            </a:r>
            <a:r>
              <a:rPr lang="en-US" dirty="0" err="1"/>
              <a:t>về</a:t>
            </a:r>
            <a:r>
              <a:rPr lang="en-US" dirty="0"/>
              <a:t> </a:t>
            </a:r>
            <a:r>
              <a:rPr lang="en-US" dirty="0" err="1"/>
              <a:t>chuỗi</a:t>
            </a:r>
            <a:r>
              <a:rPr lang="en-US" dirty="0"/>
              <a:t> do </a:t>
            </a:r>
            <a:r>
              <a:rPr lang="en-US" dirty="0" err="1"/>
              <a:t>người</a:t>
            </a:r>
            <a:r>
              <a:rPr lang="en-US" dirty="0"/>
              <a:t> </a:t>
            </a:r>
            <a:r>
              <a:rPr lang="en-US" dirty="0" err="1"/>
              <a:t>dùng</a:t>
            </a:r>
            <a:r>
              <a:rPr lang="en-US" dirty="0"/>
              <a:t> </a:t>
            </a:r>
            <a:r>
              <a:rPr lang="en-US" dirty="0" err="1"/>
              <a:t>nhập</a:t>
            </a:r>
            <a:r>
              <a:rPr lang="en-US" dirty="0"/>
              <a:t> </a:t>
            </a:r>
            <a:r>
              <a:rPr lang="en-US" dirty="0" err="1"/>
              <a:t>vào</a:t>
            </a:r>
            <a:r>
              <a:rPr lang="en-US" dirty="0"/>
              <a:t> (</a:t>
            </a:r>
            <a:r>
              <a:rPr lang="en-US" dirty="0" err="1"/>
              <a:t>kể</a:t>
            </a:r>
            <a:r>
              <a:rPr lang="en-US" dirty="0"/>
              <a:t> </a:t>
            </a:r>
            <a:r>
              <a:rPr lang="en-US" dirty="0" err="1"/>
              <a:t>cả</a:t>
            </a:r>
            <a:r>
              <a:rPr lang="en-US" dirty="0"/>
              <a:t> </a:t>
            </a:r>
            <a:r>
              <a:rPr lang="en-US" dirty="0" err="1"/>
              <a:t>khi</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vào</a:t>
            </a:r>
            <a:r>
              <a:rPr lang="en-US" dirty="0"/>
              <a:t> </a:t>
            </a:r>
            <a:r>
              <a:rPr lang="en-US" dirty="0" err="1"/>
              <a:t>đều</a:t>
            </a:r>
            <a:r>
              <a:rPr lang="en-US" dirty="0"/>
              <a:t> </a:t>
            </a:r>
            <a:r>
              <a:rPr lang="en-US" dirty="0" err="1"/>
              <a:t>là</a:t>
            </a:r>
            <a:r>
              <a:rPr lang="en-US" dirty="0"/>
              <a:t> </a:t>
            </a:r>
            <a:r>
              <a:rPr lang="en-US" dirty="0" err="1"/>
              <a:t>ký</a:t>
            </a:r>
            <a:r>
              <a:rPr lang="en-US" dirty="0"/>
              <a:t> </a:t>
            </a:r>
            <a:r>
              <a:rPr lang="en-US" dirty="0" err="1"/>
              <a:t>số</a:t>
            </a:r>
            <a:r>
              <a:rPr lang="en-US" dirty="0"/>
              <a:t>).</a:t>
            </a:r>
          </a:p>
          <a:p>
            <a:pPr lvl="1">
              <a:spcBef>
                <a:spcPts val="600"/>
              </a:spcBef>
            </a:pPr>
            <a:r>
              <a:rPr lang="en-US" dirty="0" err="1"/>
              <a:t>Cú</a:t>
            </a:r>
            <a:r>
              <a:rPr lang="en-US" dirty="0"/>
              <a:t> </a:t>
            </a:r>
            <a:r>
              <a:rPr lang="en-US" dirty="0" err="1"/>
              <a:t>pháp</a:t>
            </a:r>
            <a:r>
              <a:rPr lang="en-US" dirty="0"/>
              <a:t>:		</a:t>
            </a:r>
            <a:r>
              <a:rPr lang="en-US" b="1" dirty="0">
                <a:solidFill>
                  <a:srgbClr val="FF0000"/>
                </a:solidFill>
                <a:latin typeface="Courier New" panose="02070309020205020404" pitchFamily="49" charset="0"/>
                <a:cs typeface="Courier New" panose="02070309020205020404" pitchFamily="49" charset="0"/>
              </a:rPr>
              <a:t>input</a:t>
            </a:r>
            <a:r>
              <a:rPr lang="en-US" i="1" dirty="0">
                <a:solidFill>
                  <a:srgbClr val="FF0000"/>
                </a:solidFill>
                <a:latin typeface="Courier New" panose="02070309020205020404" pitchFamily="49" charset="0"/>
                <a:cs typeface="Courier New" panose="02070309020205020404" pitchFamily="49" charset="0"/>
              </a:rPr>
              <a:t>(prompt)</a:t>
            </a:r>
          </a:p>
          <a:p>
            <a:pPr marL="457200" lvl="1" indent="0">
              <a:spcBef>
                <a:spcPts val="600"/>
              </a:spcBef>
              <a:buNone/>
            </a:pPr>
            <a:r>
              <a:rPr lang="en-US" dirty="0"/>
              <a:t>		</a:t>
            </a:r>
            <a:r>
              <a:rPr lang="en-US" dirty="0" err="1"/>
              <a:t>Trong</a:t>
            </a:r>
            <a:r>
              <a:rPr lang="en-US" dirty="0"/>
              <a:t> </a:t>
            </a:r>
            <a:r>
              <a:rPr lang="en-US" dirty="0" err="1"/>
              <a:t>đó</a:t>
            </a:r>
            <a:r>
              <a:rPr lang="en-US" dirty="0"/>
              <a:t>: </a:t>
            </a:r>
            <a:r>
              <a:rPr lang="en-US" sz="1800" b="0" i="1" dirty="0">
                <a:solidFill>
                  <a:srgbClr val="FF0000"/>
                </a:solidFill>
                <a:latin typeface="Courier New" panose="02070309020205020404" pitchFamily="49" charset="0"/>
                <a:cs typeface="Courier New" panose="02070309020205020404" pitchFamily="49" charset="0"/>
              </a:rPr>
              <a:t>prompt</a:t>
            </a:r>
            <a:r>
              <a:rPr lang="en-US" dirty="0"/>
              <a:t> </a:t>
            </a:r>
            <a:r>
              <a:rPr lang="en-US" dirty="0" err="1"/>
              <a:t>là</a:t>
            </a:r>
            <a:r>
              <a:rPr lang="en-US" dirty="0"/>
              <a:t> </a:t>
            </a:r>
            <a:r>
              <a:rPr lang="en-US" dirty="0" err="1"/>
              <a:t>chuỗi</a:t>
            </a:r>
            <a:r>
              <a:rPr lang="en-US" dirty="0"/>
              <a:t> </a:t>
            </a:r>
            <a:r>
              <a:rPr lang="en-US" dirty="0" err="1"/>
              <a:t>thông</a:t>
            </a:r>
            <a:r>
              <a:rPr lang="en-US" dirty="0"/>
              <a:t> </a:t>
            </a:r>
            <a:r>
              <a:rPr lang="en-US" dirty="0" err="1"/>
              <a:t>báo</a:t>
            </a:r>
            <a:r>
              <a:rPr lang="en-US" dirty="0"/>
              <a:t> </a:t>
            </a:r>
            <a:r>
              <a:rPr lang="en-US" dirty="0" err="1"/>
              <a:t>sẽ</a:t>
            </a:r>
            <a:r>
              <a:rPr lang="en-US" dirty="0"/>
              <a:t> </a:t>
            </a:r>
            <a:r>
              <a:rPr lang="en-US" dirty="0" err="1"/>
              <a:t>được</a:t>
            </a:r>
            <a:r>
              <a:rPr lang="en-US" dirty="0"/>
              <a:t> in </a:t>
            </a:r>
            <a:r>
              <a:rPr lang="en-US" dirty="0" err="1"/>
              <a:t>ra</a:t>
            </a:r>
            <a:r>
              <a:rPr lang="en-US" dirty="0"/>
              <a:t> </a:t>
            </a:r>
            <a:r>
              <a:rPr lang="en-US" dirty="0" err="1"/>
              <a:t>màn</a:t>
            </a:r>
            <a:r>
              <a:rPr lang="en-US" dirty="0"/>
              <a:t> </a:t>
            </a:r>
            <a:r>
              <a:rPr lang="en-US" dirty="0" err="1"/>
              <a:t>hình</a:t>
            </a:r>
            <a:r>
              <a:rPr lang="en-US" dirty="0"/>
              <a:t>.</a:t>
            </a:r>
          </a:p>
          <a:p>
            <a:pPr lvl="1">
              <a:spcBef>
                <a:spcPts val="600"/>
              </a:spcBef>
            </a:pPr>
            <a:r>
              <a:rPr lang="en-US" dirty="0" err="1"/>
              <a:t>Ví</a:t>
            </a:r>
            <a:r>
              <a:rPr lang="en-US" dirty="0"/>
              <a:t> </a:t>
            </a:r>
            <a:r>
              <a:rPr lang="en-US" dirty="0" err="1"/>
              <a:t>dụ</a:t>
            </a:r>
            <a:r>
              <a:rPr lang="en-US" dirty="0"/>
              <a:t>:	</a:t>
            </a:r>
            <a:r>
              <a:rPr lang="en-US" dirty="0">
                <a:latin typeface="Courier New" panose="02070309020205020404" pitchFamily="49" charset="0"/>
                <a:cs typeface="Courier New" panose="02070309020205020404" pitchFamily="49" charset="0"/>
              </a:rPr>
              <a:t>name = </a:t>
            </a:r>
            <a:r>
              <a:rPr lang="en-US" b="1" dirty="0">
                <a:latin typeface="Courier New" panose="02070309020205020404" pitchFamily="49" charset="0"/>
                <a:cs typeface="Courier New" panose="02070309020205020404" pitchFamily="49" charset="0"/>
              </a:rPr>
              <a:t>input</a:t>
            </a:r>
            <a:r>
              <a:rPr lang="en-US" dirty="0">
                <a:latin typeface="Courier New" panose="02070309020205020404" pitchFamily="49" charset="0"/>
                <a:cs typeface="Courier New" panose="02070309020205020404" pitchFamily="49" charset="0"/>
              </a:rPr>
              <a:t>("What is your name: ")</a:t>
            </a:r>
          </a:p>
          <a:p>
            <a:pPr marL="182880" indent="0">
              <a:lnSpc>
                <a:spcPct val="100000"/>
              </a:lnSpc>
              <a:spcBef>
                <a:spcPts val="0"/>
              </a:spcBef>
              <a:spcAft>
                <a:spcPts val="0"/>
              </a:spcAft>
              <a:buNone/>
            </a:pPr>
            <a:r>
              <a:rPr lang="en-US" sz="2800" dirty="0">
                <a:latin typeface="Courier New" panose="02070309020205020404" pitchFamily="49" charset="0"/>
                <a:cs typeface="Courier New" panose="02070309020205020404" pitchFamily="49" charset="0"/>
              </a:rPr>
              <a:t>		</a:t>
            </a:r>
            <a:r>
              <a:rPr lang="en-US" sz="1800" b="0" dirty="0">
                <a:latin typeface="Courier New" panose="02070309020205020404" pitchFamily="49" charset="0"/>
                <a:cs typeface="Courier New" panose="02070309020205020404" pitchFamily="49" charset="0"/>
              </a:rPr>
              <a:t>print("Your name is: " + name)</a:t>
            </a:r>
            <a:endParaRPr lang="en-US" b="0" dirty="0">
              <a:latin typeface="Tahoma" panose="020B0604030504040204" pitchFamily="34" charset="0"/>
              <a:ea typeface="Tahoma" panose="020B0604030504040204" pitchFamily="34" charset="0"/>
              <a:cs typeface="Tahoma" panose="020B0604030504040204" pitchFamily="34" charset="0"/>
            </a:endParaRPr>
          </a:p>
        </p:txBody>
      </p:sp>
    </p:spTree>
    <p:custDataLst>
      <p:tags r:id="rId1"/>
    </p:custDataLst>
    <p:extLst>
      <p:ext uri="{BB962C8B-B14F-4D97-AF65-F5344CB8AC3E}">
        <p14:creationId xmlns:p14="http://schemas.microsoft.com/office/powerpoint/2010/main" val="2329194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F5AFF9-B54A-1915-415F-D4788A6C0A0F}"/>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0440C4EB-234C-635F-CECF-56DF306E2A1A}"/>
              </a:ext>
            </a:extLst>
          </p:cNvPr>
          <p:cNvSpPr>
            <a:spLocks noGrp="1"/>
          </p:cNvSpPr>
          <p:nvPr>
            <p:ph idx="1"/>
          </p:nvPr>
        </p:nvSpPr>
        <p:spPr/>
        <p:txBody>
          <a:bodyPr/>
          <a:lstStyle/>
          <a:p>
            <a:endParaRPr lang="en-US"/>
          </a:p>
        </p:txBody>
      </p:sp>
      <p:pic>
        <p:nvPicPr>
          <p:cNvPr id="7" name="Content Placeholder 8">
            <a:extLst>
              <a:ext uri="{FF2B5EF4-FFF2-40B4-BE49-F238E27FC236}">
                <a16:creationId xmlns:a16="http://schemas.microsoft.com/office/drawing/2014/main" id="{7DF8455C-C60C-41F1-B847-9F257065B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793" y="1268561"/>
            <a:ext cx="304006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Định danh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b="0" dirty="0" err="1"/>
              <a:t>Một</a:t>
            </a:r>
            <a:r>
              <a:rPr lang="en-US" altLang="en-US" b="0" dirty="0"/>
              <a:t> </a:t>
            </a:r>
            <a:r>
              <a:rPr lang="en-US" altLang="en-US" b="0" dirty="0" err="1"/>
              <a:t>số</a:t>
            </a:r>
            <a:r>
              <a:rPr lang="en-US" altLang="en-US" b="0" dirty="0"/>
              <a:t> </a:t>
            </a:r>
            <a:r>
              <a:rPr lang="en-US" altLang="en-US" b="0" dirty="0" err="1"/>
              <a:t>quy</a:t>
            </a:r>
            <a:r>
              <a:rPr lang="en-US" altLang="en-US" b="0" dirty="0"/>
              <a:t> </a:t>
            </a:r>
            <a:r>
              <a:rPr lang="en-US" altLang="en-US" b="0" dirty="0" err="1"/>
              <a:t>tắc</a:t>
            </a:r>
            <a:r>
              <a:rPr lang="en-US" altLang="en-US" b="0" dirty="0"/>
              <a:t> </a:t>
            </a:r>
            <a:r>
              <a:rPr lang="en-US" altLang="en-US" b="0" dirty="0" err="1"/>
              <a:t>đặt</a:t>
            </a:r>
            <a:r>
              <a:rPr lang="en-US" altLang="en-US" b="0" dirty="0"/>
              <a:t> </a:t>
            </a:r>
            <a:r>
              <a:rPr lang="en-US" altLang="en-US" b="0" dirty="0" err="1"/>
              <a:t>tên</a:t>
            </a:r>
            <a:r>
              <a:rPr lang="en-US" altLang="en-US" b="0" dirty="0"/>
              <a:t> (Identifier):</a:t>
            </a:r>
          </a:p>
          <a:p>
            <a:pPr lvl="1"/>
            <a:r>
              <a:rPr lang="en-US" altLang="en-US" b="1" u="sng" dirty="0" err="1"/>
              <a:t>Tên</a:t>
            </a:r>
            <a:r>
              <a:rPr lang="en-US" altLang="en-US" b="1" u="sng" dirty="0"/>
              <a:t> class </a:t>
            </a:r>
            <a:r>
              <a:rPr lang="en-US" altLang="en-US" dirty="0" err="1"/>
              <a:t>bắt</a:t>
            </a:r>
            <a:r>
              <a:rPr lang="en-US" altLang="en-US" dirty="0"/>
              <a:t> </a:t>
            </a:r>
            <a:r>
              <a:rPr lang="en-US" altLang="en-US" dirty="0" err="1"/>
              <a:t>đầu</a:t>
            </a:r>
            <a:r>
              <a:rPr lang="en-US" altLang="en-US" dirty="0"/>
              <a:t> </a:t>
            </a:r>
            <a:r>
              <a:rPr lang="en-US" altLang="en-US" dirty="0" err="1"/>
              <a:t>bằng</a:t>
            </a:r>
            <a:r>
              <a:rPr lang="en-US" altLang="en-US" dirty="0"/>
              <a:t> </a:t>
            </a:r>
            <a:r>
              <a:rPr lang="en-US" altLang="en-US" dirty="0" err="1"/>
              <a:t>chữ</a:t>
            </a:r>
            <a:r>
              <a:rPr lang="en-US" altLang="en-US" dirty="0"/>
              <a:t> </a:t>
            </a:r>
            <a:r>
              <a:rPr lang="en-US" altLang="en-US" dirty="0" err="1"/>
              <a:t>hoa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identifier </a:t>
            </a:r>
            <a:r>
              <a:rPr lang="en-US" altLang="en-US" dirty="0" err="1"/>
              <a:t>khác</a:t>
            </a:r>
            <a:r>
              <a:rPr lang="en-US" altLang="en-US" dirty="0"/>
              <a:t> </a:t>
            </a:r>
            <a:r>
              <a:rPr lang="en-US" altLang="en-US" dirty="0" err="1"/>
              <a:t>bắt</a:t>
            </a:r>
            <a:r>
              <a:rPr lang="en-US" altLang="en-US" dirty="0"/>
              <a:t> </a:t>
            </a:r>
            <a:r>
              <a:rPr lang="en-US" altLang="en-US" dirty="0" err="1"/>
              <a:t>đầu</a:t>
            </a:r>
            <a:r>
              <a:rPr lang="en-US" altLang="en-US" dirty="0"/>
              <a:t> </a:t>
            </a:r>
            <a:r>
              <a:rPr lang="en-US" altLang="en-US" dirty="0" err="1"/>
              <a:t>bằng</a:t>
            </a:r>
            <a:r>
              <a:rPr lang="en-US" altLang="en-US" dirty="0"/>
              <a:t> </a:t>
            </a:r>
            <a:r>
              <a:rPr lang="en-US" altLang="en-US" dirty="0" err="1"/>
              <a:t>chữ</a:t>
            </a:r>
            <a:r>
              <a:rPr lang="en-US" altLang="en-US" dirty="0"/>
              <a:t> </a:t>
            </a:r>
            <a:r>
              <a:rPr lang="en-US" altLang="en-US" dirty="0" err="1"/>
              <a:t>thường</a:t>
            </a:r>
            <a:r>
              <a:rPr lang="en-US" altLang="en-US" dirty="0"/>
              <a:t>.</a:t>
            </a:r>
          </a:p>
          <a:p>
            <a:pPr lvl="1"/>
            <a:r>
              <a:rPr lang="en-US" altLang="en-US" b="1" u="sng" dirty="0" err="1"/>
              <a:t>Tên</a:t>
            </a:r>
            <a:r>
              <a:rPr lang="en-US" altLang="en-US" b="1" u="sng" dirty="0"/>
              <a:t> function </a:t>
            </a:r>
            <a:r>
              <a:rPr lang="en-US" altLang="en-US" dirty="0" err="1"/>
              <a:t>viết</a:t>
            </a:r>
            <a:r>
              <a:rPr lang="en-US" altLang="en-US" dirty="0"/>
              <a:t> </a:t>
            </a:r>
            <a:r>
              <a:rPr lang="en-US" altLang="en-US" dirty="0" err="1"/>
              <a:t>thường</a:t>
            </a:r>
            <a:r>
              <a:rPr lang="en-US" altLang="en-US" dirty="0"/>
              <a:t>, </a:t>
            </a:r>
            <a:r>
              <a:rPr lang="en-US" altLang="en-US" dirty="0" err="1"/>
              <a:t>các</a:t>
            </a:r>
            <a:r>
              <a:rPr lang="en-US" altLang="en-US" dirty="0"/>
              <a:t> </a:t>
            </a:r>
            <a:r>
              <a:rPr lang="en-US" altLang="en-US" dirty="0" err="1"/>
              <a:t>từ</a:t>
            </a:r>
            <a:r>
              <a:rPr lang="en-US" altLang="en-US" dirty="0"/>
              <a:t> </a:t>
            </a:r>
            <a:r>
              <a:rPr lang="en-US" altLang="en-US" dirty="0" err="1"/>
              <a:t>nối</a:t>
            </a:r>
            <a:r>
              <a:rPr lang="en-US" altLang="en-US" dirty="0"/>
              <a:t> </a:t>
            </a:r>
            <a:r>
              <a:rPr lang="en-US" altLang="en-US" dirty="0" err="1"/>
              <a:t>với</a:t>
            </a:r>
            <a:r>
              <a:rPr lang="en-US" altLang="en-US" dirty="0"/>
              <a:t> </a:t>
            </a:r>
            <a:r>
              <a:rPr lang="en-US" altLang="en-US" dirty="0" err="1"/>
              <a:t>nhau</a:t>
            </a:r>
            <a:r>
              <a:rPr lang="en-US" altLang="en-US" dirty="0"/>
              <a:t> </a:t>
            </a:r>
            <a:r>
              <a:rPr lang="en-US" altLang="en-US" dirty="0" err="1"/>
              <a:t>bằng</a:t>
            </a:r>
            <a:r>
              <a:rPr lang="en-US" altLang="en-US" dirty="0"/>
              <a:t> </a:t>
            </a:r>
            <a:r>
              <a:rPr lang="en-US" altLang="en-US" dirty="0" err="1"/>
              <a:t>dấu</a:t>
            </a:r>
            <a:r>
              <a:rPr lang="en-US" altLang="en-US" dirty="0"/>
              <a:t> _</a:t>
            </a:r>
          </a:p>
          <a:p>
            <a:pPr lvl="1"/>
            <a:r>
              <a:rPr lang="en-US" altLang="en-US" b="1" u="sng" dirty="0" err="1"/>
              <a:t>Không</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từ</a:t>
            </a:r>
            <a:r>
              <a:rPr lang="en-US" altLang="en-US" dirty="0"/>
              <a:t> </a:t>
            </a:r>
            <a:r>
              <a:rPr lang="en-US" altLang="en-US" dirty="0" err="1"/>
              <a:t>khóa</a:t>
            </a:r>
            <a:r>
              <a:rPr lang="en-US" altLang="en-US" dirty="0"/>
              <a:t> (keyword) </a:t>
            </a:r>
            <a:r>
              <a:rPr lang="en-US" altLang="en-US" dirty="0" err="1"/>
              <a:t>trong</a:t>
            </a:r>
            <a:r>
              <a:rPr lang="en-US" altLang="en-US" dirty="0"/>
              <a:t> Python </a:t>
            </a:r>
            <a:r>
              <a:rPr lang="en-US" altLang="en-US" dirty="0" err="1"/>
              <a:t>khi</a:t>
            </a:r>
            <a:r>
              <a:rPr lang="en-US" altLang="en-US" dirty="0"/>
              <a:t> </a:t>
            </a:r>
            <a:r>
              <a:rPr lang="en-US" altLang="en-US" dirty="0" err="1"/>
              <a:t>đặt</a:t>
            </a:r>
            <a:r>
              <a:rPr lang="en-US" altLang="en-US" dirty="0"/>
              <a:t> </a:t>
            </a:r>
            <a:r>
              <a:rPr lang="en-US" altLang="en-US" dirty="0" err="1"/>
              <a:t>tên</a:t>
            </a:r>
            <a:r>
              <a:rPr lang="en-US" altLang="en-US" dirty="0"/>
              <a:t> </a:t>
            </a:r>
            <a:r>
              <a:rPr lang="en-US" altLang="en-US" dirty="0" err="1"/>
              <a:t>cho</a:t>
            </a:r>
            <a:r>
              <a:rPr lang="en-US" altLang="en-US" dirty="0"/>
              <a:t> </a:t>
            </a:r>
            <a:r>
              <a:rPr lang="en-US" altLang="en-US" dirty="0" err="1"/>
              <a:t>bất</a:t>
            </a:r>
            <a:r>
              <a:rPr lang="en-US" altLang="en-US" dirty="0"/>
              <a:t> </a:t>
            </a:r>
            <a:r>
              <a:rPr lang="en-US" altLang="en-US" dirty="0" err="1"/>
              <a:t>cứ</a:t>
            </a:r>
            <a:r>
              <a:rPr lang="en-US" altLang="en-US" dirty="0"/>
              <a:t> identifier </a:t>
            </a:r>
            <a:r>
              <a:rPr lang="en-US" altLang="en-US" dirty="0" err="1"/>
              <a:t>nào</a:t>
            </a:r>
            <a:r>
              <a:rPr lang="en-US" altLang="en-US" dirty="0"/>
              <a:t>.</a:t>
            </a:r>
          </a:p>
          <a:p>
            <a:endParaRPr lang="en-US" altLang="en-US" dirty="0"/>
          </a:p>
        </p:txBody>
      </p:sp>
    </p:spTree>
    <p:custDataLst>
      <p:tags r:id="rId1"/>
    </p:custDataLst>
    <p:extLst>
      <p:ext uri="{BB962C8B-B14F-4D97-AF65-F5344CB8AC3E}">
        <p14:creationId xmlns:p14="http://schemas.microsoft.com/office/powerpoint/2010/main" val="3808433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Định danh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b="0" dirty="0" err="1"/>
              <a:t>Các</a:t>
            </a:r>
            <a:r>
              <a:rPr lang="en-US" altLang="en-US" b="0" dirty="0"/>
              <a:t> </a:t>
            </a:r>
            <a:r>
              <a:rPr lang="en-US" altLang="en-US" b="0" dirty="0" err="1"/>
              <a:t>từ</a:t>
            </a:r>
            <a:r>
              <a:rPr lang="en-US" altLang="en-US" b="0" dirty="0"/>
              <a:t> </a:t>
            </a:r>
            <a:r>
              <a:rPr lang="en-US" altLang="en-US" b="0" dirty="0" err="1"/>
              <a:t>khóa</a:t>
            </a:r>
            <a:r>
              <a:rPr lang="en-US" altLang="en-US" b="0" dirty="0"/>
              <a:t> </a:t>
            </a:r>
            <a:r>
              <a:rPr lang="en-US" altLang="en-US" b="0" dirty="0" err="1"/>
              <a:t>trong</a:t>
            </a:r>
            <a:r>
              <a:rPr lang="en-US" altLang="en-US" b="0" dirty="0"/>
              <a:t> Python</a:t>
            </a:r>
          </a:p>
        </p:txBody>
      </p:sp>
      <p:graphicFrame>
        <p:nvGraphicFramePr>
          <p:cNvPr id="5" name="Table 4">
            <a:extLst>
              <a:ext uri="{FF2B5EF4-FFF2-40B4-BE49-F238E27FC236}">
                <a16:creationId xmlns:a16="http://schemas.microsoft.com/office/drawing/2014/main" id="{78A8F5C2-1BE4-42A0-BF84-903AB4D16004}"/>
              </a:ext>
            </a:extLst>
          </p:cNvPr>
          <p:cNvGraphicFramePr>
            <a:graphicFrameLocks noGrp="1"/>
          </p:cNvGraphicFramePr>
          <p:nvPr>
            <p:extLst>
              <p:ext uri="{D42A27DB-BD31-4B8C-83A1-F6EECF244321}">
                <p14:modId xmlns:p14="http://schemas.microsoft.com/office/powerpoint/2010/main" val="2085342235"/>
              </p:ext>
            </p:extLst>
          </p:nvPr>
        </p:nvGraphicFramePr>
        <p:xfrm>
          <a:off x="983432" y="1844824"/>
          <a:ext cx="5542731" cy="4176460"/>
        </p:xfrm>
        <a:graphic>
          <a:graphicData uri="http://schemas.openxmlformats.org/drawingml/2006/table">
            <a:tbl>
              <a:tblPr/>
              <a:tblGrid>
                <a:gridCol w="1847577">
                  <a:extLst>
                    <a:ext uri="{9D8B030D-6E8A-4147-A177-3AD203B41FA5}">
                      <a16:colId xmlns:a16="http://schemas.microsoft.com/office/drawing/2014/main" val="20000"/>
                    </a:ext>
                  </a:extLst>
                </a:gridCol>
                <a:gridCol w="1847577">
                  <a:extLst>
                    <a:ext uri="{9D8B030D-6E8A-4147-A177-3AD203B41FA5}">
                      <a16:colId xmlns:a16="http://schemas.microsoft.com/office/drawing/2014/main" val="20001"/>
                    </a:ext>
                  </a:extLst>
                </a:gridCol>
                <a:gridCol w="1847577">
                  <a:extLst>
                    <a:ext uri="{9D8B030D-6E8A-4147-A177-3AD203B41FA5}">
                      <a16:colId xmlns:a16="http://schemas.microsoft.com/office/drawing/2014/main" val="20002"/>
                    </a:ext>
                  </a:extLst>
                </a:gridCol>
              </a:tblGrid>
              <a:tr h="417646">
                <a:tc>
                  <a:txBody>
                    <a:bodyPr/>
                    <a:lstStyle/>
                    <a:p>
                      <a:pPr fontAlgn="t"/>
                      <a:r>
                        <a:rPr lang="en-US" sz="1600" dirty="0">
                          <a:effectLst/>
                        </a:rPr>
                        <a:t>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exec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not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417646">
                <a:tc>
                  <a:txBody>
                    <a:bodyPr/>
                    <a:lstStyle/>
                    <a:p>
                      <a:pPr fontAlgn="t"/>
                      <a:r>
                        <a:rPr lang="en-US" sz="1600">
                          <a:effectLst/>
                        </a:rPr>
                        <a:t>assert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finally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17646">
                <a:tc>
                  <a:txBody>
                    <a:bodyPr/>
                    <a:lstStyle/>
                    <a:p>
                      <a:pPr fontAlgn="t"/>
                      <a:r>
                        <a:rPr lang="en-US" sz="1600" dirty="0">
                          <a:effectLst/>
                        </a:rPr>
                        <a:t>break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for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pass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17646">
                <a:tc>
                  <a:txBody>
                    <a:bodyPr/>
                    <a:lstStyle/>
                    <a:p>
                      <a:pPr fontAlgn="t"/>
                      <a:r>
                        <a:rPr lang="en-US" sz="1600">
                          <a:effectLst/>
                        </a:rPr>
                        <a:t>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from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print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17646">
                <a:tc>
                  <a:txBody>
                    <a:bodyPr/>
                    <a:lstStyle/>
                    <a:p>
                      <a:pPr fontAlgn="t"/>
                      <a:r>
                        <a:rPr lang="en-US" sz="1600">
                          <a:effectLst/>
                        </a:rPr>
                        <a:t>continue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global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raise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17646">
                <a:tc>
                  <a:txBody>
                    <a:bodyPr/>
                    <a:lstStyle/>
                    <a:p>
                      <a:pPr fontAlgn="t"/>
                      <a:r>
                        <a:rPr lang="en-US" sz="1600">
                          <a:effectLst/>
                        </a:rPr>
                        <a:t>def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return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17646">
                <a:tc>
                  <a:txBody>
                    <a:bodyPr/>
                    <a:lstStyle/>
                    <a:p>
                      <a:pPr fontAlgn="t"/>
                      <a:r>
                        <a:rPr lang="en-US" sz="1600">
                          <a:effectLst/>
                        </a:rPr>
                        <a:t>del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import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417646">
                <a:tc>
                  <a:txBody>
                    <a:bodyPr/>
                    <a:lstStyle/>
                    <a:p>
                      <a:pPr fontAlgn="t"/>
                      <a:r>
                        <a:rPr lang="en-US" sz="1600">
                          <a:effectLst/>
                        </a:rPr>
                        <a:t>elif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while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417646">
                <a:tc>
                  <a:txBody>
                    <a:bodyPr/>
                    <a:lstStyle/>
                    <a:p>
                      <a:pPr fontAlgn="t"/>
                      <a:r>
                        <a:rPr lang="en-US" sz="1600">
                          <a:effectLst/>
                        </a:rPr>
                        <a:t>else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with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417646">
                <a:tc>
                  <a:txBody>
                    <a:bodyPr/>
                    <a:lstStyle/>
                    <a:p>
                      <a:pPr fontAlgn="t"/>
                      <a:r>
                        <a:rPr lang="en-US" sz="1600" dirty="0">
                          <a:effectLst/>
                        </a:rPr>
                        <a:t>except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lambda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yield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ustDataLst>
      <p:tags r:id="rId1"/>
    </p:custDataLst>
    <p:extLst>
      <p:ext uri="{BB962C8B-B14F-4D97-AF65-F5344CB8AC3E}">
        <p14:creationId xmlns:p14="http://schemas.microsoft.com/office/powerpoint/2010/main" val="1313163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buFont typeface="+mj-lt"/>
              <a:buAutoNum type="arabicPeriod"/>
            </a:pPr>
            <a:r>
              <a:rPr lang="en-US" dirty="0" err="1">
                <a:solidFill>
                  <a:schemeClr val="bg1">
                    <a:lumMod val="50000"/>
                  </a:schemeClr>
                </a:solidFill>
              </a:rPr>
              <a:t>Định</a:t>
            </a:r>
            <a:r>
              <a:rPr lang="en-US" dirty="0">
                <a:solidFill>
                  <a:schemeClr val="bg1">
                    <a:lumMod val="50000"/>
                  </a:schemeClr>
                </a:solidFill>
              </a:rPr>
              <a:t> </a:t>
            </a:r>
            <a:r>
              <a:rPr lang="en-US" dirty="0" err="1">
                <a:solidFill>
                  <a:schemeClr val="bg1">
                    <a:lumMod val="50000"/>
                  </a:schemeClr>
                </a:solidFill>
              </a:rPr>
              <a:t>danh</a:t>
            </a:r>
            <a:r>
              <a:rPr lang="en-US" dirty="0">
                <a:solidFill>
                  <a:schemeClr val="bg1">
                    <a:lumMod val="50000"/>
                  </a:schemeClr>
                </a:solidFill>
              </a:rPr>
              <a:t> (Identifier)</a:t>
            </a:r>
          </a:p>
          <a:p>
            <a:pPr marL="450850">
              <a:buFont typeface="+mj-lt"/>
              <a:buAutoNum type="arabicPeriod"/>
            </a:pPr>
            <a:r>
              <a:rPr lang="en-US" dirty="0" err="1"/>
              <a:t>Biến</a:t>
            </a:r>
            <a:r>
              <a:rPr lang="en-US" dirty="0"/>
              <a:t> (Variable)</a:t>
            </a:r>
          </a:p>
          <a:p>
            <a:pPr marL="450850">
              <a:buFont typeface="+mj-lt"/>
              <a:buAutoNum type="arabicPeriod"/>
            </a:pPr>
            <a:r>
              <a:rPr lang="en-US" dirty="0" err="1">
                <a:solidFill>
                  <a:schemeClr val="bg1">
                    <a:lumMod val="50000"/>
                  </a:schemeClr>
                </a:solidFill>
              </a:rPr>
              <a:t>Các</a:t>
            </a:r>
            <a:r>
              <a:rPr lang="en-US" dirty="0">
                <a:solidFill>
                  <a:schemeClr val="bg1">
                    <a:lumMod val="50000"/>
                  </a:schemeClr>
                </a:solidFill>
              </a:rPr>
              <a:t> </a:t>
            </a:r>
            <a:r>
              <a:rPr lang="en-US" dirty="0" err="1">
                <a:solidFill>
                  <a:schemeClr val="bg1">
                    <a:lumMod val="50000"/>
                  </a:schemeClr>
                </a:solidFill>
              </a:rPr>
              <a:t>kiểu</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r>
              <a:rPr lang="en-US" dirty="0">
                <a:solidFill>
                  <a:schemeClr val="bg1">
                    <a:lumMod val="50000"/>
                  </a:schemeClr>
                </a:solidFill>
              </a:rPr>
              <a:t> (Data type)</a:t>
            </a:r>
          </a:p>
          <a:p>
            <a:pPr marL="450850">
              <a:buFont typeface="+mj-lt"/>
              <a:buAutoNum type="arabicPeriod"/>
            </a:pPr>
            <a:r>
              <a:rPr lang="en-US" dirty="0" err="1">
                <a:solidFill>
                  <a:schemeClr val="bg1">
                    <a:lumMod val="50000"/>
                  </a:schemeClr>
                </a:solidFill>
              </a:rPr>
              <a:t>Chuyển</a:t>
            </a:r>
            <a:r>
              <a:rPr lang="en-US" dirty="0">
                <a:solidFill>
                  <a:schemeClr val="bg1">
                    <a:lumMod val="50000"/>
                  </a:schemeClr>
                </a:solidFill>
              </a:rPr>
              <a:t> </a:t>
            </a:r>
            <a:r>
              <a:rPr lang="en-US" dirty="0" err="1">
                <a:solidFill>
                  <a:schemeClr val="bg1">
                    <a:lumMod val="50000"/>
                  </a:schemeClr>
                </a:solidFill>
              </a:rPr>
              <a:t>đổi</a:t>
            </a:r>
            <a:r>
              <a:rPr lang="en-US" dirty="0">
                <a:solidFill>
                  <a:schemeClr val="bg1">
                    <a:lumMod val="50000"/>
                  </a:schemeClr>
                </a:solidFill>
              </a:rPr>
              <a:t> </a:t>
            </a:r>
            <a:r>
              <a:rPr lang="en-US" dirty="0" err="1">
                <a:solidFill>
                  <a:schemeClr val="bg1">
                    <a:lumMod val="50000"/>
                  </a:schemeClr>
                </a:solidFill>
              </a:rPr>
              <a:t>kiểu</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endParaRPr lang="en-US" dirty="0">
              <a:solidFill>
                <a:schemeClr val="bg1">
                  <a:lumMod val="50000"/>
                </a:schemeClr>
              </a:solidFill>
            </a:endParaRPr>
          </a:p>
          <a:p>
            <a:pPr marL="450850">
              <a:buFont typeface="+mj-lt"/>
              <a:buAutoNum type="arabicPeriod"/>
            </a:pPr>
            <a:r>
              <a:rPr lang="en-US" dirty="0" err="1">
                <a:solidFill>
                  <a:schemeClr val="bg1">
                    <a:lumMod val="50000"/>
                  </a:schemeClr>
                </a:solidFill>
              </a:rPr>
              <a:t>Chú</a:t>
            </a:r>
            <a:r>
              <a:rPr lang="en-US" dirty="0">
                <a:solidFill>
                  <a:schemeClr val="bg1">
                    <a:lumMod val="50000"/>
                  </a:schemeClr>
                </a:solidFill>
              </a:rPr>
              <a:t> </a:t>
            </a:r>
            <a:r>
              <a:rPr lang="en-US" dirty="0" err="1">
                <a:solidFill>
                  <a:schemeClr val="bg1">
                    <a:lumMod val="50000"/>
                  </a:schemeClr>
                </a:solidFill>
              </a:rPr>
              <a:t>thích</a:t>
            </a:r>
            <a:r>
              <a:rPr lang="en-US" dirty="0">
                <a:solidFill>
                  <a:schemeClr val="bg1">
                    <a:lumMod val="50000"/>
                  </a:schemeClr>
                </a:solidFill>
              </a:rPr>
              <a:t> </a:t>
            </a:r>
            <a:r>
              <a:rPr lang="en-US" dirty="0" err="1">
                <a:solidFill>
                  <a:schemeClr val="bg1">
                    <a:lumMod val="50000"/>
                  </a:schemeClr>
                </a:solidFill>
              </a:rPr>
              <a:t>trong</a:t>
            </a:r>
            <a:r>
              <a:rPr lang="en-US" dirty="0">
                <a:solidFill>
                  <a:schemeClr val="bg1">
                    <a:lumMod val="50000"/>
                  </a:schemeClr>
                </a:solidFill>
              </a:rPr>
              <a:t> Python (comment)</a:t>
            </a:r>
          </a:p>
          <a:p>
            <a:pPr marL="450850">
              <a:buFont typeface="+mj-lt"/>
              <a:buAutoNum type="arabicPeriod"/>
            </a:pPr>
            <a:r>
              <a:rPr lang="en-US" dirty="0" err="1">
                <a:solidFill>
                  <a:schemeClr val="bg1">
                    <a:lumMod val="50000"/>
                  </a:schemeClr>
                </a:solidFill>
              </a:rPr>
              <a:t>Nhập</a:t>
            </a:r>
            <a:r>
              <a:rPr lang="en-US" dirty="0">
                <a:solidFill>
                  <a:schemeClr val="bg1">
                    <a:lumMod val="50000"/>
                  </a:schemeClr>
                </a:solidFill>
              </a:rPr>
              <a:t>/</a:t>
            </a:r>
            <a:r>
              <a:rPr lang="en-US" dirty="0" err="1">
                <a:solidFill>
                  <a:schemeClr val="bg1">
                    <a:lumMod val="50000"/>
                  </a:schemeClr>
                </a:solidFill>
              </a:rPr>
              <a:t>Xuất</a:t>
            </a:r>
            <a:r>
              <a:rPr lang="en-US" dirty="0">
                <a:solidFill>
                  <a:schemeClr val="bg1">
                    <a:lumMod val="50000"/>
                  </a:schemeClr>
                </a:solidFill>
              </a:rPr>
              <a:t> </a:t>
            </a:r>
            <a:r>
              <a:rPr lang="en-US" dirty="0" err="1">
                <a:solidFill>
                  <a:schemeClr val="bg1">
                    <a:lumMod val="50000"/>
                  </a:schemeClr>
                </a:solidFill>
              </a:rPr>
              <a:t>dữ</a:t>
            </a:r>
            <a:r>
              <a:rPr lang="en-US" dirty="0">
                <a:solidFill>
                  <a:schemeClr val="bg1">
                    <a:lumMod val="50000"/>
                  </a:schemeClr>
                </a:solidFill>
              </a:rPr>
              <a:t> </a:t>
            </a:r>
            <a:r>
              <a:rPr lang="en-US" dirty="0" err="1">
                <a:solidFill>
                  <a:schemeClr val="bg1">
                    <a:lumMod val="50000"/>
                  </a:schemeClr>
                </a:solidFill>
              </a:rPr>
              <a:t>liệu</a:t>
            </a:r>
            <a:r>
              <a:rPr lang="en-US" dirty="0">
                <a:solidFill>
                  <a:schemeClr val="bg1">
                    <a:lumMod val="50000"/>
                  </a:schemeClr>
                </a:solidFill>
              </a:rPr>
              <a:t> </a:t>
            </a:r>
            <a:r>
              <a:rPr lang="en-US" dirty="0" err="1">
                <a:solidFill>
                  <a:schemeClr val="bg1">
                    <a:lumMod val="50000"/>
                  </a:schemeClr>
                </a:solidFill>
              </a:rPr>
              <a:t>trên</a:t>
            </a:r>
            <a:r>
              <a:rPr lang="en-US" dirty="0">
                <a:solidFill>
                  <a:schemeClr val="bg1">
                    <a:lumMod val="50000"/>
                  </a:schemeClr>
                </a:solidFill>
              </a:rPr>
              <a:t> shell (Input/Output)</a:t>
            </a:r>
          </a:p>
        </p:txBody>
      </p:sp>
    </p:spTree>
    <p:custDataLst>
      <p:tags r:id="rId1"/>
    </p:custDataLst>
    <p:extLst>
      <p:ext uri="{BB962C8B-B14F-4D97-AF65-F5344CB8AC3E}">
        <p14:creationId xmlns:p14="http://schemas.microsoft.com/office/powerpoint/2010/main" val="170572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Biến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Khái</a:t>
            </a:r>
            <a:r>
              <a:rPr lang="en-US" altLang="en-US" dirty="0"/>
              <a:t> </a:t>
            </a:r>
            <a:r>
              <a:rPr lang="en-US" altLang="en-US" dirty="0" err="1"/>
              <a:t>niệm</a:t>
            </a:r>
            <a:endParaRPr lang="en-US" altLang="en-US" dirty="0"/>
          </a:p>
          <a:p>
            <a:pPr lvl="1"/>
            <a:r>
              <a:rPr lang="en-US" altLang="en-US" dirty="0" err="1"/>
              <a:t>Là</a:t>
            </a:r>
            <a:r>
              <a:rPr lang="en-US" altLang="en-US" dirty="0"/>
              <a:t> </a:t>
            </a:r>
            <a:r>
              <a:rPr lang="en-US" altLang="en-US" dirty="0" err="1"/>
              <a:t>một</a:t>
            </a:r>
            <a:r>
              <a:rPr lang="en-US" altLang="en-US" dirty="0"/>
              <a:t> </a:t>
            </a:r>
            <a:r>
              <a:rPr lang="en-US" altLang="en-US" dirty="0" err="1"/>
              <a:t>đơn</a:t>
            </a:r>
            <a:r>
              <a:rPr lang="en-US" altLang="en-US" dirty="0"/>
              <a:t> </a:t>
            </a:r>
            <a:r>
              <a:rPr lang="en-US" altLang="en-US" dirty="0" err="1"/>
              <a:t>vị</a:t>
            </a:r>
            <a:r>
              <a:rPr lang="en-US" altLang="en-US" dirty="0"/>
              <a:t> </a:t>
            </a:r>
            <a:r>
              <a:rPr lang="en-US" altLang="en-US" dirty="0" err="1"/>
              <a:t>lưu</a:t>
            </a:r>
            <a:r>
              <a:rPr lang="en-US" altLang="en-US" dirty="0"/>
              <a:t> </a:t>
            </a:r>
            <a:r>
              <a:rPr lang="en-US" altLang="en-US" dirty="0" err="1"/>
              <a:t>trữ</a:t>
            </a:r>
            <a:r>
              <a:rPr lang="en-US" altLang="en-US" dirty="0"/>
              <a:t> </a:t>
            </a:r>
            <a:r>
              <a:rPr lang="en-US" altLang="en-US" dirty="0" err="1"/>
              <a:t>trên</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của</a:t>
            </a:r>
            <a:r>
              <a:rPr lang="en-US" altLang="en-US" dirty="0"/>
              <a:t> </a:t>
            </a:r>
            <a:r>
              <a:rPr lang="en-US" altLang="en-US" dirty="0" err="1"/>
              <a:t>máy</a:t>
            </a:r>
            <a:r>
              <a:rPr lang="en-US" altLang="en-US" dirty="0"/>
              <a:t> </a:t>
            </a:r>
            <a:r>
              <a:rPr lang="en-US" altLang="en-US" dirty="0" err="1"/>
              <a:t>tính</a:t>
            </a:r>
            <a:r>
              <a:rPr lang="en-US" altLang="en-US" dirty="0"/>
              <a:t>, </a:t>
            </a:r>
            <a:r>
              <a:rPr lang="en-US" altLang="en-US" dirty="0" err="1"/>
              <a:t>lưu</a:t>
            </a:r>
            <a:r>
              <a:rPr lang="en-US" altLang="en-US" dirty="0"/>
              <a:t> </a:t>
            </a:r>
            <a:r>
              <a:rPr lang="en-US" altLang="en-US" dirty="0" err="1"/>
              <a:t>trữ</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được</a:t>
            </a:r>
            <a:r>
              <a:rPr lang="en-US" altLang="en-US" dirty="0"/>
              <a:t> </a:t>
            </a:r>
            <a:r>
              <a:rPr lang="en-US" altLang="en-US" dirty="0" err="1"/>
              <a:t>dùng</a:t>
            </a:r>
            <a:r>
              <a:rPr lang="en-US" altLang="en-US" dirty="0"/>
              <a:t> </a:t>
            </a:r>
            <a:r>
              <a:rPr lang="en-US" altLang="en-US" dirty="0" err="1"/>
              <a:t>để</a:t>
            </a:r>
            <a:r>
              <a:rPr lang="en-US" altLang="en-US" dirty="0"/>
              <a:t> </a:t>
            </a:r>
            <a:r>
              <a:rPr lang="en-US" altLang="en-US" dirty="0" err="1"/>
              <a:t>tính</a:t>
            </a:r>
            <a:r>
              <a:rPr lang="en-US" altLang="en-US" dirty="0"/>
              <a:t> </a:t>
            </a:r>
            <a:r>
              <a:rPr lang="en-US" altLang="en-US" dirty="0" err="1"/>
              <a:t>toán</a:t>
            </a:r>
            <a:r>
              <a:rPr lang="en-US" altLang="en-US" dirty="0"/>
              <a:t> </a:t>
            </a:r>
            <a:r>
              <a:rPr lang="en-US" altLang="en-US" dirty="0" err="1"/>
              <a:t>xử</a:t>
            </a:r>
            <a:r>
              <a:rPr lang="en-US" altLang="en-US" dirty="0"/>
              <a:t> </a:t>
            </a:r>
            <a:r>
              <a:rPr lang="en-US" altLang="en-US" dirty="0" err="1"/>
              <a:t>lý</a:t>
            </a:r>
            <a:r>
              <a:rPr lang="en-US" altLang="en-US" dirty="0"/>
              <a:t>.</a:t>
            </a:r>
          </a:p>
          <a:p>
            <a:pPr lvl="1"/>
            <a:r>
              <a:rPr lang="en-US" altLang="en-US" dirty="0" err="1"/>
              <a:t>Biến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lưu</a:t>
            </a:r>
            <a:r>
              <a:rPr lang="en-US" altLang="en-US" dirty="0"/>
              <a:t> </a:t>
            </a:r>
            <a:r>
              <a:rPr lang="en-US" altLang="en-US" dirty="0" err="1"/>
              <a:t>trữ</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dạng</a:t>
            </a:r>
            <a:r>
              <a:rPr lang="en-US" altLang="en-US" dirty="0"/>
              <a:t> </a:t>
            </a:r>
            <a:r>
              <a:rPr lang="en-US" altLang="en-US" dirty="0" err="1"/>
              <a:t>chuỗi</a:t>
            </a:r>
            <a:r>
              <a:rPr lang="en-US" altLang="en-US" dirty="0"/>
              <a:t>, </a:t>
            </a:r>
            <a:r>
              <a:rPr lang="en-US" altLang="en-US" dirty="0" err="1"/>
              <a:t>dạng</a:t>
            </a:r>
            <a:r>
              <a:rPr lang="en-US" altLang="en-US" dirty="0"/>
              <a:t> </a:t>
            </a:r>
            <a:r>
              <a:rPr lang="en-US" altLang="en-US" dirty="0" err="1"/>
              <a:t>số</a:t>
            </a:r>
            <a:r>
              <a:rPr lang="en-US" altLang="en-US" dirty="0"/>
              <a:t>,…</a:t>
            </a:r>
          </a:p>
          <a:p>
            <a:pPr lvl="1"/>
            <a:r>
              <a:rPr lang="en-US" altLang="en-US" dirty="0" err="1"/>
              <a:t>Bằng</a:t>
            </a:r>
            <a:r>
              <a:rPr lang="en-US" altLang="en-US" dirty="0"/>
              <a:t> </a:t>
            </a:r>
            <a:r>
              <a:rPr lang="en-US" altLang="en-US" dirty="0" err="1"/>
              <a:t>cách</a:t>
            </a:r>
            <a:r>
              <a:rPr lang="en-US" altLang="en-US" dirty="0"/>
              <a:t> </a:t>
            </a:r>
            <a:r>
              <a:rPr lang="en-US" altLang="en-US" dirty="0" err="1"/>
              <a:t>gán</a:t>
            </a:r>
            <a:r>
              <a:rPr lang="en-US" altLang="en-US" dirty="0"/>
              <a:t> </a:t>
            </a:r>
            <a:r>
              <a:rPr lang="en-US" altLang="en-US" dirty="0" err="1"/>
              <a:t>các</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khác</a:t>
            </a:r>
            <a:r>
              <a:rPr lang="en-US" altLang="en-US" dirty="0"/>
              <a:t> </a:t>
            </a:r>
            <a:r>
              <a:rPr lang="en-US" altLang="en-US" dirty="0" err="1"/>
              <a:t>nhau</a:t>
            </a:r>
            <a:r>
              <a:rPr lang="en-US" altLang="en-US" dirty="0"/>
              <a:t> </a:t>
            </a:r>
            <a:r>
              <a:rPr lang="en-US" altLang="en-US" dirty="0" err="1"/>
              <a:t>cho</a:t>
            </a:r>
            <a:r>
              <a:rPr lang="en-US" altLang="en-US" dirty="0"/>
              <a:t> </a:t>
            </a:r>
            <a:r>
              <a:rPr lang="en-US" altLang="en-US" dirty="0" err="1"/>
              <a:t>biến</a:t>
            </a:r>
            <a:r>
              <a:rPr lang="en-US" altLang="en-US" dirty="0"/>
              <a:t>, ta </a:t>
            </a:r>
            <a:r>
              <a:rPr lang="en-US" altLang="en-US" dirty="0" err="1"/>
              <a:t>tạo</a:t>
            </a:r>
            <a:r>
              <a:rPr lang="en-US" altLang="en-US" dirty="0"/>
              <a:t> </a:t>
            </a:r>
            <a:r>
              <a:rPr lang="en-US" altLang="en-US" dirty="0" err="1"/>
              <a:t>ra</a:t>
            </a:r>
            <a:r>
              <a:rPr lang="en-US" altLang="en-US" dirty="0"/>
              <a:t> </a:t>
            </a:r>
            <a:r>
              <a:rPr lang="en-US" altLang="en-US" dirty="0" err="1"/>
              <a:t>các</a:t>
            </a:r>
            <a:r>
              <a:rPr lang="en-US" altLang="en-US" dirty="0"/>
              <a:t> </a:t>
            </a:r>
            <a:r>
              <a:rPr lang="en-US" altLang="en-US" dirty="0" err="1"/>
              <a:t>biến</a:t>
            </a:r>
            <a:r>
              <a:rPr lang="en-US" altLang="en-US" dirty="0"/>
              <a:t> </a:t>
            </a:r>
            <a:r>
              <a:rPr lang="en-US" altLang="en-US" dirty="0" err="1"/>
              <a:t>kiểu</a:t>
            </a:r>
            <a:r>
              <a:rPr lang="en-US" altLang="en-US" dirty="0"/>
              <a:t> </a:t>
            </a:r>
            <a:r>
              <a:rPr lang="en-US" altLang="en-US" dirty="0" err="1"/>
              <a:t>số</a:t>
            </a:r>
            <a:r>
              <a:rPr lang="en-US" altLang="en-US" dirty="0"/>
              <a:t> </a:t>
            </a:r>
            <a:r>
              <a:rPr lang="en-US" altLang="en-US" dirty="0" err="1"/>
              <a:t>nguyên</a:t>
            </a:r>
            <a:r>
              <a:rPr lang="en-US" altLang="en-US" dirty="0"/>
              <a:t>, </a:t>
            </a:r>
            <a:r>
              <a:rPr lang="en-US" altLang="en-US" dirty="0" err="1"/>
              <a:t>số</a:t>
            </a:r>
            <a:r>
              <a:rPr lang="en-US" altLang="en-US" dirty="0"/>
              <a:t> </a:t>
            </a:r>
            <a:r>
              <a:rPr lang="en-US" altLang="en-US" dirty="0" err="1"/>
              <a:t>thập</a:t>
            </a:r>
            <a:r>
              <a:rPr lang="en-US" altLang="en-US" dirty="0"/>
              <a:t> </a:t>
            </a:r>
            <a:r>
              <a:rPr lang="en-US" altLang="en-US" dirty="0" err="1"/>
              <a:t>phân</a:t>
            </a:r>
            <a:r>
              <a:rPr lang="en-US" altLang="en-US" dirty="0"/>
              <a:t>, </a:t>
            </a:r>
            <a:r>
              <a:rPr lang="en-US" altLang="en-US" dirty="0" err="1"/>
              <a:t>chuỗi</a:t>
            </a:r>
            <a:r>
              <a:rPr lang="en-US" altLang="en-US" dirty="0"/>
              <a:t>…</a:t>
            </a:r>
          </a:p>
          <a:p>
            <a:pPr lvl="1"/>
            <a:r>
              <a:rPr lang="en-US" altLang="en-US" dirty="0" err="1"/>
              <a:t>Cần</a:t>
            </a:r>
            <a:r>
              <a:rPr lang="en-US" altLang="en-US" dirty="0"/>
              <a:t> </a:t>
            </a:r>
            <a:r>
              <a:rPr lang="en-US" altLang="en-US" dirty="0" err="1"/>
              <a:t>phải</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biến</a:t>
            </a:r>
            <a:r>
              <a:rPr lang="en-US" altLang="en-US" dirty="0"/>
              <a:t> </a:t>
            </a:r>
            <a:r>
              <a:rPr lang="en-US" altLang="en-US" dirty="0" err="1"/>
              <a:t>khi</a:t>
            </a:r>
            <a:r>
              <a:rPr lang="en-US" altLang="en-US" dirty="0"/>
              <a:t> </a:t>
            </a:r>
            <a:r>
              <a:rPr lang="en-US" altLang="en-US" dirty="0" err="1"/>
              <a:t>sử</a:t>
            </a:r>
            <a:r>
              <a:rPr lang="en-US" altLang="en-US" dirty="0"/>
              <a:t> </a:t>
            </a:r>
            <a:r>
              <a:rPr lang="en-US" altLang="en-US" dirty="0" err="1"/>
              <a:t>dụng</a:t>
            </a:r>
            <a:r>
              <a:rPr lang="en-US" altLang="en-US" dirty="0"/>
              <a:t>.</a:t>
            </a:r>
          </a:p>
          <a:p>
            <a:pPr lvl="1"/>
            <a:r>
              <a:rPr lang="en-US" altLang="en-US" dirty="0" err="1"/>
              <a:t>Cú</a:t>
            </a:r>
            <a:r>
              <a:rPr lang="en-US" altLang="en-US" dirty="0"/>
              <a:t> </a:t>
            </a:r>
            <a:r>
              <a:rPr lang="en-US" altLang="en-US" dirty="0" err="1"/>
              <a:t>pháp</a:t>
            </a:r>
            <a:r>
              <a:rPr lang="en-US" altLang="en-US" dirty="0"/>
              <a:t>: </a:t>
            </a:r>
          </a:p>
        </p:txBody>
      </p:sp>
      <p:sp>
        <p:nvSpPr>
          <p:cNvPr id="2" name="TextBox 1">
            <a:extLst>
              <a:ext uri="{FF2B5EF4-FFF2-40B4-BE49-F238E27FC236}">
                <a16:creationId xmlns:a16="http://schemas.microsoft.com/office/drawing/2014/main" id="{20C7BD59-CB94-47FF-8AC3-45D6C8E0B28B}"/>
              </a:ext>
            </a:extLst>
          </p:cNvPr>
          <p:cNvSpPr txBox="1"/>
          <p:nvPr/>
        </p:nvSpPr>
        <p:spPr>
          <a:xfrm>
            <a:off x="2423592" y="4520058"/>
            <a:ext cx="3384376" cy="369332"/>
          </a:xfrm>
          <a:prstGeom prst="rect">
            <a:avLst/>
          </a:prstGeom>
          <a:noFill/>
          <a:ln w="6350">
            <a:solidFill>
              <a:schemeClr val="tx1"/>
            </a:solidFill>
          </a:ln>
        </p:spPr>
        <p:txBody>
          <a:bodyPr wrap="square" rtlCol="0">
            <a:spAutoFit/>
          </a:bodyPr>
          <a:lstStyle/>
          <a:p>
            <a:pPr algn="ctr"/>
            <a:r>
              <a:rPr lang="en-US" sz="1800" dirty="0" err="1">
                <a:solidFill>
                  <a:srgbClr val="FF0000"/>
                </a:solidFill>
                <a:latin typeface="Consolas" panose="020B0609020204030204" pitchFamily="49" charset="0"/>
              </a:rPr>
              <a:t>tên_biến</a:t>
            </a:r>
            <a:r>
              <a:rPr lang="en-US" sz="1800" dirty="0">
                <a:solidFill>
                  <a:srgbClr val="FF0000"/>
                </a:solidFill>
                <a:latin typeface="Consolas" panose="020B0609020204030204" pitchFamily="49" charset="0"/>
              </a:rPr>
              <a:t> = &lt;</a:t>
            </a:r>
            <a:r>
              <a:rPr lang="en-US" sz="1800" dirty="0" err="1">
                <a:solidFill>
                  <a:srgbClr val="FF0000"/>
                </a:solidFill>
                <a:latin typeface="Consolas" panose="020B0609020204030204" pitchFamily="49" charset="0"/>
              </a:rPr>
              <a:t>giá_trị</a:t>
            </a:r>
            <a:r>
              <a:rPr lang="en-US" sz="1800" dirty="0">
                <a:solidFill>
                  <a:srgbClr val="FF0000"/>
                </a:solidFill>
                <a:latin typeface="Consolas" panose="020B0609020204030204" pitchFamily="49" charset="0"/>
              </a:rPr>
              <a:t>&gt;</a:t>
            </a:r>
          </a:p>
        </p:txBody>
      </p:sp>
      <p:sp>
        <p:nvSpPr>
          <p:cNvPr id="8" name="TextBox 7">
            <a:extLst>
              <a:ext uri="{FF2B5EF4-FFF2-40B4-BE49-F238E27FC236}">
                <a16:creationId xmlns:a16="http://schemas.microsoft.com/office/drawing/2014/main" id="{E372EEE8-1653-48A3-ABC0-B98E05975FF6}"/>
              </a:ext>
            </a:extLst>
          </p:cNvPr>
          <p:cNvSpPr txBox="1"/>
          <p:nvPr/>
        </p:nvSpPr>
        <p:spPr>
          <a:xfrm>
            <a:off x="1193924" y="5507940"/>
            <a:ext cx="10230668" cy="369332"/>
          </a:xfrm>
          <a:prstGeom prst="rect">
            <a:avLst/>
          </a:prstGeom>
          <a:noFill/>
          <a:ln w="6350">
            <a:solidFill>
              <a:schemeClr val="tx1"/>
            </a:solidFill>
          </a:ln>
        </p:spPr>
        <p:txBody>
          <a:bodyPr wrap="square" rtlCol="0">
            <a:spAutoFit/>
          </a:bodyPr>
          <a:lstStyle/>
          <a:p>
            <a:pPr algn="ctr"/>
            <a:r>
              <a:rPr lang="en-US" sz="1800" dirty="0">
                <a:solidFill>
                  <a:srgbClr val="FF0000"/>
                </a:solidFill>
                <a:latin typeface="Consolas" panose="020B0609020204030204" pitchFamily="49" charset="0"/>
              </a:rPr>
              <a:t>tên_biến_1, tên_biến_2, tên_biến_3,… = &lt;giá_trị_1&gt;, &lt;giá_trị_2&gt;, &lt;giá_trị_3&gt;,…</a:t>
            </a:r>
          </a:p>
        </p:txBody>
      </p:sp>
      <p:sp>
        <p:nvSpPr>
          <p:cNvPr id="9" name="TextBox 8">
            <a:extLst>
              <a:ext uri="{FF2B5EF4-FFF2-40B4-BE49-F238E27FC236}">
                <a16:creationId xmlns:a16="http://schemas.microsoft.com/office/drawing/2014/main" id="{5F9511D8-5585-4077-950E-47BDB4AD021C}"/>
              </a:ext>
            </a:extLst>
          </p:cNvPr>
          <p:cNvSpPr txBox="1"/>
          <p:nvPr/>
        </p:nvSpPr>
        <p:spPr>
          <a:xfrm>
            <a:off x="98860" y="5028118"/>
            <a:ext cx="2324732" cy="341632"/>
          </a:xfrm>
          <a:prstGeom prst="rect">
            <a:avLst/>
          </a:prstGeom>
          <a:noFill/>
          <a:ln w="6350">
            <a:noFill/>
          </a:ln>
        </p:spPr>
        <p:txBody>
          <a:bodyPr wrap="square" rtlCol="0">
            <a:spAutoFit/>
          </a:bodyPr>
          <a:lstStyle/>
          <a:p>
            <a:pPr lvl="1" algn="ctr" eaLnBrk="1" hangingPunct="1">
              <a:lnSpc>
                <a:spcPct val="90000"/>
              </a:lnSpc>
              <a:spcBef>
                <a:spcPts val="1200"/>
              </a:spcBef>
              <a:defRPr/>
            </a:pPr>
            <a:r>
              <a:rPr lang="en-US" altLang="en-US" sz="1800" b="0" i="1" dirty="0" err="1">
                <a:latin typeface="+mn-lt"/>
                <a:ea typeface="Tahoma" panose="020B0604030504040204" pitchFamily="34" charset="0"/>
                <a:cs typeface="Tahoma" panose="020B0604030504040204" pitchFamily="34" charset="0"/>
              </a:rPr>
              <a:t>hoặc</a:t>
            </a:r>
            <a:endParaRPr lang="en-US" altLang="en-US" sz="1800" b="0" i="1" dirty="0">
              <a:latin typeface="+mn-lt"/>
              <a:ea typeface="Tahoma" panose="020B0604030504040204" pitchFamily="34" charset="0"/>
              <a:cs typeface="Tahoma" panose="020B0604030504040204" pitchFamily="34" charset="0"/>
            </a:endParaRPr>
          </a:p>
        </p:txBody>
      </p:sp>
    </p:spTree>
    <p:custDataLst>
      <p:tags r:id="rId1"/>
    </p:custDataLst>
    <p:extLst>
      <p:ext uri="{BB962C8B-B14F-4D97-AF65-F5344CB8AC3E}">
        <p14:creationId xmlns:p14="http://schemas.microsoft.com/office/powerpoint/2010/main" val="365447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dirty="0"/>
              <a:t>2. </a:t>
            </a:r>
            <a:r>
              <a:rPr lang="en-US" altLang="en-US" dirty="0" err="1"/>
              <a:t>Biến</a:t>
            </a:r>
            <a:endParaRPr lang="en-US" altLang="en-US" dirty="0"/>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Ví</a:t>
            </a:r>
            <a:r>
              <a:rPr lang="en-US" altLang="en-US" dirty="0"/>
              <a:t> </a:t>
            </a:r>
            <a:r>
              <a:rPr lang="en-US" altLang="en-US" dirty="0" err="1"/>
              <a:t>dụ</a:t>
            </a:r>
            <a:endParaRPr lang="en-US" altLang="en-US" dirty="0"/>
          </a:p>
          <a:p>
            <a:pPr marL="0" indent="0">
              <a:buNone/>
            </a:pPr>
            <a:endParaRPr lang="en-US" altLang="en-US" dirty="0"/>
          </a:p>
        </p:txBody>
      </p:sp>
      <p:sp>
        <p:nvSpPr>
          <p:cNvPr id="4" name="TextBox 3">
            <a:extLst>
              <a:ext uri="{FF2B5EF4-FFF2-40B4-BE49-F238E27FC236}">
                <a16:creationId xmlns:a16="http://schemas.microsoft.com/office/drawing/2014/main" id="{D71851F2-8E23-1CA5-DCD0-47A10415A3F6}"/>
              </a:ext>
            </a:extLst>
          </p:cNvPr>
          <p:cNvSpPr txBox="1"/>
          <p:nvPr/>
        </p:nvSpPr>
        <p:spPr>
          <a:xfrm>
            <a:off x="1200149" y="1772816"/>
            <a:ext cx="9791702" cy="2785378"/>
          </a:xfrm>
          <a:prstGeom prst="rect">
            <a:avLst/>
          </a:prstGeom>
          <a:noFill/>
        </p:spPr>
        <p:txBody>
          <a:bodyPr wrap="square" rtlCol="0">
            <a:spAutoFit/>
          </a:bodyPr>
          <a:lstStyle/>
          <a:p>
            <a:pPr marL="0" indent="0">
              <a:spcBef>
                <a:spcPts val="1800"/>
              </a:spcBef>
              <a:buNone/>
            </a:pPr>
            <a:r>
              <a:rPr lang="en-US" sz="1800" b="0" dirty="0" err="1">
                <a:solidFill>
                  <a:srgbClr val="001080"/>
                </a:solidFill>
                <a:effectLst/>
                <a:latin typeface="Consolas" panose="020B0609020204030204" pitchFamily="49" charset="0"/>
              </a:rPr>
              <a:t>ho_ten</a:t>
            </a:r>
            <a:r>
              <a:rPr lang="en-US" sz="1800" b="0" dirty="0">
                <a:solidFill>
                  <a:srgbClr val="000000"/>
                </a:solidFill>
                <a:effectLst/>
                <a:latin typeface="Consolas" panose="020B0609020204030204" pitchFamily="49" charset="0"/>
              </a:rPr>
              <a:t> =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Nguyễn</a:t>
            </a:r>
            <a:r>
              <a:rPr lang="en-US" sz="1800" b="0" dirty="0">
                <a:solidFill>
                  <a:srgbClr val="A31515"/>
                </a:solidFill>
                <a:effectLst/>
                <a:latin typeface="Consolas" panose="020B0609020204030204" pitchFamily="49" charset="0"/>
              </a:rPr>
              <a:t> </a:t>
            </a:r>
            <a:r>
              <a:rPr lang="en-US" sz="1800" b="0" dirty="0" err="1">
                <a:solidFill>
                  <a:srgbClr val="A31515"/>
                </a:solidFill>
                <a:effectLst/>
                <a:latin typeface="Consolas" panose="020B0609020204030204" pitchFamily="49" charset="0"/>
              </a:rPr>
              <a:t>Văn</a:t>
            </a:r>
            <a:r>
              <a:rPr lang="en-US" sz="1800" b="0" dirty="0">
                <a:solidFill>
                  <a:srgbClr val="A31515"/>
                </a:solidFill>
                <a:effectLst/>
                <a:latin typeface="Consolas" panose="020B0609020204030204" pitchFamily="49" charset="0"/>
              </a:rPr>
              <a:t> A'</a:t>
            </a: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string</a:t>
            </a:r>
            <a:endParaRPr lang="en-US" sz="1800" b="0" dirty="0">
              <a:solidFill>
                <a:srgbClr val="000000"/>
              </a:solidFill>
              <a:effectLst/>
              <a:latin typeface="Consolas" panose="020B0609020204030204" pitchFamily="49" charset="0"/>
            </a:endParaRPr>
          </a:p>
          <a:p>
            <a:pPr marL="0" indent="0">
              <a:spcBef>
                <a:spcPts val="1800"/>
              </a:spcBef>
              <a:buNone/>
            </a:pPr>
            <a:r>
              <a:rPr lang="en-US" sz="1800" b="0" dirty="0" err="1">
                <a:solidFill>
                  <a:srgbClr val="001080"/>
                </a:solidFill>
                <a:effectLst/>
                <a:latin typeface="Consolas" panose="020B0609020204030204" pitchFamily="49" charset="0"/>
              </a:rPr>
              <a:t>tuoi</a:t>
            </a:r>
            <a:r>
              <a:rPr lang="en-US" sz="1800" b="0" dirty="0">
                <a:solidFill>
                  <a:srgbClr val="000000"/>
                </a:solidFill>
                <a:effectLst/>
                <a:latin typeface="Consolas" panose="020B0609020204030204" pitchFamily="49" charset="0"/>
              </a:rPr>
              <a:t> = </a:t>
            </a:r>
            <a:r>
              <a:rPr lang="en-US" sz="1800" b="0" dirty="0">
                <a:solidFill>
                  <a:srgbClr val="098658"/>
                </a:solidFill>
                <a:effectLst/>
                <a:latin typeface="Consolas" panose="020B0609020204030204" pitchFamily="49" charset="0"/>
              </a:rPr>
              <a:t>18</a:t>
            </a: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int</a:t>
            </a:r>
            <a:endParaRPr lang="en-US" sz="1800" b="0" dirty="0">
              <a:solidFill>
                <a:srgbClr val="000000"/>
              </a:solidFill>
              <a:effectLst/>
              <a:latin typeface="Consolas" panose="020B0609020204030204" pitchFamily="49" charset="0"/>
            </a:endParaRPr>
          </a:p>
          <a:p>
            <a:pPr marL="0" indent="0">
              <a:spcBef>
                <a:spcPts val="1800"/>
              </a:spcBef>
              <a:buNone/>
            </a:pPr>
            <a:r>
              <a:rPr lang="en-US" sz="1800" b="0" dirty="0" err="1">
                <a:solidFill>
                  <a:srgbClr val="001080"/>
                </a:solidFill>
                <a:effectLst/>
                <a:latin typeface="Consolas" panose="020B0609020204030204" pitchFamily="49" charset="0"/>
              </a:rPr>
              <a:t>gioi_tinh</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boolean</a:t>
            </a:r>
            <a:endParaRPr lang="en-US" sz="1800" b="0" dirty="0">
              <a:solidFill>
                <a:srgbClr val="000000"/>
              </a:solidFill>
              <a:effectLst/>
              <a:latin typeface="Consolas" panose="020B0609020204030204" pitchFamily="49" charset="0"/>
            </a:endParaRPr>
          </a:p>
          <a:p>
            <a:pPr marL="0" indent="0">
              <a:spcBef>
                <a:spcPts val="1800"/>
              </a:spcBef>
              <a:buNone/>
            </a:pPr>
            <a:r>
              <a:rPr lang="en-US" sz="1800" b="0" dirty="0" err="1">
                <a:solidFill>
                  <a:srgbClr val="001080"/>
                </a:solidFill>
                <a:effectLst/>
                <a:latin typeface="Consolas" panose="020B0609020204030204" pitchFamily="49" charset="0"/>
              </a:rPr>
              <a:t>toan</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ly</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hoa</a:t>
            </a:r>
            <a:r>
              <a:rPr lang="en-US" sz="1800" b="0" dirty="0">
                <a:solidFill>
                  <a:srgbClr val="000000"/>
                </a:solidFill>
                <a:effectLst/>
                <a:latin typeface="Consolas" panose="020B0609020204030204" pitchFamily="49" charset="0"/>
              </a:rPr>
              <a:t> = </a:t>
            </a:r>
            <a:r>
              <a:rPr lang="en-US" sz="1800" b="0" dirty="0">
                <a:solidFill>
                  <a:srgbClr val="098658"/>
                </a:solidFill>
                <a:effectLst/>
                <a:latin typeface="Consolas" panose="020B0609020204030204" pitchFamily="49" charset="0"/>
              </a:rPr>
              <a:t>8.0</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7.5</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9.0</a:t>
            </a: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float</a:t>
            </a:r>
            <a:endParaRPr lang="en-US" sz="1800" b="0" dirty="0">
              <a:solidFill>
                <a:srgbClr val="000000"/>
              </a:solidFill>
              <a:effectLst/>
              <a:latin typeface="Consolas" panose="020B0609020204030204" pitchFamily="49" charset="0"/>
            </a:endParaRPr>
          </a:p>
          <a:p>
            <a:pPr marL="0" indent="0" algn="just">
              <a:spcBef>
                <a:spcPts val="1800"/>
              </a:spcBef>
              <a:spcAft>
                <a:spcPts val="600"/>
              </a:spcAft>
              <a:buNone/>
            </a:pPr>
            <a:r>
              <a:rPr lang="en-US" sz="1800" b="0" dirty="0">
                <a:solidFill>
                  <a:srgbClr val="795E26"/>
                </a:solidFill>
                <a:effectLst/>
                <a:latin typeface="Consolas" panose="020B0609020204030204" pitchFamily="49" charset="0"/>
                <a:ea typeface="Tahoma" panose="020B0604030504040204" pitchFamily="34" charset="0"/>
                <a:cs typeface="Tahoma" panose="020B0604030504040204" pitchFamily="34" charset="0"/>
              </a:rPr>
              <a:t>print</a:t>
            </a:r>
            <a:r>
              <a:rPr lang="en-US" sz="1800" b="0" dirty="0">
                <a:solidFill>
                  <a:srgbClr val="000000"/>
                </a:solidFill>
                <a:effectLst/>
                <a:latin typeface="Consolas" panose="020B0609020204030204" pitchFamily="49" charset="0"/>
                <a:ea typeface="Tahoma" panose="020B0604030504040204" pitchFamily="34" charset="0"/>
                <a:cs typeface="Tahoma" panose="020B0604030504040204" pitchFamily="34" charset="0"/>
              </a:rPr>
              <a:t>(</a:t>
            </a:r>
            <a:r>
              <a:rPr lang="en-US" sz="1800" b="0" dirty="0">
                <a:solidFill>
                  <a:srgbClr val="A31515"/>
                </a:solidFill>
                <a:effectLst/>
                <a:latin typeface="Consolas" panose="020B0609020204030204" pitchFamily="49" charset="0"/>
                <a:ea typeface="Tahoma" panose="020B0604030504040204" pitchFamily="34" charset="0"/>
                <a:cs typeface="Tahoma" panose="020B0604030504040204" pitchFamily="34" charset="0"/>
              </a:rPr>
              <a:t>'ĐTB: (</a:t>
            </a:r>
            <a:r>
              <a:rPr lang="en-US" sz="1800" b="0" dirty="0">
                <a:solidFill>
                  <a:srgbClr val="0000FF"/>
                </a:solidFill>
                <a:effectLst/>
                <a:latin typeface="Consolas" panose="020B0609020204030204" pitchFamily="49" charset="0"/>
                <a:ea typeface="Tahoma" panose="020B0604030504040204" pitchFamily="34" charset="0"/>
                <a:cs typeface="Tahoma" panose="020B0604030504040204" pitchFamily="34" charset="0"/>
              </a:rPr>
              <a:t>%.1f</a:t>
            </a:r>
            <a:r>
              <a:rPr lang="en-US" sz="1800" b="0" dirty="0">
                <a:solidFill>
                  <a:srgbClr val="A31515"/>
                </a:solidFill>
                <a:effectLst/>
                <a:latin typeface="Consolas" panose="020B0609020204030204" pitchFamily="49" charset="0"/>
                <a:ea typeface="Tahoma" panose="020B0604030504040204" pitchFamily="34" charset="0"/>
                <a:cs typeface="Tahoma" panose="020B0604030504040204" pitchFamily="34" charset="0"/>
              </a:rPr>
              <a:t>+</a:t>
            </a:r>
            <a:r>
              <a:rPr lang="en-US" sz="1800" b="0" dirty="0">
                <a:solidFill>
                  <a:srgbClr val="0000FF"/>
                </a:solidFill>
                <a:effectLst/>
                <a:latin typeface="Consolas" panose="020B0609020204030204" pitchFamily="49" charset="0"/>
                <a:ea typeface="Tahoma" panose="020B0604030504040204" pitchFamily="34" charset="0"/>
                <a:cs typeface="Tahoma" panose="020B0604030504040204" pitchFamily="34" charset="0"/>
              </a:rPr>
              <a:t>%.1f</a:t>
            </a:r>
            <a:r>
              <a:rPr lang="en-US" sz="1800" b="0" dirty="0">
                <a:solidFill>
                  <a:srgbClr val="A31515"/>
                </a:solidFill>
                <a:effectLst/>
                <a:latin typeface="Consolas" panose="020B0609020204030204" pitchFamily="49" charset="0"/>
                <a:ea typeface="Tahoma" panose="020B0604030504040204" pitchFamily="34" charset="0"/>
                <a:cs typeface="Tahoma" panose="020B0604030504040204" pitchFamily="34" charset="0"/>
              </a:rPr>
              <a:t>+</a:t>
            </a:r>
            <a:r>
              <a:rPr lang="en-US" sz="1800" b="0" dirty="0">
                <a:solidFill>
                  <a:srgbClr val="0000FF"/>
                </a:solidFill>
                <a:effectLst/>
                <a:latin typeface="Consolas" panose="020B0609020204030204" pitchFamily="49" charset="0"/>
                <a:ea typeface="Tahoma" panose="020B0604030504040204" pitchFamily="34" charset="0"/>
                <a:cs typeface="Tahoma" panose="020B0604030504040204" pitchFamily="34" charset="0"/>
              </a:rPr>
              <a:t>%.1f</a:t>
            </a:r>
            <a:r>
              <a:rPr lang="en-US" sz="1800" b="0" dirty="0">
                <a:solidFill>
                  <a:srgbClr val="A31515"/>
                </a:solidFill>
                <a:effectLst/>
                <a:latin typeface="Consolas" panose="020B0609020204030204" pitchFamily="49" charset="0"/>
                <a:ea typeface="Tahoma" panose="020B0604030504040204" pitchFamily="34" charset="0"/>
                <a:cs typeface="Tahoma" panose="020B0604030504040204" pitchFamily="34" charset="0"/>
              </a:rPr>
              <a:t>)/3 = </a:t>
            </a:r>
            <a:r>
              <a:rPr lang="en-US" sz="1800" b="0" dirty="0">
                <a:solidFill>
                  <a:srgbClr val="0000FF"/>
                </a:solidFill>
                <a:effectLst/>
                <a:latin typeface="Consolas" panose="020B0609020204030204" pitchFamily="49" charset="0"/>
                <a:ea typeface="Tahoma" panose="020B0604030504040204" pitchFamily="34" charset="0"/>
                <a:cs typeface="Tahoma" panose="020B0604030504040204" pitchFamily="34" charset="0"/>
              </a:rPr>
              <a:t>%.1f</a:t>
            </a:r>
            <a:r>
              <a:rPr lang="en-US" sz="1800" b="0" dirty="0">
                <a:solidFill>
                  <a:srgbClr val="A31515"/>
                </a:solidFill>
                <a:effectLst/>
                <a:latin typeface="Consolas" panose="020B0609020204030204" pitchFamily="49" charset="0"/>
                <a:ea typeface="Tahoma" panose="020B0604030504040204" pitchFamily="34" charset="0"/>
                <a:cs typeface="Tahoma" panose="020B0604030504040204" pitchFamily="34" charset="0"/>
              </a:rPr>
              <a:t>'</a:t>
            </a:r>
            <a:r>
              <a:rPr lang="en-US" sz="1800" b="0" dirty="0">
                <a:solidFill>
                  <a:srgbClr val="000000"/>
                </a:solidFill>
                <a:effectLst/>
                <a:latin typeface="Consolas" panose="020B0609020204030204" pitchFamily="49" charset="0"/>
                <a:ea typeface="Tahoma" panose="020B0604030504040204" pitchFamily="34" charset="0"/>
                <a:cs typeface="Tahoma" panose="020B0604030504040204" pitchFamily="34" charset="0"/>
              </a:rPr>
              <a:t> % (</a:t>
            </a:r>
            <a:r>
              <a:rPr lang="en-US" sz="1800" b="0" dirty="0" err="1">
                <a:solidFill>
                  <a:srgbClr val="001080"/>
                </a:solidFill>
                <a:effectLst/>
                <a:latin typeface="Consolas" panose="020B0609020204030204" pitchFamily="49" charset="0"/>
                <a:ea typeface="Tahoma" panose="020B0604030504040204" pitchFamily="34" charset="0"/>
                <a:cs typeface="Tahoma" panose="020B0604030504040204" pitchFamily="34" charset="0"/>
              </a:rPr>
              <a:t>toan</a:t>
            </a:r>
            <a:r>
              <a:rPr lang="en-US" sz="1800" b="0" dirty="0">
                <a:solidFill>
                  <a:srgbClr val="000000"/>
                </a:solidFill>
                <a:effectLst/>
                <a:latin typeface="Consolas" panose="020B0609020204030204" pitchFamily="49" charset="0"/>
                <a:ea typeface="Tahoma" panose="020B0604030504040204" pitchFamily="34" charset="0"/>
                <a:cs typeface="Tahoma" panose="020B0604030504040204" pitchFamily="34" charset="0"/>
              </a:rPr>
              <a:t>, </a:t>
            </a:r>
            <a:r>
              <a:rPr lang="en-US" sz="1800" b="0" dirty="0" err="1">
                <a:solidFill>
                  <a:srgbClr val="001080"/>
                </a:solidFill>
                <a:effectLst/>
                <a:latin typeface="Consolas" panose="020B0609020204030204" pitchFamily="49" charset="0"/>
                <a:ea typeface="Tahoma" panose="020B0604030504040204" pitchFamily="34" charset="0"/>
                <a:cs typeface="Tahoma" panose="020B0604030504040204" pitchFamily="34" charset="0"/>
              </a:rPr>
              <a:t>ly</a:t>
            </a:r>
            <a:r>
              <a:rPr lang="en-US" sz="1800" b="0" dirty="0">
                <a:solidFill>
                  <a:srgbClr val="000000"/>
                </a:solidFill>
                <a:effectLst/>
                <a:latin typeface="Consolas" panose="020B0609020204030204" pitchFamily="49" charset="0"/>
                <a:ea typeface="Tahoma" panose="020B0604030504040204" pitchFamily="34" charset="0"/>
                <a:cs typeface="Tahoma" panose="020B0604030504040204" pitchFamily="34" charset="0"/>
              </a:rPr>
              <a:t>, </a:t>
            </a:r>
            <a:r>
              <a:rPr lang="en-US" sz="1800" b="0" dirty="0" err="1">
                <a:solidFill>
                  <a:srgbClr val="001080"/>
                </a:solidFill>
                <a:effectLst/>
                <a:latin typeface="Consolas" panose="020B0609020204030204" pitchFamily="49" charset="0"/>
                <a:ea typeface="Tahoma" panose="020B0604030504040204" pitchFamily="34" charset="0"/>
                <a:cs typeface="Tahoma" panose="020B0604030504040204" pitchFamily="34" charset="0"/>
              </a:rPr>
              <a:t>hoa</a:t>
            </a:r>
            <a:r>
              <a:rPr lang="en-US" sz="1800" b="0" dirty="0">
                <a:solidFill>
                  <a:srgbClr val="000000"/>
                </a:solidFill>
                <a:effectLst/>
                <a:latin typeface="Consolas" panose="020B0609020204030204" pitchFamily="49" charset="0"/>
                <a:ea typeface="Tahoma" panose="020B0604030504040204" pitchFamily="34" charset="0"/>
                <a:cs typeface="Tahoma" panose="020B0604030504040204" pitchFamily="34" charset="0"/>
              </a:rPr>
              <a:t>, (</a:t>
            </a:r>
            <a:r>
              <a:rPr lang="en-US" sz="1800" b="0" dirty="0" err="1">
                <a:solidFill>
                  <a:srgbClr val="001080"/>
                </a:solidFill>
                <a:effectLst/>
                <a:latin typeface="Consolas" panose="020B0609020204030204" pitchFamily="49" charset="0"/>
                <a:ea typeface="Tahoma" panose="020B0604030504040204" pitchFamily="34" charset="0"/>
                <a:cs typeface="Tahoma" panose="020B0604030504040204" pitchFamily="34" charset="0"/>
              </a:rPr>
              <a:t>toan</a:t>
            </a:r>
            <a:r>
              <a:rPr lang="en-US" sz="1800" b="0" dirty="0" err="1">
                <a:solidFill>
                  <a:srgbClr val="000000"/>
                </a:solidFill>
                <a:effectLst/>
                <a:latin typeface="Consolas" panose="020B0609020204030204" pitchFamily="49" charset="0"/>
                <a:ea typeface="Tahoma" panose="020B0604030504040204" pitchFamily="34" charset="0"/>
                <a:cs typeface="Tahoma" panose="020B0604030504040204" pitchFamily="34" charset="0"/>
              </a:rPr>
              <a:t>+</a:t>
            </a:r>
            <a:r>
              <a:rPr lang="en-US" sz="1800" b="0" dirty="0" err="1">
                <a:solidFill>
                  <a:srgbClr val="001080"/>
                </a:solidFill>
                <a:effectLst/>
                <a:latin typeface="Consolas" panose="020B0609020204030204" pitchFamily="49" charset="0"/>
                <a:ea typeface="Tahoma" panose="020B0604030504040204" pitchFamily="34" charset="0"/>
                <a:cs typeface="Tahoma" panose="020B0604030504040204" pitchFamily="34" charset="0"/>
              </a:rPr>
              <a:t>ly</a:t>
            </a:r>
            <a:r>
              <a:rPr lang="en-US" sz="1800" b="0" dirty="0" err="1">
                <a:solidFill>
                  <a:srgbClr val="000000"/>
                </a:solidFill>
                <a:effectLst/>
                <a:latin typeface="Consolas" panose="020B0609020204030204" pitchFamily="49" charset="0"/>
                <a:ea typeface="Tahoma" panose="020B0604030504040204" pitchFamily="34" charset="0"/>
                <a:cs typeface="Tahoma" panose="020B0604030504040204" pitchFamily="34" charset="0"/>
              </a:rPr>
              <a:t>+</a:t>
            </a:r>
            <a:r>
              <a:rPr lang="en-US" sz="1800" b="0" dirty="0" err="1">
                <a:solidFill>
                  <a:srgbClr val="001080"/>
                </a:solidFill>
                <a:effectLst/>
                <a:latin typeface="Consolas" panose="020B0609020204030204" pitchFamily="49" charset="0"/>
                <a:ea typeface="Tahoma" panose="020B0604030504040204" pitchFamily="34" charset="0"/>
                <a:cs typeface="Tahoma" panose="020B0604030504040204" pitchFamily="34" charset="0"/>
              </a:rPr>
              <a:t>hoa</a:t>
            </a:r>
            <a:r>
              <a:rPr lang="en-US" sz="1800" b="0" dirty="0">
                <a:solidFill>
                  <a:srgbClr val="000000"/>
                </a:solidFill>
                <a:effectLst/>
                <a:latin typeface="Consolas" panose="020B0609020204030204" pitchFamily="49" charset="0"/>
                <a:ea typeface="Tahoma" panose="020B0604030504040204" pitchFamily="34" charset="0"/>
                <a:cs typeface="Tahoma" panose="020B0604030504040204" pitchFamily="34" charset="0"/>
              </a:rPr>
              <a:t>)/</a:t>
            </a:r>
            <a:r>
              <a:rPr lang="en-US" sz="1800" b="0" dirty="0">
                <a:solidFill>
                  <a:srgbClr val="098658"/>
                </a:solidFill>
                <a:effectLst/>
                <a:latin typeface="Consolas" panose="020B0609020204030204" pitchFamily="49" charset="0"/>
                <a:ea typeface="Tahoma" panose="020B0604030504040204" pitchFamily="34" charset="0"/>
                <a:cs typeface="Tahoma" panose="020B0604030504040204" pitchFamily="34" charset="0"/>
              </a:rPr>
              <a:t>3</a:t>
            </a:r>
            <a:r>
              <a:rPr lang="en-US" sz="1800" b="0" dirty="0">
                <a:solidFill>
                  <a:srgbClr val="000000"/>
                </a:solidFill>
                <a:effectLst/>
                <a:latin typeface="Consolas" panose="020B0609020204030204" pitchFamily="49" charset="0"/>
                <a:ea typeface="Tahoma" panose="020B0604030504040204" pitchFamily="34" charset="0"/>
                <a:cs typeface="Tahoma" panose="020B0604030504040204" pitchFamily="34" charset="0"/>
              </a:rPr>
              <a:t>))</a:t>
            </a:r>
            <a:endParaRPr lang="en-US" altLang="en-US" sz="1800" b="0" dirty="0">
              <a:latin typeface="Consolas" panose="020B0609020204030204" pitchFamily="49" charset="0"/>
              <a:ea typeface="Tahoma" panose="020B0604030504040204" pitchFamily="34" charset="0"/>
              <a:cs typeface="Tahoma" panose="020B0604030504040204" pitchFamily="34" charset="0"/>
            </a:endParaRPr>
          </a:p>
          <a:p>
            <a:endParaRPr lang="en-US" sz="1800" dirty="0"/>
          </a:p>
        </p:txBody>
      </p:sp>
    </p:spTree>
    <p:custDataLst>
      <p:tags r:id="rId1"/>
    </p:custDataLst>
    <p:extLst>
      <p:ext uri="{BB962C8B-B14F-4D97-AF65-F5344CB8AC3E}">
        <p14:creationId xmlns:p14="http://schemas.microsoft.com/office/powerpoint/2010/main" val="5723819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dXRm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PHVpc2hvdyBuYW1lPSJwcmVzZW50ZXJiaW8iIHZhbHVlPSJ0cnVlIi8+PHVpc2hvdyBuYW1lPSJjb21wYW55bG9nbyIgdmFsdWU9InRydWUiLz48dWlzaG93IG5hbWU9InNpZGViYXIiIHZhbHVlPSJ0cnVlIi8+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PHVpc2hvdyBuYW1lPSJ2b2x1bWUiIHZhbHVlPSJ0cnVlIi8+PHVpc2hvdyBuYW1lPSJwbGF5YmFyIiB2YWx1ZT0idHJ1ZSIvPjx1aXNob3cgbmFtZT0idGFsa2luZ2hlYWQiIHZhbHVlPSJ0cnVlIi8+PHVpc2hvdyBuYW1lPSJzaWRlYmFyb25yaWdodCIgdmFsdWU9InRydWUiLz48dWlzaG93IG5hbWU9InZpZXdjaGFuZ2UiIHZhbHVlPSJ0cnVlIi8+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41&quot; value=&quot;php1_b1_Tong_quan&quot;/&gt;&lt;property id=&quot;20148&quot; value=&quot;5&quot;/&gt;&lt;property id=&quot;20184&quot; value=&quot;7&quot;/&gt;&lt;property id=&quot;20224&quot; value=&quot;C:\Users\ktphuong\Desktop\giao_GV&quot;/&gt;&lt;property id=&quot;20250&quot; value=&quot;0&quot;/&gt;&lt;property id=&quot;20251&quot; value=&quot;0&quot;/&gt;&lt;property id=&quot;20259&quot; value=&quot;0&quot;/&gt;&lt;object type=&quot;10&quot; unique_id=&quot;10002&quot;&gt;&lt;object type=&quot;11&quot; unique_id=&quot;10003&quot;&gt;&lt;/object&gt;&lt;/object&gt;&lt;object type=&quot;4&quot; unique_id=&quot;10004&quot;&gt;&lt;/object&gt;&lt;object type=&quot;2&quot; unique_id=&quot;10005&quot;&gt;&lt;object type=&quot;3&quot; unique_id=&quot;10006&quot;&gt;&lt;property id=&quot;20148&quot; value=&quot;5&quot;/&gt;&lt;property id=&quot;20300&quot; value=&quot;Slide 1 - &amp;quot;Lập trình Python cơ bản&amp;#x0D;&amp;#x0A;Bài 2: Biến và các kiểu dữ liệu cơ sở&amp;quot;&quot;/&gt;&lt;property id=&quot;20307&quot; value=&quot;820&quot;/&gt;&lt;property id=&quot;20309&quot; value=&quot;-1&quot;/&gt;&lt;/object&gt;&lt;object type=&quot;3&quot; unique_id=&quot;10034&quot;&gt;&lt;property id=&quot;20148&quot; value=&quot;5&quot;/&gt;&lt;property id=&quot;20300&quot; value=&quot;Slide 36&quot;/&gt;&lt;property id=&quot;20307&quot; value=&quot;923&quot;/&gt;&lt;/object&gt;&lt;object type=&quot;3&quot; unique_id=&quot;12535&quot;&gt;&lt;property id=&quot;20148&quot; value=&quot;5&quot;/&gt;&lt;property id=&quot;20300&quot; value=&quot;Slide 23 - &amp;quot;Chuyển đổi kiểu dữ liệu&amp;quot;&quot;/&gt;&lt;property id=&quot;20307&quot; value=&quot;931&quot;/&gt;&lt;/object&gt;&lt;object type=&quot;3&quot; unique_id=&quot;12547&quot;&gt;&lt;property id=&quot;20148&quot; value=&quot;5&quot;/&gt;&lt;property id=&quot;20300&quot; value=&quot;Slide 31 - &amp;quot;Nhập xuất dữ liệu trên shell&amp;quot;&quot;/&gt;&lt;property id=&quot;20307&quot; value=&quot;943&quot;/&gt;&lt;/object&gt;&lt;object type=&quot;3&quot; unique_id=&quot;12551&quot;&gt;&lt;property id=&quot;20148&quot; value=&quot;5&quot;/&gt;&lt;property id=&quot;20300&quot; value=&quot;Slide 32 - &amp;quot;Nhập xuất dữ liệu trên shell&amp;quot;&quot;/&gt;&lt;property id=&quot;20307&quot; value=&quot;947&quot;/&gt;&lt;/object&gt;&lt;object type=&quot;3&quot; unique_id=&quot;12555&quot;&gt;&lt;property id=&quot;20148&quot; value=&quot;5&quot;/&gt;&lt;property id=&quot;20300&quot; value=&quot;Slide 34 - &amp;quot;Nhập xuất dữ liệu trên console&amp;quot;&quot;/&gt;&lt;property id=&quot;20307&quot; value=&quot;951&quot;/&gt;&lt;/object&gt;&lt;object type=&quot;3&quot; unique_id=&quot;13627&quot;&gt;&lt;property id=&quot;20148&quot; value=&quot;5&quot;/&gt;&lt;property id=&quot;20300&quot; value=&quot;Slide 35 - &amp;quot;Nhập xuất dữ liệu trên console&amp;quot;&quot;/&gt;&lt;property id=&quot;20307&quot; value=&quot;957&quot;/&gt;&lt;/object&gt;&lt;object type=&quot;3&quot; unique_id=&quot;14004&quot;&gt;&lt;property id=&quot;20148&quot; value=&quot;5&quot;/&gt;&lt;property id=&quot;20300&quot; value=&quot;Slide 15 - &amp;quot;Các kiểu dữ liệu&amp;quot;&quot;/&gt;&lt;property id=&quot;20307&quot; value=&quot;959&quot;/&gt;&lt;/object&gt;&lt;object type=&quot;3&quot; unique_id=&quot;14497&quot;&gt;&lt;property id=&quot;20148&quot; value=&quot;5&quot;/&gt;&lt;property id=&quot;20300&quot; value=&quot;Slide 2 - &amp;quot;Nội dung&amp;quot;&quot;/&gt;&lt;property id=&quot;20307&quot; value=&quot;963&quot;/&gt;&lt;/object&gt;&lt;object type=&quot;3&quot; unique_id=&quot;14498&quot;&gt;&lt;property id=&quot;20148&quot; value=&quot;5&quot;/&gt;&lt;property id=&quot;20300&quot; value=&quot;Slide 8 - &amp;quot;Biến&amp;quot;&quot;/&gt;&lt;property id=&quot;20307&quot; value=&quot;964&quot;/&gt;&lt;/object&gt;&lt;object type=&quot;3&quot; unique_id=&quot;19878&quot;&gt;&lt;property id=&quot;20148&quot; value=&quot;5&quot;/&gt;&lt;property id=&quot;20300&quot; value=&quot;Slide 28 - &amp;quot;Chú thích trong Python&amp;quot;&quot;/&gt;&lt;property id=&quot;20307&quot; value=&quot;979&quot;/&gt;&lt;/object&gt;&lt;object type=&quot;3&quot; unique_id=&quot;19879&quot;&gt;&lt;property id=&quot;20148&quot; value=&quot;5&quot;/&gt;&lt;property id=&quot;20300&quot; value=&quot;Slide 29 - &amp;quot;Chú thích trong Java&amp;quot;&quot;/&gt;&lt;property id=&quot;20307&quot; value=&quot;980&quot;/&gt;&lt;/object&gt;&lt;object type=&quot;3&quot; unique_id=&quot;23732&quot;&gt;&lt;property id=&quot;20148&quot; value=&quot;5&quot;/&gt;&lt;property id=&quot;20300&quot; value=&quot;Slide 3 - &amp;quot;Định danh (identifier)&amp;quot;&quot;/&gt;&lt;property id=&quot;20307&quot; value=&quot;993&quot;/&gt;&lt;/object&gt;&lt;object type=&quot;3&quot; unique_id=&quot;23733&quot;&gt;&lt;property id=&quot;20148&quot; value=&quot;5&quot;/&gt;&lt;property id=&quot;20300&quot; value=&quot;Slide 4 - &amp;quot;Định danh (identifier)&amp;quot;&quot;/&gt;&lt;property id=&quot;20307&quot; value=&quot;994&quot;/&gt;&lt;/object&gt;&lt;object type=&quot;3&quot; unique_id=&quot;23734&quot;&gt;&lt;property id=&quot;20148&quot; value=&quot;5&quot;/&gt;&lt;property id=&quot;20300&quot; value=&quot;Slide 5 - &amp;quot;Định danh (identifier)&amp;quot;&quot;/&gt;&lt;property id=&quot;20307&quot; value=&quot;997&quot;/&gt;&lt;/object&gt;&lt;object type=&quot;3&quot; unique_id=&quot;23735&quot;&gt;&lt;property id=&quot;20148&quot; value=&quot;5&quot;/&gt;&lt;property id=&quot;20300&quot; value=&quot;Slide 6 - &amp;quot;Định danh (identifier)&amp;quot;&quot;/&gt;&lt;property id=&quot;20307&quot; value=&quot;998&quot;/&gt;&lt;/object&gt;&lt;object type=&quot;3&quot; unique_id=&quot;23736&quot;&gt;&lt;property id=&quot;20148&quot; value=&quot;5&quot;/&gt;&lt;property id=&quot;20300&quot; value=&quot;Slide 7 - &amp;quot;Nội dung&amp;quot;&quot;/&gt;&lt;property id=&quot;20307&quot; value=&quot;996&quot;/&gt;&lt;/object&gt;&lt;object type=&quot;3&quot; unique_id=&quot;23737&quot;&gt;&lt;property id=&quot;20148&quot; value=&quot;5&quot;/&gt;&lt;property id=&quot;20300&quot; value=&quot;Slide 9 - &amp;quot;Biến&amp;quot;&quot;/&gt;&lt;property id=&quot;20307&quot; value=&quot;999&quot;/&gt;&lt;/object&gt;&lt;object type=&quot;3&quot; unique_id=&quot;23738&quot;&gt;&lt;property id=&quot;20148&quot; value=&quot;5&quot;/&gt;&lt;property id=&quot;20300&quot; value=&quot;Slide 10 - &amp;quot;Biến&amp;quot;&quot;/&gt;&lt;property id=&quot;20307&quot; value=&quot;1017&quot;/&gt;&lt;/object&gt;&lt;object type=&quot;3&quot; unique_id=&quot;23739&quot;&gt;&lt;property id=&quot;20148&quot; value=&quot;5&quot;/&gt;&lt;property id=&quot;20300&quot; value=&quot;Slide 11 - &amp;quot;Nội dung&amp;quot;&quot;/&gt;&lt;property id=&quot;20307&quot; value=&quot;1003&quot;/&gt;&lt;/object&gt;&lt;object type=&quot;3&quot; unique_id=&quot;23740&quot;&gt;&lt;property id=&quot;20148&quot; value=&quot;5&quot;/&gt;&lt;property id=&quot;20300&quot; value=&quot;Slide 12 - &amp;quot;Các kiểu dữ liệu&amp;quot;&quot;/&gt;&lt;property id=&quot;20307&quot; value=&quot;1000&quot;/&gt;&lt;/object&gt;&lt;object type=&quot;3&quot; unique_id=&quot;23741&quot;&gt;&lt;property id=&quot;20148&quot; value=&quot;5&quot;/&gt;&lt;property id=&quot;20300&quot; value=&quot;Slide 13 - &amp;quot;Các kiểu dữ liệu&amp;quot;&quot;/&gt;&lt;property id=&quot;20307&quot; value=&quot;1001&quot;/&gt;&lt;/object&gt;&lt;object type=&quot;3&quot; unique_id=&quot;23742&quot;&gt;&lt;property id=&quot;20148&quot; value=&quot;5&quot;/&gt;&lt;property id=&quot;20300&quot; value=&quot;Slide 14 - &amp;quot;Các kiểu dữ liệu&amp;quot;&quot;/&gt;&lt;property id=&quot;20307&quot; value=&quot;1002&quot;/&gt;&lt;/object&gt;&lt;object type=&quot;3&quot; unique_id=&quot;23743&quot;&gt;&lt;property id=&quot;20148&quot; value=&quot;5&quot;/&gt;&lt;property id=&quot;20300&quot; value=&quot;Slide 16 - &amp;quot;Các kiểu dữ liệu&amp;quot;&quot;/&gt;&lt;property id=&quot;20307&quot; value=&quot;1007&quot;/&gt;&lt;/object&gt;&lt;object type=&quot;3&quot; unique_id=&quot;23744&quot;&gt;&lt;property id=&quot;20148&quot; value=&quot;5&quot;/&gt;&lt;property id=&quot;20300&quot; value=&quot;Slide 17 - &amp;quot;Các kiểu dữ liệu&amp;quot;&quot;/&gt;&lt;property id=&quot;20307&quot; value=&quot;1004&quot;/&gt;&lt;/object&gt;&lt;object type=&quot;3&quot; unique_id=&quot;23745&quot;&gt;&lt;property id=&quot;20148&quot; value=&quot;5&quot;/&gt;&lt;property id=&quot;20300&quot; value=&quot;Slide 18 - &amp;quot;Các kiểu dữ liệu&amp;quot;&quot;/&gt;&lt;property id=&quot;20307&quot; value=&quot;1005&quot;/&gt;&lt;/object&gt;&lt;object type=&quot;3&quot; unique_id=&quot;23746&quot;&gt;&lt;property id=&quot;20148&quot; value=&quot;5&quot;/&gt;&lt;property id=&quot;20300&quot; value=&quot;Slide 19 - &amp;quot;Các kiểu dữ liệu&amp;quot;&quot;/&gt;&lt;property id=&quot;20307&quot; value=&quot;1006&quot;/&gt;&lt;/object&gt;&lt;object type=&quot;3&quot; unique_id=&quot;23747&quot;&gt;&lt;property id=&quot;20148&quot; value=&quot;5&quot;/&gt;&lt;property id=&quot;20300&quot; value=&quot;Slide 20 - &amp;quot;Các kiểu dữ liệu&amp;quot;&quot;/&gt;&lt;property id=&quot;20307&quot; value=&quot;1008&quot;/&gt;&lt;/object&gt;&lt;object type=&quot;3&quot; unique_id=&quot;23748&quot;&gt;&lt;property id=&quot;20148&quot; value=&quot;5&quot;/&gt;&lt;property id=&quot;20300&quot; value=&quot;Slide 21 - &amp;quot;Các kiểu dữ liệu&amp;quot;&quot;/&gt;&lt;property id=&quot;20307&quot; value=&quot;1009&quot;/&gt;&lt;/object&gt;&lt;object type=&quot;3&quot; unique_id=&quot;23749&quot;&gt;&lt;property id=&quot;20148&quot; value=&quot;5&quot;/&gt;&lt;property id=&quot;20300&quot; value=&quot;Slide 22 - &amp;quot;Nội dung&amp;quot;&quot;/&gt;&lt;property id=&quot;20307&quot; value=&quot;1010&quot;/&gt;&lt;/object&gt;&lt;object type=&quot;3&quot; unique_id=&quot;23750&quot;&gt;&lt;property id=&quot;20148&quot; value=&quot;5&quot;/&gt;&lt;property id=&quot;20300&quot; value=&quot;Slide 24 - &amp;quot;Chuyển đổi kiểu dữ liệu&amp;quot;&quot;/&gt;&lt;property id=&quot;20307&quot; value=&quot;1011&quot;/&gt;&lt;/object&gt;&lt;object type=&quot;3&quot; unique_id=&quot;23751&quot;&gt;&lt;property id=&quot;20148&quot; value=&quot;5&quot;/&gt;&lt;property id=&quot;20300&quot; value=&quot;Slide 25 - &amp;quot;Chuyển đổi kiểu dữ liệu&amp;quot;&quot;/&gt;&lt;property id=&quot;20307&quot; value=&quot;1016&quot;/&gt;&lt;/object&gt;&lt;object type=&quot;3&quot; unique_id=&quot;23752&quot;&gt;&lt;property id=&quot;20148&quot; value=&quot;5&quot;/&gt;&lt;property id=&quot;20300&quot; value=&quot;Slide 26 - &amp;quot;Chuyển đổi kiểu dữ liệu&amp;quot;&quot;/&gt;&lt;property id=&quot;20307&quot; value=&quot;1015&quot;/&gt;&lt;/object&gt;&lt;object type=&quot;3&quot; unique_id=&quot;23753&quot;&gt;&lt;property id=&quot;20148&quot; value=&quot;5&quot;/&gt;&lt;property id=&quot;20300&quot; value=&quot;Slide 27 - &amp;quot;Nội dung&amp;quot;&quot;/&gt;&lt;property id=&quot;20307&quot; value=&quot;1012&quot;/&gt;&lt;/object&gt;&lt;object type=&quot;3&quot; unique_id=&quot;23754&quot;&gt;&lt;property id=&quot;20148&quot; value=&quot;5&quot;/&gt;&lt;property id=&quot;20300&quot; value=&quot;Slide 30 - &amp;quot;Nội dung&amp;quot;&quot;/&gt;&lt;property id=&quot;20307&quot; value=&quot;1013&quot;/&gt;&lt;/object&gt;&lt;object type=&quot;3&quot; unique_id=&quot;23755&quot;&gt;&lt;property id=&quot;20148&quot; value=&quot;5&quot;/&gt;&lt;property id=&quot;20300&quot; value=&quot;Slide 33 - &amp;quot;Nhập xuất dữ liệu trên shell&amp;quot;&quot;/&gt;&lt;property id=&quot;20307&quot; value=&quot;1014&quot;/&gt;&lt;/object&gt;&lt;/object&gt;&lt;object type=&quot;8&quot; unique_id=&quot;10025&quot;&gt;&lt;/object&gt;&lt;/object&gt;&lt;/database&gt;"/>
  <p:tag name="SECTOMILLISECCONVERTED" val="1"/>
  <p:tag name="ARTICULATE_PROJECT_OPEN" val="1"/>
  <p:tag name="ARTICULATE_REFERENCE_ID" val="d1857788-d5d0-4da0-84aa-30aeec182924"/>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150353926-c:\users\lntrivm\desktop\lds8_slide_2021\lds8_b1_overview_deep_learning.ppt"/>
  <p:tag name="ARTICULATE_PRESENTER_VERSION" val="7"/>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1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820"/>
  <p:tag name="ARTICULATE_USED_LAYOUT" val="1"/>
</p:tagLst>
</file>

<file path=ppt/tags/tag2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2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2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3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23"/>
  <p:tag name="ARTICULATE_USED_LAYOUT" val="2"/>
</p:tagLst>
</file>

<file path=ppt/tags/tag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heme/theme1.xml><?xml version="1.0" encoding="utf-8"?>
<a:theme xmlns:a="http://schemas.openxmlformats.org/drawingml/2006/main" name="1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PTTK-H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defRPr kumimoji="0" lang="en-US" altLang="en-US" sz="2000" b="1" i="0" u="none" strike="noStrike" cap="none" normalizeH="0" baseline="0" smtClean="0">
            <a:ln>
              <a:noFill/>
            </a:ln>
            <a:solidFill>
              <a:srgbClr val="333399"/>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defRPr kumimoji="0" lang="en-US" altLang="en-US" sz="2000" b="1" i="0" u="none" strike="noStrike" cap="none" normalizeH="0" baseline="0" smtClean="0">
            <a:ln>
              <a:noFill/>
            </a:ln>
            <a:solidFill>
              <a:srgbClr val="333399"/>
            </a:solidFill>
            <a:effectLst/>
            <a:latin typeface="Arial" charset="0"/>
          </a:defRPr>
        </a:defPPr>
      </a:lstStyle>
    </a:lnDef>
  </a:objectDefaults>
  <a:extraClrSchemeLst>
    <a:extraClrScheme>
      <a:clrScheme name="PTTK-HT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PTTK-HT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PTTK-HT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PTTK-HT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PTTK-HT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PTTK-HT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PTTK-HT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PTTK-HT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PTTK-HT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12460</TotalTime>
  <Words>3651</Words>
  <Application>Microsoft Office PowerPoint</Application>
  <PresentationFormat>Widescreen</PresentationFormat>
  <Paragraphs>581</Paragraphs>
  <Slides>42</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Consolas</vt:lpstr>
      <vt:lpstr>Courier New</vt:lpstr>
      <vt:lpstr>Tahoma</vt:lpstr>
      <vt:lpstr>Times New Roman</vt:lpstr>
      <vt:lpstr>Wingdings</vt:lpstr>
      <vt:lpstr>1_PTTK-HT3</vt:lpstr>
      <vt:lpstr>PowerPoint Presentation</vt:lpstr>
      <vt:lpstr>Nội dung</vt:lpstr>
      <vt:lpstr>1. Định danh</vt:lpstr>
      <vt:lpstr>1. Định danh</vt:lpstr>
      <vt:lpstr>1. Định danh</vt:lpstr>
      <vt:lpstr>1. Định danh</vt:lpstr>
      <vt:lpstr>Nội dung</vt:lpstr>
      <vt:lpstr>2. Biến</vt:lpstr>
      <vt:lpstr>2. Biến</vt:lpstr>
      <vt:lpstr>Nội dung</vt:lpstr>
      <vt:lpstr>3. Các kiểu dữ liệu</vt:lpstr>
      <vt:lpstr>3. Các kiểu dữ liệu</vt:lpstr>
      <vt:lpstr>3. Các kiểu dữ liệu</vt:lpstr>
      <vt:lpstr>3. Các kiểu dữ liệu</vt:lpstr>
      <vt:lpstr>3. Các kiểu dữ liệu</vt:lpstr>
      <vt:lpstr>3. Các kiểu dữ liệu</vt:lpstr>
      <vt:lpstr>3. Các kiểu dữ liệu</vt:lpstr>
      <vt:lpstr>3. Các kiểu dữ liệu</vt:lpstr>
      <vt:lpstr>3. Các kiểu dữ liệu</vt:lpstr>
      <vt:lpstr>Nội dung</vt:lpstr>
      <vt:lpstr>4. Chuyển đổi kiểu dữ liệu</vt:lpstr>
      <vt:lpstr>4. Chuyển đổi kiểu dữ liệu</vt:lpstr>
      <vt:lpstr>4. Chuyển đổi kiểu dữ liệu</vt:lpstr>
      <vt:lpstr>Nội dung</vt:lpstr>
      <vt:lpstr>5. Chú thích trong Python</vt:lpstr>
      <vt:lpstr>5. Chú thích trong Python</vt:lpstr>
      <vt:lpstr>Nội dung</vt:lpstr>
      <vt:lpstr>6. Nhập/xuất dữ liệu trên shell</vt:lpstr>
      <vt:lpstr>6. Nhập/xuất dữ liệu trên shell</vt:lpstr>
      <vt:lpstr>6. Nhập/xuất dữ liệu trên shell</vt:lpstr>
      <vt:lpstr>6. Nhập/xuất dữ liệu trên shell</vt:lpstr>
      <vt:lpstr>6. Nhập/xuất dữ liệu trên shell</vt:lpstr>
      <vt:lpstr>6. Nhập/xuất dữ liệu trên shell</vt:lpstr>
      <vt:lpstr>6. Nhập/xuất dữ liệu trên shell</vt:lpstr>
      <vt:lpstr>6. Nhập/xuất dữ liệu trên shell</vt:lpstr>
      <vt:lpstr>6. Nhập/xuất dữ liệu trên shell</vt:lpstr>
      <vt:lpstr>6. Nhập/xuất dữ liệu trên shell</vt:lpstr>
      <vt:lpstr>6. Nhập/xuất dữ liệu trên shell</vt:lpstr>
      <vt:lpstr>6. Nhập/xuất dữ liệu trên shell</vt:lpstr>
      <vt:lpstr>6. Nhập/xuất dữ liệu trên shell</vt:lpstr>
      <vt:lpstr>6. Nhập/xuất dữ liệu trên shell</vt:lpstr>
      <vt:lpstr>PowerPoint Presentation</vt:lpstr>
    </vt:vector>
  </TitlesOfParts>
  <Company>CSC.HCMUNS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ktphuong</dc:creator>
  <cp:lastModifiedBy>lntri</cp:lastModifiedBy>
  <cp:revision>5861</cp:revision>
  <cp:lastPrinted>2018-06-28T08:27:48Z</cp:lastPrinted>
  <dcterms:created xsi:type="dcterms:W3CDTF">2008-09-10T03:58:39Z</dcterms:created>
  <dcterms:modified xsi:type="dcterms:W3CDTF">2022-11-09T07:51:52Z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TC010706251033</vt:lpwstr>
  </property>
  <property fmtid="{D5CDD505-2E9C-101B-9397-08002B2CF9AE}" pid="3" name="ArticulateGUID">
    <vt:lpwstr>156BF3F1-1C4B-45B5-A567-006C5743693D</vt:lpwstr>
  </property>
  <property fmtid="{D5CDD505-2E9C-101B-9397-08002B2CF9AE}" pid="4" name="ArticulatePath">
    <vt:lpwstr>lds8_b1_Overview_deep_learning</vt:lpwstr>
  </property>
  <property fmtid="{D5CDD505-2E9C-101B-9397-08002B2CF9AE}" pid="5" name="ArticulateProjectVersion">
    <vt:lpwstr>7</vt:lpwstr>
  </property>
  <property fmtid="{D5CDD505-2E9C-101B-9397-08002B2CF9AE}" pid="6" name="ArticulateUseProject">
    <vt:lpwstr>1</vt:lpwstr>
  </property>
  <property fmtid="{D5CDD505-2E9C-101B-9397-08002B2CF9AE}" pid="7" name="ArticulateProjectFull">
    <vt:lpwstr>C:\Users\lntrivm\Desktop\LDS8_Slide_2021\lds8_b1_Overview_deep_learning.ppta</vt:lpwstr>
  </property>
</Properties>
</file>