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58" r:id="rId1"/>
  </p:sldMasterIdLst>
  <p:notesMasterIdLst>
    <p:notesMasterId r:id="rId40"/>
  </p:notesMasterIdLst>
  <p:handoutMasterIdLst>
    <p:handoutMasterId r:id="rId41"/>
  </p:handoutMasterIdLst>
  <p:sldIdLst>
    <p:sldId id="820" r:id="rId2"/>
    <p:sldId id="963" r:id="rId3"/>
    <p:sldId id="990" r:id="rId4"/>
    <p:sldId id="1021" r:id="rId5"/>
    <p:sldId id="1022" r:id="rId6"/>
    <p:sldId id="1023" r:id="rId7"/>
    <p:sldId id="1024" r:id="rId8"/>
    <p:sldId id="1025" r:id="rId9"/>
    <p:sldId id="1026" r:id="rId10"/>
    <p:sldId id="1027" r:id="rId11"/>
    <p:sldId id="1028" r:id="rId12"/>
    <p:sldId id="1029" r:id="rId13"/>
    <p:sldId id="1030" r:id="rId14"/>
    <p:sldId id="1031" r:id="rId15"/>
    <p:sldId id="1032" r:id="rId16"/>
    <p:sldId id="1033" r:id="rId17"/>
    <p:sldId id="1034" r:id="rId18"/>
    <p:sldId id="1035" r:id="rId19"/>
    <p:sldId id="1036" r:id="rId20"/>
    <p:sldId id="1038" r:id="rId21"/>
    <p:sldId id="1040" r:id="rId22"/>
    <p:sldId id="1041" r:id="rId23"/>
    <p:sldId id="1037" r:id="rId24"/>
    <p:sldId id="1039" r:id="rId25"/>
    <p:sldId id="1052" r:id="rId26"/>
    <p:sldId id="1043" r:id="rId27"/>
    <p:sldId id="1044" r:id="rId28"/>
    <p:sldId id="1042" r:id="rId29"/>
    <p:sldId id="1045" r:id="rId30"/>
    <p:sldId id="1046" r:id="rId31"/>
    <p:sldId id="1047" r:id="rId32"/>
    <p:sldId id="1048" r:id="rId33"/>
    <p:sldId id="1049" r:id="rId34"/>
    <p:sldId id="1050" r:id="rId35"/>
    <p:sldId id="1051" r:id="rId36"/>
    <p:sldId id="1053" r:id="rId37"/>
    <p:sldId id="1054" r:id="rId38"/>
    <p:sldId id="923" r:id="rId39"/>
  </p:sldIdLst>
  <p:sldSz cx="12192000" cy="6858000"/>
  <p:notesSz cx="7315200" cy="9601200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FE2FF"/>
    <a:srgbClr val="DDDDDD"/>
    <a:srgbClr val="FF3300"/>
    <a:srgbClr val="BA4606"/>
    <a:srgbClr val="FF6600"/>
    <a:srgbClr val="FF99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9066" autoAdjust="0"/>
  </p:normalViewPr>
  <p:slideViewPr>
    <p:cSldViewPr>
      <p:cViewPr varScale="1">
        <p:scale>
          <a:sx n="100" d="100"/>
          <a:sy n="100" d="100"/>
        </p:scale>
        <p:origin x="117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16" y="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5796DA9-8B20-4551-A074-B5EB4E167F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7A9E8E8-E725-4543-932F-642930342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C071C50-E59E-48FD-A96C-EE592F6F8C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9F67E22-F009-4A32-99F6-9069A63269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2B9664-54C6-4FBA-8D11-EFC50B722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016189F-1A62-4C2B-82E3-EFA61C1D91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54F6966-257A-4DF6-BD39-D22D96C180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C722059-D7F9-41B3-AFA3-4008484B62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1963" y="722313"/>
            <a:ext cx="6392862" cy="3597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E2474FA-2CB3-4A67-84D6-AA6C441C68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D6E67DD-F7C3-453E-80CB-17CEB6E126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861891D-1799-426B-986E-18E044B156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4421D1-C6F8-4C52-865E-7121A99DC4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D5610734-E5E5-4E17-A4FD-B04790178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6F503D-F0AF-49B7-9A2C-9878DCA1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E8CADDE-7A6E-4A8F-85D5-05CC180F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DB2CFA49-E4A0-4AB2-968D-A2751351E57F}" type="slidenum">
              <a:rPr lang="en-US" altLang="en-US" sz="1300" b="0">
                <a:solidFill>
                  <a:schemeClr val="tx1"/>
                </a:solidFill>
              </a:rPr>
              <a:pPr/>
              <a:t>1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5BB19A2E-A56B-4320-A315-68C84F429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1CD41D8-3773-460A-9ADB-9470DF29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163418A-D456-41BE-9E50-FEBCA33C9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B595799C-B405-4D08-9FA9-B7BD6CE3965B}" type="slidenum">
              <a:rPr lang="en-US" altLang="en-US" sz="1300" b="0">
                <a:solidFill>
                  <a:schemeClr val="tx1"/>
                </a:solidFill>
              </a:rPr>
              <a:pPr/>
              <a:t>38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2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711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7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76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55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14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79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https://docs.python.org/3/library/time.html#time.struct_time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388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879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10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0AA26D42-FA7D-C2B2-DF7B-1711AD75A9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1" y="4797426"/>
            <a:ext cx="7296151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1800" b="0">
              <a:solidFill>
                <a:srgbClr val="FF6600"/>
              </a:solidFill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D443F817-D2D2-8B13-138A-2F53E676FD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2678" y="95615"/>
            <a:ext cx="7620000" cy="642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0" dirty="0" err="1">
                <a:cs typeface="Arial" charset="0"/>
              </a:rPr>
              <a:t>Trường</a:t>
            </a:r>
            <a:r>
              <a:rPr lang="en-US" altLang="en-US" sz="1600" b="0" dirty="0">
                <a:cs typeface="Arial" charset="0"/>
              </a:rPr>
              <a:t> ĐH Khoa </a:t>
            </a:r>
            <a:r>
              <a:rPr lang="en-US" altLang="en-US" sz="1600" b="0" dirty="0" err="1">
                <a:cs typeface="Arial" charset="0"/>
              </a:rPr>
              <a:t>Học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Tự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Nhiên</a:t>
            </a:r>
            <a:r>
              <a:rPr lang="en-US" altLang="en-US" sz="1600" b="0" dirty="0">
                <a:cs typeface="Arial" charset="0"/>
              </a:rPr>
              <a:t> Tp. </a:t>
            </a:r>
            <a:r>
              <a:rPr lang="en-US" altLang="en-US" sz="1600" b="0" dirty="0" err="1">
                <a:cs typeface="Arial" charset="0"/>
              </a:rPr>
              <a:t>Hồ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Chí</a:t>
            </a:r>
            <a:r>
              <a:rPr lang="en-US" altLang="en-US" sz="1600" b="0" dirty="0">
                <a:cs typeface="Arial" charset="0"/>
              </a:rPr>
              <a:t> Minh</a:t>
            </a:r>
          </a:p>
          <a:p>
            <a:pPr algn="ctr" eaLnBrk="1" hangingPunct="1">
              <a:spcBef>
                <a:spcPct val="25000"/>
              </a:spcBef>
              <a:defRPr/>
            </a:pPr>
            <a:r>
              <a:rPr lang="en-US" altLang="en-US" sz="1600" dirty="0">
                <a:cs typeface="Arial" charset="0"/>
              </a:rPr>
              <a:t>TRUNG TÂM TIN HỌC</a:t>
            </a:r>
            <a:endParaRPr lang="en-US" altLang="en-US" sz="1800" b="0" dirty="0">
              <a:cs typeface="Arial" charset="0"/>
            </a:endParaRPr>
          </a:p>
        </p:txBody>
      </p:sp>
      <p:pic>
        <p:nvPicPr>
          <p:cNvPr id="4" name="Picture 54" descr="Logo moi">
            <a:extLst>
              <a:ext uri="{FF2B5EF4-FFF2-40B4-BE49-F238E27FC236}">
                <a16:creationId xmlns:a16="http://schemas.microsoft.com/office/drawing/2014/main" id="{801ECE4D-E271-7D33-D2E6-9B24A3A3E3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9" y="42864"/>
            <a:ext cx="1640052" cy="108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5">
            <a:extLst>
              <a:ext uri="{FF2B5EF4-FFF2-40B4-BE49-F238E27FC236}">
                <a16:creationId xmlns:a16="http://schemas.microsoft.com/office/drawing/2014/main" id="{15E85A1C-B387-DD8B-06E8-DBE87AB73B9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831917" y="2278064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Line 56">
            <a:extLst>
              <a:ext uri="{FF2B5EF4-FFF2-40B4-BE49-F238E27FC236}">
                <a16:creationId xmlns:a16="http://schemas.microsoft.com/office/drawing/2014/main" id="{DDFF765B-61D7-1EF7-9D94-3B10CB3A632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63234" y="3429000"/>
            <a:ext cx="767715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" name="Text Box 59">
            <a:extLst>
              <a:ext uri="{FF2B5EF4-FFF2-40B4-BE49-F238E27FC236}">
                <a16:creationId xmlns:a16="http://schemas.microsoft.com/office/drawing/2014/main" id="{C492B9EC-545A-74E2-3597-CE4F6865CC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545" y="6163998"/>
            <a:ext cx="698909" cy="3699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800" dirty="0"/>
              <a:t>2022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98434" y="3594761"/>
            <a:ext cx="6817784" cy="668338"/>
          </a:xfrm>
        </p:spPr>
        <p:txBody>
          <a:bodyPr anchor="ctr"/>
          <a:lstStyle>
            <a:lvl1pPr marL="0" indent="0" algn="r">
              <a:spcBef>
                <a:spcPct val="100000"/>
              </a:spcBef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34247-5982-8C3D-604E-4ADB925513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48" y="183639"/>
            <a:ext cx="2351584" cy="69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9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839D15B6-6DA1-28F1-411C-ED084A3F14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1" y="4797426"/>
            <a:ext cx="7296151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1800" b="0">
              <a:solidFill>
                <a:srgbClr val="FF6600"/>
              </a:solidFill>
            </a:endParaRPr>
          </a:p>
        </p:txBody>
      </p:sp>
      <p:sp>
        <p:nvSpPr>
          <p:cNvPr id="10" name="Line 55">
            <a:extLst>
              <a:ext uri="{FF2B5EF4-FFF2-40B4-BE49-F238E27FC236}">
                <a16:creationId xmlns:a16="http://schemas.microsoft.com/office/drawing/2014/main" id="{10001D06-9D6C-577F-4427-7826767F2A7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831917" y="2278064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A422564C-76EB-9E6B-1DF3-CC23C4ABED7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63234" y="3429000"/>
            <a:ext cx="767715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5" name="Text Box 59">
            <a:extLst>
              <a:ext uri="{FF2B5EF4-FFF2-40B4-BE49-F238E27FC236}">
                <a16:creationId xmlns:a16="http://schemas.microsoft.com/office/drawing/2014/main" id="{7807A0A3-AF55-BA5A-D3D8-9C0BAFF1B2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545" y="6163998"/>
            <a:ext cx="698909" cy="3699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800" dirty="0"/>
              <a:t>2022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E0C2D71-3A7B-9A5E-6BBE-9D5274C0416D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98434" y="3594761"/>
            <a:ext cx="6817784" cy="668338"/>
          </a:xfrm>
        </p:spPr>
        <p:txBody>
          <a:bodyPr anchor="ctr"/>
          <a:lstStyle>
            <a:lvl1pPr marL="0" indent="0" algn="r">
              <a:spcBef>
                <a:spcPct val="100000"/>
              </a:spcBef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3ED899-CFB6-5DAF-7DD7-84B96A500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48" y="183639"/>
            <a:ext cx="2351584" cy="697208"/>
          </a:xfrm>
          <a:prstGeom prst="rect">
            <a:avLst/>
          </a:prstGeom>
        </p:spPr>
      </p:pic>
      <p:pic>
        <p:nvPicPr>
          <p:cNvPr id="18" name="Picture 54" descr="Logo moi">
            <a:extLst>
              <a:ext uri="{FF2B5EF4-FFF2-40B4-BE49-F238E27FC236}">
                <a16:creationId xmlns:a16="http://schemas.microsoft.com/office/drawing/2014/main" id="{166E39B1-8932-CC04-A4A5-7FBF9DD1F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" y="42864"/>
            <a:ext cx="1766981" cy="108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831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C1ED3D-A360-2264-5159-180DBE74DAE4}"/>
              </a:ext>
            </a:extLst>
          </p:cNvPr>
          <p:cNvSpPr txBox="1"/>
          <p:nvPr userDrawn="1"/>
        </p:nvSpPr>
        <p:spPr>
          <a:xfrm>
            <a:off x="2946400" y="6596064"/>
            <a:ext cx="6502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0" dirty="0"/>
              <a:t>Fundamentals of Python - </a:t>
            </a:r>
            <a:r>
              <a:rPr lang="en-US" sz="1050" b="0" dirty="0" err="1"/>
              <a:t>Lập</a:t>
            </a:r>
            <a:r>
              <a:rPr lang="en-US" sz="1050" b="0" dirty="0"/>
              <a:t> </a:t>
            </a:r>
            <a:r>
              <a:rPr lang="en-US" sz="1050" b="0" dirty="0" err="1"/>
              <a:t>trình</a:t>
            </a:r>
            <a:r>
              <a:rPr lang="en-US" sz="1050" b="0" dirty="0"/>
              <a:t> Python </a:t>
            </a:r>
            <a:r>
              <a:rPr lang="en-US" sz="1050" b="0" dirty="0" err="1"/>
              <a:t>cơ</a:t>
            </a:r>
            <a:r>
              <a:rPr lang="en-US" sz="1050" b="0" dirty="0"/>
              <a:t> </a:t>
            </a:r>
            <a:r>
              <a:rPr lang="en-US" sz="1050" b="0" dirty="0" err="1"/>
              <a:t>bản</a:t>
            </a:r>
            <a:endParaRPr lang="en-US" sz="105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31802" y="1196182"/>
            <a:ext cx="10560049" cy="51847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alt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49C0B-0B51-2DC5-2AB0-C70693D8EAB7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7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124546"/>
            <a:ext cx="5304160" cy="5184775"/>
          </a:xfrm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2368" y="1124545"/>
            <a:ext cx="5179483" cy="5184775"/>
          </a:xfrm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CC2B4D-6351-EFE1-762E-072F42C5B0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1200" b="0" dirty="0"/>
              <a:t>Fundamentals of Python - </a:t>
            </a:r>
            <a:r>
              <a:rPr lang="en-US" sz="1200" b="0" dirty="0" err="1"/>
              <a:t>Lập</a:t>
            </a:r>
            <a:r>
              <a:rPr lang="en-US" sz="1200" b="0" dirty="0"/>
              <a:t> </a:t>
            </a:r>
            <a:r>
              <a:rPr lang="en-US" sz="1200" b="0" dirty="0" err="1"/>
              <a:t>trình</a:t>
            </a:r>
            <a:r>
              <a:rPr lang="en-US" sz="1200" b="0" dirty="0"/>
              <a:t> Python </a:t>
            </a:r>
            <a:r>
              <a:rPr lang="en-US" sz="1200" b="0" dirty="0" err="1"/>
              <a:t>cơ</a:t>
            </a:r>
            <a:r>
              <a:rPr lang="en-US" sz="1200" b="0" dirty="0"/>
              <a:t> </a:t>
            </a:r>
            <a:r>
              <a:rPr lang="en-US" sz="1200" b="0" dirty="0" err="1"/>
              <a:t>bản</a:t>
            </a:r>
            <a:endParaRPr lang="en-US" sz="12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4FC7B-138D-9BBB-5D43-11F2B88DB261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16B5DACA-ED6F-5010-AD05-301C0BFB0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112044"/>
            <a:ext cx="10560051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B0E640-96B9-5109-CA03-0F6AA5FA3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913"/>
            <a:ext cx="10560051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47F2484-DE2E-AE04-8BBD-0E0F6BD934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597650"/>
            <a:ext cx="10077451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 algn="ctr">
              <a:defRPr/>
            </a:pPr>
            <a:r>
              <a:rPr lang="en-US" sz="1200" b="0" dirty="0"/>
              <a:t>Fundamentals of Python - </a:t>
            </a:r>
            <a:r>
              <a:rPr lang="en-US" sz="1200" b="0" dirty="0" err="1"/>
              <a:t>Lập</a:t>
            </a:r>
            <a:r>
              <a:rPr lang="en-US" sz="1200" b="0" dirty="0"/>
              <a:t> </a:t>
            </a:r>
            <a:r>
              <a:rPr lang="en-US" sz="1200" b="0" dirty="0" err="1"/>
              <a:t>trình</a:t>
            </a:r>
            <a:r>
              <a:rPr lang="en-US" sz="1200" b="0" dirty="0"/>
              <a:t> Python </a:t>
            </a:r>
            <a:r>
              <a:rPr lang="en-US" sz="1200" b="0" dirty="0" err="1"/>
              <a:t>cơ</a:t>
            </a:r>
            <a:r>
              <a:rPr lang="en-US" sz="1200" b="0" dirty="0"/>
              <a:t> </a:t>
            </a:r>
            <a:r>
              <a:rPr lang="en-US" sz="1200" b="0" dirty="0" err="1"/>
              <a:t>bản</a:t>
            </a:r>
            <a:endParaRPr lang="en-US" sz="1200" b="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" name="Line 40">
            <a:extLst>
              <a:ext uri="{FF2B5EF4-FFF2-40B4-BE49-F238E27FC236}">
                <a16:creationId xmlns:a16="http://schemas.microsoft.com/office/drawing/2014/main" id="{C8817B4F-1717-F71B-E7C6-57D8A63DE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34" y="1052513"/>
            <a:ext cx="1069975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05A81-A463-9A3A-DDD1-37B39EAC3F1F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D73B3-9016-D1BD-9E09-005B3355E11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48" y="192016"/>
            <a:ext cx="787382" cy="860497"/>
          </a:xfrm>
          <a:prstGeom prst="rect">
            <a:avLst/>
          </a:prstGeom>
        </p:spPr>
      </p:pic>
      <p:pic>
        <p:nvPicPr>
          <p:cNvPr id="7" name="Picture 75" descr="Logo T3H">
            <a:extLst>
              <a:ext uri="{FF2B5EF4-FFF2-40B4-BE49-F238E27FC236}">
                <a16:creationId xmlns:a16="http://schemas.microsoft.com/office/drawing/2014/main" id="{8E7D2241-4212-5237-2E1E-93F767C7A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" y="6368992"/>
            <a:ext cx="452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7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9" r:id="rId1"/>
    <p:sldLayoutId id="2147484962" r:id="rId2"/>
    <p:sldLayoutId id="2147484960" r:id="rId3"/>
    <p:sldLayoutId id="2147484961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1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q"/>
        <a:defRPr b="1">
          <a:solidFill>
            <a:srgbClr val="333399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333399"/>
        </a:buClr>
        <a:buFont typeface="Times New Roman" panose="02020603050405020304" pitchFamily="18" charset="0"/>
        <a:buChar char="●"/>
        <a:defRPr>
          <a:solidFill>
            <a:srgbClr val="333399"/>
          </a:solidFill>
          <a:latin typeface="+mn-lt"/>
        </a:defRPr>
      </a:lvl2pPr>
      <a:lvl3pPr marL="987425" indent="-180975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rgbClr val="3366FF"/>
          </a:solidFill>
          <a:latin typeface="+mn-lt"/>
        </a:defRPr>
      </a:lvl3pPr>
      <a:lvl4pPr marL="1281113" indent="-1793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2032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>
            <a:extLst>
              <a:ext uri="{FF2B5EF4-FFF2-40B4-BE49-F238E27FC236}">
                <a16:creationId xmlns:a16="http://schemas.microsoft.com/office/drawing/2014/main" id="{7C44E336-B50A-4A3D-ACC2-9DF5B0F35F5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 err="1"/>
              <a:t>Phòng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- </a:t>
            </a:r>
            <a:r>
              <a:rPr lang="en-US" altLang="en-US" dirty="0" err="1"/>
              <a:t>Mạng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F7513-8554-5E2C-4617-EF2B80603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2227621"/>
            <a:ext cx="1222375" cy="1222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565A75-26D4-5735-F378-31C39D90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443" y="2161399"/>
            <a:ext cx="7216775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en-US" sz="2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altLang="en-US" sz="2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en-US" sz="2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</a:t>
            </a:r>
            <a:r>
              <a:rPr lang="en-US" altLang="en-US" sz="2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altLang="en-US" sz="28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kern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br>
              <a:rPr lang="en-US" altLang="en-US" kern="0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2400" dirty="0" err="1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en-US" sz="2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6: Number – String – Datetime</a:t>
            </a:r>
            <a:endParaRPr lang="en-US" altLang="en-US" kern="0" dirty="0">
              <a:solidFill>
                <a:srgbClr val="FF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2</a:t>
            </a:r>
            <a:r>
              <a:rPr lang="en-US" altLang="en-US"/>
              <a:t>. </a:t>
            </a:r>
            <a:r>
              <a:rPr lang="vi-VN" altLang="en-US"/>
              <a:t>String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Hàm xử lý chuỗi</a:t>
            </a:r>
            <a:endParaRPr lang="en-US" alt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B77AF88-3721-4C04-A090-23C270EC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36995"/>
              </p:ext>
            </p:extLst>
          </p:nvPr>
        </p:nvGraphicFramePr>
        <p:xfrm>
          <a:off x="983432" y="1772816"/>
          <a:ext cx="10873208" cy="420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19042">
                  <a:extLst>
                    <a:ext uri="{9D8B030D-6E8A-4147-A177-3AD203B41FA5}">
                      <a16:colId xmlns:a16="http://schemas.microsoft.com/office/drawing/2014/main" val="4122184696"/>
                    </a:ext>
                  </a:extLst>
                </a:gridCol>
                <a:gridCol w="3674475">
                  <a:extLst>
                    <a:ext uri="{9D8B030D-6E8A-4147-A177-3AD203B41FA5}">
                      <a16:colId xmlns:a16="http://schemas.microsoft.com/office/drawing/2014/main" val="1439014570"/>
                    </a:ext>
                  </a:extLst>
                </a:gridCol>
                <a:gridCol w="3979691">
                  <a:extLst>
                    <a:ext uri="{9D8B030D-6E8A-4147-A177-3AD203B41FA5}">
                      <a16:colId xmlns:a16="http://schemas.microsoft.com/office/drawing/2014/main" val="2457100674"/>
                    </a:ext>
                  </a:extLst>
                </a:gridCol>
              </a:tblGrid>
              <a:tr h="34637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491541"/>
                  </a:ext>
                </a:extLst>
              </a:tr>
              <a:tr h="1749034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[, 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start, end</a:t>
                      </a: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])</a:t>
                      </a:r>
                      <a:endParaRPr lang="en-US" altLang="en-US" sz="1600" b="0" dirty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lần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xuất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hiện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của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trong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chuỗi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altLang="en-US" sz="1600" b="1" kern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 = '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rung 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âm 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 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ọc’</a:t>
                      </a:r>
                    </a:p>
                    <a:p>
                      <a:endParaRPr lang="vi-VN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lang="vi-VN" sz="16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'Tâm'</a:t>
                      </a:r>
                      <a:r>
                        <a:rPr lang="vi-VN" sz="16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lang="vi-VN" sz="16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'Tâm', 0, 10</a:t>
                      </a:r>
                      <a:r>
                        <a:rPr lang="vi-VN" sz="16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US" sz="1600" b="0" kern="12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82125"/>
                  </a:ext>
                </a:extLst>
              </a:tr>
              <a:tr h="1987539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find</a:t>
                      </a: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[, 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start, end</a:t>
                      </a: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])</a:t>
                      </a:r>
                      <a:endParaRPr lang="en-US" altLang="en-US" sz="1600" b="0" dirty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lần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xuất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hiện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đầu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tiên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của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chỉ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định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342900" lvl="2" indent="-342900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vị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trí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u="none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nếu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tìm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thấy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342900" lvl="2" indent="-342900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-1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nếu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không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tìm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thấy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phố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Hồ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Chí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Minh'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1600" b="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phố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6</a:t>
                      </a:r>
                    </a:p>
                    <a:p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1600" b="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('c')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-1</a:t>
                      </a:r>
                    </a:p>
                    <a:p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40255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0517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2</a:t>
            </a:r>
            <a:r>
              <a:rPr lang="en-US" altLang="en-US"/>
              <a:t>. </a:t>
            </a:r>
            <a:r>
              <a:rPr lang="vi-VN" altLang="en-US"/>
              <a:t>String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Hàm xử lý chuỗi</a:t>
            </a:r>
            <a:endParaRPr lang="en-US" alt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B77AF88-3721-4C04-A090-23C270EC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55156"/>
              </p:ext>
            </p:extLst>
          </p:nvPr>
        </p:nvGraphicFramePr>
        <p:xfrm>
          <a:off x="947690" y="1738820"/>
          <a:ext cx="10560049" cy="38559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8104">
                  <a:extLst>
                    <a:ext uri="{9D8B030D-6E8A-4147-A177-3AD203B41FA5}">
                      <a16:colId xmlns:a16="http://schemas.microsoft.com/office/drawing/2014/main" val="4122184696"/>
                    </a:ext>
                  </a:extLst>
                </a:gridCol>
                <a:gridCol w="3178423">
                  <a:extLst>
                    <a:ext uri="{9D8B030D-6E8A-4147-A177-3AD203B41FA5}">
                      <a16:colId xmlns:a16="http://schemas.microsoft.com/office/drawing/2014/main" val="1439014570"/>
                    </a:ext>
                  </a:extLst>
                </a:gridCol>
                <a:gridCol w="4913522">
                  <a:extLst>
                    <a:ext uri="{9D8B030D-6E8A-4147-A177-3AD203B41FA5}">
                      <a16:colId xmlns:a16="http://schemas.microsoft.com/office/drawing/2014/main" val="2457100674"/>
                    </a:ext>
                  </a:extLst>
                </a:gridCol>
              </a:tblGrid>
              <a:tr h="39403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491541"/>
                  </a:ext>
                </a:extLst>
              </a:tr>
              <a:tr h="172288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strip</a:t>
                      </a: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[characters]</a:t>
                      </a: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US" altLang="en-US" sz="1600" b="0" dirty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Loại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bỏ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characters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ở </a:t>
                      </a:r>
                      <a:r>
                        <a:rPr lang="en-US" altLang="en-US" sz="1600" b="0" u="sng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đầu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và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u="sng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cuối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chuỗi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Mặc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định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là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loại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bỏ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khoảng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trắng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ten_dang_nhap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 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pythoncoban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   '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ten_dang_nhap.</a:t>
                      </a:r>
                      <a:r>
                        <a:rPr lang="en-US" sz="1600" b="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strip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pythoncoban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Python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thật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giản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\n'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1600" b="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strip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('\n')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Python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thật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giản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402551"/>
                  </a:ext>
                </a:extLst>
              </a:tr>
              <a:tr h="86949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lstrip</a:t>
                      </a: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[characters]</a:t>
                      </a: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US" altLang="en-US" sz="1600" b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Loại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bỏ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characters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ở </a:t>
                      </a:r>
                      <a:r>
                        <a:rPr lang="en-US" altLang="en-US" sz="1600" b="0" u="sng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đầu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chuỗi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Mặc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định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là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loại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bỏ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khoảng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trắng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ten_dang_nhap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 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pythoncoban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   '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ten_dang_nhap.</a:t>
                      </a:r>
                      <a:r>
                        <a:rPr lang="en-US" sz="1600" b="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lstrip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pythoncoban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260130"/>
                  </a:ext>
                </a:extLst>
              </a:tr>
              <a:tr h="86949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rstrip</a:t>
                      </a: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[characters]</a:t>
                      </a: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US" altLang="en-US" sz="1600" b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Loại bỏ </a:t>
                      </a:r>
                      <a:r>
                        <a:rPr lang="en-US" altLang="en-US" sz="1600" b="1" ker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characters</a:t>
                      </a:r>
                      <a:r>
                        <a:rPr lang="en-US" altLang="en-US" sz="1600" b="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ở  </a:t>
                      </a:r>
                      <a:r>
                        <a:rPr lang="en-US" altLang="en-US" sz="1600" b="0" u="sng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cuối</a:t>
                      </a:r>
                      <a:r>
                        <a:rPr lang="en-US" altLang="en-US" sz="1600" b="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chuỗi. Mặc định là loại bỏ khoảng trắng.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ten_dang_nhap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 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pythoncoban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   '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ten_dang_nhap.</a:t>
                      </a:r>
                      <a:r>
                        <a:rPr lang="en-US" sz="1600" b="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rstrip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 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pythoncoban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2589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56E855-3C9F-44E2-882C-2E71FF5D62CC}"/>
              </a:ext>
            </a:extLst>
          </p:cNvPr>
          <p:cNvSpPr txBox="1"/>
          <p:nvPr/>
        </p:nvSpPr>
        <p:spPr>
          <a:xfrm>
            <a:off x="6600056" y="5487035"/>
            <a:ext cx="1048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Khoảng</a:t>
            </a:r>
            <a:r>
              <a:rPr lang="en-US" sz="1000" b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trắng</a:t>
            </a:r>
            <a:endParaRPr lang="en-US" sz="1000" b="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3B67B931-C52E-428F-B0C3-430314A6FEAA}"/>
              </a:ext>
            </a:extLst>
          </p:cNvPr>
          <p:cNvSpPr/>
          <p:nvPr/>
        </p:nvSpPr>
        <p:spPr bwMode="auto">
          <a:xfrm rot="16200000">
            <a:off x="7045249" y="5386361"/>
            <a:ext cx="45719" cy="216022"/>
          </a:xfrm>
          <a:prstGeom prst="leftBracke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ED30F-27CA-45BD-B559-08E18C257E1F}"/>
              </a:ext>
            </a:extLst>
          </p:cNvPr>
          <p:cNvSpPr txBox="1"/>
          <p:nvPr/>
        </p:nvSpPr>
        <p:spPr>
          <a:xfrm>
            <a:off x="8040216" y="4581128"/>
            <a:ext cx="1048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Khoảng</a:t>
            </a:r>
            <a:r>
              <a:rPr lang="en-US" sz="1000" b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trắng</a:t>
            </a:r>
            <a:endParaRPr lang="en-US" sz="1000" b="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5A220977-5895-451A-AD09-BE9EB764A8E6}"/>
              </a:ext>
            </a:extLst>
          </p:cNvPr>
          <p:cNvSpPr/>
          <p:nvPr/>
        </p:nvSpPr>
        <p:spPr bwMode="auto">
          <a:xfrm rot="5400000" flipH="1">
            <a:off x="8466005" y="4390575"/>
            <a:ext cx="45719" cy="426826"/>
          </a:xfrm>
          <a:prstGeom prst="leftBracke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19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2</a:t>
            </a:r>
            <a:r>
              <a:rPr lang="en-US" altLang="en-US"/>
              <a:t>. </a:t>
            </a:r>
            <a:r>
              <a:rPr lang="vi-VN" altLang="en-US"/>
              <a:t>String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Hàm xử lý chuỗi</a:t>
            </a:r>
            <a:endParaRPr lang="en-US" alt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B77AF88-3721-4C04-A090-23C270EC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60758"/>
              </p:ext>
            </p:extLst>
          </p:nvPr>
        </p:nvGraphicFramePr>
        <p:xfrm>
          <a:off x="983432" y="1772816"/>
          <a:ext cx="10656490" cy="3230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4122184696"/>
                    </a:ext>
                  </a:extLst>
                </a:gridCol>
                <a:gridCol w="3215949">
                  <a:extLst>
                    <a:ext uri="{9D8B030D-6E8A-4147-A177-3AD203B41FA5}">
                      <a16:colId xmlns:a16="http://schemas.microsoft.com/office/drawing/2014/main" val="1439014570"/>
                    </a:ext>
                  </a:extLst>
                </a:gridCol>
                <a:gridCol w="4992269">
                  <a:extLst>
                    <a:ext uri="{9D8B030D-6E8A-4147-A177-3AD203B41FA5}">
                      <a16:colId xmlns:a16="http://schemas.microsoft.com/office/drawing/2014/main" val="245710067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49154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replace</a:t>
                      </a: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old_value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new_value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[, count]</a:t>
                      </a: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US" altLang="en-US" sz="1600" b="0" dirty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Thay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thế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kern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old_value</a:t>
                      </a:r>
                      <a:r>
                        <a:rPr lang="en-US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bằng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kern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new_value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Nếu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có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sử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dụng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thì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sẽ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thay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thế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lần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altLang="en-US" sz="1600" b="1" kern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 = 'Lập trình Python thật phức tạp'</a:t>
                      </a:r>
                    </a:p>
                    <a:p>
                      <a:endParaRPr lang="vi-VN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lang="vi-VN" sz="16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'phức tạp', 'đơn giản'</a:t>
                      </a:r>
                      <a:r>
                        <a:rPr lang="vi-VN" sz="16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Lập trình Python thật đơn giản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82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split([separator, maxsplit])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Tạo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các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phần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tử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được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cắt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theo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separator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mặc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định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là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khoảng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trắng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).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maxsplit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chỉ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định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lần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cắt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tối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đa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endParaRPr lang="en-US" altLang="en-US" sz="1600" b="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chuoi1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phố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Hồ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Chí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Minh'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chuoi1.</a:t>
                      </a:r>
                      <a:r>
                        <a:rPr lang="en-US" sz="1600" b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['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phố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Hồ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Chí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'Minh']</a:t>
                      </a:r>
                    </a:p>
                    <a:p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chuoi2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Hồ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Chí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Minh|Hà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Nội|Đà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Nẵng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chuoi2.</a:t>
                      </a:r>
                      <a:r>
                        <a:rPr lang="en-US" sz="1600" b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('|')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['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Hồ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Chí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Minh',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Hà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Đà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Nẵng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40255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7397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2</a:t>
            </a:r>
            <a:r>
              <a:rPr lang="en-US" altLang="en-US"/>
              <a:t>. </a:t>
            </a:r>
            <a:r>
              <a:rPr lang="vi-VN" altLang="en-US"/>
              <a:t>String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Hàm xử lý chuỗi</a:t>
            </a:r>
            <a:endParaRPr lang="en-US" alt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B77AF88-3721-4C04-A090-23C270EC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27776"/>
              </p:ext>
            </p:extLst>
          </p:nvPr>
        </p:nvGraphicFramePr>
        <p:xfrm>
          <a:off x="983432" y="1731992"/>
          <a:ext cx="10873208" cy="4145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4977">
                  <a:extLst>
                    <a:ext uri="{9D8B030D-6E8A-4147-A177-3AD203B41FA5}">
                      <a16:colId xmlns:a16="http://schemas.microsoft.com/office/drawing/2014/main" val="4122184696"/>
                    </a:ext>
                  </a:extLst>
                </a:gridCol>
                <a:gridCol w="4020488">
                  <a:extLst>
                    <a:ext uri="{9D8B030D-6E8A-4147-A177-3AD203B41FA5}">
                      <a16:colId xmlns:a16="http://schemas.microsoft.com/office/drawing/2014/main" val="1439014570"/>
                    </a:ext>
                  </a:extLst>
                </a:gridCol>
                <a:gridCol w="4877743">
                  <a:extLst>
                    <a:ext uri="{9D8B030D-6E8A-4147-A177-3AD203B41FA5}">
                      <a16:colId xmlns:a16="http://schemas.microsoft.com/office/drawing/2014/main" val="245710067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49154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US" altLang="en-US" sz="1600" b="0" dirty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Nối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các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đối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tượng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chuỗi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trong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với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nhau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endParaRPr lang="en-US" altLang="en-US" sz="1600" b="1" kern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 = ' - '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list_chuoi = ['Hồ Chí Minh', 'Hà Nội', 'Đà Nẵng']</a:t>
                      </a:r>
                      <a:endParaRPr lang="vi-VN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</a:t>
                      </a:r>
                      <a:r>
                        <a:rPr lang="vi-VN" sz="16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list_chuoi</a:t>
                      </a:r>
                      <a:r>
                        <a:rPr lang="vi-VN" sz="16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Hồ Chí Minh - Hà Nội - Đà Nẵng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82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isdigit()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Trả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về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nếu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tất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cả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các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ký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tự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là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ngược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lại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0" kern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là</a:t>
                      </a:r>
                      <a:r>
                        <a:rPr lang="en-US" altLang="en-US" sz="1600" b="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endParaRPr lang="en-US" altLang="en-US" sz="1600" b="1" kern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'2022'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nam.</a:t>
                      </a:r>
                      <a:r>
                        <a:rPr lang="en-US" sz="1600" b="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isdigit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40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isalpha()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Trả về </a:t>
                      </a:r>
                      <a:r>
                        <a:rPr lang="en-US" altLang="en-US" sz="1600" b="1" ker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altLang="en-US" sz="1600" b="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nếu chuỗi chứa toàn ký tự trong bảng chữ cái, ngược lại là </a:t>
                      </a:r>
                      <a:r>
                        <a:rPr lang="en-US" altLang="en-US" sz="1600" b="1" ker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endParaRPr lang="en-US" altLang="en-US" sz="1600" b="1" kern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P@ssword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pwd.</a:t>
                      </a:r>
                      <a:r>
                        <a:rPr lang="en-US" sz="1600" b="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isalpha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283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isalnum()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Trả về </a:t>
                      </a:r>
                      <a:r>
                        <a:rPr lang="en-US" altLang="en-US" sz="1600" b="1" ker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altLang="en-US" sz="1600" b="0" ker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nếu chuỗi chứa toàn ký tự trong bảng chữ cái hoặc ký số, ngược lại là </a:t>
                      </a:r>
                      <a:r>
                        <a:rPr lang="en-US" altLang="en-US" sz="1600" b="1" ker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endParaRPr lang="en-US" altLang="en-US" sz="1600" b="1" kern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'Password123'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pwd.</a:t>
                      </a:r>
                      <a:r>
                        <a:rPr lang="en-US" sz="1600" b="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isalnum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992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113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Datetime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8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time (</a:t>
            </a:r>
            <a:r>
              <a:rPr lang="en-US" altLang="en-US" dirty="0">
                <a:solidFill>
                  <a:srgbClr val="FF0000"/>
                </a:solidFill>
              </a:rPr>
              <a:t>import time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time</a:t>
            </a:r>
            <a:r>
              <a:rPr lang="en-US" altLang="en-US" b="1" dirty="0" err="1">
                <a:solidFill>
                  <a:srgbClr val="FF0000"/>
                </a:solidFill>
              </a:rPr>
              <a:t>.time</a:t>
            </a:r>
            <a:r>
              <a:rPr lang="en-US" altLang="en-US" b="1" dirty="0"/>
              <a:t>():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28B7B-593A-46EF-B1CD-C6048015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1" y="2320906"/>
            <a:ext cx="2880320" cy="10049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1FEAFB-BFDD-4E71-A844-8565C8A9C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1" y="3717032"/>
            <a:ext cx="2381864" cy="3502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499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time (</a:t>
            </a:r>
            <a:r>
              <a:rPr lang="en-US" altLang="en-US" dirty="0">
                <a:solidFill>
                  <a:srgbClr val="FF0000"/>
                </a:solidFill>
              </a:rPr>
              <a:t>import time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time.</a:t>
            </a:r>
            <a:r>
              <a:rPr lang="en-US" altLang="en-US" b="1" dirty="0" err="1">
                <a:solidFill>
                  <a:srgbClr val="FF0000"/>
                </a:solidFill>
              </a:rPr>
              <a:t>ctime</a:t>
            </a:r>
            <a:r>
              <a:rPr lang="en-US" altLang="en-US" b="1" dirty="0"/>
              <a:t>(secs):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(local time)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F8C9E0-F1D9-414C-8B18-F87F02375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420888"/>
            <a:ext cx="3897740" cy="1186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E9405-8FE3-4476-963B-05EA3243A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3822577"/>
            <a:ext cx="2952328" cy="3163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221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time (</a:t>
            </a:r>
            <a:r>
              <a:rPr lang="en-US" altLang="en-US" dirty="0">
                <a:solidFill>
                  <a:srgbClr val="FF0000"/>
                </a:solidFill>
              </a:rPr>
              <a:t>import time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time.</a:t>
            </a:r>
            <a:r>
              <a:rPr lang="en-US" altLang="en-US" b="1" dirty="0" err="1">
                <a:solidFill>
                  <a:srgbClr val="FF0000"/>
                </a:solidFill>
              </a:rPr>
              <a:t>localtime</a:t>
            </a:r>
            <a:r>
              <a:rPr lang="en-US" altLang="en-US" b="1" dirty="0"/>
              <a:t>(secs):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class</a:t>
            </a:r>
            <a:r>
              <a:rPr lang="en-US" altLang="en-US" b="1" dirty="0"/>
              <a:t> </a:t>
            </a:r>
            <a:r>
              <a:rPr lang="en-US" altLang="en-US" b="1" dirty="0" err="1"/>
              <a:t>time.struct_time</a:t>
            </a:r>
            <a:r>
              <a:rPr lang="en-US" altLang="en-US" b="1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(local time)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b="1" dirty="0" err="1"/>
              <a:t>time.</a:t>
            </a:r>
            <a:r>
              <a:rPr lang="en-US" altLang="en-US" b="1" dirty="0" err="1">
                <a:solidFill>
                  <a:srgbClr val="FF0000"/>
                </a:solidFill>
              </a:rPr>
              <a:t>gmtime</a:t>
            </a:r>
            <a:r>
              <a:rPr lang="en-US" altLang="en-US" b="1" dirty="0"/>
              <a:t>(secs):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class </a:t>
            </a:r>
            <a:r>
              <a:rPr lang="en-US" altLang="en-US" b="1" dirty="0" err="1"/>
              <a:t>time.struct_time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UTC (Coordinated Universal Time –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quốc</a:t>
            </a:r>
            <a:r>
              <a:rPr lang="en-US" altLang="en-US" dirty="0"/>
              <a:t> </a:t>
            </a:r>
            <a:r>
              <a:rPr lang="en-US" altLang="en-US" dirty="0" err="1"/>
              <a:t>tế</a:t>
            </a:r>
            <a:r>
              <a:rPr lang="en-US" altLang="en-US" dirty="0"/>
              <a:t>)</a:t>
            </a:r>
          </a:p>
          <a:p>
            <a:pPr lvl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87930-6526-43FE-9865-AA74A7CD1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2188237"/>
            <a:ext cx="4104456" cy="1145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E378C2-55B4-4C73-8364-DA98B9605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8" y="3487349"/>
            <a:ext cx="9660135" cy="553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7B850-7271-4607-9D95-6C64D160D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036" y="5093831"/>
            <a:ext cx="3543313" cy="557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2F733-5401-4683-B680-EDA9B7F21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379" y="5885532"/>
            <a:ext cx="9660136" cy="5678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731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time (</a:t>
            </a:r>
            <a:r>
              <a:rPr lang="en-US" altLang="en-US" dirty="0">
                <a:solidFill>
                  <a:srgbClr val="FF0000"/>
                </a:solidFill>
              </a:rPr>
              <a:t>import time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time.</a:t>
            </a:r>
            <a:r>
              <a:rPr lang="en-US" altLang="en-US" b="1" dirty="0" err="1">
                <a:solidFill>
                  <a:srgbClr val="FF0000"/>
                </a:solidFill>
              </a:rPr>
              <a:t>sleep</a:t>
            </a:r>
            <a:r>
              <a:rPr lang="en-US" altLang="en-US" b="1" dirty="0"/>
              <a:t>(secs):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delay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giây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D9FED-EE2D-469D-943B-EA172F88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91" y="2348880"/>
            <a:ext cx="7954887" cy="1416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8F50FD-B443-4FF4-AD8E-1B33554D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91" y="4077072"/>
            <a:ext cx="6481156" cy="6595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467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time (</a:t>
            </a:r>
            <a:r>
              <a:rPr lang="en-US" altLang="en-US" dirty="0">
                <a:solidFill>
                  <a:srgbClr val="FF0000"/>
                </a:solidFill>
              </a:rPr>
              <a:t>import time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time.</a:t>
            </a:r>
            <a:r>
              <a:rPr lang="en-US" altLang="en-US" b="1" dirty="0" err="1">
                <a:solidFill>
                  <a:srgbClr val="FF0000"/>
                </a:solidFill>
              </a:rPr>
              <a:t>asctime</a:t>
            </a:r>
            <a:r>
              <a:rPr lang="en-US" altLang="en-US" b="1" dirty="0"/>
              <a:t>(</a:t>
            </a:r>
            <a:r>
              <a:rPr lang="en-US" altLang="en-US" b="1" dirty="0" err="1"/>
              <a:t>struct_time</a:t>
            </a:r>
            <a:r>
              <a:rPr lang="en-US" altLang="en-US" b="1" dirty="0"/>
              <a:t>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. </a:t>
            </a:r>
          </a:p>
          <a:p>
            <a:pPr lvl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8E1FC-9DA6-48AC-AFE5-9B9F9D86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348880"/>
            <a:ext cx="6012819" cy="2017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A669C-6E56-47BB-B4B0-97252E621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611" y="4509120"/>
            <a:ext cx="4193088" cy="6320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66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Datetime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datetime (</a:t>
            </a:r>
            <a:r>
              <a:rPr lang="en-US" altLang="en-US" dirty="0">
                <a:solidFill>
                  <a:srgbClr val="FF0000"/>
                </a:solidFill>
              </a:rPr>
              <a:t>import datetime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datetime.</a:t>
            </a:r>
            <a:r>
              <a:rPr lang="en-US" altLang="en-US" b="1" dirty="0" err="1">
                <a:solidFill>
                  <a:srgbClr val="FF0000"/>
                </a:solidFill>
              </a:rPr>
              <a:t>date</a:t>
            </a:r>
            <a:r>
              <a:rPr lang="en-US" altLang="en-US" b="1" dirty="0" err="1"/>
              <a:t>.</a:t>
            </a:r>
            <a:r>
              <a:rPr lang="en-US" altLang="en-US" b="1" dirty="0" err="1">
                <a:solidFill>
                  <a:srgbClr val="FF0000"/>
                </a:solidFill>
              </a:rPr>
              <a:t>today</a:t>
            </a:r>
            <a:r>
              <a:rPr lang="en-US" altLang="en-US" b="1" dirty="0"/>
              <a:t>():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. </a:t>
            </a:r>
          </a:p>
          <a:p>
            <a:pPr lvl="1"/>
            <a:endParaRPr lang="en-US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157474-1451-447E-B295-4B1D1D121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3472" y="2204864"/>
            <a:ext cx="5040562" cy="1924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4320AA-B578-4429-9F3E-99E36C82F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4516237"/>
            <a:ext cx="2708665" cy="12437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749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datetime (</a:t>
            </a:r>
            <a:r>
              <a:rPr lang="en-US" altLang="en-US" dirty="0">
                <a:solidFill>
                  <a:srgbClr val="FF0000"/>
                </a:solidFill>
              </a:rPr>
              <a:t>import datetime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datetime.</a:t>
            </a:r>
            <a:r>
              <a:rPr lang="en-US" altLang="en-US" b="1" dirty="0" err="1">
                <a:solidFill>
                  <a:srgbClr val="FF0000"/>
                </a:solidFill>
              </a:rPr>
              <a:t>date</a:t>
            </a:r>
            <a:r>
              <a:rPr lang="en-US" altLang="en-US" b="1" dirty="0"/>
              <a:t>(year, month, day):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year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month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day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lệ</a:t>
            </a:r>
            <a:r>
              <a:rPr lang="en-US" altLang="en-US" dirty="0"/>
              <a:t>. </a:t>
            </a:r>
            <a:r>
              <a:rPr lang="en-US" altLang="en-US" dirty="0" err="1"/>
              <a:t>Ngược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. </a:t>
            </a:r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D3209-FCCD-42F5-AD44-22E277E7D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9" r="45603" b="-8840"/>
          <a:stretch/>
        </p:blipFill>
        <p:spPr>
          <a:xfrm>
            <a:off x="1200149" y="3587001"/>
            <a:ext cx="1402461" cy="422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3452E-2A2B-473D-8B95-C0BFA44E7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630" y="2700774"/>
            <a:ext cx="3970794" cy="671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AB1C79-D492-47DF-8A94-FCB394BAB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435" y="2722106"/>
            <a:ext cx="4065834" cy="699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4C11F-1403-451A-82A8-A5B07E17D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435" y="3645024"/>
            <a:ext cx="4065834" cy="10182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1943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datetime (</a:t>
            </a:r>
            <a:r>
              <a:rPr lang="en-US" altLang="en-US" dirty="0">
                <a:solidFill>
                  <a:srgbClr val="FF0000"/>
                </a:solidFill>
              </a:rPr>
              <a:t>import datetime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datetime.</a:t>
            </a:r>
            <a:r>
              <a:rPr lang="en-US" altLang="en-US" b="1" dirty="0" err="1">
                <a:solidFill>
                  <a:srgbClr val="FF0000"/>
                </a:solidFill>
              </a:rPr>
              <a:t>time</a:t>
            </a:r>
            <a:r>
              <a:rPr lang="en-US" altLang="en-US" b="1" dirty="0"/>
              <a:t>([hour, minute, second]):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hour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minute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second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lệ</a:t>
            </a:r>
            <a:r>
              <a:rPr lang="en-US" altLang="en-US" dirty="0"/>
              <a:t>. </a:t>
            </a:r>
            <a:r>
              <a:rPr lang="en-US" altLang="en-US" dirty="0" err="1"/>
              <a:t>Ngược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.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3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= 0.</a:t>
            </a:r>
          </a:p>
          <a:p>
            <a:pPr lvl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264FB5-7C8F-4517-9703-9B12AB80D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09" y="2636912"/>
            <a:ext cx="5378363" cy="1015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41F1C-0DE5-4FF0-8B9D-74A20FE0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709" y="3861048"/>
            <a:ext cx="2083169" cy="6590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212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datetime (</a:t>
            </a:r>
            <a:r>
              <a:rPr lang="en-US" altLang="en-US" dirty="0">
                <a:solidFill>
                  <a:srgbClr val="FF0000"/>
                </a:solidFill>
              </a:rPr>
              <a:t>import datetime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datetime.</a:t>
            </a:r>
            <a:r>
              <a:rPr lang="en-US" altLang="en-US" b="1" dirty="0" err="1">
                <a:solidFill>
                  <a:srgbClr val="FF0000"/>
                </a:solidFill>
              </a:rPr>
              <a:t>datetime</a:t>
            </a:r>
            <a:r>
              <a:rPr lang="en-US" altLang="en-US" b="1" dirty="0" err="1"/>
              <a:t>.</a:t>
            </a:r>
            <a:r>
              <a:rPr lang="en-US" altLang="en-US" b="1" dirty="0" err="1">
                <a:solidFill>
                  <a:srgbClr val="FF0000"/>
                </a:solidFill>
              </a:rPr>
              <a:t>now</a:t>
            </a:r>
            <a:r>
              <a:rPr lang="en-US" altLang="en-US" b="1" dirty="0"/>
              <a:t>():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. </a:t>
            </a:r>
          </a:p>
          <a:p>
            <a:pPr lvl="1"/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F2B4E-EC53-42E2-AB22-8706FC49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9" y="2276873"/>
            <a:ext cx="7920879" cy="1658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2D80A-6FFB-4B3D-99C1-EAEBC3525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782" y="4150926"/>
            <a:ext cx="4752527" cy="869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149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802" y="1196752"/>
            <a:ext cx="10560049" cy="5184775"/>
          </a:xfrm>
        </p:spPr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datetime (</a:t>
            </a:r>
            <a:r>
              <a:rPr lang="en-US" altLang="en-US" dirty="0">
                <a:solidFill>
                  <a:srgbClr val="FF0000"/>
                </a:solidFill>
              </a:rPr>
              <a:t>import datetime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datetime.</a:t>
            </a:r>
            <a:r>
              <a:rPr lang="en-US" altLang="en-US" b="1" dirty="0" err="1">
                <a:solidFill>
                  <a:srgbClr val="FF0000"/>
                </a:solidFill>
              </a:rPr>
              <a:t>datetime</a:t>
            </a:r>
            <a:r>
              <a:rPr lang="en-US" altLang="en-US" b="1" dirty="0"/>
              <a:t>(year, month, day):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year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month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day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lệ</a:t>
            </a:r>
            <a:r>
              <a:rPr lang="en-US" altLang="en-US" dirty="0"/>
              <a:t>. </a:t>
            </a:r>
            <a:r>
              <a:rPr lang="en-US" altLang="en-US" dirty="0" err="1"/>
              <a:t>Ngược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Ngoài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, class datetime()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tùy</a:t>
            </a:r>
            <a:r>
              <a:rPr lang="en-US" altLang="en-US" dirty="0"/>
              <a:t> </a:t>
            </a:r>
            <a:r>
              <a:rPr lang="en-US" altLang="en-US" dirty="0" err="1"/>
              <a:t>chọn</a:t>
            </a:r>
            <a:r>
              <a:rPr lang="en-US" altLang="en-US" dirty="0"/>
              <a:t> (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buộc</a:t>
            </a:r>
            <a:r>
              <a:rPr lang="en-US" altLang="en-US" dirty="0"/>
              <a:t>)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(time)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múi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(</a:t>
            </a:r>
            <a:r>
              <a:rPr lang="en-US" altLang="en-US" dirty="0" err="1"/>
              <a:t>timezone</a:t>
            </a:r>
            <a:r>
              <a:rPr lang="en-US" altLang="en-US" dirty="0"/>
              <a:t>) </a:t>
            </a:r>
            <a:r>
              <a:rPr lang="en-US" altLang="en-US" dirty="0" err="1"/>
              <a:t>như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hour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minute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second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microsecond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tzone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D3209-FCCD-42F5-AD44-22E277E7D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9" y="4693487"/>
            <a:ext cx="2159548" cy="3274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65A22-8191-48D9-86E7-B970AEEBA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080" y="4693487"/>
            <a:ext cx="4298970" cy="9677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2FEE58-4D8B-4D97-BB11-45D7041D2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085" y="3608931"/>
            <a:ext cx="4955273" cy="728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FAD90-7F6E-4366-87C2-06D4565C9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149" y="3645024"/>
            <a:ext cx="4686156" cy="6764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445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datetime (</a:t>
            </a:r>
            <a:r>
              <a:rPr lang="en-US" altLang="en-US" dirty="0">
                <a:solidFill>
                  <a:srgbClr val="FF0000"/>
                </a:solidFill>
              </a:rPr>
              <a:t>import datetime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datetime.</a:t>
            </a:r>
            <a:r>
              <a:rPr lang="en-US" altLang="en-US" b="1" dirty="0" err="1">
                <a:solidFill>
                  <a:srgbClr val="FF0000"/>
                </a:solidFill>
              </a:rPr>
              <a:t>datetime</a:t>
            </a:r>
            <a:r>
              <a:rPr lang="en-US" altLang="en-US" b="1" dirty="0" err="1"/>
              <a:t>.</a:t>
            </a:r>
            <a:r>
              <a:rPr lang="en-US" altLang="en-US" b="1" dirty="0" err="1">
                <a:solidFill>
                  <a:srgbClr val="FF0000"/>
                </a:solidFill>
              </a:rPr>
              <a:t>fromtimestamp</a:t>
            </a:r>
            <a:r>
              <a:rPr lang="en-US" altLang="en-US" b="1" dirty="0"/>
              <a:t>(timestamp):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timestamp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2B217-B5E2-4ECA-B0BB-1E8B4996A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0059" y="2723810"/>
            <a:ext cx="6442653" cy="2001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BD33D7-4879-4A16-89FE-B072C2A45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149" y="5085184"/>
            <a:ext cx="4613126" cy="6281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9937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Định dạng chuỗi</a:t>
            </a:r>
          </a:p>
          <a:p>
            <a:pPr lvl="1"/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2D132D-626D-47DC-B827-754342FA8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56034"/>
            <a:ext cx="8264112" cy="49249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679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Định dạng chuỗi</a:t>
            </a:r>
          </a:p>
          <a:p>
            <a:pPr lvl="1"/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F19D2-EE3F-4714-8C06-99F819D0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84214"/>
            <a:ext cx="8246682" cy="50411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9497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endParaRPr lang="en-US" altLang="en-US" dirty="0"/>
          </a:p>
          <a:p>
            <a:pPr lvl="1"/>
            <a:r>
              <a:rPr lang="en-US" altLang="en-US" b="1" dirty="0" err="1"/>
              <a:t>datetime_variable.</a:t>
            </a:r>
            <a:r>
              <a:rPr lang="en-US" altLang="en-US" b="1" dirty="0" err="1">
                <a:solidFill>
                  <a:srgbClr val="FF0000"/>
                </a:solidFill>
              </a:rPr>
              <a:t>strftime</a:t>
            </a:r>
            <a:r>
              <a:rPr lang="en-US" altLang="en-US" b="1" dirty="0"/>
              <a:t>(format):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AB06E-FBCD-4B20-BA7C-1D718004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27" y="2348881"/>
            <a:ext cx="6169209" cy="1034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461A4-3C46-4457-B036-300C66DEA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78" y="3598436"/>
            <a:ext cx="2280777" cy="3030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8929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endParaRPr lang="en-US" altLang="en-US" dirty="0"/>
          </a:p>
          <a:p>
            <a:pPr lvl="1"/>
            <a:r>
              <a:rPr lang="en-US" altLang="en-US" b="1" dirty="0" err="1"/>
              <a:t>datetime.</a:t>
            </a:r>
            <a:r>
              <a:rPr lang="en-US" altLang="en-US" b="1" dirty="0" err="1">
                <a:solidFill>
                  <a:srgbClr val="FF0000"/>
                </a:solidFill>
              </a:rPr>
              <a:t>strptime</a:t>
            </a:r>
            <a:r>
              <a:rPr lang="en-US" altLang="en-US" b="1" dirty="0"/>
              <a:t>(</a:t>
            </a:r>
            <a:r>
              <a:rPr lang="en-US" altLang="en-US" b="1" dirty="0" err="1"/>
              <a:t>datetime_string</a:t>
            </a:r>
            <a:r>
              <a:rPr lang="en-US" altLang="en-US" b="1" dirty="0"/>
              <a:t>, format):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0ACCB7-152F-46AD-803D-CC065B3B2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7" y="2204864"/>
            <a:ext cx="8065590" cy="2018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4975C-2C1D-41AC-8980-630B4A2B3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3" y="4714339"/>
            <a:ext cx="3528392" cy="5669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337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Number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dirty="0"/>
              <a:t>Hàm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 (import math)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B77AF88-3721-4C04-A090-23C270EC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347897"/>
              </p:ext>
            </p:extLst>
          </p:nvPr>
        </p:nvGraphicFramePr>
        <p:xfrm>
          <a:off x="1014576" y="1700808"/>
          <a:ext cx="10009110" cy="3444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3324">
                  <a:extLst>
                    <a:ext uri="{9D8B030D-6E8A-4147-A177-3AD203B41FA5}">
                      <a16:colId xmlns:a16="http://schemas.microsoft.com/office/drawing/2014/main" val="4122184696"/>
                    </a:ext>
                  </a:extLst>
                </a:gridCol>
                <a:gridCol w="4351811">
                  <a:extLst>
                    <a:ext uri="{9D8B030D-6E8A-4147-A177-3AD203B41FA5}">
                      <a16:colId xmlns:a16="http://schemas.microsoft.com/office/drawing/2014/main" val="1439014570"/>
                    </a:ext>
                  </a:extLst>
                </a:gridCol>
                <a:gridCol w="3613975">
                  <a:extLst>
                    <a:ext uri="{9D8B030D-6E8A-4147-A177-3AD203B41FA5}">
                      <a16:colId xmlns:a16="http://schemas.microsoft.com/office/drawing/2014/main" val="245710067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491541"/>
                  </a:ext>
                </a:extLst>
              </a:tr>
              <a:tr h="323474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Trị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tuyệt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đối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của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nguyên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abs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(-45)         # 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82125"/>
                  </a:ext>
                </a:extLst>
              </a:tr>
              <a:tr h="323474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ceil(x)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Giá trị nguyên nhỏ nhất lớn hơn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math.</a:t>
                      </a:r>
                      <a:r>
                        <a:rPr lang="en-US" altLang="en-US" sz="1600" ker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en-US" altLang="en-US" sz="1600" ker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(5.25)   #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402551"/>
                  </a:ext>
                </a:extLst>
              </a:tr>
              <a:tr h="323474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fabs(x)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Trị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tuyệt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đối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của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thực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fabs</a:t>
                      </a:r>
                      <a:r>
                        <a:rPr lang="en-US" altLang="en-US" sz="1600" ker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(-15)         # 15.0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491362"/>
                  </a:ext>
                </a:extLst>
              </a:tr>
              <a:tr h="323474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floor(x)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trị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nguyên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lớn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nhất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nhỏ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hơn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math.</a:t>
                      </a:r>
                      <a:r>
                        <a:rPr lang="en-US" altLang="en-US" sz="1600" ker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en-US" altLang="en-US" sz="1600" ker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(5.25)  #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88748"/>
                  </a:ext>
                </a:extLst>
              </a:tr>
              <a:tr h="558727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log(x)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Logarit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tự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nhiên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của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một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endParaRPr lang="en-US" altLang="en-US" sz="1600" kern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math.</a:t>
                      </a:r>
                      <a:r>
                        <a:rPr lang="en-US" altLang="en-US" sz="1600" ker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altLang="en-US" sz="1600" ker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# 1.6094379124341003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403571"/>
                  </a:ext>
                </a:extLst>
              </a:tr>
              <a:tr h="558727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max(x</a:t>
                      </a:r>
                      <a:r>
                        <a:rPr lang="en-US" altLang="en-US" sz="1600" b="0" baseline="-2500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, x</a:t>
                      </a:r>
                      <a:r>
                        <a:rPr lang="en-US" altLang="en-US" sz="1600" b="0" baseline="-2500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, ..., x</a:t>
                      </a:r>
                      <a:r>
                        <a:rPr lang="en-US" altLang="en-US" sz="1600" b="0" baseline="-2500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trị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lớn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nhất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trong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các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(10, 52, 15)  # 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85190"/>
                  </a:ext>
                </a:extLst>
              </a:tr>
              <a:tr h="558727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min(x</a:t>
                      </a:r>
                      <a:r>
                        <a:rPr lang="en-US" altLang="en-US" sz="1600" b="0" baseline="-2500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, x</a:t>
                      </a:r>
                      <a:r>
                        <a:rPr lang="en-US" altLang="en-US" sz="1600" b="0" baseline="-2500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, ..., x</a:t>
                      </a:r>
                      <a:r>
                        <a:rPr lang="en-US" altLang="en-US" sz="1600" b="0" baseline="-2500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Giá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trị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nhỏ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nhất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trong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các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tham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(10, 52, 15)  #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80973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calendar (</a:t>
            </a:r>
            <a:r>
              <a:rPr lang="en-US" altLang="en-US" dirty="0">
                <a:solidFill>
                  <a:srgbClr val="FF0000"/>
                </a:solidFill>
              </a:rPr>
              <a:t>import calendar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calendar.</a:t>
            </a:r>
            <a:r>
              <a:rPr lang="en-US" altLang="en-US" b="1" dirty="0" err="1">
                <a:solidFill>
                  <a:srgbClr val="FF0000"/>
                </a:solidFill>
              </a:rPr>
              <a:t>isleap</a:t>
            </a:r>
            <a:r>
              <a:rPr lang="en-US" altLang="en-US" b="1" dirty="0"/>
              <a:t>(year):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b="1" dirty="0"/>
              <a:t>True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năm</a:t>
            </a:r>
            <a:r>
              <a:rPr lang="en-US" altLang="en-US" dirty="0"/>
              <a:t> </a:t>
            </a:r>
            <a:r>
              <a:rPr lang="en-US" altLang="en-US" dirty="0" err="1"/>
              <a:t>nhuận</a:t>
            </a:r>
            <a:r>
              <a:rPr lang="en-US" altLang="en-US" dirty="0"/>
              <a:t>, </a:t>
            </a:r>
            <a:r>
              <a:rPr lang="en-US" altLang="en-US" dirty="0" err="1"/>
              <a:t>ngược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False.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E3AA5-B6BF-49B2-B79C-52A5BF57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348880"/>
            <a:ext cx="5382308" cy="1166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5959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calendar (</a:t>
            </a:r>
            <a:r>
              <a:rPr lang="en-US" altLang="en-US" dirty="0">
                <a:solidFill>
                  <a:srgbClr val="FF0000"/>
                </a:solidFill>
              </a:rPr>
              <a:t>import calendar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calendar.</a:t>
            </a:r>
            <a:r>
              <a:rPr lang="en-US" altLang="en-US" b="1" dirty="0" err="1">
                <a:solidFill>
                  <a:srgbClr val="FF0000"/>
                </a:solidFill>
              </a:rPr>
              <a:t>month</a:t>
            </a:r>
            <a:r>
              <a:rPr lang="en-US" altLang="en-US" b="1" dirty="0"/>
              <a:t>(year, month):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calendar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month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year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7CD3BF-EEFB-4B41-940E-B65C660DB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41" y="2348880"/>
            <a:ext cx="4167059" cy="7631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EDF44C-070C-49EE-BCE8-6108EAA9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941" y="3551409"/>
            <a:ext cx="2843053" cy="2140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053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calendar (</a:t>
            </a:r>
            <a:r>
              <a:rPr lang="en-US" altLang="en-US" dirty="0">
                <a:solidFill>
                  <a:srgbClr val="FF0000"/>
                </a:solidFill>
              </a:rPr>
              <a:t>import calendar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calendar.</a:t>
            </a:r>
            <a:r>
              <a:rPr lang="en-US" altLang="en-US" b="1" dirty="0" err="1">
                <a:solidFill>
                  <a:srgbClr val="FF0000"/>
                </a:solidFill>
              </a:rPr>
              <a:t>calendar</a:t>
            </a:r>
            <a:r>
              <a:rPr lang="en-US" altLang="en-US" b="1" dirty="0"/>
              <a:t>(year):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calendar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năm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7B5BE-BF16-43A1-8C2F-AA5855A3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276872"/>
            <a:ext cx="4345716" cy="914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3FD52-CA7D-4841-8906-2F5C68929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2160659"/>
            <a:ext cx="3944832" cy="4431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1488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calendar (</a:t>
            </a:r>
            <a:r>
              <a:rPr lang="en-US" altLang="en-US" dirty="0">
                <a:solidFill>
                  <a:srgbClr val="FF0000"/>
                </a:solidFill>
              </a:rPr>
              <a:t>import calendar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calendar.</a:t>
            </a:r>
            <a:r>
              <a:rPr lang="en-US" altLang="en-US" b="1" dirty="0" err="1">
                <a:solidFill>
                  <a:srgbClr val="FF0000"/>
                </a:solidFill>
              </a:rPr>
              <a:t>weekday</a:t>
            </a:r>
            <a:r>
              <a:rPr lang="en-US" altLang="en-US" b="1" dirty="0"/>
              <a:t>(year, month, day):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/</a:t>
            </a:r>
            <a:r>
              <a:rPr lang="en-US" altLang="en-US" dirty="0" err="1"/>
              <a:t>tháng</a:t>
            </a:r>
            <a:r>
              <a:rPr lang="en-US" altLang="en-US" dirty="0"/>
              <a:t>/</a:t>
            </a:r>
            <a:r>
              <a:rPr lang="en-US" altLang="en-US" dirty="0" err="1"/>
              <a:t>năm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endParaRPr lang="en-US" altLang="en-US" dirty="0"/>
          </a:p>
          <a:p>
            <a:pPr lvl="2"/>
            <a:r>
              <a:rPr lang="en-US" altLang="en-US" dirty="0"/>
              <a:t>0: Monday</a:t>
            </a:r>
          </a:p>
          <a:p>
            <a:pPr lvl="2"/>
            <a:r>
              <a:rPr lang="en-US" altLang="en-US" dirty="0"/>
              <a:t>1: Tuesday</a:t>
            </a:r>
          </a:p>
          <a:p>
            <a:pPr lvl="2"/>
            <a:r>
              <a:rPr lang="en-US" altLang="en-US" dirty="0"/>
              <a:t>…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0C4C1-F6D0-4AEC-BE76-23C17B3A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9" y="4005064"/>
            <a:ext cx="5495193" cy="7117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263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calendar (</a:t>
            </a:r>
            <a:r>
              <a:rPr lang="en-US" altLang="en-US" dirty="0">
                <a:solidFill>
                  <a:srgbClr val="FF0000"/>
                </a:solidFill>
              </a:rPr>
              <a:t>import calendar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calendar.</a:t>
            </a:r>
            <a:r>
              <a:rPr lang="en-US" altLang="en-US" b="1" dirty="0" err="1">
                <a:solidFill>
                  <a:srgbClr val="FF0000"/>
                </a:solidFill>
              </a:rPr>
              <a:t>monthcalendar</a:t>
            </a:r>
            <a:r>
              <a:rPr lang="en-US" altLang="en-US" b="1" dirty="0"/>
              <a:t>(year, month):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vi-VN" altLang="en-US" dirty="0"/>
              <a:t>trả về danh sách các ngày trong </a:t>
            </a:r>
            <a:r>
              <a:rPr lang="vi-VN" altLang="en-US" dirty="0">
                <a:solidFill>
                  <a:srgbClr val="FF0000"/>
                </a:solidFill>
              </a:rPr>
              <a:t>tháng</a:t>
            </a:r>
            <a:r>
              <a:rPr lang="vi-VN" altLang="en-US" dirty="0"/>
              <a:t>, </a:t>
            </a:r>
            <a:r>
              <a:rPr lang="vi-VN" altLang="en-US" dirty="0">
                <a:solidFill>
                  <a:srgbClr val="FF0000"/>
                </a:solidFill>
              </a:rPr>
              <a:t>năm</a:t>
            </a:r>
            <a:r>
              <a:rPr lang="vi-VN" altLang="en-US" dirty="0"/>
              <a:t> được chọn, chia theo từng tuần, với giá trị 0 là ngày không nằm trong </a:t>
            </a:r>
            <a:r>
              <a:rPr lang="vi-VN" altLang="en-US" dirty="0">
                <a:solidFill>
                  <a:srgbClr val="FF0000"/>
                </a:solidFill>
              </a:rPr>
              <a:t>tháng</a:t>
            </a:r>
            <a:r>
              <a:rPr lang="en-US" altLang="en-US" dirty="0"/>
              <a:t>, </a:t>
            </a:r>
            <a:r>
              <a:rPr lang="vi-VN" altLang="en-US" dirty="0">
                <a:solidFill>
                  <a:srgbClr val="FF0000"/>
                </a:solidFill>
              </a:rPr>
              <a:t>năm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35BEE7-AC34-42F8-9BB7-7469BC50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77" y="2943994"/>
            <a:ext cx="4672365" cy="67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3DF8C4-E501-46D2-8070-6B5430221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277" y="3984066"/>
            <a:ext cx="9552384" cy="6325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3210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calendar (</a:t>
            </a:r>
            <a:r>
              <a:rPr lang="en-US" altLang="en-US" dirty="0">
                <a:solidFill>
                  <a:srgbClr val="FF0000"/>
                </a:solidFill>
              </a:rPr>
              <a:t>import calendar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/>
              <a:t>calendar.</a:t>
            </a:r>
            <a:r>
              <a:rPr lang="en-US" altLang="en-US" b="1" dirty="0" err="1">
                <a:solidFill>
                  <a:srgbClr val="FF0000"/>
                </a:solidFill>
              </a:rPr>
              <a:t>monthrange</a:t>
            </a:r>
            <a:r>
              <a:rPr lang="en-US" altLang="en-US" b="1" dirty="0"/>
              <a:t>(year, month):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vi-VN" altLang="en-US" dirty="0"/>
              <a:t>trả về hai phần tử </a:t>
            </a:r>
            <a:endParaRPr lang="en-US" altLang="en-US" dirty="0"/>
          </a:p>
          <a:p>
            <a:pPr lvl="2"/>
            <a:r>
              <a:rPr lang="en-US" altLang="en-US" dirty="0"/>
              <a:t>P</a:t>
            </a:r>
            <a:r>
              <a:rPr lang="vi-VN" altLang="en-US" dirty="0"/>
              <a:t>hần tử đầu</a:t>
            </a:r>
            <a:r>
              <a:rPr lang="en-US" altLang="en-US" dirty="0"/>
              <a:t>:</a:t>
            </a:r>
            <a:r>
              <a:rPr lang="vi-VN" altLang="en-US" dirty="0"/>
              <a:t> là thứ của ngày đầu tiên trong tháng</a:t>
            </a:r>
            <a:r>
              <a:rPr lang="en-US" altLang="en-US" dirty="0"/>
              <a:t>.</a:t>
            </a:r>
          </a:p>
          <a:p>
            <a:pPr lvl="2"/>
            <a:r>
              <a:rPr lang="en-US" altLang="en-US" dirty="0"/>
              <a:t>P</a:t>
            </a:r>
            <a:r>
              <a:rPr lang="vi-VN" altLang="en-US" dirty="0"/>
              <a:t>hần tử thứ hai</a:t>
            </a:r>
            <a:r>
              <a:rPr lang="en-US" altLang="en-US" dirty="0"/>
              <a:t>:</a:t>
            </a:r>
            <a:r>
              <a:rPr lang="vi-VN" altLang="en-US" dirty="0"/>
              <a:t> là số ngày trong tháng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07A50-C3E2-4CE6-A9B0-222C7D13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3" y="3429001"/>
            <a:ext cx="4816837" cy="72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034B56-6DCE-4F81-A1EC-A3D1F38F7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509" y="4509120"/>
            <a:ext cx="1105750" cy="4320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7210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calendar (</a:t>
            </a:r>
            <a:r>
              <a:rPr lang="en-US" altLang="en-US" dirty="0">
                <a:solidFill>
                  <a:srgbClr val="FF0000"/>
                </a:solidFill>
              </a:rPr>
              <a:t>import calendar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/>
              <a:t>Class </a:t>
            </a:r>
            <a:r>
              <a:rPr lang="en-US" altLang="en-US" b="1" dirty="0" err="1"/>
              <a:t>calendar.</a:t>
            </a:r>
            <a:r>
              <a:rPr lang="en-US" altLang="en-US" b="1" dirty="0" err="1">
                <a:solidFill>
                  <a:srgbClr val="FF0000"/>
                </a:solidFill>
              </a:rPr>
              <a:t>month_name</a:t>
            </a:r>
            <a:r>
              <a:rPr lang="en-US" altLang="en-US" b="1" dirty="0"/>
              <a:t>: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tháng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năm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D6956F-C94B-4877-B08C-FF70943EC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9" y="2274331"/>
            <a:ext cx="4318225" cy="1154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B3AF23-DAE2-4418-B527-F86BAB099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68" y="3599112"/>
            <a:ext cx="1145728" cy="29969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9188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Datetime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calendar (</a:t>
            </a:r>
            <a:r>
              <a:rPr lang="en-US" altLang="en-US" dirty="0">
                <a:solidFill>
                  <a:srgbClr val="FF0000"/>
                </a:solidFill>
              </a:rPr>
              <a:t>import calendar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/>
              <a:t>Class </a:t>
            </a:r>
            <a:r>
              <a:rPr lang="en-US" altLang="en-US" b="1" dirty="0" err="1"/>
              <a:t>calendar.</a:t>
            </a:r>
            <a:r>
              <a:rPr lang="en-US" altLang="en-US" b="1" dirty="0" err="1">
                <a:solidFill>
                  <a:srgbClr val="FF0000"/>
                </a:solidFill>
              </a:rPr>
              <a:t>day_name</a:t>
            </a:r>
            <a:r>
              <a:rPr lang="en-US" altLang="en-US" b="1" dirty="0"/>
              <a:t>: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tuần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055A7-C280-47BF-A7FE-60342F24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9" y="2518668"/>
            <a:ext cx="3878392" cy="1224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645DD-D79C-4CB6-BC23-4B40F2469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49" y="4151549"/>
            <a:ext cx="1145256" cy="18206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4758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BE99A-8F5E-7D13-1E87-26210DFF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C1C84-ECDA-A9AA-EF0E-9AEEFED7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DF8455C-C60C-41F1-B847-9F257065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93" y="1268561"/>
            <a:ext cx="304006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Number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Hàm </a:t>
            </a:r>
            <a:r>
              <a:rPr lang="en-US" altLang="en-US"/>
              <a:t>toán học (import math)</a:t>
            </a:r>
          </a:p>
          <a:p>
            <a:endParaRPr lang="en-US" alt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B77AF88-3721-4C04-A090-23C270EC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76597"/>
              </p:ext>
            </p:extLst>
          </p:nvPr>
        </p:nvGraphicFramePr>
        <p:xfrm>
          <a:off x="983432" y="1700808"/>
          <a:ext cx="10560049" cy="37381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1659">
                  <a:extLst>
                    <a:ext uri="{9D8B030D-6E8A-4147-A177-3AD203B41FA5}">
                      <a16:colId xmlns:a16="http://schemas.microsoft.com/office/drawing/2014/main" val="4122184696"/>
                    </a:ext>
                  </a:extLst>
                </a:gridCol>
                <a:gridCol w="4936700">
                  <a:extLst>
                    <a:ext uri="{9D8B030D-6E8A-4147-A177-3AD203B41FA5}">
                      <a16:colId xmlns:a16="http://schemas.microsoft.com/office/drawing/2014/main" val="1439014570"/>
                    </a:ext>
                  </a:extLst>
                </a:gridCol>
                <a:gridCol w="3391690">
                  <a:extLst>
                    <a:ext uri="{9D8B030D-6E8A-4147-A177-3AD203B41FA5}">
                      <a16:colId xmlns:a16="http://schemas.microsoft.com/office/drawing/2014/main" val="245710067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491541"/>
                  </a:ext>
                </a:extLst>
              </a:tr>
              <a:tr h="564451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modf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Tách x thành 2 phần: phần lẻ và phần nguyên. Kết quả trả về đều là kiểu 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</a:t>
                      </a:r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modf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(3.5) # (0.5, 3.0)</a:t>
                      </a: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</a:t>
                      </a:r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modf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(10) # (0.0, 10.0)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51602"/>
                  </a:ext>
                </a:extLst>
              </a:tr>
              <a:tr h="564451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altLang="en-US" sz="1600" kern="0" baseline="3000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altLang="en-US" sz="1600" kern="0" baseline="300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</a:t>
                      </a:r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pow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(2, 3)  # 8.0</a:t>
                      </a: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pow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(2, 3)       #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260552"/>
                  </a:ext>
                </a:extLst>
              </a:tr>
              <a:tr h="802115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round(x[, n])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baseline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Làm</a:t>
                      </a:r>
                      <a:r>
                        <a:rPr lang="en-US" altLang="en-US" sz="1600" kern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baseline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tròn</a:t>
                      </a:r>
                      <a:r>
                        <a:rPr lang="en-US" altLang="en-US" sz="1600" kern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baseline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kern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en-US" sz="1600" kern="0" baseline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với</a:t>
                      </a:r>
                      <a:r>
                        <a:rPr lang="en-US" altLang="en-US" sz="1600" kern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n </a:t>
                      </a:r>
                      <a:r>
                        <a:rPr lang="en-US" altLang="en-US" sz="1600" kern="0" baseline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là</a:t>
                      </a:r>
                      <a:r>
                        <a:rPr lang="en-US" altLang="en-US" sz="1600" kern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baseline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kern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baseline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lẻ</a:t>
                      </a:r>
                      <a:endParaRPr lang="en-US" altLang="en-US" sz="1600" kern="0" baseline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(12.25)    # 12</a:t>
                      </a: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(12.25456, 3) # 12.255</a:t>
                      </a: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(12.25456, -1) # 10.0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17191"/>
                  </a:ext>
                </a:extLst>
              </a:tr>
              <a:tr h="564451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sqrt(x)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baseline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Căn</a:t>
                      </a:r>
                      <a:r>
                        <a:rPr lang="en-US" altLang="en-US" sz="1600" kern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baseline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bậc</a:t>
                      </a:r>
                      <a:r>
                        <a:rPr lang="en-US" altLang="en-US" sz="1600" kern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lang="en-US" altLang="en-US" sz="1600" kern="0" baseline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của</a:t>
                      </a:r>
                      <a:r>
                        <a:rPr lang="en-US" altLang="en-US" sz="1600" kern="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x (x&gt;0)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</a:t>
                      </a:r>
                      <a:r>
                        <a:rPr lang="en-US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(8)</a:t>
                      </a: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2.8284271247461903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540246"/>
                  </a:ext>
                </a:extLst>
              </a:tr>
              <a:tr h="40601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factorial(x)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baseline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Giai thừa của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</a:t>
                      </a:r>
                      <a:r>
                        <a:rPr lang="en-US" sz="1600" b="0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(5)   # 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789700"/>
                  </a:ext>
                </a:extLst>
              </a:tr>
              <a:tr h="40601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</a:t>
                      </a:r>
                      <a:endParaRPr lang="en-US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en-US" sz="1600" kern="0" baseline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Hằng số PI</a:t>
                      </a:r>
                      <a:endParaRPr lang="en-US" altLang="en-US" sz="1600" kern="0" baseline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</a:t>
                      </a:r>
                      <a:r>
                        <a:rPr lang="vi-VN" sz="1600" b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</a:t>
                      </a:r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# 3.141592653589793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82669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433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Number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Hàm xử lý số ngẫu nhiên </a:t>
            </a:r>
            <a:r>
              <a:rPr lang="en-US" altLang="en-US"/>
              <a:t>(import </a:t>
            </a:r>
            <a:r>
              <a:rPr lang="vi-VN" altLang="en-US"/>
              <a:t>random</a:t>
            </a:r>
            <a:r>
              <a:rPr lang="en-US" altLang="en-US"/>
              <a:t>)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B77AF88-3721-4C04-A090-23C270EC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12125"/>
              </p:ext>
            </p:extLst>
          </p:nvPr>
        </p:nvGraphicFramePr>
        <p:xfrm>
          <a:off x="989133" y="1717466"/>
          <a:ext cx="10801200" cy="33495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05154">
                  <a:extLst>
                    <a:ext uri="{9D8B030D-6E8A-4147-A177-3AD203B41FA5}">
                      <a16:colId xmlns:a16="http://schemas.microsoft.com/office/drawing/2014/main" val="4122184696"/>
                    </a:ext>
                  </a:extLst>
                </a:gridCol>
                <a:gridCol w="3666029">
                  <a:extLst>
                    <a:ext uri="{9D8B030D-6E8A-4147-A177-3AD203B41FA5}">
                      <a16:colId xmlns:a16="http://schemas.microsoft.com/office/drawing/2014/main" val="1439014570"/>
                    </a:ext>
                  </a:extLst>
                </a:gridCol>
                <a:gridCol w="4230017">
                  <a:extLst>
                    <a:ext uri="{9D8B030D-6E8A-4147-A177-3AD203B41FA5}">
                      <a16:colId xmlns:a16="http://schemas.microsoft.com/office/drawing/2014/main" val="2457100674"/>
                    </a:ext>
                  </a:extLst>
                </a:gridCol>
              </a:tblGrid>
              <a:tr h="39301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491541"/>
                  </a:ext>
                </a:extLst>
              </a:tr>
              <a:tr h="1041446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b="0" dirty="0" err="1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randrange</a:t>
                      </a:r>
                      <a:r>
                        <a:rPr lang="en-US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([start,] stop [,step])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Một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ngẫu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nhiên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trong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khoảng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(start, stop, step)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random.</a:t>
                      </a:r>
                      <a:r>
                        <a:rPr lang="vi-VN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randrange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(1, 20, 1)  # 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random.</a:t>
                      </a:r>
                      <a:r>
                        <a:rPr lang="vi-VN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randrange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(2, 20, 2)  # 4</a:t>
                      </a:r>
                      <a:endParaRPr lang="en-US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random.</a:t>
                      </a:r>
                      <a:r>
                        <a:rPr lang="vi-VN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randrange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(1, 20, 2)  # 15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random.</a:t>
                      </a:r>
                      <a:r>
                        <a:rPr lang="vi-VN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randrange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(20)        # 10</a:t>
                      </a:r>
                      <a:endParaRPr lang="en-US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82125"/>
                  </a:ext>
                </a:extLst>
              </a:tr>
              <a:tr h="565356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randint(start, stop)</a:t>
                      </a:r>
                      <a:endParaRPr lang="en-US" altLang="en-US" sz="1600" b="0" dirty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Một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ngẫu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nhiên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trong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khoảng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từ </a:t>
                      </a:r>
                      <a:r>
                        <a:rPr lang="vi-VN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đến </a:t>
                      </a:r>
                      <a:r>
                        <a:rPr lang="vi-VN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stop</a:t>
                      </a:r>
                      <a:endParaRPr lang="en-US" altLang="en-US" sz="1600" b="1" kern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random.</a:t>
                      </a:r>
                      <a:r>
                        <a:rPr lang="vi-VN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randint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(1, 10)  # 5</a:t>
                      </a: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random.</a:t>
                      </a:r>
                      <a:r>
                        <a:rPr lang="vi-VN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randint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(5, 15)  # 15</a:t>
                      </a:r>
                      <a:endParaRPr lang="en-US" altLang="en-US" sz="1600" ker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402551"/>
                  </a:ext>
                </a:extLst>
              </a:tr>
              <a:tr h="1279491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choice(seq)</a:t>
                      </a:r>
                      <a:endParaRPr lang="en-US" altLang="en-US" sz="1600" b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ột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item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ngẫu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nhiên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trong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en-US" sz="1600" kern="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một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vi-VN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sequence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list, tuple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hoặc </a:t>
                      </a:r>
                      <a:r>
                        <a:rPr lang="en-US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altLang="en-US" sz="1600" kern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random.</a:t>
                      </a:r>
                      <a:r>
                        <a:rPr lang="en-US" altLang="en-US" sz="1600" kern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choice</a:t>
                      </a:r>
                      <a:r>
                        <a:rPr lang="en-US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([1, 2, 3, 4, 5, 6])</a:t>
                      </a:r>
                      <a:endParaRPr lang="vi-VN" altLang="en-US" sz="1600" kern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# 5</a:t>
                      </a: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altLang="en-US" sz="1600" kern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random.</a:t>
                      </a:r>
                      <a:r>
                        <a:rPr lang="en-US" altLang="en-US" sz="1600" kern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choice</a:t>
                      </a:r>
                      <a:r>
                        <a:rPr lang="en-US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('Hello Python')</a:t>
                      </a:r>
                      <a:endParaRPr lang="vi-VN" altLang="en-US" sz="1600" kern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# P</a:t>
                      </a:r>
                      <a:endParaRPr lang="en-US" altLang="en-US" sz="1600" kern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49136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1858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Number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Hàm xử lý số ngẫu nhiên </a:t>
            </a:r>
            <a:r>
              <a:rPr lang="en-US" altLang="en-US"/>
              <a:t>(import </a:t>
            </a:r>
            <a:r>
              <a:rPr lang="vi-VN" altLang="en-US"/>
              <a:t>random</a:t>
            </a:r>
            <a:r>
              <a:rPr lang="en-US" altLang="en-US"/>
              <a:t>)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B77AF88-3721-4C04-A090-23C270EC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09387"/>
              </p:ext>
            </p:extLst>
          </p:nvPr>
        </p:nvGraphicFramePr>
        <p:xfrm>
          <a:off x="983432" y="1742653"/>
          <a:ext cx="10657184" cy="38344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1675">
                  <a:extLst>
                    <a:ext uri="{9D8B030D-6E8A-4147-A177-3AD203B41FA5}">
                      <a16:colId xmlns:a16="http://schemas.microsoft.com/office/drawing/2014/main" val="4122184696"/>
                    </a:ext>
                  </a:extLst>
                </a:gridCol>
                <a:gridCol w="3821892">
                  <a:extLst>
                    <a:ext uri="{9D8B030D-6E8A-4147-A177-3AD203B41FA5}">
                      <a16:colId xmlns:a16="http://schemas.microsoft.com/office/drawing/2014/main" val="1439014570"/>
                    </a:ext>
                  </a:extLst>
                </a:gridCol>
                <a:gridCol w="4173617">
                  <a:extLst>
                    <a:ext uri="{9D8B030D-6E8A-4147-A177-3AD203B41FA5}">
                      <a16:colId xmlns:a16="http://schemas.microsoft.com/office/drawing/2014/main" val="2457100674"/>
                    </a:ext>
                  </a:extLst>
                </a:gridCol>
              </a:tblGrid>
              <a:tr h="39020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491541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sample(range(a,b), quantity)</a:t>
                      </a:r>
                      <a:endParaRPr lang="en-US" altLang="en-US" sz="1600" b="0" dirty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Trả về </a:t>
                      </a:r>
                      <a:r>
                        <a:rPr lang="vi-VN" altLang="en-US" sz="16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quantity</a:t>
                      </a: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số ngẫu nhiên </a:t>
                      </a:r>
                      <a:r>
                        <a:rPr lang="vi-VN" altLang="en-US" sz="16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với </a:t>
                      </a:r>
                      <a:r>
                        <a:rPr lang="vi-VN" altLang="en-US" sz="16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a &lt;= n &lt; b </a:t>
                      </a: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và </a:t>
                      </a:r>
                      <a:r>
                        <a:rPr lang="vi-VN" altLang="en-US" sz="16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 không trùng nhau</a:t>
                      </a:r>
                      <a:endParaRPr lang="en-US" altLang="en-US" sz="1600" kern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random.</a:t>
                      </a:r>
                      <a:r>
                        <a:rPr lang="fr-FR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lang="fr-FR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(range(1, 11), 5)</a:t>
                      </a:r>
                      <a:endParaRPr lang="vi-VN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[9, 1, 3, 7, 6]</a:t>
                      </a:r>
                    </a:p>
                    <a:p>
                      <a:endParaRPr lang="vi-VN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random.</a:t>
                      </a:r>
                      <a:r>
                        <a:rPr lang="fr-FR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lang="fr-FR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(range(1, 20), 8)</a:t>
                      </a:r>
                      <a:endParaRPr lang="vi-VN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[6, 1, 8, 4, 11, 19, 14, 15]</a:t>
                      </a:r>
                      <a:endParaRPr lang="fr-FR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82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Một số ngẫu nhiên r trong </a:t>
                      </a:r>
                      <a:r>
                        <a:rPr lang="vi-VN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dãy </a:t>
                      </a:r>
                      <a:endParaRPr lang="en-US" altLang="en-US" sz="1600" kern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&lt;= r &lt; 1</a:t>
                      </a:r>
                      <a:endParaRPr lang="en-US" altLang="en-US" sz="1600" kern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random.</a:t>
                      </a:r>
                      <a:r>
                        <a:rPr lang="en-US" altLang="en-US" sz="1600" kern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en-US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vi-VN" altLang="en-US" sz="1600" kern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# 0.005090615688038702</a:t>
                      </a: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altLang="en-US" sz="1600" kern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random.</a:t>
                      </a:r>
                      <a:r>
                        <a:rPr lang="en-US" altLang="en-US" sz="1600" kern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en-US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vi-VN" altLang="en-US" sz="1600" kern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# 0.9941983026288641</a:t>
                      </a:r>
                      <a:endParaRPr lang="en-US" altLang="en-US" sz="1600" kern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40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uniform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x, y</a:t>
                      </a:r>
                      <a:r>
                        <a:rPr lang="en-US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Một số thực </a:t>
                      </a:r>
                      <a:r>
                        <a:rPr lang="pt-BR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r trong dãy </a:t>
                      </a: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vi-VN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&gt;= r &gt;</a:t>
                      </a:r>
                      <a:r>
                        <a:rPr lang="vi-VN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altLang="en-US" sz="1600" kern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random.</a:t>
                      </a:r>
                      <a:r>
                        <a:rPr lang="en-US" altLang="en-US" sz="1600" kern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en-US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vi-VN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10, 20</a:t>
                      </a:r>
                      <a:r>
                        <a:rPr lang="en-US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vi-VN" altLang="en-US" sz="1600" kern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altLang="en-US" sz="1600" kern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10.063023672916664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49136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4709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66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2</a:t>
            </a:r>
            <a:r>
              <a:rPr lang="en-US" altLang="en-US"/>
              <a:t>. </a:t>
            </a:r>
            <a:r>
              <a:rPr lang="vi-VN" altLang="en-US"/>
              <a:t>String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Hàm xử lý chuỗi</a:t>
            </a:r>
            <a:endParaRPr lang="en-US" alt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B77AF88-3721-4C04-A090-23C270EC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79939"/>
              </p:ext>
            </p:extLst>
          </p:nvPr>
        </p:nvGraphicFramePr>
        <p:xfrm>
          <a:off x="983432" y="1772816"/>
          <a:ext cx="10441160" cy="37314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4122184696"/>
                    </a:ext>
                  </a:extLst>
                </a:gridCol>
                <a:gridCol w="4119895">
                  <a:extLst>
                    <a:ext uri="{9D8B030D-6E8A-4147-A177-3AD203B41FA5}">
                      <a16:colId xmlns:a16="http://schemas.microsoft.com/office/drawing/2014/main" val="1439014570"/>
                    </a:ext>
                  </a:extLst>
                </a:gridCol>
                <a:gridCol w="4089017">
                  <a:extLst>
                    <a:ext uri="{9D8B030D-6E8A-4147-A177-3AD203B41FA5}">
                      <a16:colId xmlns:a16="http://schemas.microsoft.com/office/drawing/2014/main" val="245710067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491541"/>
                  </a:ext>
                </a:extLst>
              </a:tr>
              <a:tr h="896818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capitalize()</a:t>
                      </a:r>
                      <a:endParaRPr lang="en-US" altLang="en-US" sz="1600" b="0" dirty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Kí tự đầu tiên của chuỗi được viết HOA</a:t>
                      </a:r>
                      <a:endParaRPr lang="en-US" altLang="en-US" sz="1600" kern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 = 'trung tâm tin học'</a:t>
                      </a:r>
                      <a:endParaRPr lang="vi-VN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chuoi.</a:t>
                      </a:r>
                      <a:r>
                        <a:rPr lang="vi-VN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capitalize</a:t>
                      </a:r>
                      <a:r>
                        <a:rPr lang="vi-VN" sz="16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T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rung tâm tin học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82125"/>
                  </a:ext>
                </a:extLst>
              </a:tr>
              <a:tr h="788422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lower()</a:t>
                      </a:r>
                      <a:endParaRPr lang="en-US" altLang="en-US" sz="1600" b="0" dirty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kern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Tất cả các ký tự trong chuỗi gốc thành chữ thường</a:t>
                      </a:r>
                      <a:endParaRPr lang="en-US" altLang="en-US" sz="1600" kern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 = '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rung 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âm 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 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ọc'</a:t>
                      </a:r>
                      <a:endParaRPr lang="vi-VN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chuoi.</a:t>
                      </a:r>
                      <a:r>
                        <a:rPr lang="vi-VN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lower</a:t>
                      </a:r>
                      <a:r>
                        <a:rPr lang="vi-VN" sz="16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t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rung tâm tin học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402551"/>
                  </a:ext>
                </a:extLst>
              </a:tr>
              <a:tr h="788422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upper()</a:t>
                      </a:r>
                      <a:endParaRPr lang="en-US" altLang="en-US" sz="1600" b="0" dirty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Tất cả các ký tự trong chuỗi gốc thành chữ HOA</a:t>
                      </a:r>
                      <a:endParaRPr lang="en-US" altLang="en-US" sz="1600" kern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 = '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rung 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âm 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 </a:t>
                      </a:r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ọc'</a:t>
                      </a:r>
                      <a:endParaRPr lang="vi-VN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chuoi.</a:t>
                      </a:r>
                      <a:r>
                        <a:rPr lang="vi-VN" sz="1600" b="0" kern="120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upper</a:t>
                      </a:r>
                      <a:r>
                        <a:rPr lang="vi-VN" sz="1600" b="0" kern="12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vi-VN" sz="16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TRUNG TÂM TIN HỌC</a:t>
                      </a:r>
                      <a:endParaRPr lang="en-US" sz="1600" b="0" kern="120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491362"/>
                  </a:ext>
                </a:extLst>
              </a:tr>
              <a:tr h="788422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title()</a:t>
                      </a:r>
                      <a:endParaRPr lang="en-US" altLang="en-US" sz="1600" b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Tất cả các ký tự đầu tiên của mỗi từ trong chuỗi gốc thành chữ HOA</a:t>
                      </a:r>
                      <a:endParaRPr lang="en-US" altLang="en-US" sz="1600" kern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</a:t>
                      </a:r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rung </a:t>
                      </a:r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âm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 </a:t>
                      </a:r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ọc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vi-VN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chuoi.</a:t>
                      </a:r>
                      <a:r>
                        <a:rPr lang="vi-VN" sz="1600" b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title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Trung Tâm Tin Học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26623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0091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2</a:t>
            </a:r>
            <a:r>
              <a:rPr lang="en-US" altLang="en-US"/>
              <a:t>. </a:t>
            </a:r>
            <a:r>
              <a:rPr lang="vi-VN" altLang="en-US"/>
              <a:t>String</a:t>
            </a: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/>
              <a:t>Hàm xử lý chuỗi</a:t>
            </a:r>
            <a:endParaRPr lang="en-US" alt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B77AF88-3721-4C04-A090-23C270EC2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62943"/>
              </p:ext>
            </p:extLst>
          </p:nvPr>
        </p:nvGraphicFramePr>
        <p:xfrm>
          <a:off x="958998" y="1735975"/>
          <a:ext cx="10801200" cy="41051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1836">
                  <a:extLst>
                    <a:ext uri="{9D8B030D-6E8A-4147-A177-3AD203B41FA5}">
                      <a16:colId xmlns:a16="http://schemas.microsoft.com/office/drawing/2014/main" val="4122184696"/>
                    </a:ext>
                  </a:extLst>
                </a:gridCol>
                <a:gridCol w="4426902">
                  <a:extLst>
                    <a:ext uri="{9D8B030D-6E8A-4147-A177-3AD203B41FA5}">
                      <a16:colId xmlns:a16="http://schemas.microsoft.com/office/drawing/2014/main" val="1439014570"/>
                    </a:ext>
                  </a:extLst>
                </a:gridCol>
                <a:gridCol w="3192462">
                  <a:extLst>
                    <a:ext uri="{9D8B030D-6E8A-4147-A177-3AD203B41FA5}">
                      <a16:colId xmlns:a16="http://schemas.microsoft.com/office/drawing/2014/main" val="2457100674"/>
                    </a:ext>
                  </a:extLst>
                </a:gridCol>
              </a:tblGrid>
              <a:tr h="34785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491541"/>
                  </a:ext>
                </a:extLst>
              </a:tr>
              <a:tr h="1246476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b="0" dirty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center(width[, fillchar])</a:t>
                      </a:r>
                      <a:endParaRPr lang="en-US" altLang="en-US" sz="1600" b="0" dirty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Tạo bản sao của chuỗi bằng cách điền vào </a:t>
                      </a:r>
                      <a:r>
                        <a:rPr lang="vi-VN" altLang="en-US" sz="1600" u="sng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đầu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và </a:t>
                      </a:r>
                      <a:r>
                        <a:rPr lang="vi-VN" altLang="en-US" sz="1600" u="sng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cuối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chuỗi bằng ký tự </a:t>
                      </a:r>
                      <a:r>
                        <a:rPr lang="vi-VN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fillchar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để có </a:t>
                      </a:r>
                      <a:r>
                        <a:rPr lang="vi-VN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chiều dài chuỗi = width</a:t>
                      </a:r>
                      <a:endParaRPr lang="en-US" altLang="en-US" sz="1600" b="1" kern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</a:t>
                      </a:r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Hello Python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vi-VN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vi-VN" sz="1600" b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center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(20,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****Hello Python****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82125"/>
                  </a:ext>
                </a:extLst>
              </a:tr>
              <a:tr h="1246476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ljust(width[, fillchar])</a:t>
                      </a:r>
                      <a:endParaRPr lang="en-US" altLang="en-US" sz="1600" b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Tạo bản sao của chuỗi bằng cách điền vào </a:t>
                      </a:r>
                      <a:r>
                        <a:rPr lang="vi-VN" altLang="en-US" sz="1600" u="sng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cuối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chuỗi bằng ký tự </a:t>
                      </a:r>
                      <a:r>
                        <a:rPr lang="vi-VN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fillchar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để có </a:t>
                      </a:r>
                      <a:r>
                        <a:rPr lang="vi-VN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chiều dài chuỗi = width</a:t>
                      </a:r>
                      <a:endParaRPr lang="en-US" altLang="en-US" sz="1600" b="1" kern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</a:t>
                      </a:r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Hello Python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vi-VN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vi-VN" sz="1600" b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ljust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(20,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Hello Python********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402551"/>
                  </a:ext>
                </a:extLst>
              </a:tr>
              <a:tr h="1246476">
                <a:tc>
                  <a:txBody>
                    <a:bodyPr/>
                    <a:lstStyle/>
                    <a:p>
                      <a:pPr marL="0" lvl="2" algn="l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b="0"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rjust(width[, fillchar])</a:t>
                      </a:r>
                      <a:endParaRPr lang="en-US" altLang="en-US" sz="1600" b="0"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2" algn="just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Tạo bản sao của chuỗi bằng cách điền vào </a:t>
                      </a:r>
                      <a:r>
                        <a:rPr lang="vi-VN" altLang="en-US" sz="1600" u="sng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đầu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chuỗi bằng ký tự </a:t>
                      </a:r>
                      <a:r>
                        <a:rPr lang="vi-VN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fillchar</a:t>
                      </a:r>
                      <a:r>
                        <a:rPr lang="vi-VN" altLang="en-US" sz="1600" kern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để có </a:t>
                      </a:r>
                      <a:r>
                        <a:rPr lang="vi-VN" altLang="en-US" sz="1600" b="1" kern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chiều dài chuỗi = width</a:t>
                      </a:r>
                      <a:endParaRPr lang="en-US" altLang="en-US" sz="1600" b="1" kern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</a:t>
                      </a:r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Hello Python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vi-VN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vi-VN" sz="1600" b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rjust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(20,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vi-VN" sz="16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********Hello Python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49136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82856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dXRm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+PHVpc2hvdyBuYW1lPSJwcmVzZW50ZXJiaW8iIHZhbHVlPSJ0cnVlIi8+PHVpc2hvdyBuYW1lPSJjb21wYW55bG9nbyIgdmFsdWU9InRydWUiLz48dWlzaG93IG5hbWU9InNpZGViYXIiIHZhbHVlPSJ0cnVlIi8+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MMPROD_UIDATA" val="&lt;database version=&quot;7.0&quot;&gt;&lt;object type=&quot;1&quot; unique_id=&quot;10001&quot;&gt;&lt;property id=&quot;20141&quot; value=&quot;php1_b1_Tong_quan&quot;/&gt;&lt;property id=&quot;20148&quot; value=&quot;5&quot;/&gt;&lt;property id=&quot;20184&quot; value=&quot;7&quot;/&gt;&lt;property id=&quot;20224&quot; value=&quot;C:\Users\ktphuong\Desktop\giao_GV&quot;/&gt;&lt;property id=&quot;20250&quot; value=&quot;0&quot;/&gt;&lt;property id=&quot;20251&quot; value=&quot;0&quot;/&gt;&lt;property id=&quot;20259&quot; value=&quot;0&quot;/&gt;&lt;object type=&quot;10&quot; unique_id=&quot;10002&quot;&gt;&lt;object type=&quot;11&quot; unique_id=&quot;10003&quot;&gt;&lt;/object&gt;&lt;/object&gt;&lt;object type=&quot;4&quot; unique_id=&quot;10004&quot;&gt;&lt;/object&gt;&lt;object type=&quot;2&quot; unique_id=&quot;10005&quot;&gt;&lt;object type=&quot;3&quot; unique_id=&quot;10006&quot;&gt;&lt;property id=&quot;20148&quot; value=&quot;5&quot;/&gt;&lt;property id=&quot;20300&quot; value=&quot;Slide 1 - &amp;quot;Lập trình Python cơ bản&amp;#x0D;&amp;#x0A;Bài 2: Biến và các kiểu dữ liệu cơ sở&amp;quot;&quot;/&gt;&lt;property id=&quot;20307&quot; value=&quot;820&quot;/&gt;&lt;property id=&quot;20309&quot; value=&quot;-1&quot;/&gt;&lt;/object&gt;&lt;object type=&quot;3&quot; unique_id=&quot;10034&quot;&gt;&lt;property id=&quot;20148&quot; value=&quot;5&quot;/&gt;&lt;property id=&quot;20300&quot; value=&quot;Slide 36&quot;/&gt;&lt;property id=&quot;20307&quot; value=&quot;923&quot;/&gt;&lt;/object&gt;&lt;object type=&quot;3&quot; unique_id=&quot;12535&quot;&gt;&lt;property id=&quot;20148&quot; value=&quot;5&quot;/&gt;&lt;property id=&quot;20300&quot; value=&quot;Slide 23 - &amp;quot;Chuyển đổi kiểu dữ liệu&amp;quot;&quot;/&gt;&lt;property id=&quot;20307&quot; value=&quot;931&quot;/&gt;&lt;/object&gt;&lt;object type=&quot;3&quot; unique_id=&quot;12547&quot;&gt;&lt;property id=&quot;20148&quot; value=&quot;5&quot;/&gt;&lt;property id=&quot;20300&quot; value=&quot;Slide 31 - &amp;quot;Nhập xuất dữ liệu trên shell&amp;quot;&quot;/&gt;&lt;property id=&quot;20307&quot; value=&quot;943&quot;/&gt;&lt;/object&gt;&lt;object type=&quot;3&quot; unique_id=&quot;12551&quot;&gt;&lt;property id=&quot;20148&quot; value=&quot;5&quot;/&gt;&lt;property id=&quot;20300&quot; value=&quot;Slide 32 - &amp;quot;Nhập xuất dữ liệu trên shell&amp;quot;&quot;/&gt;&lt;property id=&quot;20307&quot; value=&quot;947&quot;/&gt;&lt;/object&gt;&lt;object type=&quot;3&quot; unique_id=&quot;12555&quot;&gt;&lt;property id=&quot;20148&quot; value=&quot;5&quot;/&gt;&lt;property id=&quot;20300&quot; value=&quot;Slide 34 - &amp;quot;Nhập xuất dữ liệu trên console&amp;quot;&quot;/&gt;&lt;property id=&quot;20307&quot; value=&quot;951&quot;/&gt;&lt;/object&gt;&lt;object type=&quot;3&quot; unique_id=&quot;13627&quot;&gt;&lt;property id=&quot;20148&quot; value=&quot;5&quot;/&gt;&lt;property id=&quot;20300&quot; value=&quot;Slide 35 - &amp;quot;Nhập xuất dữ liệu trên console&amp;quot;&quot;/&gt;&lt;property id=&quot;20307&quot; value=&quot;957&quot;/&gt;&lt;/object&gt;&lt;object type=&quot;3&quot; unique_id=&quot;14004&quot;&gt;&lt;property id=&quot;20148&quot; value=&quot;5&quot;/&gt;&lt;property id=&quot;20300&quot; value=&quot;Slide 15 - &amp;quot;Các kiểu dữ liệu&amp;quot;&quot;/&gt;&lt;property id=&quot;20307&quot; value=&quot;959&quot;/&gt;&lt;/object&gt;&lt;object type=&quot;3&quot; unique_id=&quot;14497&quot;&gt;&lt;property id=&quot;20148&quot; value=&quot;5&quot;/&gt;&lt;property id=&quot;20300&quot; value=&quot;Slide 2 - &amp;quot;Nội dung&amp;quot;&quot;/&gt;&lt;property id=&quot;20307&quot; value=&quot;963&quot;/&gt;&lt;/object&gt;&lt;object type=&quot;3&quot; unique_id=&quot;14498&quot;&gt;&lt;property id=&quot;20148&quot; value=&quot;5&quot;/&gt;&lt;property id=&quot;20300&quot; value=&quot;Slide 8 - &amp;quot;Biến&amp;quot;&quot;/&gt;&lt;property id=&quot;20307&quot; value=&quot;964&quot;/&gt;&lt;/object&gt;&lt;object type=&quot;3&quot; unique_id=&quot;19878&quot;&gt;&lt;property id=&quot;20148&quot; value=&quot;5&quot;/&gt;&lt;property id=&quot;20300&quot; value=&quot;Slide 28 - &amp;quot;Chú thích trong Python&amp;quot;&quot;/&gt;&lt;property id=&quot;20307&quot; value=&quot;979&quot;/&gt;&lt;/object&gt;&lt;object type=&quot;3&quot; unique_id=&quot;19879&quot;&gt;&lt;property id=&quot;20148&quot; value=&quot;5&quot;/&gt;&lt;property id=&quot;20300&quot; value=&quot;Slide 29 - &amp;quot;Chú thích trong Java&amp;quot;&quot;/&gt;&lt;property id=&quot;20307&quot; value=&quot;980&quot;/&gt;&lt;/object&gt;&lt;object type=&quot;3&quot; unique_id=&quot;23732&quot;&gt;&lt;property id=&quot;20148&quot; value=&quot;5&quot;/&gt;&lt;property id=&quot;20300&quot; value=&quot;Slide 3 - &amp;quot;Định danh (identifier)&amp;quot;&quot;/&gt;&lt;property id=&quot;20307&quot; value=&quot;993&quot;/&gt;&lt;/object&gt;&lt;object type=&quot;3&quot; unique_id=&quot;23733&quot;&gt;&lt;property id=&quot;20148&quot; value=&quot;5&quot;/&gt;&lt;property id=&quot;20300&quot; value=&quot;Slide 4 - &amp;quot;Định danh (identifier)&amp;quot;&quot;/&gt;&lt;property id=&quot;20307&quot; value=&quot;994&quot;/&gt;&lt;/object&gt;&lt;object type=&quot;3&quot; unique_id=&quot;23734&quot;&gt;&lt;property id=&quot;20148&quot; value=&quot;5&quot;/&gt;&lt;property id=&quot;20300&quot; value=&quot;Slide 5 - &amp;quot;Định danh (identifier)&amp;quot;&quot;/&gt;&lt;property id=&quot;20307&quot; value=&quot;997&quot;/&gt;&lt;/object&gt;&lt;object type=&quot;3&quot; unique_id=&quot;23735&quot;&gt;&lt;property id=&quot;20148&quot; value=&quot;5&quot;/&gt;&lt;property id=&quot;20300&quot; value=&quot;Slide 6 - &amp;quot;Định danh (identifier)&amp;quot;&quot;/&gt;&lt;property id=&quot;20307&quot; value=&quot;998&quot;/&gt;&lt;/object&gt;&lt;object type=&quot;3&quot; unique_id=&quot;23736&quot;&gt;&lt;property id=&quot;20148&quot; value=&quot;5&quot;/&gt;&lt;property id=&quot;20300&quot; value=&quot;Slide 7 - &amp;quot;Nội dung&amp;quot;&quot;/&gt;&lt;property id=&quot;20307&quot; value=&quot;996&quot;/&gt;&lt;/object&gt;&lt;object type=&quot;3&quot; unique_id=&quot;23737&quot;&gt;&lt;property id=&quot;20148&quot; value=&quot;5&quot;/&gt;&lt;property id=&quot;20300&quot; value=&quot;Slide 9 - &amp;quot;Biến&amp;quot;&quot;/&gt;&lt;property id=&quot;20307&quot; value=&quot;999&quot;/&gt;&lt;/object&gt;&lt;object type=&quot;3&quot; unique_id=&quot;23738&quot;&gt;&lt;property id=&quot;20148&quot; value=&quot;5&quot;/&gt;&lt;property id=&quot;20300&quot; value=&quot;Slide 10 - &amp;quot;Biến&amp;quot;&quot;/&gt;&lt;property id=&quot;20307&quot; value=&quot;1017&quot;/&gt;&lt;/object&gt;&lt;object type=&quot;3&quot; unique_id=&quot;23739&quot;&gt;&lt;property id=&quot;20148&quot; value=&quot;5&quot;/&gt;&lt;property id=&quot;20300&quot; value=&quot;Slide 11 - &amp;quot;Nội dung&amp;quot;&quot;/&gt;&lt;property id=&quot;20307&quot; value=&quot;1003&quot;/&gt;&lt;/object&gt;&lt;object type=&quot;3&quot; unique_id=&quot;23740&quot;&gt;&lt;property id=&quot;20148&quot; value=&quot;5&quot;/&gt;&lt;property id=&quot;20300&quot; value=&quot;Slide 12 - &amp;quot;Các kiểu dữ liệu&amp;quot;&quot;/&gt;&lt;property id=&quot;20307&quot; value=&quot;1000&quot;/&gt;&lt;/object&gt;&lt;object type=&quot;3&quot; unique_id=&quot;23741&quot;&gt;&lt;property id=&quot;20148&quot; value=&quot;5&quot;/&gt;&lt;property id=&quot;20300&quot; value=&quot;Slide 13 - &amp;quot;Các kiểu dữ liệu&amp;quot;&quot;/&gt;&lt;property id=&quot;20307&quot; value=&quot;1001&quot;/&gt;&lt;/object&gt;&lt;object type=&quot;3&quot; unique_id=&quot;23742&quot;&gt;&lt;property id=&quot;20148&quot; value=&quot;5&quot;/&gt;&lt;property id=&quot;20300&quot; value=&quot;Slide 14 - &amp;quot;Các kiểu dữ liệu&amp;quot;&quot;/&gt;&lt;property id=&quot;20307&quot; value=&quot;1002&quot;/&gt;&lt;/object&gt;&lt;object type=&quot;3&quot; unique_id=&quot;23743&quot;&gt;&lt;property id=&quot;20148&quot; value=&quot;5&quot;/&gt;&lt;property id=&quot;20300&quot; value=&quot;Slide 16 - &amp;quot;Các kiểu dữ liệu&amp;quot;&quot;/&gt;&lt;property id=&quot;20307&quot; value=&quot;1007&quot;/&gt;&lt;/object&gt;&lt;object type=&quot;3&quot; unique_id=&quot;23744&quot;&gt;&lt;property id=&quot;20148&quot; value=&quot;5&quot;/&gt;&lt;property id=&quot;20300&quot; value=&quot;Slide 17 - &amp;quot;Các kiểu dữ liệu&amp;quot;&quot;/&gt;&lt;property id=&quot;20307&quot; value=&quot;1004&quot;/&gt;&lt;/object&gt;&lt;object type=&quot;3&quot; unique_id=&quot;23745&quot;&gt;&lt;property id=&quot;20148&quot; value=&quot;5&quot;/&gt;&lt;property id=&quot;20300&quot; value=&quot;Slide 18 - &amp;quot;Các kiểu dữ liệu&amp;quot;&quot;/&gt;&lt;property id=&quot;20307&quot; value=&quot;1005&quot;/&gt;&lt;/object&gt;&lt;object type=&quot;3&quot; unique_id=&quot;23746&quot;&gt;&lt;property id=&quot;20148&quot; value=&quot;5&quot;/&gt;&lt;property id=&quot;20300&quot; value=&quot;Slide 19 - &amp;quot;Các kiểu dữ liệu&amp;quot;&quot;/&gt;&lt;property id=&quot;20307&quot; value=&quot;1006&quot;/&gt;&lt;/object&gt;&lt;object type=&quot;3&quot; unique_id=&quot;23747&quot;&gt;&lt;property id=&quot;20148&quot; value=&quot;5&quot;/&gt;&lt;property id=&quot;20300&quot; value=&quot;Slide 20 - &amp;quot;Các kiểu dữ liệu&amp;quot;&quot;/&gt;&lt;property id=&quot;20307&quot; value=&quot;1008&quot;/&gt;&lt;/object&gt;&lt;object type=&quot;3&quot; unique_id=&quot;23748&quot;&gt;&lt;property id=&quot;20148&quot; value=&quot;5&quot;/&gt;&lt;property id=&quot;20300&quot; value=&quot;Slide 21 - &amp;quot;Các kiểu dữ liệu&amp;quot;&quot;/&gt;&lt;property id=&quot;20307&quot; value=&quot;1009&quot;/&gt;&lt;/object&gt;&lt;object type=&quot;3&quot; unique_id=&quot;23749&quot;&gt;&lt;property id=&quot;20148&quot; value=&quot;5&quot;/&gt;&lt;property id=&quot;20300&quot; value=&quot;Slide 22 - &amp;quot;Nội dung&amp;quot;&quot;/&gt;&lt;property id=&quot;20307&quot; value=&quot;1010&quot;/&gt;&lt;/object&gt;&lt;object type=&quot;3&quot; unique_id=&quot;23750&quot;&gt;&lt;property id=&quot;20148&quot; value=&quot;5&quot;/&gt;&lt;property id=&quot;20300&quot; value=&quot;Slide 24 - &amp;quot;Chuyển đổi kiểu dữ liệu&amp;quot;&quot;/&gt;&lt;property id=&quot;20307&quot; value=&quot;1011&quot;/&gt;&lt;/object&gt;&lt;object type=&quot;3&quot; unique_id=&quot;23751&quot;&gt;&lt;property id=&quot;20148&quot; value=&quot;5&quot;/&gt;&lt;property id=&quot;20300&quot; value=&quot;Slide 25 - &amp;quot;Chuyển đổi kiểu dữ liệu&amp;quot;&quot;/&gt;&lt;property id=&quot;20307&quot; value=&quot;1016&quot;/&gt;&lt;/object&gt;&lt;object type=&quot;3&quot; unique_id=&quot;23752&quot;&gt;&lt;property id=&quot;20148&quot; value=&quot;5&quot;/&gt;&lt;property id=&quot;20300&quot; value=&quot;Slide 26 - &amp;quot;Chuyển đổi kiểu dữ liệu&amp;quot;&quot;/&gt;&lt;property id=&quot;20307&quot; value=&quot;1015&quot;/&gt;&lt;/object&gt;&lt;object type=&quot;3&quot; unique_id=&quot;23753&quot;&gt;&lt;property id=&quot;20148&quot; value=&quot;5&quot;/&gt;&lt;property id=&quot;20300&quot; value=&quot;Slide 27 - &amp;quot;Nội dung&amp;quot;&quot;/&gt;&lt;property id=&quot;20307&quot; value=&quot;1012&quot;/&gt;&lt;/object&gt;&lt;object type=&quot;3&quot; unique_id=&quot;23754&quot;&gt;&lt;property id=&quot;20148&quot; value=&quot;5&quot;/&gt;&lt;property id=&quot;20300&quot; value=&quot;Slide 30 - &amp;quot;Nội dung&amp;quot;&quot;/&gt;&lt;property id=&quot;20307&quot; value=&quot;1013&quot;/&gt;&lt;/object&gt;&lt;object type=&quot;3&quot; unique_id=&quot;23755&quot;&gt;&lt;property id=&quot;20148&quot; value=&quot;5&quot;/&gt;&lt;property id=&quot;20300&quot; value=&quot;Slide 33 - &amp;quot;Nhập xuất dữ liệu trên shell&amp;quot;&quot;/&gt;&lt;property id=&quot;20307&quot; value=&quot;1014&quot;/&gt;&lt;/object&gt;&lt;/object&gt;&lt;object type=&quot;8&quot; unique_id=&quot;10025&quot;&gt;&lt;/object&gt;&lt;/object&gt;&lt;/database&gt;"/>
  <p:tag name="SECTOMILLISECCONVERTED" val="1"/>
  <p:tag name="ARTICULATE_PROJECT_OPEN" val="1"/>
  <p:tag name="ARTICULATE_REFERENCE_ID" val="d1857788-d5d0-4da0-84aa-30aeec182924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150353926-c:\users\lntrivm\desktop\lds8_slide_2021\lds8_b1_overview_deep_learning.ppt"/>
  <p:tag name="ARTICULATE_PRESENTER_VERSION" val="7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820"/>
  <p:tag name="ARTICULATE_USED_LAYOU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23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heme/theme1.xml><?xml version="1.0" encoding="utf-8"?>
<a:theme xmlns:a="http://schemas.openxmlformats.org/drawingml/2006/main" name="1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PTTK-H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TTK-HT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K-HT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15237</TotalTime>
  <Words>2439</Words>
  <Application>Microsoft Office PowerPoint</Application>
  <PresentationFormat>Widescreen</PresentationFormat>
  <Paragraphs>347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Consolas</vt:lpstr>
      <vt:lpstr>Symbol</vt:lpstr>
      <vt:lpstr>Tahoma</vt:lpstr>
      <vt:lpstr>Times New Roman</vt:lpstr>
      <vt:lpstr>Wingdings</vt:lpstr>
      <vt:lpstr>1_PTTK-HT3</vt:lpstr>
      <vt:lpstr>PowerPoint Presentation</vt:lpstr>
      <vt:lpstr>Nội dung</vt:lpstr>
      <vt:lpstr>1. Number</vt:lpstr>
      <vt:lpstr>1. Number</vt:lpstr>
      <vt:lpstr>1. Number</vt:lpstr>
      <vt:lpstr>1. Number</vt:lpstr>
      <vt:lpstr>Nội dung</vt:lpstr>
      <vt:lpstr>2. String</vt:lpstr>
      <vt:lpstr>2. String</vt:lpstr>
      <vt:lpstr>2. String</vt:lpstr>
      <vt:lpstr>2. String</vt:lpstr>
      <vt:lpstr>2. String</vt:lpstr>
      <vt:lpstr>2. String</vt:lpstr>
      <vt:lpstr>Nội dung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3. Datetime</vt:lpstr>
      <vt:lpstr>PowerPoint Presentation</vt:lpstr>
    </vt:vector>
  </TitlesOfParts>
  <Company>CSC.HCMUNS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ktphuong</dc:creator>
  <cp:lastModifiedBy>lntri</cp:lastModifiedBy>
  <cp:revision>6244</cp:revision>
  <cp:lastPrinted>2018-06-28T08:27:48Z</cp:lastPrinted>
  <dcterms:created xsi:type="dcterms:W3CDTF">2008-09-10T03:58:39Z</dcterms:created>
  <dcterms:modified xsi:type="dcterms:W3CDTF">2022-11-09T08:13:11Z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TC010706251033</vt:lpwstr>
  </property>
  <property fmtid="{D5CDD505-2E9C-101B-9397-08002B2CF9AE}" pid="3" name="ArticulateGUID">
    <vt:lpwstr>156BF3F1-1C4B-45B5-A567-006C5743693D</vt:lpwstr>
  </property>
  <property fmtid="{D5CDD505-2E9C-101B-9397-08002B2CF9AE}" pid="4" name="ArticulatePath">
    <vt:lpwstr>lds8_b1_Overview_deep_learning</vt:lpwstr>
  </property>
  <property fmtid="{D5CDD505-2E9C-101B-9397-08002B2CF9AE}" pid="5" name="ArticulateProjectVersion">
    <vt:lpwstr>7</vt:lpwstr>
  </property>
  <property fmtid="{D5CDD505-2E9C-101B-9397-08002B2CF9AE}" pid="6" name="ArticulateUseProject">
    <vt:lpwstr>1</vt:lpwstr>
  </property>
  <property fmtid="{D5CDD505-2E9C-101B-9397-08002B2CF9AE}" pid="7" name="ArticulateProjectFull">
    <vt:lpwstr>C:\Users\lntrivm\Desktop\LDS8_Slide_2021\lds8_b1_Overview_deep_learning.ppta</vt:lpwstr>
  </property>
</Properties>
</file>