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64" r:id="rId1"/>
  </p:sldMasterIdLst>
  <p:notesMasterIdLst>
    <p:notesMasterId r:id="rId69"/>
  </p:notesMasterIdLst>
  <p:handoutMasterIdLst>
    <p:handoutMasterId r:id="rId70"/>
  </p:handoutMasterIdLst>
  <p:sldIdLst>
    <p:sldId id="820" r:id="rId2"/>
    <p:sldId id="963" r:id="rId3"/>
    <p:sldId id="990" r:id="rId4"/>
    <p:sldId id="991" r:id="rId5"/>
    <p:sldId id="992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4" r:id="rId18"/>
    <p:sldId id="1027" r:id="rId19"/>
    <p:sldId id="1005" r:id="rId20"/>
    <p:sldId id="1006" r:id="rId21"/>
    <p:sldId id="1007" r:id="rId22"/>
    <p:sldId id="1009" r:id="rId23"/>
    <p:sldId id="1010" r:id="rId24"/>
    <p:sldId id="1011" r:id="rId25"/>
    <p:sldId id="1012" r:id="rId26"/>
    <p:sldId id="1013" r:id="rId27"/>
    <p:sldId id="1014" r:id="rId28"/>
    <p:sldId id="1015" r:id="rId29"/>
    <p:sldId id="1016" r:id="rId30"/>
    <p:sldId id="1017" r:id="rId31"/>
    <p:sldId id="1018" r:id="rId32"/>
    <p:sldId id="1019" r:id="rId33"/>
    <p:sldId id="1020" r:id="rId34"/>
    <p:sldId id="1021" r:id="rId35"/>
    <p:sldId id="1022" r:id="rId36"/>
    <p:sldId id="1023" r:id="rId37"/>
    <p:sldId id="1024" r:id="rId38"/>
    <p:sldId id="1025" r:id="rId39"/>
    <p:sldId id="1026" r:id="rId40"/>
    <p:sldId id="1028" r:id="rId41"/>
    <p:sldId id="1029" r:id="rId42"/>
    <p:sldId id="1030" r:id="rId43"/>
    <p:sldId id="1031" r:id="rId44"/>
    <p:sldId id="1032" r:id="rId45"/>
    <p:sldId id="1033" r:id="rId46"/>
    <p:sldId id="1034" r:id="rId47"/>
    <p:sldId id="1035" r:id="rId48"/>
    <p:sldId id="1036" r:id="rId49"/>
    <p:sldId id="1037" r:id="rId50"/>
    <p:sldId id="1038" r:id="rId51"/>
    <p:sldId id="1039" r:id="rId52"/>
    <p:sldId id="1040" r:id="rId53"/>
    <p:sldId id="1041" r:id="rId54"/>
    <p:sldId id="1042" r:id="rId55"/>
    <p:sldId id="1043" r:id="rId56"/>
    <p:sldId id="1044" r:id="rId57"/>
    <p:sldId id="1045" r:id="rId58"/>
    <p:sldId id="1046" r:id="rId59"/>
    <p:sldId id="1047" r:id="rId60"/>
    <p:sldId id="1048" r:id="rId61"/>
    <p:sldId id="1049" r:id="rId62"/>
    <p:sldId id="1054" r:id="rId63"/>
    <p:sldId id="1050" r:id="rId64"/>
    <p:sldId id="1051" r:id="rId65"/>
    <p:sldId id="1052" r:id="rId66"/>
    <p:sldId id="1053" r:id="rId67"/>
    <p:sldId id="923" r:id="rId68"/>
  </p:sldIdLst>
  <p:sldSz cx="12192000" cy="6858000"/>
  <p:notesSz cx="7315200" cy="9601200"/>
  <p:custDataLst>
    <p:tags r:id="rId7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6600"/>
    <a:srgbClr val="8FE2FF"/>
    <a:srgbClr val="DDDDDD"/>
    <a:srgbClr val="BA4606"/>
    <a:srgbClr val="FF6600"/>
    <a:srgbClr val="FF99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9066" autoAdjust="0"/>
  </p:normalViewPr>
  <p:slideViewPr>
    <p:cSldViewPr>
      <p:cViewPr varScale="1">
        <p:scale>
          <a:sx n="100" d="100"/>
          <a:sy n="100" d="100"/>
        </p:scale>
        <p:origin x="11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6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796DA9-8B20-4551-A074-B5EB4E167F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A9E8E8-E725-4543-932F-642930342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C071C50-E59E-48FD-A96C-EE592F6F8C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9F67E22-F009-4A32-99F6-9069A63269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2B9664-54C6-4FBA-8D11-EFC50B722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16189F-1A62-4C2B-82E3-EFA61C1D91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4F6966-257A-4DF6-BD39-D22D96C180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C722059-D7F9-41B3-AFA3-4008484B62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2313"/>
            <a:ext cx="6392862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2474FA-2CB3-4A67-84D6-AA6C441C68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D6E67DD-F7C3-453E-80CB-17CEB6E12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861891D-1799-426B-986E-18E044B15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4421D1-C6F8-4C52-865E-7121A99DC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5610734-E5E5-4E17-A4FD-B04790178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6F503D-F0AF-49B7-9A2C-9878DCA1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E8CADDE-7A6E-4A8F-85D5-05CC180F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DB2CFA49-E4A0-4AB2-968D-A2751351E57F}" type="slidenum">
              <a:rPr lang="en-US" altLang="en-US" sz="1300" b="0">
                <a:solidFill>
                  <a:schemeClr val="tx1"/>
                </a:solidFill>
              </a:rPr>
              <a:pPr/>
              <a:t>1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 hướng dẫn them về công dụng của hàm copy()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56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36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28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8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36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7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51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6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BB19A2E-A56B-4320-A315-68C84F429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1CD41D8-3773-460A-9ADB-9470DF29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163418A-D456-41BE-9E50-FEBCA33C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B595799C-B405-4D08-9FA9-B7BD6CE3965B}" type="slidenum">
              <a:rPr lang="en-US" altLang="en-US" sz="1300" b="0">
                <a:solidFill>
                  <a:schemeClr val="tx1"/>
                </a:solidFill>
              </a:rPr>
              <a:pPr/>
              <a:t>67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0AA26D42-FA7D-C2B2-DF7B-1711AD75A9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443F817-D2D2-8B13-138A-2F53E676FD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2678" y="95615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0" dirty="0" err="1">
                <a:cs typeface="Arial" charset="0"/>
              </a:rPr>
              <a:t>Trường</a:t>
            </a:r>
            <a:r>
              <a:rPr lang="en-US" altLang="en-US" sz="1600" b="0" dirty="0">
                <a:cs typeface="Arial" charset="0"/>
              </a:rPr>
              <a:t> ĐH Khoa </a:t>
            </a:r>
            <a:r>
              <a:rPr lang="en-US" altLang="en-US" sz="1600" b="0" dirty="0" err="1">
                <a:cs typeface="Arial" charset="0"/>
              </a:rPr>
              <a:t>Học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Tự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Nhiên</a:t>
            </a:r>
            <a:r>
              <a:rPr lang="en-US" altLang="en-US" sz="1600" b="0" dirty="0">
                <a:cs typeface="Arial" charset="0"/>
              </a:rPr>
              <a:t> Tp. </a:t>
            </a:r>
            <a:r>
              <a:rPr lang="en-US" altLang="en-US" sz="1600" b="0" dirty="0" err="1">
                <a:cs typeface="Arial" charset="0"/>
              </a:rPr>
              <a:t>Hồ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Chí</a:t>
            </a:r>
            <a:r>
              <a:rPr lang="en-US" altLang="en-US" sz="1600" b="0" dirty="0">
                <a:cs typeface="Arial" charset="0"/>
              </a:rPr>
              <a:t> Minh</a:t>
            </a:r>
          </a:p>
          <a:p>
            <a:pPr algn="ctr" eaLnBrk="1" hangingPunct="1">
              <a:spcBef>
                <a:spcPct val="25000"/>
              </a:spcBef>
              <a:defRPr/>
            </a:pPr>
            <a:r>
              <a:rPr lang="en-US" altLang="en-US" sz="1600" dirty="0">
                <a:cs typeface="Arial" charset="0"/>
              </a:rPr>
              <a:t>TRUNG TÂM TIN HỌC</a:t>
            </a:r>
            <a:endParaRPr lang="en-US" altLang="en-US" sz="1800" b="0" dirty="0">
              <a:cs typeface="Arial" charset="0"/>
            </a:endParaRPr>
          </a:p>
        </p:txBody>
      </p:sp>
      <p:pic>
        <p:nvPicPr>
          <p:cNvPr id="4" name="Picture 54" descr="Logo moi">
            <a:extLst>
              <a:ext uri="{FF2B5EF4-FFF2-40B4-BE49-F238E27FC236}">
                <a16:creationId xmlns:a16="http://schemas.microsoft.com/office/drawing/2014/main" id="{801ECE4D-E271-7D33-D2E6-9B24A3A3E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42863"/>
            <a:ext cx="1568043" cy="105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5">
            <a:extLst>
              <a:ext uri="{FF2B5EF4-FFF2-40B4-BE49-F238E27FC236}">
                <a16:creationId xmlns:a16="http://schemas.microsoft.com/office/drawing/2014/main" id="{15E85A1C-B387-DD8B-06E8-DBE87AB73B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DDFF765B-61D7-1EF7-9D94-3B10CB3A632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" name="Text Box 59">
            <a:extLst>
              <a:ext uri="{FF2B5EF4-FFF2-40B4-BE49-F238E27FC236}">
                <a16:creationId xmlns:a16="http://schemas.microsoft.com/office/drawing/2014/main" id="{C492B9EC-545A-74E2-3597-CE4F6865CC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34247-5982-8C3D-604E-4ADB925513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1ED3D-A360-2264-5159-180DBE74DAE4}"/>
              </a:ext>
            </a:extLst>
          </p:cNvPr>
          <p:cNvSpPr txBox="1"/>
          <p:nvPr userDrawn="1"/>
        </p:nvSpPr>
        <p:spPr>
          <a:xfrm>
            <a:off x="2946400" y="6596064"/>
            <a:ext cx="6502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0" dirty="0"/>
              <a:t>Fundamentals of Python - </a:t>
            </a:r>
            <a:r>
              <a:rPr lang="en-US" sz="1050" b="0" dirty="0" err="1"/>
              <a:t>Lập</a:t>
            </a:r>
            <a:r>
              <a:rPr lang="en-US" sz="1050" b="0" dirty="0"/>
              <a:t> </a:t>
            </a:r>
            <a:r>
              <a:rPr lang="en-US" sz="1050" b="0" dirty="0" err="1"/>
              <a:t>trình</a:t>
            </a:r>
            <a:r>
              <a:rPr lang="en-US" sz="1050" b="0" dirty="0"/>
              <a:t> Python </a:t>
            </a:r>
            <a:r>
              <a:rPr lang="en-US" sz="1050" b="0" dirty="0" err="1"/>
              <a:t>cơ</a:t>
            </a:r>
            <a:r>
              <a:rPr lang="en-US" sz="1050" b="0" dirty="0"/>
              <a:t> </a:t>
            </a:r>
            <a:r>
              <a:rPr lang="en-US" sz="1050" b="0" dirty="0" err="1"/>
              <a:t>bản</a:t>
            </a:r>
            <a:endParaRPr lang="en-US" sz="105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31802" y="1196182"/>
            <a:ext cx="10560049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alt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49C0B-0B51-2DC5-2AB0-C70693D8EAB7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4546"/>
            <a:ext cx="5304160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368" y="1124545"/>
            <a:ext cx="5179483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C2B4D-6351-EFE1-762E-072F42C5B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4FC7B-138D-9BBB-5D43-11F2B88DB261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557F3DE4-03E0-280D-60CB-0F4721D93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C6793C5F-6C8F-BBEF-9DFD-C43E478C6F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2678" y="95615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0" dirty="0" err="1">
                <a:cs typeface="Arial" charset="0"/>
              </a:rPr>
              <a:t>Trường</a:t>
            </a:r>
            <a:r>
              <a:rPr lang="en-US" altLang="en-US" sz="1600" b="0" dirty="0">
                <a:cs typeface="Arial" charset="0"/>
              </a:rPr>
              <a:t> ĐH Khoa </a:t>
            </a:r>
            <a:r>
              <a:rPr lang="en-US" altLang="en-US" sz="1600" b="0" dirty="0" err="1">
                <a:cs typeface="Arial" charset="0"/>
              </a:rPr>
              <a:t>Học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Tự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Nhiên</a:t>
            </a:r>
            <a:r>
              <a:rPr lang="en-US" altLang="en-US" sz="1600" b="0" dirty="0">
                <a:cs typeface="Arial" charset="0"/>
              </a:rPr>
              <a:t> Tp. </a:t>
            </a:r>
            <a:r>
              <a:rPr lang="en-US" altLang="en-US" sz="1600" b="0" dirty="0" err="1">
                <a:cs typeface="Arial" charset="0"/>
              </a:rPr>
              <a:t>Hồ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Chí</a:t>
            </a:r>
            <a:r>
              <a:rPr lang="en-US" altLang="en-US" sz="1600" b="0" dirty="0">
                <a:cs typeface="Arial" charset="0"/>
              </a:rPr>
              <a:t> Minh</a:t>
            </a:r>
          </a:p>
          <a:p>
            <a:pPr algn="ctr" eaLnBrk="1" hangingPunct="1">
              <a:spcBef>
                <a:spcPct val="25000"/>
              </a:spcBef>
              <a:defRPr/>
            </a:pPr>
            <a:r>
              <a:rPr lang="en-US" altLang="en-US" sz="1600" dirty="0">
                <a:cs typeface="Arial" charset="0"/>
              </a:rPr>
              <a:t>TRUNG TÂM TIN HỌC</a:t>
            </a:r>
            <a:endParaRPr lang="en-US" altLang="en-US" sz="1800" b="0" dirty="0">
              <a:cs typeface="Arial" charset="0"/>
            </a:endParaRPr>
          </a:p>
        </p:txBody>
      </p:sp>
      <p:pic>
        <p:nvPicPr>
          <p:cNvPr id="4" name="Picture 54" descr="Logo moi">
            <a:extLst>
              <a:ext uri="{FF2B5EF4-FFF2-40B4-BE49-F238E27FC236}">
                <a16:creationId xmlns:a16="http://schemas.microsoft.com/office/drawing/2014/main" id="{34E2CD49-F95A-FC0C-C344-2324840F33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42863"/>
            <a:ext cx="1568043" cy="105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5">
            <a:extLst>
              <a:ext uri="{FF2B5EF4-FFF2-40B4-BE49-F238E27FC236}">
                <a16:creationId xmlns:a16="http://schemas.microsoft.com/office/drawing/2014/main" id="{D57B6380-8BEA-D627-86D2-BBBADE2F6B7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86525A76-36D5-8917-E628-840C88DD4B7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" name="Text Box 59">
            <a:extLst>
              <a:ext uri="{FF2B5EF4-FFF2-40B4-BE49-F238E27FC236}">
                <a16:creationId xmlns:a16="http://schemas.microsoft.com/office/drawing/2014/main" id="{A6A8CDBA-72D6-9B04-9D34-4997CB856F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2B74B93-B92E-06E7-C97E-94DDBA9D279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197DA-9709-89FE-B1CB-D0DE22707B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3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16B5DACA-ED6F-5010-AD05-301C0BFB0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112044"/>
            <a:ext cx="10560051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B0E640-96B9-5109-CA03-0F6AA5FA3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3"/>
            <a:ext cx="1056005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47F2484-DE2E-AE04-8BBD-0E0F6BD934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597650"/>
            <a:ext cx="10077451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" name="Line 40">
            <a:extLst>
              <a:ext uri="{FF2B5EF4-FFF2-40B4-BE49-F238E27FC236}">
                <a16:creationId xmlns:a16="http://schemas.microsoft.com/office/drawing/2014/main" id="{C8817B4F-1717-F71B-E7C6-57D8A63D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34" y="1052513"/>
            <a:ext cx="1069975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266C-4A3D-19A2-7727-7951E20D3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503C-7B01-4434-8F9F-F81B2B853C81}" type="datetimeFigureOut">
              <a:rPr lang="en-US" smtClean="0"/>
              <a:t>09-Nov-22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05A81-A463-9A3A-DDD1-37B39EAC3F1F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D73B3-9016-D1BD-9E09-005B3355E11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48" y="192016"/>
            <a:ext cx="787382" cy="860497"/>
          </a:xfrm>
          <a:prstGeom prst="rect">
            <a:avLst/>
          </a:prstGeom>
        </p:spPr>
      </p:pic>
      <p:pic>
        <p:nvPicPr>
          <p:cNvPr id="7" name="Picture 75" descr="Logo T3H">
            <a:extLst>
              <a:ext uri="{FF2B5EF4-FFF2-40B4-BE49-F238E27FC236}">
                <a16:creationId xmlns:a16="http://schemas.microsoft.com/office/drawing/2014/main" id="{8E7D2241-4212-5237-2E1E-93F767C7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" y="6370295"/>
            <a:ext cx="529974" cy="4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5" r:id="rId1"/>
    <p:sldLayoutId id="2147484966" r:id="rId2"/>
    <p:sldLayoutId id="2147484967" r:id="rId3"/>
    <p:sldLayoutId id="2147484968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1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q"/>
        <a:defRPr b="1">
          <a:solidFill>
            <a:srgbClr val="333399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●"/>
        <a:defRPr>
          <a:solidFill>
            <a:srgbClr val="333399"/>
          </a:solidFill>
          <a:latin typeface="+mn-lt"/>
        </a:defRPr>
      </a:lvl2pPr>
      <a:lvl3pPr marL="987425" indent="-18097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rgbClr val="3366FF"/>
          </a:solidFill>
          <a:latin typeface="+mn-lt"/>
        </a:defRPr>
      </a:lvl3pPr>
      <a:lvl4pPr marL="1281113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2032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9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10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2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1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1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1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>
            <a:extLst>
              <a:ext uri="{FF2B5EF4-FFF2-40B4-BE49-F238E27FC236}">
                <a16:creationId xmlns:a16="http://schemas.microsoft.com/office/drawing/2014/main" id="{7C44E336-B50A-4A3D-ACC2-9DF5B0F35F5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- </a:t>
            </a:r>
            <a:r>
              <a:rPr lang="en-US" altLang="en-US" dirty="0" err="1"/>
              <a:t>Mạng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54888-8FFC-2E67-0D49-59FF353D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43" y="2161399"/>
            <a:ext cx="721677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br>
              <a:rPr lang="en-US" altLang="en-US" kern="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7: List – Tuple – Dictionary – Set</a:t>
            </a:r>
            <a:endParaRPr lang="en-US" altLang="en-US" kern="0" dirty="0">
              <a:solidFill>
                <a:srgbClr val="FF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3638E-6D1D-26AE-784F-CCF410C15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69" y="2231688"/>
            <a:ext cx="1222375" cy="122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*:	   </a:t>
            </a:r>
            <a:r>
              <a:rPr lang="en-US" altLang="en-US" b="1" dirty="0" err="1"/>
              <a:t>list_moi</a:t>
            </a:r>
            <a:r>
              <a:rPr lang="en-US" altLang="en-US" b="1" dirty="0"/>
              <a:t> = </a:t>
            </a:r>
            <a:r>
              <a:rPr lang="en-US" altLang="en-US" b="1" dirty="0" err="1"/>
              <a:t>ten_list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3300"/>
                </a:solidFill>
              </a:rPr>
              <a:t>*</a:t>
            </a:r>
            <a:r>
              <a:rPr lang="en-US" altLang="en-US" b="1" dirty="0"/>
              <a:t> n     (n: </a:t>
            </a:r>
            <a:r>
              <a:rPr lang="en-US" altLang="en-US" b="1" dirty="0" err="1"/>
              <a:t>số</a:t>
            </a:r>
            <a:r>
              <a:rPr lang="en-US" altLang="en-US" b="1" dirty="0"/>
              <a:t> </a:t>
            </a:r>
            <a:r>
              <a:rPr lang="en-US" altLang="en-US" b="1" dirty="0" err="1"/>
              <a:t>lần</a:t>
            </a:r>
            <a:r>
              <a:rPr lang="en-US" altLang="en-US" b="1" dirty="0"/>
              <a:t>)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:   </a:t>
            </a:r>
            <a:r>
              <a:rPr lang="en-US" altLang="en-US" dirty="0" err="1"/>
              <a:t>gia_tri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in </a:t>
            </a:r>
            <a:r>
              <a:rPr lang="en-US" altLang="en-US" dirty="0" err="1"/>
              <a:t>ten_list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15EC6-71B8-456E-BEDB-4015385D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276872"/>
            <a:ext cx="4965509" cy="742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CCABF1-C7C5-49C5-BFEB-678525206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3717032"/>
            <a:ext cx="3672408" cy="941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560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list: </a:t>
            </a:r>
            <a:r>
              <a:rPr lang="en-US" altLang="en-US" b="1" dirty="0" err="1">
                <a:solidFill>
                  <a:srgbClr val="FF3300"/>
                </a:solidFill>
              </a:rPr>
              <a:t>len</a:t>
            </a:r>
            <a:r>
              <a:rPr lang="en-US" altLang="en-US" b="1" dirty="0"/>
              <a:t>(</a:t>
            </a:r>
            <a:r>
              <a:rPr lang="en-US" altLang="en-US" b="1" dirty="0" err="1"/>
              <a:t>ten_list</a:t>
            </a:r>
            <a:r>
              <a:rPr lang="en-US" altLang="en-US" b="1" dirty="0"/>
              <a:t>)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,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3300"/>
                </a:solidFill>
              </a:rPr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ten_list</a:t>
            </a:r>
            <a:r>
              <a:rPr lang="en-US" altLang="en-US" dirty="0"/>
              <a:t>) / </a:t>
            </a:r>
            <a:r>
              <a:rPr lang="en-US" altLang="en-US" dirty="0">
                <a:solidFill>
                  <a:srgbClr val="FF3300"/>
                </a:solidFill>
              </a:rPr>
              <a:t>min</a:t>
            </a:r>
            <a:r>
              <a:rPr lang="en-US" altLang="en-US" dirty="0"/>
              <a:t>(</a:t>
            </a:r>
            <a:r>
              <a:rPr lang="en-US" altLang="en-US" dirty="0" err="1"/>
              <a:t>ten_list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72883-1C88-418F-80BA-ECAC5BF7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204864"/>
            <a:ext cx="4187249" cy="586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ACEF47-6CA5-4ACD-BF9C-A12A2587C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298" y="3176436"/>
            <a:ext cx="4463702" cy="829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F294C-60FA-4C0D-90AB-1BBE8F522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360" y="4220191"/>
            <a:ext cx="2076768" cy="519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25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Duyệt</a:t>
            </a:r>
            <a:r>
              <a:rPr lang="en-US" altLang="en-US" dirty="0"/>
              <a:t> list</a:t>
            </a:r>
            <a:r>
              <a:rPr lang="en-US" altLang="en-US" dirty="0">
                <a:solidFill>
                  <a:srgbClr val="0000FF"/>
                </a:solidFill>
              </a:rPr>
              <a:t>: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b="1" dirty="0">
                <a:solidFill>
                  <a:srgbClr val="FF3300"/>
                </a:solidFill>
              </a:rPr>
              <a:t>for </a:t>
            </a:r>
            <a:r>
              <a:rPr lang="en-US" altLang="en-US" b="1" dirty="0"/>
              <a:t>item </a:t>
            </a:r>
            <a:r>
              <a:rPr lang="en-US" altLang="en-US" b="1" dirty="0">
                <a:solidFill>
                  <a:srgbClr val="FF3300"/>
                </a:solidFill>
              </a:rPr>
              <a:t>in</a:t>
            </a:r>
            <a:r>
              <a:rPr lang="en-US" altLang="en-US" b="1" dirty="0"/>
              <a:t> </a:t>
            </a:r>
            <a:r>
              <a:rPr lang="en-US" altLang="en-US" b="1" dirty="0" err="1"/>
              <a:t>ten_list</a:t>
            </a:r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D43D1-66D9-4D47-8161-7C046FA5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204864"/>
            <a:ext cx="4824536" cy="1790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E49C0-309B-4FE4-9A18-28E0262C1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4437112"/>
            <a:ext cx="1123618" cy="3581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047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: </a:t>
            </a:r>
            <a:r>
              <a:rPr lang="en-US" altLang="en-US" b="1" dirty="0">
                <a:solidFill>
                  <a:srgbClr val="FF0000"/>
                </a:solidFill>
              </a:rPr>
              <a:t>sum</a:t>
            </a:r>
            <a:r>
              <a:rPr lang="en-US" altLang="en-US" b="1" dirty="0"/>
              <a:t>(</a:t>
            </a:r>
            <a:r>
              <a:rPr lang="en-US" altLang="en-US" b="1" dirty="0" err="1"/>
              <a:t>ten_list</a:t>
            </a:r>
            <a:r>
              <a:rPr lang="en-US" altLang="en-US" b="1" dirty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40364-E0B7-4DB6-9F2B-082C8675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276872"/>
            <a:ext cx="7560840" cy="869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858DD4-3921-4094-B8E6-3A022339D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735" y="3597957"/>
            <a:ext cx="2607662" cy="5863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560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cuối</a:t>
            </a:r>
            <a:r>
              <a:rPr lang="en-US" altLang="en-US" dirty="0"/>
              <a:t> list: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append</a:t>
            </a:r>
            <a:r>
              <a:rPr lang="en-US" altLang="en-US" b="1" dirty="0"/>
              <a:t>(</a:t>
            </a:r>
            <a:r>
              <a:rPr lang="en-US" altLang="en-US" b="1" dirty="0" err="1"/>
              <a:t>phan_tu</a:t>
            </a:r>
            <a:r>
              <a:rPr lang="en-US" altLang="en-US" b="1" dirty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1A21F-7AE5-4E7E-B910-265A659C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5" y="2188907"/>
            <a:ext cx="4608512" cy="2239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92F0A-0A7C-42F0-9C87-91DF40FE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4653136"/>
            <a:ext cx="6581638" cy="6144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947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list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index: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insert</a:t>
            </a:r>
            <a:r>
              <a:rPr lang="en-US" altLang="en-US" b="1" dirty="0"/>
              <a:t>(index, </a:t>
            </a:r>
            <a:r>
              <a:rPr lang="en-US" altLang="en-US" b="1" dirty="0" err="1"/>
              <a:t>phan_tu</a:t>
            </a:r>
            <a:r>
              <a:rPr lang="en-US" altLang="en-US" b="1" dirty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19DF9-6C06-48B9-8369-2C95A789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204864"/>
            <a:ext cx="7066469" cy="955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81F446-3055-4CAC-A7E1-6F3F601FD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5" y="3356992"/>
            <a:ext cx="5904656" cy="3897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131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Mở</a:t>
            </a:r>
            <a:r>
              <a:rPr lang="en-US" altLang="en-US" dirty="0"/>
              <a:t> </a:t>
            </a:r>
            <a:r>
              <a:rPr lang="en-US" altLang="en-US" dirty="0" err="1"/>
              <a:t>rộng</a:t>
            </a:r>
            <a:r>
              <a:rPr lang="en-US" altLang="en-US" dirty="0"/>
              <a:t> list: </a:t>
            </a:r>
            <a:r>
              <a:rPr lang="en-US" altLang="en-US" b="1" dirty="0" err="1"/>
              <a:t>ten_list_muon_mo_rong.</a:t>
            </a:r>
            <a:r>
              <a:rPr lang="en-US" altLang="en-US" b="1" dirty="0" err="1">
                <a:solidFill>
                  <a:srgbClr val="FF0000"/>
                </a:solidFill>
              </a:rPr>
              <a:t>extend</a:t>
            </a:r>
            <a:r>
              <a:rPr lang="en-US" altLang="en-US" b="1" dirty="0"/>
              <a:t>(</a:t>
            </a:r>
            <a:r>
              <a:rPr lang="en-US" altLang="en-US" b="1" dirty="0" err="1"/>
              <a:t>ten_list</a:t>
            </a:r>
            <a:r>
              <a:rPr lang="en-US" altLang="en-US" b="1" dirty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D893B-8159-4FC2-9341-5654371C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3" y="2276872"/>
            <a:ext cx="2590613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3FB0B-73E2-4A26-8EC8-44CF362D8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63" y="3645024"/>
            <a:ext cx="2085303" cy="384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880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list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copy</a:t>
            </a:r>
            <a:r>
              <a:rPr lang="en-US" altLang="en-US" b="1" dirty="0"/>
              <a:t>()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91E9F-B608-4446-A8EE-C92F0ED3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230836"/>
            <a:ext cx="4896544" cy="1198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05471A-E8EE-4E37-AE60-2D7EBF57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1" y="3717032"/>
            <a:ext cx="5048912" cy="595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465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Đếm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lần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count</a:t>
            </a:r>
            <a:r>
              <a:rPr lang="en-US" altLang="en-US" b="1" dirty="0"/>
              <a:t>(</a:t>
            </a:r>
            <a:r>
              <a:rPr lang="en-US" altLang="en-US" b="1" dirty="0" err="1"/>
              <a:t>phan_tu</a:t>
            </a:r>
            <a:r>
              <a:rPr lang="en-US" altLang="en-US" b="1" dirty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59F38-DF76-4E53-9E70-28625FFB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348880"/>
            <a:ext cx="7200800" cy="8499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310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Tìm</a:t>
            </a:r>
            <a:r>
              <a:rPr lang="en-US" altLang="en-US" dirty="0"/>
              <a:t> index </a:t>
            </a:r>
            <a:r>
              <a:rPr lang="en-US" altLang="en-US" dirty="0" err="1"/>
              <a:t>của</a:t>
            </a:r>
            <a:r>
              <a:rPr lang="en-US" altLang="en-US" dirty="0"/>
              <a:t> element </a:t>
            </a:r>
            <a:r>
              <a:rPr lang="en-US" altLang="en-US" dirty="0" err="1"/>
              <a:t>trong</a:t>
            </a:r>
            <a:r>
              <a:rPr lang="en-US" altLang="en-US" dirty="0"/>
              <a:t> list: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index</a:t>
            </a:r>
            <a:r>
              <a:rPr lang="en-US" altLang="en-US" b="1" dirty="0"/>
              <a:t>(</a:t>
            </a:r>
            <a:r>
              <a:rPr lang="en-US" altLang="en-US" b="1" dirty="0" err="1"/>
              <a:t>phan_tu</a:t>
            </a:r>
            <a:r>
              <a:rPr lang="en-US" altLang="en-US" b="1" dirty="0"/>
              <a:t>)</a:t>
            </a:r>
          </a:p>
          <a:p>
            <a:pPr lvl="2"/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index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endParaRPr lang="en-US" altLang="en-US" dirty="0"/>
          </a:p>
          <a:p>
            <a:pPr lvl="2"/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533B38-2D4A-4507-9AF9-14A888D9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78" y="3284984"/>
            <a:ext cx="7044426" cy="615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96AF82-BB97-48D7-ACD3-0056E3A8B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04" y="4221088"/>
            <a:ext cx="3597572" cy="34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C11FD-99FE-4C56-9716-44D14E85E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877" y="4866085"/>
            <a:ext cx="3665934" cy="935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29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Tuple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Lấy</a:t>
            </a:r>
            <a:r>
              <a:rPr lang="en-US" altLang="en-US" dirty="0"/>
              <a:t> 1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list: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pop</a:t>
            </a:r>
            <a:r>
              <a:rPr lang="en-US" altLang="en-US" b="1" dirty="0"/>
              <a:t>([index])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792CE-147D-454B-A356-AD835E27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204864"/>
            <a:ext cx="8713625" cy="1352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DF6FF-0BEF-4D43-90DB-1C5EE2B52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3717032"/>
            <a:ext cx="4883193" cy="453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19633F-1599-4A17-B2F4-29C722FE7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81" y="4437112"/>
            <a:ext cx="2664296" cy="728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709381-9201-4560-B6EA-E9CFFEE84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480" y="5445224"/>
            <a:ext cx="4032886" cy="4049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413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list: </a:t>
            </a:r>
            <a:r>
              <a:rPr lang="en-US" altLang="en-US" b="1" dirty="0">
                <a:solidFill>
                  <a:srgbClr val="FF0000"/>
                </a:solidFill>
              </a:rPr>
              <a:t>del</a:t>
            </a:r>
            <a:r>
              <a:rPr lang="en-US" altLang="en-US" b="1" dirty="0"/>
              <a:t>(</a:t>
            </a:r>
            <a:r>
              <a:rPr lang="en-US" altLang="en-US" b="1" dirty="0" err="1"/>
              <a:t>ten_list</a:t>
            </a:r>
            <a:r>
              <a:rPr lang="en-US" altLang="en-US" b="1" dirty="0"/>
              <a:t>[index])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remove</a:t>
            </a:r>
            <a:r>
              <a:rPr lang="en-US" altLang="en-US" b="1" dirty="0"/>
              <a:t>(</a:t>
            </a:r>
            <a:r>
              <a:rPr lang="en-US" altLang="en-US" b="1" dirty="0" err="1"/>
              <a:t>phan_tu</a:t>
            </a:r>
            <a:r>
              <a:rPr lang="en-US" altLang="en-US" b="1" dirty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4449A-D3E4-46AE-9E0E-E180CA17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93" y="2171700"/>
            <a:ext cx="6670669" cy="911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DCB60D-32CC-42A8-A294-5E315849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63" y="3212976"/>
            <a:ext cx="3839433" cy="359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8EF19-3200-45B8-9D6B-CE6094C07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893" y="4221088"/>
            <a:ext cx="6622331" cy="918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FEC7FF-12C1-4DEE-B2B6-6AB25DE92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251" y="5373216"/>
            <a:ext cx="3611553" cy="331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065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2" y="1196553"/>
            <a:ext cx="10560049" cy="5184775"/>
          </a:xfrm>
        </p:spPr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clear</a:t>
            </a:r>
            <a:r>
              <a:rPr lang="en-US" altLang="en-US" b="1" dirty="0"/>
              <a:t>()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8460F-417D-4481-9CB4-D7693D5E1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276872"/>
            <a:ext cx="6295604" cy="842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6FA4B-AF3B-4916-9CC9-CD570E701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05" y="3429000"/>
            <a:ext cx="352658" cy="300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85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r>
              <a:rPr lang="en-US" altLang="en-US" dirty="0" err="1"/>
              <a:t>ngược</a:t>
            </a:r>
            <a:r>
              <a:rPr lang="en-US" altLang="en-US" dirty="0"/>
              <a:t> list: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reverse</a:t>
            </a:r>
            <a:r>
              <a:rPr lang="en-US" altLang="en-US" b="1" dirty="0"/>
              <a:t>()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30BAD-18E9-4BC6-8B8F-1E0F71D37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300967"/>
            <a:ext cx="4464496" cy="1259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43352-23B4-4069-9D15-0B3C9B63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417" y="3789041"/>
            <a:ext cx="3376989" cy="586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951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list:</a:t>
            </a:r>
          </a:p>
          <a:p>
            <a:pPr lvl="1"/>
            <a:endParaRPr lang="en-US" altLang="en-US" dirty="0"/>
          </a:p>
          <a:p>
            <a:pPr lvl="2"/>
            <a:r>
              <a:rPr lang="en-US" altLang="en-US" dirty="0" err="1"/>
              <a:t>Tăng</a:t>
            </a:r>
            <a:r>
              <a:rPr lang="en-US" altLang="en-US" dirty="0"/>
              <a:t> </a:t>
            </a:r>
            <a:r>
              <a:rPr lang="en-US" altLang="en-US" dirty="0" err="1"/>
              <a:t>dần</a:t>
            </a:r>
            <a:r>
              <a:rPr lang="en-US" altLang="en-US" dirty="0"/>
              <a:t>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sort</a:t>
            </a:r>
            <a:r>
              <a:rPr lang="en-US" altLang="en-US" b="1" dirty="0"/>
              <a:t>()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r>
              <a:rPr lang="en-US" altLang="en-US" dirty="0" err="1"/>
              <a:t>Giảm</a:t>
            </a:r>
            <a:r>
              <a:rPr lang="en-US" altLang="en-US" dirty="0"/>
              <a:t> </a:t>
            </a:r>
            <a:r>
              <a:rPr lang="en-US" altLang="en-US" dirty="0" err="1"/>
              <a:t>dần</a:t>
            </a:r>
            <a:r>
              <a:rPr lang="en-US" altLang="en-US" dirty="0"/>
              <a:t>: </a:t>
            </a:r>
            <a:r>
              <a:rPr lang="en-US" altLang="en-US" b="1" dirty="0" err="1"/>
              <a:t>ten_list.</a:t>
            </a:r>
            <a:r>
              <a:rPr lang="en-US" altLang="en-US" b="1" dirty="0" err="1">
                <a:solidFill>
                  <a:srgbClr val="FF0000"/>
                </a:solidFill>
              </a:rPr>
              <a:t>sort</a:t>
            </a:r>
            <a:r>
              <a:rPr lang="en-US" altLang="en-US" b="1" dirty="0"/>
              <a:t>(reverse=True)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93DB2-6B3C-4819-9757-8B2B7A63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1" y="2307215"/>
            <a:ext cx="4545218" cy="401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AABBAF-815E-4F65-8BEB-354C9EB23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7" y="3217040"/>
            <a:ext cx="3312370" cy="788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77CD1-895D-402A-95C3-A4335F8F7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3140968"/>
            <a:ext cx="3236375" cy="542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9428E-4399-4410-8B68-2BFF1BC61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7" y="4706444"/>
            <a:ext cx="3312370" cy="789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87A03-6168-41A0-8654-E105E98B0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889" y="4725143"/>
            <a:ext cx="3236375" cy="5667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462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Comprehension: </a:t>
            </a:r>
            <a:r>
              <a:rPr lang="vi-VN" altLang="en-US" b="0" dirty="0"/>
              <a:t>cho phép dùng cú pháp lệnh đơn giản để tạo ra list mới từ list có sẵn</a:t>
            </a:r>
            <a:endParaRPr lang="en-US" altLang="en-US" b="0" dirty="0"/>
          </a:p>
          <a:p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 1: </a:t>
            </a:r>
            <a:r>
              <a:rPr lang="en-US" altLang="en-US" b="0" dirty="0" err="1">
                <a:solidFill>
                  <a:srgbClr val="FF0000"/>
                </a:solidFill>
              </a:rPr>
              <a:t>new_list</a:t>
            </a:r>
            <a:r>
              <a:rPr lang="en-US" altLang="en-US" b="0" dirty="0">
                <a:solidFill>
                  <a:srgbClr val="FF0000"/>
                </a:solidFill>
              </a:rPr>
              <a:t> = [ expression for item in </a:t>
            </a:r>
            <a:r>
              <a:rPr lang="en-US" altLang="en-US" b="0" dirty="0" err="1">
                <a:solidFill>
                  <a:srgbClr val="FF0000"/>
                </a:solidFill>
              </a:rPr>
              <a:t>iterable</a:t>
            </a:r>
            <a:r>
              <a:rPr lang="en-US" altLang="en-US" b="0" dirty="0">
                <a:solidFill>
                  <a:srgbClr val="FF0000"/>
                </a:solidFill>
              </a:rPr>
              <a:t> ]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B8AA9-2EA9-439A-8ACB-87B9AC54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7" y="3068960"/>
            <a:ext cx="7344816" cy="1171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C41B1-8B37-49D9-A917-C2C40A79D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4365104"/>
            <a:ext cx="4762489" cy="3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820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Comprehension: </a:t>
            </a:r>
            <a:r>
              <a:rPr lang="vi-VN" altLang="en-US" b="0" dirty="0"/>
              <a:t>cho phép dùng cú pháp lệnh đơn giản để tạo ra list mới từ list có sẵn</a:t>
            </a:r>
            <a:endParaRPr lang="en-US" altLang="en-US" b="0" dirty="0"/>
          </a:p>
          <a:p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 2</a:t>
            </a:r>
            <a:r>
              <a:rPr lang="en-US" altLang="en-US" b="0"/>
              <a:t>: </a:t>
            </a:r>
            <a:r>
              <a:rPr lang="en-US" altLang="en-US" sz="2000" b="0">
                <a:solidFill>
                  <a:srgbClr val="FF0000"/>
                </a:solidFill>
              </a:rPr>
              <a:t>new</a:t>
            </a:r>
            <a:r>
              <a:rPr lang="en-US" altLang="en-US" sz="2000" b="0" dirty="0" err="1">
                <a:solidFill>
                  <a:srgbClr val="FF0000"/>
                </a:solidFill>
              </a:rPr>
              <a:t>_list</a:t>
            </a:r>
            <a:r>
              <a:rPr lang="en-US" altLang="en-US" sz="2000" b="0" dirty="0">
                <a:solidFill>
                  <a:srgbClr val="FF0000"/>
                </a:solidFill>
              </a:rPr>
              <a:t> = [ expression for item in </a:t>
            </a:r>
            <a:r>
              <a:rPr lang="en-US" altLang="en-US" sz="2000" b="0" dirty="0" err="1">
                <a:solidFill>
                  <a:srgbClr val="FF0000"/>
                </a:solidFill>
              </a:rPr>
              <a:t>iterable</a:t>
            </a:r>
            <a:r>
              <a:rPr lang="en-US" altLang="en-US" sz="2000" b="0" dirty="0">
                <a:solidFill>
                  <a:srgbClr val="FF0000"/>
                </a:solidFill>
              </a:rPr>
              <a:t> if </a:t>
            </a:r>
            <a:r>
              <a:rPr lang="en-US" altLang="en-US" sz="2000" b="0">
                <a:solidFill>
                  <a:srgbClr val="FF0000"/>
                </a:solidFill>
              </a:rPr>
              <a:t>condition 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628E65-DF97-422A-8D97-8F38EAEC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3212976"/>
            <a:ext cx="8451103" cy="1193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D0B0B-5E1C-4840-8C86-0CD94FF0C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9" y="4581128"/>
            <a:ext cx="1652097" cy="374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864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Comprehension: </a:t>
            </a:r>
            <a:r>
              <a:rPr lang="vi-VN" altLang="en-US" b="0" dirty="0"/>
              <a:t>cho phép dùng cú pháp lệnh đơn giản để tạo ra list mới từ list có sẵn</a:t>
            </a:r>
            <a:endParaRPr lang="en-US" altLang="en-US" b="0" dirty="0"/>
          </a:p>
          <a:p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 3</a:t>
            </a:r>
            <a:r>
              <a:rPr lang="en-US" altLang="en-US" b="0"/>
              <a:t>: </a:t>
            </a:r>
            <a:r>
              <a:rPr lang="en-US" altLang="en-US" sz="2000" b="0">
                <a:solidFill>
                  <a:srgbClr val="FF0000"/>
                </a:solidFill>
              </a:rPr>
              <a:t>new</a:t>
            </a:r>
            <a:r>
              <a:rPr lang="en-US" altLang="en-US" sz="2000" b="0" dirty="0" err="1">
                <a:solidFill>
                  <a:srgbClr val="FF0000"/>
                </a:solidFill>
              </a:rPr>
              <a:t>_list</a:t>
            </a:r>
            <a:r>
              <a:rPr lang="en-US" altLang="en-US" sz="2000" b="0" dirty="0">
                <a:solidFill>
                  <a:srgbClr val="FF0000"/>
                </a:solidFill>
              </a:rPr>
              <a:t> = [ expr1 if condition else expr2 for item in </a:t>
            </a:r>
            <a:r>
              <a:rPr lang="en-US" altLang="en-US" sz="2000" b="0" err="1">
                <a:solidFill>
                  <a:srgbClr val="FF0000"/>
                </a:solidFill>
              </a:rPr>
              <a:t>iterable</a:t>
            </a:r>
            <a:r>
              <a:rPr lang="en-US" altLang="en-US" sz="2000" b="0">
                <a:solidFill>
                  <a:srgbClr val="FF0000"/>
                </a:solidFill>
              </a:rPr>
              <a:t> ]</a:t>
            </a:r>
            <a:endParaRPr lang="en-US" altLang="en-US" sz="2000" b="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581BF-079F-4615-9D3D-7C7FA640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7" y="3284983"/>
            <a:ext cx="7399649" cy="136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F487B-6FB4-459E-BF96-CDB37844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38" y="4869160"/>
            <a:ext cx="5547126" cy="4204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0579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</a:t>
            </a:r>
          </a:p>
          <a:p>
            <a:pPr marL="45085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207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Tuple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Là</a:t>
            </a:r>
            <a:r>
              <a:rPr lang="en-US" altLang="en-US" b="0" dirty="0"/>
              <a:t> </a:t>
            </a:r>
            <a:r>
              <a:rPr lang="en-US" altLang="en-US" b="0" dirty="0" err="1"/>
              <a:t>cấu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 </a:t>
            </a:r>
            <a:r>
              <a:rPr lang="en-US" altLang="en-US" b="0" dirty="0" err="1"/>
              <a:t>dữ</a:t>
            </a:r>
            <a:r>
              <a:rPr lang="en-US" altLang="en-US" b="0" dirty="0"/>
              <a:t> </a:t>
            </a:r>
            <a:r>
              <a:rPr lang="en-US" altLang="en-US" b="0" dirty="0" err="1"/>
              <a:t>liệu</a:t>
            </a:r>
            <a:r>
              <a:rPr lang="en-US" altLang="en-US" b="0" dirty="0"/>
              <a:t> </a:t>
            </a:r>
            <a:r>
              <a:rPr lang="en-US" altLang="en-US" b="0" dirty="0" err="1"/>
              <a:t>cơ</a:t>
            </a:r>
            <a:r>
              <a:rPr lang="en-US" altLang="en-US" b="0" dirty="0"/>
              <a:t> </a:t>
            </a:r>
            <a:r>
              <a:rPr lang="en-US" altLang="en-US" b="0" dirty="0" err="1"/>
              <a:t>bản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Python, </a:t>
            </a:r>
            <a:r>
              <a:rPr lang="en-US" altLang="en-US" b="0" dirty="0" err="1"/>
              <a:t>thuộc</a:t>
            </a:r>
            <a:r>
              <a:rPr lang="en-US" altLang="en-US" b="0" dirty="0"/>
              <a:t> </a:t>
            </a:r>
            <a:r>
              <a:rPr lang="en-US" altLang="en-US" b="0" dirty="0" err="1"/>
              <a:t>nhóm</a:t>
            </a:r>
            <a:r>
              <a:rPr lang="en-US" altLang="en-US" b="0" dirty="0"/>
              <a:t> sequence.</a:t>
            </a:r>
          </a:p>
          <a:p>
            <a:r>
              <a:rPr lang="en-US" altLang="en-US" b="0" dirty="0" err="1"/>
              <a:t>Một</a:t>
            </a:r>
            <a:r>
              <a:rPr lang="en-US" altLang="en-US" b="0" dirty="0"/>
              <a:t> list bao </a:t>
            </a:r>
            <a:r>
              <a:rPr lang="en-US" altLang="en-US" b="0" dirty="0" err="1"/>
              <a:t>gồm</a:t>
            </a:r>
            <a:r>
              <a:rPr lang="en-US" altLang="en-US" b="0" dirty="0"/>
              <a:t> </a:t>
            </a:r>
            <a:r>
              <a:rPr lang="en-US" altLang="en-US" b="0" dirty="0" err="1"/>
              <a:t>nhiều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, </a:t>
            </a:r>
            <a:r>
              <a:rPr lang="en-US" altLang="en-US" b="0" dirty="0" err="1"/>
              <a:t>mỗi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list </a:t>
            </a:r>
            <a:r>
              <a:rPr lang="en-US" altLang="en-US" b="0" dirty="0" err="1"/>
              <a:t>có</a:t>
            </a:r>
            <a:r>
              <a:rPr lang="en-US" altLang="en-US" b="0" dirty="0"/>
              <a:t> </a:t>
            </a:r>
            <a:r>
              <a:rPr lang="en-US" altLang="en-US" b="0" dirty="0" err="1"/>
              <a:t>một</a:t>
            </a:r>
            <a:r>
              <a:rPr lang="en-US" altLang="en-US" b="0" dirty="0"/>
              <a:t> </a:t>
            </a:r>
            <a:r>
              <a:rPr lang="en-US" altLang="en-US" b="0" dirty="0" err="1"/>
              <a:t>vị</a:t>
            </a:r>
            <a:r>
              <a:rPr lang="en-US" altLang="en-US" b="0" dirty="0"/>
              <a:t> </a:t>
            </a:r>
            <a:r>
              <a:rPr lang="en-US" altLang="en-US" b="0" dirty="0" err="1"/>
              <a:t>trí</a:t>
            </a:r>
            <a:r>
              <a:rPr lang="en-US" altLang="en-US" b="0" dirty="0"/>
              <a:t> </a:t>
            </a:r>
            <a:r>
              <a:rPr lang="en-US" altLang="en-US" b="0" dirty="0" err="1"/>
              <a:t>gọi</a:t>
            </a:r>
            <a:r>
              <a:rPr lang="en-US" altLang="en-US" b="0" dirty="0"/>
              <a:t> </a:t>
            </a:r>
            <a:r>
              <a:rPr lang="en-US" altLang="en-US" b="0" dirty="0" err="1"/>
              <a:t>là</a:t>
            </a:r>
            <a:r>
              <a:rPr lang="en-US" altLang="en-US" b="0" dirty="0"/>
              <a:t> index.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dirty="0" err="1"/>
              <a:t>đầu</a:t>
            </a:r>
            <a:r>
              <a:rPr lang="en-US" altLang="en-US" b="0" dirty="0"/>
              <a:t> </a:t>
            </a:r>
            <a:r>
              <a:rPr lang="en-US" altLang="en-US" b="0" dirty="0" err="1"/>
              <a:t>tiên</a:t>
            </a:r>
            <a:r>
              <a:rPr lang="en-US" altLang="en-US" b="0" dirty="0"/>
              <a:t> </a:t>
            </a:r>
            <a:r>
              <a:rPr lang="en-US" altLang="en-US" b="0" dirty="0" err="1"/>
              <a:t>có</a:t>
            </a:r>
            <a:r>
              <a:rPr lang="en-US" altLang="en-US" b="0" dirty="0"/>
              <a:t> </a:t>
            </a:r>
            <a:r>
              <a:rPr lang="en-US" altLang="en-US" dirty="0"/>
              <a:t>index = 0</a:t>
            </a:r>
            <a:r>
              <a:rPr lang="en-US" altLang="en-US" b="0" dirty="0"/>
              <a:t>,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dirty="0" err="1"/>
              <a:t>cuối</a:t>
            </a:r>
            <a:r>
              <a:rPr lang="en-US" altLang="en-US" b="0" dirty="0"/>
              <a:t> </a:t>
            </a:r>
            <a:r>
              <a:rPr lang="en-US" altLang="en-US" b="0" dirty="0" err="1"/>
              <a:t>cùng</a:t>
            </a:r>
            <a:r>
              <a:rPr lang="en-US" altLang="en-US" b="0" dirty="0"/>
              <a:t> </a:t>
            </a:r>
            <a:r>
              <a:rPr lang="en-US" altLang="en-US" b="0" dirty="0" err="1"/>
              <a:t>có</a:t>
            </a:r>
            <a:r>
              <a:rPr lang="en-US" altLang="en-US" b="0" dirty="0"/>
              <a:t> </a:t>
            </a:r>
            <a:r>
              <a:rPr lang="en-US" altLang="en-US" dirty="0"/>
              <a:t>index =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- 1</a:t>
            </a:r>
            <a:r>
              <a:rPr lang="en-US" altLang="en-US" b="0" dirty="0"/>
              <a:t>.</a:t>
            </a:r>
          </a:p>
          <a:p>
            <a:r>
              <a:rPr lang="vi-VN" altLang="en-US" b="0" dirty="0"/>
              <a:t>Giới hạn, cố định số phần tử, không thay đổi giá trị phần tử</a:t>
            </a:r>
            <a:r>
              <a:rPr lang="en-US" altLang="en-US" b="0" dirty="0"/>
              <a:t>.</a:t>
            </a:r>
            <a:endParaRPr lang="vi-VN" altLang="en-US" b="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10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Là</a:t>
            </a:r>
            <a:r>
              <a:rPr lang="en-US" altLang="en-US" b="0" dirty="0"/>
              <a:t> </a:t>
            </a:r>
            <a:r>
              <a:rPr lang="en-US" altLang="en-US" b="0" dirty="0" err="1"/>
              <a:t>cấu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 </a:t>
            </a:r>
            <a:r>
              <a:rPr lang="en-US" altLang="en-US" b="0" dirty="0" err="1"/>
              <a:t>dữ</a:t>
            </a:r>
            <a:r>
              <a:rPr lang="en-US" altLang="en-US" b="0" dirty="0"/>
              <a:t> </a:t>
            </a:r>
            <a:r>
              <a:rPr lang="en-US" altLang="en-US" b="0" dirty="0" err="1"/>
              <a:t>liệu</a:t>
            </a:r>
            <a:r>
              <a:rPr lang="en-US" altLang="en-US" b="0" dirty="0"/>
              <a:t> </a:t>
            </a:r>
            <a:r>
              <a:rPr lang="en-US" altLang="en-US" b="0" dirty="0" err="1"/>
              <a:t>cơ</a:t>
            </a:r>
            <a:r>
              <a:rPr lang="en-US" altLang="en-US" b="0" dirty="0"/>
              <a:t> </a:t>
            </a:r>
            <a:r>
              <a:rPr lang="en-US" altLang="en-US" b="0" dirty="0" err="1"/>
              <a:t>bản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Python, </a:t>
            </a:r>
            <a:r>
              <a:rPr lang="en-US" altLang="en-US" b="0" dirty="0" err="1"/>
              <a:t>thuộc</a:t>
            </a:r>
            <a:r>
              <a:rPr lang="en-US" altLang="en-US" b="0" dirty="0"/>
              <a:t> </a:t>
            </a:r>
            <a:r>
              <a:rPr lang="en-US" altLang="en-US" b="0" dirty="0" err="1"/>
              <a:t>nhóm</a:t>
            </a:r>
            <a:r>
              <a:rPr lang="en-US" altLang="en-US" b="0" dirty="0"/>
              <a:t> sequence.</a:t>
            </a:r>
          </a:p>
          <a:p>
            <a:r>
              <a:rPr lang="en-US" altLang="en-US" b="0" dirty="0" err="1"/>
              <a:t>Một</a:t>
            </a:r>
            <a:r>
              <a:rPr lang="en-US" altLang="en-US" b="0" dirty="0"/>
              <a:t> list bao </a:t>
            </a:r>
            <a:r>
              <a:rPr lang="en-US" altLang="en-US" b="0" dirty="0" err="1"/>
              <a:t>gồm</a:t>
            </a:r>
            <a:r>
              <a:rPr lang="en-US" altLang="en-US" b="0" dirty="0"/>
              <a:t> </a:t>
            </a:r>
            <a:r>
              <a:rPr lang="en-US" altLang="en-US" b="0" dirty="0" err="1"/>
              <a:t>nhiều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, </a:t>
            </a:r>
            <a:r>
              <a:rPr lang="en-US" altLang="en-US" b="0" dirty="0" err="1"/>
              <a:t>mỗi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list </a:t>
            </a:r>
            <a:r>
              <a:rPr lang="en-US" altLang="en-US" b="0" dirty="0" err="1"/>
              <a:t>có</a:t>
            </a:r>
            <a:r>
              <a:rPr lang="en-US" altLang="en-US" b="0" dirty="0"/>
              <a:t> </a:t>
            </a:r>
            <a:r>
              <a:rPr lang="en-US" altLang="en-US" b="0" dirty="0" err="1"/>
              <a:t>một</a:t>
            </a:r>
            <a:r>
              <a:rPr lang="en-US" altLang="en-US" b="0" dirty="0"/>
              <a:t> </a:t>
            </a:r>
            <a:r>
              <a:rPr lang="en-US" altLang="en-US" b="0" dirty="0" err="1"/>
              <a:t>vị</a:t>
            </a:r>
            <a:r>
              <a:rPr lang="en-US" altLang="en-US" b="0" dirty="0"/>
              <a:t> </a:t>
            </a:r>
            <a:r>
              <a:rPr lang="en-US" altLang="en-US" b="0" dirty="0" err="1"/>
              <a:t>trí</a:t>
            </a:r>
            <a:r>
              <a:rPr lang="en-US" altLang="en-US" b="0" dirty="0"/>
              <a:t> </a:t>
            </a:r>
            <a:r>
              <a:rPr lang="en-US" altLang="en-US" b="0" dirty="0" err="1"/>
              <a:t>gọi</a:t>
            </a:r>
            <a:r>
              <a:rPr lang="en-US" altLang="en-US" b="0" dirty="0"/>
              <a:t> </a:t>
            </a:r>
            <a:r>
              <a:rPr lang="en-US" altLang="en-US" b="0" dirty="0" err="1"/>
              <a:t>là</a:t>
            </a:r>
            <a:r>
              <a:rPr lang="en-US" altLang="en-US" b="0" dirty="0"/>
              <a:t> index.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dirty="0" err="1"/>
              <a:t>đầu</a:t>
            </a:r>
            <a:r>
              <a:rPr lang="en-US" altLang="en-US" b="0" dirty="0"/>
              <a:t> </a:t>
            </a:r>
            <a:r>
              <a:rPr lang="en-US" altLang="en-US" b="0" dirty="0" err="1"/>
              <a:t>tiên</a:t>
            </a:r>
            <a:r>
              <a:rPr lang="en-US" altLang="en-US" b="0" dirty="0"/>
              <a:t> </a:t>
            </a:r>
            <a:r>
              <a:rPr lang="en-US" altLang="en-US" b="0" dirty="0" err="1"/>
              <a:t>có</a:t>
            </a:r>
            <a:r>
              <a:rPr lang="en-US" altLang="en-US" b="0" dirty="0"/>
              <a:t> </a:t>
            </a:r>
            <a:r>
              <a:rPr lang="en-US" altLang="en-US" dirty="0"/>
              <a:t>index = 0</a:t>
            </a:r>
            <a:r>
              <a:rPr lang="en-US" altLang="en-US" b="0" dirty="0"/>
              <a:t>,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dirty="0" err="1"/>
              <a:t>cuối</a:t>
            </a:r>
            <a:r>
              <a:rPr lang="en-US" altLang="en-US" b="0" dirty="0"/>
              <a:t> </a:t>
            </a:r>
            <a:r>
              <a:rPr lang="en-US" altLang="en-US" b="0" dirty="0" err="1"/>
              <a:t>cùng</a:t>
            </a:r>
            <a:r>
              <a:rPr lang="en-US" altLang="en-US" b="0" dirty="0"/>
              <a:t> </a:t>
            </a:r>
            <a:r>
              <a:rPr lang="en-US" altLang="en-US" b="0" dirty="0" err="1"/>
              <a:t>có</a:t>
            </a:r>
            <a:r>
              <a:rPr lang="en-US" altLang="en-US" b="0" dirty="0"/>
              <a:t> </a:t>
            </a:r>
            <a:r>
              <a:rPr lang="en-US" altLang="en-US" dirty="0"/>
              <a:t>index =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- 1</a:t>
            </a:r>
            <a:r>
              <a:rPr lang="en-US" altLang="en-US" b="0" dirty="0"/>
              <a:t>.</a:t>
            </a:r>
          </a:p>
          <a:p>
            <a:r>
              <a:rPr lang="vi-VN" altLang="en-US" b="0" dirty="0"/>
              <a:t>List là tập hợp có thứ tự các phần tử </a:t>
            </a:r>
            <a:r>
              <a:rPr lang="vi-VN" altLang="en-US" b="0" i="1" dirty="0"/>
              <a:t>(elements) </a:t>
            </a:r>
            <a:r>
              <a:rPr lang="vi-VN" altLang="en-US" b="0" dirty="0"/>
              <a:t>thuộc nhiều kiểu dữ liệu khác nhau </a:t>
            </a:r>
            <a:r>
              <a:rPr lang="vi-VN" altLang="en-US" b="0" i="1" dirty="0"/>
              <a:t>(như strings, integers, objects, other lists, ...).</a:t>
            </a:r>
            <a:r>
              <a:rPr lang="vi-VN" altLang="en-US" b="0" dirty="0"/>
              <a:t> Tuy nhiên, nếu các phần tử có cùng kiểu dữ liệu thì dễ xử lý, tính toán hơn.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Tuple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3" y="1196182"/>
            <a:ext cx="10560048" cy="5329162"/>
          </a:xfrm>
        </p:spPr>
        <p:txBody>
          <a:bodyPr/>
          <a:lstStyle/>
          <a:p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(phần_tử_1, phần_tử_2,… , </a:t>
            </a:r>
            <a:r>
              <a:rPr lang="en-US" altLang="en-US" dirty="0" err="1">
                <a:solidFill>
                  <a:srgbClr val="FF0000"/>
                </a:solidFill>
              </a:rPr>
              <a:t>phần_tử_n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tuple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96788-CBFE-48E6-B487-C701855B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348880"/>
            <a:ext cx="3812941" cy="922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63C61B-66CD-4AC3-8ED8-D7D294FC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3303565"/>
            <a:ext cx="2532423" cy="629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EC9EEA-4523-4C74-90DB-A69900124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80" y="4319960"/>
            <a:ext cx="5472608" cy="91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4F4AC-905E-4113-B87E-168C7C668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472" y="5343191"/>
            <a:ext cx="4370933" cy="629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4963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Tuple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(phần_tử_1, phần_tử_2,… , </a:t>
            </a:r>
            <a:r>
              <a:rPr lang="en-US" altLang="en-US" dirty="0" err="1">
                <a:solidFill>
                  <a:srgbClr val="FF0000"/>
                </a:solidFill>
              </a:rPr>
              <a:t>phần_tử_n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err="1"/>
              <a:t>tạo</a:t>
            </a:r>
            <a:r>
              <a:rPr lang="en-US" altLang="en-US"/>
              <a:t> tuple</a:t>
            </a:r>
            <a:endParaRPr lang="en-US" altLang="en-US" dirty="0"/>
          </a:p>
          <a:p>
            <a:pPr lvl="1"/>
            <a:r>
              <a:rPr lang="en-US" altLang="en-US" u="sng" dirty="0" err="1"/>
              <a:t>Lưu</a:t>
            </a:r>
            <a:r>
              <a:rPr lang="en-US" altLang="en-US" u="sng" dirty="0"/>
              <a:t> ý</a:t>
            </a:r>
            <a:r>
              <a:rPr lang="en-US" altLang="en-US" dirty="0"/>
              <a:t>: Khi </a:t>
            </a:r>
            <a:r>
              <a:rPr lang="en-US" altLang="en-US" dirty="0" err="1"/>
              <a:t>tạo</a:t>
            </a:r>
            <a:r>
              <a:rPr lang="en-US" altLang="en-US" dirty="0"/>
              <a:t> tuple </a:t>
            </a:r>
            <a:r>
              <a:rPr lang="en-US" altLang="en-US" dirty="0" err="1"/>
              <a:t>có</a:t>
            </a:r>
            <a:r>
              <a:rPr lang="en-US" altLang="en-US" dirty="0"/>
              <a:t> 1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,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phẩy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00"/>
                </a:solidFill>
              </a:rPr>
              <a:t>,</a:t>
            </a:r>
            <a:r>
              <a:rPr lang="en-US" altLang="en-US" dirty="0"/>
              <a:t>)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B2ECE-DBC2-48B0-8CE7-9BAB7052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9" y="2843645"/>
            <a:ext cx="2664296" cy="945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8AE7C-B4C8-4760-9D03-D6D0F68E2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05" y="4004147"/>
            <a:ext cx="2007988" cy="757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103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Tuple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tuple</a:t>
            </a:r>
          </a:p>
          <a:p>
            <a:pPr lvl="1"/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b="1" dirty="0"/>
              <a:t>index:		</a:t>
            </a:r>
            <a:r>
              <a:rPr lang="en-US" altLang="en-US" b="1" dirty="0" err="1">
                <a:solidFill>
                  <a:srgbClr val="FF0000"/>
                </a:solidFill>
              </a:rPr>
              <a:t>ten_tuple</a:t>
            </a:r>
            <a:r>
              <a:rPr lang="en-US" altLang="en-US" b="1" dirty="0">
                <a:solidFill>
                  <a:srgbClr val="FF0000"/>
                </a:solidFill>
              </a:rPr>
              <a:t>[index]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b="1" dirty="0"/>
              <a:t>negative index:	</a:t>
            </a:r>
            <a:r>
              <a:rPr lang="en-US" altLang="en-US" b="1" dirty="0" err="1">
                <a:solidFill>
                  <a:srgbClr val="FF0000"/>
                </a:solidFill>
              </a:rPr>
              <a:t>ten_tuple</a:t>
            </a:r>
            <a:r>
              <a:rPr lang="en-US" altLang="en-US" b="1" dirty="0">
                <a:solidFill>
                  <a:srgbClr val="FF0000"/>
                </a:solidFill>
              </a:rPr>
              <a:t>[index]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85A7F-BEFC-4FC6-8A5B-9C9FE80E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276872"/>
            <a:ext cx="5775525" cy="677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CC5D8-5B06-4417-96CF-CB348CF9A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3861048"/>
            <a:ext cx="5760640" cy="677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832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Tuple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tuple</a:t>
            </a:r>
          </a:p>
          <a:p>
            <a:pPr lvl="1"/>
            <a:r>
              <a:rPr lang="en-US" altLang="en-US" dirty="0" err="1"/>
              <a:t>Tạo</a:t>
            </a:r>
            <a:r>
              <a:rPr lang="en-US" altLang="en-US" dirty="0"/>
              <a:t> tuple con </a:t>
            </a:r>
            <a:r>
              <a:rPr lang="en-US" altLang="en-US" dirty="0" err="1"/>
              <a:t>từ</a:t>
            </a:r>
            <a:r>
              <a:rPr lang="en-US" altLang="en-US" dirty="0"/>
              <a:t> tuple </a:t>
            </a:r>
            <a:r>
              <a:rPr lang="en-US" altLang="en-US" dirty="0" err="1"/>
              <a:t>gốc</a:t>
            </a:r>
            <a:r>
              <a:rPr lang="en-US" altLang="en-US" dirty="0"/>
              <a:t>:	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ten_tuple</a:t>
            </a:r>
            <a:r>
              <a:rPr lang="en-US" altLang="en-US" b="1" dirty="0">
                <a:solidFill>
                  <a:srgbClr val="FF0000"/>
                </a:solidFill>
              </a:rPr>
              <a:t>[</a:t>
            </a:r>
            <a:r>
              <a:rPr lang="en-US" altLang="en-US" b="1" dirty="0" err="1">
                <a:solidFill>
                  <a:srgbClr val="FF0000"/>
                </a:solidFill>
              </a:rPr>
              <a:t>index_dau</a:t>
            </a:r>
            <a:r>
              <a:rPr lang="en-US" altLang="en-US" b="1" dirty="0">
                <a:solidFill>
                  <a:srgbClr val="FF0000"/>
                </a:solidFill>
              </a:rPr>
              <a:t> : </a:t>
            </a:r>
            <a:r>
              <a:rPr lang="en-US" altLang="en-US" b="1" dirty="0" err="1">
                <a:solidFill>
                  <a:srgbClr val="FF0000"/>
                </a:solidFill>
              </a:rPr>
              <a:t>index_cuoi</a:t>
            </a:r>
            <a:r>
              <a:rPr lang="en-US" altLang="en-US" b="1" dirty="0">
                <a:solidFill>
                  <a:srgbClr val="FF0000"/>
                </a:solidFill>
              </a:rPr>
              <a:t>]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FA2B2A-6BD4-4BCF-A9B5-A59436B7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276872"/>
            <a:ext cx="4423427" cy="4032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222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Tuple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/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tuple</a:t>
            </a:r>
          </a:p>
          <a:p>
            <a:pPr lvl="1"/>
            <a:r>
              <a:rPr lang="en-US" altLang="en-US" b="1" dirty="0" err="1">
                <a:solidFill>
                  <a:srgbClr val="FF0000"/>
                </a:solidFill>
              </a:rPr>
              <a:t>Lưu</a:t>
            </a:r>
            <a:r>
              <a:rPr lang="en-US" altLang="en-US" b="1" dirty="0">
                <a:solidFill>
                  <a:srgbClr val="FF0000"/>
                </a:solidFill>
              </a:rPr>
              <a:t> ý:</a:t>
            </a:r>
            <a:r>
              <a:rPr lang="en-US" altLang="en-US" dirty="0"/>
              <a:t> Do tuple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, do </a:t>
            </a:r>
            <a:r>
              <a:rPr lang="en-US" altLang="en-US" dirty="0" err="1"/>
              <a:t>đó</a:t>
            </a:r>
            <a:r>
              <a:rPr lang="en-US" altLang="en-US" dirty="0"/>
              <a:t> ta </a:t>
            </a:r>
            <a:r>
              <a:rPr lang="en-US" altLang="en-US" b="1" dirty="0" err="1"/>
              <a:t>không</a:t>
            </a:r>
            <a:r>
              <a:rPr lang="en-US" altLang="en-US" b="1" dirty="0"/>
              <a:t> </a:t>
            </a:r>
            <a:r>
              <a:rPr lang="en-US" altLang="en-US" b="1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/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tuple.</a:t>
            </a:r>
          </a:p>
          <a:p>
            <a:pPr lvl="1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(</a:t>
            </a:r>
            <a:r>
              <a:rPr lang="en-US" altLang="en-US" dirty="0" err="1"/>
              <a:t>biến</a:t>
            </a:r>
            <a:r>
              <a:rPr lang="en-US" altLang="en-US" dirty="0"/>
              <a:t>) tuple: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71813-FFCB-4085-95BC-2169DD19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837273"/>
            <a:ext cx="2520279" cy="9517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86438D-4D6A-4CCB-89D3-571F21385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955922"/>
            <a:ext cx="4604967" cy="1064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91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Tuple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tuple</a:t>
            </a:r>
          </a:p>
          <a:p>
            <a:pPr lvl="1"/>
            <a:r>
              <a:rPr lang="vi-VN" altLang="en-US" dirty="0"/>
              <a:t>Cũng tương tự như các phương thức cơ bản của list nhưng </a:t>
            </a:r>
            <a:r>
              <a:rPr lang="vi-VN" altLang="en-US" b="1" dirty="0">
                <a:solidFill>
                  <a:srgbClr val="FF0000"/>
                </a:solidFill>
              </a:rPr>
              <a:t>không có </a:t>
            </a:r>
            <a:r>
              <a:rPr lang="vi-VN" altLang="en-US" dirty="0"/>
              <a:t>phương thức: </a:t>
            </a:r>
            <a:r>
              <a:rPr lang="vi-VN" altLang="en-US" b="1" dirty="0"/>
              <a:t>sort</a:t>
            </a:r>
            <a:r>
              <a:rPr lang="vi-VN" altLang="en-US" dirty="0"/>
              <a:t>, </a:t>
            </a:r>
            <a:r>
              <a:rPr lang="vi-VN" altLang="en-US" b="1" dirty="0"/>
              <a:t>reverse</a:t>
            </a:r>
            <a:r>
              <a:rPr lang="vi-VN" altLang="en-US" dirty="0"/>
              <a:t>, </a:t>
            </a:r>
            <a:r>
              <a:rPr lang="vi-VN" altLang="en-US" b="1" dirty="0"/>
              <a:t>remove</a:t>
            </a:r>
            <a:r>
              <a:rPr lang="vi-VN" altLang="en-US" dirty="0"/>
              <a:t>, </a:t>
            </a:r>
            <a:r>
              <a:rPr lang="vi-VN" altLang="en-US" b="1" dirty="0"/>
              <a:t>pop</a:t>
            </a:r>
            <a:r>
              <a:rPr lang="vi-VN" altLang="en-US" dirty="0"/>
              <a:t>, </a:t>
            </a:r>
            <a:r>
              <a:rPr lang="vi-VN" altLang="en-US" b="1" dirty="0"/>
              <a:t>insert</a:t>
            </a:r>
            <a:r>
              <a:rPr lang="vi-VN" altLang="en-US" dirty="0"/>
              <a:t>, </a:t>
            </a:r>
            <a:r>
              <a:rPr lang="vi-VN" altLang="en-US" b="1" dirty="0"/>
              <a:t>extend</a:t>
            </a:r>
            <a:r>
              <a:rPr lang="vi-VN" altLang="en-US" dirty="0"/>
              <a:t>, </a:t>
            </a:r>
            <a:r>
              <a:rPr lang="vi-VN" altLang="en-US" b="1" dirty="0"/>
              <a:t>append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Tuple</a:t>
            </a:r>
          </a:p>
          <a:p>
            <a:pPr marL="450850">
              <a:buFont typeface="+mj-lt"/>
              <a:buAutoNum type="arabicPeriod"/>
            </a:pPr>
            <a:r>
              <a:rPr lang="en-US" dirty="0"/>
              <a:t>Dictionary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647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Dictionary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Là</a:t>
            </a:r>
            <a:r>
              <a:rPr lang="en-US" altLang="en-US" b="0" dirty="0"/>
              <a:t> </a:t>
            </a:r>
            <a:r>
              <a:rPr lang="en-US" altLang="en-US" b="0" dirty="0" err="1"/>
              <a:t>cấu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 </a:t>
            </a:r>
            <a:r>
              <a:rPr lang="en-US" altLang="en-US" b="0" dirty="0" err="1"/>
              <a:t>dữ</a:t>
            </a:r>
            <a:r>
              <a:rPr lang="en-US" altLang="en-US" b="0" dirty="0"/>
              <a:t> </a:t>
            </a:r>
            <a:r>
              <a:rPr lang="en-US" altLang="en-US" b="0" dirty="0" err="1"/>
              <a:t>liệu</a:t>
            </a:r>
            <a:r>
              <a:rPr lang="en-US" altLang="en-US" b="0" dirty="0"/>
              <a:t> </a:t>
            </a:r>
            <a:r>
              <a:rPr lang="en-US" altLang="en-US" b="0" dirty="0" err="1"/>
              <a:t>cơ</a:t>
            </a:r>
            <a:r>
              <a:rPr lang="en-US" altLang="en-US" b="0" dirty="0"/>
              <a:t> </a:t>
            </a:r>
            <a:r>
              <a:rPr lang="en-US" altLang="en-US" b="0" dirty="0" err="1"/>
              <a:t>bản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Python, </a:t>
            </a:r>
            <a:r>
              <a:rPr lang="en-US" altLang="en-US" b="0" dirty="0" err="1"/>
              <a:t>thuộc</a:t>
            </a:r>
            <a:r>
              <a:rPr lang="en-US" altLang="en-US" b="0" dirty="0"/>
              <a:t> </a:t>
            </a:r>
            <a:r>
              <a:rPr lang="en-US" altLang="en-US" b="0" dirty="0" err="1"/>
              <a:t>nhóm</a:t>
            </a:r>
            <a:r>
              <a:rPr lang="en-US" altLang="en-US" b="0" dirty="0"/>
              <a:t> sequence.</a:t>
            </a:r>
          </a:p>
          <a:p>
            <a:r>
              <a:rPr lang="en-US" altLang="en-US" b="0" dirty="0" err="1"/>
              <a:t>Một</a:t>
            </a:r>
            <a:r>
              <a:rPr lang="en-US" altLang="en-US" b="0" dirty="0"/>
              <a:t> dictionary bao </a:t>
            </a:r>
            <a:r>
              <a:rPr lang="en-US" altLang="en-US" b="0" dirty="0" err="1"/>
              <a:t>gồm</a:t>
            </a:r>
            <a:r>
              <a:rPr lang="en-US" altLang="en-US" b="0" dirty="0"/>
              <a:t> </a:t>
            </a:r>
            <a:r>
              <a:rPr lang="en-US" altLang="en-US" b="0" dirty="0" err="1"/>
              <a:t>nhiều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, </a:t>
            </a:r>
            <a:r>
              <a:rPr lang="en-US" altLang="en-US" b="0" dirty="0" err="1"/>
              <a:t>mỗi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dictionary </a:t>
            </a:r>
            <a:r>
              <a:rPr lang="en-US" altLang="en-US" b="0" dirty="0" err="1"/>
              <a:t>sẽ</a:t>
            </a:r>
            <a:r>
              <a:rPr lang="en-US" altLang="en-US" b="0" dirty="0"/>
              <a:t> </a:t>
            </a:r>
            <a:r>
              <a:rPr lang="en-US" altLang="en-US" b="0" dirty="0" err="1"/>
              <a:t>là</a:t>
            </a:r>
            <a:r>
              <a:rPr lang="en-US" altLang="en-US" b="0" dirty="0"/>
              <a:t> </a:t>
            </a:r>
            <a:r>
              <a:rPr lang="en-US" altLang="en-US" b="0" dirty="0" err="1"/>
              <a:t>một</a:t>
            </a:r>
            <a:r>
              <a:rPr lang="en-US" altLang="en-US" b="0" dirty="0"/>
              <a:t> </a:t>
            </a:r>
            <a:r>
              <a:rPr lang="en-US" altLang="en-US" b="0" err="1"/>
              <a:t>bộ</a:t>
            </a:r>
            <a:r>
              <a:rPr lang="en-US" altLang="en-US" b="0"/>
              <a:t>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key </a:t>
            </a:r>
            <a:r>
              <a:rPr lang="en-US" altLang="en-US" sz="2000" b="1" dirty="0">
                <a:solidFill>
                  <a:srgbClr val="FF0000"/>
                </a:solidFill>
              </a:rPr>
              <a:t>: value</a:t>
            </a:r>
            <a:r>
              <a:rPr lang="en-US" altLang="en-US" sz="2000" b="1" dirty="0"/>
              <a:t> </a:t>
            </a:r>
            <a:r>
              <a:rPr lang="en-US" altLang="en-US" sz="2000" b="0" dirty="0"/>
              <a:t>(</a:t>
            </a:r>
            <a:r>
              <a:rPr lang="en-US" altLang="en-US" sz="2000" b="0" dirty="0" err="1"/>
              <a:t>cấu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trúc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này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tương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tự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như</a:t>
            </a:r>
            <a:r>
              <a:rPr lang="en-US" altLang="en-US" sz="2000" b="0" dirty="0"/>
              <a:t> 1 object </a:t>
            </a:r>
            <a:r>
              <a:rPr lang="en-US" altLang="en-US" sz="2000" b="0" dirty="0" err="1"/>
              <a:t>json</a:t>
            </a:r>
            <a:r>
              <a:rPr lang="en-US" altLang="en-US" sz="2000" b="0" dirty="0"/>
              <a:t>)</a:t>
            </a:r>
          </a:p>
          <a:p>
            <a:pPr lvl="1"/>
            <a:r>
              <a:rPr lang="en-US" altLang="en-US" dirty="0"/>
              <a:t>Key: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(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) </a:t>
            </a:r>
            <a:r>
              <a:rPr lang="en-US" altLang="en-US" dirty="0" err="1"/>
              <a:t>trong</a:t>
            </a:r>
            <a:r>
              <a:rPr lang="en-US" altLang="en-US" dirty="0"/>
              <a:t> dictionary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chỉnh</a:t>
            </a:r>
            <a:r>
              <a:rPr lang="en-US" altLang="en-US" dirty="0"/>
              <a:t> </a:t>
            </a:r>
            <a:r>
              <a:rPr lang="en-US" altLang="en-US" dirty="0" err="1"/>
              <a:t>sửa</a:t>
            </a:r>
            <a:r>
              <a:rPr lang="en-US" altLang="en-US" dirty="0"/>
              <a:t>.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key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number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string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tuple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Value: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742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: </a:t>
            </a: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/>
              <a:t>cặp</a:t>
            </a:r>
            <a:r>
              <a:rPr lang="en-US" altLang="en-US" b="0" dirty="0"/>
              <a:t> </a:t>
            </a:r>
            <a:r>
              <a:rPr lang="en-US" altLang="en-US" b="0" dirty="0" err="1"/>
              <a:t>dấu</a:t>
            </a:r>
            <a:r>
              <a:rPr lang="en-US" altLang="en-US" b="0" dirty="0"/>
              <a:t> </a:t>
            </a:r>
            <a:r>
              <a:rPr lang="en-US" altLang="en-US" b="0" dirty="0" err="1"/>
              <a:t>ngoặc</a:t>
            </a:r>
            <a:r>
              <a:rPr lang="en-US" altLang="en-US" b="0" dirty="0"/>
              <a:t> </a:t>
            </a:r>
            <a:r>
              <a:rPr lang="en-US" altLang="en-US" b="0" dirty="0" err="1"/>
              <a:t>nhọn</a:t>
            </a:r>
            <a:r>
              <a:rPr lang="en-US" altLang="en-US" b="0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{ }</a:t>
            </a:r>
            <a:r>
              <a:rPr lang="en-US" altLang="en-US" b="0" dirty="0"/>
              <a:t> </a:t>
            </a:r>
            <a:r>
              <a:rPr lang="en-US" altLang="en-US" b="0" dirty="0" err="1"/>
              <a:t>để</a:t>
            </a:r>
            <a:r>
              <a:rPr lang="en-US" altLang="en-US" b="0" dirty="0"/>
              <a:t> </a:t>
            </a:r>
            <a:r>
              <a:rPr lang="en-US" altLang="en-US" b="0" dirty="0" err="1"/>
              <a:t>khai</a:t>
            </a:r>
            <a:r>
              <a:rPr lang="en-US" altLang="en-US" b="0" dirty="0"/>
              <a:t> </a:t>
            </a:r>
            <a:r>
              <a:rPr lang="en-US" altLang="en-US" b="0" dirty="0" err="1"/>
              <a:t>báo</a:t>
            </a:r>
            <a:r>
              <a:rPr lang="en-US" altLang="en-US" b="0" dirty="0"/>
              <a:t> </a:t>
            </a:r>
            <a:r>
              <a:rPr lang="en-US" altLang="en-US" b="0" dirty="0" err="1"/>
              <a:t>một</a:t>
            </a:r>
            <a:r>
              <a:rPr lang="en-US" altLang="en-US" b="0" dirty="0"/>
              <a:t> dictionary.</a:t>
            </a:r>
            <a:endParaRPr lang="vi-VN" altLang="en-US" b="0" dirty="0"/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{key_1: value_1, </a:t>
            </a:r>
            <a:r>
              <a:rPr lang="en-US" altLang="en-US" noProof="0" dirty="0">
                <a:solidFill>
                  <a:srgbClr val="FF0000"/>
                </a:solidFill>
              </a:rPr>
              <a:t>key_2: value_2</a:t>
            </a:r>
            <a:r>
              <a:rPr lang="en-US" altLang="en-US" dirty="0">
                <a:solidFill>
                  <a:srgbClr val="FF0000"/>
                </a:solidFill>
              </a:rPr>
              <a:t>,… , </a:t>
            </a:r>
            <a:r>
              <a:rPr lang="en-US" altLang="en-US" noProof="0" dirty="0" err="1">
                <a:solidFill>
                  <a:srgbClr val="FF0000"/>
                </a:solidFill>
              </a:rPr>
              <a:t>key_n</a:t>
            </a:r>
            <a:r>
              <a:rPr lang="en-US" altLang="en-US" noProof="0" dirty="0">
                <a:solidFill>
                  <a:srgbClr val="FF0000"/>
                </a:solidFill>
              </a:rPr>
              <a:t>: </a:t>
            </a:r>
            <a:r>
              <a:rPr lang="en-US" altLang="en-US" noProof="0" dirty="0" err="1">
                <a:solidFill>
                  <a:srgbClr val="FF0000"/>
                </a:solidFill>
              </a:rPr>
              <a:t>value_n</a:t>
            </a:r>
            <a:r>
              <a:rPr lang="en-US" alt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en-US" b="0" dirty="0" err="1"/>
              <a:t>Tạo</a:t>
            </a:r>
            <a:r>
              <a:rPr lang="en-US" altLang="en-US" b="0" dirty="0"/>
              <a:t> dictionary:</a:t>
            </a:r>
          </a:p>
          <a:p>
            <a:pPr lvl="1"/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dictionary </a:t>
            </a:r>
            <a:r>
              <a:rPr lang="en-US" altLang="en-US" dirty="0" err="1"/>
              <a:t>rỗng</a:t>
            </a:r>
            <a:r>
              <a:rPr lang="en-US" altLang="en-US" dirty="0"/>
              <a:t>: 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: 						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24741-7598-4763-989C-518E894D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476576"/>
            <a:ext cx="1638299" cy="6257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1A6515-8A75-41B9-9482-6F2F868BD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3682929"/>
            <a:ext cx="340045" cy="3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ADB45-B2EA-4C2E-A1DB-568C4A848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4412680"/>
            <a:ext cx="4032448" cy="93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E9C8F-D2A0-4990-9F6E-87F34DA6F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768" y="5661349"/>
            <a:ext cx="2935389" cy="6479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3149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: </a:t>
            </a: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/>
              <a:t>cặp</a:t>
            </a:r>
            <a:r>
              <a:rPr lang="en-US" altLang="en-US" b="0" dirty="0"/>
              <a:t> </a:t>
            </a:r>
            <a:r>
              <a:rPr lang="en-US" altLang="en-US" b="0" dirty="0" err="1"/>
              <a:t>dấu</a:t>
            </a:r>
            <a:r>
              <a:rPr lang="en-US" altLang="en-US" b="0" dirty="0"/>
              <a:t> </a:t>
            </a:r>
            <a:r>
              <a:rPr lang="en-US" altLang="en-US" b="0" err="1"/>
              <a:t>ngoặc</a:t>
            </a:r>
            <a:r>
              <a:rPr lang="en-US" altLang="en-US" b="0"/>
              <a:t> nhọn </a:t>
            </a:r>
            <a:r>
              <a:rPr lang="en-US" altLang="en-US" dirty="0">
                <a:solidFill>
                  <a:srgbClr val="FF0000"/>
                </a:solidFill>
              </a:rPr>
              <a:t>{ }</a:t>
            </a:r>
            <a:r>
              <a:rPr lang="en-US" altLang="en-US" b="0" dirty="0"/>
              <a:t> </a:t>
            </a:r>
            <a:r>
              <a:rPr lang="en-US" altLang="en-US" b="0" dirty="0" err="1"/>
              <a:t>để</a:t>
            </a:r>
            <a:r>
              <a:rPr lang="en-US" altLang="en-US" b="0" dirty="0"/>
              <a:t> </a:t>
            </a:r>
            <a:r>
              <a:rPr lang="en-US" altLang="en-US" b="0" dirty="0" err="1"/>
              <a:t>khai</a:t>
            </a:r>
            <a:r>
              <a:rPr lang="en-US" altLang="en-US" b="0" dirty="0"/>
              <a:t> </a:t>
            </a:r>
            <a:r>
              <a:rPr lang="en-US" altLang="en-US" b="0" dirty="0" err="1"/>
              <a:t>báo</a:t>
            </a:r>
            <a:r>
              <a:rPr lang="en-US" altLang="en-US" b="0" dirty="0"/>
              <a:t> </a:t>
            </a:r>
            <a:r>
              <a:rPr lang="en-US" altLang="en-US" b="0" dirty="0" err="1"/>
              <a:t>một</a:t>
            </a:r>
            <a:r>
              <a:rPr lang="en-US" altLang="en-US" b="0" dirty="0"/>
              <a:t> dictionary.</a:t>
            </a:r>
            <a:endParaRPr lang="vi-VN" altLang="en-US" b="0" dirty="0"/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{key_1: value_1, </a:t>
            </a:r>
            <a:r>
              <a:rPr lang="en-US" altLang="en-US" noProof="0" dirty="0">
                <a:solidFill>
                  <a:srgbClr val="FF0000"/>
                </a:solidFill>
              </a:rPr>
              <a:t>key_2: value_2</a:t>
            </a:r>
            <a:r>
              <a:rPr lang="en-US" altLang="en-US" dirty="0">
                <a:solidFill>
                  <a:srgbClr val="FF0000"/>
                </a:solidFill>
              </a:rPr>
              <a:t>,… , </a:t>
            </a:r>
            <a:r>
              <a:rPr lang="en-US" altLang="en-US" noProof="0" dirty="0" err="1">
                <a:solidFill>
                  <a:srgbClr val="FF0000"/>
                </a:solidFill>
              </a:rPr>
              <a:t>key_n</a:t>
            </a:r>
            <a:r>
              <a:rPr lang="en-US" altLang="en-US" noProof="0" dirty="0">
                <a:solidFill>
                  <a:srgbClr val="FF0000"/>
                </a:solidFill>
              </a:rPr>
              <a:t>: </a:t>
            </a:r>
            <a:r>
              <a:rPr lang="en-US" altLang="en-US" noProof="0" dirty="0" err="1">
                <a:solidFill>
                  <a:srgbClr val="FF0000"/>
                </a:solidFill>
              </a:rPr>
              <a:t>value_n</a:t>
            </a:r>
            <a:r>
              <a:rPr lang="en-US" alt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en-US" b="0" dirty="0" err="1"/>
              <a:t>Tạo</a:t>
            </a:r>
            <a:r>
              <a:rPr lang="en-US" altLang="en-US" b="0" dirty="0"/>
              <a:t> dictionary:</a:t>
            </a:r>
          </a:p>
          <a:p>
            <a:pPr lvl="1"/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dict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: 						</a:t>
            </a:r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7CDB9-9A4D-4FC3-9281-F16F0ABA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573016"/>
            <a:ext cx="5331361" cy="158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10E1E-2096-4BE5-9697-4BD7F3F1B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287" y="5339982"/>
            <a:ext cx="3343525" cy="609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552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: </a:t>
            </a: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/>
              <a:t>cặp</a:t>
            </a:r>
            <a:r>
              <a:rPr lang="en-US" altLang="en-US" b="0" dirty="0"/>
              <a:t> </a:t>
            </a:r>
            <a:r>
              <a:rPr lang="en-US" altLang="en-US" b="0" dirty="0" err="1"/>
              <a:t>dấu</a:t>
            </a:r>
            <a:r>
              <a:rPr lang="en-US" altLang="en-US" b="0" dirty="0"/>
              <a:t> </a:t>
            </a:r>
            <a:r>
              <a:rPr lang="en-US" altLang="en-US" b="0" dirty="0" err="1"/>
              <a:t>ngoặc</a:t>
            </a:r>
            <a:r>
              <a:rPr lang="en-US" altLang="en-US" b="0" dirty="0"/>
              <a:t> </a:t>
            </a:r>
            <a:r>
              <a:rPr lang="en-US" altLang="en-US" b="0" dirty="0" err="1"/>
              <a:t>vuông</a:t>
            </a:r>
            <a:r>
              <a:rPr lang="en-US" altLang="en-US" b="0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[ ]</a:t>
            </a:r>
            <a:r>
              <a:rPr lang="en-US" altLang="en-US" b="0" dirty="0"/>
              <a:t> </a:t>
            </a:r>
            <a:r>
              <a:rPr lang="en-US" altLang="en-US" b="0" dirty="0" err="1"/>
              <a:t>để</a:t>
            </a:r>
            <a:r>
              <a:rPr lang="en-US" altLang="en-US" b="0" dirty="0"/>
              <a:t> </a:t>
            </a:r>
            <a:r>
              <a:rPr lang="en-US" altLang="en-US" b="0" dirty="0" err="1"/>
              <a:t>khai</a:t>
            </a:r>
            <a:r>
              <a:rPr lang="en-US" altLang="en-US" b="0" dirty="0"/>
              <a:t> </a:t>
            </a:r>
            <a:r>
              <a:rPr lang="en-US" altLang="en-US" b="0" dirty="0" err="1"/>
              <a:t>báo</a:t>
            </a:r>
            <a:r>
              <a:rPr lang="en-US" altLang="en-US" b="0" dirty="0"/>
              <a:t> </a:t>
            </a:r>
            <a:r>
              <a:rPr lang="en-US" altLang="en-US" b="0" dirty="0" err="1"/>
              <a:t>một</a:t>
            </a:r>
            <a:r>
              <a:rPr lang="en-US" altLang="en-US" b="0" dirty="0"/>
              <a:t> list.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FF3300"/>
                </a:solidFill>
              </a:rPr>
              <a:t>[phần_tử_1, phần_tử_2,… , </a:t>
            </a:r>
            <a:r>
              <a:rPr lang="en-US" altLang="en-US" dirty="0" err="1">
                <a:solidFill>
                  <a:srgbClr val="FF3300"/>
                </a:solidFill>
              </a:rPr>
              <a:t>phần_tử_n</a:t>
            </a:r>
            <a:r>
              <a:rPr lang="en-US" altLang="en-US" dirty="0">
                <a:solidFill>
                  <a:srgbClr val="FF3300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en-US" b="0" dirty="0" err="1"/>
              <a:t>Ví</a:t>
            </a:r>
            <a:r>
              <a:rPr lang="en-US" altLang="en-US" b="0" dirty="0"/>
              <a:t> </a:t>
            </a:r>
            <a:r>
              <a:rPr lang="en-US" altLang="en-US" b="0" dirty="0" err="1"/>
              <a:t>dụ</a:t>
            </a:r>
            <a:r>
              <a:rPr lang="en-US" altLang="en-US" b="0" dirty="0"/>
              <a:t>:</a:t>
            </a:r>
          </a:p>
          <a:p>
            <a:pPr lvl="1"/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list </a:t>
            </a:r>
            <a:r>
              <a:rPr lang="en-US" altLang="en-US" dirty="0" err="1"/>
              <a:t>rỗng</a:t>
            </a:r>
            <a:r>
              <a:rPr lang="en-US" altLang="en-US" dirty="0"/>
              <a:t>: 		list_1 = []</a:t>
            </a:r>
          </a:p>
          <a:p>
            <a:pPr lvl="1"/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: 	list_2 = [1, 3, 5, 7, 9]</a:t>
            </a:r>
          </a:p>
          <a:p>
            <a:pPr marL="457200" lvl="1" indent="0">
              <a:buNone/>
            </a:pPr>
            <a:r>
              <a:rPr lang="en-US" altLang="en-US" dirty="0"/>
              <a:t>				list_3 = [‘</a:t>
            </a:r>
            <a:r>
              <a:rPr lang="en-US" altLang="en-US" dirty="0" err="1"/>
              <a:t>Xuân</a:t>
            </a:r>
            <a:r>
              <a:rPr lang="en-US" altLang="en-US" dirty="0"/>
              <a:t>’, ‘</a:t>
            </a:r>
            <a:r>
              <a:rPr lang="en-US" altLang="en-US" dirty="0" err="1"/>
              <a:t>Hạ</a:t>
            </a:r>
            <a:r>
              <a:rPr lang="en-US" altLang="en-US" dirty="0"/>
              <a:t>’, ‘Thu’, ‘</a:t>
            </a:r>
            <a:r>
              <a:rPr lang="en-US" altLang="en-US" dirty="0" err="1"/>
              <a:t>Đông</a:t>
            </a:r>
            <a:r>
              <a:rPr lang="en-US" altLang="en-US" dirty="0"/>
              <a:t>’]</a:t>
            </a:r>
          </a:p>
          <a:p>
            <a:pPr marL="457200" lvl="1" indent="0">
              <a:buNone/>
            </a:pPr>
            <a:r>
              <a:rPr lang="en-US" altLang="en-US" dirty="0"/>
              <a:t>				list_4 = [10, 9.75, [‘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’, ‘</a:t>
            </a:r>
            <a:r>
              <a:rPr lang="en-US" altLang="en-US" dirty="0" err="1"/>
              <a:t>Mạng</a:t>
            </a:r>
            <a:r>
              <a:rPr lang="en-US" altLang="en-US" dirty="0"/>
              <a:t>’]]</a:t>
            </a:r>
          </a:p>
          <a:p>
            <a:pPr lvl="1"/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3300"/>
                </a:solidFill>
              </a:rPr>
              <a:t>range(start, stop, step)</a:t>
            </a:r>
          </a:p>
          <a:p>
            <a:pPr marL="457200" lvl="1" indent="0">
              <a:buNone/>
            </a:pPr>
            <a:r>
              <a:rPr lang="en-US" altLang="en-US" dirty="0"/>
              <a:t>				list_5 = range(1, 11)</a:t>
            </a:r>
          </a:p>
          <a:p>
            <a:pPr marL="457200" lvl="1" indent="0"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: 	[1, 2, 3, 4, 5, 6, 7, 8, 9, 10]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962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dictionary</a:t>
            </a:r>
            <a:endParaRPr lang="vi-VN" altLang="en-US" dirty="0"/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ten_dictionary</a:t>
            </a:r>
            <a:r>
              <a:rPr lang="en-US" altLang="en-US" dirty="0">
                <a:solidFill>
                  <a:srgbClr val="FF0000"/>
                </a:solidFill>
              </a:rPr>
              <a:t>[key]</a:t>
            </a:r>
            <a:r>
              <a:rPr lang="en-US" altLang="en-US" dirty="0"/>
              <a:t>		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9D06-E216-4CC3-87CE-87F97C04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348880"/>
            <a:ext cx="7890559" cy="1584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8155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/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dictionary</a:t>
            </a:r>
            <a:endParaRPr lang="vi-VN" altLang="en-US" dirty="0"/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ten_dictionary</a:t>
            </a:r>
            <a:r>
              <a:rPr lang="en-US" altLang="en-US" dirty="0">
                <a:solidFill>
                  <a:srgbClr val="FF0000"/>
                </a:solidFill>
              </a:rPr>
              <a:t>[key] = </a:t>
            </a:r>
            <a:r>
              <a:rPr lang="en-US" altLang="en-US" dirty="0" err="1">
                <a:solidFill>
                  <a:srgbClr val="FF0000"/>
                </a:solidFill>
              </a:rPr>
              <a:t>gia_tri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: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u="sng" dirty="0"/>
              <a:t>key </a:t>
            </a:r>
            <a:r>
              <a:rPr lang="en-US" altLang="en-US" u="sng" dirty="0" err="1"/>
              <a:t>chưa</a:t>
            </a:r>
            <a:r>
              <a:rPr lang="en-US" altLang="en-US" u="sng" dirty="0"/>
              <a:t> </a:t>
            </a:r>
            <a:r>
              <a:rPr lang="en-US" altLang="en-US" u="sng" dirty="0" err="1"/>
              <a:t>có</a:t>
            </a:r>
            <a:r>
              <a:rPr lang="en-US" altLang="en-US" u="sng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dictionary.</a:t>
            </a:r>
          </a:p>
          <a:p>
            <a:pPr lvl="2"/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: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u="sng" dirty="0"/>
              <a:t>key </a:t>
            </a:r>
            <a:r>
              <a:rPr lang="en-US" altLang="en-US" u="sng" dirty="0" err="1"/>
              <a:t>đã</a:t>
            </a:r>
            <a:r>
              <a:rPr lang="en-US" altLang="en-US" u="sng" dirty="0"/>
              <a:t> </a:t>
            </a:r>
            <a:r>
              <a:rPr lang="en-US" altLang="en-US" u="sng" dirty="0" err="1"/>
              <a:t>có</a:t>
            </a:r>
            <a:r>
              <a:rPr lang="en-US" altLang="en-US" u="sng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dictionary.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23459-A92C-424C-A8C3-07FB1861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85" y="3252703"/>
            <a:ext cx="7518083" cy="1040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41F01-F561-4011-B5B9-35FAA295A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285" y="4340239"/>
            <a:ext cx="4847059" cy="312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55713-CB5E-4C6F-B0FB-EBA49B515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024" y="4938726"/>
            <a:ext cx="7492889" cy="1010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56B2F-01EB-459B-9643-48E1597C0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286" y="6020561"/>
            <a:ext cx="6225654" cy="2887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2889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vi-VN" altLang="en-US" dirty="0"/>
          </a:p>
          <a:p>
            <a:pPr lvl="1"/>
            <a:r>
              <a:rPr lang="en-US" altLang="en-US" dirty="0" err="1"/>
              <a:t>Tạo</a:t>
            </a:r>
            <a:r>
              <a:rPr lang="en-US" altLang="en-US" dirty="0"/>
              <a:t> dictionary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key </a:t>
            </a:r>
            <a:r>
              <a:rPr lang="en-US" altLang="en-US" dirty="0" err="1"/>
              <a:t>từ</a:t>
            </a:r>
            <a:r>
              <a:rPr lang="en-US" altLang="en-US" dirty="0"/>
              <a:t> sequence</a:t>
            </a:r>
            <a:r>
              <a:rPr lang="en-US" altLang="en-US"/>
              <a:t>: </a:t>
            </a:r>
            <a:r>
              <a:rPr lang="en-US" altLang="en-US">
                <a:solidFill>
                  <a:srgbClr val="FF0000"/>
                </a:solidFill>
              </a:rPr>
              <a:t>dict</a:t>
            </a:r>
            <a:r>
              <a:rPr lang="en-US" altLang="en-US" dirty="0" err="1">
                <a:solidFill>
                  <a:srgbClr val="FF0000"/>
                </a:solidFill>
              </a:rPr>
              <a:t>.fromkeys</a:t>
            </a:r>
            <a:r>
              <a:rPr lang="en-US" altLang="en-US" dirty="0">
                <a:solidFill>
                  <a:srgbClr val="FF0000"/>
                </a:solidFill>
              </a:rPr>
              <a:t>(seq[, value])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97AE38-DF8A-4D55-97A8-3A9A3E04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19" y="2282978"/>
            <a:ext cx="5163825" cy="2370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1A6BB-E1CE-4F9B-A881-58A8ADE5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501008"/>
            <a:ext cx="6389572" cy="300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06F9C-CBD7-4475-AA18-E3DD049A1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4712304"/>
            <a:ext cx="8756970" cy="3008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0530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vi-VN" altLang="en-US" dirty="0"/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len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ten_dictionary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dictionary</a:t>
            </a:r>
          </a:p>
          <a:p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ten_dictionary.get</a:t>
            </a:r>
            <a:r>
              <a:rPr lang="en-US" altLang="en-US" dirty="0">
                <a:solidFill>
                  <a:srgbClr val="FF0000"/>
                </a:solidFill>
              </a:rPr>
              <a:t>(key)</a:t>
            </a:r>
            <a:r>
              <a:rPr lang="en-US" altLang="en-US" dirty="0"/>
              <a:t>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value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95F9F-82AE-49A1-8CE8-FD5CBCC0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248950"/>
            <a:ext cx="9544471" cy="603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006A7-8329-4046-8B17-68F2A76C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3573016"/>
            <a:ext cx="9505056" cy="1258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51322-79B6-4031-B49B-FCE95DC72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5085184"/>
            <a:ext cx="622637" cy="323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1018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vi-VN" altLang="en-US" dirty="0"/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ten_dictionary.items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tuple (key, value) </a:t>
            </a:r>
            <a:r>
              <a:rPr lang="en-US" altLang="en-US" dirty="0" err="1"/>
              <a:t>của</a:t>
            </a:r>
            <a:r>
              <a:rPr lang="en-US" altLang="en-US" dirty="0"/>
              <a:t> dictionary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4052F-35E0-455C-99D7-B4DAE825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50" y="2276872"/>
            <a:ext cx="8256806" cy="570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EC083C-C6E1-4F40-BDD8-61A491B48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50" y="2981912"/>
            <a:ext cx="8012473" cy="30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550198-61BF-401B-B60B-9EC2E50DE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651" y="3794765"/>
            <a:ext cx="4079254" cy="78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C4FD5B-5D15-4DC4-980D-2F2D418D7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163" y="4704379"/>
            <a:ext cx="1456380" cy="11456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623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vi-VN" altLang="en-US" dirty="0"/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ten_dictionary.keys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b="1" dirty="0"/>
              <a:t>key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dictionary</a:t>
            </a:r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09994-BB8C-4B74-9024-5992A9E4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204864"/>
            <a:ext cx="8707948" cy="585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4188E-9C11-43CF-826C-13794CF43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98" y="2924944"/>
            <a:ext cx="2632793" cy="304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88D78-679B-4300-89FC-DFB74348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3645024"/>
            <a:ext cx="3518459" cy="93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63E57-E664-4818-9ED0-54AF208F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448" y="4581128"/>
            <a:ext cx="263019" cy="1315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63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vi-VN" altLang="en-US" dirty="0"/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ten_dictionary.values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b="1" dirty="0"/>
              <a:t>key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dictionary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E5648B-9D65-4F31-9D24-11089D11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61" y="2204864"/>
            <a:ext cx="8050307" cy="527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CC8265-32A5-4EC6-87EA-8A4C67F2C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062" y="2852936"/>
            <a:ext cx="5711222" cy="283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16244-C7C4-4A46-8085-0CFBB6659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060" y="3717032"/>
            <a:ext cx="3672409" cy="750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24F220-E7E3-4BBF-8732-3240ED63F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624" y="4673985"/>
            <a:ext cx="1062452" cy="1158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6797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vi-VN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ten_dictionary_1.update(ten_dictionary_2)</a:t>
            </a:r>
            <a:r>
              <a:rPr lang="en-US" altLang="en-US" dirty="0"/>
              <a:t>: </a:t>
            </a:r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b="1" dirty="0"/>
              <a:t>ten_dictionary_2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b="1" dirty="0"/>
              <a:t>ten_dictionary_1</a:t>
            </a:r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A50E-B388-4F33-BF7E-20AB6691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10" y="2694675"/>
            <a:ext cx="8150182" cy="1036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89DFC-EE59-40D9-90FB-6FCB80229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410" y="3990819"/>
            <a:ext cx="8523014" cy="302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155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Dictionary Comprehension</a:t>
            </a:r>
            <a:endParaRPr lang="vi-VN" altLang="en-US" dirty="0"/>
          </a:p>
          <a:p>
            <a:pPr lvl="1"/>
            <a:r>
              <a:rPr lang="vi-VN" altLang="en-US" b="1" dirty="0"/>
              <a:t>Dict</a:t>
            </a:r>
            <a:r>
              <a:rPr lang="en-US" altLang="en-US" b="1" dirty="0" err="1"/>
              <a:t>ionary</a:t>
            </a:r>
            <a:r>
              <a:rPr lang="vi-VN" altLang="en-US" b="1" dirty="0"/>
              <a:t> Comprehension </a:t>
            </a:r>
            <a:r>
              <a:rPr lang="vi-VN" altLang="en-US" dirty="0"/>
              <a:t>được sử dụng khi đầu vào ở dạng </a:t>
            </a:r>
            <a:r>
              <a:rPr lang="vi-VN" altLang="en-US" b="1" dirty="0"/>
              <a:t>dictionary</a:t>
            </a:r>
            <a:r>
              <a:rPr lang="vi-VN" altLang="en-US" dirty="0"/>
              <a:t> hoặc cặp</a:t>
            </a:r>
            <a:r>
              <a:rPr lang="vi-VN" altLang="en-US" b="1" dirty="0"/>
              <a:t> key: value</a:t>
            </a:r>
            <a:endParaRPr lang="en-US" altLang="en-US" b="1" dirty="0"/>
          </a:p>
          <a:p>
            <a:pPr lvl="1"/>
            <a:r>
              <a:rPr lang="en-US" altLang="en-US" b="1" dirty="0" err="1"/>
              <a:t>Cú</a:t>
            </a:r>
            <a:r>
              <a:rPr lang="en-US" altLang="en-US" b="1" dirty="0"/>
              <a:t> </a:t>
            </a:r>
            <a:r>
              <a:rPr lang="en-US" altLang="en-US" b="1" dirty="0" err="1"/>
              <a:t>pháp</a:t>
            </a:r>
            <a:r>
              <a:rPr lang="en-US" altLang="en-US" b="1" dirty="0"/>
              <a:t> 1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new_dictionary</a:t>
            </a:r>
            <a:r>
              <a:rPr lang="en-US" altLang="en-US" dirty="0">
                <a:solidFill>
                  <a:srgbClr val="FF0000"/>
                </a:solidFill>
              </a:rPr>
              <a:t> = { key: value for (</a:t>
            </a:r>
            <a:r>
              <a:rPr lang="en-US" altLang="en-US" dirty="0" err="1">
                <a:solidFill>
                  <a:srgbClr val="FF0000"/>
                </a:solidFill>
              </a:rPr>
              <a:t>key,value</a:t>
            </a:r>
            <a:r>
              <a:rPr lang="en-US" altLang="en-US" dirty="0">
                <a:solidFill>
                  <a:srgbClr val="FF0000"/>
                </a:solidFill>
              </a:rPr>
              <a:t>) in </a:t>
            </a:r>
            <a:r>
              <a:rPr lang="en-US" altLang="en-US" dirty="0" err="1">
                <a:solidFill>
                  <a:srgbClr val="FF0000"/>
                </a:solidFill>
              </a:rPr>
              <a:t>iterable</a:t>
            </a:r>
            <a:r>
              <a:rPr lang="en-US" altLang="en-US" dirty="0">
                <a:solidFill>
                  <a:srgbClr val="FF0000"/>
                </a:solidFill>
              </a:rPr>
              <a:t>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614CE-4C54-4A50-8E0A-3B0BDA6B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3140968"/>
            <a:ext cx="6218870" cy="18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5BF39-D7EE-489C-8F95-CBF31E71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71" y="5258491"/>
            <a:ext cx="10425213" cy="330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7005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Dictionary Comprehension</a:t>
            </a:r>
            <a:endParaRPr lang="vi-VN" altLang="en-US" dirty="0"/>
          </a:p>
          <a:p>
            <a:pPr lvl="1"/>
            <a:r>
              <a:rPr lang="vi-VN" altLang="en-US" b="1" dirty="0"/>
              <a:t>Dict</a:t>
            </a:r>
            <a:r>
              <a:rPr lang="en-US" altLang="en-US" b="1" dirty="0" err="1"/>
              <a:t>ionary</a:t>
            </a:r>
            <a:r>
              <a:rPr lang="vi-VN" altLang="en-US" b="1" dirty="0"/>
              <a:t> Comprehension </a:t>
            </a:r>
            <a:r>
              <a:rPr lang="vi-VN" altLang="en-US" dirty="0"/>
              <a:t>được sử dụng khi đầu vào ở dạng </a:t>
            </a:r>
            <a:r>
              <a:rPr lang="vi-VN" altLang="en-US" b="1" dirty="0"/>
              <a:t>dictionary</a:t>
            </a:r>
            <a:r>
              <a:rPr lang="vi-VN" altLang="en-US" dirty="0"/>
              <a:t> hoặc cặp </a:t>
            </a:r>
            <a:r>
              <a:rPr lang="vi-VN" altLang="en-US" b="1" dirty="0"/>
              <a:t>key: value</a:t>
            </a:r>
            <a:endParaRPr lang="en-US" altLang="en-US" b="1" dirty="0"/>
          </a:p>
          <a:p>
            <a:pPr lvl="1"/>
            <a:r>
              <a:rPr lang="en-US" altLang="en-US" b="1" dirty="0" err="1"/>
              <a:t>Cú</a:t>
            </a:r>
            <a:r>
              <a:rPr lang="en-US" altLang="en-US" b="1" dirty="0"/>
              <a:t> </a:t>
            </a:r>
            <a:r>
              <a:rPr lang="en-US" altLang="en-US" b="1" dirty="0" err="1"/>
              <a:t>pháp</a:t>
            </a:r>
            <a:r>
              <a:rPr lang="en-US" altLang="en-US" b="1" dirty="0"/>
              <a:t> 2</a:t>
            </a:r>
            <a:r>
              <a:rPr lang="en-US" altLang="en-US" b="1"/>
              <a:t>: </a:t>
            </a:r>
            <a:r>
              <a:rPr lang="en-US" altLang="en-US">
                <a:solidFill>
                  <a:srgbClr val="FF0000"/>
                </a:solidFill>
              </a:rPr>
              <a:t>new</a:t>
            </a:r>
            <a:r>
              <a:rPr lang="en-US" altLang="en-US" dirty="0" err="1">
                <a:solidFill>
                  <a:srgbClr val="FF0000"/>
                </a:solidFill>
              </a:rPr>
              <a:t>_dictionary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= { key</a:t>
            </a:r>
            <a:r>
              <a:rPr lang="en-US" altLang="en-US" dirty="0">
                <a:solidFill>
                  <a:srgbClr val="FF0000"/>
                </a:solidFill>
              </a:rPr>
              <a:t>: value for (key, value) in </a:t>
            </a:r>
            <a:r>
              <a:rPr lang="en-US" altLang="en-US" dirty="0" err="1">
                <a:solidFill>
                  <a:srgbClr val="FF0000"/>
                </a:solidFill>
              </a:rPr>
              <a:t>iterable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if condition }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2F9CC-F9BD-4DD4-8C5C-A9236621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284984"/>
            <a:ext cx="7356396" cy="1590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CD326-E421-4937-BF1C-0F2F5EBD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5013176"/>
            <a:ext cx="4836682" cy="3555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592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Truy xuất phần tử trong list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7A75D-39BF-4155-AFD9-F505F2275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78" y="1772816"/>
            <a:ext cx="6396843" cy="2664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1226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3. Dictionary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Dictionary Comprehension</a:t>
            </a:r>
            <a:endParaRPr lang="vi-VN" altLang="en-US" dirty="0"/>
          </a:p>
          <a:p>
            <a:pPr lvl="1"/>
            <a:r>
              <a:rPr lang="vi-VN" altLang="en-US" b="1" dirty="0"/>
              <a:t>Dict</a:t>
            </a:r>
            <a:r>
              <a:rPr lang="en-US" altLang="en-US" b="1" dirty="0" err="1"/>
              <a:t>ionary</a:t>
            </a:r>
            <a:r>
              <a:rPr lang="vi-VN" altLang="en-US" b="1" dirty="0"/>
              <a:t> Comprehension </a:t>
            </a:r>
            <a:r>
              <a:rPr lang="vi-VN" altLang="en-US" dirty="0"/>
              <a:t>được sử dụng khi đầu vào ở dạng </a:t>
            </a:r>
            <a:r>
              <a:rPr lang="vi-VN" altLang="en-US" b="1" dirty="0"/>
              <a:t>dictionary</a:t>
            </a:r>
            <a:r>
              <a:rPr lang="vi-VN" altLang="en-US" dirty="0"/>
              <a:t> hoặc cặp </a:t>
            </a:r>
            <a:r>
              <a:rPr lang="vi-VN" altLang="en-US" b="1" dirty="0"/>
              <a:t>key: value</a:t>
            </a:r>
            <a:endParaRPr lang="en-US" altLang="en-US" b="1" dirty="0"/>
          </a:p>
          <a:p>
            <a:pPr lvl="1"/>
            <a:r>
              <a:rPr lang="en-US" altLang="en-US" b="1" dirty="0" err="1"/>
              <a:t>Cú</a:t>
            </a:r>
            <a:r>
              <a:rPr lang="en-US" altLang="en-US" b="1" dirty="0"/>
              <a:t> </a:t>
            </a:r>
            <a:r>
              <a:rPr lang="en-US" altLang="en-US" b="1" dirty="0" err="1"/>
              <a:t>pháp</a:t>
            </a:r>
            <a:r>
              <a:rPr lang="en-US" altLang="en-US" b="1" dirty="0"/>
              <a:t> </a:t>
            </a:r>
            <a:r>
              <a:rPr lang="en-US" altLang="en-US" b="1"/>
              <a:t>3: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new_dictionary = { key: (value_if if condition else value_else) for (key, value) in iterable }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4C281-5886-41FF-91CC-D6D98E33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789040"/>
            <a:ext cx="8530952" cy="1539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076F75-AEBD-4D53-A045-504B58386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57" y="5589240"/>
            <a:ext cx="8583520" cy="352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530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Tuple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</a:t>
            </a:r>
          </a:p>
          <a:p>
            <a:pPr marL="450850">
              <a:buFont typeface="+mj-lt"/>
              <a:buAutoNum type="arabicPeriod"/>
            </a:pPr>
            <a:r>
              <a:rPr lang="en-US" dirty="0"/>
              <a:t>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802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Là</a:t>
            </a:r>
            <a:r>
              <a:rPr lang="en-US" altLang="en-US" b="0" dirty="0"/>
              <a:t> </a:t>
            </a:r>
            <a:r>
              <a:rPr lang="en-US" altLang="en-US" b="0" dirty="0" err="1"/>
              <a:t>cấu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 </a:t>
            </a:r>
            <a:r>
              <a:rPr lang="en-US" altLang="en-US" b="0" dirty="0" err="1"/>
              <a:t>dữ</a:t>
            </a:r>
            <a:r>
              <a:rPr lang="en-US" altLang="en-US" b="0" dirty="0"/>
              <a:t> </a:t>
            </a:r>
            <a:r>
              <a:rPr lang="en-US" altLang="en-US" b="0" dirty="0" err="1"/>
              <a:t>liệu</a:t>
            </a:r>
            <a:r>
              <a:rPr lang="en-US" altLang="en-US" b="0" dirty="0"/>
              <a:t> </a:t>
            </a:r>
            <a:r>
              <a:rPr lang="en-US" altLang="en-US" b="0" dirty="0" err="1"/>
              <a:t>cơ</a:t>
            </a:r>
            <a:r>
              <a:rPr lang="en-US" altLang="en-US" b="0" dirty="0"/>
              <a:t> </a:t>
            </a:r>
            <a:r>
              <a:rPr lang="en-US" altLang="en-US" b="0" dirty="0" err="1"/>
              <a:t>bản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Python, </a:t>
            </a:r>
            <a:r>
              <a:rPr lang="en-US" altLang="en-US" b="0" dirty="0" err="1"/>
              <a:t>thuộc</a:t>
            </a:r>
            <a:r>
              <a:rPr lang="en-US" altLang="en-US" b="0" dirty="0"/>
              <a:t> </a:t>
            </a:r>
            <a:r>
              <a:rPr lang="en-US" altLang="en-US" b="0" dirty="0" err="1"/>
              <a:t>nhóm</a:t>
            </a:r>
            <a:r>
              <a:rPr lang="en-US" altLang="en-US" b="0" dirty="0"/>
              <a:t> sequence.</a:t>
            </a:r>
          </a:p>
          <a:p>
            <a:r>
              <a:rPr lang="en-US" altLang="en-US" b="0" dirty="0"/>
              <a:t>S</a:t>
            </a:r>
            <a:r>
              <a:rPr lang="vi-VN" altLang="en-US" b="0" dirty="0"/>
              <a:t>et gồm tập hợp các phần tử </a:t>
            </a:r>
            <a:r>
              <a:rPr lang="vi-VN" altLang="en-US" u="sng" dirty="0"/>
              <a:t>duy nhất</a:t>
            </a:r>
            <a:r>
              <a:rPr lang="vi-VN" altLang="en-US" b="0" dirty="0"/>
              <a:t> (không trùng lặp) và có thể thực hiện các phép toán về tập hợp như: hợp, giao, ... </a:t>
            </a:r>
          </a:p>
          <a:p>
            <a:r>
              <a:rPr lang="en-US" altLang="en-US" b="0" dirty="0" err="1"/>
              <a:t>Đặc</a:t>
            </a:r>
            <a:r>
              <a:rPr lang="en-US" altLang="en-US" b="0" dirty="0"/>
              <a:t> </a:t>
            </a:r>
            <a:r>
              <a:rPr lang="en-US" altLang="en-US" b="0" dirty="0" err="1"/>
              <a:t>điểm</a:t>
            </a:r>
            <a:r>
              <a:rPr lang="en-US" altLang="en-US" b="0" dirty="0"/>
              <a:t> </a:t>
            </a:r>
            <a:r>
              <a:rPr lang="en-US" altLang="en-US" b="0" dirty="0" err="1"/>
              <a:t>của</a:t>
            </a:r>
            <a:r>
              <a:rPr lang="en-US" altLang="en-US" b="0" dirty="0"/>
              <a:t> set:</a:t>
            </a:r>
          </a:p>
          <a:p>
            <a:pPr lvl="1"/>
            <a:r>
              <a:rPr lang="vi-VN" altLang="en-US" dirty="0"/>
              <a:t>Không giới hạn số lượng phần tử.</a:t>
            </a:r>
            <a:endParaRPr lang="en-US" altLang="en-US" dirty="0"/>
          </a:p>
          <a:p>
            <a:pPr lvl="1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.</a:t>
            </a:r>
          </a:p>
          <a:p>
            <a:pPr lvl="1"/>
            <a:r>
              <a:rPr lang="vi-VN" altLang="en-US" dirty="0"/>
              <a:t>Có thể chứa biến thuộc nhiều kiểu dữ liệu khác nhau, nhưng không thể chứa phần tử có thể thay đổi được như list, set hay dictionary.</a:t>
            </a:r>
            <a:endParaRPr lang="en-US" altLang="en-US" dirty="0"/>
          </a:p>
          <a:p>
            <a:pPr lvl="1"/>
            <a:r>
              <a:rPr lang="vi-VN" altLang="en-US" dirty="0"/>
              <a:t>Các phần tử trong set không theo thứ tự thêm vào, không sử dụng index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94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Set </a:t>
            </a:r>
            <a:r>
              <a:rPr lang="en-US" altLang="en-US" b="0" dirty="0" err="1"/>
              <a:t>được</a:t>
            </a:r>
            <a:r>
              <a:rPr lang="en-US" altLang="en-US" b="0" dirty="0"/>
              <a:t> </a:t>
            </a:r>
            <a:r>
              <a:rPr lang="en-US" altLang="en-US" b="0" dirty="0" err="1"/>
              <a:t>tạo</a:t>
            </a:r>
            <a:r>
              <a:rPr lang="en-US" altLang="en-US" b="0" dirty="0"/>
              <a:t> </a:t>
            </a:r>
            <a:r>
              <a:rPr lang="en-US" altLang="en-US" b="0" dirty="0" err="1"/>
              <a:t>bằng</a:t>
            </a:r>
            <a:r>
              <a:rPr lang="en-US" altLang="en-US" b="0" dirty="0"/>
              <a:t> </a:t>
            </a:r>
            <a:r>
              <a:rPr lang="en-US" altLang="en-US" b="0" dirty="0" err="1"/>
              <a:t>cách</a:t>
            </a:r>
            <a:r>
              <a:rPr lang="en-US" altLang="en-US" b="0" dirty="0"/>
              <a:t> </a:t>
            </a:r>
            <a:r>
              <a:rPr lang="en-US" altLang="en-US" b="0" dirty="0" err="1"/>
              <a:t>đặt</a:t>
            </a:r>
            <a:r>
              <a:rPr lang="en-US" altLang="en-US" b="0" dirty="0"/>
              <a:t> </a:t>
            </a:r>
            <a:r>
              <a:rPr lang="en-US" altLang="en-US" b="0" dirty="0" err="1"/>
              <a:t>tất</a:t>
            </a:r>
            <a:r>
              <a:rPr lang="en-US" altLang="en-US" b="0" dirty="0"/>
              <a:t> </a:t>
            </a:r>
            <a:r>
              <a:rPr lang="en-US" altLang="en-US" b="0" dirty="0" err="1"/>
              <a:t>cả</a:t>
            </a:r>
            <a:r>
              <a:rPr lang="en-US" altLang="en-US" b="0" dirty="0"/>
              <a:t> </a:t>
            </a:r>
            <a:r>
              <a:rPr lang="en-US" altLang="en-US" b="0" dirty="0" err="1"/>
              <a:t>các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</a:t>
            </a:r>
            <a:r>
              <a:rPr lang="en-US" altLang="en-US" b="0" err="1"/>
              <a:t>trong</a:t>
            </a:r>
            <a:r>
              <a:rPr lang="en-US" altLang="en-US" b="0"/>
              <a:t> dấu </a:t>
            </a:r>
            <a:r>
              <a:rPr lang="en-US" altLang="en-US" b="0" dirty="0" err="1"/>
              <a:t>ngoặc</a:t>
            </a:r>
            <a:r>
              <a:rPr lang="en-US" altLang="en-US" b="0" dirty="0"/>
              <a:t> </a:t>
            </a:r>
            <a:r>
              <a:rPr lang="en-US" altLang="en-US" b="0" dirty="0" err="1"/>
              <a:t>nhọn</a:t>
            </a:r>
            <a:r>
              <a:rPr lang="en-US" altLang="en-US" b="0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{ }</a:t>
            </a:r>
            <a:r>
              <a:rPr lang="en-US" altLang="en-US" b="0" dirty="0"/>
              <a:t>, </a:t>
            </a:r>
            <a:r>
              <a:rPr lang="en-US" altLang="en-US" b="0" dirty="0" err="1"/>
              <a:t>phân</a:t>
            </a:r>
            <a:r>
              <a:rPr lang="en-US" altLang="en-US" b="0" dirty="0"/>
              <a:t> </a:t>
            </a:r>
            <a:r>
              <a:rPr lang="en-US" altLang="en-US" b="0" dirty="0" err="1"/>
              <a:t>tách</a:t>
            </a:r>
            <a:r>
              <a:rPr lang="en-US" altLang="en-US" b="0" dirty="0"/>
              <a:t> </a:t>
            </a:r>
            <a:r>
              <a:rPr lang="en-US" altLang="en-US" b="0" dirty="0" err="1"/>
              <a:t>nhau</a:t>
            </a:r>
            <a:r>
              <a:rPr lang="en-US" altLang="en-US" b="0" dirty="0"/>
              <a:t> </a:t>
            </a:r>
            <a:r>
              <a:rPr lang="en-US" altLang="en-US" b="0" dirty="0" err="1"/>
              <a:t>bằng</a:t>
            </a:r>
            <a:r>
              <a:rPr lang="en-US" altLang="en-US" b="0" dirty="0"/>
              <a:t> </a:t>
            </a:r>
            <a:r>
              <a:rPr lang="en-US" altLang="en-US" b="0" dirty="0" err="1"/>
              <a:t>dấu</a:t>
            </a:r>
            <a:r>
              <a:rPr lang="en-US" altLang="en-US" b="0" dirty="0"/>
              <a:t> </a:t>
            </a:r>
            <a:r>
              <a:rPr lang="en-US" altLang="en-US" b="0" dirty="0" err="1"/>
              <a:t>phẩy</a:t>
            </a:r>
            <a:r>
              <a:rPr lang="en-US" altLang="en-US" b="0"/>
              <a:t>: </a:t>
            </a:r>
            <a:r>
              <a:rPr lang="en-US" altLang="en-US">
                <a:solidFill>
                  <a:srgbClr val="FF0000"/>
                </a:solidFill>
              </a:rPr>
              <a:t>{ set1</a:t>
            </a:r>
            <a:r>
              <a:rPr lang="en-US" altLang="en-US" dirty="0">
                <a:solidFill>
                  <a:srgbClr val="FF0000"/>
                </a:solidFill>
              </a:rPr>
              <a:t>, set</a:t>
            </a:r>
            <a:r>
              <a:rPr lang="en-US" altLang="en-US" noProof="0" dirty="0">
                <a:solidFill>
                  <a:srgbClr val="FF0000"/>
                </a:solidFill>
              </a:rPr>
              <a:t>_2</a:t>
            </a:r>
            <a:r>
              <a:rPr lang="en-US" altLang="en-US" dirty="0">
                <a:solidFill>
                  <a:srgbClr val="FF0000"/>
                </a:solidFill>
              </a:rPr>
              <a:t>,… , set</a:t>
            </a:r>
            <a:r>
              <a:rPr lang="en-US" altLang="en-US" noProof="0">
                <a:solidFill>
                  <a:srgbClr val="FF0000"/>
                </a:solidFill>
              </a:rPr>
              <a:t>_n </a:t>
            </a:r>
            <a:r>
              <a:rPr lang="en-US" altLang="en-US">
                <a:solidFill>
                  <a:srgbClr val="FF0000"/>
                </a:solidFill>
              </a:rPr>
              <a:t>}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b="0" dirty="0"/>
          </a:p>
          <a:p>
            <a:endParaRPr lang="en-US" altLang="en-US" b="0" dirty="0"/>
          </a:p>
          <a:p>
            <a:r>
              <a:rPr lang="en-US" altLang="en-US" b="0" dirty="0" err="1"/>
              <a:t>Nếu</a:t>
            </a:r>
            <a:r>
              <a:rPr lang="en-US" altLang="en-US" b="0" dirty="0"/>
              <a:t> </a:t>
            </a:r>
            <a:r>
              <a:rPr lang="en-US" altLang="en-US" b="0" dirty="0" err="1"/>
              <a:t>khởi</a:t>
            </a:r>
            <a:r>
              <a:rPr lang="en-US" altLang="en-US" b="0" dirty="0"/>
              <a:t> </a:t>
            </a:r>
            <a:r>
              <a:rPr lang="en-US" altLang="en-US" b="0" dirty="0" err="1"/>
              <a:t>tạo</a:t>
            </a:r>
            <a:r>
              <a:rPr lang="en-US" altLang="en-US" b="0" dirty="0"/>
              <a:t> set ban </a:t>
            </a:r>
            <a:r>
              <a:rPr lang="en-US" altLang="en-US" b="0" dirty="0" err="1"/>
              <a:t>đầu</a:t>
            </a:r>
            <a:r>
              <a:rPr lang="en-US" altLang="en-US" b="0" dirty="0"/>
              <a:t> </a:t>
            </a:r>
            <a:r>
              <a:rPr lang="en-US" altLang="en-US" b="0" dirty="0" err="1"/>
              <a:t>chưa</a:t>
            </a:r>
            <a:r>
              <a:rPr lang="en-US" altLang="en-US" b="0" dirty="0"/>
              <a:t> </a:t>
            </a:r>
            <a:r>
              <a:rPr lang="en-US" altLang="en-US" b="0" dirty="0" err="1"/>
              <a:t>có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</a:t>
            </a:r>
            <a:r>
              <a:rPr lang="en-US" altLang="en-US" b="0" dirty="0" err="1"/>
              <a:t>tử</a:t>
            </a:r>
            <a:r>
              <a:rPr lang="en-US" altLang="en-US" b="0" dirty="0"/>
              <a:t> (set </a:t>
            </a:r>
            <a:r>
              <a:rPr lang="en-US" altLang="en-US" b="0" dirty="0" err="1"/>
              <a:t>rỗng</a:t>
            </a:r>
            <a:r>
              <a:rPr lang="en-US" altLang="en-US" b="0" dirty="0"/>
              <a:t>), </a:t>
            </a: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/>
              <a:t>cú</a:t>
            </a:r>
            <a:r>
              <a:rPr lang="en-US" altLang="en-US" b="0" dirty="0"/>
              <a:t> </a:t>
            </a:r>
            <a:r>
              <a:rPr lang="en-US" altLang="en-US" b="0" dirty="0" err="1"/>
              <a:t>pháp</a:t>
            </a:r>
            <a:r>
              <a:rPr lang="en-US" altLang="en-US" b="0" dirty="0"/>
              <a:t>:  </a:t>
            </a:r>
            <a:r>
              <a:rPr lang="en-US" altLang="en-US" dirty="0" err="1">
                <a:solidFill>
                  <a:srgbClr val="FF0000"/>
                </a:solidFill>
              </a:rPr>
              <a:t>ten_set</a:t>
            </a:r>
            <a:r>
              <a:rPr lang="en-US" altLang="en-US" dirty="0">
                <a:solidFill>
                  <a:srgbClr val="FF0000"/>
                </a:solidFill>
              </a:rPr>
              <a:t> = set()</a:t>
            </a:r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8B655-E244-4606-811F-D537FA24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81" y="4771641"/>
            <a:ext cx="2761307" cy="735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1FB99-39C0-435B-8F5F-255B0F3C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81" y="5661818"/>
            <a:ext cx="796365" cy="48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A38D39-987E-4FB4-9C7A-A97CCA32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98" y="2263509"/>
            <a:ext cx="3688130" cy="954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C1C020-37D3-4F51-99EA-6A1D329D9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598" y="3290001"/>
            <a:ext cx="2254474" cy="643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4394D-5494-4EEB-8E0C-8E2AAC019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101" y="2211967"/>
            <a:ext cx="6169329" cy="911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884F1-6198-4E17-BAB4-B86E062D6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751" y="3220079"/>
            <a:ext cx="4048320" cy="643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0286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b="1" dirty="0"/>
              <a:t>add()</a:t>
            </a:r>
            <a:r>
              <a:rPr lang="en-US" altLang="en-US" dirty="0"/>
              <a:t>: </a:t>
            </a:r>
            <a:r>
              <a:rPr lang="en-US" altLang="en-US" dirty="0" err="1"/>
              <a:t>Thêm</a:t>
            </a:r>
            <a:r>
              <a:rPr lang="en-US" altLang="en-US" dirty="0"/>
              <a:t> 1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set.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b="1" dirty="0"/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update():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set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1 </a:t>
            </a:r>
            <a:r>
              <a:rPr lang="en-US" altLang="en-US" dirty="0" err="1"/>
              <a:t>lần</a:t>
            </a:r>
            <a:r>
              <a:rPr lang="en-US" altLang="en-US" dirty="0"/>
              <a:t>. </a:t>
            </a:r>
            <a:r>
              <a:rPr lang="vi-VN" altLang="en-US" b="1" dirty="0"/>
              <a:t>update() </a:t>
            </a:r>
            <a:r>
              <a:rPr lang="vi-VN" altLang="en-US" dirty="0"/>
              <a:t>có thể nhận </a:t>
            </a:r>
            <a:r>
              <a:rPr lang="vi-VN" altLang="en-US" i="1" dirty="0"/>
              <a:t>tuple, list, string </a:t>
            </a:r>
            <a:r>
              <a:rPr lang="vi-VN" altLang="en-US" dirty="0"/>
              <a:t>và</a:t>
            </a:r>
            <a:r>
              <a:rPr lang="vi-VN" altLang="en-US" i="1" dirty="0"/>
              <a:t> set</a:t>
            </a:r>
            <a:r>
              <a:rPr lang="vi-VN" altLang="en-US" dirty="0"/>
              <a:t> làm đối số. Trong mọi trường hợp, set có giá trị duy nhất, các bản sao sẽ tự động bị loại bỏ.</a:t>
            </a:r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EAE55-8CB4-4EC7-94DE-C4F4B35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556792"/>
            <a:ext cx="2719912" cy="1656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D9ED0-DBDD-40C8-9872-A28C6EB1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1" y="3429000"/>
            <a:ext cx="3100132" cy="55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CBA7B-4EEC-4BEB-901F-E597E66A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5085184"/>
            <a:ext cx="3784226" cy="869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3C3F2-ADF4-432F-9A9E-B4ED0CE3A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552" y="6005301"/>
            <a:ext cx="4210878" cy="313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8550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tồn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set hay </a:t>
            </a:r>
            <a:r>
              <a:rPr lang="en-US" altLang="en-US" dirty="0" err="1"/>
              <a:t>không</a:t>
            </a:r>
            <a:endParaRPr lang="en-US" altLang="en-US" dirty="0"/>
          </a:p>
          <a:p>
            <a:pPr lvl="1"/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in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not 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5B8819-B582-4DFB-A0E5-91332168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47" y="2348880"/>
            <a:ext cx="3888432" cy="854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5785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discard() </a:t>
            </a:r>
            <a:r>
              <a:rPr lang="en-US" altLang="en-US" dirty="0" err="1"/>
              <a:t>hoặc</a:t>
            </a:r>
            <a:r>
              <a:rPr lang="en-US" altLang="en-US" dirty="0"/>
              <a:t> remove()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  </a:t>
            </a:r>
            <a:r>
              <a:rPr lang="en-US" altLang="en-US" dirty="0" err="1">
                <a:solidFill>
                  <a:srgbClr val="FF0000"/>
                </a:solidFill>
              </a:rPr>
              <a:t>ten_set.discard</a:t>
            </a:r>
            <a:r>
              <a:rPr lang="en-US" altLang="en-US" dirty="0">
                <a:solidFill>
                  <a:srgbClr val="FF0000"/>
                </a:solidFill>
              </a:rPr>
              <a:t>(‘</a:t>
            </a:r>
            <a:r>
              <a:rPr lang="en-US" altLang="en-US" dirty="0" err="1">
                <a:solidFill>
                  <a:srgbClr val="FF0000"/>
                </a:solidFill>
              </a:rPr>
              <a:t>gia_tri_can_xoa</a:t>
            </a:r>
            <a:r>
              <a:rPr lang="en-US" altLang="en-US" dirty="0">
                <a:solidFill>
                  <a:srgbClr val="FF0000"/>
                </a:solidFill>
              </a:rPr>
              <a:t>’) </a:t>
            </a:r>
          </a:p>
          <a:p>
            <a:pPr marL="1820863" lvl="5" indent="0">
              <a:buNone/>
            </a:pPr>
            <a:r>
              <a:rPr lang="en-US" altLang="en-US" sz="1800" dirty="0" err="1">
                <a:solidFill>
                  <a:srgbClr val="FF0000"/>
                </a:solidFill>
              </a:rPr>
              <a:t>ten_set.remove</a:t>
            </a:r>
            <a:r>
              <a:rPr lang="en-US" altLang="en-US" sz="1800" dirty="0">
                <a:solidFill>
                  <a:srgbClr val="FF0000"/>
                </a:solidFill>
              </a:rPr>
              <a:t>(‘</a:t>
            </a:r>
            <a:r>
              <a:rPr lang="en-US" altLang="en-US" sz="1800" dirty="0" err="1">
                <a:solidFill>
                  <a:srgbClr val="FF0000"/>
                </a:solidFill>
              </a:rPr>
              <a:t>gia_tri_can_xoa</a:t>
            </a:r>
            <a:r>
              <a:rPr lang="en-US" altLang="en-US" sz="1800" dirty="0">
                <a:solidFill>
                  <a:srgbClr val="FF0000"/>
                </a:solidFill>
              </a:rPr>
              <a:t>’)</a:t>
            </a:r>
          </a:p>
          <a:p>
            <a:pPr lvl="1"/>
            <a:r>
              <a:rPr lang="en-US" altLang="en-US" dirty="0"/>
              <a:t>Khi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tồn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set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b="1" dirty="0"/>
              <a:t>discard()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,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b="1" dirty="0"/>
              <a:t>remove()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B653D-2EDB-4F0B-82AE-07DB792F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11" y="4005064"/>
            <a:ext cx="6892624" cy="1843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724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ten_set.clear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 err="1"/>
              <a:t>Xóa</a:t>
            </a:r>
            <a:r>
              <a:rPr lang="en-US" altLang="en-US" dirty="0"/>
              <a:t> set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ten_set.clear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73051-FDEB-4E22-BCAD-26AF0A62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351769"/>
            <a:ext cx="5488582" cy="844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44E9AA-9752-4A26-92FF-EEF0E9DFE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4534196"/>
            <a:ext cx="6383757" cy="807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2097E-F346-4EF8-B30C-7F9B44BBD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5516860"/>
            <a:ext cx="4036396" cy="864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65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ten_set.pop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vi-VN" altLang="en-US" dirty="0"/>
              <a:t>Kết quả trả về là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set</a:t>
            </a:r>
            <a:r>
              <a:rPr lang="vi-VN" altLang="en-US" dirty="0"/>
              <a:t>, báo lỗi nếu set không có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4E778-10F4-419D-9076-6FF4D105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708920"/>
            <a:ext cx="6389716" cy="1152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9690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Duyệt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r>
              <a:rPr lang="en-US" altLang="en-US" dirty="0"/>
              <a:t> list, tuple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98A1E5-D7C3-4743-BD4B-7DEFEB70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276872"/>
            <a:ext cx="6485878" cy="815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E6F716-7F05-4DBB-AB95-EAB0CBE57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3429000"/>
            <a:ext cx="1334692" cy="11471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26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</a:t>
            </a:r>
          </a:p>
          <a:p>
            <a:pPr lvl="1"/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b="1" dirty="0"/>
              <a:t>index:		</a:t>
            </a:r>
            <a:r>
              <a:rPr lang="en-US" altLang="en-US" b="1" dirty="0" err="1">
                <a:solidFill>
                  <a:srgbClr val="FF3300"/>
                </a:solidFill>
              </a:rPr>
              <a:t>ten_list</a:t>
            </a:r>
            <a:r>
              <a:rPr lang="en-US" altLang="en-US" b="1" dirty="0">
                <a:solidFill>
                  <a:srgbClr val="FF3300"/>
                </a:solidFill>
              </a:rPr>
              <a:t>[index]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b="1" dirty="0"/>
              <a:t>negative index:	</a:t>
            </a:r>
            <a:r>
              <a:rPr lang="en-US" altLang="en-US" b="1" dirty="0" err="1">
                <a:solidFill>
                  <a:srgbClr val="FF3300"/>
                </a:solidFill>
              </a:rPr>
              <a:t>ten_list</a:t>
            </a:r>
            <a:r>
              <a:rPr lang="en-US" altLang="en-US" b="1" dirty="0">
                <a:solidFill>
                  <a:srgbClr val="FF3300"/>
                </a:solidFill>
              </a:rPr>
              <a:t>[index]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A07C1-32B6-46BA-866D-57128F27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34" y="2420888"/>
            <a:ext cx="4608512" cy="87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301CBD-741B-4B61-AC02-ADCB4DE6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534" y="4725144"/>
            <a:ext cx="4310144" cy="7786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5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, max, min, sum </a:t>
            </a:r>
            <a:r>
              <a:rPr lang="en-US" altLang="en-US" dirty="0" err="1"/>
              <a:t>của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</a:p>
          <a:p>
            <a:pPr marL="1363663" lvl="4" indent="0"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len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ten_set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marL="1363663" lvl="4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max(</a:t>
            </a:r>
            <a:r>
              <a:rPr lang="en-US" altLang="en-US" dirty="0" err="1">
                <a:solidFill>
                  <a:srgbClr val="FF0000"/>
                </a:solidFill>
              </a:rPr>
              <a:t>ten_set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marL="1363663" lvl="4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min(</a:t>
            </a:r>
            <a:r>
              <a:rPr lang="en-US" altLang="en-US" dirty="0" err="1">
                <a:solidFill>
                  <a:srgbClr val="FF0000"/>
                </a:solidFill>
              </a:rPr>
              <a:t>ten_set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marL="1363663" lvl="4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sum(</a:t>
            </a:r>
            <a:r>
              <a:rPr lang="en-US" altLang="en-US" dirty="0" err="1">
                <a:solidFill>
                  <a:srgbClr val="FF0000"/>
                </a:solidFill>
              </a:rPr>
              <a:t>ten_set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2D171-2460-44D7-B05C-937ED5B2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4293096"/>
            <a:ext cx="5014195" cy="15205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7425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ten_set_dich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dirty="0" err="1">
                <a:solidFill>
                  <a:srgbClr val="FF0000"/>
                </a:solidFill>
              </a:rPr>
              <a:t>ten_set_nguon.copy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BADE9-8D85-42E1-89BE-C7D197BB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348880"/>
            <a:ext cx="7523958" cy="1296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4155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Tăng</a:t>
            </a:r>
            <a:r>
              <a:rPr lang="en-US" altLang="en-US" dirty="0"/>
              <a:t> </a:t>
            </a:r>
            <a:r>
              <a:rPr lang="en-US" altLang="en-US" dirty="0" err="1"/>
              <a:t>dần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sorted(</a:t>
            </a:r>
            <a:r>
              <a:rPr lang="en-US" altLang="en-US" dirty="0" err="1">
                <a:solidFill>
                  <a:srgbClr val="FF0000"/>
                </a:solidFill>
              </a:rPr>
              <a:t>ten_set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en-US" dirty="0" err="1"/>
              <a:t>Giảm</a:t>
            </a:r>
            <a:r>
              <a:rPr lang="en-US" altLang="en-US" dirty="0"/>
              <a:t> </a:t>
            </a:r>
            <a:r>
              <a:rPr lang="en-US" altLang="en-US" dirty="0" err="1"/>
              <a:t>dần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sorted(</a:t>
            </a:r>
            <a:r>
              <a:rPr lang="en-US" altLang="en-US" dirty="0" err="1">
                <a:solidFill>
                  <a:srgbClr val="FF0000"/>
                </a:solidFill>
              </a:rPr>
              <a:t>ten_set</a:t>
            </a:r>
            <a:r>
              <a:rPr lang="en-US" altLang="en-US" dirty="0">
                <a:solidFill>
                  <a:srgbClr val="FF0000"/>
                </a:solidFill>
              </a:rPr>
              <a:t>, reverse=True)</a:t>
            </a:r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5B100-FC9E-4DF1-852A-3605CEFD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212976"/>
            <a:ext cx="7632848" cy="999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6F3922-FF6E-430F-9961-FBA3CF2F7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4427147"/>
            <a:ext cx="6649769" cy="711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59167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/>
              <a:t>Set Union (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):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set.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set_union</a:t>
            </a:r>
            <a:r>
              <a:rPr lang="en-US" altLang="en-US" dirty="0">
                <a:solidFill>
                  <a:srgbClr val="FF0000"/>
                </a:solidFill>
              </a:rPr>
              <a:t> = set_1 | set_2 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union()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3B83D25E-F670-4ECE-BAFA-21B078F46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t="18022" r="18852" b="17159"/>
          <a:stretch>
            <a:fillRect/>
          </a:stretch>
        </p:blipFill>
        <p:spPr bwMode="auto">
          <a:xfrm>
            <a:off x="8438042" y="3064110"/>
            <a:ext cx="2600602" cy="15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D2D7F-85B5-49FA-A6B9-3025BAC0B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780928"/>
            <a:ext cx="6192688" cy="1992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5062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/>
              <a:t>Set Intersection (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):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set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(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)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set.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set_union</a:t>
            </a:r>
            <a:r>
              <a:rPr lang="en-US" altLang="en-US" dirty="0">
                <a:solidFill>
                  <a:srgbClr val="FF0000"/>
                </a:solidFill>
              </a:rPr>
              <a:t> = set_1 &amp; set_2 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intersection()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FD59F-DDBB-47D8-9A4F-B120D977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65" y="3081160"/>
            <a:ext cx="5256683" cy="2107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66FE9F-5718-4A79-9590-36AB3CC3C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17415" r="19308" b="16057"/>
          <a:stretch>
            <a:fillRect/>
          </a:stretch>
        </p:blipFill>
        <p:spPr bwMode="auto">
          <a:xfrm>
            <a:off x="7824192" y="3506455"/>
            <a:ext cx="2347581" cy="143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291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/>
              <a:t>Set Difference (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):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A </a:t>
            </a:r>
            <a:r>
              <a:rPr lang="en-US" altLang="en-US" dirty="0" err="1"/>
              <a:t>và</a:t>
            </a:r>
            <a:r>
              <a:rPr lang="en-US" altLang="en-US" dirty="0"/>
              <a:t> B (= A - B)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A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B.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set_difference</a:t>
            </a:r>
            <a:r>
              <a:rPr lang="en-US" altLang="en-US" dirty="0">
                <a:solidFill>
                  <a:srgbClr val="FF0000"/>
                </a:solidFill>
              </a:rPr>
              <a:t> = set_1 - set_2 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difference()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93193-BDAE-4FB9-B8FC-31DAACFD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80" y="3108907"/>
            <a:ext cx="4992652" cy="1941587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12AC49DE-E39C-4591-8807-5EA27D51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3739851"/>
            <a:ext cx="2211710" cy="131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040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/>
              <a:t>4. Set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set</a:t>
            </a:r>
          </a:p>
          <a:p>
            <a:pPr lvl="1"/>
            <a:r>
              <a:rPr lang="en-US" altLang="en-US" dirty="0"/>
              <a:t>Set Symmetric Difference (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bù</a:t>
            </a:r>
            <a:r>
              <a:rPr lang="en-US" altLang="en-US" dirty="0"/>
              <a:t>): </a:t>
            </a:r>
            <a:r>
              <a:rPr lang="vi-VN" altLang="en-US" dirty="0"/>
              <a:t>Bù của A và B là tập hợp những phần tử có trong A và B nhưng không phải phần tử chung của hai tập hợp này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set_symmetric_difference</a:t>
            </a:r>
            <a:r>
              <a:rPr lang="en-US" altLang="en-US" dirty="0">
                <a:solidFill>
                  <a:srgbClr val="FF0000"/>
                </a:solidFill>
              </a:rPr>
              <a:t> = set_1 ^ set_2  </a:t>
            </a:r>
            <a:r>
              <a:rPr lang="en-US" altLang="en-US" dirty="0" err="1"/>
              <a:t>hoặc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symmetric_difference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6746EC9-D02D-4320-BDAA-671C85AE8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76" y="3933056"/>
            <a:ext cx="2399928" cy="145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F02D4C-CA84-40BF-BFFF-37BC3C30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645024"/>
            <a:ext cx="6121450" cy="1812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5221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11D1D-4106-6BEA-E270-DF4F55E7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ABFDD-6B01-1010-E191-9169A882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DF8455C-C60C-41F1-B847-9F257065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3" y="1268561"/>
            <a:ext cx="304006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</a:t>
            </a:r>
          </a:p>
          <a:p>
            <a:pPr lvl="1"/>
            <a:r>
              <a:rPr lang="en-US" altLang="en-US" dirty="0" err="1"/>
              <a:t>Tạo</a:t>
            </a:r>
            <a:r>
              <a:rPr lang="en-US" altLang="en-US" dirty="0"/>
              <a:t> list con </a:t>
            </a:r>
            <a:r>
              <a:rPr lang="en-US" altLang="en-US" dirty="0" err="1"/>
              <a:t>từ</a:t>
            </a:r>
            <a:r>
              <a:rPr lang="en-US" altLang="en-US" dirty="0"/>
              <a:t> list </a:t>
            </a:r>
            <a:r>
              <a:rPr lang="en-US" altLang="en-US" dirty="0" err="1"/>
              <a:t>gốc</a:t>
            </a:r>
            <a:r>
              <a:rPr lang="en-US" altLang="en-US" dirty="0"/>
              <a:t>:	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FF3300"/>
                </a:solidFill>
              </a:rPr>
              <a:t>ten_list</a:t>
            </a:r>
            <a:r>
              <a:rPr lang="en-US" altLang="en-US" b="1" dirty="0">
                <a:solidFill>
                  <a:srgbClr val="FF3300"/>
                </a:solidFill>
              </a:rPr>
              <a:t>[</a:t>
            </a:r>
            <a:r>
              <a:rPr lang="en-US" altLang="en-US" b="1" dirty="0" err="1">
                <a:solidFill>
                  <a:srgbClr val="FF3300"/>
                </a:solidFill>
              </a:rPr>
              <a:t>index_dau</a:t>
            </a:r>
            <a:r>
              <a:rPr lang="en-US" altLang="en-US" b="1" dirty="0">
                <a:solidFill>
                  <a:srgbClr val="FF3300"/>
                </a:solidFill>
              </a:rPr>
              <a:t> : </a:t>
            </a:r>
            <a:r>
              <a:rPr lang="en-US" altLang="en-US" b="1" dirty="0" err="1">
                <a:solidFill>
                  <a:srgbClr val="FF3300"/>
                </a:solidFill>
              </a:rPr>
              <a:t>index_cuoi</a:t>
            </a:r>
            <a:r>
              <a:rPr lang="en-US" altLang="en-US" b="1" dirty="0">
                <a:solidFill>
                  <a:srgbClr val="FF3300"/>
                </a:solidFill>
              </a:rPr>
              <a:t>]</a:t>
            </a:r>
          </a:p>
          <a:p>
            <a:pPr lvl="1"/>
            <a:endParaRPr lang="en-US" altLang="en-US" b="1" dirty="0">
              <a:solidFill>
                <a:srgbClr val="FF3300"/>
              </a:solidFill>
            </a:endParaRP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9AB7B-1F9E-4DD3-8A60-E4FDE3FD0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276872"/>
            <a:ext cx="7979619" cy="3240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19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1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: </a:t>
            </a:r>
            <a:r>
              <a:rPr lang="en-US" altLang="en-US" b="1" dirty="0" err="1">
                <a:solidFill>
                  <a:srgbClr val="FF3300"/>
                </a:solidFill>
              </a:rPr>
              <a:t>ten_list</a:t>
            </a:r>
            <a:r>
              <a:rPr lang="en-US" altLang="en-US" b="1" dirty="0">
                <a:solidFill>
                  <a:srgbClr val="FF3300"/>
                </a:solidFill>
              </a:rPr>
              <a:t>[index] = </a:t>
            </a:r>
            <a:r>
              <a:rPr lang="en-US" altLang="en-US" b="1" dirty="0" err="1">
                <a:solidFill>
                  <a:srgbClr val="FF3300"/>
                </a:solidFill>
              </a:rPr>
              <a:t>gia_tri</a:t>
            </a:r>
            <a:endParaRPr lang="en-US" altLang="en-US" b="1" dirty="0">
              <a:solidFill>
                <a:srgbClr val="FF3300"/>
              </a:solidFill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FF3B5-7087-4B28-B8A7-56F4EE96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2" y="1765809"/>
            <a:ext cx="3826280" cy="4286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303D0A-317C-44B9-8CB8-4A7999904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022" y="2862584"/>
            <a:ext cx="5016394" cy="697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70CAE-E77D-4C85-B89E-3E5AA833C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022" y="4221088"/>
            <a:ext cx="5175050" cy="663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410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List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lvl="1"/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+:  </a:t>
            </a:r>
            <a:r>
              <a:rPr lang="en-US" altLang="en-US" b="1" dirty="0"/>
              <a:t>	</a:t>
            </a:r>
            <a:r>
              <a:rPr lang="en-US" altLang="en-US" b="1" dirty="0" err="1"/>
              <a:t>list_moi</a:t>
            </a:r>
            <a:r>
              <a:rPr lang="en-US" altLang="en-US" b="1" dirty="0"/>
              <a:t> = list_1 </a:t>
            </a:r>
            <a:r>
              <a:rPr lang="en-US" altLang="en-US" b="1" dirty="0">
                <a:solidFill>
                  <a:srgbClr val="FF3300"/>
                </a:solidFill>
              </a:rPr>
              <a:t>+</a:t>
            </a:r>
            <a:r>
              <a:rPr lang="en-US" altLang="en-US" b="1" dirty="0"/>
              <a:t> list_2 </a:t>
            </a:r>
            <a:r>
              <a:rPr lang="en-US" altLang="en-US" b="1" dirty="0">
                <a:solidFill>
                  <a:srgbClr val="FF3300"/>
                </a:solidFill>
              </a:rPr>
              <a:t>+</a:t>
            </a:r>
            <a:r>
              <a:rPr lang="en-US" altLang="en-US" b="1" dirty="0"/>
              <a:t> …</a:t>
            </a:r>
            <a:r>
              <a:rPr lang="en-US" altLang="en-US" b="1" dirty="0">
                <a:solidFill>
                  <a:srgbClr val="FF3300"/>
                </a:solidFill>
              </a:rPr>
              <a:t> +</a:t>
            </a:r>
            <a:r>
              <a:rPr lang="en-US" altLang="en-US" b="1" dirty="0"/>
              <a:t> </a:t>
            </a:r>
            <a:r>
              <a:rPr lang="en-US" altLang="en-US" b="1" dirty="0" err="1"/>
              <a:t>list_n</a:t>
            </a:r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5F564-CE3C-40F6-80C8-624D0C2C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348880"/>
            <a:ext cx="4752528" cy="1353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422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7.0&quot;&gt;&lt;object type=&quot;1&quot; unique_id=&quot;10001&quot;&gt;&lt;property id=&quot;20141&quot; value=&quot;php1_b1_Tong_quan&quot;/&gt;&lt;property id=&quot;20148&quot; value=&quot;5&quot;/&gt;&lt;property id=&quot;20184&quot; value=&quot;7&quot;/&gt;&lt;property id=&quot;20224&quot; value=&quot;C:\Users\ktphuong\Desktop\giao_GV&quot;/&gt;&lt;property id=&quot;20250&quot; value=&quot;0&quot;/&gt;&lt;property id=&quot;20251&quot; value=&quot;0&quot;/&gt;&lt;property id=&quot;20259&quot; value=&quot;0&quot;/&gt;&lt;object type=&quot;10&quot; unique_id=&quot;10002&quot;&gt;&lt;object type=&quot;11&quot; unique_id=&quot;10003&quot;&gt;&lt;/object&gt;&lt;/object&gt;&lt;object type=&quot;4&quot; unique_id=&quot;10004&quot;&gt;&lt;/object&gt;&lt;object type=&quot;2&quot; unique_id=&quot;10005&quot;&gt;&lt;object type=&quot;3&quot; unique_id=&quot;10006&quot;&gt;&lt;property id=&quot;20148&quot; value=&quot;5&quot;/&gt;&lt;property id=&quot;20300&quot; value=&quot;Slide 1 - &amp;quot;Lập trình Python cơ bản&amp;#x0D;&amp;#x0A;Bài 2: Biến và các kiểu dữ liệu cơ sở&amp;quot;&quot;/&gt;&lt;property id=&quot;20307&quot; value=&quot;820&quot;/&gt;&lt;property id=&quot;20309&quot; value=&quot;-1&quot;/&gt;&lt;/object&gt;&lt;object type=&quot;3&quot; unique_id=&quot;10034&quot;&gt;&lt;property id=&quot;20148&quot; value=&quot;5&quot;/&gt;&lt;property id=&quot;20300&quot; value=&quot;Slide 36&quot;/&gt;&lt;property id=&quot;20307&quot; value=&quot;923&quot;/&gt;&lt;/object&gt;&lt;object type=&quot;3&quot; unique_id=&quot;12535&quot;&gt;&lt;property id=&quot;20148&quot; value=&quot;5&quot;/&gt;&lt;property id=&quot;20300&quot; value=&quot;Slide 23 - &amp;quot;Chuyển đổi kiểu dữ liệu&amp;quot;&quot;/&gt;&lt;property id=&quot;20307&quot; value=&quot;931&quot;/&gt;&lt;/object&gt;&lt;object type=&quot;3&quot; unique_id=&quot;12547&quot;&gt;&lt;property id=&quot;20148&quot; value=&quot;5&quot;/&gt;&lt;property id=&quot;20300&quot; value=&quot;Slide 31 - &amp;quot;Nhập xuất dữ liệu trên shell&amp;quot;&quot;/&gt;&lt;property id=&quot;20307&quot; value=&quot;943&quot;/&gt;&lt;/object&gt;&lt;object type=&quot;3&quot; unique_id=&quot;12551&quot;&gt;&lt;property id=&quot;20148&quot; value=&quot;5&quot;/&gt;&lt;property id=&quot;20300&quot; value=&quot;Slide 32 - &amp;quot;Nhập xuất dữ liệu trên shell&amp;quot;&quot;/&gt;&lt;property id=&quot;20307&quot; value=&quot;947&quot;/&gt;&lt;/object&gt;&lt;object type=&quot;3&quot; unique_id=&quot;12555&quot;&gt;&lt;property id=&quot;20148&quot; value=&quot;5&quot;/&gt;&lt;property id=&quot;20300&quot; value=&quot;Slide 34 - &amp;quot;Nhập xuất dữ liệu trên console&amp;quot;&quot;/&gt;&lt;property id=&quot;20307&quot; value=&quot;951&quot;/&gt;&lt;/object&gt;&lt;object type=&quot;3&quot; unique_id=&quot;13627&quot;&gt;&lt;property id=&quot;20148&quot; value=&quot;5&quot;/&gt;&lt;property id=&quot;20300&quot; value=&quot;Slide 35 - &amp;quot;Nhập xuất dữ liệu trên console&amp;quot;&quot;/&gt;&lt;property id=&quot;20307&quot; value=&quot;957&quot;/&gt;&lt;/object&gt;&lt;object type=&quot;3&quot; unique_id=&quot;14004&quot;&gt;&lt;property id=&quot;20148&quot; value=&quot;5&quot;/&gt;&lt;property id=&quot;20300&quot; value=&quot;Slide 15 - &amp;quot;Các kiểu dữ liệu&amp;quot;&quot;/&gt;&lt;property id=&quot;20307&quot; value=&quot;959&quot;/&gt;&lt;/object&gt;&lt;object type=&quot;3&quot; unique_id=&quot;14497&quot;&gt;&lt;property id=&quot;20148&quot; value=&quot;5&quot;/&gt;&lt;property id=&quot;20300&quot; value=&quot;Slide 2 - &amp;quot;Nội dung&amp;quot;&quot;/&gt;&lt;property id=&quot;20307&quot; value=&quot;963&quot;/&gt;&lt;/object&gt;&lt;object type=&quot;3&quot; unique_id=&quot;14498&quot;&gt;&lt;property id=&quot;20148&quot; value=&quot;5&quot;/&gt;&lt;property id=&quot;20300&quot; value=&quot;Slide 8 - &amp;quot;Biến&amp;quot;&quot;/&gt;&lt;property id=&quot;20307&quot; value=&quot;964&quot;/&gt;&lt;/object&gt;&lt;object type=&quot;3&quot; unique_id=&quot;19878&quot;&gt;&lt;property id=&quot;20148&quot; value=&quot;5&quot;/&gt;&lt;property id=&quot;20300&quot; value=&quot;Slide 28 - &amp;quot;Chú thích trong Python&amp;quot;&quot;/&gt;&lt;property id=&quot;20307&quot; value=&quot;979&quot;/&gt;&lt;/object&gt;&lt;object type=&quot;3&quot; unique_id=&quot;19879&quot;&gt;&lt;property id=&quot;20148&quot; value=&quot;5&quot;/&gt;&lt;property id=&quot;20300&quot; value=&quot;Slide 29 - &amp;quot;Chú thích trong Java&amp;quot;&quot;/&gt;&lt;property id=&quot;20307&quot; value=&quot;980&quot;/&gt;&lt;/object&gt;&lt;object type=&quot;3&quot; unique_id=&quot;23732&quot;&gt;&lt;property id=&quot;20148&quot; value=&quot;5&quot;/&gt;&lt;property id=&quot;20300&quot; value=&quot;Slide 3 - &amp;quot;Định danh (identifier)&amp;quot;&quot;/&gt;&lt;property id=&quot;20307&quot; value=&quot;993&quot;/&gt;&lt;/object&gt;&lt;object type=&quot;3&quot; unique_id=&quot;23733&quot;&gt;&lt;property id=&quot;20148&quot; value=&quot;5&quot;/&gt;&lt;property id=&quot;20300&quot; value=&quot;Slide 4 - &amp;quot;Định danh (identifier)&amp;quot;&quot;/&gt;&lt;property id=&quot;20307&quot; value=&quot;994&quot;/&gt;&lt;/object&gt;&lt;object type=&quot;3&quot; unique_id=&quot;23734&quot;&gt;&lt;property id=&quot;20148&quot; value=&quot;5&quot;/&gt;&lt;property id=&quot;20300&quot; value=&quot;Slide 5 - &amp;quot;Định danh (identifier)&amp;quot;&quot;/&gt;&lt;property id=&quot;20307&quot; value=&quot;997&quot;/&gt;&lt;/object&gt;&lt;object type=&quot;3&quot; unique_id=&quot;23735&quot;&gt;&lt;property id=&quot;20148&quot; value=&quot;5&quot;/&gt;&lt;property id=&quot;20300&quot; value=&quot;Slide 6 - &amp;quot;Định danh (identifier)&amp;quot;&quot;/&gt;&lt;property id=&quot;20307&quot; value=&quot;998&quot;/&gt;&lt;/object&gt;&lt;object type=&quot;3&quot; unique_id=&quot;23736&quot;&gt;&lt;property id=&quot;20148&quot; value=&quot;5&quot;/&gt;&lt;property id=&quot;20300&quot; value=&quot;Slide 7 - &amp;quot;Nội dung&amp;quot;&quot;/&gt;&lt;property id=&quot;20307&quot; value=&quot;996&quot;/&gt;&lt;/object&gt;&lt;object type=&quot;3&quot; unique_id=&quot;23737&quot;&gt;&lt;property id=&quot;20148&quot; value=&quot;5&quot;/&gt;&lt;property id=&quot;20300&quot; value=&quot;Slide 9 - &amp;quot;Biến&amp;quot;&quot;/&gt;&lt;property id=&quot;20307&quot; value=&quot;999&quot;/&gt;&lt;/object&gt;&lt;object type=&quot;3&quot; unique_id=&quot;23738&quot;&gt;&lt;property id=&quot;20148&quot; value=&quot;5&quot;/&gt;&lt;property id=&quot;20300&quot; value=&quot;Slide 10 - &amp;quot;Biến&amp;quot;&quot;/&gt;&lt;property id=&quot;20307&quot; value=&quot;1017&quot;/&gt;&lt;/object&gt;&lt;object type=&quot;3&quot; unique_id=&quot;23739&quot;&gt;&lt;property id=&quot;20148&quot; value=&quot;5&quot;/&gt;&lt;property id=&quot;20300&quot; value=&quot;Slide 11 - &amp;quot;Nội dung&amp;quot;&quot;/&gt;&lt;property id=&quot;20307&quot; value=&quot;1003&quot;/&gt;&lt;/object&gt;&lt;object type=&quot;3&quot; unique_id=&quot;23740&quot;&gt;&lt;property id=&quot;20148&quot; value=&quot;5&quot;/&gt;&lt;property id=&quot;20300&quot; value=&quot;Slide 12 - &amp;quot;Các kiểu dữ liệu&amp;quot;&quot;/&gt;&lt;property id=&quot;20307&quot; value=&quot;1000&quot;/&gt;&lt;/object&gt;&lt;object type=&quot;3&quot; unique_id=&quot;23741&quot;&gt;&lt;property id=&quot;20148&quot; value=&quot;5&quot;/&gt;&lt;property id=&quot;20300&quot; value=&quot;Slide 13 - &amp;quot;Các kiểu dữ liệu&amp;quot;&quot;/&gt;&lt;property id=&quot;20307&quot; value=&quot;1001&quot;/&gt;&lt;/object&gt;&lt;object type=&quot;3&quot; unique_id=&quot;23742&quot;&gt;&lt;property id=&quot;20148&quot; value=&quot;5&quot;/&gt;&lt;property id=&quot;20300&quot; value=&quot;Slide 14 - &amp;quot;Các kiểu dữ liệu&amp;quot;&quot;/&gt;&lt;property id=&quot;20307&quot; value=&quot;1002&quot;/&gt;&lt;/object&gt;&lt;object type=&quot;3&quot; unique_id=&quot;23743&quot;&gt;&lt;property id=&quot;20148&quot; value=&quot;5&quot;/&gt;&lt;property id=&quot;20300&quot; value=&quot;Slide 16 - &amp;quot;Các kiểu dữ liệu&amp;quot;&quot;/&gt;&lt;property id=&quot;20307&quot; value=&quot;1007&quot;/&gt;&lt;/object&gt;&lt;object type=&quot;3&quot; unique_id=&quot;23744&quot;&gt;&lt;property id=&quot;20148&quot; value=&quot;5&quot;/&gt;&lt;property id=&quot;20300&quot; value=&quot;Slide 17 - &amp;quot;Các kiểu dữ liệu&amp;quot;&quot;/&gt;&lt;property id=&quot;20307&quot; value=&quot;1004&quot;/&gt;&lt;/object&gt;&lt;object type=&quot;3&quot; unique_id=&quot;23745&quot;&gt;&lt;property id=&quot;20148&quot; value=&quot;5&quot;/&gt;&lt;property id=&quot;20300&quot; value=&quot;Slide 18 - &amp;quot;Các kiểu dữ liệu&amp;quot;&quot;/&gt;&lt;property id=&quot;20307&quot; value=&quot;1005&quot;/&gt;&lt;/object&gt;&lt;object type=&quot;3&quot; unique_id=&quot;23746&quot;&gt;&lt;property id=&quot;20148&quot; value=&quot;5&quot;/&gt;&lt;property id=&quot;20300&quot; value=&quot;Slide 19 - &amp;quot;Các kiểu dữ liệu&amp;quot;&quot;/&gt;&lt;property id=&quot;20307&quot; value=&quot;1006&quot;/&gt;&lt;/object&gt;&lt;object type=&quot;3&quot; unique_id=&quot;23747&quot;&gt;&lt;property id=&quot;20148&quot; value=&quot;5&quot;/&gt;&lt;property id=&quot;20300&quot; value=&quot;Slide 20 - &amp;quot;Các kiểu dữ liệu&amp;quot;&quot;/&gt;&lt;property id=&quot;20307&quot; value=&quot;1008&quot;/&gt;&lt;/object&gt;&lt;object type=&quot;3&quot; unique_id=&quot;23748&quot;&gt;&lt;property id=&quot;20148&quot; value=&quot;5&quot;/&gt;&lt;property id=&quot;20300&quot; value=&quot;Slide 21 - &amp;quot;Các kiểu dữ liệu&amp;quot;&quot;/&gt;&lt;property id=&quot;20307&quot; value=&quot;1009&quot;/&gt;&lt;/object&gt;&lt;object type=&quot;3&quot; unique_id=&quot;23749&quot;&gt;&lt;property id=&quot;20148&quot; value=&quot;5&quot;/&gt;&lt;property id=&quot;20300&quot; value=&quot;Slide 22 - &amp;quot;Nội dung&amp;quot;&quot;/&gt;&lt;property id=&quot;20307&quot; value=&quot;1010&quot;/&gt;&lt;/object&gt;&lt;object type=&quot;3&quot; unique_id=&quot;23750&quot;&gt;&lt;property id=&quot;20148&quot; value=&quot;5&quot;/&gt;&lt;property id=&quot;20300&quot; value=&quot;Slide 24 - &amp;quot;Chuyển đổi kiểu dữ liệu&amp;quot;&quot;/&gt;&lt;property id=&quot;20307&quot; value=&quot;1011&quot;/&gt;&lt;/object&gt;&lt;object type=&quot;3&quot; unique_id=&quot;23751&quot;&gt;&lt;property id=&quot;20148&quot; value=&quot;5&quot;/&gt;&lt;property id=&quot;20300&quot; value=&quot;Slide 25 - &amp;quot;Chuyển đổi kiểu dữ liệu&amp;quot;&quot;/&gt;&lt;property id=&quot;20307&quot; value=&quot;1016&quot;/&gt;&lt;/object&gt;&lt;object type=&quot;3&quot; unique_id=&quot;23752&quot;&gt;&lt;property id=&quot;20148&quot; value=&quot;5&quot;/&gt;&lt;property id=&quot;20300&quot; value=&quot;Slide 26 - &amp;quot;Chuyển đổi kiểu dữ liệu&amp;quot;&quot;/&gt;&lt;property id=&quot;20307&quot; value=&quot;1015&quot;/&gt;&lt;/object&gt;&lt;object type=&quot;3&quot; unique_id=&quot;23753&quot;&gt;&lt;property id=&quot;20148&quot; value=&quot;5&quot;/&gt;&lt;property id=&quot;20300&quot; value=&quot;Slide 27 - &amp;quot;Nội dung&amp;quot;&quot;/&gt;&lt;property id=&quot;20307&quot; value=&quot;1012&quot;/&gt;&lt;/object&gt;&lt;object type=&quot;3&quot; unique_id=&quot;23754&quot;&gt;&lt;property id=&quot;20148&quot; value=&quot;5&quot;/&gt;&lt;property id=&quot;20300&quot; value=&quot;Slide 30 - &amp;quot;Nội dung&amp;quot;&quot;/&gt;&lt;property id=&quot;20307&quot; value=&quot;1013&quot;/&gt;&lt;/object&gt;&lt;object type=&quot;3&quot; unique_id=&quot;23755&quot;&gt;&lt;property id=&quot;20148&quot; value=&quot;5&quot;/&gt;&lt;property id=&quot;20300&quot; value=&quot;Slide 33 - &amp;quot;Nhập xuất dữ liệu trên shell&amp;quot;&quot;/&gt;&lt;property id=&quot;20307&quot; value=&quot;1014&quot;/&gt;&lt;/object&gt;&lt;/object&gt;&lt;object type=&quot;8&quot; unique_id=&quot;10025&quot;&gt;&lt;/object&gt;&lt;/object&gt;&lt;/database&gt;"/>
  <p:tag name="SECTOMILLISECCONVERTED" val="1"/>
  <p:tag name="ARTICULATE_PROJECT_OPEN" val="1"/>
  <p:tag name="ARTICULATE_REFERENCE_ID" val="d1857788-d5d0-4da0-84aa-30aeec182924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50353926-c:\users\lntrivm\desktop\lds8_slide_2021\lds8_b1_overview_deep_learning.ppt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820"/>
  <p:tag name="ARTICULATE_USED_LAYOU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23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heme/theme1.xml><?xml version="1.0" encoding="utf-8"?>
<a:theme xmlns:a="http://schemas.openxmlformats.org/drawingml/2006/main" name="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PTTK-H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TTK-HT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K-HT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15189</TotalTime>
  <Words>2722</Words>
  <Application>Microsoft Office PowerPoint</Application>
  <PresentationFormat>Widescreen</PresentationFormat>
  <Paragraphs>359</Paragraphs>
  <Slides>67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Tahoma</vt:lpstr>
      <vt:lpstr>Times New Roman</vt:lpstr>
      <vt:lpstr>Wingdings</vt:lpstr>
      <vt:lpstr>2_PTTK-HT3</vt:lpstr>
      <vt:lpstr>PowerPoint Presentation</vt:lpstr>
      <vt:lpstr>Nội dung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1. List</vt:lpstr>
      <vt:lpstr>Nội dung</vt:lpstr>
      <vt:lpstr>2. Tuple</vt:lpstr>
      <vt:lpstr>2. Tuple</vt:lpstr>
      <vt:lpstr>2. Tuple</vt:lpstr>
      <vt:lpstr>2. Tuple</vt:lpstr>
      <vt:lpstr>2. Tuple</vt:lpstr>
      <vt:lpstr>2. Tuple</vt:lpstr>
      <vt:lpstr>2. Tuple</vt:lpstr>
      <vt:lpstr>Nội dung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3. Dictionary</vt:lpstr>
      <vt:lpstr>Nội dung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4. Set</vt:lpstr>
      <vt:lpstr>PowerPoint Presentation</vt:lpstr>
    </vt:vector>
  </TitlesOfParts>
  <Company>CSC.HCMUNS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ktphuong</dc:creator>
  <cp:lastModifiedBy>lntri</cp:lastModifiedBy>
  <cp:revision>6215</cp:revision>
  <cp:lastPrinted>2018-06-28T08:27:48Z</cp:lastPrinted>
  <dcterms:created xsi:type="dcterms:W3CDTF">2008-09-10T03:58:39Z</dcterms:created>
  <dcterms:modified xsi:type="dcterms:W3CDTF">2022-11-09T08:26:58Z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TC010706251033</vt:lpwstr>
  </property>
  <property fmtid="{D5CDD505-2E9C-101B-9397-08002B2CF9AE}" pid="3" name="ArticulateGUID">
    <vt:lpwstr>156BF3F1-1C4B-45B5-A567-006C5743693D</vt:lpwstr>
  </property>
  <property fmtid="{D5CDD505-2E9C-101B-9397-08002B2CF9AE}" pid="4" name="ArticulatePath">
    <vt:lpwstr>lds8_b1_Overview_deep_learning</vt:lpwstr>
  </property>
  <property fmtid="{D5CDD505-2E9C-101B-9397-08002B2CF9AE}" pid="5" name="ArticulateProjectVersion">
    <vt:lpwstr>7</vt:lpwstr>
  </property>
  <property fmtid="{D5CDD505-2E9C-101B-9397-08002B2CF9AE}" pid="6" name="ArticulateUseProject">
    <vt:lpwstr>1</vt:lpwstr>
  </property>
  <property fmtid="{D5CDD505-2E9C-101B-9397-08002B2CF9AE}" pid="7" name="ArticulateProjectFull">
    <vt:lpwstr>C:\Users\lntrivm\Desktop\LDS8_Slide_2021\lds8_b1_Overview_deep_learning.ppta</vt:lpwstr>
  </property>
</Properties>
</file>