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58" r:id="rId1"/>
  </p:sldMasterIdLst>
  <p:notesMasterIdLst>
    <p:notesMasterId r:id="rId52"/>
  </p:notesMasterIdLst>
  <p:handoutMasterIdLst>
    <p:handoutMasterId r:id="rId53"/>
  </p:handoutMasterIdLst>
  <p:sldIdLst>
    <p:sldId id="820" r:id="rId2"/>
    <p:sldId id="963" r:id="rId3"/>
    <p:sldId id="990" r:id="rId4"/>
    <p:sldId id="991" r:id="rId5"/>
    <p:sldId id="992" r:id="rId6"/>
    <p:sldId id="993" r:id="rId7"/>
    <p:sldId id="994" r:id="rId8"/>
    <p:sldId id="995" r:id="rId9"/>
    <p:sldId id="996" r:id="rId10"/>
    <p:sldId id="997" r:id="rId11"/>
    <p:sldId id="998" r:id="rId12"/>
    <p:sldId id="999" r:id="rId13"/>
    <p:sldId id="1000" r:id="rId14"/>
    <p:sldId id="1001" r:id="rId15"/>
    <p:sldId id="1002" r:id="rId16"/>
    <p:sldId id="1003" r:id="rId17"/>
    <p:sldId id="1004" r:id="rId18"/>
    <p:sldId id="1005" r:id="rId19"/>
    <p:sldId id="1006" r:id="rId20"/>
    <p:sldId id="1007" r:id="rId21"/>
    <p:sldId id="1008" r:id="rId22"/>
    <p:sldId id="1010" r:id="rId23"/>
    <p:sldId id="1009" r:id="rId24"/>
    <p:sldId id="1011" r:id="rId25"/>
    <p:sldId id="1012" r:id="rId26"/>
    <p:sldId id="1013" r:id="rId27"/>
    <p:sldId id="1014" r:id="rId28"/>
    <p:sldId id="1015" r:id="rId29"/>
    <p:sldId id="1016" r:id="rId30"/>
    <p:sldId id="1017" r:id="rId31"/>
    <p:sldId id="1018" r:id="rId32"/>
    <p:sldId id="1019" r:id="rId33"/>
    <p:sldId id="1020" r:id="rId34"/>
    <p:sldId id="1021" r:id="rId35"/>
    <p:sldId id="1022" r:id="rId36"/>
    <p:sldId id="1023" r:id="rId37"/>
    <p:sldId id="1024" r:id="rId38"/>
    <p:sldId id="1025" r:id="rId39"/>
    <p:sldId id="1026" r:id="rId40"/>
    <p:sldId id="1027" r:id="rId41"/>
    <p:sldId id="1028" r:id="rId42"/>
    <p:sldId id="1029" r:id="rId43"/>
    <p:sldId id="1030" r:id="rId44"/>
    <p:sldId id="1031" r:id="rId45"/>
    <p:sldId id="1032" r:id="rId46"/>
    <p:sldId id="1033" r:id="rId47"/>
    <p:sldId id="1034" r:id="rId48"/>
    <p:sldId id="1036" r:id="rId49"/>
    <p:sldId id="1035" r:id="rId50"/>
    <p:sldId id="923" r:id="rId51"/>
  </p:sldIdLst>
  <p:sldSz cx="12192000" cy="6858000"/>
  <p:notesSz cx="7315200" cy="9601200"/>
  <p:custDataLst>
    <p:tags r:id="rId54"/>
  </p:custDataLst>
  <p:defaultTextStyle>
    <a:defPPr>
      <a:defRPr lang="en-US"/>
    </a:defPPr>
    <a:lvl1pPr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5pPr>
    <a:lvl6pPr marL="2286000" algn="l" defTabSz="914400" rtl="0" eaLnBrk="1" latinLnBrk="0" hangingPunct="1">
      <a:defRPr sz="2000" b="1" kern="1200">
        <a:solidFill>
          <a:srgbClr val="333399"/>
        </a:solidFill>
        <a:latin typeface="Arial" panose="020B0604020202020204" pitchFamily="34" charset="0"/>
        <a:ea typeface="+mn-ea"/>
        <a:cs typeface="+mn-cs"/>
      </a:defRPr>
    </a:lvl6pPr>
    <a:lvl7pPr marL="2743200" algn="l" defTabSz="914400" rtl="0" eaLnBrk="1" latinLnBrk="0" hangingPunct="1">
      <a:defRPr sz="2000" b="1" kern="1200">
        <a:solidFill>
          <a:srgbClr val="333399"/>
        </a:solidFill>
        <a:latin typeface="Arial" panose="020B0604020202020204" pitchFamily="34" charset="0"/>
        <a:ea typeface="+mn-ea"/>
        <a:cs typeface="+mn-cs"/>
      </a:defRPr>
    </a:lvl7pPr>
    <a:lvl8pPr marL="3200400" algn="l" defTabSz="914400" rtl="0" eaLnBrk="1" latinLnBrk="0" hangingPunct="1">
      <a:defRPr sz="2000" b="1" kern="1200">
        <a:solidFill>
          <a:srgbClr val="333399"/>
        </a:solidFill>
        <a:latin typeface="Arial" panose="020B0604020202020204" pitchFamily="34" charset="0"/>
        <a:ea typeface="+mn-ea"/>
        <a:cs typeface="+mn-cs"/>
      </a:defRPr>
    </a:lvl8pPr>
    <a:lvl9pPr marL="3657600" algn="l" defTabSz="914400" rtl="0" eaLnBrk="1" latinLnBrk="0" hangingPunct="1">
      <a:defRPr sz="2000" b="1" kern="1200">
        <a:solidFill>
          <a:srgbClr val="33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00"/>
    <a:srgbClr val="0000FF"/>
    <a:srgbClr val="8FE2FF"/>
    <a:srgbClr val="DDDDDD"/>
    <a:srgbClr val="BA4606"/>
    <a:srgbClr val="FF6600"/>
    <a:srgbClr val="FF99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89066" autoAdjust="0"/>
  </p:normalViewPr>
  <p:slideViewPr>
    <p:cSldViewPr>
      <p:cViewPr varScale="1">
        <p:scale>
          <a:sx n="100" d="100"/>
          <a:sy n="100" d="100"/>
        </p:scale>
        <p:origin x="117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16"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796DA9-8B20-4551-A074-B5EB4E167F6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099" name="Rectangle 3">
            <a:extLst>
              <a:ext uri="{FF2B5EF4-FFF2-40B4-BE49-F238E27FC236}">
                <a16:creationId xmlns:a16="http://schemas.microsoft.com/office/drawing/2014/main" id="{17A9E8E8-E725-4543-932F-642930342D26}"/>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0" name="Rectangle 4">
            <a:extLst>
              <a:ext uri="{FF2B5EF4-FFF2-40B4-BE49-F238E27FC236}">
                <a16:creationId xmlns:a16="http://schemas.microsoft.com/office/drawing/2014/main" id="{2C071C50-E59E-48FD-A96C-EE592F6F8C93}"/>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1" name="Rectangle 5">
            <a:extLst>
              <a:ext uri="{FF2B5EF4-FFF2-40B4-BE49-F238E27FC236}">
                <a16:creationId xmlns:a16="http://schemas.microsoft.com/office/drawing/2014/main" id="{19F67E22-F009-4A32-99F6-9069A632694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992B9664-54C6-4FBA-8D11-EFC50B722B8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16189F-1A62-4C2B-82E3-EFA61C1D918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5" name="Rectangle 3">
            <a:extLst>
              <a:ext uri="{FF2B5EF4-FFF2-40B4-BE49-F238E27FC236}">
                <a16:creationId xmlns:a16="http://schemas.microsoft.com/office/drawing/2014/main" id="{654F6966-257A-4DF6-BD39-D22D96C1805D}"/>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14340" name="Rectangle 4">
            <a:extLst>
              <a:ext uri="{FF2B5EF4-FFF2-40B4-BE49-F238E27FC236}">
                <a16:creationId xmlns:a16="http://schemas.microsoft.com/office/drawing/2014/main" id="{FC722059-D7F9-41B3-AFA3-4008484B6284}"/>
              </a:ext>
            </a:extLst>
          </p:cNvPr>
          <p:cNvSpPr>
            <a:spLocks noGrp="1" noRot="1" noChangeAspect="1" noChangeArrowheads="1" noTextEdit="1"/>
          </p:cNvSpPr>
          <p:nvPr>
            <p:ph type="sldImg" idx="2"/>
          </p:nvPr>
        </p:nvSpPr>
        <p:spPr bwMode="auto">
          <a:xfrm>
            <a:off x="461963" y="722313"/>
            <a:ext cx="6392862" cy="3597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E2474FA-2CB3-4A67-84D6-AA6C441C68A1}"/>
              </a:ext>
            </a:extLst>
          </p:cNvPr>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D6E67DD-F7C3-453E-80CB-17CEB6E1260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9" name="Rectangle 7">
            <a:extLst>
              <a:ext uri="{FF2B5EF4-FFF2-40B4-BE49-F238E27FC236}">
                <a16:creationId xmlns:a16="http://schemas.microsoft.com/office/drawing/2014/main" id="{8861891D-1799-426B-986E-18E044B1563F}"/>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F14421D1-C6F8-4C52-865E-7121A99DC4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5610734-E5E5-4E17-A4FD-B04790178F2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76F503D-F0AF-49B7-9A2C-9878DCA1C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FE8CADDE-7A6E-4A8F-85D5-05CC180F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DB2CFA49-E4A0-4AB2-968D-A2751351E57F}" type="slidenum">
              <a:rPr lang="en-US" altLang="en-US" sz="1300" b="0">
                <a:solidFill>
                  <a:schemeClr val="tx1"/>
                </a:solidFill>
              </a:rPr>
              <a:pPr/>
              <a:t>1</a:t>
            </a:fld>
            <a:endParaRPr lang="en-US" altLang="en-US" sz="13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4</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1619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8</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9930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11</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7430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17</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3008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30</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7755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36</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2290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BB19A2E-A56B-4320-A315-68C84F4295CF}"/>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A1CD41D8-3773-460A-9ADB-9470DF295A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3163418A-D456-41BE-9E50-FEBCA33C9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B595799C-B405-4D08-9FA9-B7BD6CE3965B}" type="slidenum">
              <a:rPr lang="en-US" altLang="en-US" sz="1300" b="0">
                <a:solidFill>
                  <a:schemeClr val="tx1"/>
                </a:solidFill>
              </a:rPr>
              <a:pPr/>
              <a:t>50</a:t>
            </a:fld>
            <a:endParaRPr lang="en-US" altLang="en-US" sz="13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0AA26D42-FA7D-C2B2-DF7B-1711AD75A9D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3" name="TextBox 11">
            <a:extLst>
              <a:ext uri="{FF2B5EF4-FFF2-40B4-BE49-F238E27FC236}">
                <a16:creationId xmlns:a16="http://schemas.microsoft.com/office/drawing/2014/main" id="{D443F817-D2D2-8B13-138A-2F53E676FD44}"/>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4" name="Picture 54" descr="Logo moi">
            <a:extLst>
              <a:ext uri="{FF2B5EF4-FFF2-40B4-BE49-F238E27FC236}">
                <a16:creationId xmlns:a16="http://schemas.microsoft.com/office/drawing/2014/main" id="{801ECE4D-E271-7D33-D2E6-9B24A3A3E3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712060" cy="108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5">
            <a:extLst>
              <a:ext uri="{FF2B5EF4-FFF2-40B4-BE49-F238E27FC236}">
                <a16:creationId xmlns:a16="http://schemas.microsoft.com/office/drawing/2014/main" id="{15E85A1C-B387-DD8B-06E8-DBE87AB73B9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 name="Line 56">
            <a:extLst>
              <a:ext uri="{FF2B5EF4-FFF2-40B4-BE49-F238E27FC236}">
                <a16:creationId xmlns:a16="http://schemas.microsoft.com/office/drawing/2014/main" id="{DDFF765B-61D7-1EF7-9D94-3B10CB3A632E}"/>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 name="Text Box 59">
            <a:extLst>
              <a:ext uri="{FF2B5EF4-FFF2-40B4-BE49-F238E27FC236}">
                <a16:creationId xmlns:a16="http://schemas.microsoft.com/office/drawing/2014/main" id="{C492B9EC-545A-74E2-3597-CE4F6865CC1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2052" name="Rectangle 4"/>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8" name="Picture 7">
            <a:extLst>
              <a:ext uri="{FF2B5EF4-FFF2-40B4-BE49-F238E27FC236}">
                <a16:creationId xmlns:a16="http://schemas.microsoft.com/office/drawing/2014/main" id="{21434247-5982-8C3D-604E-4ADB92551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2772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1ED3D-A360-2264-5159-180DBE74DAE4}"/>
              </a:ext>
            </a:extLst>
          </p:cNvPr>
          <p:cNvSpPr txBox="1"/>
          <p:nvPr userDrawn="1"/>
        </p:nvSpPr>
        <p:spPr>
          <a:xfrm>
            <a:off x="2946400" y="6596064"/>
            <a:ext cx="6502400" cy="261937"/>
          </a:xfrm>
          <a:prstGeom prst="rect">
            <a:avLst/>
          </a:prstGeom>
          <a:noFill/>
        </p:spPr>
        <p:txBody>
          <a:bodyPr>
            <a:spAutoFit/>
          </a:bodyPr>
          <a:lstStyle/>
          <a:p>
            <a:pPr algn="ctr">
              <a:defRPr/>
            </a:pPr>
            <a:r>
              <a:rPr lang="en-US" sz="1050" b="0" dirty="0"/>
              <a:t>Fundamentals of Python - </a:t>
            </a:r>
            <a:r>
              <a:rPr lang="en-US" sz="1050" b="0" dirty="0" err="1"/>
              <a:t>Lập</a:t>
            </a:r>
            <a:r>
              <a:rPr lang="en-US" sz="1050" b="0" dirty="0"/>
              <a:t> </a:t>
            </a:r>
            <a:r>
              <a:rPr lang="en-US" sz="1050" b="0" dirty="0" err="1"/>
              <a:t>trình</a:t>
            </a:r>
            <a:r>
              <a:rPr lang="en-US" sz="1050" b="0" dirty="0"/>
              <a:t> Python </a:t>
            </a:r>
            <a:r>
              <a:rPr lang="en-US" sz="1050" b="0" dirty="0" err="1"/>
              <a:t>cơ</a:t>
            </a:r>
            <a:r>
              <a:rPr lang="en-US" sz="1050" b="0" dirty="0"/>
              <a:t> </a:t>
            </a:r>
            <a:r>
              <a:rPr lang="en-US" sz="1050" b="0" dirty="0" err="1"/>
              <a:t>bản</a:t>
            </a:r>
            <a:endParaRPr lang="en-US" sz="1050" b="0" dirty="0"/>
          </a:p>
        </p:txBody>
      </p:sp>
      <p:sp>
        <p:nvSpPr>
          <p:cNvPr id="2" name="Title 1"/>
          <p:cNvSpPr>
            <a:spLocks noGrp="1"/>
          </p:cNvSpPr>
          <p:nvPr>
            <p:ph type="title"/>
          </p:nvPr>
        </p:nvSpPr>
        <p:spPr/>
        <p:txBody>
          <a:bodyPr/>
          <a:lstStyle>
            <a:lvl1pPr>
              <a:defRPr sz="2400"/>
            </a:lvl1pPr>
          </a:lstStyle>
          <a:p>
            <a:endParaRPr lang="en-US" dirty="0"/>
          </a:p>
        </p:txBody>
      </p:sp>
      <p:sp>
        <p:nvSpPr>
          <p:cNvPr id="7" name="Rectangle 4"/>
          <p:cNvSpPr>
            <a:spLocks noGrp="1" noChangeArrowheads="1"/>
          </p:cNvSpPr>
          <p:nvPr>
            <p:ph idx="1"/>
          </p:nvPr>
        </p:nvSpPr>
        <p:spPr bwMode="auto">
          <a:xfrm>
            <a:off x="431802" y="1196182"/>
            <a:ext cx="10560049" cy="5184775"/>
          </a:xfrm>
          <a:prstGeom prst="rect">
            <a:avLst/>
          </a:prstGeom>
          <a:noFill/>
          <a:ln>
            <a:noFill/>
          </a:ln>
          <a:effectLst/>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altLang="en-US" noProof="0" dirty="0"/>
          </a:p>
        </p:txBody>
      </p:sp>
      <p:sp>
        <p:nvSpPr>
          <p:cNvPr id="5" name="TextBox 4">
            <a:extLst>
              <a:ext uri="{FF2B5EF4-FFF2-40B4-BE49-F238E27FC236}">
                <a16:creationId xmlns:a16="http://schemas.microsoft.com/office/drawing/2014/main" id="{A6649C0B-0B51-2DC5-2AB0-C70693D8EAB7}"/>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104192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431800" y="1124546"/>
            <a:ext cx="5304160"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12368" y="1124545"/>
            <a:ext cx="5179483"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05CC2B4D-6351-EFE1-762E-072F42C5B0EF}"/>
              </a:ext>
            </a:extLst>
          </p:cNvPr>
          <p:cNvSpPr>
            <a:spLocks noGrp="1" noChangeArrowheads="1"/>
          </p:cNvSpPr>
          <p:nvPr>
            <p:ph type="ftr" sz="quarter" idx="10"/>
          </p:nvPr>
        </p:nvSpPr>
        <p:spPr>
          <a:ln/>
        </p:spPr>
        <p:txBody>
          <a:bodyPr/>
          <a:lstStyle>
            <a:lvl1pPr>
              <a:defRPr/>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p:txBody>
      </p:sp>
      <p:sp>
        <p:nvSpPr>
          <p:cNvPr id="7" name="TextBox 6">
            <a:extLst>
              <a:ext uri="{FF2B5EF4-FFF2-40B4-BE49-F238E27FC236}">
                <a16:creationId xmlns:a16="http://schemas.microsoft.com/office/drawing/2014/main" id="{0E14FC7B-138D-9BBB-5D43-11F2B88DB261}"/>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261754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B653D68B-0929-AE57-8B49-C4711A0E3C5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10" name="TextBox 11">
            <a:extLst>
              <a:ext uri="{FF2B5EF4-FFF2-40B4-BE49-F238E27FC236}">
                <a16:creationId xmlns:a16="http://schemas.microsoft.com/office/drawing/2014/main" id="{AD28B72C-54E9-1D40-66B4-B6282C403759}"/>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11" name="Picture 54" descr="Logo moi">
            <a:extLst>
              <a:ext uri="{FF2B5EF4-FFF2-40B4-BE49-F238E27FC236}">
                <a16:creationId xmlns:a16="http://schemas.microsoft.com/office/drawing/2014/main" id="{A0A2E3EF-F0B5-9686-9CB9-FB005849DB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9" y="42864"/>
            <a:ext cx="1596882" cy="108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5">
            <a:extLst>
              <a:ext uri="{FF2B5EF4-FFF2-40B4-BE49-F238E27FC236}">
                <a16:creationId xmlns:a16="http://schemas.microsoft.com/office/drawing/2014/main" id="{EDEAB470-CC57-AFF6-C6CD-519F321CC0AD}"/>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6" name="Line 56">
            <a:extLst>
              <a:ext uri="{FF2B5EF4-FFF2-40B4-BE49-F238E27FC236}">
                <a16:creationId xmlns:a16="http://schemas.microsoft.com/office/drawing/2014/main" id="{677DBE2A-4814-23E7-A5C0-74D79C0F82C3}"/>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 name="Text Box 59">
            <a:extLst>
              <a:ext uri="{FF2B5EF4-FFF2-40B4-BE49-F238E27FC236}">
                <a16:creationId xmlns:a16="http://schemas.microsoft.com/office/drawing/2014/main" id="{7A47CEF4-5DCE-56E4-0E26-4B180668BA8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18" name="Rectangle 4">
            <a:extLst>
              <a:ext uri="{FF2B5EF4-FFF2-40B4-BE49-F238E27FC236}">
                <a16:creationId xmlns:a16="http://schemas.microsoft.com/office/drawing/2014/main" id="{96347B6C-1E98-0F98-BB51-D9F00C8AC34D}"/>
              </a:ext>
            </a:extLst>
          </p:cNvPr>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19" name="Picture 18">
            <a:extLst>
              <a:ext uri="{FF2B5EF4-FFF2-40B4-BE49-F238E27FC236}">
                <a16:creationId xmlns:a16="http://schemas.microsoft.com/office/drawing/2014/main" id="{18E28B21-B7A0-4C5A-5AEE-80DCF45F23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284575953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6B5DACA-ED6F-5010-AD05-301C0BFB0AE5}"/>
              </a:ext>
            </a:extLst>
          </p:cNvPr>
          <p:cNvSpPr>
            <a:spLocks noGrp="1" noChangeArrowheads="1"/>
          </p:cNvSpPr>
          <p:nvPr>
            <p:ph type="body" idx="1"/>
          </p:nvPr>
        </p:nvSpPr>
        <p:spPr bwMode="auto">
          <a:xfrm>
            <a:off x="431800" y="1112044"/>
            <a:ext cx="10560051"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endParaRPr lang="en-US" altLang="en-US" dirty="0"/>
          </a:p>
        </p:txBody>
      </p:sp>
      <p:sp>
        <p:nvSpPr>
          <p:cNvPr id="1027" name="Rectangle 3">
            <a:extLst>
              <a:ext uri="{FF2B5EF4-FFF2-40B4-BE49-F238E27FC236}">
                <a16:creationId xmlns:a16="http://schemas.microsoft.com/office/drawing/2014/main" id="{01B0E640-96B9-5109-CA03-0F6AA5FA322C}"/>
              </a:ext>
            </a:extLst>
          </p:cNvPr>
          <p:cNvSpPr>
            <a:spLocks noGrp="1" noChangeArrowheads="1"/>
          </p:cNvSpPr>
          <p:nvPr>
            <p:ph type="title"/>
          </p:nvPr>
        </p:nvSpPr>
        <p:spPr bwMode="auto">
          <a:xfrm>
            <a:off x="431800" y="188913"/>
            <a:ext cx="10560051"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id="{547F2484-DE2E-AE04-8BBD-0E0F6BD93471}"/>
              </a:ext>
            </a:extLst>
          </p:cNvPr>
          <p:cNvSpPr>
            <a:spLocks noGrp="1" noChangeArrowheads="1"/>
          </p:cNvSpPr>
          <p:nvPr>
            <p:ph type="ftr" sz="quarter" idx="3"/>
          </p:nvPr>
        </p:nvSpPr>
        <p:spPr bwMode="auto">
          <a:xfrm>
            <a:off x="914400" y="6597650"/>
            <a:ext cx="10077451" cy="2159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ctr">
              <a:spcBef>
                <a:spcPct val="0"/>
              </a:spcBef>
              <a:buClrTx/>
              <a:buSzTx/>
              <a:buFontTx/>
              <a:buNone/>
              <a:defRPr sz="1200" b="0"/>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a:p>
            <a:pPr>
              <a:defRPr/>
            </a:pPr>
            <a:endParaRPr lang="en-US" altLang="en-US" dirty="0"/>
          </a:p>
        </p:txBody>
      </p:sp>
      <p:sp>
        <p:nvSpPr>
          <p:cNvPr id="2" name="Line 40">
            <a:extLst>
              <a:ext uri="{FF2B5EF4-FFF2-40B4-BE49-F238E27FC236}">
                <a16:creationId xmlns:a16="http://schemas.microsoft.com/office/drawing/2014/main" id="{C8817B4F-1717-F71B-E7C6-57D8A63DE18C}"/>
              </a:ext>
            </a:extLst>
          </p:cNvPr>
          <p:cNvSpPr>
            <a:spLocks noChangeShapeType="1"/>
          </p:cNvSpPr>
          <p:nvPr/>
        </p:nvSpPr>
        <p:spPr bwMode="auto">
          <a:xfrm>
            <a:off x="436034" y="1052513"/>
            <a:ext cx="10699751" cy="0"/>
          </a:xfrm>
          <a:prstGeom prst="line">
            <a:avLst/>
          </a:prstGeom>
          <a:noFill/>
          <a:ln w="3810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 name="Date Placeholder 3">
            <a:extLst>
              <a:ext uri="{FF2B5EF4-FFF2-40B4-BE49-F238E27FC236}">
                <a16:creationId xmlns:a16="http://schemas.microsoft.com/office/drawing/2014/main" id="{864C266C-4A3D-19A2-7727-7951E20D3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B503C-7B01-4434-8F9F-F81B2B853C81}" type="datetimeFigureOut">
              <a:rPr lang="en-US" smtClean="0"/>
              <a:t>09-Nov-22</a:t>
            </a:fld>
            <a:endParaRPr lang="en-US" dirty="0"/>
          </a:p>
        </p:txBody>
      </p:sp>
      <p:sp>
        <p:nvSpPr>
          <p:cNvPr id="5" name="TextBox 4">
            <a:extLst>
              <a:ext uri="{FF2B5EF4-FFF2-40B4-BE49-F238E27FC236}">
                <a16:creationId xmlns:a16="http://schemas.microsoft.com/office/drawing/2014/main" id="{31705A81-A463-9A3A-DDD1-37B39EAC3F1F}"/>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pic>
        <p:nvPicPr>
          <p:cNvPr id="6" name="Picture 5">
            <a:extLst>
              <a:ext uri="{FF2B5EF4-FFF2-40B4-BE49-F238E27FC236}">
                <a16:creationId xmlns:a16="http://schemas.microsoft.com/office/drawing/2014/main" id="{6B2D73B3-9016-D1BD-9E09-005B3355E1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92948" y="192016"/>
            <a:ext cx="787382" cy="860497"/>
          </a:xfrm>
          <a:prstGeom prst="rect">
            <a:avLst/>
          </a:prstGeom>
        </p:spPr>
      </p:pic>
      <p:pic>
        <p:nvPicPr>
          <p:cNvPr id="7" name="Picture 75" descr="Logo T3H">
            <a:extLst>
              <a:ext uri="{FF2B5EF4-FFF2-40B4-BE49-F238E27FC236}">
                <a16:creationId xmlns:a16="http://schemas.microsoft.com/office/drawing/2014/main" id="{8E7D2241-4212-5237-2E1E-93F767C7A5B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418" y="6335742"/>
            <a:ext cx="452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941700"/>
      </p:ext>
    </p:extLst>
  </p:cSld>
  <p:clrMap bg1="lt1" tx1="dk1" bg2="lt2" tx2="dk2" accent1="accent1" accent2="accent2" accent3="accent3" accent4="accent4" accent5="accent5" accent6="accent6" hlink="hlink" folHlink="folHlink"/>
  <p:sldLayoutIdLst>
    <p:sldLayoutId id="2147484959" r:id="rId1"/>
    <p:sldLayoutId id="2147484960" r:id="rId2"/>
    <p:sldLayoutId id="2147484961" r:id="rId3"/>
    <p:sldLayoutId id="2147484962" r:id="rId4"/>
  </p:sldLayoutIdLst>
  <p:hf sldNum="0" hdr="0" ftr="0" dt="0"/>
  <p:txStyles>
    <p:title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p:titleStyle>
    <p:bodyStyle>
      <a:lvl1pPr marL="342900" indent="-342900" algn="l" rtl="0" eaLnBrk="0" fontAlgn="base" hangingPunct="0">
        <a:lnSpc>
          <a:spcPct val="150000"/>
        </a:lnSpc>
        <a:spcBef>
          <a:spcPct val="125000"/>
        </a:spcBef>
        <a:spcAft>
          <a:spcPct val="0"/>
        </a:spcAft>
        <a:buClr>
          <a:schemeClr val="tx2"/>
        </a:buClr>
        <a:buSzPct val="90000"/>
        <a:buFont typeface="Wingdings" panose="05000000000000000000" pitchFamily="2" charset="2"/>
        <a:buChar char="q"/>
        <a:defRPr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4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a:extLst>
              <a:ext uri="{FF2B5EF4-FFF2-40B4-BE49-F238E27FC236}">
                <a16:creationId xmlns:a16="http://schemas.microsoft.com/office/drawing/2014/main" id="{7C44E336-B50A-4A3D-ACC2-9DF5B0F35F5E}"/>
              </a:ext>
            </a:extLst>
          </p:cNvPr>
          <p:cNvSpPr>
            <a:spLocks noGrp="1" noChangeArrowheads="1"/>
          </p:cNvSpPr>
          <p:nvPr>
            <p:ph type="subTitle" sz="quarter" idx="1"/>
          </p:nvPr>
        </p:nvSpPr>
        <p:spPr/>
        <p:txBody>
          <a:bodyPr/>
          <a:lstStyle/>
          <a:p>
            <a:r>
              <a:rPr lang="en-US" altLang="en-US" dirty="0" err="1"/>
              <a:t>Phòng</a:t>
            </a:r>
            <a:r>
              <a:rPr lang="en-US" altLang="en-US" dirty="0"/>
              <a:t> </a:t>
            </a:r>
            <a:r>
              <a:rPr lang="en-US" altLang="en-US" dirty="0" err="1"/>
              <a:t>Lập</a:t>
            </a:r>
            <a:r>
              <a:rPr lang="en-US" altLang="en-US" dirty="0"/>
              <a:t> </a:t>
            </a:r>
            <a:r>
              <a:rPr lang="en-US" altLang="en-US" dirty="0" err="1"/>
              <a:t>Trình</a:t>
            </a:r>
            <a:r>
              <a:rPr lang="en-US" altLang="en-US" dirty="0"/>
              <a:t> - </a:t>
            </a:r>
            <a:r>
              <a:rPr lang="en-US" altLang="en-US" dirty="0" err="1"/>
              <a:t>Mạng</a:t>
            </a:r>
            <a:endParaRPr lang="en-US" altLang="en-US" dirty="0"/>
          </a:p>
        </p:txBody>
      </p:sp>
      <p:sp>
        <p:nvSpPr>
          <p:cNvPr id="3" name="Rectangle 4">
            <a:extLst>
              <a:ext uri="{FF2B5EF4-FFF2-40B4-BE49-F238E27FC236}">
                <a16:creationId xmlns:a16="http://schemas.microsoft.com/office/drawing/2014/main" id="{DEB436C5-2225-A75F-159A-13D33733E7F7}"/>
              </a:ext>
            </a:extLst>
          </p:cNvPr>
          <p:cNvSpPr txBox="1">
            <a:spLocks noChangeArrowheads="1"/>
          </p:cNvSpPr>
          <p:nvPr/>
        </p:nvSpPr>
        <p:spPr bwMode="auto">
          <a:xfrm>
            <a:off x="2599443" y="2161399"/>
            <a:ext cx="72167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lgn="r" eaLnBrk="1" hangingPunct="1">
              <a:lnSpc>
                <a:spcPct val="150000"/>
              </a:lnSpc>
            </a:pPr>
            <a:r>
              <a:rPr lang="en-US" altLang="en-US" sz="2800" kern="0" dirty="0" err="1">
                <a:latin typeface="Tahoma" panose="020B0604030504040204" pitchFamily="34" charset="0"/>
                <a:ea typeface="Tahoma" panose="020B0604030504040204" pitchFamily="34" charset="0"/>
                <a:cs typeface="Tahoma" panose="020B0604030504040204" pitchFamily="34" charset="0"/>
              </a:rPr>
              <a:t>Lập</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trình</a:t>
            </a:r>
            <a:r>
              <a:rPr lang="en-US" altLang="en-US" sz="2800" kern="0" dirty="0">
                <a:latin typeface="Tahoma" panose="020B0604030504040204" pitchFamily="34" charset="0"/>
                <a:ea typeface="Tahoma" panose="020B0604030504040204" pitchFamily="34" charset="0"/>
                <a:cs typeface="Tahoma" panose="020B0604030504040204" pitchFamily="34" charset="0"/>
              </a:rPr>
              <a:t> Python </a:t>
            </a:r>
            <a:r>
              <a:rPr lang="en-US" altLang="en-US" sz="2800" kern="0" dirty="0" err="1">
                <a:latin typeface="Tahoma" panose="020B0604030504040204" pitchFamily="34" charset="0"/>
                <a:ea typeface="Tahoma" panose="020B0604030504040204" pitchFamily="34" charset="0"/>
                <a:cs typeface="Tahoma" panose="020B0604030504040204" pitchFamily="34" charset="0"/>
              </a:rPr>
              <a:t>cơ</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bản</a:t>
            </a:r>
            <a:br>
              <a:rPr lang="en-US" altLang="en-US" kern="0" dirty="0">
                <a:solidFill>
                  <a:srgbClr val="FF00FF"/>
                </a:solidFill>
                <a:latin typeface="Tahoma" panose="020B0604030504040204" pitchFamily="34" charset="0"/>
                <a:ea typeface="Tahoma" panose="020B0604030504040204" pitchFamily="34" charset="0"/>
                <a:cs typeface="Tahoma" panose="020B0604030504040204" pitchFamily="34" charset="0"/>
              </a:rPr>
            </a:b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Bài</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8: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Phương</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thức</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Hàm</a:t>
            </a:r>
            <a:endParaRPr lang="en-US" altLang="en-US" kern="0" dirty="0">
              <a:solidFill>
                <a:srgbClr val="FF66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8FA8189B-AEAC-B3EC-EC99-F9B204A48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9369" y="2231688"/>
            <a:ext cx="1222375" cy="122237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Gọi hàm</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Quy ước: </a:t>
            </a:r>
            <a:r>
              <a:rPr lang="vi-VN" altLang="en-US" b="0" dirty="0"/>
              <a:t>Phần khai báo hàm phải nằm trước (bên trên) lời gọi hàm trong chương trình.</a:t>
            </a:r>
            <a:endParaRPr lang="en-US" altLang="en-US" b="0" dirty="0"/>
          </a:p>
          <a:p>
            <a:pPr marL="457200" lvl="1" indent="0">
              <a:buNone/>
            </a:pPr>
            <a:endParaRPr lang="en-US" altLang="en-US" dirty="0"/>
          </a:p>
          <a:p>
            <a:pPr lvl="1"/>
            <a:endParaRPr lang="en-US" altLang="en-US" dirty="0"/>
          </a:p>
        </p:txBody>
      </p:sp>
      <p:pic>
        <p:nvPicPr>
          <p:cNvPr id="3" name="Picture 2">
            <a:extLst>
              <a:ext uri="{FF2B5EF4-FFF2-40B4-BE49-F238E27FC236}">
                <a16:creationId xmlns:a16="http://schemas.microsoft.com/office/drawing/2014/main" id="{5CA22D04-5460-4200-B0B2-65F1DC2655A3}"/>
              </a:ext>
            </a:extLst>
          </p:cNvPr>
          <p:cNvPicPr>
            <a:picLocks noChangeAspect="1"/>
          </p:cNvPicPr>
          <p:nvPr/>
        </p:nvPicPr>
        <p:blipFill>
          <a:blip r:embed="rId3"/>
          <a:stretch>
            <a:fillRect/>
          </a:stretch>
        </p:blipFill>
        <p:spPr>
          <a:xfrm>
            <a:off x="911423" y="1772816"/>
            <a:ext cx="4082793" cy="2233165"/>
          </a:xfrm>
          <a:prstGeom prst="rect">
            <a:avLst/>
          </a:prstGeom>
        </p:spPr>
      </p:pic>
      <p:pic>
        <p:nvPicPr>
          <p:cNvPr id="5" name="Picture 4">
            <a:extLst>
              <a:ext uri="{FF2B5EF4-FFF2-40B4-BE49-F238E27FC236}">
                <a16:creationId xmlns:a16="http://schemas.microsoft.com/office/drawing/2014/main" id="{B294012B-69F4-457B-8290-6FB78CB982DD}"/>
              </a:ext>
            </a:extLst>
          </p:cNvPr>
          <p:cNvPicPr>
            <a:picLocks noChangeAspect="1"/>
          </p:cNvPicPr>
          <p:nvPr/>
        </p:nvPicPr>
        <p:blipFill>
          <a:blip r:embed="rId4"/>
          <a:stretch>
            <a:fillRect/>
          </a:stretch>
        </p:blipFill>
        <p:spPr>
          <a:xfrm>
            <a:off x="983431" y="4292526"/>
            <a:ext cx="5400601" cy="1416334"/>
          </a:xfrm>
          <a:prstGeom prst="rect">
            <a:avLst/>
          </a:prstGeom>
        </p:spPr>
      </p:pic>
    </p:spTree>
    <p:custDataLst>
      <p:tags r:id="rId1"/>
    </p:custDataLst>
    <p:extLst>
      <p:ext uri="{BB962C8B-B14F-4D97-AF65-F5344CB8AC3E}">
        <p14:creationId xmlns:p14="http://schemas.microsoft.com/office/powerpoint/2010/main" val="39697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nghĩa</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Khai</a:t>
            </a:r>
            <a:r>
              <a:rPr lang="en-US" dirty="0">
                <a:solidFill>
                  <a:schemeClr val="bg1">
                    <a:lumMod val="50000"/>
                  </a:schemeClr>
                </a:solidFill>
              </a:rPr>
              <a:t> </a:t>
            </a:r>
            <a:r>
              <a:rPr lang="en-US" dirty="0" err="1">
                <a:solidFill>
                  <a:schemeClr val="bg1">
                    <a:lumMod val="50000"/>
                  </a:schemeClr>
                </a:solidFill>
              </a:rPr>
              <a:t>báo</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xây</a:t>
            </a:r>
            <a:r>
              <a:rPr lang="en-US" dirty="0">
                <a:solidFill>
                  <a:schemeClr val="bg1">
                    <a:lumMod val="50000"/>
                  </a:schemeClr>
                </a:solidFill>
              </a:rPr>
              <a:t> </a:t>
            </a:r>
            <a:r>
              <a:rPr lang="en-US" dirty="0" err="1">
                <a:solidFill>
                  <a:schemeClr val="bg1">
                    <a:lumMod val="50000"/>
                  </a:schemeClr>
                </a:solidFill>
              </a:rPr>
              <a:t>dựng</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Gọi</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t>Tầm</a:t>
            </a:r>
            <a:r>
              <a:rPr lang="en-US" dirty="0"/>
              <a:t> </a:t>
            </a:r>
            <a:r>
              <a:rPr lang="en-US" dirty="0" err="1"/>
              <a:t>vực</a:t>
            </a:r>
            <a:r>
              <a:rPr lang="en-US" dirty="0"/>
              <a:t> </a:t>
            </a:r>
            <a:r>
              <a:rPr lang="en-US" dirty="0" err="1"/>
              <a:t>của</a:t>
            </a:r>
            <a:r>
              <a:rPr lang="en-US" dirty="0"/>
              <a:t> </a:t>
            </a:r>
            <a:r>
              <a:rPr lang="en-US" dirty="0" err="1"/>
              <a:t>biến</a:t>
            </a:r>
            <a:endParaRPr lang="en-US" dirty="0"/>
          </a:p>
          <a:p>
            <a:pPr marL="450850">
              <a:lnSpc>
                <a:spcPct val="100000"/>
              </a:lnSpc>
              <a:buFont typeface="+mj-lt"/>
              <a:buAutoNum type="arabicPeriod"/>
            </a:pPr>
            <a:r>
              <a:rPr lang="en-US" dirty="0" err="1">
                <a:solidFill>
                  <a:schemeClr val="bg1">
                    <a:lumMod val="50000"/>
                  </a:schemeClr>
                </a:solidFill>
              </a:rPr>
              <a:t>Tham</a:t>
            </a:r>
            <a:r>
              <a:rPr lang="en-US" dirty="0">
                <a:solidFill>
                  <a:schemeClr val="bg1">
                    <a:lumMod val="50000"/>
                  </a:schemeClr>
                </a:solidFill>
              </a:rPr>
              <a:t> </a:t>
            </a:r>
            <a:r>
              <a:rPr lang="en-US" dirty="0" err="1">
                <a:solidFill>
                  <a:schemeClr val="bg1">
                    <a:lumMod val="50000"/>
                  </a:schemeClr>
                </a:solidFill>
              </a:rPr>
              <a:t>số</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Hàm</a:t>
            </a:r>
            <a:r>
              <a:rPr lang="en-US" dirty="0">
                <a:solidFill>
                  <a:schemeClr val="bg1">
                    <a:lumMod val="50000"/>
                  </a:schemeClr>
                </a:solidFill>
              </a:rPr>
              <a:t> </a:t>
            </a:r>
            <a:r>
              <a:rPr lang="en-US" dirty="0" err="1">
                <a:solidFill>
                  <a:schemeClr val="bg1">
                    <a:lumMod val="50000"/>
                  </a:schemeClr>
                </a:solidFill>
              </a:rPr>
              <a:t>ẩn</a:t>
            </a:r>
            <a:r>
              <a:rPr lang="en-US" dirty="0">
                <a:solidFill>
                  <a:schemeClr val="bg1">
                    <a:lumMod val="50000"/>
                  </a:schemeClr>
                </a:solidFill>
              </a:rPr>
              <a:t> </a:t>
            </a:r>
            <a:r>
              <a:rPr lang="en-US" dirty="0" err="1">
                <a:solidFill>
                  <a:schemeClr val="bg1">
                    <a:lumMod val="50000"/>
                  </a:schemeClr>
                </a:solidFill>
              </a:rPr>
              <a:t>danh</a:t>
            </a:r>
            <a:endParaRPr lang="en-US" dirty="0">
              <a:solidFill>
                <a:schemeClr val="bg1">
                  <a:lumMod val="50000"/>
                </a:schemeClr>
              </a:solidFill>
            </a:endParaRPr>
          </a:p>
          <a:p>
            <a:pPr marL="450850">
              <a:lnSpc>
                <a:spcPct val="100000"/>
              </a:lnSpc>
              <a:buFont typeface="+mj-lt"/>
              <a:buAutoNum type="arabicPeriod"/>
            </a:pPr>
            <a:r>
              <a:rPr lang="en-US" dirty="0">
                <a:solidFill>
                  <a:schemeClr val="bg1">
                    <a:lumMod val="50000"/>
                  </a:schemeClr>
                </a:solidFill>
              </a:rPr>
              <a:t>Built-in Functions</a:t>
            </a:r>
          </a:p>
        </p:txBody>
      </p:sp>
    </p:spTree>
    <p:custDataLst>
      <p:tags r:id="rId1"/>
    </p:custDataLst>
    <p:extLst>
      <p:ext uri="{BB962C8B-B14F-4D97-AF65-F5344CB8AC3E}">
        <p14:creationId xmlns:p14="http://schemas.microsoft.com/office/powerpoint/2010/main" val="87993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Tầm vực của biến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Biến toàn cục </a:t>
            </a:r>
            <a:r>
              <a:rPr lang="vi-VN" altLang="en-US" b="0" dirty="0"/>
              <a:t>(global variable)</a:t>
            </a:r>
            <a:r>
              <a:rPr lang="en-US" altLang="en-US" b="0" dirty="0"/>
              <a:t>:</a:t>
            </a:r>
            <a:r>
              <a:rPr lang="vi-VN" altLang="en-US" b="0" dirty="0"/>
              <a:t> có thể được truy cập trên toàn chương trình của tất cả các function</a:t>
            </a:r>
            <a:r>
              <a:rPr lang="en-US" altLang="en-US" b="0" dirty="0"/>
              <a:t>.</a:t>
            </a:r>
            <a:endParaRPr lang="vi-VN" altLang="en-US" b="0" dirty="0"/>
          </a:p>
          <a:p>
            <a:r>
              <a:rPr lang="vi-VN" altLang="en-US" dirty="0"/>
              <a:t>Biến cục bộ (local variable)</a:t>
            </a:r>
            <a:r>
              <a:rPr lang="en-US" altLang="en-US" dirty="0"/>
              <a:t>:</a:t>
            </a:r>
            <a:r>
              <a:rPr lang="vi-VN" altLang="en-US" dirty="0"/>
              <a:t> </a:t>
            </a:r>
            <a:r>
              <a:rPr lang="vi-VN" altLang="en-US" b="0" dirty="0"/>
              <a:t>có thể được truy cập chỉ trong hàm mà biến được khai báo. Khi biến toàn cục và biến cục bộ có trùng tên, biến cục bộ sẽ được ưu tiên sử dụng.</a:t>
            </a:r>
          </a:p>
          <a:p>
            <a:r>
              <a:rPr lang="vi-VN" altLang="en-US" dirty="0"/>
              <a:t>Biến nonlocal: </a:t>
            </a:r>
            <a:r>
              <a:rPr lang="vi-VN" altLang="en-US" b="0" dirty="0"/>
              <a:t>là một biến có tầm vực cao hơn </a:t>
            </a:r>
            <a:r>
              <a:rPr lang="vi-VN" altLang="en-US" b="0" i="1" dirty="0"/>
              <a:t>local</a:t>
            </a:r>
            <a:r>
              <a:rPr lang="vi-VN" altLang="en-US" b="0" dirty="0"/>
              <a:t> và thấp hơn </a:t>
            </a:r>
            <a:r>
              <a:rPr lang="vi-VN" altLang="en-US" b="0" i="1" dirty="0"/>
              <a:t>global</a:t>
            </a:r>
            <a:r>
              <a:rPr lang="vi-VN" altLang="en-US" b="0" dirty="0"/>
              <a:t>. Thường dùng khai báo biến dạng này trong các hàm có chứa hàm con (</a:t>
            </a:r>
            <a:r>
              <a:rPr lang="vi-VN" altLang="en-US" b="0" i="1" dirty="0"/>
              <a:t>sub Function</a:t>
            </a:r>
            <a:r>
              <a:rPr lang="vi-VN" altLang="en-US" b="0" dirty="0"/>
              <a:t>). Khi đó, biến được khai báo </a:t>
            </a:r>
            <a:r>
              <a:rPr lang="vi-VN" altLang="en-US" b="0" i="1" dirty="0"/>
              <a:t>nonlocal</a:t>
            </a:r>
            <a:r>
              <a:rPr lang="vi-VN" altLang="en-US" b="0" dirty="0"/>
              <a:t> trong sub function, biến này được function ‘</a:t>
            </a:r>
            <a:r>
              <a:rPr lang="vi-VN" altLang="en-US" b="0" i="1" dirty="0"/>
              <a:t>nhìn thấy</a:t>
            </a:r>
            <a:r>
              <a:rPr lang="en-US" altLang="en-US" b="0" dirty="0"/>
              <a:t>’</a:t>
            </a:r>
            <a:r>
              <a:rPr lang="vi-VN" altLang="en-US" b="0" dirty="0"/>
              <a:t>, nhưng chương trình chính thì không.</a:t>
            </a:r>
            <a:endParaRPr lang="en-US" altLang="en-US" b="0" dirty="0"/>
          </a:p>
          <a:p>
            <a:pPr lvl="1"/>
            <a:endParaRPr lang="en-US" altLang="en-US" dirty="0"/>
          </a:p>
          <a:p>
            <a:pPr lvl="1"/>
            <a:endParaRPr lang="en-US" altLang="en-US" dirty="0"/>
          </a:p>
          <a:p>
            <a:pPr lvl="1"/>
            <a:endParaRPr lang="en-US" altLang="en-US" dirty="0"/>
          </a:p>
        </p:txBody>
      </p:sp>
    </p:spTree>
    <p:custDataLst>
      <p:tags r:id="rId1"/>
    </p:custDataLst>
    <p:extLst>
      <p:ext uri="{BB962C8B-B14F-4D97-AF65-F5344CB8AC3E}">
        <p14:creationId xmlns:p14="http://schemas.microsoft.com/office/powerpoint/2010/main" val="252087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Tầm vực của biến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Biến toàn cục</a:t>
            </a:r>
            <a:r>
              <a:rPr lang="en-US" altLang="en-US" b="0" dirty="0"/>
              <a:t>:</a:t>
            </a:r>
          </a:p>
          <a:p>
            <a:endParaRPr lang="en-US" altLang="en-US" dirty="0"/>
          </a:p>
          <a:p>
            <a:endParaRPr lang="en-US" altLang="en-US" dirty="0"/>
          </a:p>
          <a:p>
            <a:pPr>
              <a:lnSpc>
                <a:spcPct val="100000"/>
              </a:lnSpc>
            </a:pPr>
            <a:r>
              <a:rPr lang="en-US" altLang="en-US" b="0" dirty="0" err="1"/>
              <a:t>Biến</a:t>
            </a:r>
            <a:r>
              <a:rPr lang="en-US" altLang="en-US" b="0" dirty="0"/>
              <a:t> </a:t>
            </a:r>
            <a:r>
              <a:rPr lang="en-US" altLang="en-US" b="0" dirty="0" err="1"/>
              <a:t>cục</a:t>
            </a:r>
            <a:r>
              <a:rPr lang="en-US" altLang="en-US" b="0" dirty="0"/>
              <a:t> </a:t>
            </a:r>
            <a:r>
              <a:rPr lang="en-US" altLang="en-US" b="0" dirty="0" err="1"/>
              <a:t>bộ</a:t>
            </a:r>
            <a:r>
              <a:rPr lang="en-US" altLang="en-US" b="0" dirty="0"/>
              <a:t>:</a:t>
            </a:r>
          </a:p>
          <a:p>
            <a:pPr lvl="1"/>
            <a:endParaRPr lang="en-US" altLang="en-US" dirty="0"/>
          </a:p>
          <a:p>
            <a:pPr lvl="1"/>
            <a:endParaRPr lang="en-US" altLang="en-US" dirty="0"/>
          </a:p>
        </p:txBody>
      </p:sp>
      <p:pic>
        <p:nvPicPr>
          <p:cNvPr id="3" name="Picture 2">
            <a:extLst>
              <a:ext uri="{FF2B5EF4-FFF2-40B4-BE49-F238E27FC236}">
                <a16:creationId xmlns:a16="http://schemas.microsoft.com/office/drawing/2014/main" id="{57F6D1D8-C8BC-4AF5-8B8C-CDA919E0AF54}"/>
              </a:ext>
            </a:extLst>
          </p:cNvPr>
          <p:cNvPicPr>
            <a:picLocks noChangeAspect="1"/>
          </p:cNvPicPr>
          <p:nvPr/>
        </p:nvPicPr>
        <p:blipFill>
          <a:blip r:embed="rId3"/>
          <a:stretch>
            <a:fillRect/>
          </a:stretch>
        </p:blipFill>
        <p:spPr>
          <a:xfrm>
            <a:off x="5303912" y="5816964"/>
            <a:ext cx="1504399" cy="385743"/>
          </a:xfrm>
          <a:prstGeom prst="rect">
            <a:avLst/>
          </a:prstGeom>
        </p:spPr>
      </p:pic>
      <p:pic>
        <p:nvPicPr>
          <p:cNvPr id="4" name="Picture 3">
            <a:extLst>
              <a:ext uri="{FF2B5EF4-FFF2-40B4-BE49-F238E27FC236}">
                <a16:creationId xmlns:a16="http://schemas.microsoft.com/office/drawing/2014/main" id="{482A75CB-F178-44DE-A756-BBF6B970F300}"/>
              </a:ext>
            </a:extLst>
          </p:cNvPr>
          <p:cNvPicPr>
            <a:picLocks noChangeAspect="1"/>
          </p:cNvPicPr>
          <p:nvPr/>
        </p:nvPicPr>
        <p:blipFill>
          <a:blip r:embed="rId4"/>
          <a:stretch>
            <a:fillRect/>
          </a:stretch>
        </p:blipFill>
        <p:spPr>
          <a:xfrm>
            <a:off x="1204312" y="4257659"/>
            <a:ext cx="3091488" cy="1907645"/>
          </a:xfrm>
          <a:prstGeom prst="rect">
            <a:avLst/>
          </a:prstGeom>
        </p:spPr>
      </p:pic>
      <p:pic>
        <p:nvPicPr>
          <p:cNvPr id="5" name="Picture 4">
            <a:extLst>
              <a:ext uri="{FF2B5EF4-FFF2-40B4-BE49-F238E27FC236}">
                <a16:creationId xmlns:a16="http://schemas.microsoft.com/office/drawing/2014/main" id="{B6AB4458-C6B9-4BA8-BE18-E65D4E2DDCD2}"/>
              </a:ext>
            </a:extLst>
          </p:cNvPr>
          <p:cNvPicPr>
            <a:picLocks noChangeAspect="1"/>
          </p:cNvPicPr>
          <p:nvPr/>
        </p:nvPicPr>
        <p:blipFill>
          <a:blip r:embed="rId5"/>
          <a:stretch>
            <a:fillRect/>
          </a:stretch>
        </p:blipFill>
        <p:spPr>
          <a:xfrm>
            <a:off x="1204311" y="1700808"/>
            <a:ext cx="3149966" cy="1728192"/>
          </a:xfrm>
          <a:prstGeom prst="rect">
            <a:avLst/>
          </a:prstGeom>
        </p:spPr>
      </p:pic>
      <p:pic>
        <p:nvPicPr>
          <p:cNvPr id="6" name="Picture 5">
            <a:extLst>
              <a:ext uri="{FF2B5EF4-FFF2-40B4-BE49-F238E27FC236}">
                <a16:creationId xmlns:a16="http://schemas.microsoft.com/office/drawing/2014/main" id="{59AB3B6D-8062-4AB1-BF46-360CACDCDB67}"/>
              </a:ext>
            </a:extLst>
          </p:cNvPr>
          <p:cNvPicPr>
            <a:picLocks noChangeAspect="1"/>
          </p:cNvPicPr>
          <p:nvPr/>
        </p:nvPicPr>
        <p:blipFill>
          <a:blip r:embed="rId6"/>
          <a:stretch>
            <a:fillRect/>
          </a:stretch>
        </p:blipFill>
        <p:spPr>
          <a:xfrm>
            <a:off x="5303912" y="3068960"/>
            <a:ext cx="1898125" cy="363807"/>
          </a:xfrm>
          <a:prstGeom prst="rect">
            <a:avLst/>
          </a:prstGeom>
        </p:spPr>
      </p:pic>
    </p:spTree>
    <p:custDataLst>
      <p:tags r:id="rId1"/>
    </p:custDataLst>
    <p:extLst>
      <p:ext uri="{BB962C8B-B14F-4D97-AF65-F5344CB8AC3E}">
        <p14:creationId xmlns:p14="http://schemas.microsoft.com/office/powerpoint/2010/main" val="384929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Tầm vực của biến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Từ</a:t>
            </a:r>
            <a:r>
              <a:rPr lang="en-US" altLang="en-US" b="0" dirty="0"/>
              <a:t> </a:t>
            </a:r>
            <a:r>
              <a:rPr lang="en-US" altLang="en-US" b="0" dirty="0" err="1"/>
              <a:t>khóa</a:t>
            </a:r>
            <a:r>
              <a:rPr lang="en-US" altLang="en-US" b="0" dirty="0"/>
              <a:t> </a:t>
            </a:r>
            <a:r>
              <a:rPr lang="en-US" altLang="en-US" dirty="0"/>
              <a:t>global</a:t>
            </a:r>
            <a:r>
              <a:rPr lang="en-US" altLang="en-US" b="0" dirty="0"/>
              <a:t> </a:t>
            </a:r>
            <a:r>
              <a:rPr lang="en-US" altLang="en-US" b="0" dirty="0" err="1"/>
              <a:t>trong</a:t>
            </a:r>
            <a:r>
              <a:rPr lang="en-US" altLang="en-US" b="0" dirty="0"/>
              <a:t> Python:</a:t>
            </a:r>
          </a:p>
          <a:p>
            <a:pPr lvl="1"/>
            <a:r>
              <a:rPr lang="vi-VN" altLang="en-US" dirty="0"/>
              <a:t>Được sử dụng khi cần </a:t>
            </a:r>
            <a:r>
              <a:rPr lang="vi-VN" altLang="en-US" u="sng" dirty="0"/>
              <a:t>thay đổi </a:t>
            </a:r>
            <a:r>
              <a:rPr lang="vi-VN" altLang="en-US" dirty="0"/>
              <a:t>giá trị của </a:t>
            </a:r>
            <a:r>
              <a:rPr lang="vi-VN" altLang="en-US" u="sng" dirty="0"/>
              <a:t>biến toàn cục</a:t>
            </a:r>
            <a:r>
              <a:rPr lang="vi-VN" altLang="en-US" dirty="0"/>
              <a:t> trong thân các hàm. </a:t>
            </a:r>
          </a:p>
          <a:p>
            <a:pPr lvl="1"/>
            <a:r>
              <a:rPr lang="vi-VN" altLang="en-US" dirty="0"/>
              <a:t>Việc sử dụng từ khóa </a:t>
            </a:r>
            <a:r>
              <a:rPr lang="vi-VN" altLang="en-US" b="1" dirty="0"/>
              <a:t>global</a:t>
            </a:r>
            <a:r>
              <a:rPr lang="vi-VN" altLang="en-US" dirty="0"/>
              <a:t> bên ngoài các hàm sẽ không có ý nghĩa.</a:t>
            </a:r>
            <a:endParaRPr lang="en-US" altLang="en-US" dirty="0"/>
          </a:p>
          <a:p>
            <a:r>
              <a:rPr lang="en-US" altLang="en-US" b="0" dirty="0" err="1"/>
              <a:t>Ví</a:t>
            </a:r>
            <a:r>
              <a:rPr lang="en-US" altLang="en-US" b="0" dirty="0"/>
              <a:t> </a:t>
            </a:r>
            <a:r>
              <a:rPr lang="en-US" altLang="en-US" b="0" dirty="0" err="1"/>
              <a:t>dụ</a:t>
            </a:r>
            <a:r>
              <a:rPr lang="en-US" altLang="en-US" b="0" dirty="0"/>
              <a:t>:</a:t>
            </a:r>
          </a:p>
          <a:p>
            <a:endParaRPr lang="en-US" altLang="en-US" dirty="0"/>
          </a:p>
          <a:p>
            <a:endParaRPr lang="en-US" altLang="en-US" dirty="0"/>
          </a:p>
          <a:p>
            <a:endParaRPr lang="en-US" altLang="en-US" dirty="0"/>
          </a:p>
          <a:p>
            <a:endParaRPr lang="en-US" altLang="en-US" dirty="0"/>
          </a:p>
          <a:p>
            <a:pPr lvl="1"/>
            <a:endParaRPr lang="en-US" altLang="en-US" dirty="0"/>
          </a:p>
          <a:p>
            <a:pPr lvl="1"/>
            <a:endParaRPr lang="en-US" altLang="en-US" dirty="0"/>
          </a:p>
        </p:txBody>
      </p:sp>
      <p:pic>
        <p:nvPicPr>
          <p:cNvPr id="2" name="Picture 1">
            <a:extLst>
              <a:ext uri="{FF2B5EF4-FFF2-40B4-BE49-F238E27FC236}">
                <a16:creationId xmlns:a16="http://schemas.microsoft.com/office/drawing/2014/main" id="{AEFFCFB7-7ACA-4049-A469-8440A1B7EDE3}"/>
              </a:ext>
            </a:extLst>
          </p:cNvPr>
          <p:cNvPicPr>
            <a:picLocks noChangeAspect="1"/>
          </p:cNvPicPr>
          <p:nvPr/>
        </p:nvPicPr>
        <p:blipFill>
          <a:blip r:embed="rId3"/>
          <a:stretch>
            <a:fillRect/>
          </a:stretch>
        </p:blipFill>
        <p:spPr>
          <a:xfrm>
            <a:off x="1044894" y="3644801"/>
            <a:ext cx="1697164" cy="1872431"/>
          </a:xfrm>
          <a:prstGeom prst="rect">
            <a:avLst/>
          </a:prstGeom>
        </p:spPr>
      </p:pic>
      <p:pic>
        <p:nvPicPr>
          <p:cNvPr id="8" name="Picture 7">
            <a:extLst>
              <a:ext uri="{FF2B5EF4-FFF2-40B4-BE49-F238E27FC236}">
                <a16:creationId xmlns:a16="http://schemas.microsoft.com/office/drawing/2014/main" id="{1ECA9490-8C2B-4C2E-AF06-467B31F420B4}"/>
              </a:ext>
            </a:extLst>
          </p:cNvPr>
          <p:cNvPicPr>
            <a:picLocks noChangeAspect="1"/>
          </p:cNvPicPr>
          <p:nvPr/>
        </p:nvPicPr>
        <p:blipFill>
          <a:blip r:embed="rId4"/>
          <a:stretch>
            <a:fillRect/>
          </a:stretch>
        </p:blipFill>
        <p:spPr>
          <a:xfrm>
            <a:off x="1104573" y="5732910"/>
            <a:ext cx="382915" cy="288378"/>
          </a:xfrm>
          <a:prstGeom prst="rect">
            <a:avLst/>
          </a:prstGeom>
        </p:spPr>
      </p:pic>
      <p:pic>
        <p:nvPicPr>
          <p:cNvPr id="9" name="Picture 8">
            <a:extLst>
              <a:ext uri="{FF2B5EF4-FFF2-40B4-BE49-F238E27FC236}">
                <a16:creationId xmlns:a16="http://schemas.microsoft.com/office/drawing/2014/main" id="{F2635E9F-C76F-46B6-9586-49D001F3C475}"/>
              </a:ext>
            </a:extLst>
          </p:cNvPr>
          <p:cNvPicPr>
            <a:picLocks noChangeAspect="1"/>
          </p:cNvPicPr>
          <p:nvPr/>
        </p:nvPicPr>
        <p:blipFill>
          <a:blip r:embed="rId5"/>
          <a:stretch>
            <a:fillRect/>
          </a:stretch>
        </p:blipFill>
        <p:spPr>
          <a:xfrm>
            <a:off x="4799855" y="3153890"/>
            <a:ext cx="5544617" cy="2579392"/>
          </a:xfrm>
          <a:prstGeom prst="rect">
            <a:avLst/>
          </a:prstGeom>
        </p:spPr>
      </p:pic>
      <p:pic>
        <p:nvPicPr>
          <p:cNvPr id="10" name="Picture 9">
            <a:extLst>
              <a:ext uri="{FF2B5EF4-FFF2-40B4-BE49-F238E27FC236}">
                <a16:creationId xmlns:a16="http://schemas.microsoft.com/office/drawing/2014/main" id="{9297C789-819F-411A-B8D5-758EF0885579}"/>
              </a:ext>
            </a:extLst>
          </p:cNvPr>
          <p:cNvPicPr>
            <a:picLocks noChangeAspect="1"/>
          </p:cNvPicPr>
          <p:nvPr/>
        </p:nvPicPr>
        <p:blipFill>
          <a:blip r:embed="rId6"/>
          <a:stretch>
            <a:fillRect/>
          </a:stretch>
        </p:blipFill>
        <p:spPr>
          <a:xfrm>
            <a:off x="4822080" y="6007846"/>
            <a:ext cx="360040" cy="301474"/>
          </a:xfrm>
          <a:prstGeom prst="rect">
            <a:avLst/>
          </a:prstGeom>
        </p:spPr>
      </p:pic>
    </p:spTree>
    <p:custDataLst>
      <p:tags r:id="rId1"/>
    </p:custDataLst>
    <p:extLst>
      <p:ext uri="{BB962C8B-B14F-4D97-AF65-F5344CB8AC3E}">
        <p14:creationId xmlns:p14="http://schemas.microsoft.com/office/powerpoint/2010/main" val="4196320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Tầm vực của biến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Từ</a:t>
            </a:r>
            <a:r>
              <a:rPr lang="en-US" altLang="en-US" b="0" dirty="0"/>
              <a:t> </a:t>
            </a:r>
            <a:r>
              <a:rPr lang="en-US" altLang="en-US" b="0" dirty="0" err="1"/>
              <a:t>khóa</a:t>
            </a:r>
            <a:r>
              <a:rPr lang="en-US" altLang="en-US" b="0" dirty="0"/>
              <a:t> </a:t>
            </a:r>
            <a:r>
              <a:rPr lang="en-US" altLang="en-US" dirty="0"/>
              <a:t>global</a:t>
            </a:r>
            <a:r>
              <a:rPr lang="en-US" altLang="en-US" b="0" dirty="0"/>
              <a:t> </a:t>
            </a:r>
            <a:r>
              <a:rPr lang="en-US" altLang="en-US" b="0" dirty="0" err="1"/>
              <a:t>trong</a:t>
            </a:r>
            <a:r>
              <a:rPr lang="en-US" altLang="en-US" b="0" dirty="0"/>
              <a:t> </a:t>
            </a:r>
            <a:r>
              <a:rPr lang="en-US" altLang="en-US" b="0" dirty="0" err="1"/>
              <a:t>các</a:t>
            </a:r>
            <a:r>
              <a:rPr lang="en-US" altLang="en-US" b="0" dirty="0"/>
              <a:t> </a:t>
            </a:r>
            <a:r>
              <a:rPr lang="en-US" altLang="en-US" b="0" dirty="0" err="1"/>
              <a:t>hàm</a:t>
            </a:r>
            <a:r>
              <a:rPr lang="en-US" altLang="en-US" b="0" dirty="0"/>
              <a:t> </a:t>
            </a:r>
            <a:r>
              <a:rPr lang="en-US" altLang="en-US" b="0" dirty="0" err="1"/>
              <a:t>lồng</a:t>
            </a:r>
            <a:r>
              <a:rPr lang="en-US" altLang="en-US" b="0" dirty="0"/>
              <a:t> </a:t>
            </a:r>
            <a:r>
              <a:rPr lang="en-US" altLang="en-US" b="0" dirty="0" err="1"/>
              <a:t>nhau</a:t>
            </a:r>
            <a:r>
              <a:rPr lang="en-US" altLang="en-US" b="0" dirty="0"/>
              <a:t> (nested function):</a:t>
            </a:r>
          </a:p>
          <a:p>
            <a:endParaRPr lang="en-US" altLang="en-US" dirty="0"/>
          </a:p>
          <a:p>
            <a:endParaRPr lang="en-US" altLang="en-US" dirty="0"/>
          </a:p>
          <a:p>
            <a:endParaRPr lang="en-US" altLang="en-US" dirty="0"/>
          </a:p>
          <a:p>
            <a:pPr lvl="1"/>
            <a:endParaRPr lang="en-US" altLang="en-US" dirty="0"/>
          </a:p>
          <a:p>
            <a:pPr lvl="1"/>
            <a:endParaRPr lang="en-US" altLang="en-US" dirty="0"/>
          </a:p>
        </p:txBody>
      </p:sp>
      <p:pic>
        <p:nvPicPr>
          <p:cNvPr id="3" name="Picture 2">
            <a:extLst>
              <a:ext uri="{FF2B5EF4-FFF2-40B4-BE49-F238E27FC236}">
                <a16:creationId xmlns:a16="http://schemas.microsoft.com/office/drawing/2014/main" id="{D98AF4C0-19C2-4BEA-BBDD-5A0B0378F7B0}"/>
              </a:ext>
            </a:extLst>
          </p:cNvPr>
          <p:cNvPicPr>
            <a:picLocks noChangeAspect="1"/>
          </p:cNvPicPr>
          <p:nvPr/>
        </p:nvPicPr>
        <p:blipFill>
          <a:blip r:embed="rId3"/>
          <a:stretch>
            <a:fillRect/>
          </a:stretch>
        </p:blipFill>
        <p:spPr>
          <a:xfrm>
            <a:off x="983433" y="1772817"/>
            <a:ext cx="3674472" cy="3312367"/>
          </a:xfrm>
          <a:prstGeom prst="rect">
            <a:avLst/>
          </a:prstGeom>
        </p:spPr>
      </p:pic>
      <p:pic>
        <p:nvPicPr>
          <p:cNvPr id="4" name="Picture 3">
            <a:extLst>
              <a:ext uri="{FF2B5EF4-FFF2-40B4-BE49-F238E27FC236}">
                <a16:creationId xmlns:a16="http://schemas.microsoft.com/office/drawing/2014/main" id="{49A8BFAA-C1B4-4943-BB97-247958E40804}"/>
              </a:ext>
            </a:extLst>
          </p:cNvPr>
          <p:cNvPicPr>
            <a:picLocks noChangeAspect="1"/>
          </p:cNvPicPr>
          <p:nvPr/>
        </p:nvPicPr>
        <p:blipFill>
          <a:blip r:embed="rId4"/>
          <a:stretch>
            <a:fillRect/>
          </a:stretch>
        </p:blipFill>
        <p:spPr>
          <a:xfrm>
            <a:off x="983433" y="5389532"/>
            <a:ext cx="2664295" cy="705440"/>
          </a:xfrm>
          <a:prstGeom prst="rect">
            <a:avLst/>
          </a:prstGeom>
        </p:spPr>
      </p:pic>
    </p:spTree>
    <p:custDataLst>
      <p:tags r:id="rId1"/>
    </p:custDataLst>
    <p:extLst>
      <p:ext uri="{BB962C8B-B14F-4D97-AF65-F5344CB8AC3E}">
        <p14:creationId xmlns:p14="http://schemas.microsoft.com/office/powerpoint/2010/main" val="898611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Tầm vực của biến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Từ</a:t>
            </a:r>
            <a:r>
              <a:rPr lang="en-US" altLang="en-US" b="0" dirty="0"/>
              <a:t> </a:t>
            </a:r>
            <a:r>
              <a:rPr lang="en-US" altLang="en-US" b="0" dirty="0" err="1"/>
              <a:t>khóa</a:t>
            </a:r>
            <a:r>
              <a:rPr lang="en-US" altLang="en-US" b="0" dirty="0"/>
              <a:t> </a:t>
            </a:r>
            <a:r>
              <a:rPr lang="en-US" altLang="en-US" dirty="0"/>
              <a:t>nonlocal</a:t>
            </a:r>
            <a:r>
              <a:rPr lang="en-US" altLang="en-US" b="0" dirty="0"/>
              <a:t> </a:t>
            </a:r>
            <a:r>
              <a:rPr lang="en-US" altLang="en-US" b="0" dirty="0" err="1"/>
              <a:t>trong</a:t>
            </a:r>
            <a:r>
              <a:rPr lang="en-US" altLang="en-US" b="0" dirty="0"/>
              <a:t> </a:t>
            </a:r>
            <a:r>
              <a:rPr lang="en-US" altLang="en-US" b="0" dirty="0" err="1"/>
              <a:t>các</a:t>
            </a:r>
            <a:r>
              <a:rPr lang="en-US" altLang="en-US" b="0" dirty="0"/>
              <a:t> </a:t>
            </a:r>
            <a:r>
              <a:rPr lang="en-US" altLang="en-US" b="0" dirty="0" err="1"/>
              <a:t>hàm</a:t>
            </a:r>
            <a:r>
              <a:rPr lang="en-US" altLang="en-US" b="0" dirty="0"/>
              <a:t> </a:t>
            </a:r>
            <a:r>
              <a:rPr lang="en-US" altLang="en-US" b="0" dirty="0" err="1"/>
              <a:t>lồng</a:t>
            </a:r>
            <a:r>
              <a:rPr lang="en-US" altLang="en-US" b="0" dirty="0"/>
              <a:t> </a:t>
            </a:r>
            <a:r>
              <a:rPr lang="en-US" altLang="en-US" b="0" dirty="0" err="1"/>
              <a:t>nhau</a:t>
            </a:r>
            <a:r>
              <a:rPr lang="en-US" altLang="en-US" b="0" dirty="0"/>
              <a:t> (nested function):</a:t>
            </a:r>
          </a:p>
          <a:p>
            <a:endParaRPr lang="en-US" altLang="en-US" dirty="0"/>
          </a:p>
          <a:p>
            <a:endParaRPr lang="en-US" altLang="en-US" dirty="0"/>
          </a:p>
          <a:p>
            <a:endParaRPr lang="en-US" altLang="en-US" dirty="0"/>
          </a:p>
          <a:p>
            <a:pPr lvl="1"/>
            <a:endParaRPr lang="en-US" altLang="en-US" dirty="0"/>
          </a:p>
          <a:p>
            <a:pPr lvl="1"/>
            <a:endParaRPr lang="en-US" altLang="en-US" dirty="0"/>
          </a:p>
        </p:txBody>
      </p:sp>
      <p:pic>
        <p:nvPicPr>
          <p:cNvPr id="2" name="Picture 1">
            <a:extLst>
              <a:ext uri="{FF2B5EF4-FFF2-40B4-BE49-F238E27FC236}">
                <a16:creationId xmlns:a16="http://schemas.microsoft.com/office/drawing/2014/main" id="{9DAF01AD-7BF3-4988-B522-8D90F430C8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432" y="1772816"/>
            <a:ext cx="4032448" cy="2286974"/>
          </a:xfrm>
          <a:prstGeom prst="rect">
            <a:avLst/>
          </a:prstGeom>
        </p:spPr>
      </p:pic>
      <p:pic>
        <p:nvPicPr>
          <p:cNvPr id="5" name="Picture 4">
            <a:extLst>
              <a:ext uri="{FF2B5EF4-FFF2-40B4-BE49-F238E27FC236}">
                <a16:creationId xmlns:a16="http://schemas.microsoft.com/office/drawing/2014/main" id="{987B9C5A-3F2C-4F6F-95E6-33DDB32E19B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3432" y="4293096"/>
            <a:ext cx="3426056" cy="670062"/>
          </a:xfrm>
          <a:prstGeom prst="rect">
            <a:avLst/>
          </a:prstGeom>
        </p:spPr>
      </p:pic>
    </p:spTree>
    <p:custDataLst>
      <p:tags r:id="rId1"/>
    </p:custDataLst>
    <p:extLst>
      <p:ext uri="{BB962C8B-B14F-4D97-AF65-F5344CB8AC3E}">
        <p14:creationId xmlns:p14="http://schemas.microsoft.com/office/powerpoint/2010/main" val="254255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nghĩa</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Khai</a:t>
            </a:r>
            <a:r>
              <a:rPr lang="en-US" dirty="0">
                <a:solidFill>
                  <a:schemeClr val="bg1">
                    <a:lumMod val="50000"/>
                  </a:schemeClr>
                </a:solidFill>
              </a:rPr>
              <a:t> </a:t>
            </a:r>
            <a:r>
              <a:rPr lang="en-US" dirty="0" err="1">
                <a:solidFill>
                  <a:schemeClr val="bg1">
                    <a:lumMod val="50000"/>
                  </a:schemeClr>
                </a:solidFill>
              </a:rPr>
              <a:t>báo</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xây</a:t>
            </a:r>
            <a:r>
              <a:rPr lang="en-US" dirty="0">
                <a:solidFill>
                  <a:schemeClr val="bg1">
                    <a:lumMod val="50000"/>
                  </a:schemeClr>
                </a:solidFill>
              </a:rPr>
              <a:t> </a:t>
            </a:r>
            <a:r>
              <a:rPr lang="en-US" dirty="0" err="1">
                <a:solidFill>
                  <a:schemeClr val="bg1">
                    <a:lumMod val="50000"/>
                  </a:schemeClr>
                </a:solidFill>
              </a:rPr>
              <a:t>dựng</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Gọi</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Tầm</a:t>
            </a:r>
            <a:r>
              <a:rPr lang="en-US" dirty="0">
                <a:solidFill>
                  <a:schemeClr val="bg1">
                    <a:lumMod val="50000"/>
                  </a:schemeClr>
                </a:solidFill>
              </a:rPr>
              <a:t> </a:t>
            </a:r>
            <a:r>
              <a:rPr lang="en-US" dirty="0" err="1">
                <a:solidFill>
                  <a:schemeClr val="bg1">
                    <a:lumMod val="50000"/>
                  </a:schemeClr>
                </a:solidFill>
              </a:rPr>
              <a:t>vực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biến</a:t>
            </a:r>
            <a:endParaRPr lang="en-US" dirty="0">
              <a:solidFill>
                <a:schemeClr val="bg1">
                  <a:lumMod val="50000"/>
                </a:schemeClr>
              </a:solidFill>
            </a:endParaRPr>
          </a:p>
          <a:p>
            <a:pPr marL="450850">
              <a:lnSpc>
                <a:spcPct val="100000"/>
              </a:lnSpc>
              <a:buFont typeface="+mj-lt"/>
              <a:buAutoNum type="arabicPeriod"/>
            </a:pPr>
            <a:r>
              <a:rPr lang="en-US" dirty="0" err="1"/>
              <a:t>Tham</a:t>
            </a:r>
            <a:r>
              <a:rPr lang="en-US" dirty="0"/>
              <a:t> </a:t>
            </a:r>
            <a:r>
              <a:rPr lang="en-US" dirty="0" err="1"/>
              <a:t>số</a:t>
            </a:r>
            <a:endParaRPr lang="en-US" dirty="0"/>
          </a:p>
          <a:p>
            <a:pPr marL="450850">
              <a:lnSpc>
                <a:spcPct val="100000"/>
              </a:lnSpc>
              <a:buFont typeface="+mj-lt"/>
              <a:buAutoNum type="arabicPeriod"/>
            </a:pPr>
            <a:r>
              <a:rPr lang="en-US" dirty="0" err="1">
                <a:solidFill>
                  <a:schemeClr val="bg1">
                    <a:lumMod val="50000"/>
                  </a:schemeClr>
                </a:solidFill>
              </a:rPr>
              <a:t>Hàm</a:t>
            </a:r>
            <a:r>
              <a:rPr lang="en-US" dirty="0">
                <a:solidFill>
                  <a:schemeClr val="bg1">
                    <a:lumMod val="50000"/>
                  </a:schemeClr>
                </a:solidFill>
              </a:rPr>
              <a:t> </a:t>
            </a:r>
            <a:r>
              <a:rPr lang="en-US" dirty="0" err="1">
                <a:solidFill>
                  <a:schemeClr val="bg1">
                    <a:lumMod val="50000"/>
                  </a:schemeClr>
                </a:solidFill>
              </a:rPr>
              <a:t>ẩn</a:t>
            </a:r>
            <a:r>
              <a:rPr lang="en-US" dirty="0">
                <a:solidFill>
                  <a:schemeClr val="bg1">
                    <a:lumMod val="50000"/>
                  </a:schemeClr>
                </a:solidFill>
              </a:rPr>
              <a:t> </a:t>
            </a:r>
            <a:r>
              <a:rPr lang="en-US" dirty="0" err="1">
                <a:solidFill>
                  <a:schemeClr val="bg1">
                    <a:lumMod val="50000"/>
                  </a:schemeClr>
                </a:solidFill>
              </a:rPr>
              <a:t>danh</a:t>
            </a:r>
            <a:endParaRPr lang="en-US" dirty="0">
              <a:solidFill>
                <a:schemeClr val="bg1">
                  <a:lumMod val="50000"/>
                </a:schemeClr>
              </a:solidFill>
            </a:endParaRPr>
          </a:p>
          <a:p>
            <a:pPr marL="450850">
              <a:lnSpc>
                <a:spcPct val="100000"/>
              </a:lnSpc>
              <a:buFont typeface="+mj-lt"/>
              <a:buAutoNum type="arabicPeriod"/>
            </a:pPr>
            <a:r>
              <a:rPr lang="en-US" dirty="0">
                <a:solidFill>
                  <a:schemeClr val="bg1">
                    <a:lumMod val="50000"/>
                  </a:schemeClr>
                </a:solidFill>
              </a:rPr>
              <a:t>Built-in Functions</a:t>
            </a:r>
          </a:p>
        </p:txBody>
      </p:sp>
    </p:spTree>
    <p:custDataLst>
      <p:tags r:id="rId1"/>
    </p:custDataLst>
    <p:extLst>
      <p:ext uri="{BB962C8B-B14F-4D97-AF65-F5344CB8AC3E}">
        <p14:creationId xmlns:p14="http://schemas.microsoft.com/office/powerpoint/2010/main" val="84403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chiếu</a:t>
            </a:r>
            <a:r>
              <a:rPr lang="en-US" altLang="en-US" dirty="0"/>
              <a:t> </a:t>
            </a:r>
            <a:r>
              <a:rPr lang="en-US" altLang="en-US" i="1" dirty="0"/>
              <a:t>(pass by reference) </a:t>
            </a:r>
            <a:r>
              <a:rPr lang="en-US" altLang="en-US" dirty="0" err="1"/>
              <a:t>và</a:t>
            </a:r>
            <a:r>
              <a:rPr lang="en-US" altLang="en-US" dirty="0"/>
              <a:t> </a:t>
            </a:r>
            <a:r>
              <a:rPr lang="en-US" altLang="en-US" dirty="0" err="1"/>
              <a:t>Tham</a:t>
            </a:r>
            <a:r>
              <a:rPr lang="en-US" altLang="en-US" dirty="0"/>
              <a:t> </a:t>
            </a:r>
            <a:r>
              <a:rPr lang="en-US" altLang="en-US" dirty="0" err="1"/>
              <a:t>trị</a:t>
            </a:r>
            <a:r>
              <a:rPr lang="en-US" altLang="en-US" dirty="0"/>
              <a:t> </a:t>
            </a:r>
            <a:r>
              <a:rPr lang="en-US" altLang="en-US" i="1" dirty="0"/>
              <a:t>(pass by value)</a:t>
            </a:r>
          </a:p>
          <a:p>
            <a:pPr lvl="1"/>
            <a:r>
              <a:rPr lang="en-US" altLang="en-US" dirty="0" err="1"/>
              <a:t>Tham</a:t>
            </a:r>
            <a:r>
              <a:rPr lang="en-US" altLang="en-US" dirty="0"/>
              <a:t> </a:t>
            </a:r>
            <a:r>
              <a:rPr lang="en-US" altLang="en-US" dirty="0" err="1"/>
              <a:t>số</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tham</a:t>
            </a:r>
            <a:r>
              <a:rPr lang="en-US" altLang="en-US" dirty="0"/>
              <a:t> </a:t>
            </a:r>
            <a:r>
              <a:rPr lang="en-US" altLang="en-US" dirty="0" err="1"/>
              <a:t>trị</a:t>
            </a:r>
            <a:r>
              <a:rPr lang="en-US" altLang="en-US" dirty="0"/>
              <a:t> </a:t>
            </a:r>
            <a:r>
              <a:rPr lang="en-US" altLang="en-US" i="1" dirty="0"/>
              <a:t>(pass by value):</a:t>
            </a:r>
          </a:p>
          <a:p>
            <a:pPr lvl="2"/>
            <a:r>
              <a:rPr lang="en-US" altLang="en-US" dirty="0"/>
              <a:t>Khi </a:t>
            </a:r>
            <a:r>
              <a:rPr lang="en-US" altLang="en-US" dirty="0" err="1"/>
              <a:t>giá</a:t>
            </a:r>
            <a:r>
              <a:rPr lang="en-US" altLang="en-US" dirty="0"/>
              <a:t> </a:t>
            </a:r>
            <a:r>
              <a:rPr lang="en-US" altLang="en-US" dirty="0" err="1"/>
              <a:t>trị</a:t>
            </a:r>
            <a:r>
              <a:rPr lang="en-US" altLang="en-US" dirty="0"/>
              <a:t> </a:t>
            </a:r>
            <a:r>
              <a:rPr lang="en-US" altLang="en-US" dirty="0" err="1"/>
              <a:t>của</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có</a:t>
            </a:r>
            <a:r>
              <a:rPr lang="en-US" altLang="en-US" dirty="0"/>
              <a:t> </a:t>
            </a:r>
            <a:r>
              <a:rPr lang="en-US" altLang="en-US" dirty="0" err="1"/>
              <a:t>bị</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trong</a:t>
            </a:r>
            <a:r>
              <a:rPr lang="en-US" altLang="en-US" dirty="0"/>
              <a:t> function </a:t>
            </a:r>
            <a:r>
              <a:rPr lang="en-US" altLang="en-US" dirty="0" err="1"/>
              <a:t>thì</a:t>
            </a:r>
            <a:r>
              <a:rPr lang="en-US" altLang="en-US" dirty="0"/>
              <a:t> </a:t>
            </a:r>
            <a:r>
              <a:rPr lang="en-US" altLang="en-US" dirty="0" err="1"/>
              <a:t>sau</a:t>
            </a:r>
            <a:r>
              <a:rPr lang="en-US" altLang="en-US" dirty="0"/>
              <a:t> </a:t>
            </a:r>
            <a:r>
              <a:rPr lang="en-US" altLang="en-US" dirty="0" err="1"/>
              <a:t>khi</a:t>
            </a:r>
            <a:r>
              <a:rPr lang="en-US" altLang="en-US" dirty="0"/>
              <a:t> </a:t>
            </a:r>
            <a:r>
              <a:rPr lang="en-US" altLang="en-US" dirty="0" err="1"/>
              <a:t>khi</a:t>
            </a:r>
            <a:r>
              <a:rPr lang="en-US" altLang="en-US" dirty="0"/>
              <a:t> function </a:t>
            </a:r>
            <a:r>
              <a:rPr lang="en-US" altLang="en-US" dirty="0" err="1"/>
              <a:t>kết</a:t>
            </a:r>
            <a:r>
              <a:rPr lang="en-US" altLang="en-US" dirty="0"/>
              <a:t> </a:t>
            </a:r>
            <a:r>
              <a:rPr lang="en-US" altLang="en-US" dirty="0" err="1"/>
              <a:t>thúc</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vẫn</a:t>
            </a:r>
            <a:r>
              <a:rPr lang="en-US" altLang="en-US" dirty="0"/>
              <a:t> </a:t>
            </a:r>
            <a:r>
              <a:rPr lang="en-US" altLang="en-US" dirty="0" err="1"/>
              <a:t>nhận</a:t>
            </a:r>
            <a:r>
              <a:rPr lang="en-US" altLang="en-US" dirty="0"/>
              <a:t> </a:t>
            </a:r>
            <a:r>
              <a:rPr lang="en-US" altLang="en-US" dirty="0" err="1"/>
              <a:t>lại</a:t>
            </a:r>
            <a:r>
              <a:rPr lang="en-US" altLang="en-US" dirty="0"/>
              <a:t> </a:t>
            </a:r>
            <a:r>
              <a:rPr lang="en-US" altLang="en-US" dirty="0" err="1"/>
              <a:t>giá</a:t>
            </a:r>
            <a:r>
              <a:rPr lang="en-US" altLang="en-US" dirty="0"/>
              <a:t> </a:t>
            </a:r>
            <a:r>
              <a:rPr lang="en-US" altLang="en-US" dirty="0" err="1"/>
              <a:t>trị</a:t>
            </a:r>
            <a:r>
              <a:rPr lang="en-US" altLang="en-US" dirty="0"/>
              <a:t> ban </a:t>
            </a:r>
            <a:r>
              <a:rPr lang="en-US" altLang="en-US" dirty="0" err="1"/>
              <a:t>đầu</a:t>
            </a:r>
            <a:r>
              <a:rPr lang="en-US" altLang="en-US" dirty="0"/>
              <a:t>.</a:t>
            </a:r>
          </a:p>
          <a:p>
            <a:pPr lvl="2"/>
            <a:r>
              <a:rPr lang="en-US" altLang="en-US" dirty="0" err="1"/>
              <a:t>Trong</a:t>
            </a:r>
            <a:r>
              <a:rPr lang="en-US" altLang="en-US" dirty="0"/>
              <a:t> Python, </a:t>
            </a:r>
            <a:r>
              <a:rPr lang="en-US" altLang="en-US" dirty="0" err="1"/>
              <a:t>mọi</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luôn</a:t>
            </a:r>
            <a:r>
              <a:rPr lang="en-US" altLang="en-US" dirty="0"/>
              <a:t> </a:t>
            </a:r>
            <a:r>
              <a:rPr lang="en-US" altLang="en-US" dirty="0" err="1"/>
              <a:t>truyền</a:t>
            </a:r>
            <a:r>
              <a:rPr lang="en-US" altLang="en-US" dirty="0"/>
              <a:t> </a:t>
            </a:r>
            <a:r>
              <a:rPr lang="en-US" altLang="en-US" dirty="0" err="1"/>
              <a:t>theo</a:t>
            </a:r>
            <a:r>
              <a:rPr lang="en-US" altLang="en-US" dirty="0"/>
              <a:t> </a:t>
            </a:r>
            <a:r>
              <a:rPr lang="en-US" altLang="en-US" dirty="0" err="1"/>
              <a:t>kiểu</a:t>
            </a:r>
            <a:r>
              <a:rPr lang="en-US" altLang="en-US" dirty="0"/>
              <a:t> </a:t>
            </a:r>
            <a:r>
              <a:rPr lang="en-US" altLang="en-US" dirty="0" err="1"/>
              <a:t>tham</a:t>
            </a:r>
            <a:r>
              <a:rPr lang="en-US" altLang="en-US" dirty="0"/>
              <a:t> </a:t>
            </a:r>
            <a:r>
              <a:rPr lang="en-US" altLang="en-US" dirty="0" err="1"/>
              <a:t>trị</a:t>
            </a:r>
            <a:r>
              <a:rPr lang="en-US" altLang="en-US" dirty="0"/>
              <a:t>.</a:t>
            </a:r>
          </a:p>
          <a:p>
            <a:pPr lvl="1"/>
            <a:r>
              <a:rPr lang="en-US" altLang="en-US" dirty="0" err="1"/>
              <a:t>Tham</a:t>
            </a:r>
            <a:r>
              <a:rPr lang="en-US" altLang="en-US" dirty="0"/>
              <a:t> </a:t>
            </a:r>
            <a:r>
              <a:rPr lang="en-US" altLang="en-US" dirty="0" err="1"/>
              <a:t>số</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tham</a:t>
            </a:r>
            <a:r>
              <a:rPr lang="en-US" altLang="en-US" dirty="0"/>
              <a:t> </a:t>
            </a:r>
            <a:r>
              <a:rPr lang="en-US" altLang="en-US" dirty="0" err="1"/>
              <a:t>chiếu</a:t>
            </a:r>
            <a:r>
              <a:rPr lang="en-US" altLang="en-US" dirty="0"/>
              <a:t> </a:t>
            </a:r>
            <a:r>
              <a:rPr lang="en-US" altLang="en-US" i="1" dirty="0"/>
              <a:t>(pass by reference)</a:t>
            </a:r>
            <a:r>
              <a:rPr lang="en-US" altLang="en-US" dirty="0"/>
              <a:t>:</a:t>
            </a:r>
          </a:p>
          <a:p>
            <a:pPr lvl="2"/>
            <a:r>
              <a:rPr lang="vi-VN" altLang="en-US" dirty="0"/>
              <a:t>Khi giá trị của tham số có bị thay đổi giá trị trong function thì sau khi khi function kết thúc, tham số sẽ nhận giá trị vừa được thay đổi đó.</a:t>
            </a:r>
          </a:p>
          <a:p>
            <a:pPr lvl="2"/>
            <a:r>
              <a:rPr lang="vi-VN" altLang="en-US" dirty="0"/>
              <a:t>Trong Python, các tham số có kiểu dữ liệu dạng danh sách như </a:t>
            </a:r>
            <a:r>
              <a:rPr lang="vi-VN" altLang="en-US" i="1" dirty="0"/>
              <a:t>list, tuple, dictionary </a:t>
            </a:r>
            <a:r>
              <a:rPr lang="vi-VN" altLang="en-US" dirty="0"/>
              <a:t>luôn là tham chiếu khi trong thân hàm có thực hiện các thao tác thêm, xóa phần tử của danh sách.</a:t>
            </a:r>
          </a:p>
          <a:p>
            <a:pPr lvl="2"/>
            <a:endParaRPr lang="en-US" altLang="en-US" dirty="0"/>
          </a:p>
        </p:txBody>
      </p:sp>
    </p:spTree>
    <p:custDataLst>
      <p:tags r:id="rId1"/>
    </p:custDataLst>
    <p:extLst>
      <p:ext uri="{BB962C8B-B14F-4D97-AF65-F5344CB8AC3E}">
        <p14:creationId xmlns:p14="http://schemas.microsoft.com/office/powerpoint/2010/main" val="3164185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chiếu</a:t>
            </a:r>
            <a:r>
              <a:rPr lang="en-US" altLang="en-US" dirty="0"/>
              <a:t> </a:t>
            </a:r>
            <a:r>
              <a:rPr lang="en-US" altLang="en-US" i="1" dirty="0"/>
              <a:t>(pass by reference) </a:t>
            </a:r>
            <a:r>
              <a:rPr lang="en-US" altLang="en-US" dirty="0" err="1"/>
              <a:t>và</a:t>
            </a:r>
            <a:r>
              <a:rPr lang="en-US" altLang="en-US" dirty="0"/>
              <a:t> </a:t>
            </a:r>
            <a:r>
              <a:rPr lang="en-US" altLang="en-US" dirty="0" err="1"/>
              <a:t>Tham</a:t>
            </a:r>
            <a:r>
              <a:rPr lang="en-US" altLang="en-US" dirty="0"/>
              <a:t> </a:t>
            </a:r>
            <a:r>
              <a:rPr lang="en-US" altLang="en-US" dirty="0" err="1"/>
              <a:t>trị</a:t>
            </a:r>
            <a:r>
              <a:rPr lang="en-US" altLang="en-US" dirty="0"/>
              <a:t> </a:t>
            </a:r>
            <a:r>
              <a:rPr lang="en-US" altLang="en-US" i="1" dirty="0"/>
              <a:t>(pass by value)</a:t>
            </a:r>
          </a:p>
          <a:p>
            <a:pPr lvl="1"/>
            <a:r>
              <a:rPr lang="en-US" altLang="en-US" dirty="0" err="1"/>
              <a:t>Tham</a:t>
            </a:r>
            <a:r>
              <a:rPr lang="en-US" altLang="en-US" dirty="0"/>
              <a:t> </a:t>
            </a:r>
            <a:r>
              <a:rPr lang="en-US" altLang="en-US" dirty="0" err="1"/>
              <a:t>số</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tham</a:t>
            </a:r>
            <a:r>
              <a:rPr lang="en-US" altLang="en-US" dirty="0"/>
              <a:t> </a:t>
            </a:r>
            <a:r>
              <a:rPr lang="en-US" altLang="en-US" dirty="0" err="1"/>
              <a:t>trị</a:t>
            </a:r>
            <a:r>
              <a:rPr lang="en-US" altLang="en-US" dirty="0"/>
              <a:t> </a:t>
            </a:r>
            <a:r>
              <a:rPr lang="en-US" altLang="en-US" i="1" dirty="0"/>
              <a:t>(pass by value):</a:t>
            </a:r>
          </a:p>
          <a:p>
            <a:pPr lvl="1"/>
            <a:endParaRPr lang="en-US" altLang="en-US" dirty="0"/>
          </a:p>
          <a:p>
            <a:pPr lvl="1"/>
            <a:endParaRPr lang="en-US" altLang="en-US" dirty="0"/>
          </a:p>
          <a:p>
            <a:pPr lvl="1"/>
            <a:endParaRPr lang="en-US" altLang="en-US" dirty="0"/>
          </a:p>
          <a:p>
            <a:pPr lvl="2"/>
            <a:endParaRPr lang="en-US" altLang="en-US" dirty="0"/>
          </a:p>
        </p:txBody>
      </p:sp>
      <p:pic>
        <p:nvPicPr>
          <p:cNvPr id="2" name="Picture 1">
            <a:extLst>
              <a:ext uri="{FF2B5EF4-FFF2-40B4-BE49-F238E27FC236}">
                <a16:creationId xmlns:a16="http://schemas.microsoft.com/office/drawing/2014/main" id="{8D3A3069-3703-4595-80E4-11A128F3D7E6}"/>
              </a:ext>
            </a:extLst>
          </p:cNvPr>
          <p:cNvPicPr>
            <a:picLocks noChangeAspect="1"/>
          </p:cNvPicPr>
          <p:nvPr/>
        </p:nvPicPr>
        <p:blipFill>
          <a:blip r:embed="rId3"/>
          <a:stretch>
            <a:fillRect/>
          </a:stretch>
        </p:blipFill>
        <p:spPr>
          <a:xfrm>
            <a:off x="1387103" y="2204864"/>
            <a:ext cx="5428977" cy="2736304"/>
          </a:xfrm>
          <a:prstGeom prst="rect">
            <a:avLst/>
          </a:prstGeom>
        </p:spPr>
      </p:pic>
      <p:pic>
        <p:nvPicPr>
          <p:cNvPr id="3" name="Picture 2">
            <a:extLst>
              <a:ext uri="{FF2B5EF4-FFF2-40B4-BE49-F238E27FC236}">
                <a16:creationId xmlns:a16="http://schemas.microsoft.com/office/drawing/2014/main" id="{7F1D6895-2387-41F0-B96F-76C998AA4386}"/>
              </a:ext>
            </a:extLst>
          </p:cNvPr>
          <p:cNvPicPr>
            <a:picLocks noChangeAspect="1"/>
          </p:cNvPicPr>
          <p:nvPr/>
        </p:nvPicPr>
        <p:blipFill>
          <a:blip r:embed="rId4"/>
          <a:stretch>
            <a:fillRect/>
          </a:stretch>
        </p:blipFill>
        <p:spPr>
          <a:xfrm>
            <a:off x="1400845" y="5085184"/>
            <a:ext cx="3909415" cy="799199"/>
          </a:xfrm>
          <a:prstGeom prst="rect">
            <a:avLst/>
          </a:prstGeom>
        </p:spPr>
      </p:pic>
    </p:spTree>
    <p:custDataLst>
      <p:tags r:id="rId1"/>
    </p:custDataLst>
    <p:extLst>
      <p:ext uri="{BB962C8B-B14F-4D97-AF65-F5344CB8AC3E}">
        <p14:creationId xmlns:p14="http://schemas.microsoft.com/office/powerpoint/2010/main" val="187260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t>Định</a:t>
            </a:r>
            <a:r>
              <a:rPr lang="en-US" dirty="0"/>
              <a:t> </a:t>
            </a:r>
            <a:r>
              <a:rPr lang="en-US" dirty="0" err="1"/>
              <a:t>nghĩa</a:t>
            </a:r>
            <a:endParaRPr lang="en-US" dirty="0"/>
          </a:p>
          <a:p>
            <a:pPr marL="450850">
              <a:lnSpc>
                <a:spcPct val="100000"/>
              </a:lnSpc>
              <a:buFont typeface="+mj-lt"/>
              <a:buAutoNum type="arabicPeriod"/>
            </a:pPr>
            <a:r>
              <a:rPr lang="en-US" dirty="0" err="1">
                <a:solidFill>
                  <a:schemeClr val="bg1">
                    <a:lumMod val="50000"/>
                  </a:schemeClr>
                </a:solidFill>
              </a:rPr>
              <a:t>Khai</a:t>
            </a:r>
            <a:r>
              <a:rPr lang="en-US" dirty="0">
                <a:solidFill>
                  <a:schemeClr val="bg1">
                    <a:lumMod val="50000"/>
                  </a:schemeClr>
                </a:solidFill>
              </a:rPr>
              <a:t> </a:t>
            </a:r>
            <a:r>
              <a:rPr lang="en-US" dirty="0" err="1">
                <a:solidFill>
                  <a:schemeClr val="bg1">
                    <a:lumMod val="50000"/>
                  </a:schemeClr>
                </a:solidFill>
              </a:rPr>
              <a:t>báo</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xây</a:t>
            </a:r>
            <a:r>
              <a:rPr lang="en-US" dirty="0">
                <a:solidFill>
                  <a:schemeClr val="bg1">
                    <a:lumMod val="50000"/>
                  </a:schemeClr>
                </a:solidFill>
              </a:rPr>
              <a:t> </a:t>
            </a:r>
            <a:r>
              <a:rPr lang="en-US" dirty="0" err="1">
                <a:solidFill>
                  <a:schemeClr val="bg1">
                    <a:lumMod val="50000"/>
                  </a:schemeClr>
                </a:solidFill>
              </a:rPr>
              <a:t>dựng</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Gọi</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Tầm</a:t>
            </a:r>
            <a:r>
              <a:rPr lang="en-US" dirty="0">
                <a:solidFill>
                  <a:schemeClr val="bg1">
                    <a:lumMod val="50000"/>
                  </a:schemeClr>
                </a:solidFill>
              </a:rPr>
              <a:t> </a:t>
            </a:r>
            <a:r>
              <a:rPr lang="en-US" dirty="0" err="1">
                <a:solidFill>
                  <a:schemeClr val="bg1">
                    <a:lumMod val="50000"/>
                  </a:schemeClr>
                </a:solidFill>
              </a:rPr>
              <a:t>vực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biến</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Tham</a:t>
            </a:r>
            <a:r>
              <a:rPr lang="en-US" dirty="0">
                <a:solidFill>
                  <a:schemeClr val="bg1">
                    <a:lumMod val="50000"/>
                  </a:schemeClr>
                </a:solidFill>
              </a:rPr>
              <a:t> </a:t>
            </a:r>
            <a:r>
              <a:rPr lang="en-US" dirty="0" err="1">
                <a:solidFill>
                  <a:schemeClr val="bg1">
                    <a:lumMod val="50000"/>
                  </a:schemeClr>
                </a:solidFill>
              </a:rPr>
              <a:t>số</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Hàm</a:t>
            </a:r>
            <a:r>
              <a:rPr lang="en-US" dirty="0">
                <a:solidFill>
                  <a:schemeClr val="bg1">
                    <a:lumMod val="50000"/>
                  </a:schemeClr>
                </a:solidFill>
              </a:rPr>
              <a:t> </a:t>
            </a:r>
            <a:r>
              <a:rPr lang="en-US" dirty="0" err="1">
                <a:solidFill>
                  <a:schemeClr val="bg1">
                    <a:lumMod val="50000"/>
                  </a:schemeClr>
                </a:solidFill>
              </a:rPr>
              <a:t>ẩn</a:t>
            </a:r>
            <a:r>
              <a:rPr lang="en-US" dirty="0">
                <a:solidFill>
                  <a:schemeClr val="bg1">
                    <a:lumMod val="50000"/>
                  </a:schemeClr>
                </a:solidFill>
              </a:rPr>
              <a:t> </a:t>
            </a:r>
            <a:r>
              <a:rPr lang="en-US" dirty="0" err="1">
                <a:solidFill>
                  <a:schemeClr val="bg1">
                    <a:lumMod val="50000"/>
                  </a:schemeClr>
                </a:solidFill>
              </a:rPr>
              <a:t>danh</a:t>
            </a:r>
            <a:endParaRPr lang="en-US" dirty="0">
              <a:solidFill>
                <a:schemeClr val="bg1">
                  <a:lumMod val="50000"/>
                </a:schemeClr>
              </a:solidFill>
            </a:endParaRPr>
          </a:p>
          <a:p>
            <a:pPr marL="450850">
              <a:lnSpc>
                <a:spcPct val="100000"/>
              </a:lnSpc>
              <a:buFont typeface="+mj-lt"/>
              <a:buAutoNum type="arabicPeriod"/>
            </a:pPr>
            <a:r>
              <a:rPr lang="en-US" dirty="0">
                <a:solidFill>
                  <a:schemeClr val="bg1">
                    <a:lumMod val="50000"/>
                  </a:schemeClr>
                </a:solidFill>
              </a:rPr>
              <a:t>Built-in Functions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chiếu</a:t>
            </a:r>
            <a:r>
              <a:rPr lang="en-US" altLang="en-US" dirty="0"/>
              <a:t> </a:t>
            </a:r>
            <a:r>
              <a:rPr lang="en-US" altLang="en-US" i="1" dirty="0"/>
              <a:t>(pass by reference) </a:t>
            </a:r>
            <a:r>
              <a:rPr lang="en-US" altLang="en-US" dirty="0" err="1"/>
              <a:t>và</a:t>
            </a:r>
            <a:r>
              <a:rPr lang="en-US" altLang="en-US" dirty="0"/>
              <a:t> </a:t>
            </a:r>
            <a:r>
              <a:rPr lang="en-US" altLang="en-US" i="1" dirty="0" err="1"/>
              <a:t>Tham</a:t>
            </a:r>
            <a:r>
              <a:rPr lang="en-US" altLang="en-US" i="1" dirty="0"/>
              <a:t> </a:t>
            </a:r>
            <a:r>
              <a:rPr lang="en-US" altLang="en-US" i="1" dirty="0" err="1"/>
              <a:t>trị</a:t>
            </a:r>
            <a:r>
              <a:rPr lang="en-US" altLang="en-US" i="1" dirty="0"/>
              <a:t> (pass by value)</a:t>
            </a:r>
          </a:p>
          <a:p>
            <a:pPr lvl="1"/>
            <a:r>
              <a:rPr lang="en-US" altLang="en-US" dirty="0" err="1"/>
              <a:t>Tham</a:t>
            </a:r>
            <a:r>
              <a:rPr lang="en-US" altLang="en-US" dirty="0"/>
              <a:t> </a:t>
            </a:r>
            <a:r>
              <a:rPr lang="en-US" altLang="en-US" dirty="0" err="1"/>
              <a:t>số</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tham</a:t>
            </a:r>
            <a:r>
              <a:rPr lang="en-US" altLang="en-US" dirty="0"/>
              <a:t> </a:t>
            </a:r>
            <a:r>
              <a:rPr lang="en-US" altLang="en-US" dirty="0" err="1"/>
              <a:t>chiếu</a:t>
            </a:r>
            <a:r>
              <a:rPr lang="en-US" altLang="en-US" dirty="0"/>
              <a:t> </a:t>
            </a:r>
            <a:r>
              <a:rPr lang="en-US" altLang="en-US" i="1" dirty="0"/>
              <a:t>(pass by reference):</a:t>
            </a:r>
          </a:p>
          <a:p>
            <a:pPr lvl="2"/>
            <a:endParaRPr lang="en-US" altLang="en-US" dirty="0"/>
          </a:p>
        </p:txBody>
      </p:sp>
      <p:pic>
        <p:nvPicPr>
          <p:cNvPr id="2" name="Picture 1">
            <a:extLst>
              <a:ext uri="{FF2B5EF4-FFF2-40B4-BE49-F238E27FC236}">
                <a16:creationId xmlns:a16="http://schemas.microsoft.com/office/drawing/2014/main" id="{71CC885B-B3B8-4DBA-AB0B-98CF5C4B7931}"/>
              </a:ext>
            </a:extLst>
          </p:cNvPr>
          <p:cNvPicPr>
            <a:picLocks noChangeAspect="1"/>
          </p:cNvPicPr>
          <p:nvPr/>
        </p:nvPicPr>
        <p:blipFill>
          <a:blip r:embed="rId3"/>
          <a:stretch>
            <a:fillRect/>
          </a:stretch>
        </p:blipFill>
        <p:spPr>
          <a:xfrm>
            <a:off x="1199457" y="2204864"/>
            <a:ext cx="4521571" cy="2592288"/>
          </a:xfrm>
          <a:prstGeom prst="rect">
            <a:avLst/>
          </a:prstGeom>
        </p:spPr>
      </p:pic>
      <p:pic>
        <p:nvPicPr>
          <p:cNvPr id="3" name="Picture 2">
            <a:extLst>
              <a:ext uri="{FF2B5EF4-FFF2-40B4-BE49-F238E27FC236}">
                <a16:creationId xmlns:a16="http://schemas.microsoft.com/office/drawing/2014/main" id="{77D2B6CB-B32B-4C0D-8FE3-CB71442C4203}"/>
              </a:ext>
            </a:extLst>
          </p:cNvPr>
          <p:cNvPicPr>
            <a:picLocks noChangeAspect="1"/>
          </p:cNvPicPr>
          <p:nvPr/>
        </p:nvPicPr>
        <p:blipFill>
          <a:blip r:embed="rId4"/>
          <a:stretch>
            <a:fillRect/>
          </a:stretch>
        </p:blipFill>
        <p:spPr>
          <a:xfrm>
            <a:off x="1242890" y="5013176"/>
            <a:ext cx="4012896" cy="707064"/>
          </a:xfrm>
          <a:prstGeom prst="rect">
            <a:avLst/>
          </a:prstGeom>
        </p:spPr>
      </p:pic>
    </p:spTree>
    <p:custDataLst>
      <p:tags r:id="rId1"/>
    </p:custDataLst>
    <p:extLst>
      <p:ext uri="{BB962C8B-B14F-4D97-AF65-F5344CB8AC3E}">
        <p14:creationId xmlns:p14="http://schemas.microsoft.com/office/powerpoint/2010/main" val="233302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a:t>Phân loại tham số</a:t>
            </a:r>
          </a:p>
          <a:p>
            <a:pPr lvl="1"/>
            <a:r>
              <a:rPr lang="en-US" altLang="en-US"/>
              <a:t>Có 4 loại tham số:</a:t>
            </a:r>
          </a:p>
          <a:p>
            <a:pPr lvl="2"/>
            <a:r>
              <a:rPr lang="en-US" altLang="en-US"/>
              <a:t>Tham số bắt buộc (Required argument )</a:t>
            </a:r>
          </a:p>
          <a:p>
            <a:pPr lvl="2"/>
            <a:r>
              <a:rPr lang="en-US" altLang="en-US"/>
              <a:t>Tham số từ khóa (Keyword argument )</a:t>
            </a:r>
          </a:p>
          <a:p>
            <a:pPr lvl="2"/>
            <a:r>
              <a:rPr lang="en-US" altLang="en-US"/>
              <a:t>Tham số mặc định (Default argument)</a:t>
            </a:r>
          </a:p>
          <a:p>
            <a:pPr lvl="2"/>
            <a:r>
              <a:rPr lang="en-US" altLang="en-US"/>
              <a:t>Tham số thay đổi không xác định (Variable-length argument)</a:t>
            </a:r>
          </a:p>
          <a:p>
            <a:pPr lvl="2"/>
            <a:endParaRPr lang="en-US" altLang="en-US"/>
          </a:p>
        </p:txBody>
      </p:sp>
    </p:spTree>
    <p:custDataLst>
      <p:tags r:id="rId1"/>
    </p:custDataLst>
    <p:extLst>
      <p:ext uri="{BB962C8B-B14F-4D97-AF65-F5344CB8AC3E}">
        <p14:creationId xmlns:p14="http://schemas.microsoft.com/office/powerpoint/2010/main" val="177125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bắt</a:t>
            </a:r>
            <a:r>
              <a:rPr lang="en-US" altLang="en-US" dirty="0"/>
              <a:t> </a:t>
            </a:r>
            <a:r>
              <a:rPr lang="en-US" altLang="en-US" dirty="0" err="1"/>
              <a:t>buộc</a:t>
            </a:r>
            <a:r>
              <a:rPr lang="en-US" altLang="en-US" dirty="0"/>
              <a:t> </a:t>
            </a:r>
            <a:r>
              <a:rPr lang="en-US" altLang="en-US" i="1" dirty="0"/>
              <a:t>(Required argument)</a:t>
            </a:r>
          </a:p>
          <a:p>
            <a:pPr lvl="1"/>
            <a:r>
              <a:rPr lang="vi-VN" altLang="en-US" dirty="0"/>
              <a:t>Là tham số khi truyền vào hàm phải </a:t>
            </a:r>
            <a:r>
              <a:rPr lang="vi-VN" altLang="en-US" i="1" u="sng" dirty="0">
                <a:solidFill>
                  <a:srgbClr val="FF0000"/>
                </a:solidFill>
              </a:rPr>
              <a:t>đúng thứ tự</a:t>
            </a:r>
            <a:r>
              <a:rPr lang="vi-VN" altLang="en-US" i="1" dirty="0">
                <a:solidFill>
                  <a:srgbClr val="FF0000"/>
                </a:solidFill>
              </a:rPr>
              <a:t> </a:t>
            </a:r>
            <a:r>
              <a:rPr lang="vi-VN" altLang="en-US" dirty="0"/>
              <a:t>và </a:t>
            </a:r>
            <a:r>
              <a:rPr lang="vi-VN" altLang="en-US" i="1" u="sng" dirty="0">
                <a:solidFill>
                  <a:srgbClr val="FF0000"/>
                </a:solidFill>
              </a:rPr>
              <a:t>đúng số lượng</a:t>
            </a:r>
            <a:r>
              <a:rPr lang="vi-VN" altLang="en-US" i="1" dirty="0">
                <a:solidFill>
                  <a:srgbClr val="FF0000"/>
                </a:solidFill>
              </a:rPr>
              <a:t> </a:t>
            </a:r>
            <a:r>
              <a:rPr lang="vi-VN" altLang="en-US" dirty="0"/>
              <a:t>tham số như khi hàm được xây dựng</a:t>
            </a:r>
            <a:r>
              <a:rPr lang="en-US" altLang="en-US" dirty="0"/>
              <a:t>.</a:t>
            </a:r>
          </a:p>
          <a:p>
            <a:pPr lvl="2"/>
            <a:endParaRPr lang="en-US" altLang="en-US" dirty="0"/>
          </a:p>
        </p:txBody>
      </p:sp>
      <p:pic>
        <p:nvPicPr>
          <p:cNvPr id="2" name="Picture 1">
            <a:extLst>
              <a:ext uri="{FF2B5EF4-FFF2-40B4-BE49-F238E27FC236}">
                <a16:creationId xmlns:a16="http://schemas.microsoft.com/office/drawing/2014/main" id="{70F7D6DD-DC89-4081-837B-A2CBEF87DE14}"/>
              </a:ext>
            </a:extLst>
          </p:cNvPr>
          <p:cNvPicPr>
            <a:picLocks noChangeAspect="1"/>
          </p:cNvPicPr>
          <p:nvPr/>
        </p:nvPicPr>
        <p:blipFill>
          <a:blip r:embed="rId3"/>
          <a:stretch>
            <a:fillRect/>
          </a:stretch>
        </p:blipFill>
        <p:spPr>
          <a:xfrm>
            <a:off x="1505288" y="2664940"/>
            <a:ext cx="3582600" cy="1844180"/>
          </a:xfrm>
          <a:prstGeom prst="rect">
            <a:avLst/>
          </a:prstGeom>
        </p:spPr>
      </p:pic>
      <p:pic>
        <p:nvPicPr>
          <p:cNvPr id="3" name="Picture 2">
            <a:extLst>
              <a:ext uri="{FF2B5EF4-FFF2-40B4-BE49-F238E27FC236}">
                <a16:creationId xmlns:a16="http://schemas.microsoft.com/office/drawing/2014/main" id="{35CF6015-BC2D-44DF-A4C8-584F8CF6AF28}"/>
              </a:ext>
            </a:extLst>
          </p:cNvPr>
          <p:cNvPicPr>
            <a:picLocks noChangeAspect="1"/>
          </p:cNvPicPr>
          <p:nvPr/>
        </p:nvPicPr>
        <p:blipFill>
          <a:blip r:embed="rId4"/>
          <a:stretch>
            <a:fillRect/>
          </a:stretch>
        </p:blipFill>
        <p:spPr>
          <a:xfrm>
            <a:off x="1505288" y="5050649"/>
            <a:ext cx="1350816" cy="534841"/>
          </a:xfrm>
          <a:prstGeom prst="rect">
            <a:avLst/>
          </a:prstGeom>
        </p:spPr>
      </p:pic>
      <p:pic>
        <p:nvPicPr>
          <p:cNvPr id="4" name="Picture 3">
            <a:extLst>
              <a:ext uri="{FF2B5EF4-FFF2-40B4-BE49-F238E27FC236}">
                <a16:creationId xmlns:a16="http://schemas.microsoft.com/office/drawing/2014/main" id="{71D3014B-641E-45F9-B46C-7FFBC4FFC813}"/>
              </a:ext>
            </a:extLst>
          </p:cNvPr>
          <p:cNvPicPr>
            <a:picLocks noChangeAspect="1"/>
          </p:cNvPicPr>
          <p:nvPr/>
        </p:nvPicPr>
        <p:blipFill>
          <a:blip r:embed="rId5"/>
          <a:stretch>
            <a:fillRect/>
          </a:stretch>
        </p:blipFill>
        <p:spPr>
          <a:xfrm>
            <a:off x="6768452" y="2636912"/>
            <a:ext cx="3621446" cy="1667332"/>
          </a:xfrm>
          <a:prstGeom prst="rect">
            <a:avLst/>
          </a:prstGeom>
        </p:spPr>
      </p:pic>
      <p:pic>
        <p:nvPicPr>
          <p:cNvPr id="5" name="Picture 4">
            <a:extLst>
              <a:ext uri="{FF2B5EF4-FFF2-40B4-BE49-F238E27FC236}">
                <a16:creationId xmlns:a16="http://schemas.microsoft.com/office/drawing/2014/main" id="{A3C93A4D-F4CB-4D5A-A05E-4273D4ECBEE6}"/>
              </a:ext>
            </a:extLst>
          </p:cNvPr>
          <p:cNvPicPr>
            <a:picLocks noChangeAspect="1"/>
          </p:cNvPicPr>
          <p:nvPr/>
        </p:nvPicPr>
        <p:blipFill rotWithShape="1">
          <a:blip r:embed="rId6"/>
          <a:srcRect r="3686"/>
          <a:stretch/>
        </p:blipFill>
        <p:spPr>
          <a:xfrm>
            <a:off x="5104313" y="4653136"/>
            <a:ext cx="5709323" cy="806619"/>
          </a:xfrm>
          <a:prstGeom prst="rect">
            <a:avLst/>
          </a:prstGeom>
        </p:spPr>
      </p:pic>
    </p:spTree>
    <p:custDataLst>
      <p:tags r:id="rId1"/>
    </p:custDataLst>
    <p:extLst>
      <p:ext uri="{BB962C8B-B14F-4D97-AF65-F5344CB8AC3E}">
        <p14:creationId xmlns:p14="http://schemas.microsoft.com/office/powerpoint/2010/main" val="112238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từ</a:t>
            </a:r>
            <a:r>
              <a:rPr lang="en-US" altLang="en-US" dirty="0"/>
              <a:t> </a:t>
            </a:r>
            <a:r>
              <a:rPr lang="en-US" altLang="en-US" dirty="0" err="1"/>
              <a:t>khóa</a:t>
            </a:r>
            <a:r>
              <a:rPr lang="en-US" altLang="en-US" dirty="0"/>
              <a:t> </a:t>
            </a:r>
            <a:r>
              <a:rPr lang="en-US" altLang="en-US" i="1" dirty="0"/>
              <a:t>(Keyword argument)</a:t>
            </a:r>
          </a:p>
          <a:p>
            <a:pPr lvl="1"/>
            <a:r>
              <a:rPr lang="vi-VN" altLang="en-US" dirty="0"/>
              <a:t>Là tham số khi truyền vào function </a:t>
            </a:r>
            <a:r>
              <a:rPr lang="vi-VN" altLang="en-US" i="1" u="sng" dirty="0">
                <a:solidFill>
                  <a:srgbClr val="FF0000"/>
                </a:solidFill>
              </a:rPr>
              <a:t>không cần theo đúng thứ tự</a:t>
            </a:r>
            <a:r>
              <a:rPr lang="vi-VN" altLang="en-US" dirty="0"/>
              <a:t> của các tham số khi xây dựng function. Tuy nhiên lại cần chỉ rõ tham số nào sẽ nhận giá trị gì hay nói cách khác là </a:t>
            </a:r>
            <a:r>
              <a:rPr lang="vi-VN" altLang="en-US" i="1" u="sng" dirty="0">
                <a:solidFill>
                  <a:srgbClr val="FF0000"/>
                </a:solidFill>
              </a:rPr>
              <a:t>đặt tên tham số</a:t>
            </a:r>
            <a:r>
              <a:rPr lang="vi-VN" altLang="en-US" dirty="0"/>
              <a:t> khi gọi hàm. </a:t>
            </a:r>
          </a:p>
          <a:p>
            <a:pPr lvl="1"/>
            <a:r>
              <a:rPr lang="vi-VN" altLang="en-US" dirty="0"/>
              <a:t>Số lượng tham số khi gọi function cũng phải </a:t>
            </a:r>
            <a:r>
              <a:rPr lang="vi-VN" altLang="en-US" i="1" u="sng" dirty="0">
                <a:solidFill>
                  <a:srgbClr val="FF0000"/>
                </a:solidFill>
              </a:rPr>
              <a:t>đúng</a:t>
            </a:r>
            <a:r>
              <a:rPr lang="vi-VN" altLang="en-US" dirty="0"/>
              <a:t> với </a:t>
            </a:r>
            <a:r>
              <a:rPr lang="vi-VN" altLang="en-US" i="1" u="sng" dirty="0">
                <a:solidFill>
                  <a:srgbClr val="FF0000"/>
                </a:solidFill>
              </a:rPr>
              <a:t>số lượng</a:t>
            </a:r>
            <a:r>
              <a:rPr lang="vi-VN" altLang="en-US" dirty="0"/>
              <a:t> tham số khi xây dựng function.</a:t>
            </a:r>
            <a:endParaRPr lang="en-US" altLang="en-US" dirty="0"/>
          </a:p>
        </p:txBody>
      </p:sp>
      <p:pic>
        <p:nvPicPr>
          <p:cNvPr id="4" name="Picture 3">
            <a:extLst>
              <a:ext uri="{FF2B5EF4-FFF2-40B4-BE49-F238E27FC236}">
                <a16:creationId xmlns:a16="http://schemas.microsoft.com/office/drawing/2014/main" id="{0B598C33-3D39-4646-9697-F45B05C2BA3A}"/>
              </a:ext>
            </a:extLst>
          </p:cNvPr>
          <p:cNvPicPr>
            <a:picLocks noChangeAspect="1"/>
          </p:cNvPicPr>
          <p:nvPr/>
        </p:nvPicPr>
        <p:blipFill>
          <a:blip r:embed="rId3"/>
          <a:stretch>
            <a:fillRect/>
          </a:stretch>
        </p:blipFill>
        <p:spPr>
          <a:xfrm>
            <a:off x="1513201" y="3541859"/>
            <a:ext cx="3644734" cy="1889120"/>
          </a:xfrm>
          <a:prstGeom prst="rect">
            <a:avLst/>
          </a:prstGeom>
        </p:spPr>
      </p:pic>
      <p:pic>
        <p:nvPicPr>
          <p:cNvPr id="5" name="Picture 4">
            <a:extLst>
              <a:ext uri="{FF2B5EF4-FFF2-40B4-BE49-F238E27FC236}">
                <a16:creationId xmlns:a16="http://schemas.microsoft.com/office/drawing/2014/main" id="{12537613-F50B-4BD5-9865-1F8FE037F3BD}"/>
              </a:ext>
            </a:extLst>
          </p:cNvPr>
          <p:cNvPicPr>
            <a:picLocks noChangeAspect="1"/>
          </p:cNvPicPr>
          <p:nvPr/>
        </p:nvPicPr>
        <p:blipFill>
          <a:blip r:embed="rId4"/>
          <a:stretch>
            <a:fillRect/>
          </a:stretch>
        </p:blipFill>
        <p:spPr>
          <a:xfrm>
            <a:off x="6168008" y="5198042"/>
            <a:ext cx="1316337" cy="535214"/>
          </a:xfrm>
          <a:prstGeom prst="rect">
            <a:avLst/>
          </a:prstGeom>
        </p:spPr>
      </p:pic>
    </p:spTree>
    <p:custDataLst>
      <p:tags r:id="rId1"/>
    </p:custDataLst>
    <p:extLst>
      <p:ext uri="{BB962C8B-B14F-4D97-AF65-F5344CB8AC3E}">
        <p14:creationId xmlns:p14="http://schemas.microsoft.com/office/powerpoint/2010/main" val="3048835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mặc</a:t>
            </a:r>
            <a:r>
              <a:rPr lang="en-US" altLang="en-US" dirty="0"/>
              <a:t> </a:t>
            </a:r>
            <a:r>
              <a:rPr lang="en-US" altLang="en-US" dirty="0" err="1"/>
              <a:t>định</a:t>
            </a:r>
            <a:r>
              <a:rPr lang="en-US" altLang="en-US" dirty="0"/>
              <a:t> </a:t>
            </a:r>
            <a:r>
              <a:rPr lang="en-US" altLang="en-US" i="1" dirty="0"/>
              <a:t>(Default argument)</a:t>
            </a:r>
          </a:p>
          <a:p>
            <a:pPr lvl="1"/>
            <a:r>
              <a:rPr lang="vi-VN" altLang="en-US" dirty="0"/>
              <a:t>Là tham số sẽ được hàm </a:t>
            </a:r>
            <a:r>
              <a:rPr lang="vi-VN" altLang="en-US" i="1" u="sng" dirty="0">
                <a:solidFill>
                  <a:srgbClr val="FF0000"/>
                </a:solidFill>
              </a:rPr>
              <a:t>lấy giá trị mặc định</a:t>
            </a:r>
            <a:r>
              <a:rPr lang="vi-VN" altLang="en-US" dirty="0"/>
              <a:t> để thực hiện nếu khi gọi hàm, người dùng </a:t>
            </a:r>
            <a:r>
              <a:rPr lang="vi-VN" altLang="en-US" i="1" u="sng" dirty="0">
                <a:solidFill>
                  <a:srgbClr val="FF0000"/>
                </a:solidFill>
              </a:rPr>
              <a:t>không cung cấp giá trị cho tham số</a:t>
            </a:r>
            <a:r>
              <a:rPr lang="en-US" altLang="en-US" dirty="0"/>
              <a:t>.</a:t>
            </a:r>
            <a:endParaRPr lang="vi-VN" altLang="en-US" dirty="0"/>
          </a:p>
          <a:p>
            <a:pPr lvl="1"/>
            <a:r>
              <a:rPr lang="vi-VN" altLang="en-US" i="1" u="sng" dirty="0">
                <a:solidFill>
                  <a:srgbClr val="FF0000"/>
                </a:solidFill>
              </a:rPr>
              <a:t>Giá trị mặc định</a:t>
            </a:r>
            <a:r>
              <a:rPr lang="vi-VN" altLang="en-US" dirty="0"/>
              <a:t> của tham số được cung cấp ngay khi </a:t>
            </a:r>
            <a:r>
              <a:rPr lang="vi-VN" altLang="en-US" i="1" u="sng" dirty="0">
                <a:solidFill>
                  <a:srgbClr val="FF0000"/>
                </a:solidFill>
              </a:rPr>
              <a:t>khai báo tham số</a:t>
            </a:r>
            <a:r>
              <a:rPr lang="vi-VN" altLang="en-US" dirty="0"/>
              <a:t> của hàm.</a:t>
            </a:r>
            <a:endParaRPr lang="en-US" altLang="en-US" dirty="0"/>
          </a:p>
        </p:txBody>
      </p:sp>
      <p:pic>
        <p:nvPicPr>
          <p:cNvPr id="2" name="Picture 1">
            <a:extLst>
              <a:ext uri="{FF2B5EF4-FFF2-40B4-BE49-F238E27FC236}">
                <a16:creationId xmlns:a16="http://schemas.microsoft.com/office/drawing/2014/main" id="{ACB20097-BFB2-4F99-8A8B-9510F53356F1}"/>
              </a:ext>
            </a:extLst>
          </p:cNvPr>
          <p:cNvPicPr>
            <a:picLocks noChangeAspect="1"/>
          </p:cNvPicPr>
          <p:nvPr/>
        </p:nvPicPr>
        <p:blipFill>
          <a:blip r:embed="rId3"/>
          <a:stretch>
            <a:fillRect/>
          </a:stretch>
        </p:blipFill>
        <p:spPr>
          <a:xfrm>
            <a:off x="1631504" y="3140398"/>
            <a:ext cx="6210516" cy="2520850"/>
          </a:xfrm>
          <a:prstGeom prst="rect">
            <a:avLst/>
          </a:prstGeom>
        </p:spPr>
      </p:pic>
    </p:spTree>
    <p:custDataLst>
      <p:tags r:id="rId1"/>
    </p:custDataLst>
    <p:extLst>
      <p:ext uri="{BB962C8B-B14F-4D97-AF65-F5344CB8AC3E}">
        <p14:creationId xmlns:p14="http://schemas.microsoft.com/office/powerpoint/2010/main" val="1393322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không</a:t>
            </a:r>
            <a:r>
              <a:rPr lang="en-US" altLang="en-US" dirty="0"/>
              <a:t> </a:t>
            </a:r>
            <a:r>
              <a:rPr lang="en-US" altLang="en-US" dirty="0" err="1"/>
              <a:t>xác</a:t>
            </a:r>
            <a:r>
              <a:rPr lang="en-US" altLang="en-US" dirty="0"/>
              <a:t> </a:t>
            </a:r>
            <a:r>
              <a:rPr lang="en-US" altLang="en-US" dirty="0" err="1"/>
              <a:t>định</a:t>
            </a:r>
            <a:r>
              <a:rPr lang="en-US" altLang="en-US" dirty="0"/>
              <a:t> (Variable-length argument)</a:t>
            </a:r>
          </a:p>
          <a:p>
            <a:pPr lvl="1"/>
            <a:r>
              <a:rPr lang="vi-VN" altLang="en-US" dirty="0"/>
              <a:t>Là tham số được sử dụng khi chưa xác định được số lượng các giá trị truyền vào function, tức là một tham số loại này có thể bao gồm rất nhiều giá trị đi kèm.</a:t>
            </a:r>
          </a:p>
          <a:p>
            <a:pPr lvl="1"/>
            <a:r>
              <a:rPr lang="vi-VN" altLang="en-US" dirty="0"/>
              <a:t>Để cho biết số lượng tham số truyền cho hàm là không biết trước, Python cho phép dùng dấu </a:t>
            </a:r>
            <a:r>
              <a:rPr lang="vi-VN" altLang="en-US" sz="2000" b="1" dirty="0">
                <a:solidFill>
                  <a:srgbClr val="FF0000"/>
                </a:solidFill>
              </a:rPr>
              <a:t>*</a:t>
            </a:r>
            <a:r>
              <a:rPr lang="vi-VN" altLang="en-US" dirty="0"/>
              <a:t> trước tên tham số.</a:t>
            </a:r>
            <a:endParaRPr lang="en-US" altLang="en-US" dirty="0"/>
          </a:p>
        </p:txBody>
      </p:sp>
    </p:spTree>
    <p:custDataLst>
      <p:tags r:id="rId1"/>
    </p:custDataLst>
    <p:extLst>
      <p:ext uri="{BB962C8B-B14F-4D97-AF65-F5344CB8AC3E}">
        <p14:creationId xmlns:p14="http://schemas.microsoft.com/office/powerpoint/2010/main" val="121533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không</a:t>
            </a:r>
            <a:r>
              <a:rPr lang="en-US" altLang="en-US" dirty="0"/>
              <a:t> </a:t>
            </a:r>
            <a:r>
              <a:rPr lang="en-US" altLang="en-US" dirty="0" err="1"/>
              <a:t>xác</a:t>
            </a:r>
            <a:r>
              <a:rPr lang="en-US" altLang="en-US" dirty="0"/>
              <a:t> </a:t>
            </a:r>
            <a:r>
              <a:rPr lang="en-US" altLang="en-US" dirty="0" err="1"/>
              <a:t>định</a:t>
            </a:r>
            <a:r>
              <a:rPr lang="en-US" altLang="en-US" dirty="0"/>
              <a:t> (Variable-length argument)</a:t>
            </a:r>
          </a:p>
          <a:p>
            <a:pPr lvl="1"/>
            <a:r>
              <a:rPr lang="en-US" altLang="en-US" dirty="0">
                <a:solidFill>
                  <a:srgbClr val="FF0000"/>
                </a:solidFill>
              </a:rPr>
              <a:t>*</a:t>
            </a:r>
            <a:r>
              <a:rPr lang="en-US" altLang="en-US" dirty="0" err="1">
                <a:solidFill>
                  <a:srgbClr val="FF0000"/>
                </a:solidFill>
              </a:rPr>
              <a:t>args</a:t>
            </a:r>
            <a:r>
              <a:rPr lang="en-US" altLang="en-US" dirty="0"/>
              <a:t> </a:t>
            </a:r>
            <a:r>
              <a:rPr lang="en-US" altLang="en-US" dirty="0" err="1"/>
              <a:t>và</a:t>
            </a:r>
            <a:r>
              <a:rPr lang="en-US" altLang="en-US" dirty="0"/>
              <a:t> </a:t>
            </a:r>
            <a:r>
              <a:rPr lang="en-US" altLang="en-US" dirty="0">
                <a:solidFill>
                  <a:srgbClr val="FF0000"/>
                </a:solidFill>
              </a:rPr>
              <a:t>**</a:t>
            </a:r>
            <a:r>
              <a:rPr lang="en-US" altLang="en-US" dirty="0" err="1">
                <a:solidFill>
                  <a:srgbClr val="FF0000"/>
                </a:solidFill>
              </a:rPr>
              <a:t>kwargs</a:t>
            </a:r>
            <a:r>
              <a:rPr lang="en-US" altLang="en-US" dirty="0"/>
              <a:t>:</a:t>
            </a:r>
          </a:p>
          <a:p>
            <a:pPr lvl="2"/>
            <a:r>
              <a:rPr lang="vi-VN" altLang="en-US" dirty="0">
                <a:solidFill>
                  <a:srgbClr val="FF0000"/>
                </a:solidFill>
              </a:rPr>
              <a:t>args</a:t>
            </a:r>
            <a:r>
              <a:rPr lang="vi-VN" altLang="en-US" dirty="0"/>
              <a:t> (viết tắt của arguments - đối số): trong Python, khi truyền tham số cho hàm ký hiệu </a:t>
            </a:r>
            <a:r>
              <a:rPr lang="vi-VN" altLang="en-US" dirty="0">
                <a:solidFill>
                  <a:srgbClr val="FF0000"/>
                </a:solidFill>
              </a:rPr>
              <a:t>*args </a:t>
            </a:r>
            <a:r>
              <a:rPr lang="vi-VN" altLang="en-US" dirty="0"/>
              <a:t>ám chỉ danh sách các đối số truyền cho hàm. Các đối số này sẽ được Python đưa vào 1 list để xử lý. Do đó nếu đối số là 1 list thì cũng chỉ được xem là 1 thành phần trong list vừa nêu (sub List).</a:t>
            </a:r>
            <a:endParaRPr lang="en-US" altLang="en-US" dirty="0"/>
          </a:p>
        </p:txBody>
      </p:sp>
    </p:spTree>
    <p:custDataLst>
      <p:tags r:id="rId1"/>
    </p:custDataLst>
    <p:extLst>
      <p:ext uri="{BB962C8B-B14F-4D97-AF65-F5344CB8AC3E}">
        <p14:creationId xmlns:p14="http://schemas.microsoft.com/office/powerpoint/2010/main" val="4005427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không</a:t>
            </a:r>
            <a:r>
              <a:rPr lang="en-US" altLang="en-US" dirty="0"/>
              <a:t> </a:t>
            </a:r>
            <a:r>
              <a:rPr lang="en-US" altLang="en-US" dirty="0" err="1"/>
              <a:t>xác</a:t>
            </a:r>
            <a:r>
              <a:rPr lang="en-US" altLang="en-US" dirty="0"/>
              <a:t> </a:t>
            </a:r>
            <a:r>
              <a:rPr lang="en-US" altLang="en-US" dirty="0" err="1"/>
              <a:t>định</a:t>
            </a:r>
            <a:r>
              <a:rPr lang="en-US" altLang="en-US" dirty="0"/>
              <a:t> (Variable-length argument)</a:t>
            </a:r>
          </a:p>
          <a:p>
            <a:pPr lvl="1"/>
            <a:r>
              <a:rPr lang="en-US" altLang="en-US" dirty="0">
                <a:solidFill>
                  <a:srgbClr val="FF0000"/>
                </a:solidFill>
              </a:rPr>
              <a:t>*</a:t>
            </a:r>
            <a:r>
              <a:rPr lang="en-US" altLang="en-US" dirty="0" err="1">
                <a:solidFill>
                  <a:srgbClr val="FF0000"/>
                </a:solidFill>
              </a:rPr>
              <a:t>args</a:t>
            </a:r>
            <a:r>
              <a:rPr lang="en-US" altLang="en-US" dirty="0"/>
              <a:t> </a:t>
            </a:r>
            <a:r>
              <a:rPr lang="en-US" altLang="en-US" dirty="0" err="1"/>
              <a:t>và</a:t>
            </a:r>
            <a:r>
              <a:rPr lang="en-US" altLang="en-US" dirty="0"/>
              <a:t> </a:t>
            </a:r>
            <a:r>
              <a:rPr lang="en-US" altLang="en-US" dirty="0">
                <a:solidFill>
                  <a:srgbClr val="FF0000"/>
                </a:solidFill>
              </a:rPr>
              <a:t>**</a:t>
            </a:r>
            <a:r>
              <a:rPr lang="en-US" altLang="en-US" dirty="0" err="1">
                <a:solidFill>
                  <a:srgbClr val="FF0000"/>
                </a:solidFill>
              </a:rPr>
              <a:t>kwargs</a:t>
            </a:r>
            <a:r>
              <a:rPr lang="en-US" altLang="en-US" dirty="0"/>
              <a:t>:</a:t>
            </a:r>
          </a:p>
          <a:p>
            <a:pPr lvl="2"/>
            <a:r>
              <a:rPr lang="vi-VN" altLang="en-US" dirty="0">
                <a:solidFill>
                  <a:srgbClr val="FF0000"/>
                </a:solidFill>
              </a:rPr>
              <a:t>args</a:t>
            </a:r>
            <a:r>
              <a:rPr lang="vi-VN" altLang="en-US" dirty="0"/>
              <a:t> (viết tắt của arguments - đối số):</a:t>
            </a:r>
            <a:endParaRPr lang="en-US" altLang="en-US" dirty="0"/>
          </a:p>
        </p:txBody>
      </p:sp>
      <p:pic>
        <p:nvPicPr>
          <p:cNvPr id="2" name="Picture 1">
            <a:extLst>
              <a:ext uri="{FF2B5EF4-FFF2-40B4-BE49-F238E27FC236}">
                <a16:creationId xmlns:a16="http://schemas.microsoft.com/office/drawing/2014/main" id="{DA21F4D1-D185-4AC9-91A4-C9EAE914C920}"/>
              </a:ext>
            </a:extLst>
          </p:cNvPr>
          <p:cNvPicPr>
            <a:picLocks noChangeAspect="1"/>
          </p:cNvPicPr>
          <p:nvPr/>
        </p:nvPicPr>
        <p:blipFill>
          <a:blip r:embed="rId3"/>
          <a:stretch>
            <a:fillRect/>
          </a:stretch>
        </p:blipFill>
        <p:spPr>
          <a:xfrm>
            <a:off x="1670782" y="2708869"/>
            <a:ext cx="6945498" cy="1584176"/>
          </a:xfrm>
          <a:prstGeom prst="rect">
            <a:avLst/>
          </a:prstGeom>
        </p:spPr>
      </p:pic>
      <p:pic>
        <p:nvPicPr>
          <p:cNvPr id="3" name="Picture 2">
            <a:extLst>
              <a:ext uri="{FF2B5EF4-FFF2-40B4-BE49-F238E27FC236}">
                <a16:creationId xmlns:a16="http://schemas.microsoft.com/office/drawing/2014/main" id="{8AF128EC-D83A-4713-9E75-1B4894A84685}"/>
              </a:ext>
            </a:extLst>
          </p:cNvPr>
          <p:cNvPicPr>
            <a:picLocks noChangeAspect="1"/>
          </p:cNvPicPr>
          <p:nvPr/>
        </p:nvPicPr>
        <p:blipFill>
          <a:blip r:embed="rId4"/>
          <a:stretch>
            <a:fillRect/>
          </a:stretch>
        </p:blipFill>
        <p:spPr>
          <a:xfrm>
            <a:off x="1670782" y="4509120"/>
            <a:ext cx="1400882" cy="944781"/>
          </a:xfrm>
          <a:prstGeom prst="rect">
            <a:avLst/>
          </a:prstGeom>
        </p:spPr>
      </p:pic>
    </p:spTree>
    <p:custDataLst>
      <p:tags r:id="rId1"/>
    </p:custDataLst>
    <p:extLst>
      <p:ext uri="{BB962C8B-B14F-4D97-AF65-F5344CB8AC3E}">
        <p14:creationId xmlns:p14="http://schemas.microsoft.com/office/powerpoint/2010/main" val="11192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không</a:t>
            </a:r>
            <a:r>
              <a:rPr lang="en-US" altLang="en-US" dirty="0"/>
              <a:t> </a:t>
            </a:r>
            <a:r>
              <a:rPr lang="en-US" altLang="en-US" dirty="0" err="1"/>
              <a:t>xác</a:t>
            </a:r>
            <a:r>
              <a:rPr lang="en-US" altLang="en-US" dirty="0"/>
              <a:t> </a:t>
            </a:r>
            <a:r>
              <a:rPr lang="en-US" altLang="en-US" dirty="0" err="1"/>
              <a:t>định</a:t>
            </a:r>
            <a:r>
              <a:rPr lang="en-US" altLang="en-US" dirty="0"/>
              <a:t> (Variable-length argument)</a:t>
            </a:r>
          </a:p>
          <a:p>
            <a:pPr lvl="1"/>
            <a:r>
              <a:rPr lang="en-US" altLang="en-US" dirty="0">
                <a:solidFill>
                  <a:srgbClr val="FF0000"/>
                </a:solidFill>
              </a:rPr>
              <a:t>*</a:t>
            </a:r>
            <a:r>
              <a:rPr lang="en-US" altLang="en-US" dirty="0" err="1">
                <a:solidFill>
                  <a:srgbClr val="FF0000"/>
                </a:solidFill>
              </a:rPr>
              <a:t>args</a:t>
            </a:r>
            <a:r>
              <a:rPr lang="en-US" altLang="en-US" dirty="0"/>
              <a:t> </a:t>
            </a:r>
            <a:r>
              <a:rPr lang="en-US" altLang="en-US" dirty="0" err="1"/>
              <a:t>và</a:t>
            </a:r>
            <a:r>
              <a:rPr lang="en-US" altLang="en-US" dirty="0"/>
              <a:t> </a:t>
            </a:r>
            <a:r>
              <a:rPr lang="en-US" altLang="en-US" dirty="0">
                <a:solidFill>
                  <a:srgbClr val="FF0000"/>
                </a:solidFill>
              </a:rPr>
              <a:t>**</a:t>
            </a:r>
            <a:r>
              <a:rPr lang="en-US" altLang="en-US" dirty="0" err="1">
                <a:solidFill>
                  <a:srgbClr val="FF0000"/>
                </a:solidFill>
              </a:rPr>
              <a:t>kwargs</a:t>
            </a:r>
            <a:r>
              <a:rPr lang="en-US" altLang="en-US" dirty="0">
                <a:solidFill>
                  <a:srgbClr val="FF0000"/>
                </a:solidFill>
              </a:rPr>
              <a:t> </a:t>
            </a:r>
          </a:p>
          <a:p>
            <a:pPr lvl="2"/>
            <a:r>
              <a:rPr lang="vi-VN" altLang="en-US" dirty="0">
                <a:solidFill>
                  <a:srgbClr val="FF0000"/>
                </a:solidFill>
              </a:rPr>
              <a:t>kwargs</a:t>
            </a:r>
            <a:r>
              <a:rPr lang="vi-VN" altLang="en-US" dirty="0"/>
              <a:t> </a:t>
            </a:r>
            <a:r>
              <a:rPr lang="en-US" altLang="en-US" dirty="0"/>
              <a:t>(</a:t>
            </a:r>
            <a:r>
              <a:rPr lang="vi-VN" altLang="en-US" dirty="0"/>
              <a:t>viết tắt của keyword arguments </a:t>
            </a:r>
            <a:r>
              <a:rPr lang="en-US" altLang="en-US" dirty="0"/>
              <a:t>- </a:t>
            </a:r>
            <a:r>
              <a:rPr lang="vi-VN" altLang="en-US" dirty="0"/>
              <a:t>đối số từ khóa): </a:t>
            </a:r>
            <a:r>
              <a:rPr lang="vi-VN" altLang="en-US" dirty="0">
                <a:solidFill>
                  <a:srgbClr val="FF0000"/>
                </a:solidFill>
              </a:rPr>
              <a:t>**kwargs  </a:t>
            </a:r>
            <a:r>
              <a:rPr lang="vi-VN" altLang="en-US" dirty="0"/>
              <a:t>tạo ra một dictionary chứa toàn bộ các đối số khi gọi hàm (mỗi cặp trong các đối số sẽ trở thành 1 thành phần của dictionary).</a:t>
            </a:r>
            <a:endParaRPr lang="en-US" altLang="en-US" dirty="0"/>
          </a:p>
        </p:txBody>
      </p:sp>
    </p:spTree>
    <p:custDataLst>
      <p:tags r:id="rId1"/>
    </p:custDataLst>
    <p:extLst>
      <p:ext uri="{BB962C8B-B14F-4D97-AF65-F5344CB8AC3E}">
        <p14:creationId xmlns:p14="http://schemas.microsoft.com/office/powerpoint/2010/main" val="313554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Tham số</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Tham</a:t>
            </a:r>
            <a:r>
              <a:rPr lang="en-US" altLang="en-US" dirty="0"/>
              <a:t> </a:t>
            </a:r>
            <a:r>
              <a:rPr lang="en-US" altLang="en-US" dirty="0" err="1"/>
              <a:t>số</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không</a:t>
            </a:r>
            <a:r>
              <a:rPr lang="en-US" altLang="en-US" dirty="0"/>
              <a:t> </a:t>
            </a:r>
            <a:r>
              <a:rPr lang="en-US" altLang="en-US" dirty="0" err="1"/>
              <a:t>xác</a:t>
            </a:r>
            <a:r>
              <a:rPr lang="en-US" altLang="en-US" dirty="0"/>
              <a:t> </a:t>
            </a:r>
            <a:r>
              <a:rPr lang="en-US" altLang="en-US" dirty="0" err="1"/>
              <a:t>định</a:t>
            </a:r>
            <a:r>
              <a:rPr lang="en-US" altLang="en-US" dirty="0"/>
              <a:t> (Variable-length argument)</a:t>
            </a:r>
          </a:p>
          <a:p>
            <a:pPr lvl="1"/>
            <a:r>
              <a:rPr lang="en-US" altLang="en-US" dirty="0">
                <a:solidFill>
                  <a:srgbClr val="FF0000"/>
                </a:solidFill>
              </a:rPr>
              <a:t>*</a:t>
            </a:r>
            <a:r>
              <a:rPr lang="en-US" altLang="en-US" dirty="0" err="1">
                <a:solidFill>
                  <a:srgbClr val="FF0000"/>
                </a:solidFill>
              </a:rPr>
              <a:t>args</a:t>
            </a:r>
            <a:r>
              <a:rPr lang="en-US" altLang="en-US" dirty="0"/>
              <a:t> </a:t>
            </a:r>
            <a:r>
              <a:rPr lang="en-US" altLang="en-US" dirty="0" err="1"/>
              <a:t>và</a:t>
            </a:r>
            <a:r>
              <a:rPr lang="en-US" altLang="en-US" dirty="0"/>
              <a:t> </a:t>
            </a:r>
            <a:r>
              <a:rPr lang="en-US" altLang="en-US" dirty="0">
                <a:solidFill>
                  <a:srgbClr val="FF0000"/>
                </a:solidFill>
              </a:rPr>
              <a:t>**</a:t>
            </a:r>
            <a:r>
              <a:rPr lang="en-US" altLang="en-US" dirty="0" err="1">
                <a:solidFill>
                  <a:srgbClr val="FF0000"/>
                </a:solidFill>
              </a:rPr>
              <a:t>kwargs</a:t>
            </a:r>
            <a:r>
              <a:rPr lang="en-US" altLang="en-US" dirty="0">
                <a:solidFill>
                  <a:srgbClr val="FF0000"/>
                </a:solidFill>
              </a:rPr>
              <a:t> </a:t>
            </a:r>
          </a:p>
          <a:p>
            <a:pPr lvl="2"/>
            <a:r>
              <a:rPr lang="vi-VN" altLang="en-US" dirty="0">
                <a:solidFill>
                  <a:srgbClr val="FF0000"/>
                </a:solidFill>
              </a:rPr>
              <a:t>kwargs</a:t>
            </a:r>
            <a:r>
              <a:rPr lang="vi-VN" altLang="en-US" dirty="0"/>
              <a:t> </a:t>
            </a:r>
            <a:r>
              <a:rPr lang="en-US" altLang="en-US" dirty="0"/>
              <a:t>(</a:t>
            </a:r>
            <a:r>
              <a:rPr lang="vi-VN" altLang="en-US" dirty="0"/>
              <a:t>viết tắt của keyword arguments </a:t>
            </a:r>
            <a:r>
              <a:rPr lang="en-US" altLang="en-US" dirty="0"/>
              <a:t>- </a:t>
            </a:r>
            <a:r>
              <a:rPr lang="vi-VN" altLang="en-US" dirty="0"/>
              <a:t>đối số từ khóa):</a:t>
            </a:r>
            <a:endParaRPr lang="en-US" altLang="en-US" dirty="0"/>
          </a:p>
        </p:txBody>
      </p:sp>
      <p:pic>
        <p:nvPicPr>
          <p:cNvPr id="2" name="Picture 1">
            <a:extLst>
              <a:ext uri="{FF2B5EF4-FFF2-40B4-BE49-F238E27FC236}">
                <a16:creationId xmlns:a16="http://schemas.microsoft.com/office/drawing/2014/main" id="{2A8858C8-DB93-4134-87F9-32C07F75FC53}"/>
              </a:ext>
            </a:extLst>
          </p:cNvPr>
          <p:cNvPicPr>
            <a:picLocks noChangeAspect="1"/>
          </p:cNvPicPr>
          <p:nvPr/>
        </p:nvPicPr>
        <p:blipFill>
          <a:blip r:embed="rId3"/>
          <a:stretch>
            <a:fillRect/>
          </a:stretch>
        </p:blipFill>
        <p:spPr>
          <a:xfrm>
            <a:off x="1652707" y="2708920"/>
            <a:ext cx="4443293" cy="2088232"/>
          </a:xfrm>
          <a:prstGeom prst="rect">
            <a:avLst/>
          </a:prstGeom>
        </p:spPr>
      </p:pic>
      <p:pic>
        <p:nvPicPr>
          <p:cNvPr id="3" name="Picture 2">
            <a:extLst>
              <a:ext uri="{FF2B5EF4-FFF2-40B4-BE49-F238E27FC236}">
                <a16:creationId xmlns:a16="http://schemas.microsoft.com/office/drawing/2014/main" id="{D18A53D8-0CAC-4AA2-A4E6-522C01721078}"/>
              </a:ext>
            </a:extLst>
          </p:cNvPr>
          <p:cNvPicPr>
            <a:picLocks noChangeAspect="1"/>
          </p:cNvPicPr>
          <p:nvPr/>
        </p:nvPicPr>
        <p:blipFill>
          <a:blip r:embed="rId4"/>
          <a:stretch>
            <a:fillRect/>
          </a:stretch>
        </p:blipFill>
        <p:spPr>
          <a:xfrm>
            <a:off x="1619940" y="5207920"/>
            <a:ext cx="6307994" cy="732502"/>
          </a:xfrm>
          <a:prstGeom prst="rect">
            <a:avLst/>
          </a:prstGeom>
        </p:spPr>
      </p:pic>
    </p:spTree>
    <p:custDataLst>
      <p:tags r:id="rId1"/>
    </p:custDataLst>
    <p:extLst>
      <p:ext uri="{BB962C8B-B14F-4D97-AF65-F5344CB8AC3E}">
        <p14:creationId xmlns:p14="http://schemas.microsoft.com/office/powerpoint/2010/main" val="18222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Định nghĩa</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Hàm (Function) là tập hợp các dòng lệnh được viết để thực hiện một chức năng nào đó</a:t>
            </a:r>
            <a:r>
              <a:rPr lang="en-US" altLang="en-US" b="0" dirty="0"/>
              <a:t>.</a:t>
            </a:r>
          </a:p>
          <a:p>
            <a:r>
              <a:rPr lang="vi-VN" altLang="en-US" b="0" dirty="0"/>
              <a:t>Python cung cấp rất nhiều hàm xây dựng sẵn (built-in function), và người dùng cũng có thể tự xây dựng các hàm cho riêng mình (user-defined function)</a:t>
            </a:r>
            <a:r>
              <a:rPr lang="en-US" altLang="en-US" b="0" dirty="0"/>
              <a:t>.</a:t>
            </a:r>
          </a:p>
          <a:p>
            <a:r>
              <a:rPr lang="vi-VN" altLang="en-US" b="0" dirty="0"/>
              <a:t>Hàm giúp mức độ tái sử dụng mã lệnh tốt hơn.</a:t>
            </a:r>
            <a:endParaRPr lang="en-US" altLang="en-US" b="0"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nghĩa</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Khai</a:t>
            </a:r>
            <a:r>
              <a:rPr lang="en-US" dirty="0">
                <a:solidFill>
                  <a:schemeClr val="bg1">
                    <a:lumMod val="50000"/>
                  </a:schemeClr>
                </a:solidFill>
              </a:rPr>
              <a:t> </a:t>
            </a:r>
            <a:r>
              <a:rPr lang="en-US" dirty="0" err="1">
                <a:solidFill>
                  <a:schemeClr val="bg1">
                    <a:lumMod val="50000"/>
                  </a:schemeClr>
                </a:solidFill>
              </a:rPr>
              <a:t>báo</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xây</a:t>
            </a:r>
            <a:r>
              <a:rPr lang="en-US" dirty="0">
                <a:solidFill>
                  <a:schemeClr val="bg1">
                    <a:lumMod val="50000"/>
                  </a:schemeClr>
                </a:solidFill>
              </a:rPr>
              <a:t> </a:t>
            </a:r>
            <a:r>
              <a:rPr lang="en-US" dirty="0" err="1">
                <a:solidFill>
                  <a:schemeClr val="bg1">
                    <a:lumMod val="50000"/>
                  </a:schemeClr>
                </a:solidFill>
              </a:rPr>
              <a:t>dựng</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Gọi</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Tầm</a:t>
            </a:r>
            <a:r>
              <a:rPr lang="en-US" dirty="0">
                <a:solidFill>
                  <a:schemeClr val="bg1">
                    <a:lumMod val="50000"/>
                  </a:schemeClr>
                </a:solidFill>
              </a:rPr>
              <a:t> </a:t>
            </a:r>
            <a:r>
              <a:rPr lang="en-US" dirty="0" err="1">
                <a:solidFill>
                  <a:schemeClr val="bg1">
                    <a:lumMod val="50000"/>
                  </a:schemeClr>
                </a:solidFill>
              </a:rPr>
              <a:t>vực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biến</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Tham</a:t>
            </a:r>
            <a:r>
              <a:rPr lang="en-US" dirty="0">
                <a:solidFill>
                  <a:schemeClr val="bg1">
                    <a:lumMod val="50000"/>
                  </a:schemeClr>
                </a:solidFill>
              </a:rPr>
              <a:t> </a:t>
            </a:r>
            <a:r>
              <a:rPr lang="en-US" dirty="0" err="1">
                <a:solidFill>
                  <a:schemeClr val="bg1">
                    <a:lumMod val="50000"/>
                  </a:schemeClr>
                </a:solidFill>
              </a:rPr>
              <a:t>số</a:t>
            </a:r>
            <a:endParaRPr lang="en-US" dirty="0">
              <a:solidFill>
                <a:schemeClr val="bg1">
                  <a:lumMod val="50000"/>
                </a:schemeClr>
              </a:solidFill>
            </a:endParaRPr>
          </a:p>
          <a:p>
            <a:pPr marL="450850">
              <a:lnSpc>
                <a:spcPct val="100000"/>
              </a:lnSpc>
              <a:buFont typeface="+mj-lt"/>
              <a:buAutoNum type="arabicPeriod"/>
            </a:pPr>
            <a:r>
              <a:rPr lang="en-US" dirty="0" err="1"/>
              <a:t>Hàm</a:t>
            </a:r>
            <a:r>
              <a:rPr lang="en-US" dirty="0"/>
              <a:t> </a:t>
            </a:r>
            <a:r>
              <a:rPr lang="en-US" dirty="0" err="1"/>
              <a:t>ẩn</a:t>
            </a:r>
            <a:r>
              <a:rPr lang="en-US" dirty="0"/>
              <a:t> </a:t>
            </a:r>
            <a:r>
              <a:rPr lang="en-US" dirty="0" err="1"/>
              <a:t>danh</a:t>
            </a:r>
            <a:endParaRPr lang="en-US" dirty="0"/>
          </a:p>
          <a:p>
            <a:pPr marL="450850">
              <a:lnSpc>
                <a:spcPct val="100000"/>
              </a:lnSpc>
              <a:buFont typeface="+mj-lt"/>
              <a:buAutoNum type="arabicPeriod"/>
            </a:pPr>
            <a:r>
              <a:rPr lang="en-US" dirty="0">
                <a:solidFill>
                  <a:schemeClr val="bg1">
                    <a:lumMod val="50000"/>
                  </a:schemeClr>
                </a:solidFill>
              </a:rPr>
              <a:t>Built-in Functions</a:t>
            </a:r>
          </a:p>
        </p:txBody>
      </p:sp>
    </p:spTree>
    <p:custDataLst>
      <p:tags r:id="rId1"/>
    </p:custDataLst>
    <p:extLst>
      <p:ext uri="{BB962C8B-B14F-4D97-AF65-F5344CB8AC3E}">
        <p14:creationId xmlns:p14="http://schemas.microsoft.com/office/powerpoint/2010/main" val="19135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6. Hàm ẩn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Hàm</a:t>
            </a:r>
            <a:r>
              <a:rPr lang="en-US" altLang="en-US" dirty="0"/>
              <a:t> </a:t>
            </a:r>
            <a:r>
              <a:rPr lang="en-US" altLang="en-US" dirty="0" err="1"/>
              <a:t>ẩn</a:t>
            </a:r>
            <a:r>
              <a:rPr lang="en-US" altLang="en-US" dirty="0"/>
              <a:t> </a:t>
            </a:r>
            <a:r>
              <a:rPr lang="en-US" altLang="en-US" dirty="0" err="1"/>
              <a:t>danh</a:t>
            </a:r>
            <a:r>
              <a:rPr lang="en-US" altLang="en-US" dirty="0"/>
              <a:t> (Anonymous Function): </a:t>
            </a:r>
            <a:r>
              <a:rPr lang="vi-VN" altLang="en-US" b="0" dirty="0"/>
              <a:t>Gọi là </a:t>
            </a:r>
            <a:r>
              <a:rPr lang="en-US" altLang="en-US" b="0" dirty="0" err="1"/>
              <a:t>ẩn</a:t>
            </a:r>
            <a:r>
              <a:rPr lang="en-US" altLang="en-US" b="0" dirty="0"/>
              <a:t> </a:t>
            </a:r>
            <a:r>
              <a:rPr lang="en-US" altLang="en-US" b="0" dirty="0" err="1"/>
              <a:t>danh</a:t>
            </a:r>
            <a:r>
              <a:rPr lang="vi-VN" altLang="en-US" b="0" dirty="0"/>
              <a:t> vì function không được khai báo theo cách tiêu chuẩn bằng cách dùng từ khóa </a:t>
            </a:r>
            <a:r>
              <a:rPr lang="vi-VN" altLang="en-US" b="0" dirty="0">
                <a:solidFill>
                  <a:srgbClr val="FF0000"/>
                </a:solidFill>
              </a:rPr>
              <a:t>def</a:t>
            </a:r>
            <a:r>
              <a:rPr lang="vi-VN" altLang="en-US" b="0" dirty="0"/>
              <a:t> mà được dùng 1 cách ngắn gọn bằng từ khóa </a:t>
            </a:r>
            <a:r>
              <a:rPr lang="vi-VN" altLang="en-US" b="0" dirty="0">
                <a:solidFill>
                  <a:srgbClr val="FF0000"/>
                </a:solidFill>
              </a:rPr>
              <a:t>lambda</a:t>
            </a:r>
            <a:r>
              <a:rPr lang="vi-VN" altLang="en-US" b="0" dirty="0"/>
              <a:t>. Thường các function dạng này được viết </a:t>
            </a:r>
            <a:r>
              <a:rPr lang="vi-VN" altLang="en-US" b="0" u="sng" dirty="0"/>
              <a:t>chỉ trên 1 dòng lệnh</a:t>
            </a:r>
            <a:r>
              <a:rPr lang="vi-VN" altLang="en-US" b="0" dirty="0"/>
              <a:t>.</a:t>
            </a:r>
            <a:endParaRPr lang="en-US" altLang="en-US" b="0" dirty="0"/>
          </a:p>
          <a:p>
            <a:r>
              <a:rPr lang="en-US" altLang="en-US" b="0" dirty="0" err="1"/>
              <a:t>Cú</a:t>
            </a:r>
            <a:r>
              <a:rPr lang="en-US" altLang="en-US" b="0" dirty="0"/>
              <a:t> </a:t>
            </a:r>
            <a:r>
              <a:rPr lang="en-US" altLang="en-US" b="0" dirty="0" err="1"/>
              <a:t>pháp</a:t>
            </a:r>
            <a:r>
              <a:rPr lang="en-US" altLang="en-US" b="0"/>
              <a:t>:   </a:t>
            </a:r>
            <a:r>
              <a:rPr lang="en-US" altLang="en-US" b="1">
                <a:solidFill>
                  <a:srgbClr val="FF0000"/>
                </a:solidFill>
                <a:latin typeface="Courier New" panose="02070309020205020404" pitchFamily="49" charset="0"/>
                <a:cs typeface="Courier New" panose="02070309020205020404" pitchFamily="49" charset="0"/>
              </a:rPr>
              <a:t>lambda </a:t>
            </a:r>
            <a:r>
              <a:rPr lang="en-US" altLang="en-US" b="1" dirty="0">
                <a:solidFill>
                  <a:srgbClr val="FF0000"/>
                </a:solidFill>
                <a:latin typeface="Courier New" panose="02070309020205020404" pitchFamily="49" charset="0"/>
                <a:cs typeface="Courier New" panose="02070309020205020404" pitchFamily="49" charset="0"/>
              </a:rPr>
              <a:t>[argument1, argument2, ...]]: expression</a:t>
            </a:r>
            <a:endParaRPr lang="en-US" altLang="en-US" dirty="0"/>
          </a:p>
        </p:txBody>
      </p:sp>
    </p:spTree>
    <p:custDataLst>
      <p:tags r:id="rId1"/>
    </p:custDataLst>
    <p:extLst>
      <p:ext uri="{BB962C8B-B14F-4D97-AF65-F5344CB8AC3E}">
        <p14:creationId xmlns:p14="http://schemas.microsoft.com/office/powerpoint/2010/main" val="1990678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6. Hàm ẩn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Cú</a:t>
            </a:r>
            <a:r>
              <a:rPr lang="en-US" altLang="en-US" b="0" dirty="0"/>
              <a:t> </a:t>
            </a:r>
            <a:r>
              <a:rPr lang="en-US" altLang="en-US" b="0" dirty="0" err="1"/>
              <a:t>pháp</a:t>
            </a:r>
            <a:r>
              <a:rPr lang="en-US" altLang="en-US" b="0"/>
              <a:t>:   </a:t>
            </a:r>
            <a:r>
              <a:rPr lang="en-US" altLang="en-US" b="1">
                <a:solidFill>
                  <a:srgbClr val="FF0000"/>
                </a:solidFill>
                <a:latin typeface="Courier New" panose="02070309020205020404" pitchFamily="49" charset="0"/>
                <a:cs typeface="Courier New" panose="02070309020205020404" pitchFamily="49" charset="0"/>
              </a:rPr>
              <a:t>lambda </a:t>
            </a:r>
            <a:r>
              <a:rPr lang="en-US" altLang="en-US" b="1" dirty="0">
                <a:solidFill>
                  <a:srgbClr val="FF0000"/>
                </a:solidFill>
                <a:latin typeface="Courier New" panose="02070309020205020404" pitchFamily="49" charset="0"/>
                <a:cs typeface="Courier New" panose="02070309020205020404" pitchFamily="49" charset="0"/>
              </a:rPr>
              <a:t>[argument1, argument2, ...]]: expression</a:t>
            </a:r>
            <a:endParaRPr lang="en-US" altLang="en-US" sz="2400" dirty="0"/>
          </a:p>
          <a:p>
            <a:pPr>
              <a:lnSpc>
                <a:spcPct val="100000"/>
              </a:lnSpc>
            </a:pPr>
            <a:r>
              <a:rPr lang="en-US" altLang="en-US" b="0" dirty="0" err="1"/>
              <a:t>Giải</a:t>
            </a:r>
            <a:r>
              <a:rPr lang="en-US" altLang="en-US" b="0" dirty="0"/>
              <a:t> </a:t>
            </a:r>
            <a:r>
              <a:rPr lang="en-US" altLang="en-US" b="0" dirty="0" err="1"/>
              <a:t>thích</a:t>
            </a:r>
            <a:r>
              <a:rPr lang="en-US" altLang="en-US" dirty="0"/>
              <a:t>:</a:t>
            </a:r>
          </a:p>
          <a:p>
            <a:pPr lvl="1" algn="just">
              <a:spcBef>
                <a:spcPts val="600"/>
              </a:spcBef>
            </a:pPr>
            <a:r>
              <a:rPr lang="en-US" altLang="en-US" sz="1800" b="1" dirty="0">
                <a:solidFill>
                  <a:srgbClr val="FF0000"/>
                </a:solidFill>
                <a:latin typeface="Courier New" panose="02070309020205020404" pitchFamily="49" charset="0"/>
                <a:cs typeface="Courier New" panose="02070309020205020404" pitchFamily="49" charset="0"/>
              </a:rPr>
              <a:t>lambda function:</a:t>
            </a:r>
          </a:p>
          <a:p>
            <a:pPr lvl="2"/>
            <a:r>
              <a:rPr lang="vi-VN" altLang="en-US" dirty="0"/>
              <a:t>Không thể gọi trực tiếp </a:t>
            </a:r>
            <a:r>
              <a:rPr lang="vi-VN" altLang="en-US" i="1" dirty="0"/>
              <a:t>lambda function </a:t>
            </a:r>
            <a:r>
              <a:rPr lang="vi-VN" altLang="en-US" dirty="0"/>
              <a:t>như các</a:t>
            </a:r>
            <a:r>
              <a:rPr lang="vi-VN" altLang="en-US" i="1" dirty="0"/>
              <a:t> function </a:t>
            </a:r>
            <a:r>
              <a:rPr lang="vi-VN" altLang="en-US" dirty="0"/>
              <a:t>bình thường.</a:t>
            </a:r>
          </a:p>
          <a:p>
            <a:pPr lvl="2"/>
            <a:r>
              <a:rPr lang="vi-VN" altLang="en-US" i="1" dirty="0"/>
              <a:t>Lambda function</a:t>
            </a:r>
            <a:r>
              <a:rPr lang="vi-VN" altLang="en-US" dirty="0"/>
              <a:t> có </a:t>
            </a:r>
            <a:r>
              <a:rPr lang="vi-VN" altLang="en-US" i="1" dirty="0"/>
              <a:t>local namespace</a:t>
            </a:r>
            <a:r>
              <a:rPr lang="vi-VN" altLang="en-US" dirty="0"/>
              <a:t> riêng và không thể truy cập các biến khác và các biến trong phạm vi </a:t>
            </a:r>
            <a:r>
              <a:rPr lang="vi-VN" altLang="en-US" i="1" dirty="0"/>
              <a:t>global namespace</a:t>
            </a:r>
            <a:r>
              <a:rPr lang="vi-VN" altLang="en-US" dirty="0"/>
              <a:t>.</a:t>
            </a:r>
          </a:p>
          <a:p>
            <a:pPr lvl="2"/>
            <a:r>
              <a:rPr lang="vi-VN" altLang="en-US" dirty="0"/>
              <a:t>Kết quả chỉ trả về 1 giá trị duy nhất.</a:t>
            </a:r>
          </a:p>
          <a:p>
            <a:pPr lvl="1"/>
            <a:r>
              <a:rPr lang="en-US" altLang="en-US" sz="1800" b="1" dirty="0">
                <a:solidFill>
                  <a:srgbClr val="FF0000"/>
                </a:solidFill>
                <a:latin typeface="Courier New" panose="02070309020205020404" pitchFamily="49" charset="0"/>
                <a:cs typeface="Courier New" panose="02070309020205020404" pitchFamily="49" charset="0"/>
              </a:rPr>
              <a:t>argument:</a:t>
            </a:r>
            <a:r>
              <a:rPr lang="en-US" altLang="en-US" dirty="0"/>
              <a:t> </a:t>
            </a:r>
            <a:r>
              <a:rPr lang="vi-VN" altLang="en-US" dirty="0"/>
              <a:t>Tương tự như các hàm thông thường, số lượng đối số của lambda là 0 hay 1 hoặc nhiều đối số truyền vào</a:t>
            </a:r>
            <a:r>
              <a:rPr lang="en-US" altLang="en-US" dirty="0"/>
              <a:t>. </a:t>
            </a:r>
          </a:p>
          <a:p>
            <a:pPr lvl="2"/>
            <a:endParaRPr lang="en-US" altLang="en-US" dirty="0"/>
          </a:p>
        </p:txBody>
      </p:sp>
    </p:spTree>
    <p:custDataLst>
      <p:tags r:id="rId1"/>
    </p:custDataLst>
    <p:extLst>
      <p:ext uri="{BB962C8B-B14F-4D97-AF65-F5344CB8AC3E}">
        <p14:creationId xmlns:p14="http://schemas.microsoft.com/office/powerpoint/2010/main" val="1645563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6. Hàm ẩn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pPr marL="342900" marR="0" lvl="0" indent="-342900" algn="l" defTabSz="914400" rtl="0" eaLnBrk="0" fontAlgn="base" latinLnBrk="0" hangingPunct="0">
              <a:lnSpc>
                <a:spcPct val="150000"/>
              </a:lnSpc>
              <a:spcBef>
                <a:spcPct val="125000"/>
              </a:spcBef>
              <a:spcAft>
                <a:spcPct val="0"/>
              </a:spcAft>
              <a:buClr>
                <a:srgbClr val="330066"/>
              </a:buClr>
              <a:buSzPct val="90000"/>
              <a:buFont typeface="Wingdings" panose="05000000000000000000" pitchFamily="2" charset="2"/>
              <a:buChar char="q"/>
              <a:tabLst/>
              <a:defRPr/>
            </a:pPr>
            <a:r>
              <a:rPr kumimoji="0" lang="en-US" altLang="en-US" sz="2000" b="0" i="0" u="none" strike="noStrike" kern="0" cap="none" spc="0" normalizeH="0" baseline="0" noProof="0" dirty="0" err="1">
                <a:ln>
                  <a:noFill/>
                </a:ln>
                <a:solidFill>
                  <a:srgbClr val="333399"/>
                </a:solidFill>
                <a:effectLst/>
                <a:uLnTx/>
                <a:uFillTx/>
                <a:latin typeface="Arial"/>
                <a:ea typeface="+mn-ea"/>
                <a:cs typeface="+mn-cs"/>
              </a:rPr>
              <a:t>Cú</a:t>
            </a:r>
            <a:r>
              <a:rPr kumimoji="0" lang="en-US" altLang="en-US" sz="2000" b="0" i="0" u="none" strike="noStrike" kern="0" cap="none" spc="0" normalizeH="0" baseline="0" noProof="0" dirty="0">
                <a:ln>
                  <a:noFill/>
                </a:ln>
                <a:solidFill>
                  <a:srgbClr val="333399"/>
                </a:solidFill>
                <a:effectLst/>
                <a:uLnTx/>
                <a:uFillTx/>
                <a:latin typeface="Arial"/>
                <a:ea typeface="+mn-ea"/>
                <a:cs typeface="+mn-cs"/>
              </a:rPr>
              <a:t> </a:t>
            </a:r>
            <a:r>
              <a:rPr kumimoji="0" lang="en-US" altLang="en-US" sz="2000" b="0" i="0" u="none" strike="noStrike" kern="0" cap="none" spc="0" normalizeH="0" baseline="0" noProof="0" dirty="0" err="1">
                <a:ln>
                  <a:noFill/>
                </a:ln>
                <a:solidFill>
                  <a:srgbClr val="333399"/>
                </a:solidFill>
                <a:effectLst/>
                <a:uLnTx/>
                <a:uFillTx/>
                <a:latin typeface="Arial"/>
                <a:ea typeface="+mn-ea"/>
                <a:cs typeface="+mn-cs"/>
              </a:rPr>
              <a:t>pháp</a:t>
            </a:r>
            <a:r>
              <a:rPr kumimoji="0" lang="en-US" altLang="en-US" sz="2000" b="0" i="0" u="none" strike="noStrike" kern="0" cap="none" spc="0" normalizeH="0" baseline="0" noProof="0">
                <a:ln>
                  <a:noFill/>
                </a:ln>
                <a:solidFill>
                  <a:srgbClr val="333399"/>
                </a:solidFill>
                <a:effectLst/>
                <a:uLnTx/>
                <a:uFillTx/>
                <a:latin typeface="Arial"/>
                <a:ea typeface="+mn-ea"/>
                <a:cs typeface="+mn-cs"/>
              </a:rPr>
              <a:t>:  </a:t>
            </a:r>
            <a:r>
              <a:rPr kumimoji="0" lang="en-US" altLang="en-US" sz="2000" b="1" i="0" u="none" strike="noStrike" kern="0" cap="none" spc="0" normalizeH="0" baseline="0" noProof="0">
                <a:ln>
                  <a:noFill/>
                </a:ln>
                <a:solidFill>
                  <a:srgbClr val="333399"/>
                </a:solidFill>
                <a:effectLst/>
                <a:uLnTx/>
                <a:uFillTx/>
                <a:latin typeface="Arial"/>
                <a:ea typeface="+mn-ea"/>
                <a:cs typeface="+mn-cs"/>
              </a:rPr>
              <a:t> </a:t>
            </a:r>
            <a:r>
              <a:rPr kumimoji="0" lang="en-US" altLang="en-US"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lambda [argument1, argument2, ...]]: expression</a:t>
            </a:r>
            <a:endParaRPr lang="en-US" altLang="en-US" sz="2000" dirty="0"/>
          </a:p>
          <a:p>
            <a:pPr>
              <a:lnSpc>
                <a:spcPct val="100000"/>
              </a:lnSpc>
            </a:pPr>
            <a:r>
              <a:rPr lang="en-US" altLang="en-US" b="0" dirty="0" err="1"/>
              <a:t>Giải</a:t>
            </a:r>
            <a:r>
              <a:rPr lang="en-US" altLang="en-US" b="0" dirty="0"/>
              <a:t> </a:t>
            </a:r>
            <a:r>
              <a:rPr lang="en-US" altLang="en-US" b="0" dirty="0" err="1"/>
              <a:t>thích</a:t>
            </a:r>
            <a:r>
              <a:rPr lang="en-US" altLang="en-US" dirty="0"/>
              <a:t>:</a:t>
            </a:r>
          </a:p>
          <a:p>
            <a:pPr lvl="1" algn="just">
              <a:spcBef>
                <a:spcPts val="600"/>
              </a:spcBef>
            </a:pPr>
            <a:r>
              <a:rPr lang="en-US" sz="1800" b="1" i="1" dirty="0">
                <a:solidFill>
                  <a:srgbClr val="FF0000"/>
                </a:solidFill>
                <a:latin typeface="Courier New" panose="02070309020205020404" pitchFamily="49" charset="0"/>
                <a:ea typeface="+mn-ea"/>
                <a:cs typeface="Courier New" panose="02070309020205020404" pitchFamily="49" charset="0"/>
              </a:rPr>
              <a:t>expression</a:t>
            </a:r>
            <a:r>
              <a:rPr lang="en-US" altLang="en-US" sz="1800" b="1" dirty="0">
                <a:solidFill>
                  <a:srgbClr val="FF0000"/>
                </a:solidFill>
                <a:latin typeface="Courier New" panose="02070309020205020404" pitchFamily="49" charset="0"/>
                <a:cs typeface="Courier New" panose="02070309020205020404" pitchFamily="49" charset="0"/>
              </a:rPr>
              <a:t>:</a:t>
            </a:r>
          </a:p>
          <a:p>
            <a:pPr lvl="2"/>
            <a:r>
              <a:rPr lang="vi-VN" altLang="en-US" dirty="0"/>
              <a:t>Các hàm </a:t>
            </a:r>
            <a:r>
              <a:rPr lang="vi-VN" altLang="en-US" i="1" dirty="0"/>
              <a:t>lambda</a:t>
            </a:r>
            <a:r>
              <a:rPr lang="vi-VN" altLang="en-US" dirty="0"/>
              <a:t> chỉ chấp nhận một và chỉ một biểu thức (một lệnh đơn).</a:t>
            </a:r>
          </a:p>
          <a:p>
            <a:pPr lvl="2"/>
            <a:r>
              <a:rPr lang="vi-VN" altLang="en-US" dirty="0"/>
              <a:t>Có thể sử dụng tối đa 1 lệnh </a:t>
            </a:r>
            <a:r>
              <a:rPr lang="vi-VN" altLang="en-US" i="1" dirty="0"/>
              <a:t>if</a:t>
            </a:r>
            <a:r>
              <a:rPr lang="vi-VN" altLang="en-US" dirty="0"/>
              <a:t> trong </a:t>
            </a:r>
            <a:r>
              <a:rPr lang="vi-VN" altLang="en-US" i="1" dirty="0"/>
              <a:t>expresion</a:t>
            </a:r>
            <a:r>
              <a:rPr lang="vi-VN" altLang="en-US" dirty="0"/>
              <a:t>.</a:t>
            </a:r>
          </a:p>
          <a:p>
            <a:pPr lvl="2"/>
            <a:r>
              <a:rPr lang="vi-VN" altLang="en-US" dirty="0"/>
              <a:t>Có thể gọi hàm khác trong </a:t>
            </a:r>
            <a:r>
              <a:rPr lang="vi-VN" altLang="en-US" i="1" dirty="0"/>
              <a:t>expression</a:t>
            </a:r>
            <a:r>
              <a:rPr lang="en-US" altLang="en-US" i="1" dirty="0"/>
              <a:t>.</a:t>
            </a:r>
          </a:p>
        </p:txBody>
      </p:sp>
    </p:spTree>
    <p:custDataLst>
      <p:tags r:id="rId1"/>
    </p:custDataLst>
    <p:extLst>
      <p:ext uri="{BB962C8B-B14F-4D97-AF65-F5344CB8AC3E}">
        <p14:creationId xmlns:p14="http://schemas.microsoft.com/office/powerpoint/2010/main" val="328385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6. Hàm ẩn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pPr marL="342900" marR="0" lvl="0" indent="-342900" algn="l" defTabSz="914400" rtl="0" eaLnBrk="0" fontAlgn="base" latinLnBrk="0" hangingPunct="0">
              <a:lnSpc>
                <a:spcPct val="150000"/>
              </a:lnSpc>
              <a:spcBef>
                <a:spcPct val="125000"/>
              </a:spcBef>
              <a:spcAft>
                <a:spcPct val="0"/>
              </a:spcAft>
              <a:buClr>
                <a:srgbClr val="330066"/>
              </a:buClr>
              <a:buSzPct val="90000"/>
              <a:buFont typeface="Wingdings" panose="05000000000000000000" pitchFamily="2" charset="2"/>
              <a:buChar char="q"/>
              <a:tabLst/>
              <a:defRPr/>
            </a:pPr>
            <a:r>
              <a:rPr kumimoji="0" lang="en-US" altLang="en-US" sz="2000" b="0" i="0" u="none" strike="noStrike" kern="0" cap="none" spc="0" normalizeH="0" baseline="0" noProof="0" dirty="0" err="1">
                <a:ln>
                  <a:noFill/>
                </a:ln>
                <a:solidFill>
                  <a:srgbClr val="333399"/>
                </a:solidFill>
                <a:effectLst/>
                <a:uLnTx/>
                <a:uFillTx/>
                <a:latin typeface="Arial"/>
                <a:ea typeface="+mn-ea"/>
                <a:cs typeface="+mn-cs"/>
              </a:rPr>
              <a:t>Cú</a:t>
            </a:r>
            <a:r>
              <a:rPr kumimoji="0" lang="en-US" altLang="en-US" sz="2000" b="0" i="0" u="none" strike="noStrike" kern="0" cap="none" spc="0" normalizeH="0" baseline="0" noProof="0" dirty="0">
                <a:ln>
                  <a:noFill/>
                </a:ln>
                <a:solidFill>
                  <a:srgbClr val="333399"/>
                </a:solidFill>
                <a:effectLst/>
                <a:uLnTx/>
                <a:uFillTx/>
                <a:latin typeface="Arial"/>
                <a:ea typeface="+mn-ea"/>
                <a:cs typeface="+mn-cs"/>
              </a:rPr>
              <a:t> </a:t>
            </a:r>
            <a:r>
              <a:rPr kumimoji="0" lang="en-US" altLang="en-US" sz="2000" b="0" i="0" u="none" strike="noStrike" kern="0" cap="none" spc="0" normalizeH="0" baseline="0" noProof="0" dirty="0" err="1">
                <a:ln>
                  <a:noFill/>
                </a:ln>
                <a:solidFill>
                  <a:srgbClr val="333399"/>
                </a:solidFill>
                <a:effectLst/>
                <a:uLnTx/>
                <a:uFillTx/>
                <a:latin typeface="Arial"/>
                <a:ea typeface="+mn-ea"/>
                <a:cs typeface="+mn-cs"/>
              </a:rPr>
              <a:t>pháp</a:t>
            </a:r>
            <a:r>
              <a:rPr kumimoji="0" lang="en-US" altLang="en-US" sz="2000" b="0" i="0" u="none" strike="noStrike" kern="0" cap="none" spc="0" normalizeH="0" baseline="0" noProof="0">
                <a:ln>
                  <a:noFill/>
                </a:ln>
                <a:solidFill>
                  <a:srgbClr val="333399"/>
                </a:solidFill>
                <a:effectLst/>
                <a:uLnTx/>
                <a:uFillTx/>
                <a:latin typeface="Arial"/>
                <a:ea typeface="+mn-ea"/>
                <a:cs typeface="+mn-cs"/>
              </a:rPr>
              <a:t>:   </a:t>
            </a:r>
            <a:r>
              <a:rPr kumimoji="0" lang="en-US" altLang="en-US"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lambda </a:t>
            </a:r>
            <a:r>
              <a:rPr kumimoji="0" lang="en-US" altLang="en-US"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[argument1, argument2, ...]]: expression</a:t>
            </a:r>
            <a:endParaRPr kumimoji="0" lang="en-US" altLang="en-US" sz="2400" b="1" i="0" u="none" strike="noStrike" kern="0" cap="none" spc="0" normalizeH="0" baseline="0" noProof="0" dirty="0">
              <a:ln>
                <a:noFill/>
              </a:ln>
              <a:solidFill>
                <a:srgbClr val="333399"/>
              </a:solidFill>
              <a:effectLst/>
              <a:uLnTx/>
              <a:uFillTx/>
              <a:latin typeface="Arial"/>
              <a:ea typeface="+mn-ea"/>
              <a:cs typeface="+mn-cs"/>
            </a:endParaRPr>
          </a:p>
          <a:p>
            <a:pPr>
              <a:lnSpc>
                <a:spcPct val="100000"/>
              </a:lnSpc>
            </a:pPr>
            <a:r>
              <a:rPr lang="en-US" altLang="en-US" b="0" dirty="0" err="1"/>
              <a:t>Ví</a:t>
            </a:r>
            <a:r>
              <a:rPr lang="en-US" altLang="en-US" b="0" dirty="0"/>
              <a:t> </a:t>
            </a:r>
            <a:r>
              <a:rPr lang="en-US" altLang="en-US" b="0" dirty="0" err="1"/>
              <a:t>dụ</a:t>
            </a:r>
            <a:r>
              <a:rPr lang="en-US" altLang="en-US" dirty="0"/>
              <a:t>: </a:t>
            </a:r>
            <a:r>
              <a:rPr lang="en-US" altLang="en-US" b="0" dirty="0" err="1"/>
              <a:t>Tính</a:t>
            </a:r>
            <a:r>
              <a:rPr lang="en-US" altLang="en-US" b="0" dirty="0"/>
              <a:t> </a:t>
            </a:r>
            <a:r>
              <a:rPr lang="en-US" altLang="en-US" b="0" dirty="0" err="1"/>
              <a:t>chỉ</a:t>
            </a:r>
            <a:r>
              <a:rPr lang="en-US" altLang="en-US" b="0" dirty="0"/>
              <a:t> </a:t>
            </a:r>
            <a:r>
              <a:rPr lang="en-US" altLang="en-US" b="0" dirty="0" err="1"/>
              <a:t>số</a:t>
            </a:r>
            <a:r>
              <a:rPr lang="en-US" altLang="en-US" b="0" dirty="0"/>
              <a:t>  BMI</a:t>
            </a:r>
          </a:p>
        </p:txBody>
      </p:sp>
      <p:pic>
        <p:nvPicPr>
          <p:cNvPr id="2" name="Picture 1">
            <a:extLst>
              <a:ext uri="{FF2B5EF4-FFF2-40B4-BE49-F238E27FC236}">
                <a16:creationId xmlns:a16="http://schemas.microsoft.com/office/drawing/2014/main" id="{E2B77C2F-5ACB-4BCB-90A9-63978391E53C}"/>
              </a:ext>
            </a:extLst>
          </p:cNvPr>
          <p:cNvPicPr>
            <a:picLocks noChangeAspect="1"/>
          </p:cNvPicPr>
          <p:nvPr/>
        </p:nvPicPr>
        <p:blipFill>
          <a:blip r:embed="rId3"/>
          <a:stretch>
            <a:fillRect/>
          </a:stretch>
        </p:blipFill>
        <p:spPr>
          <a:xfrm>
            <a:off x="983432" y="2662376"/>
            <a:ext cx="3850307" cy="1572210"/>
          </a:xfrm>
          <a:prstGeom prst="rect">
            <a:avLst/>
          </a:prstGeom>
        </p:spPr>
      </p:pic>
      <p:pic>
        <p:nvPicPr>
          <p:cNvPr id="3" name="Picture 2">
            <a:extLst>
              <a:ext uri="{FF2B5EF4-FFF2-40B4-BE49-F238E27FC236}">
                <a16:creationId xmlns:a16="http://schemas.microsoft.com/office/drawing/2014/main" id="{8A8556CE-6BC6-4036-BC12-B79CC7CB40D1}"/>
              </a:ext>
            </a:extLst>
          </p:cNvPr>
          <p:cNvPicPr>
            <a:picLocks noChangeAspect="1"/>
          </p:cNvPicPr>
          <p:nvPr/>
        </p:nvPicPr>
        <p:blipFill>
          <a:blip r:embed="rId4"/>
          <a:stretch>
            <a:fillRect/>
          </a:stretch>
        </p:blipFill>
        <p:spPr>
          <a:xfrm>
            <a:off x="983432" y="4490213"/>
            <a:ext cx="6889278" cy="1387059"/>
          </a:xfrm>
          <a:prstGeom prst="rect">
            <a:avLst/>
          </a:prstGeom>
        </p:spPr>
      </p:pic>
      <p:pic>
        <p:nvPicPr>
          <p:cNvPr id="4" name="Picture 3">
            <a:extLst>
              <a:ext uri="{FF2B5EF4-FFF2-40B4-BE49-F238E27FC236}">
                <a16:creationId xmlns:a16="http://schemas.microsoft.com/office/drawing/2014/main" id="{7BE0F938-A2AA-40DE-BDC7-70A0445F370C}"/>
              </a:ext>
            </a:extLst>
          </p:cNvPr>
          <p:cNvPicPr>
            <a:picLocks noChangeAspect="1"/>
          </p:cNvPicPr>
          <p:nvPr/>
        </p:nvPicPr>
        <p:blipFill>
          <a:blip r:embed="rId5"/>
          <a:stretch>
            <a:fillRect/>
          </a:stretch>
        </p:blipFill>
        <p:spPr>
          <a:xfrm>
            <a:off x="9063722" y="4007719"/>
            <a:ext cx="2479759" cy="645417"/>
          </a:xfrm>
          <a:prstGeom prst="rect">
            <a:avLst/>
          </a:prstGeom>
        </p:spPr>
      </p:pic>
    </p:spTree>
    <p:custDataLst>
      <p:tags r:id="rId1"/>
    </p:custDataLst>
    <p:extLst>
      <p:ext uri="{BB962C8B-B14F-4D97-AF65-F5344CB8AC3E}">
        <p14:creationId xmlns:p14="http://schemas.microsoft.com/office/powerpoint/2010/main" val="3482834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6. Hàm ẩn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pPr marL="342900" marR="0" lvl="0" indent="-342900" algn="l" defTabSz="914400" rtl="0" eaLnBrk="0" fontAlgn="base" latinLnBrk="0" hangingPunct="0">
              <a:lnSpc>
                <a:spcPct val="150000"/>
              </a:lnSpc>
              <a:spcBef>
                <a:spcPct val="125000"/>
              </a:spcBef>
              <a:spcAft>
                <a:spcPct val="0"/>
              </a:spcAft>
              <a:buClr>
                <a:srgbClr val="330066"/>
              </a:buClr>
              <a:buSzPct val="90000"/>
              <a:buFont typeface="Wingdings" panose="05000000000000000000" pitchFamily="2" charset="2"/>
              <a:buChar char="q"/>
              <a:tabLst/>
              <a:defRPr/>
            </a:pPr>
            <a:r>
              <a:rPr kumimoji="0" lang="en-US" altLang="en-US" sz="2000" b="0" i="0" u="none" strike="noStrike" kern="0" cap="none" spc="0" normalizeH="0" baseline="0" noProof="0" dirty="0" err="1">
                <a:ln>
                  <a:noFill/>
                </a:ln>
                <a:solidFill>
                  <a:srgbClr val="333399"/>
                </a:solidFill>
                <a:effectLst/>
                <a:uLnTx/>
                <a:uFillTx/>
                <a:latin typeface="Arial"/>
                <a:ea typeface="+mn-ea"/>
                <a:cs typeface="+mn-cs"/>
              </a:rPr>
              <a:t>Cú</a:t>
            </a:r>
            <a:r>
              <a:rPr kumimoji="0" lang="en-US" altLang="en-US" sz="2000" b="0" i="0" u="none" strike="noStrike" kern="0" cap="none" spc="0" normalizeH="0" baseline="0" noProof="0" dirty="0">
                <a:ln>
                  <a:noFill/>
                </a:ln>
                <a:solidFill>
                  <a:srgbClr val="333399"/>
                </a:solidFill>
                <a:effectLst/>
                <a:uLnTx/>
                <a:uFillTx/>
                <a:latin typeface="Arial"/>
                <a:ea typeface="+mn-ea"/>
                <a:cs typeface="+mn-cs"/>
              </a:rPr>
              <a:t> </a:t>
            </a:r>
            <a:r>
              <a:rPr kumimoji="0" lang="en-US" altLang="en-US" sz="2000" b="0" i="0" u="none" strike="noStrike" kern="0" cap="none" spc="0" normalizeH="0" baseline="0" noProof="0" dirty="0" err="1">
                <a:ln>
                  <a:noFill/>
                </a:ln>
                <a:solidFill>
                  <a:srgbClr val="333399"/>
                </a:solidFill>
                <a:effectLst/>
                <a:uLnTx/>
                <a:uFillTx/>
                <a:latin typeface="Arial"/>
                <a:ea typeface="+mn-ea"/>
                <a:cs typeface="+mn-cs"/>
              </a:rPr>
              <a:t>pháp</a:t>
            </a:r>
            <a:r>
              <a:rPr kumimoji="0" lang="en-US" altLang="en-US" sz="2000" b="0" i="0" u="none" strike="noStrike" kern="0" cap="none" spc="0" normalizeH="0" baseline="0" noProof="0" dirty="0">
                <a:ln>
                  <a:noFill/>
                </a:ln>
                <a:solidFill>
                  <a:srgbClr val="333399"/>
                </a:solidFill>
                <a:effectLst/>
                <a:uLnTx/>
                <a:uFillTx/>
                <a:latin typeface="Arial"/>
                <a:ea typeface="+mn-ea"/>
                <a:cs typeface="+mn-cs"/>
              </a:rPr>
              <a:t>: </a:t>
            </a:r>
          </a:p>
          <a:p>
            <a:pPr marL="465138" marR="0" lvl="0" indent="0" algn="l" defTabSz="914400" rtl="0" eaLnBrk="0" fontAlgn="base" latinLnBrk="0" hangingPunct="0">
              <a:lnSpc>
                <a:spcPct val="100000"/>
              </a:lnSpc>
              <a:spcBef>
                <a:spcPct val="125000"/>
              </a:spcBef>
              <a:spcAft>
                <a:spcPct val="0"/>
              </a:spcAft>
              <a:buClr>
                <a:srgbClr val="330066"/>
              </a:buClr>
              <a:buSzPct val="90000"/>
              <a:buFont typeface="Wingdings" panose="05000000000000000000" pitchFamily="2" charset="2"/>
              <a:buNone/>
              <a:tabLst/>
              <a:defRPr/>
            </a:pPr>
            <a:r>
              <a:rPr kumimoji="0" lang="en-US" altLang="en-US" sz="2000" b="1" i="0" u="none" strike="noStrike" kern="0" cap="none" spc="0" normalizeH="0" baseline="0" noProof="0" dirty="0">
                <a:ln>
                  <a:noFill/>
                </a:ln>
                <a:solidFill>
                  <a:srgbClr val="333399"/>
                </a:solidFill>
                <a:effectLst/>
                <a:uLnTx/>
                <a:uFillTx/>
                <a:latin typeface="Arial"/>
                <a:ea typeface="+mn-ea"/>
                <a:cs typeface="+mn-cs"/>
              </a:rPr>
              <a:t> </a:t>
            </a:r>
            <a:r>
              <a:rPr kumimoji="0" lang="en-US" altLang="en-US"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lambda [argument1, argument2, ...]]: expression</a:t>
            </a:r>
            <a:endParaRPr kumimoji="0" lang="en-US" altLang="en-US" sz="2400" b="1" i="0" u="none" strike="noStrike" kern="0" cap="none" spc="0" normalizeH="0" baseline="0" noProof="0" dirty="0">
              <a:ln>
                <a:noFill/>
              </a:ln>
              <a:solidFill>
                <a:srgbClr val="333399"/>
              </a:solidFill>
              <a:effectLst/>
              <a:uLnTx/>
              <a:uFillTx/>
              <a:latin typeface="Arial"/>
              <a:ea typeface="+mn-ea"/>
              <a:cs typeface="+mn-cs"/>
            </a:endParaRPr>
          </a:p>
          <a:p>
            <a:r>
              <a:rPr lang="en-US" altLang="en-US" b="0" dirty="0" err="1"/>
              <a:t>Ví</a:t>
            </a:r>
            <a:r>
              <a:rPr lang="en-US" altLang="en-US" b="0" dirty="0"/>
              <a:t> </a:t>
            </a:r>
            <a:r>
              <a:rPr lang="en-US" altLang="en-US" b="0" dirty="0" err="1"/>
              <a:t>dụ</a:t>
            </a:r>
            <a:r>
              <a:rPr lang="en-US" altLang="en-US" b="0" dirty="0"/>
              <a:t> 2: </a:t>
            </a:r>
            <a:r>
              <a:rPr lang="en-US" altLang="en-US" b="0" dirty="0" err="1"/>
              <a:t>Kiểm</a:t>
            </a:r>
            <a:r>
              <a:rPr lang="en-US" altLang="en-US" b="0" dirty="0"/>
              <a:t> </a:t>
            </a:r>
            <a:r>
              <a:rPr lang="en-US" altLang="en-US" b="0" dirty="0" err="1"/>
              <a:t>tra</a:t>
            </a:r>
            <a:r>
              <a:rPr lang="en-US" altLang="en-US" b="0" dirty="0"/>
              <a:t> </a:t>
            </a:r>
            <a:r>
              <a:rPr lang="en-US" altLang="en-US" b="0" dirty="0" err="1"/>
              <a:t>giá</a:t>
            </a:r>
            <a:r>
              <a:rPr lang="en-US" altLang="en-US" b="0" dirty="0"/>
              <a:t> </a:t>
            </a:r>
            <a:r>
              <a:rPr lang="en-US" altLang="en-US" b="0" dirty="0" err="1"/>
              <a:t>trị</a:t>
            </a:r>
            <a:r>
              <a:rPr lang="en-US" altLang="en-US" b="0" dirty="0"/>
              <a:t> </a:t>
            </a:r>
            <a:r>
              <a:rPr lang="en-US" altLang="en-US" b="0" dirty="0" err="1"/>
              <a:t>nhập</a:t>
            </a:r>
            <a:r>
              <a:rPr lang="en-US" altLang="en-US" b="0" dirty="0"/>
              <a:t> </a:t>
            </a:r>
            <a:r>
              <a:rPr lang="en-US" altLang="en-US" b="0" dirty="0" err="1"/>
              <a:t>vào</a:t>
            </a:r>
            <a:r>
              <a:rPr lang="en-US" altLang="en-US" b="0" dirty="0"/>
              <a:t> </a:t>
            </a:r>
            <a:r>
              <a:rPr lang="en-US" altLang="en-US" b="0" dirty="0" err="1"/>
              <a:t>là</a:t>
            </a:r>
            <a:r>
              <a:rPr lang="en-US" altLang="en-US" b="0" dirty="0"/>
              <a:t> </a:t>
            </a:r>
            <a:r>
              <a:rPr lang="en-US" altLang="en-US" b="0" dirty="0" err="1"/>
              <a:t>số</a:t>
            </a:r>
            <a:r>
              <a:rPr lang="en-US" altLang="en-US" b="0" dirty="0"/>
              <a:t> </a:t>
            </a:r>
            <a:r>
              <a:rPr lang="en-US" altLang="en-US" b="0" dirty="0" err="1"/>
              <a:t>chẵn</a:t>
            </a:r>
            <a:r>
              <a:rPr lang="en-US" altLang="en-US" b="0" dirty="0"/>
              <a:t> hay </a:t>
            </a:r>
            <a:r>
              <a:rPr lang="en-US" altLang="en-US" b="0" dirty="0" err="1"/>
              <a:t>lẻ</a:t>
            </a:r>
            <a:endParaRPr lang="en-US" altLang="en-US" b="0" dirty="0"/>
          </a:p>
        </p:txBody>
      </p:sp>
      <p:pic>
        <p:nvPicPr>
          <p:cNvPr id="6" name="Picture 5">
            <a:extLst>
              <a:ext uri="{FF2B5EF4-FFF2-40B4-BE49-F238E27FC236}">
                <a16:creationId xmlns:a16="http://schemas.microsoft.com/office/drawing/2014/main" id="{D51902A2-553A-4B1F-B667-DFC8BFB930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432" y="3236318"/>
            <a:ext cx="3024336" cy="1839900"/>
          </a:xfrm>
          <a:prstGeom prst="rect">
            <a:avLst/>
          </a:prstGeom>
        </p:spPr>
      </p:pic>
      <p:pic>
        <p:nvPicPr>
          <p:cNvPr id="8" name="Picture 7">
            <a:extLst>
              <a:ext uri="{FF2B5EF4-FFF2-40B4-BE49-F238E27FC236}">
                <a16:creationId xmlns:a16="http://schemas.microsoft.com/office/drawing/2014/main" id="{9C777938-8176-4980-A5C1-9D2C6D0467FE}"/>
              </a:ext>
            </a:extLst>
          </p:cNvPr>
          <p:cNvPicPr>
            <a:picLocks noChangeAspect="1"/>
          </p:cNvPicPr>
          <p:nvPr/>
        </p:nvPicPr>
        <p:blipFill>
          <a:blip r:embed="rId4"/>
          <a:stretch>
            <a:fillRect/>
          </a:stretch>
        </p:blipFill>
        <p:spPr>
          <a:xfrm>
            <a:off x="983433" y="5355674"/>
            <a:ext cx="7902284" cy="737622"/>
          </a:xfrm>
          <a:prstGeom prst="rect">
            <a:avLst/>
          </a:prstGeom>
        </p:spPr>
      </p:pic>
      <p:pic>
        <p:nvPicPr>
          <p:cNvPr id="9" name="Picture 8">
            <a:extLst>
              <a:ext uri="{FF2B5EF4-FFF2-40B4-BE49-F238E27FC236}">
                <a16:creationId xmlns:a16="http://schemas.microsoft.com/office/drawing/2014/main" id="{7E4859FC-F618-4EB3-B7DE-3C21E9681E06}"/>
              </a:ext>
            </a:extLst>
          </p:cNvPr>
          <p:cNvPicPr>
            <a:picLocks noChangeAspect="1"/>
          </p:cNvPicPr>
          <p:nvPr/>
        </p:nvPicPr>
        <p:blipFill>
          <a:blip r:embed="rId5"/>
          <a:stretch>
            <a:fillRect/>
          </a:stretch>
        </p:blipFill>
        <p:spPr>
          <a:xfrm>
            <a:off x="8544272" y="4079972"/>
            <a:ext cx="1633979" cy="302015"/>
          </a:xfrm>
          <a:prstGeom prst="rect">
            <a:avLst/>
          </a:prstGeom>
        </p:spPr>
      </p:pic>
    </p:spTree>
    <p:custDataLst>
      <p:tags r:id="rId1"/>
    </p:custDataLst>
    <p:extLst>
      <p:ext uri="{BB962C8B-B14F-4D97-AF65-F5344CB8AC3E}">
        <p14:creationId xmlns:p14="http://schemas.microsoft.com/office/powerpoint/2010/main" val="867005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nghĩa</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Khai</a:t>
            </a:r>
            <a:r>
              <a:rPr lang="en-US" dirty="0">
                <a:solidFill>
                  <a:schemeClr val="bg1">
                    <a:lumMod val="50000"/>
                  </a:schemeClr>
                </a:solidFill>
              </a:rPr>
              <a:t> </a:t>
            </a:r>
            <a:r>
              <a:rPr lang="en-US" dirty="0" err="1">
                <a:solidFill>
                  <a:schemeClr val="bg1">
                    <a:lumMod val="50000"/>
                  </a:schemeClr>
                </a:solidFill>
              </a:rPr>
              <a:t>báo</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xây</a:t>
            </a:r>
            <a:r>
              <a:rPr lang="en-US" dirty="0">
                <a:solidFill>
                  <a:schemeClr val="bg1">
                    <a:lumMod val="50000"/>
                  </a:schemeClr>
                </a:solidFill>
              </a:rPr>
              <a:t> </a:t>
            </a:r>
            <a:r>
              <a:rPr lang="en-US" dirty="0" err="1">
                <a:solidFill>
                  <a:schemeClr val="bg1">
                    <a:lumMod val="50000"/>
                  </a:schemeClr>
                </a:solidFill>
              </a:rPr>
              <a:t>dựng</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Gọi</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Tầm</a:t>
            </a:r>
            <a:r>
              <a:rPr lang="en-US" dirty="0">
                <a:solidFill>
                  <a:schemeClr val="bg1">
                    <a:lumMod val="50000"/>
                  </a:schemeClr>
                </a:solidFill>
              </a:rPr>
              <a:t> </a:t>
            </a:r>
            <a:r>
              <a:rPr lang="en-US" dirty="0" err="1">
                <a:solidFill>
                  <a:schemeClr val="bg1">
                    <a:lumMod val="50000"/>
                  </a:schemeClr>
                </a:solidFill>
              </a:rPr>
              <a:t>vực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biến</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Tham</a:t>
            </a:r>
            <a:r>
              <a:rPr lang="en-US" dirty="0">
                <a:solidFill>
                  <a:schemeClr val="bg1">
                    <a:lumMod val="50000"/>
                  </a:schemeClr>
                </a:solidFill>
              </a:rPr>
              <a:t> </a:t>
            </a:r>
            <a:r>
              <a:rPr lang="en-US" dirty="0" err="1">
                <a:solidFill>
                  <a:schemeClr val="bg1">
                    <a:lumMod val="50000"/>
                  </a:schemeClr>
                </a:solidFill>
              </a:rPr>
              <a:t>số</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Hàm</a:t>
            </a:r>
            <a:r>
              <a:rPr lang="en-US" dirty="0">
                <a:solidFill>
                  <a:schemeClr val="bg1">
                    <a:lumMod val="50000"/>
                  </a:schemeClr>
                </a:solidFill>
              </a:rPr>
              <a:t> </a:t>
            </a:r>
            <a:r>
              <a:rPr lang="en-US" dirty="0" err="1">
                <a:solidFill>
                  <a:schemeClr val="bg1">
                    <a:lumMod val="50000"/>
                  </a:schemeClr>
                </a:solidFill>
              </a:rPr>
              <a:t>ẩn</a:t>
            </a:r>
            <a:r>
              <a:rPr lang="en-US" dirty="0">
                <a:solidFill>
                  <a:schemeClr val="bg1">
                    <a:lumMod val="50000"/>
                  </a:schemeClr>
                </a:solidFill>
              </a:rPr>
              <a:t> </a:t>
            </a:r>
            <a:r>
              <a:rPr lang="en-US" dirty="0" err="1">
                <a:solidFill>
                  <a:schemeClr val="bg1">
                    <a:lumMod val="50000"/>
                  </a:schemeClr>
                </a:solidFill>
              </a:rPr>
              <a:t>danh</a:t>
            </a:r>
            <a:endParaRPr lang="en-US" dirty="0">
              <a:solidFill>
                <a:schemeClr val="bg1">
                  <a:lumMod val="50000"/>
                </a:schemeClr>
              </a:solidFill>
            </a:endParaRPr>
          </a:p>
          <a:p>
            <a:pPr marL="450850">
              <a:lnSpc>
                <a:spcPct val="100000"/>
              </a:lnSpc>
              <a:buFont typeface="+mj-lt"/>
              <a:buAutoNum type="arabicPeriod"/>
            </a:pPr>
            <a:r>
              <a:rPr lang="en-US" dirty="0"/>
              <a:t>Built-in Functions</a:t>
            </a:r>
          </a:p>
        </p:txBody>
      </p:sp>
    </p:spTree>
    <p:custDataLst>
      <p:tags r:id="rId1"/>
    </p:custDataLst>
    <p:extLst>
      <p:ext uri="{BB962C8B-B14F-4D97-AF65-F5344CB8AC3E}">
        <p14:creationId xmlns:p14="http://schemas.microsoft.com/office/powerpoint/2010/main" val="3293377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map(), reduce(), filter() </a:t>
            </a:r>
            <a:r>
              <a:rPr lang="en-US" altLang="en-US" b="0" dirty="0" err="1"/>
              <a:t>là</a:t>
            </a:r>
            <a:r>
              <a:rPr lang="en-US" altLang="en-US" b="0" dirty="0"/>
              <a:t> </a:t>
            </a:r>
            <a:r>
              <a:rPr lang="en-US" altLang="en-US" b="0" dirty="0" err="1"/>
              <a:t>những</a:t>
            </a:r>
            <a:r>
              <a:rPr lang="en-US" altLang="en-US" b="0" dirty="0"/>
              <a:t> built-in function </a:t>
            </a:r>
            <a:r>
              <a:rPr lang="en-US" altLang="en-US" b="0" dirty="0" err="1"/>
              <a:t>hỗ</a:t>
            </a:r>
            <a:r>
              <a:rPr lang="en-US" altLang="en-US" b="0" dirty="0"/>
              <a:t> </a:t>
            </a:r>
            <a:r>
              <a:rPr lang="en-US" altLang="en-US" b="0" dirty="0" err="1"/>
              <a:t>trợ</a:t>
            </a:r>
            <a:r>
              <a:rPr lang="en-US" altLang="en-US" b="0" dirty="0"/>
              <a:t> </a:t>
            </a:r>
            <a:r>
              <a:rPr lang="en-US" altLang="en-US" b="0" dirty="0" err="1"/>
              <a:t>việc</a:t>
            </a:r>
            <a:r>
              <a:rPr lang="en-US" altLang="en-US" b="0" dirty="0"/>
              <a:t> </a:t>
            </a:r>
            <a:r>
              <a:rPr lang="en-US" altLang="en-US" b="0" dirty="0" err="1"/>
              <a:t>xử</a:t>
            </a:r>
            <a:r>
              <a:rPr lang="en-US" altLang="en-US" b="0" dirty="0"/>
              <a:t> </a:t>
            </a:r>
            <a:r>
              <a:rPr lang="en-US" altLang="en-US" b="0" dirty="0" err="1"/>
              <a:t>lý</a:t>
            </a:r>
            <a:r>
              <a:rPr lang="en-US" altLang="en-US" b="0" dirty="0"/>
              <a:t> </a:t>
            </a:r>
            <a:r>
              <a:rPr lang="en-US" altLang="en-US" b="0" dirty="0" err="1"/>
              <a:t>các</a:t>
            </a:r>
            <a:r>
              <a:rPr lang="en-US" altLang="en-US" b="0" dirty="0"/>
              <a:t> sequence </a:t>
            </a:r>
            <a:r>
              <a:rPr lang="en-US" altLang="en-US" b="0" dirty="0" err="1"/>
              <a:t>rất</a:t>
            </a:r>
            <a:r>
              <a:rPr lang="en-US" altLang="en-US" b="0" dirty="0"/>
              <a:t> </a:t>
            </a:r>
            <a:r>
              <a:rPr lang="en-US" altLang="en-US" b="0" dirty="0" err="1"/>
              <a:t>hiệu</a:t>
            </a:r>
            <a:r>
              <a:rPr lang="en-US" altLang="en-US" b="0" dirty="0"/>
              <a:t> </a:t>
            </a:r>
            <a:r>
              <a:rPr lang="en-US" altLang="en-US" b="0" dirty="0" err="1"/>
              <a:t>quả</a:t>
            </a:r>
            <a:r>
              <a:rPr lang="en-US" altLang="en-US" b="0" dirty="0"/>
              <a:t>.</a:t>
            </a:r>
          </a:p>
        </p:txBody>
      </p:sp>
    </p:spTree>
    <p:custDataLst>
      <p:tags r:id="rId1"/>
    </p:custDataLst>
    <p:extLst>
      <p:ext uri="{BB962C8B-B14F-4D97-AF65-F5344CB8AC3E}">
        <p14:creationId xmlns:p14="http://schemas.microsoft.com/office/powerpoint/2010/main" val="2319567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map():</a:t>
            </a:r>
          </a:p>
          <a:p>
            <a:pPr lvl="1"/>
            <a:r>
              <a:rPr lang="vi-VN" altLang="en-US" dirty="0"/>
              <a:t>Tạo ra một </a:t>
            </a:r>
            <a:r>
              <a:rPr lang="vi-VN" altLang="en-US" b="1" dirty="0"/>
              <a:t>sequence mới</a:t>
            </a:r>
            <a:r>
              <a:rPr lang="vi-VN" altLang="en-US" dirty="0"/>
              <a:t> dựa trên một </a:t>
            </a:r>
            <a:r>
              <a:rPr lang="vi-VN" altLang="en-US" b="1" dirty="0"/>
              <a:t>phương thức</a:t>
            </a:r>
            <a:r>
              <a:rPr lang="vi-VN" altLang="en-US" dirty="0"/>
              <a:t> và </a:t>
            </a:r>
            <a:r>
              <a:rPr lang="vi-VN" altLang="en-US" b="1" dirty="0"/>
              <a:t>sequence cũ</a:t>
            </a:r>
            <a:r>
              <a:rPr lang="en-US" altLang="en-US" dirty="0"/>
              <a:t>. M</a:t>
            </a:r>
            <a:r>
              <a:rPr lang="vi-VN" altLang="en-US" dirty="0"/>
              <a:t>ỗi phần tử trong sequence cũ sẽ áp dụng phương thức để thành phần tử mới. </a:t>
            </a:r>
          </a:p>
          <a:p>
            <a:pPr lvl="1"/>
            <a:r>
              <a:rPr lang="vi-VN" altLang="en-US" dirty="0"/>
              <a:t>Nếu có nhiều hơn một sequence được cung cấp thì phương thức sẽ được gọi kết hợp cho từng phần tử của các sequence</a:t>
            </a:r>
            <a:r>
              <a:rPr lang="en-US" altLang="en-US" dirty="0"/>
              <a:t>.</a:t>
            </a:r>
            <a:endParaRPr lang="vi-VN" altLang="en-US" dirty="0"/>
          </a:p>
          <a:p>
            <a:pPr lvl="1"/>
            <a:r>
              <a:rPr lang="vi-VN" altLang="en-US" dirty="0"/>
              <a:t>Nếu một sequence ngắn hơn so với sequence khác =&gt; kết quả sẽ có </a:t>
            </a:r>
            <a:r>
              <a:rPr lang="vi-VN" altLang="en-US" u="sng" dirty="0"/>
              <a:t>số phần tử bằng với sequence ngắn</a:t>
            </a:r>
            <a:r>
              <a:rPr lang="en-US" altLang="en-US" dirty="0"/>
              <a:t>.</a:t>
            </a:r>
            <a:endParaRPr lang="vi-VN" altLang="en-US" dirty="0"/>
          </a:p>
          <a:p>
            <a:pPr lvl="1"/>
            <a:endParaRPr lang="en-US" altLang="en-US" dirty="0"/>
          </a:p>
        </p:txBody>
      </p:sp>
    </p:spTree>
    <p:custDataLst>
      <p:tags r:id="rId1"/>
    </p:custDataLst>
    <p:extLst>
      <p:ext uri="{BB962C8B-B14F-4D97-AF65-F5344CB8AC3E}">
        <p14:creationId xmlns:p14="http://schemas.microsoft.com/office/powerpoint/2010/main" val="1538777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map():</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map(function, sequence[,  sequence, ...])</a:t>
            </a:r>
            <a:r>
              <a:rPr lang="en-US" altLang="en-US" dirty="0"/>
              <a:t> → list</a:t>
            </a:r>
            <a:endParaRPr lang="vi-VN" altLang="en-US" dirty="0"/>
          </a:p>
          <a:p>
            <a:pPr lvl="1"/>
            <a:r>
              <a:rPr lang="en-US" altLang="en-US" dirty="0" err="1"/>
              <a:t>Ví</a:t>
            </a:r>
            <a:r>
              <a:rPr lang="en-US" altLang="en-US" dirty="0"/>
              <a:t> </a:t>
            </a:r>
            <a:r>
              <a:rPr lang="en-US" altLang="en-US" dirty="0" err="1"/>
              <a:t>dụ</a:t>
            </a:r>
            <a:r>
              <a:rPr lang="en-US" altLang="en-US" dirty="0"/>
              <a:t> 1: </a:t>
            </a:r>
            <a:r>
              <a:rPr lang="vi-VN" altLang="en-US" dirty="0"/>
              <a:t>Tính bình phương các phần tử trong </a:t>
            </a:r>
            <a:r>
              <a:rPr lang="vi-VN" altLang="en-US" b="1" dirty="0"/>
              <a:t>list_1</a:t>
            </a:r>
            <a:endParaRPr lang="en-US" altLang="en-US" b="1" dirty="0"/>
          </a:p>
          <a:p>
            <a:pPr lvl="1"/>
            <a:endParaRPr lang="en-US" altLang="en-US" dirty="0"/>
          </a:p>
        </p:txBody>
      </p:sp>
      <p:pic>
        <p:nvPicPr>
          <p:cNvPr id="4" name="Picture 3">
            <a:extLst>
              <a:ext uri="{FF2B5EF4-FFF2-40B4-BE49-F238E27FC236}">
                <a16:creationId xmlns:a16="http://schemas.microsoft.com/office/drawing/2014/main" id="{001A737F-3CE4-4061-BEEC-5BA3E71899AE}"/>
              </a:ext>
            </a:extLst>
          </p:cNvPr>
          <p:cNvPicPr>
            <a:picLocks noChangeAspect="1"/>
          </p:cNvPicPr>
          <p:nvPr/>
        </p:nvPicPr>
        <p:blipFill>
          <a:blip r:embed="rId3"/>
          <a:stretch>
            <a:fillRect/>
          </a:stretch>
        </p:blipFill>
        <p:spPr>
          <a:xfrm>
            <a:off x="7176120" y="5445224"/>
            <a:ext cx="3168352" cy="598107"/>
          </a:xfrm>
          <a:prstGeom prst="rect">
            <a:avLst/>
          </a:prstGeom>
        </p:spPr>
      </p:pic>
      <p:pic>
        <p:nvPicPr>
          <p:cNvPr id="5" name="Picture 4">
            <a:extLst>
              <a:ext uri="{FF2B5EF4-FFF2-40B4-BE49-F238E27FC236}">
                <a16:creationId xmlns:a16="http://schemas.microsoft.com/office/drawing/2014/main" id="{F211F374-C9F6-450F-AC1F-8C679915483D}"/>
              </a:ext>
            </a:extLst>
          </p:cNvPr>
          <p:cNvPicPr>
            <a:picLocks noChangeAspect="1"/>
          </p:cNvPicPr>
          <p:nvPr/>
        </p:nvPicPr>
        <p:blipFill>
          <a:blip r:embed="rId4"/>
          <a:stretch>
            <a:fillRect/>
          </a:stretch>
        </p:blipFill>
        <p:spPr>
          <a:xfrm>
            <a:off x="1281558" y="2708920"/>
            <a:ext cx="4687721" cy="3528392"/>
          </a:xfrm>
          <a:prstGeom prst="rect">
            <a:avLst/>
          </a:prstGeom>
        </p:spPr>
      </p:pic>
    </p:spTree>
    <p:custDataLst>
      <p:tags r:id="rId1"/>
    </p:custDataLst>
    <p:extLst>
      <p:ext uri="{BB962C8B-B14F-4D97-AF65-F5344CB8AC3E}">
        <p14:creationId xmlns:p14="http://schemas.microsoft.com/office/powerpoint/2010/main" val="185386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nghĩa</a:t>
            </a:r>
            <a:endParaRPr lang="en-US" dirty="0">
              <a:solidFill>
                <a:schemeClr val="bg1">
                  <a:lumMod val="50000"/>
                </a:schemeClr>
              </a:solidFill>
            </a:endParaRPr>
          </a:p>
          <a:p>
            <a:pPr marL="450850">
              <a:lnSpc>
                <a:spcPct val="100000"/>
              </a:lnSpc>
              <a:buFont typeface="+mj-lt"/>
              <a:buAutoNum type="arabicPeriod"/>
            </a:pPr>
            <a:r>
              <a:rPr lang="en-US" dirty="0" err="1"/>
              <a:t>Khai</a:t>
            </a:r>
            <a:r>
              <a:rPr lang="en-US" dirty="0"/>
              <a:t> </a:t>
            </a:r>
            <a:r>
              <a:rPr lang="en-US" dirty="0" err="1"/>
              <a:t>báo</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hàm</a:t>
            </a:r>
            <a:endParaRPr lang="en-US" dirty="0"/>
          </a:p>
          <a:p>
            <a:pPr marL="450850">
              <a:lnSpc>
                <a:spcPct val="100000"/>
              </a:lnSpc>
              <a:buFont typeface="+mj-lt"/>
              <a:buAutoNum type="arabicPeriod"/>
            </a:pPr>
            <a:r>
              <a:rPr lang="en-US" dirty="0" err="1">
                <a:solidFill>
                  <a:schemeClr val="bg1">
                    <a:lumMod val="50000"/>
                  </a:schemeClr>
                </a:solidFill>
              </a:rPr>
              <a:t>Gọi</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Tầm</a:t>
            </a:r>
            <a:r>
              <a:rPr lang="en-US" dirty="0">
                <a:solidFill>
                  <a:schemeClr val="bg1">
                    <a:lumMod val="50000"/>
                  </a:schemeClr>
                </a:solidFill>
              </a:rPr>
              <a:t> </a:t>
            </a:r>
            <a:r>
              <a:rPr lang="en-US" dirty="0" err="1">
                <a:solidFill>
                  <a:schemeClr val="bg1">
                    <a:lumMod val="50000"/>
                  </a:schemeClr>
                </a:solidFill>
              </a:rPr>
              <a:t>vực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biến</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Tham</a:t>
            </a:r>
            <a:r>
              <a:rPr lang="en-US" dirty="0">
                <a:solidFill>
                  <a:schemeClr val="bg1">
                    <a:lumMod val="50000"/>
                  </a:schemeClr>
                </a:solidFill>
              </a:rPr>
              <a:t> </a:t>
            </a:r>
            <a:r>
              <a:rPr lang="en-US" dirty="0" err="1">
                <a:solidFill>
                  <a:schemeClr val="bg1">
                    <a:lumMod val="50000"/>
                  </a:schemeClr>
                </a:solidFill>
              </a:rPr>
              <a:t>số</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Hàm</a:t>
            </a:r>
            <a:r>
              <a:rPr lang="en-US" dirty="0">
                <a:solidFill>
                  <a:schemeClr val="bg1">
                    <a:lumMod val="50000"/>
                  </a:schemeClr>
                </a:solidFill>
              </a:rPr>
              <a:t> </a:t>
            </a:r>
            <a:r>
              <a:rPr lang="en-US" dirty="0" err="1">
                <a:solidFill>
                  <a:schemeClr val="bg1">
                    <a:lumMod val="50000"/>
                  </a:schemeClr>
                </a:solidFill>
              </a:rPr>
              <a:t>ẩn</a:t>
            </a:r>
            <a:r>
              <a:rPr lang="en-US" dirty="0">
                <a:solidFill>
                  <a:schemeClr val="bg1">
                    <a:lumMod val="50000"/>
                  </a:schemeClr>
                </a:solidFill>
              </a:rPr>
              <a:t> </a:t>
            </a:r>
            <a:r>
              <a:rPr lang="en-US" dirty="0" err="1">
                <a:solidFill>
                  <a:schemeClr val="bg1">
                    <a:lumMod val="50000"/>
                  </a:schemeClr>
                </a:solidFill>
              </a:rPr>
              <a:t>danh</a:t>
            </a:r>
            <a:endParaRPr lang="en-US" dirty="0">
              <a:solidFill>
                <a:schemeClr val="bg1">
                  <a:lumMod val="50000"/>
                </a:schemeClr>
              </a:solidFill>
            </a:endParaRPr>
          </a:p>
          <a:p>
            <a:pPr marL="450850">
              <a:lnSpc>
                <a:spcPct val="100000"/>
              </a:lnSpc>
              <a:buFont typeface="+mj-lt"/>
              <a:buAutoNum type="arabicPeriod"/>
            </a:pPr>
            <a:r>
              <a:rPr lang="en-US" dirty="0">
                <a:solidFill>
                  <a:schemeClr val="bg1">
                    <a:lumMod val="50000"/>
                  </a:schemeClr>
                </a:solidFill>
              </a:rPr>
              <a:t>Built-in Functions</a:t>
            </a:r>
          </a:p>
        </p:txBody>
      </p:sp>
    </p:spTree>
    <p:custDataLst>
      <p:tags r:id="rId1"/>
    </p:custDataLst>
    <p:extLst>
      <p:ext uri="{BB962C8B-B14F-4D97-AF65-F5344CB8AC3E}">
        <p14:creationId xmlns:p14="http://schemas.microsoft.com/office/powerpoint/2010/main" val="2084826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map():</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map(function, sequence[,  sequence, ...])</a:t>
            </a:r>
            <a:r>
              <a:rPr lang="en-US" altLang="en-US" dirty="0"/>
              <a:t> → list</a:t>
            </a:r>
            <a:endParaRPr lang="vi-VN" altLang="en-US" dirty="0"/>
          </a:p>
          <a:p>
            <a:pPr lvl="1"/>
            <a:r>
              <a:rPr lang="en-US" altLang="en-US" dirty="0" err="1"/>
              <a:t>Ví</a:t>
            </a:r>
            <a:r>
              <a:rPr lang="en-US" altLang="en-US" dirty="0"/>
              <a:t> </a:t>
            </a:r>
            <a:r>
              <a:rPr lang="en-US" altLang="en-US" dirty="0" err="1"/>
              <a:t>dụ</a:t>
            </a:r>
            <a:r>
              <a:rPr lang="en-US" altLang="en-US" dirty="0"/>
              <a:t> 2: </a:t>
            </a:r>
            <a:r>
              <a:rPr lang="vi-VN" altLang="en-US" dirty="0"/>
              <a:t>Tính </a:t>
            </a:r>
            <a:r>
              <a:rPr lang="en-US" altLang="en-US" dirty="0" err="1"/>
              <a:t>tổng</a:t>
            </a:r>
            <a:r>
              <a:rPr lang="vi-VN" altLang="en-US" dirty="0"/>
              <a:t> các phần tử trong </a:t>
            </a:r>
            <a:r>
              <a:rPr lang="vi-VN" altLang="en-US" b="1" dirty="0"/>
              <a:t>list_1</a:t>
            </a:r>
            <a:r>
              <a:rPr lang="en-US" altLang="en-US" dirty="0"/>
              <a:t> </a:t>
            </a:r>
            <a:r>
              <a:rPr lang="en-US" altLang="en-US" dirty="0" err="1"/>
              <a:t>và</a:t>
            </a:r>
            <a:r>
              <a:rPr lang="en-US" altLang="en-US" dirty="0"/>
              <a:t> </a:t>
            </a:r>
            <a:r>
              <a:rPr lang="en-US" altLang="en-US" b="1" dirty="0"/>
              <a:t>list_2</a:t>
            </a:r>
          </a:p>
          <a:p>
            <a:pPr lvl="1"/>
            <a:endParaRPr lang="en-US" altLang="en-US" dirty="0"/>
          </a:p>
        </p:txBody>
      </p:sp>
      <p:pic>
        <p:nvPicPr>
          <p:cNvPr id="5" name="Picture 4">
            <a:extLst>
              <a:ext uri="{FF2B5EF4-FFF2-40B4-BE49-F238E27FC236}">
                <a16:creationId xmlns:a16="http://schemas.microsoft.com/office/drawing/2014/main" id="{6E13B37B-C0D4-44B0-AB60-5E4FD169F709}"/>
              </a:ext>
            </a:extLst>
          </p:cNvPr>
          <p:cNvPicPr>
            <a:picLocks noChangeAspect="1"/>
          </p:cNvPicPr>
          <p:nvPr/>
        </p:nvPicPr>
        <p:blipFill>
          <a:blip r:embed="rId3"/>
          <a:stretch>
            <a:fillRect/>
          </a:stretch>
        </p:blipFill>
        <p:spPr>
          <a:xfrm>
            <a:off x="1415480" y="2708921"/>
            <a:ext cx="6931529" cy="3168352"/>
          </a:xfrm>
          <a:prstGeom prst="rect">
            <a:avLst/>
          </a:prstGeom>
        </p:spPr>
      </p:pic>
      <p:pic>
        <p:nvPicPr>
          <p:cNvPr id="6" name="Picture 5">
            <a:extLst>
              <a:ext uri="{FF2B5EF4-FFF2-40B4-BE49-F238E27FC236}">
                <a16:creationId xmlns:a16="http://schemas.microsoft.com/office/drawing/2014/main" id="{01EEA943-649D-4F2C-AA4F-D0DDB58A0835}"/>
              </a:ext>
            </a:extLst>
          </p:cNvPr>
          <p:cNvPicPr>
            <a:picLocks noChangeAspect="1"/>
          </p:cNvPicPr>
          <p:nvPr/>
        </p:nvPicPr>
        <p:blipFill>
          <a:blip r:embed="rId4"/>
          <a:stretch>
            <a:fillRect/>
          </a:stretch>
        </p:blipFill>
        <p:spPr>
          <a:xfrm>
            <a:off x="7680176" y="4077072"/>
            <a:ext cx="3384376" cy="426181"/>
          </a:xfrm>
          <a:prstGeom prst="rect">
            <a:avLst/>
          </a:prstGeom>
        </p:spPr>
      </p:pic>
    </p:spTree>
    <p:custDataLst>
      <p:tags r:id="rId1"/>
    </p:custDataLst>
    <p:extLst>
      <p:ext uri="{BB962C8B-B14F-4D97-AF65-F5344CB8AC3E}">
        <p14:creationId xmlns:p14="http://schemas.microsoft.com/office/powerpoint/2010/main" val="311588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map():</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map(function, sequence[,  sequence, ...])</a:t>
            </a:r>
            <a:r>
              <a:rPr lang="en-US" altLang="en-US" dirty="0"/>
              <a:t> → list</a:t>
            </a:r>
            <a:endParaRPr lang="vi-VN" altLang="en-US" dirty="0"/>
          </a:p>
          <a:p>
            <a:pPr lvl="1"/>
            <a:r>
              <a:rPr lang="en-US" altLang="en-US" dirty="0" err="1"/>
              <a:t>Ví</a:t>
            </a:r>
            <a:r>
              <a:rPr lang="en-US" altLang="en-US" dirty="0"/>
              <a:t> </a:t>
            </a:r>
            <a:r>
              <a:rPr lang="en-US" altLang="en-US" dirty="0" err="1"/>
              <a:t>dụ</a:t>
            </a:r>
            <a:r>
              <a:rPr lang="en-US" altLang="en-US" dirty="0"/>
              <a:t> 3: </a:t>
            </a:r>
            <a:r>
              <a:rPr lang="vi-VN" altLang="en-US" dirty="0"/>
              <a:t>Tính </a:t>
            </a:r>
            <a:r>
              <a:rPr lang="en-US" altLang="en-US" dirty="0" err="1"/>
              <a:t>hiệu</a:t>
            </a:r>
            <a:r>
              <a:rPr lang="vi-VN" altLang="en-US" dirty="0"/>
              <a:t> các phần tử trong </a:t>
            </a:r>
            <a:r>
              <a:rPr lang="vi-VN" altLang="en-US" b="1" dirty="0"/>
              <a:t>list_1</a:t>
            </a:r>
            <a:r>
              <a:rPr lang="en-US" altLang="en-US" dirty="0"/>
              <a:t> </a:t>
            </a:r>
            <a:r>
              <a:rPr lang="en-US" altLang="en-US" dirty="0" err="1"/>
              <a:t>và</a:t>
            </a:r>
            <a:r>
              <a:rPr lang="en-US" altLang="en-US" dirty="0"/>
              <a:t> </a:t>
            </a:r>
            <a:r>
              <a:rPr lang="en-US" altLang="en-US" b="1" dirty="0"/>
              <a:t>tuple_1</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a:solidFill>
                  <a:srgbClr val="FF0000"/>
                </a:solidFill>
              </a:rPr>
              <a:t>operator</a:t>
            </a:r>
            <a:r>
              <a:rPr lang="en-US" altLang="en-US" dirty="0"/>
              <a:t>)</a:t>
            </a:r>
          </a:p>
          <a:p>
            <a:pPr lvl="1"/>
            <a:endParaRPr lang="en-US" altLang="en-US" dirty="0"/>
          </a:p>
        </p:txBody>
      </p:sp>
      <p:pic>
        <p:nvPicPr>
          <p:cNvPr id="2" name="Picture 1">
            <a:extLst>
              <a:ext uri="{FF2B5EF4-FFF2-40B4-BE49-F238E27FC236}">
                <a16:creationId xmlns:a16="http://schemas.microsoft.com/office/drawing/2014/main" id="{D5615428-8212-4709-9CFB-BCCF93A8CADF}"/>
              </a:ext>
            </a:extLst>
          </p:cNvPr>
          <p:cNvPicPr>
            <a:picLocks noChangeAspect="1"/>
          </p:cNvPicPr>
          <p:nvPr/>
        </p:nvPicPr>
        <p:blipFill>
          <a:blip r:embed="rId3"/>
          <a:stretch>
            <a:fillRect/>
          </a:stretch>
        </p:blipFill>
        <p:spPr>
          <a:xfrm>
            <a:off x="1343471" y="2783744"/>
            <a:ext cx="4800474" cy="1509352"/>
          </a:xfrm>
          <a:prstGeom prst="rect">
            <a:avLst/>
          </a:prstGeom>
        </p:spPr>
      </p:pic>
      <p:pic>
        <p:nvPicPr>
          <p:cNvPr id="3" name="Picture 2">
            <a:extLst>
              <a:ext uri="{FF2B5EF4-FFF2-40B4-BE49-F238E27FC236}">
                <a16:creationId xmlns:a16="http://schemas.microsoft.com/office/drawing/2014/main" id="{E0C18218-3A7D-4C2E-B709-0453217B9B8C}"/>
              </a:ext>
            </a:extLst>
          </p:cNvPr>
          <p:cNvPicPr>
            <a:picLocks noChangeAspect="1"/>
          </p:cNvPicPr>
          <p:nvPr/>
        </p:nvPicPr>
        <p:blipFill>
          <a:blip r:embed="rId4"/>
          <a:stretch>
            <a:fillRect/>
          </a:stretch>
        </p:blipFill>
        <p:spPr>
          <a:xfrm>
            <a:off x="1343470" y="4365104"/>
            <a:ext cx="2191685" cy="338921"/>
          </a:xfrm>
          <a:prstGeom prst="rect">
            <a:avLst/>
          </a:prstGeom>
        </p:spPr>
      </p:pic>
    </p:spTree>
    <p:custDataLst>
      <p:tags r:id="rId1"/>
    </p:custDataLst>
    <p:extLst>
      <p:ext uri="{BB962C8B-B14F-4D97-AF65-F5344CB8AC3E}">
        <p14:creationId xmlns:p14="http://schemas.microsoft.com/office/powerpoint/2010/main" val="251993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map():</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map(function, sequence[,  sequence, ...])</a:t>
            </a:r>
            <a:r>
              <a:rPr lang="en-US" altLang="en-US" dirty="0"/>
              <a:t> → list</a:t>
            </a:r>
            <a:endParaRPr lang="vi-VN" altLang="en-US" dirty="0"/>
          </a:p>
          <a:p>
            <a:pPr lvl="1"/>
            <a:r>
              <a:rPr lang="en-US" altLang="en-US" dirty="0" err="1"/>
              <a:t>Ví</a:t>
            </a:r>
            <a:r>
              <a:rPr lang="en-US" altLang="en-US" dirty="0"/>
              <a:t> </a:t>
            </a:r>
            <a:r>
              <a:rPr lang="en-US" altLang="en-US" dirty="0" err="1"/>
              <a:t>dụ</a:t>
            </a:r>
            <a:r>
              <a:rPr lang="en-US" altLang="en-US" dirty="0"/>
              <a:t> 4: </a:t>
            </a:r>
            <a:r>
              <a:rPr lang="vi-VN" altLang="en-US" dirty="0"/>
              <a:t>Tính </a:t>
            </a:r>
            <a:r>
              <a:rPr lang="en-US" altLang="en-US" dirty="0" err="1"/>
              <a:t>tích</a:t>
            </a:r>
            <a:r>
              <a:rPr lang="vi-VN" altLang="en-US" dirty="0"/>
              <a:t> các phần tử trong </a:t>
            </a:r>
            <a:r>
              <a:rPr lang="en-US" altLang="en-US" b="1" dirty="0"/>
              <a:t>tuple_1</a:t>
            </a:r>
            <a:r>
              <a:rPr lang="en-US" altLang="en-US" dirty="0"/>
              <a:t> </a:t>
            </a:r>
            <a:r>
              <a:rPr lang="en-US" altLang="en-US" dirty="0" err="1"/>
              <a:t>và</a:t>
            </a:r>
            <a:r>
              <a:rPr lang="en-US" altLang="en-US" dirty="0"/>
              <a:t> </a:t>
            </a:r>
            <a:r>
              <a:rPr lang="en-US" altLang="en-US" b="1" dirty="0"/>
              <a:t>dict_1</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a:solidFill>
                  <a:srgbClr val="FF0000"/>
                </a:solidFill>
              </a:rPr>
              <a:t>operator</a:t>
            </a:r>
            <a:r>
              <a:rPr lang="en-US" altLang="en-US" dirty="0"/>
              <a:t>)</a:t>
            </a:r>
          </a:p>
          <a:p>
            <a:pPr lvl="1"/>
            <a:endParaRPr lang="en-US" altLang="en-US" dirty="0"/>
          </a:p>
        </p:txBody>
      </p:sp>
      <p:pic>
        <p:nvPicPr>
          <p:cNvPr id="6" name="Picture 5">
            <a:extLst>
              <a:ext uri="{FF2B5EF4-FFF2-40B4-BE49-F238E27FC236}">
                <a16:creationId xmlns:a16="http://schemas.microsoft.com/office/drawing/2014/main" id="{2B9AA8D7-7A86-4472-90D0-A30150ED8E66}"/>
              </a:ext>
            </a:extLst>
          </p:cNvPr>
          <p:cNvPicPr>
            <a:picLocks noChangeAspect="1"/>
          </p:cNvPicPr>
          <p:nvPr/>
        </p:nvPicPr>
        <p:blipFill>
          <a:blip r:embed="rId3"/>
          <a:stretch>
            <a:fillRect/>
          </a:stretch>
        </p:blipFill>
        <p:spPr>
          <a:xfrm>
            <a:off x="1334168" y="2708920"/>
            <a:ext cx="4977856" cy="1512168"/>
          </a:xfrm>
          <a:prstGeom prst="rect">
            <a:avLst/>
          </a:prstGeom>
        </p:spPr>
      </p:pic>
      <p:pic>
        <p:nvPicPr>
          <p:cNvPr id="8" name="Picture 7">
            <a:extLst>
              <a:ext uri="{FF2B5EF4-FFF2-40B4-BE49-F238E27FC236}">
                <a16:creationId xmlns:a16="http://schemas.microsoft.com/office/drawing/2014/main" id="{FEBD1C75-0A86-4014-AF42-645ECB55771D}"/>
              </a:ext>
            </a:extLst>
          </p:cNvPr>
          <p:cNvPicPr>
            <a:picLocks noChangeAspect="1"/>
          </p:cNvPicPr>
          <p:nvPr/>
        </p:nvPicPr>
        <p:blipFill>
          <a:blip r:embed="rId4"/>
          <a:stretch>
            <a:fillRect/>
          </a:stretch>
        </p:blipFill>
        <p:spPr>
          <a:xfrm>
            <a:off x="1360114" y="4509120"/>
            <a:ext cx="2099352" cy="328898"/>
          </a:xfrm>
          <a:prstGeom prst="rect">
            <a:avLst/>
          </a:prstGeom>
        </p:spPr>
      </p:pic>
    </p:spTree>
    <p:custDataLst>
      <p:tags r:id="rId1"/>
    </p:custDataLst>
    <p:extLst>
      <p:ext uri="{BB962C8B-B14F-4D97-AF65-F5344CB8AC3E}">
        <p14:creationId xmlns:p14="http://schemas.microsoft.com/office/powerpoint/2010/main" val="734409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filter():</a:t>
            </a:r>
          </a:p>
          <a:p>
            <a:pPr lvl="1"/>
            <a:r>
              <a:rPr lang="vi-VN" altLang="en-US" dirty="0"/>
              <a:t>Dùng để lọc các item trong sequence, tạo ra một sequence mới với các item thỏa điều kiện của function</a:t>
            </a:r>
            <a:r>
              <a:rPr lang="en-US" altLang="en-US" dirty="0"/>
              <a:t>.</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filter(function, sequence) </a:t>
            </a:r>
            <a:r>
              <a:rPr lang="en-US" altLang="en-US" dirty="0"/>
              <a:t>→ list</a:t>
            </a:r>
          </a:p>
        </p:txBody>
      </p:sp>
    </p:spTree>
    <p:custDataLst>
      <p:tags r:id="rId1"/>
    </p:custDataLst>
    <p:extLst>
      <p:ext uri="{BB962C8B-B14F-4D97-AF65-F5344CB8AC3E}">
        <p14:creationId xmlns:p14="http://schemas.microsoft.com/office/powerpoint/2010/main" val="3741042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filter():</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filter(function, sequence) </a:t>
            </a:r>
            <a:r>
              <a:rPr lang="en-US" altLang="en-US" dirty="0"/>
              <a:t>→ list</a:t>
            </a:r>
          </a:p>
          <a:p>
            <a:pPr lvl="1"/>
            <a:r>
              <a:rPr lang="en-US" altLang="en-US" dirty="0" err="1"/>
              <a:t>Ví</a:t>
            </a:r>
            <a:r>
              <a:rPr lang="en-US" altLang="en-US" dirty="0"/>
              <a:t> </a:t>
            </a:r>
            <a:r>
              <a:rPr lang="en-US" altLang="en-US" dirty="0" err="1"/>
              <a:t>dụ</a:t>
            </a:r>
            <a:r>
              <a:rPr lang="en-US" altLang="en-US" dirty="0"/>
              <a:t> 1: </a:t>
            </a:r>
            <a:r>
              <a:rPr lang="en-US" altLang="en-US" dirty="0" err="1"/>
              <a:t>Lọc</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số</a:t>
            </a:r>
            <a:r>
              <a:rPr lang="en-US" altLang="en-US" dirty="0"/>
              <a:t> </a:t>
            </a:r>
            <a:r>
              <a:rPr lang="en-US" altLang="en-US" dirty="0" err="1"/>
              <a:t>chẵn</a:t>
            </a:r>
            <a:r>
              <a:rPr lang="en-US" altLang="en-US" dirty="0"/>
              <a:t> </a:t>
            </a:r>
            <a:r>
              <a:rPr lang="en-US" altLang="en-US" dirty="0" err="1"/>
              <a:t>từ</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số</a:t>
            </a:r>
            <a:r>
              <a:rPr lang="en-US" altLang="en-US" dirty="0"/>
              <a:t> </a:t>
            </a:r>
            <a:r>
              <a:rPr lang="en-US" altLang="en-US" dirty="0" err="1"/>
              <a:t>cho</a:t>
            </a:r>
            <a:r>
              <a:rPr lang="en-US" altLang="en-US" dirty="0"/>
              <a:t> </a:t>
            </a:r>
            <a:r>
              <a:rPr lang="en-US" altLang="en-US" dirty="0" err="1"/>
              <a:t>trước</a:t>
            </a:r>
            <a:endParaRPr lang="en-US" altLang="en-US" dirty="0"/>
          </a:p>
        </p:txBody>
      </p:sp>
      <p:pic>
        <p:nvPicPr>
          <p:cNvPr id="2" name="Picture 1">
            <a:extLst>
              <a:ext uri="{FF2B5EF4-FFF2-40B4-BE49-F238E27FC236}">
                <a16:creationId xmlns:a16="http://schemas.microsoft.com/office/drawing/2014/main" id="{8CCF2F4F-E1AA-4AAF-8C58-A85B7B91DF29}"/>
              </a:ext>
            </a:extLst>
          </p:cNvPr>
          <p:cNvPicPr>
            <a:picLocks noChangeAspect="1"/>
          </p:cNvPicPr>
          <p:nvPr/>
        </p:nvPicPr>
        <p:blipFill>
          <a:blip r:embed="rId3"/>
          <a:stretch>
            <a:fillRect/>
          </a:stretch>
        </p:blipFill>
        <p:spPr>
          <a:xfrm>
            <a:off x="1271464" y="2636912"/>
            <a:ext cx="7516758" cy="3312368"/>
          </a:xfrm>
          <a:prstGeom prst="rect">
            <a:avLst/>
          </a:prstGeom>
        </p:spPr>
      </p:pic>
      <p:pic>
        <p:nvPicPr>
          <p:cNvPr id="3" name="Picture 2">
            <a:extLst>
              <a:ext uri="{FF2B5EF4-FFF2-40B4-BE49-F238E27FC236}">
                <a16:creationId xmlns:a16="http://schemas.microsoft.com/office/drawing/2014/main" id="{E43DA7D6-F32E-4FA2-99F5-3598D84B8A5D}"/>
              </a:ext>
            </a:extLst>
          </p:cNvPr>
          <p:cNvPicPr>
            <a:picLocks noChangeAspect="1"/>
          </p:cNvPicPr>
          <p:nvPr/>
        </p:nvPicPr>
        <p:blipFill>
          <a:blip r:embed="rId4"/>
          <a:stretch>
            <a:fillRect/>
          </a:stretch>
        </p:blipFill>
        <p:spPr>
          <a:xfrm>
            <a:off x="7032105" y="4143595"/>
            <a:ext cx="4520806" cy="469265"/>
          </a:xfrm>
          <a:prstGeom prst="rect">
            <a:avLst/>
          </a:prstGeom>
        </p:spPr>
      </p:pic>
    </p:spTree>
    <p:custDataLst>
      <p:tags r:id="rId1"/>
    </p:custDataLst>
    <p:extLst>
      <p:ext uri="{BB962C8B-B14F-4D97-AF65-F5344CB8AC3E}">
        <p14:creationId xmlns:p14="http://schemas.microsoft.com/office/powerpoint/2010/main" val="207373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filter():</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filter(function, sequence) </a:t>
            </a:r>
            <a:r>
              <a:rPr lang="en-US" altLang="en-US" dirty="0"/>
              <a:t>→ list</a:t>
            </a:r>
          </a:p>
          <a:p>
            <a:pPr lvl="1"/>
            <a:r>
              <a:rPr lang="en-US" altLang="en-US" dirty="0" err="1"/>
              <a:t>Ví</a:t>
            </a:r>
            <a:r>
              <a:rPr lang="en-US" altLang="en-US" dirty="0"/>
              <a:t> </a:t>
            </a:r>
            <a:r>
              <a:rPr lang="en-US" altLang="en-US" dirty="0" err="1"/>
              <a:t>dụ</a:t>
            </a:r>
            <a:r>
              <a:rPr lang="en-US" altLang="en-US" dirty="0"/>
              <a:t> 2: </a:t>
            </a:r>
            <a:r>
              <a:rPr lang="en-US" altLang="en-US" dirty="0" err="1"/>
              <a:t>Lọc</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tên</a:t>
            </a:r>
            <a:r>
              <a:rPr lang="en-US" altLang="en-US" dirty="0"/>
              <a:t> </a:t>
            </a:r>
            <a:r>
              <a:rPr lang="en-US" altLang="en-US" dirty="0" err="1"/>
              <a:t>các</a:t>
            </a:r>
            <a:r>
              <a:rPr lang="en-US" altLang="en-US" dirty="0"/>
              <a:t> </a:t>
            </a:r>
            <a:r>
              <a:rPr lang="en-US" altLang="en-US" dirty="0" err="1"/>
              <a:t>loại</a:t>
            </a:r>
            <a:r>
              <a:rPr lang="en-US" altLang="en-US" dirty="0"/>
              <a:t> </a:t>
            </a:r>
            <a:r>
              <a:rPr lang="en-US" altLang="en-US" dirty="0" err="1"/>
              <a:t>trái</a:t>
            </a:r>
            <a:r>
              <a:rPr lang="en-US" altLang="en-US" dirty="0"/>
              <a:t> </a:t>
            </a:r>
            <a:r>
              <a:rPr lang="en-US" altLang="en-US" dirty="0" err="1"/>
              <a:t>cây</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chữ</a:t>
            </a:r>
            <a:r>
              <a:rPr lang="en-US" altLang="en-US" dirty="0"/>
              <a:t> ‘n’</a:t>
            </a:r>
          </a:p>
        </p:txBody>
      </p:sp>
      <p:pic>
        <p:nvPicPr>
          <p:cNvPr id="4" name="Picture 3">
            <a:extLst>
              <a:ext uri="{FF2B5EF4-FFF2-40B4-BE49-F238E27FC236}">
                <a16:creationId xmlns:a16="http://schemas.microsoft.com/office/drawing/2014/main" id="{909572D5-ACAA-4AD8-9E89-0B9158467093}"/>
              </a:ext>
            </a:extLst>
          </p:cNvPr>
          <p:cNvPicPr>
            <a:picLocks noChangeAspect="1"/>
          </p:cNvPicPr>
          <p:nvPr/>
        </p:nvPicPr>
        <p:blipFill>
          <a:blip r:embed="rId3"/>
          <a:stretch>
            <a:fillRect/>
          </a:stretch>
        </p:blipFill>
        <p:spPr>
          <a:xfrm>
            <a:off x="1271464" y="2708920"/>
            <a:ext cx="7098966" cy="3024336"/>
          </a:xfrm>
          <a:prstGeom prst="rect">
            <a:avLst/>
          </a:prstGeom>
        </p:spPr>
      </p:pic>
      <p:pic>
        <p:nvPicPr>
          <p:cNvPr id="5" name="Picture 4">
            <a:extLst>
              <a:ext uri="{FF2B5EF4-FFF2-40B4-BE49-F238E27FC236}">
                <a16:creationId xmlns:a16="http://schemas.microsoft.com/office/drawing/2014/main" id="{AD0A6DB1-E2F7-493B-AF63-DFD2E575BB5A}"/>
              </a:ext>
            </a:extLst>
          </p:cNvPr>
          <p:cNvPicPr>
            <a:picLocks noChangeAspect="1"/>
          </p:cNvPicPr>
          <p:nvPr/>
        </p:nvPicPr>
        <p:blipFill>
          <a:blip r:embed="rId4"/>
          <a:stretch>
            <a:fillRect/>
          </a:stretch>
        </p:blipFill>
        <p:spPr>
          <a:xfrm>
            <a:off x="7824192" y="4324273"/>
            <a:ext cx="3113709" cy="328863"/>
          </a:xfrm>
          <a:prstGeom prst="rect">
            <a:avLst/>
          </a:prstGeom>
        </p:spPr>
      </p:pic>
    </p:spTree>
    <p:custDataLst>
      <p:tags r:id="rId1"/>
    </p:custDataLst>
    <p:extLst>
      <p:ext uri="{BB962C8B-B14F-4D97-AF65-F5344CB8AC3E}">
        <p14:creationId xmlns:p14="http://schemas.microsoft.com/office/powerpoint/2010/main" val="76180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reduce():</a:t>
            </a:r>
          </a:p>
          <a:p>
            <a:pPr lvl="1"/>
            <a:r>
              <a:rPr lang="vi-VN" altLang="en-US" dirty="0"/>
              <a:t>Trả về kết quả là một </a:t>
            </a:r>
            <a:r>
              <a:rPr lang="vi-VN" altLang="en-US" i="1" dirty="0">
                <a:solidFill>
                  <a:srgbClr val="FF0000"/>
                </a:solidFill>
              </a:rPr>
              <a:t>giá trị đơn</a:t>
            </a:r>
            <a:r>
              <a:rPr lang="vi-VN" altLang="en-US" dirty="0"/>
              <a:t> bằng cách áp dụng phương thức cho các item trong sequence</a:t>
            </a:r>
            <a:r>
              <a:rPr lang="en-US" altLang="en-US" dirty="0"/>
              <a:t>.</a:t>
            </a:r>
          </a:p>
          <a:p>
            <a:pPr lvl="1"/>
            <a:r>
              <a:rPr lang="en-US" altLang="en-US" dirty="0"/>
              <a:t>Import </a:t>
            </a:r>
            <a:r>
              <a:rPr lang="en-US" altLang="en-US" dirty="0" err="1"/>
              <a:t>thư</a:t>
            </a:r>
            <a:r>
              <a:rPr lang="en-US" altLang="en-US" dirty="0"/>
              <a:t> </a:t>
            </a:r>
            <a:r>
              <a:rPr lang="en-US" altLang="en-US" dirty="0" err="1"/>
              <a:t>viện</a:t>
            </a:r>
            <a:r>
              <a:rPr lang="en-US" altLang="en-US" dirty="0"/>
              <a:t> </a:t>
            </a:r>
            <a:r>
              <a:rPr lang="en-US" altLang="en-US" i="1" dirty="0" err="1"/>
              <a:t>functools</a:t>
            </a:r>
            <a:r>
              <a:rPr lang="en-US" altLang="en-US" dirty="0"/>
              <a:t> </a:t>
            </a:r>
            <a:r>
              <a:rPr lang="en-US" altLang="en-US" dirty="0" err="1"/>
              <a:t>để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a:solidFill>
                  <a:srgbClr val="FF0000"/>
                </a:solidFill>
              </a:rPr>
              <a:t>reduce()</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reduce(function, sequence) </a:t>
            </a:r>
            <a:r>
              <a:rPr lang="en-US" altLang="en-US" dirty="0"/>
              <a:t>→ value</a:t>
            </a:r>
          </a:p>
        </p:txBody>
      </p:sp>
    </p:spTree>
    <p:custDataLst>
      <p:tags r:id="rId1"/>
    </p:custDataLst>
    <p:extLst>
      <p:ext uri="{BB962C8B-B14F-4D97-AF65-F5344CB8AC3E}">
        <p14:creationId xmlns:p14="http://schemas.microsoft.com/office/powerpoint/2010/main" val="41567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reduce():</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reduce(function, sequence) </a:t>
            </a:r>
            <a:r>
              <a:rPr lang="en-US" altLang="en-US" dirty="0"/>
              <a:t>→ value</a:t>
            </a:r>
          </a:p>
          <a:p>
            <a:pPr lvl="1"/>
            <a:r>
              <a:rPr lang="en-US" altLang="en-US" dirty="0" err="1"/>
              <a:t>Ví</a:t>
            </a:r>
            <a:r>
              <a:rPr lang="en-US" altLang="en-US" dirty="0"/>
              <a:t> </a:t>
            </a:r>
            <a:r>
              <a:rPr lang="en-US" altLang="en-US" dirty="0" err="1"/>
              <a:t>dụ</a:t>
            </a:r>
            <a:r>
              <a:rPr lang="en-US" altLang="en-US" dirty="0"/>
              <a:t> 1: </a:t>
            </a:r>
            <a:r>
              <a:rPr lang="en-US" altLang="en-US" dirty="0" err="1"/>
              <a:t>Tính</a:t>
            </a:r>
            <a:r>
              <a:rPr lang="en-US" altLang="en-US" dirty="0"/>
              <a:t> </a:t>
            </a:r>
            <a:r>
              <a:rPr lang="en-US" altLang="en-US" dirty="0" err="1"/>
              <a:t>tổng</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a:t>
            </a:r>
          </a:p>
        </p:txBody>
      </p:sp>
      <p:pic>
        <p:nvPicPr>
          <p:cNvPr id="2" name="Picture 1">
            <a:extLst>
              <a:ext uri="{FF2B5EF4-FFF2-40B4-BE49-F238E27FC236}">
                <a16:creationId xmlns:a16="http://schemas.microsoft.com/office/drawing/2014/main" id="{501B0E81-64AD-4C30-B5C3-077DE37F86D5}"/>
              </a:ext>
            </a:extLst>
          </p:cNvPr>
          <p:cNvPicPr>
            <a:picLocks noChangeAspect="1"/>
          </p:cNvPicPr>
          <p:nvPr/>
        </p:nvPicPr>
        <p:blipFill>
          <a:blip r:embed="rId3"/>
          <a:stretch>
            <a:fillRect/>
          </a:stretch>
        </p:blipFill>
        <p:spPr>
          <a:xfrm>
            <a:off x="1343472" y="2708920"/>
            <a:ext cx="5544616" cy="2779221"/>
          </a:xfrm>
          <a:prstGeom prst="rect">
            <a:avLst/>
          </a:prstGeom>
        </p:spPr>
      </p:pic>
    </p:spTree>
    <p:custDataLst>
      <p:tags r:id="rId1"/>
    </p:custDataLst>
    <p:extLst>
      <p:ext uri="{BB962C8B-B14F-4D97-AF65-F5344CB8AC3E}">
        <p14:creationId xmlns:p14="http://schemas.microsoft.com/office/powerpoint/2010/main" val="2324878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reduce():</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reduce(function, sequence) </a:t>
            </a:r>
            <a:r>
              <a:rPr lang="en-US" altLang="en-US" dirty="0"/>
              <a:t>→ value</a:t>
            </a:r>
          </a:p>
          <a:p>
            <a:pPr lvl="1"/>
            <a:r>
              <a:rPr lang="en-US" altLang="en-US" dirty="0" err="1"/>
              <a:t>Ví</a:t>
            </a:r>
            <a:r>
              <a:rPr lang="en-US" altLang="en-US" dirty="0"/>
              <a:t> </a:t>
            </a:r>
            <a:r>
              <a:rPr lang="en-US" altLang="en-US" dirty="0" err="1"/>
              <a:t>dụ</a:t>
            </a:r>
            <a:r>
              <a:rPr lang="en-US" altLang="en-US" dirty="0"/>
              <a:t> 2: </a:t>
            </a:r>
            <a:r>
              <a:rPr lang="en-US" altLang="en-US" dirty="0" err="1"/>
              <a:t>Tìm</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của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a:t>
            </a:r>
          </a:p>
        </p:txBody>
      </p:sp>
      <p:pic>
        <p:nvPicPr>
          <p:cNvPr id="4" name="Picture 3">
            <a:extLst>
              <a:ext uri="{FF2B5EF4-FFF2-40B4-BE49-F238E27FC236}">
                <a16:creationId xmlns:a16="http://schemas.microsoft.com/office/drawing/2014/main" id="{A25E93BA-8476-4069-922F-6106D8A47642}"/>
              </a:ext>
            </a:extLst>
          </p:cNvPr>
          <p:cNvPicPr>
            <a:picLocks noChangeAspect="1"/>
          </p:cNvPicPr>
          <p:nvPr/>
        </p:nvPicPr>
        <p:blipFill>
          <a:blip r:embed="rId3"/>
          <a:stretch>
            <a:fillRect/>
          </a:stretch>
        </p:blipFill>
        <p:spPr>
          <a:xfrm>
            <a:off x="1402287" y="2708920"/>
            <a:ext cx="7474522" cy="2952898"/>
          </a:xfrm>
          <a:prstGeom prst="rect">
            <a:avLst/>
          </a:prstGeom>
        </p:spPr>
      </p:pic>
      <p:pic>
        <p:nvPicPr>
          <p:cNvPr id="5" name="Picture 4">
            <a:extLst>
              <a:ext uri="{FF2B5EF4-FFF2-40B4-BE49-F238E27FC236}">
                <a16:creationId xmlns:a16="http://schemas.microsoft.com/office/drawing/2014/main" id="{DE639FAF-E492-4926-8F84-1ECA715EE220}"/>
              </a:ext>
            </a:extLst>
          </p:cNvPr>
          <p:cNvPicPr>
            <a:picLocks noChangeAspect="1"/>
          </p:cNvPicPr>
          <p:nvPr/>
        </p:nvPicPr>
        <p:blipFill>
          <a:blip r:embed="rId4"/>
          <a:stretch>
            <a:fillRect/>
          </a:stretch>
        </p:blipFill>
        <p:spPr>
          <a:xfrm>
            <a:off x="8821613" y="3535666"/>
            <a:ext cx="2242939" cy="581227"/>
          </a:xfrm>
          <a:prstGeom prst="rect">
            <a:avLst/>
          </a:prstGeom>
        </p:spPr>
      </p:pic>
    </p:spTree>
    <p:custDataLst>
      <p:tags r:id="rId1"/>
    </p:custDataLst>
    <p:extLst>
      <p:ext uri="{BB962C8B-B14F-4D97-AF65-F5344CB8AC3E}">
        <p14:creationId xmlns:p14="http://schemas.microsoft.com/office/powerpoint/2010/main" val="4063703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Built-in Functions </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reduce():</a:t>
            </a:r>
          </a:p>
          <a:p>
            <a:pPr lvl="1"/>
            <a:r>
              <a:rPr lang="en-US" altLang="en-US" dirty="0" err="1"/>
              <a:t>Cú</a:t>
            </a:r>
            <a:r>
              <a:rPr lang="en-US" altLang="en-US" dirty="0"/>
              <a:t> </a:t>
            </a:r>
            <a:r>
              <a:rPr lang="en-US" altLang="en-US" dirty="0" err="1"/>
              <a:t>pháp</a:t>
            </a:r>
            <a:r>
              <a:rPr lang="en-US" altLang="en-US" dirty="0"/>
              <a:t>: </a:t>
            </a:r>
            <a:r>
              <a:rPr lang="en-US" altLang="en-US" dirty="0">
                <a:solidFill>
                  <a:srgbClr val="FF0000"/>
                </a:solidFill>
              </a:rPr>
              <a:t>reduce(function, sequence) </a:t>
            </a:r>
            <a:r>
              <a:rPr lang="en-US" altLang="en-US" dirty="0"/>
              <a:t>→ value</a:t>
            </a:r>
          </a:p>
          <a:p>
            <a:pPr lvl="1"/>
            <a:r>
              <a:rPr lang="en-US" altLang="en-US" dirty="0" err="1"/>
              <a:t>Ví</a:t>
            </a:r>
            <a:r>
              <a:rPr lang="en-US" altLang="en-US" dirty="0"/>
              <a:t> </a:t>
            </a:r>
            <a:r>
              <a:rPr lang="en-US" altLang="en-US" dirty="0" err="1"/>
              <a:t>dụ</a:t>
            </a:r>
            <a:r>
              <a:rPr lang="en-US" altLang="en-US" dirty="0"/>
              <a:t> 3: </a:t>
            </a:r>
            <a:r>
              <a:rPr lang="en-US" altLang="en-US" dirty="0" err="1"/>
              <a:t>Nối</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để</a:t>
            </a:r>
            <a:r>
              <a:rPr lang="en-US" altLang="en-US" dirty="0"/>
              <a:t> </a:t>
            </a:r>
            <a:r>
              <a:rPr lang="en-US" altLang="en-US" dirty="0" err="1"/>
              <a:t>tạo</a:t>
            </a:r>
            <a:r>
              <a:rPr lang="en-US" altLang="en-US" dirty="0"/>
              <a:t> </a:t>
            </a:r>
            <a:r>
              <a:rPr lang="en-US" altLang="en-US" dirty="0" err="1"/>
              <a:t>thành</a:t>
            </a:r>
            <a:r>
              <a:rPr lang="en-US" altLang="en-US" dirty="0"/>
              <a:t> 1 </a:t>
            </a:r>
            <a:r>
              <a:rPr lang="en-US" altLang="en-US" dirty="0" err="1"/>
              <a:t>câu</a:t>
            </a:r>
            <a:endParaRPr lang="en-US" altLang="en-US" dirty="0"/>
          </a:p>
        </p:txBody>
      </p:sp>
      <p:pic>
        <p:nvPicPr>
          <p:cNvPr id="3" name="Picture 2">
            <a:extLst>
              <a:ext uri="{FF2B5EF4-FFF2-40B4-BE49-F238E27FC236}">
                <a16:creationId xmlns:a16="http://schemas.microsoft.com/office/drawing/2014/main" id="{ACF5B3BB-69EA-4A59-AFCB-66C96964C7ED}"/>
              </a:ext>
            </a:extLst>
          </p:cNvPr>
          <p:cNvPicPr>
            <a:picLocks noChangeAspect="1"/>
          </p:cNvPicPr>
          <p:nvPr/>
        </p:nvPicPr>
        <p:blipFill>
          <a:blip r:embed="rId3"/>
          <a:stretch>
            <a:fillRect/>
          </a:stretch>
        </p:blipFill>
        <p:spPr>
          <a:xfrm>
            <a:off x="1264896" y="2636912"/>
            <a:ext cx="7279376" cy="1618508"/>
          </a:xfrm>
          <a:prstGeom prst="rect">
            <a:avLst/>
          </a:prstGeom>
        </p:spPr>
      </p:pic>
      <p:pic>
        <p:nvPicPr>
          <p:cNvPr id="4" name="Picture 3">
            <a:extLst>
              <a:ext uri="{FF2B5EF4-FFF2-40B4-BE49-F238E27FC236}">
                <a16:creationId xmlns:a16="http://schemas.microsoft.com/office/drawing/2014/main" id="{5C16A709-16A0-484A-B07C-84F8D957DB5C}"/>
              </a:ext>
            </a:extLst>
          </p:cNvPr>
          <p:cNvPicPr>
            <a:picLocks noChangeAspect="1"/>
          </p:cNvPicPr>
          <p:nvPr/>
        </p:nvPicPr>
        <p:blipFill>
          <a:blip r:embed="rId4"/>
          <a:stretch>
            <a:fillRect/>
          </a:stretch>
        </p:blipFill>
        <p:spPr>
          <a:xfrm>
            <a:off x="1246167" y="4581128"/>
            <a:ext cx="2866326" cy="347433"/>
          </a:xfrm>
          <a:prstGeom prst="rect">
            <a:avLst/>
          </a:prstGeom>
        </p:spPr>
      </p:pic>
    </p:spTree>
    <p:custDataLst>
      <p:tags r:id="rId1"/>
    </p:custDataLst>
    <p:extLst>
      <p:ext uri="{BB962C8B-B14F-4D97-AF65-F5344CB8AC3E}">
        <p14:creationId xmlns:p14="http://schemas.microsoft.com/office/powerpoint/2010/main" val="427698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Khai báo và xây dựng hàm</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Cú</a:t>
            </a:r>
            <a:r>
              <a:rPr lang="en-US" altLang="en-US" b="0" dirty="0"/>
              <a:t> </a:t>
            </a:r>
            <a:r>
              <a:rPr lang="en-US" altLang="en-US" b="0" dirty="0" err="1"/>
              <a:t>pháp</a:t>
            </a:r>
            <a:r>
              <a:rPr lang="en-US" altLang="en-US" b="0" dirty="0"/>
              <a:t>:</a:t>
            </a:r>
          </a:p>
          <a:p>
            <a:pPr marL="457200" lvl="1" indent="0">
              <a:spcBef>
                <a:spcPts val="0"/>
              </a:spcBef>
              <a:buFont typeface="Times New Roman" panose="02020603050405020304" pitchFamily="18" charset="0"/>
              <a:buNone/>
            </a:pPr>
            <a:r>
              <a:rPr lang="en-US" altLang="en-US" b="1" dirty="0">
                <a:solidFill>
                  <a:srgbClr val="FF0000"/>
                </a:solidFill>
                <a:latin typeface="Courier New" panose="02070309020205020404" pitchFamily="49" charset="0"/>
                <a:cs typeface="Courier New" panose="02070309020205020404" pitchFamily="49" charset="0"/>
              </a:rPr>
              <a:t>def</a:t>
            </a:r>
            <a:r>
              <a:rPr lang="en-US" altLang="en-US" b="1" dirty="0">
                <a:latin typeface="Courier New" panose="02070309020205020404" pitchFamily="49" charset="0"/>
                <a:cs typeface="Courier New" panose="02070309020205020404" pitchFamily="49" charset="0"/>
              </a:rPr>
              <a:t> </a:t>
            </a:r>
            <a:r>
              <a:rPr lang="en-US" altLang="en-US" b="1" i="1" dirty="0" err="1">
                <a:solidFill>
                  <a:srgbClr val="FF0000"/>
                </a:solidFill>
                <a:latin typeface="Courier New" panose="02070309020205020404" pitchFamily="49" charset="0"/>
                <a:cs typeface="Courier New" panose="02070309020205020404" pitchFamily="49" charset="0"/>
              </a:rPr>
              <a:t>function_name</a:t>
            </a:r>
            <a:r>
              <a:rPr lang="en-US" altLang="en-US" b="1" dirty="0">
                <a:latin typeface="Courier New" panose="02070309020205020404" pitchFamily="49" charset="0"/>
                <a:cs typeface="Courier New" panose="02070309020205020404" pitchFamily="49" charset="0"/>
              </a:rPr>
              <a:t>([parameters])</a:t>
            </a:r>
            <a:r>
              <a:rPr lang="en-US" altLang="en-US" b="1" dirty="0">
                <a:solidFill>
                  <a:srgbClr val="FF0000"/>
                </a:solidFill>
                <a:latin typeface="Courier New" panose="02070309020205020404" pitchFamily="49" charset="0"/>
                <a:cs typeface="Courier New" panose="02070309020205020404" pitchFamily="49" charset="0"/>
              </a:rPr>
              <a:t>:</a:t>
            </a:r>
          </a:p>
          <a:p>
            <a:pPr marL="806450" lvl="2" indent="0">
              <a:spcBef>
                <a:spcPts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 </a:t>
            </a:r>
            <a:r>
              <a:rPr lang="en-US" altLang="en-US" b="1" dirty="0" err="1">
                <a:latin typeface="Courier New" panose="02070309020205020404" pitchFamily="49" charset="0"/>
                <a:cs typeface="Courier New" panose="02070309020205020404" pitchFamily="49" charset="0"/>
              </a:rPr>
              <a:t>mô</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tả</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về</a:t>
            </a:r>
            <a:r>
              <a:rPr lang="en-US" altLang="en-US" b="1" dirty="0">
                <a:latin typeface="Courier New" panose="02070309020205020404" pitchFamily="49" charset="0"/>
                <a:cs typeface="Courier New" panose="02070309020205020404" pitchFamily="49" charset="0"/>
              </a:rPr>
              <a:t> function </a:t>
            </a:r>
            <a:r>
              <a:rPr lang="en-US" altLang="en-US" b="1" dirty="0" err="1">
                <a:latin typeface="Courier New" panose="02070309020205020404" pitchFamily="49" charset="0"/>
                <a:cs typeface="Courier New" panose="02070309020205020404" pitchFamily="49" charset="0"/>
              </a:rPr>
              <a:t>nếu</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cần</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thiết</a:t>
            </a:r>
            <a:r>
              <a:rPr lang="en-US" altLang="en-US" b="1" dirty="0">
                <a:latin typeface="Courier New" panose="02070309020205020404" pitchFamily="49" charset="0"/>
                <a:cs typeface="Courier New" panose="02070309020205020404" pitchFamily="49" charset="0"/>
              </a:rPr>
              <a:t> </a:t>
            </a:r>
          </a:p>
          <a:p>
            <a:pPr marL="806450" lvl="2" indent="0">
              <a:spcBef>
                <a:spcPts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các</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dòng</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lệnh</a:t>
            </a:r>
            <a:endParaRPr lang="en-US" altLang="en-US" b="1" dirty="0">
              <a:latin typeface="Courier New" panose="02070309020205020404" pitchFamily="49" charset="0"/>
              <a:cs typeface="Courier New" panose="02070309020205020404" pitchFamily="49" charset="0"/>
            </a:endParaRPr>
          </a:p>
          <a:p>
            <a:pPr marL="806450" lvl="2" indent="0">
              <a:spcBef>
                <a:spcPts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[return [expression]]</a:t>
            </a:r>
            <a:endParaRPr lang="en-US" altLang="en-US" sz="2800" b="0" dirty="0">
              <a:latin typeface="Tahoma" panose="020B0604030504040204" pitchFamily="34" charset="0"/>
              <a:ea typeface="Tahoma" panose="020B0604030504040204" pitchFamily="34" charset="0"/>
              <a:cs typeface="Tahoma" panose="020B0604030504040204" pitchFamily="34" charset="0"/>
            </a:endParaRPr>
          </a:p>
          <a:p>
            <a:r>
              <a:rPr lang="en-US" altLang="en-US" b="0" dirty="0" err="1"/>
              <a:t>Kết</a:t>
            </a:r>
            <a:r>
              <a:rPr lang="en-US" altLang="en-US" b="0" dirty="0"/>
              <a:t> </a:t>
            </a:r>
            <a:r>
              <a:rPr lang="en-US" altLang="en-US" b="0" dirty="0" err="1"/>
              <a:t>quả</a:t>
            </a:r>
            <a:r>
              <a:rPr lang="en-US" altLang="en-US" b="0" dirty="0"/>
              <a:t> </a:t>
            </a:r>
            <a:r>
              <a:rPr lang="en-US" altLang="en-US" b="0" dirty="0" err="1"/>
              <a:t>trả</a:t>
            </a:r>
            <a:r>
              <a:rPr lang="en-US" altLang="en-US" b="0" dirty="0"/>
              <a:t> </a:t>
            </a:r>
            <a:r>
              <a:rPr lang="en-US" altLang="en-US" b="0" dirty="0" err="1"/>
              <a:t>về</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i="1" dirty="0"/>
              <a:t>return</a:t>
            </a:r>
            <a:r>
              <a:rPr lang="en-US" altLang="en-US" b="0" dirty="0"/>
              <a:t>) </a:t>
            </a:r>
            <a:r>
              <a:rPr lang="en-US" altLang="en-US" b="0" dirty="0" err="1"/>
              <a:t>của</a:t>
            </a:r>
            <a:r>
              <a:rPr lang="en-US" altLang="en-US" b="0" dirty="0"/>
              <a:t> </a:t>
            </a:r>
            <a:r>
              <a:rPr lang="en-US" altLang="en-US" b="0" dirty="0" err="1"/>
              <a:t>hàm</a:t>
            </a:r>
            <a:r>
              <a:rPr lang="en-US" altLang="en-US" b="0" dirty="0"/>
              <a:t>:</a:t>
            </a:r>
          </a:p>
          <a:p>
            <a:pPr lvl="1"/>
            <a:r>
              <a:rPr lang="en-US" altLang="en-US" dirty="0" err="1"/>
              <a:t>Hàm</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nhiều</a:t>
            </a:r>
            <a:r>
              <a:rPr lang="en-US" altLang="en-US" dirty="0"/>
              <a:t> </a:t>
            </a:r>
            <a:r>
              <a:rPr lang="en-US" altLang="en-US" dirty="0" err="1"/>
              <a:t>giá</a:t>
            </a:r>
            <a:r>
              <a:rPr lang="en-US" altLang="en-US" dirty="0"/>
              <a:t> </a:t>
            </a:r>
            <a:r>
              <a:rPr lang="en-US" altLang="en-US" dirty="0" err="1"/>
              <a:t>trị</a:t>
            </a:r>
            <a:r>
              <a:rPr lang="en-US" altLang="en-US" dirty="0"/>
              <a:t>.</a:t>
            </a:r>
          </a:p>
          <a:p>
            <a:pPr lvl="1"/>
            <a:r>
              <a:rPr lang="en-US" altLang="en-US" dirty="0" err="1"/>
              <a:t>Nếu</a:t>
            </a:r>
            <a:r>
              <a:rPr lang="en-US" altLang="en-US" dirty="0"/>
              <a:t>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lệnh</a:t>
            </a:r>
            <a:r>
              <a:rPr lang="en-US" altLang="en-US" dirty="0"/>
              <a:t> return) </a:t>
            </a:r>
            <a:r>
              <a:rPr lang="en-US" altLang="en-US" dirty="0" err="1"/>
              <a:t>thì</a:t>
            </a:r>
            <a:r>
              <a:rPr lang="en-US" altLang="en-US" dirty="0"/>
              <a:t> </a:t>
            </a:r>
            <a:r>
              <a:rPr lang="en-US" altLang="en-US" dirty="0" err="1"/>
              <a:t>mặc</a:t>
            </a:r>
            <a:r>
              <a:rPr lang="en-US" altLang="en-US" dirty="0"/>
              <a:t> </a:t>
            </a:r>
            <a:r>
              <a:rPr lang="en-US" altLang="en-US" dirty="0" err="1"/>
              <a:t>định</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a:t>
            </a:r>
            <a:r>
              <a:rPr lang="en-US" altLang="en-US" i="1" dirty="0"/>
              <a:t>None</a:t>
            </a:r>
            <a:r>
              <a:rPr lang="en-US" altLang="en-US" dirty="0"/>
              <a:t>.</a:t>
            </a:r>
          </a:p>
        </p:txBody>
      </p:sp>
      <p:pic>
        <p:nvPicPr>
          <p:cNvPr id="3" name="Picture 2">
            <a:extLst>
              <a:ext uri="{FF2B5EF4-FFF2-40B4-BE49-F238E27FC236}">
                <a16:creationId xmlns:a16="http://schemas.microsoft.com/office/drawing/2014/main" id="{DF27AB68-9B9C-4904-921D-8A7A5720A08A}"/>
              </a:ext>
            </a:extLst>
          </p:cNvPr>
          <p:cNvPicPr>
            <a:picLocks noChangeAspect="1"/>
          </p:cNvPicPr>
          <p:nvPr/>
        </p:nvPicPr>
        <p:blipFill rotWithShape="1">
          <a:blip r:embed="rId3">
            <a:extLst>
              <a:ext uri="{28A0092B-C50C-407E-A947-70E740481C1C}">
                <a14:useLocalDpi xmlns:a14="http://schemas.microsoft.com/office/drawing/2010/main" val="0"/>
              </a:ext>
            </a:extLst>
          </a:blip>
          <a:srcRect l="23368" t="5710" r="22509" b="7237"/>
          <a:stretch/>
        </p:blipFill>
        <p:spPr>
          <a:xfrm>
            <a:off x="7392144" y="1412305"/>
            <a:ext cx="2626397" cy="2376264"/>
          </a:xfrm>
          <a:prstGeom prst="rect">
            <a:avLst/>
          </a:prstGeom>
        </p:spPr>
      </p:pic>
    </p:spTree>
    <p:custDataLst>
      <p:tags r:id="rId1"/>
    </p:custDataLst>
    <p:extLst>
      <p:ext uri="{BB962C8B-B14F-4D97-AF65-F5344CB8AC3E}">
        <p14:creationId xmlns:p14="http://schemas.microsoft.com/office/powerpoint/2010/main" val="1971468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74F5CC-5B83-A006-DC9B-A9FCE94A3A79}"/>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154B04C-EABE-11E1-05B7-5990AFB7D8C5}"/>
              </a:ext>
            </a:extLst>
          </p:cNvPr>
          <p:cNvSpPr>
            <a:spLocks noGrp="1"/>
          </p:cNvSpPr>
          <p:nvPr>
            <p:ph idx="1"/>
          </p:nvPr>
        </p:nvSpPr>
        <p:spPr/>
        <p:txBody>
          <a:bodyPr/>
          <a:lstStyle/>
          <a:p>
            <a:endParaRPr lang="en-US"/>
          </a:p>
        </p:txBody>
      </p:sp>
      <p:pic>
        <p:nvPicPr>
          <p:cNvPr id="7" name="Content Placeholder 8">
            <a:extLst>
              <a:ext uri="{FF2B5EF4-FFF2-40B4-BE49-F238E27FC236}">
                <a16:creationId xmlns:a16="http://schemas.microsoft.com/office/drawing/2014/main" id="{7DF8455C-C60C-41F1-B847-9F257065B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793" y="1268561"/>
            <a:ext cx="3040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Khai báo và xây dựng hàm</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Ví</a:t>
            </a:r>
            <a:r>
              <a:rPr lang="en-US" altLang="en-US" b="0" dirty="0"/>
              <a:t> </a:t>
            </a:r>
            <a:r>
              <a:rPr lang="en-US" altLang="en-US" b="0" dirty="0" err="1"/>
              <a:t>dụ</a:t>
            </a:r>
            <a:r>
              <a:rPr lang="en-US" altLang="en-US" b="0" dirty="0"/>
              <a:t>:</a:t>
            </a:r>
          </a:p>
          <a:p>
            <a:pPr lvl="1"/>
            <a:r>
              <a:rPr lang="en-US" altLang="en-US" dirty="0" err="1"/>
              <a:t>Hàm</a:t>
            </a:r>
            <a:r>
              <a:rPr lang="en-US" altLang="en-US" dirty="0"/>
              <a:t> </a:t>
            </a:r>
            <a:r>
              <a:rPr lang="en-US" altLang="en-US" dirty="0" err="1"/>
              <a:t>không</a:t>
            </a:r>
            <a:r>
              <a:rPr lang="en-US" altLang="en-US" dirty="0"/>
              <a:t> return:</a:t>
            </a:r>
          </a:p>
          <a:p>
            <a:pPr lvl="1"/>
            <a:endParaRPr lang="en-US" altLang="en-US" dirty="0"/>
          </a:p>
          <a:p>
            <a:pPr marL="457200" lvl="1" indent="0">
              <a:buNone/>
            </a:pPr>
            <a:endParaRPr lang="en-US" altLang="en-US" dirty="0"/>
          </a:p>
          <a:p>
            <a:pPr lvl="1">
              <a:spcBef>
                <a:spcPts val="1800"/>
              </a:spcBef>
            </a:pPr>
            <a:r>
              <a:rPr lang="en-US" altLang="en-US" dirty="0" err="1"/>
              <a:t>Hàm</a:t>
            </a:r>
            <a:r>
              <a:rPr lang="en-US" altLang="en-US" dirty="0"/>
              <a:t> return 1 </a:t>
            </a:r>
            <a:r>
              <a:rPr lang="en-US" altLang="en-US" dirty="0" err="1"/>
              <a:t>giá</a:t>
            </a:r>
            <a:r>
              <a:rPr lang="en-US" altLang="en-US" dirty="0"/>
              <a:t> </a:t>
            </a:r>
            <a:r>
              <a:rPr lang="en-US" altLang="en-US" dirty="0" err="1"/>
              <a:t>trị</a:t>
            </a:r>
            <a:r>
              <a:rPr lang="en-US" altLang="en-US" dirty="0"/>
              <a:t>:</a:t>
            </a:r>
          </a:p>
          <a:p>
            <a:pPr lvl="1"/>
            <a:endParaRPr lang="en-US" altLang="en-US" dirty="0"/>
          </a:p>
        </p:txBody>
      </p:sp>
      <p:pic>
        <p:nvPicPr>
          <p:cNvPr id="2" name="Picture 1">
            <a:extLst>
              <a:ext uri="{FF2B5EF4-FFF2-40B4-BE49-F238E27FC236}">
                <a16:creationId xmlns:a16="http://schemas.microsoft.com/office/drawing/2014/main" id="{3AD3164E-E8BA-40B7-ABDD-818CFEF5AAE5}"/>
              </a:ext>
            </a:extLst>
          </p:cNvPr>
          <p:cNvPicPr>
            <a:picLocks noChangeAspect="1"/>
          </p:cNvPicPr>
          <p:nvPr/>
        </p:nvPicPr>
        <p:blipFill>
          <a:blip r:embed="rId3"/>
          <a:stretch>
            <a:fillRect/>
          </a:stretch>
        </p:blipFill>
        <p:spPr>
          <a:xfrm>
            <a:off x="1353394" y="2204864"/>
            <a:ext cx="4590606" cy="981991"/>
          </a:xfrm>
          <a:prstGeom prst="rect">
            <a:avLst/>
          </a:prstGeom>
        </p:spPr>
      </p:pic>
      <p:pic>
        <p:nvPicPr>
          <p:cNvPr id="4" name="Picture 3">
            <a:extLst>
              <a:ext uri="{FF2B5EF4-FFF2-40B4-BE49-F238E27FC236}">
                <a16:creationId xmlns:a16="http://schemas.microsoft.com/office/drawing/2014/main" id="{508ADAD1-ABE5-43AE-979A-278B9EB3CAAD}"/>
              </a:ext>
            </a:extLst>
          </p:cNvPr>
          <p:cNvPicPr>
            <a:picLocks noChangeAspect="1"/>
          </p:cNvPicPr>
          <p:nvPr/>
        </p:nvPicPr>
        <p:blipFill>
          <a:blip r:embed="rId4"/>
          <a:stretch>
            <a:fillRect/>
          </a:stretch>
        </p:blipFill>
        <p:spPr>
          <a:xfrm>
            <a:off x="1353394" y="3861048"/>
            <a:ext cx="4598590" cy="1077794"/>
          </a:xfrm>
          <a:prstGeom prst="rect">
            <a:avLst/>
          </a:prstGeom>
        </p:spPr>
      </p:pic>
    </p:spTree>
    <p:custDataLst>
      <p:tags r:id="rId1"/>
    </p:custDataLst>
    <p:extLst>
      <p:ext uri="{BB962C8B-B14F-4D97-AF65-F5344CB8AC3E}">
        <p14:creationId xmlns:p14="http://schemas.microsoft.com/office/powerpoint/2010/main" val="225260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Khai báo và xây dựng hàm</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Ví</a:t>
            </a:r>
            <a:r>
              <a:rPr lang="en-US" altLang="en-US" b="0" dirty="0"/>
              <a:t> </a:t>
            </a:r>
            <a:r>
              <a:rPr lang="en-US" altLang="en-US" b="0" dirty="0" err="1"/>
              <a:t>dụ</a:t>
            </a:r>
            <a:r>
              <a:rPr lang="en-US" altLang="en-US" b="0" dirty="0"/>
              <a:t>:</a:t>
            </a:r>
          </a:p>
          <a:p>
            <a:pPr lvl="1"/>
            <a:r>
              <a:rPr lang="en-US" altLang="en-US" dirty="0" err="1"/>
              <a:t>Hàm</a:t>
            </a:r>
            <a:r>
              <a:rPr lang="en-US" altLang="en-US" dirty="0"/>
              <a:t> return </a:t>
            </a:r>
            <a:r>
              <a:rPr lang="en-US" altLang="en-US" dirty="0" err="1"/>
              <a:t>nhiều</a:t>
            </a:r>
            <a:r>
              <a:rPr lang="en-US" altLang="en-US" dirty="0"/>
              <a:t> </a:t>
            </a:r>
            <a:r>
              <a:rPr lang="en-US" altLang="en-US" dirty="0" err="1"/>
              <a:t>giá</a:t>
            </a:r>
            <a:r>
              <a:rPr lang="en-US" altLang="en-US" dirty="0"/>
              <a:t> </a:t>
            </a:r>
            <a:r>
              <a:rPr lang="en-US" altLang="en-US" dirty="0" err="1"/>
              <a:t>trị</a:t>
            </a:r>
            <a:r>
              <a:rPr lang="en-US" altLang="en-US" dirty="0"/>
              <a:t>:</a:t>
            </a:r>
          </a:p>
          <a:p>
            <a:pPr lvl="1"/>
            <a:endParaRPr lang="en-US" altLang="en-US" dirty="0"/>
          </a:p>
          <a:p>
            <a:pPr lvl="1"/>
            <a:endParaRPr lang="en-US" altLang="en-US" dirty="0"/>
          </a:p>
          <a:p>
            <a:pPr lvl="1"/>
            <a:endParaRPr lang="en-US" altLang="en-US" dirty="0"/>
          </a:p>
          <a:p>
            <a:pPr lvl="1"/>
            <a:endParaRPr lang="en-US" altLang="en-US" dirty="0"/>
          </a:p>
        </p:txBody>
      </p:sp>
      <p:pic>
        <p:nvPicPr>
          <p:cNvPr id="3" name="Picture 2">
            <a:extLst>
              <a:ext uri="{FF2B5EF4-FFF2-40B4-BE49-F238E27FC236}">
                <a16:creationId xmlns:a16="http://schemas.microsoft.com/office/drawing/2014/main" id="{A1A2FF7B-D70B-42B1-ADCE-C751D4548EE9}"/>
              </a:ext>
            </a:extLst>
          </p:cNvPr>
          <p:cNvPicPr>
            <a:picLocks noChangeAspect="1"/>
          </p:cNvPicPr>
          <p:nvPr/>
        </p:nvPicPr>
        <p:blipFill>
          <a:blip r:embed="rId3"/>
          <a:stretch>
            <a:fillRect/>
          </a:stretch>
        </p:blipFill>
        <p:spPr>
          <a:xfrm>
            <a:off x="1343472" y="2280781"/>
            <a:ext cx="4176464" cy="2084575"/>
          </a:xfrm>
          <a:prstGeom prst="rect">
            <a:avLst/>
          </a:prstGeom>
        </p:spPr>
      </p:pic>
    </p:spTree>
    <p:custDataLst>
      <p:tags r:id="rId1"/>
    </p:custDataLst>
    <p:extLst>
      <p:ext uri="{BB962C8B-B14F-4D97-AF65-F5344CB8AC3E}">
        <p14:creationId xmlns:p14="http://schemas.microsoft.com/office/powerpoint/2010/main" val="42926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1">
                    <a:lumMod val="50000"/>
                  </a:schemeClr>
                </a:solidFill>
              </a:rPr>
              <a:t>Định</a:t>
            </a:r>
            <a:r>
              <a:rPr lang="en-US" dirty="0">
                <a:solidFill>
                  <a:schemeClr val="bg1">
                    <a:lumMod val="50000"/>
                  </a:schemeClr>
                </a:solidFill>
              </a:rPr>
              <a:t> </a:t>
            </a:r>
            <a:r>
              <a:rPr lang="en-US" dirty="0" err="1">
                <a:solidFill>
                  <a:schemeClr val="bg1">
                    <a:lumMod val="50000"/>
                  </a:schemeClr>
                </a:solidFill>
              </a:rPr>
              <a:t>nghĩa</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Khai</a:t>
            </a:r>
            <a:r>
              <a:rPr lang="en-US" dirty="0">
                <a:solidFill>
                  <a:schemeClr val="bg1">
                    <a:lumMod val="50000"/>
                  </a:schemeClr>
                </a:solidFill>
              </a:rPr>
              <a:t> </a:t>
            </a:r>
            <a:r>
              <a:rPr lang="en-US" dirty="0" err="1">
                <a:solidFill>
                  <a:schemeClr val="bg1">
                    <a:lumMod val="50000"/>
                  </a:schemeClr>
                </a:solidFill>
              </a:rPr>
              <a:t>báo</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xây</a:t>
            </a:r>
            <a:r>
              <a:rPr lang="en-US" dirty="0">
                <a:solidFill>
                  <a:schemeClr val="bg1">
                    <a:lumMod val="50000"/>
                  </a:schemeClr>
                </a:solidFill>
              </a:rPr>
              <a:t> </a:t>
            </a:r>
            <a:r>
              <a:rPr lang="en-US" dirty="0" err="1">
                <a:solidFill>
                  <a:schemeClr val="bg1">
                    <a:lumMod val="50000"/>
                  </a:schemeClr>
                </a:solidFill>
              </a:rPr>
              <a:t>dựng</a:t>
            </a:r>
            <a:r>
              <a:rPr lang="en-US" dirty="0">
                <a:solidFill>
                  <a:schemeClr val="bg1">
                    <a:lumMod val="50000"/>
                  </a:schemeClr>
                </a:solidFill>
              </a:rPr>
              <a:t> </a:t>
            </a:r>
            <a:r>
              <a:rPr lang="en-US" dirty="0" err="1">
                <a:solidFill>
                  <a:schemeClr val="bg1">
                    <a:lumMod val="50000"/>
                  </a:schemeClr>
                </a:solidFill>
              </a:rPr>
              <a:t>hàm</a:t>
            </a:r>
            <a:endParaRPr lang="en-US" dirty="0">
              <a:solidFill>
                <a:schemeClr val="bg1">
                  <a:lumMod val="50000"/>
                </a:schemeClr>
              </a:solidFill>
            </a:endParaRPr>
          </a:p>
          <a:p>
            <a:pPr marL="450850">
              <a:lnSpc>
                <a:spcPct val="100000"/>
              </a:lnSpc>
              <a:buFont typeface="+mj-lt"/>
              <a:buAutoNum type="arabicPeriod"/>
            </a:pPr>
            <a:r>
              <a:rPr lang="en-US" dirty="0" err="1"/>
              <a:t>Gọi</a:t>
            </a:r>
            <a:r>
              <a:rPr lang="en-US" dirty="0"/>
              <a:t> </a:t>
            </a:r>
            <a:r>
              <a:rPr lang="en-US" dirty="0" err="1"/>
              <a:t>hàm</a:t>
            </a:r>
            <a:endParaRPr lang="en-US" dirty="0"/>
          </a:p>
          <a:p>
            <a:pPr marL="450850">
              <a:lnSpc>
                <a:spcPct val="100000"/>
              </a:lnSpc>
              <a:buFont typeface="+mj-lt"/>
              <a:buAutoNum type="arabicPeriod"/>
            </a:pPr>
            <a:r>
              <a:rPr lang="en-US" dirty="0" err="1">
                <a:solidFill>
                  <a:schemeClr val="bg1">
                    <a:lumMod val="50000"/>
                  </a:schemeClr>
                </a:solidFill>
              </a:rPr>
              <a:t>Tầm</a:t>
            </a:r>
            <a:r>
              <a:rPr lang="en-US" dirty="0">
                <a:solidFill>
                  <a:schemeClr val="bg1">
                    <a:lumMod val="50000"/>
                  </a:schemeClr>
                </a:solidFill>
              </a:rPr>
              <a:t> </a:t>
            </a:r>
            <a:r>
              <a:rPr lang="en-US" dirty="0" err="1">
                <a:solidFill>
                  <a:schemeClr val="bg1">
                    <a:lumMod val="50000"/>
                  </a:schemeClr>
                </a:solidFill>
              </a:rPr>
              <a:t>vực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biến</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Tham</a:t>
            </a:r>
            <a:r>
              <a:rPr lang="en-US" dirty="0">
                <a:solidFill>
                  <a:schemeClr val="bg1">
                    <a:lumMod val="50000"/>
                  </a:schemeClr>
                </a:solidFill>
              </a:rPr>
              <a:t> </a:t>
            </a:r>
            <a:r>
              <a:rPr lang="en-US" dirty="0" err="1">
                <a:solidFill>
                  <a:schemeClr val="bg1">
                    <a:lumMod val="50000"/>
                  </a:schemeClr>
                </a:solidFill>
              </a:rPr>
              <a:t>số</a:t>
            </a:r>
            <a:endParaRPr lang="en-US" dirty="0">
              <a:solidFill>
                <a:schemeClr val="bg1">
                  <a:lumMod val="50000"/>
                </a:schemeClr>
              </a:solidFill>
            </a:endParaRPr>
          </a:p>
          <a:p>
            <a:pPr marL="450850">
              <a:lnSpc>
                <a:spcPct val="100000"/>
              </a:lnSpc>
              <a:buFont typeface="+mj-lt"/>
              <a:buAutoNum type="arabicPeriod"/>
            </a:pPr>
            <a:r>
              <a:rPr lang="en-US" dirty="0" err="1">
                <a:solidFill>
                  <a:schemeClr val="bg1">
                    <a:lumMod val="50000"/>
                  </a:schemeClr>
                </a:solidFill>
              </a:rPr>
              <a:t>Hàm</a:t>
            </a:r>
            <a:r>
              <a:rPr lang="en-US" dirty="0">
                <a:solidFill>
                  <a:schemeClr val="bg1">
                    <a:lumMod val="50000"/>
                  </a:schemeClr>
                </a:solidFill>
              </a:rPr>
              <a:t> </a:t>
            </a:r>
            <a:r>
              <a:rPr lang="en-US" dirty="0" err="1">
                <a:solidFill>
                  <a:schemeClr val="bg1">
                    <a:lumMod val="50000"/>
                  </a:schemeClr>
                </a:solidFill>
              </a:rPr>
              <a:t>ẩn</a:t>
            </a:r>
            <a:r>
              <a:rPr lang="en-US" dirty="0">
                <a:solidFill>
                  <a:schemeClr val="bg1">
                    <a:lumMod val="50000"/>
                  </a:schemeClr>
                </a:solidFill>
              </a:rPr>
              <a:t> </a:t>
            </a:r>
            <a:r>
              <a:rPr lang="en-US" dirty="0" err="1">
                <a:solidFill>
                  <a:schemeClr val="bg1">
                    <a:lumMod val="50000"/>
                  </a:schemeClr>
                </a:solidFill>
              </a:rPr>
              <a:t>danh</a:t>
            </a:r>
            <a:endParaRPr lang="en-US" dirty="0">
              <a:solidFill>
                <a:schemeClr val="bg1">
                  <a:lumMod val="50000"/>
                </a:schemeClr>
              </a:solidFill>
            </a:endParaRPr>
          </a:p>
          <a:p>
            <a:pPr marL="450850">
              <a:lnSpc>
                <a:spcPct val="100000"/>
              </a:lnSpc>
              <a:buFont typeface="+mj-lt"/>
              <a:buAutoNum type="arabicPeriod"/>
            </a:pPr>
            <a:r>
              <a:rPr lang="en-US" dirty="0">
                <a:solidFill>
                  <a:schemeClr val="bg1">
                    <a:lumMod val="50000"/>
                  </a:schemeClr>
                </a:solidFill>
              </a:rPr>
              <a:t>Built-in Functions</a:t>
            </a:r>
          </a:p>
        </p:txBody>
      </p:sp>
    </p:spTree>
    <p:custDataLst>
      <p:tags r:id="rId1"/>
    </p:custDataLst>
    <p:extLst>
      <p:ext uri="{BB962C8B-B14F-4D97-AF65-F5344CB8AC3E}">
        <p14:creationId xmlns:p14="http://schemas.microsoft.com/office/powerpoint/2010/main" val="377884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Gọi hàm</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dirty="0"/>
              <a:t>Quy ước: </a:t>
            </a:r>
            <a:r>
              <a:rPr lang="vi-VN" altLang="en-US" b="0" dirty="0"/>
              <a:t>Phần khai báo hàm phải nằm trước (bên trên) lời gọi hàm trong chương trình.</a:t>
            </a:r>
            <a:endParaRPr lang="en-US" altLang="en-US" b="0" dirty="0"/>
          </a:p>
          <a:p>
            <a:pPr lvl="1"/>
            <a:endParaRPr lang="en-US" altLang="en-US" dirty="0"/>
          </a:p>
          <a:p>
            <a:pPr lvl="1"/>
            <a:endParaRPr lang="en-US" altLang="en-US" dirty="0"/>
          </a:p>
          <a:p>
            <a:pPr lvl="1"/>
            <a:endParaRPr lang="en-US" altLang="en-US" dirty="0"/>
          </a:p>
        </p:txBody>
      </p:sp>
      <p:pic>
        <p:nvPicPr>
          <p:cNvPr id="2" name="Picture 1">
            <a:extLst>
              <a:ext uri="{FF2B5EF4-FFF2-40B4-BE49-F238E27FC236}">
                <a16:creationId xmlns:a16="http://schemas.microsoft.com/office/drawing/2014/main" id="{C60E9012-D123-4F80-8704-DEC128660A0B}"/>
              </a:ext>
            </a:extLst>
          </p:cNvPr>
          <p:cNvPicPr>
            <a:picLocks noChangeAspect="1"/>
          </p:cNvPicPr>
          <p:nvPr/>
        </p:nvPicPr>
        <p:blipFill>
          <a:blip r:embed="rId3"/>
          <a:stretch>
            <a:fillRect/>
          </a:stretch>
        </p:blipFill>
        <p:spPr>
          <a:xfrm>
            <a:off x="1055440" y="1844824"/>
            <a:ext cx="4553213" cy="2520280"/>
          </a:xfrm>
          <a:prstGeom prst="rect">
            <a:avLst/>
          </a:prstGeom>
        </p:spPr>
      </p:pic>
      <p:pic>
        <p:nvPicPr>
          <p:cNvPr id="4" name="Picture 3">
            <a:extLst>
              <a:ext uri="{FF2B5EF4-FFF2-40B4-BE49-F238E27FC236}">
                <a16:creationId xmlns:a16="http://schemas.microsoft.com/office/drawing/2014/main" id="{2AB77F95-47F0-4BCC-8243-629999440DA3}"/>
              </a:ext>
            </a:extLst>
          </p:cNvPr>
          <p:cNvPicPr>
            <a:picLocks noChangeAspect="1"/>
          </p:cNvPicPr>
          <p:nvPr/>
        </p:nvPicPr>
        <p:blipFill>
          <a:blip r:embed="rId4"/>
          <a:stretch>
            <a:fillRect/>
          </a:stretch>
        </p:blipFill>
        <p:spPr>
          <a:xfrm>
            <a:off x="1055440" y="4670663"/>
            <a:ext cx="3863828" cy="846569"/>
          </a:xfrm>
          <a:prstGeom prst="rect">
            <a:avLst/>
          </a:prstGeom>
        </p:spPr>
      </p:pic>
    </p:spTree>
    <p:custDataLst>
      <p:tags r:id="rId1"/>
    </p:custDataLst>
    <p:extLst>
      <p:ext uri="{BB962C8B-B14F-4D97-AF65-F5344CB8AC3E}">
        <p14:creationId xmlns:p14="http://schemas.microsoft.com/office/powerpoint/2010/main" val="813025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php1_b1_Tong_quan&quot;/&gt;&lt;property id=&quot;20148&quot; value=&quot;5&quot;/&gt;&lt;property id=&quot;20184&quot; value=&quot;7&quot;/&gt;&lt;property id=&quot;20224&quot; value=&quot;C:\Users\ktphuong\Desktop\giao_GV&quot;/&gt;&lt;property id=&quot;20250&quot; value=&quot;0&quot;/&gt;&lt;property id=&quot;20251&quot; value=&quot;0&quot;/&gt;&lt;property id=&quot;20259&quot; value=&quot;0&quot;/&gt;&lt;object type=&quot;10&quot; unique_id=&quot;10002&quot;&gt;&lt;object type=&quot;11&quot; unique_id=&quot;10003&quot;&gt;&lt;/object&gt;&lt;/object&gt;&lt;object type=&quot;4&quot; unique_id=&quot;10004&quot;&gt;&lt;/object&gt;&lt;object type=&quot;2&quot; unique_id=&quot;10005&quot;&gt;&lt;object type=&quot;3&quot; unique_id=&quot;10006&quot;&gt;&lt;property id=&quot;20148&quot; value=&quot;5&quot;/&gt;&lt;property id=&quot;20300&quot; value=&quot;Slide 1 - &amp;quot;Lập trình Python cơ bản&amp;#x0D;&amp;#x0A;Bài 2: Biến và các kiểu dữ liệu cơ sở&amp;quot;&quot;/&gt;&lt;property id=&quot;20307&quot; value=&quot;820&quot;/&gt;&lt;property id=&quot;20309&quot; value=&quot;-1&quot;/&gt;&lt;/object&gt;&lt;object type=&quot;3&quot; unique_id=&quot;10034&quot;&gt;&lt;property id=&quot;20148&quot; value=&quot;5&quot;/&gt;&lt;property id=&quot;20300&quot; value=&quot;Slide 36&quot;/&gt;&lt;property id=&quot;20307&quot; value=&quot;923&quot;/&gt;&lt;/object&gt;&lt;object type=&quot;3&quot; unique_id=&quot;12535&quot;&gt;&lt;property id=&quot;20148&quot; value=&quot;5&quot;/&gt;&lt;property id=&quot;20300&quot; value=&quot;Slide 23 - &amp;quot;Chuyển đổi kiểu dữ liệu&amp;quot;&quot;/&gt;&lt;property id=&quot;20307&quot; value=&quot;931&quot;/&gt;&lt;/object&gt;&lt;object type=&quot;3&quot; unique_id=&quot;12547&quot;&gt;&lt;property id=&quot;20148&quot; value=&quot;5&quot;/&gt;&lt;property id=&quot;20300&quot; value=&quot;Slide 31 - &amp;quot;Nhập xuất dữ liệu trên shell&amp;quot;&quot;/&gt;&lt;property id=&quot;20307&quot; value=&quot;943&quot;/&gt;&lt;/object&gt;&lt;object type=&quot;3&quot; unique_id=&quot;12551&quot;&gt;&lt;property id=&quot;20148&quot; value=&quot;5&quot;/&gt;&lt;property id=&quot;20300&quot; value=&quot;Slide 32 - &amp;quot;Nhập xuất dữ liệu trên shell&amp;quot;&quot;/&gt;&lt;property id=&quot;20307&quot; value=&quot;947&quot;/&gt;&lt;/object&gt;&lt;object type=&quot;3&quot; unique_id=&quot;12555&quot;&gt;&lt;property id=&quot;20148&quot; value=&quot;5&quot;/&gt;&lt;property id=&quot;20300&quot; value=&quot;Slide 34 - &amp;quot;Nhập xuất dữ liệu trên console&amp;quot;&quot;/&gt;&lt;property id=&quot;20307&quot; value=&quot;951&quot;/&gt;&lt;/object&gt;&lt;object type=&quot;3&quot; unique_id=&quot;13627&quot;&gt;&lt;property id=&quot;20148&quot; value=&quot;5&quot;/&gt;&lt;property id=&quot;20300&quot; value=&quot;Slide 35 - &amp;quot;Nhập xuất dữ liệu trên console&amp;quot;&quot;/&gt;&lt;property id=&quot;20307&quot; value=&quot;957&quot;/&gt;&lt;/object&gt;&lt;object type=&quot;3&quot; unique_id=&quot;14004&quot;&gt;&lt;property id=&quot;20148&quot; value=&quot;5&quot;/&gt;&lt;property id=&quot;20300&quot; value=&quot;Slide 15 - &amp;quot;Các kiểu dữ liệu&amp;quot;&quot;/&gt;&lt;property id=&quot;20307&quot; value=&quot;959&quot;/&gt;&lt;/object&gt;&lt;object type=&quot;3&quot; unique_id=&quot;14497&quot;&gt;&lt;property id=&quot;20148&quot; value=&quot;5&quot;/&gt;&lt;property id=&quot;20300&quot; value=&quot;Slide 2 - &amp;quot;Nội dung&amp;quot;&quot;/&gt;&lt;property id=&quot;20307&quot; value=&quot;963&quot;/&gt;&lt;/object&gt;&lt;object type=&quot;3&quot; unique_id=&quot;14498&quot;&gt;&lt;property id=&quot;20148&quot; value=&quot;5&quot;/&gt;&lt;property id=&quot;20300&quot; value=&quot;Slide 8 - &amp;quot;Biến&amp;quot;&quot;/&gt;&lt;property id=&quot;20307&quot; value=&quot;964&quot;/&gt;&lt;/object&gt;&lt;object type=&quot;3&quot; unique_id=&quot;19878&quot;&gt;&lt;property id=&quot;20148&quot; value=&quot;5&quot;/&gt;&lt;property id=&quot;20300&quot; value=&quot;Slide 28 - &amp;quot;Chú thích trong Python&amp;quot;&quot;/&gt;&lt;property id=&quot;20307&quot; value=&quot;979&quot;/&gt;&lt;/object&gt;&lt;object type=&quot;3&quot; unique_id=&quot;19879&quot;&gt;&lt;property id=&quot;20148&quot; value=&quot;5&quot;/&gt;&lt;property id=&quot;20300&quot; value=&quot;Slide 29 - &amp;quot;Chú thích trong Java&amp;quot;&quot;/&gt;&lt;property id=&quot;20307&quot; value=&quot;980&quot;/&gt;&lt;/object&gt;&lt;object type=&quot;3&quot; unique_id=&quot;23732&quot;&gt;&lt;property id=&quot;20148&quot; value=&quot;5&quot;/&gt;&lt;property id=&quot;20300&quot; value=&quot;Slide 3 - &amp;quot;Định danh (identifier)&amp;quot;&quot;/&gt;&lt;property id=&quot;20307&quot; value=&quot;993&quot;/&gt;&lt;/object&gt;&lt;object type=&quot;3&quot; unique_id=&quot;23733&quot;&gt;&lt;property id=&quot;20148&quot; value=&quot;5&quot;/&gt;&lt;property id=&quot;20300&quot; value=&quot;Slide 4 - &amp;quot;Định danh (identifier)&amp;quot;&quot;/&gt;&lt;property id=&quot;20307&quot; value=&quot;994&quot;/&gt;&lt;/object&gt;&lt;object type=&quot;3&quot; unique_id=&quot;23734&quot;&gt;&lt;property id=&quot;20148&quot; value=&quot;5&quot;/&gt;&lt;property id=&quot;20300&quot; value=&quot;Slide 5 - &amp;quot;Định danh (identifier)&amp;quot;&quot;/&gt;&lt;property id=&quot;20307&quot; value=&quot;997&quot;/&gt;&lt;/object&gt;&lt;object type=&quot;3&quot; unique_id=&quot;23735&quot;&gt;&lt;property id=&quot;20148&quot; value=&quot;5&quot;/&gt;&lt;property id=&quot;20300&quot; value=&quot;Slide 6 - &amp;quot;Định danh (identifier)&amp;quot;&quot;/&gt;&lt;property id=&quot;20307&quot; value=&quot;998&quot;/&gt;&lt;/object&gt;&lt;object type=&quot;3&quot; unique_id=&quot;23736&quot;&gt;&lt;property id=&quot;20148&quot; value=&quot;5&quot;/&gt;&lt;property id=&quot;20300&quot; value=&quot;Slide 7 - &amp;quot;Nội dung&amp;quot;&quot;/&gt;&lt;property id=&quot;20307&quot; value=&quot;996&quot;/&gt;&lt;/object&gt;&lt;object type=&quot;3&quot; unique_id=&quot;23737&quot;&gt;&lt;property id=&quot;20148&quot; value=&quot;5&quot;/&gt;&lt;property id=&quot;20300&quot; value=&quot;Slide 9 - &amp;quot;Biến&amp;quot;&quot;/&gt;&lt;property id=&quot;20307&quot; value=&quot;999&quot;/&gt;&lt;/object&gt;&lt;object type=&quot;3&quot; unique_id=&quot;23738&quot;&gt;&lt;property id=&quot;20148&quot; value=&quot;5&quot;/&gt;&lt;property id=&quot;20300&quot; value=&quot;Slide 10 - &amp;quot;Biến&amp;quot;&quot;/&gt;&lt;property id=&quot;20307&quot; value=&quot;1017&quot;/&gt;&lt;/object&gt;&lt;object type=&quot;3&quot; unique_id=&quot;23739&quot;&gt;&lt;property id=&quot;20148&quot; value=&quot;5&quot;/&gt;&lt;property id=&quot;20300&quot; value=&quot;Slide 11 - &amp;quot;Nội dung&amp;quot;&quot;/&gt;&lt;property id=&quot;20307&quot; value=&quot;1003&quot;/&gt;&lt;/object&gt;&lt;object type=&quot;3&quot; unique_id=&quot;23740&quot;&gt;&lt;property id=&quot;20148&quot; value=&quot;5&quot;/&gt;&lt;property id=&quot;20300&quot; value=&quot;Slide 12 - &amp;quot;Các kiểu dữ liệu&amp;quot;&quot;/&gt;&lt;property id=&quot;20307&quot; value=&quot;1000&quot;/&gt;&lt;/object&gt;&lt;object type=&quot;3&quot; unique_id=&quot;23741&quot;&gt;&lt;property id=&quot;20148&quot; value=&quot;5&quot;/&gt;&lt;property id=&quot;20300&quot; value=&quot;Slide 13 - &amp;quot;Các kiểu dữ liệu&amp;quot;&quot;/&gt;&lt;property id=&quot;20307&quot; value=&quot;1001&quot;/&gt;&lt;/object&gt;&lt;object type=&quot;3&quot; unique_id=&quot;23742&quot;&gt;&lt;property id=&quot;20148&quot; value=&quot;5&quot;/&gt;&lt;property id=&quot;20300&quot; value=&quot;Slide 14 - &amp;quot;Các kiểu dữ liệu&amp;quot;&quot;/&gt;&lt;property id=&quot;20307&quot; value=&quot;1002&quot;/&gt;&lt;/object&gt;&lt;object type=&quot;3&quot; unique_id=&quot;23743&quot;&gt;&lt;property id=&quot;20148&quot; value=&quot;5&quot;/&gt;&lt;property id=&quot;20300&quot; value=&quot;Slide 16 - &amp;quot;Các kiểu dữ liệu&amp;quot;&quot;/&gt;&lt;property id=&quot;20307&quot; value=&quot;1007&quot;/&gt;&lt;/object&gt;&lt;object type=&quot;3&quot; unique_id=&quot;23744&quot;&gt;&lt;property id=&quot;20148&quot; value=&quot;5&quot;/&gt;&lt;property id=&quot;20300&quot; value=&quot;Slide 17 - &amp;quot;Các kiểu dữ liệu&amp;quot;&quot;/&gt;&lt;property id=&quot;20307&quot; value=&quot;1004&quot;/&gt;&lt;/object&gt;&lt;object type=&quot;3&quot; unique_id=&quot;23745&quot;&gt;&lt;property id=&quot;20148&quot; value=&quot;5&quot;/&gt;&lt;property id=&quot;20300&quot; value=&quot;Slide 18 - &amp;quot;Các kiểu dữ liệu&amp;quot;&quot;/&gt;&lt;property id=&quot;20307&quot; value=&quot;1005&quot;/&gt;&lt;/object&gt;&lt;object type=&quot;3&quot; unique_id=&quot;23746&quot;&gt;&lt;property id=&quot;20148&quot; value=&quot;5&quot;/&gt;&lt;property id=&quot;20300&quot; value=&quot;Slide 19 - &amp;quot;Các kiểu dữ liệu&amp;quot;&quot;/&gt;&lt;property id=&quot;20307&quot; value=&quot;1006&quot;/&gt;&lt;/object&gt;&lt;object type=&quot;3&quot; unique_id=&quot;23747&quot;&gt;&lt;property id=&quot;20148&quot; value=&quot;5&quot;/&gt;&lt;property id=&quot;20300&quot; value=&quot;Slide 20 - &amp;quot;Các kiểu dữ liệu&amp;quot;&quot;/&gt;&lt;property id=&quot;20307&quot; value=&quot;1008&quot;/&gt;&lt;/object&gt;&lt;object type=&quot;3&quot; unique_id=&quot;23748&quot;&gt;&lt;property id=&quot;20148&quot; value=&quot;5&quot;/&gt;&lt;property id=&quot;20300&quot; value=&quot;Slide 21 - &amp;quot;Các kiểu dữ liệu&amp;quot;&quot;/&gt;&lt;property id=&quot;20307&quot; value=&quot;1009&quot;/&gt;&lt;/object&gt;&lt;object type=&quot;3&quot; unique_id=&quot;23749&quot;&gt;&lt;property id=&quot;20148&quot; value=&quot;5&quot;/&gt;&lt;property id=&quot;20300&quot; value=&quot;Slide 22 - &amp;quot;Nội dung&amp;quot;&quot;/&gt;&lt;property id=&quot;20307&quot; value=&quot;1010&quot;/&gt;&lt;/object&gt;&lt;object type=&quot;3&quot; unique_id=&quot;23750&quot;&gt;&lt;property id=&quot;20148&quot; value=&quot;5&quot;/&gt;&lt;property id=&quot;20300&quot; value=&quot;Slide 24 - &amp;quot;Chuyển đổi kiểu dữ liệu&amp;quot;&quot;/&gt;&lt;property id=&quot;20307&quot; value=&quot;1011&quot;/&gt;&lt;/object&gt;&lt;object type=&quot;3&quot; unique_id=&quot;23751&quot;&gt;&lt;property id=&quot;20148&quot; value=&quot;5&quot;/&gt;&lt;property id=&quot;20300&quot; value=&quot;Slide 25 - &amp;quot;Chuyển đổi kiểu dữ liệu&amp;quot;&quot;/&gt;&lt;property id=&quot;20307&quot; value=&quot;1016&quot;/&gt;&lt;/object&gt;&lt;object type=&quot;3&quot; unique_id=&quot;23752&quot;&gt;&lt;property id=&quot;20148&quot; value=&quot;5&quot;/&gt;&lt;property id=&quot;20300&quot; value=&quot;Slide 26 - &amp;quot;Chuyển đổi kiểu dữ liệu&amp;quot;&quot;/&gt;&lt;property id=&quot;20307&quot; value=&quot;1015&quot;/&gt;&lt;/object&gt;&lt;object type=&quot;3&quot; unique_id=&quot;23753&quot;&gt;&lt;property id=&quot;20148&quot; value=&quot;5&quot;/&gt;&lt;property id=&quot;20300&quot; value=&quot;Slide 27 - &amp;quot;Nội dung&amp;quot;&quot;/&gt;&lt;property id=&quot;20307&quot; value=&quot;1012&quot;/&gt;&lt;/object&gt;&lt;object type=&quot;3&quot; unique_id=&quot;23754&quot;&gt;&lt;property id=&quot;20148&quot; value=&quot;5&quot;/&gt;&lt;property id=&quot;20300&quot; value=&quot;Slide 30 - &amp;quot;Nội dung&amp;quot;&quot;/&gt;&lt;property id=&quot;20307&quot; value=&quot;1013&quot;/&gt;&lt;/object&gt;&lt;object type=&quot;3&quot; unique_id=&quot;23755&quot;&gt;&lt;property id=&quot;20148&quot; value=&quot;5&quot;/&gt;&lt;property id=&quot;20300&quot; value=&quot;Slide 33 - &amp;quot;Nhập xuất dữ liệu trên shell&amp;quot;&quot;/&gt;&lt;property id=&quot;20307&quot; value=&quot;1014&quot;/&gt;&lt;/object&gt;&lt;/object&gt;&lt;object type=&quot;8&quot; unique_id=&quot;10025&quot;&gt;&lt;/object&gt;&lt;/object&gt;&lt;/database&gt;"/>
  <p:tag name="SECTOMILLISECCONVERTED" val="1"/>
  <p:tag name="ARTICULATE_PROJECT_OPEN" val="1"/>
  <p:tag name="ARTICULATE_REFERENCE_ID" val="d1857788-d5d0-4da0-84aa-30aeec18292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150353926-c:\users\lntrivm\desktop\lds8_slide_2021\lds8_b1_overview_deep_learning.ppt"/>
  <p:tag name="ARTICULATE_PRESENTER_VERSION" val="7"/>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820"/>
  <p:tag name="ARTICULATE_USED_LAYOUT" val="1"/>
</p:tagLst>
</file>

<file path=ppt/tags/tag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4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5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5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23"/>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heme/theme1.xml><?xml version="1.0" encoding="utf-8"?>
<a:theme xmlns:a="http://schemas.openxmlformats.org/drawingml/2006/main"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PTTK-H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lnDef>
  </a:objectDefaults>
  <a:extraClrSchemeLst>
    <a:extraClrScheme>
      <a:clrScheme name="PTTK-HT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PTTK-HT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PTTK-HT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PTTK-HT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PTTK-HT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PTTK-HT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PTTK-HT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PTTK-HT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PTTK-HT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14432</TotalTime>
  <Words>2204</Words>
  <Application>Microsoft Office PowerPoint</Application>
  <PresentationFormat>Widescreen</PresentationFormat>
  <Paragraphs>256</Paragraphs>
  <Slides>50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Courier New</vt:lpstr>
      <vt:lpstr>Tahoma</vt:lpstr>
      <vt:lpstr>Times New Roman</vt:lpstr>
      <vt:lpstr>Wingdings</vt:lpstr>
      <vt:lpstr>1_PTTK-HT3</vt:lpstr>
      <vt:lpstr>PowerPoint Presentation</vt:lpstr>
      <vt:lpstr>Nội dung</vt:lpstr>
      <vt:lpstr>1. Định nghĩa</vt:lpstr>
      <vt:lpstr>Nội dung</vt:lpstr>
      <vt:lpstr>2. Khai báo và xây dựng hàm</vt:lpstr>
      <vt:lpstr>2. Khai báo và xây dựng hàm</vt:lpstr>
      <vt:lpstr>2. Khai báo và xây dựng hàm</vt:lpstr>
      <vt:lpstr>Nội dung</vt:lpstr>
      <vt:lpstr>3. Gọi hàm</vt:lpstr>
      <vt:lpstr>3. Gọi hàm</vt:lpstr>
      <vt:lpstr>Nội dung</vt:lpstr>
      <vt:lpstr>4. Tầm vực của biến</vt:lpstr>
      <vt:lpstr>4. Tầm vực của biến</vt:lpstr>
      <vt:lpstr>4. Tầm vực của biến</vt:lpstr>
      <vt:lpstr>4. Tầm vực của biến</vt:lpstr>
      <vt:lpstr>4. Tầm vực của biến</vt:lpstr>
      <vt:lpstr>Nội dung</vt:lpstr>
      <vt:lpstr>5. Tham số</vt:lpstr>
      <vt:lpstr>5. Tham số</vt:lpstr>
      <vt:lpstr>5. Tham số</vt:lpstr>
      <vt:lpstr>5. Tham số</vt:lpstr>
      <vt:lpstr>5. Tham số</vt:lpstr>
      <vt:lpstr>5. Tham số</vt:lpstr>
      <vt:lpstr>5. Tham số</vt:lpstr>
      <vt:lpstr>5. Tham số</vt:lpstr>
      <vt:lpstr>5. Tham số</vt:lpstr>
      <vt:lpstr>5. Tham số</vt:lpstr>
      <vt:lpstr>5. Tham số</vt:lpstr>
      <vt:lpstr>5. Tham số</vt:lpstr>
      <vt:lpstr>Nội dung</vt:lpstr>
      <vt:lpstr>6. Hàm ẩn danh</vt:lpstr>
      <vt:lpstr>6. Hàm ẩn danh</vt:lpstr>
      <vt:lpstr>6. Hàm ẩn danh</vt:lpstr>
      <vt:lpstr>6. Hàm ẩn danh</vt:lpstr>
      <vt:lpstr>6. Hàm ẩn danh</vt:lpstr>
      <vt:lpstr>Nội dung</vt:lpstr>
      <vt:lpstr>7. Built-in Functions </vt:lpstr>
      <vt:lpstr>7. Built-in Functions </vt:lpstr>
      <vt:lpstr>7. Built-in Functions </vt:lpstr>
      <vt:lpstr>7. Built-in Functions </vt:lpstr>
      <vt:lpstr>7. Built-in Functions </vt:lpstr>
      <vt:lpstr>7. Built-in Functions </vt:lpstr>
      <vt:lpstr>7. Built-in Functions </vt:lpstr>
      <vt:lpstr>7. Built-in Functions </vt:lpstr>
      <vt:lpstr>7. Built-in Functions </vt:lpstr>
      <vt:lpstr>7. Built-in Functions </vt:lpstr>
      <vt:lpstr>7. Built-in Functions </vt:lpstr>
      <vt:lpstr>7. Built-in Functions </vt:lpstr>
      <vt:lpstr>7. Built-in Functions </vt:lpstr>
      <vt:lpstr>PowerPoint Presentation</vt:lpstr>
    </vt:vector>
  </TitlesOfParts>
  <Company>CSC.HCMUNS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ktphuong</dc:creator>
  <cp:lastModifiedBy>lntri</cp:lastModifiedBy>
  <cp:revision>6082</cp:revision>
  <cp:lastPrinted>2018-06-28T08:27:48Z</cp:lastPrinted>
  <dcterms:created xsi:type="dcterms:W3CDTF">2008-09-10T03:58:39Z</dcterms:created>
  <dcterms:modified xsi:type="dcterms:W3CDTF">2022-11-09T08:34:39Z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TC010706251033</vt:lpwstr>
  </property>
  <property fmtid="{D5CDD505-2E9C-101B-9397-08002B2CF9AE}" pid="3" name="ArticulateGUID">
    <vt:lpwstr>156BF3F1-1C4B-45B5-A567-006C5743693D</vt:lpwstr>
  </property>
  <property fmtid="{D5CDD505-2E9C-101B-9397-08002B2CF9AE}" pid="4" name="ArticulatePath">
    <vt:lpwstr>lds8_b1_Overview_deep_learning</vt:lpwstr>
  </property>
  <property fmtid="{D5CDD505-2E9C-101B-9397-08002B2CF9AE}" pid="5" name="ArticulateProjectVersion">
    <vt:lpwstr>7</vt:lpwstr>
  </property>
  <property fmtid="{D5CDD505-2E9C-101B-9397-08002B2CF9AE}" pid="6" name="ArticulateUseProject">
    <vt:lpwstr>1</vt:lpwstr>
  </property>
  <property fmtid="{D5CDD505-2E9C-101B-9397-08002B2CF9AE}" pid="7" name="ArticulateProjectFull">
    <vt:lpwstr>C:\Users\lntrivm\Desktop\LDS8_Slide_2021\lds8_b1_Overview_deep_learning.ppta</vt:lpwstr>
  </property>
</Properties>
</file>