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58" r:id="rId1"/>
  </p:sldMasterIdLst>
  <p:notesMasterIdLst>
    <p:notesMasterId r:id="rId34"/>
  </p:notesMasterIdLst>
  <p:handoutMasterIdLst>
    <p:handoutMasterId r:id="rId35"/>
  </p:handoutMasterIdLst>
  <p:sldIdLst>
    <p:sldId id="820" r:id="rId2"/>
    <p:sldId id="963" r:id="rId3"/>
    <p:sldId id="990" r:id="rId4"/>
    <p:sldId id="991" r:id="rId5"/>
    <p:sldId id="992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0" r:id="rId24"/>
    <p:sldId id="1011" r:id="rId25"/>
    <p:sldId id="1012" r:id="rId26"/>
    <p:sldId id="1013" r:id="rId27"/>
    <p:sldId id="1014" r:id="rId28"/>
    <p:sldId id="1015" r:id="rId29"/>
    <p:sldId id="1016" r:id="rId30"/>
    <p:sldId id="1017" r:id="rId31"/>
    <p:sldId id="1018" r:id="rId32"/>
    <p:sldId id="923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8FE2FF"/>
    <a:srgbClr val="DDDDDD"/>
    <a:srgbClr val="FF3300"/>
    <a:srgbClr val="BA4606"/>
    <a:srgbClr val="FF6600"/>
    <a:srgbClr val="FF99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9066" autoAdjust="0"/>
  </p:normalViewPr>
  <p:slideViewPr>
    <p:cSldViewPr>
      <p:cViewPr varScale="1">
        <p:scale>
          <a:sx n="100" d="100"/>
          <a:sy n="100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796DA9-8B20-4551-A074-B5EB4E167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A9E8E8-E725-4543-932F-642930342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071C50-E59E-48FD-A96C-EE592F6F8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F67E22-F009-4A32-99F6-9069A63269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2B9664-54C6-4FBA-8D11-EFC50B722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6189F-1A62-4C2B-82E3-EFA61C1D9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F6966-257A-4DF6-BD39-D22D96C18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C722059-D7F9-41B3-AFA3-4008484B62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2313"/>
            <a:ext cx="6392862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2474FA-2CB3-4A67-84D6-AA6C441C6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6E67DD-F7C3-453E-80CB-17CEB6E12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1891D-1799-426B-986E-18E044B1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4421D1-C6F8-4C52-865E-7121A99DC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610734-E5E5-4E17-A4FD-B04790178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6F503D-F0AF-49B7-9A2C-9878DCA1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E8CADDE-7A6E-4A8F-85D5-05CC180F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DB2CFA49-E4A0-4AB2-968D-A2751351E57F}" type="slidenum">
              <a:rPr lang="en-US" altLang="en-US" sz="1300" b="0">
                <a:solidFill>
                  <a:schemeClr val="tx1"/>
                </a:solidFill>
              </a:rPr>
              <a:pPr/>
              <a:t>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7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23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2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27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0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30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7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BB19A2E-A56B-4320-A315-68C84F429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1CD41D8-3773-460A-9ADB-9470DF29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163418A-D456-41BE-9E50-FEBCA33C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B595799C-B405-4D08-9FA9-B7BD6CE3965B}" type="slidenum">
              <a:rPr lang="en-US" altLang="en-US" sz="1300" b="0">
                <a:solidFill>
                  <a:schemeClr val="tx1"/>
                </a:solidFill>
              </a:rPr>
              <a:pPr/>
              <a:t>32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0AA26D42-FA7D-C2B2-DF7B-1711AD75A9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443F817-D2D2-8B13-138A-2F53E676FD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801ECE4D-E271-7D33-D2E6-9B24A3A3E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4"/>
            <a:ext cx="1640417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15E85A1C-B387-DD8B-06E8-DBE87AB73B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DDFF765B-61D7-1EF7-9D94-3B10CB3A63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C492B9EC-545A-74E2-3597-CE4F6865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4247-5982-8C3D-604E-4ADB925513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1ED3D-A360-2264-5159-180DBE74DAE4}"/>
              </a:ext>
            </a:extLst>
          </p:cNvPr>
          <p:cNvSpPr txBox="1"/>
          <p:nvPr userDrawn="1"/>
        </p:nvSpPr>
        <p:spPr>
          <a:xfrm>
            <a:off x="2946400" y="6596064"/>
            <a:ext cx="6502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0" dirty="0"/>
              <a:t>Fundamentals of Python - </a:t>
            </a:r>
            <a:r>
              <a:rPr lang="en-US" sz="1050" b="0" dirty="0" err="1"/>
              <a:t>Lập</a:t>
            </a:r>
            <a:r>
              <a:rPr lang="en-US" sz="1050" b="0" dirty="0"/>
              <a:t> </a:t>
            </a:r>
            <a:r>
              <a:rPr lang="en-US" sz="1050" b="0" dirty="0" err="1"/>
              <a:t>trình</a:t>
            </a:r>
            <a:r>
              <a:rPr lang="en-US" sz="1050" b="0" dirty="0"/>
              <a:t> Python </a:t>
            </a:r>
            <a:r>
              <a:rPr lang="en-US" sz="1050" b="0" dirty="0" err="1"/>
              <a:t>cơ</a:t>
            </a:r>
            <a:r>
              <a:rPr lang="en-US" sz="1050" b="0" dirty="0"/>
              <a:t> </a:t>
            </a:r>
            <a:r>
              <a:rPr lang="en-US" sz="1050" b="0" dirty="0" err="1"/>
              <a:t>bản</a:t>
            </a:r>
            <a:endParaRPr lang="en-US" sz="105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1802" y="1196182"/>
            <a:ext cx="10560049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9C0B-0B51-2DC5-2AB0-C70693D8EAB7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4546"/>
            <a:ext cx="5304160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368" y="1124545"/>
            <a:ext cx="5179483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2B4D-6351-EFE1-762E-072F42C5B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FC7B-138D-9BBB-5D43-11F2B88DB261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BA38D0B8-A328-7588-CBD3-73F5136380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AC5E84AE-288A-73A7-C899-EB3546C82F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11" name="Picture 54" descr="Logo moi">
            <a:extLst>
              <a:ext uri="{FF2B5EF4-FFF2-40B4-BE49-F238E27FC236}">
                <a16:creationId xmlns:a16="http://schemas.microsoft.com/office/drawing/2014/main" id="{31C0A281-7BAF-BE8D-FFDB-3DD00FDE0E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9" y="42864"/>
            <a:ext cx="1500722" cy="10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55">
            <a:extLst>
              <a:ext uri="{FF2B5EF4-FFF2-40B4-BE49-F238E27FC236}">
                <a16:creationId xmlns:a16="http://schemas.microsoft.com/office/drawing/2014/main" id="{C73007F2-F1C1-055B-1E26-82F88DE7D2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6" name="Line 56">
            <a:extLst>
              <a:ext uri="{FF2B5EF4-FFF2-40B4-BE49-F238E27FC236}">
                <a16:creationId xmlns:a16="http://schemas.microsoft.com/office/drawing/2014/main" id="{52550311-1A59-324B-D16A-0840BFE4C52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7" name="Text Box 59">
            <a:extLst>
              <a:ext uri="{FF2B5EF4-FFF2-40B4-BE49-F238E27FC236}">
                <a16:creationId xmlns:a16="http://schemas.microsoft.com/office/drawing/2014/main" id="{E490BC31-3C8B-224D-60EB-B0180D57E7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0AA9E17-3712-6D18-72CF-650726143AA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8D0481-0DF6-AC57-54F5-D0ABEF3ACA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4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6B5DACA-ED6F-5010-AD05-301C0BFB0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12044"/>
            <a:ext cx="105600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B0E640-96B9-5109-CA03-0F6AA5FA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1056005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7F2484-DE2E-AE04-8BBD-0E0F6BD934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97650"/>
            <a:ext cx="1007745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Line 40">
            <a:extLst>
              <a:ext uri="{FF2B5EF4-FFF2-40B4-BE49-F238E27FC236}">
                <a16:creationId xmlns:a16="http://schemas.microsoft.com/office/drawing/2014/main" id="{C8817B4F-1717-F71B-E7C6-57D8A63D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34" y="1052513"/>
            <a:ext cx="1069975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05A81-A463-9A3A-DDD1-37B39EAC3F1F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D73B3-9016-D1BD-9E09-005B3355E1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48" y="192016"/>
            <a:ext cx="787382" cy="860497"/>
          </a:xfrm>
          <a:prstGeom prst="rect">
            <a:avLst/>
          </a:prstGeom>
        </p:spPr>
      </p:pic>
      <p:pic>
        <p:nvPicPr>
          <p:cNvPr id="7" name="Picture 75" descr="Logo T3H">
            <a:extLst>
              <a:ext uri="{FF2B5EF4-FFF2-40B4-BE49-F238E27FC236}">
                <a16:creationId xmlns:a16="http://schemas.microsoft.com/office/drawing/2014/main" id="{8E7D2241-4212-5237-2E1E-93F767C7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" y="6335742"/>
            <a:ext cx="452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0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  <p:sldLayoutId id="214748496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1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q"/>
        <a:defRPr b="1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●"/>
        <a:defRPr>
          <a:solidFill>
            <a:srgbClr val="333399"/>
          </a:solidFill>
          <a:latin typeface="+mn-lt"/>
        </a:defRPr>
      </a:lvl2pPr>
      <a:lvl3pPr marL="987425" indent="-18097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rgbClr val="3366FF"/>
          </a:solidFill>
          <a:latin typeface="+mn-lt"/>
        </a:defRPr>
      </a:lvl3pPr>
      <a:lvl4pPr marL="1281113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203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7C44E336-B50A-4A3D-ACC2-9DF5B0F35F5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- </a:t>
            </a:r>
            <a:r>
              <a:rPr lang="en-US" altLang="en-US" dirty="0" err="1"/>
              <a:t>Mạng</a:t>
            </a:r>
            <a:endParaRPr lang="en-US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2F87EB-0159-676E-7667-A09EFE67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43" y="2161399"/>
            <a:ext cx="72167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br>
              <a:rPr lang="en-US" altLang="en-US" kern="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9: Module – Package</a:t>
            </a:r>
            <a:endParaRPr lang="en-US" altLang="en-US" kern="0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C1120-C9FE-F2B0-5870-DA9EA6AF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69" y="2231688"/>
            <a:ext cx="1222375" cy="122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module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:</a:t>
            </a:r>
          </a:p>
          <a:p>
            <a:pPr marL="457200" lvl="1" indent="0">
              <a:buNone/>
            </a:pPr>
            <a:r>
              <a:rPr lang="vi-VN" altLang="en-US" dirty="0"/>
              <a:t>Khi chương trình có </a:t>
            </a:r>
            <a:r>
              <a:rPr lang="vi-VN" altLang="en-US" i="1" dirty="0"/>
              <a:t>import</a:t>
            </a:r>
            <a:r>
              <a:rPr lang="vi-VN" altLang="en-US" dirty="0"/>
              <a:t> một </a:t>
            </a:r>
            <a:r>
              <a:rPr lang="vi-VN" altLang="en-US" i="1" dirty="0"/>
              <a:t>module</a:t>
            </a:r>
            <a:r>
              <a:rPr lang="vi-VN" altLang="en-US" dirty="0"/>
              <a:t> nào đó, trình thông dịch sẽ tiến hành tìm kiếm file module tương ứng theo thứ tự thư mục sau</a:t>
            </a:r>
            <a:r>
              <a:rPr lang="en-US" alt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script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dirty="0"/>
              <a:t>Các thư mục trong </a:t>
            </a:r>
            <a:r>
              <a:rPr lang="vi-VN" b="1" dirty="0"/>
              <a:t>PYTHONPATH</a:t>
            </a:r>
            <a:r>
              <a:rPr lang="vi-VN" dirty="0"/>
              <a:t> (nếu có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dirty="0"/>
              <a:t>Các thư mục cài đặt mặc định (</a:t>
            </a:r>
            <a:r>
              <a:rPr lang="vi-VN" b="1" dirty="0"/>
              <a:t>/usr/local/lib/python </a:t>
            </a:r>
            <a:r>
              <a:rPr lang="vi-VN" dirty="0"/>
              <a:t>trên Linux/Unix).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dirty="0"/>
              <a:t>Module tìm kiếm đường dẫn được lưu trữ trong </a:t>
            </a:r>
            <a:r>
              <a:rPr lang="vi-VN" i="1" dirty="0"/>
              <a:t>module</a:t>
            </a:r>
            <a:r>
              <a:rPr lang="vi-VN" dirty="0"/>
              <a:t> hệ thống </a:t>
            </a:r>
            <a:r>
              <a:rPr lang="vi-VN" i="1" dirty="0"/>
              <a:t>sys</a:t>
            </a:r>
            <a:r>
              <a:rPr lang="vi-VN" dirty="0"/>
              <a:t> có tên </a:t>
            </a:r>
            <a:r>
              <a:rPr lang="vi-VN" i="1" dirty="0"/>
              <a:t>sys.path variable</a:t>
            </a:r>
            <a:r>
              <a:rPr lang="vi-VN" dirty="0"/>
              <a:t>. Trong </a:t>
            </a:r>
            <a:r>
              <a:rPr lang="vi-VN" i="1" dirty="0"/>
              <a:t>sys.path variable</a:t>
            </a:r>
            <a:r>
              <a:rPr lang="vi-VN" dirty="0"/>
              <a:t> chứa thư mục hiện hành, </a:t>
            </a:r>
            <a:r>
              <a:rPr lang="vi-VN" b="1" dirty="0"/>
              <a:t>PYTHONPATH</a:t>
            </a:r>
            <a:r>
              <a:rPr lang="vi-VN" dirty="0"/>
              <a:t> và những cài đặt phụ thuộc mặc định (</a:t>
            </a:r>
            <a:r>
              <a:rPr lang="vi-VN" i="1" dirty="0"/>
              <a:t>installation-dependent default</a:t>
            </a:r>
            <a:r>
              <a:rPr lang="vi-VN" dirty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dirty="0"/>
              <a:t>Nếu không tìm thấy </a:t>
            </a:r>
            <a:r>
              <a:rPr lang="vi-VN" i="1" dirty="0"/>
              <a:t>module</a:t>
            </a:r>
            <a:r>
              <a:rPr lang="vi-VN" dirty="0"/>
              <a:t> thì báo lỗi</a:t>
            </a:r>
            <a:r>
              <a:rPr lang="vi-VN" b="1" dirty="0"/>
              <a:t> ImportError</a:t>
            </a:r>
            <a:r>
              <a:rPr lang="en-US" dirty="0"/>
              <a:t>.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3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__name__</a:t>
            </a:r>
            <a:r>
              <a:rPr lang="en-US" altLang="en-US" dirty="0"/>
              <a:t>:</a:t>
            </a:r>
          </a:p>
          <a:p>
            <a:pPr lvl="1"/>
            <a:r>
              <a:rPr lang="vi-VN" dirty="0"/>
              <a:t>Trong Python, một chương trình hoặc một </a:t>
            </a:r>
            <a:r>
              <a:rPr lang="vi-VN" i="1" dirty="0"/>
              <a:t>module</a:t>
            </a:r>
            <a:r>
              <a:rPr lang="vi-VN" dirty="0"/>
              <a:t> nhỏ trong một chương trình lớn thì mã nguồn sẽ được lưu dưới dạng là một file có đuôi mở rộng là </a:t>
            </a:r>
            <a:r>
              <a:rPr lang="vi-VN" i="1" dirty="0"/>
              <a:t>.py.</a:t>
            </a:r>
          </a:p>
          <a:p>
            <a:pPr lvl="1"/>
            <a:r>
              <a:rPr lang="vi-VN" dirty="0"/>
              <a:t>Khi cần sử dụng file mã nguồn này, ta có 2 cách</a:t>
            </a:r>
            <a:r>
              <a:rPr lang="en-US" dirty="0"/>
              <a:t>:</a:t>
            </a:r>
          </a:p>
          <a:p>
            <a:pPr lvl="2"/>
            <a:r>
              <a:rPr lang="vi-VN" dirty="0"/>
              <a:t>Cách 1: Thực thi mã nguồn Python trực tiếp bằng câu lệnh </a:t>
            </a:r>
            <a:r>
              <a:rPr lang="vi-VN" i="1" dirty="0"/>
              <a:t>console</a:t>
            </a:r>
            <a:r>
              <a:rPr lang="vi-VN" dirty="0"/>
              <a:t> của hệ điều hành (</a:t>
            </a:r>
            <a:r>
              <a:rPr lang="vi-VN" i="1" dirty="0"/>
              <a:t>Command Line</a:t>
            </a:r>
            <a:r>
              <a:rPr lang="vi-VN" dirty="0"/>
              <a:t>) hoặc trong màn hình của ứng dụng </a:t>
            </a:r>
            <a:r>
              <a:rPr lang="en-US" i="1" dirty="0" err="1"/>
              <a:t>VSCode</a:t>
            </a:r>
            <a:r>
              <a:rPr lang="vi-VN" dirty="0"/>
              <a:t>, right click vào chương trình đang có rồi chọn </a:t>
            </a:r>
            <a:r>
              <a:rPr lang="vi-VN" i="1" dirty="0"/>
              <a:t>Run File in Python </a:t>
            </a:r>
            <a:r>
              <a:rPr lang="en-US" i="1" dirty="0"/>
              <a:t>Terminal</a:t>
            </a:r>
            <a:r>
              <a:rPr lang="vi-VN" dirty="0"/>
              <a:t>.</a:t>
            </a:r>
          </a:p>
          <a:p>
            <a:pPr lvl="2"/>
            <a:r>
              <a:rPr lang="vi-VN" dirty="0"/>
              <a:t>Cách 2: </a:t>
            </a:r>
            <a:r>
              <a:rPr lang="vi-VN" i="1" dirty="0"/>
              <a:t>import</a:t>
            </a:r>
            <a:r>
              <a:rPr lang="vi-VN" dirty="0"/>
              <a:t> mã nguồn Python vào trong một file mã nguồn Python khác</a:t>
            </a:r>
            <a:r>
              <a:rPr lang="en-US" dirty="0"/>
              <a:t>.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__name__:</a:t>
            </a:r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Python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__name__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/>
            <a:r>
              <a:rPr lang="vi-VN" dirty="0"/>
              <a:t>Dạng 1: nếu file Python được thực thi trực tiếp bằng </a:t>
            </a:r>
            <a:r>
              <a:rPr lang="vi-VN" i="1" dirty="0"/>
              <a:t>Command Line</a:t>
            </a:r>
            <a:r>
              <a:rPr lang="vi-VN" dirty="0"/>
              <a:t> thì biến </a:t>
            </a:r>
            <a:r>
              <a:rPr lang="vi-VN" b="1" dirty="0"/>
              <a:t>__name__ </a:t>
            </a:r>
            <a:r>
              <a:rPr lang="vi-VN" dirty="0"/>
              <a:t>sẽ có giá trị là  </a:t>
            </a:r>
            <a:r>
              <a:rPr lang="vi-VN" b="1" dirty="0"/>
              <a:t>"__main__".</a:t>
            </a:r>
          </a:p>
          <a:p>
            <a:pPr lvl="2"/>
            <a:r>
              <a:rPr lang="vi-VN" dirty="0"/>
              <a:t>Dạng 2: nếu file Python được </a:t>
            </a:r>
            <a:r>
              <a:rPr lang="vi-VN" i="1" dirty="0"/>
              <a:t>import</a:t>
            </a:r>
            <a:r>
              <a:rPr lang="vi-VN" dirty="0"/>
              <a:t> thành </a:t>
            </a:r>
            <a:r>
              <a:rPr lang="vi-VN" i="1" dirty="0"/>
              <a:t>module</a:t>
            </a:r>
            <a:r>
              <a:rPr lang="vi-VN" dirty="0"/>
              <a:t> của chương trình Python khác thì giá trị của biến </a:t>
            </a:r>
            <a:r>
              <a:rPr lang="vi-VN" b="1" dirty="0"/>
              <a:t>__name__ </a:t>
            </a:r>
            <a:r>
              <a:rPr lang="vi-VN" dirty="0"/>
              <a:t>sẽ là </a:t>
            </a:r>
            <a:r>
              <a:rPr lang="vi-VN" b="1" dirty="0"/>
              <a:t>tên của file Python</a:t>
            </a:r>
            <a:r>
              <a:rPr lang="vi-VN" dirty="0"/>
              <a:t> đang chứa module đó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4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__name__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my_module.py</a:t>
            </a:r>
          </a:p>
          <a:p>
            <a:pPr lvl="2"/>
            <a:endParaRPr lang="en-US" dirty="0"/>
          </a:p>
          <a:p>
            <a:pPr marL="806450" lvl="2" indent="0">
              <a:buNone/>
            </a:pPr>
            <a:endParaRPr lang="en-US" dirty="0"/>
          </a:p>
          <a:p>
            <a:pPr lvl="2"/>
            <a:r>
              <a:rPr lang="en-US" dirty="0"/>
              <a:t>my_program.py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7E7B2-FD37-4819-8297-8035775C3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1" t="48177" r="1"/>
          <a:stretch/>
        </p:blipFill>
        <p:spPr>
          <a:xfrm>
            <a:off x="1798650" y="4293096"/>
            <a:ext cx="7281565" cy="93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6E495-F8F0-400D-AE47-A5F285A19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46" t="47826"/>
          <a:stretch/>
        </p:blipFill>
        <p:spPr>
          <a:xfrm>
            <a:off x="1765890" y="2708920"/>
            <a:ext cx="8370876" cy="9361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37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__name__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FD42A-496C-4DAC-9126-96EF27DD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708920"/>
            <a:ext cx="7208285" cy="1004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9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vi-VN" dirty="0"/>
              <a:t>Thường được dùng khi người lập trình muốn một số đoạn code chỉ được thực thi khi bạn chạy trực tiếp bằng </a:t>
            </a:r>
            <a:r>
              <a:rPr lang="vi-VN" i="1" dirty="0"/>
              <a:t>Command Line</a:t>
            </a:r>
            <a:r>
              <a:rPr lang="vi-VN" dirty="0"/>
              <a:t> (cách 1) mà không được thực thi khi được </a:t>
            </a:r>
            <a:r>
              <a:rPr lang="vi-VN" i="1" dirty="0"/>
              <a:t>import</a:t>
            </a:r>
            <a:r>
              <a:rPr lang="vi-VN" dirty="0"/>
              <a:t> thành </a:t>
            </a:r>
            <a:r>
              <a:rPr lang="vi-VN" i="1" dirty="0"/>
              <a:t>module</a:t>
            </a:r>
            <a:r>
              <a:rPr lang="vi-VN" dirty="0"/>
              <a:t> (cách 2)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4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  <a:p>
            <a:pPr lvl="2"/>
            <a:r>
              <a:rPr lang="en-US" dirty="0"/>
              <a:t>my_module.py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my_program.py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2B4DC-333C-40FD-87D5-78586D90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2708920"/>
            <a:ext cx="7922339" cy="18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C40583-B813-478E-AF85-0F859D57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5157192"/>
            <a:ext cx="7205540" cy="9689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870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4BECF-A4AC-4A2E-A36C-18CC7243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2708921"/>
            <a:ext cx="6984775" cy="941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560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L</a:t>
            </a:r>
            <a:r>
              <a:rPr lang="vi-VN" dirty="0"/>
              <a:t>ấy lại ví dụ trên nhưng cả 2 file </a:t>
            </a:r>
            <a:r>
              <a:rPr lang="vi-VN" b="1" dirty="0"/>
              <a:t>my_module.py</a:t>
            </a:r>
            <a:r>
              <a:rPr lang="vi-VN" dirty="0"/>
              <a:t> và </a:t>
            </a:r>
            <a:r>
              <a:rPr lang="vi-VN" b="1" dirty="0"/>
              <a:t>my_program.py</a:t>
            </a:r>
            <a:r>
              <a:rPr lang="vi-VN" dirty="0"/>
              <a:t> đều có hàm </a:t>
            </a:r>
            <a:r>
              <a:rPr lang="vi-VN" i="1" dirty="0"/>
              <a:t>tinh_binh_</a:t>
            </a:r>
            <a:r>
              <a:rPr lang="en-US" i="1" dirty="0"/>
              <a:t>p</a:t>
            </a:r>
            <a:r>
              <a:rPr lang="vi-VN" i="1" dirty="0"/>
              <a:t>huong</a:t>
            </a:r>
            <a:r>
              <a:rPr lang="en-US" i="1" dirty="0"/>
              <a:t>()</a:t>
            </a:r>
            <a:r>
              <a:rPr lang="vi-VN" dirty="0"/>
              <a:t> (2 hàm trùng tên và ở 2 file .</a:t>
            </a:r>
            <a:r>
              <a:rPr lang="vi-VN" i="1" dirty="0"/>
              <a:t>py</a:t>
            </a:r>
            <a:r>
              <a:rPr lang="vi-VN" dirty="0"/>
              <a:t> khác nhau). Theo thứ tự ưu tiên thì hàm </a:t>
            </a:r>
            <a:r>
              <a:rPr lang="vi-VN" i="1" dirty="0"/>
              <a:t>tinh_binh_</a:t>
            </a:r>
            <a:r>
              <a:rPr lang="en-US" i="1" dirty="0"/>
              <a:t>p</a:t>
            </a:r>
            <a:r>
              <a:rPr lang="vi-VN" i="1" dirty="0"/>
              <a:t>huong</a:t>
            </a:r>
            <a:r>
              <a:rPr lang="en-US" i="1" dirty="0"/>
              <a:t>()</a:t>
            </a:r>
            <a:r>
              <a:rPr lang="vi-VN" dirty="0"/>
              <a:t> trong file </a:t>
            </a:r>
            <a:r>
              <a:rPr lang="vi-VN" b="1" dirty="0"/>
              <a:t>my_program.py </a:t>
            </a:r>
            <a:r>
              <a:rPr lang="vi-VN" dirty="0"/>
              <a:t>được thực hiện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95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  <a:p>
            <a:pPr lvl="2"/>
            <a:r>
              <a:rPr lang="en-US" dirty="0"/>
              <a:t>my_module.py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2B4DC-333C-40FD-87D5-78586D90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708920"/>
            <a:ext cx="8280921" cy="1881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9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Namespace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module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sẵn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  <a:p>
            <a:pPr lvl="2"/>
            <a:r>
              <a:rPr lang="en-US" dirty="0"/>
              <a:t>my_program.py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32039-C0D1-44A8-BC60-2FA21FF4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708920"/>
            <a:ext cx="7250541" cy="2807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20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if __name__ == '__main__'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B3A12-F7D9-4040-927A-01842A8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718832"/>
            <a:ext cx="6264696" cy="710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513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về</a:t>
            </a:r>
            <a:r>
              <a:rPr lang="en-US" altLang="en-US" dirty="0"/>
              <a:t> module:</a:t>
            </a:r>
          </a:p>
          <a:p>
            <a:pPr lvl="1"/>
            <a:r>
              <a:rPr lang="vi-VN" dirty="0"/>
              <a:t>Xem thông tin về các hàm, phương thức, ... có trong module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module_name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vi-VN" dirty="0"/>
              <a:t>Xem hàm/phương thức thuộc module nào</a:t>
            </a:r>
            <a:endParaRPr lang="en-US" dirty="0"/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i="1" dirty="0" err="1"/>
              <a:t>getmodule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module </a:t>
            </a:r>
            <a:r>
              <a:rPr lang="en-US" i="1" dirty="0"/>
              <a:t>inspect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0846-4032-4E73-B0BE-34D6DCCD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160588"/>
            <a:ext cx="2490513" cy="1554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2ACD9-3DFC-4F21-A36F-DF4124A42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4653136"/>
            <a:ext cx="9073008" cy="15547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006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Module</a:t>
            </a:r>
          </a:p>
          <a:p>
            <a:pPr marL="450850">
              <a:buFont typeface="+mj-lt"/>
              <a:buAutoNum type="arabicPeriod"/>
            </a:pPr>
            <a:r>
              <a:rPr lang="en-US" dirty="0"/>
              <a:t>Namespace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module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sẵn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8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Namespace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0" dirty="0">
                <a:solidFill>
                  <a:srgbClr val="FF0000"/>
                </a:solidFill>
              </a:rPr>
              <a:t>Variable</a:t>
            </a:r>
            <a:r>
              <a:rPr lang="vi-VN" altLang="en-US" b="0" dirty="0"/>
              <a:t> là tên/định danh (</a:t>
            </a:r>
            <a:r>
              <a:rPr lang="vi-VN" altLang="en-US" b="0" i="1" dirty="0"/>
              <a:t>identifier</a:t>
            </a:r>
            <a:r>
              <a:rPr lang="vi-VN" altLang="en-US" b="0" dirty="0"/>
              <a:t>) ánh xạ đến object. </a:t>
            </a:r>
          </a:p>
          <a:p>
            <a:r>
              <a:rPr lang="vi-VN" altLang="en-US" b="0" dirty="0">
                <a:solidFill>
                  <a:srgbClr val="FF0000"/>
                </a:solidFill>
              </a:rPr>
              <a:t>Namespace</a:t>
            </a:r>
            <a:r>
              <a:rPr lang="vi-VN" altLang="en-US" b="0" dirty="0"/>
              <a:t> là một thư mục của các </a:t>
            </a:r>
            <a:r>
              <a:rPr lang="vi-VN" altLang="en-US" b="0" i="1" dirty="0"/>
              <a:t>variable name (key) </a:t>
            </a:r>
            <a:r>
              <a:rPr lang="vi-VN" altLang="en-US" b="0" dirty="0"/>
              <a:t>và các đối tượng tương ứng </a:t>
            </a:r>
            <a:r>
              <a:rPr lang="vi-VN" altLang="en-US" b="0" i="1" dirty="0"/>
              <a:t>(value).</a:t>
            </a:r>
          </a:p>
          <a:p>
            <a:r>
              <a:rPr lang="vi-VN" altLang="en-US" b="0" i="1" dirty="0"/>
              <a:t>Statement</a:t>
            </a:r>
            <a:r>
              <a:rPr lang="vi-VN" altLang="en-US" b="0" dirty="0"/>
              <a:t> có thể truy xuất variable trong </a:t>
            </a:r>
            <a:r>
              <a:rPr lang="vi-VN" altLang="en-US" b="0" i="1" dirty="0"/>
              <a:t>local namespace </a:t>
            </a:r>
            <a:r>
              <a:rPr lang="vi-VN" altLang="en-US" b="0" dirty="0"/>
              <a:t>và trong </a:t>
            </a:r>
            <a:r>
              <a:rPr lang="vi-VN" altLang="en-US" b="0" i="1" dirty="0"/>
              <a:t>global namespace</a:t>
            </a:r>
            <a:r>
              <a:rPr lang="vi-VN" altLang="en-US" b="0" dirty="0"/>
              <a:t>. Nếu </a:t>
            </a:r>
            <a:r>
              <a:rPr lang="vi-VN" altLang="en-US" b="0" i="1" dirty="0"/>
              <a:t>local</a:t>
            </a:r>
            <a:r>
              <a:rPr lang="vi-VN" altLang="en-US" b="0" dirty="0"/>
              <a:t> và </a:t>
            </a:r>
            <a:r>
              <a:rPr lang="vi-VN" altLang="en-US" b="0" i="1" dirty="0"/>
              <a:t>global variable</a:t>
            </a:r>
            <a:r>
              <a:rPr lang="vi-VN" altLang="en-US" b="0" dirty="0"/>
              <a:t> có cùng tên với nhau, sẽ ưu tiên cho</a:t>
            </a:r>
            <a:r>
              <a:rPr lang="vi-VN" altLang="en-US" b="0" i="1" dirty="0"/>
              <a:t> local variable</a:t>
            </a:r>
            <a:r>
              <a:rPr lang="vi-VN" altLang="en-US" b="0" dirty="0"/>
              <a:t>.</a:t>
            </a:r>
          </a:p>
          <a:p>
            <a:r>
              <a:rPr lang="vi-VN" altLang="en-US" b="0" dirty="0"/>
              <a:t>Mỗi </a:t>
            </a:r>
            <a:r>
              <a:rPr lang="vi-VN" altLang="en-US" b="0" i="1" dirty="0"/>
              <a:t>function</a:t>
            </a:r>
            <a:r>
              <a:rPr lang="vi-VN" altLang="en-US" b="0" dirty="0"/>
              <a:t> có </a:t>
            </a:r>
            <a:r>
              <a:rPr lang="vi-VN" altLang="en-US" b="0" i="1" dirty="0"/>
              <a:t>local namespace</a:t>
            </a:r>
            <a:r>
              <a:rPr lang="vi-VN" altLang="en-US" b="0" dirty="0"/>
              <a:t> riêng. Phương thức của </a:t>
            </a:r>
            <a:r>
              <a:rPr lang="vi-VN" altLang="en-US" b="0" i="1" dirty="0"/>
              <a:t>class</a:t>
            </a:r>
            <a:r>
              <a:rPr lang="vi-VN" altLang="en-US" b="0" dirty="0"/>
              <a:t> có các quy tắc xác định phạm vi tương tự như </a:t>
            </a:r>
            <a:r>
              <a:rPr lang="vi-VN" altLang="en-US" b="0" i="1" dirty="0"/>
              <a:t>function</a:t>
            </a:r>
            <a:r>
              <a:rPr lang="vi-VN" altLang="en-US" b="0" dirty="0"/>
              <a:t>.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15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Namespace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0" dirty="0"/>
              <a:t>Để xem các tên được định nghĩa trong </a:t>
            </a:r>
            <a:r>
              <a:rPr lang="vi-VN" altLang="en-US" b="0" i="1" dirty="0"/>
              <a:t>module</a:t>
            </a:r>
            <a:r>
              <a:rPr lang="vi-VN" altLang="en-US" b="0" dirty="0"/>
              <a:t>, ta dùng </a:t>
            </a:r>
            <a:r>
              <a:rPr lang="vi-VN" altLang="en-US" b="0" i="1" dirty="0"/>
              <a:t>dir()</a:t>
            </a:r>
            <a:r>
              <a:rPr lang="en-US" altLang="en-US" b="0" i="1" dirty="0"/>
              <a:t> </a:t>
            </a:r>
            <a:r>
              <a:rPr lang="en-US" altLang="en-US" b="0" dirty="0" err="1"/>
              <a:t>hoặc</a:t>
            </a:r>
            <a:r>
              <a:rPr lang="en-US" altLang="en-US" b="0" dirty="0"/>
              <a:t>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tính</a:t>
            </a:r>
            <a:r>
              <a:rPr lang="en-US" altLang="en-US" b="0" dirty="0"/>
              <a:t> </a:t>
            </a:r>
            <a:r>
              <a:rPr lang="en-US" altLang="en-US" b="0" i="1" dirty="0"/>
              <a:t>__</a:t>
            </a:r>
            <a:r>
              <a:rPr lang="en-US" altLang="en-US" b="0" i="1" dirty="0" err="1"/>
              <a:t>dict</a:t>
            </a:r>
            <a:r>
              <a:rPr lang="en-US" altLang="en-US" b="0" i="1" dirty="0"/>
              <a:t>__</a:t>
            </a:r>
            <a:r>
              <a:rPr lang="vi-VN" altLang="en-US" b="0" dirty="0"/>
              <a:t>.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2535F-2154-4BF1-9AD1-9D2871AB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700808"/>
            <a:ext cx="1862066" cy="593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32C210-95E3-4E46-A17E-79415596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369368"/>
            <a:ext cx="10679139" cy="1165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8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Namespace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0" dirty="0"/>
              <a:t>Để xem các tên được định nghĩa trong </a:t>
            </a:r>
            <a:r>
              <a:rPr lang="vi-VN" altLang="en-US" b="0" i="1" dirty="0"/>
              <a:t>module</a:t>
            </a:r>
            <a:r>
              <a:rPr lang="vi-VN" altLang="en-US" b="0" dirty="0"/>
              <a:t>, ta dùng </a:t>
            </a:r>
            <a:r>
              <a:rPr lang="vi-VN" altLang="en-US" b="0" i="1" dirty="0"/>
              <a:t>dir()</a:t>
            </a:r>
            <a:r>
              <a:rPr lang="en-US" altLang="en-US" b="0" i="1" dirty="0"/>
              <a:t> </a:t>
            </a:r>
            <a:r>
              <a:rPr lang="en-US" altLang="en-US" b="0" dirty="0" err="1"/>
              <a:t>hoặc</a:t>
            </a:r>
            <a:r>
              <a:rPr lang="en-US" altLang="en-US" b="0" dirty="0"/>
              <a:t> </a:t>
            </a:r>
            <a:r>
              <a:rPr lang="en-US" altLang="en-US" b="0" dirty="0" err="1"/>
              <a:t>thuộc</a:t>
            </a:r>
            <a:r>
              <a:rPr lang="en-US" altLang="en-US" b="0" dirty="0"/>
              <a:t> </a:t>
            </a:r>
            <a:r>
              <a:rPr lang="en-US" altLang="en-US" b="0" dirty="0" err="1"/>
              <a:t>tính</a:t>
            </a:r>
            <a:r>
              <a:rPr lang="en-US" altLang="en-US" b="0" dirty="0"/>
              <a:t> </a:t>
            </a:r>
            <a:r>
              <a:rPr lang="en-US" altLang="en-US" b="0" i="1" dirty="0"/>
              <a:t>__</a:t>
            </a:r>
            <a:r>
              <a:rPr lang="en-US" altLang="en-US" b="0" i="1" dirty="0" err="1"/>
              <a:t>dict</a:t>
            </a:r>
            <a:r>
              <a:rPr lang="en-US" altLang="en-US" b="0" i="1" dirty="0"/>
              <a:t>__</a:t>
            </a:r>
            <a:r>
              <a:rPr lang="vi-VN" altLang="en-US" b="0" dirty="0"/>
              <a:t>.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CE9B5-C95B-4D66-A0DF-C90EA1B3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6" y="1772816"/>
            <a:ext cx="2495846" cy="69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5C223-E66C-4556-90E5-390EFB6F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564904"/>
            <a:ext cx="11628522" cy="2353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478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Module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Namespace</a:t>
            </a:r>
          </a:p>
          <a:p>
            <a:pPr marL="450850">
              <a:buFont typeface="+mj-lt"/>
              <a:buAutoNum type="arabicPeriod"/>
            </a:pPr>
            <a:r>
              <a:rPr lang="en-US" dirty="0"/>
              <a:t>Package</a:t>
            </a:r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module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sẵn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9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FF0000"/>
                </a:solidFill>
              </a:rPr>
              <a:t>Package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vi-VN" altLang="en-US" b="0" dirty="0"/>
              <a:t> cấu trúc dạng thư mục, nơi chứa các module, subpackage,... trong ứng dụng Python</a:t>
            </a:r>
            <a:r>
              <a:rPr lang="en-US" altLang="en-US" b="0" dirty="0"/>
              <a:t>.</a:t>
            </a:r>
          </a:p>
          <a:p>
            <a:r>
              <a:rPr lang="en-US" b="0" dirty="0"/>
              <a:t>Package module: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i="1" dirty="0"/>
              <a:t>module (</a:t>
            </a:r>
            <a:r>
              <a:rPr lang="en-US" i="1" dirty="0" err="1"/>
              <a:t>tập</a:t>
            </a:r>
            <a:r>
              <a:rPr lang="en-US" i="1" dirty="0"/>
              <a:t> tin </a:t>
            </a:r>
            <a:r>
              <a:rPr lang="en-US" b="1" i="1" dirty="0"/>
              <a:t>.</a:t>
            </a:r>
            <a:r>
              <a:rPr lang="en-US" b="1" i="1" dirty="0" err="1"/>
              <a:t>py</a:t>
            </a:r>
            <a:r>
              <a:rPr lang="en-US" i="1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b="1" i="1" dirty="0"/>
              <a:t>__init__.py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58DC6-2946-4D08-9A52-80E1A1EA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5" y="4519052"/>
            <a:ext cx="2376264" cy="1502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652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i="1" dirty="0"/>
              <a:t>my_program.py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module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import MyPackage.my_module_1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 MyPackage.my_module_1 as md1</a:t>
            </a:r>
          </a:p>
          <a:p>
            <a:r>
              <a:rPr lang="vi-VN" b="0" dirty="0"/>
              <a:t>Khi sử dụng một module thuộc một package thì các lệnh trong file </a:t>
            </a:r>
            <a:r>
              <a:rPr lang="vi-VN" b="0" i="1" dirty="0"/>
              <a:t>__init__.py</a:t>
            </a:r>
            <a:r>
              <a:rPr lang="vi-VN" b="0" dirty="0"/>
              <a:t> sẽ được thực hiện trước. Thông thường thì file </a:t>
            </a:r>
            <a:r>
              <a:rPr lang="vi-VN" b="0" i="1" dirty="0"/>
              <a:t>__init__.py</a:t>
            </a:r>
            <a:r>
              <a:rPr lang="vi-VN" b="0" dirty="0"/>
              <a:t> sẽ rỗng.</a:t>
            </a:r>
          </a:p>
          <a:p>
            <a:r>
              <a:rPr lang="vi-VN" b="0" dirty="0"/>
              <a:t>Có thể tạo các subpackage bên trong một package theo đúng cấu trúc thư mục, có file </a:t>
            </a:r>
            <a:r>
              <a:rPr lang="vi-VN" b="0" i="1" dirty="0"/>
              <a:t>__init__.py</a:t>
            </a:r>
            <a:r>
              <a:rPr lang="vi-VN" b="0" dirty="0"/>
              <a:t>.</a:t>
            </a:r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58DC6-2946-4D08-9A52-80E1A1EA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1340768"/>
            <a:ext cx="2376264" cy="1502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25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0" dirty="0">
                <a:solidFill>
                  <a:srgbClr val="FF0000"/>
                </a:solidFill>
              </a:rPr>
              <a:t>Module</a:t>
            </a:r>
            <a:r>
              <a:rPr lang="vi-VN" altLang="en-US" b="0" dirty="0"/>
              <a:t> là một tập tin chứa code Python. Trong module ta có thể định nghĩa function, class, variable, thậm chí thể chèn (include) runnable code. </a:t>
            </a:r>
          </a:p>
          <a:p>
            <a:r>
              <a:rPr lang="vi-VN" altLang="en-US" b="0" dirty="0"/>
              <a:t>Việc nhóm các code có liên quan vào chung 1 module giúp cho code dễ hiểu và dễ sử dụng. </a:t>
            </a:r>
          </a:p>
          <a:p>
            <a:r>
              <a:rPr lang="vi-VN" altLang="en-US" b="0" dirty="0"/>
              <a:t>Người lập trình có thể tham chiếu tới các module đã được xây dựng trước đó.</a:t>
            </a:r>
            <a:endParaRPr lang="en-US" b="0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Module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Namespace</a:t>
            </a:r>
          </a:p>
          <a:p>
            <a:pPr marL="4508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marL="450850">
              <a:buFont typeface="+mj-lt"/>
              <a:buAutoNum type="arabi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module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58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Một số module sẵn có trong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b="0" dirty="0"/>
              <a:t>Thư viện chuẩn của Python rất lớn, cung cấp rất nhiều các phương thức, chức năng… phục vụ cho việc viết code</a:t>
            </a:r>
            <a:r>
              <a:rPr lang="en-US" b="0" dirty="0"/>
              <a:t>.</a:t>
            </a:r>
          </a:p>
          <a:p>
            <a:r>
              <a:rPr lang="en-US" b="0" dirty="0" err="1"/>
              <a:t>Tham</a:t>
            </a:r>
            <a:r>
              <a:rPr lang="en-US" b="0" dirty="0"/>
              <a:t> </a:t>
            </a:r>
            <a:r>
              <a:rPr lang="en-US" b="0" dirty="0" err="1"/>
              <a:t>khảo</a:t>
            </a:r>
            <a:r>
              <a:rPr lang="en-US" b="0" dirty="0"/>
              <a:t>: </a:t>
            </a:r>
            <a:r>
              <a:rPr lang="en-US" i="1" dirty="0">
                <a:hlinkClick r:id="rId3"/>
              </a:rPr>
              <a:t>https://docs.python.org/3/library/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931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DD6AF7-624B-7499-8B86-34449A11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A8B9-7C60-EE77-3BFB-39911E69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DF8455C-C60C-41F1-B847-9F257065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3" y="1268561"/>
            <a:ext cx="30400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:</a:t>
            </a:r>
          </a:p>
          <a:p>
            <a:pPr lvl="1"/>
            <a:r>
              <a:rPr lang="vi-VN" dirty="0"/>
              <a:t>Viết bằng Python: có phần mở rộng là </a:t>
            </a:r>
            <a:r>
              <a:rPr lang="vi-VN" b="1" i="1" dirty="0"/>
              <a:t>.py</a:t>
            </a:r>
          </a:p>
          <a:p>
            <a:pPr lvl="1"/>
            <a:r>
              <a:rPr lang="vi-VN" dirty="0"/>
              <a:t>Các thư viện liên kết động: có phần mở rộng là </a:t>
            </a:r>
            <a:r>
              <a:rPr lang="vi-VN" b="1" i="1" dirty="0"/>
              <a:t>.dll, .pyd, .so, .sl, …</a:t>
            </a:r>
          </a:p>
          <a:p>
            <a:pPr lvl="1"/>
            <a:r>
              <a:rPr lang="vi-VN" dirty="0"/>
              <a:t>C-Module liên kết với trình phiên dịch.</a:t>
            </a:r>
            <a:endParaRPr lang="en-US" dirty="0"/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module:</a:t>
            </a:r>
          </a:p>
          <a:p>
            <a:pPr lvl="1"/>
            <a:r>
              <a:rPr lang="vi-VN" dirty="0"/>
              <a:t>Giả sử đã có file </a:t>
            </a:r>
            <a:r>
              <a:rPr lang="en-US" b="1" dirty="0" err="1"/>
              <a:t>my_module</a:t>
            </a:r>
            <a:r>
              <a:rPr lang="vi-VN" b="1" dirty="0"/>
              <a:t>.py </a:t>
            </a:r>
            <a:r>
              <a:rPr lang="vi-VN" dirty="0"/>
              <a:t>với nội dung như sau</a:t>
            </a:r>
            <a:r>
              <a:rPr lang="en-US" dirty="0"/>
              <a:t>:</a:t>
            </a:r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BB7F7-7306-46A5-82FE-C340D6A7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204864"/>
            <a:ext cx="2063297" cy="3816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490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module:</a:t>
            </a:r>
          </a:p>
          <a:p>
            <a:pPr lvl="1"/>
            <a:r>
              <a:rPr lang="vi-VN" dirty="0"/>
              <a:t>Sau đó, tạo một file có tên </a:t>
            </a:r>
            <a:r>
              <a:rPr lang="en-US" b="1" dirty="0" err="1"/>
              <a:t>my_program</a:t>
            </a:r>
            <a:r>
              <a:rPr lang="vi-VN" b="1" dirty="0"/>
              <a:t>.py</a:t>
            </a:r>
            <a:r>
              <a:rPr lang="vi-VN" dirty="0"/>
              <a:t>, trong cùng thư mục với file </a:t>
            </a:r>
            <a:r>
              <a:rPr lang="en-US" b="1" dirty="0" err="1"/>
              <a:t>my_module</a:t>
            </a:r>
            <a:r>
              <a:rPr lang="vi-VN" b="1" dirty="0"/>
              <a:t>.py </a:t>
            </a:r>
            <a:r>
              <a:rPr lang="vi-VN" dirty="0"/>
              <a:t>ở trên, có nội dung như sau. Lưu ý tên file trong lệnh </a:t>
            </a:r>
            <a:r>
              <a:rPr lang="vi-VN" b="1" dirty="0"/>
              <a:t>import</a:t>
            </a:r>
            <a:r>
              <a:rPr lang="vi-VN" dirty="0"/>
              <a:t> không có phần mở rộng (</a:t>
            </a:r>
            <a:r>
              <a:rPr lang="en-US" b="1" dirty="0" err="1"/>
              <a:t>my_module</a:t>
            </a:r>
            <a:r>
              <a:rPr lang="vi-VN" dirty="0"/>
              <a:t>)</a:t>
            </a:r>
            <a:r>
              <a:rPr lang="en-US" dirty="0"/>
              <a:t>: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821C1-ABDC-4AA9-AD66-A70CA074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655255"/>
            <a:ext cx="6840760" cy="10617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521E72-2665-4D65-9957-DB951D80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933056"/>
            <a:ext cx="1467035" cy="340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712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Dạng</a:t>
            </a:r>
            <a:r>
              <a:rPr lang="en-US" dirty="0"/>
              <a:t> 1: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module_name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vi-VN" dirty="0"/>
              <a:t>Sẽ import tất cả các </a:t>
            </a:r>
            <a:r>
              <a:rPr lang="vi-VN" dirty="0">
                <a:solidFill>
                  <a:srgbClr val="FF0000"/>
                </a:solidFill>
              </a:rPr>
              <a:t>functions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properties</a:t>
            </a:r>
            <a:r>
              <a:rPr lang="vi-VN" dirty="0"/>
              <a:t> có trong </a:t>
            </a:r>
            <a:r>
              <a:rPr lang="vi-VN" dirty="0">
                <a:solidFill>
                  <a:srgbClr val="FF0000"/>
                </a:solidFill>
              </a:rPr>
              <a:t>module_name</a:t>
            </a:r>
            <a:r>
              <a:rPr lang="vi-VN" dirty="0"/>
              <a:t> vào script.</a:t>
            </a:r>
          </a:p>
          <a:p>
            <a:pPr lvl="2"/>
            <a:r>
              <a:rPr lang="vi-VN" dirty="0"/>
              <a:t>Khi sử dụng </a:t>
            </a:r>
            <a:r>
              <a:rPr lang="vi-VN" i="1" dirty="0"/>
              <a:t>functions/properties</a:t>
            </a:r>
            <a:r>
              <a:rPr lang="vi-VN" dirty="0"/>
              <a:t> phải kèm tên module đi liền trước, ví dụ </a:t>
            </a:r>
            <a:r>
              <a:rPr lang="vi-VN" i="1" dirty="0"/>
              <a:t>print(</a:t>
            </a:r>
            <a:r>
              <a:rPr lang="vi-VN" i="1" dirty="0">
                <a:solidFill>
                  <a:srgbClr val="FF0000"/>
                </a:solidFill>
              </a:rPr>
              <a:t>math.abs</a:t>
            </a:r>
            <a:r>
              <a:rPr lang="vi-VN" i="1" dirty="0"/>
              <a:t>(-3))</a:t>
            </a:r>
            <a:r>
              <a:rPr lang="en-US" i="1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lvl="1"/>
            <a:r>
              <a:rPr lang="en-US" dirty="0" err="1"/>
              <a:t>Dạng</a:t>
            </a:r>
            <a:r>
              <a:rPr lang="en-US" dirty="0"/>
              <a:t> 2: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module_name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functions_name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properties_name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vi-VN" dirty="0"/>
              <a:t>Chỉ </a:t>
            </a:r>
            <a:r>
              <a:rPr lang="vi-VN" dirty="0">
                <a:solidFill>
                  <a:srgbClr val="FF0000"/>
                </a:solidFill>
              </a:rPr>
              <a:t>import</a:t>
            </a:r>
            <a:r>
              <a:rPr lang="vi-VN" dirty="0"/>
              <a:t> </a:t>
            </a:r>
            <a:r>
              <a:rPr lang="vi-VN" dirty="0">
                <a:solidFill>
                  <a:srgbClr val="FF0000"/>
                </a:solidFill>
              </a:rPr>
              <a:t>functions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properties</a:t>
            </a:r>
            <a:r>
              <a:rPr lang="vi-VN" dirty="0"/>
              <a:t> cần dùng có trong </a:t>
            </a:r>
            <a:r>
              <a:rPr lang="vi-VN" dirty="0">
                <a:solidFill>
                  <a:srgbClr val="FF0000"/>
                </a:solidFill>
              </a:rPr>
              <a:t>module_name</a:t>
            </a:r>
            <a:r>
              <a:rPr lang="vi-VN" dirty="0"/>
              <a:t> vào script. Do đó nếu muốn sử dụng dạng 2 để import tất cả các functions, properties có trong module_name vào script, ta sử dụng cú pháp sau: </a:t>
            </a:r>
            <a:r>
              <a:rPr lang="vi-VN" b="1" dirty="0"/>
              <a:t>from module_name import *</a:t>
            </a:r>
          </a:p>
          <a:p>
            <a:pPr lvl="2"/>
            <a:r>
              <a:rPr lang="vi-VN" dirty="0"/>
              <a:t>Khi sử dụng </a:t>
            </a:r>
            <a:r>
              <a:rPr lang="vi-VN" i="1" dirty="0"/>
              <a:t>functions/properties</a:t>
            </a:r>
            <a:r>
              <a:rPr lang="vi-VN" dirty="0"/>
              <a:t> không cần kèm tên module đi liền trước, ví dụ </a:t>
            </a:r>
            <a:r>
              <a:rPr lang="vi-VN" i="1" dirty="0"/>
              <a:t>print(</a:t>
            </a:r>
            <a:r>
              <a:rPr lang="vi-VN" i="1" dirty="0">
                <a:solidFill>
                  <a:srgbClr val="FF0000"/>
                </a:solidFill>
              </a:rPr>
              <a:t>abs</a:t>
            </a:r>
            <a:r>
              <a:rPr lang="vi-VN" i="1" dirty="0"/>
              <a:t>(-3)).</a:t>
            </a:r>
            <a:endParaRPr lang="en-US" i="1" dirty="0"/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9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Lưu</a:t>
            </a:r>
            <a:r>
              <a:rPr lang="en-US" altLang="en-US" dirty="0"/>
              <a:t> ý:</a:t>
            </a:r>
          </a:p>
          <a:p>
            <a:pPr lvl="1"/>
            <a:r>
              <a:rPr lang="vi-VN" dirty="0"/>
              <a:t>Lệnh </a:t>
            </a:r>
            <a:r>
              <a:rPr lang="vi-VN" i="1" dirty="0"/>
              <a:t>import</a:t>
            </a:r>
            <a:r>
              <a:rPr lang="vi-VN" dirty="0"/>
              <a:t> hoặc </a:t>
            </a:r>
            <a:r>
              <a:rPr lang="vi-VN" i="1" dirty="0"/>
              <a:t>from</a:t>
            </a:r>
            <a:r>
              <a:rPr lang="vi-VN" dirty="0"/>
              <a:t> ... phải được đặt ở đầu </a:t>
            </a:r>
            <a:r>
              <a:rPr lang="vi-VN" i="1" dirty="0"/>
              <a:t>script</a:t>
            </a:r>
            <a:r>
              <a:rPr lang="vi-VN" dirty="0"/>
              <a:t>. Lưu ý tên file trong lệnh </a:t>
            </a:r>
            <a:r>
              <a:rPr lang="vi-VN" i="1" dirty="0"/>
              <a:t>import</a:t>
            </a:r>
            <a:r>
              <a:rPr lang="vi-VN" dirty="0"/>
              <a:t> không có phần mở rộng </a:t>
            </a:r>
            <a:r>
              <a:rPr lang="vi-VN" b="1" dirty="0"/>
              <a:t>(</a:t>
            </a:r>
            <a:r>
              <a:rPr lang="en-US" b="1" dirty="0" err="1"/>
              <a:t>my_module</a:t>
            </a:r>
            <a:r>
              <a:rPr lang="vi-VN" b="1" dirty="0"/>
              <a:t>).</a:t>
            </a:r>
          </a:p>
          <a:p>
            <a:pPr lvl="1"/>
            <a:r>
              <a:rPr lang="vi-VN" i="1" dirty="0"/>
              <a:t>Module</a:t>
            </a:r>
            <a:r>
              <a:rPr lang="vi-VN" dirty="0"/>
              <a:t> chỉ được </a:t>
            </a:r>
            <a:r>
              <a:rPr lang="vi-VN" i="1" dirty="0"/>
              <a:t>load 1</a:t>
            </a:r>
            <a:r>
              <a:rPr lang="vi-VN" dirty="0"/>
              <a:t> lần và không phụ thuộc vào số lần được </a:t>
            </a:r>
            <a:r>
              <a:rPr lang="vi-VN" i="1" dirty="0"/>
              <a:t>import</a:t>
            </a:r>
            <a:r>
              <a:rPr lang="en-US" dirty="0"/>
              <a:t>. 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078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php1_b1_Tong_quan&quot;/&gt;&lt;property id=&quot;20148&quot; value=&quot;5&quot;/&gt;&lt;property id=&quot;20184&quot; value=&quot;7&quot;/&gt;&lt;property id=&quot;20224&quot; value=&quot;C:\Users\ktphuong\Desktop\giao_GV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Lập trình Python cơ bản&amp;#x0D;&amp;#x0A;Bài 2: Biến và các kiểu dữ liệu cơ sở&amp;quot;&quot;/&gt;&lt;property id=&quot;20307&quot; value=&quot;820&quot;/&gt;&lt;property id=&quot;20309&quot; value=&quot;-1&quot;/&gt;&lt;/object&gt;&lt;object type=&quot;3&quot; unique_id=&quot;10034&quot;&gt;&lt;property id=&quot;20148&quot; value=&quot;5&quot;/&gt;&lt;property id=&quot;20300&quot; value=&quot;Slide 36&quot;/&gt;&lt;property id=&quot;20307&quot; value=&quot;923&quot;/&gt;&lt;/object&gt;&lt;object type=&quot;3&quot; unique_id=&quot;12535&quot;&gt;&lt;property id=&quot;20148&quot; value=&quot;5&quot;/&gt;&lt;property id=&quot;20300&quot; value=&quot;Slide 23 - &amp;quot;Chuyển đổi kiểu dữ liệu&amp;quot;&quot;/&gt;&lt;property id=&quot;20307&quot; value=&quot;931&quot;/&gt;&lt;/object&gt;&lt;object type=&quot;3&quot; unique_id=&quot;12547&quot;&gt;&lt;property id=&quot;20148&quot; value=&quot;5&quot;/&gt;&lt;property id=&quot;20300&quot; value=&quot;Slide 31 - &amp;quot;Nhập xuất dữ liệu trên shell&amp;quot;&quot;/&gt;&lt;property id=&quot;20307&quot; value=&quot;943&quot;/&gt;&lt;/object&gt;&lt;object type=&quot;3&quot; unique_id=&quot;12551&quot;&gt;&lt;property id=&quot;20148&quot; value=&quot;5&quot;/&gt;&lt;property id=&quot;20300&quot; value=&quot;Slide 32 - &amp;quot;Nhập xuất dữ liệu trên shell&amp;quot;&quot;/&gt;&lt;property id=&quot;20307&quot; value=&quot;947&quot;/&gt;&lt;/object&gt;&lt;object type=&quot;3&quot; unique_id=&quot;12555&quot;&gt;&lt;property id=&quot;20148&quot; value=&quot;5&quot;/&gt;&lt;property id=&quot;20300&quot; value=&quot;Slide 34 - &amp;quot;Nhập xuất dữ liệu trên console&amp;quot;&quot;/&gt;&lt;property id=&quot;20307&quot; value=&quot;951&quot;/&gt;&lt;/object&gt;&lt;object type=&quot;3&quot; unique_id=&quot;13627&quot;&gt;&lt;property id=&quot;20148&quot; value=&quot;5&quot;/&gt;&lt;property id=&quot;20300&quot; value=&quot;Slide 35 - &amp;quot;Nhập xuất dữ liệu trên console&amp;quot;&quot;/&gt;&lt;property id=&quot;20307&quot; value=&quot;957&quot;/&gt;&lt;/object&gt;&lt;object type=&quot;3&quot; unique_id=&quot;14004&quot;&gt;&lt;property id=&quot;20148&quot; value=&quot;5&quot;/&gt;&lt;property id=&quot;20300&quot; value=&quot;Slide 15 - &amp;quot;Các kiểu dữ liệu&amp;quot;&quot;/&gt;&lt;property id=&quot;20307&quot; value=&quot;959&quot;/&gt;&lt;/object&gt;&lt;object type=&quot;3&quot; unique_id=&quot;14497&quot;&gt;&lt;property id=&quot;20148&quot; value=&quot;5&quot;/&gt;&lt;property id=&quot;20300&quot; value=&quot;Slide 2 - &amp;quot;Nội dung&amp;quot;&quot;/&gt;&lt;property id=&quot;20307&quot; value=&quot;963&quot;/&gt;&lt;/object&gt;&lt;object type=&quot;3&quot; unique_id=&quot;14498&quot;&gt;&lt;property id=&quot;20148&quot; value=&quot;5&quot;/&gt;&lt;property id=&quot;20300&quot; value=&quot;Slide 8 - &amp;quot;Biến&amp;quot;&quot;/&gt;&lt;property id=&quot;20307&quot; value=&quot;964&quot;/&gt;&lt;/object&gt;&lt;object type=&quot;3&quot; unique_id=&quot;19878&quot;&gt;&lt;property id=&quot;20148&quot; value=&quot;5&quot;/&gt;&lt;property id=&quot;20300&quot; value=&quot;Slide 28 - &amp;quot;Chú thích trong Python&amp;quot;&quot;/&gt;&lt;property id=&quot;20307&quot; value=&quot;979&quot;/&gt;&lt;/object&gt;&lt;object type=&quot;3&quot; unique_id=&quot;19879&quot;&gt;&lt;property id=&quot;20148&quot; value=&quot;5&quot;/&gt;&lt;property id=&quot;20300&quot; value=&quot;Slide 29 - &amp;quot;Chú thích trong Java&amp;quot;&quot;/&gt;&lt;property id=&quot;20307&quot; value=&quot;980&quot;/&gt;&lt;/object&gt;&lt;object type=&quot;3&quot; unique_id=&quot;23732&quot;&gt;&lt;property id=&quot;20148&quot; value=&quot;5&quot;/&gt;&lt;property id=&quot;20300&quot; value=&quot;Slide 3 - &amp;quot;Định danh (identifier)&amp;quot;&quot;/&gt;&lt;property id=&quot;20307&quot; value=&quot;993&quot;/&gt;&lt;/object&gt;&lt;object type=&quot;3&quot; unique_id=&quot;23733&quot;&gt;&lt;property id=&quot;20148&quot; value=&quot;5&quot;/&gt;&lt;property id=&quot;20300&quot; value=&quot;Slide 4 - &amp;quot;Định danh (identifier)&amp;quot;&quot;/&gt;&lt;property id=&quot;20307&quot; value=&quot;994&quot;/&gt;&lt;/object&gt;&lt;object type=&quot;3&quot; unique_id=&quot;23734&quot;&gt;&lt;property id=&quot;20148&quot; value=&quot;5&quot;/&gt;&lt;property id=&quot;20300&quot; value=&quot;Slide 5 - &amp;quot;Định danh (identifier)&amp;quot;&quot;/&gt;&lt;property id=&quot;20307&quot; value=&quot;997&quot;/&gt;&lt;/object&gt;&lt;object type=&quot;3&quot; unique_id=&quot;23735&quot;&gt;&lt;property id=&quot;20148&quot; value=&quot;5&quot;/&gt;&lt;property id=&quot;20300&quot; value=&quot;Slide 6 - &amp;quot;Định danh (identifier)&amp;quot;&quot;/&gt;&lt;property id=&quot;20307&quot; value=&quot;998&quot;/&gt;&lt;/object&gt;&lt;object type=&quot;3&quot; unique_id=&quot;23736&quot;&gt;&lt;property id=&quot;20148&quot; value=&quot;5&quot;/&gt;&lt;property id=&quot;20300&quot; value=&quot;Slide 7 - &amp;quot;Nội dung&amp;quot;&quot;/&gt;&lt;property id=&quot;20307&quot; value=&quot;996&quot;/&gt;&lt;/object&gt;&lt;object type=&quot;3&quot; unique_id=&quot;23737&quot;&gt;&lt;property id=&quot;20148&quot; value=&quot;5&quot;/&gt;&lt;property id=&quot;20300&quot; value=&quot;Slide 9 - &amp;quot;Biến&amp;quot;&quot;/&gt;&lt;property id=&quot;20307&quot; value=&quot;999&quot;/&gt;&lt;/object&gt;&lt;object type=&quot;3&quot; unique_id=&quot;23738&quot;&gt;&lt;property id=&quot;20148&quot; value=&quot;5&quot;/&gt;&lt;property id=&quot;20300&quot; value=&quot;Slide 10 - &amp;quot;Biến&amp;quot;&quot;/&gt;&lt;property id=&quot;20307&quot; value=&quot;1017&quot;/&gt;&lt;/object&gt;&lt;object type=&quot;3&quot; unique_id=&quot;23739&quot;&gt;&lt;property id=&quot;20148&quot; value=&quot;5&quot;/&gt;&lt;property id=&quot;20300&quot; value=&quot;Slide 11 - &amp;quot;Nội dung&amp;quot;&quot;/&gt;&lt;property id=&quot;20307&quot; value=&quot;1003&quot;/&gt;&lt;/object&gt;&lt;object type=&quot;3&quot; unique_id=&quot;23740&quot;&gt;&lt;property id=&quot;20148&quot; value=&quot;5&quot;/&gt;&lt;property id=&quot;20300&quot; value=&quot;Slide 12 - &amp;quot;Các kiểu dữ liệu&amp;quot;&quot;/&gt;&lt;property id=&quot;20307&quot; value=&quot;1000&quot;/&gt;&lt;/object&gt;&lt;object type=&quot;3&quot; unique_id=&quot;23741&quot;&gt;&lt;property id=&quot;20148&quot; value=&quot;5&quot;/&gt;&lt;property id=&quot;20300&quot; value=&quot;Slide 13 - &amp;quot;Các kiểu dữ liệu&amp;quot;&quot;/&gt;&lt;property id=&quot;20307&quot; value=&quot;1001&quot;/&gt;&lt;/object&gt;&lt;object type=&quot;3&quot; unique_id=&quot;23742&quot;&gt;&lt;property id=&quot;20148&quot; value=&quot;5&quot;/&gt;&lt;property id=&quot;20300&quot; value=&quot;Slide 14 - &amp;quot;Các kiểu dữ liệu&amp;quot;&quot;/&gt;&lt;property id=&quot;20307&quot; value=&quot;1002&quot;/&gt;&lt;/object&gt;&lt;object type=&quot;3&quot; unique_id=&quot;23743&quot;&gt;&lt;property id=&quot;20148&quot; value=&quot;5&quot;/&gt;&lt;property id=&quot;20300&quot; value=&quot;Slide 16 - &amp;quot;Các kiểu dữ liệu&amp;quot;&quot;/&gt;&lt;property id=&quot;20307&quot; value=&quot;1007&quot;/&gt;&lt;/object&gt;&lt;object type=&quot;3&quot; unique_id=&quot;23744&quot;&gt;&lt;property id=&quot;20148&quot; value=&quot;5&quot;/&gt;&lt;property id=&quot;20300&quot; value=&quot;Slide 17 - &amp;quot;Các kiểu dữ liệu&amp;quot;&quot;/&gt;&lt;property id=&quot;20307&quot; value=&quot;1004&quot;/&gt;&lt;/object&gt;&lt;object type=&quot;3&quot; unique_id=&quot;23745&quot;&gt;&lt;property id=&quot;20148&quot; value=&quot;5&quot;/&gt;&lt;property id=&quot;20300&quot; value=&quot;Slide 18 - &amp;quot;Các kiểu dữ liệu&amp;quot;&quot;/&gt;&lt;property id=&quot;20307&quot; value=&quot;1005&quot;/&gt;&lt;/object&gt;&lt;object type=&quot;3&quot; unique_id=&quot;23746&quot;&gt;&lt;property id=&quot;20148&quot; value=&quot;5&quot;/&gt;&lt;property id=&quot;20300&quot; value=&quot;Slide 19 - &amp;quot;Các kiểu dữ liệu&amp;quot;&quot;/&gt;&lt;property id=&quot;20307&quot; value=&quot;1006&quot;/&gt;&lt;/object&gt;&lt;object type=&quot;3&quot; unique_id=&quot;23747&quot;&gt;&lt;property id=&quot;20148&quot; value=&quot;5&quot;/&gt;&lt;property id=&quot;20300&quot; value=&quot;Slide 20 - &amp;quot;Các kiểu dữ liệu&amp;quot;&quot;/&gt;&lt;property id=&quot;20307&quot; value=&quot;1008&quot;/&gt;&lt;/object&gt;&lt;object type=&quot;3&quot; unique_id=&quot;23748&quot;&gt;&lt;property id=&quot;20148&quot; value=&quot;5&quot;/&gt;&lt;property id=&quot;20300&quot; value=&quot;Slide 21 - &amp;quot;Các kiểu dữ liệu&amp;quot;&quot;/&gt;&lt;property id=&quot;20307&quot; value=&quot;1009&quot;/&gt;&lt;/object&gt;&lt;object type=&quot;3&quot; unique_id=&quot;23749&quot;&gt;&lt;property id=&quot;20148&quot; value=&quot;5&quot;/&gt;&lt;property id=&quot;20300&quot; value=&quot;Slide 22 - &amp;quot;Nội dung&amp;quot;&quot;/&gt;&lt;property id=&quot;20307&quot; value=&quot;1010&quot;/&gt;&lt;/object&gt;&lt;object type=&quot;3&quot; unique_id=&quot;23750&quot;&gt;&lt;property id=&quot;20148&quot; value=&quot;5&quot;/&gt;&lt;property id=&quot;20300&quot; value=&quot;Slide 24 - &amp;quot;Chuyển đổi kiểu dữ liệu&amp;quot;&quot;/&gt;&lt;property id=&quot;20307&quot; value=&quot;1011&quot;/&gt;&lt;/object&gt;&lt;object type=&quot;3&quot; unique_id=&quot;23751&quot;&gt;&lt;property id=&quot;20148&quot; value=&quot;5&quot;/&gt;&lt;property id=&quot;20300&quot; value=&quot;Slide 25 - &amp;quot;Chuyển đổi kiểu dữ liệu&amp;quot;&quot;/&gt;&lt;property id=&quot;20307&quot; value=&quot;1016&quot;/&gt;&lt;/object&gt;&lt;object type=&quot;3&quot; unique_id=&quot;23752&quot;&gt;&lt;property id=&quot;20148&quot; value=&quot;5&quot;/&gt;&lt;property id=&quot;20300&quot; value=&quot;Slide 26 - &amp;quot;Chuyển đổi kiểu dữ liệu&amp;quot;&quot;/&gt;&lt;property id=&quot;20307&quot; value=&quot;1015&quot;/&gt;&lt;/object&gt;&lt;object type=&quot;3&quot; unique_id=&quot;23753&quot;&gt;&lt;property id=&quot;20148&quot; value=&quot;5&quot;/&gt;&lt;property id=&quot;20300&quot; value=&quot;Slide 27 - &amp;quot;Nội dung&amp;quot;&quot;/&gt;&lt;property id=&quot;20307&quot; value=&quot;1012&quot;/&gt;&lt;/object&gt;&lt;object type=&quot;3&quot; unique_id=&quot;23754&quot;&gt;&lt;property id=&quot;20148&quot; value=&quot;5&quot;/&gt;&lt;property id=&quot;20300&quot; value=&quot;Slide 30 - &amp;quot;Nội dung&amp;quot;&quot;/&gt;&lt;property id=&quot;20307&quot; value=&quot;1013&quot;/&gt;&lt;/object&gt;&lt;object type=&quot;3&quot; unique_id=&quot;23755&quot;&gt;&lt;property id=&quot;20148&quot; value=&quot;5&quot;/&gt;&lt;property id=&quot;20300&quot; value=&quot;Slide 33 - &amp;quot;Nhập xuất dữ liệu trên shell&amp;quot;&quot;/&gt;&lt;property id=&quot;20307&quot; value=&quot;1014&quot;/&gt;&lt;/object&gt;&lt;/object&gt;&lt;object type=&quot;8&quot; unique_id=&quot;10025&quot;&gt;&lt;/object&gt;&lt;/object&gt;&lt;/database&gt;"/>
  <p:tag name="SECTOMILLISECCONVERTED" val="1"/>
  <p:tag name="ARTICULATE_PROJECT_OPEN" val="1"/>
  <p:tag name="ARTICULATE_REFERENCE_ID" val="d1857788-d5d0-4da0-84aa-30aeec18292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50353926-c:\users\lntrivm\desktop\lds8_slide_2021\lds8_b1_overview_deep_learning.ppt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820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23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heme/theme1.xml><?xml version="1.0" encoding="utf-8"?>
<a:theme xmlns:a="http://schemas.openxmlformats.org/drawingml/2006/main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PTTK-H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TTK-HT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K-HT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1557</Words>
  <Application>Microsoft Office PowerPoint</Application>
  <PresentationFormat>Widescreen</PresentationFormat>
  <Paragraphs>159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Tahoma</vt:lpstr>
      <vt:lpstr>Times New Roman</vt:lpstr>
      <vt:lpstr>Wingdings</vt:lpstr>
      <vt:lpstr>1_PTTK-HT3</vt:lpstr>
      <vt:lpstr>PowerPoint Presentation</vt:lpstr>
      <vt:lpstr>Nội dung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1. Module</vt:lpstr>
      <vt:lpstr>Nội dung</vt:lpstr>
      <vt:lpstr>2. Namespace</vt:lpstr>
      <vt:lpstr>2. Namespace</vt:lpstr>
      <vt:lpstr>2. Namespace</vt:lpstr>
      <vt:lpstr>Nội dung</vt:lpstr>
      <vt:lpstr>3. Package</vt:lpstr>
      <vt:lpstr>3. Package</vt:lpstr>
      <vt:lpstr>Nội dung</vt:lpstr>
      <vt:lpstr>4. Một số module sẵn có trong Python</vt:lpstr>
      <vt:lpstr>PowerPoint Presentation</vt:lpstr>
    </vt:vector>
  </TitlesOfParts>
  <Company>CSC.HCMUNS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ktphuong</dc:creator>
  <cp:lastModifiedBy>lntri</cp:lastModifiedBy>
  <cp:revision>6010</cp:revision>
  <cp:lastPrinted>2018-06-28T08:27:48Z</cp:lastPrinted>
  <dcterms:created xsi:type="dcterms:W3CDTF">2008-09-10T03:58:39Z</dcterms:created>
  <dcterms:modified xsi:type="dcterms:W3CDTF">2022-11-09T08:36:17Z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  <property fmtid="{D5CDD505-2E9C-101B-9397-08002B2CF9AE}" pid="3" name="ArticulateGUID">
    <vt:lpwstr>156BF3F1-1C4B-45B5-A567-006C5743693D</vt:lpwstr>
  </property>
  <property fmtid="{D5CDD505-2E9C-101B-9397-08002B2CF9AE}" pid="4" name="ArticulatePath">
    <vt:lpwstr>lds8_b1_Overview_deep_learning</vt:lpwstr>
  </property>
  <property fmtid="{D5CDD505-2E9C-101B-9397-08002B2CF9AE}" pid="5" name="ArticulateProjectVersion">
    <vt:lpwstr>7</vt:lpwstr>
  </property>
  <property fmtid="{D5CDD505-2E9C-101B-9397-08002B2CF9AE}" pid="6" name="ArticulateUseProject">
    <vt:lpwstr>1</vt:lpwstr>
  </property>
  <property fmtid="{D5CDD505-2E9C-101B-9397-08002B2CF9AE}" pid="7" name="ArticulateProjectFull">
    <vt:lpwstr>C:\Users\lntrivm\Desktop\LDS8_Slide_2021\lds8_b1_Overview_deep_learning.ppta</vt:lpwstr>
  </property>
</Properties>
</file>