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2" r:id="rId4"/>
    <p:sldId id="265" r:id="rId5"/>
    <p:sldId id="266" r:id="rId6"/>
    <p:sldId id="264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0526AAF-9FB1-437B-A216-CD740B080431}">
          <p14:sldIdLst>
            <p14:sldId id="256"/>
          </p14:sldIdLst>
        </p14:section>
        <p14:section name="Раздел оглавления" id="{97B8DA3F-134F-47DB-B325-14229FFDDBB7}">
          <p14:sldIdLst/>
        </p14:section>
        <p14:section name="Введение" id="{12607E7B-F83D-4644-9EED-F289FD34E13B}">
          <p14:sldIdLst>
            <p14:sldId id="258"/>
            <p14:sldId id="262"/>
          </p14:sldIdLst>
        </p14:section>
        <p14:section name="Основная часть" id="{6645CE3D-64B4-4B3F-ABAA-B39531C0CA57}">
          <p14:sldIdLst>
            <p14:sldId id="265"/>
            <p14:sldId id="266"/>
            <p14:sldId id="264"/>
            <p14:sldId id="269"/>
            <p14:sldId id="270"/>
            <p14:sldId id="271"/>
            <p14:sldId id="272"/>
          </p14:sldIdLst>
        </p14:section>
        <p14:section name="Заключение" id="{2BA0964E-8A42-4D2F-97AE-4F852CA8A293}">
          <p14:sldIdLst/>
        </p14:section>
        <p14:section name="Приложение" id="{4B20AE5E-A0CE-4687-B28A-0F1899663FD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5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4892F-89A1-4AAB-986A-ABEC6E2C9F27}" type="datetimeFigureOut">
              <a:rPr lang="ru-RU" smtClean="0"/>
              <a:t>18.12.2017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8D628-8387-4CB0-A597-F112F28A56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4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9582C-C1B0-4D19-9BFD-A7E42E2BF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11DDA0-08DD-47A9-BAD3-6491320F6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301822-F6A1-47FD-BB86-25BC1D4A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4C0F-C4DF-4416-82C2-AB8C13F2FE2C}" type="datetime1">
              <a:rPr lang="ru-RU" smtClean="0"/>
              <a:t>18.12.2017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5C0319-BDDC-4509-9E54-B28F4CC4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32374-4A18-497D-ACA9-25ED12A2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69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95AFA-71DA-4C1A-A3B1-F1910971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3622E5-4C9B-4995-B50C-06E832876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5B9461-506A-480E-B22C-CD370CD6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5FED-56DE-4CCC-BB8C-06E5FF17EE1E}" type="datetime1">
              <a:rPr lang="ru-RU" smtClean="0"/>
              <a:t>18.12.2017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7B92E-BDDF-4FB4-A1D2-3746AE15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DF680B-61B0-48B4-8DA3-3340FE1B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508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CB6698-BAE7-4792-95D7-D8A166987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ACC579-16ED-4930-AFA5-1D9A04F8C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D8708D-818A-48FC-9987-2A75FAD7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8F93-FA77-4A48-8DF2-F1E2E938369B}" type="datetime1">
              <a:rPr lang="ru-RU" smtClean="0"/>
              <a:t>18.12.2017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A612FD-DF47-4798-8A3D-85103F5E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C9606E-49EA-4358-AAA7-6366304B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49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74F41-536A-444A-ABB3-D29178C0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504DE-7024-4DBA-9941-409DE5109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E4671-E02D-4205-AA61-19C0566B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42B6-AFD8-44ED-B07D-A27309F36607}" type="datetime1">
              <a:rPr lang="ru-RU" smtClean="0"/>
              <a:t>18.12.2017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A6A877-597F-4F25-A4B4-6146D5D9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51D3FF-3766-4C96-9F9C-C64E4C09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61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CBE80-1B34-4958-B55E-72C929A6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75B126-E2D8-4D29-ACC7-5600173DB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88B28B-FA4B-43D5-9FEB-B000BA85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1C33-FDB9-4ACD-B051-3600519C9F15}" type="datetime1">
              <a:rPr lang="ru-RU" smtClean="0"/>
              <a:t>18.12.2017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3E32D6-95F4-47F4-9959-2E36B77F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4877E2-048B-4BF3-9FFB-7E629077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62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AEFAC-AD01-4F93-8CC7-94258804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AE0B26-7B45-4C84-85CB-EC5DBF525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E803E9-8F7D-4AD7-9E65-DB31BD4FD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FA4843-18F3-4B27-A88C-E273F5EA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09DB-1861-4340-A692-986CA3F67C71}" type="datetime1">
              <a:rPr lang="ru-RU" smtClean="0"/>
              <a:t>18.12.2017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588683-E1C0-4DC1-AF8B-7588AC54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4CE2DF-D44C-4884-B726-D62BF13D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29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EA781-0F08-4447-9A28-3BA180E7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6A3531-6094-4C75-8A75-8AD5D93D0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BD6A1D-E645-4E29-B6BD-1C40DFC3B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CAE48E-6B95-4AC8-A222-3FD89B72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A1DBB2-162C-4377-B5D3-F525050B0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A27B8F-B900-4A7C-8C2D-04BD1A70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B421-8AAE-4DC4-B1C9-E754EC89510A}" type="datetime1">
              <a:rPr lang="ru-RU" smtClean="0"/>
              <a:t>18.12.2017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107031D-3875-4759-AF49-F4A4A1B1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25D72B-00F6-48BF-AA3F-5770F483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65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D00A9-132C-4964-B6A7-201EFE1D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78DB97-BFB8-4211-B886-2CE17376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24FD-3EB0-439A-A894-3B63A1A70091}" type="datetime1">
              <a:rPr lang="ru-RU" smtClean="0"/>
              <a:t>18.12.2017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A4B5DD-3AA0-456C-BAC6-B2FD6C38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5B09E8-758D-491C-BB72-FB397DB1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934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B0DE44-D112-4AFF-AA01-E9025EE6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89F0-616E-4779-A2A7-D1C1AE0273A5}" type="datetime1">
              <a:rPr lang="ru-RU" smtClean="0"/>
              <a:t>18.12.2017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5E4E0E-2037-48EE-98C8-747F063D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8D079D-468C-4BE9-A724-E20D7C79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86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98D6B-F780-4CF8-8203-DDF85EA5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D8080B-E5B9-43F0-8A74-3BEEB7E62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CEE202-E502-4FB4-8973-B2E133593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D948B5-F807-4DE0-9985-BAFBFB6F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2F09-2A4C-4AF9-BEEF-A8B8E75BC624}" type="datetime1">
              <a:rPr lang="ru-RU" smtClean="0"/>
              <a:t>18.12.2017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9AB396-F535-46DE-AB12-7824A6E9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29D138-1B46-4F30-98C5-5AB31CB0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0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32E2D-5450-4938-97EA-3DA502FB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20E09C-B533-4C23-9F3B-EA666C2B1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DE5F37-D0E2-47FB-A54C-428325B71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F01EA5-D2B7-4E64-8E3B-6557F72A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B8DE-1F55-452C-84D2-4736C9DAD049}" type="datetime1">
              <a:rPr lang="ru-RU" smtClean="0"/>
              <a:t>18.12.2017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4765D9-8033-490A-80A5-4B0CD7E6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D7DEAF-FE8A-4436-8AC1-CB3082BE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36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F3D90-95CC-42BA-93CF-B4C2B591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D44B21-34BF-443E-B6E3-CB1E994A0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1F4F9F-7A3E-4515-87C1-2EF4F41BC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E59A-F3F3-4CC2-BFAC-D61D778DB473}" type="datetime1">
              <a:rPr lang="ru-RU" smtClean="0"/>
              <a:t>18.12.2017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A9032A-24A8-4F20-9247-2B6346735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3B6C85-11BA-4699-A802-E667356D9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0882-F2BD-4100-A29B-5480185D05C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911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FA161-533D-4285-9771-EDA0F283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1592"/>
            <a:ext cx="9144000" cy="11685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возвращаемости посетителей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383BCE-F8BA-4D4C-9CE6-6DB1B73AD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Доклад по курсу </a:t>
            </a:r>
            <a:r>
              <a:rPr lang="ru-RU" dirty="0" smtClean="0"/>
              <a:t>«Алгоритмы анализа данных»</a:t>
            </a:r>
            <a:endParaRPr lang="ru-RU" dirty="0"/>
          </a:p>
          <a:p>
            <a:r>
              <a:rPr lang="ru-RU" dirty="0" smtClean="0"/>
              <a:t>И. Лозинский, М. </a:t>
            </a:r>
            <a:r>
              <a:rPr lang="ru-RU" dirty="0" err="1" smtClean="0"/>
              <a:t>Терёшина</a:t>
            </a:r>
            <a:r>
              <a:rPr lang="ru-RU" dirty="0" smtClean="0"/>
              <a:t>, М. Находнов</a:t>
            </a:r>
            <a:endParaRPr lang="ru-RU" dirty="0"/>
          </a:p>
          <a:p>
            <a:r>
              <a:rPr lang="ru-RU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48010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59691"/>
            <a:ext cx="10515600" cy="73076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Построенная модель даёт удовлетворительные результаты</a:t>
            </a:r>
          </a:p>
          <a:p>
            <a:r>
              <a:rPr lang="en-US" dirty="0" smtClean="0"/>
              <a:t>ROC AUC ≈ 0.72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93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D7186E-ECE3-4F0D-A016-F3115751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507" y="316366"/>
            <a:ext cx="3576864" cy="8484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FE79FE-5364-4468-84CA-F13F0727C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02814"/>
            <a:ext cx="10515600" cy="219891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Развитие сайта зависит от активности, проявляемой пользователями, которая во многом зависит от количества постоянных пользователей.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Также посещаемость важна для поисковых систем, т.к. от неё зависит позиция сайта в выдаче, а как следствие и дальнейшее привлечение новых пользователей на сайт.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  <a:p>
            <a:pPr algn="just"/>
            <a:endParaRPr lang="ru-RU" dirty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B8B5C-6306-4A1D-972B-D48C61B9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86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C14F9-330F-4E9E-B698-BADD90EA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Содержательный 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A081D-FF73-4F5D-BC60-B09DC4F1F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2876"/>
            <a:ext cx="10515600" cy="1124052"/>
          </a:xfrm>
        </p:spPr>
        <p:txBody>
          <a:bodyPr/>
          <a:lstStyle/>
          <a:p>
            <a:r>
              <a:rPr lang="ru-RU" dirty="0" smtClean="0"/>
              <a:t>Как определить, будет ли пользователь возвращаться на сайт или нет?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7CC1B9-928D-4DE0-AF8C-0793AE3E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3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600757"/>
              </p:ext>
            </p:extLst>
          </p:nvPr>
        </p:nvGraphicFramePr>
        <p:xfrm>
          <a:off x="838200" y="3942736"/>
          <a:ext cx="10515600" cy="20954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1755">
                  <a:extLst>
                    <a:ext uri="{9D8B030D-6E8A-4147-A177-3AD203B41FA5}">
                      <a16:colId xmlns:a16="http://schemas.microsoft.com/office/drawing/2014/main" val="1411401878"/>
                    </a:ext>
                  </a:extLst>
                </a:gridCol>
                <a:gridCol w="1540164">
                  <a:extLst>
                    <a:ext uri="{9D8B030D-6E8A-4147-A177-3AD203B41FA5}">
                      <a16:colId xmlns:a16="http://schemas.microsoft.com/office/drawing/2014/main" val="2089056861"/>
                    </a:ext>
                  </a:extLst>
                </a:gridCol>
                <a:gridCol w="1473777">
                  <a:extLst>
                    <a:ext uri="{9D8B030D-6E8A-4147-A177-3AD203B41FA5}">
                      <a16:colId xmlns:a16="http://schemas.microsoft.com/office/drawing/2014/main" val="175628446"/>
                    </a:ext>
                  </a:extLst>
                </a:gridCol>
                <a:gridCol w="1287895">
                  <a:extLst>
                    <a:ext uri="{9D8B030D-6E8A-4147-A177-3AD203B41FA5}">
                      <a16:colId xmlns:a16="http://schemas.microsoft.com/office/drawing/2014/main" val="3519102106"/>
                    </a:ext>
                  </a:extLst>
                </a:gridCol>
                <a:gridCol w="1115291">
                  <a:extLst>
                    <a:ext uri="{9D8B030D-6E8A-4147-A177-3AD203B41FA5}">
                      <a16:colId xmlns:a16="http://schemas.microsoft.com/office/drawing/2014/main" val="4233101714"/>
                    </a:ext>
                  </a:extLst>
                </a:gridCol>
                <a:gridCol w="1566718">
                  <a:extLst>
                    <a:ext uri="{9D8B030D-6E8A-4147-A177-3AD203B41FA5}">
                      <a16:colId xmlns:a16="http://schemas.microsoft.com/office/drawing/2014/main" val="1975438225"/>
                    </a:ext>
                  </a:extLst>
                </a:gridCol>
              </a:tblGrid>
              <a:tr h="6447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 dirty="0">
                          <a:effectLst/>
                        </a:rPr>
                        <a:t>-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err="1">
                          <a:effectLst/>
                        </a:rPr>
                        <a:t>Аватарка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Сообщение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Репутация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О себе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Реальное имя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3644198"/>
                  </a:ext>
                </a:extLst>
              </a:tr>
              <a:tr h="765663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u="none" strike="noStrike">
                          <a:effectLst/>
                        </a:rPr>
                        <a:t>Общее количество пользователей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501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3317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1269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148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623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8044316"/>
                  </a:ext>
                </a:extLst>
              </a:tr>
              <a:tr h="68506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u="none" strike="noStrike" dirty="0">
                          <a:effectLst/>
                        </a:rPr>
                        <a:t>Количество зашедших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454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2803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1145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127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551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5564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58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F4091-37DE-4CF6-A797-8376A8D7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40D818-B191-41C5-90C6-2C9FB8D27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Сбор данных, их обработка и анализ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Выбор модели и метрики, для измерения точности результатов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Подбор гиперпараметров для модели и её тонкая настройка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Анализ результата на отложенной выборке с использованием выбранной метрики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9B800A-B792-4360-9949-6F0450DD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6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36506-4B6F-46B2-B0D8-AF3804BE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E12ADF-1A55-481D-89CD-F378828C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83" y="1690688"/>
            <a:ext cx="10874829" cy="4267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Проблемы</a:t>
            </a:r>
            <a:r>
              <a:rPr lang="en-US" sz="3200" dirty="0" smtClean="0"/>
              <a:t>:	</a:t>
            </a:r>
          </a:p>
          <a:p>
            <a:pPr lvl="1" algn="just"/>
            <a:r>
              <a:rPr lang="ru-RU" sz="2800" dirty="0" smtClean="0"/>
              <a:t>Для парсинга сайта необходимо обходимо использовать различные методы обхода блокировки</a:t>
            </a:r>
            <a:endParaRPr lang="ru-RU" sz="2000" dirty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en-US" sz="2400" dirty="0"/>
              <a:t>1. Proxy</a:t>
            </a:r>
          </a:p>
          <a:p>
            <a:pPr marL="0" indent="0">
              <a:buNone/>
            </a:pPr>
            <a:r>
              <a:rPr lang="en-US" sz="2400" dirty="0"/>
              <a:t>	2. </a:t>
            </a:r>
            <a:r>
              <a:rPr lang="ru-RU" sz="2400" dirty="0"/>
              <a:t>Подмена </a:t>
            </a:r>
            <a:r>
              <a:rPr lang="en-US" sz="2400" dirty="0"/>
              <a:t>cookie</a:t>
            </a:r>
          </a:p>
          <a:p>
            <a:pPr lvl="1" algn="just"/>
            <a:r>
              <a:rPr lang="ru-RU" sz="2800" dirty="0" smtClean="0"/>
              <a:t>Неконсистентность профилей пользователей</a:t>
            </a:r>
          </a:p>
          <a:p>
            <a:pPr marL="914400" lvl="2" indent="0">
              <a:buNone/>
            </a:pPr>
            <a:r>
              <a:rPr lang="ru-RU" sz="2400" dirty="0" smtClean="0"/>
              <a:t>1. Парсинг в </a:t>
            </a:r>
            <a:r>
              <a:rPr lang="en-US" sz="2400" dirty="0" smtClean="0"/>
              <a:t>“</a:t>
            </a:r>
            <a:r>
              <a:rPr lang="ru-RU" sz="2400" dirty="0" smtClean="0"/>
              <a:t>ручном</a:t>
            </a:r>
            <a:r>
              <a:rPr lang="en-US" sz="2400" dirty="0" smtClean="0"/>
              <a:t>“ </a:t>
            </a:r>
            <a:r>
              <a:rPr lang="ru-RU" sz="2400" dirty="0" smtClean="0"/>
              <a:t>режиме</a:t>
            </a:r>
            <a:endParaRPr lang="en-US" sz="2400" dirty="0" smtClean="0"/>
          </a:p>
          <a:p>
            <a:pPr lvl="1" algn="just"/>
            <a:r>
              <a:rPr lang="ru-RU" sz="2800" dirty="0" smtClean="0"/>
              <a:t>Отсутствие публичного </a:t>
            </a:r>
            <a:r>
              <a:rPr lang="en-US" sz="2800" dirty="0" smtClean="0"/>
              <a:t>API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4E1FD4-870A-4941-A7A8-68C91E5F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73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15438-9C99-41E7-901B-AA1D3B1E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данных	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0AAAC-86B0-45C9-8BCA-29A91D8C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5739"/>
            <a:ext cx="10515600" cy="271371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Заполнение пропусков</a:t>
            </a:r>
          </a:p>
          <a:p>
            <a:pPr lvl="1"/>
            <a:r>
              <a:rPr lang="ru-RU" sz="2800" dirty="0" smtClean="0"/>
              <a:t>Удаление данных, содержащих пропуски</a:t>
            </a:r>
          </a:p>
          <a:p>
            <a:pPr lvl="1"/>
            <a:r>
              <a:rPr lang="ru-RU" sz="2800" dirty="0" smtClean="0"/>
              <a:t>Заполнение средним</a:t>
            </a:r>
            <a:r>
              <a:rPr lang="en-US" sz="2800" dirty="0" smtClean="0"/>
              <a:t>/</a:t>
            </a:r>
            <a:r>
              <a:rPr lang="ru-RU" sz="2800" dirty="0" smtClean="0"/>
              <a:t>медианой</a:t>
            </a:r>
            <a:r>
              <a:rPr lang="en-US" sz="2800" dirty="0" smtClean="0"/>
              <a:t>/</a:t>
            </a:r>
            <a:r>
              <a:rPr lang="ru-RU" sz="2800" dirty="0" smtClean="0"/>
              <a:t>ансамбль</a:t>
            </a:r>
          </a:p>
          <a:p>
            <a:r>
              <a:rPr lang="ru-RU" sz="3200" dirty="0" smtClean="0"/>
              <a:t>Нормализация данных</a:t>
            </a:r>
          </a:p>
          <a:p>
            <a:pPr lvl="1"/>
            <a:r>
              <a:rPr lang="ru-RU" sz="2800" dirty="0" smtClean="0"/>
              <a:t>Нормализация </a:t>
            </a:r>
            <a:r>
              <a:rPr lang="en-US" sz="2800" dirty="0" smtClean="0"/>
              <a:t>vs </a:t>
            </a:r>
            <a:r>
              <a:rPr lang="ru-RU" sz="2800" dirty="0" smtClean="0"/>
              <a:t>Стандартизация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0ED0C2-D520-4E2A-82E2-448D0112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149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модели и метрики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082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Модели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Логистическая регрессия</a:t>
            </a:r>
          </a:p>
          <a:p>
            <a:r>
              <a:rPr lang="ru-RU" dirty="0" smtClean="0"/>
              <a:t>Решающее дерево</a:t>
            </a:r>
          </a:p>
          <a:p>
            <a:r>
              <a:rPr lang="ru-RU" dirty="0" smtClean="0"/>
              <a:t>Решающий лес</a:t>
            </a:r>
          </a:p>
          <a:p>
            <a:pPr marL="0" indent="0">
              <a:buNone/>
            </a:pPr>
            <a:r>
              <a:rPr lang="ru-RU" dirty="0" smtClean="0"/>
              <a:t>Метрики</a:t>
            </a:r>
            <a:r>
              <a:rPr lang="en-US" dirty="0" smtClean="0"/>
              <a:t>:</a:t>
            </a:r>
            <a:endParaRPr lang="ru-RU" dirty="0"/>
          </a:p>
          <a:p>
            <a:r>
              <a:rPr lang="en-US" dirty="0" smtClean="0"/>
              <a:t>ROC AUC</a:t>
            </a:r>
          </a:p>
          <a:p>
            <a:r>
              <a:rPr lang="en-US" dirty="0" smtClean="0"/>
              <a:t>F - </a:t>
            </a:r>
            <a:r>
              <a:rPr lang="ru-RU" dirty="0" smtClean="0"/>
              <a:t>мера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09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Отбор признаков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91096"/>
            <a:ext cx="10515600" cy="3444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/>
              <a:t>Проблема</a:t>
            </a:r>
            <a:r>
              <a:rPr lang="en-US" sz="3600" dirty="0" smtClean="0"/>
              <a:t>:</a:t>
            </a:r>
            <a:endParaRPr lang="en-US" sz="3600" dirty="0"/>
          </a:p>
          <a:p>
            <a:pPr lvl="2"/>
            <a:r>
              <a:rPr lang="ru-RU" sz="2800" dirty="0"/>
              <a:t>Необходимо выделить множество признаков, в котором все признаки попарно </a:t>
            </a:r>
            <a:r>
              <a:rPr lang="ru-RU" sz="2800" dirty="0" err="1" smtClean="0"/>
              <a:t>некоррелированы</a:t>
            </a:r>
            <a:endParaRPr lang="ru-RU" sz="2800" dirty="0" smtClean="0"/>
          </a:p>
          <a:p>
            <a:pPr marL="0" indent="0">
              <a:buNone/>
            </a:pPr>
            <a:r>
              <a:rPr lang="ru-RU" sz="3600" dirty="0" smtClean="0"/>
              <a:t>Решение</a:t>
            </a:r>
            <a:r>
              <a:rPr lang="en-US" sz="3600" dirty="0" smtClean="0"/>
              <a:t>:</a:t>
            </a:r>
          </a:p>
          <a:p>
            <a:pPr lvl="2"/>
            <a:r>
              <a:rPr lang="en-US" sz="2800" dirty="0" smtClean="0"/>
              <a:t>C</a:t>
            </a:r>
            <a:r>
              <a:rPr lang="ru-RU" sz="2800" dirty="0" err="1" smtClean="0"/>
              <a:t>лучайный</a:t>
            </a:r>
            <a:r>
              <a:rPr lang="ru-RU" sz="2800" dirty="0" smtClean="0"/>
              <a:t> перебор</a:t>
            </a:r>
            <a:endParaRPr lang="en-US" sz="2800" dirty="0" smtClean="0"/>
          </a:p>
          <a:p>
            <a:pPr lvl="2"/>
            <a:r>
              <a:rPr lang="en-US" sz="2800" dirty="0" smtClean="0"/>
              <a:t>PCA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88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Подбор параметров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82709"/>
            <a:ext cx="10515600" cy="2117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Проблема</a:t>
            </a:r>
            <a:r>
              <a:rPr lang="en-US" sz="3200" dirty="0"/>
              <a:t>:</a:t>
            </a:r>
          </a:p>
          <a:p>
            <a:pPr lvl="2"/>
            <a:r>
              <a:rPr lang="ru-RU" sz="2400" dirty="0" smtClean="0"/>
              <a:t>Необходимо найти набор признаков, дающий наилучший результат</a:t>
            </a:r>
          </a:p>
          <a:p>
            <a:pPr marL="0" indent="0">
              <a:buNone/>
            </a:pPr>
            <a:r>
              <a:rPr lang="ru-RU" sz="3200" dirty="0" smtClean="0"/>
              <a:t>Решение</a:t>
            </a:r>
            <a:r>
              <a:rPr lang="en-US" sz="3200" dirty="0"/>
              <a:t>:</a:t>
            </a:r>
          </a:p>
          <a:p>
            <a:pPr lvl="2"/>
            <a:r>
              <a:rPr lang="en-US" sz="2400" dirty="0"/>
              <a:t>C</a:t>
            </a:r>
            <a:r>
              <a:rPr lang="ru-RU" sz="2400" dirty="0" err="1"/>
              <a:t>лучайный</a:t>
            </a:r>
            <a:r>
              <a:rPr lang="ru-RU" sz="2400" dirty="0"/>
              <a:t> перебор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0882-F2BD-4100-A29B-5480185D05CC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103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242</Words>
  <Application>Microsoft Office PowerPoint</Application>
  <PresentationFormat>Широкоэкранный</PresentationFormat>
  <Paragraphs>78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Анализ возвращаемости посетителей</vt:lpstr>
      <vt:lpstr>Введение</vt:lpstr>
      <vt:lpstr>Содержательный вопрос</vt:lpstr>
      <vt:lpstr>Методика работы</vt:lpstr>
      <vt:lpstr>Сбор данных</vt:lpstr>
      <vt:lpstr>Обработка данных </vt:lpstr>
      <vt:lpstr>Выбор модели и метрики</vt:lpstr>
      <vt:lpstr>Отбор признаков </vt:lpstr>
      <vt:lpstr>Подбор параметров</vt:lpstr>
      <vt:lpstr>Результаты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возвращаемости посетителей</dc:title>
  <dc:creator>Максим Находнов</dc:creator>
  <cp:lastModifiedBy>Максим Находнов</cp:lastModifiedBy>
  <cp:revision>19</cp:revision>
  <dcterms:created xsi:type="dcterms:W3CDTF">2017-11-20T13:46:55Z</dcterms:created>
  <dcterms:modified xsi:type="dcterms:W3CDTF">2017-12-18T14:54:52Z</dcterms:modified>
</cp:coreProperties>
</file>