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2"/>
  </p:notesMasterIdLst>
  <p:handoutMasterIdLst>
    <p:handoutMasterId r:id="rId53"/>
  </p:handoutMasterIdLst>
  <p:sldIdLst>
    <p:sldId id="391" r:id="rId2"/>
    <p:sldId id="257" r:id="rId3"/>
    <p:sldId id="336" r:id="rId4"/>
    <p:sldId id="332" r:id="rId5"/>
    <p:sldId id="350" r:id="rId6"/>
    <p:sldId id="338" r:id="rId7"/>
    <p:sldId id="386" r:id="rId8"/>
    <p:sldId id="387" r:id="rId9"/>
    <p:sldId id="280" r:id="rId10"/>
    <p:sldId id="281" r:id="rId11"/>
    <p:sldId id="282" r:id="rId12"/>
    <p:sldId id="258" r:id="rId13"/>
    <p:sldId id="284" r:id="rId14"/>
    <p:sldId id="312" r:id="rId15"/>
    <p:sldId id="313" r:id="rId16"/>
    <p:sldId id="314" r:id="rId17"/>
    <p:sldId id="315" r:id="rId18"/>
    <p:sldId id="316" r:id="rId19"/>
    <p:sldId id="317" r:id="rId20"/>
    <p:sldId id="318" r:id="rId21"/>
    <p:sldId id="319" r:id="rId22"/>
    <p:sldId id="320" r:id="rId23"/>
    <p:sldId id="340" r:id="rId24"/>
    <p:sldId id="341" r:id="rId25"/>
    <p:sldId id="342" r:id="rId26"/>
    <p:sldId id="344" r:id="rId27"/>
    <p:sldId id="351" r:id="rId28"/>
    <p:sldId id="352" r:id="rId29"/>
    <p:sldId id="353" r:id="rId30"/>
    <p:sldId id="354" r:id="rId31"/>
    <p:sldId id="321" r:id="rId32"/>
    <p:sldId id="345" r:id="rId33"/>
    <p:sldId id="347" r:id="rId34"/>
    <p:sldId id="322" r:id="rId35"/>
    <p:sldId id="388" r:id="rId36"/>
    <p:sldId id="389" r:id="rId37"/>
    <p:sldId id="323" r:id="rId38"/>
    <p:sldId id="324" r:id="rId39"/>
    <p:sldId id="325" r:id="rId40"/>
    <p:sldId id="357" r:id="rId41"/>
    <p:sldId id="356" r:id="rId42"/>
    <p:sldId id="359" r:id="rId43"/>
    <p:sldId id="360" r:id="rId44"/>
    <p:sldId id="361" r:id="rId45"/>
    <p:sldId id="328" r:id="rId46"/>
    <p:sldId id="362" r:id="rId47"/>
    <p:sldId id="363" r:id="rId48"/>
    <p:sldId id="390" r:id="rId49"/>
    <p:sldId id="311" r:id="rId50"/>
    <p:sldId id="373" r:id="rId51"/>
  </p:sldIdLst>
  <p:sldSz cx="9144000" cy="6858000" type="screen4x3"/>
  <p:notesSz cx="6858000" cy="9144000"/>
  <p:defaultTextStyle>
    <a:defPPr>
      <a:defRPr lang="en-US"/>
    </a:defPPr>
    <a:lvl1pPr algn="ctr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64" charset="-128"/>
        <a:cs typeface="+mn-cs"/>
      </a:defRPr>
    </a:lvl1pPr>
    <a:lvl2pPr marL="457200" algn="ctr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64" charset="-128"/>
        <a:cs typeface="+mn-cs"/>
      </a:defRPr>
    </a:lvl2pPr>
    <a:lvl3pPr marL="914400" algn="ctr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64" charset="-128"/>
        <a:cs typeface="+mn-cs"/>
      </a:defRPr>
    </a:lvl3pPr>
    <a:lvl4pPr marL="1371600" algn="ctr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64" charset="-128"/>
        <a:cs typeface="+mn-cs"/>
      </a:defRPr>
    </a:lvl4pPr>
    <a:lvl5pPr marL="1828800" algn="ctr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6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6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6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6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6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8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FF"/>
    <a:srgbClr val="000000"/>
    <a:srgbClr val="B2B2B2"/>
    <a:srgbClr val="FF0000"/>
    <a:srgbClr val="F8F8F8"/>
    <a:srgbClr val="5A5A5A"/>
    <a:srgbClr val="34BFFF"/>
    <a:srgbClr val="36C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7" autoAdjust="0"/>
    <p:restoredTop sz="93910" autoAdjust="0"/>
  </p:normalViewPr>
  <p:slideViewPr>
    <p:cSldViewPr snapToGrid="0">
      <p:cViewPr varScale="1">
        <p:scale>
          <a:sx n="119" d="100"/>
          <a:sy n="119" d="100"/>
        </p:scale>
        <p:origin x="1380" y="102"/>
      </p:cViewPr>
      <p:guideLst>
        <p:guide orient="horz" pos="1080"/>
        <p:guide pos="2880"/>
      </p:guideLst>
    </p:cSldViewPr>
  </p:slideViewPr>
  <p:outlineViewPr>
    <p:cViewPr>
      <p:scale>
        <a:sx n="40" d="100"/>
        <a:sy n="40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Calibri" pitchFamily="-6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-64" charset="0"/>
              </a:defRPr>
            </a:lvl1pPr>
          </a:lstStyle>
          <a:p>
            <a:pPr>
              <a:defRPr/>
            </a:pPr>
            <a:fld id="{FF72D1AF-23BE-4626-9530-9CDD610C1336}" type="datetime1">
              <a:rPr lang="en-US"/>
              <a:pPr>
                <a:defRPr/>
              </a:pPr>
              <a:t>12/17/2018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Calibri" pitchFamily="-6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-64" charset="0"/>
              </a:defRPr>
            </a:lvl1pPr>
          </a:lstStyle>
          <a:p>
            <a:pPr>
              <a:defRPr/>
            </a:pPr>
            <a:fld id="{F51F51F0-ECD2-43B0-B2AA-30732F605D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5965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Calibri" pitchFamily="-6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-64" charset="0"/>
              </a:defRPr>
            </a:lvl1pPr>
          </a:lstStyle>
          <a:p>
            <a:pPr>
              <a:defRPr/>
            </a:pPr>
            <a:fld id="{A8C4E209-529F-4B66-9FF3-3634818F7A08}" type="datetime1">
              <a:rPr lang="en-US"/>
              <a:pPr>
                <a:defRPr/>
              </a:pPr>
              <a:t>12/17/2018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Calibri" pitchFamily="-6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-64" charset="0"/>
              </a:defRPr>
            </a:lvl1pPr>
          </a:lstStyle>
          <a:p>
            <a:pPr>
              <a:defRPr/>
            </a:pPr>
            <a:fld id="{F132FAEC-C3EC-42E6-AC96-0397927F78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5088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6" charset="-128"/>
        <a:cs typeface="ＭＳ Ｐゴシック" pitchFamily="-106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6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6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6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6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32FAEC-C3EC-42E6-AC96-0397927F789F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7712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32FAEC-C3EC-42E6-AC96-0397927F789F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0362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32FAEC-C3EC-42E6-AC96-0397927F789F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7136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32FAEC-C3EC-42E6-AC96-0397927F789F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5196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32FAEC-C3EC-42E6-AC96-0397927F789F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5395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32FAEC-C3EC-42E6-AC96-0397927F789F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5822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32FAEC-C3EC-42E6-AC96-0397927F789F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0351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32FAEC-C3EC-42E6-AC96-0397927F789F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8173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32FAEC-C3EC-42E6-AC96-0397927F789F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1010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32FAEC-C3EC-42E6-AC96-0397927F789F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5106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32FAEC-C3EC-42E6-AC96-0397927F789F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9748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32FAEC-C3EC-42E6-AC96-0397927F789F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3315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32FAEC-C3EC-42E6-AC96-0397927F789F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039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32FAEC-C3EC-42E6-AC96-0397927F789F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5240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32FAEC-C3EC-42E6-AC96-0397927F789F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2735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32FAEC-C3EC-42E6-AC96-0397927F789F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0374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32FAEC-C3EC-42E6-AC96-0397927F789F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71590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32FAEC-C3EC-42E6-AC96-0397927F789F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63006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32FAEC-C3EC-42E6-AC96-0397927F789F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8527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32FAEC-C3EC-42E6-AC96-0397927F789F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97088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32FAEC-C3EC-42E6-AC96-0397927F789F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7279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32FAEC-C3EC-42E6-AC96-0397927F789F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5277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32FAEC-C3EC-42E6-AC96-0397927F789F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42915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32FAEC-C3EC-42E6-AC96-0397927F789F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43474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32FAEC-C3EC-42E6-AC96-0397927F789F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29641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32FAEC-C3EC-42E6-AC96-0397927F789F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50450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32FAEC-C3EC-42E6-AC96-0397927F789F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57443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32FAEC-C3EC-42E6-AC96-0397927F789F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33808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32FAEC-C3EC-42E6-AC96-0397927F789F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72034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32FAEC-C3EC-42E6-AC96-0397927F789F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69012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32FAEC-C3EC-42E6-AC96-0397927F789F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90289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32FAEC-C3EC-42E6-AC96-0397927F789F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9230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32FAEC-C3EC-42E6-AC96-0397927F789F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0806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32FAEC-C3EC-42E6-AC96-0397927F789F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1173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32FAEC-C3EC-42E6-AC96-0397927F789F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828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32FAEC-C3EC-42E6-AC96-0397927F789F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1002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32FAEC-C3EC-42E6-AC96-0397927F789F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40929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32FAEC-C3EC-42E6-AC96-0397927F789F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01426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32FAEC-C3EC-42E6-AC96-0397927F789F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64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32FAEC-C3EC-42E6-AC96-0397927F789F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2713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32FAEC-C3EC-42E6-AC96-0397927F789F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546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32FAEC-C3EC-42E6-AC96-0397927F789F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4294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32FAEC-C3EC-42E6-AC96-0397927F789F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3862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32FAEC-C3EC-42E6-AC96-0397927F789F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223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Placeholder 1"/>
          <p:cNvSpPr>
            <a:spLocks noGrp="1"/>
          </p:cNvSpPr>
          <p:nvPr>
            <p:ph type="ctrTitle"/>
          </p:nvPr>
        </p:nvSpPr>
        <p:spPr>
          <a:xfrm>
            <a:off x="685800" y="1981200"/>
            <a:ext cx="7772400" cy="1470025"/>
          </a:xfrm>
        </p:spPr>
        <p:txBody>
          <a:bodyPr anchor="b"/>
          <a:lstStyle>
            <a:lvl1pPr>
              <a:defRPr sz="4000" smtClean="0">
                <a:latin typeface="Trebuchet MS" pitchFamily="34" charset="0"/>
                <a:ea typeface="ＭＳ Ｐゴシック" pitchFamily="-64" charset="-128"/>
              </a:defRPr>
            </a:lvl1pPr>
          </a:lstStyle>
          <a:p>
            <a:r>
              <a:rPr lang="en-US" dirty="0" smtClean="0"/>
              <a:t>Click to edit Master title style</a:t>
            </a:r>
          </a:p>
        </p:txBody>
      </p:sp>
      <p:sp>
        <p:nvSpPr>
          <p:cNvPr id="21507" name="Text Placeholder 2"/>
          <p:cNvSpPr>
            <a:spLocks noGrp="1"/>
          </p:cNvSpPr>
          <p:nvPr>
            <p:ph type="subTitle" idx="1"/>
          </p:nvPr>
        </p:nvSpPr>
        <p:spPr>
          <a:xfrm>
            <a:off x="685800" y="3451225"/>
            <a:ext cx="7772400" cy="1200150"/>
          </a:xfrm>
        </p:spPr>
        <p:txBody>
          <a:bodyPr/>
          <a:lstStyle>
            <a:lvl1pPr marL="0" indent="0">
              <a:buFontTx/>
              <a:buNone/>
              <a:defRPr sz="2000" smtClean="0">
                <a:latin typeface="Trebuchet MS" pitchFamily="34" charset="0"/>
                <a:ea typeface="ＭＳ Ｐゴシック" pitchFamily="-64" charset="-128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5702300" y="6337300"/>
            <a:ext cx="3035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i="1" dirty="0" err="1" smtClean="0"/>
              <a:t>phpXperts</a:t>
            </a:r>
            <a:r>
              <a:rPr lang="en-US" b="1" i="1" dirty="0" smtClean="0"/>
              <a:t> - 09</a:t>
            </a:r>
            <a:endParaRPr lang="en-US" b="1" i="1" dirty="0"/>
          </a:p>
        </p:txBody>
      </p:sp>
      <p:pic>
        <p:nvPicPr>
          <p:cNvPr id="7" name="Picture 6" descr="logo.gi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6087487"/>
            <a:ext cx="1390650" cy="665737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>
            <a:normAutofit/>
          </a:bodyPr>
          <a:lstStyle>
            <a:lvl1pPr algn="l">
              <a:defRPr sz="2800" b="0" i="0" spc="0">
                <a:solidFill>
                  <a:srgbClr val="59AAF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76400"/>
            <a:ext cx="7772400" cy="1470025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146425"/>
            <a:ext cx="7772400" cy="1752600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68362"/>
          </a:xfrm>
        </p:spPr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925"/>
            <a:ext cx="8229600" cy="46783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762125"/>
            <a:ext cx="7772400" cy="1362075"/>
          </a:xfrm>
        </p:spPr>
        <p:txBody>
          <a:bodyPr anchor="b">
            <a:normAutofit/>
          </a:bodyPr>
          <a:lstStyle>
            <a:lvl1pPr algn="l">
              <a:defRPr sz="4000" b="0" i="0" kern="1200" cap="none" spc="0">
                <a:latin typeface="Trebuchet MS" pitchFamily="34" charset="0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124200"/>
            <a:ext cx="7772400" cy="1500187"/>
          </a:xfrm>
        </p:spPr>
        <p:txBody>
          <a:bodyPr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876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876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68362"/>
          </a:xfrm>
        </p:spPr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rgbClr val="59AAF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68362"/>
          </a:xfrm>
        </p:spPr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68362"/>
          </a:xfrm>
        </p:spPr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295400"/>
            <a:ext cx="5111750" cy="48307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95400"/>
            <a:ext cx="3008313" cy="48307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68362"/>
          </a:xfrm>
        </p:spPr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gi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5" name="Picture 4" descr="logo.gif"/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457200" y="6087487"/>
            <a:ext cx="1390650" cy="665737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5702300" y="6337300"/>
            <a:ext cx="3035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i="1" dirty="0" err="1" smtClean="0"/>
              <a:t>phpXperts</a:t>
            </a:r>
            <a:r>
              <a:rPr lang="en-US" b="1" i="1" dirty="0" smtClean="0"/>
              <a:t> - 09</a:t>
            </a:r>
            <a:endParaRPr lang="en-US" b="1" i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2"/>
          </a:solidFill>
          <a:latin typeface="Trebuchet MS" pitchFamily="34" charset="0"/>
          <a:ea typeface="ＭＳ Ｐゴシック" pitchFamily="-106" charset="-128"/>
          <a:cs typeface="Arial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rebuchet MS" pitchFamily="34" charset="0"/>
          <a:ea typeface="ＭＳ Ｐゴシック" pitchFamily="-106" charset="-128"/>
          <a:cs typeface="Arial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rebuchet MS" pitchFamily="34" charset="0"/>
          <a:ea typeface="ＭＳ Ｐゴシック" pitchFamily="-106" charset="-128"/>
          <a:cs typeface="Arial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rebuchet MS" pitchFamily="34" charset="0"/>
          <a:ea typeface="ＭＳ Ｐゴシック" pitchFamily="-106" charset="-128"/>
          <a:cs typeface="Arial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rebuchet MS" pitchFamily="34" charset="0"/>
          <a:ea typeface="ＭＳ Ｐゴシック" pitchFamily="-106" charset="-128"/>
          <a:cs typeface="Arial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Arial" pitchFamily="-106" charset="0"/>
          <a:ea typeface="ＭＳ Ｐゴシック" pitchFamily="-106" charset="-128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Arial" pitchFamily="-106" charset="0"/>
          <a:ea typeface="ＭＳ Ｐゴシック" pitchFamily="-106" charset="-128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Arial" pitchFamily="-106" charset="0"/>
          <a:ea typeface="ＭＳ Ｐゴシック" pitchFamily="-106" charset="-128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Arial" pitchFamily="-106" charset="0"/>
          <a:ea typeface="ＭＳ Ｐゴシック" pitchFamily="-106" charset="-128"/>
        </a:defRPr>
      </a:lvl9pPr>
    </p:titleStyle>
    <p:bodyStyle>
      <a:lvl1pPr marL="342900" indent="-342900" algn="l" defTabSz="457200" rtl="0" eaLnBrk="0" fontAlgn="base" hangingPunct="0">
        <a:spcBef>
          <a:spcPct val="40000"/>
        </a:spcBef>
        <a:spcAft>
          <a:spcPct val="0"/>
        </a:spcAft>
        <a:buSzPct val="75000"/>
        <a:buBlip>
          <a:blip r:embed="rId18"/>
        </a:buBlip>
        <a:defRPr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defTabSz="457200" rtl="0" eaLnBrk="0" fontAlgn="base" hangingPunct="0">
        <a:spcBef>
          <a:spcPct val="4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defTabSz="457200" rtl="0" eaLnBrk="0" fontAlgn="base" hangingPunct="0">
        <a:spcBef>
          <a:spcPct val="40000"/>
        </a:spcBef>
        <a:spcAft>
          <a:spcPct val="0"/>
        </a:spcAft>
        <a:buSzPct val="75000"/>
        <a:buFont typeface="Wingdings" pitchFamily="2" charset="2"/>
        <a:buChar char="§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SzPct val="75000"/>
        <a:buBlip>
          <a:blip r:embed="rId18"/>
        </a:buBlip>
        <a:defRPr sz="2000" kern="1200">
          <a:solidFill>
            <a:srgbClr val="7F7F7F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SzPct val="75000"/>
        <a:buBlip>
          <a:blip r:embed="rId18"/>
        </a:buBlip>
        <a:defRPr sz="2000" kern="1200">
          <a:solidFill>
            <a:srgbClr val="7F7F7F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hyperlink" Target="http://docs.jquery.com/Sites_Using_jQuery" TargetMode="External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jquery.com/Downloading_jQuery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 &amp; jQuery Development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077" y="1344125"/>
            <a:ext cx="4571999" cy="331579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93431" y="5800664"/>
            <a:ext cx="776360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© </a:t>
            </a:r>
            <a:r>
              <a:rPr lang="en-US" sz="2000" dirty="0" smtClean="0"/>
              <a:t>2018/2019 </a:t>
            </a:r>
            <a:r>
              <a:rPr lang="en-US" sz="2000" dirty="0" err="1"/>
              <a:t>Seavus</a:t>
            </a:r>
            <a:r>
              <a:rPr lang="en-US" sz="2000" dirty="0"/>
              <a:t> Education &amp; Development Center</a:t>
            </a:r>
          </a:p>
        </p:txBody>
      </p:sp>
    </p:spTree>
    <p:extLst>
      <p:ext uri="{BB962C8B-B14F-4D97-AF65-F5344CB8AC3E}">
        <p14:creationId xmlns:p14="http://schemas.microsoft.com/office/powerpoint/2010/main" val="36670064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Embed in you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&lt;html&gt; 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&lt;head&gt; 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&lt;script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=“</a:t>
            </a:r>
            <a:r>
              <a:rPr lang="en-US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path/to/</a:t>
            </a:r>
            <a:r>
              <a:rPr lang="en-US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jquery-x.x.js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"&gt;&lt;/script&gt; 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&lt;/head&gt; 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&lt;body&gt; … &lt;/body&gt; 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&lt;/html&gt;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Embed in you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&lt;html&gt; 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&lt;head&gt; 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&lt;script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path/to/</a:t>
            </a:r>
            <a:r>
              <a:rPr lang="en-US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jquery-x.x.js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"&gt;&lt;/script&gt; 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&lt;script&gt; 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$(document).ready(function(){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	// Start here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}); 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&lt;/script&gt; 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&lt;/head&gt; 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&lt;body&gt; … &lt;/body&gt; 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&lt;/html&gt;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4"/>
          <p:cNvSpPr>
            <a:spLocks noGrp="1"/>
          </p:cNvSpPr>
          <p:nvPr>
            <p:ph type="ctrTitle"/>
          </p:nvPr>
        </p:nvSpPr>
        <p:spPr>
          <a:xfrm>
            <a:off x="774700" y="1965325"/>
            <a:ext cx="7772400" cy="1025525"/>
          </a:xfrm>
        </p:spPr>
        <p:txBody>
          <a:bodyPr anchor="ctr"/>
          <a:lstStyle/>
          <a:p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b="1" dirty="0" smtClean="0">
                <a:solidFill>
                  <a:srgbClr val="C00000"/>
                </a:solidFill>
              </a:rPr>
              <a:t>$(“div”).</a:t>
            </a:r>
            <a:r>
              <a:rPr lang="en-US" sz="4000" b="1" dirty="0" err="1" smtClean="0">
                <a:solidFill>
                  <a:srgbClr val="00B0FF"/>
                </a:solidFill>
              </a:rPr>
              <a:t>addClass</a:t>
            </a:r>
            <a:r>
              <a:rPr lang="en-US" sz="4000" b="1" dirty="0" smtClean="0">
                <a:solidFill>
                  <a:srgbClr val="00B0FF"/>
                </a:solidFill>
              </a:rPr>
              <a:t>(“xyz”);</a:t>
            </a:r>
            <a:br>
              <a:rPr lang="en-US" sz="4000" b="1" dirty="0" smtClean="0">
                <a:solidFill>
                  <a:srgbClr val="00B0FF"/>
                </a:solidFill>
              </a:rPr>
            </a:br>
            <a:endParaRPr lang="en-US" sz="4000" b="1" dirty="0" smtClean="0">
              <a:effectLst>
                <a:outerShdw blurRad="38100" dist="38100" dir="2700000" algn="tl">
                  <a:srgbClr val="C0C0C0"/>
                </a:outerShdw>
              </a:effectLst>
              <a:ea typeface="ＭＳ Ｐゴシック" pitchFamily="-64" charset="-128"/>
              <a:cs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0500" y="1384300"/>
            <a:ext cx="378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Find Some Elements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933700" y="3771900"/>
            <a:ext cx="477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Do something with them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 rot="5400000">
            <a:off x="1689099" y="986308"/>
            <a:ext cx="6604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0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{</a:t>
            </a:r>
            <a:endParaRPr lang="en-US" sz="15000" dirty="0">
              <a:solidFill>
                <a:srgbClr val="FF0000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9" name="TextBox 8"/>
          <p:cNvSpPr txBox="1"/>
          <p:nvPr/>
        </p:nvSpPr>
        <p:spPr>
          <a:xfrm rot="5400000">
            <a:off x="4778285" y="2180109"/>
            <a:ext cx="6604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0" dirty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06600" y="4673600"/>
            <a:ext cx="2201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jQuery Object</a:t>
            </a:r>
            <a:endParaRPr lang="en-US" b="1" dirty="0">
              <a:solidFill>
                <a:srgbClr val="7030A0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rot="16200000" flipV="1">
            <a:off x="977900" y="3175000"/>
            <a:ext cx="1562100" cy="13335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1"/>
          <p:cNvSpPr txBox="1">
            <a:spLocks/>
          </p:cNvSpPr>
          <p:nvPr/>
        </p:nvSpPr>
        <p:spPr bwMode="auto">
          <a:xfrm>
            <a:off x="457200" y="228600"/>
            <a:ext cx="8229600" cy="8683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 algn="l" eaLnBrk="0" hangingPunct="0"/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jQuery philosophy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rebuchet MS" pitchFamily="34" charset="0"/>
              <a:ea typeface="ＭＳ Ｐゴシック" pitchFamily="-106" charset="-128"/>
              <a:cs typeface="Arial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5600" y="0"/>
            <a:ext cx="7772400" cy="787400"/>
          </a:xfrm>
        </p:spPr>
        <p:txBody>
          <a:bodyPr/>
          <a:lstStyle/>
          <a:p>
            <a:r>
              <a:rPr lang="en-US" dirty="0" smtClean="0"/>
              <a:t>A Basic Example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120900"/>
            <a:ext cx="7772400" cy="36703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&lt;body&gt; </a:t>
            </a:r>
          </a:p>
          <a:p>
            <a:pPr>
              <a:spcBef>
                <a:spcPts val="0"/>
              </a:spcBef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&lt;div&gt;</a:t>
            </a:r>
          </a:p>
          <a:p>
            <a:pPr>
              <a:spcBef>
                <a:spcPts val="0"/>
              </a:spcBef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	&lt;p&gt;I m a paragraph 1&lt;/p&gt; </a:t>
            </a:r>
          </a:p>
          <a:p>
            <a:pPr>
              <a:spcBef>
                <a:spcPts val="0"/>
              </a:spcBef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	&lt;p&gt;I m a paragraph 2&lt;/p&gt; </a:t>
            </a:r>
          </a:p>
          <a:p>
            <a:pPr>
              <a:spcBef>
                <a:spcPts val="0"/>
              </a:spcBef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&lt;/div&gt;</a:t>
            </a:r>
          </a:p>
          <a:p>
            <a:pPr>
              <a:spcBef>
                <a:spcPts val="0"/>
              </a:spcBef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&lt;p&gt;I m another paragraph&lt;/p&gt; </a:t>
            </a:r>
          </a:p>
          <a:p>
            <a:pPr>
              <a:spcBef>
                <a:spcPts val="0"/>
              </a:spcBef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&lt;/body&gt;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5600" y="0"/>
            <a:ext cx="7772400" cy="787400"/>
          </a:xfrm>
        </p:spPr>
        <p:txBody>
          <a:bodyPr/>
          <a:lstStyle/>
          <a:p>
            <a:r>
              <a:rPr lang="en-US" dirty="0" smtClean="0"/>
              <a:t>A Basic Example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120900"/>
            <a:ext cx="7772400" cy="36703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&lt;body&gt; </a:t>
            </a:r>
          </a:p>
          <a:p>
            <a:pPr>
              <a:spcBef>
                <a:spcPts val="0"/>
              </a:spcBef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&lt;div&gt;</a:t>
            </a:r>
          </a:p>
          <a:p>
            <a:pPr>
              <a:spcBef>
                <a:spcPts val="0"/>
              </a:spcBef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&lt;p&gt;I m a paragraph 1&lt;/p&gt; </a:t>
            </a:r>
          </a:p>
          <a:p>
            <a:pPr>
              <a:spcBef>
                <a:spcPts val="0"/>
              </a:spcBef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&lt;p&gt;I m a paragraph 2&lt;/p&gt; </a:t>
            </a:r>
          </a:p>
          <a:p>
            <a:pPr>
              <a:spcBef>
                <a:spcPts val="0"/>
              </a:spcBef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&lt;/div&gt;</a:t>
            </a:r>
          </a:p>
          <a:p>
            <a:pPr>
              <a:spcBef>
                <a:spcPts val="0"/>
              </a:spcBef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&lt;p&gt;I m another paragraph&lt;/p&gt; </a:t>
            </a:r>
          </a:p>
          <a:p>
            <a:pPr>
              <a:spcBef>
                <a:spcPts val="0"/>
              </a:spcBef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&lt;/body&gt;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8000" y="952500"/>
            <a:ext cx="4356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/>
              <a:t>Select all paragraphs.  </a:t>
            </a:r>
          </a:p>
          <a:p>
            <a:pPr algn="l"/>
            <a:r>
              <a:rPr lang="en-US" b="1" dirty="0" smtClean="0"/>
              <a:t>$(“p”)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5600" y="0"/>
            <a:ext cx="7772400" cy="787400"/>
          </a:xfrm>
        </p:spPr>
        <p:txBody>
          <a:bodyPr/>
          <a:lstStyle/>
          <a:p>
            <a:r>
              <a:rPr lang="en-US" dirty="0" smtClean="0"/>
              <a:t>A Basic Example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120900"/>
            <a:ext cx="8255000" cy="36703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&lt;body&gt; </a:t>
            </a:r>
          </a:p>
          <a:p>
            <a:pPr>
              <a:spcBef>
                <a:spcPts val="0"/>
              </a:spcBef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&lt;div&gt;</a:t>
            </a:r>
          </a:p>
          <a:p>
            <a:pPr>
              <a:spcBef>
                <a:spcPts val="0"/>
              </a:spcBef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&lt;p class=“red”&gt;I m a paragraph -1&lt;/p&gt; </a:t>
            </a:r>
          </a:p>
          <a:p>
            <a:pPr>
              <a:spcBef>
                <a:spcPts val="0"/>
              </a:spcBef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&lt;p class=“red”&gt;I m a paragraph -2&lt;/p&gt; </a:t>
            </a:r>
          </a:p>
          <a:p>
            <a:pPr>
              <a:spcBef>
                <a:spcPts val="0"/>
              </a:spcBef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&lt;/div&gt;</a:t>
            </a:r>
          </a:p>
          <a:p>
            <a:pPr>
              <a:spcBef>
                <a:spcPts val="0"/>
              </a:spcBef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&lt;p class=“red”&gt;I m another paragraph&lt;/p&gt; </a:t>
            </a:r>
          </a:p>
          <a:p>
            <a:pPr>
              <a:spcBef>
                <a:spcPts val="0"/>
              </a:spcBef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&lt;/body&gt;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8000" y="952500"/>
            <a:ext cx="8369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/>
              <a:t>Select all paragraphs. Add a class to them.</a:t>
            </a:r>
          </a:p>
          <a:p>
            <a:pPr algn="l"/>
            <a:r>
              <a:rPr lang="en-US" b="1" dirty="0" smtClean="0"/>
              <a:t>$(“p”).</a:t>
            </a:r>
            <a:r>
              <a:rPr lang="en-US" b="1" dirty="0" err="1" smtClean="0"/>
              <a:t>addClass</a:t>
            </a:r>
            <a:r>
              <a:rPr lang="en-US" b="1" dirty="0" smtClean="0"/>
              <a:t>(“red”);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Selector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             Just pass a </a:t>
            </a:r>
            <a:r>
              <a:rPr lang="en-US" b="1" dirty="0" smtClean="0">
                <a:solidFill>
                  <a:srgbClr val="C00000"/>
                </a:solidFill>
              </a:rPr>
              <a:t>selector</a:t>
            </a:r>
            <a:r>
              <a:rPr lang="en-US" dirty="0" smtClean="0"/>
              <a:t> to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$()</a:t>
            </a:r>
          </a:p>
          <a:p>
            <a:pPr algn="ctr">
              <a:buNone/>
            </a:pPr>
            <a:r>
              <a:rPr lang="en-US" dirty="0" smtClean="0"/>
              <a:t>                        What is </a:t>
            </a:r>
            <a:r>
              <a:rPr lang="en-US" sz="3600" b="1" dirty="0" smtClean="0">
                <a:solidFill>
                  <a:srgbClr val="C00000"/>
                </a:solidFill>
              </a:rPr>
              <a:t>selector?</a:t>
            </a:r>
          </a:p>
          <a:p>
            <a:pPr>
              <a:buNone/>
            </a:pPr>
            <a:endParaRPr lang="en-US" sz="3600" b="1" dirty="0" smtClean="0">
              <a:solidFill>
                <a:srgbClr val="C00000"/>
              </a:solidFill>
            </a:endParaRPr>
          </a:p>
          <a:p>
            <a:pPr algn="ctr">
              <a:buNone/>
            </a:pPr>
            <a:r>
              <a:rPr lang="en-US" sz="3600" b="1" dirty="0" smtClean="0"/>
              <a:t>Use any CSS selector </a:t>
            </a:r>
            <a:endParaRPr 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Selector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02825"/>
            <a:ext cx="8229600" cy="487875"/>
          </a:xfrm>
        </p:spPr>
        <p:txBody>
          <a:bodyPr/>
          <a:lstStyle/>
          <a:p>
            <a:pPr algn="ctr">
              <a:buNone/>
            </a:pPr>
            <a:r>
              <a:rPr lang="en-US" b="1" dirty="0" smtClean="0"/>
              <a:t>Think about your simplest </a:t>
            </a:r>
            <a:r>
              <a:rPr lang="en-US" b="1" dirty="0" err="1" smtClean="0"/>
              <a:t>css</a:t>
            </a:r>
            <a:r>
              <a:rPr lang="en-US" b="1" dirty="0" smtClean="0"/>
              <a:t> file.</a:t>
            </a:r>
          </a:p>
          <a:p>
            <a:pPr algn="ctr">
              <a:buNone/>
            </a:pPr>
            <a:endParaRPr lang="en-US" b="1" dirty="0" smtClean="0"/>
          </a:p>
          <a:p>
            <a:pPr algn="ctr">
              <a:buNone/>
            </a:pPr>
            <a:endParaRPr lang="en-US" b="1" dirty="0" smtClean="0"/>
          </a:p>
          <a:p>
            <a:pPr algn="ctr">
              <a:buNone/>
            </a:pP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44500" y="1854200"/>
            <a:ext cx="82677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/>
              <a:t>#header{</a:t>
            </a:r>
          </a:p>
          <a:p>
            <a:pPr algn="l"/>
            <a:r>
              <a:rPr lang="en-US" dirty="0" smtClean="0"/>
              <a:t>	margin : 0 auto;</a:t>
            </a:r>
          </a:p>
          <a:p>
            <a:pPr algn="l"/>
            <a:r>
              <a:rPr lang="en-US" dirty="0" smtClean="0"/>
              <a:t>}</a:t>
            </a:r>
          </a:p>
          <a:p>
            <a:pPr algn="l"/>
            <a:r>
              <a:rPr lang="en-US" dirty="0" smtClean="0"/>
              <a:t>div{</a:t>
            </a:r>
          </a:p>
          <a:p>
            <a:pPr algn="l"/>
            <a:r>
              <a:rPr lang="en-US" dirty="0" smtClean="0"/>
              <a:t>	margin : 0px;</a:t>
            </a:r>
          </a:p>
          <a:p>
            <a:pPr algn="l"/>
            <a:r>
              <a:rPr lang="en-US" dirty="0" smtClean="0"/>
              <a:t>	padding : 0px</a:t>
            </a:r>
          </a:p>
          <a:p>
            <a:pPr algn="l"/>
            <a:r>
              <a:rPr lang="en-US" dirty="0" smtClean="0"/>
              <a:t>}</a:t>
            </a:r>
          </a:p>
          <a:p>
            <a:pPr algn="l"/>
            <a:r>
              <a:rPr lang="en-US" dirty="0" err="1" smtClean="0"/>
              <a:t>ul.menu</a:t>
            </a:r>
            <a:r>
              <a:rPr lang="en-US" dirty="0" smtClean="0"/>
              <a:t> </a:t>
            </a:r>
            <a:r>
              <a:rPr lang="en-US" dirty="0" err="1" smtClean="0"/>
              <a:t>li</a:t>
            </a:r>
            <a:r>
              <a:rPr lang="en-US" dirty="0" smtClean="0"/>
              <a:t>{</a:t>
            </a:r>
          </a:p>
          <a:p>
            <a:pPr algn="l"/>
            <a:r>
              <a:rPr lang="en-US" dirty="0" smtClean="0"/>
              <a:t>	…..</a:t>
            </a:r>
          </a:p>
          <a:p>
            <a:pPr algn="l"/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Selector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02825"/>
            <a:ext cx="8229600" cy="487875"/>
          </a:xfrm>
        </p:spPr>
        <p:txBody>
          <a:bodyPr/>
          <a:lstStyle/>
          <a:p>
            <a:pPr algn="ctr">
              <a:buNone/>
            </a:pPr>
            <a:r>
              <a:rPr lang="en-US" dirty="0" smtClean="0"/>
              <a:t>The </a:t>
            </a:r>
            <a:r>
              <a:rPr lang="en-US" b="1" dirty="0" smtClean="0">
                <a:solidFill>
                  <a:srgbClr val="FF0000"/>
                </a:solidFill>
              </a:rPr>
              <a:t>red</a:t>
            </a:r>
            <a:r>
              <a:rPr lang="en-US" dirty="0" smtClean="0"/>
              <a:t> colored items are </a:t>
            </a:r>
            <a:r>
              <a:rPr lang="en-US" b="1" dirty="0" smtClean="0">
                <a:solidFill>
                  <a:srgbClr val="C00000"/>
                </a:solidFill>
              </a:rPr>
              <a:t>selectors</a:t>
            </a:r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44500" y="1854200"/>
            <a:ext cx="82677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solidFill>
                  <a:srgbClr val="FF0000"/>
                </a:solidFill>
              </a:rPr>
              <a:t>#header</a:t>
            </a:r>
            <a:r>
              <a:rPr lang="en-US" dirty="0" smtClean="0"/>
              <a:t>{</a:t>
            </a:r>
          </a:p>
          <a:p>
            <a:pPr algn="l"/>
            <a:r>
              <a:rPr lang="en-US" dirty="0" smtClean="0"/>
              <a:t>	margin : 0 auto;</a:t>
            </a:r>
          </a:p>
          <a:p>
            <a:pPr algn="l"/>
            <a:r>
              <a:rPr lang="en-US" dirty="0" smtClean="0"/>
              <a:t>}</a:t>
            </a:r>
          </a:p>
          <a:p>
            <a:pPr algn="l"/>
            <a:r>
              <a:rPr lang="en-US" dirty="0" smtClean="0">
                <a:solidFill>
                  <a:srgbClr val="FF0000"/>
                </a:solidFill>
              </a:rPr>
              <a:t>div</a:t>
            </a:r>
            <a:r>
              <a:rPr lang="en-US" dirty="0" smtClean="0"/>
              <a:t>{</a:t>
            </a:r>
          </a:p>
          <a:p>
            <a:pPr algn="l"/>
            <a:r>
              <a:rPr lang="en-US" dirty="0" smtClean="0"/>
              <a:t>	margin : 0px;</a:t>
            </a:r>
          </a:p>
          <a:p>
            <a:pPr algn="l"/>
            <a:r>
              <a:rPr lang="en-US" dirty="0" smtClean="0"/>
              <a:t>	padding : 0px</a:t>
            </a:r>
          </a:p>
          <a:p>
            <a:pPr algn="l"/>
            <a:r>
              <a:rPr lang="en-US" dirty="0" smtClean="0"/>
              <a:t>}</a:t>
            </a:r>
          </a:p>
          <a:p>
            <a:pPr algn="l"/>
            <a:r>
              <a:rPr lang="en-US" dirty="0" err="1" smtClean="0">
                <a:solidFill>
                  <a:srgbClr val="FF0000"/>
                </a:solidFill>
              </a:rPr>
              <a:t>ul.menu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li</a:t>
            </a:r>
            <a:r>
              <a:rPr lang="en-US" dirty="0" smtClean="0"/>
              <a:t>{</a:t>
            </a:r>
          </a:p>
          <a:p>
            <a:pPr algn="l"/>
            <a:r>
              <a:rPr lang="en-US" dirty="0" smtClean="0"/>
              <a:t>	…..</a:t>
            </a:r>
          </a:p>
          <a:p>
            <a:pPr algn="l"/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Selector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6025"/>
            <a:ext cx="8229600" cy="4678363"/>
          </a:xfrm>
        </p:spPr>
        <p:txBody>
          <a:bodyPr/>
          <a:lstStyle/>
          <a:p>
            <a:r>
              <a:rPr lang="en-US" dirty="0" smtClean="0"/>
              <a:t>Selecting By Id</a:t>
            </a:r>
          </a:p>
          <a:p>
            <a:pPr lvl="1"/>
            <a:r>
              <a:rPr lang="en-US" dirty="0" smtClean="0"/>
              <a:t>$(“#header”)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57200" y="1086925"/>
            <a:ext cx="8229600" cy="487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ctr" defTabSz="457200" rtl="0" eaLnBrk="0" fontAlgn="base" latinLnBrk="0" hangingPunct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Tx/>
              <a:buSzPct val="75000"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Selecting using selectors</a:t>
            </a:r>
          </a:p>
          <a:p>
            <a:pPr marL="342900" marR="0" lvl="0" indent="-342900" algn="ctr" defTabSz="457200" rtl="0" eaLnBrk="0" fontAlgn="base" latinLnBrk="0" hangingPunct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Tx/>
              <a:buSzPct val="75000"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marR="0" lvl="0" indent="-342900" algn="ctr" defTabSz="457200" rtl="0" eaLnBrk="0" fontAlgn="base" latinLnBrk="0" hangingPunct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Tx/>
              <a:buSzPct val="75000"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marR="0" lvl="0" indent="-342900" algn="ctr" defTabSz="457200" rtl="0" eaLnBrk="0" fontAlgn="base" latinLnBrk="0" hangingPunct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Tx/>
              <a:buSzPct val="75000"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68363"/>
          </a:xfrm>
        </p:spPr>
        <p:txBody>
          <a:bodyPr/>
          <a:lstStyle/>
          <a:p>
            <a:pPr>
              <a:defRPr/>
            </a:pPr>
            <a:r>
              <a:rPr 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-64" charset="-128"/>
                <a:cs typeface="Arial" charset="0"/>
              </a:rPr>
              <a:t>What is jQuery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457200" y="1341438"/>
            <a:ext cx="8229600" cy="4678362"/>
          </a:xfrm>
        </p:spPr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Library</a:t>
            </a:r>
          </a:p>
          <a:p>
            <a:r>
              <a:rPr lang="en-US" dirty="0" smtClean="0"/>
              <a:t>Fast and concise</a:t>
            </a:r>
          </a:p>
          <a:p>
            <a:r>
              <a:rPr lang="en-US" dirty="0" smtClean="0"/>
              <a:t>Simplifies the interaction between HTML and JavaScript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Selector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6025"/>
            <a:ext cx="8229600" cy="4678363"/>
          </a:xfrm>
        </p:spPr>
        <p:txBody>
          <a:bodyPr/>
          <a:lstStyle/>
          <a:p>
            <a:r>
              <a:rPr lang="en-US" dirty="0" smtClean="0"/>
              <a:t>Selecting By Id</a:t>
            </a:r>
          </a:p>
          <a:p>
            <a:pPr lvl="1"/>
            <a:r>
              <a:rPr lang="en-US" dirty="0" smtClean="0"/>
              <a:t>$(“#header”)</a:t>
            </a:r>
          </a:p>
          <a:p>
            <a:r>
              <a:rPr lang="en-US" dirty="0" smtClean="0"/>
              <a:t>Selecting By Class</a:t>
            </a:r>
          </a:p>
          <a:p>
            <a:pPr lvl="1"/>
            <a:r>
              <a:rPr lang="en-US" dirty="0" smtClean="0"/>
              <a:t>$(“.updated”)</a:t>
            </a:r>
            <a:br>
              <a:rPr lang="en-US" dirty="0" smtClean="0"/>
            </a:br>
            <a:r>
              <a:rPr lang="en-US" dirty="0" smtClean="0"/>
              <a:t>		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57200" y="1086925"/>
            <a:ext cx="8229600" cy="487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ctr" defTabSz="457200" rtl="0" eaLnBrk="0" fontAlgn="base" latinLnBrk="0" hangingPunct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Tx/>
              <a:buSzPct val="75000"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Selecting using selectors</a:t>
            </a:r>
          </a:p>
          <a:p>
            <a:pPr marL="342900" marR="0" lvl="0" indent="-342900" algn="ctr" defTabSz="457200" rtl="0" eaLnBrk="0" fontAlgn="base" latinLnBrk="0" hangingPunct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Tx/>
              <a:buSzPct val="75000"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marR="0" lvl="0" indent="-342900" algn="ctr" defTabSz="457200" rtl="0" eaLnBrk="0" fontAlgn="base" latinLnBrk="0" hangingPunct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Tx/>
              <a:buSzPct val="75000"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marR="0" lvl="0" indent="-342900" algn="ctr" defTabSz="457200" rtl="0" eaLnBrk="0" fontAlgn="base" latinLnBrk="0" hangingPunct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Tx/>
              <a:buSzPct val="75000"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Selector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6025"/>
            <a:ext cx="8229600" cy="4678363"/>
          </a:xfrm>
        </p:spPr>
        <p:txBody>
          <a:bodyPr/>
          <a:lstStyle/>
          <a:p>
            <a:r>
              <a:rPr lang="en-US" dirty="0" smtClean="0"/>
              <a:t>Selecting By Id</a:t>
            </a:r>
          </a:p>
          <a:p>
            <a:pPr lvl="1"/>
            <a:r>
              <a:rPr lang="en-US" dirty="0" smtClean="0"/>
              <a:t>$(“#header”)</a:t>
            </a:r>
          </a:p>
          <a:p>
            <a:r>
              <a:rPr lang="en-US" dirty="0" smtClean="0"/>
              <a:t>Selecting By Class</a:t>
            </a:r>
          </a:p>
          <a:p>
            <a:pPr lvl="1"/>
            <a:r>
              <a:rPr lang="en-US" dirty="0" smtClean="0"/>
              <a:t>$(“.updated”)</a:t>
            </a:r>
          </a:p>
          <a:p>
            <a:r>
              <a:rPr lang="en-US" dirty="0" smtClean="0"/>
              <a:t>Selecting by tag name</a:t>
            </a:r>
          </a:p>
          <a:p>
            <a:pPr lvl="1"/>
            <a:r>
              <a:rPr lang="en-US" dirty="0" smtClean="0"/>
              <a:t>$(“table”) 		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57200" y="1086925"/>
            <a:ext cx="8229600" cy="487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ctr" defTabSz="457200" rtl="0" eaLnBrk="0" fontAlgn="base" latinLnBrk="0" hangingPunct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Tx/>
              <a:buSzPct val="75000"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Selecting using selectors</a:t>
            </a:r>
          </a:p>
          <a:p>
            <a:pPr marL="342900" marR="0" lvl="0" indent="-342900" algn="ctr" defTabSz="457200" rtl="0" eaLnBrk="0" fontAlgn="base" latinLnBrk="0" hangingPunct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Tx/>
              <a:buSzPct val="75000"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marR="0" lvl="0" indent="-342900" algn="ctr" defTabSz="457200" rtl="0" eaLnBrk="0" fontAlgn="base" latinLnBrk="0" hangingPunct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Tx/>
              <a:buSzPct val="75000"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marR="0" lvl="0" indent="-342900" algn="ctr" defTabSz="457200" rtl="0" eaLnBrk="0" fontAlgn="base" latinLnBrk="0" hangingPunct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Tx/>
              <a:buSzPct val="75000"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Selector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6025"/>
            <a:ext cx="8229600" cy="4678363"/>
          </a:xfrm>
        </p:spPr>
        <p:txBody>
          <a:bodyPr/>
          <a:lstStyle/>
          <a:p>
            <a:r>
              <a:rPr lang="en-US" dirty="0" smtClean="0"/>
              <a:t>Selecting By Id</a:t>
            </a:r>
          </a:p>
          <a:p>
            <a:pPr lvl="1"/>
            <a:r>
              <a:rPr lang="en-US" dirty="0" smtClean="0"/>
              <a:t>$(“#header”)</a:t>
            </a:r>
          </a:p>
          <a:p>
            <a:r>
              <a:rPr lang="en-US" dirty="0" smtClean="0"/>
              <a:t>Selecting By Class</a:t>
            </a:r>
          </a:p>
          <a:p>
            <a:pPr lvl="1"/>
            <a:r>
              <a:rPr lang="en-US" dirty="0" smtClean="0"/>
              <a:t>$(“.updated”)</a:t>
            </a:r>
          </a:p>
          <a:p>
            <a:r>
              <a:rPr lang="en-US" dirty="0" smtClean="0"/>
              <a:t>Selecting by tag name</a:t>
            </a:r>
          </a:p>
          <a:p>
            <a:pPr lvl="1"/>
            <a:r>
              <a:rPr lang="en-US" dirty="0" smtClean="0"/>
              <a:t>$(“table”)</a:t>
            </a:r>
          </a:p>
          <a:p>
            <a:r>
              <a:rPr lang="en-US" dirty="0" smtClean="0"/>
              <a:t>Combine them</a:t>
            </a:r>
          </a:p>
          <a:p>
            <a:pPr lvl="1"/>
            <a:r>
              <a:rPr lang="en-US" dirty="0" smtClean="0"/>
              <a:t>$(“</a:t>
            </a:r>
            <a:r>
              <a:rPr lang="en-US" dirty="0" err="1" smtClean="0"/>
              <a:t>table.user</a:t>
            </a:r>
            <a:r>
              <a:rPr lang="en-US" dirty="0" smtClean="0"/>
              <a:t>-list”)</a:t>
            </a:r>
          </a:p>
          <a:p>
            <a:pPr lvl="1"/>
            <a:r>
              <a:rPr lang="en-US" dirty="0" smtClean="0"/>
              <a:t>$(“#footer </a:t>
            </a:r>
            <a:r>
              <a:rPr lang="en-US" dirty="0" err="1" smtClean="0"/>
              <a:t>ul.menu</a:t>
            </a:r>
            <a:r>
              <a:rPr lang="en-US" dirty="0" smtClean="0"/>
              <a:t> </a:t>
            </a:r>
            <a:r>
              <a:rPr lang="en-US" dirty="0" err="1" smtClean="0"/>
              <a:t>li</a:t>
            </a:r>
            <a:r>
              <a:rPr lang="en-US" dirty="0" smtClean="0"/>
              <a:t>”)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57200" y="1086925"/>
            <a:ext cx="8229600" cy="487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ctr" defTabSz="457200" rtl="0" eaLnBrk="0" fontAlgn="base" latinLnBrk="0" hangingPunct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Tx/>
              <a:buSzPct val="75000"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Selecting using selectors</a:t>
            </a:r>
          </a:p>
          <a:p>
            <a:pPr marL="342900" marR="0" lvl="0" indent="-342900" algn="ctr" defTabSz="457200" rtl="0" eaLnBrk="0" fontAlgn="base" latinLnBrk="0" hangingPunct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Tx/>
              <a:buSzPct val="75000"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marR="0" lvl="0" indent="-342900" algn="ctr" defTabSz="457200" rtl="0" eaLnBrk="0" fontAlgn="base" latinLnBrk="0" hangingPunct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Tx/>
              <a:buSzPct val="75000"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marR="0" lvl="0" indent="-342900" algn="ctr" defTabSz="457200" rtl="0" eaLnBrk="0" fontAlgn="base" latinLnBrk="0" hangingPunct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Tx/>
              <a:buSzPct val="75000"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Selector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This is my page</a:t>
            </a:r>
          </a:p>
          <a:p>
            <a:pPr>
              <a:spcBef>
                <a:spcPts val="0"/>
              </a:spcBef>
              <a:buNone/>
            </a:pPr>
            <a:endParaRPr lang="en-US" dirty="0" smtClean="0">
              <a:solidFill>
                <a:schemeClr val="tx2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endParaRPr lang="en-US" dirty="0" smtClean="0">
              <a:solidFill>
                <a:schemeClr val="tx2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&lt;body&gt; 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&lt;div id=“header”&gt;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		&lt;span id=“logo”&gt;Logo here…&lt;/span&gt;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		&lt;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ul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class=“menu”&gt;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			&lt;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li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&gt;user name&lt;/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li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&gt;					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			…..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			&lt;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li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&gt;logout&lt;/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li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		&lt;/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ul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&lt;/div&gt;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	……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&lt;/body&gt;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Selector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$(“#header”)</a:t>
            </a:r>
          </a:p>
          <a:p>
            <a:pPr>
              <a:spcBef>
                <a:spcPts val="0"/>
              </a:spcBef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&lt;body&gt; 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&lt;div id=“header”&gt;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	&lt;span id=“logo”&gt;Logo here…&lt;/span&gt;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	&lt;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ul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class=“menu”&gt;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		&lt;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&gt;user name&lt;/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					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		…..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		&lt;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&gt;logout&lt;/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	&lt;/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ul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&lt;/div&gt;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……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&lt;/body&gt;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Selector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$(“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ul.menu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”)</a:t>
            </a:r>
          </a:p>
          <a:p>
            <a:pPr>
              <a:spcBef>
                <a:spcPts val="0"/>
              </a:spcBef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&lt;body&gt; 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&lt;div id=“header”&gt;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		&lt;span id=“logo”&gt;Logo here…&lt;/span&gt;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ul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class=“menu”&gt;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		&lt;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&gt;user name&lt;/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					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		…..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		&lt;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&gt;logout&lt;/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	&lt;/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ul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&lt;/div&gt;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……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&lt;/body&gt;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Selector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$(“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ul.menu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li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”)</a:t>
            </a:r>
          </a:p>
          <a:p>
            <a:pPr>
              <a:spcBef>
                <a:spcPts val="0"/>
              </a:spcBef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&lt;body&gt; 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&lt;div id=“header”&gt;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		&lt;span id=“logo”&gt;Logo here…&lt;/span&gt;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		&lt;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ul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class=“menu”&gt;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	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&gt;user name&lt;/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					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		…..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		&lt;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&gt;logout&lt;/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		&lt;/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ul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&lt;/div&gt;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……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&lt;/body&gt;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 Manipulation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US" b="1" dirty="0" smtClean="0">
                <a:latin typeface="+mj-lt"/>
                <a:cs typeface="Courier New" pitchFamily="49" charset="0"/>
              </a:rPr>
              <a:t>Move all paragraphs in div with id “contents”</a:t>
            </a:r>
          </a:p>
          <a:p>
            <a:pPr>
              <a:spcBef>
                <a:spcPts val="0"/>
              </a:spcBef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$(“p”)</a:t>
            </a:r>
          </a:p>
          <a:p>
            <a:pPr>
              <a:spcBef>
                <a:spcPts val="0"/>
              </a:spcBef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&lt;body&gt; 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&lt;h1&gt;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jQuery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&lt;/h1&gt;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&lt;p&gt;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jQuery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is good&lt;/p&gt;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&lt;p&gt;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jQuery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is better&lt;/p&gt;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&lt;div id=“contents”&gt;&lt;/div&gt;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&lt;p&gt;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jQuery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is the best&lt;/p&gt;</a:t>
            </a:r>
          </a:p>
          <a:p>
            <a:pPr>
              <a:spcBef>
                <a:spcPts val="0"/>
              </a:spcBef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&lt;/body&gt;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 Manipulation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US" b="1" dirty="0" smtClean="0">
                <a:latin typeface="+mj-lt"/>
                <a:cs typeface="Courier New" pitchFamily="49" charset="0"/>
              </a:rPr>
              <a:t>Move all paragraphs in div with id “contents”</a:t>
            </a:r>
          </a:p>
          <a:p>
            <a:pPr>
              <a:spcBef>
                <a:spcPts val="0"/>
              </a:spcBef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$(“p”).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appendTo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(“#contents”);</a:t>
            </a:r>
          </a:p>
          <a:p>
            <a:pPr>
              <a:spcBef>
                <a:spcPts val="0"/>
              </a:spcBef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&lt;body&gt; 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&lt;h1&gt;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jQuery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&lt;/h1&gt;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&lt;div id=“contents”&gt;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&lt;p&gt;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jQuery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is good&lt;/p&gt;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	&lt;p&gt;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jQuery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is better&lt;/p&gt;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	&lt;p&gt;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jQuery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is the best&lt;/p&gt;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&lt;/div&gt;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&lt;/body&gt;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 Manipulation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US" b="1" dirty="0" smtClean="0">
                <a:latin typeface="+mj-lt"/>
                <a:cs typeface="Courier New" pitchFamily="49" charset="0"/>
              </a:rPr>
              <a:t>Move all paragraphs in div with id “contents”</a:t>
            </a:r>
          </a:p>
          <a:p>
            <a:pPr>
              <a:spcBef>
                <a:spcPts val="0"/>
              </a:spcBef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$(“p”).</a:t>
            </a:r>
            <a:r>
              <a:rPr lang="en-US" b="1" dirty="0" err="1" smtClean="0">
                <a:solidFill>
                  <a:schemeClr val="tx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appendTo</a:t>
            </a:r>
            <a:r>
              <a:rPr lang="en-US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(“#contents”);</a:t>
            </a: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$(“h1”).append(“ Dom Manipulation”);</a:t>
            </a:r>
          </a:p>
          <a:p>
            <a:pPr>
              <a:spcBef>
                <a:spcPts val="0"/>
              </a:spcBef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&lt;body&gt; 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&lt;h1&gt;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jQuery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Dom Manipulation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&lt;/h1&gt;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&lt;div id=“contents”&gt;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&lt;p&gt;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jQuery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is good&lt;/p&gt;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&lt;p&gt;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jQuery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is better&lt;/p&gt;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&lt;p&gt;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jQuery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is the best&lt;/p&gt;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&lt;/div&gt;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&lt;/body&gt;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Why jQuery?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Lightweight : 19KB in size </a:t>
            </a:r>
            <a:r>
              <a:rPr lang="en-US" i="1" dirty="0" smtClean="0"/>
              <a:t>(Minified and </a:t>
            </a:r>
            <a:r>
              <a:rPr lang="en-US" i="1" dirty="0" err="1" smtClean="0"/>
              <a:t>Gzipped</a:t>
            </a:r>
            <a:r>
              <a:rPr lang="en-US" i="1" dirty="0" smtClean="0"/>
              <a:t>)</a:t>
            </a:r>
          </a:p>
          <a:p>
            <a:r>
              <a:rPr lang="en-US" i="1" dirty="0" smtClean="0"/>
              <a:t>CSS1 - 3 Complaint </a:t>
            </a:r>
          </a:p>
          <a:p>
            <a:r>
              <a:rPr lang="it-IT" dirty="0" smtClean="0"/>
              <a:t>Cross Browser </a:t>
            </a:r>
          </a:p>
          <a:p>
            <a:pPr lvl="1"/>
            <a:r>
              <a:rPr lang="it-IT" dirty="0" smtClean="0"/>
              <a:t>(IE 6.0+, FF 2+, Safari 3.0+, Opera 9.0+, Chrome)</a:t>
            </a:r>
            <a:endParaRPr lang="en-US" i="1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US" b="1" dirty="0" smtClean="0">
                <a:latin typeface="+mj-lt"/>
                <a:cs typeface="Courier New" pitchFamily="49" charset="0"/>
              </a:rPr>
              <a:t>Make the texts of last paragraph bold</a:t>
            </a:r>
          </a:p>
          <a:p>
            <a:pPr>
              <a:spcBef>
                <a:spcPts val="0"/>
              </a:spcBef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$(“#contents p:last”).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css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(“color”, “green”);</a:t>
            </a:r>
          </a:p>
          <a:p>
            <a:pPr>
              <a:spcBef>
                <a:spcPts val="0"/>
              </a:spcBef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&lt;body&gt; 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&lt;h1&gt;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jQuery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Dom Manipulation&lt;/h1&gt;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&lt;div id=“contents”&gt;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&lt;p &gt;jQuery is good&lt;/p&gt;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&lt;p&gt;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jQuery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is better&lt;/p&gt;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	&lt;p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style=“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color:green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”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&gt;jQuery is the best&lt;/p&gt;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&lt;/div&gt;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&lt;/body&gt;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filters for selecting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6025"/>
            <a:ext cx="8229600" cy="4678363"/>
          </a:xfrm>
        </p:spPr>
        <p:txBody>
          <a:bodyPr/>
          <a:lstStyle/>
          <a:p>
            <a:r>
              <a:rPr lang="en-US" dirty="0" smtClean="0"/>
              <a:t>Basic Filters</a:t>
            </a:r>
          </a:p>
          <a:p>
            <a:pPr lvl="1"/>
            <a:r>
              <a:rPr lang="en-US" dirty="0" smtClean="0"/>
              <a:t>:first, :last, :even, :odd, …...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Filters Example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9299969"/>
              </p:ext>
            </p:extLst>
          </p:nvPr>
        </p:nvGraphicFramePr>
        <p:xfrm>
          <a:off x="406400" y="3322638"/>
          <a:ext cx="8229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Roll No.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Comment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Dejan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XII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Good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Ivan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IX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Good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Filip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XII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Petar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XII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Riste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VI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Satisfactory 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95300" y="1460500"/>
            <a:ext cx="8166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b="1" dirty="0" smtClean="0">
                <a:latin typeface="+mj-lt"/>
                <a:cs typeface="Courier New" pitchFamily="49" charset="0"/>
              </a:rPr>
              <a:t>Student list table. Lets make it zebra.</a:t>
            </a:r>
          </a:p>
          <a:p>
            <a:pPr algn="l"/>
            <a:endParaRPr lang="en-US" sz="18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Filters Example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8789164"/>
              </p:ext>
            </p:extLst>
          </p:nvPr>
        </p:nvGraphicFramePr>
        <p:xfrm>
          <a:off x="406400" y="3322638"/>
          <a:ext cx="8229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Roll No.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Comment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Dejan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XII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Good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Ivan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IX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Good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Filip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XII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Petar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XII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Riste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VI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Satisfactory 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95300" y="1460500"/>
            <a:ext cx="8166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$(“#students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tr:even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”).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css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(“background-color”, “#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dde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”)</a:t>
            </a:r>
          </a:p>
          <a:p>
            <a:pPr algn="l"/>
            <a:endParaRPr lang="en-US" sz="18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filters for selecting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6025"/>
            <a:ext cx="8229600" cy="4678363"/>
          </a:xfrm>
        </p:spPr>
        <p:txBody>
          <a:bodyPr/>
          <a:lstStyle/>
          <a:p>
            <a:r>
              <a:rPr lang="en-US" dirty="0" smtClean="0"/>
              <a:t>Basic Filters</a:t>
            </a:r>
          </a:p>
          <a:p>
            <a:pPr lvl="1"/>
            <a:r>
              <a:rPr lang="en-US" dirty="0" smtClean="0"/>
              <a:t>:first, :last, :even, :odd, …...</a:t>
            </a:r>
          </a:p>
          <a:p>
            <a:r>
              <a:rPr lang="en-US" dirty="0" smtClean="0"/>
              <a:t>Content Filters:</a:t>
            </a:r>
          </a:p>
          <a:p>
            <a:pPr lvl="1"/>
            <a:r>
              <a:rPr lang="en-US" dirty="0" smtClean="0"/>
              <a:t>:empty , :contains(text), :has(selector), …..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Task 1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/>
              <a:t>Create a </a:t>
            </a:r>
            <a:r>
              <a:rPr lang="en-US" dirty="0" smtClean="0"/>
              <a:t>div with class “dynamic-div” element </a:t>
            </a:r>
            <a:r>
              <a:rPr lang="en-US" dirty="0"/>
              <a:t>with some text and append it to the end of the document </a:t>
            </a:r>
            <a:r>
              <a:rPr lang="en-US" dirty="0" smtClean="0"/>
              <a:t>body. 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Create a paragraph element with some text and append it to the end of the </a:t>
            </a:r>
            <a:r>
              <a:rPr lang="en-US" dirty="0" smtClean="0"/>
              <a:t>previously created div. </a:t>
            </a: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Time to accomplish:</a:t>
            </a:r>
          </a:p>
          <a:p>
            <a:pPr marL="0" indent="0" algn="ctr">
              <a:buNone/>
            </a:pPr>
            <a:r>
              <a:rPr lang="en-US" dirty="0" smtClean="0"/>
              <a:t>10 min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5919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Task 2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Add 3 more paragraphs in the div you’ve created in the </a:t>
            </a:r>
            <a:r>
              <a:rPr lang="en-US" dirty="0" err="1" smtClean="0"/>
              <a:t>prevous</a:t>
            </a:r>
            <a:r>
              <a:rPr lang="en-US" dirty="0" smtClean="0"/>
              <a:t> example, you should have total of 4 paragraphs.</a:t>
            </a:r>
          </a:p>
          <a:p>
            <a:pPr marL="0" indent="0" algn="ctr">
              <a:buNone/>
            </a:pPr>
            <a:r>
              <a:rPr lang="en-US" dirty="0" smtClean="0"/>
              <a:t>Color the odd </a:t>
            </a:r>
            <a:r>
              <a:rPr lang="en-US" dirty="0" err="1" smtClean="0"/>
              <a:t>paragrahs</a:t>
            </a:r>
            <a:r>
              <a:rPr lang="en-US" dirty="0" smtClean="0"/>
              <a:t> in the div green, and the even paragraphs yellow.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Time to accomplish </a:t>
            </a:r>
          </a:p>
          <a:p>
            <a:pPr marL="0" indent="0" algn="ctr">
              <a:buNone/>
            </a:pPr>
            <a:r>
              <a:rPr lang="en-US" dirty="0" smtClean="0"/>
              <a:t>15 min</a:t>
            </a:r>
          </a:p>
          <a:p>
            <a:endParaRPr lang="en-US" dirty="0"/>
          </a:p>
          <a:p>
            <a:pPr marL="1371600" lvl="3" indent="0" algn="ctr">
              <a:buNone/>
            </a:pPr>
            <a:endParaRPr lang="en-US" dirty="0"/>
          </a:p>
          <a:p>
            <a:pPr marL="1371600" lvl="3" indent="0" algn="ctr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623341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filters for selecting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6025"/>
            <a:ext cx="8229600" cy="4678363"/>
          </a:xfrm>
        </p:spPr>
        <p:txBody>
          <a:bodyPr/>
          <a:lstStyle/>
          <a:p>
            <a:r>
              <a:rPr lang="en-US" dirty="0" smtClean="0"/>
              <a:t>Basic Filters</a:t>
            </a:r>
          </a:p>
          <a:p>
            <a:pPr lvl="1"/>
            <a:r>
              <a:rPr lang="en-US" dirty="0" smtClean="0"/>
              <a:t>:first, :last, :even, :odd, …...</a:t>
            </a:r>
          </a:p>
          <a:p>
            <a:r>
              <a:rPr lang="en-US" dirty="0" smtClean="0"/>
              <a:t>Content Filters:</a:t>
            </a:r>
          </a:p>
          <a:p>
            <a:pPr lvl="1"/>
            <a:r>
              <a:rPr lang="en-US" dirty="0" smtClean="0"/>
              <a:t>:empty , :contains(text), :has(selector), …..</a:t>
            </a:r>
          </a:p>
          <a:p>
            <a:r>
              <a:rPr lang="en-US" dirty="0" smtClean="0"/>
              <a:t>Attribute Filters: </a:t>
            </a:r>
          </a:p>
          <a:p>
            <a:pPr lvl="1"/>
            <a:r>
              <a:rPr lang="en-US" dirty="0" smtClean="0"/>
              <a:t>[attribute], [attribute=value], [attribute!=value], …..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filters for selecting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6025"/>
            <a:ext cx="8229600" cy="3815275"/>
          </a:xfrm>
        </p:spPr>
        <p:txBody>
          <a:bodyPr/>
          <a:lstStyle/>
          <a:p>
            <a:r>
              <a:rPr lang="en-US" dirty="0" smtClean="0"/>
              <a:t>Basic Filters</a:t>
            </a:r>
          </a:p>
          <a:p>
            <a:pPr lvl="1"/>
            <a:r>
              <a:rPr lang="en-US" dirty="0" smtClean="0"/>
              <a:t>:first, :last, :even, :odd, …...</a:t>
            </a:r>
          </a:p>
          <a:p>
            <a:r>
              <a:rPr lang="en-US" dirty="0" smtClean="0"/>
              <a:t>Content Filters:</a:t>
            </a:r>
          </a:p>
          <a:p>
            <a:pPr lvl="1"/>
            <a:r>
              <a:rPr lang="en-US" dirty="0" smtClean="0"/>
              <a:t>:empty , :contains(text), :has(selector), …..</a:t>
            </a:r>
          </a:p>
          <a:p>
            <a:r>
              <a:rPr lang="en-US" dirty="0" smtClean="0"/>
              <a:t>Attribute Filters: </a:t>
            </a:r>
          </a:p>
          <a:p>
            <a:pPr lvl="1"/>
            <a:r>
              <a:rPr lang="en-US" dirty="0" smtClean="0"/>
              <a:t>[attribute], [attribute=value], [attribute!=value], …..</a:t>
            </a:r>
          </a:p>
          <a:p>
            <a:r>
              <a:rPr lang="en-US" dirty="0" smtClean="0"/>
              <a:t>Forms</a:t>
            </a:r>
          </a:p>
          <a:p>
            <a:pPr lvl="1"/>
            <a:r>
              <a:rPr lang="en-US" dirty="0" smtClean="0"/>
              <a:t>:input, :text, :submit, :password, …..</a:t>
            </a:r>
          </a:p>
          <a:p>
            <a:pPr lvl="1"/>
            <a:r>
              <a:rPr lang="en-US" dirty="0" smtClean="0"/>
              <a:t>:enabled, :disabled, :checked, …..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Now we can Select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Let’s perform some 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action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Why jQuery?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DOM Manipulation</a:t>
            </a:r>
          </a:p>
          <a:p>
            <a:pPr lvl="1"/>
            <a:r>
              <a:rPr lang="en-US" dirty="0" smtClean="0"/>
              <a:t>before(), after(), append(), </a:t>
            </a:r>
            <a:r>
              <a:rPr lang="en-US" dirty="0" err="1" smtClean="0"/>
              <a:t>appendTo</a:t>
            </a:r>
            <a:r>
              <a:rPr lang="en-US" dirty="0" smtClean="0"/>
              <a:t>(), …..</a:t>
            </a:r>
          </a:p>
          <a:p>
            <a:r>
              <a:rPr lang="en-US" dirty="0" smtClean="0"/>
              <a:t>Attributes</a:t>
            </a:r>
          </a:p>
          <a:p>
            <a:pPr lvl="1"/>
            <a:r>
              <a:rPr lang="en-US" dirty="0" err="1" smtClean="0"/>
              <a:t>css</a:t>
            </a:r>
            <a:r>
              <a:rPr lang="en-US" dirty="0" smtClean="0"/>
              <a:t>(), </a:t>
            </a:r>
            <a:r>
              <a:rPr lang="en-US" dirty="0" err="1" smtClean="0"/>
              <a:t>addClass</a:t>
            </a:r>
            <a:r>
              <a:rPr lang="en-US" dirty="0" smtClean="0"/>
              <a:t>(), </a:t>
            </a:r>
            <a:r>
              <a:rPr lang="en-US" dirty="0" err="1" smtClean="0"/>
              <a:t>attr</a:t>
            </a:r>
            <a:r>
              <a:rPr lang="en-US" dirty="0" smtClean="0"/>
              <a:t>(), html(), </a:t>
            </a:r>
            <a:r>
              <a:rPr lang="en-US" dirty="0" err="1" smtClean="0"/>
              <a:t>val</a:t>
            </a:r>
            <a:r>
              <a:rPr lang="en-US" dirty="0" smtClean="0"/>
              <a:t>(), …..</a:t>
            </a:r>
          </a:p>
          <a:p>
            <a:r>
              <a:rPr lang="en-US" dirty="0" smtClean="0"/>
              <a:t>Events</a:t>
            </a:r>
          </a:p>
          <a:p>
            <a:pPr lvl="1"/>
            <a:r>
              <a:rPr lang="en-US" dirty="0" smtClean="0"/>
              <a:t>click(), bind(), unbind(), live(), …..</a:t>
            </a:r>
          </a:p>
          <a:p>
            <a:r>
              <a:rPr lang="en-US" dirty="0" smtClean="0"/>
              <a:t>Effects</a:t>
            </a:r>
          </a:p>
          <a:p>
            <a:pPr lvl="1"/>
            <a:r>
              <a:rPr lang="en-US" dirty="0" smtClean="0"/>
              <a:t>hide(), </a:t>
            </a:r>
            <a:r>
              <a:rPr lang="en-US" dirty="0" err="1" smtClean="0"/>
              <a:t>fadeOut</a:t>
            </a:r>
            <a:r>
              <a:rPr lang="en-US" dirty="0" smtClean="0"/>
              <a:t>(), toggle(), animate(), …..</a:t>
            </a:r>
          </a:p>
          <a:p>
            <a:r>
              <a:rPr lang="en-US" dirty="0" smtClean="0"/>
              <a:t>Ajax</a:t>
            </a:r>
          </a:p>
          <a:p>
            <a:pPr lvl="1"/>
            <a:r>
              <a:rPr lang="en-US" dirty="0" smtClean="0"/>
              <a:t>load(), get(), </a:t>
            </a:r>
            <a:r>
              <a:rPr lang="en-US" dirty="0" err="1" smtClean="0"/>
              <a:t>ajax</a:t>
            </a:r>
            <a:r>
              <a:rPr lang="en-US" dirty="0" smtClean="0"/>
              <a:t>(), </a:t>
            </a:r>
            <a:r>
              <a:rPr lang="en-US" dirty="0" err="1" smtClean="0"/>
              <a:t>getJSON</a:t>
            </a:r>
            <a:r>
              <a:rPr lang="en-US" dirty="0" smtClean="0"/>
              <a:t>(), …..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Attributes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spcBef>
                <a:spcPts val="0"/>
              </a:spcBef>
              <a:buNone/>
            </a:pPr>
            <a:r>
              <a:rPr lang="en-US" b="1" dirty="0" smtClean="0">
                <a:cs typeface="Courier New" pitchFamily="49" charset="0"/>
              </a:rPr>
              <a:t>Setting</a:t>
            </a:r>
          </a:p>
          <a:p>
            <a:pPr algn="ctr">
              <a:spcBef>
                <a:spcPts val="0"/>
              </a:spcBef>
              <a:buNone/>
            </a:pPr>
            <a:endParaRPr lang="en-US" b="1" dirty="0" smtClean="0"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$(“</a:t>
            </a:r>
            <a:r>
              <a:rPr lang="en-US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img.logo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”)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attr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(“align”, “left”);</a:t>
            </a:r>
          </a:p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$(“</a:t>
            </a:r>
            <a:r>
              <a:rPr lang="en-US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p.copyright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”)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.html(“&amp;copy; 2009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ajaxray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”);</a:t>
            </a:r>
          </a:p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$(“</a:t>
            </a:r>
            <a:r>
              <a:rPr lang="en-US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input#name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”)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(“Spiderman”); </a:t>
            </a:r>
            <a:endParaRPr lang="en-US" b="1" dirty="0" smtClean="0"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Attributes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spcBef>
                <a:spcPts val="0"/>
              </a:spcBef>
              <a:buNone/>
            </a:pPr>
            <a:r>
              <a:rPr lang="en-US" b="1" dirty="0" smtClean="0">
                <a:cs typeface="Courier New" pitchFamily="49" charset="0"/>
              </a:rPr>
              <a:t>Setting</a:t>
            </a:r>
          </a:p>
          <a:p>
            <a:pPr algn="ctr">
              <a:spcBef>
                <a:spcPts val="0"/>
              </a:spcBef>
              <a:buNone/>
            </a:pPr>
            <a:endParaRPr lang="en-US" b="1" dirty="0" smtClean="0"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$(“</a:t>
            </a:r>
            <a:r>
              <a:rPr lang="en-US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img.logo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”)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attr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(“align”, “left”);</a:t>
            </a:r>
          </a:p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$(“</a:t>
            </a:r>
            <a:r>
              <a:rPr lang="en-US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p.copyright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”)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.html(“&amp;copy; 2009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ajaxray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”);</a:t>
            </a:r>
          </a:p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$(“</a:t>
            </a:r>
            <a:r>
              <a:rPr lang="en-US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input#name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”)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(“Spiderman”); </a:t>
            </a:r>
            <a:endParaRPr lang="en-US" b="1" dirty="0" smtClean="0"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endParaRPr lang="en-US" b="1" dirty="0" smtClean="0">
              <a:latin typeface="+mj-lt"/>
              <a:cs typeface="Courier New" pitchFamily="49" charset="0"/>
            </a:endParaRPr>
          </a:p>
          <a:p>
            <a:pPr algn="ctr">
              <a:spcBef>
                <a:spcPts val="0"/>
              </a:spcBef>
              <a:buNone/>
            </a:pPr>
            <a:r>
              <a:rPr lang="en-US" b="1" dirty="0" smtClean="0">
                <a:cs typeface="Courier New" pitchFamily="49" charset="0"/>
              </a:rPr>
              <a:t>Getting</a:t>
            </a:r>
          </a:p>
          <a:p>
            <a:pPr algn="ctr">
              <a:spcBef>
                <a:spcPts val="0"/>
              </a:spcBef>
              <a:buNone/>
            </a:pPr>
            <a:endParaRPr lang="en-US" b="1" dirty="0" smtClean="0">
              <a:cs typeface="Courier New" pitchFamily="49" charset="0"/>
            </a:endParaRPr>
          </a:p>
          <a:p>
            <a:r>
              <a:rPr lang="en-US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allignment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$(“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img.logo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”).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attr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(“align”);</a:t>
            </a:r>
          </a:p>
          <a:p>
            <a:r>
              <a:rPr lang="en-US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copyright =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$(“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p.copyright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”).html();</a:t>
            </a:r>
            <a:endParaRPr lang="en-US" b="1" dirty="0" smtClean="0">
              <a:cs typeface="Courier New" pitchFamily="49" charset="0"/>
            </a:endParaRPr>
          </a:p>
          <a:p>
            <a:r>
              <a:rPr lang="en-US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username =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$(“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input#name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”).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();</a:t>
            </a:r>
            <a:endParaRPr lang="en-US" b="1" dirty="0" smtClean="0">
              <a:cs typeface="Courier New" pitchFamily="49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+mj-lt"/>
                <a:cs typeface="Courier New" pitchFamily="49" charset="0"/>
              </a:rPr>
              <a:t>Start when DOM is ready</a:t>
            </a:r>
          </a:p>
          <a:p>
            <a:pPr>
              <a:spcBef>
                <a:spcPts val="0"/>
              </a:spcBef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$(document).ready(function(){ </a:t>
            </a:r>
          </a:p>
          <a:p>
            <a:pPr>
              <a:spcBef>
                <a:spcPts val="0"/>
              </a:spcBef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$(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selector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).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eventName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function(){…}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spcBef>
                <a:spcPts val="0"/>
              </a:spcBef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}); </a:t>
            </a:r>
          </a:p>
          <a:p>
            <a:pPr>
              <a:spcBef>
                <a:spcPts val="0"/>
              </a:spcBef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US" dirty="0" smtClean="0">
                <a:cs typeface="Courier New" pitchFamily="49" charset="0"/>
              </a:rPr>
              <a:t>Bind all interactions on events.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$(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document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).</a:t>
            </a:r>
            <a:r>
              <a:rPr lang="en-US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ready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(function(){ </a:t>
            </a:r>
          </a:p>
          <a:p>
            <a:pPr>
              <a:spcBef>
                <a:spcPts val="0"/>
              </a:spcBef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$(“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#message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”).</a:t>
            </a:r>
            <a:r>
              <a:rPr lang="en-US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click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function(){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		$(this).hide();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}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spcBef>
                <a:spcPts val="0"/>
              </a:spcBef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}); </a:t>
            </a:r>
          </a:p>
          <a:p>
            <a:pPr>
              <a:spcBef>
                <a:spcPts val="0"/>
              </a:spcBef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solidFill>
                  <a:schemeClr val="bg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&lt;span id=“message” </a:t>
            </a:r>
            <a:r>
              <a:rPr lang="en-US" dirty="0" err="1" smtClean="0">
                <a:solidFill>
                  <a:schemeClr val="bg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on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click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=“…”&gt; blah </a:t>
            </a:r>
            <a:r>
              <a:rPr lang="en-US" dirty="0" err="1" smtClean="0">
                <a:solidFill>
                  <a:schemeClr val="bg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blah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&lt;/span&gt;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rot="16200000" flipV="1">
            <a:off x="2946400" y="3225800"/>
            <a:ext cx="1473200" cy="812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US" dirty="0" smtClean="0">
                <a:cs typeface="Courier New" pitchFamily="49" charset="0"/>
              </a:rPr>
              <a:t>You can fire events manually.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$(document).ready(function(){ </a:t>
            </a:r>
          </a:p>
          <a:p>
            <a:pPr>
              <a:spcBef>
                <a:spcPts val="0"/>
              </a:spcBef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$(“</a:t>
            </a:r>
            <a:r>
              <a:rPr lang="en-US" dirty="0" err="1" smtClean="0">
                <a:solidFill>
                  <a:schemeClr val="tx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span#message</a:t>
            </a: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”).click(function(){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			$(this).hide();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	})</a:t>
            </a:r>
          </a:p>
          <a:p>
            <a:pPr>
              <a:spcBef>
                <a:spcPts val="0"/>
              </a:spcBef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$(“#form-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id:reset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”).click();</a:t>
            </a:r>
          </a:p>
          <a:p>
            <a:pPr>
              <a:spcBef>
                <a:spcPts val="0"/>
              </a:spcBef>
              <a:buNone/>
            </a:pPr>
            <a:endParaRPr lang="en-US" dirty="0" smtClean="0">
              <a:solidFill>
                <a:schemeClr val="tx2">
                  <a:lumMod val="40000"/>
                  <a:lumOff val="6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}); </a:t>
            </a:r>
          </a:p>
          <a:p>
            <a:pPr>
              <a:spcBef>
                <a:spcPts val="0"/>
              </a:spcBef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DOM Manipulation</a:t>
            </a:r>
          </a:p>
          <a:p>
            <a:pPr lvl="1"/>
            <a:r>
              <a:rPr lang="en-US" dirty="0" smtClean="0"/>
              <a:t>before(), after(), append(), </a:t>
            </a:r>
            <a:r>
              <a:rPr lang="en-US" dirty="0" err="1" smtClean="0"/>
              <a:t>appendTo</a:t>
            </a:r>
            <a:r>
              <a:rPr lang="en-US" dirty="0" smtClean="0"/>
              <a:t>(), …..</a:t>
            </a:r>
          </a:p>
          <a:p>
            <a:r>
              <a:rPr lang="en-US" dirty="0" smtClean="0"/>
              <a:t>Attributes</a:t>
            </a:r>
          </a:p>
          <a:p>
            <a:pPr lvl="1"/>
            <a:r>
              <a:rPr lang="en-US" dirty="0" err="1" smtClean="0"/>
              <a:t>css</a:t>
            </a:r>
            <a:r>
              <a:rPr lang="en-US" dirty="0" smtClean="0"/>
              <a:t>(), </a:t>
            </a:r>
            <a:r>
              <a:rPr lang="en-US" dirty="0" err="1" smtClean="0"/>
              <a:t>addClass</a:t>
            </a:r>
            <a:r>
              <a:rPr lang="en-US" dirty="0" smtClean="0"/>
              <a:t>(), </a:t>
            </a:r>
            <a:r>
              <a:rPr lang="en-US" dirty="0" err="1" smtClean="0"/>
              <a:t>attr</a:t>
            </a:r>
            <a:r>
              <a:rPr lang="en-US" dirty="0" smtClean="0"/>
              <a:t>(), html(), </a:t>
            </a:r>
            <a:r>
              <a:rPr lang="en-US" dirty="0" err="1" smtClean="0"/>
              <a:t>val</a:t>
            </a:r>
            <a:r>
              <a:rPr lang="en-US" dirty="0" smtClean="0"/>
              <a:t>(), …..</a:t>
            </a:r>
          </a:p>
          <a:p>
            <a:r>
              <a:rPr lang="en-US" dirty="0" smtClean="0"/>
              <a:t>Events</a:t>
            </a:r>
          </a:p>
          <a:p>
            <a:pPr lvl="1"/>
            <a:r>
              <a:rPr lang="en-US" dirty="0" smtClean="0"/>
              <a:t>click(), bind(), unbind(), live(), …..</a:t>
            </a:r>
          </a:p>
          <a:p>
            <a:r>
              <a:rPr lang="en-US" dirty="0" smtClean="0"/>
              <a:t>Effects</a:t>
            </a:r>
          </a:p>
          <a:p>
            <a:pPr lvl="1"/>
            <a:r>
              <a:rPr lang="en-US" dirty="0" smtClean="0"/>
              <a:t>hide(), </a:t>
            </a:r>
            <a:r>
              <a:rPr lang="en-US" dirty="0" err="1" smtClean="0"/>
              <a:t>fadeOut</a:t>
            </a:r>
            <a:r>
              <a:rPr lang="en-US" dirty="0" smtClean="0"/>
              <a:t>(), toggle(), animate(), …..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Effects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+mn-lt"/>
                <a:cs typeface="Courier New" pitchFamily="49" charset="0"/>
              </a:rPr>
              <a:t>When “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+mn-lt"/>
                <a:cs typeface="Courier New" pitchFamily="49" charset="0"/>
              </a:rPr>
              <a:t>show-cart</a:t>
            </a:r>
            <a:r>
              <a:rPr lang="en-US" dirty="0" smtClean="0">
                <a:latin typeface="+mn-lt"/>
                <a:cs typeface="Courier New" pitchFamily="49" charset="0"/>
              </a:rPr>
              <a:t>” link clicked, slide up/down “</a:t>
            </a:r>
            <a:r>
              <a:rPr lang="en-US" dirty="0" smtClean="0">
                <a:solidFill>
                  <a:srgbClr val="7030A0"/>
                </a:solidFill>
                <a:latin typeface="+mn-lt"/>
                <a:cs typeface="Courier New" pitchFamily="49" charset="0"/>
              </a:rPr>
              <a:t>cart</a:t>
            </a:r>
            <a:r>
              <a:rPr lang="en-US" dirty="0" smtClean="0">
                <a:latin typeface="+mn-lt"/>
                <a:cs typeface="Courier New" pitchFamily="49" charset="0"/>
              </a:rPr>
              <a:t>” div.</a:t>
            </a:r>
          </a:p>
          <a:p>
            <a:pPr>
              <a:spcBef>
                <a:spcPts val="0"/>
              </a:spcBef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$(“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a#show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-cart”).click(function(){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$(“#cart”)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slideToggle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(“slow”);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Effects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+mn-lt"/>
                <a:cs typeface="Courier New" pitchFamily="49" charset="0"/>
              </a:rPr>
              <a:t>Build your custom animation</a:t>
            </a:r>
          </a:p>
          <a:p>
            <a:pPr>
              <a:spcBef>
                <a:spcPts val="0"/>
              </a:spcBef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solidFill>
                  <a:schemeClr val="bg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$(“</a:t>
            </a:r>
            <a:r>
              <a:rPr lang="en-US" dirty="0" err="1" smtClean="0">
                <a:solidFill>
                  <a:schemeClr val="bg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a#show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-cart”).click(function(){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solidFill>
                  <a:schemeClr val="bg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	$(“#cart”)</a:t>
            </a:r>
            <a:r>
              <a:rPr lang="en-US" b="1" dirty="0" smtClean="0">
                <a:solidFill>
                  <a:schemeClr val="bg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b="1" dirty="0" err="1" smtClean="0">
                <a:solidFill>
                  <a:schemeClr val="bg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slideToggle</a:t>
            </a:r>
            <a:r>
              <a:rPr lang="en-US" b="1" dirty="0" smtClean="0">
                <a:solidFill>
                  <a:schemeClr val="bg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(“slow”);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solidFill>
                  <a:schemeClr val="bg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})</a:t>
            </a:r>
          </a:p>
          <a:p>
            <a:pPr>
              <a:spcBef>
                <a:spcPts val="0"/>
              </a:spcBef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$("#showdown").click(function(){ 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$("#my-div").animate({ 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width: "70%", 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		opacity: 0.4, 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fontSize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: "3em“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}, </a:t>
            </a:r>
            <a:r>
              <a:rPr lang="en-US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1200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); 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Task 4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On changing value in some input element display paragraph below the input with text: “Text has been changed”.</a:t>
            </a:r>
          </a:p>
          <a:p>
            <a:pPr marL="0" indent="0" algn="ctr">
              <a:buNone/>
            </a:pPr>
            <a:r>
              <a:rPr lang="en-US" dirty="0" smtClean="0"/>
              <a:t>Time to accomplish:</a:t>
            </a:r>
          </a:p>
          <a:p>
            <a:pPr marL="0" indent="0" algn="ctr">
              <a:buNone/>
            </a:pPr>
            <a:r>
              <a:rPr lang="en-US" dirty="0" smtClean="0"/>
              <a:t>10 min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49762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4" name="Rectangle 4"/>
          <p:cNvSpPr>
            <a:spLocks noGrp="1"/>
          </p:cNvSpPr>
          <p:nvPr>
            <p:ph type="ctrTitle"/>
          </p:nvPr>
        </p:nvSpPr>
        <p:spPr>
          <a:xfrm>
            <a:off x="685800" y="2587625"/>
            <a:ext cx="7772400" cy="1470025"/>
          </a:xfrm>
        </p:spPr>
        <p:txBody>
          <a:bodyPr anchor="ctr"/>
          <a:lstStyle/>
          <a:p>
            <a:pPr algn="ctr">
              <a:defRPr/>
            </a:pPr>
            <a:r>
              <a:rPr 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-64" charset="-128"/>
                <a:cs typeface="Arial" charset="0"/>
              </a:rPr>
              <a:t>Questions?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Why jQuery?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Lightweight : 19KB in size </a:t>
            </a:r>
            <a:r>
              <a:rPr lang="en-US" i="1" dirty="0" smtClean="0"/>
              <a:t>(Minified and </a:t>
            </a:r>
            <a:r>
              <a:rPr lang="en-US" i="1" dirty="0" err="1" smtClean="0"/>
              <a:t>Gzipped</a:t>
            </a:r>
            <a:r>
              <a:rPr lang="en-US" i="1" dirty="0" smtClean="0"/>
              <a:t>)</a:t>
            </a:r>
          </a:p>
          <a:p>
            <a:r>
              <a:rPr lang="en-US" i="1" dirty="0" smtClean="0"/>
              <a:t>CSS1 - 3 Complaint </a:t>
            </a:r>
          </a:p>
          <a:p>
            <a:r>
              <a:rPr lang="it-IT" dirty="0" smtClean="0"/>
              <a:t>Cross Browser </a:t>
            </a:r>
          </a:p>
          <a:p>
            <a:pPr lvl="1"/>
            <a:r>
              <a:rPr lang="it-IT" dirty="0" smtClean="0"/>
              <a:t>(IE 6.0+, FF 2+, Safari 3.0+, Opera 9.0+, Chrome)</a:t>
            </a:r>
            <a:endParaRPr lang="en-US" i="1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39800" y="3352800"/>
            <a:ext cx="6731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Great Community</a:t>
            </a:r>
            <a:r>
              <a:rPr lang="en-US" dirty="0" smtClean="0"/>
              <a:t>                       </a:t>
            </a:r>
            <a:r>
              <a:rPr lang="en-US" dirty="0" err="1" smtClean="0">
                <a:solidFill>
                  <a:srgbClr val="C00000"/>
                </a:solidFill>
              </a:rPr>
              <a:t>Plugins</a:t>
            </a:r>
            <a:endParaRPr lang="en-US" dirty="0" smtClean="0">
              <a:solidFill>
                <a:srgbClr val="C00000"/>
              </a:solidFill>
            </a:endParaRPr>
          </a:p>
          <a:p>
            <a:pPr>
              <a:lnSpc>
                <a:spcPct val="200000"/>
              </a:lnSpc>
            </a:pPr>
            <a:r>
              <a:rPr lang="en-US" i="1" dirty="0" smtClean="0">
                <a:solidFill>
                  <a:schemeClr val="accent2">
                    <a:lumMod val="75000"/>
                  </a:schemeClr>
                </a:solidFill>
              </a:rPr>
              <a:t>Tutorials</a:t>
            </a:r>
            <a:r>
              <a:rPr lang="en-US" dirty="0" smtClean="0"/>
              <a:t>              </a:t>
            </a:r>
            <a:r>
              <a:rPr lang="en-US" b="1" dirty="0" err="1" smtClean="0">
                <a:solidFill>
                  <a:srgbClr val="7030A0"/>
                </a:solidFill>
              </a:rPr>
              <a:t>TestCoverage</a:t>
            </a:r>
            <a:endParaRPr lang="en-US" b="1" dirty="0" smtClean="0">
              <a:solidFill>
                <a:srgbClr val="7030A0"/>
              </a:solidFill>
            </a:endParaRPr>
          </a:p>
          <a:p>
            <a:pPr>
              <a:lnSpc>
                <a:spcPct val="200000"/>
              </a:lnSpc>
            </a:pPr>
            <a:r>
              <a:rPr lang="en-US" b="1" dirty="0" smtClean="0">
                <a:solidFill>
                  <a:srgbClr val="00B050"/>
                </a:solidFill>
              </a:rPr>
              <a:t>Open (free) license</a:t>
            </a:r>
            <a:r>
              <a:rPr lang="en-US" dirty="0" smtClean="0"/>
              <a:t>                        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Books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4" name="Rectangle 4"/>
          <p:cNvSpPr>
            <a:spLocks noGrp="1"/>
          </p:cNvSpPr>
          <p:nvPr>
            <p:ph type="ctrTitle"/>
          </p:nvPr>
        </p:nvSpPr>
        <p:spPr>
          <a:xfrm>
            <a:off x="685800" y="2587625"/>
            <a:ext cx="7772400" cy="1470025"/>
          </a:xfrm>
        </p:spPr>
        <p:txBody>
          <a:bodyPr anchor="ctr"/>
          <a:lstStyle/>
          <a:p>
            <a:pPr algn="ctr">
              <a:defRPr/>
            </a:pPr>
            <a:r>
              <a:rPr 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-64" charset="-128"/>
                <a:cs typeface="Arial" charset="0"/>
              </a:rPr>
              <a:t>THANK YOU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Who’s using jQuery?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835025" y="1539081"/>
            <a:ext cx="1428750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766050" y="2838450"/>
            <a:ext cx="5715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81038" y="3471863"/>
            <a:ext cx="1990725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520950" y="4154488"/>
            <a:ext cx="11049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668963" y="3636963"/>
            <a:ext cx="981075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242175" y="3848100"/>
            <a:ext cx="10096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5430838" y="2849563"/>
            <a:ext cx="16859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4086225" y="2435225"/>
            <a:ext cx="971550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7231063" y="1471613"/>
            <a:ext cx="1057275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758825" y="2757488"/>
            <a:ext cx="14287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631825" y="3998913"/>
            <a:ext cx="13525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2900363" y="1576388"/>
            <a:ext cx="13620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4879975" y="1595438"/>
            <a:ext cx="139065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4040188" y="4108450"/>
            <a:ext cx="119062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2489200" y="2381250"/>
            <a:ext cx="12192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Box 17"/>
          <p:cNvSpPr txBox="1"/>
          <p:nvPr/>
        </p:nvSpPr>
        <p:spPr>
          <a:xfrm>
            <a:off x="1295400" y="5168900"/>
            <a:ext cx="6413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18"/>
              </a:rPr>
              <a:t>http://docs.jquery.com/Sites_Using_jQuery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VS jQuery	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350" y="1356519"/>
            <a:ext cx="7353300" cy="4648200"/>
          </a:xfrm>
        </p:spPr>
      </p:pic>
    </p:spTree>
    <p:extLst>
      <p:ext uri="{BB962C8B-B14F-4D97-AF65-F5344CB8AC3E}">
        <p14:creationId xmlns:p14="http://schemas.microsoft.com/office/powerpoint/2010/main" val="132140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VS </a:t>
            </a:r>
            <a:r>
              <a:rPr lang="en-US" dirty="0" smtClean="0"/>
              <a:t>jQuery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851" y="1459522"/>
            <a:ext cx="8510463" cy="4958863"/>
          </a:xfrm>
        </p:spPr>
      </p:pic>
    </p:spTree>
    <p:extLst>
      <p:ext uri="{BB962C8B-B14F-4D97-AF65-F5344CB8AC3E}">
        <p14:creationId xmlns:p14="http://schemas.microsoft.com/office/powerpoint/2010/main" val="972873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Start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90578"/>
            <a:ext cx="8229600" cy="1580075"/>
          </a:xfrm>
        </p:spPr>
        <p:txBody>
          <a:bodyPr/>
          <a:lstStyle/>
          <a:p>
            <a:pPr algn="ctr">
              <a:buNone/>
            </a:pPr>
            <a:r>
              <a:rPr lang="en-US" dirty="0" smtClean="0"/>
              <a:t>	Download jQuery</a:t>
            </a:r>
          </a:p>
          <a:p>
            <a:pPr lvl="1" algn="ctr">
              <a:buNone/>
            </a:pPr>
            <a:r>
              <a:rPr lang="en-US" dirty="0" smtClean="0">
                <a:hlinkClick r:id="rId3"/>
              </a:rPr>
              <a:t>http://docs.jquery.com/Downloading_jQuery</a:t>
            </a:r>
            <a:endParaRPr lang="en-US" dirty="0" smtClean="0"/>
          </a:p>
          <a:p>
            <a:pPr lvl="1" algn="ctr">
              <a:buNone/>
            </a:pPr>
            <a:endParaRPr lang="en-US" dirty="0"/>
          </a:p>
          <a:p>
            <a:pPr lvl="1" algn="ctr">
              <a:buNone/>
            </a:pPr>
            <a:endParaRPr lang="en-US" dirty="0" smtClean="0"/>
          </a:p>
          <a:p>
            <a:pPr lvl="1" algn="ctr">
              <a:buNone/>
            </a:pPr>
            <a:r>
              <a:rPr lang="en-US" dirty="0" smtClean="0"/>
              <a:t>Your best friend while working with jQuery</a:t>
            </a:r>
          </a:p>
          <a:p>
            <a:pPr lvl="1" algn="ctr">
              <a:buNone/>
            </a:pPr>
            <a:r>
              <a:rPr lang="en-US" u="sng" dirty="0">
                <a:solidFill>
                  <a:srgbClr val="92D050"/>
                </a:solidFill>
              </a:rPr>
              <a:t>http://api.jquery.com/</a:t>
            </a:r>
            <a:endParaRPr lang="en-US" u="sng" dirty="0" smtClean="0">
              <a:solidFill>
                <a:srgbClr val="92D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6">
      <a:dk1>
        <a:srgbClr val="5A5A5A"/>
      </a:dk1>
      <a:lt1>
        <a:srgbClr val="FFFFFF"/>
      </a:lt1>
      <a:dk2>
        <a:srgbClr val="404040"/>
      </a:dk2>
      <a:lt2>
        <a:srgbClr val="C0C0C0"/>
      </a:lt2>
      <a:accent1>
        <a:srgbClr val="59A8F1"/>
      </a:accent1>
      <a:accent2>
        <a:srgbClr val="FFB400"/>
      </a:accent2>
      <a:accent3>
        <a:srgbClr val="FFFFFF"/>
      </a:accent3>
      <a:accent4>
        <a:srgbClr val="4C4C4C"/>
      </a:accent4>
      <a:accent5>
        <a:srgbClr val="B5D1F7"/>
      </a:accent5>
      <a:accent6>
        <a:srgbClr val="E7A300"/>
      </a:accent6>
      <a:hlink>
        <a:srgbClr val="75BD18"/>
      </a:hlink>
      <a:folHlink>
        <a:srgbClr val="584FD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4617B"/>
        </a:dk2>
        <a:lt2>
          <a:srgbClr val="DBF5F9"/>
        </a:lt2>
        <a:accent1>
          <a:srgbClr val="0F6FC6"/>
        </a:accent1>
        <a:accent2>
          <a:srgbClr val="009DD9"/>
        </a:accent2>
        <a:accent3>
          <a:srgbClr val="FFFFFF"/>
        </a:accent3>
        <a:accent4>
          <a:srgbClr val="000000"/>
        </a:accent4>
        <a:accent5>
          <a:srgbClr val="AABBDF"/>
        </a:accent5>
        <a:accent6>
          <a:srgbClr val="008EC4"/>
        </a:accent6>
        <a:hlink>
          <a:srgbClr val="E2D700"/>
        </a:hlink>
        <a:folHlink>
          <a:srgbClr val="85DF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404040"/>
        </a:dk2>
        <a:lt2>
          <a:srgbClr val="DBF5F9"/>
        </a:lt2>
        <a:accent1>
          <a:srgbClr val="0F6FC6"/>
        </a:accent1>
        <a:accent2>
          <a:srgbClr val="009DD9"/>
        </a:accent2>
        <a:accent3>
          <a:srgbClr val="FFFFFF"/>
        </a:accent3>
        <a:accent4>
          <a:srgbClr val="000000"/>
        </a:accent4>
        <a:accent5>
          <a:srgbClr val="AABBDF"/>
        </a:accent5>
        <a:accent6>
          <a:srgbClr val="008EC4"/>
        </a:accent6>
        <a:hlink>
          <a:srgbClr val="E2D700"/>
        </a:hlink>
        <a:folHlink>
          <a:srgbClr val="85DF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5A5A5A"/>
        </a:dk1>
        <a:lt1>
          <a:srgbClr val="FFFFFF"/>
        </a:lt1>
        <a:dk2>
          <a:srgbClr val="404040"/>
        </a:dk2>
        <a:lt2>
          <a:srgbClr val="DBF5F9"/>
        </a:lt2>
        <a:accent1>
          <a:srgbClr val="0F6FC6"/>
        </a:accent1>
        <a:accent2>
          <a:srgbClr val="009DD9"/>
        </a:accent2>
        <a:accent3>
          <a:srgbClr val="FFFFFF"/>
        </a:accent3>
        <a:accent4>
          <a:srgbClr val="4C4C4C"/>
        </a:accent4>
        <a:accent5>
          <a:srgbClr val="AABBDF"/>
        </a:accent5>
        <a:accent6>
          <a:srgbClr val="008EC4"/>
        </a:accent6>
        <a:hlink>
          <a:srgbClr val="E2D700"/>
        </a:hlink>
        <a:folHlink>
          <a:srgbClr val="85DF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5A5A5A"/>
        </a:dk1>
        <a:lt1>
          <a:srgbClr val="FFFFFF"/>
        </a:lt1>
        <a:dk2>
          <a:srgbClr val="404040"/>
        </a:dk2>
        <a:lt2>
          <a:srgbClr val="DBF5F9"/>
        </a:lt2>
        <a:accent1>
          <a:srgbClr val="0F6FC6"/>
        </a:accent1>
        <a:accent2>
          <a:srgbClr val="009DD9"/>
        </a:accent2>
        <a:accent3>
          <a:srgbClr val="FFFFFF"/>
        </a:accent3>
        <a:accent4>
          <a:srgbClr val="4C4C4C"/>
        </a:accent4>
        <a:accent5>
          <a:srgbClr val="AABBDF"/>
        </a:accent5>
        <a:accent6>
          <a:srgbClr val="008EC4"/>
        </a:accent6>
        <a:hlink>
          <a:srgbClr val="C0B700"/>
        </a:hlink>
        <a:folHlink>
          <a:srgbClr val="85DF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5A5A5A"/>
        </a:dk1>
        <a:lt1>
          <a:srgbClr val="FFFFFF"/>
        </a:lt1>
        <a:dk2>
          <a:srgbClr val="404040"/>
        </a:dk2>
        <a:lt2>
          <a:srgbClr val="C0C0C0"/>
        </a:lt2>
        <a:accent1>
          <a:srgbClr val="59A8F1"/>
        </a:accent1>
        <a:accent2>
          <a:srgbClr val="FFB400"/>
        </a:accent2>
        <a:accent3>
          <a:srgbClr val="FFFFFF"/>
        </a:accent3>
        <a:accent4>
          <a:srgbClr val="4C4C4C"/>
        </a:accent4>
        <a:accent5>
          <a:srgbClr val="B5D1F7"/>
        </a:accent5>
        <a:accent6>
          <a:srgbClr val="E7A300"/>
        </a:accent6>
        <a:hlink>
          <a:srgbClr val="75BD18"/>
        </a:hlink>
        <a:folHlink>
          <a:srgbClr val="85DF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5A5A5A"/>
        </a:dk1>
        <a:lt1>
          <a:srgbClr val="FFFFFF"/>
        </a:lt1>
        <a:dk2>
          <a:srgbClr val="404040"/>
        </a:dk2>
        <a:lt2>
          <a:srgbClr val="C0C0C0"/>
        </a:lt2>
        <a:accent1>
          <a:srgbClr val="59A8F1"/>
        </a:accent1>
        <a:accent2>
          <a:srgbClr val="FFB400"/>
        </a:accent2>
        <a:accent3>
          <a:srgbClr val="FFFFFF"/>
        </a:accent3>
        <a:accent4>
          <a:srgbClr val="4C4C4C"/>
        </a:accent4>
        <a:accent5>
          <a:srgbClr val="B5D1F7"/>
        </a:accent5>
        <a:accent6>
          <a:srgbClr val="E7A300"/>
        </a:accent6>
        <a:hlink>
          <a:srgbClr val="75BD18"/>
        </a:hlink>
        <a:folHlink>
          <a:srgbClr val="584FD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36859</TotalTime>
  <Words>1132</Words>
  <Application>Microsoft Office PowerPoint</Application>
  <PresentationFormat>On-screen Show (4:3)</PresentationFormat>
  <Paragraphs>499</Paragraphs>
  <Slides>50</Slides>
  <Notes>44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9" baseType="lpstr">
      <vt:lpstr>ＭＳ Ｐゴシック</vt:lpstr>
      <vt:lpstr>Aharoni</vt:lpstr>
      <vt:lpstr>Arial</vt:lpstr>
      <vt:lpstr>Calibri</vt:lpstr>
      <vt:lpstr>Courier New</vt:lpstr>
      <vt:lpstr>Trebuchet MS</vt:lpstr>
      <vt:lpstr>Verdana</vt:lpstr>
      <vt:lpstr>Wingdings</vt:lpstr>
      <vt:lpstr>Office Theme</vt:lpstr>
      <vt:lpstr>JavaScript &amp; jQuery Development </vt:lpstr>
      <vt:lpstr>What is jQuery</vt:lpstr>
      <vt:lpstr>Why jQuery?</vt:lpstr>
      <vt:lpstr>Why jQuery?</vt:lpstr>
      <vt:lpstr>Why jQuery?</vt:lpstr>
      <vt:lpstr>Who’s using jQuery?</vt:lpstr>
      <vt:lpstr>JavaScript VS jQuery </vt:lpstr>
      <vt:lpstr>JavaScript VS jQuery</vt:lpstr>
      <vt:lpstr>Let’s Start </vt:lpstr>
      <vt:lpstr>Embed in you page</vt:lpstr>
      <vt:lpstr>Embed in you page</vt:lpstr>
      <vt:lpstr>  $(“div”).addClass(“xyz”); </vt:lpstr>
      <vt:lpstr>A Basic Example</vt:lpstr>
      <vt:lpstr>A Basic Example</vt:lpstr>
      <vt:lpstr>A Basic Example</vt:lpstr>
      <vt:lpstr>Selector Basics</vt:lpstr>
      <vt:lpstr>Selector Basics</vt:lpstr>
      <vt:lpstr>Selector Basics</vt:lpstr>
      <vt:lpstr>Selector Basics</vt:lpstr>
      <vt:lpstr>Selector Basics</vt:lpstr>
      <vt:lpstr>Selector Basics</vt:lpstr>
      <vt:lpstr>Selector Basics</vt:lpstr>
      <vt:lpstr>Basic Selector Example</vt:lpstr>
      <vt:lpstr>Basic Selector Example</vt:lpstr>
      <vt:lpstr>Basic Selector Example</vt:lpstr>
      <vt:lpstr>Basic Selector Example</vt:lpstr>
      <vt:lpstr>Dom Manipulation Example</vt:lpstr>
      <vt:lpstr>Dom Manipulation Example</vt:lpstr>
      <vt:lpstr>Dom Manipulation Example</vt:lpstr>
      <vt:lpstr>Attributes Example</vt:lpstr>
      <vt:lpstr>Using filters for selecting</vt:lpstr>
      <vt:lpstr>Basic Filters Example</vt:lpstr>
      <vt:lpstr>Basic Filters Example</vt:lpstr>
      <vt:lpstr>Using filters for selecting</vt:lpstr>
      <vt:lpstr>Task 1</vt:lpstr>
      <vt:lpstr>Task 2</vt:lpstr>
      <vt:lpstr>Using filters for selecting</vt:lpstr>
      <vt:lpstr>Using filters for selecting</vt:lpstr>
      <vt:lpstr>Now we can Select </vt:lpstr>
      <vt:lpstr>More Attributes Example</vt:lpstr>
      <vt:lpstr>More Attributes Example</vt:lpstr>
      <vt:lpstr>Event Example</vt:lpstr>
      <vt:lpstr>Event Example</vt:lpstr>
      <vt:lpstr>Event Example</vt:lpstr>
      <vt:lpstr>jQuery Methods</vt:lpstr>
      <vt:lpstr>Effects Example</vt:lpstr>
      <vt:lpstr>Effects Example</vt:lpstr>
      <vt:lpstr>Task 4</vt:lpstr>
      <vt:lpstr>Questions?</vt:lpstr>
      <vt:lpstr>THANK YOU</vt:lpstr>
    </vt:vector>
  </TitlesOfParts>
  <Company>Pixelmatrix Design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 the abilities</dc:title>
  <dc:creator>Alan Smithie</dc:creator>
  <cp:lastModifiedBy>Riste Tegovski</cp:lastModifiedBy>
  <cp:revision>541</cp:revision>
  <dcterms:created xsi:type="dcterms:W3CDTF">2008-03-10T16:35:30Z</dcterms:created>
  <dcterms:modified xsi:type="dcterms:W3CDTF">2018-12-17T15:51:32Z</dcterms:modified>
</cp:coreProperties>
</file>