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2" r:id="rId8"/>
    <p:sldId id="262" r:id="rId9"/>
    <p:sldId id="273" r:id="rId10"/>
    <p:sldId id="263" r:id="rId11"/>
    <p:sldId id="264" r:id="rId12"/>
    <p:sldId id="274" r:id="rId13"/>
    <p:sldId id="265" r:id="rId14"/>
    <p:sldId id="266" r:id="rId15"/>
    <p:sldId id="275" r:id="rId16"/>
    <p:sldId id="276" r:id="rId17"/>
    <p:sldId id="267" r:id="rId18"/>
    <p:sldId id="277" r:id="rId19"/>
    <p:sldId id="278" r:id="rId20"/>
    <p:sldId id="268" r:id="rId21"/>
    <p:sldId id="279" r:id="rId22"/>
    <p:sldId id="280" r:id="rId23"/>
    <p:sldId id="269" r:id="rId24"/>
    <p:sldId id="270" r:id="rId25"/>
    <p:sldId id="271" r:id="rId26"/>
  </p:sldIdLst>
  <p:sldSz cx="12192000" cy="6858000"/>
  <p:notesSz cx="6858000" cy="9144000"/>
  <p:defaultTextStyle>
    <a:defPPr>
      <a:defRPr lang="en-U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5" d="100"/>
          <a:sy n="85" d="100"/>
        </p:scale>
        <p:origin x="7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0638B-F7C7-A538-3BEF-999889A9F8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G"/>
          </a:p>
        </p:txBody>
      </p:sp>
      <p:sp>
        <p:nvSpPr>
          <p:cNvPr id="3" name="Subtitle 2">
            <a:extLst>
              <a:ext uri="{FF2B5EF4-FFF2-40B4-BE49-F238E27FC236}">
                <a16:creationId xmlns:a16="http://schemas.microsoft.com/office/drawing/2014/main" id="{2B2F3571-9663-FCC3-D56D-54B7BCBA6A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G"/>
          </a:p>
        </p:txBody>
      </p:sp>
      <p:sp>
        <p:nvSpPr>
          <p:cNvPr id="4" name="Date Placeholder 3">
            <a:extLst>
              <a:ext uri="{FF2B5EF4-FFF2-40B4-BE49-F238E27FC236}">
                <a16:creationId xmlns:a16="http://schemas.microsoft.com/office/drawing/2014/main" id="{F334D52B-1E58-EE21-7EAC-42B325C5B8EC}"/>
              </a:ext>
            </a:extLst>
          </p:cNvPr>
          <p:cNvSpPr>
            <a:spLocks noGrp="1"/>
          </p:cNvSpPr>
          <p:nvPr>
            <p:ph type="dt" sz="half" idx="10"/>
          </p:nvPr>
        </p:nvSpPr>
        <p:spPr/>
        <p:txBody>
          <a:bodyPr/>
          <a:lstStyle/>
          <a:p>
            <a:fld id="{DBB1B00C-DFDC-475D-9F07-315165A0AD2B}" type="datetimeFigureOut">
              <a:rPr lang="en-UG" smtClean="0"/>
              <a:t>06/07/2025</a:t>
            </a:fld>
            <a:endParaRPr lang="en-UG"/>
          </a:p>
        </p:txBody>
      </p:sp>
      <p:sp>
        <p:nvSpPr>
          <p:cNvPr id="5" name="Footer Placeholder 4">
            <a:extLst>
              <a:ext uri="{FF2B5EF4-FFF2-40B4-BE49-F238E27FC236}">
                <a16:creationId xmlns:a16="http://schemas.microsoft.com/office/drawing/2014/main" id="{C12E870C-098B-1F03-414E-829DA8D70749}"/>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2AD2889F-3309-EDDC-C9BD-8566E9FAF129}"/>
              </a:ext>
            </a:extLst>
          </p:cNvPr>
          <p:cNvSpPr>
            <a:spLocks noGrp="1"/>
          </p:cNvSpPr>
          <p:nvPr>
            <p:ph type="sldNum" sz="quarter" idx="12"/>
          </p:nvPr>
        </p:nvSpPr>
        <p:spPr/>
        <p:txBody>
          <a:bodyPr/>
          <a:lstStyle/>
          <a:p>
            <a:fld id="{D9210AE7-DE4C-43DB-ABD5-F0C4EA2F0F2B}" type="slidenum">
              <a:rPr lang="en-UG" smtClean="0"/>
              <a:t>‹#›</a:t>
            </a:fld>
            <a:endParaRPr lang="en-UG"/>
          </a:p>
        </p:txBody>
      </p:sp>
    </p:spTree>
    <p:extLst>
      <p:ext uri="{BB962C8B-B14F-4D97-AF65-F5344CB8AC3E}">
        <p14:creationId xmlns:p14="http://schemas.microsoft.com/office/powerpoint/2010/main" val="2433237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59555-A9B5-841D-F2DC-634CA2605371}"/>
              </a:ext>
            </a:extLst>
          </p:cNvPr>
          <p:cNvSpPr>
            <a:spLocks noGrp="1"/>
          </p:cNvSpPr>
          <p:nvPr>
            <p:ph type="title"/>
          </p:nvPr>
        </p:nvSpPr>
        <p:spPr/>
        <p:txBody>
          <a:bodyPr/>
          <a:lstStyle/>
          <a:p>
            <a:r>
              <a:rPr lang="en-US"/>
              <a:t>Click to edit Master title style</a:t>
            </a:r>
            <a:endParaRPr lang="en-UG"/>
          </a:p>
        </p:txBody>
      </p:sp>
      <p:sp>
        <p:nvSpPr>
          <p:cNvPr id="3" name="Vertical Text Placeholder 2">
            <a:extLst>
              <a:ext uri="{FF2B5EF4-FFF2-40B4-BE49-F238E27FC236}">
                <a16:creationId xmlns:a16="http://schemas.microsoft.com/office/drawing/2014/main" id="{91184A14-F6CC-A3B5-C224-107CFE325F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Date Placeholder 3">
            <a:extLst>
              <a:ext uri="{FF2B5EF4-FFF2-40B4-BE49-F238E27FC236}">
                <a16:creationId xmlns:a16="http://schemas.microsoft.com/office/drawing/2014/main" id="{53E5A650-D3A6-8225-751F-2A59776B9C0D}"/>
              </a:ext>
            </a:extLst>
          </p:cNvPr>
          <p:cNvSpPr>
            <a:spLocks noGrp="1"/>
          </p:cNvSpPr>
          <p:nvPr>
            <p:ph type="dt" sz="half" idx="10"/>
          </p:nvPr>
        </p:nvSpPr>
        <p:spPr/>
        <p:txBody>
          <a:bodyPr/>
          <a:lstStyle/>
          <a:p>
            <a:fld id="{DBB1B00C-DFDC-475D-9F07-315165A0AD2B}" type="datetimeFigureOut">
              <a:rPr lang="en-UG" smtClean="0"/>
              <a:t>06/07/2025</a:t>
            </a:fld>
            <a:endParaRPr lang="en-UG"/>
          </a:p>
        </p:txBody>
      </p:sp>
      <p:sp>
        <p:nvSpPr>
          <p:cNvPr id="5" name="Footer Placeholder 4">
            <a:extLst>
              <a:ext uri="{FF2B5EF4-FFF2-40B4-BE49-F238E27FC236}">
                <a16:creationId xmlns:a16="http://schemas.microsoft.com/office/drawing/2014/main" id="{FAE83D9F-ACDC-E82E-A623-6CFEF176707D}"/>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54A190CF-5B47-C489-D689-E05B07BE7B45}"/>
              </a:ext>
            </a:extLst>
          </p:cNvPr>
          <p:cNvSpPr>
            <a:spLocks noGrp="1"/>
          </p:cNvSpPr>
          <p:nvPr>
            <p:ph type="sldNum" sz="quarter" idx="12"/>
          </p:nvPr>
        </p:nvSpPr>
        <p:spPr/>
        <p:txBody>
          <a:bodyPr/>
          <a:lstStyle/>
          <a:p>
            <a:fld id="{D9210AE7-DE4C-43DB-ABD5-F0C4EA2F0F2B}" type="slidenum">
              <a:rPr lang="en-UG" smtClean="0"/>
              <a:t>‹#›</a:t>
            </a:fld>
            <a:endParaRPr lang="en-UG"/>
          </a:p>
        </p:txBody>
      </p:sp>
    </p:spTree>
    <p:extLst>
      <p:ext uri="{BB962C8B-B14F-4D97-AF65-F5344CB8AC3E}">
        <p14:creationId xmlns:p14="http://schemas.microsoft.com/office/powerpoint/2010/main" val="2194498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CFBAB3-E03D-C979-FFAE-809BF6BF5D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G"/>
          </a:p>
        </p:txBody>
      </p:sp>
      <p:sp>
        <p:nvSpPr>
          <p:cNvPr id="3" name="Vertical Text Placeholder 2">
            <a:extLst>
              <a:ext uri="{FF2B5EF4-FFF2-40B4-BE49-F238E27FC236}">
                <a16:creationId xmlns:a16="http://schemas.microsoft.com/office/drawing/2014/main" id="{65CB2EA7-A5DE-6064-463D-1F93C48E5B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Date Placeholder 3">
            <a:extLst>
              <a:ext uri="{FF2B5EF4-FFF2-40B4-BE49-F238E27FC236}">
                <a16:creationId xmlns:a16="http://schemas.microsoft.com/office/drawing/2014/main" id="{0439FA9D-E749-F0F9-2256-6893CF353ED1}"/>
              </a:ext>
            </a:extLst>
          </p:cNvPr>
          <p:cNvSpPr>
            <a:spLocks noGrp="1"/>
          </p:cNvSpPr>
          <p:nvPr>
            <p:ph type="dt" sz="half" idx="10"/>
          </p:nvPr>
        </p:nvSpPr>
        <p:spPr/>
        <p:txBody>
          <a:bodyPr/>
          <a:lstStyle/>
          <a:p>
            <a:fld id="{DBB1B00C-DFDC-475D-9F07-315165A0AD2B}" type="datetimeFigureOut">
              <a:rPr lang="en-UG" smtClean="0"/>
              <a:t>06/07/2025</a:t>
            </a:fld>
            <a:endParaRPr lang="en-UG"/>
          </a:p>
        </p:txBody>
      </p:sp>
      <p:sp>
        <p:nvSpPr>
          <p:cNvPr id="5" name="Footer Placeholder 4">
            <a:extLst>
              <a:ext uri="{FF2B5EF4-FFF2-40B4-BE49-F238E27FC236}">
                <a16:creationId xmlns:a16="http://schemas.microsoft.com/office/drawing/2014/main" id="{B791F610-1695-9BE2-DF75-2F9C259AF82F}"/>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C1B633C8-0484-C7E7-C1C2-8E71C1EEA7B9}"/>
              </a:ext>
            </a:extLst>
          </p:cNvPr>
          <p:cNvSpPr>
            <a:spLocks noGrp="1"/>
          </p:cNvSpPr>
          <p:nvPr>
            <p:ph type="sldNum" sz="quarter" idx="12"/>
          </p:nvPr>
        </p:nvSpPr>
        <p:spPr/>
        <p:txBody>
          <a:bodyPr/>
          <a:lstStyle/>
          <a:p>
            <a:fld id="{D9210AE7-DE4C-43DB-ABD5-F0C4EA2F0F2B}" type="slidenum">
              <a:rPr lang="en-UG" smtClean="0"/>
              <a:t>‹#›</a:t>
            </a:fld>
            <a:endParaRPr lang="en-UG"/>
          </a:p>
        </p:txBody>
      </p:sp>
    </p:spTree>
    <p:extLst>
      <p:ext uri="{BB962C8B-B14F-4D97-AF65-F5344CB8AC3E}">
        <p14:creationId xmlns:p14="http://schemas.microsoft.com/office/powerpoint/2010/main" val="1228468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23E93-1B7A-8940-76CB-979E2DE2B445}"/>
              </a:ext>
            </a:extLst>
          </p:cNvPr>
          <p:cNvSpPr>
            <a:spLocks noGrp="1"/>
          </p:cNvSpPr>
          <p:nvPr>
            <p:ph type="title"/>
          </p:nvPr>
        </p:nvSpPr>
        <p:spPr/>
        <p:txBody>
          <a:bodyPr/>
          <a:lstStyle/>
          <a:p>
            <a:r>
              <a:rPr lang="en-US"/>
              <a:t>Click to edit Master title style</a:t>
            </a:r>
            <a:endParaRPr lang="en-UG"/>
          </a:p>
        </p:txBody>
      </p:sp>
      <p:sp>
        <p:nvSpPr>
          <p:cNvPr id="3" name="Content Placeholder 2">
            <a:extLst>
              <a:ext uri="{FF2B5EF4-FFF2-40B4-BE49-F238E27FC236}">
                <a16:creationId xmlns:a16="http://schemas.microsoft.com/office/drawing/2014/main" id="{897A4F64-4D82-4767-42FC-DA3D447817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Date Placeholder 3">
            <a:extLst>
              <a:ext uri="{FF2B5EF4-FFF2-40B4-BE49-F238E27FC236}">
                <a16:creationId xmlns:a16="http://schemas.microsoft.com/office/drawing/2014/main" id="{FCF5FB5E-E28C-6309-B79C-0EC8019148D4}"/>
              </a:ext>
            </a:extLst>
          </p:cNvPr>
          <p:cNvSpPr>
            <a:spLocks noGrp="1"/>
          </p:cNvSpPr>
          <p:nvPr>
            <p:ph type="dt" sz="half" idx="10"/>
          </p:nvPr>
        </p:nvSpPr>
        <p:spPr/>
        <p:txBody>
          <a:bodyPr/>
          <a:lstStyle/>
          <a:p>
            <a:fld id="{DBB1B00C-DFDC-475D-9F07-315165A0AD2B}" type="datetimeFigureOut">
              <a:rPr lang="en-UG" smtClean="0"/>
              <a:t>06/07/2025</a:t>
            </a:fld>
            <a:endParaRPr lang="en-UG"/>
          </a:p>
        </p:txBody>
      </p:sp>
      <p:sp>
        <p:nvSpPr>
          <p:cNvPr id="5" name="Footer Placeholder 4">
            <a:extLst>
              <a:ext uri="{FF2B5EF4-FFF2-40B4-BE49-F238E27FC236}">
                <a16:creationId xmlns:a16="http://schemas.microsoft.com/office/drawing/2014/main" id="{CC3DAAB1-808C-27A9-7014-6625D7C6F0E4}"/>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44523614-C1E0-66A4-9E80-E4C0E2A3BB2A}"/>
              </a:ext>
            </a:extLst>
          </p:cNvPr>
          <p:cNvSpPr>
            <a:spLocks noGrp="1"/>
          </p:cNvSpPr>
          <p:nvPr>
            <p:ph type="sldNum" sz="quarter" idx="12"/>
          </p:nvPr>
        </p:nvSpPr>
        <p:spPr/>
        <p:txBody>
          <a:bodyPr/>
          <a:lstStyle/>
          <a:p>
            <a:fld id="{D9210AE7-DE4C-43DB-ABD5-F0C4EA2F0F2B}" type="slidenum">
              <a:rPr lang="en-UG" smtClean="0"/>
              <a:t>‹#›</a:t>
            </a:fld>
            <a:endParaRPr lang="en-UG"/>
          </a:p>
        </p:txBody>
      </p:sp>
    </p:spTree>
    <p:extLst>
      <p:ext uri="{BB962C8B-B14F-4D97-AF65-F5344CB8AC3E}">
        <p14:creationId xmlns:p14="http://schemas.microsoft.com/office/powerpoint/2010/main" val="2185385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0A8A6-1317-03E4-CCF7-B179810F4B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G"/>
          </a:p>
        </p:txBody>
      </p:sp>
      <p:sp>
        <p:nvSpPr>
          <p:cNvPr id="3" name="Text Placeholder 2">
            <a:extLst>
              <a:ext uri="{FF2B5EF4-FFF2-40B4-BE49-F238E27FC236}">
                <a16:creationId xmlns:a16="http://schemas.microsoft.com/office/drawing/2014/main" id="{4702B0AB-7D46-C1CD-E47F-11D1790CC6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3C2864-8F7A-669C-B8E1-EE31EC144C73}"/>
              </a:ext>
            </a:extLst>
          </p:cNvPr>
          <p:cNvSpPr>
            <a:spLocks noGrp="1"/>
          </p:cNvSpPr>
          <p:nvPr>
            <p:ph type="dt" sz="half" idx="10"/>
          </p:nvPr>
        </p:nvSpPr>
        <p:spPr/>
        <p:txBody>
          <a:bodyPr/>
          <a:lstStyle/>
          <a:p>
            <a:fld id="{DBB1B00C-DFDC-475D-9F07-315165A0AD2B}" type="datetimeFigureOut">
              <a:rPr lang="en-UG" smtClean="0"/>
              <a:t>06/07/2025</a:t>
            </a:fld>
            <a:endParaRPr lang="en-UG"/>
          </a:p>
        </p:txBody>
      </p:sp>
      <p:sp>
        <p:nvSpPr>
          <p:cNvPr id="5" name="Footer Placeholder 4">
            <a:extLst>
              <a:ext uri="{FF2B5EF4-FFF2-40B4-BE49-F238E27FC236}">
                <a16:creationId xmlns:a16="http://schemas.microsoft.com/office/drawing/2014/main" id="{48386281-6400-0513-C2AB-7587C121A736}"/>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5B8EA1BB-953C-F348-9592-8A165C3730CF}"/>
              </a:ext>
            </a:extLst>
          </p:cNvPr>
          <p:cNvSpPr>
            <a:spLocks noGrp="1"/>
          </p:cNvSpPr>
          <p:nvPr>
            <p:ph type="sldNum" sz="quarter" idx="12"/>
          </p:nvPr>
        </p:nvSpPr>
        <p:spPr/>
        <p:txBody>
          <a:bodyPr/>
          <a:lstStyle/>
          <a:p>
            <a:fld id="{D9210AE7-DE4C-43DB-ABD5-F0C4EA2F0F2B}" type="slidenum">
              <a:rPr lang="en-UG" smtClean="0"/>
              <a:t>‹#›</a:t>
            </a:fld>
            <a:endParaRPr lang="en-UG"/>
          </a:p>
        </p:txBody>
      </p:sp>
    </p:spTree>
    <p:extLst>
      <p:ext uri="{BB962C8B-B14F-4D97-AF65-F5344CB8AC3E}">
        <p14:creationId xmlns:p14="http://schemas.microsoft.com/office/powerpoint/2010/main" val="1252504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1D05A-D3B1-9B1C-E2A7-C1F6645D0626}"/>
              </a:ext>
            </a:extLst>
          </p:cNvPr>
          <p:cNvSpPr>
            <a:spLocks noGrp="1"/>
          </p:cNvSpPr>
          <p:nvPr>
            <p:ph type="title"/>
          </p:nvPr>
        </p:nvSpPr>
        <p:spPr/>
        <p:txBody>
          <a:bodyPr/>
          <a:lstStyle/>
          <a:p>
            <a:r>
              <a:rPr lang="en-US"/>
              <a:t>Click to edit Master title style</a:t>
            </a:r>
            <a:endParaRPr lang="en-UG"/>
          </a:p>
        </p:txBody>
      </p:sp>
      <p:sp>
        <p:nvSpPr>
          <p:cNvPr id="3" name="Content Placeholder 2">
            <a:extLst>
              <a:ext uri="{FF2B5EF4-FFF2-40B4-BE49-F238E27FC236}">
                <a16:creationId xmlns:a16="http://schemas.microsoft.com/office/drawing/2014/main" id="{A26B587E-9378-4AD5-A311-ED3918468D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Content Placeholder 3">
            <a:extLst>
              <a:ext uri="{FF2B5EF4-FFF2-40B4-BE49-F238E27FC236}">
                <a16:creationId xmlns:a16="http://schemas.microsoft.com/office/drawing/2014/main" id="{40F969DB-A838-6112-7A61-1066D59AEA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5" name="Date Placeholder 4">
            <a:extLst>
              <a:ext uri="{FF2B5EF4-FFF2-40B4-BE49-F238E27FC236}">
                <a16:creationId xmlns:a16="http://schemas.microsoft.com/office/drawing/2014/main" id="{2B928AC2-D515-B0A2-6B2F-4C7E05F64126}"/>
              </a:ext>
            </a:extLst>
          </p:cNvPr>
          <p:cNvSpPr>
            <a:spLocks noGrp="1"/>
          </p:cNvSpPr>
          <p:nvPr>
            <p:ph type="dt" sz="half" idx="10"/>
          </p:nvPr>
        </p:nvSpPr>
        <p:spPr/>
        <p:txBody>
          <a:bodyPr/>
          <a:lstStyle/>
          <a:p>
            <a:fld id="{DBB1B00C-DFDC-475D-9F07-315165A0AD2B}" type="datetimeFigureOut">
              <a:rPr lang="en-UG" smtClean="0"/>
              <a:t>06/07/2025</a:t>
            </a:fld>
            <a:endParaRPr lang="en-UG"/>
          </a:p>
        </p:txBody>
      </p:sp>
      <p:sp>
        <p:nvSpPr>
          <p:cNvPr id="6" name="Footer Placeholder 5">
            <a:extLst>
              <a:ext uri="{FF2B5EF4-FFF2-40B4-BE49-F238E27FC236}">
                <a16:creationId xmlns:a16="http://schemas.microsoft.com/office/drawing/2014/main" id="{CA442598-628D-D461-44A0-222A9D0ECD90}"/>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738587FA-06B0-F27E-AB88-E774D9154D30}"/>
              </a:ext>
            </a:extLst>
          </p:cNvPr>
          <p:cNvSpPr>
            <a:spLocks noGrp="1"/>
          </p:cNvSpPr>
          <p:nvPr>
            <p:ph type="sldNum" sz="quarter" idx="12"/>
          </p:nvPr>
        </p:nvSpPr>
        <p:spPr/>
        <p:txBody>
          <a:bodyPr/>
          <a:lstStyle/>
          <a:p>
            <a:fld id="{D9210AE7-DE4C-43DB-ABD5-F0C4EA2F0F2B}" type="slidenum">
              <a:rPr lang="en-UG" smtClean="0"/>
              <a:t>‹#›</a:t>
            </a:fld>
            <a:endParaRPr lang="en-UG"/>
          </a:p>
        </p:txBody>
      </p:sp>
    </p:spTree>
    <p:extLst>
      <p:ext uri="{BB962C8B-B14F-4D97-AF65-F5344CB8AC3E}">
        <p14:creationId xmlns:p14="http://schemas.microsoft.com/office/powerpoint/2010/main" val="423019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342B0-FDC4-F8E1-570D-4A62444BEC87}"/>
              </a:ext>
            </a:extLst>
          </p:cNvPr>
          <p:cNvSpPr>
            <a:spLocks noGrp="1"/>
          </p:cNvSpPr>
          <p:nvPr>
            <p:ph type="title"/>
          </p:nvPr>
        </p:nvSpPr>
        <p:spPr>
          <a:xfrm>
            <a:off x="839788" y="365125"/>
            <a:ext cx="10515600" cy="1325563"/>
          </a:xfrm>
        </p:spPr>
        <p:txBody>
          <a:bodyPr/>
          <a:lstStyle/>
          <a:p>
            <a:r>
              <a:rPr lang="en-US"/>
              <a:t>Click to edit Master title style</a:t>
            </a:r>
            <a:endParaRPr lang="en-UG"/>
          </a:p>
        </p:txBody>
      </p:sp>
      <p:sp>
        <p:nvSpPr>
          <p:cNvPr id="3" name="Text Placeholder 2">
            <a:extLst>
              <a:ext uri="{FF2B5EF4-FFF2-40B4-BE49-F238E27FC236}">
                <a16:creationId xmlns:a16="http://schemas.microsoft.com/office/drawing/2014/main" id="{51DA566D-596B-1C8E-D6C7-70497ED683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6B5DDB-F89E-6FA0-F2C6-30A0F2AA14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5" name="Text Placeholder 4">
            <a:extLst>
              <a:ext uri="{FF2B5EF4-FFF2-40B4-BE49-F238E27FC236}">
                <a16:creationId xmlns:a16="http://schemas.microsoft.com/office/drawing/2014/main" id="{8AFFDBA5-E241-F76E-C011-11237C485A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4DD7C9-E8C4-9624-E744-71F7105B51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7" name="Date Placeholder 6">
            <a:extLst>
              <a:ext uri="{FF2B5EF4-FFF2-40B4-BE49-F238E27FC236}">
                <a16:creationId xmlns:a16="http://schemas.microsoft.com/office/drawing/2014/main" id="{C8524F4A-2FBF-32D5-9D5A-41BA44BD54D6}"/>
              </a:ext>
            </a:extLst>
          </p:cNvPr>
          <p:cNvSpPr>
            <a:spLocks noGrp="1"/>
          </p:cNvSpPr>
          <p:nvPr>
            <p:ph type="dt" sz="half" idx="10"/>
          </p:nvPr>
        </p:nvSpPr>
        <p:spPr/>
        <p:txBody>
          <a:bodyPr/>
          <a:lstStyle/>
          <a:p>
            <a:fld id="{DBB1B00C-DFDC-475D-9F07-315165A0AD2B}" type="datetimeFigureOut">
              <a:rPr lang="en-UG" smtClean="0"/>
              <a:t>06/07/2025</a:t>
            </a:fld>
            <a:endParaRPr lang="en-UG"/>
          </a:p>
        </p:txBody>
      </p:sp>
      <p:sp>
        <p:nvSpPr>
          <p:cNvPr id="8" name="Footer Placeholder 7">
            <a:extLst>
              <a:ext uri="{FF2B5EF4-FFF2-40B4-BE49-F238E27FC236}">
                <a16:creationId xmlns:a16="http://schemas.microsoft.com/office/drawing/2014/main" id="{2312824E-68A0-1486-C79B-94CF3C15E89B}"/>
              </a:ext>
            </a:extLst>
          </p:cNvPr>
          <p:cNvSpPr>
            <a:spLocks noGrp="1"/>
          </p:cNvSpPr>
          <p:nvPr>
            <p:ph type="ftr" sz="quarter" idx="11"/>
          </p:nvPr>
        </p:nvSpPr>
        <p:spPr/>
        <p:txBody>
          <a:bodyPr/>
          <a:lstStyle/>
          <a:p>
            <a:endParaRPr lang="en-UG"/>
          </a:p>
        </p:txBody>
      </p:sp>
      <p:sp>
        <p:nvSpPr>
          <p:cNvPr id="9" name="Slide Number Placeholder 8">
            <a:extLst>
              <a:ext uri="{FF2B5EF4-FFF2-40B4-BE49-F238E27FC236}">
                <a16:creationId xmlns:a16="http://schemas.microsoft.com/office/drawing/2014/main" id="{CE073D04-4A9F-014C-4A31-7A60ADE4B977}"/>
              </a:ext>
            </a:extLst>
          </p:cNvPr>
          <p:cNvSpPr>
            <a:spLocks noGrp="1"/>
          </p:cNvSpPr>
          <p:nvPr>
            <p:ph type="sldNum" sz="quarter" idx="12"/>
          </p:nvPr>
        </p:nvSpPr>
        <p:spPr/>
        <p:txBody>
          <a:bodyPr/>
          <a:lstStyle/>
          <a:p>
            <a:fld id="{D9210AE7-DE4C-43DB-ABD5-F0C4EA2F0F2B}" type="slidenum">
              <a:rPr lang="en-UG" smtClean="0"/>
              <a:t>‹#›</a:t>
            </a:fld>
            <a:endParaRPr lang="en-UG"/>
          </a:p>
        </p:txBody>
      </p:sp>
    </p:spTree>
    <p:extLst>
      <p:ext uri="{BB962C8B-B14F-4D97-AF65-F5344CB8AC3E}">
        <p14:creationId xmlns:p14="http://schemas.microsoft.com/office/powerpoint/2010/main" val="3098082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D9B11-52C0-4D41-4F20-F8C50786699B}"/>
              </a:ext>
            </a:extLst>
          </p:cNvPr>
          <p:cNvSpPr>
            <a:spLocks noGrp="1"/>
          </p:cNvSpPr>
          <p:nvPr>
            <p:ph type="title"/>
          </p:nvPr>
        </p:nvSpPr>
        <p:spPr/>
        <p:txBody>
          <a:bodyPr/>
          <a:lstStyle/>
          <a:p>
            <a:r>
              <a:rPr lang="en-US"/>
              <a:t>Click to edit Master title style</a:t>
            </a:r>
            <a:endParaRPr lang="en-UG"/>
          </a:p>
        </p:txBody>
      </p:sp>
      <p:sp>
        <p:nvSpPr>
          <p:cNvPr id="3" name="Date Placeholder 2">
            <a:extLst>
              <a:ext uri="{FF2B5EF4-FFF2-40B4-BE49-F238E27FC236}">
                <a16:creationId xmlns:a16="http://schemas.microsoft.com/office/drawing/2014/main" id="{84601D89-8836-D900-6318-D2DD8922831A}"/>
              </a:ext>
            </a:extLst>
          </p:cNvPr>
          <p:cNvSpPr>
            <a:spLocks noGrp="1"/>
          </p:cNvSpPr>
          <p:nvPr>
            <p:ph type="dt" sz="half" idx="10"/>
          </p:nvPr>
        </p:nvSpPr>
        <p:spPr/>
        <p:txBody>
          <a:bodyPr/>
          <a:lstStyle/>
          <a:p>
            <a:fld id="{DBB1B00C-DFDC-475D-9F07-315165A0AD2B}" type="datetimeFigureOut">
              <a:rPr lang="en-UG" smtClean="0"/>
              <a:t>06/07/2025</a:t>
            </a:fld>
            <a:endParaRPr lang="en-UG"/>
          </a:p>
        </p:txBody>
      </p:sp>
      <p:sp>
        <p:nvSpPr>
          <p:cNvPr id="4" name="Footer Placeholder 3">
            <a:extLst>
              <a:ext uri="{FF2B5EF4-FFF2-40B4-BE49-F238E27FC236}">
                <a16:creationId xmlns:a16="http://schemas.microsoft.com/office/drawing/2014/main" id="{D52131CE-ABB0-B659-58A2-BFCAF0E160B2}"/>
              </a:ext>
            </a:extLst>
          </p:cNvPr>
          <p:cNvSpPr>
            <a:spLocks noGrp="1"/>
          </p:cNvSpPr>
          <p:nvPr>
            <p:ph type="ftr" sz="quarter" idx="11"/>
          </p:nvPr>
        </p:nvSpPr>
        <p:spPr/>
        <p:txBody>
          <a:bodyPr/>
          <a:lstStyle/>
          <a:p>
            <a:endParaRPr lang="en-UG"/>
          </a:p>
        </p:txBody>
      </p:sp>
      <p:sp>
        <p:nvSpPr>
          <p:cNvPr id="5" name="Slide Number Placeholder 4">
            <a:extLst>
              <a:ext uri="{FF2B5EF4-FFF2-40B4-BE49-F238E27FC236}">
                <a16:creationId xmlns:a16="http://schemas.microsoft.com/office/drawing/2014/main" id="{E135D9A3-9701-EFC0-E9AE-9CD9C2220445}"/>
              </a:ext>
            </a:extLst>
          </p:cNvPr>
          <p:cNvSpPr>
            <a:spLocks noGrp="1"/>
          </p:cNvSpPr>
          <p:nvPr>
            <p:ph type="sldNum" sz="quarter" idx="12"/>
          </p:nvPr>
        </p:nvSpPr>
        <p:spPr/>
        <p:txBody>
          <a:bodyPr/>
          <a:lstStyle/>
          <a:p>
            <a:fld id="{D9210AE7-DE4C-43DB-ABD5-F0C4EA2F0F2B}" type="slidenum">
              <a:rPr lang="en-UG" smtClean="0"/>
              <a:t>‹#›</a:t>
            </a:fld>
            <a:endParaRPr lang="en-UG"/>
          </a:p>
        </p:txBody>
      </p:sp>
    </p:spTree>
    <p:extLst>
      <p:ext uri="{BB962C8B-B14F-4D97-AF65-F5344CB8AC3E}">
        <p14:creationId xmlns:p14="http://schemas.microsoft.com/office/powerpoint/2010/main" val="3973463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D32BF7-7193-B752-67BB-CC559DBB326B}"/>
              </a:ext>
            </a:extLst>
          </p:cNvPr>
          <p:cNvSpPr>
            <a:spLocks noGrp="1"/>
          </p:cNvSpPr>
          <p:nvPr>
            <p:ph type="dt" sz="half" idx="10"/>
          </p:nvPr>
        </p:nvSpPr>
        <p:spPr/>
        <p:txBody>
          <a:bodyPr/>
          <a:lstStyle/>
          <a:p>
            <a:fld id="{DBB1B00C-DFDC-475D-9F07-315165A0AD2B}" type="datetimeFigureOut">
              <a:rPr lang="en-UG" smtClean="0"/>
              <a:t>06/07/2025</a:t>
            </a:fld>
            <a:endParaRPr lang="en-UG"/>
          </a:p>
        </p:txBody>
      </p:sp>
      <p:sp>
        <p:nvSpPr>
          <p:cNvPr id="3" name="Footer Placeholder 2">
            <a:extLst>
              <a:ext uri="{FF2B5EF4-FFF2-40B4-BE49-F238E27FC236}">
                <a16:creationId xmlns:a16="http://schemas.microsoft.com/office/drawing/2014/main" id="{5D0DF5EB-092E-8D2A-3BDE-F4FD604637EF}"/>
              </a:ext>
            </a:extLst>
          </p:cNvPr>
          <p:cNvSpPr>
            <a:spLocks noGrp="1"/>
          </p:cNvSpPr>
          <p:nvPr>
            <p:ph type="ftr" sz="quarter" idx="11"/>
          </p:nvPr>
        </p:nvSpPr>
        <p:spPr/>
        <p:txBody>
          <a:bodyPr/>
          <a:lstStyle/>
          <a:p>
            <a:endParaRPr lang="en-UG"/>
          </a:p>
        </p:txBody>
      </p:sp>
      <p:sp>
        <p:nvSpPr>
          <p:cNvPr id="4" name="Slide Number Placeholder 3">
            <a:extLst>
              <a:ext uri="{FF2B5EF4-FFF2-40B4-BE49-F238E27FC236}">
                <a16:creationId xmlns:a16="http://schemas.microsoft.com/office/drawing/2014/main" id="{137E25B0-0748-9CFE-1800-212DD6D23C9F}"/>
              </a:ext>
            </a:extLst>
          </p:cNvPr>
          <p:cNvSpPr>
            <a:spLocks noGrp="1"/>
          </p:cNvSpPr>
          <p:nvPr>
            <p:ph type="sldNum" sz="quarter" idx="12"/>
          </p:nvPr>
        </p:nvSpPr>
        <p:spPr/>
        <p:txBody>
          <a:bodyPr/>
          <a:lstStyle/>
          <a:p>
            <a:fld id="{D9210AE7-DE4C-43DB-ABD5-F0C4EA2F0F2B}" type="slidenum">
              <a:rPr lang="en-UG" smtClean="0"/>
              <a:t>‹#›</a:t>
            </a:fld>
            <a:endParaRPr lang="en-UG"/>
          </a:p>
        </p:txBody>
      </p:sp>
    </p:spTree>
    <p:extLst>
      <p:ext uri="{BB962C8B-B14F-4D97-AF65-F5344CB8AC3E}">
        <p14:creationId xmlns:p14="http://schemas.microsoft.com/office/powerpoint/2010/main" val="448817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47749-69F6-4E37-894E-D8E03BD015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G"/>
          </a:p>
        </p:txBody>
      </p:sp>
      <p:sp>
        <p:nvSpPr>
          <p:cNvPr id="3" name="Content Placeholder 2">
            <a:extLst>
              <a:ext uri="{FF2B5EF4-FFF2-40B4-BE49-F238E27FC236}">
                <a16:creationId xmlns:a16="http://schemas.microsoft.com/office/drawing/2014/main" id="{A52AFFBE-300C-0A9B-7E9A-97CAA88E2C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Text Placeholder 3">
            <a:extLst>
              <a:ext uri="{FF2B5EF4-FFF2-40B4-BE49-F238E27FC236}">
                <a16:creationId xmlns:a16="http://schemas.microsoft.com/office/drawing/2014/main" id="{DFA81BDE-1532-5209-C91F-3B48C9D92C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F01BF9-1BE2-55A3-4F1B-7EC2808BCDC0}"/>
              </a:ext>
            </a:extLst>
          </p:cNvPr>
          <p:cNvSpPr>
            <a:spLocks noGrp="1"/>
          </p:cNvSpPr>
          <p:nvPr>
            <p:ph type="dt" sz="half" idx="10"/>
          </p:nvPr>
        </p:nvSpPr>
        <p:spPr/>
        <p:txBody>
          <a:bodyPr/>
          <a:lstStyle/>
          <a:p>
            <a:fld id="{DBB1B00C-DFDC-475D-9F07-315165A0AD2B}" type="datetimeFigureOut">
              <a:rPr lang="en-UG" smtClean="0"/>
              <a:t>06/07/2025</a:t>
            </a:fld>
            <a:endParaRPr lang="en-UG"/>
          </a:p>
        </p:txBody>
      </p:sp>
      <p:sp>
        <p:nvSpPr>
          <p:cNvPr id="6" name="Footer Placeholder 5">
            <a:extLst>
              <a:ext uri="{FF2B5EF4-FFF2-40B4-BE49-F238E27FC236}">
                <a16:creationId xmlns:a16="http://schemas.microsoft.com/office/drawing/2014/main" id="{5028C948-C526-63E0-12C8-7591E9E06621}"/>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0A837F71-F1E1-0242-4AB7-5AF28B7746C6}"/>
              </a:ext>
            </a:extLst>
          </p:cNvPr>
          <p:cNvSpPr>
            <a:spLocks noGrp="1"/>
          </p:cNvSpPr>
          <p:nvPr>
            <p:ph type="sldNum" sz="quarter" idx="12"/>
          </p:nvPr>
        </p:nvSpPr>
        <p:spPr/>
        <p:txBody>
          <a:bodyPr/>
          <a:lstStyle/>
          <a:p>
            <a:fld id="{D9210AE7-DE4C-43DB-ABD5-F0C4EA2F0F2B}" type="slidenum">
              <a:rPr lang="en-UG" smtClean="0"/>
              <a:t>‹#›</a:t>
            </a:fld>
            <a:endParaRPr lang="en-UG"/>
          </a:p>
        </p:txBody>
      </p:sp>
    </p:spTree>
    <p:extLst>
      <p:ext uri="{BB962C8B-B14F-4D97-AF65-F5344CB8AC3E}">
        <p14:creationId xmlns:p14="http://schemas.microsoft.com/office/powerpoint/2010/main" val="2416373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9303A-3C12-502D-CCF8-79E9DF4540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G"/>
          </a:p>
        </p:txBody>
      </p:sp>
      <p:sp>
        <p:nvSpPr>
          <p:cNvPr id="3" name="Picture Placeholder 2">
            <a:extLst>
              <a:ext uri="{FF2B5EF4-FFF2-40B4-BE49-F238E27FC236}">
                <a16:creationId xmlns:a16="http://schemas.microsoft.com/office/drawing/2014/main" id="{933A86DB-6E73-4FFB-CF33-2278500A6E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G"/>
          </a:p>
        </p:txBody>
      </p:sp>
      <p:sp>
        <p:nvSpPr>
          <p:cNvPr id="4" name="Text Placeholder 3">
            <a:extLst>
              <a:ext uri="{FF2B5EF4-FFF2-40B4-BE49-F238E27FC236}">
                <a16:creationId xmlns:a16="http://schemas.microsoft.com/office/drawing/2014/main" id="{18CB2B58-684F-C6CA-5822-1C2AE964E3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5257A-E049-47FF-BBBE-40A15320EC92}"/>
              </a:ext>
            </a:extLst>
          </p:cNvPr>
          <p:cNvSpPr>
            <a:spLocks noGrp="1"/>
          </p:cNvSpPr>
          <p:nvPr>
            <p:ph type="dt" sz="half" idx="10"/>
          </p:nvPr>
        </p:nvSpPr>
        <p:spPr/>
        <p:txBody>
          <a:bodyPr/>
          <a:lstStyle/>
          <a:p>
            <a:fld id="{DBB1B00C-DFDC-475D-9F07-315165A0AD2B}" type="datetimeFigureOut">
              <a:rPr lang="en-UG" smtClean="0"/>
              <a:t>06/07/2025</a:t>
            </a:fld>
            <a:endParaRPr lang="en-UG"/>
          </a:p>
        </p:txBody>
      </p:sp>
      <p:sp>
        <p:nvSpPr>
          <p:cNvPr id="6" name="Footer Placeholder 5">
            <a:extLst>
              <a:ext uri="{FF2B5EF4-FFF2-40B4-BE49-F238E27FC236}">
                <a16:creationId xmlns:a16="http://schemas.microsoft.com/office/drawing/2014/main" id="{1351C6A6-6EEB-6559-8C15-E5D457F87F0D}"/>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FF9AC583-A54F-1666-62A6-6F58461C2A71}"/>
              </a:ext>
            </a:extLst>
          </p:cNvPr>
          <p:cNvSpPr>
            <a:spLocks noGrp="1"/>
          </p:cNvSpPr>
          <p:nvPr>
            <p:ph type="sldNum" sz="quarter" idx="12"/>
          </p:nvPr>
        </p:nvSpPr>
        <p:spPr/>
        <p:txBody>
          <a:bodyPr/>
          <a:lstStyle/>
          <a:p>
            <a:fld id="{D9210AE7-DE4C-43DB-ABD5-F0C4EA2F0F2B}" type="slidenum">
              <a:rPr lang="en-UG" smtClean="0"/>
              <a:t>‹#›</a:t>
            </a:fld>
            <a:endParaRPr lang="en-UG"/>
          </a:p>
        </p:txBody>
      </p:sp>
    </p:spTree>
    <p:extLst>
      <p:ext uri="{BB962C8B-B14F-4D97-AF65-F5344CB8AC3E}">
        <p14:creationId xmlns:p14="http://schemas.microsoft.com/office/powerpoint/2010/main" val="4016157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4035D7-5ADA-9861-AD61-7C2B63BC52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G"/>
          </a:p>
        </p:txBody>
      </p:sp>
      <p:sp>
        <p:nvSpPr>
          <p:cNvPr id="3" name="Text Placeholder 2">
            <a:extLst>
              <a:ext uri="{FF2B5EF4-FFF2-40B4-BE49-F238E27FC236}">
                <a16:creationId xmlns:a16="http://schemas.microsoft.com/office/drawing/2014/main" id="{C127DFF9-E6F2-7789-D3E0-934C84181D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Date Placeholder 3">
            <a:extLst>
              <a:ext uri="{FF2B5EF4-FFF2-40B4-BE49-F238E27FC236}">
                <a16:creationId xmlns:a16="http://schemas.microsoft.com/office/drawing/2014/main" id="{6BF3E5D3-4E7E-ABDB-6219-3038B29C0B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B1B00C-DFDC-475D-9F07-315165A0AD2B}" type="datetimeFigureOut">
              <a:rPr lang="en-UG" smtClean="0"/>
              <a:t>06/07/2025</a:t>
            </a:fld>
            <a:endParaRPr lang="en-UG"/>
          </a:p>
        </p:txBody>
      </p:sp>
      <p:sp>
        <p:nvSpPr>
          <p:cNvPr id="5" name="Footer Placeholder 4">
            <a:extLst>
              <a:ext uri="{FF2B5EF4-FFF2-40B4-BE49-F238E27FC236}">
                <a16:creationId xmlns:a16="http://schemas.microsoft.com/office/drawing/2014/main" id="{6D665EBA-A387-227E-A1C4-E381B7B1C0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G"/>
          </a:p>
        </p:txBody>
      </p:sp>
      <p:sp>
        <p:nvSpPr>
          <p:cNvPr id="6" name="Slide Number Placeholder 5">
            <a:extLst>
              <a:ext uri="{FF2B5EF4-FFF2-40B4-BE49-F238E27FC236}">
                <a16:creationId xmlns:a16="http://schemas.microsoft.com/office/drawing/2014/main" id="{0BE4356B-9020-743F-C2A7-9FE332D8CE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210AE7-DE4C-43DB-ABD5-F0C4EA2F0F2B}" type="slidenum">
              <a:rPr lang="en-UG" smtClean="0"/>
              <a:t>‹#›</a:t>
            </a:fld>
            <a:endParaRPr lang="en-UG"/>
          </a:p>
        </p:txBody>
      </p:sp>
    </p:spTree>
    <p:extLst>
      <p:ext uri="{BB962C8B-B14F-4D97-AF65-F5344CB8AC3E}">
        <p14:creationId xmlns:p14="http://schemas.microsoft.com/office/powerpoint/2010/main" val="1300717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73135-68E9-557A-CDA9-E3672D7D4790}"/>
              </a:ext>
            </a:extLst>
          </p:cNvPr>
          <p:cNvSpPr>
            <a:spLocks noGrp="1"/>
          </p:cNvSpPr>
          <p:nvPr>
            <p:ph type="ctrTitle"/>
          </p:nvPr>
        </p:nvSpPr>
        <p:spPr>
          <a:xfrm>
            <a:off x="1524000" y="480094"/>
            <a:ext cx="9144000" cy="826753"/>
          </a:xfrm>
        </p:spPr>
        <p:txBody>
          <a:bodyPr>
            <a:normAutofit fontScale="90000"/>
          </a:bodyPr>
          <a:lstStyle/>
          <a:p>
            <a:r>
              <a:rPr lang="en-GB" b="1" dirty="0"/>
              <a:t>TELE-DOC</a:t>
            </a:r>
            <a:endParaRPr lang="en-UG" b="1" dirty="0"/>
          </a:p>
        </p:txBody>
      </p:sp>
      <p:sp>
        <p:nvSpPr>
          <p:cNvPr id="3" name="Subtitle 2">
            <a:extLst>
              <a:ext uri="{FF2B5EF4-FFF2-40B4-BE49-F238E27FC236}">
                <a16:creationId xmlns:a16="http://schemas.microsoft.com/office/drawing/2014/main" id="{C1957512-C3B2-C4AB-76FC-9D8AC25659E7}"/>
              </a:ext>
            </a:extLst>
          </p:cNvPr>
          <p:cNvSpPr>
            <a:spLocks noGrp="1"/>
          </p:cNvSpPr>
          <p:nvPr>
            <p:ph type="subTitle" idx="1"/>
          </p:nvPr>
        </p:nvSpPr>
        <p:spPr>
          <a:xfrm>
            <a:off x="1514382" y="1483112"/>
            <a:ext cx="9153618" cy="826752"/>
          </a:xfrm>
        </p:spPr>
        <p:txBody>
          <a:bodyPr>
            <a:normAutofit lnSpcReduction="10000"/>
          </a:bodyPr>
          <a:lstStyle/>
          <a:p>
            <a:r>
              <a:rPr lang="en-GB" dirty="0"/>
              <a:t>GROUP NUMBER 22</a:t>
            </a:r>
          </a:p>
          <a:p>
            <a:r>
              <a:rPr lang="en-GB" dirty="0"/>
              <a:t>GROUP MEMBERS</a:t>
            </a:r>
          </a:p>
          <a:p>
            <a:endParaRPr lang="en-UG" dirty="0"/>
          </a:p>
        </p:txBody>
      </p:sp>
      <p:graphicFrame>
        <p:nvGraphicFramePr>
          <p:cNvPr id="4" name="Table 3">
            <a:extLst>
              <a:ext uri="{FF2B5EF4-FFF2-40B4-BE49-F238E27FC236}">
                <a16:creationId xmlns:a16="http://schemas.microsoft.com/office/drawing/2014/main" id="{676089CB-CD95-D07D-2DCB-88862D345D98}"/>
              </a:ext>
            </a:extLst>
          </p:cNvPr>
          <p:cNvGraphicFramePr>
            <a:graphicFrameLocks noGrp="1"/>
          </p:cNvGraphicFramePr>
          <p:nvPr>
            <p:extLst>
              <p:ext uri="{D42A27DB-BD31-4B8C-83A1-F6EECF244321}">
                <p14:modId xmlns:p14="http://schemas.microsoft.com/office/powerpoint/2010/main" val="3553252717"/>
              </p:ext>
            </p:extLst>
          </p:nvPr>
        </p:nvGraphicFramePr>
        <p:xfrm>
          <a:off x="1524000" y="2676293"/>
          <a:ext cx="9134382" cy="2877009"/>
        </p:xfrm>
        <a:graphic>
          <a:graphicData uri="http://schemas.openxmlformats.org/drawingml/2006/table">
            <a:tbl>
              <a:tblPr firstRow="1" bandRow="1">
                <a:tableStyleId>{5C22544A-7EE6-4342-B048-85BDC9FD1C3A}</a:tableStyleId>
              </a:tblPr>
              <a:tblGrid>
                <a:gridCol w="4567191">
                  <a:extLst>
                    <a:ext uri="{9D8B030D-6E8A-4147-A177-3AD203B41FA5}">
                      <a16:colId xmlns:a16="http://schemas.microsoft.com/office/drawing/2014/main" val="1299665937"/>
                    </a:ext>
                  </a:extLst>
                </a:gridCol>
                <a:gridCol w="4567191">
                  <a:extLst>
                    <a:ext uri="{9D8B030D-6E8A-4147-A177-3AD203B41FA5}">
                      <a16:colId xmlns:a16="http://schemas.microsoft.com/office/drawing/2014/main" val="3612218373"/>
                    </a:ext>
                  </a:extLst>
                </a:gridCol>
              </a:tblGrid>
              <a:tr h="406167">
                <a:tc>
                  <a:txBody>
                    <a:bodyPr/>
                    <a:lstStyle/>
                    <a:p>
                      <a:r>
                        <a:rPr lang="en-GB" dirty="0"/>
                        <a:t>NAME</a:t>
                      </a:r>
                      <a:endParaRPr lang="en-UG" dirty="0"/>
                    </a:p>
                  </a:txBody>
                  <a:tcPr/>
                </a:tc>
                <a:tc>
                  <a:txBody>
                    <a:bodyPr/>
                    <a:lstStyle/>
                    <a:p>
                      <a:r>
                        <a:rPr lang="en-GB" dirty="0"/>
                        <a:t>REGISTRATION NUMBER</a:t>
                      </a:r>
                      <a:endParaRPr lang="en-UG" dirty="0"/>
                    </a:p>
                  </a:txBody>
                  <a:tcPr/>
                </a:tc>
                <a:extLst>
                  <a:ext uri="{0D108BD9-81ED-4DB2-BD59-A6C34878D82A}">
                    <a16:rowId xmlns:a16="http://schemas.microsoft.com/office/drawing/2014/main" val="2613626502"/>
                  </a:ext>
                </a:extLst>
              </a:tr>
              <a:tr h="411807">
                <a:tc>
                  <a:txBody>
                    <a:bodyPr/>
                    <a:lstStyle/>
                    <a:p>
                      <a:r>
                        <a:rPr lang="en-US" dirty="0"/>
                        <a:t>NAKIRAGWA LETICIA NAKITY</a:t>
                      </a:r>
                      <a:endParaRPr lang="en-UG" dirty="0"/>
                    </a:p>
                  </a:txBody>
                  <a:tcPr/>
                </a:tc>
                <a:tc>
                  <a:txBody>
                    <a:bodyPr/>
                    <a:lstStyle/>
                    <a:p>
                      <a:r>
                        <a:rPr lang="en-US" dirty="0"/>
                        <a:t>2023/ITB/DAY/1706/G</a:t>
                      </a:r>
                      <a:endParaRPr lang="en-UG" dirty="0"/>
                    </a:p>
                  </a:txBody>
                  <a:tcPr/>
                </a:tc>
                <a:extLst>
                  <a:ext uri="{0D108BD9-81ED-4DB2-BD59-A6C34878D82A}">
                    <a16:rowId xmlns:a16="http://schemas.microsoft.com/office/drawing/2014/main" val="4240766823"/>
                  </a:ext>
                </a:extLst>
              </a:tr>
              <a:tr h="411807">
                <a:tc>
                  <a:txBody>
                    <a:bodyPr/>
                    <a:lstStyle/>
                    <a:p>
                      <a:r>
                        <a:rPr lang="en-US" dirty="0"/>
                        <a:t>LUBWAMA MARVIN ESUKA</a:t>
                      </a:r>
                      <a:endParaRPr lang="en-UG" dirty="0"/>
                    </a:p>
                  </a:txBody>
                  <a:tcPr/>
                </a:tc>
                <a:tc>
                  <a:txBody>
                    <a:bodyPr/>
                    <a:lstStyle/>
                    <a:p>
                      <a:r>
                        <a:rPr lang="en-US" dirty="0"/>
                        <a:t>2023/ITB/DAY/0632</a:t>
                      </a:r>
                      <a:endParaRPr lang="en-UG" dirty="0"/>
                    </a:p>
                  </a:txBody>
                  <a:tcPr/>
                </a:tc>
                <a:extLst>
                  <a:ext uri="{0D108BD9-81ED-4DB2-BD59-A6C34878D82A}">
                    <a16:rowId xmlns:a16="http://schemas.microsoft.com/office/drawing/2014/main" val="617075040"/>
                  </a:ext>
                </a:extLst>
              </a:tr>
              <a:tr h="411807">
                <a:tc>
                  <a:txBody>
                    <a:bodyPr/>
                    <a:lstStyle/>
                    <a:p>
                      <a:r>
                        <a:rPr lang="en-US" dirty="0"/>
                        <a:t>MARACTHO JOHN BOSCO</a:t>
                      </a:r>
                      <a:endParaRPr lang="en-UG" dirty="0"/>
                    </a:p>
                  </a:txBody>
                  <a:tcPr/>
                </a:tc>
                <a:tc>
                  <a:txBody>
                    <a:bodyPr/>
                    <a:lstStyle/>
                    <a:p>
                      <a:r>
                        <a:rPr lang="en-US" dirty="0"/>
                        <a:t>2023/ITB/DAY/1005</a:t>
                      </a:r>
                      <a:endParaRPr lang="en-UG" dirty="0"/>
                    </a:p>
                  </a:txBody>
                  <a:tcPr/>
                </a:tc>
                <a:extLst>
                  <a:ext uri="{0D108BD9-81ED-4DB2-BD59-A6C34878D82A}">
                    <a16:rowId xmlns:a16="http://schemas.microsoft.com/office/drawing/2014/main" val="42966417"/>
                  </a:ext>
                </a:extLst>
              </a:tr>
              <a:tr h="411807">
                <a:tc>
                  <a:txBody>
                    <a:bodyPr/>
                    <a:lstStyle/>
                    <a:p>
                      <a:r>
                        <a:rPr lang="en-US" dirty="0"/>
                        <a:t>KIKULE AUGSTINE</a:t>
                      </a:r>
                      <a:endParaRPr lang="en-UG" dirty="0"/>
                    </a:p>
                  </a:txBody>
                  <a:tcPr/>
                </a:tc>
                <a:tc>
                  <a:txBody>
                    <a:bodyPr/>
                    <a:lstStyle/>
                    <a:p>
                      <a:r>
                        <a:rPr lang="en-US" dirty="0"/>
                        <a:t>2023/ITB/DAY/1365</a:t>
                      </a:r>
                      <a:endParaRPr lang="en-UG" dirty="0"/>
                    </a:p>
                  </a:txBody>
                  <a:tcPr/>
                </a:tc>
                <a:extLst>
                  <a:ext uri="{0D108BD9-81ED-4DB2-BD59-A6C34878D82A}">
                    <a16:rowId xmlns:a16="http://schemas.microsoft.com/office/drawing/2014/main" val="4148979067"/>
                  </a:ext>
                </a:extLst>
              </a:tr>
              <a:tr h="411807">
                <a:tc>
                  <a:txBody>
                    <a:bodyPr/>
                    <a:lstStyle/>
                    <a:p>
                      <a:r>
                        <a:rPr lang="en-US" dirty="0"/>
                        <a:t>LEPI DENISH</a:t>
                      </a:r>
                      <a:endParaRPr lang="en-UG" dirty="0"/>
                    </a:p>
                  </a:txBody>
                  <a:tcPr/>
                </a:tc>
                <a:tc>
                  <a:txBody>
                    <a:bodyPr/>
                    <a:lstStyle/>
                    <a:p>
                      <a:r>
                        <a:rPr lang="en-US" dirty="0"/>
                        <a:t>2023/ITB/DAY/0628</a:t>
                      </a:r>
                      <a:endParaRPr lang="en-UG" dirty="0"/>
                    </a:p>
                  </a:txBody>
                  <a:tcPr/>
                </a:tc>
                <a:extLst>
                  <a:ext uri="{0D108BD9-81ED-4DB2-BD59-A6C34878D82A}">
                    <a16:rowId xmlns:a16="http://schemas.microsoft.com/office/drawing/2014/main" val="2002515567"/>
                  </a:ext>
                </a:extLst>
              </a:tr>
              <a:tr h="411807">
                <a:tc>
                  <a:txBody>
                    <a:bodyPr/>
                    <a:lstStyle/>
                    <a:p>
                      <a:r>
                        <a:rPr lang="en-US" dirty="0"/>
                        <a:t>KAPERE INNOCENT</a:t>
                      </a:r>
                      <a:endParaRPr lang="en-UG" dirty="0"/>
                    </a:p>
                  </a:txBody>
                  <a:tcPr/>
                </a:tc>
                <a:tc>
                  <a:txBody>
                    <a:bodyPr/>
                    <a:lstStyle/>
                    <a:p>
                      <a:r>
                        <a:rPr lang="en-US" dirty="0"/>
                        <a:t>2023/ITB/DAY/0939</a:t>
                      </a:r>
                      <a:endParaRPr lang="en-UG" dirty="0"/>
                    </a:p>
                  </a:txBody>
                  <a:tcPr/>
                </a:tc>
                <a:extLst>
                  <a:ext uri="{0D108BD9-81ED-4DB2-BD59-A6C34878D82A}">
                    <a16:rowId xmlns:a16="http://schemas.microsoft.com/office/drawing/2014/main" val="3423875613"/>
                  </a:ext>
                </a:extLst>
              </a:tr>
            </a:tbl>
          </a:graphicData>
        </a:graphic>
      </p:graphicFrame>
      <p:sp>
        <p:nvSpPr>
          <p:cNvPr id="5" name="Subtitle 2">
            <a:extLst>
              <a:ext uri="{FF2B5EF4-FFF2-40B4-BE49-F238E27FC236}">
                <a16:creationId xmlns:a16="http://schemas.microsoft.com/office/drawing/2014/main" id="{22D685EA-3825-7C15-28F0-E3A207E8772B}"/>
              </a:ext>
            </a:extLst>
          </p:cNvPr>
          <p:cNvSpPr txBox="1">
            <a:spLocks/>
          </p:cNvSpPr>
          <p:nvPr/>
        </p:nvSpPr>
        <p:spPr>
          <a:xfrm>
            <a:off x="1514382" y="5860548"/>
            <a:ext cx="9144000" cy="51735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t>SUPERVISOR NAME: MR. NKURUNNUGI EDISON</a:t>
            </a:r>
          </a:p>
          <a:p>
            <a:endParaRPr lang="en-UG" dirty="0"/>
          </a:p>
        </p:txBody>
      </p:sp>
    </p:spTree>
    <p:extLst>
      <p:ext uri="{BB962C8B-B14F-4D97-AF65-F5344CB8AC3E}">
        <p14:creationId xmlns:p14="http://schemas.microsoft.com/office/powerpoint/2010/main" val="2923460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C432B-8CD6-5E1C-00E5-5846A4ACF249}"/>
              </a:ext>
            </a:extLst>
          </p:cNvPr>
          <p:cNvSpPr>
            <a:spLocks noGrp="1"/>
          </p:cNvSpPr>
          <p:nvPr>
            <p:ph type="title"/>
          </p:nvPr>
        </p:nvSpPr>
        <p:spPr/>
        <p:txBody>
          <a:bodyPr/>
          <a:lstStyle/>
          <a:p>
            <a:r>
              <a:rPr lang="en-US" sz="4400" dirty="0">
                <a:effectLst/>
                <a:latin typeface="Garamond" panose="02020404030301010803" pitchFamily="18" charset="0"/>
                <a:ea typeface="Calibri" panose="020F0502020204030204" pitchFamily="34" charset="0"/>
                <a:cs typeface="Times New Roman" panose="02020603050405020304" pitchFamily="18" charset="0"/>
              </a:rPr>
              <a:t>JUSTIFICATION OF THE STUDY</a:t>
            </a:r>
            <a:endParaRPr lang="en-UG" dirty="0"/>
          </a:p>
        </p:txBody>
      </p:sp>
      <p:sp>
        <p:nvSpPr>
          <p:cNvPr id="3" name="Content Placeholder 2">
            <a:extLst>
              <a:ext uri="{FF2B5EF4-FFF2-40B4-BE49-F238E27FC236}">
                <a16:creationId xmlns:a16="http://schemas.microsoft.com/office/drawing/2014/main" id="{EBB6BFFE-AAB5-6FDA-A896-54ED981D92C5}"/>
              </a:ext>
            </a:extLst>
          </p:cNvPr>
          <p:cNvSpPr>
            <a:spLocks noGrp="1"/>
          </p:cNvSpPr>
          <p:nvPr>
            <p:ph idx="1"/>
          </p:nvPr>
        </p:nvSpPr>
        <p:spPr/>
        <p:txBody>
          <a:bodyPr/>
          <a:lstStyle/>
          <a:p>
            <a:pPr marL="0" indent="0">
              <a:buNone/>
            </a:pPr>
            <a:r>
              <a:rPr lang="en-US" b="1" dirty="0">
                <a:latin typeface="NewTimes roman"/>
              </a:rPr>
              <a:t>CONVICTION</a:t>
            </a:r>
          </a:p>
          <a:p>
            <a:pPr marL="0" indent="0">
              <a:buNone/>
            </a:pPr>
            <a:r>
              <a:rPr lang="en-US" dirty="0">
                <a:latin typeface="NewTimes roman"/>
              </a:rPr>
              <a:t>Every medical platform has a unique menu and service style, which can be presented to consumers through “Tele-Doc”. Consumers makes informed decisions and finds the best medical services meeting their needs, increasing customer satisfaction and trust in the health sector.</a:t>
            </a:r>
          </a:p>
          <a:p>
            <a:endParaRPr lang="en-UG" dirty="0">
              <a:latin typeface="NewTimes roman"/>
            </a:endParaRPr>
          </a:p>
        </p:txBody>
      </p:sp>
    </p:spTree>
    <p:extLst>
      <p:ext uri="{BB962C8B-B14F-4D97-AF65-F5344CB8AC3E}">
        <p14:creationId xmlns:p14="http://schemas.microsoft.com/office/powerpoint/2010/main" val="1985275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76F2-B62C-8C6F-F3CE-D100648F1DB2}"/>
              </a:ext>
            </a:extLst>
          </p:cNvPr>
          <p:cNvSpPr>
            <a:spLocks noGrp="1"/>
          </p:cNvSpPr>
          <p:nvPr>
            <p:ph type="title"/>
          </p:nvPr>
        </p:nvSpPr>
        <p:spPr/>
        <p:txBody>
          <a:bodyPr/>
          <a:lstStyle/>
          <a:p>
            <a:r>
              <a:rPr lang="en-GB" dirty="0"/>
              <a:t>LITERATURE REVIEW</a:t>
            </a:r>
            <a:endParaRPr lang="en-UG" dirty="0"/>
          </a:p>
        </p:txBody>
      </p:sp>
      <p:sp>
        <p:nvSpPr>
          <p:cNvPr id="3" name="Content Placeholder 2">
            <a:extLst>
              <a:ext uri="{FF2B5EF4-FFF2-40B4-BE49-F238E27FC236}">
                <a16:creationId xmlns:a16="http://schemas.microsoft.com/office/drawing/2014/main" id="{F854558B-A55F-D5D9-050C-0B17B6DC3672}"/>
              </a:ext>
            </a:extLst>
          </p:cNvPr>
          <p:cNvSpPr>
            <a:spLocks noGrp="1"/>
          </p:cNvSpPr>
          <p:nvPr>
            <p:ph idx="1"/>
          </p:nvPr>
        </p:nvSpPr>
        <p:spPr/>
        <p:txBody>
          <a:bodyPr>
            <a:normAutofit/>
          </a:bodyPr>
          <a:lstStyle/>
          <a:p>
            <a:pPr marL="0" indent="0">
              <a:buNone/>
            </a:pPr>
            <a:r>
              <a:rPr lang="en-US" b="1" dirty="0">
                <a:latin typeface="NewTimes roman"/>
              </a:rPr>
              <a:t> STATE OF PRACTICE </a:t>
            </a:r>
          </a:p>
          <a:p>
            <a:pPr marL="0" indent="0">
              <a:buNone/>
            </a:pPr>
            <a:r>
              <a:rPr lang="en-US" dirty="0">
                <a:latin typeface="NewTimes roman"/>
              </a:rPr>
              <a:t>Tele-doc services let people talk to doctors remotely using phones, apps, or messages . They help with common illnesses, mental health, and managing long-term conditions. These services are growing fast, especially in cities, and often connect with health records and pharmacies. But in rural areas, poor internet and low-tech access are still big challenges. Rules and insurance support are improving, and new tools like health wearables and smart apps are making care even easier.</a:t>
            </a:r>
          </a:p>
          <a:p>
            <a:pPr marL="0" indent="0">
              <a:buNone/>
            </a:pPr>
            <a:endParaRPr lang="en-US" b="1" dirty="0">
              <a:latin typeface="NewTimes roman"/>
            </a:endParaRPr>
          </a:p>
          <a:p>
            <a:pPr marL="0" indent="0">
              <a:buNone/>
            </a:pPr>
            <a:endParaRPr lang="en-UG" dirty="0">
              <a:latin typeface="NewTimes roman"/>
            </a:endParaRPr>
          </a:p>
        </p:txBody>
      </p:sp>
    </p:spTree>
    <p:extLst>
      <p:ext uri="{BB962C8B-B14F-4D97-AF65-F5344CB8AC3E}">
        <p14:creationId xmlns:p14="http://schemas.microsoft.com/office/powerpoint/2010/main" val="1237759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41DB6-DC44-4F82-A0AA-298507FDD5DB}"/>
              </a:ext>
            </a:extLst>
          </p:cNvPr>
          <p:cNvSpPr>
            <a:spLocks noGrp="1"/>
          </p:cNvSpPr>
          <p:nvPr>
            <p:ph type="title"/>
          </p:nvPr>
        </p:nvSpPr>
        <p:spPr/>
        <p:txBody>
          <a:bodyPr/>
          <a:lstStyle/>
          <a:p>
            <a:r>
              <a:rPr lang="en-US" b="1" dirty="0"/>
              <a:t>STATE OF ART SIMILAR EXISTING SYSTEMS.</a:t>
            </a:r>
            <a:br>
              <a:rPr lang="en-US" b="1" dirty="0"/>
            </a:br>
            <a:endParaRPr lang="en-US" dirty="0"/>
          </a:p>
        </p:txBody>
      </p:sp>
      <p:sp>
        <p:nvSpPr>
          <p:cNvPr id="3" name="Content Placeholder 2">
            <a:extLst>
              <a:ext uri="{FF2B5EF4-FFF2-40B4-BE49-F238E27FC236}">
                <a16:creationId xmlns:a16="http://schemas.microsoft.com/office/drawing/2014/main" id="{9C4188C8-D22C-45E6-9565-54F9371CCF11}"/>
              </a:ext>
            </a:extLst>
          </p:cNvPr>
          <p:cNvSpPr>
            <a:spLocks noGrp="1"/>
          </p:cNvSpPr>
          <p:nvPr>
            <p:ph idx="1"/>
          </p:nvPr>
        </p:nvSpPr>
        <p:spPr>
          <a:xfrm>
            <a:off x="838200" y="1230489"/>
            <a:ext cx="10515600" cy="4946474"/>
          </a:xfrm>
        </p:spPr>
        <p:txBody>
          <a:bodyPr/>
          <a:lstStyle/>
          <a:p>
            <a:pPr marL="0" indent="0">
              <a:buNone/>
            </a:pPr>
            <a:r>
              <a:rPr lang="en-US" dirty="0">
                <a:latin typeface="NewTimes roman"/>
              </a:rPr>
              <a:t>Recently telemedicine platforms have provided virtual consultations, prescription management, and mental health support. Similar systems have been developed such as MDLive, Amwell, plushcare. However, Tele-Doc project is to enable Internet of Thinks (IoT) which integrates with wearable devices and IoT devices to enable remote monitoring and tracking.</a:t>
            </a:r>
          </a:p>
          <a:p>
            <a:pPr marL="0" indent="0">
              <a:buNone/>
            </a:pPr>
            <a:endParaRPr lang="en-US" dirty="0">
              <a:latin typeface="NewTimes roman"/>
            </a:endParaRPr>
          </a:p>
        </p:txBody>
      </p:sp>
    </p:spTree>
    <p:extLst>
      <p:ext uri="{BB962C8B-B14F-4D97-AF65-F5344CB8AC3E}">
        <p14:creationId xmlns:p14="http://schemas.microsoft.com/office/powerpoint/2010/main" val="2439179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82DF3-7240-AD11-374A-79C5E4B1A241}"/>
              </a:ext>
            </a:extLst>
          </p:cNvPr>
          <p:cNvSpPr>
            <a:spLocks noGrp="1"/>
          </p:cNvSpPr>
          <p:nvPr>
            <p:ph type="title"/>
          </p:nvPr>
        </p:nvSpPr>
        <p:spPr>
          <a:xfrm>
            <a:off x="838200" y="365126"/>
            <a:ext cx="10515600" cy="918926"/>
          </a:xfrm>
        </p:spPr>
        <p:txBody>
          <a:bodyPr/>
          <a:lstStyle/>
          <a:p>
            <a:r>
              <a:rPr lang="en-GB" b="1" dirty="0"/>
              <a:t>COMPARATIVE EVALUATION</a:t>
            </a:r>
            <a:endParaRPr lang="en-UG" b="1" dirty="0"/>
          </a:p>
        </p:txBody>
      </p:sp>
      <p:graphicFrame>
        <p:nvGraphicFramePr>
          <p:cNvPr id="4" name="Content Placeholder 3">
            <a:extLst>
              <a:ext uri="{FF2B5EF4-FFF2-40B4-BE49-F238E27FC236}">
                <a16:creationId xmlns:a16="http://schemas.microsoft.com/office/drawing/2014/main" id="{3B15F429-B314-480F-8B24-72F5CF9F2CDB}"/>
              </a:ext>
            </a:extLst>
          </p:cNvPr>
          <p:cNvGraphicFramePr>
            <a:graphicFrameLocks noGrp="1"/>
          </p:cNvGraphicFramePr>
          <p:nvPr>
            <p:ph idx="1"/>
            <p:extLst>
              <p:ext uri="{D42A27DB-BD31-4B8C-83A1-F6EECF244321}">
                <p14:modId xmlns:p14="http://schemas.microsoft.com/office/powerpoint/2010/main" val="3135044963"/>
              </p:ext>
            </p:extLst>
          </p:nvPr>
        </p:nvGraphicFramePr>
        <p:xfrm>
          <a:off x="300942" y="1423687"/>
          <a:ext cx="11609408" cy="4027988"/>
        </p:xfrm>
        <a:graphic>
          <a:graphicData uri="http://schemas.openxmlformats.org/drawingml/2006/table">
            <a:tbl>
              <a:tblPr firstRow="1" firstCol="1" bandRow="1">
                <a:tableStyleId>{5C22544A-7EE6-4342-B048-85BDC9FD1C3A}</a:tableStyleId>
              </a:tblPr>
              <a:tblGrid>
                <a:gridCol w="1714080">
                  <a:extLst>
                    <a:ext uri="{9D8B030D-6E8A-4147-A177-3AD203B41FA5}">
                      <a16:colId xmlns:a16="http://schemas.microsoft.com/office/drawing/2014/main" val="3065596091"/>
                    </a:ext>
                  </a:extLst>
                </a:gridCol>
                <a:gridCol w="2289143">
                  <a:extLst>
                    <a:ext uri="{9D8B030D-6E8A-4147-A177-3AD203B41FA5}">
                      <a16:colId xmlns:a16="http://schemas.microsoft.com/office/drawing/2014/main" val="1766758663"/>
                    </a:ext>
                  </a:extLst>
                </a:gridCol>
                <a:gridCol w="2289143">
                  <a:extLst>
                    <a:ext uri="{9D8B030D-6E8A-4147-A177-3AD203B41FA5}">
                      <a16:colId xmlns:a16="http://schemas.microsoft.com/office/drawing/2014/main" val="1670834917"/>
                    </a:ext>
                  </a:extLst>
                </a:gridCol>
                <a:gridCol w="213484">
                  <a:extLst>
                    <a:ext uri="{9D8B030D-6E8A-4147-A177-3AD203B41FA5}">
                      <a16:colId xmlns:a16="http://schemas.microsoft.com/office/drawing/2014/main" val="2944220267"/>
                    </a:ext>
                  </a:extLst>
                </a:gridCol>
                <a:gridCol w="213484">
                  <a:extLst>
                    <a:ext uri="{9D8B030D-6E8A-4147-A177-3AD203B41FA5}">
                      <a16:colId xmlns:a16="http://schemas.microsoft.com/office/drawing/2014/main" val="3476221088"/>
                    </a:ext>
                  </a:extLst>
                </a:gridCol>
                <a:gridCol w="213484">
                  <a:extLst>
                    <a:ext uri="{9D8B030D-6E8A-4147-A177-3AD203B41FA5}">
                      <a16:colId xmlns:a16="http://schemas.microsoft.com/office/drawing/2014/main" val="2217644633"/>
                    </a:ext>
                  </a:extLst>
                </a:gridCol>
                <a:gridCol w="213484">
                  <a:extLst>
                    <a:ext uri="{9D8B030D-6E8A-4147-A177-3AD203B41FA5}">
                      <a16:colId xmlns:a16="http://schemas.microsoft.com/office/drawing/2014/main" val="2869449246"/>
                    </a:ext>
                  </a:extLst>
                </a:gridCol>
                <a:gridCol w="213484">
                  <a:extLst>
                    <a:ext uri="{9D8B030D-6E8A-4147-A177-3AD203B41FA5}">
                      <a16:colId xmlns:a16="http://schemas.microsoft.com/office/drawing/2014/main" val="3949149104"/>
                    </a:ext>
                  </a:extLst>
                </a:gridCol>
                <a:gridCol w="213484">
                  <a:extLst>
                    <a:ext uri="{9D8B030D-6E8A-4147-A177-3AD203B41FA5}">
                      <a16:colId xmlns:a16="http://schemas.microsoft.com/office/drawing/2014/main" val="1822460934"/>
                    </a:ext>
                  </a:extLst>
                </a:gridCol>
                <a:gridCol w="1911327">
                  <a:extLst>
                    <a:ext uri="{9D8B030D-6E8A-4147-A177-3AD203B41FA5}">
                      <a16:colId xmlns:a16="http://schemas.microsoft.com/office/drawing/2014/main" val="251972930"/>
                    </a:ext>
                  </a:extLst>
                </a:gridCol>
                <a:gridCol w="213484">
                  <a:extLst>
                    <a:ext uri="{9D8B030D-6E8A-4147-A177-3AD203B41FA5}">
                      <a16:colId xmlns:a16="http://schemas.microsoft.com/office/drawing/2014/main" val="3282589796"/>
                    </a:ext>
                  </a:extLst>
                </a:gridCol>
                <a:gridCol w="1911327">
                  <a:extLst>
                    <a:ext uri="{9D8B030D-6E8A-4147-A177-3AD203B41FA5}">
                      <a16:colId xmlns:a16="http://schemas.microsoft.com/office/drawing/2014/main" val="3532300643"/>
                    </a:ext>
                  </a:extLst>
                </a:gridCol>
              </a:tblGrid>
              <a:tr h="191702">
                <a:tc rowSpan="2">
                  <a:txBody>
                    <a:bodyPr/>
                    <a:lstStyle/>
                    <a:p>
                      <a:pPr marL="0" marR="0" algn="just">
                        <a:lnSpc>
                          <a:spcPct val="150000"/>
                        </a:lnSpc>
                        <a:spcBef>
                          <a:spcPts val="0"/>
                        </a:spcBef>
                        <a:spcAft>
                          <a:spcPts val="0"/>
                        </a:spcAft>
                      </a:pPr>
                      <a:r>
                        <a:rPr lang="en-US" sz="700" kern="100">
                          <a:effectLst/>
                        </a:rPr>
                        <a:t> </a:t>
                      </a:r>
                    </a:p>
                    <a:p>
                      <a:pPr marL="0" marR="0" algn="just">
                        <a:lnSpc>
                          <a:spcPct val="150000"/>
                        </a:lnSpc>
                        <a:spcBef>
                          <a:spcPts val="0"/>
                        </a:spcBef>
                        <a:spcAft>
                          <a:spcPts val="0"/>
                        </a:spcAft>
                      </a:pPr>
                      <a:r>
                        <a:rPr lang="en-US" sz="700" kern="100">
                          <a:effectLst/>
                        </a:rPr>
                        <a:t>System type</a:t>
                      </a:r>
                      <a:endParaRPr lang="en-US" sz="700" kern="100">
                        <a:effectLst/>
                        <a:latin typeface="Aptos"/>
                        <a:ea typeface="Times New Roman" panose="02020603050405020304" pitchFamily="18" charset="0"/>
                        <a:cs typeface="Times New Roman" panose="02020603050405020304" pitchFamily="18" charset="0"/>
                      </a:endParaRPr>
                    </a:p>
                  </a:txBody>
                  <a:tcPr marL="39730" marR="39730" marT="0" marB="0"/>
                </a:tc>
                <a:tc gridSpan="3">
                  <a:txBody>
                    <a:bodyPr/>
                    <a:lstStyle/>
                    <a:p>
                      <a:pPr marL="0" marR="0" algn="just">
                        <a:lnSpc>
                          <a:spcPct val="150000"/>
                        </a:lnSpc>
                        <a:spcBef>
                          <a:spcPts val="0"/>
                        </a:spcBef>
                        <a:spcAft>
                          <a:spcPts val="0"/>
                        </a:spcAft>
                      </a:pPr>
                      <a:r>
                        <a:rPr lang="en-US" sz="700" kern="100">
                          <a:effectLst/>
                        </a:rPr>
                        <a:t>                         </a:t>
                      </a:r>
                      <a:endParaRPr lang="en-US" sz="700" kern="100">
                        <a:effectLst/>
                        <a:latin typeface="Aptos"/>
                        <a:ea typeface="Times New Roman" panose="02020603050405020304" pitchFamily="18" charset="0"/>
                        <a:cs typeface="Times New Roman" panose="02020603050405020304" pitchFamily="18" charset="0"/>
                      </a:endParaRPr>
                    </a:p>
                  </a:txBody>
                  <a:tcPr marL="39730" marR="39730" marT="0" marB="0"/>
                </a:tc>
                <a:tc hMerge="1">
                  <a:txBody>
                    <a:bodyPr/>
                    <a:lstStyle/>
                    <a:p>
                      <a:endParaRPr lang="en-US"/>
                    </a:p>
                  </a:txBody>
                  <a:tcPr/>
                </a:tc>
                <a:tc hMerge="1">
                  <a:txBody>
                    <a:bodyPr/>
                    <a:lstStyle/>
                    <a:p>
                      <a:endParaRPr lang="en-US"/>
                    </a:p>
                  </a:txBody>
                  <a:tcPr/>
                </a:tc>
                <a:tc gridSpan="2">
                  <a:txBody>
                    <a:bodyPr/>
                    <a:lstStyle/>
                    <a:p>
                      <a:pPr marL="0" marR="0" algn="just">
                        <a:lnSpc>
                          <a:spcPct val="150000"/>
                        </a:lnSpc>
                        <a:spcBef>
                          <a:spcPts val="0"/>
                        </a:spcBef>
                        <a:spcAft>
                          <a:spcPts val="0"/>
                        </a:spcAft>
                      </a:pPr>
                      <a:r>
                        <a:rPr lang="en-US" sz="700" kern="100">
                          <a:effectLst/>
                        </a:rPr>
                        <a:t> </a:t>
                      </a:r>
                      <a:endParaRPr lang="en-US" sz="700" kern="100">
                        <a:effectLst/>
                        <a:latin typeface="Aptos"/>
                        <a:ea typeface="Times New Roman" panose="02020603050405020304" pitchFamily="18" charset="0"/>
                        <a:cs typeface="Times New Roman" panose="02020603050405020304" pitchFamily="18" charset="0"/>
                      </a:endParaRPr>
                    </a:p>
                  </a:txBody>
                  <a:tcPr marL="39730" marR="39730" marT="0" marB="0"/>
                </a:tc>
                <a:tc hMerge="1">
                  <a:txBody>
                    <a:bodyPr/>
                    <a:lstStyle/>
                    <a:p>
                      <a:endParaRPr lang="en-US"/>
                    </a:p>
                  </a:txBody>
                  <a:tcPr/>
                </a:tc>
                <a:tc gridSpan="2">
                  <a:txBody>
                    <a:bodyPr/>
                    <a:lstStyle/>
                    <a:p>
                      <a:pPr marL="0" marR="0" algn="just">
                        <a:lnSpc>
                          <a:spcPct val="150000"/>
                        </a:lnSpc>
                        <a:spcBef>
                          <a:spcPts val="0"/>
                        </a:spcBef>
                        <a:spcAft>
                          <a:spcPts val="0"/>
                        </a:spcAft>
                      </a:pPr>
                      <a:r>
                        <a:rPr lang="en-US" sz="700" kern="100">
                          <a:effectLst/>
                        </a:rPr>
                        <a:t> </a:t>
                      </a:r>
                      <a:endParaRPr lang="en-US" sz="700" kern="100">
                        <a:effectLst/>
                        <a:latin typeface="Aptos"/>
                        <a:ea typeface="Times New Roman" panose="02020603050405020304" pitchFamily="18" charset="0"/>
                        <a:cs typeface="Times New Roman" panose="02020603050405020304" pitchFamily="18" charset="0"/>
                      </a:endParaRPr>
                    </a:p>
                  </a:txBody>
                  <a:tcPr marL="39730" marR="39730" marT="0" marB="0"/>
                </a:tc>
                <a:tc hMerge="1">
                  <a:txBody>
                    <a:bodyPr/>
                    <a:lstStyle/>
                    <a:p>
                      <a:endParaRPr lang="en-US"/>
                    </a:p>
                  </a:txBody>
                  <a:tcPr/>
                </a:tc>
                <a:tc gridSpan="2">
                  <a:txBody>
                    <a:bodyPr/>
                    <a:lstStyle/>
                    <a:p>
                      <a:pPr marL="0" marR="0" algn="just">
                        <a:lnSpc>
                          <a:spcPct val="150000"/>
                        </a:lnSpc>
                        <a:spcBef>
                          <a:spcPts val="0"/>
                        </a:spcBef>
                        <a:spcAft>
                          <a:spcPts val="0"/>
                        </a:spcAft>
                      </a:pPr>
                      <a:r>
                        <a:rPr lang="en-US" sz="700" kern="100">
                          <a:effectLst/>
                        </a:rPr>
                        <a:t> </a:t>
                      </a:r>
                      <a:endParaRPr lang="en-US" sz="700" kern="100">
                        <a:effectLst/>
                        <a:latin typeface="Aptos"/>
                        <a:ea typeface="Times New Roman" panose="02020603050405020304" pitchFamily="18" charset="0"/>
                        <a:cs typeface="Times New Roman" panose="02020603050405020304" pitchFamily="18" charset="0"/>
                      </a:endParaRPr>
                    </a:p>
                  </a:txBody>
                  <a:tcPr marL="39730" marR="39730" marT="0" marB="0"/>
                </a:tc>
                <a:tc hMerge="1">
                  <a:txBody>
                    <a:bodyPr/>
                    <a:lstStyle/>
                    <a:p>
                      <a:endParaRPr lang="en-US"/>
                    </a:p>
                  </a:txBody>
                  <a:tcPr/>
                </a:tc>
                <a:tc gridSpan="2">
                  <a:txBody>
                    <a:bodyPr/>
                    <a:lstStyle/>
                    <a:p>
                      <a:pPr marL="0" marR="0">
                        <a:lnSpc>
                          <a:spcPct val="115000"/>
                        </a:lnSpc>
                        <a:spcBef>
                          <a:spcPts val="0"/>
                        </a:spcBef>
                        <a:spcAft>
                          <a:spcPts val="800"/>
                        </a:spcAft>
                      </a:pPr>
                      <a:r>
                        <a:rPr lang="en-US" sz="700" kern="100">
                          <a:effectLst/>
                        </a:rPr>
                        <a:t> </a:t>
                      </a:r>
                      <a:endParaRPr lang="en-US" sz="700" kern="100">
                        <a:effectLst/>
                        <a:latin typeface="Aptos"/>
                        <a:ea typeface="Times New Roman" panose="02020603050405020304" pitchFamily="18" charset="0"/>
                        <a:cs typeface="Times New Roman" panose="02020603050405020304" pitchFamily="18" charset="0"/>
                      </a:endParaRPr>
                    </a:p>
                  </a:txBody>
                  <a:tcPr marL="0" marR="0" marT="0" marB="0" anchor="ctr"/>
                </a:tc>
                <a:tc hMerge="1">
                  <a:txBody>
                    <a:bodyPr/>
                    <a:lstStyle/>
                    <a:p>
                      <a:endParaRPr lang="en-US"/>
                    </a:p>
                  </a:txBody>
                  <a:tcPr/>
                </a:tc>
                <a:extLst>
                  <a:ext uri="{0D108BD9-81ED-4DB2-BD59-A6C34878D82A}">
                    <a16:rowId xmlns:a16="http://schemas.microsoft.com/office/drawing/2014/main" val="1292693766"/>
                  </a:ext>
                </a:extLst>
              </a:tr>
              <a:tr h="2157854">
                <a:tc vMerge="1">
                  <a:txBody>
                    <a:bodyPr/>
                    <a:lstStyle/>
                    <a:p>
                      <a:endParaRPr lang="en-US"/>
                    </a:p>
                  </a:txBody>
                  <a:tcPr/>
                </a:tc>
                <a:tc>
                  <a:txBody>
                    <a:bodyPr/>
                    <a:lstStyle/>
                    <a:p>
                      <a:pPr marL="0" marR="0" algn="just">
                        <a:lnSpc>
                          <a:spcPct val="150000"/>
                        </a:lnSpc>
                        <a:spcBef>
                          <a:spcPts val="0"/>
                        </a:spcBef>
                        <a:spcAft>
                          <a:spcPts val="0"/>
                        </a:spcAft>
                      </a:pPr>
                      <a:r>
                        <a:rPr lang="en-US" sz="700" kern="100">
                          <a:effectLst/>
                        </a:rPr>
                        <a:t>Features</a:t>
                      </a:r>
                      <a:endParaRPr lang="en-US" sz="700" kern="100">
                        <a:effectLst/>
                        <a:latin typeface="Aptos"/>
                        <a:ea typeface="Times New Roman" panose="02020603050405020304" pitchFamily="18" charset="0"/>
                        <a:cs typeface="Times New Roman" panose="02020603050405020304" pitchFamily="18" charset="0"/>
                      </a:endParaRPr>
                    </a:p>
                  </a:txBody>
                  <a:tcPr marL="39730" marR="39730" marT="0" marB="0"/>
                </a:tc>
                <a:tc>
                  <a:txBody>
                    <a:bodyPr/>
                    <a:lstStyle/>
                    <a:p>
                      <a:pPr marL="0" marR="0" algn="just">
                        <a:lnSpc>
                          <a:spcPct val="150000"/>
                        </a:lnSpc>
                        <a:spcBef>
                          <a:spcPts val="0"/>
                        </a:spcBef>
                        <a:spcAft>
                          <a:spcPts val="0"/>
                        </a:spcAft>
                      </a:pPr>
                      <a:r>
                        <a:rPr lang="en-US" sz="700" kern="100" dirty="0">
                          <a:effectLst/>
                        </a:rPr>
                        <a:t>Functionality</a:t>
                      </a:r>
                      <a:endParaRPr lang="en-US" sz="700" kern="100" dirty="0">
                        <a:effectLst/>
                        <a:latin typeface="Aptos"/>
                        <a:ea typeface="Times New Roman" panose="02020603050405020304" pitchFamily="18" charset="0"/>
                        <a:cs typeface="Times New Roman" panose="02020603050405020304" pitchFamily="18" charset="0"/>
                      </a:endParaRPr>
                    </a:p>
                  </a:txBody>
                  <a:tcPr marL="39730" marR="39730" marT="0" marB="0"/>
                </a:tc>
                <a:tc gridSpan="2">
                  <a:txBody>
                    <a:bodyPr/>
                    <a:lstStyle/>
                    <a:p>
                      <a:pPr marL="0" marR="0" algn="just">
                        <a:lnSpc>
                          <a:spcPct val="150000"/>
                        </a:lnSpc>
                        <a:spcBef>
                          <a:spcPts val="0"/>
                        </a:spcBef>
                        <a:spcAft>
                          <a:spcPts val="0"/>
                        </a:spcAft>
                      </a:pPr>
                      <a:r>
                        <a:rPr lang="en-US" sz="700" kern="100">
                          <a:effectLst/>
                        </a:rPr>
                        <a:t>Cost</a:t>
                      </a:r>
                      <a:endParaRPr lang="en-US" sz="700" kern="100">
                        <a:effectLst/>
                        <a:latin typeface="Aptos"/>
                        <a:ea typeface="Times New Roman" panose="02020603050405020304" pitchFamily="18" charset="0"/>
                        <a:cs typeface="Times New Roman" panose="02020603050405020304" pitchFamily="18" charset="0"/>
                      </a:endParaRPr>
                    </a:p>
                  </a:txBody>
                  <a:tcPr marL="39730" marR="39730" marT="0" marB="0"/>
                </a:tc>
                <a:tc hMerge="1">
                  <a:txBody>
                    <a:bodyPr/>
                    <a:lstStyle/>
                    <a:p>
                      <a:endParaRPr lang="en-US"/>
                    </a:p>
                  </a:txBody>
                  <a:tcPr/>
                </a:tc>
                <a:tc gridSpan="2">
                  <a:txBody>
                    <a:bodyPr/>
                    <a:lstStyle/>
                    <a:p>
                      <a:pPr marL="0" marR="0" algn="just">
                        <a:lnSpc>
                          <a:spcPct val="150000"/>
                        </a:lnSpc>
                        <a:spcBef>
                          <a:spcPts val="0"/>
                        </a:spcBef>
                        <a:spcAft>
                          <a:spcPts val="0"/>
                        </a:spcAft>
                      </a:pPr>
                      <a:r>
                        <a:rPr lang="en-US" sz="700" kern="100">
                          <a:effectLst/>
                        </a:rPr>
                        <a:t>Quality</a:t>
                      </a:r>
                      <a:endParaRPr lang="en-US" sz="700" kern="100">
                        <a:effectLst/>
                        <a:latin typeface="Aptos"/>
                        <a:ea typeface="Times New Roman" panose="02020603050405020304" pitchFamily="18" charset="0"/>
                        <a:cs typeface="Times New Roman" panose="02020603050405020304" pitchFamily="18" charset="0"/>
                      </a:endParaRPr>
                    </a:p>
                  </a:txBody>
                  <a:tcPr marL="39730" marR="39730" marT="0" marB="0"/>
                </a:tc>
                <a:tc hMerge="1">
                  <a:txBody>
                    <a:bodyPr/>
                    <a:lstStyle/>
                    <a:p>
                      <a:endParaRPr lang="en-US"/>
                    </a:p>
                  </a:txBody>
                  <a:tcPr/>
                </a:tc>
                <a:tc gridSpan="2">
                  <a:txBody>
                    <a:bodyPr/>
                    <a:lstStyle/>
                    <a:p>
                      <a:pPr marL="0" marR="0" algn="just">
                        <a:lnSpc>
                          <a:spcPct val="150000"/>
                        </a:lnSpc>
                        <a:spcBef>
                          <a:spcPts val="0"/>
                        </a:spcBef>
                        <a:spcAft>
                          <a:spcPts val="0"/>
                        </a:spcAft>
                      </a:pPr>
                      <a:r>
                        <a:rPr lang="en-US" sz="700" kern="100">
                          <a:effectLst/>
                        </a:rPr>
                        <a:t>Customer support</a:t>
                      </a:r>
                      <a:endParaRPr lang="en-US" sz="700" kern="100">
                        <a:effectLst/>
                        <a:latin typeface="Aptos"/>
                        <a:ea typeface="Times New Roman" panose="02020603050405020304" pitchFamily="18" charset="0"/>
                        <a:cs typeface="Times New Roman" panose="02020603050405020304" pitchFamily="18" charset="0"/>
                      </a:endParaRPr>
                    </a:p>
                  </a:txBody>
                  <a:tcPr marL="39730" marR="39730" marT="0" marB="0"/>
                </a:tc>
                <a:tc hMerge="1">
                  <a:txBody>
                    <a:bodyPr/>
                    <a:lstStyle/>
                    <a:p>
                      <a:endParaRPr lang="en-US"/>
                    </a:p>
                  </a:txBody>
                  <a:tcPr/>
                </a:tc>
                <a:tc gridSpan="2">
                  <a:txBody>
                    <a:bodyPr/>
                    <a:lstStyle/>
                    <a:p>
                      <a:pPr marL="0" marR="0" algn="just">
                        <a:lnSpc>
                          <a:spcPct val="150000"/>
                        </a:lnSpc>
                        <a:spcBef>
                          <a:spcPts val="0"/>
                        </a:spcBef>
                        <a:spcAft>
                          <a:spcPts val="0"/>
                        </a:spcAft>
                      </a:pPr>
                      <a:r>
                        <a:rPr lang="en-US" sz="700" kern="100">
                          <a:effectLst/>
                        </a:rPr>
                        <a:t>Security.</a:t>
                      </a:r>
                      <a:endParaRPr lang="en-US" sz="700" kern="100">
                        <a:effectLst/>
                        <a:latin typeface="Aptos"/>
                        <a:ea typeface="Times New Roman" panose="02020603050405020304" pitchFamily="18" charset="0"/>
                        <a:cs typeface="Times New Roman" panose="02020603050405020304" pitchFamily="18" charset="0"/>
                      </a:endParaRPr>
                    </a:p>
                  </a:txBody>
                  <a:tcPr marL="39730" marR="39730" marT="0" marB="0"/>
                </a:tc>
                <a:tc hMerge="1">
                  <a:txBody>
                    <a:bodyPr/>
                    <a:lstStyle/>
                    <a:p>
                      <a:endParaRPr lang="en-US"/>
                    </a:p>
                  </a:txBody>
                  <a:tcPr/>
                </a:tc>
                <a:tc>
                  <a:txBody>
                    <a:bodyPr/>
                    <a:lstStyle/>
                    <a:p>
                      <a:pPr marL="0" marR="0" algn="just">
                        <a:lnSpc>
                          <a:spcPct val="150000"/>
                        </a:lnSpc>
                        <a:spcBef>
                          <a:spcPts val="0"/>
                        </a:spcBef>
                        <a:spcAft>
                          <a:spcPts val="0"/>
                        </a:spcAft>
                      </a:pPr>
                      <a:r>
                        <a:rPr lang="en-US" sz="700" kern="100">
                          <a:effectLst/>
                        </a:rPr>
                        <a:t>Integration with wearable devices.</a:t>
                      </a:r>
                      <a:endParaRPr lang="en-US" sz="700" kern="100">
                        <a:effectLst/>
                        <a:latin typeface="Aptos"/>
                        <a:ea typeface="Times New Roman" panose="02020603050405020304" pitchFamily="18" charset="0"/>
                        <a:cs typeface="Times New Roman" panose="02020603050405020304" pitchFamily="18" charset="0"/>
                      </a:endParaRPr>
                    </a:p>
                  </a:txBody>
                  <a:tcPr marL="39730" marR="39730" marT="0" marB="0"/>
                </a:tc>
                <a:extLst>
                  <a:ext uri="{0D108BD9-81ED-4DB2-BD59-A6C34878D82A}">
                    <a16:rowId xmlns:a16="http://schemas.microsoft.com/office/drawing/2014/main" val="658733477"/>
                  </a:ext>
                </a:extLst>
              </a:tr>
              <a:tr h="419608">
                <a:tc>
                  <a:txBody>
                    <a:bodyPr/>
                    <a:lstStyle/>
                    <a:p>
                      <a:pPr marL="0" marR="0" algn="just">
                        <a:lnSpc>
                          <a:spcPct val="150000"/>
                        </a:lnSpc>
                        <a:spcBef>
                          <a:spcPts val="0"/>
                        </a:spcBef>
                        <a:spcAft>
                          <a:spcPts val="0"/>
                        </a:spcAft>
                      </a:pPr>
                      <a:r>
                        <a:rPr lang="en-US" sz="700" kern="100">
                          <a:effectLst/>
                        </a:rPr>
                        <a:t>Teladoc</a:t>
                      </a:r>
                      <a:endParaRPr lang="en-US" sz="700" kern="100">
                        <a:effectLst/>
                        <a:latin typeface="Aptos"/>
                        <a:ea typeface="Times New Roman" panose="02020603050405020304" pitchFamily="18" charset="0"/>
                        <a:cs typeface="Times New Roman" panose="02020603050405020304" pitchFamily="18" charset="0"/>
                      </a:endParaRPr>
                    </a:p>
                  </a:txBody>
                  <a:tcPr marL="39730" marR="39730" marT="0" marB="0"/>
                </a:tc>
                <a:tc>
                  <a:txBody>
                    <a:bodyPr/>
                    <a:lstStyle/>
                    <a:p>
                      <a:pPr marL="0" marR="0" algn="just">
                        <a:lnSpc>
                          <a:spcPct val="150000"/>
                        </a:lnSpc>
                        <a:spcBef>
                          <a:spcPts val="0"/>
                        </a:spcBef>
                        <a:spcAft>
                          <a:spcPts val="0"/>
                        </a:spcAft>
                      </a:pPr>
                      <a:r>
                        <a:rPr lang="en-US" sz="700" kern="100">
                          <a:effectLst/>
                        </a:rPr>
                        <a:t>YES</a:t>
                      </a:r>
                      <a:endParaRPr lang="en-US" sz="700" kern="100">
                        <a:effectLst/>
                        <a:latin typeface="Aptos"/>
                        <a:ea typeface="Times New Roman" panose="02020603050405020304" pitchFamily="18" charset="0"/>
                        <a:cs typeface="Times New Roman" panose="02020603050405020304" pitchFamily="18" charset="0"/>
                      </a:endParaRPr>
                    </a:p>
                  </a:txBody>
                  <a:tcPr marL="39730" marR="39730" marT="0" marB="0"/>
                </a:tc>
                <a:tc>
                  <a:txBody>
                    <a:bodyPr/>
                    <a:lstStyle/>
                    <a:p>
                      <a:pPr marL="0" marR="0" algn="just">
                        <a:lnSpc>
                          <a:spcPct val="150000"/>
                        </a:lnSpc>
                        <a:spcBef>
                          <a:spcPts val="0"/>
                        </a:spcBef>
                        <a:spcAft>
                          <a:spcPts val="0"/>
                        </a:spcAft>
                      </a:pPr>
                      <a:r>
                        <a:rPr lang="en-US" sz="700" kern="100">
                          <a:effectLst/>
                        </a:rPr>
                        <a:t>YES</a:t>
                      </a:r>
                      <a:endParaRPr lang="en-US" sz="700" kern="100">
                        <a:effectLst/>
                        <a:latin typeface="Aptos"/>
                        <a:ea typeface="Times New Roman" panose="02020603050405020304" pitchFamily="18" charset="0"/>
                        <a:cs typeface="Times New Roman" panose="02020603050405020304" pitchFamily="18" charset="0"/>
                      </a:endParaRPr>
                    </a:p>
                  </a:txBody>
                  <a:tcPr marL="39730" marR="39730" marT="0" marB="0"/>
                </a:tc>
                <a:tc gridSpan="2">
                  <a:txBody>
                    <a:bodyPr/>
                    <a:lstStyle/>
                    <a:p>
                      <a:pPr marL="0" marR="0" algn="just">
                        <a:lnSpc>
                          <a:spcPct val="150000"/>
                        </a:lnSpc>
                        <a:spcBef>
                          <a:spcPts val="0"/>
                        </a:spcBef>
                        <a:spcAft>
                          <a:spcPts val="0"/>
                        </a:spcAft>
                      </a:pPr>
                      <a:r>
                        <a:rPr lang="en-US" sz="700" kern="100">
                          <a:effectLst/>
                        </a:rPr>
                        <a:t>YES</a:t>
                      </a:r>
                      <a:endParaRPr lang="en-US" sz="700" kern="100">
                        <a:effectLst/>
                        <a:latin typeface="Aptos"/>
                        <a:ea typeface="Times New Roman" panose="02020603050405020304" pitchFamily="18" charset="0"/>
                        <a:cs typeface="Times New Roman" panose="02020603050405020304" pitchFamily="18" charset="0"/>
                      </a:endParaRPr>
                    </a:p>
                  </a:txBody>
                  <a:tcPr marL="39730" marR="39730" marT="0" marB="0"/>
                </a:tc>
                <a:tc hMerge="1">
                  <a:txBody>
                    <a:bodyPr/>
                    <a:lstStyle/>
                    <a:p>
                      <a:endParaRPr lang="en-US"/>
                    </a:p>
                  </a:txBody>
                  <a:tcPr/>
                </a:tc>
                <a:tc gridSpan="2">
                  <a:txBody>
                    <a:bodyPr/>
                    <a:lstStyle/>
                    <a:p>
                      <a:pPr marL="0" marR="0" algn="just">
                        <a:lnSpc>
                          <a:spcPct val="150000"/>
                        </a:lnSpc>
                        <a:spcBef>
                          <a:spcPts val="0"/>
                        </a:spcBef>
                        <a:spcAft>
                          <a:spcPts val="0"/>
                        </a:spcAft>
                      </a:pPr>
                      <a:r>
                        <a:rPr lang="en-US" sz="700" kern="100">
                          <a:effectLst/>
                        </a:rPr>
                        <a:t>YES</a:t>
                      </a:r>
                      <a:endParaRPr lang="en-US" sz="700" kern="100">
                        <a:effectLst/>
                        <a:latin typeface="Aptos"/>
                        <a:ea typeface="Times New Roman" panose="02020603050405020304" pitchFamily="18" charset="0"/>
                        <a:cs typeface="Times New Roman" panose="02020603050405020304" pitchFamily="18" charset="0"/>
                      </a:endParaRPr>
                    </a:p>
                  </a:txBody>
                  <a:tcPr marL="39730" marR="39730" marT="0" marB="0"/>
                </a:tc>
                <a:tc hMerge="1">
                  <a:txBody>
                    <a:bodyPr/>
                    <a:lstStyle/>
                    <a:p>
                      <a:endParaRPr lang="en-US"/>
                    </a:p>
                  </a:txBody>
                  <a:tcPr/>
                </a:tc>
                <a:tc gridSpan="2">
                  <a:txBody>
                    <a:bodyPr/>
                    <a:lstStyle/>
                    <a:p>
                      <a:pPr marL="0" marR="0" algn="just">
                        <a:lnSpc>
                          <a:spcPct val="150000"/>
                        </a:lnSpc>
                        <a:spcBef>
                          <a:spcPts val="0"/>
                        </a:spcBef>
                        <a:spcAft>
                          <a:spcPts val="0"/>
                        </a:spcAft>
                      </a:pPr>
                      <a:r>
                        <a:rPr lang="en-US" sz="700" kern="100">
                          <a:effectLst/>
                        </a:rPr>
                        <a:t>YES</a:t>
                      </a:r>
                      <a:endParaRPr lang="en-US" sz="700" kern="100">
                        <a:effectLst/>
                        <a:latin typeface="Aptos"/>
                        <a:ea typeface="Times New Roman" panose="02020603050405020304" pitchFamily="18" charset="0"/>
                        <a:cs typeface="Times New Roman" panose="02020603050405020304" pitchFamily="18" charset="0"/>
                      </a:endParaRPr>
                    </a:p>
                  </a:txBody>
                  <a:tcPr marL="39730" marR="39730" marT="0" marB="0"/>
                </a:tc>
                <a:tc hMerge="1">
                  <a:txBody>
                    <a:bodyPr/>
                    <a:lstStyle/>
                    <a:p>
                      <a:endParaRPr lang="en-US"/>
                    </a:p>
                  </a:txBody>
                  <a:tcPr/>
                </a:tc>
                <a:tc gridSpan="2">
                  <a:txBody>
                    <a:bodyPr/>
                    <a:lstStyle/>
                    <a:p>
                      <a:pPr marL="0" marR="0" algn="just">
                        <a:lnSpc>
                          <a:spcPct val="150000"/>
                        </a:lnSpc>
                        <a:spcBef>
                          <a:spcPts val="0"/>
                        </a:spcBef>
                        <a:spcAft>
                          <a:spcPts val="0"/>
                        </a:spcAft>
                      </a:pPr>
                      <a:r>
                        <a:rPr lang="en-US" sz="700" kern="100">
                          <a:effectLst/>
                        </a:rPr>
                        <a:t>YES</a:t>
                      </a:r>
                      <a:endParaRPr lang="en-US" sz="700" kern="100">
                        <a:effectLst/>
                        <a:latin typeface="Aptos"/>
                        <a:ea typeface="Times New Roman" panose="02020603050405020304" pitchFamily="18" charset="0"/>
                        <a:cs typeface="Times New Roman" panose="02020603050405020304" pitchFamily="18" charset="0"/>
                      </a:endParaRPr>
                    </a:p>
                  </a:txBody>
                  <a:tcPr marL="39730" marR="39730" marT="0" marB="0"/>
                </a:tc>
                <a:tc hMerge="1">
                  <a:txBody>
                    <a:bodyPr/>
                    <a:lstStyle/>
                    <a:p>
                      <a:endParaRPr lang="en-US"/>
                    </a:p>
                  </a:txBody>
                  <a:tcPr/>
                </a:tc>
                <a:tc>
                  <a:txBody>
                    <a:bodyPr/>
                    <a:lstStyle/>
                    <a:p>
                      <a:pPr marL="0" marR="0" algn="just">
                        <a:lnSpc>
                          <a:spcPct val="150000"/>
                        </a:lnSpc>
                        <a:spcBef>
                          <a:spcPts val="0"/>
                        </a:spcBef>
                        <a:spcAft>
                          <a:spcPts val="0"/>
                        </a:spcAft>
                      </a:pPr>
                      <a:r>
                        <a:rPr lang="en-US" sz="700" kern="100">
                          <a:effectLst/>
                        </a:rPr>
                        <a:t>NO</a:t>
                      </a:r>
                      <a:endParaRPr lang="en-US" sz="700" kern="100">
                        <a:effectLst/>
                        <a:latin typeface="Aptos"/>
                        <a:ea typeface="Times New Roman" panose="02020603050405020304" pitchFamily="18" charset="0"/>
                        <a:cs typeface="Times New Roman" panose="02020603050405020304" pitchFamily="18" charset="0"/>
                      </a:endParaRPr>
                    </a:p>
                  </a:txBody>
                  <a:tcPr marL="39730" marR="39730" marT="0" marB="0"/>
                </a:tc>
                <a:extLst>
                  <a:ext uri="{0D108BD9-81ED-4DB2-BD59-A6C34878D82A}">
                    <a16:rowId xmlns:a16="http://schemas.microsoft.com/office/drawing/2014/main" val="2452122299"/>
                  </a:ext>
                </a:extLst>
              </a:tr>
              <a:tr h="419608">
                <a:tc>
                  <a:txBody>
                    <a:bodyPr/>
                    <a:lstStyle/>
                    <a:p>
                      <a:pPr marL="0" marR="0" algn="just">
                        <a:lnSpc>
                          <a:spcPct val="150000"/>
                        </a:lnSpc>
                        <a:spcBef>
                          <a:spcPts val="0"/>
                        </a:spcBef>
                        <a:spcAft>
                          <a:spcPts val="0"/>
                        </a:spcAft>
                      </a:pPr>
                      <a:r>
                        <a:rPr lang="en-US" sz="700" kern="100">
                          <a:effectLst/>
                        </a:rPr>
                        <a:t>American well</a:t>
                      </a:r>
                      <a:endParaRPr lang="en-US" sz="700" kern="100">
                        <a:effectLst/>
                        <a:latin typeface="Aptos"/>
                        <a:ea typeface="Times New Roman" panose="02020603050405020304" pitchFamily="18" charset="0"/>
                        <a:cs typeface="Times New Roman" panose="02020603050405020304" pitchFamily="18" charset="0"/>
                      </a:endParaRPr>
                    </a:p>
                  </a:txBody>
                  <a:tcPr marL="39730" marR="39730" marT="0" marB="0"/>
                </a:tc>
                <a:tc>
                  <a:txBody>
                    <a:bodyPr/>
                    <a:lstStyle/>
                    <a:p>
                      <a:pPr marL="0" marR="0" algn="just">
                        <a:lnSpc>
                          <a:spcPct val="150000"/>
                        </a:lnSpc>
                        <a:spcBef>
                          <a:spcPts val="0"/>
                        </a:spcBef>
                        <a:spcAft>
                          <a:spcPts val="0"/>
                        </a:spcAft>
                      </a:pPr>
                      <a:r>
                        <a:rPr lang="en-US" sz="700" kern="100">
                          <a:effectLst/>
                        </a:rPr>
                        <a:t>NO</a:t>
                      </a:r>
                      <a:endParaRPr lang="en-US" sz="700" kern="100">
                        <a:effectLst/>
                        <a:latin typeface="Aptos"/>
                        <a:ea typeface="Times New Roman" panose="02020603050405020304" pitchFamily="18" charset="0"/>
                        <a:cs typeface="Times New Roman" panose="02020603050405020304" pitchFamily="18" charset="0"/>
                      </a:endParaRPr>
                    </a:p>
                  </a:txBody>
                  <a:tcPr marL="39730" marR="39730" marT="0" marB="0"/>
                </a:tc>
                <a:tc>
                  <a:txBody>
                    <a:bodyPr/>
                    <a:lstStyle/>
                    <a:p>
                      <a:pPr marL="0" marR="0" algn="just">
                        <a:lnSpc>
                          <a:spcPct val="150000"/>
                        </a:lnSpc>
                        <a:spcBef>
                          <a:spcPts val="0"/>
                        </a:spcBef>
                        <a:spcAft>
                          <a:spcPts val="0"/>
                        </a:spcAft>
                      </a:pPr>
                      <a:r>
                        <a:rPr lang="en-US" sz="700" kern="100">
                          <a:effectLst/>
                        </a:rPr>
                        <a:t>NO</a:t>
                      </a:r>
                      <a:endParaRPr lang="en-US" sz="700" kern="100">
                        <a:effectLst/>
                        <a:latin typeface="Aptos"/>
                        <a:ea typeface="Times New Roman" panose="02020603050405020304" pitchFamily="18" charset="0"/>
                        <a:cs typeface="Times New Roman" panose="02020603050405020304" pitchFamily="18" charset="0"/>
                      </a:endParaRPr>
                    </a:p>
                  </a:txBody>
                  <a:tcPr marL="39730" marR="39730" marT="0" marB="0"/>
                </a:tc>
                <a:tc gridSpan="2">
                  <a:txBody>
                    <a:bodyPr/>
                    <a:lstStyle/>
                    <a:p>
                      <a:pPr marL="0" marR="0" algn="just">
                        <a:lnSpc>
                          <a:spcPct val="150000"/>
                        </a:lnSpc>
                        <a:spcBef>
                          <a:spcPts val="0"/>
                        </a:spcBef>
                        <a:spcAft>
                          <a:spcPts val="0"/>
                        </a:spcAft>
                      </a:pPr>
                      <a:r>
                        <a:rPr lang="en-US" sz="700" kern="100">
                          <a:effectLst/>
                        </a:rPr>
                        <a:t>YES</a:t>
                      </a:r>
                      <a:endParaRPr lang="en-US" sz="700" kern="100">
                        <a:effectLst/>
                        <a:latin typeface="Aptos"/>
                        <a:ea typeface="Times New Roman" panose="02020603050405020304" pitchFamily="18" charset="0"/>
                        <a:cs typeface="Times New Roman" panose="02020603050405020304" pitchFamily="18" charset="0"/>
                      </a:endParaRPr>
                    </a:p>
                  </a:txBody>
                  <a:tcPr marL="39730" marR="39730" marT="0" marB="0"/>
                </a:tc>
                <a:tc hMerge="1">
                  <a:txBody>
                    <a:bodyPr/>
                    <a:lstStyle/>
                    <a:p>
                      <a:endParaRPr lang="en-US"/>
                    </a:p>
                  </a:txBody>
                  <a:tcPr/>
                </a:tc>
                <a:tc gridSpan="2">
                  <a:txBody>
                    <a:bodyPr/>
                    <a:lstStyle/>
                    <a:p>
                      <a:pPr marL="0" marR="0" algn="just">
                        <a:lnSpc>
                          <a:spcPct val="150000"/>
                        </a:lnSpc>
                        <a:spcBef>
                          <a:spcPts val="0"/>
                        </a:spcBef>
                        <a:spcAft>
                          <a:spcPts val="0"/>
                        </a:spcAft>
                      </a:pPr>
                      <a:r>
                        <a:rPr lang="en-US" sz="700" kern="100">
                          <a:effectLst/>
                        </a:rPr>
                        <a:t>NO</a:t>
                      </a:r>
                      <a:endParaRPr lang="en-US" sz="700" kern="100">
                        <a:effectLst/>
                        <a:latin typeface="Aptos"/>
                        <a:ea typeface="Times New Roman" panose="02020603050405020304" pitchFamily="18" charset="0"/>
                        <a:cs typeface="Times New Roman" panose="02020603050405020304" pitchFamily="18" charset="0"/>
                      </a:endParaRPr>
                    </a:p>
                  </a:txBody>
                  <a:tcPr marL="39730" marR="39730" marT="0" marB="0"/>
                </a:tc>
                <a:tc hMerge="1">
                  <a:txBody>
                    <a:bodyPr/>
                    <a:lstStyle/>
                    <a:p>
                      <a:endParaRPr lang="en-US"/>
                    </a:p>
                  </a:txBody>
                  <a:tcPr/>
                </a:tc>
                <a:tc gridSpan="2">
                  <a:txBody>
                    <a:bodyPr/>
                    <a:lstStyle/>
                    <a:p>
                      <a:pPr marL="0" marR="0" algn="just">
                        <a:lnSpc>
                          <a:spcPct val="150000"/>
                        </a:lnSpc>
                        <a:spcBef>
                          <a:spcPts val="0"/>
                        </a:spcBef>
                        <a:spcAft>
                          <a:spcPts val="0"/>
                        </a:spcAft>
                      </a:pPr>
                      <a:r>
                        <a:rPr lang="en-US" sz="700" kern="100">
                          <a:effectLst/>
                        </a:rPr>
                        <a:t>NO</a:t>
                      </a:r>
                      <a:endParaRPr lang="en-US" sz="700" kern="100">
                        <a:effectLst/>
                        <a:latin typeface="Aptos"/>
                        <a:ea typeface="Times New Roman" panose="02020603050405020304" pitchFamily="18" charset="0"/>
                        <a:cs typeface="Times New Roman" panose="02020603050405020304" pitchFamily="18" charset="0"/>
                      </a:endParaRPr>
                    </a:p>
                  </a:txBody>
                  <a:tcPr marL="39730" marR="39730" marT="0" marB="0"/>
                </a:tc>
                <a:tc hMerge="1">
                  <a:txBody>
                    <a:bodyPr/>
                    <a:lstStyle/>
                    <a:p>
                      <a:endParaRPr lang="en-US"/>
                    </a:p>
                  </a:txBody>
                  <a:tcPr/>
                </a:tc>
                <a:tc gridSpan="2">
                  <a:txBody>
                    <a:bodyPr/>
                    <a:lstStyle/>
                    <a:p>
                      <a:pPr marL="0" marR="0" algn="just">
                        <a:lnSpc>
                          <a:spcPct val="150000"/>
                        </a:lnSpc>
                        <a:spcBef>
                          <a:spcPts val="0"/>
                        </a:spcBef>
                        <a:spcAft>
                          <a:spcPts val="0"/>
                        </a:spcAft>
                      </a:pPr>
                      <a:r>
                        <a:rPr lang="en-US" sz="700" kern="100">
                          <a:effectLst/>
                        </a:rPr>
                        <a:t>NO</a:t>
                      </a:r>
                      <a:endParaRPr lang="en-US" sz="700" kern="100">
                        <a:effectLst/>
                        <a:latin typeface="Aptos"/>
                        <a:ea typeface="Times New Roman" panose="02020603050405020304" pitchFamily="18" charset="0"/>
                        <a:cs typeface="Times New Roman" panose="02020603050405020304" pitchFamily="18" charset="0"/>
                      </a:endParaRPr>
                    </a:p>
                  </a:txBody>
                  <a:tcPr marL="39730" marR="39730" marT="0" marB="0"/>
                </a:tc>
                <a:tc hMerge="1">
                  <a:txBody>
                    <a:bodyPr/>
                    <a:lstStyle/>
                    <a:p>
                      <a:endParaRPr lang="en-US"/>
                    </a:p>
                  </a:txBody>
                  <a:tcPr/>
                </a:tc>
                <a:tc>
                  <a:txBody>
                    <a:bodyPr/>
                    <a:lstStyle/>
                    <a:p>
                      <a:pPr marL="0" marR="0" algn="just">
                        <a:lnSpc>
                          <a:spcPct val="150000"/>
                        </a:lnSpc>
                        <a:spcBef>
                          <a:spcPts val="0"/>
                        </a:spcBef>
                        <a:spcAft>
                          <a:spcPts val="0"/>
                        </a:spcAft>
                      </a:pPr>
                      <a:r>
                        <a:rPr lang="en-US" sz="700" kern="100">
                          <a:effectLst/>
                        </a:rPr>
                        <a:t>NO</a:t>
                      </a:r>
                      <a:endParaRPr lang="en-US" sz="700" kern="100">
                        <a:effectLst/>
                        <a:latin typeface="Aptos"/>
                        <a:ea typeface="Times New Roman" panose="02020603050405020304" pitchFamily="18" charset="0"/>
                        <a:cs typeface="Times New Roman" panose="02020603050405020304" pitchFamily="18" charset="0"/>
                      </a:endParaRPr>
                    </a:p>
                  </a:txBody>
                  <a:tcPr marL="39730" marR="39730" marT="0" marB="0"/>
                </a:tc>
                <a:extLst>
                  <a:ext uri="{0D108BD9-81ED-4DB2-BD59-A6C34878D82A}">
                    <a16:rowId xmlns:a16="http://schemas.microsoft.com/office/drawing/2014/main" val="3306950923"/>
                  </a:ext>
                </a:extLst>
              </a:tr>
              <a:tr h="419608">
                <a:tc>
                  <a:txBody>
                    <a:bodyPr/>
                    <a:lstStyle/>
                    <a:p>
                      <a:pPr marL="0" marR="0" algn="just">
                        <a:lnSpc>
                          <a:spcPct val="150000"/>
                        </a:lnSpc>
                        <a:spcBef>
                          <a:spcPts val="0"/>
                        </a:spcBef>
                        <a:spcAft>
                          <a:spcPts val="0"/>
                        </a:spcAft>
                      </a:pPr>
                      <a:r>
                        <a:rPr lang="en-US" sz="700" kern="100">
                          <a:effectLst/>
                        </a:rPr>
                        <a:t>MDLive</a:t>
                      </a:r>
                      <a:endParaRPr lang="en-US" sz="700" kern="100">
                        <a:effectLst/>
                        <a:latin typeface="Aptos"/>
                        <a:ea typeface="Times New Roman" panose="02020603050405020304" pitchFamily="18" charset="0"/>
                        <a:cs typeface="Times New Roman" panose="02020603050405020304" pitchFamily="18" charset="0"/>
                      </a:endParaRPr>
                    </a:p>
                  </a:txBody>
                  <a:tcPr marL="39730" marR="39730" marT="0" marB="0"/>
                </a:tc>
                <a:tc>
                  <a:txBody>
                    <a:bodyPr/>
                    <a:lstStyle/>
                    <a:p>
                      <a:pPr marL="0" marR="0" algn="just">
                        <a:lnSpc>
                          <a:spcPct val="150000"/>
                        </a:lnSpc>
                        <a:spcBef>
                          <a:spcPts val="0"/>
                        </a:spcBef>
                        <a:spcAft>
                          <a:spcPts val="0"/>
                        </a:spcAft>
                      </a:pPr>
                      <a:r>
                        <a:rPr lang="en-US" sz="700" kern="100">
                          <a:effectLst/>
                        </a:rPr>
                        <a:t>YES</a:t>
                      </a:r>
                      <a:endParaRPr lang="en-US" sz="700" kern="100">
                        <a:effectLst/>
                        <a:latin typeface="Aptos"/>
                        <a:ea typeface="Times New Roman" panose="02020603050405020304" pitchFamily="18" charset="0"/>
                        <a:cs typeface="Times New Roman" panose="02020603050405020304" pitchFamily="18" charset="0"/>
                      </a:endParaRPr>
                    </a:p>
                  </a:txBody>
                  <a:tcPr marL="39730" marR="39730" marT="0" marB="0"/>
                </a:tc>
                <a:tc>
                  <a:txBody>
                    <a:bodyPr/>
                    <a:lstStyle/>
                    <a:p>
                      <a:pPr marL="0" marR="0" algn="just">
                        <a:lnSpc>
                          <a:spcPct val="150000"/>
                        </a:lnSpc>
                        <a:spcBef>
                          <a:spcPts val="0"/>
                        </a:spcBef>
                        <a:spcAft>
                          <a:spcPts val="0"/>
                        </a:spcAft>
                      </a:pPr>
                      <a:r>
                        <a:rPr lang="en-US" sz="700" kern="100">
                          <a:effectLst/>
                        </a:rPr>
                        <a:t>YES</a:t>
                      </a:r>
                      <a:endParaRPr lang="en-US" sz="700" kern="100">
                        <a:effectLst/>
                        <a:latin typeface="Aptos"/>
                        <a:ea typeface="Times New Roman" panose="02020603050405020304" pitchFamily="18" charset="0"/>
                        <a:cs typeface="Times New Roman" panose="02020603050405020304" pitchFamily="18" charset="0"/>
                      </a:endParaRPr>
                    </a:p>
                  </a:txBody>
                  <a:tcPr marL="39730" marR="39730" marT="0" marB="0"/>
                </a:tc>
                <a:tc gridSpan="2">
                  <a:txBody>
                    <a:bodyPr/>
                    <a:lstStyle/>
                    <a:p>
                      <a:pPr marL="0" marR="0" algn="just">
                        <a:lnSpc>
                          <a:spcPct val="150000"/>
                        </a:lnSpc>
                        <a:spcBef>
                          <a:spcPts val="0"/>
                        </a:spcBef>
                        <a:spcAft>
                          <a:spcPts val="0"/>
                        </a:spcAft>
                      </a:pPr>
                      <a:r>
                        <a:rPr lang="en-US" sz="700" kern="100">
                          <a:effectLst/>
                        </a:rPr>
                        <a:t>YES</a:t>
                      </a:r>
                      <a:endParaRPr lang="en-US" sz="700" kern="100">
                        <a:effectLst/>
                        <a:latin typeface="Aptos"/>
                        <a:ea typeface="Times New Roman" panose="02020603050405020304" pitchFamily="18" charset="0"/>
                        <a:cs typeface="Times New Roman" panose="02020603050405020304" pitchFamily="18" charset="0"/>
                      </a:endParaRPr>
                    </a:p>
                  </a:txBody>
                  <a:tcPr marL="39730" marR="39730" marT="0" marB="0"/>
                </a:tc>
                <a:tc hMerge="1">
                  <a:txBody>
                    <a:bodyPr/>
                    <a:lstStyle/>
                    <a:p>
                      <a:endParaRPr lang="en-US"/>
                    </a:p>
                  </a:txBody>
                  <a:tcPr/>
                </a:tc>
                <a:tc gridSpan="2">
                  <a:txBody>
                    <a:bodyPr/>
                    <a:lstStyle/>
                    <a:p>
                      <a:pPr marL="0" marR="0" algn="just">
                        <a:lnSpc>
                          <a:spcPct val="150000"/>
                        </a:lnSpc>
                        <a:spcBef>
                          <a:spcPts val="0"/>
                        </a:spcBef>
                        <a:spcAft>
                          <a:spcPts val="0"/>
                        </a:spcAft>
                      </a:pPr>
                      <a:r>
                        <a:rPr lang="en-US" sz="700" kern="100">
                          <a:effectLst/>
                        </a:rPr>
                        <a:t>YES</a:t>
                      </a:r>
                      <a:endParaRPr lang="en-US" sz="700" kern="100">
                        <a:effectLst/>
                        <a:latin typeface="Aptos"/>
                        <a:ea typeface="Times New Roman" panose="02020603050405020304" pitchFamily="18" charset="0"/>
                        <a:cs typeface="Times New Roman" panose="02020603050405020304" pitchFamily="18" charset="0"/>
                      </a:endParaRPr>
                    </a:p>
                  </a:txBody>
                  <a:tcPr marL="39730" marR="39730" marT="0" marB="0"/>
                </a:tc>
                <a:tc hMerge="1">
                  <a:txBody>
                    <a:bodyPr/>
                    <a:lstStyle/>
                    <a:p>
                      <a:endParaRPr lang="en-US"/>
                    </a:p>
                  </a:txBody>
                  <a:tcPr/>
                </a:tc>
                <a:tc gridSpan="2">
                  <a:txBody>
                    <a:bodyPr/>
                    <a:lstStyle/>
                    <a:p>
                      <a:pPr marL="0" marR="0" algn="just">
                        <a:lnSpc>
                          <a:spcPct val="150000"/>
                        </a:lnSpc>
                        <a:spcBef>
                          <a:spcPts val="0"/>
                        </a:spcBef>
                        <a:spcAft>
                          <a:spcPts val="0"/>
                        </a:spcAft>
                      </a:pPr>
                      <a:r>
                        <a:rPr lang="en-US" sz="700" kern="100">
                          <a:effectLst/>
                        </a:rPr>
                        <a:t>YES</a:t>
                      </a:r>
                      <a:endParaRPr lang="en-US" sz="700" kern="100">
                        <a:effectLst/>
                        <a:latin typeface="Aptos"/>
                        <a:ea typeface="Times New Roman" panose="02020603050405020304" pitchFamily="18" charset="0"/>
                        <a:cs typeface="Times New Roman" panose="02020603050405020304" pitchFamily="18" charset="0"/>
                      </a:endParaRPr>
                    </a:p>
                  </a:txBody>
                  <a:tcPr marL="39730" marR="39730" marT="0" marB="0"/>
                </a:tc>
                <a:tc hMerge="1">
                  <a:txBody>
                    <a:bodyPr/>
                    <a:lstStyle/>
                    <a:p>
                      <a:endParaRPr lang="en-US"/>
                    </a:p>
                  </a:txBody>
                  <a:tcPr/>
                </a:tc>
                <a:tc gridSpan="2">
                  <a:txBody>
                    <a:bodyPr/>
                    <a:lstStyle/>
                    <a:p>
                      <a:pPr marL="0" marR="0" algn="just">
                        <a:lnSpc>
                          <a:spcPct val="150000"/>
                        </a:lnSpc>
                        <a:spcBef>
                          <a:spcPts val="0"/>
                        </a:spcBef>
                        <a:spcAft>
                          <a:spcPts val="0"/>
                        </a:spcAft>
                      </a:pPr>
                      <a:r>
                        <a:rPr lang="en-US" sz="700" kern="100">
                          <a:effectLst/>
                        </a:rPr>
                        <a:t>YES</a:t>
                      </a:r>
                      <a:endParaRPr lang="en-US" sz="700" kern="100">
                        <a:effectLst/>
                        <a:latin typeface="Aptos"/>
                        <a:ea typeface="Times New Roman" panose="02020603050405020304" pitchFamily="18" charset="0"/>
                        <a:cs typeface="Times New Roman" panose="02020603050405020304" pitchFamily="18" charset="0"/>
                      </a:endParaRPr>
                    </a:p>
                  </a:txBody>
                  <a:tcPr marL="39730" marR="39730" marT="0" marB="0"/>
                </a:tc>
                <a:tc hMerge="1">
                  <a:txBody>
                    <a:bodyPr/>
                    <a:lstStyle/>
                    <a:p>
                      <a:endParaRPr lang="en-US"/>
                    </a:p>
                  </a:txBody>
                  <a:tcPr/>
                </a:tc>
                <a:tc>
                  <a:txBody>
                    <a:bodyPr/>
                    <a:lstStyle/>
                    <a:p>
                      <a:pPr marL="0" marR="0" algn="just">
                        <a:lnSpc>
                          <a:spcPct val="150000"/>
                        </a:lnSpc>
                        <a:spcBef>
                          <a:spcPts val="0"/>
                        </a:spcBef>
                        <a:spcAft>
                          <a:spcPts val="0"/>
                        </a:spcAft>
                      </a:pPr>
                      <a:r>
                        <a:rPr lang="en-US" sz="700" kern="100">
                          <a:effectLst/>
                        </a:rPr>
                        <a:t>NO</a:t>
                      </a:r>
                      <a:endParaRPr lang="en-US" sz="700" kern="100">
                        <a:effectLst/>
                        <a:latin typeface="Aptos"/>
                        <a:ea typeface="Times New Roman" panose="02020603050405020304" pitchFamily="18" charset="0"/>
                        <a:cs typeface="Times New Roman" panose="02020603050405020304" pitchFamily="18" charset="0"/>
                      </a:endParaRPr>
                    </a:p>
                  </a:txBody>
                  <a:tcPr marL="39730" marR="39730" marT="0" marB="0"/>
                </a:tc>
                <a:extLst>
                  <a:ext uri="{0D108BD9-81ED-4DB2-BD59-A6C34878D82A}">
                    <a16:rowId xmlns:a16="http://schemas.microsoft.com/office/drawing/2014/main" val="1787404706"/>
                  </a:ext>
                </a:extLst>
              </a:tr>
              <a:tr h="419608">
                <a:tc>
                  <a:txBody>
                    <a:bodyPr/>
                    <a:lstStyle/>
                    <a:p>
                      <a:pPr marL="0" marR="0" algn="just">
                        <a:lnSpc>
                          <a:spcPct val="150000"/>
                        </a:lnSpc>
                        <a:spcBef>
                          <a:spcPts val="0"/>
                        </a:spcBef>
                        <a:spcAft>
                          <a:spcPts val="0"/>
                        </a:spcAft>
                      </a:pPr>
                      <a:r>
                        <a:rPr lang="en-US" sz="700" kern="100">
                          <a:effectLst/>
                        </a:rPr>
                        <a:t>Tele-Doc</a:t>
                      </a:r>
                      <a:endParaRPr lang="en-US" sz="700" kern="100">
                        <a:effectLst/>
                        <a:latin typeface="Aptos"/>
                        <a:ea typeface="Times New Roman" panose="02020603050405020304" pitchFamily="18" charset="0"/>
                        <a:cs typeface="Times New Roman" panose="02020603050405020304" pitchFamily="18" charset="0"/>
                      </a:endParaRPr>
                    </a:p>
                  </a:txBody>
                  <a:tcPr marL="39730" marR="39730" marT="0" marB="0"/>
                </a:tc>
                <a:tc>
                  <a:txBody>
                    <a:bodyPr/>
                    <a:lstStyle/>
                    <a:p>
                      <a:pPr marL="0" marR="0" algn="just">
                        <a:lnSpc>
                          <a:spcPct val="150000"/>
                        </a:lnSpc>
                        <a:spcBef>
                          <a:spcPts val="0"/>
                        </a:spcBef>
                        <a:spcAft>
                          <a:spcPts val="0"/>
                        </a:spcAft>
                      </a:pPr>
                      <a:r>
                        <a:rPr lang="en-US" sz="700" kern="100">
                          <a:effectLst/>
                        </a:rPr>
                        <a:t>YES</a:t>
                      </a:r>
                      <a:endParaRPr lang="en-US" sz="700" kern="100">
                        <a:effectLst/>
                        <a:latin typeface="Aptos"/>
                        <a:ea typeface="Times New Roman" panose="02020603050405020304" pitchFamily="18" charset="0"/>
                        <a:cs typeface="Times New Roman" panose="02020603050405020304" pitchFamily="18" charset="0"/>
                      </a:endParaRPr>
                    </a:p>
                  </a:txBody>
                  <a:tcPr marL="39730" marR="39730" marT="0" marB="0"/>
                </a:tc>
                <a:tc>
                  <a:txBody>
                    <a:bodyPr/>
                    <a:lstStyle/>
                    <a:p>
                      <a:pPr marL="0" marR="0" algn="just">
                        <a:lnSpc>
                          <a:spcPct val="150000"/>
                        </a:lnSpc>
                        <a:spcBef>
                          <a:spcPts val="0"/>
                        </a:spcBef>
                        <a:spcAft>
                          <a:spcPts val="0"/>
                        </a:spcAft>
                      </a:pPr>
                      <a:r>
                        <a:rPr lang="en-US" sz="700" kern="100">
                          <a:effectLst/>
                        </a:rPr>
                        <a:t>YES</a:t>
                      </a:r>
                      <a:endParaRPr lang="en-US" sz="700" kern="100">
                        <a:effectLst/>
                        <a:latin typeface="Aptos"/>
                        <a:ea typeface="Times New Roman" panose="02020603050405020304" pitchFamily="18" charset="0"/>
                        <a:cs typeface="Times New Roman" panose="02020603050405020304" pitchFamily="18" charset="0"/>
                      </a:endParaRPr>
                    </a:p>
                  </a:txBody>
                  <a:tcPr marL="39730" marR="39730" marT="0" marB="0"/>
                </a:tc>
                <a:tc gridSpan="2">
                  <a:txBody>
                    <a:bodyPr/>
                    <a:lstStyle/>
                    <a:p>
                      <a:pPr marL="0" marR="0" algn="just">
                        <a:lnSpc>
                          <a:spcPct val="150000"/>
                        </a:lnSpc>
                        <a:spcBef>
                          <a:spcPts val="0"/>
                        </a:spcBef>
                        <a:spcAft>
                          <a:spcPts val="0"/>
                        </a:spcAft>
                      </a:pPr>
                      <a:r>
                        <a:rPr lang="en-US" sz="700" kern="100">
                          <a:effectLst/>
                        </a:rPr>
                        <a:t>YES</a:t>
                      </a:r>
                      <a:endParaRPr lang="en-US" sz="700" kern="100">
                        <a:effectLst/>
                        <a:latin typeface="Aptos"/>
                        <a:ea typeface="Times New Roman" panose="02020603050405020304" pitchFamily="18" charset="0"/>
                        <a:cs typeface="Times New Roman" panose="02020603050405020304" pitchFamily="18" charset="0"/>
                      </a:endParaRPr>
                    </a:p>
                  </a:txBody>
                  <a:tcPr marL="39730" marR="39730" marT="0" marB="0"/>
                </a:tc>
                <a:tc hMerge="1">
                  <a:txBody>
                    <a:bodyPr/>
                    <a:lstStyle/>
                    <a:p>
                      <a:endParaRPr lang="en-US"/>
                    </a:p>
                  </a:txBody>
                  <a:tcPr/>
                </a:tc>
                <a:tc gridSpan="2">
                  <a:txBody>
                    <a:bodyPr/>
                    <a:lstStyle/>
                    <a:p>
                      <a:pPr marL="0" marR="0" algn="just">
                        <a:lnSpc>
                          <a:spcPct val="150000"/>
                        </a:lnSpc>
                        <a:spcBef>
                          <a:spcPts val="0"/>
                        </a:spcBef>
                        <a:spcAft>
                          <a:spcPts val="0"/>
                        </a:spcAft>
                      </a:pPr>
                      <a:r>
                        <a:rPr lang="en-US" sz="700" kern="100">
                          <a:effectLst/>
                        </a:rPr>
                        <a:t>YES</a:t>
                      </a:r>
                      <a:endParaRPr lang="en-US" sz="700" kern="100">
                        <a:effectLst/>
                        <a:latin typeface="Aptos"/>
                        <a:ea typeface="Times New Roman" panose="02020603050405020304" pitchFamily="18" charset="0"/>
                        <a:cs typeface="Times New Roman" panose="02020603050405020304" pitchFamily="18" charset="0"/>
                      </a:endParaRPr>
                    </a:p>
                  </a:txBody>
                  <a:tcPr marL="39730" marR="39730" marT="0" marB="0"/>
                </a:tc>
                <a:tc hMerge="1">
                  <a:txBody>
                    <a:bodyPr/>
                    <a:lstStyle/>
                    <a:p>
                      <a:endParaRPr lang="en-US"/>
                    </a:p>
                  </a:txBody>
                  <a:tcPr/>
                </a:tc>
                <a:tc gridSpan="2">
                  <a:txBody>
                    <a:bodyPr/>
                    <a:lstStyle/>
                    <a:p>
                      <a:pPr marL="0" marR="0" algn="just">
                        <a:lnSpc>
                          <a:spcPct val="150000"/>
                        </a:lnSpc>
                        <a:spcBef>
                          <a:spcPts val="0"/>
                        </a:spcBef>
                        <a:spcAft>
                          <a:spcPts val="0"/>
                        </a:spcAft>
                      </a:pPr>
                      <a:r>
                        <a:rPr lang="en-US" sz="700" kern="100">
                          <a:effectLst/>
                        </a:rPr>
                        <a:t>YES</a:t>
                      </a:r>
                      <a:endParaRPr lang="en-US" sz="700" kern="100">
                        <a:effectLst/>
                        <a:latin typeface="Aptos"/>
                        <a:ea typeface="Times New Roman" panose="02020603050405020304" pitchFamily="18" charset="0"/>
                        <a:cs typeface="Times New Roman" panose="02020603050405020304" pitchFamily="18" charset="0"/>
                      </a:endParaRPr>
                    </a:p>
                  </a:txBody>
                  <a:tcPr marL="39730" marR="39730" marT="0" marB="0"/>
                </a:tc>
                <a:tc hMerge="1">
                  <a:txBody>
                    <a:bodyPr/>
                    <a:lstStyle/>
                    <a:p>
                      <a:endParaRPr lang="en-US"/>
                    </a:p>
                  </a:txBody>
                  <a:tcPr/>
                </a:tc>
                <a:tc gridSpan="2">
                  <a:txBody>
                    <a:bodyPr/>
                    <a:lstStyle/>
                    <a:p>
                      <a:pPr marL="0" marR="0" algn="just">
                        <a:lnSpc>
                          <a:spcPct val="150000"/>
                        </a:lnSpc>
                        <a:spcBef>
                          <a:spcPts val="0"/>
                        </a:spcBef>
                        <a:spcAft>
                          <a:spcPts val="0"/>
                        </a:spcAft>
                      </a:pPr>
                      <a:r>
                        <a:rPr lang="en-US" sz="700" kern="100">
                          <a:effectLst/>
                        </a:rPr>
                        <a:t>YES</a:t>
                      </a:r>
                      <a:endParaRPr lang="en-US" sz="700" kern="100">
                        <a:effectLst/>
                        <a:latin typeface="Aptos"/>
                        <a:ea typeface="Times New Roman" panose="02020603050405020304" pitchFamily="18" charset="0"/>
                        <a:cs typeface="Times New Roman" panose="02020603050405020304" pitchFamily="18" charset="0"/>
                      </a:endParaRPr>
                    </a:p>
                  </a:txBody>
                  <a:tcPr marL="39730" marR="39730" marT="0" marB="0"/>
                </a:tc>
                <a:tc hMerge="1">
                  <a:txBody>
                    <a:bodyPr/>
                    <a:lstStyle/>
                    <a:p>
                      <a:endParaRPr lang="en-US"/>
                    </a:p>
                  </a:txBody>
                  <a:tcPr/>
                </a:tc>
                <a:tc>
                  <a:txBody>
                    <a:bodyPr/>
                    <a:lstStyle/>
                    <a:p>
                      <a:pPr marL="0" marR="0" algn="just">
                        <a:lnSpc>
                          <a:spcPct val="150000"/>
                        </a:lnSpc>
                        <a:spcBef>
                          <a:spcPts val="0"/>
                        </a:spcBef>
                        <a:spcAft>
                          <a:spcPts val="0"/>
                        </a:spcAft>
                      </a:pPr>
                      <a:r>
                        <a:rPr lang="en-US" sz="700" kern="100" dirty="0">
                          <a:effectLst/>
                        </a:rPr>
                        <a:t>YES</a:t>
                      </a:r>
                      <a:endParaRPr lang="en-US" sz="700" kern="100" dirty="0">
                        <a:effectLst/>
                        <a:latin typeface="Aptos"/>
                        <a:ea typeface="Times New Roman" panose="02020603050405020304" pitchFamily="18" charset="0"/>
                        <a:cs typeface="Times New Roman" panose="02020603050405020304" pitchFamily="18" charset="0"/>
                      </a:endParaRPr>
                    </a:p>
                  </a:txBody>
                  <a:tcPr marL="39730" marR="39730" marT="0" marB="0"/>
                </a:tc>
                <a:extLst>
                  <a:ext uri="{0D108BD9-81ED-4DB2-BD59-A6C34878D82A}">
                    <a16:rowId xmlns:a16="http://schemas.microsoft.com/office/drawing/2014/main" val="1779475685"/>
                  </a:ext>
                </a:extLst>
              </a:tr>
            </a:tbl>
          </a:graphicData>
        </a:graphic>
      </p:graphicFrame>
      <p:sp>
        <p:nvSpPr>
          <p:cNvPr id="5" name="Rectangle 1">
            <a:extLst>
              <a:ext uri="{FF2B5EF4-FFF2-40B4-BE49-F238E27FC236}">
                <a16:creationId xmlns:a16="http://schemas.microsoft.com/office/drawing/2014/main" id="{7AA37DD0-91DF-4D01-8C88-58D07D90B710}"/>
              </a:ext>
            </a:extLst>
          </p:cNvPr>
          <p:cNvSpPr>
            <a:spLocks noChangeArrowheads="1"/>
          </p:cNvSpPr>
          <p:nvPr/>
        </p:nvSpPr>
        <p:spPr bwMode="auto">
          <a:xfrm>
            <a:off x="-10983525" y="-104172"/>
            <a:ext cx="3709417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819122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678E-741D-11F0-0618-23A990C876D0}"/>
              </a:ext>
            </a:extLst>
          </p:cNvPr>
          <p:cNvSpPr>
            <a:spLocks noGrp="1"/>
          </p:cNvSpPr>
          <p:nvPr>
            <p:ph type="title"/>
          </p:nvPr>
        </p:nvSpPr>
        <p:spPr/>
        <p:txBody>
          <a:bodyPr/>
          <a:lstStyle/>
          <a:p>
            <a:r>
              <a:rPr lang="en-GB" b="1" dirty="0"/>
              <a:t>METHODOLOGY</a:t>
            </a:r>
            <a:endParaRPr lang="en-UG" b="1" dirty="0"/>
          </a:p>
        </p:txBody>
      </p:sp>
      <p:sp>
        <p:nvSpPr>
          <p:cNvPr id="3" name="Content Placeholder 2">
            <a:extLst>
              <a:ext uri="{FF2B5EF4-FFF2-40B4-BE49-F238E27FC236}">
                <a16:creationId xmlns:a16="http://schemas.microsoft.com/office/drawing/2014/main" id="{7D5709B0-EACD-33BD-9DC9-F928757A7A1A}"/>
              </a:ext>
            </a:extLst>
          </p:cNvPr>
          <p:cNvSpPr>
            <a:spLocks noGrp="1"/>
          </p:cNvSpPr>
          <p:nvPr>
            <p:ph idx="1"/>
          </p:nvPr>
        </p:nvSpPr>
        <p:spPr/>
        <p:txBody>
          <a:bodyPr>
            <a:normAutofit fontScale="77500" lnSpcReduction="20000"/>
          </a:bodyPr>
          <a:lstStyle/>
          <a:p>
            <a:pPr marL="0" indent="0">
              <a:buNone/>
            </a:pPr>
            <a:r>
              <a:rPr lang="en-US" b="1" dirty="0"/>
              <a:t> INTERVIEWS</a:t>
            </a:r>
          </a:p>
          <a:p>
            <a:pPr marL="0" indent="0">
              <a:buNone/>
            </a:pPr>
            <a:r>
              <a:rPr lang="en-US" dirty="0"/>
              <a:t>We conducted interviews with patients in the hospital and health experts in Kampala to gather information on their needs, preferences, and experiences. These interviews provided firsthand information and helped us diversify our data collection.</a:t>
            </a:r>
          </a:p>
          <a:p>
            <a:pPr marL="0" indent="0">
              <a:buNone/>
            </a:pPr>
            <a:r>
              <a:rPr lang="en-US" dirty="0"/>
              <a:t> </a:t>
            </a:r>
          </a:p>
          <a:p>
            <a:pPr marL="0" indent="0">
              <a:buNone/>
            </a:pPr>
            <a:r>
              <a:rPr lang="en-US" b="1" dirty="0"/>
              <a:t> OBSERVATIONS</a:t>
            </a:r>
          </a:p>
          <a:p>
            <a:pPr marL="0" indent="0">
              <a:buNone/>
            </a:pPr>
            <a:r>
              <a:rPr lang="en-US" dirty="0"/>
              <a:t>We observed the current operations of health care service providers in Kampala, including their consultation processes, and patients’ interactions with doctors. These observations provided factual information for system development.</a:t>
            </a:r>
          </a:p>
          <a:p>
            <a:pPr marL="0" indent="0">
              <a:buNone/>
            </a:pPr>
            <a:r>
              <a:rPr lang="en-US" dirty="0"/>
              <a:t> </a:t>
            </a:r>
          </a:p>
          <a:p>
            <a:pPr marL="0" indent="0">
              <a:buNone/>
            </a:pPr>
            <a:r>
              <a:rPr lang="en-US" b="1" dirty="0"/>
              <a:t> DOCUMENT REVIEW</a:t>
            </a:r>
          </a:p>
          <a:p>
            <a:pPr marL="0" indent="0">
              <a:buNone/>
            </a:pPr>
            <a:r>
              <a:rPr lang="en-US" dirty="0"/>
              <a:t>We thoroughly reviewed existing documents, such as reports, books and patients’ feedback, to identify requirements and challenges in the current system.</a:t>
            </a:r>
          </a:p>
          <a:p>
            <a:pPr marL="0" indent="0">
              <a:buNone/>
            </a:pPr>
            <a:endParaRPr lang="en-US" dirty="0"/>
          </a:p>
          <a:p>
            <a:pPr marL="0" indent="0">
              <a:buNone/>
            </a:pPr>
            <a:endParaRPr lang="en-GB" dirty="0"/>
          </a:p>
        </p:txBody>
      </p:sp>
    </p:spTree>
    <p:extLst>
      <p:ext uri="{BB962C8B-B14F-4D97-AF65-F5344CB8AC3E}">
        <p14:creationId xmlns:p14="http://schemas.microsoft.com/office/powerpoint/2010/main" val="3159074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F37EB-C748-4732-9AE6-A3BD75FE461F}"/>
              </a:ext>
            </a:extLst>
          </p:cNvPr>
          <p:cNvSpPr>
            <a:spLocks noGrp="1"/>
          </p:cNvSpPr>
          <p:nvPr>
            <p:ph type="title"/>
          </p:nvPr>
        </p:nvSpPr>
        <p:spPr/>
        <p:txBody>
          <a:bodyPr/>
          <a:lstStyle/>
          <a:p>
            <a:r>
              <a:rPr lang="en-US" dirty="0"/>
              <a:t>SOFTWARE TOOLS </a:t>
            </a:r>
          </a:p>
        </p:txBody>
      </p:sp>
      <p:sp>
        <p:nvSpPr>
          <p:cNvPr id="3" name="Content Placeholder 2">
            <a:extLst>
              <a:ext uri="{FF2B5EF4-FFF2-40B4-BE49-F238E27FC236}">
                <a16:creationId xmlns:a16="http://schemas.microsoft.com/office/drawing/2014/main" id="{740FDC19-0BE6-4D02-8F87-A9DF0ED08711}"/>
              </a:ext>
            </a:extLst>
          </p:cNvPr>
          <p:cNvSpPr>
            <a:spLocks noGrp="1"/>
          </p:cNvSpPr>
          <p:nvPr>
            <p:ph idx="1"/>
          </p:nvPr>
        </p:nvSpPr>
        <p:spPr/>
        <p:txBody>
          <a:bodyPr/>
          <a:lstStyle/>
          <a:p>
            <a:pPr>
              <a:buFont typeface="Wingdings" panose="05000000000000000000" pitchFamily="2" charset="2"/>
              <a:buChar char="Ø"/>
            </a:pPr>
            <a:r>
              <a:rPr lang="en-US" b="1" dirty="0"/>
              <a:t>Data analysis tools</a:t>
            </a:r>
          </a:p>
          <a:p>
            <a:pPr>
              <a:buFont typeface="Wingdings" panose="05000000000000000000" pitchFamily="2" charset="2"/>
              <a:buChar char="Ø"/>
            </a:pPr>
            <a:r>
              <a:rPr lang="en-US" b="1" dirty="0"/>
              <a:t>Tele-medicine platform</a:t>
            </a:r>
          </a:p>
          <a:p>
            <a:pPr>
              <a:buFont typeface="Wingdings" panose="05000000000000000000" pitchFamily="2" charset="2"/>
              <a:buChar char="Ø"/>
            </a:pPr>
            <a:r>
              <a:rPr lang="en-US" b="1" dirty="0"/>
              <a:t>Electronic health records</a:t>
            </a:r>
            <a:endParaRPr lang="en-US" dirty="0"/>
          </a:p>
          <a:p>
            <a:endParaRPr lang="en-US" dirty="0"/>
          </a:p>
        </p:txBody>
      </p:sp>
    </p:spTree>
    <p:extLst>
      <p:ext uri="{BB962C8B-B14F-4D97-AF65-F5344CB8AC3E}">
        <p14:creationId xmlns:p14="http://schemas.microsoft.com/office/powerpoint/2010/main" val="1616879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A5BE6-EAD0-4E89-AEF0-5D8456E85F4E}"/>
              </a:ext>
            </a:extLst>
          </p:cNvPr>
          <p:cNvSpPr>
            <a:spLocks noGrp="1"/>
          </p:cNvSpPr>
          <p:nvPr>
            <p:ph type="title"/>
          </p:nvPr>
        </p:nvSpPr>
        <p:spPr/>
        <p:txBody>
          <a:bodyPr/>
          <a:lstStyle/>
          <a:p>
            <a:r>
              <a:rPr lang="en-US" dirty="0"/>
              <a:t> HARD WARE TOOLS</a:t>
            </a:r>
          </a:p>
        </p:txBody>
      </p:sp>
      <p:sp>
        <p:nvSpPr>
          <p:cNvPr id="3" name="Content Placeholder 2">
            <a:extLst>
              <a:ext uri="{FF2B5EF4-FFF2-40B4-BE49-F238E27FC236}">
                <a16:creationId xmlns:a16="http://schemas.microsoft.com/office/drawing/2014/main" id="{53B6ED88-4EFA-4841-BAC5-AC22F04873B1}"/>
              </a:ext>
            </a:extLst>
          </p:cNvPr>
          <p:cNvSpPr>
            <a:spLocks noGrp="1"/>
          </p:cNvSpPr>
          <p:nvPr>
            <p:ph idx="1"/>
          </p:nvPr>
        </p:nvSpPr>
        <p:spPr/>
        <p:txBody>
          <a:bodyPr/>
          <a:lstStyle/>
          <a:p>
            <a:pPr>
              <a:buFont typeface="Wingdings" panose="05000000000000000000" pitchFamily="2" charset="2"/>
              <a:buChar char="Ø"/>
            </a:pPr>
            <a:r>
              <a:rPr lang="en-US" dirty="0"/>
              <a:t>Computers </a:t>
            </a:r>
          </a:p>
          <a:p>
            <a:pPr>
              <a:buFont typeface="Wingdings" panose="05000000000000000000" pitchFamily="2" charset="2"/>
              <a:buChar char="Ø"/>
            </a:pPr>
            <a:r>
              <a:rPr lang="en-US" dirty="0"/>
              <a:t>Smartphones</a:t>
            </a:r>
          </a:p>
          <a:p>
            <a:pPr>
              <a:buFont typeface="Wingdings" panose="05000000000000000000" pitchFamily="2" charset="2"/>
              <a:buChar char="Ø"/>
            </a:pPr>
            <a:r>
              <a:rPr lang="en-US" dirty="0"/>
              <a:t>Laptop</a:t>
            </a:r>
          </a:p>
        </p:txBody>
      </p:sp>
    </p:spTree>
    <p:extLst>
      <p:ext uri="{BB962C8B-B14F-4D97-AF65-F5344CB8AC3E}">
        <p14:creationId xmlns:p14="http://schemas.microsoft.com/office/powerpoint/2010/main" val="2070508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E4F4F-F94D-18AD-18EC-0F0B1F952507}"/>
              </a:ext>
            </a:extLst>
          </p:cNvPr>
          <p:cNvSpPr>
            <a:spLocks noGrp="1"/>
          </p:cNvSpPr>
          <p:nvPr>
            <p:ph type="title"/>
          </p:nvPr>
        </p:nvSpPr>
        <p:spPr/>
        <p:txBody>
          <a:bodyPr>
            <a:normAutofit/>
          </a:bodyPr>
          <a:lstStyle/>
          <a:p>
            <a:r>
              <a:rPr lang="en-GB" sz="3200" b="1" dirty="0"/>
              <a:t>SYSTEM CONSTRUCTION/ SYSTEM ANALYSIS &amp; DESIGN</a:t>
            </a:r>
            <a:endParaRPr lang="en-UG" sz="3200" b="1" dirty="0"/>
          </a:p>
        </p:txBody>
      </p:sp>
      <p:sp>
        <p:nvSpPr>
          <p:cNvPr id="8" name="Content Placeholder 7">
            <a:extLst>
              <a:ext uri="{FF2B5EF4-FFF2-40B4-BE49-F238E27FC236}">
                <a16:creationId xmlns:a16="http://schemas.microsoft.com/office/drawing/2014/main" id="{F0E29512-CF69-104B-6A72-B229BCCB4B59}"/>
              </a:ext>
            </a:extLst>
          </p:cNvPr>
          <p:cNvSpPr>
            <a:spLocks noGrp="1"/>
          </p:cNvSpPr>
          <p:nvPr>
            <p:ph idx="1"/>
          </p:nvPr>
        </p:nvSpPr>
        <p:spPr>
          <a:xfrm>
            <a:off x="838200" y="1690688"/>
            <a:ext cx="10515600" cy="4153606"/>
          </a:xfrm>
        </p:spPr>
        <p:txBody>
          <a:bodyPr/>
          <a:lstStyle/>
          <a:p>
            <a:pPr marL="0" indent="0">
              <a:buNone/>
            </a:pPr>
            <a:r>
              <a:rPr lang="en-US" altLang="en-US" dirty="0">
                <a:solidFill>
                  <a:srgbClr val="000000"/>
                </a:solidFill>
                <a:latin typeface="NewTimes roman"/>
                <a:ea typeface="Times New Roman" panose="02020603050405020304" pitchFamily="18" charset="0"/>
                <a:cs typeface="Times New Roman" panose="02020603050405020304" pitchFamily="18" charset="0"/>
              </a:rPr>
              <a:t>ENTITY RELATIONSHIP DIAGRAM (ERD)</a:t>
            </a:r>
          </a:p>
          <a:p>
            <a:pPr marL="0" indent="0">
              <a:buNone/>
            </a:pPr>
            <a:endParaRPr lang="en-GB" dirty="0"/>
          </a:p>
        </p:txBody>
      </p:sp>
      <p:sp>
        <p:nvSpPr>
          <p:cNvPr id="4" name="Freeform 25">
            <a:extLst>
              <a:ext uri="{FF2B5EF4-FFF2-40B4-BE49-F238E27FC236}">
                <a16:creationId xmlns:a16="http://schemas.microsoft.com/office/drawing/2014/main" id="{32B28B74-F8A3-4510-AFAE-807A0BEC6BDC}"/>
              </a:ext>
            </a:extLst>
          </p:cNvPr>
          <p:cNvSpPr/>
          <p:nvPr/>
        </p:nvSpPr>
        <p:spPr>
          <a:xfrm>
            <a:off x="5172075" y="10492912"/>
            <a:ext cx="366395" cy="373380"/>
          </a:xfrm>
          <a:custGeom>
            <a:avLst/>
            <a:gdLst/>
            <a:ahLst/>
            <a:cxnLst/>
            <a:rect l="l" t="t" r="r" b="b"/>
            <a:pathLst>
              <a:path w="366528" h="373532">
                <a:moveTo>
                  <a:pt x="0" y="0"/>
                </a:moveTo>
                <a:lnTo>
                  <a:pt x="366528" y="0"/>
                </a:lnTo>
                <a:lnTo>
                  <a:pt x="366528" y="373532"/>
                </a:lnTo>
                <a:lnTo>
                  <a:pt x="0" y="373532"/>
                </a:lnTo>
                <a:lnTo>
                  <a:pt x="0" y="0"/>
                </a:lnTo>
                <a:close/>
              </a:path>
            </a:pathLst>
          </a:custGeom>
          <a:blipFill>
            <a:blip r:embed="rId2">
              <a:alphaModFix amt="25000"/>
              <a:extLst>
                <a:ext uri="{96DAC541-7B7A-43D3-8B79-37D633B846F1}">
                  <asvg:svgBlip xmlns:asvg="http://schemas.microsoft.com/office/drawing/2016/SVG/main" r:embed="rId3"/>
                </a:ext>
              </a:extLst>
            </a:blip>
            <a:stretch>
              <a:fillRect/>
            </a:stretch>
          </a:blipFill>
        </p:spPr>
        <p:txBody>
          <a:bodyPr/>
          <a:lstStyle/>
          <a:p>
            <a:endParaRPr lang="en-US"/>
          </a:p>
        </p:txBody>
      </p:sp>
      <p:pic>
        <p:nvPicPr>
          <p:cNvPr id="2049" name="Picture 38">
            <a:extLst>
              <a:ext uri="{FF2B5EF4-FFF2-40B4-BE49-F238E27FC236}">
                <a16:creationId xmlns:a16="http://schemas.microsoft.com/office/drawing/2014/main" id="{DAF349B3-9121-43F1-9329-C3238F4A91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0434" y="3170656"/>
            <a:ext cx="5942013" cy="31686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324FB432-C893-4506-833F-C552DCD816C1}"/>
              </a:ext>
            </a:extLst>
          </p:cNvPr>
          <p:cNvSpPr>
            <a:spLocks noChangeArrowheads="1"/>
          </p:cNvSpPr>
          <p:nvPr/>
        </p:nvSpPr>
        <p:spPr bwMode="auto">
          <a:xfrm>
            <a:off x="972766" y="2426587"/>
            <a:ext cx="920236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NewTimes roman"/>
                <a:ea typeface="Times New Roman" panose="02020603050405020304" pitchFamily="18" charset="0"/>
                <a:cs typeface="Times New Roman" panose="02020603050405020304" pitchFamily="18" charset="0"/>
              </a:rPr>
              <a:t>The ERD illustrates the entities and their relationships within the database, showcasing the data structure and how different data entities are interconnected.</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A2FFF4BA-6488-423C-A340-2656DE7ACFAF}"/>
              </a:ext>
            </a:extLst>
          </p:cNvPr>
          <p:cNvSpPr>
            <a:spLocks noChangeArrowheads="1"/>
          </p:cNvSpPr>
          <p:nvPr/>
        </p:nvSpPr>
        <p:spPr bwMode="auto">
          <a:xfrm>
            <a:off x="152400" y="19130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0000"/>
                </a:solidFill>
                <a:effectLst/>
                <a:latin typeface="NewTimes roman"/>
                <a:ea typeface="Times New Roman" panose="02020603050405020304" pitchFamily="18"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CD67AA80-3E23-4587-8912-E6589A7140A9}"/>
              </a:ext>
            </a:extLst>
          </p:cNvPr>
          <p:cNvSpPr>
            <a:spLocks noChangeArrowheads="1"/>
          </p:cNvSpPr>
          <p:nvPr/>
        </p:nvSpPr>
        <p:spPr bwMode="auto">
          <a:xfrm>
            <a:off x="152400" y="19130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993395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4D8F0-654B-4272-9F18-601194FA705D}"/>
              </a:ext>
            </a:extLst>
          </p:cNvPr>
          <p:cNvSpPr>
            <a:spLocks noGrp="1"/>
          </p:cNvSpPr>
          <p:nvPr>
            <p:ph type="title"/>
          </p:nvPr>
        </p:nvSpPr>
        <p:spPr/>
        <p:txBody>
          <a:bodyPr/>
          <a:lstStyle/>
          <a:p>
            <a:r>
              <a:rPr lang="en-GB" b="1" dirty="0"/>
              <a:t>SYSTEM CONSTRUCTION/ SYSTEM ANALYSIS &amp; DESIGN</a:t>
            </a:r>
            <a:endParaRPr lang="en-US" dirty="0"/>
          </a:p>
        </p:txBody>
      </p:sp>
      <p:sp>
        <p:nvSpPr>
          <p:cNvPr id="10" name="Rectangle 11">
            <a:extLst>
              <a:ext uri="{FF2B5EF4-FFF2-40B4-BE49-F238E27FC236}">
                <a16:creationId xmlns:a16="http://schemas.microsoft.com/office/drawing/2014/main" id="{4342AE72-ADA6-4D2E-BCDE-7EAE15EFE7D6}"/>
              </a:ext>
            </a:extLst>
          </p:cNvPr>
          <p:cNvSpPr>
            <a:spLocks noChangeArrowheads="1"/>
          </p:cNvSpPr>
          <p:nvPr/>
        </p:nvSpPr>
        <p:spPr bwMode="auto">
          <a:xfrm>
            <a:off x="735580" y="1985252"/>
            <a:ext cx="8803532"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800" dirty="0"/>
              <a:t>DATA FLOW DIAGRAM (DFD)</a:t>
            </a:r>
          </a:p>
          <a:p>
            <a:r>
              <a:rPr lang="en-US" dirty="0"/>
              <a:t>The DFD provides a more detailed depiction of data flow throughout the system. It serves as a breakdown of the context diagram, highlighting how raw data moves through the system, is processed, stored in various locations, and managed by different user roles.</a:t>
            </a:r>
          </a:p>
        </p:txBody>
      </p:sp>
      <p:sp>
        <p:nvSpPr>
          <p:cNvPr id="11" name="Rectangle 12">
            <a:extLst>
              <a:ext uri="{FF2B5EF4-FFF2-40B4-BE49-F238E27FC236}">
                <a16:creationId xmlns:a16="http://schemas.microsoft.com/office/drawing/2014/main" id="{16397F52-E499-4ECA-9DBA-B70323B4DCBF}"/>
              </a:ext>
            </a:extLst>
          </p:cNvPr>
          <p:cNvSpPr>
            <a:spLocks noChangeArrowheads="1"/>
          </p:cNvSpPr>
          <p:nvPr/>
        </p:nvSpPr>
        <p:spPr bwMode="auto">
          <a:xfrm>
            <a:off x="2062264" y="342413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Oval 7">
            <a:extLst>
              <a:ext uri="{FF2B5EF4-FFF2-40B4-BE49-F238E27FC236}">
                <a16:creationId xmlns:a16="http://schemas.microsoft.com/office/drawing/2014/main" id="{25E590E1-E0B5-4C7F-99FA-F81BD3C93394}"/>
              </a:ext>
            </a:extLst>
          </p:cNvPr>
          <p:cNvSpPr/>
          <p:nvPr/>
        </p:nvSpPr>
        <p:spPr>
          <a:xfrm>
            <a:off x="4978401" y="4549426"/>
            <a:ext cx="1574800" cy="12643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0C7DE55-27F0-45C6-8B5C-43AD0F06701D}"/>
              </a:ext>
            </a:extLst>
          </p:cNvPr>
          <p:cNvSpPr/>
          <p:nvPr/>
        </p:nvSpPr>
        <p:spPr>
          <a:xfrm>
            <a:off x="8929512" y="4549426"/>
            <a:ext cx="1219200" cy="7337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D8F7DA5-DF0C-426B-9F68-36321D541D97}"/>
              </a:ext>
            </a:extLst>
          </p:cNvPr>
          <p:cNvSpPr/>
          <p:nvPr/>
        </p:nvSpPr>
        <p:spPr>
          <a:xfrm>
            <a:off x="2043289" y="5813781"/>
            <a:ext cx="1089377" cy="8579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158B6C29-F06D-4271-90E4-D8EB73AFF27C}"/>
              </a:ext>
            </a:extLst>
          </p:cNvPr>
          <p:cNvSpPr/>
          <p:nvPr/>
        </p:nvSpPr>
        <p:spPr>
          <a:xfrm>
            <a:off x="1873957" y="3612447"/>
            <a:ext cx="1190976" cy="69530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4E40213-D1C9-474D-9493-BB4F4F79F5E0}"/>
              </a:ext>
            </a:extLst>
          </p:cNvPr>
          <p:cNvSpPr txBox="1"/>
          <p:nvPr/>
        </p:nvSpPr>
        <p:spPr>
          <a:xfrm>
            <a:off x="1944512" y="3636933"/>
            <a:ext cx="1049866" cy="646331"/>
          </a:xfrm>
          <a:prstGeom prst="rect">
            <a:avLst/>
          </a:prstGeom>
          <a:noFill/>
        </p:spPr>
        <p:txBody>
          <a:bodyPr wrap="square" rtlCol="0">
            <a:spAutoFit/>
          </a:bodyPr>
          <a:lstStyle/>
          <a:p>
            <a:r>
              <a:rPr lang="en-US" dirty="0"/>
              <a:t>Medical records</a:t>
            </a:r>
          </a:p>
        </p:txBody>
      </p:sp>
      <p:sp>
        <p:nvSpPr>
          <p:cNvPr id="15" name="TextBox 14">
            <a:extLst>
              <a:ext uri="{FF2B5EF4-FFF2-40B4-BE49-F238E27FC236}">
                <a16:creationId xmlns:a16="http://schemas.microsoft.com/office/drawing/2014/main" id="{E1D3202A-96DB-43A2-A64E-B67C8904B32C}"/>
              </a:ext>
            </a:extLst>
          </p:cNvPr>
          <p:cNvSpPr txBox="1"/>
          <p:nvPr/>
        </p:nvSpPr>
        <p:spPr>
          <a:xfrm>
            <a:off x="5360812" y="4930806"/>
            <a:ext cx="1794933" cy="369332"/>
          </a:xfrm>
          <a:prstGeom prst="rect">
            <a:avLst/>
          </a:prstGeom>
          <a:noFill/>
        </p:spPr>
        <p:txBody>
          <a:bodyPr wrap="square" rtlCol="0">
            <a:spAutoFit/>
          </a:bodyPr>
          <a:lstStyle/>
          <a:p>
            <a:r>
              <a:rPr lang="en-US" dirty="0"/>
              <a:t>Tele-doc</a:t>
            </a:r>
          </a:p>
        </p:txBody>
      </p:sp>
      <p:sp>
        <p:nvSpPr>
          <p:cNvPr id="16" name="TextBox 15">
            <a:extLst>
              <a:ext uri="{FF2B5EF4-FFF2-40B4-BE49-F238E27FC236}">
                <a16:creationId xmlns:a16="http://schemas.microsoft.com/office/drawing/2014/main" id="{695D3996-83F4-46D1-BF4D-1A0FFE262A30}"/>
              </a:ext>
            </a:extLst>
          </p:cNvPr>
          <p:cNvSpPr txBox="1"/>
          <p:nvPr/>
        </p:nvSpPr>
        <p:spPr>
          <a:xfrm>
            <a:off x="9059334" y="4715936"/>
            <a:ext cx="914400" cy="369332"/>
          </a:xfrm>
          <a:prstGeom prst="rect">
            <a:avLst/>
          </a:prstGeom>
          <a:noFill/>
        </p:spPr>
        <p:txBody>
          <a:bodyPr wrap="square" rtlCol="0">
            <a:spAutoFit/>
          </a:bodyPr>
          <a:lstStyle/>
          <a:p>
            <a:r>
              <a:rPr lang="en-US" dirty="0"/>
              <a:t>doctor</a:t>
            </a:r>
          </a:p>
        </p:txBody>
      </p:sp>
      <p:sp>
        <p:nvSpPr>
          <p:cNvPr id="17" name="TextBox 16">
            <a:extLst>
              <a:ext uri="{FF2B5EF4-FFF2-40B4-BE49-F238E27FC236}">
                <a16:creationId xmlns:a16="http://schemas.microsoft.com/office/drawing/2014/main" id="{60EB34CC-088B-40D6-85D1-61398EFC20FF}"/>
              </a:ext>
            </a:extLst>
          </p:cNvPr>
          <p:cNvSpPr txBox="1"/>
          <p:nvPr/>
        </p:nvSpPr>
        <p:spPr>
          <a:xfrm>
            <a:off x="2150533" y="5921025"/>
            <a:ext cx="914400" cy="369332"/>
          </a:xfrm>
          <a:prstGeom prst="rect">
            <a:avLst/>
          </a:prstGeom>
          <a:noFill/>
        </p:spPr>
        <p:txBody>
          <a:bodyPr wrap="square" rtlCol="0">
            <a:spAutoFit/>
          </a:bodyPr>
          <a:lstStyle/>
          <a:p>
            <a:r>
              <a:rPr lang="en-US" dirty="0"/>
              <a:t>patient</a:t>
            </a:r>
          </a:p>
        </p:txBody>
      </p:sp>
      <p:cxnSp>
        <p:nvCxnSpPr>
          <p:cNvPr id="18" name="Straight Connector 17">
            <a:extLst>
              <a:ext uri="{FF2B5EF4-FFF2-40B4-BE49-F238E27FC236}">
                <a16:creationId xmlns:a16="http://schemas.microsoft.com/office/drawing/2014/main" id="{4CE35139-D241-4777-8964-097D57795A17}"/>
              </a:ext>
            </a:extLst>
          </p:cNvPr>
          <p:cNvCxnSpPr>
            <a:cxnSpLocks/>
          </p:cNvCxnSpPr>
          <p:nvPr/>
        </p:nvCxnSpPr>
        <p:spPr>
          <a:xfrm flipV="1">
            <a:off x="9516534" y="3781780"/>
            <a:ext cx="0" cy="7676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6C0BD55-1B78-4AED-B44C-C6F0800DE8BA}"/>
              </a:ext>
            </a:extLst>
          </p:cNvPr>
          <p:cNvCxnSpPr/>
          <p:nvPr/>
        </p:nvCxnSpPr>
        <p:spPr>
          <a:xfrm flipH="1">
            <a:off x="3064933" y="3781780"/>
            <a:ext cx="6451601" cy="79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9BDAA48-0005-4C76-85AA-F51E17A4B6A1}"/>
              </a:ext>
            </a:extLst>
          </p:cNvPr>
          <p:cNvCxnSpPr/>
          <p:nvPr/>
        </p:nvCxnSpPr>
        <p:spPr>
          <a:xfrm>
            <a:off x="3132666" y="6242759"/>
            <a:ext cx="27883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7A8738B-0461-44FD-ADFD-C0DBDE06C1AF}"/>
              </a:ext>
            </a:extLst>
          </p:cNvPr>
          <p:cNvCxnSpPr/>
          <p:nvPr/>
        </p:nvCxnSpPr>
        <p:spPr>
          <a:xfrm flipV="1">
            <a:off x="5921022" y="5813781"/>
            <a:ext cx="0" cy="428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CF84341-6565-4C9D-871F-EA0F63BD7E5C}"/>
              </a:ext>
            </a:extLst>
          </p:cNvPr>
          <p:cNvCxnSpPr>
            <a:cxnSpLocks/>
          </p:cNvCxnSpPr>
          <p:nvPr/>
        </p:nvCxnSpPr>
        <p:spPr>
          <a:xfrm>
            <a:off x="6553200" y="5085268"/>
            <a:ext cx="23763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D3A0CF8-15C5-4B8C-9531-56CA1DE4BA35}"/>
              </a:ext>
            </a:extLst>
          </p:cNvPr>
          <p:cNvCxnSpPr>
            <a:cxnSpLocks/>
          </p:cNvCxnSpPr>
          <p:nvPr/>
        </p:nvCxnSpPr>
        <p:spPr>
          <a:xfrm flipH="1" flipV="1">
            <a:off x="6481232" y="4870399"/>
            <a:ext cx="2559757" cy="30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11FB704-2060-4608-81F5-50D6D673F7C6}"/>
              </a:ext>
            </a:extLst>
          </p:cNvPr>
          <p:cNvCxnSpPr/>
          <p:nvPr/>
        </p:nvCxnSpPr>
        <p:spPr>
          <a:xfrm>
            <a:off x="2381956" y="4307752"/>
            <a:ext cx="0" cy="7775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DF3DA25-7BB2-4893-8C83-80A03AAA0EA2}"/>
              </a:ext>
            </a:extLst>
          </p:cNvPr>
          <p:cNvCxnSpPr/>
          <p:nvPr/>
        </p:nvCxnSpPr>
        <p:spPr>
          <a:xfrm>
            <a:off x="2381956" y="5085268"/>
            <a:ext cx="25964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AAF0267-4400-4FF7-B2EA-E2AD156416CD}"/>
              </a:ext>
            </a:extLst>
          </p:cNvPr>
          <p:cNvCxnSpPr/>
          <p:nvPr/>
        </p:nvCxnSpPr>
        <p:spPr>
          <a:xfrm>
            <a:off x="5638800" y="5813781"/>
            <a:ext cx="0" cy="2144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EA81860-0D30-45AB-A23F-81F6E443B027}"/>
              </a:ext>
            </a:extLst>
          </p:cNvPr>
          <p:cNvCxnSpPr/>
          <p:nvPr/>
        </p:nvCxnSpPr>
        <p:spPr>
          <a:xfrm flipH="1">
            <a:off x="3132666" y="6028270"/>
            <a:ext cx="25061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9494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86629-839F-4B95-B7C2-878E86F6C681}"/>
              </a:ext>
            </a:extLst>
          </p:cNvPr>
          <p:cNvSpPr>
            <a:spLocks noGrp="1"/>
          </p:cNvSpPr>
          <p:nvPr>
            <p:ph type="title"/>
          </p:nvPr>
        </p:nvSpPr>
        <p:spPr/>
        <p:txBody>
          <a:bodyPr/>
          <a:lstStyle/>
          <a:p>
            <a:r>
              <a:rPr lang="en-GB" b="1" dirty="0"/>
              <a:t>SYSTEM CONSTRUCTION/ SYSTEM ANALYSIS &amp; DESIGN</a:t>
            </a:r>
            <a:endParaRPr lang="en-US" dirty="0"/>
          </a:p>
        </p:txBody>
      </p:sp>
      <p:sp>
        <p:nvSpPr>
          <p:cNvPr id="6" name="Content Placeholder 5">
            <a:extLst>
              <a:ext uri="{FF2B5EF4-FFF2-40B4-BE49-F238E27FC236}">
                <a16:creationId xmlns:a16="http://schemas.microsoft.com/office/drawing/2014/main" id="{D5D04A0C-93A1-471E-BDB0-6D57E1CE4AC5}"/>
              </a:ext>
            </a:extLst>
          </p:cNvPr>
          <p:cNvSpPr>
            <a:spLocks noGrp="1"/>
          </p:cNvSpPr>
          <p:nvPr>
            <p:ph idx="1"/>
          </p:nvPr>
        </p:nvSpPr>
        <p:spPr/>
        <p:txBody>
          <a:bodyPr/>
          <a:lstStyle/>
          <a:p>
            <a:pPr marL="0" indent="0">
              <a:buNone/>
            </a:pPr>
            <a:r>
              <a:rPr lang="en-US" dirty="0"/>
              <a:t>PROGRAM FLOWCHART.</a:t>
            </a:r>
          </a:p>
          <a:p>
            <a:pPr marL="0" indent="0">
              <a:buNone/>
            </a:pPr>
            <a:r>
              <a:rPr lang="en-US" sz="2400" dirty="0"/>
              <a:t>This shows how patients move through the system from start to finish, and how different systems interact.</a:t>
            </a:r>
          </a:p>
          <a:p>
            <a:pPr marL="0" indent="0">
              <a:buNone/>
            </a:pPr>
            <a:endParaRPr lang="en-US" dirty="0"/>
          </a:p>
        </p:txBody>
      </p:sp>
      <p:pic>
        <p:nvPicPr>
          <p:cNvPr id="7" name="Content Placeholder 3">
            <a:extLst>
              <a:ext uri="{FF2B5EF4-FFF2-40B4-BE49-F238E27FC236}">
                <a16:creationId xmlns:a16="http://schemas.microsoft.com/office/drawing/2014/main" id="{6C86AE16-0376-488F-841F-90000BEC8449}"/>
              </a:ext>
            </a:extLst>
          </p:cNvPr>
          <p:cNvPicPr>
            <a:picLocks noChangeAspect="1"/>
          </p:cNvPicPr>
          <p:nvPr/>
        </p:nvPicPr>
        <p:blipFill>
          <a:blip r:embed="rId2"/>
          <a:stretch>
            <a:fillRect/>
          </a:stretch>
        </p:blipFill>
        <p:spPr>
          <a:xfrm>
            <a:off x="1158621" y="3286514"/>
            <a:ext cx="9874757" cy="3025386"/>
          </a:xfrm>
          <a:prstGeom prst="rect">
            <a:avLst/>
          </a:prstGeom>
        </p:spPr>
      </p:pic>
    </p:spTree>
    <p:extLst>
      <p:ext uri="{BB962C8B-B14F-4D97-AF65-F5344CB8AC3E}">
        <p14:creationId xmlns:p14="http://schemas.microsoft.com/office/powerpoint/2010/main" val="4266879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6AAF7-3A48-8F15-E548-8ADCD2F44D07}"/>
              </a:ext>
            </a:extLst>
          </p:cNvPr>
          <p:cNvSpPr>
            <a:spLocks noGrp="1"/>
          </p:cNvSpPr>
          <p:nvPr>
            <p:ph type="title"/>
          </p:nvPr>
        </p:nvSpPr>
        <p:spPr/>
        <p:txBody>
          <a:bodyPr/>
          <a:lstStyle/>
          <a:p>
            <a:r>
              <a:rPr lang="en-US" sz="4400" dirty="0">
                <a:effectLst/>
                <a:latin typeface="Garamond" panose="02020404030301010803" pitchFamily="18" charset="0"/>
                <a:ea typeface="Calibri" panose="020F0502020204030204" pitchFamily="34" charset="0"/>
                <a:cs typeface="Times New Roman" panose="02020603050405020304" pitchFamily="18" charset="0"/>
              </a:rPr>
              <a:t>BACKGROUND OF THE STUDY</a:t>
            </a:r>
            <a:endParaRPr lang="en-UG" dirty="0"/>
          </a:p>
        </p:txBody>
      </p:sp>
      <p:sp>
        <p:nvSpPr>
          <p:cNvPr id="3" name="Content Placeholder 2">
            <a:extLst>
              <a:ext uri="{FF2B5EF4-FFF2-40B4-BE49-F238E27FC236}">
                <a16:creationId xmlns:a16="http://schemas.microsoft.com/office/drawing/2014/main" id="{32A032E1-C1A4-CFA9-EFC4-17759C9139B5}"/>
              </a:ext>
            </a:extLst>
          </p:cNvPr>
          <p:cNvSpPr>
            <a:spLocks noGrp="1"/>
          </p:cNvSpPr>
          <p:nvPr>
            <p:ph idx="1"/>
          </p:nvPr>
        </p:nvSpPr>
        <p:spPr/>
        <p:txBody>
          <a:bodyPr/>
          <a:lstStyle/>
          <a:p>
            <a:pPr marL="0" indent="0">
              <a:buNone/>
            </a:pPr>
            <a:r>
              <a:rPr lang="en-US" dirty="0">
                <a:solidFill>
                  <a:srgbClr val="000000"/>
                </a:solidFill>
                <a:latin typeface="NewTimes roman"/>
                <a:ea typeface="Montserrat"/>
                <a:cs typeface="Montserrat"/>
                <a:sym typeface="Montserrat"/>
              </a:rPr>
              <a:t>The rapid advancement of technology has revolutionized various sectors, and healthcare is no exception. Traditional healthcare models, often characterized by physical clinic visits, are increasingly becoming less efficient and accessible. This is particularly true for individuals residing in remote areas of Uganda, those with mobility limitations, and those with busy schedules. Telemedicine, the delivery of healthcare services through telecommunication technologies, offers a promising solution to these challenges </a:t>
            </a:r>
          </a:p>
          <a:p>
            <a:pPr marL="0" indent="0">
              <a:buNone/>
            </a:pPr>
            <a:endParaRPr lang="en-UG" dirty="0">
              <a:latin typeface="NewTimes roman"/>
            </a:endParaRPr>
          </a:p>
        </p:txBody>
      </p:sp>
    </p:spTree>
    <p:extLst>
      <p:ext uri="{BB962C8B-B14F-4D97-AF65-F5344CB8AC3E}">
        <p14:creationId xmlns:p14="http://schemas.microsoft.com/office/powerpoint/2010/main" val="4002262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FD5FD-FA4A-35A3-0EBC-565922EAA418}"/>
              </a:ext>
            </a:extLst>
          </p:cNvPr>
          <p:cNvSpPr>
            <a:spLocks noGrp="1"/>
          </p:cNvSpPr>
          <p:nvPr>
            <p:ph type="title"/>
          </p:nvPr>
        </p:nvSpPr>
        <p:spPr>
          <a:xfrm>
            <a:off x="838200" y="477767"/>
            <a:ext cx="10515600" cy="1325563"/>
          </a:xfrm>
        </p:spPr>
        <p:txBody>
          <a:bodyPr>
            <a:normAutofit/>
          </a:bodyPr>
          <a:lstStyle/>
          <a:p>
            <a:r>
              <a:rPr lang="en-GB" b="1" dirty="0"/>
              <a:t>PROTOTYPE TESTING AND VALIDATION/ SYSTEM TESTING AND VALIDATION</a:t>
            </a:r>
            <a:endParaRPr lang="en-UG" b="1" dirty="0"/>
          </a:p>
        </p:txBody>
      </p:sp>
      <p:sp>
        <p:nvSpPr>
          <p:cNvPr id="3" name="Content Placeholder 2">
            <a:extLst>
              <a:ext uri="{FF2B5EF4-FFF2-40B4-BE49-F238E27FC236}">
                <a16:creationId xmlns:a16="http://schemas.microsoft.com/office/drawing/2014/main" id="{2AB4CCA2-001D-2CED-5D58-607CE2AAEC8A}"/>
              </a:ext>
            </a:extLst>
          </p:cNvPr>
          <p:cNvSpPr>
            <a:spLocks noGrp="1"/>
          </p:cNvSpPr>
          <p:nvPr>
            <p:ph idx="1"/>
          </p:nvPr>
        </p:nvSpPr>
        <p:spPr>
          <a:xfrm>
            <a:off x="838200" y="2468880"/>
            <a:ext cx="10515600" cy="3017520"/>
          </a:xfrm>
        </p:spPr>
        <p:txBody>
          <a:bodyPr/>
          <a:lstStyle/>
          <a:p>
            <a:pPr marL="0" indent="0">
              <a:buNone/>
            </a:pPr>
            <a:endParaRPr lang="en-GB" dirty="0"/>
          </a:p>
          <a:p>
            <a:endParaRPr lang="en-UG" dirty="0"/>
          </a:p>
        </p:txBody>
      </p:sp>
      <p:graphicFrame>
        <p:nvGraphicFramePr>
          <p:cNvPr id="4" name="Table 3">
            <a:extLst>
              <a:ext uri="{FF2B5EF4-FFF2-40B4-BE49-F238E27FC236}">
                <a16:creationId xmlns:a16="http://schemas.microsoft.com/office/drawing/2014/main" id="{9F33C219-B552-4128-AF0B-DB3C07237189}"/>
              </a:ext>
            </a:extLst>
          </p:cNvPr>
          <p:cNvGraphicFramePr>
            <a:graphicFrameLocks noGrp="1"/>
          </p:cNvGraphicFramePr>
          <p:nvPr>
            <p:extLst>
              <p:ext uri="{D42A27DB-BD31-4B8C-83A1-F6EECF244321}">
                <p14:modId xmlns:p14="http://schemas.microsoft.com/office/powerpoint/2010/main" val="626792074"/>
              </p:ext>
            </p:extLst>
          </p:nvPr>
        </p:nvGraphicFramePr>
        <p:xfrm>
          <a:off x="690664" y="3511685"/>
          <a:ext cx="10663137" cy="3017520"/>
        </p:xfrm>
        <a:graphic>
          <a:graphicData uri="http://schemas.openxmlformats.org/drawingml/2006/table">
            <a:tbl>
              <a:tblPr/>
              <a:tblGrid>
                <a:gridCol w="3554379">
                  <a:extLst>
                    <a:ext uri="{9D8B030D-6E8A-4147-A177-3AD203B41FA5}">
                      <a16:colId xmlns:a16="http://schemas.microsoft.com/office/drawing/2014/main" val="139495526"/>
                    </a:ext>
                  </a:extLst>
                </a:gridCol>
                <a:gridCol w="3554379">
                  <a:extLst>
                    <a:ext uri="{9D8B030D-6E8A-4147-A177-3AD203B41FA5}">
                      <a16:colId xmlns:a16="http://schemas.microsoft.com/office/drawing/2014/main" val="1265539317"/>
                    </a:ext>
                  </a:extLst>
                </a:gridCol>
                <a:gridCol w="3554379">
                  <a:extLst>
                    <a:ext uri="{9D8B030D-6E8A-4147-A177-3AD203B41FA5}">
                      <a16:colId xmlns:a16="http://schemas.microsoft.com/office/drawing/2014/main" val="2949674096"/>
                    </a:ext>
                  </a:extLst>
                </a:gridCol>
              </a:tblGrid>
              <a:tr h="320032">
                <a:tc>
                  <a:txBody>
                    <a:bodyPr/>
                    <a:lstStyle/>
                    <a:p>
                      <a:r>
                        <a:rPr lang="en-US"/>
                        <a:t>Feature</a:t>
                      </a:r>
                    </a:p>
                  </a:txBody>
                  <a:tcPr anchor="ctr">
                    <a:lnL>
                      <a:noFill/>
                    </a:lnL>
                    <a:lnR>
                      <a:noFill/>
                    </a:lnR>
                    <a:lnT>
                      <a:noFill/>
                    </a:lnT>
                    <a:lnB>
                      <a:noFill/>
                    </a:lnB>
                  </a:tcPr>
                </a:tc>
                <a:tc>
                  <a:txBody>
                    <a:bodyPr/>
                    <a:lstStyle/>
                    <a:p>
                      <a:r>
                        <a:rPr lang="en-US"/>
                        <a:t>Type of Test</a:t>
                      </a:r>
                    </a:p>
                  </a:txBody>
                  <a:tcPr anchor="ctr">
                    <a:lnL>
                      <a:noFill/>
                    </a:lnL>
                    <a:lnR>
                      <a:noFill/>
                    </a:lnR>
                    <a:lnT>
                      <a:noFill/>
                    </a:lnT>
                    <a:lnB>
                      <a:noFill/>
                    </a:lnB>
                  </a:tcPr>
                </a:tc>
                <a:tc>
                  <a:txBody>
                    <a:bodyPr/>
                    <a:lstStyle/>
                    <a:p>
                      <a:r>
                        <a:rPr lang="en-US"/>
                        <a:t>Description</a:t>
                      </a:r>
                    </a:p>
                  </a:txBody>
                  <a:tcPr anchor="ctr">
                    <a:lnL>
                      <a:noFill/>
                    </a:lnL>
                    <a:lnR>
                      <a:noFill/>
                    </a:lnR>
                    <a:lnT>
                      <a:noFill/>
                    </a:lnT>
                    <a:lnB>
                      <a:noFill/>
                    </a:lnB>
                  </a:tcPr>
                </a:tc>
                <a:extLst>
                  <a:ext uri="{0D108BD9-81ED-4DB2-BD59-A6C34878D82A}">
                    <a16:rowId xmlns:a16="http://schemas.microsoft.com/office/drawing/2014/main" val="3030955286"/>
                  </a:ext>
                </a:extLst>
              </a:tr>
              <a:tr h="560056">
                <a:tc>
                  <a:txBody>
                    <a:bodyPr/>
                    <a:lstStyle/>
                    <a:p>
                      <a:r>
                        <a:rPr lang="en-US" b="1" dirty="0"/>
                        <a:t>Login System</a:t>
                      </a:r>
                      <a:endParaRPr lang="en-US" dirty="0"/>
                    </a:p>
                  </a:txBody>
                  <a:tcPr anchor="ctr">
                    <a:lnL>
                      <a:noFill/>
                    </a:lnL>
                    <a:lnR>
                      <a:noFill/>
                    </a:lnR>
                    <a:lnT>
                      <a:noFill/>
                    </a:lnT>
                    <a:lnB>
                      <a:noFill/>
                    </a:lnB>
                  </a:tcPr>
                </a:tc>
                <a:tc>
                  <a:txBody>
                    <a:bodyPr/>
                    <a:lstStyle/>
                    <a:p>
                      <a:r>
                        <a:rPr lang="en-US" dirty="0"/>
                        <a:t>Unit Test</a:t>
                      </a:r>
                    </a:p>
                  </a:txBody>
                  <a:tcPr anchor="ctr">
                    <a:lnL>
                      <a:noFill/>
                    </a:lnL>
                    <a:lnR>
                      <a:noFill/>
                    </a:lnR>
                    <a:lnT>
                      <a:noFill/>
                    </a:lnT>
                    <a:lnB>
                      <a:noFill/>
                    </a:lnB>
                  </a:tcPr>
                </a:tc>
                <a:tc>
                  <a:txBody>
                    <a:bodyPr/>
                    <a:lstStyle/>
                    <a:p>
                      <a:r>
                        <a:rPr lang="en-US"/>
                        <a:t>Validate email/password function and error handling</a:t>
                      </a:r>
                    </a:p>
                  </a:txBody>
                  <a:tcPr anchor="ctr">
                    <a:lnL>
                      <a:noFill/>
                    </a:lnL>
                    <a:lnR>
                      <a:noFill/>
                    </a:lnR>
                    <a:lnT>
                      <a:noFill/>
                    </a:lnT>
                    <a:lnB>
                      <a:noFill/>
                    </a:lnB>
                  </a:tcPr>
                </a:tc>
                <a:extLst>
                  <a:ext uri="{0D108BD9-81ED-4DB2-BD59-A6C34878D82A}">
                    <a16:rowId xmlns:a16="http://schemas.microsoft.com/office/drawing/2014/main" val="3206872444"/>
                  </a:ext>
                </a:extLst>
              </a:tr>
              <a:tr h="320032">
                <a:tc>
                  <a:txBody>
                    <a:bodyPr/>
                    <a:lstStyle/>
                    <a:p>
                      <a:r>
                        <a:rPr lang="en-US" b="1" dirty="0"/>
                        <a:t>Messaging Component</a:t>
                      </a:r>
                      <a:endParaRPr lang="en-US" dirty="0"/>
                    </a:p>
                  </a:txBody>
                  <a:tcPr anchor="ctr">
                    <a:lnL>
                      <a:noFill/>
                    </a:lnL>
                    <a:lnR>
                      <a:noFill/>
                    </a:lnR>
                    <a:lnT>
                      <a:noFill/>
                    </a:lnT>
                    <a:lnB>
                      <a:noFill/>
                    </a:lnB>
                  </a:tcPr>
                </a:tc>
                <a:tc>
                  <a:txBody>
                    <a:bodyPr/>
                    <a:lstStyle/>
                    <a:p>
                      <a:r>
                        <a:rPr lang="en-US" dirty="0"/>
                        <a:t>Component Test</a:t>
                      </a:r>
                    </a:p>
                  </a:txBody>
                  <a:tcPr anchor="ctr">
                    <a:lnL>
                      <a:noFill/>
                    </a:lnL>
                    <a:lnR>
                      <a:noFill/>
                    </a:lnR>
                    <a:lnT>
                      <a:noFill/>
                    </a:lnT>
                    <a:lnB>
                      <a:noFill/>
                    </a:lnB>
                  </a:tcPr>
                </a:tc>
                <a:tc>
                  <a:txBody>
                    <a:bodyPr/>
                    <a:lstStyle/>
                    <a:p>
                      <a:r>
                        <a:rPr lang="en-US" dirty="0"/>
                        <a:t>Simulate  text session state, check</a:t>
                      </a:r>
                    </a:p>
                  </a:txBody>
                  <a:tcPr anchor="ctr">
                    <a:lnL>
                      <a:noFill/>
                    </a:lnL>
                    <a:lnR>
                      <a:noFill/>
                    </a:lnR>
                    <a:lnT>
                      <a:noFill/>
                    </a:lnT>
                    <a:lnB>
                      <a:noFill/>
                    </a:lnB>
                  </a:tcPr>
                </a:tc>
                <a:extLst>
                  <a:ext uri="{0D108BD9-81ED-4DB2-BD59-A6C34878D82A}">
                    <a16:rowId xmlns:a16="http://schemas.microsoft.com/office/drawing/2014/main" val="1386805941"/>
                  </a:ext>
                </a:extLst>
              </a:tr>
              <a:tr h="320032">
                <a:tc>
                  <a:txBody>
                    <a:bodyPr/>
                    <a:lstStyle/>
                    <a:p>
                      <a:r>
                        <a:rPr lang="en-US" b="1"/>
                        <a:t>Appointment Booking Form</a:t>
                      </a:r>
                      <a:endParaRPr lang="en-US"/>
                    </a:p>
                  </a:txBody>
                  <a:tcPr anchor="ctr">
                    <a:lnL>
                      <a:noFill/>
                    </a:lnL>
                    <a:lnR>
                      <a:noFill/>
                    </a:lnR>
                    <a:lnT>
                      <a:noFill/>
                    </a:lnT>
                    <a:lnB>
                      <a:noFill/>
                    </a:lnB>
                  </a:tcPr>
                </a:tc>
                <a:tc>
                  <a:txBody>
                    <a:bodyPr/>
                    <a:lstStyle/>
                    <a:p>
                      <a:r>
                        <a:rPr lang="en-US" dirty="0"/>
                        <a:t>Unit + Component</a:t>
                      </a:r>
                    </a:p>
                  </a:txBody>
                  <a:tcPr anchor="ctr">
                    <a:lnL>
                      <a:noFill/>
                    </a:lnL>
                    <a:lnR>
                      <a:noFill/>
                    </a:lnR>
                    <a:lnT>
                      <a:noFill/>
                    </a:lnT>
                    <a:lnB>
                      <a:noFill/>
                    </a:lnB>
                  </a:tcPr>
                </a:tc>
                <a:tc>
                  <a:txBody>
                    <a:bodyPr/>
                    <a:lstStyle/>
                    <a:p>
                      <a:r>
                        <a:rPr lang="en-US"/>
                        <a:t>Validate input fields + render logic</a:t>
                      </a:r>
                    </a:p>
                  </a:txBody>
                  <a:tcPr anchor="ctr">
                    <a:lnL>
                      <a:noFill/>
                    </a:lnL>
                    <a:lnR>
                      <a:noFill/>
                    </a:lnR>
                    <a:lnT>
                      <a:noFill/>
                    </a:lnT>
                    <a:lnB>
                      <a:noFill/>
                    </a:lnB>
                  </a:tcPr>
                </a:tc>
                <a:extLst>
                  <a:ext uri="{0D108BD9-81ED-4DB2-BD59-A6C34878D82A}">
                    <a16:rowId xmlns:a16="http://schemas.microsoft.com/office/drawing/2014/main" val="525228798"/>
                  </a:ext>
                </a:extLst>
              </a:tr>
              <a:tr h="560056">
                <a:tc>
                  <a:txBody>
                    <a:bodyPr/>
                    <a:lstStyle/>
                    <a:p>
                      <a:r>
                        <a:rPr lang="en-US" b="1" dirty="0"/>
                        <a:t>Chat Functionality</a:t>
                      </a:r>
                      <a:endParaRPr lang="en-US" dirty="0"/>
                    </a:p>
                  </a:txBody>
                  <a:tcPr anchor="ctr">
                    <a:lnL>
                      <a:noFill/>
                    </a:lnL>
                    <a:lnR>
                      <a:noFill/>
                    </a:lnR>
                    <a:lnT>
                      <a:noFill/>
                    </a:lnT>
                    <a:lnB>
                      <a:noFill/>
                    </a:lnB>
                  </a:tcPr>
                </a:tc>
                <a:tc>
                  <a:txBody>
                    <a:bodyPr/>
                    <a:lstStyle/>
                    <a:p>
                      <a:r>
                        <a:rPr lang="en-US"/>
                        <a:t>Unit Test</a:t>
                      </a:r>
                    </a:p>
                  </a:txBody>
                  <a:tcPr anchor="ctr">
                    <a:lnL>
                      <a:noFill/>
                    </a:lnL>
                    <a:lnR>
                      <a:noFill/>
                    </a:lnR>
                    <a:lnT>
                      <a:noFill/>
                    </a:lnT>
                    <a:lnB>
                      <a:noFill/>
                    </a:lnB>
                  </a:tcPr>
                </a:tc>
                <a:tc>
                  <a:txBody>
                    <a:bodyPr/>
                    <a:lstStyle/>
                    <a:p>
                      <a:r>
                        <a:rPr lang="en-US"/>
                        <a:t>Send/receive message logic, text input</a:t>
                      </a:r>
                    </a:p>
                  </a:txBody>
                  <a:tcPr anchor="ctr">
                    <a:lnL>
                      <a:noFill/>
                    </a:lnL>
                    <a:lnR>
                      <a:noFill/>
                    </a:lnR>
                    <a:lnT>
                      <a:noFill/>
                    </a:lnT>
                    <a:lnB>
                      <a:noFill/>
                    </a:lnB>
                  </a:tcPr>
                </a:tc>
                <a:extLst>
                  <a:ext uri="{0D108BD9-81ED-4DB2-BD59-A6C34878D82A}">
                    <a16:rowId xmlns:a16="http://schemas.microsoft.com/office/drawing/2014/main" val="42339772"/>
                  </a:ext>
                </a:extLst>
              </a:tr>
              <a:tr h="560056">
                <a:tc>
                  <a:txBody>
                    <a:bodyPr/>
                    <a:lstStyle/>
                    <a:p>
                      <a:r>
                        <a:rPr lang="en-US" b="1"/>
                        <a:t>Doctor Availability API</a:t>
                      </a:r>
                      <a:endParaRPr lang="en-US"/>
                    </a:p>
                  </a:txBody>
                  <a:tcPr anchor="ctr">
                    <a:lnL>
                      <a:noFill/>
                    </a:lnL>
                    <a:lnR>
                      <a:noFill/>
                    </a:lnR>
                    <a:lnT>
                      <a:noFill/>
                    </a:lnT>
                    <a:lnB>
                      <a:noFill/>
                    </a:lnB>
                  </a:tcPr>
                </a:tc>
                <a:tc>
                  <a:txBody>
                    <a:bodyPr/>
                    <a:lstStyle/>
                    <a:p>
                      <a:r>
                        <a:rPr lang="en-US"/>
                        <a:t>Unit Test</a:t>
                      </a:r>
                    </a:p>
                  </a:txBody>
                  <a:tcPr anchor="ctr">
                    <a:lnL>
                      <a:noFill/>
                    </a:lnL>
                    <a:lnR>
                      <a:noFill/>
                    </a:lnR>
                    <a:lnT>
                      <a:noFill/>
                    </a:lnT>
                    <a:lnB>
                      <a:noFill/>
                    </a:lnB>
                  </a:tcPr>
                </a:tc>
                <a:tc>
                  <a:txBody>
                    <a:bodyPr/>
                    <a:lstStyle/>
                    <a:p>
                      <a:r>
                        <a:rPr lang="en-US" dirty="0"/>
                        <a:t>Mock API response, check filtering logic</a:t>
                      </a:r>
                    </a:p>
                  </a:txBody>
                  <a:tcPr anchor="ctr">
                    <a:lnL>
                      <a:noFill/>
                    </a:lnL>
                    <a:lnR>
                      <a:noFill/>
                    </a:lnR>
                    <a:lnT>
                      <a:noFill/>
                    </a:lnT>
                    <a:lnB>
                      <a:noFill/>
                    </a:lnB>
                  </a:tcPr>
                </a:tc>
                <a:extLst>
                  <a:ext uri="{0D108BD9-81ED-4DB2-BD59-A6C34878D82A}">
                    <a16:rowId xmlns:a16="http://schemas.microsoft.com/office/drawing/2014/main" val="240432627"/>
                  </a:ext>
                </a:extLst>
              </a:tr>
            </a:tbl>
          </a:graphicData>
        </a:graphic>
      </p:graphicFrame>
      <p:sp>
        <p:nvSpPr>
          <p:cNvPr id="5" name="Rectangle 1">
            <a:extLst>
              <a:ext uri="{FF2B5EF4-FFF2-40B4-BE49-F238E27FC236}">
                <a16:creationId xmlns:a16="http://schemas.microsoft.com/office/drawing/2014/main" id="{05DEA2FA-1FE6-460A-B38F-E00D34886AB8}"/>
              </a:ext>
            </a:extLst>
          </p:cNvPr>
          <p:cNvSpPr>
            <a:spLocks noChangeArrowheads="1"/>
          </p:cNvSpPr>
          <p:nvPr/>
        </p:nvSpPr>
        <p:spPr bwMode="auto">
          <a:xfrm>
            <a:off x="535022" y="1792000"/>
            <a:ext cx="12475723" cy="2108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UNIT TESTING</a:t>
            </a:r>
          </a:p>
          <a:p>
            <a:r>
              <a:rPr lang="en-US" sz="1600" dirty="0"/>
              <a:t>Focuses on testing </a:t>
            </a:r>
            <a:r>
              <a:rPr lang="en-US" sz="1600" b="1" dirty="0"/>
              <a:t>individual functions/methods</a:t>
            </a:r>
            <a:r>
              <a:rPr lang="en-US" sz="1600" dirty="0"/>
              <a:t>.</a:t>
            </a:r>
          </a:p>
          <a:p>
            <a:r>
              <a:rPr lang="en-US" sz="1600" dirty="0"/>
              <a:t>Typically done using testing libraries like </a:t>
            </a:r>
            <a:r>
              <a:rPr lang="en-US" sz="1600" b="1" dirty="0"/>
              <a:t>Jest</a:t>
            </a:r>
            <a:r>
              <a:rPr lang="en-US" sz="1600" dirty="0"/>
              <a:t> (JavaScript), </a:t>
            </a:r>
            <a:r>
              <a:rPr lang="en-US" sz="1600" b="1" dirty="0"/>
              <a:t>JUnit</a:t>
            </a:r>
            <a:r>
              <a:rPr lang="en-US" sz="1600" dirty="0"/>
              <a:t> (Java).</a:t>
            </a:r>
          </a:p>
          <a:p>
            <a:r>
              <a:rPr lang="en-US" b="1" dirty="0"/>
              <a:t>COMPONENT TESTING</a:t>
            </a:r>
          </a:p>
          <a:p>
            <a:r>
              <a:rPr lang="en-US" sz="1600" dirty="0"/>
              <a:t>Focuses on testing </a:t>
            </a:r>
            <a:r>
              <a:rPr lang="en-US" sz="1600" b="1" dirty="0"/>
              <a:t>individual UI components</a:t>
            </a:r>
            <a:r>
              <a:rPr lang="en-US" sz="1600" dirty="0"/>
              <a:t> and their interaction with props/state.</a:t>
            </a:r>
          </a:p>
          <a:p>
            <a:r>
              <a:rPr lang="en-US" sz="1600" dirty="0"/>
              <a:t>Common in front-end frameworks like React (tested with </a:t>
            </a:r>
            <a:r>
              <a:rPr lang="en-US" sz="1600" b="1" dirty="0"/>
              <a:t>React Testing Library</a:t>
            </a:r>
            <a:r>
              <a:rPr lang="en-US" sz="1600" dirty="0"/>
              <a:t>, </a:t>
            </a:r>
            <a:r>
              <a:rPr lang="en-US" sz="1600" b="1" dirty="0"/>
              <a:t>Enzyme</a:t>
            </a:r>
            <a:r>
              <a:rPr lang="en-US" sz="1600" dirty="0"/>
              <a:t>,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4522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A4E01-97BE-4DC8-8AA1-2E836ABF5692}"/>
              </a:ext>
            </a:extLst>
          </p:cNvPr>
          <p:cNvSpPr>
            <a:spLocks noGrp="1"/>
          </p:cNvSpPr>
          <p:nvPr>
            <p:ph type="title"/>
          </p:nvPr>
        </p:nvSpPr>
        <p:spPr>
          <a:xfrm>
            <a:off x="533400" y="394308"/>
            <a:ext cx="10515600" cy="1325563"/>
          </a:xfrm>
        </p:spPr>
        <p:txBody>
          <a:bodyPr>
            <a:normAutofit fontScale="90000"/>
          </a:bodyPr>
          <a:lstStyle/>
          <a:p>
            <a:r>
              <a:rPr lang="en-US" sz="2400" b="1" dirty="0"/>
              <a:t>Block testing</a:t>
            </a:r>
            <a:r>
              <a:rPr lang="en-US" sz="2400" dirty="0"/>
              <a:t> refers to testing </a:t>
            </a:r>
            <a:r>
              <a:rPr lang="en-US" sz="2400" b="1" dirty="0"/>
              <a:t>interconnected modules or functional blocks</a:t>
            </a:r>
            <a:r>
              <a:rPr lang="en-US" sz="2400" dirty="0"/>
              <a:t> of a system together, rather than testing only individual units or the entire system end-to-end. It’s </a:t>
            </a:r>
            <a:r>
              <a:rPr lang="en-US" sz="2400" b="1" dirty="0"/>
              <a:t>mid-level testing</a:t>
            </a:r>
            <a:r>
              <a:rPr lang="en-US" sz="2400" dirty="0"/>
              <a:t>, often used in system prototyping</a:t>
            </a:r>
            <a:r>
              <a:rPr lang="en-US" dirty="0"/>
              <a:t>.</a:t>
            </a:r>
          </a:p>
        </p:txBody>
      </p:sp>
      <p:graphicFrame>
        <p:nvGraphicFramePr>
          <p:cNvPr id="16" name="Content Placeholder 15">
            <a:extLst>
              <a:ext uri="{FF2B5EF4-FFF2-40B4-BE49-F238E27FC236}">
                <a16:creationId xmlns:a16="http://schemas.microsoft.com/office/drawing/2014/main" id="{B7D8794A-9817-4AEB-AE76-93B7B60109C8}"/>
              </a:ext>
            </a:extLst>
          </p:cNvPr>
          <p:cNvGraphicFramePr>
            <a:graphicFrameLocks noGrp="1"/>
          </p:cNvGraphicFramePr>
          <p:nvPr>
            <p:ph idx="1"/>
            <p:extLst>
              <p:ext uri="{D42A27DB-BD31-4B8C-83A1-F6EECF244321}">
                <p14:modId xmlns:p14="http://schemas.microsoft.com/office/powerpoint/2010/main" val="3859499658"/>
              </p:ext>
            </p:extLst>
          </p:nvPr>
        </p:nvGraphicFramePr>
        <p:xfrm>
          <a:off x="595009" y="1995450"/>
          <a:ext cx="10515600" cy="2377440"/>
        </p:xfrm>
        <a:graphic>
          <a:graphicData uri="http://schemas.openxmlformats.org/drawingml/2006/table">
            <a:tbl>
              <a:tblPr/>
              <a:tblGrid>
                <a:gridCol w="3505200">
                  <a:extLst>
                    <a:ext uri="{9D8B030D-6E8A-4147-A177-3AD203B41FA5}">
                      <a16:colId xmlns:a16="http://schemas.microsoft.com/office/drawing/2014/main" val="960209401"/>
                    </a:ext>
                  </a:extLst>
                </a:gridCol>
                <a:gridCol w="3505200">
                  <a:extLst>
                    <a:ext uri="{9D8B030D-6E8A-4147-A177-3AD203B41FA5}">
                      <a16:colId xmlns:a16="http://schemas.microsoft.com/office/drawing/2014/main" val="3096491038"/>
                    </a:ext>
                  </a:extLst>
                </a:gridCol>
                <a:gridCol w="3505200">
                  <a:extLst>
                    <a:ext uri="{9D8B030D-6E8A-4147-A177-3AD203B41FA5}">
                      <a16:colId xmlns:a16="http://schemas.microsoft.com/office/drawing/2014/main" val="2007094824"/>
                    </a:ext>
                  </a:extLst>
                </a:gridCol>
              </a:tblGrid>
              <a:tr h="0">
                <a:tc>
                  <a:txBody>
                    <a:bodyPr/>
                    <a:lstStyle/>
                    <a:p>
                      <a:r>
                        <a:rPr lang="en-US" dirty="0"/>
                        <a:t>Block</a:t>
                      </a:r>
                    </a:p>
                  </a:txBody>
                  <a:tcPr anchor="ctr">
                    <a:lnL>
                      <a:noFill/>
                    </a:lnL>
                    <a:lnR>
                      <a:noFill/>
                    </a:lnR>
                    <a:lnT>
                      <a:noFill/>
                    </a:lnT>
                    <a:lnB>
                      <a:noFill/>
                    </a:lnB>
                  </a:tcPr>
                </a:tc>
                <a:tc>
                  <a:txBody>
                    <a:bodyPr/>
                    <a:lstStyle/>
                    <a:p>
                      <a:r>
                        <a:rPr lang="en-US"/>
                        <a:t>Includes</a:t>
                      </a:r>
                    </a:p>
                  </a:txBody>
                  <a:tcPr anchor="ctr">
                    <a:lnL>
                      <a:noFill/>
                    </a:lnL>
                    <a:lnR>
                      <a:noFill/>
                    </a:lnR>
                    <a:lnT>
                      <a:noFill/>
                    </a:lnT>
                    <a:lnB>
                      <a:noFill/>
                    </a:lnB>
                  </a:tcPr>
                </a:tc>
                <a:tc>
                  <a:txBody>
                    <a:bodyPr/>
                    <a:lstStyle/>
                    <a:p>
                      <a:r>
                        <a:rPr lang="en-US" dirty="0"/>
                        <a:t>Test Focus</a:t>
                      </a:r>
                    </a:p>
                  </a:txBody>
                  <a:tcPr anchor="ctr">
                    <a:lnL>
                      <a:noFill/>
                    </a:lnL>
                    <a:lnR>
                      <a:noFill/>
                    </a:lnR>
                    <a:lnT>
                      <a:noFill/>
                    </a:lnT>
                    <a:lnB>
                      <a:noFill/>
                    </a:lnB>
                  </a:tcPr>
                </a:tc>
                <a:extLst>
                  <a:ext uri="{0D108BD9-81ED-4DB2-BD59-A6C34878D82A}">
                    <a16:rowId xmlns:a16="http://schemas.microsoft.com/office/drawing/2014/main" val="1427404859"/>
                  </a:ext>
                </a:extLst>
              </a:tr>
              <a:tr h="0">
                <a:tc>
                  <a:txBody>
                    <a:bodyPr/>
                    <a:lstStyle/>
                    <a:p>
                      <a:r>
                        <a:rPr lang="en-US" b="1"/>
                        <a:t>User Authentication Block</a:t>
                      </a:r>
                      <a:endParaRPr lang="en-US"/>
                    </a:p>
                  </a:txBody>
                  <a:tcPr anchor="ctr">
                    <a:lnL>
                      <a:noFill/>
                    </a:lnL>
                    <a:lnR>
                      <a:noFill/>
                    </a:lnR>
                    <a:lnT>
                      <a:noFill/>
                    </a:lnT>
                    <a:lnB>
                      <a:noFill/>
                    </a:lnB>
                  </a:tcPr>
                </a:tc>
                <a:tc>
                  <a:txBody>
                    <a:bodyPr/>
                    <a:lstStyle/>
                    <a:p>
                      <a:r>
                        <a:rPr lang="en-US"/>
                        <a:t>Login, Signup, Token Validation</a:t>
                      </a:r>
                    </a:p>
                  </a:txBody>
                  <a:tcPr anchor="ctr">
                    <a:lnL>
                      <a:noFill/>
                    </a:lnL>
                    <a:lnR>
                      <a:noFill/>
                    </a:lnR>
                    <a:lnT>
                      <a:noFill/>
                    </a:lnT>
                    <a:lnB>
                      <a:noFill/>
                    </a:lnB>
                  </a:tcPr>
                </a:tc>
                <a:tc>
                  <a:txBody>
                    <a:bodyPr/>
                    <a:lstStyle/>
                    <a:p>
                      <a:r>
                        <a:rPr lang="en-US"/>
                        <a:t>Credential flow, session state</a:t>
                      </a:r>
                    </a:p>
                  </a:txBody>
                  <a:tcPr anchor="ctr">
                    <a:lnL>
                      <a:noFill/>
                    </a:lnL>
                    <a:lnR>
                      <a:noFill/>
                    </a:lnR>
                    <a:lnT>
                      <a:noFill/>
                    </a:lnT>
                    <a:lnB>
                      <a:noFill/>
                    </a:lnB>
                  </a:tcPr>
                </a:tc>
                <a:extLst>
                  <a:ext uri="{0D108BD9-81ED-4DB2-BD59-A6C34878D82A}">
                    <a16:rowId xmlns:a16="http://schemas.microsoft.com/office/drawing/2014/main" val="3579446197"/>
                  </a:ext>
                </a:extLst>
              </a:tr>
              <a:tr h="0">
                <a:tc>
                  <a:txBody>
                    <a:bodyPr/>
                    <a:lstStyle/>
                    <a:p>
                      <a:r>
                        <a:rPr lang="en-US" b="1" dirty="0"/>
                        <a:t>Appointment Management Block</a:t>
                      </a:r>
                      <a:endParaRPr lang="en-US" dirty="0"/>
                    </a:p>
                  </a:txBody>
                  <a:tcPr anchor="ctr">
                    <a:lnL>
                      <a:noFill/>
                    </a:lnL>
                    <a:lnR>
                      <a:noFill/>
                    </a:lnR>
                    <a:lnT>
                      <a:noFill/>
                    </a:lnT>
                    <a:lnB>
                      <a:noFill/>
                    </a:lnB>
                  </a:tcPr>
                </a:tc>
                <a:tc>
                  <a:txBody>
                    <a:bodyPr/>
                    <a:lstStyle/>
                    <a:p>
                      <a:r>
                        <a:rPr lang="en-US"/>
                        <a:t>Booking, Scheduling, Rescheduling</a:t>
                      </a:r>
                    </a:p>
                  </a:txBody>
                  <a:tcPr anchor="ctr">
                    <a:lnL>
                      <a:noFill/>
                    </a:lnL>
                    <a:lnR>
                      <a:noFill/>
                    </a:lnR>
                    <a:lnT>
                      <a:noFill/>
                    </a:lnT>
                    <a:lnB>
                      <a:noFill/>
                    </a:lnB>
                  </a:tcPr>
                </a:tc>
                <a:tc>
                  <a:txBody>
                    <a:bodyPr/>
                    <a:lstStyle/>
                    <a:p>
                      <a:r>
                        <a:rPr lang="en-US"/>
                        <a:t>Time validation, calendar logic</a:t>
                      </a:r>
                    </a:p>
                  </a:txBody>
                  <a:tcPr anchor="ctr">
                    <a:lnL>
                      <a:noFill/>
                    </a:lnL>
                    <a:lnR>
                      <a:noFill/>
                    </a:lnR>
                    <a:lnT>
                      <a:noFill/>
                    </a:lnT>
                    <a:lnB>
                      <a:noFill/>
                    </a:lnB>
                  </a:tcPr>
                </a:tc>
                <a:extLst>
                  <a:ext uri="{0D108BD9-81ED-4DB2-BD59-A6C34878D82A}">
                    <a16:rowId xmlns:a16="http://schemas.microsoft.com/office/drawing/2014/main" val="3793491057"/>
                  </a:ext>
                </a:extLst>
              </a:tr>
              <a:tr h="0">
                <a:tc>
                  <a:txBody>
                    <a:bodyPr/>
                    <a:lstStyle/>
                    <a:p>
                      <a:r>
                        <a:rPr lang="en-US" b="1"/>
                        <a:t>Communication Block</a:t>
                      </a:r>
                      <a:endParaRPr lang="en-US"/>
                    </a:p>
                  </a:txBody>
                  <a:tcPr anchor="ctr">
                    <a:lnL>
                      <a:noFill/>
                    </a:lnL>
                    <a:lnR>
                      <a:noFill/>
                    </a:lnR>
                    <a:lnT>
                      <a:noFill/>
                    </a:lnT>
                    <a:lnB>
                      <a:noFill/>
                    </a:lnB>
                  </a:tcPr>
                </a:tc>
                <a:tc>
                  <a:txBody>
                    <a:bodyPr/>
                    <a:lstStyle/>
                    <a:p>
                      <a:r>
                        <a:rPr lang="en-US" dirty="0"/>
                        <a:t>Messages/ Chat</a:t>
                      </a:r>
                    </a:p>
                  </a:txBody>
                  <a:tcPr anchor="ctr">
                    <a:lnL>
                      <a:noFill/>
                    </a:lnL>
                    <a:lnR>
                      <a:noFill/>
                    </a:lnR>
                    <a:lnT>
                      <a:noFill/>
                    </a:lnT>
                    <a:lnB>
                      <a:noFill/>
                    </a:lnB>
                  </a:tcPr>
                </a:tc>
                <a:tc>
                  <a:txBody>
                    <a:bodyPr/>
                    <a:lstStyle/>
                    <a:p>
                      <a:r>
                        <a:rPr lang="en-US"/>
                        <a:t>Media streaming + message delivery</a:t>
                      </a:r>
                    </a:p>
                  </a:txBody>
                  <a:tcPr anchor="ctr">
                    <a:lnL>
                      <a:noFill/>
                    </a:lnL>
                    <a:lnR>
                      <a:noFill/>
                    </a:lnR>
                    <a:lnT>
                      <a:noFill/>
                    </a:lnT>
                    <a:lnB>
                      <a:noFill/>
                    </a:lnB>
                  </a:tcPr>
                </a:tc>
                <a:extLst>
                  <a:ext uri="{0D108BD9-81ED-4DB2-BD59-A6C34878D82A}">
                    <a16:rowId xmlns:a16="http://schemas.microsoft.com/office/drawing/2014/main" val="2725904877"/>
                  </a:ext>
                </a:extLst>
              </a:tr>
              <a:tr h="0">
                <a:tc>
                  <a:txBody>
                    <a:bodyPr/>
                    <a:lstStyle/>
                    <a:p>
                      <a:r>
                        <a:rPr lang="en-US" b="1"/>
                        <a:t>Doctor Availability Block</a:t>
                      </a:r>
                      <a:endParaRPr lang="en-US"/>
                    </a:p>
                  </a:txBody>
                  <a:tcPr anchor="ctr">
                    <a:lnL>
                      <a:noFill/>
                    </a:lnL>
                    <a:lnR>
                      <a:noFill/>
                    </a:lnR>
                    <a:lnT>
                      <a:noFill/>
                    </a:lnT>
                    <a:lnB>
                      <a:noFill/>
                    </a:lnB>
                  </a:tcPr>
                </a:tc>
                <a:tc>
                  <a:txBody>
                    <a:bodyPr/>
                    <a:lstStyle/>
                    <a:p>
                      <a:r>
                        <a:rPr lang="en-US"/>
                        <a:t>Fetching and filtering doctor schedules</a:t>
                      </a:r>
                    </a:p>
                  </a:txBody>
                  <a:tcPr anchor="ctr">
                    <a:lnL>
                      <a:noFill/>
                    </a:lnL>
                    <a:lnR>
                      <a:noFill/>
                    </a:lnR>
                    <a:lnT>
                      <a:noFill/>
                    </a:lnT>
                    <a:lnB>
                      <a:noFill/>
                    </a:lnB>
                  </a:tcPr>
                </a:tc>
                <a:tc>
                  <a:txBody>
                    <a:bodyPr/>
                    <a:lstStyle/>
                    <a:p>
                      <a:r>
                        <a:rPr lang="en-US" dirty="0"/>
                        <a:t>API calls, time zone handling</a:t>
                      </a:r>
                    </a:p>
                  </a:txBody>
                  <a:tcPr anchor="ctr">
                    <a:lnL>
                      <a:noFill/>
                    </a:lnL>
                    <a:lnR>
                      <a:noFill/>
                    </a:lnR>
                    <a:lnT>
                      <a:noFill/>
                    </a:lnT>
                    <a:lnB>
                      <a:noFill/>
                    </a:lnB>
                  </a:tcPr>
                </a:tc>
                <a:extLst>
                  <a:ext uri="{0D108BD9-81ED-4DB2-BD59-A6C34878D82A}">
                    <a16:rowId xmlns:a16="http://schemas.microsoft.com/office/drawing/2014/main" val="1007757235"/>
                  </a:ext>
                </a:extLst>
              </a:tr>
            </a:tbl>
          </a:graphicData>
        </a:graphic>
      </p:graphicFrame>
    </p:spTree>
    <p:extLst>
      <p:ext uri="{BB962C8B-B14F-4D97-AF65-F5344CB8AC3E}">
        <p14:creationId xmlns:p14="http://schemas.microsoft.com/office/powerpoint/2010/main" val="1127093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45318-D04D-416C-83D5-F710982777F9}"/>
              </a:ext>
            </a:extLst>
          </p:cNvPr>
          <p:cNvSpPr>
            <a:spLocks noGrp="1"/>
          </p:cNvSpPr>
          <p:nvPr>
            <p:ph type="title"/>
          </p:nvPr>
        </p:nvSpPr>
        <p:spPr/>
        <p:txBody>
          <a:bodyPr>
            <a:normAutofit/>
          </a:bodyPr>
          <a:lstStyle/>
          <a:p>
            <a:r>
              <a:rPr lang="en-US" sz="2000" b="1" dirty="0"/>
              <a:t>System testing</a:t>
            </a:r>
            <a:r>
              <a:rPr lang="en-US" sz="2000" dirty="0"/>
              <a:t> (also called </a:t>
            </a:r>
            <a:r>
              <a:rPr lang="en-US" sz="2000" b="1" dirty="0"/>
              <a:t>final prototype testing</a:t>
            </a:r>
            <a:r>
              <a:rPr lang="en-US" sz="2000" dirty="0"/>
              <a:t>) </a:t>
            </a:r>
            <a:r>
              <a:rPr lang="en-US" sz="2400" dirty="0"/>
              <a:t>is the </a:t>
            </a:r>
            <a:r>
              <a:rPr lang="en-US" sz="2400" b="1" dirty="0"/>
              <a:t>last phase of testing</a:t>
            </a:r>
            <a:r>
              <a:rPr lang="en-US" sz="2400" dirty="0"/>
              <a:t> before deployment. It verifies that the </a:t>
            </a:r>
            <a:r>
              <a:rPr lang="en-US" sz="2400" b="1" dirty="0"/>
              <a:t>entire application</a:t>
            </a:r>
            <a:r>
              <a:rPr lang="en-US" sz="2400" dirty="0"/>
              <a:t> works as expected in a complete and integrated environment.</a:t>
            </a:r>
            <a:endParaRPr lang="en-US" sz="4000" dirty="0"/>
          </a:p>
        </p:txBody>
      </p:sp>
      <p:graphicFrame>
        <p:nvGraphicFramePr>
          <p:cNvPr id="4" name="Content Placeholder 3">
            <a:extLst>
              <a:ext uri="{FF2B5EF4-FFF2-40B4-BE49-F238E27FC236}">
                <a16:creationId xmlns:a16="http://schemas.microsoft.com/office/drawing/2014/main" id="{3E341474-618F-4255-A77B-752264AF3AE7}"/>
              </a:ext>
            </a:extLst>
          </p:cNvPr>
          <p:cNvGraphicFramePr>
            <a:graphicFrameLocks noGrp="1"/>
          </p:cNvGraphicFramePr>
          <p:nvPr>
            <p:ph idx="1"/>
            <p:extLst>
              <p:ext uri="{D42A27DB-BD31-4B8C-83A1-F6EECF244321}">
                <p14:modId xmlns:p14="http://schemas.microsoft.com/office/powerpoint/2010/main" val="3019873312"/>
              </p:ext>
            </p:extLst>
          </p:nvPr>
        </p:nvGraphicFramePr>
        <p:xfrm>
          <a:off x="838200" y="1898173"/>
          <a:ext cx="10515600" cy="4206240"/>
        </p:xfrm>
        <a:graphic>
          <a:graphicData uri="http://schemas.openxmlformats.org/drawingml/2006/table">
            <a:tbl>
              <a:tblPr/>
              <a:tblGrid>
                <a:gridCol w="3505200">
                  <a:extLst>
                    <a:ext uri="{9D8B030D-6E8A-4147-A177-3AD203B41FA5}">
                      <a16:colId xmlns:a16="http://schemas.microsoft.com/office/drawing/2014/main" val="3179459910"/>
                    </a:ext>
                  </a:extLst>
                </a:gridCol>
                <a:gridCol w="3505200">
                  <a:extLst>
                    <a:ext uri="{9D8B030D-6E8A-4147-A177-3AD203B41FA5}">
                      <a16:colId xmlns:a16="http://schemas.microsoft.com/office/drawing/2014/main" val="4178377442"/>
                    </a:ext>
                  </a:extLst>
                </a:gridCol>
                <a:gridCol w="3505200">
                  <a:extLst>
                    <a:ext uri="{9D8B030D-6E8A-4147-A177-3AD203B41FA5}">
                      <a16:colId xmlns:a16="http://schemas.microsoft.com/office/drawing/2014/main" val="271108274"/>
                    </a:ext>
                  </a:extLst>
                </a:gridCol>
              </a:tblGrid>
              <a:tr h="345570">
                <a:tc>
                  <a:txBody>
                    <a:bodyPr/>
                    <a:lstStyle/>
                    <a:p>
                      <a:r>
                        <a:rPr lang="en-US" dirty="0"/>
                        <a:t>Area</a:t>
                      </a:r>
                    </a:p>
                  </a:txBody>
                  <a:tcPr anchor="ctr">
                    <a:lnL>
                      <a:noFill/>
                    </a:lnL>
                    <a:lnR>
                      <a:noFill/>
                    </a:lnR>
                    <a:lnT>
                      <a:noFill/>
                    </a:lnT>
                    <a:lnB>
                      <a:noFill/>
                    </a:lnB>
                  </a:tcPr>
                </a:tc>
                <a:tc>
                  <a:txBody>
                    <a:bodyPr/>
                    <a:lstStyle/>
                    <a:p>
                      <a:r>
                        <a:rPr lang="en-US"/>
                        <a:t>What We Tested</a:t>
                      </a:r>
                    </a:p>
                  </a:txBody>
                  <a:tcPr anchor="ctr">
                    <a:lnL>
                      <a:noFill/>
                    </a:lnL>
                    <a:lnR>
                      <a:noFill/>
                    </a:lnR>
                    <a:lnT>
                      <a:noFill/>
                    </a:lnT>
                    <a:lnB>
                      <a:noFill/>
                    </a:lnB>
                  </a:tcPr>
                </a:tc>
                <a:tc>
                  <a:txBody>
                    <a:bodyPr/>
                    <a:lstStyle/>
                    <a:p>
                      <a:r>
                        <a:rPr lang="en-US"/>
                        <a:t>Goal</a:t>
                      </a:r>
                    </a:p>
                  </a:txBody>
                  <a:tcPr anchor="ctr">
                    <a:lnL>
                      <a:noFill/>
                    </a:lnL>
                    <a:lnR>
                      <a:noFill/>
                    </a:lnR>
                    <a:lnT>
                      <a:noFill/>
                    </a:lnT>
                    <a:lnB>
                      <a:noFill/>
                    </a:lnB>
                  </a:tcPr>
                </a:tc>
                <a:extLst>
                  <a:ext uri="{0D108BD9-81ED-4DB2-BD59-A6C34878D82A}">
                    <a16:rowId xmlns:a16="http://schemas.microsoft.com/office/drawing/2014/main" val="665151531"/>
                  </a:ext>
                </a:extLst>
              </a:tr>
              <a:tr h="604748">
                <a:tc>
                  <a:txBody>
                    <a:bodyPr/>
                    <a:lstStyle/>
                    <a:p>
                      <a:r>
                        <a:rPr lang="en-US" b="1"/>
                        <a:t>End-to-End User Flow</a:t>
                      </a:r>
                      <a:endParaRPr lang="en-US"/>
                    </a:p>
                  </a:txBody>
                  <a:tcPr anchor="ctr">
                    <a:lnL>
                      <a:noFill/>
                    </a:lnL>
                    <a:lnR>
                      <a:noFill/>
                    </a:lnR>
                    <a:lnT>
                      <a:noFill/>
                    </a:lnT>
                    <a:lnB>
                      <a:noFill/>
                    </a:lnB>
                  </a:tcPr>
                </a:tc>
                <a:tc>
                  <a:txBody>
                    <a:bodyPr/>
                    <a:lstStyle/>
                    <a:p>
                      <a:r>
                        <a:rPr lang="en-US" dirty="0"/>
                        <a:t>Patient registers, books an appointment</a:t>
                      </a:r>
                    </a:p>
                  </a:txBody>
                  <a:tcPr anchor="ctr">
                    <a:lnL>
                      <a:noFill/>
                    </a:lnL>
                    <a:lnR>
                      <a:noFill/>
                    </a:lnR>
                    <a:lnT>
                      <a:noFill/>
                    </a:lnT>
                    <a:lnB>
                      <a:noFill/>
                    </a:lnB>
                  </a:tcPr>
                </a:tc>
                <a:tc>
                  <a:txBody>
                    <a:bodyPr/>
                    <a:lstStyle/>
                    <a:p>
                      <a:r>
                        <a:rPr lang="en-US"/>
                        <a:t>Confirm the full journey works smoothly</a:t>
                      </a:r>
                    </a:p>
                  </a:txBody>
                  <a:tcPr anchor="ctr">
                    <a:lnL>
                      <a:noFill/>
                    </a:lnL>
                    <a:lnR>
                      <a:noFill/>
                    </a:lnR>
                    <a:lnT>
                      <a:noFill/>
                    </a:lnT>
                    <a:lnB>
                      <a:noFill/>
                    </a:lnB>
                  </a:tcPr>
                </a:tc>
                <a:extLst>
                  <a:ext uri="{0D108BD9-81ED-4DB2-BD59-A6C34878D82A}">
                    <a16:rowId xmlns:a16="http://schemas.microsoft.com/office/drawing/2014/main" val="1796616725"/>
                  </a:ext>
                </a:extLst>
              </a:tr>
              <a:tr h="604748">
                <a:tc>
                  <a:txBody>
                    <a:bodyPr/>
                    <a:lstStyle/>
                    <a:p>
                      <a:r>
                        <a:rPr lang="en-US" b="1"/>
                        <a:t>Cross-Module Integration</a:t>
                      </a:r>
                      <a:endParaRPr lang="en-US"/>
                    </a:p>
                  </a:txBody>
                  <a:tcPr anchor="ctr">
                    <a:lnL>
                      <a:noFill/>
                    </a:lnL>
                    <a:lnR>
                      <a:noFill/>
                    </a:lnR>
                    <a:lnT>
                      <a:noFill/>
                    </a:lnT>
                    <a:lnB>
                      <a:noFill/>
                    </a:lnB>
                  </a:tcPr>
                </a:tc>
                <a:tc>
                  <a:txBody>
                    <a:bodyPr/>
                    <a:lstStyle/>
                    <a:p>
                      <a:r>
                        <a:rPr lang="en-US" dirty="0"/>
                        <a:t>Login ↔ Booking ↔ Notification ↔ message</a:t>
                      </a:r>
                    </a:p>
                  </a:txBody>
                  <a:tcPr anchor="ctr">
                    <a:lnL>
                      <a:noFill/>
                    </a:lnL>
                    <a:lnR>
                      <a:noFill/>
                    </a:lnR>
                    <a:lnT>
                      <a:noFill/>
                    </a:lnT>
                    <a:lnB>
                      <a:noFill/>
                    </a:lnB>
                  </a:tcPr>
                </a:tc>
                <a:tc>
                  <a:txBody>
                    <a:bodyPr/>
                    <a:lstStyle/>
                    <a:p>
                      <a:r>
                        <a:rPr lang="en-US"/>
                        <a:t>Ensure seamless data flow and UI transitions</a:t>
                      </a:r>
                    </a:p>
                  </a:txBody>
                  <a:tcPr anchor="ctr">
                    <a:lnL>
                      <a:noFill/>
                    </a:lnL>
                    <a:lnR>
                      <a:noFill/>
                    </a:lnR>
                    <a:lnT>
                      <a:noFill/>
                    </a:lnT>
                    <a:lnB>
                      <a:noFill/>
                    </a:lnB>
                  </a:tcPr>
                </a:tc>
                <a:extLst>
                  <a:ext uri="{0D108BD9-81ED-4DB2-BD59-A6C34878D82A}">
                    <a16:rowId xmlns:a16="http://schemas.microsoft.com/office/drawing/2014/main" val="1532290389"/>
                  </a:ext>
                </a:extLst>
              </a:tr>
              <a:tr h="604748">
                <a:tc>
                  <a:txBody>
                    <a:bodyPr/>
                    <a:lstStyle/>
                    <a:p>
                      <a:r>
                        <a:rPr lang="en-US" b="1"/>
                        <a:t>Performance Under Load</a:t>
                      </a:r>
                      <a:endParaRPr lang="en-US"/>
                    </a:p>
                  </a:txBody>
                  <a:tcPr anchor="ctr">
                    <a:lnL>
                      <a:noFill/>
                    </a:lnL>
                    <a:lnR>
                      <a:noFill/>
                    </a:lnR>
                    <a:lnT>
                      <a:noFill/>
                    </a:lnT>
                    <a:lnB>
                      <a:noFill/>
                    </a:lnB>
                  </a:tcPr>
                </a:tc>
                <a:tc>
                  <a:txBody>
                    <a:bodyPr/>
                    <a:lstStyle/>
                    <a:p>
                      <a:r>
                        <a:rPr lang="en-US"/>
                        <a:t>Simulate multiple users booking/joining at once</a:t>
                      </a:r>
                    </a:p>
                  </a:txBody>
                  <a:tcPr anchor="ctr">
                    <a:lnL>
                      <a:noFill/>
                    </a:lnL>
                    <a:lnR>
                      <a:noFill/>
                    </a:lnR>
                    <a:lnT>
                      <a:noFill/>
                    </a:lnT>
                    <a:lnB>
                      <a:noFill/>
                    </a:lnB>
                  </a:tcPr>
                </a:tc>
                <a:tc>
                  <a:txBody>
                    <a:bodyPr/>
                    <a:lstStyle/>
                    <a:p>
                      <a:r>
                        <a:rPr lang="en-US"/>
                        <a:t>Identify lag, crashes, or backend limits</a:t>
                      </a:r>
                    </a:p>
                  </a:txBody>
                  <a:tcPr anchor="ctr">
                    <a:lnL>
                      <a:noFill/>
                    </a:lnL>
                    <a:lnR>
                      <a:noFill/>
                    </a:lnR>
                    <a:lnT>
                      <a:noFill/>
                    </a:lnT>
                    <a:lnB>
                      <a:noFill/>
                    </a:lnB>
                  </a:tcPr>
                </a:tc>
                <a:extLst>
                  <a:ext uri="{0D108BD9-81ED-4DB2-BD59-A6C34878D82A}">
                    <a16:rowId xmlns:a16="http://schemas.microsoft.com/office/drawing/2014/main" val="2655141739"/>
                  </a:ext>
                </a:extLst>
              </a:tr>
              <a:tr h="604748">
                <a:tc>
                  <a:txBody>
                    <a:bodyPr/>
                    <a:lstStyle/>
                    <a:p>
                      <a:r>
                        <a:rPr lang="en-US" b="1"/>
                        <a:t>Security Tests</a:t>
                      </a:r>
                      <a:endParaRPr lang="en-US"/>
                    </a:p>
                  </a:txBody>
                  <a:tcPr anchor="ctr">
                    <a:lnL>
                      <a:noFill/>
                    </a:lnL>
                    <a:lnR>
                      <a:noFill/>
                    </a:lnR>
                    <a:lnT>
                      <a:noFill/>
                    </a:lnT>
                    <a:lnB>
                      <a:noFill/>
                    </a:lnB>
                  </a:tcPr>
                </a:tc>
                <a:tc>
                  <a:txBody>
                    <a:bodyPr/>
                    <a:lstStyle/>
                    <a:p>
                      <a:r>
                        <a:rPr lang="en-US"/>
                        <a:t>Auth token misuse, invalid access, role restriction</a:t>
                      </a:r>
                    </a:p>
                  </a:txBody>
                  <a:tcPr anchor="ctr">
                    <a:lnL>
                      <a:noFill/>
                    </a:lnL>
                    <a:lnR>
                      <a:noFill/>
                    </a:lnR>
                    <a:lnT>
                      <a:noFill/>
                    </a:lnT>
                    <a:lnB>
                      <a:noFill/>
                    </a:lnB>
                  </a:tcPr>
                </a:tc>
                <a:tc>
                  <a:txBody>
                    <a:bodyPr/>
                    <a:lstStyle/>
                    <a:p>
                      <a:r>
                        <a:rPr lang="en-US"/>
                        <a:t>Ensure patient/doctor privacy and data protection</a:t>
                      </a:r>
                    </a:p>
                  </a:txBody>
                  <a:tcPr anchor="ctr">
                    <a:lnL>
                      <a:noFill/>
                    </a:lnL>
                    <a:lnR>
                      <a:noFill/>
                    </a:lnR>
                    <a:lnT>
                      <a:noFill/>
                    </a:lnT>
                    <a:lnB>
                      <a:noFill/>
                    </a:lnB>
                  </a:tcPr>
                </a:tc>
                <a:extLst>
                  <a:ext uri="{0D108BD9-81ED-4DB2-BD59-A6C34878D82A}">
                    <a16:rowId xmlns:a16="http://schemas.microsoft.com/office/drawing/2014/main" val="3619063512"/>
                  </a:ext>
                </a:extLst>
              </a:tr>
              <a:tr h="604748">
                <a:tc>
                  <a:txBody>
                    <a:bodyPr/>
                    <a:lstStyle/>
                    <a:p>
                      <a:r>
                        <a:rPr lang="en-US" b="1"/>
                        <a:t>Mobile/Desktop Compatibility</a:t>
                      </a:r>
                      <a:endParaRPr lang="en-US"/>
                    </a:p>
                  </a:txBody>
                  <a:tcPr anchor="ctr">
                    <a:lnL>
                      <a:noFill/>
                    </a:lnL>
                    <a:lnR>
                      <a:noFill/>
                    </a:lnR>
                    <a:lnT>
                      <a:noFill/>
                    </a:lnT>
                    <a:lnB>
                      <a:noFill/>
                    </a:lnB>
                  </a:tcPr>
                </a:tc>
                <a:tc>
                  <a:txBody>
                    <a:bodyPr/>
                    <a:lstStyle/>
                    <a:p>
                      <a:r>
                        <a:rPr lang="en-US"/>
                        <a:t>Different devices, browsers</a:t>
                      </a:r>
                    </a:p>
                  </a:txBody>
                  <a:tcPr anchor="ctr">
                    <a:lnL>
                      <a:noFill/>
                    </a:lnL>
                    <a:lnR>
                      <a:noFill/>
                    </a:lnR>
                    <a:lnT>
                      <a:noFill/>
                    </a:lnT>
                    <a:lnB>
                      <a:noFill/>
                    </a:lnB>
                  </a:tcPr>
                </a:tc>
                <a:tc>
                  <a:txBody>
                    <a:bodyPr/>
                    <a:lstStyle/>
                    <a:p>
                      <a:r>
                        <a:rPr lang="en-US"/>
                        <a:t>Ensure responsive design and functionality</a:t>
                      </a:r>
                    </a:p>
                  </a:txBody>
                  <a:tcPr anchor="ctr">
                    <a:lnL>
                      <a:noFill/>
                    </a:lnL>
                    <a:lnR>
                      <a:noFill/>
                    </a:lnR>
                    <a:lnT>
                      <a:noFill/>
                    </a:lnT>
                    <a:lnB>
                      <a:noFill/>
                    </a:lnB>
                  </a:tcPr>
                </a:tc>
                <a:extLst>
                  <a:ext uri="{0D108BD9-81ED-4DB2-BD59-A6C34878D82A}">
                    <a16:rowId xmlns:a16="http://schemas.microsoft.com/office/drawing/2014/main" val="3098966693"/>
                  </a:ext>
                </a:extLst>
              </a:tr>
              <a:tr h="604748">
                <a:tc>
                  <a:txBody>
                    <a:bodyPr/>
                    <a:lstStyle/>
                    <a:p>
                      <a:r>
                        <a:rPr lang="en-US" b="1" dirty="0"/>
                        <a:t>Failure Scenarios</a:t>
                      </a:r>
                      <a:endParaRPr lang="en-US" dirty="0"/>
                    </a:p>
                  </a:txBody>
                  <a:tcPr anchor="ctr">
                    <a:lnL>
                      <a:noFill/>
                    </a:lnL>
                    <a:lnR>
                      <a:noFill/>
                    </a:lnR>
                    <a:lnT>
                      <a:noFill/>
                    </a:lnT>
                    <a:lnB>
                      <a:noFill/>
                    </a:lnB>
                  </a:tcPr>
                </a:tc>
                <a:tc>
                  <a:txBody>
                    <a:bodyPr/>
                    <a:lstStyle/>
                    <a:p>
                      <a:r>
                        <a:rPr lang="en-US" dirty="0"/>
                        <a:t>API down, text interrupted, invalid data</a:t>
                      </a:r>
                    </a:p>
                  </a:txBody>
                  <a:tcPr anchor="ctr">
                    <a:lnL>
                      <a:noFill/>
                    </a:lnL>
                    <a:lnR>
                      <a:noFill/>
                    </a:lnR>
                    <a:lnT>
                      <a:noFill/>
                    </a:lnT>
                    <a:lnB>
                      <a:noFill/>
                    </a:lnB>
                  </a:tcPr>
                </a:tc>
                <a:tc>
                  <a:txBody>
                    <a:bodyPr/>
                    <a:lstStyle/>
                    <a:p>
                      <a:r>
                        <a:rPr lang="en-US" dirty="0"/>
                        <a:t>Test how the system recovers gracefully</a:t>
                      </a:r>
                    </a:p>
                  </a:txBody>
                  <a:tcPr anchor="ctr">
                    <a:lnL>
                      <a:noFill/>
                    </a:lnL>
                    <a:lnR>
                      <a:noFill/>
                    </a:lnR>
                    <a:lnT>
                      <a:noFill/>
                    </a:lnT>
                    <a:lnB>
                      <a:noFill/>
                    </a:lnB>
                  </a:tcPr>
                </a:tc>
                <a:extLst>
                  <a:ext uri="{0D108BD9-81ED-4DB2-BD59-A6C34878D82A}">
                    <a16:rowId xmlns:a16="http://schemas.microsoft.com/office/drawing/2014/main" val="2420142592"/>
                  </a:ext>
                </a:extLst>
              </a:tr>
            </a:tbl>
          </a:graphicData>
        </a:graphic>
      </p:graphicFrame>
    </p:spTree>
    <p:extLst>
      <p:ext uri="{BB962C8B-B14F-4D97-AF65-F5344CB8AC3E}">
        <p14:creationId xmlns:p14="http://schemas.microsoft.com/office/powerpoint/2010/main" val="326423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1507-C684-4DDF-2066-67FD9C22A3D2}"/>
              </a:ext>
            </a:extLst>
          </p:cNvPr>
          <p:cNvSpPr>
            <a:spLocks noGrp="1"/>
          </p:cNvSpPr>
          <p:nvPr>
            <p:ph type="title"/>
          </p:nvPr>
        </p:nvSpPr>
        <p:spPr>
          <a:xfrm>
            <a:off x="838200" y="365126"/>
            <a:ext cx="10515600" cy="918926"/>
          </a:xfrm>
        </p:spPr>
        <p:txBody>
          <a:bodyPr>
            <a:normAutofit/>
          </a:bodyPr>
          <a:lstStyle/>
          <a:p>
            <a:r>
              <a:rPr lang="en-US" sz="4800" b="1" dirty="0">
                <a:effectLst/>
                <a:latin typeface="Garamond" panose="02020404030301010803" pitchFamily="18" charset="0"/>
                <a:ea typeface="Calibri" panose="020F0502020204030204" pitchFamily="34" charset="0"/>
                <a:cs typeface="Times New Roman" panose="02020603050405020304" pitchFamily="18" charset="0"/>
              </a:rPr>
              <a:t>DISCUSSION</a:t>
            </a:r>
            <a:endParaRPr lang="en-UG" sz="4800" dirty="0"/>
          </a:p>
        </p:txBody>
      </p:sp>
      <p:sp>
        <p:nvSpPr>
          <p:cNvPr id="3" name="Content Placeholder 2">
            <a:extLst>
              <a:ext uri="{FF2B5EF4-FFF2-40B4-BE49-F238E27FC236}">
                <a16:creationId xmlns:a16="http://schemas.microsoft.com/office/drawing/2014/main" id="{4EBE7C2F-6C79-C7D4-45D4-4FD2AF1764F0}"/>
              </a:ext>
            </a:extLst>
          </p:cNvPr>
          <p:cNvSpPr>
            <a:spLocks noGrp="1"/>
          </p:cNvSpPr>
          <p:nvPr>
            <p:ph idx="1"/>
          </p:nvPr>
        </p:nvSpPr>
        <p:spPr>
          <a:xfrm>
            <a:off x="838200" y="1504613"/>
            <a:ext cx="10515600" cy="4351338"/>
          </a:xfrm>
        </p:spPr>
        <p:txBody>
          <a:bodyPr>
            <a:normAutofit/>
          </a:bodyPr>
          <a:lstStyle/>
          <a:p>
            <a:pPr marL="0" indent="0">
              <a:buNone/>
            </a:pPr>
            <a:r>
              <a:rPr lang="en-GB" sz="1800" b="1" dirty="0"/>
              <a:t>Inadequate funds: </a:t>
            </a:r>
            <a:r>
              <a:rPr lang="en-GB" sz="1800" dirty="0"/>
              <a:t>As students we had low capacity to raise the required amount of money to fund our project.</a:t>
            </a:r>
          </a:p>
          <a:p>
            <a:pPr marL="0" indent="0">
              <a:buNone/>
            </a:pPr>
            <a:r>
              <a:rPr lang="en-GB" sz="1800" b="1" dirty="0"/>
              <a:t>Solution</a:t>
            </a:r>
          </a:p>
          <a:p>
            <a:pPr marL="0" indent="0">
              <a:buNone/>
            </a:pPr>
            <a:r>
              <a:rPr lang="en-GB" sz="1800" dirty="0"/>
              <a:t>We had to contribute in our amidst some funds and also ask for loans so as to fund our project.</a:t>
            </a:r>
          </a:p>
          <a:p>
            <a:pPr marL="0" indent="0">
              <a:buNone/>
            </a:pPr>
            <a:r>
              <a:rPr lang="en-GB" sz="1800" b="1" dirty="0"/>
              <a:t>Time fact: </a:t>
            </a:r>
            <a:r>
              <a:rPr lang="en-GB" sz="1800" dirty="0"/>
              <a:t>The time allocated for us to do the project had a lot of activities for as students since we had  intern, classes and exams which made it challenging to finish.</a:t>
            </a:r>
          </a:p>
          <a:p>
            <a:pPr marL="0" indent="0">
              <a:buNone/>
            </a:pPr>
            <a:r>
              <a:rPr lang="en-GB" sz="1800" b="1" dirty="0"/>
              <a:t>Solution</a:t>
            </a:r>
          </a:p>
          <a:p>
            <a:pPr marL="0" indent="0">
              <a:buNone/>
            </a:pPr>
            <a:r>
              <a:rPr lang="en-GB" sz="1800" dirty="0"/>
              <a:t>We had to fix extra hours so as to finish the project.</a:t>
            </a:r>
          </a:p>
          <a:p>
            <a:pPr marL="0" indent="0">
              <a:buNone/>
            </a:pPr>
            <a:r>
              <a:rPr lang="en-GB" sz="3600" b="1" dirty="0"/>
              <a:t>LIMITATIONS OF THE PROTYPE</a:t>
            </a:r>
          </a:p>
          <a:p>
            <a:pPr>
              <a:buFont typeface="Wingdings" panose="05000000000000000000" pitchFamily="2" charset="2"/>
              <a:buChar char="§"/>
            </a:pPr>
            <a:r>
              <a:rPr lang="en-GB" sz="1800" dirty="0"/>
              <a:t>It cannot access video conferencing.</a:t>
            </a:r>
          </a:p>
          <a:p>
            <a:pPr>
              <a:buFont typeface="Wingdings" panose="05000000000000000000" pitchFamily="2" charset="2"/>
              <a:buChar char="§"/>
            </a:pPr>
            <a:r>
              <a:rPr lang="en-GB" sz="1800" dirty="0"/>
              <a:t>It cannot conduct  voice calls.</a:t>
            </a:r>
          </a:p>
        </p:txBody>
      </p:sp>
    </p:spTree>
    <p:extLst>
      <p:ext uri="{BB962C8B-B14F-4D97-AF65-F5344CB8AC3E}">
        <p14:creationId xmlns:p14="http://schemas.microsoft.com/office/powerpoint/2010/main" val="1680608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EDBDE-21D9-3F1A-AC13-9DB389FB9C61}"/>
              </a:ext>
            </a:extLst>
          </p:cNvPr>
          <p:cNvSpPr>
            <a:spLocks noGrp="1"/>
          </p:cNvSpPr>
          <p:nvPr>
            <p:ph type="title"/>
          </p:nvPr>
        </p:nvSpPr>
        <p:spPr/>
        <p:txBody>
          <a:bodyPr/>
          <a:lstStyle/>
          <a:p>
            <a:r>
              <a:rPr lang="en-US" sz="4400" b="1" dirty="0">
                <a:effectLst/>
                <a:latin typeface="Garamond" panose="02020404030301010803" pitchFamily="18" charset="0"/>
                <a:ea typeface="Calibri" panose="020F0502020204030204" pitchFamily="34" charset="0"/>
                <a:cs typeface="Times New Roman" panose="02020603050405020304" pitchFamily="18" charset="0"/>
              </a:rPr>
              <a:t>CONCLUSION</a:t>
            </a:r>
            <a:endParaRPr lang="en-UG" dirty="0"/>
          </a:p>
        </p:txBody>
      </p:sp>
      <p:sp>
        <p:nvSpPr>
          <p:cNvPr id="3" name="Content Placeholder 2">
            <a:extLst>
              <a:ext uri="{FF2B5EF4-FFF2-40B4-BE49-F238E27FC236}">
                <a16:creationId xmlns:a16="http://schemas.microsoft.com/office/drawing/2014/main" id="{D4A82CAF-8378-002E-A4A4-27B66DE15598}"/>
              </a:ext>
            </a:extLst>
          </p:cNvPr>
          <p:cNvSpPr>
            <a:spLocks noGrp="1"/>
          </p:cNvSpPr>
          <p:nvPr>
            <p:ph idx="1"/>
          </p:nvPr>
        </p:nvSpPr>
        <p:spPr/>
        <p:txBody>
          <a:bodyPr/>
          <a:lstStyle/>
          <a:p>
            <a:pPr marL="0" indent="0">
              <a:buNone/>
            </a:pPr>
            <a:r>
              <a:rPr lang="en-US" dirty="0"/>
              <a:t>Despite of the many shortcomings we faced; the successful completion of Tele-Doc has brought about positive impact in Tele-medical industry. By reducing delays whereby customers have a variety of Health care companies to select from customer’s comfort zone. </a:t>
            </a:r>
          </a:p>
          <a:p>
            <a:endParaRPr lang="en-UG" dirty="0"/>
          </a:p>
        </p:txBody>
      </p:sp>
    </p:spTree>
    <p:extLst>
      <p:ext uri="{BB962C8B-B14F-4D97-AF65-F5344CB8AC3E}">
        <p14:creationId xmlns:p14="http://schemas.microsoft.com/office/powerpoint/2010/main" val="406284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328FC-6BA4-2AAD-7592-675CDBCB2DAB}"/>
              </a:ext>
            </a:extLst>
          </p:cNvPr>
          <p:cNvSpPr>
            <a:spLocks noGrp="1"/>
          </p:cNvSpPr>
          <p:nvPr>
            <p:ph type="title"/>
          </p:nvPr>
        </p:nvSpPr>
        <p:spPr/>
        <p:txBody>
          <a:bodyPr>
            <a:normAutofit/>
          </a:bodyPr>
          <a:lstStyle/>
          <a:p>
            <a:r>
              <a:rPr lang="en-US" sz="4800" b="1" dirty="0">
                <a:effectLst/>
                <a:latin typeface="Garamond" panose="02020404030301010803" pitchFamily="18" charset="0"/>
                <a:ea typeface="Calibri" panose="020F0502020204030204" pitchFamily="34" charset="0"/>
                <a:cs typeface="Times New Roman" panose="02020603050405020304" pitchFamily="18" charset="0"/>
              </a:rPr>
              <a:t>RECOMMENDATIONS</a:t>
            </a:r>
            <a:endParaRPr lang="en-UG" sz="4800" dirty="0"/>
          </a:p>
        </p:txBody>
      </p:sp>
      <p:sp>
        <p:nvSpPr>
          <p:cNvPr id="3" name="Content Placeholder 2">
            <a:extLst>
              <a:ext uri="{FF2B5EF4-FFF2-40B4-BE49-F238E27FC236}">
                <a16:creationId xmlns:a16="http://schemas.microsoft.com/office/drawing/2014/main" id="{38A4755C-45AC-60FA-BB8B-6E5CD3B66E81}"/>
              </a:ext>
            </a:extLst>
          </p:cNvPr>
          <p:cNvSpPr>
            <a:spLocks noGrp="1"/>
          </p:cNvSpPr>
          <p:nvPr>
            <p:ph idx="1"/>
          </p:nvPr>
        </p:nvSpPr>
        <p:spPr/>
        <p:txBody>
          <a:bodyPr>
            <a:normAutofit fontScale="77500" lnSpcReduction="20000"/>
          </a:bodyPr>
          <a:lstStyle/>
          <a:p>
            <a:pPr marL="0" indent="0">
              <a:buNone/>
            </a:pPr>
            <a:r>
              <a:rPr lang="en-GB" dirty="0">
                <a:latin typeface="NewTimes roman"/>
              </a:rPr>
              <a:t>SOLUTIONS TO THE LIMITATIONS</a:t>
            </a:r>
          </a:p>
          <a:p>
            <a:pPr>
              <a:buFont typeface="Wingdings" panose="05000000000000000000" pitchFamily="2" charset="2"/>
              <a:buChar char="v"/>
            </a:pPr>
            <a:r>
              <a:rPr lang="en-GB" dirty="0">
                <a:latin typeface="NewTimes roman"/>
              </a:rPr>
              <a:t>Integrate reliable video conferencing platforms: Utilize platforms like zoom, webex, Google meet for seamless video interactions.</a:t>
            </a:r>
          </a:p>
          <a:p>
            <a:pPr>
              <a:buFont typeface="Wingdings" panose="05000000000000000000" pitchFamily="2" charset="2"/>
              <a:buChar char="v"/>
            </a:pPr>
            <a:r>
              <a:rPr lang="en-GB" dirty="0">
                <a:latin typeface="NewTimes roman"/>
              </a:rPr>
              <a:t>Use interactive voice response</a:t>
            </a:r>
            <a:r>
              <a:rPr lang="en-US" dirty="0">
                <a:latin typeface="NewTimes roman"/>
              </a:rPr>
              <a:t>: Here patients call a designated number and navigate through options to speak with a doctor.</a:t>
            </a:r>
          </a:p>
          <a:p>
            <a:endParaRPr lang="en-US" dirty="0">
              <a:latin typeface="NewTimes roman"/>
            </a:endParaRPr>
          </a:p>
          <a:p>
            <a:pPr marL="0" indent="0">
              <a:buNone/>
            </a:pPr>
            <a:r>
              <a:rPr lang="en-US" dirty="0">
                <a:latin typeface="NewTimes roman"/>
              </a:rPr>
              <a:t> RECOMMENDATIONS FOR FUTURE PROJECT </a:t>
            </a:r>
          </a:p>
          <a:p>
            <a:r>
              <a:rPr lang="en-US" dirty="0">
                <a:latin typeface="NewTimes roman"/>
              </a:rPr>
              <a:t>This project involved the design and development of the Tele-Doc webApp which consists a number of registered companies and customers each having a specialized account. However, there is a number of functionalities that it does not perform, which if performed, would make this system more useful. Here are some of these functionalities for future research. Other than username and password to differentiate authorization of users such as customers on the webApp, Biometrics is recommended for stronger security measures or facial recognition to confirm the authenticity of the owner especially the companies to prevent poor service delivery and fraud.  </a:t>
            </a:r>
          </a:p>
          <a:p>
            <a:endParaRPr lang="en-GB" dirty="0">
              <a:latin typeface="NewTimes roman"/>
            </a:endParaRPr>
          </a:p>
        </p:txBody>
      </p:sp>
    </p:spTree>
    <p:extLst>
      <p:ext uri="{BB962C8B-B14F-4D97-AF65-F5344CB8AC3E}">
        <p14:creationId xmlns:p14="http://schemas.microsoft.com/office/powerpoint/2010/main" val="2540447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3F710-C079-F7D7-E654-3F17BF72ADE3}"/>
              </a:ext>
            </a:extLst>
          </p:cNvPr>
          <p:cNvSpPr>
            <a:spLocks noGrp="1"/>
          </p:cNvSpPr>
          <p:nvPr>
            <p:ph type="title"/>
          </p:nvPr>
        </p:nvSpPr>
        <p:spPr/>
        <p:txBody>
          <a:bodyPr/>
          <a:lstStyle/>
          <a:p>
            <a:r>
              <a:rPr lang="en-US" sz="4400" dirty="0">
                <a:effectLst/>
                <a:latin typeface="Garamond" panose="02020404030301010803" pitchFamily="18" charset="0"/>
                <a:ea typeface="Calibri" panose="020F0502020204030204" pitchFamily="34" charset="0"/>
                <a:cs typeface="Times New Roman" panose="02020603050405020304" pitchFamily="18" charset="0"/>
              </a:rPr>
              <a:t>STATEMENT OF THE PROBLEM</a:t>
            </a:r>
            <a:endParaRPr lang="en-UG" dirty="0"/>
          </a:p>
        </p:txBody>
      </p:sp>
      <p:sp>
        <p:nvSpPr>
          <p:cNvPr id="3" name="Content Placeholder 2">
            <a:extLst>
              <a:ext uri="{FF2B5EF4-FFF2-40B4-BE49-F238E27FC236}">
                <a16:creationId xmlns:a16="http://schemas.microsoft.com/office/drawing/2014/main" id="{3A441597-7AAD-A503-AF55-DB1FD0B94F34}"/>
              </a:ext>
            </a:extLst>
          </p:cNvPr>
          <p:cNvSpPr>
            <a:spLocks noGrp="1"/>
          </p:cNvSpPr>
          <p:nvPr>
            <p:ph idx="1"/>
          </p:nvPr>
        </p:nvSpPr>
        <p:spPr/>
        <p:txBody>
          <a:bodyPr/>
          <a:lstStyle/>
          <a:p>
            <a:pPr marL="0" indent="0">
              <a:buNone/>
            </a:pPr>
            <a:r>
              <a:rPr lang="en-US" dirty="0"/>
              <a:t> Many individuals, especially in rural and underserved areas, face significant barriers to accessing quality healthcare services.</a:t>
            </a:r>
          </a:p>
          <a:p>
            <a:pPr marL="0" indent="0">
              <a:buNone/>
            </a:pPr>
            <a:r>
              <a:rPr lang="en-US" dirty="0"/>
              <a:t> The cost of healthcare services, including transportation and time off work, can be prohibitive for many.</a:t>
            </a:r>
          </a:p>
          <a:p>
            <a:endParaRPr lang="en-UG" dirty="0"/>
          </a:p>
        </p:txBody>
      </p:sp>
    </p:spTree>
    <p:extLst>
      <p:ext uri="{BB962C8B-B14F-4D97-AF65-F5344CB8AC3E}">
        <p14:creationId xmlns:p14="http://schemas.microsoft.com/office/powerpoint/2010/main" val="3566349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8D03-426E-A4AF-EFE6-A9120FD9EBCD}"/>
              </a:ext>
            </a:extLst>
          </p:cNvPr>
          <p:cNvSpPr>
            <a:spLocks noGrp="1"/>
          </p:cNvSpPr>
          <p:nvPr>
            <p:ph type="title"/>
          </p:nvPr>
        </p:nvSpPr>
        <p:spPr/>
        <p:txBody>
          <a:bodyPr/>
          <a:lstStyle/>
          <a:p>
            <a:r>
              <a:rPr lang="en-US" sz="4400" dirty="0">
                <a:effectLst/>
                <a:latin typeface="Garamond" panose="02020404030301010803" pitchFamily="18" charset="0"/>
                <a:ea typeface="Calibri" panose="020F0502020204030204" pitchFamily="34" charset="0"/>
                <a:cs typeface="Times New Roman" panose="02020603050405020304" pitchFamily="18" charset="0"/>
              </a:rPr>
              <a:t>GENERAL OBJECTIVE</a:t>
            </a:r>
            <a:endParaRPr lang="en-UG" dirty="0"/>
          </a:p>
        </p:txBody>
      </p:sp>
      <p:sp>
        <p:nvSpPr>
          <p:cNvPr id="3" name="Content Placeholder 2">
            <a:extLst>
              <a:ext uri="{FF2B5EF4-FFF2-40B4-BE49-F238E27FC236}">
                <a16:creationId xmlns:a16="http://schemas.microsoft.com/office/drawing/2014/main" id="{7F4DF17F-ABE8-45EC-6BFB-A6509981F1B3}"/>
              </a:ext>
            </a:extLst>
          </p:cNvPr>
          <p:cNvSpPr>
            <a:spLocks noGrp="1"/>
          </p:cNvSpPr>
          <p:nvPr>
            <p:ph idx="1"/>
          </p:nvPr>
        </p:nvSpPr>
        <p:spPr/>
        <p:txBody>
          <a:bodyPr/>
          <a:lstStyle/>
          <a:p>
            <a:r>
              <a:rPr lang="en-US" dirty="0"/>
              <a:t>To develop a mobile App that will help provide remote access to quality health care services.</a:t>
            </a:r>
          </a:p>
          <a:p>
            <a:endParaRPr lang="en-UG" dirty="0">
              <a:latin typeface="NewTimes roman"/>
            </a:endParaRPr>
          </a:p>
        </p:txBody>
      </p:sp>
    </p:spTree>
    <p:extLst>
      <p:ext uri="{BB962C8B-B14F-4D97-AF65-F5344CB8AC3E}">
        <p14:creationId xmlns:p14="http://schemas.microsoft.com/office/powerpoint/2010/main" val="3068131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BD9F7-08B9-CE81-CF94-C5EEECDFAFBB}"/>
              </a:ext>
            </a:extLst>
          </p:cNvPr>
          <p:cNvSpPr>
            <a:spLocks noGrp="1"/>
          </p:cNvSpPr>
          <p:nvPr>
            <p:ph type="title"/>
          </p:nvPr>
        </p:nvSpPr>
        <p:spPr/>
        <p:txBody>
          <a:bodyPr/>
          <a:lstStyle/>
          <a:p>
            <a:r>
              <a:rPr lang="en-US" sz="4400" dirty="0">
                <a:effectLst/>
                <a:latin typeface="Garamond" panose="02020404030301010803" pitchFamily="18" charset="0"/>
                <a:ea typeface="Calibri" panose="020F0502020204030204" pitchFamily="34" charset="0"/>
                <a:cs typeface="Times New Roman" panose="02020603050405020304" pitchFamily="18" charset="0"/>
              </a:rPr>
              <a:t>SPECIFIC OBJECTIVES</a:t>
            </a:r>
            <a:endParaRPr lang="en-UG" dirty="0"/>
          </a:p>
        </p:txBody>
      </p:sp>
      <p:sp>
        <p:nvSpPr>
          <p:cNvPr id="3" name="Content Placeholder 2">
            <a:extLst>
              <a:ext uri="{FF2B5EF4-FFF2-40B4-BE49-F238E27FC236}">
                <a16:creationId xmlns:a16="http://schemas.microsoft.com/office/drawing/2014/main" id="{C2F643A8-1C52-52A6-31DA-65A18018CEAF}"/>
              </a:ext>
            </a:extLst>
          </p:cNvPr>
          <p:cNvSpPr>
            <a:spLocks noGrp="1"/>
          </p:cNvSpPr>
          <p:nvPr>
            <p:ph idx="1"/>
          </p:nvPr>
        </p:nvSpPr>
        <p:spPr/>
        <p:txBody>
          <a:bodyPr/>
          <a:lstStyle/>
          <a:p>
            <a:r>
              <a:rPr lang="en-US" dirty="0"/>
              <a:t> To study  the current system used.</a:t>
            </a:r>
          </a:p>
          <a:p>
            <a:r>
              <a:rPr lang="en-US" dirty="0"/>
              <a:t>To analyze and correct data.</a:t>
            </a:r>
          </a:p>
          <a:p>
            <a:r>
              <a:rPr lang="en-US" dirty="0"/>
              <a:t>To design system with the required data.</a:t>
            </a:r>
          </a:p>
          <a:p>
            <a:r>
              <a:rPr lang="en-US" dirty="0"/>
              <a:t> To  develop a user-friendly online platform.</a:t>
            </a:r>
          </a:p>
          <a:p>
            <a:r>
              <a:rPr lang="en-US" dirty="0"/>
              <a:t>To test and validate the system.</a:t>
            </a:r>
          </a:p>
          <a:p>
            <a:pPr marL="0" indent="0">
              <a:buNone/>
            </a:pPr>
            <a:endParaRPr lang="en-UG" dirty="0"/>
          </a:p>
        </p:txBody>
      </p:sp>
    </p:spTree>
    <p:extLst>
      <p:ext uri="{BB962C8B-B14F-4D97-AF65-F5344CB8AC3E}">
        <p14:creationId xmlns:p14="http://schemas.microsoft.com/office/powerpoint/2010/main" val="2818209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6EC29-CF1F-16DD-EB0E-DB36A02DCB3A}"/>
              </a:ext>
            </a:extLst>
          </p:cNvPr>
          <p:cNvSpPr>
            <a:spLocks noGrp="1"/>
          </p:cNvSpPr>
          <p:nvPr>
            <p:ph type="title"/>
          </p:nvPr>
        </p:nvSpPr>
        <p:spPr/>
        <p:txBody>
          <a:bodyPr/>
          <a:lstStyle/>
          <a:p>
            <a:r>
              <a:rPr lang="en-US" b="1" dirty="0"/>
              <a:t> SCOPE OF STUDY</a:t>
            </a:r>
            <a:br>
              <a:rPr lang="en-US" b="1" dirty="0"/>
            </a:br>
            <a:endParaRPr lang="en-UG" dirty="0"/>
          </a:p>
        </p:txBody>
      </p:sp>
      <p:sp>
        <p:nvSpPr>
          <p:cNvPr id="3" name="Content Placeholder 2">
            <a:extLst>
              <a:ext uri="{FF2B5EF4-FFF2-40B4-BE49-F238E27FC236}">
                <a16:creationId xmlns:a16="http://schemas.microsoft.com/office/drawing/2014/main" id="{67AC732A-AB93-0A0B-C9C5-130BEED7CB04}"/>
              </a:ext>
            </a:extLst>
          </p:cNvPr>
          <p:cNvSpPr>
            <a:spLocks noGrp="1"/>
          </p:cNvSpPr>
          <p:nvPr>
            <p:ph idx="1"/>
          </p:nvPr>
        </p:nvSpPr>
        <p:spPr>
          <a:xfrm>
            <a:off x="838200" y="1083733"/>
            <a:ext cx="10515600" cy="5093230"/>
          </a:xfrm>
        </p:spPr>
        <p:txBody>
          <a:bodyPr>
            <a:normAutofit/>
          </a:bodyPr>
          <a:lstStyle/>
          <a:p>
            <a:pPr marL="0" indent="0">
              <a:buNone/>
            </a:pPr>
            <a:endParaRPr lang="en-US" b="1" dirty="0"/>
          </a:p>
          <a:p>
            <a:r>
              <a:rPr lang="en-US" dirty="0"/>
              <a:t>The system deals with medical health care services offered by Ruby hospital in Kampala.</a:t>
            </a:r>
          </a:p>
          <a:p>
            <a:pPr marL="0" indent="0">
              <a:buNone/>
            </a:pPr>
            <a:r>
              <a:rPr lang="en-US" b="1" dirty="0"/>
              <a:t> TIME SCOPE</a:t>
            </a:r>
          </a:p>
          <a:p>
            <a:r>
              <a:rPr lang="en-US" dirty="0"/>
              <a:t>Project timeline: The project is expected to be completed within one year (12 months)</a:t>
            </a:r>
          </a:p>
          <a:p>
            <a:pPr marL="0" indent="0">
              <a:buNone/>
            </a:pPr>
            <a:r>
              <a:rPr lang="en-US" b="1" dirty="0"/>
              <a:t> GEOGRAPHICAL SCOPE</a:t>
            </a:r>
          </a:p>
          <a:p>
            <a:r>
              <a:rPr lang="en-US" dirty="0"/>
              <a:t>The system was built for use by the people in the rural areas of Uganda.</a:t>
            </a:r>
          </a:p>
          <a:p>
            <a:pPr marL="0" indent="0">
              <a:buNone/>
            </a:pPr>
            <a:endParaRPr lang="en-UG" dirty="0"/>
          </a:p>
        </p:txBody>
      </p:sp>
    </p:spTree>
    <p:extLst>
      <p:ext uri="{BB962C8B-B14F-4D97-AF65-F5344CB8AC3E}">
        <p14:creationId xmlns:p14="http://schemas.microsoft.com/office/powerpoint/2010/main" val="2093978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E86D8-FFEC-4540-B856-7B57732C1191}"/>
              </a:ext>
            </a:extLst>
          </p:cNvPr>
          <p:cNvSpPr>
            <a:spLocks noGrp="1"/>
          </p:cNvSpPr>
          <p:nvPr>
            <p:ph type="title"/>
          </p:nvPr>
        </p:nvSpPr>
        <p:spPr/>
        <p:txBody>
          <a:bodyPr/>
          <a:lstStyle/>
          <a:p>
            <a:r>
              <a:rPr lang="en-US" b="1" dirty="0"/>
              <a:t>SCOPE OF STUDY</a:t>
            </a:r>
            <a:endParaRPr lang="en-US" dirty="0"/>
          </a:p>
        </p:txBody>
      </p:sp>
      <p:sp>
        <p:nvSpPr>
          <p:cNvPr id="3" name="Content Placeholder 2">
            <a:extLst>
              <a:ext uri="{FF2B5EF4-FFF2-40B4-BE49-F238E27FC236}">
                <a16:creationId xmlns:a16="http://schemas.microsoft.com/office/drawing/2014/main" id="{DD3EE482-01BF-4017-AE67-9796254BE873}"/>
              </a:ext>
            </a:extLst>
          </p:cNvPr>
          <p:cNvSpPr>
            <a:spLocks noGrp="1"/>
          </p:cNvSpPr>
          <p:nvPr>
            <p:ph idx="1"/>
          </p:nvPr>
        </p:nvSpPr>
        <p:spPr/>
        <p:txBody>
          <a:bodyPr/>
          <a:lstStyle/>
          <a:p>
            <a:pPr marL="0" indent="0">
              <a:buNone/>
            </a:pPr>
            <a:r>
              <a:rPr lang="en-US" b="1" dirty="0">
                <a:latin typeface="NewTimes roman"/>
              </a:rPr>
              <a:t>TECHNICAL SCOPE</a:t>
            </a:r>
          </a:p>
          <a:p>
            <a:r>
              <a:rPr lang="en-US" dirty="0">
                <a:latin typeface="NewTimes roman"/>
              </a:rPr>
              <a:t>The system interface was created with user-friendly features and Tele-Doc will provide real-time consultations between patients and healthcare professionals. The system will be connected to the cloud to store data (e.g., menus, messages) and could be retrieved anywhere at any time. </a:t>
            </a:r>
          </a:p>
          <a:p>
            <a:endParaRPr lang="en-US" dirty="0">
              <a:latin typeface="NewTimes roman"/>
            </a:endParaRPr>
          </a:p>
        </p:txBody>
      </p:sp>
    </p:spTree>
    <p:extLst>
      <p:ext uri="{BB962C8B-B14F-4D97-AF65-F5344CB8AC3E}">
        <p14:creationId xmlns:p14="http://schemas.microsoft.com/office/powerpoint/2010/main" val="76884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49205-FA2D-A283-04CF-CE14468BC45E}"/>
              </a:ext>
            </a:extLst>
          </p:cNvPr>
          <p:cNvSpPr>
            <a:spLocks noGrp="1"/>
          </p:cNvSpPr>
          <p:nvPr>
            <p:ph type="title"/>
          </p:nvPr>
        </p:nvSpPr>
        <p:spPr/>
        <p:txBody>
          <a:bodyPr/>
          <a:lstStyle/>
          <a:p>
            <a:r>
              <a:rPr lang="en-US" sz="4400" dirty="0">
                <a:effectLst/>
                <a:latin typeface="Garamond" panose="02020404030301010803" pitchFamily="18" charset="0"/>
                <a:ea typeface="Calibri" panose="020F0502020204030204" pitchFamily="34" charset="0"/>
                <a:cs typeface="Times New Roman" panose="02020603050405020304" pitchFamily="18" charset="0"/>
              </a:rPr>
              <a:t>SIGNIFICANCE OF THE STUDY</a:t>
            </a:r>
            <a:endParaRPr lang="en-UG" dirty="0"/>
          </a:p>
        </p:txBody>
      </p:sp>
      <p:sp>
        <p:nvSpPr>
          <p:cNvPr id="3" name="Content Placeholder 2">
            <a:extLst>
              <a:ext uri="{FF2B5EF4-FFF2-40B4-BE49-F238E27FC236}">
                <a16:creationId xmlns:a16="http://schemas.microsoft.com/office/drawing/2014/main" id="{02ACA8F3-E5F5-1444-7D0A-150B28097AD4}"/>
              </a:ext>
            </a:extLst>
          </p:cNvPr>
          <p:cNvSpPr>
            <a:spLocks noGrp="1"/>
          </p:cNvSpPr>
          <p:nvPr>
            <p:ph idx="1"/>
          </p:nvPr>
        </p:nvSpPr>
        <p:spPr/>
        <p:txBody>
          <a:bodyPr>
            <a:normAutofit/>
          </a:bodyPr>
          <a:lstStyle/>
          <a:p>
            <a:pPr marL="0" indent="0">
              <a:buNone/>
            </a:pPr>
            <a:r>
              <a:rPr lang="en-US" b="1" dirty="0">
                <a:latin typeface="NewTimes roman"/>
              </a:rPr>
              <a:t>MANAGEMENT</a:t>
            </a:r>
          </a:p>
          <a:p>
            <a:pPr marL="0" indent="0">
              <a:buNone/>
            </a:pPr>
            <a:r>
              <a:rPr lang="en-US" dirty="0">
                <a:latin typeface="NewTimes roman"/>
              </a:rPr>
              <a:t>The “Tele-doc” system helps health professionals to track appointments and schedules, manage consultations and enable make appropriate decisions for efficient service delivery. .</a:t>
            </a:r>
          </a:p>
          <a:p>
            <a:pPr marL="0" indent="0">
              <a:buNone/>
            </a:pPr>
            <a:r>
              <a:rPr lang="en-US" dirty="0">
                <a:latin typeface="NewTimes roman"/>
              </a:rPr>
              <a:t> </a:t>
            </a:r>
          </a:p>
          <a:p>
            <a:pPr marL="0" indent="0">
              <a:buNone/>
            </a:pPr>
            <a:r>
              <a:rPr lang="en-US" b="1" dirty="0">
                <a:latin typeface="NewTimes roman"/>
              </a:rPr>
              <a:t> USERS</a:t>
            </a:r>
          </a:p>
          <a:p>
            <a:pPr marL="0" indent="0">
              <a:buNone/>
            </a:pPr>
            <a:r>
              <a:rPr lang="en-US" dirty="0">
                <a:latin typeface="NewTimes roman"/>
              </a:rPr>
              <a:t>The system makes it easy for patients to log in and find information on available medical services at any time.</a:t>
            </a:r>
          </a:p>
          <a:p>
            <a:pPr marL="0" indent="0">
              <a:buNone/>
            </a:pPr>
            <a:endParaRPr lang="en-US" dirty="0">
              <a:latin typeface="NewTimes roman"/>
            </a:endParaRPr>
          </a:p>
          <a:p>
            <a:endParaRPr lang="en-UG" dirty="0">
              <a:latin typeface="NewTimes roman"/>
            </a:endParaRPr>
          </a:p>
        </p:txBody>
      </p:sp>
    </p:spTree>
    <p:extLst>
      <p:ext uri="{BB962C8B-B14F-4D97-AF65-F5344CB8AC3E}">
        <p14:creationId xmlns:p14="http://schemas.microsoft.com/office/powerpoint/2010/main" val="164958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71FFC-C18C-4F6A-8FC7-5485BDBBDB80}"/>
              </a:ext>
            </a:extLst>
          </p:cNvPr>
          <p:cNvSpPr>
            <a:spLocks noGrp="1"/>
          </p:cNvSpPr>
          <p:nvPr>
            <p:ph type="title"/>
          </p:nvPr>
        </p:nvSpPr>
        <p:spPr/>
        <p:txBody>
          <a:bodyPr/>
          <a:lstStyle/>
          <a:p>
            <a:r>
              <a:rPr lang="en-US" dirty="0">
                <a:latin typeface="Garamond" panose="02020404030301010803" pitchFamily="18" charset="0"/>
                <a:ea typeface="Calibri" panose="020F0502020204030204" pitchFamily="34" charset="0"/>
                <a:cs typeface="Times New Roman" panose="02020603050405020304" pitchFamily="18" charset="0"/>
              </a:rPr>
              <a:t>SIGNIFICANCE OF THE STUDY</a:t>
            </a:r>
            <a:endParaRPr lang="en-US" dirty="0"/>
          </a:p>
        </p:txBody>
      </p:sp>
      <p:sp>
        <p:nvSpPr>
          <p:cNvPr id="3" name="Content Placeholder 2">
            <a:extLst>
              <a:ext uri="{FF2B5EF4-FFF2-40B4-BE49-F238E27FC236}">
                <a16:creationId xmlns:a16="http://schemas.microsoft.com/office/drawing/2014/main" id="{7CEE236A-0EFA-4431-B1A3-99E1F69E0B6D}"/>
              </a:ext>
            </a:extLst>
          </p:cNvPr>
          <p:cNvSpPr>
            <a:spLocks noGrp="1"/>
          </p:cNvSpPr>
          <p:nvPr>
            <p:ph idx="1"/>
          </p:nvPr>
        </p:nvSpPr>
        <p:spPr/>
        <p:txBody>
          <a:bodyPr/>
          <a:lstStyle/>
          <a:p>
            <a:pPr marL="0" indent="0">
              <a:buNone/>
            </a:pPr>
            <a:r>
              <a:rPr lang="en-US" b="1" dirty="0">
                <a:latin typeface="NewTimes roman"/>
              </a:rPr>
              <a:t> GENERAL PUBLIC</a:t>
            </a:r>
          </a:p>
          <a:p>
            <a:pPr marL="0" indent="0">
              <a:buNone/>
            </a:pPr>
            <a:r>
              <a:rPr lang="en-US" dirty="0">
                <a:latin typeface="NewTimes roman"/>
              </a:rPr>
              <a:t>The system benefits the general public by providing a platform for consumers to consult,  making it easier to find reliable and quality services.</a:t>
            </a:r>
          </a:p>
          <a:p>
            <a:pPr marL="0" indent="0">
              <a:buNone/>
            </a:pPr>
            <a:r>
              <a:rPr lang="en-US" dirty="0">
                <a:latin typeface="NewTimes roman"/>
              </a:rPr>
              <a:t> </a:t>
            </a:r>
          </a:p>
          <a:p>
            <a:pPr marL="0" indent="0">
              <a:buNone/>
            </a:pPr>
            <a:r>
              <a:rPr lang="en-US" b="1" dirty="0">
                <a:latin typeface="NewTimes roman"/>
              </a:rPr>
              <a:t> RESEARCHERS</a:t>
            </a:r>
          </a:p>
          <a:p>
            <a:pPr marL="0" indent="0">
              <a:buNone/>
            </a:pPr>
            <a:r>
              <a:rPr lang="en-US" dirty="0">
                <a:latin typeface="NewTimes roman"/>
              </a:rPr>
              <a:t>The system will help future researchers to discover system functionalities and use it in their work to improve or develop a system that may be of better use or for system integrations.</a:t>
            </a:r>
          </a:p>
          <a:p>
            <a:endParaRPr lang="en-US" dirty="0">
              <a:latin typeface="NewTimes roman"/>
            </a:endParaRPr>
          </a:p>
        </p:txBody>
      </p:sp>
    </p:spTree>
    <p:extLst>
      <p:ext uri="{BB962C8B-B14F-4D97-AF65-F5344CB8AC3E}">
        <p14:creationId xmlns:p14="http://schemas.microsoft.com/office/powerpoint/2010/main" val="1532518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TotalTime>
  <Words>1682</Words>
  <Application>Microsoft Office PowerPoint</Application>
  <PresentationFormat>Widescreen</PresentationFormat>
  <Paragraphs>221</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Aptos</vt:lpstr>
      <vt:lpstr>Arial</vt:lpstr>
      <vt:lpstr>Calibri</vt:lpstr>
      <vt:lpstr>Calibri Light</vt:lpstr>
      <vt:lpstr>Garamond</vt:lpstr>
      <vt:lpstr>NewTimes roman</vt:lpstr>
      <vt:lpstr>Wingdings</vt:lpstr>
      <vt:lpstr>Office Theme</vt:lpstr>
      <vt:lpstr>TELE-DOC</vt:lpstr>
      <vt:lpstr>BACKGROUND OF THE STUDY</vt:lpstr>
      <vt:lpstr>STATEMENT OF THE PROBLEM</vt:lpstr>
      <vt:lpstr>GENERAL OBJECTIVE</vt:lpstr>
      <vt:lpstr>SPECIFIC OBJECTIVES</vt:lpstr>
      <vt:lpstr> SCOPE OF STUDY </vt:lpstr>
      <vt:lpstr>SCOPE OF STUDY</vt:lpstr>
      <vt:lpstr>SIGNIFICANCE OF THE STUDY</vt:lpstr>
      <vt:lpstr>SIGNIFICANCE OF THE STUDY</vt:lpstr>
      <vt:lpstr>JUSTIFICATION OF THE STUDY</vt:lpstr>
      <vt:lpstr>LITERATURE REVIEW</vt:lpstr>
      <vt:lpstr>STATE OF ART SIMILAR EXISTING SYSTEMS. </vt:lpstr>
      <vt:lpstr>COMPARATIVE EVALUATION</vt:lpstr>
      <vt:lpstr>METHODOLOGY</vt:lpstr>
      <vt:lpstr>SOFTWARE TOOLS </vt:lpstr>
      <vt:lpstr> HARD WARE TOOLS</vt:lpstr>
      <vt:lpstr>SYSTEM CONSTRUCTION/ SYSTEM ANALYSIS &amp; DESIGN</vt:lpstr>
      <vt:lpstr>SYSTEM CONSTRUCTION/ SYSTEM ANALYSIS &amp; DESIGN</vt:lpstr>
      <vt:lpstr>SYSTEM CONSTRUCTION/ SYSTEM ANALYSIS &amp; DESIGN</vt:lpstr>
      <vt:lpstr>PROTOTYPE TESTING AND VALIDATION/ SYSTEM TESTING AND VALIDATION</vt:lpstr>
      <vt:lpstr>Block testing refers to testing interconnected modules or functional blocks of a system together, rather than testing only individual units or the entire system end-to-end. It’s mid-level testing, often used in system prototyping.</vt:lpstr>
      <vt:lpstr>System testing (also called final prototype testing) is the last phase of testing before deployment. It verifies that the entire application works as expected in a complete and integrated environment.</vt:lpstr>
      <vt:lpstr>DISCUSSION</vt:lpstr>
      <vt:lpstr>CONCLUSION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TELE-DOC</dc:title>
  <dc:creator>LINKSAT-TECH</dc:creator>
  <cp:lastModifiedBy>Marvin Esuka</cp:lastModifiedBy>
  <cp:revision>45</cp:revision>
  <dcterms:created xsi:type="dcterms:W3CDTF">2024-09-12T13:50:42Z</dcterms:created>
  <dcterms:modified xsi:type="dcterms:W3CDTF">2025-06-07T11:24:26Z</dcterms:modified>
</cp:coreProperties>
</file>