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5" r:id="rId5"/>
    <p:sldId id="276" r:id="rId6"/>
    <p:sldId id="259" r:id="rId7"/>
    <p:sldId id="260" r:id="rId8"/>
    <p:sldId id="261" r:id="rId9"/>
    <p:sldId id="262" r:id="rId10"/>
    <p:sldId id="263" r:id="rId11"/>
    <p:sldId id="264" r:id="rId12"/>
    <p:sldId id="267" r:id="rId13"/>
    <p:sldId id="266" r:id="rId14"/>
    <p:sldId id="268" r:id="rId15"/>
    <p:sldId id="271" r:id="rId16"/>
    <p:sldId id="294" r:id="rId17"/>
    <p:sldId id="288" r:id="rId18"/>
    <p:sldId id="286" r:id="rId19"/>
    <p:sldId id="287" r:id="rId20"/>
    <p:sldId id="289" r:id="rId21"/>
    <p:sldId id="278" r:id="rId22"/>
    <p:sldId id="291" r:id="rId23"/>
    <p:sldId id="285" r:id="rId24"/>
    <p:sldId id="282" r:id="rId25"/>
    <p:sldId id="283" r:id="rId26"/>
    <p:sldId id="290" r:id="rId27"/>
    <p:sldId id="292" r:id="rId28"/>
    <p:sldId id="280" r:id="rId29"/>
    <p:sldId id="281" r:id="rId30"/>
    <p:sldId id="293" r:id="rId31"/>
    <p:sldId id="27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6" autoAdjust="0"/>
    <p:restoredTop sz="94660"/>
  </p:normalViewPr>
  <p:slideViewPr>
    <p:cSldViewPr>
      <p:cViewPr varScale="1">
        <p:scale>
          <a:sx n="75" d="100"/>
          <a:sy n="75" d="100"/>
        </p:scale>
        <p:origin x="1008"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B99260-DA7A-4F3E-A752-D16455FAF0B5}" type="datetimeFigureOut">
              <a:rPr lang="en-US" smtClean="0"/>
              <a:pPr/>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408CF-52A2-4CCB-8623-4789193740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B99260-DA7A-4F3E-A752-D16455FAF0B5}" type="datetimeFigureOut">
              <a:rPr lang="en-US" smtClean="0"/>
              <a:pPr/>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408CF-52A2-4CCB-8623-4789193740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B99260-DA7A-4F3E-A752-D16455FAF0B5}" type="datetimeFigureOut">
              <a:rPr lang="en-US" smtClean="0"/>
              <a:pPr/>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408CF-52A2-4CCB-8623-4789193740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B99260-DA7A-4F3E-A752-D16455FAF0B5}" type="datetimeFigureOut">
              <a:rPr lang="en-US" smtClean="0"/>
              <a:pPr/>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408CF-52A2-4CCB-8623-4789193740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B99260-DA7A-4F3E-A752-D16455FAF0B5}" type="datetimeFigureOut">
              <a:rPr lang="en-US" smtClean="0"/>
              <a:pPr/>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408CF-52A2-4CCB-8623-4789193740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B99260-DA7A-4F3E-A752-D16455FAF0B5}" type="datetimeFigureOut">
              <a:rPr lang="en-US" smtClean="0"/>
              <a:pPr/>
              <a:t>10/30/2017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6408CF-52A2-4CCB-8623-4789193740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B99260-DA7A-4F3E-A752-D16455FAF0B5}" type="datetimeFigureOut">
              <a:rPr lang="en-US" smtClean="0"/>
              <a:pPr/>
              <a:t>10/30/2017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6408CF-52A2-4CCB-8623-4789193740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B99260-DA7A-4F3E-A752-D16455FAF0B5}" type="datetimeFigureOut">
              <a:rPr lang="en-US" smtClean="0"/>
              <a:pPr/>
              <a:t>10/30/2017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6408CF-52A2-4CCB-8623-4789193740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B99260-DA7A-4F3E-A752-D16455FAF0B5}" type="datetimeFigureOut">
              <a:rPr lang="en-US" smtClean="0"/>
              <a:pPr/>
              <a:t>10/30/2017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6408CF-52A2-4CCB-8623-4789193740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B99260-DA7A-4F3E-A752-D16455FAF0B5}" type="datetimeFigureOut">
              <a:rPr lang="en-US" smtClean="0"/>
              <a:pPr/>
              <a:t>10/30/2017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6408CF-52A2-4CCB-8623-4789193740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B99260-DA7A-4F3E-A752-D16455FAF0B5}" type="datetimeFigureOut">
              <a:rPr lang="en-US" smtClean="0"/>
              <a:pPr/>
              <a:t>10/30/2017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6408CF-52A2-4CCB-8623-4789193740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B99260-DA7A-4F3E-A752-D16455FAF0B5}" type="datetimeFigureOut">
              <a:rPr lang="en-US" smtClean="0"/>
              <a:pPr/>
              <a:t>10/30/2017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6408CF-52A2-4CCB-8623-4789193740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0604510">
            <a:off x="886278" y="2403887"/>
            <a:ext cx="7772400" cy="1470025"/>
          </a:xfrm>
        </p:spPr>
        <p:txBody>
          <a:bodyPr>
            <a:noAutofit/>
          </a:bodyPr>
          <a:lstStyle/>
          <a:p>
            <a:r>
              <a:rPr lang="en-US" sz="5400" dirty="0" smtClean="0"/>
              <a:t>Online Shopping </a:t>
            </a:r>
            <a:endParaRPr lang="en-US" sz="5400" dirty="0"/>
          </a:p>
        </p:txBody>
      </p:sp>
      <p:sp>
        <p:nvSpPr>
          <p:cNvPr id="13313" name="Rectangle 1"/>
          <p:cNvSpPr>
            <a:spLocks noChangeArrowheads="1"/>
          </p:cNvSpPr>
          <p:nvPr/>
        </p:nvSpPr>
        <p:spPr bwMode="auto">
          <a:xfrm rot="20654733">
            <a:off x="4086546" y="4534129"/>
            <a:ext cx="434340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ea typeface="Calibri" pitchFamily="34" charset="0"/>
                <a:cs typeface="Times New Roman" pitchFamily="18" charset="0"/>
              </a:rPr>
              <a:t>N.NAGA SAIKIRAN</a:t>
            </a:r>
            <a:endParaRPr kumimoji="0" lang="en-US" sz="1600" b="0" i="0" u="none" strike="noStrike" cap="none" normalizeH="0" baseline="0" dirty="0" smtClean="0">
              <a:ln>
                <a:noFill/>
              </a:ln>
              <a:solidFill>
                <a:schemeClr val="tx1"/>
              </a:solidFill>
              <a:effectLst/>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ea typeface="Calibri" pitchFamily="34" charset="0"/>
                <a:cs typeface="Times New Roman" pitchFamily="18" charset="0"/>
              </a:rPr>
              <a:t>158W1F0034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438"/>
            <a:ext cx="8229600" cy="792162"/>
          </a:xfrm>
        </p:spPr>
        <p:txBody>
          <a:bodyPr>
            <a:normAutofit/>
          </a:bodyPr>
          <a:lstStyle/>
          <a:p>
            <a:r>
              <a:rPr lang="en-US" sz="4000" b="1" dirty="0" smtClean="0"/>
              <a:t>Software requirements</a:t>
            </a:r>
            <a:endParaRPr lang="en-US" sz="4000" b="1" dirty="0"/>
          </a:p>
        </p:txBody>
      </p:sp>
      <p:sp>
        <p:nvSpPr>
          <p:cNvPr id="3" name="Content Placeholder 2"/>
          <p:cNvSpPr>
            <a:spLocks noGrp="1"/>
          </p:cNvSpPr>
          <p:nvPr>
            <p:ph idx="1"/>
          </p:nvPr>
        </p:nvSpPr>
        <p:spPr>
          <a:xfrm>
            <a:off x="457200" y="1600200"/>
            <a:ext cx="8229600" cy="4343400"/>
          </a:xfrm>
        </p:spPr>
        <p:txBody>
          <a:bodyPr>
            <a:normAutofit fontScale="62500" lnSpcReduction="20000"/>
          </a:bodyPr>
          <a:lstStyle/>
          <a:p>
            <a:pPr>
              <a:buNone/>
            </a:pPr>
            <a:r>
              <a:rPr lang="en-US" b="1" dirty="0" smtClean="0"/>
              <a:t>Operating System </a:t>
            </a:r>
            <a:r>
              <a:rPr lang="en-US" dirty="0" smtClean="0"/>
              <a:t>: Windows all versions.</a:t>
            </a:r>
          </a:p>
          <a:p>
            <a:pPr>
              <a:buNone/>
            </a:pPr>
            <a:endParaRPr lang="en-US" b="1" dirty="0" smtClean="0"/>
          </a:p>
          <a:p>
            <a:pPr>
              <a:buNone/>
            </a:pPr>
            <a:r>
              <a:rPr lang="en-US" b="1" dirty="0" smtClean="0"/>
              <a:t>Front end: HTML, CSS, JavaScript.</a:t>
            </a:r>
          </a:p>
          <a:p>
            <a:r>
              <a:rPr lang="en-US" b="1" dirty="0" smtClean="0"/>
              <a:t>HTML</a:t>
            </a:r>
            <a:r>
              <a:rPr lang="en-US" dirty="0" smtClean="0"/>
              <a:t>: HTML is used to create and save web document</a:t>
            </a:r>
          </a:p>
          <a:p>
            <a:r>
              <a:rPr lang="en-US" b="1" dirty="0" smtClean="0"/>
              <a:t>CSS </a:t>
            </a:r>
            <a:r>
              <a:rPr lang="en-US" dirty="0" smtClean="0"/>
              <a:t>: (Cascading Style Sheets) Create attractive Layout</a:t>
            </a:r>
          </a:p>
          <a:p>
            <a:r>
              <a:rPr lang="en-US" b="1" dirty="0" smtClean="0"/>
              <a:t>JavaScript</a:t>
            </a:r>
            <a:r>
              <a:rPr lang="en-US" dirty="0" smtClean="0"/>
              <a:t>: it is a programming language, commonly use with web browsers.</a:t>
            </a:r>
          </a:p>
          <a:p>
            <a:pPr>
              <a:buNone/>
            </a:pPr>
            <a:endParaRPr lang="en-US" dirty="0" smtClean="0"/>
          </a:p>
          <a:p>
            <a:pPr>
              <a:buNone/>
            </a:pPr>
            <a:r>
              <a:rPr lang="en-US" b="1" dirty="0" smtClean="0"/>
              <a:t>Back end: PHP, </a:t>
            </a:r>
            <a:r>
              <a:rPr lang="en-US" b="1" smtClean="0"/>
              <a:t>MySQL(WAMP Server)</a:t>
            </a:r>
            <a:endParaRPr lang="en-US" b="1" dirty="0" smtClean="0"/>
          </a:p>
          <a:p>
            <a:r>
              <a:rPr lang="en-US" b="1" dirty="0" smtClean="0"/>
              <a:t>PHP</a:t>
            </a:r>
            <a:r>
              <a:rPr lang="en-US" dirty="0" smtClean="0"/>
              <a:t>: Hypertext Preprocessor (PHP) is a technology that allows software developers to create dynamically generated web pages, in HTML, XML or other document types, as per client request.</a:t>
            </a:r>
          </a:p>
          <a:p>
            <a:r>
              <a:rPr lang="en-US" b="1" dirty="0" smtClean="0"/>
              <a:t>MySQL</a:t>
            </a:r>
            <a:r>
              <a:rPr lang="en-US" dirty="0" smtClean="0"/>
              <a:t>: MySql is a database, widely used for accessing querying, updating,  and managing data in databases.</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Hardware requirements</a:t>
            </a:r>
            <a:endParaRPr lang="en-US" b="1" dirty="0"/>
          </a:p>
        </p:txBody>
      </p:sp>
      <p:sp>
        <p:nvSpPr>
          <p:cNvPr id="3" name="Content Placeholder 2"/>
          <p:cNvSpPr>
            <a:spLocks noGrp="1"/>
          </p:cNvSpPr>
          <p:nvPr>
            <p:ph idx="1"/>
          </p:nvPr>
        </p:nvSpPr>
        <p:spPr>
          <a:xfrm>
            <a:off x="457200" y="1600200"/>
            <a:ext cx="8229600" cy="4953000"/>
          </a:xfrm>
        </p:spPr>
        <p:txBody>
          <a:bodyPr>
            <a:normAutofit/>
          </a:bodyPr>
          <a:lstStyle/>
          <a:p>
            <a:pPr>
              <a:buNone/>
            </a:pPr>
            <a:r>
              <a:rPr lang="en-US" sz="2400" dirty="0" smtClean="0"/>
              <a:t>Minimum hardware requirements for all windows versions</a:t>
            </a:r>
          </a:p>
          <a:p>
            <a:pPr>
              <a:buNone/>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492849896"/>
              </p:ext>
            </p:extLst>
          </p:nvPr>
        </p:nvGraphicFramePr>
        <p:xfrm>
          <a:off x="609600" y="2590800"/>
          <a:ext cx="7848600" cy="2808972"/>
        </p:xfrm>
        <a:graphic>
          <a:graphicData uri="http://schemas.openxmlformats.org/drawingml/2006/table">
            <a:tbl>
              <a:tblPr firstRow="1" bandRow="1">
                <a:tableStyleId>{5C22544A-7EE6-4342-B048-85BDC9FD1C3A}</a:tableStyleId>
              </a:tblPr>
              <a:tblGrid>
                <a:gridCol w="2616200">
                  <a:extLst>
                    <a:ext uri="{9D8B030D-6E8A-4147-A177-3AD203B41FA5}">
                      <a16:colId xmlns:a16="http://schemas.microsoft.com/office/drawing/2014/main" val="20000"/>
                    </a:ext>
                  </a:extLst>
                </a:gridCol>
                <a:gridCol w="2616200">
                  <a:extLst>
                    <a:ext uri="{9D8B030D-6E8A-4147-A177-3AD203B41FA5}">
                      <a16:colId xmlns:a16="http://schemas.microsoft.com/office/drawing/2014/main" val="20001"/>
                    </a:ext>
                  </a:extLst>
                </a:gridCol>
                <a:gridCol w="2616200">
                  <a:extLst>
                    <a:ext uri="{9D8B030D-6E8A-4147-A177-3AD203B41FA5}">
                      <a16:colId xmlns:a16="http://schemas.microsoft.com/office/drawing/2014/main" val="20002"/>
                    </a:ext>
                  </a:extLst>
                </a:gridCol>
              </a:tblGrid>
              <a:tr h="577516">
                <a:tc>
                  <a:txBody>
                    <a:bodyPr/>
                    <a:lstStyle/>
                    <a:p>
                      <a:pPr algn="ctr"/>
                      <a:r>
                        <a:rPr lang="en-US" sz="2400" b="1" kern="1200" baseline="0" dirty="0" smtClean="0">
                          <a:solidFill>
                            <a:schemeClr val="lt1"/>
                          </a:solidFill>
                          <a:latin typeface="+mn-lt"/>
                          <a:ea typeface="+mn-ea"/>
                          <a:cs typeface="+mn-cs"/>
                        </a:rPr>
                        <a:t>Architecture</a:t>
                      </a:r>
                      <a:endParaRPr lang="en-US" sz="2400" b="1" dirty="0"/>
                    </a:p>
                  </a:txBody>
                  <a:tcPr/>
                </a:tc>
                <a:tc>
                  <a:txBody>
                    <a:bodyPr/>
                    <a:lstStyle/>
                    <a:p>
                      <a:pPr algn="ctr"/>
                      <a:r>
                        <a:rPr lang="en-US" sz="2400" b="1" kern="1200" baseline="0" dirty="0" smtClean="0">
                          <a:solidFill>
                            <a:schemeClr val="lt1"/>
                          </a:solidFill>
                          <a:latin typeface="+mn-lt"/>
                          <a:ea typeface="+mn-ea"/>
                          <a:cs typeface="+mn-cs"/>
                        </a:rPr>
                        <a:t>32-bit </a:t>
                      </a:r>
                      <a:endParaRPr lang="en-US" sz="2400" b="1" dirty="0"/>
                    </a:p>
                  </a:txBody>
                  <a:tcPr/>
                </a:tc>
                <a:tc>
                  <a:txBody>
                    <a:bodyPr/>
                    <a:lstStyle/>
                    <a:p>
                      <a:pPr algn="ctr"/>
                      <a:r>
                        <a:rPr lang="en-US" sz="2400" b="1" kern="1200" baseline="0" dirty="0" smtClean="0">
                          <a:solidFill>
                            <a:schemeClr val="lt1"/>
                          </a:solidFill>
                          <a:latin typeface="+mn-lt"/>
                          <a:ea typeface="+mn-ea"/>
                          <a:cs typeface="+mn-cs"/>
                        </a:rPr>
                        <a:t>64-bit</a:t>
                      </a:r>
                      <a:endParaRPr lang="en-US" sz="2400" b="1" dirty="0"/>
                    </a:p>
                  </a:txBody>
                  <a:tcPr/>
                </a:tc>
                <a:extLst>
                  <a:ext uri="{0D108BD9-81ED-4DB2-BD59-A6C34878D82A}">
                    <a16:rowId xmlns:a16="http://schemas.microsoft.com/office/drawing/2014/main" val="10000"/>
                  </a:ext>
                </a:extLst>
              </a:tr>
              <a:tr h="585536">
                <a:tc>
                  <a:txBody>
                    <a:bodyPr/>
                    <a:lstStyle/>
                    <a:p>
                      <a:pPr algn="ctr"/>
                      <a:r>
                        <a:rPr lang="en-US" sz="2400" b="1" kern="1200" baseline="0" dirty="0" smtClean="0">
                          <a:solidFill>
                            <a:schemeClr val="dk1"/>
                          </a:solidFill>
                          <a:latin typeface="+mn-lt"/>
                          <a:ea typeface="+mn-ea"/>
                          <a:cs typeface="+mn-cs"/>
                        </a:rPr>
                        <a:t>Processor</a:t>
                      </a:r>
                      <a:endParaRPr lang="en-US" sz="2400" b="1" dirty="0"/>
                    </a:p>
                  </a:txBody>
                  <a:tcPr/>
                </a:tc>
                <a:tc>
                  <a:txBody>
                    <a:bodyPr/>
                    <a:lstStyle/>
                    <a:p>
                      <a:pPr algn="ctr"/>
                      <a:r>
                        <a:rPr lang="en-US" sz="2400" b="1" kern="1200" baseline="0" dirty="0" smtClean="0">
                          <a:solidFill>
                            <a:schemeClr val="dk1"/>
                          </a:solidFill>
                          <a:latin typeface="+mn-lt"/>
                          <a:ea typeface="+mn-ea"/>
                          <a:cs typeface="+mn-cs"/>
                        </a:rPr>
                        <a:t>1 GHz x86 processor</a:t>
                      </a:r>
                      <a:endParaRPr lang="en-US" sz="2400" b="1" dirty="0"/>
                    </a:p>
                  </a:txBody>
                  <a:tcPr/>
                </a:tc>
                <a:tc>
                  <a:txBody>
                    <a:bodyPr/>
                    <a:lstStyle/>
                    <a:p>
                      <a:pPr algn="ctr"/>
                      <a:r>
                        <a:rPr lang="en-US" sz="2400" b="1" kern="1200" baseline="0" dirty="0" smtClean="0">
                          <a:solidFill>
                            <a:schemeClr val="dk1"/>
                          </a:solidFill>
                          <a:latin typeface="+mn-lt"/>
                          <a:ea typeface="+mn-ea"/>
                          <a:cs typeface="+mn-cs"/>
                        </a:rPr>
                        <a:t>1 GHz x86 processor</a:t>
                      </a:r>
                      <a:endParaRPr lang="en-US" sz="2400" b="1" dirty="0"/>
                    </a:p>
                  </a:txBody>
                  <a:tcPr/>
                </a:tc>
                <a:extLst>
                  <a:ext uri="{0D108BD9-81ED-4DB2-BD59-A6C34878D82A}">
                    <a16:rowId xmlns:a16="http://schemas.microsoft.com/office/drawing/2014/main" val="10001"/>
                  </a:ext>
                </a:extLst>
              </a:tr>
              <a:tr h="585536">
                <a:tc>
                  <a:txBody>
                    <a:bodyPr/>
                    <a:lstStyle/>
                    <a:p>
                      <a:pPr algn="ctr"/>
                      <a:r>
                        <a:rPr lang="en-US" sz="2400" b="1" kern="1200" baseline="0" dirty="0" smtClean="0">
                          <a:solidFill>
                            <a:schemeClr val="dk1"/>
                          </a:solidFill>
                          <a:latin typeface="+mn-lt"/>
                          <a:ea typeface="+mn-ea"/>
                          <a:cs typeface="+mn-cs"/>
                        </a:rPr>
                        <a:t>Memory (RAM)</a:t>
                      </a:r>
                      <a:endParaRPr lang="en-US" sz="2400" b="1" dirty="0"/>
                    </a:p>
                  </a:txBody>
                  <a:tcPr/>
                </a:tc>
                <a:tc>
                  <a:txBody>
                    <a:bodyPr/>
                    <a:lstStyle/>
                    <a:p>
                      <a:pPr algn="ctr"/>
                      <a:r>
                        <a:rPr lang="en-US" sz="2400" b="1" kern="1200" baseline="0" dirty="0" smtClean="0">
                          <a:solidFill>
                            <a:schemeClr val="dk1"/>
                          </a:solidFill>
                          <a:latin typeface="+mn-lt"/>
                          <a:ea typeface="+mn-ea"/>
                          <a:cs typeface="+mn-cs"/>
                        </a:rPr>
                        <a:t>512MB</a:t>
                      </a:r>
                      <a:endParaRPr lang="en-US" sz="2400" b="1" dirty="0"/>
                    </a:p>
                  </a:txBody>
                  <a:tcPr/>
                </a:tc>
                <a:tc>
                  <a:txBody>
                    <a:bodyPr/>
                    <a:lstStyle/>
                    <a:p>
                      <a:pPr algn="ctr"/>
                      <a:r>
                        <a:rPr lang="en-US" sz="2400" b="1" kern="1200" baseline="0" dirty="0" smtClean="0">
                          <a:solidFill>
                            <a:schemeClr val="dk1"/>
                          </a:solidFill>
                          <a:latin typeface="+mn-lt"/>
                          <a:ea typeface="+mn-ea"/>
                          <a:cs typeface="+mn-cs"/>
                        </a:rPr>
                        <a:t>1GB</a:t>
                      </a:r>
                      <a:endParaRPr lang="en-US" sz="2400" b="1" dirty="0"/>
                    </a:p>
                  </a:txBody>
                  <a:tcPr/>
                </a:tc>
                <a:extLst>
                  <a:ext uri="{0D108BD9-81ED-4DB2-BD59-A6C34878D82A}">
                    <a16:rowId xmlns:a16="http://schemas.microsoft.com/office/drawing/2014/main" val="10002"/>
                  </a:ext>
                </a:extLst>
              </a:tr>
              <a:tr h="585536">
                <a:tc>
                  <a:txBody>
                    <a:bodyPr/>
                    <a:lstStyle/>
                    <a:p>
                      <a:pPr algn="ctr"/>
                      <a:r>
                        <a:rPr lang="en-US" sz="2400" b="1" kern="1200" baseline="0" dirty="0" smtClean="0">
                          <a:solidFill>
                            <a:schemeClr val="dk1"/>
                          </a:solidFill>
                          <a:latin typeface="+mn-lt"/>
                          <a:ea typeface="+mn-ea"/>
                          <a:cs typeface="+mn-cs"/>
                        </a:rPr>
                        <a:t>HDD free space</a:t>
                      </a:r>
                      <a:endParaRPr lang="en-US" sz="2400" b="1" dirty="0"/>
                    </a:p>
                  </a:txBody>
                  <a:tcPr/>
                </a:tc>
                <a:tc>
                  <a:txBody>
                    <a:bodyPr/>
                    <a:lstStyle/>
                    <a:p>
                      <a:pPr algn="ctr"/>
                      <a:r>
                        <a:rPr lang="en-US" sz="2400" b="1" dirty="0" smtClean="0"/>
                        <a:t>16GB</a:t>
                      </a:r>
                      <a:r>
                        <a:rPr lang="en-US" sz="2400" b="1" baseline="0" dirty="0" smtClean="0"/>
                        <a:t>  Free disk space</a:t>
                      </a:r>
                      <a:endParaRPr lang="en-US" sz="2400" b="1" dirty="0"/>
                    </a:p>
                  </a:txBody>
                  <a:tcPr/>
                </a:tc>
                <a:tc>
                  <a:txBody>
                    <a:bodyPr/>
                    <a:lstStyle/>
                    <a:p>
                      <a:pPr algn="ctr"/>
                      <a:r>
                        <a:rPr lang="en-US" sz="2400" b="1" dirty="0" smtClean="0"/>
                        <a:t>20GB</a:t>
                      </a:r>
                      <a:r>
                        <a:rPr lang="en-US" sz="2400" b="1" baseline="0" dirty="0" smtClean="0"/>
                        <a:t> Free disk space</a:t>
                      </a:r>
                      <a:endParaRPr lang="en-US" sz="2400" b="1"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u="sng" dirty="0" smtClean="0"/>
              <a:t>UML diagrams</a:t>
            </a:r>
            <a:r>
              <a:rPr lang="en-US" dirty="0" smtClean="0"/>
              <a:t/>
            </a:r>
            <a:br>
              <a:rPr lang="en-US" dirty="0" smtClean="0"/>
            </a:br>
            <a:r>
              <a:rPr lang="en-US" sz="3600" dirty="0" smtClean="0"/>
              <a:t>Class diagram</a:t>
            </a:r>
            <a:endParaRPr lang="en-US" sz="3600" dirty="0"/>
          </a:p>
        </p:txBody>
      </p:sp>
      <p:pic>
        <p:nvPicPr>
          <p:cNvPr id="4" name="Content Placeholder 3"/>
          <p:cNvPicPr>
            <a:picLocks noGrp="1" noChangeAspect="1"/>
          </p:cNvPicPr>
          <p:nvPr>
            <p:ph idx="1"/>
          </p:nvPr>
        </p:nvPicPr>
        <p:blipFill>
          <a:blip r:embed="rId2"/>
          <a:stretch>
            <a:fillRect/>
          </a:stretch>
        </p:blipFill>
        <p:spPr>
          <a:xfrm>
            <a:off x="1295400" y="1447800"/>
            <a:ext cx="6629400" cy="5181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err="1"/>
              <a:t>U</a:t>
            </a:r>
            <a:r>
              <a:rPr lang="en-US" dirty="0" err="1" smtClean="0"/>
              <a:t>secase</a:t>
            </a:r>
            <a:r>
              <a:rPr lang="en-US" dirty="0" smtClean="0"/>
              <a:t> diagram</a:t>
            </a:r>
            <a:endParaRPr lang="en-US" dirty="0"/>
          </a:p>
        </p:txBody>
      </p:sp>
      <p:pic>
        <p:nvPicPr>
          <p:cNvPr id="6" name="Content Placeholder 5"/>
          <p:cNvPicPr>
            <a:picLocks noGrp="1" noChangeAspect="1"/>
          </p:cNvPicPr>
          <p:nvPr>
            <p:ph idx="1"/>
          </p:nvPr>
        </p:nvPicPr>
        <p:blipFill>
          <a:blip r:embed="rId2"/>
          <a:stretch>
            <a:fillRect/>
          </a:stretch>
        </p:blipFill>
        <p:spPr>
          <a:xfrm>
            <a:off x="1066800" y="1295400"/>
            <a:ext cx="7010400" cy="5257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Activity diagram</a:t>
            </a:r>
            <a:endParaRPr lang="en-US" dirty="0"/>
          </a:p>
        </p:txBody>
      </p:sp>
      <p:pic>
        <p:nvPicPr>
          <p:cNvPr id="4" name="Content Placeholder 3"/>
          <p:cNvPicPr>
            <a:picLocks noGrp="1" noChangeAspect="1"/>
          </p:cNvPicPr>
          <p:nvPr>
            <p:ph idx="1"/>
          </p:nvPr>
        </p:nvPicPr>
        <p:blipFill>
          <a:blip r:embed="rId2"/>
          <a:stretch>
            <a:fillRect/>
          </a:stretch>
        </p:blipFill>
        <p:spPr>
          <a:xfrm>
            <a:off x="914400" y="1143000"/>
            <a:ext cx="7086600" cy="5410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Sequence diagram</a:t>
            </a:r>
            <a:endParaRPr lang="en-US" dirty="0"/>
          </a:p>
        </p:txBody>
      </p:sp>
      <p:pic>
        <p:nvPicPr>
          <p:cNvPr id="4" name="Content Placeholder 3"/>
          <p:cNvPicPr>
            <a:picLocks noGrp="1" noChangeAspect="1"/>
          </p:cNvPicPr>
          <p:nvPr>
            <p:ph idx="1"/>
          </p:nvPr>
        </p:nvPicPr>
        <p:blipFill>
          <a:blip r:embed="rId2"/>
          <a:stretch>
            <a:fillRect/>
          </a:stretch>
        </p:blipFill>
        <p:spPr>
          <a:xfrm>
            <a:off x="838200" y="1143000"/>
            <a:ext cx="7467599" cy="54102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152400"/>
            <a:ext cx="9144000" cy="7162800"/>
          </a:xfrm>
          <a:prstGeom prst="rect">
            <a:avLst/>
          </a:prstGeom>
        </p:spPr>
      </p:pic>
    </p:spTree>
    <p:extLst>
      <p:ext uri="{BB962C8B-B14F-4D97-AF65-F5344CB8AC3E}">
        <p14:creationId xmlns:p14="http://schemas.microsoft.com/office/powerpoint/2010/main" val="6512097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81000"/>
            <a:ext cx="9144000" cy="7620000"/>
          </a:xfrm>
          <a:prstGeom prst="rect">
            <a:avLst/>
          </a:prstGeom>
        </p:spPr>
      </p:pic>
    </p:spTree>
    <p:extLst>
      <p:ext uri="{BB962C8B-B14F-4D97-AF65-F5344CB8AC3E}">
        <p14:creationId xmlns:p14="http://schemas.microsoft.com/office/powerpoint/2010/main" val="3460700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81000"/>
            <a:ext cx="9144000" cy="7620000"/>
          </a:xfrm>
          <a:prstGeom prst="rect">
            <a:avLst/>
          </a:prstGeom>
        </p:spPr>
      </p:pic>
    </p:spTree>
    <p:extLst>
      <p:ext uri="{BB962C8B-B14F-4D97-AF65-F5344CB8AC3E}">
        <p14:creationId xmlns:p14="http://schemas.microsoft.com/office/powerpoint/2010/main" val="34518557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81000"/>
            <a:ext cx="9144000" cy="7239000"/>
          </a:xfrm>
          <a:prstGeom prst="rect">
            <a:avLst/>
          </a:prstGeom>
        </p:spPr>
      </p:pic>
    </p:spTree>
    <p:extLst>
      <p:ext uri="{BB962C8B-B14F-4D97-AF65-F5344CB8AC3E}">
        <p14:creationId xmlns:p14="http://schemas.microsoft.com/office/powerpoint/2010/main" val="547163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96962"/>
          </a:xfrm>
        </p:spPr>
        <p:txBody>
          <a:bodyPr/>
          <a:lstStyle/>
          <a:p>
            <a:r>
              <a:rPr lang="en-US" b="1" dirty="0" smtClean="0"/>
              <a:t>Index</a:t>
            </a:r>
            <a:endParaRPr lang="en-US" b="1" dirty="0"/>
          </a:p>
        </p:txBody>
      </p:sp>
      <p:sp>
        <p:nvSpPr>
          <p:cNvPr id="3" name="Content Placeholder 2"/>
          <p:cNvSpPr>
            <a:spLocks noGrp="1"/>
          </p:cNvSpPr>
          <p:nvPr>
            <p:ph idx="1"/>
          </p:nvPr>
        </p:nvSpPr>
        <p:spPr>
          <a:xfrm>
            <a:off x="457200" y="1143000"/>
            <a:ext cx="8229600" cy="5562600"/>
          </a:xfrm>
        </p:spPr>
        <p:txBody>
          <a:bodyPr/>
          <a:lstStyle/>
          <a:p>
            <a:r>
              <a:rPr lang="en-US" dirty="0" smtClean="0"/>
              <a:t>Abstract</a:t>
            </a:r>
          </a:p>
          <a:p>
            <a:r>
              <a:rPr lang="en-US" dirty="0" smtClean="0"/>
              <a:t>Modules</a:t>
            </a:r>
          </a:p>
          <a:p>
            <a:r>
              <a:rPr lang="en-US" dirty="0" smtClean="0"/>
              <a:t>Database Design</a:t>
            </a:r>
          </a:p>
          <a:p>
            <a:r>
              <a:rPr lang="en-US" dirty="0" smtClean="0"/>
              <a:t>Software &amp; Hardware Requirements</a:t>
            </a:r>
          </a:p>
          <a:p>
            <a:pPr marL="0" indent="0">
              <a:buNone/>
            </a:pPr>
            <a:r>
              <a:rPr lang="en-US" dirty="0" smtClean="0"/>
              <a:t>UML Diagrams</a:t>
            </a:r>
          </a:p>
          <a:p>
            <a:pPr lvl="1">
              <a:buFont typeface="Arial" pitchFamily="34" charset="0"/>
              <a:buChar char="•"/>
            </a:pPr>
            <a:r>
              <a:rPr lang="en-US" dirty="0" smtClean="0"/>
              <a:t>Class diagram</a:t>
            </a:r>
          </a:p>
          <a:p>
            <a:pPr lvl="1">
              <a:buFont typeface="Arial" pitchFamily="34" charset="0"/>
              <a:buChar char="•"/>
            </a:pPr>
            <a:r>
              <a:rPr lang="en-US" dirty="0" smtClean="0"/>
              <a:t>Usecase diagram</a:t>
            </a:r>
          </a:p>
          <a:p>
            <a:pPr lvl="1">
              <a:buFont typeface="Arial" pitchFamily="34" charset="0"/>
              <a:buChar char="•"/>
            </a:pPr>
            <a:r>
              <a:rPr lang="en-US" dirty="0" smtClean="0"/>
              <a:t>Activity diagram</a:t>
            </a:r>
          </a:p>
          <a:p>
            <a:pPr lvl="1">
              <a:buFont typeface="Arial" pitchFamily="34" charset="0"/>
              <a:buChar char="•"/>
            </a:pPr>
            <a:r>
              <a:rPr lang="en-US" dirty="0" smtClean="0"/>
              <a:t>Sequence diagram</a:t>
            </a:r>
          </a:p>
          <a:p>
            <a:pPr lvl="1">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81000"/>
            <a:ext cx="9144000" cy="7620000"/>
          </a:xfrm>
          <a:prstGeom prst="rect">
            <a:avLst/>
          </a:prstGeom>
        </p:spPr>
      </p:pic>
    </p:spTree>
    <p:extLst>
      <p:ext uri="{BB962C8B-B14F-4D97-AF65-F5344CB8AC3E}">
        <p14:creationId xmlns:p14="http://schemas.microsoft.com/office/powerpoint/2010/main" val="479680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76200"/>
            <a:ext cx="9144000" cy="6934200"/>
          </a:xfrm>
          <a:prstGeom prst="rect">
            <a:avLst/>
          </a:prstGeom>
        </p:spPr>
      </p:pic>
    </p:spTree>
    <p:extLst>
      <p:ext uri="{BB962C8B-B14F-4D97-AF65-F5344CB8AC3E}">
        <p14:creationId xmlns:p14="http://schemas.microsoft.com/office/powerpoint/2010/main" val="11526337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81000"/>
            <a:ext cx="9144000" cy="7620000"/>
          </a:xfrm>
          <a:prstGeom prst="rect">
            <a:avLst/>
          </a:prstGeom>
        </p:spPr>
      </p:pic>
    </p:spTree>
    <p:extLst>
      <p:ext uri="{BB962C8B-B14F-4D97-AF65-F5344CB8AC3E}">
        <p14:creationId xmlns:p14="http://schemas.microsoft.com/office/powerpoint/2010/main" val="2294208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7071381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76200"/>
            <a:ext cx="9144000" cy="6934200"/>
          </a:xfrm>
          <a:prstGeom prst="rect">
            <a:avLst/>
          </a:prstGeom>
        </p:spPr>
      </p:pic>
    </p:spTree>
    <p:extLst>
      <p:ext uri="{BB962C8B-B14F-4D97-AF65-F5344CB8AC3E}">
        <p14:creationId xmlns:p14="http://schemas.microsoft.com/office/powerpoint/2010/main" val="23116342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200" y="-76200"/>
            <a:ext cx="9220200" cy="6858000"/>
          </a:xfrm>
          <a:prstGeom prst="rect">
            <a:avLst/>
          </a:prstGeom>
        </p:spPr>
      </p:pic>
    </p:spTree>
    <p:extLst>
      <p:ext uri="{BB962C8B-B14F-4D97-AF65-F5344CB8AC3E}">
        <p14:creationId xmlns:p14="http://schemas.microsoft.com/office/powerpoint/2010/main" val="42313636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81000"/>
            <a:ext cx="9144000" cy="7620000"/>
          </a:xfrm>
          <a:prstGeom prst="rect">
            <a:avLst/>
          </a:prstGeom>
        </p:spPr>
      </p:pic>
    </p:spTree>
    <p:extLst>
      <p:ext uri="{BB962C8B-B14F-4D97-AF65-F5344CB8AC3E}">
        <p14:creationId xmlns:p14="http://schemas.microsoft.com/office/powerpoint/2010/main" val="3037641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81000"/>
            <a:ext cx="9144000" cy="7620000"/>
          </a:xfrm>
          <a:prstGeom prst="rect">
            <a:avLst/>
          </a:prstGeom>
        </p:spPr>
      </p:pic>
    </p:spTree>
    <p:extLst>
      <p:ext uri="{BB962C8B-B14F-4D97-AF65-F5344CB8AC3E}">
        <p14:creationId xmlns:p14="http://schemas.microsoft.com/office/powerpoint/2010/main" val="1025832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76200"/>
            <a:ext cx="9296400" cy="7086600"/>
          </a:xfrm>
          <a:prstGeom prst="rect">
            <a:avLst/>
          </a:prstGeom>
        </p:spPr>
      </p:pic>
    </p:spTree>
    <p:extLst>
      <p:ext uri="{BB962C8B-B14F-4D97-AF65-F5344CB8AC3E}">
        <p14:creationId xmlns:p14="http://schemas.microsoft.com/office/powerpoint/2010/main" val="632216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81000"/>
            <a:ext cx="9144000" cy="7086600"/>
          </a:xfrm>
          <a:prstGeom prst="rect">
            <a:avLst/>
          </a:prstGeom>
        </p:spPr>
      </p:pic>
    </p:spTree>
    <p:extLst>
      <p:ext uri="{BB962C8B-B14F-4D97-AF65-F5344CB8AC3E}">
        <p14:creationId xmlns:p14="http://schemas.microsoft.com/office/powerpoint/2010/main" val="3317672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b="1" dirty="0" smtClean="0"/>
              <a:t>Abstract</a:t>
            </a:r>
            <a:endParaRPr lang="en-US" sz="3600" b="1" dirty="0"/>
          </a:p>
        </p:txBody>
      </p:sp>
      <p:sp>
        <p:nvSpPr>
          <p:cNvPr id="3" name="Content Placeholder 2"/>
          <p:cNvSpPr>
            <a:spLocks noGrp="1"/>
          </p:cNvSpPr>
          <p:nvPr>
            <p:ph idx="1"/>
          </p:nvPr>
        </p:nvSpPr>
        <p:spPr>
          <a:xfrm>
            <a:off x="457200" y="914400"/>
            <a:ext cx="8229600" cy="4876800"/>
          </a:xfrm>
        </p:spPr>
        <p:txBody>
          <a:bodyPr>
            <a:noAutofit/>
          </a:bodyPr>
          <a:lstStyle/>
          <a:p>
            <a:pPr algn="ctr">
              <a:buNone/>
            </a:pPr>
            <a:endParaRPr lang="en-US" b="1" dirty="0"/>
          </a:p>
          <a:p>
            <a:pPr algn="ctr">
              <a:buNone/>
            </a:pPr>
            <a:r>
              <a:rPr lang="en-US" b="1" dirty="0" smtClean="0"/>
              <a:t>ONLINE SHOPPING</a:t>
            </a:r>
          </a:p>
          <a:p>
            <a:pPr algn="just">
              <a:buNone/>
            </a:pPr>
            <a:r>
              <a:rPr lang="en-US" sz="1800" b="1" dirty="0"/>
              <a:t> </a:t>
            </a:r>
            <a:endParaRPr lang="en-US" sz="1800" dirty="0"/>
          </a:p>
          <a:p>
            <a:pPr algn="just">
              <a:buNone/>
            </a:pPr>
            <a:r>
              <a:rPr lang="en-US" sz="2000" dirty="0" smtClean="0"/>
              <a:t>      This </a:t>
            </a:r>
            <a:r>
              <a:rPr lang="en-US" sz="2000" dirty="0"/>
              <a:t>system helps in buying </a:t>
            </a:r>
            <a:r>
              <a:rPr lang="en-US" sz="2000" dirty="0" smtClean="0"/>
              <a:t>used goods or products </a:t>
            </a:r>
            <a:r>
              <a:rPr lang="en-US" sz="2000" dirty="0"/>
              <a:t>online by </a:t>
            </a:r>
            <a:r>
              <a:rPr lang="en-US" sz="2000" dirty="0" smtClean="0"/>
              <a:t>choosing the </a:t>
            </a:r>
            <a:r>
              <a:rPr lang="en-US" sz="2000" dirty="0"/>
              <a:t>listed products from  website. In day to day life, we will need to buy lots of goods or products from a shop. It may </a:t>
            </a:r>
            <a:r>
              <a:rPr lang="en-US" sz="2000" dirty="0" smtClean="0"/>
              <a:t>electronic </a:t>
            </a:r>
            <a:r>
              <a:rPr lang="en-US" sz="2000" dirty="0"/>
              <a:t>items, house hold items etc. Now a days, it is really hard to get some time to go out and get them by ourselves due to busy life </a:t>
            </a:r>
            <a:r>
              <a:rPr lang="en-US" sz="2000" dirty="0" smtClean="0"/>
              <a:t>styles </a:t>
            </a:r>
            <a:r>
              <a:rPr lang="en-US" sz="2000" dirty="0"/>
              <a:t>or lots of works. In order to solve this, </a:t>
            </a:r>
            <a:r>
              <a:rPr lang="en-US" sz="2000" dirty="0" smtClean="0"/>
              <a:t>B2C , E-Commerce </a:t>
            </a:r>
            <a:r>
              <a:rPr lang="en-US" sz="2000" dirty="0"/>
              <a:t>websites have been started. Using these websites, we can buy goods or products online just by visiting the website and ordering the item online by making payments </a:t>
            </a:r>
            <a:r>
              <a:rPr lang="en-US" sz="2000" dirty="0" smtClean="0"/>
              <a:t>online</a:t>
            </a:r>
          </a:p>
          <a:p>
            <a:pPr algn="just">
              <a:buNone/>
            </a:pPr>
            <a:endParaRPr lang="en-US" sz="1800" dirty="0"/>
          </a:p>
          <a:p>
            <a:pPr algn="just"/>
            <a:endParaRPr lang="en-US"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81000"/>
            <a:ext cx="9144000" cy="7620000"/>
          </a:xfrm>
          <a:prstGeom prst="rect">
            <a:avLst/>
          </a:prstGeom>
        </p:spPr>
      </p:pic>
    </p:spTree>
    <p:extLst>
      <p:ext uri="{BB962C8B-B14F-4D97-AF65-F5344CB8AC3E}">
        <p14:creationId xmlns:p14="http://schemas.microsoft.com/office/powerpoint/2010/main" val="4003953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rot="20602270">
            <a:off x="2403333" y="2329196"/>
            <a:ext cx="5905783" cy="1905000"/>
          </a:xfrm>
        </p:spPr>
        <p:txBody>
          <a:bodyPr/>
          <a:lstStyle/>
          <a:p>
            <a:pPr>
              <a:buNone/>
            </a:pPr>
            <a:r>
              <a:rPr lang="en-US" sz="7200" b="1" i="1" dirty="0" smtClean="0"/>
              <a:t>Thank You</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a:t>Abstract</a:t>
            </a:r>
            <a:endParaRPr lang="en-US" sz="4000" dirty="0"/>
          </a:p>
        </p:txBody>
      </p:sp>
      <p:sp>
        <p:nvSpPr>
          <p:cNvPr id="3" name="Content Placeholder 2"/>
          <p:cNvSpPr>
            <a:spLocks noGrp="1"/>
          </p:cNvSpPr>
          <p:nvPr>
            <p:ph idx="1"/>
          </p:nvPr>
        </p:nvSpPr>
        <p:spPr>
          <a:xfrm>
            <a:off x="457200" y="1219200"/>
            <a:ext cx="8229600" cy="5334000"/>
          </a:xfrm>
        </p:spPr>
        <p:txBody>
          <a:bodyPr>
            <a:normAutofit/>
          </a:bodyPr>
          <a:lstStyle/>
          <a:p>
            <a:pPr algn="just">
              <a:buNone/>
            </a:pPr>
            <a:endParaRPr lang="en-US" sz="2000" b="1" dirty="0" smtClean="0"/>
          </a:p>
          <a:p>
            <a:pPr algn="just">
              <a:buNone/>
            </a:pPr>
            <a:r>
              <a:rPr lang="en-US" sz="2000" b="1" dirty="0"/>
              <a:t>EXISTING SYSTEM:</a:t>
            </a:r>
            <a:endParaRPr lang="en-US" sz="2000" dirty="0"/>
          </a:p>
          <a:p>
            <a:pPr algn="just">
              <a:buNone/>
            </a:pPr>
            <a:r>
              <a:rPr lang="en-US" sz="2000" dirty="0"/>
              <a:t>       This existing system of buying goods has several disadvantages. It requires lots of time to travel to the particular shop to buy the goods. If user want to buy a new branded products we need more money. Also there are expenses for travelling from house to shop. More over the shop from where we would like to buy some thing may not be open 24*7*365. Hence we have to adjust our time with the shopkeeper’s time or vendor’s </a:t>
            </a:r>
            <a:r>
              <a:rPr lang="en-US" sz="2000" dirty="0" smtClean="0"/>
              <a:t>time.</a:t>
            </a:r>
            <a:endParaRPr lang="en-US" sz="2000" b="1" dirty="0" smtClean="0"/>
          </a:p>
          <a:p>
            <a:pPr algn="just">
              <a:buNone/>
            </a:pPr>
            <a:endParaRPr lang="en-US" sz="2000" b="1" dirty="0" smtClean="0"/>
          </a:p>
          <a:p>
            <a:pPr algn="just">
              <a:buNone/>
            </a:pPr>
            <a:r>
              <a:rPr lang="en-US" sz="2000" b="1" dirty="0" smtClean="0"/>
              <a:t>PROPOSED </a:t>
            </a:r>
            <a:r>
              <a:rPr lang="en-US" sz="2000" b="1" dirty="0"/>
              <a:t>SYSTEM:</a:t>
            </a:r>
            <a:endParaRPr lang="en-US" sz="2000" dirty="0"/>
          </a:p>
          <a:p>
            <a:pPr algn="just">
              <a:buNone/>
            </a:pPr>
            <a:r>
              <a:rPr lang="en-US" sz="2000" dirty="0"/>
              <a:t>      </a:t>
            </a:r>
            <a:r>
              <a:rPr lang="en-US" sz="2000" dirty="0" smtClean="0"/>
              <a:t>The </a:t>
            </a:r>
            <a:r>
              <a:rPr lang="en-US" sz="2000" dirty="0"/>
              <a:t>proposed system helps in building a website to </a:t>
            </a:r>
            <a:r>
              <a:rPr lang="en-US" sz="2000" dirty="0" smtClean="0"/>
              <a:t>buy products </a:t>
            </a:r>
            <a:r>
              <a:rPr lang="en-US" sz="2000" dirty="0"/>
              <a:t>or goods </a:t>
            </a:r>
            <a:r>
              <a:rPr lang="en-US" sz="2000" dirty="0" smtClean="0"/>
              <a:t>online. </a:t>
            </a:r>
            <a:r>
              <a:rPr lang="en-US" sz="2000" dirty="0"/>
              <a:t>Purchasing of Branded </a:t>
            </a:r>
            <a:r>
              <a:rPr lang="en-US" sz="2000" dirty="0" smtClean="0"/>
              <a:t>products </a:t>
            </a:r>
            <a:r>
              <a:rPr lang="en-US" sz="2000" dirty="0"/>
              <a:t>with low cost price in online, user can choose different products based on categories like </a:t>
            </a:r>
            <a:r>
              <a:rPr lang="en-US" sz="2000" dirty="0" smtClean="0"/>
              <a:t>Brands etc</a:t>
            </a:r>
            <a:r>
              <a:rPr lang="en-US" sz="2000" dirty="0"/>
              <a:t>. online payments , </a:t>
            </a:r>
            <a:r>
              <a:rPr lang="en-US" sz="2000" dirty="0" smtClean="0"/>
              <a:t>delivery </a:t>
            </a:r>
            <a:r>
              <a:rPr lang="en-US" sz="2000" dirty="0"/>
              <a:t>services and hence covering the disadvantages of the existing system and making the </a:t>
            </a:r>
            <a:r>
              <a:rPr lang="en-US" sz="2000" dirty="0" smtClean="0"/>
              <a:t>buying </a:t>
            </a:r>
            <a:r>
              <a:rPr lang="en-US" sz="2000" dirty="0"/>
              <a:t>is easier. </a:t>
            </a:r>
          </a:p>
          <a:p>
            <a:pPr marL="0" indent="0">
              <a:buNone/>
            </a:pPr>
            <a:endParaRPr lang="en-US" sz="2000" dirty="0"/>
          </a:p>
        </p:txBody>
      </p:sp>
    </p:spTree>
    <p:extLst>
      <p:ext uri="{BB962C8B-B14F-4D97-AF65-F5344CB8AC3E}">
        <p14:creationId xmlns:p14="http://schemas.microsoft.com/office/powerpoint/2010/main" val="329845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Login</a:t>
            </a:r>
          </a:p>
          <a:p>
            <a:r>
              <a:rPr lang="en-US" dirty="0" smtClean="0"/>
              <a:t>Categories</a:t>
            </a:r>
          </a:p>
          <a:p>
            <a:r>
              <a:rPr lang="en-US" dirty="0" smtClean="0"/>
              <a:t>Payments</a:t>
            </a:r>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13034573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698500"/>
          </a:xfrm>
        </p:spPr>
        <p:txBody>
          <a:bodyPr>
            <a:normAutofit fontScale="90000"/>
          </a:bodyPr>
          <a:lstStyle/>
          <a:p>
            <a:r>
              <a:rPr lang="en-US" sz="4000" b="1" dirty="0" smtClean="0"/>
              <a:t/>
            </a:r>
            <a:br>
              <a:rPr lang="en-US" sz="4000" b="1" dirty="0" smtClean="0"/>
            </a:br>
            <a:r>
              <a:rPr lang="en-US" sz="4000" b="1" dirty="0" smtClean="0"/>
              <a:t>Database Design</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5410200"/>
          </a:xfrm>
        </p:spPr>
        <p:txBody>
          <a:bodyPr/>
          <a:lstStyle/>
          <a:p>
            <a:pPr>
              <a:buNone/>
            </a:pPr>
            <a:r>
              <a:rPr lang="en-US" b="1" u="sng" dirty="0" smtClean="0"/>
              <a:t>TABLES:</a:t>
            </a:r>
          </a:p>
          <a:p>
            <a:pPr algn="ctr">
              <a:buNone/>
            </a:pPr>
            <a:r>
              <a:rPr lang="en-US" b="1" dirty="0" smtClean="0"/>
              <a:t> login</a:t>
            </a:r>
          </a:p>
          <a:p>
            <a:pPr algn="ctr">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1881478820"/>
              </p:ext>
            </p:extLst>
          </p:nvPr>
        </p:nvGraphicFramePr>
        <p:xfrm>
          <a:off x="914398" y="2407920"/>
          <a:ext cx="7391401" cy="1097280"/>
        </p:xfrm>
        <a:graphic>
          <a:graphicData uri="http://schemas.openxmlformats.org/drawingml/2006/table">
            <a:tbl>
              <a:tblPr firstRow="1" bandRow="1">
                <a:tableStyleId>{5C22544A-7EE6-4342-B048-85BDC9FD1C3A}</a:tableStyleId>
              </a:tblPr>
              <a:tblGrid>
                <a:gridCol w="1570673">
                  <a:extLst>
                    <a:ext uri="{9D8B030D-6E8A-4147-A177-3AD203B41FA5}">
                      <a16:colId xmlns:a16="http://schemas.microsoft.com/office/drawing/2014/main" val="20000"/>
                    </a:ext>
                  </a:extLst>
                </a:gridCol>
                <a:gridCol w="2864168">
                  <a:extLst>
                    <a:ext uri="{9D8B030D-6E8A-4147-A177-3AD203B41FA5}">
                      <a16:colId xmlns:a16="http://schemas.microsoft.com/office/drawing/2014/main" val="20001"/>
                    </a:ext>
                  </a:extLst>
                </a:gridCol>
                <a:gridCol w="2956560">
                  <a:extLst>
                    <a:ext uri="{9D8B030D-6E8A-4147-A177-3AD203B41FA5}">
                      <a16:colId xmlns:a16="http://schemas.microsoft.com/office/drawing/2014/main" val="20002"/>
                    </a:ext>
                  </a:extLst>
                </a:gridCol>
              </a:tblGrid>
              <a:tr h="231536">
                <a:tc>
                  <a:txBody>
                    <a:bodyPr/>
                    <a:lstStyle/>
                    <a:p>
                      <a:pPr algn="ctr"/>
                      <a:r>
                        <a:rPr lang="en-US" dirty="0" smtClean="0"/>
                        <a:t>SNO</a:t>
                      </a:r>
                      <a:endParaRPr lang="en-US" dirty="0"/>
                    </a:p>
                  </a:txBody>
                  <a:tcPr/>
                </a:tc>
                <a:tc>
                  <a:txBody>
                    <a:bodyPr/>
                    <a:lstStyle/>
                    <a:p>
                      <a:pPr algn="ctr"/>
                      <a:r>
                        <a:rPr lang="en-US" dirty="0" smtClean="0"/>
                        <a:t>NAME</a:t>
                      </a:r>
                      <a:endParaRPr lang="en-US" dirty="0"/>
                    </a:p>
                  </a:txBody>
                  <a:tcPr/>
                </a:tc>
                <a:tc>
                  <a:txBody>
                    <a:bodyPr/>
                    <a:lstStyle/>
                    <a:p>
                      <a:pPr algn="ctr"/>
                      <a:r>
                        <a:rPr lang="en-US" dirty="0" smtClean="0"/>
                        <a:t>TYPE</a:t>
                      </a:r>
                      <a:endParaRPr lang="en-US" dirty="0"/>
                    </a:p>
                  </a:txBody>
                  <a:tcPr/>
                </a:tc>
                <a:extLst>
                  <a:ext uri="{0D108BD9-81ED-4DB2-BD59-A6C34878D82A}">
                    <a16:rowId xmlns:a16="http://schemas.microsoft.com/office/drawing/2014/main" val="10000"/>
                  </a:ext>
                </a:extLst>
              </a:tr>
              <a:tr h="234752">
                <a:tc>
                  <a:txBody>
                    <a:bodyPr/>
                    <a:lstStyle/>
                    <a:p>
                      <a:pPr algn="ctr"/>
                      <a:r>
                        <a:rPr lang="en-US" b="1" dirty="0" smtClean="0"/>
                        <a:t>1</a:t>
                      </a:r>
                      <a:endParaRPr lang="en-US" b="1" dirty="0"/>
                    </a:p>
                  </a:txBody>
                  <a:tcPr/>
                </a:tc>
                <a:tc>
                  <a:txBody>
                    <a:bodyPr/>
                    <a:lstStyle/>
                    <a:p>
                      <a:pPr algn="ctr"/>
                      <a:r>
                        <a:rPr lang="en-US" b="1" dirty="0" smtClean="0"/>
                        <a:t>email</a:t>
                      </a:r>
                      <a:endParaRPr lang="en-US" b="1" dirty="0"/>
                    </a:p>
                  </a:txBody>
                  <a:tcPr/>
                </a:tc>
                <a:tc>
                  <a:txBody>
                    <a:bodyPr/>
                    <a:lstStyle/>
                    <a:p>
                      <a:pPr algn="ctr"/>
                      <a:r>
                        <a:rPr lang="en-US" b="1" dirty="0" smtClean="0"/>
                        <a:t>varchar</a:t>
                      </a:r>
                      <a:endParaRPr lang="en-US" b="1" dirty="0"/>
                    </a:p>
                  </a:txBody>
                  <a:tcPr/>
                </a:tc>
                <a:extLst>
                  <a:ext uri="{0D108BD9-81ED-4DB2-BD59-A6C34878D82A}">
                    <a16:rowId xmlns:a16="http://schemas.microsoft.com/office/drawing/2014/main" val="10001"/>
                  </a:ext>
                </a:extLst>
              </a:tr>
              <a:tr h="234752">
                <a:tc>
                  <a:txBody>
                    <a:bodyPr/>
                    <a:lstStyle/>
                    <a:p>
                      <a:pPr algn="ctr"/>
                      <a:r>
                        <a:rPr lang="en-US" b="1" dirty="0" smtClean="0"/>
                        <a:t>2</a:t>
                      </a:r>
                      <a:endParaRPr lang="en-US" b="1" dirty="0"/>
                    </a:p>
                  </a:txBody>
                  <a:tcPr/>
                </a:tc>
                <a:tc>
                  <a:txBody>
                    <a:bodyPr/>
                    <a:lstStyle/>
                    <a:p>
                      <a:pPr algn="ctr"/>
                      <a:r>
                        <a:rPr lang="en-US" b="1" dirty="0" smtClean="0"/>
                        <a:t>password</a:t>
                      </a:r>
                      <a:endParaRPr lang="en-US" b="1" dirty="0"/>
                    </a:p>
                  </a:txBody>
                  <a:tcPr/>
                </a:tc>
                <a:tc>
                  <a:txBody>
                    <a:bodyPr/>
                    <a:lstStyle/>
                    <a:p>
                      <a:pPr algn="ctr"/>
                      <a:r>
                        <a:rPr lang="en-US" b="1" dirty="0" smtClean="0"/>
                        <a:t>varchar</a:t>
                      </a:r>
                      <a:endParaRPr lang="en-US" b="1" dirty="0"/>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83392"/>
              </p:ext>
            </p:extLst>
          </p:nvPr>
        </p:nvGraphicFramePr>
        <p:xfrm>
          <a:off x="914398" y="4693920"/>
          <a:ext cx="7543801" cy="1554480"/>
        </p:xfrm>
        <a:graphic>
          <a:graphicData uri="http://schemas.openxmlformats.org/drawingml/2006/table">
            <a:tbl>
              <a:tblPr firstRow="1" bandRow="1">
                <a:tableStyleId>{5C22544A-7EE6-4342-B048-85BDC9FD1C3A}</a:tableStyleId>
              </a:tblPr>
              <a:tblGrid>
                <a:gridCol w="1603058">
                  <a:extLst>
                    <a:ext uri="{9D8B030D-6E8A-4147-A177-3AD203B41FA5}">
                      <a16:colId xmlns:a16="http://schemas.microsoft.com/office/drawing/2014/main" val="20000"/>
                    </a:ext>
                  </a:extLst>
                </a:gridCol>
                <a:gridCol w="2923223">
                  <a:extLst>
                    <a:ext uri="{9D8B030D-6E8A-4147-A177-3AD203B41FA5}">
                      <a16:colId xmlns:a16="http://schemas.microsoft.com/office/drawing/2014/main" val="20001"/>
                    </a:ext>
                  </a:extLst>
                </a:gridCol>
                <a:gridCol w="3017520">
                  <a:extLst>
                    <a:ext uri="{9D8B030D-6E8A-4147-A177-3AD203B41FA5}">
                      <a16:colId xmlns:a16="http://schemas.microsoft.com/office/drawing/2014/main" val="20002"/>
                    </a:ext>
                  </a:extLst>
                </a:gridCol>
              </a:tblGrid>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t>SNO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t>NAME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t>TYPE</a:t>
                      </a:r>
                    </a:p>
                  </a:txBody>
                  <a:tcPr/>
                </a:tc>
                <a:extLst>
                  <a:ext uri="{0D108BD9-81ED-4DB2-BD59-A6C34878D82A}">
                    <a16:rowId xmlns:a16="http://schemas.microsoft.com/office/drawing/2014/main" val="10000"/>
                  </a:ext>
                </a:extLst>
              </a:tr>
              <a:tr h="234752">
                <a:tc>
                  <a:txBody>
                    <a:bodyPr/>
                    <a:lstStyle/>
                    <a:p>
                      <a:pPr algn="ctr"/>
                      <a:r>
                        <a:rPr lang="en-US" b="1" dirty="0" smtClean="0"/>
                        <a:t>1</a:t>
                      </a:r>
                      <a:endParaRPr lang="en-US" b="1" dirty="0"/>
                    </a:p>
                  </a:txBody>
                  <a:tcPr/>
                </a:tc>
                <a:tc>
                  <a:txBody>
                    <a:bodyPr/>
                    <a:lstStyle/>
                    <a:p>
                      <a:pPr algn="ctr"/>
                      <a:r>
                        <a:rPr lang="en-US" b="1" dirty="0" err="1" smtClean="0"/>
                        <a:t>Customer_id</a:t>
                      </a:r>
                      <a:endParaRPr lang="en-US" b="1" dirty="0"/>
                    </a:p>
                  </a:txBody>
                  <a:tcPr/>
                </a:tc>
                <a:tc>
                  <a:txBody>
                    <a:bodyPr/>
                    <a:lstStyle/>
                    <a:p>
                      <a:pPr algn="ctr"/>
                      <a:r>
                        <a:rPr lang="en-US" b="1" dirty="0" smtClean="0"/>
                        <a:t>Primary key</a:t>
                      </a:r>
                      <a:endParaRPr lang="en-US" b="1" dirty="0"/>
                    </a:p>
                  </a:txBody>
                  <a:tcPr/>
                </a:tc>
                <a:extLst>
                  <a:ext uri="{0D108BD9-81ED-4DB2-BD59-A6C34878D82A}">
                    <a16:rowId xmlns:a16="http://schemas.microsoft.com/office/drawing/2014/main" val="10001"/>
                  </a:ext>
                </a:extLst>
              </a:tr>
              <a:tr h="234752">
                <a:tc>
                  <a:txBody>
                    <a:bodyPr/>
                    <a:lstStyle/>
                    <a:p>
                      <a:pPr algn="ctr"/>
                      <a:r>
                        <a:rPr lang="en-US" b="1" dirty="0" smtClean="0"/>
                        <a:t>2</a:t>
                      </a:r>
                      <a:endParaRPr lang="en-US" b="1" dirty="0"/>
                    </a:p>
                  </a:txBody>
                  <a:tcPr/>
                </a:tc>
                <a:tc>
                  <a:txBody>
                    <a:bodyPr/>
                    <a:lstStyle/>
                    <a:p>
                      <a:pPr algn="ctr"/>
                      <a:r>
                        <a:rPr lang="en-US" b="1" dirty="0" err="1" smtClean="0"/>
                        <a:t>Customer_ip</a:t>
                      </a:r>
                      <a:endParaRPr lang="en-US" b="1" dirty="0"/>
                    </a:p>
                  </a:txBody>
                  <a:tcPr/>
                </a:tc>
                <a:tc>
                  <a:txBody>
                    <a:bodyPr/>
                    <a:lstStyle/>
                    <a:p>
                      <a:pPr algn="ctr"/>
                      <a:r>
                        <a:rPr lang="en-US" b="1" dirty="0" smtClean="0"/>
                        <a:t>varchar</a:t>
                      </a:r>
                      <a:endParaRPr lang="en-US" b="1" dirty="0"/>
                    </a:p>
                  </a:txBody>
                  <a:tcPr/>
                </a:tc>
                <a:extLst>
                  <a:ext uri="{0D108BD9-81ED-4DB2-BD59-A6C34878D82A}">
                    <a16:rowId xmlns:a16="http://schemas.microsoft.com/office/drawing/2014/main" val="10002"/>
                  </a:ext>
                </a:extLst>
              </a:tr>
              <a:tr h="234752">
                <a:tc>
                  <a:txBody>
                    <a:bodyPr/>
                    <a:lstStyle/>
                    <a:p>
                      <a:pPr algn="ctr"/>
                      <a:r>
                        <a:rPr lang="en-US" b="1" dirty="0" smtClean="0"/>
                        <a:t>3</a:t>
                      </a:r>
                      <a:endParaRPr lang="en-US" b="1" dirty="0"/>
                    </a:p>
                  </a:txBody>
                  <a:tcPr/>
                </a:tc>
                <a:tc>
                  <a:txBody>
                    <a:bodyPr/>
                    <a:lstStyle/>
                    <a:p>
                      <a:pPr algn="ctr"/>
                      <a:r>
                        <a:rPr lang="en-US" b="1" dirty="0" err="1" smtClean="0"/>
                        <a:t>Customer_name</a:t>
                      </a:r>
                      <a:endParaRPr lang="en-US" b="1" dirty="0"/>
                    </a:p>
                  </a:txBody>
                  <a:tcPr/>
                </a:tc>
                <a:tc>
                  <a:txBody>
                    <a:bodyPr/>
                    <a:lstStyle/>
                    <a:p>
                      <a:pPr algn="ctr"/>
                      <a:r>
                        <a:rPr lang="en-US" b="1" dirty="0" smtClean="0"/>
                        <a:t>text</a:t>
                      </a:r>
                      <a:endParaRPr lang="en-US" b="1" dirty="0"/>
                    </a:p>
                  </a:txBody>
                  <a:tcPr/>
                </a:tc>
                <a:extLst>
                  <a:ext uri="{0D108BD9-81ED-4DB2-BD59-A6C34878D82A}">
                    <a16:rowId xmlns:a16="http://schemas.microsoft.com/office/drawing/2014/main" val="10003"/>
                  </a:ext>
                </a:extLst>
              </a:tr>
            </a:tbl>
          </a:graphicData>
        </a:graphic>
      </p:graphicFrame>
      <p:sp>
        <p:nvSpPr>
          <p:cNvPr id="8" name="Rectangle 7"/>
          <p:cNvSpPr/>
          <p:nvPr/>
        </p:nvSpPr>
        <p:spPr>
          <a:xfrm rot="10800000" flipV="1">
            <a:off x="3428997" y="3942545"/>
            <a:ext cx="3048002" cy="584775"/>
          </a:xfrm>
          <a:prstGeom prst="rect">
            <a:avLst/>
          </a:prstGeom>
        </p:spPr>
        <p:txBody>
          <a:bodyPr wrap="square">
            <a:spAutoFit/>
          </a:bodyPr>
          <a:lstStyle/>
          <a:p>
            <a:r>
              <a:rPr lang="en-US" sz="3200" b="1" dirty="0" smtClean="0"/>
              <a:t>     customer</a:t>
            </a:r>
            <a:endParaRPr 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914400"/>
            <a:ext cx="8229600" cy="5211763"/>
          </a:xfrm>
        </p:spPr>
        <p:txBody>
          <a:bodyPr/>
          <a:lstStyle/>
          <a:p>
            <a:pPr algn="ctr">
              <a:buNone/>
            </a:pPr>
            <a:endParaRPr lang="en-US" b="1" dirty="0" smtClean="0"/>
          </a:p>
          <a:p>
            <a:pPr algn="ctr">
              <a:buNone/>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11723718"/>
              </p:ext>
            </p:extLst>
          </p:nvPr>
        </p:nvGraphicFramePr>
        <p:xfrm>
          <a:off x="914400" y="883920"/>
          <a:ext cx="7162800" cy="2926080"/>
        </p:xfrm>
        <a:graphic>
          <a:graphicData uri="http://schemas.openxmlformats.org/drawingml/2006/table">
            <a:tbl>
              <a:tblPr firstRow="1" bandRow="1">
                <a:tableStyleId>{5C22544A-7EE6-4342-B048-85BDC9FD1C3A}</a:tableStyleId>
              </a:tblPr>
              <a:tblGrid>
                <a:gridCol w="2387600">
                  <a:extLst>
                    <a:ext uri="{9D8B030D-6E8A-4147-A177-3AD203B41FA5}">
                      <a16:colId xmlns:a16="http://schemas.microsoft.com/office/drawing/2014/main" val="20000"/>
                    </a:ext>
                  </a:extLst>
                </a:gridCol>
                <a:gridCol w="2387600">
                  <a:extLst>
                    <a:ext uri="{9D8B030D-6E8A-4147-A177-3AD203B41FA5}">
                      <a16:colId xmlns:a16="http://schemas.microsoft.com/office/drawing/2014/main" val="20001"/>
                    </a:ext>
                  </a:extLst>
                </a:gridCol>
                <a:gridCol w="2387600">
                  <a:extLst>
                    <a:ext uri="{9D8B030D-6E8A-4147-A177-3AD203B41FA5}">
                      <a16:colId xmlns:a16="http://schemas.microsoft.com/office/drawing/2014/main" val="20002"/>
                    </a:ext>
                  </a:extLst>
                </a:gridCol>
              </a:tblGrid>
              <a:tr h="317500">
                <a:tc>
                  <a:txBody>
                    <a:bodyPr/>
                    <a:lstStyle/>
                    <a:p>
                      <a:pPr algn="ctr"/>
                      <a:r>
                        <a:rPr lang="en-US" dirty="0" smtClean="0"/>
                        <a:t>SNO</a:t>
                      </a:r>
                      <a:endParaRPr lang="en-US" dirty="0"/>
                    </a:p>
                  </a:txBody>
                  <a:tcPr/>
                </a:tc>
                <a:tc>
                  <a:txBody>
                    <a:bodyPr/>
                    <a:lstStyle/>
                    <a:p>
                      <a:pPr algn="ctr"/>
                      <a:r>
                        <a:rPr lang="en-US" dirty="0" smtClean="0"/>
                        <a:t>NAME</a:t>
                      </a:r>
                      <a:endParaRPr lang="en-US" dirty="0"/>
                    </a:p>
                  </a:txBody>
                  <a:tcPr/>
                </a:tc>
                <a:tc>
                  <a:txBody>
                    <a:bodyPr/>
                    <a:lstStyle/>
                    <a:p>
                      <a:pPr algn="ctr"/>
                      <a:r>
                        <a:rPr lang="en-US" dirty="0" smtClean="0"/>
                        <a:t>TYPE</a:t>
                      </a:r>
                      <a:endParaRPr lang="en-US" dirty="0"/>
                    </a:p>
                  </a:txBody>
                  <a:tcPr/>
                </a:tc>
                <a:extLst>
                  <a:ext uri="{0D108BD9-81ED-4DB2-BD59-A6C34878D82A}">
                    <a16:rowId xmlns:a16="http://schemas.microsoft.com/office/drawing/2014/main" val="10000"/>
                  </a:ext>
                </a:extLst>
              </a:tr>
              <a:tr h="317500">
                <a:tc>
                  <a:txBody>
                    <a:bodyPr/>
                    <a:lstStyle/>
                    <a:p>
                      <a:pPr algn="ctr"/>
                      <a:r>
                        <a:rPr lang="en-US" b="1" dirty="0" smtClean="0"/>
                        <a:t>4</a:t>
                      </a:r>
                      <a:endParaRPr lang="en-US" b="1" dirty="0"/>
                    </a:p>
                  </a:txBody>
                  <a:tcPr/>
                </a:tc>
                <a:tc>
                  <a:txBody>
                    <a:bodyPr/>
                    <a:lstStyle/>
                    <a:p>
                      <a:pPr algn="ctr"/>
                      <a:r>
                        <a:rPr lang="en-US" b="1" dirty="0" err="1" smtClean="0"/>
                        <a:t>Customer_email</a:t>
                      </a:r>
                      <a:endParaRPr lang="en-US" b="1" dirty="0"/>
                    </a:p>
                  </a:txBody>
                  <a:tcPr/>
                </a:tc>
                <a:tc>
                  <a:txBody>
                    <a:bodyPr/>
                    <a:lstStyle/>
                    <a:p>
                      <a:pPr algn="ctr"/>
                      <a:r>
                        <a:rPr lang="en-US" b="1" dirty="0" smtClean="0"/>
                        <a:t>varchar</a:t>
                      </a:r>
                      <a:endParaRPr lang="en-US" b="1" dirty="0"/>
                    </a:p>
                  </a:txBody>
                  <a:tcPr/>
                </a:tc>
                <a:extLst>
                  <a:ext uri="{0D108BD9-81ED-4DB2-BD59-A6C34878D82A}">
                    <a16:rowId xmlns:a16="http://schemas.microsoft.com/office/drawing/2014/main" val="10001"/>
                  </a:ext>
                </a:extLst>
              </a:tr>
              <a:tr h="317500">
                <a:tc>
                  <a:txBody>
                    <a:bodyPr/>
                    <a:lstStyle/>
                    <a:p>
                      <a:pPr algn="ctr"/>
                      <a:r>
                        <a:rPr lang="en-US" b="1" dirty="0" smtClean="0"/>
                        <a:t>5</a:t>
                      </a:r>
                      <a:endParaRPr lang="en-US" b="1" dirty="0"/>
                    </a:p>
                  </a:txBody>
                  <a:tcPr/>
                </a:tc>
                <a:tc>
                  <a:txBody>
                    <a:bodyPr/>
                    <a:lstStyle/>
                    <a:p>
                      <a:pPr algn="ctr"/>
                      <a:r>
                        <a:rPr lang="en-US" b="1" dirty="0" err="1" smtClean="0"/>
                        <a:t>Customer_pass</a:t>
                      </a:r>
                      <a:endParaRPr lang="en-US" b="1" dirty="0"/>
                    </a:p>
                  </a:txBody>
                  <a:tcPr/>
                </a:tc>
                <a:tc>
                  <a:txBody>
                    <a:bodyPr/>
                    <a:lstStyle/>
                    <a:p>
                      <a:pPr algn="ctr"/>
                      <a:r>
                        <a:rPr lang="en-US" b="1" dirty="0" smtClean="0"/>
                        <a:t>varchar</a:t>
                      </a:r>
                      <a:endParaRPr lang="en-US" b="1" dirty="0"/>
                    </a:p>
                  </a:txBody>
                  <a:tcPr/>
                </a:tc>
                <a:extLst>
                  <a:ext uri="{0D108BD9-81ED-4DB2-BD59-A6C34878D82A}">
                    <a16:rowId xmlns:a16="http://schemas.microsoft.com/office/drawing/2014/main" val="10002"/>
                  </a:ext>
                </a:extLst>
              </a:tr>
              <a:tr h="317500">
                <a:tc>
                  <a:txBody>
                    <a:bodyPr/>
                    <a:lstStyle/>
                    <a:p>
                      <a:pPr algn="ctr"/>
                      <a:r>
                        <a:rPr lang="en-US" b="1" dirty="0" smtClean="0"/>
                        <a:t>6</a:t>
                      </a:r>
                      <a:endParaRPr lang="en-US" b="1" dirty="0"/>
                    </a:p>
                  </a:txBody>
                  <a:tcPr/>
                </a:tc>
                <a:tc>
                  <a:txBody>
                    <a:bodyPr/>
                    <a:lstStyle/>
                    <a:p>
                      <a:pPr algn="ctr"/>
                      <a:r>
                        <a:rPr lang="en-US" b="1" dirty="0" err="1" smtClean="0"/>
                        <a:t>Customer_country</a:t>
                      </a:r>
                      <a:endParaRPr lang="en-US" b="1" dirty="0"/>
                    </a:p>
                  </a:txBody>
                  <a:tcPr/>
                </a:tc>
                <a:tc>
                  <a:txBody>
                    <a:bodyPr/>
                    <a:lstStyle/>
                    <a:p>
                      <a:pPr algn="ctr"/>
                      <a:r>
                        <a:rPr lang="en-US" b="1" dirty="0" smtClean="0"/>
                        <a:t>text</a:t>
                      </a:r>
                      <a:endParaRPr lang="en-US" b="1" dirty="0"/>
                    </a:p>
                  </a:txBody>
                  <a:tcPr/>
                </a:tc>
                <a:extLst>
                  <a:ext uri="{0D108BD9-81ED-4DB2-BD59-A6C34878D82A}">
                    <a16:rowId xmlns:a16="http://schemas.microsoft.com/office/drawing/2014/main" val="10003"/>
                  </a:ext>
                </a:extLst>
              </a:tr>
              <a:tr h="317500">
                <a:tc>
                  <a:txBody>
                    <a:bodyPr/>
                    <a:lstStyle/>
                    <a:p>
                      <a:pPr algn="ctr"/>
                      <a:r>
                        <a:rPr lang="en-US" b="1" dirty="0" smtClean="0"/>
                        <a:t>7</a:t>
                      </a:r>
                      <a:endParaRPr lang="en-US" b="1" dirty="0"/>
                    </a:p>
                  </a:txBody>
                  <a:tcPr/>
                </a:tc>
                <a:tc>
                  <a:txBody>
                    <a:bodyPr/>
                    <a:lstStyle/>
                    <a:p>
                      <a:pPr algn="ctr"/>
                      <a:r>
                        <a:rPr lang="en-US" b="1" dirty="0" err="1" smtClean="0"/>
                        <a:t>Customer_city</a:t>
                      </a:r>
                      <a:endParaRPr lang="en-US" b="1" dirty="0"/>
                    </a:p>
                  </a:txBody>
                  <a:tcPr/>
                </a:tc>
                <a:tc>
                  <a:txBody>
                    <a:bodyPr/>
                    <a:lstStyle/>
                    <a:p>
                      <a:pPr algn="ctr"/>
                      <a:r>
                        <a:rPr lang="en-US" b="1" dirty="0" smtClean="0"/>
                        <a:t>text</a:t>
                      </a:r>
                      <a:endParaRPr lang="en-US" b="1" dirty="0"/>
                    </a:p>
                  </a:txBody>
                  <a:tcPr/>
                </a:tc>
                <a:extLst>
                  <a:ext uri="{0D108BD9-81ED-4DB2-BD59-A6C34878D82A}">
                    <a16:rowId xmlns:a16="http://schemas.microsoft.com/office/drawing/2014/main" val="10004"/>
                  </a:ext>
                </a:extLst>
              </a:tr>
              <a:tr h="317500">
                <a:tc>
                  <a:txBody>
                    <a:bodyPr/>
                    <a:lstStyle/>
                    <a:p>
                      <a:pPr algn="ctr"/>
                      <a:r>
                        <a:rPr lang="en-US" b="1" dirty="0" smtClean="0"/>
                        <a:t>8</a:t>
                      </a:r>
                      <a:endParaRPr lang="en-US" b="1" dirty="0"/>
                    </a:p>
                  </a:txBody>
                  <a:tcPr/>
                </a:tc>
                <a:tc>
                  <a:txBody>
                    <a:bodyPr/>
                    <a:lstStyle/>
                    <a:p>
                      <a:pPr algn="ctr"/>
                      <a:r>
                        <a:rPr lang="en-US" b="1" dirty="0" err="1" smtClean="0"/>
                        <a:t>Customer_contact</a:t>
                      </a:r>
                      <a:endParaRPr lang="en-US" b="1" dirty="0"/>
                    </a:p>
                  </a:txBody>
                  <a:tcPr/>
                </a:tc>
                <a:tc>
                  <a:txBody>
                    <a:bodyPr/>
                    <a:lstStyle/>
                    <a:p>
                      <a:pPr algn="ctr"/>
                      <a:r>
                        <a:rPr lang="en-US" b="1" dirty="0" smtClean="0"/>
                        <a:t>varchar</a:t>
                      </a:r>
                      <a:endParaRPr lang="en-US" b="1" dirty="0"/>
                    </a:p>
                  </a:txBody>
                  <a:tcPr/>
                </a:tc>
                <a:extLst>
                  <a:ext uri="{0D108BD9-81ED-4DB2-BD59-A6C34878D82A}">
                    <a16:rowId xmlns:a16="http://schemas.microsoft.com/office/drawing/2014/main" val="10005"/>
                  </a:ext>
                </a:extLst>
              </a:tr>
              <a:tr h="317500">
                <a:tc>
                  <a:txBody>
                    <a:bodyPr/>
                    <a:lstStyle/>
                    <a:p>
                      <a:pPr algn="ctr"/>
                      <a:r>
                        <a:rPr lang="en-US" b="1" dirty="0" smtClean="0"/>
                        <a:t>9</a:t>
                      </a:r>
                      <a:endParaRPr lang="en-US" b="1" dirty="0"/>
                    </a:p>
                  </a:txBody>
                  <a:tcPr/>
                </a:tc>
                <a:tc>
                  <a:txBody>
                    <a:bodyPr/>
                    <a:lstStyle/>
                    <a:p>
                      <a:pPr algn="ctr"/>
                      <a:r>
                        <a:rPr lang="en-US" b="1" dirty="0" err="1" smtClean="0"/>
                        <a:t>Customer_address</a:t>
                      </a:r>
                      <a:endParaRPr lang="en-US" b="1" dirty="0"/>
                    </a:p>
                  </a:txBody>
                  <a:tcPr/>
                </a:tc>
                <a:tc>
                  <a:txBody>
                    <a:bodyPr/>
                    <a:lstStyle/>
                    <a:p>
                      <a:pPr algn="ctr"/>
                      <a:r>
                        <a:rPr lang="en-US" b="1" dirty="0" smtClean="0"/>
                        <a:t>text</a:t>
                      </a:r>
                      <a:endParaRPr lang="en-US" b="1" dirty="0"/>
                    </a:p>
                  </a:txBody>
                  <a:tcPr/>
                </a:tc>
                <a:extLst>
                  <a:ext uri="{0D108BD9-81ED-4DB2-BD59-A6C34878D82A}">
                    <a16:rowId xmlns:a16="http://schemas.microsoft.com/office/drawing/2014/main" val="487301710"/>
                  </a:ext>
                </a:extLst>
              </a:tr>
              <a:tr h="317500">
                <a:tc>
                  <a:txBody>
                    <a:bodyPr/>
                    <a:lstStyle/>
                    <a:p>
                      <a:pPr algn="ctr"/>
                      <a:r>
                        <a:rPr lang="en-US" b="1" dirty="0" smtClean="0"/>
                        <a:t>10</a:t>
                      </a:r>
                      <a:endParaRPr lang="en-US" b="1" dirty="0"/>
                    </a:p>
                  </a:txBody>
                  <a:tcPr/>
                </a:tc>
                <a:tc>
                  <a:txBody>
                    <a:bodyPr/>
                    <a:lstStyle/>
                    <a:p>
                      <a:pPr algn="ctr"/>
                      <a:r>
                        <a:rPr lang="en-US" b="1" dirty="0" err="1" smtClean="0"/>
                        <a:t>Customer_image</a:t>
                      </a:r>
                      <a:endParaRPr lang="en-US" b="1" dirty="0"/>
                    </a:p>
                  </a:txBody>
                  <a:tcPr/>
                </a:tc>
                <a:tc>
                  <a:txBody>
                    <a:bodyPr/>
                    <a:lstStyle/>
                    <a:p>
                      <a:pPr algn="ctr"/>
                      <a:r>
                        <a:rPr lang="en-US" b="1" dirty="0" smtClean="0"/>
                        <a:t>text</a:t>
                      </a:r>
                      <a:endParaRPr lang="en-US" b="1" dirty="0"/>
                    </a:p>
                  </a:txBody>
                  <a:tcPr/>
                </a:tc>
                <a:extLst>
                  <a:ext uri="{0D108BD9-81ED-4DB2-BD59-A6C34878D82A}">
                    <a16:rowId xmlns:a16="http://schemas.microsoft.com/office/drawing/2014/main" val="2638805241"/>
                  </a:ext>
                </a:extLst>
              </a:tr>
            </a:tbl>
          </a:graphicData>
        </a:graphic>
      </p:graphicFrame>
      <p:sp>
        <p:nvSpPr>
          <p:cNvPr id="5" name="Rectangle 4"/>
          <p:cNvSpPr/>
          <p:nvPr/>
        </p:nvSpPr>
        <p:spPr>
          <a:xfrm>
            <a:off x="3581400" y="4114800"/>
            <a:ext cx="2286000" cy="584775"/>
          </a:xfrm>
          <a:prstGeom prst="rect">
            <a:avLst/>
          </a:prstGeom>
        </p:spPr>
        <p:txBody>
          <a:bodyPr wrap="square">
            <a:spAutoFit/>
          </a:bodyPr>
          <a:lstStyle/>
          <a:p>
            <a:r>
              <a:rPr lang="en-US" sz="3200" b="1" dirty="0" smtClean="0"/>
              <a:t>categories</a:t>
            </a:r>
            <a:endParaRPr lang="en-US" sz="3200" dirty="0"/>
          </a:p>
        </p:txBody>
      </p:sp>
      <p:graphicFrame>
        <p:nvGraphicFramePr>
          <p:cNvPr id="6" name="Table 5"/>
          <p:cNvGraphicFramePr>
            <a:graphicFrameLocks noGrp="1"/>
          </p:cNvGraphicFramePr>
          <p:nvPr>
            <p:extLst>
              <p:ext uri="{D42A27DB-BD31-4B8C-83A1-F6EECF244321}">
                <p14:modId xmlns:p14="http://schemas.microsoft.com/office/powerpoint/2010/main" val="2710101237"/>
              </p:ext>
            </p:extLst>
          </p:nvPr>
        </p:nvGraphicFramePr>
        <p:xfrm>
          <a:off x="914400" y="4983480"/>
          <a:ext cx="7162800" cy="1112520"/>
        </p:xfrm>
        <a:graphic>
          <a:graphicData uri="http://schemas.openxmlformats.org/drawingml/2006/table">
            <a:tbl>
              <a:tblPr firstRow="1" bandRow="1">
                <a:tableStyleId>{5C22544A-7EE6-4342-B048-85BDC9FD1C3A}</a:tableStyleId>
              </a:tblPr>
              <a:tblGrid>
                <a:gridCol w="2387600">
                  <a:extLst>
                    <a:ext uri="{9D8B030D-6E8A-4147-A177-3AD203B41FA5}">
                      <a16:colId xmlns:a16="http://schemas.microsoft.com/office/drawing/2014/main" val="20000"/>
                    </a:ext>
                  </a:extLst>
                </a:gridCol>
                <a:gridCol w="2387600">
                  <a:extLst>
                    <a:ext uri="{9D8B030D-6E8A-4147-A177-3AD203B41FA5}">
                      <a16:colId xmlns:a16="http://schemas.microsoft.com/office/drawing/2014/main" val="20001"/>
                    </a:ext>
                  </a:extLst>
                </a:gridCol>
                <a:gridCol w="2387600">
                  <a:extLst>
                    <a:ext uri="{9D8B030D-6E8A-4147-A177-3AD203B41FA5}">
                      <a16:colId xmlns:a16="http://schemas.microsoft.com/office/drawing/2014/main" val="20002"/>
                    </a:ext>
                  </a:extLst>
                </a:gridCol>
              </a:tblGrid>
              <a:tr h="370840">
                <a:tc>
                  <a:txBody>
                    <a:bodyPr/>
                    <a:lstStyle/>
                    <a:p>
                      <a:pPr algn="ctr"/>
                      <a:r>
                        <a:rPr lang="en-US" b="1" dirty="0" smtClean="0"/>
                        <a:t>SNO</a:t>
                      </a:r>
                      <a:endParaRPr lang="en-US" b="1" dirty="0"/>
                    </a:p>
                  </a:txBody>
                  <a:tcPr/>
                </a:tc>
                <a:tc>
                  <a:txBody>
                    <a:bodyPr/>
                    <a:lstStyle/>
                    <a:p>
                      <a:pPr algn="ctr"/>
                      <a:r>
                        <a:rPr lang="en-US" b="1" dirty="0" smtClean="0"/>
                        <a:t>NAME</a:t>
                      </a:r>
                      <a:endParaRPr lang="en-US" b="1" dirty="0"/>
                    </a:p>
                  </a:txBody>
                  <a:tcPr/>
                </a:tc>
                <a:tc>
                  <a:txBody>
                    <a:bodyPr/>
                    <a:lstStyle/>
                    <a:p>
                      <a:pPr algn="ctr"/>
                      <a:r>
                        <a:rPr lang="en-US" b="1" dirty="0" smtClean="0"/>
                        <a:t>TYPE</a:t>
                      </a:r>
                      <a:endParaRPr lang="en-US" b="1" dirty="0"/>
                    </a:p>
                  </a:txBody>
                  <a:tcPr/>
                </a:tc>
                <a:extLst>
                  <a:ext uri="{0D108BD9-81ED-4DB2-BD59-A6C34878D82A}">
                    <a16:rowId xmlns:a16="http://schemas.microsoft.com/office/drawing/2014/main" val="10000"/>
                  </a:ext>
                </a:extLst>
              </a:tr>
              <a:tr h="370840">
                <a:tc>
                  <a:txBody>
                    <a:bodyPr/>
                    <a:lstStyle/>
                    <a:p>
                      <a:pPr algn="ctr"/>
                      <a:r>
                        <a:rPr lang="en-US" b="1" dirty="0" smtClean="0"/>
                        <a:t>1</a:t>
                      </a:r>
                      <a:endParaRPr lang="en-US" b="1" dirty="0"/>
                    </a:p>
                  </a:txBody>
                  <a:tcPr/>
                </a:tc>
                <a:tc>
                  <a:txBody>
                    <a:bodyPr/>
                    <a:lstStyle/>
                    <a:p>
                      <a:pPr algn="ctr"/>
                      <a:r>
                        <a:rPr lang="en-US" b="1" dirty="0" err="1" smtClean="0"/>
                        <a:t>Cat_id</a:t>
                      </a:r>
                      <a:endParaRPr lang="en-US" b="1" dirty="0"/>
                    </a:p>
                  </a:txBody>
                  <a:tcPr/>
                </a:tc>
                <a:tc>
                  <a:txBody>
                    <a:bodyPr/>
                    <a:lstStyle/>
                    <a:p>
                      <a:pPr algn="ctr"/>
                      <a:r>
                        <a:rPr lang="en-US" b="1" dirty="0" smtClean="0"/>
                        <a:t>Primary key</a:t>
                      </a:r>
                      <a:endParaRPr lang="en-US" b="1" dirty="0"/>
                    </a:p>
                  </a:txBody>
                  <a:tcPr/>
                </a:tc>
                <a:extLst>
                  <a:ext uri="{0D108BD9-81ED-4DB2-BD59-A6C34878D82A}">
                    <a16:rowId xmlns:a16="http://schemas.microsoft.com/office/drawing/2014/main" val="10001"/>
                  </a:ext>
                </a:extLst>
              </a:tr>
              <a:tr h="370840">
                <a:tc>
                  <a:txBody>
                    <a:bodyPr/>
                    <a:lstStyle/>
                    <a:p>
                      <a:pPr algn="ctr"/>
                      <a:r>
                        <a:rPr lang="en-US" b="1" dirty="0" smtClean="0"/>
                        <a:t>2</a:t>
                      </a:r>
                      <a:endParaRPr lang="en-US" b="1" dirty="0"/>
                    </a:p>
                  </a:txBody>
                  <a:tcPr/>
                </a:tc>
                <a:tc>
                  <a:txBody>
                    <a:bodyPr/>
                    <a:lstStyle/>
                    <a:p>
                      <a:pPr algn="ctr"/>
                      <a:r>
                        <a:rPr lang="en-US" b="1" dirty="0" err="1" smtClean="0"/>
                        <a:t>Cat_title</a:t>
                      </a:r>
                      <a:endParaRPr lang="en-US" b="1" dirty="0"/>
                    </a:p>
                  </a:txBody>
                  <a:tcPr/>
                </a:tc>
                <a:tc>
                  <a:txBody>
                    <a:bodyPr/>
                    <a:lstStyle/>
                    <a:p>
                      <a:pPr algn="ctr"/>
                      <a:r>
                        <a:rPr lang="en-US" b="1" dirty="0" smtClean="0"/>
                        <a:t>text</a:t>
                      </a:r>
                      <a:endParaRPr lang="en-US" b="1" dirty="0"/>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38800"/>
          </a:xfrm>
        </p:spPr>
        <p:txBody>
          <a:bodyPr/>
          <a:lstStyle/>
          <a:p>
            <a:pPr algn="ctr">
              <a:buNone/>
            </a:pPr>
            <a:endParaRPr lang="en-US" b="1" dirty="0" smtClean="0"/>
          </a:p>
          <a:p>
            <a:pPr algn="ctr">
              <a:buNone/>
            </a:pPr>
            <a:r>
              <a:rPr lang="en-US" b="1" dirty="0" smtClean="0"/>
              <a:t>Products</a:t>
            </a:r>
          </a:p>
          <a:p>
            <a:pPr algn="ctr">
              <a:buNone/>
            </a:pPr>
            <a:endParaRPr lang="en-US" b="1" dirty="0" smtClean="0"/>
          </a:p>
          <a:p>
            <a:pPr algn="ctr">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70002486"/>
              </p:ext>
            </p:extLst>
          </p:nvPr>
        </p:nvGraphicFramePr>
        <p:xfrm>
          <a:off x="685800" y="1996440"/>
          <a:ext cx="7620000" cy="3337560"/>
        </p:xfrm>
        <a:graphic>
          <a:graphicData uri="http://schemas.openxmlformats.org/drawingml/2006/table">
            <a:tbl>
              <a:tblPr firstRow="1" bandRow="1">
                <a:tableStyleId>{5C22544A-7EE6-4342-B048-85BDC9FD1C3A}</a:tableStyleId>
              </a:tblPr>
              <a:tblGrid>
                <a:gridCol w="2540000">
                  <a:extLst>
                    <a:ext uri="{9D8B030D-6E8A-4147-A177-3AD203B41FA5}">
                      <a16:colId xmlns:a16="http://schemas.microsoft.com/office/drawing/2014/main" val="20000"/>
                    </a:ext>
                  </a:extLst>
                </a:gridCol>
                <a:gridCol w="2540000">
                  <a:extLst>
                    <a:ext uri="{9D8B030D-6E8A-4147-A177-3AD203B41FA5}">
                      <a16:colId xmlns:a16="http://schemas.microsoft.com/office/drawing/2014/main" val="20001"/>
                    </a:ext>
                  </a:extLst>
                </a:gridCol>
                <a:gridCol w="2540000">
                  <a:extLst>
                    <a:ext uri="{9D8B030D-6E8A-4147-A177-3AD203B41FA5}">
                      <a16:colId xmlns:a16="http://schemas.microsoft.com/office/drawing/2014/main" val="20002"/>
                    </a:ext>
                  </a:extLst>
                </a:gridCol>
              </a:tblGrid>
              <a:tr h="370840">
                <a:tc>
                  <a:txBody>
                    <a:bodyPr/>
                    <a:lstStyle/>
                    <a:p>
                      <a:pPr algn="ctr"/>
                      <a:r>
                        <a:rPr lang="en-US" b="1" dirty="0" smtClean="0"/>
                        <a:t>SNO</a:t>
                      </a:r>
                      <a:r>
                        <a:rPr lang="en-US" b="1" baseline="0" dirty="0" smtClean="0"/>
                        <a:t> </a:t>
                      </a:r>
                      <a:endParaRPr lang="en-US" b="1" dirty="0"/>
                    </a:p>
                  </a:txBody>
                  <a:tcPr/>
                </a:tc>
                <a:tc>
                  <a:txBody>
                    <a:bodyPr/>
                    <a:lstStyle/>
                    <a:p>
                      <a:pPr algn="ctr"/>
                      <a:r>
                        <a:rPr lang="en-US" b="1" dirty="0" smtClean="0"/>
                        <a:t>NAME</a:t>
                      </a:r>
                      <a:endParaRPr lang="en-US" b="1" dirty="0"/>
                    </a:p>
                  </a:txBody>
                  <a:tcPr/>
                </a:tc>
                <a:tc>
                  <a:txBody>
                    <a:bodyPr/>
                    <a:lstStyle/>
                    <a:p>
                      <a:pPr algn="ctr"/>
                      <a:r>
                        <a:rPr lang="en-US" b="1" dirty="0" smtClean="0"/>
                        <a:t>TYPE</a:t>
                      </a:r>
                      <a:endParaRPr lang="en-US" b="1" dirty="0"/>
                    </a:p>
                  </a:txBody>
                  <a:tcPr/>
                </a:tc>
                <a:extLst>
                  <a:ext uri="{0D108BD9-81ED-4DB2-BD59-A6C34878D82A}">
                    <a16:rowId xmlns:a16="http://schemas.microsoft.com/office/drawing/2014/main" val="10000"/>
                  </a:ext>
                </a:extLst>
              </a:tr>
              <a:tr h="370840">
                <a:tc>
                  <a:txBody>
                    <a:bodyPr/>
                    <a:lstStyle/>
                    <a:p>
                      <a:pPr algn="ctr"/>
                      <a:r>
                        <a:rPr lang="en-US" b="1" dirty="0" smtClean="0"/>
                        <a:t>1</a:t>
                      </a:r>
                      <a:endParaRPr lang="en-US" b="1" dirty="0"/>
                    </a:p>
                  </a:txBody>
                  <a:tcPr/>
                </a:tc>
                <a:tc>
                  <a:txBody>
                    <a:bodyPr/>
                    <a:lstStyle/>
                    <a:p>
                      <a:pPr algn="ctr"/>
                      <a:r>
                        <a:rPr lang="en-US" b="1" dirty="0" err="1" smtClean="0"/>
                        <a:t>Product_id</a:t>
                      </a:r>
                      <a:endParaRPr lang="en-US" b="1" dirty="0"/>
                    </a:p>
                  </a:txBody>
                  <a:tcPr/>
                </a:tc>
                <a:tc>
                  <a:txBody>
                    <a:bodyPr/>
                    <a:lstStyle/>
                    <a:p>
                      <a:pPr algn="ctr"/>
                      <a:r>
                        <a:rPr lang="en-US" b="1" dirty="0" smtClean="0"/>
                        <a:t>Primary key</a:t>
                      </a:r>
                      <a:r>
                        <a:rPr lang="en-US" b="1" baseline="0" dirty="0" smtClean="0"/>
                        <a:t> </a:t>
                      </a:r>
                      <a:endParaRPr lang="en-US" b="1" dirty="0"/>
                    </a:p>
                  </a:txBody>
                  <a:tcPr/>
                </a:tc>
                <a:extLst>
                  <a:ext uri="{0D108BD9-81ED-4DB2-BD59-A6C34878D82A}">
                    <a16:rowId xmlns:a16="http://schemas.microsoft.com/office/drawing/2014/main" val="10001"/>
                  </a:ext>
                </a:extLst>
              </a:tr>
              <a:tr h="370840">
                <a:tc>
                  <a:txBody>
                    <a:bodyPr/>
                    <a:lstStyle/>
                    <a:p>
                      <a:pPr algn="ctr"/>
                      <a:r>
                        <a:rPr lang="en-US" b="1" dirty="0" smtClean="0"/>
                        <a:t>2</a:t>
                      </a:r>
                      <a:endParaRPr lang="en-US" b="1" dirty="0"/>
                    </a:p>
                  </a:txBody>
                  <a:tcPr/>
                </a:tc>
                <a:tc>
                  <a:txBody>
                    <a:bodyPr/>
                    <a:lstStyle/>
                    <a:p>
                      <a:pPr algn="ctr"/>
                      <a:r>
                        <a:rPr lang="en-US" b="1" dirty="0" err="1" smtClean="0"/>
                        <a:t>Product_cat</a:t>
                      </a:r>
                      <a:endParaRPr lang="en-US" b="1" dirty="0"/>
                    </a:p>
                  </a:txBody>
                  <a:tcPr/>
                </a:tc>
                <a:tc>
                  <a:txBody>
                    <a:bodyPr/>
                    <a:lstStyle/>
                    <a:p>
                      <a:pPr algn="ctr"/>
                      <a:r>
                        <a:rPr lang="en-US" b="1" dirty="0" err="1" smtClean="0"/>
                        <a:t>int</a:t>
                      </a:r>
                      <a:endParaRPr lang="en-US" b="1" dirty="0"/>
                    </a:p>
                  </a:txBody>
                  <a:tcPr/>
                </a:tc>
                <a:extLst>
                  <a:ext uri="{0D108BD9-81ED-4DB2-BD59-A6C34878D82A}">
                    <a16:rowId xmlns:a16="http://schemas.microsoft.com/office/drawing/2014/main" val="10002"/>
                  </a:ext>
                </a:extLst>
              </a:tr>
              <a:tr h="370840">
                <a:tc>
                  <a:txBody>
                    <a:bodyPr/>
                    <a:lstStyle/>
                    <a:p>
                      <a:pPr algn="ctr"/>
                      <a:r>
                        <a:rPr lang="en-US" b="1" dirty="0" smtClean="0"/>
                        <a:t>3</a:t>
                      </a:r>
                      <a:endParaRPr lang="en-US" b="1" dirty="0"/>
                    </a:p>
                  </a:txBody>
                  <a:tcPr/>
                </a:tc>
                <a:tc>
                  <a:txBody>
                    <a:bodyPr/>
                    <a:lstStyle/>
                    <a:p>
                      <a:pPr algn="ctr"/>
                      <a:r>
                        <a:rPr lang="en-US" b="1" dirty="0" err="1" smtClean="0"/>
                        <a:t>Product_brand</a:t>
                      </a:r>
                      <a:endParaRPr lang="en-US" b="1" dirty="0"/>
                    </a:p>
                  </a:txBody>
                  <a:tcPr/>
                </a:tc>
                <a:tc>
                  <a:txBody>
                    <a:bodyPr/>
                    <a:lstStyle/>
                    <a:p>
                      <a:pPr algn="ctr"/>
                      <a:r>
                        <a:rPr lang="en-US" b="1" dirty="0" err="1" smtClean="0"/>
                        <a:t>int</a:t>
                      </a:r>
                      <a:endParaRPr lang="en-US" b="1" dirty="0"/>
                    </a:p>
                  </a:txBody>
                  <a:tcPr/>
                </a:tc>
                <a:extLst>
                  <a:ext uri="{0D108BD9-81ED-4DB2-BD59-A6C34878D82A}">
                    <a16:rowId xmlns:a16="http://schemas.microsoft.com/office/drawing/2014/main" val="10003"/>
                  </a:ext>
                </a:extLst>
              </a:tr>
              <a:tr h="370840">
                <a:tc>
                  <a:txBody>
                    <a:bodyPr/>
                    <a:lstStyle/>
                    <a:p>
                      <a:pPr algn="ctr"/>
                      <a:r>
                        <a:rPr lang="en-US" b="1" dirty="0" smtClean="0"/>
                        <a:t>4</a:t>
                      </a:r>
                      <a:endParaRPr lang="en-US" b="1" dirty="0"/>
                    </a:p>
                  </a:txBody>
                  <a:tcPr/>
                </a:tc>
                <a:tc>
                  <a:txBody>
                    <a:bodyPr/>
                    <a:lstStyle/>
                    <a:p>
                      <a:pPr algn="ctr"/>
                      <a:r>
                        <a:rPr lang="en-US" b="1" dirty="0" err="1" smtClean="0"/>
                        <a:t>Product_title</a:t>
                      </a:r>
                      <a:endParaRPr lang="en-US" b="1" dirty="0"/>
                    </a:p>
                  </a:txBody>
                  <a:tcPr/>
                </a:tc>
                <a:tc>
                  <a:txBody>
                    <a:bodyPr/>
                    <a:lstStyle/>
                    <a:p>
                      <a:pPr algn="ctr"/>
                      <a:r>
                        <a:rPr lang="en-US" b="1" dirty="0" smtClean="0"/>
                        <a:t>Varchar</a:t>
                      </a:r>
                      <a:endParaRPr lang="en-US" b="1" dirty="0"/>
                    </a:p>
                  </a:txBody>
                  <a:tcPr/>
                </a:tc>
                <a:extLst>
                  <a:ext uri="{0D108BD9-81ED-4DB2-BD59-A6C34878D82A}">
                    <a16:rowId xmlns:a16="http://schemas.microsoft.com/office/drawing/2014/main" val="10004"/>
                  </a:ext>
                </a:extLst>
              </a:tr>
              <a:tr h="370840">
                <a:tc>
                  <a:txBody>
                    <a:bodyPr/>
                    <a:lstStyle/>
                    <a:p>
                      <a:pPr algn="ctr"/>
                      <a:r>
                        <a:rPr lang="en-US" b="1" dirty="0" smtClean="0"/>
                        <a:t>5</a:t>
                      </a:r>
                      <a:endParaRPr lang="en-US" b="1" dirty="0"/>
                    </a:p>
                  </a:txBody>
                  <a:tcPr/>
                </a:tc>
                <a:tc>
                  <a:txBody>
                    <a:bodyPr/>
                    <a:lstStyle/>
                    <a:p>
                      <a:pPr algn="ctr"/>
                      <a:r>
                        <a:rPr lang="en-US" b="1" dirty="0" err="1" smtClean="0"/>
                        <a:t>Product_price</a:t>
                      </a:r>
                      <a:endParaRPr lang="en-US" b="1" dirty="0"/>
                    </a:p>
                  </a:txBody>
                  <a:tcPr/>
                </a:tc>
                <a:tc>
                  <a:txBody>
                    <a:bodyPr/>
                    <a:lstStyle/>
                    <a:p>
                      <a:pPr algn="ctr"/>
                      <a:r>
                        <a:rPr lang="en-US" b="1" dirty="0" err="1" smtClean="0"/>
                        <a:t>int</a:t>
                      </a:r>
                      <a:endParaRPr lang="en-US" b="1" dirty="0"/>
                    </a:p>
                  </a:txBody>
                  <a:tcPr/>
                </a:tc>
                <a:extLst>
                  <a:ext uri="{0D108BD9-81ED-4DB2-BD59-A6C34878D82A}">
                    <a16:rowId xmlns:a16="http://schemas.microsoft.com/office/drawing/2014/main" val="10005"/>
                  </a:ext>
                </a:extLst>
              </a:tr>
              <a:tr h="370840">
                <a:tc>
                  <a:txBody>
                    <a:bodyPr/>
                    <a:lstStyle/>
                    <a:p>
                      <a:pPr algn="ctr"/>
                      <a:r>
                        <a:rPr lang="en-US" b="1" dirty="0" smtClean="0"/>
                        <a:t>6</a:t>
                      </a:r>
                      <a:endParaRPr lang="en-US" b="1" dirty="0"/>
                    </a:p>
                  </a:txBody>
                  <a:tcPr/>
                </a:tc>
                <a:tc>
                  <a:txBody>
                    <a:bodyPr/>
                    <a:lstStyle/>
                    <a:p>
                      <a:pPr algn="ctr"/>
                      <a:r>
                        <a:rPr lang="en-US" b="1" dirty="0" err="1" smtClean="0"/>
                        <a:t>Product_desc</a:t>
                      </a:r>
                      <a:endParaRPr lang="en-US" b="1" dirty="0"/>
                    </a:p>
                  </a:txBody>
                  <a:tcPr/>
                </a:tc>
                <a:tc>
                  <a:txBody>
                    <a:bodyPr/>
                    <a:lstStyle/>
                    <a:p>
                      <a:pPr algn="ctr"/>
                      <a:r>
                        <a:rPr lang="en-US" b="1" dirty="0" smtClean="0"/>
                        <a:t>Text</a:t>
                      </a:r>
                      <a:endParaRPr lang="en-US" b="1" dirty="0"/>
                    </a:p>
                  </a:txBody>
                  <a:tcPr/>
                </a:tc>
                <a:extLst>
                  <a:ext uri="{0D108BD9-81ED-4DB2-BD59-A6C34878D82A}">
                    <a16:rowId xmlns:a16="http://schemas.microsoft.com/office/drawing/2014/main" val="1454538782"/>
                  </a:ext>
                </a:extLst>
              </a:tr>
              <a:tr h="370840">
                <a:tc>
                  <a:txBody>
                    <a:bodyPr/>
                    <a:lstStyle/>
                    <a:p>
                      <a:pPr algn="ctr"/>
                      <a:r>
                        <a:rPr lang="en-US" b="1" dirty="0" smtClean="0"/>
                        <a:t>7</a:t>
                      </a:r>
                      <a:endParaRPr lang="en-US" b="1" dirty="0"/>
                    </a:p>
                  </a:txBody>
                  <a:tcPr/>
                </a:tc>
                <a:tc>
                  <a:txBody>
                    <a:bodyPr/>
                    <a:lstStyle/>
                    <a:p>
                      <a:pPr algn="ctr"/>
                      <a:r>
                        <a:rPr lang="en-US" b="1" dirty="0" err="1" smtClean="0"/>
                        <a:t>Product_image</a:t>
                      </a:r>
                      <a:endParaRPr lang="en-US" b="1" dirty="0"/>
                    </a:p>
                  </a:txBody>
                  <a:tcPr/>
                </a:tc>
                <a:tc>
                  <a:txBody>
                    <a:bodyPr/>
                    <a:lstStyle/>
                    <a:p>
                      <a:pPr algn="ctr"/>
                      <a:r>
                        <a:rPr lang="en-US" b="1" dirty="0" smtClean="0"/>
                        <a:t>Text</a:t>
                      </a:r>
                      <a:endParaRPr lang="en-US" b="1" dirty="0"/>
                    </a:p>
                  </a:txBody>
                  <a:tcPr/>
                </a:tc>
                <a:extLst>
                  <a:ext uri="{0D108BD9-81ED-4DB2-BD59-A6C34878D82A}">
                    <a16:rowId xmlns:a16="http://schemas.microsoft.com/office/drawing/2014/main" val="3405574242"/>
                  </a:ext>
                </a:extLst>
              </a:tr>
              <a:tr h="370840">
                <a:tc>
                  <a:txBody>
                    <a:bodyPr/>
                    <a:lstStyle/>
                    <a:p>
                      <a:pPr algn="ctr"/>
                      <a:r>
                        <a:rPr lang="en-US" b="1" dirty="0" smtClean="0"/>
                        <a:t>8</a:t>
                      </a:r>
                      <a:endParaRPr lang="en-US" b="1" dirty="0"/>
                    </a:p>
                  </a:txBody>
                  <a:tcPr/>
                </a:tc>
                <a:tc>
                  <a:txBody>
                    <a:bodyPr/>
                    <a:lstStyle/>
                    <a:p>
                      <a:pPr algn="ctr"/>
                      <a:r>
                        <a:rPr lang="en-US" b="1" dirty="0" err="1" smtClean="0"/>
                        <a:t>Product_keywords</a:t>
                      </a:r>
                      <a:endParaRPr lang="en-US" b="1" dirty="0"/>
                    </a:p>
                  </a:txBody>
                  <a:tcPr/>
                </a:tc>
                <a:tc>
                  <a:txBody>
                    <a:bodyPr/>
                    <a:lstStyle/>
                    <a:p>
                      <a:pPr algn="ctr"/>
                      <a:r>
                        <a:rPr lang="en-US" b="1" dirty="0" smtClean="0"/>
                        <a:t>text</a:t>
                      </a:r>
                      <a:endParaRPr lang="en-US" b="1" dirty="0"/>
                    </a:p>
                  </a:txBody>
                  <a:tcPr/>
                </a:tc>
                <a:extLst>
                  <a:ext uri="{0D108BD9-81ED-4DB2-BD59-A6C34878D82A}">
                    <a16:rowId xmlns:a16="http://schemas.microsoft.com/office/drawing/2014/main" val="3573445093"/>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lstStyle/>
          <a:p>
            <a:pPr algn="ctr">
              <a:buNone/>
            </a:pPr>
            <a:r>
              <a:rPr lang="en-US" b="1" dirty="0" smtClean="0"/>
              <a:t>Brands</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1190616064"/>
              </p:ext>
            </p:extLst>
          </p:nvPr>
        </p:nvGraphicFramePr>
        <p:xfrm>
          <a:off x="762000" y="1346200"/>
          <a:ext cx="7543800" cy="111252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tblGrid>
              <a:tr h="370840">
                <a:tc>
                  <a:txBody>
                    <a:bodyPr/>
                    <a:lstStyle/>
                    <a:p>
                      <a:pPr algn="ctr"/>
                      <a:r>
                        <a:rPr lang="en-US" b="1" dirty="0" smtClean="0"/>
                        <a:t>SNO</a:t>
                      </a:r>
                      <a:endParaRPr lang="en-US" b="1" dirty="0"/>
                    </a:p>
                  </a:txBody>
                  <a:tcPr/>
                </a:tc>
                <a:tc>
                  <a:txBody>
                    <a:bodyPr/>
                    <a:lstStyle/>
                    <a:p>
                      <a:pPr algn="ctr"/>
                      <a:r>
                        <a:rPr lang="en-US" b="1" dirty="0" smtClean="0"/>
                        <a:t>NAME</a:t>
                      </a:r>
                      <a:endParaRPr lang="en-US" b="1" dirty="0"/>
                    </a:p>
                  </a:txBody>
                  <a:tcPr/>
                </a:tc>
                <a:tc>
                  <a:txBody>
                    <a:bodyPr/>
                    <a:lstStyle/>
                    <a:p>
                      <a:pPr algn="ctr"/>
                      <a:r>
                        <a:rPr lang="en-US" b="1" dirty="0" smtClean="0"/>
                        <a:t>TYPE</a:t>
                      </a:r>
                      <a:endParaRPr lang="en-US" b="1" dirty="0"/>
                    </a:p>
                  </a:txBody>
                  <a:tcPr/>
                </a:tc>
                <a:extLst>
                  <a:ext uri="{0D108BD9-81ED-4DB2-BD59-A6C34878D82A}">
                    <a16:rowId xmlns:a16="http://schemas.microsoft.com/office/drawing/2014/main" val="10000"/>
                  </a:ext>
                </a:extLst>
              </a:tr>
              <a:tr h="370840">
                <a:tc>
                  <a:txBody>
                    <a:bodyPr/>
                    <a:lstStyle/>
                    <a:p>
                      <a:pPr algn="ctr"/>
                      <a:r>
                        <a:rPr lang="en-US" b="1" dirty="0" smtClean="0"/>
                        <a:t>1</a:t>
                      </a:r>
                      <a:endParaRPr lang="en-US" b="1" dirty="0"/>
                    </a:p>
                  </a:txBody>
                  <a:tcPr/>
                </a:tc>
                <a:tc>
                  <a:txBody>
                    <a:bodyPr/>
                    <a:lstStyle/>
                    <a:p>
                      <a:pPr algn="ctr"/>
                      <a:r>
                        <a:rPr lang="en-US" b="1" dirty="0" err="1" smtClean="0"/>
                        <a:t>Brand_id</a:t>
                      </a:r>
                      <a:endParaRPr lang="en-US" b="1" dirty="0"/>
                    </a:p>
                  </a:txBody>
                  <a:tcPr/>
                </a:tc>
                <a:tc>
                  <a:txBody>
                    <a:bodyPr/>
                    <a:lstStyle/>
                    <a:p>
                      <a:pPr algn="ctr"/>
                      <a:r>
                        <a:rPr lang="en-US" b="1" dirty="0" smtClean="0"/>
                        <a:t>Primary</a:t>
                      </a:r>
                      <a:r>
                        <a:rPr lang="en-US" b="1" baseline="0" dirty="0" smtClean="0"/>
                        <a:t> key</a:t>
                      </a:r>
                      <a:endParaRPr lang="en-US" b="1" dirty="0"/>
                    </a:p>
                  </a:txBody>
                  <a:tcPr/>
                </a:tc>
                <a:extLst>
                  <a:ext uri="{0D108BD9-81ED-4DB2-BD59-A6C34878D82A}">
                    <a16:rowId xmlns:a16="http://schemas.microsoft.com/office/drawing/2014/main" val="10001"/>
                  </a:ext>
                </a:extLst>
              </a:tr>
              <a:tr h="370840">
                <a:tc>
                  <a:txBody>
                    <a:bodyPr/>
                    <a:lstStyle/>
                    <a:p>
                      <a:pPr algn="ctr"/>
                      <a:r>
                        <a:rPr lang="en-US" b="1" dirty="0" smtClean="0"/>
                        <a:t>2</a:t>
                      </a:r>
                      <a:endParaRPr lang="en-US" b="1" dirty="0"/>
                    </a:p>
                  </a:txBody>
                  <a:tcPr/>
                </a:tc>
                <a:tc>
                  <a:txBody>
                    <a:bodyPr/>
                    <a:lstStyle/>
                    <a:p>
                      <a:pPr algn="ctr"/>
                      <a:r>
                        <a:rPr lang="en-US" b="1" dirty="0" err="1" smtClean="0"/>
                        <a:t>Brand_title</a:t>
                      </a:r>
                      <a:endParaRPr lang="en-US" b="1" dirty="0"/>
                    </a:p>
                  </a:txBody>
                  <a:tcPr/>
                </a:tc>
                <a:tc>
                  <a:txBody>
                    <a:bodyPr/>
                    <a:lstStyle/>
                    <a:p>
                      <a:pPr algn="ctr"/>
                      <a:r>
                        <a:rPr lang="en-US" b="1" dirty="0" smtClean="0"/>
                        <a:t>text</a:t>
                      </a:r>
                      <a:endParaRPr lang="en-US" b="1" dirty="0"/>
                    </a:p>
                  </a:txBody>
                  <a:tcPr/>
                </a:tc>
                <a:extLst>
                  <a:ext uri="{0D108BD9-81ED-4DB2-BD59-A6C34878D82A}">
                    <a16:rowId xmlns:a16="http://schemas.microsoft.com/office/drawing/2014/main" val="10002"/>
                  </a:ext>
                </a:extLst>
              </a:tr>
            </a:tbl>
          </a:graphicData>
        </a:graphic>
      </p:graphicFrame>
      <p:sp>
        <p:nvSpPr>
          <p:cNvPr id="8" name="Rectangle 7"/>
          <p:cNvSpPr/>
          <p:nvPr/>
        </p:nvSpPr>
        <p:spPr>
          <a:xfrm>
            <a:off x="4191000" y="2895600"/>
            <a:ext cx="1676400" cy="584775"/>
          </a:xfrm>
          <a:prstGeom prst="rect">
            <a:avLst/>
          </a:prstGeom>
        </p:spPr>
        <p:txBody>
          <a:bodyPr wrap="square">
            <a:spAutoFit/>
          </a:bodyPr>
          <a:lstStyle/>
          <a:p>
            <a:r>
              <a:rPr lang="en-US" sz="3200" b="1" dirty="0" smtClean="0"/>
              <a:t>cart</a:t>
            </a:r>
            <a:endParaRPr lang="en-US" sz="3200" dirty="0"/>
          </a:p>
        </p:txBody>
      </p:sp>
      <p:graphicFrame>
        <p:nvGraphicFramePr>
          <p:cNvPr id="9" name="Table 8"/>
          <p:cNvGraphicFramePr>
            <a:graphicFrameLocks noGrp="1"/>
          </p:cNvGraphicFramePr>
          <p:nvPr>
            <p:extLst>
              <p:ext uri="{D42A27DB-BD31-4B8C-83A1-F6EECF244321}">
                <p14:modId xmlns:p14="http://schemas.microsoft.com/office/powerpoint/2010/main" val="2389301725"/>
              </p:ext>
            </p:extLst>
          </p:nvPr>
        </p:nvGraphicFramePr>
        <p:xfrm>
          <a:off x="762000" y="3657600"/>
          <a:ext cx="7620000" cy="1463040"/>
        </p:xfrm>
        <a:graphic>
          <a:graphicData uri="http://schemas.openxmlformats.org/drawingml/2006/table">
            <a:tbl>
              <a:tblPr firstRow="1" bandRow="1">
                <a:tableStyleId>{5C22544A-7EE6-4342-B048-85BDC9FD1C3A}</a:tableStyleId>
              </a:tblPr>
              <a:tblGrid>
                <a:gridCol w="2540000">
                  <a:extLst>
                    <a:ext uri="{9D8B030D-6E8A-4147-A177-3AD203B41FA5}">
                      <a16:colId xmlns:a16="http://schemas.microsoft.com/office/drawing/2014/main" val="20000"/>
                    </a:ext>
                  </a:extLst>
                </a:gridCol>
                <a:gridCol w="2540000">
                  <a:extLst>
                    <a:ext uri="{9D8B030D-6E8A-4147-A177-3AD203B41FA5}">
                      <a16:colId xmlns:a16="http://schemas.microsoft.com/office/drawing/2014/main" val="20001"/>
                    </a:ext>
                  </a:extLst>
                </a:gridCol>
                <a:gridCol w="2540000">
                  <a:extLst>
                    <a:ext uri="{9D8B030D-6E8A-4147-A177-3AD203B41FA5}">
                      <a16:colId xmlns:a16="http://schemas.microsoft.com/office/drawing/2014/main" val="20002"/>
                    </a:ext>
                  </a:extLst>
                </a:gridCol>
              </a:tblGrid>
              <a:tr h="121920">
                <a:tc>
                  <a:txBody>
                    <a:bodyPr/>
                    <a:lstStyle/>
                    <a:p>
                      <a:pPr algn="ctr"/>
                      <a:r>
                        <a:rPr lang="en-US" b="1" dirty="0" smtClean="0"/>
                        <a:t>SNO</a:t>
                      </a:r>
                      <a:r>
                        <a:rPr lang="en-US" b="1" baseline="0" dirty="0" smtClean="0"/>
                        <a:t> </a:t>
                      </a:r>
                      <a:endParaRPr lang="en-US" b="1" dirty="0"/>
                    </a:p>
                  </a:txBody>
                  <a:tcPr/>
                </a:tc>
                <a:tc>
                  <a:txBody>
                    <a:bodyPr/>
                    <a:lstStyle/>
                    <a:p>
                      <a:pPr algn="ctr"/>
                      <a:r>
                        <a:rPr lang="en-US" b="1" dirty="0" smtClean="0"/>
                        <a:t>NAME</a:t>
                      </a:r>
                      <a:endParaRPr lang="en-US" b="1" dirty="0"/>
                    </a:p>
                  </a:txBody>
                  <a:tcPr/>
                </a:tc>
                <a:tc>
                  <a:txBody>
                    <a:bodyPr/>
                    <a:lstStyle/>
                    <a:p>
                      <a:pPr algn="ctr"/>
                      <a:r>
                        <a:rPr lang="en-US" b="1" dirty="0" smtClean="0"/>
                        <a:t>TYPE</a:t>
                      </a:r>
                      <a:endParaRPr lang="en-US" b="1" dirty="0"/>
                    </a:p>
                  </a:txBody>
                  <a:tcPr/>
                </a:tc>
                <a:extLst>
                  <a:ext uri="{0D108BD9-81ED-4DB2-BD59-A6C34878D82A}">
                    <a16:rowId xmlns:a16="http://schemas.microsoft.com/office/drawing/2014/main" val="10000"/>
                  </a:ext>
                </a:extLst>
              </a:tr>
              <a:tr h="316411">
                <a:tc>
                  <a:txBody>
                    <a:bodyPr/>
                    <a:lstStyle/>
                    <a:p>
                      <a:pPr algn="ctr"/>
                      <a:r>
                        <a:rPr lang="en-US" b="1" dirty="0" smtClean="0"/>
                        <a:t>1</a:t>
                      </a:r>
                      <a:endParaRPr lang="en-US" b="1" dirty="0"/>
                    </a:p>
                  </a:txBody>
                  <a:tcPr/>
                </a:tc>
                <a:tc>
                  <a:txBody>
                    <a:bodyPr/>
                    <a:lstStyle/>
                    <a:p>
                      <a:pPr algn="ctr"/>
                      <a:r>
                        <a:rPr lang="en-US" b="1" dirty="0" err="1" smtClean="0"/>
                        <a:t>P_id</a:t>
                      </a:r>
                      <a:endParaRPr lang="en-US" b="1" dirty="0"/>
                    </a:p>
                  </a:txBody>
                  <a:tcPr/>
                </a:tc>
                <a:tc>
                  <a:txBody>
                    <a:bodyPr/>
                    <a:lstStyle/>
                    <a:p>
                      <a:pPr algn="ctr"/>
                      <a:r>
                        <a:rPr lang="en-US" b="1" dirty="0" smtClean="0"/>
                        <a:t>Primary key</a:t>
                      </a:r>
                      <a:endParaRPr lang="en-US" b="1" dirty="0"/>
                    </a:p>
                  </a:txBody>
                  <a:tcPr/>
                </a:tc>
                <a:extLst>
                  <a:ext uri="{0D108BD9-81ED-4DB2-BD59-A6C34878D82A}">
                    <a16:rowId xmlns:a16="http://schemas.microsoft.com/office/drawing/2014/main" val="10001"/>
                  </a:ext>
                </a:extLst>
              </a:tr>
              <a:tr h="316411">
                <a:tc>
                  <a:txBody>
                    <a:bodyPr/>
                    <a:lstStyle/>
                    <a:p>
                      <a:pPr algn="ctr"/>
                      <a:r>
                        <a:rPr lang="en-US" b="1" dirty="0" smtClean="0"/>
                        <a:t>2</a:t>
                      </a:r>
                      <a:endParaRPr lang="en-US" b="1" dirty="0"/>
                    </a:p>
                  </a:txBody>
                  <a:tcPr/>
                </a:tc>
                <a:tc>
                  <a:txBody>
                    <a:bodyPr/>
                    <a:lstStyle/>
                    <a:p>
                      <a:pPr algn="ctr"/>
                      <a:r>
                        <a:rPr lang="en-US" b="1" dirty="0" err="1" smtClean="0"/>
                        <a:t>Ip_add</a:t>
                      </a:r>
                      <a:endParaRPr lang="en-US" b="1" dirty="0"/>
                    </a:p>
                  </a:txBody>
                  <a:tcPr/>
                </a:tc>
                <a:tc>
                  <a:txBody>
                    <a:bodyPr/>
                    <a:lstStyle/>
                    <a:p>
                      <a:pPr algn="ctr"/>
                      <a:r>
                        <a:rPr lang="en-US" b="1" dirty="0" smtClean="0"/>
                        <a:t>varchar</a:t>
                      </a:r>
                      <a:endParaRPr lang="en-US" b="1" dirty="0"/>
                    </a:p>
                  </a:txBody>
                  <a:tcPr/>
                </a:tc>
                <a:extLst>
                  <a:ext uri="{0D108BD9-81ED-4DB2-BD59-A6C34878D82A}">
                    <a16:rowId xmlns:a16="http://schemas.microsoft.com/office/drawing/2014/main" val="10002"/>
                  </a:ext>
                </a:extLst>
              </a:tr>
              <a:tr h="316411">
                <a:tc>
                  <a:txBody>
                    <a:bodyPr/>
                    <a:lstStyle/>
                    <a:p>
                      <a:pPr algn="ctr"/>
                      <a:r>
                        <a:rPr lang="en-US" b="1" dirty="0" smtClean="0"/>
                        <a:t>3</a:t>
                      </a:r>
                      <a:endParaRPr lang="en-US" b="1" dirty="0"/>
                    </a:p>
                  </a:txBody>
                  <a:tcPr/>
                </a:tc>
                <a:tc>
                  <a:txBody>
                    <a:bodyPr/>
                    <a:lstStyle/>
                    <a:p>
                      <a:pPr algn="ctr"/>
                      <a:r>
                        <a:rPr lang="en-US" b="1" dirty="0" err="1" smtClean="0"/>
                        <a:t>qty</a:t>
                      </a:r>
                      <a:endParaRPr lang="en-US" b="1" dirty="0"/>
                    </a:p>
                  </a:txBody>
                  <a:tcPr/>
                </a:tc>
                <a:tc>
                  <a:txBody>
                    <a:bodyPr/>
                    <a:lstStyle/>
                    <a:p>
                      <a:pPr algn="ctr"/>
                      <a:r>
                        <a:rPr lang="en-US" b="1" dirty="0" err="1" smtClean="0"/>
                        <a:t>int</a:t>
                      </a:r>
                      <a:endParaRPr lang="en-US" b="1" dirty="0"/>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1825</TotalTime>
  <Words>354</Words>
  <Application>Microsoft Office PowerPoint</Application>
  <PresentationFormat>On-screen Show (4:3)</PresentationFormat>
  <Paragraphs>171</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Times New Roman</vt:lpstr>
      <vt:lpstr>Office Theme</vt:lpstr>
      <vt:lpstr>Online Shopping </vt:lpstr>
      <vt:lpstr>Index</vt:lpstr>
      <vt:lpstr>Abstract</vt:lpstr>
      <vt:lpstr>Abstract</vt:lpstr>
      <vt:lpstr>Modules</vt:lpstr>
      <vt:lpstr> Database Design </vt:lpstr>
      <vt:lpstr>PowerPoint Presentation</vt:lpstr>
      <vt:lpstr>PowerPoint Presentation</vt:lpstr>
      <vt:lpstr>PowerPoint Presentation</vt:lpstr>
      <vt:lpstr>Software requirements</vt:lpstr>
      <vt:lpstr>Hardware requirements</vt:lpstr>
      <vt:lpstr>UML diagrams Class diagram</vt:lpstr>
      <vt:lpstr>Usecase diagram</vt:lpstr>
      <vt:lpstr>Activity diagram</vt:lpstr>
      <vt:lpstr>Sequence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Acer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 For Used Products </dc:title>
  <dc:creator>Valued Acer Customer</dc:creator>
  <cp:lastModifiedBy>Nani</cp:lastModifiedBy>
  <cp:revision>127</cp:revision>
  <dcterms:created xsi:type="dcterms:W3CDTF">2017-08-01T15:37:00Z</dcterms:created>
  <dcterms:modified xsi:type="dcterms:W3CDTF">2017-10-30T01:23:53Z</dcterms:modified>
</cp:coreProperties>
</file>