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comment1.xml" ContentType="application/vnd.openxmlformats-officedocument.presentationml.comments+xml"/>
  <Override PartName="/ppt/notesSlides/notesSlide30.xml" ContentType="application/vnd.openxmlformats-officedocument.presentationml.notesSlide+xml"/>
  <Override PartName="/ppt/comments/comment2.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comment3.xml" ContentType="application/vnd.openxmlformats-officedocument.presentationml.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Lst>
  <p:notesMasterIdLst>
    <p:notesMasterId r:id="rId59"/>
  </p:notesMasterIdLst>
  <p:handoutMasterIdLst>
    <p:handoutMasterId r:id="rId60"/>
  </p:handoutMasterIdLst>
  <p:sldIdLst>
    <p:sldId id="271" r:id="rId2"/>
    <p:sldId id="403" r:id="rId3"/>
    <p:sldId id="273" r:id="rId4"/>
    <p:sldId id="294" r:id="rId5"/>
    <p:sldId id="369" r:id="rId6"/>
    <p:sldId id="370" r:id="rId7"/>
    <p:sldId id="371" r:id="rId8"/>
    <p:sldId id="433" r:id="rId9"/>
    <p:sldId id="343" r:id="rId10"/>
    <p:sldId id="397" r:id="rId11"/>
    <p:sldId id="418" r:id="rId12"/>
    <p:sldId id="374" r:id="rId13"/>
    <p:sldId id="441" r:id="rId14"/>
    <p:sldId id="376" r:id="rId15"/>
    <p:sldId id="442" r:id="rId16"/>
    <p:sldId id="431" r:id="rId17"/>
    <p:sldId id="375" r:id="rId18"/>
    <p:sldId id="429" r:id="rId19"/>
    <p:sldId id="430" r:id="rId20"/>
    <p:sldId id="399" r:id="rId21"/>
    <p:sldId id="378" r:id="rId22"/>
    <p:sldId id="377" r:id="rId23"/>
    <p:sldId id="434" r:id="rId24"/>
    <p:sldId id="278" r:id="rId25"/>
    <p:sldId id="393" r:id="rId26"/>
    <p:sldId id="394" r:id="rId27"/>
    <p:sldId id="379" r:id="rId28"/>
    <p:sldId id="436" r:id="rId29"/>
    <p:sldId id="324" r:id="rId30"/>
    <p:sldId id="323" r:id="rId31"/>
    <p:sldId id="349" r:id="rId32"/>
    <p:sldId id="335" r:id="rId33"/>
    <p:sldId id="435" r:id="rId34"/>
    <p:sldId id="406" r:id="rId35"/>
    <p:sldId id="407" r:id="rId36"/>
    <p:sldId id="416" r:id="rId37"/>
    <p:sldId id="413" r:id="rId38"/>
    <p:sldId id="414" r:id="rId39"/>
    <p:sldId id="415" r:id="rId40"/>
    <p:sldId id="412" r:id="rId41"/>
    <p:sldId id="408" r:id="rId42"/>
    <p:sldId id="409" r:id="rId43"/>
    <p:sldId id="386" r:id="rId44"/>
    <p:sldId id="410" r:id="rId45"/>
    <p:sldId id="437" r:id="rId46"/>
    <p:sldId id="432" r:id="rId47"/>
    <p:sldId id="388" r:id="rId48"/>
    <p:sldId id="420" r:id="rId49"/>
    <p:sldId id="421" r:id="rId50"/>
    <p:sldId id="423" r:id="rId51"/>
    <p:sldId id="422" r:id="rId52"/>
    <p:sldId id="440" r:id="rId53"/>
    <p:sldId id="438" r:id="rId54"/>
    <p:sldId id="404" r:id="rId55"/>
    <p:sldId id="360" r:id="rId56"/>
    <p:sldId id="332" r:id="rId57"/>
    <p:sldId id="424" r:id="rId58"/>
  </p:sldIdLst>
  <p:sldSz cx="9144000" cy="6858000" type="screen4x3"/>
  <p:notesSz cx="9926638" cy="6797675"/>
  <p:custDataLst>
    <p:tags r:id="rId61"/>
  </p:custDataLst>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ke" initials="M" lastIdx="9" clrIdx="0"/>
  <p:cmAuthor id="1" name="Marion Knebel" initials="MK" lastIdx="1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B073"/>
    <a:srgbClr val="CEDE00"/>
    <a:srgbClr val="FFFF81"/>
    <a:srgbClr val="FAF0F0"/>
    <a:srgbClr val="F0FF2F"/>
    <a:srgbClr val="ECF1AD"/>
    <a:srgbClr val="F2DCDB"/>
    <a:srgbClr val="AC0608"/>
    <a:srgbClr val="006600"/>
    <a:srgbClr val="F8A4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9084" autoAdjust="0"/>
    <p:restoredTop sz="76980" autoAdjust="0"/>
  </p:normalViewPr>
  <p:slideViewPr>
    <p:cSldViewPr>
      <p:cViewPr>
        <p:scale>
          <a:sx n="120" d="100"/>
          <a:sy n="120" d="100"/>
        </p:scale>
        <p:origin x="-226" y="1094"/>
      </p:cViewPr>
      <p:guideLst>
        <p:guide orient="horz" pos="2160"/>
        <p:guide orient="horz" pos="504"/>
        <p:guide orient="horz" pos="3929"/>
        <p:guide pos="2880"/>
        <p:guide pos="5602"/>
        <p:guide pos="204"/>
      </p:guideLst>
    </p:cSldViewPr>
  </p:slideViewPr>
  <p:outlineViewPr>
    <p:cViewPr>
      <p:scale>
        <a:sx n="33" d="100"/>
        <a:sy n="33" d="100"/>
      </p:scale>
      <p:origin x="0" y="23837"/>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48" d="100"/>
          <a:sy n="148" d="100"/>
        </p:scale>
        <p:origin x="-1459" y="-82"/>
      </p:cViewPr>
      <p:guideLst>
        <p:guide orient="horz" pos="2141"/>
        <p:guide pos="312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0-15T10:22:11.224" idx="5">
    <p:pos x="10" y="10"/>
    <p:text>screenshot</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5T16:04:04.273" idx="9">
    <p:pos x="10" y="10"/>
    <p:text>Schritt einfügen für Änden der HREFs</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5-11-05T14:02:31.549" idx="6">
    <p:pos x="10" y="10"/>
    <p:text>Aus Domain Attribut entfernen</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4302625" cy="339451"/>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5621696" y="2"/>
            <a:ext cx="4302625" cy="339451"/>
          </a:xfrm>
          <a:prstGeom prst="rect">
            <a:avLst/>
          </a:prstGeom>
        </p:spPr>
        <p:txBody>
          <a:bodyPr vert="horz" lIns="91440" tIns="45720" rIns="91440" bIns="45720" rtlCol="0"/>
          <a:lstStyle>
            <a:lvl1pPr algn="r">
              <a:defRPr sz="1200"/>
            </a:lvl1pPr>
          </a:lstStyle>
          <a:p>
            <a:fld id="{3A7CE832-ED6E-4761-BA3B-D964223CCF9F}" type="datetimeFigureOut">
              <a:rPr lang="de-DE" smtClean="0"/>
              <a:pPr/>
              <a:t>09.11.2015</a:t>
            </a:fld>
            <a:endParaRPr lang="de-DE"/>
          </a:p>
        </p:txBody>
      </p:sp>
      <p:sp>
        <p:nvSpPr>
          <p:cNvPr id="4" name="Fußzeilenplatzhalter 3"/>
          <p:cNvSpPr>
            <a:spLocks noGrp="1"/>
          </p:cNvSpPr>
          <p:nvPr>
            <p:ph type="ftr" sz="quarter" idx="2"/>
          </p:nvPr>
        </p:nvSpPr>
        <p:spPr>
          <a:xfrm>
            <a:off x="0" y="6457144"/>
            <a:ext cx="4302625" cy="339451"/>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5621696" y="6457144"/>
            <a:ext cx="4302625" cy="339451"/>
          </a:xfrm>
          <a:prstGeom prst="rect">
            <a:avLst/>
          </a:prstGeom>
        </p:spPr>
        <p:txBody>
          <a:bodyPr vert="horz" lIns="91440" tIns="45720" rIns="91440" bIns="45720" rtlCol="0" anchor="b"/>
          <a:lstStyle>
            <a:lvl1pPr algn="r">
              <a:defRPr sz="1200"/>
            </a:lvl1pPr>
          </a:lstStyle>
          <a:p>
            <a:fld id="{7CFFBCD0-40CA-48A3-817C-DD6A7AF9DA0C}" type="slidenum">
              <a:rPr lang="de-DE" smtClean="0"/>
              <a:pPr/>
              <a:t>‹Nr.›</a:t>
            </a:fld>
            <a:endParaRPr lang="de-DE"/>
          </a:p>
        </p:txBody>
      </p:sp>
    </p:spTree>
    <p:extLst>
      <p:ext uri="{BB962C8B-B14F-4D97-AF65-F5344CB8AC3E}">
        <p14:creationId xmlns:p14="http://schemas.microsoft.com/office/powerpoint/2010/main" val="45098286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2"/>
            <a:ext cx="4302625" cy="3394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4099" name="Rectangle 3"/>
          <p:cNvSpPr>
            <a:spLocks noGrp="1" noChangeArrowheads="1"/>
          </p:cNvSpPr>
          <p:nvPr>
            <p:ph type="dt" idx="1"/>
          </p:nvPr>
        </p:nvSpPr>
        <p:spPr bwMode="auto">
          <a:xfrm>
            <a:off x="5621696" y="2"/>
            <a:ext cx="4302625" cy="3394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22532" name="Rectangle 4"/>
          <p:cNvSpPr>
            <a:spLocks noGrp="1" noRot="1" noChangeAspect="1" noChangeArrowheads="1" noTextEdit="1"/>
          </p:cNvSpPr>
          <p:nvPr>
            <p:ph type="sldImg" idx="2"/>
          </p:nvPr>
        </p:nvSpPr>
        <p:spPr bwMode="auto">
          <a:xfrm>
            <a:off x="3263900" y="509588"/>
            <a:ext cx="3398838" cy="254952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92201" y="3229113"/>
            <a:ext cx="7942237" cy="305830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4102" name="Rectangle 6"/>
          <p:cNvSpPr>
            <a:spLocks noGrp="1" noChangeArrowheads="1"/>
          </p:cNvSpPr>
          <p:nvPr>
            <p:ph type="ftr" sz="quarter" idx="4"/>
          </p:nvPr>
        </p:nvSpPr>
        <p:spPr bwMode="auto">
          <a:xfrm>
            <a:off x="0" y="6457144"/>
            <a:ext cx="4302625" cy="3394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4103" name="Rectangle 7"/>
          <p:cNvSpPr>
            <a:spLocks noGrp="1" noChangeArrowheads="1"/>
          </p:cNvSpPr>
          <p:nvPr>
            <p:ph type="sldNum" sz="quarter" idx="5"/>
          </p:nvPr>
        </p:nvSpPr>
        <p:spPr bwMode="auto">
          <a:xfrm>
            <a:off x="5621696" y="6457144"/>
            <a:ext cx="4302625" cy="3394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ECE49EF-AABD-44C1-A8EA-98F2F30AE4E5}" type="slidenum">
              <a:rPr lang="de-DE"/>
              <a:pPr>
                <a:defRPr/>
              </a:pPr>
              <a:t>‹Nr.›</a:t>
            </a:fld>
            <a:endParaRPr lang="de-DE"/>
          </a:p>
        </p:txBody>
      </p:sp>
    </p:spTree>
    <p:extLst>
      <p:ext uri="{BB962C8B-B14F-4D97-AF65-F5344CB8AC3E}">
        <p14:creationId xmlns:p14="http://schemas.microsoft.com/office/powerpoint/2010/main" val="891972151"/>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www.oxygenxml.com/dita/1.3/specs/archSpec/base/relax-ng-coding-doctype-shell.html#concept_rrq_p45_dn__content-constraint"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www.oxygenxml.com/dita/1.3/specs/archSpec/base/relax-ng-coding-doctype-shell.html#concept_rrq_p45_dn__module-inclusion"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www.oxygenxml.com/dita/1.3/specs/archSpec/base/constraints.html"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www.oxygenxml.com/dita/1.3/specs/archSpec/base/constraints.html"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www.oxygenxml.com/dita/1.3/specs/archSpec/base/constraints.html"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www.oxygenxml.com/dita/1.3/specs/archSpec/base/specialization.html"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www.oxygenxml.com/dita/1.3/specs/archSpec/base/specialization-domains-attribute.html"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RELAX_NG#cite_note-2" TargetMode="External"/><Relationship Id="rId13" Type="http://schemas.openxmlformats.org/officeDocument/2006/relationships/hyperlink" Target="https://en.wikipedia.org/wiki/DSDL" TargetMode="External"/><Relationship Id="rId3" Type="http://schemas.openxmlformats.org/officeDocument/2006/relationships/hyperlink" Target="https://en.wikipedia.org/wiki/OASIS_(organization)" TargetMode="External"/><Relationship Id="rId7" Type="http://schemas.openxmlformats.org/officeDocument/2006/relationships/hyperlink" Target="https://en.wikipedia.org/wiki/TREX" TargetMode="External"/><Relationship Id="rId12" Type="http://schemas.openxmlformats.org/officeDocument/2006/relationships/hyperlink" Target="https://en.wikipedia.org/wiki/International_Electrotechnical_Commission"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James_Clark_(XML_expert)" TargetMode="External"/><Relationship Id="rId11" Type="http://schemas.openxmlformats.org/officeDocument/2006/relationships/hyperlink" Target="https://en.wikipedia.org/wiki/International_Organization_for_Standardization" TargetMode="External"/><Relationship Id="rId5" Type="http://schemas.openxmlformats.org/officeDocument/2006/relationships/hyperlink" Target="https://en.wikipedia.org/wiki/RELAX" TargetMode="External"/><Relationship Id="rId10" Type="http://schemas.openxmlformats.org/officeDocument/2006/relationships/hyperlink" Target="https://en.wikipedia.org/wiki/RELAX_NG#cite_note-4" TargetMode="External"/><Relationship Id="rId4" Type="http://schemas.openxmlformats.org/officeDocument/2006/relationships/hyperlink" Target="https://en.wikipedia.org/wiki/Murata_Makoto" TargetMode="External"/><Relationship Id="rId9" Type="http://schemas.openxmlformats.org/officeDocument/2006/relationships/hyperlink" Target="https://en.wikipedia.org/wiki/RELAX_NG#cite_note-3" TargetMode="External"/><Relationship Id="rId14" Type="http://schemas.openxmlformats.org/officeDocument/2006/relationships/hyperlink" Target="https://en.wikipedia.org/wiki/RELAX_NG#cite_note-5"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1</a:t>
            </a:fld>
            <a:endParaRPr lang="de-DE"/>
          </a:p>
        </p:txBody>
      </p:sp>
    </p:spTree>
    <p:extLst>
      <p:ext uri="{BB962C8B-B14F-4D97-AF65-F5344CB8AC3E}">
        <p14:creationId xmlns:p14="http://schemas.microsoft.com/office/powerpoint/2010/main" val="323977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smtClean="0"/>
              <a:t>The first modularization takes place at file level, here we have n</a:t>
            </a:r>
            <a:r>
              <a:rPr lang="en-US" smtClean="0"/>
              <a:t>early 150 files in 16 folders, and more than 1 MB total file size because</a:t>
            </a:r>
            <a:r>
              <a:rPr lang="en-US" baseline="0" smtClean="0"/>
              <a:t> of modular structure. (146 RNG files, plus catalogs)</a:t>
            </a:r>
          </a:p>
          <a:p>
            <a:endParaRPr lang="en-US" baseline="0" smtClean="0"/>
          </a:p>
          <a:p>
            <a:endParaRPr lang="en-US" baseline="0" smtClean="0"/>
          </a:p>
          <a:p>
            <a:endParaRPr lang="de-DE"/>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10</a:t>
            </a:fld>
            <a:endParaRPr lang="de-DE"/>
          </a:p>
        </p:txBody>
      </p:sp>
    </p:spTree>
    <p:extLst>
      <p:ext uri="{BB962C8B-B14F-4D97-AF65-F5344CB8AC3E}">
        <p14:creationId xmlns:p14="http://schemas.microsoft.com/office/powerpoint/2010/main" val="1194382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More modularization</a:t>
            </a:r>
            <a:r>
              <a:rPr lang="de-DE" baseline="0" smtClean="0"/>
              <a:t> takes place within the vocabulary module files. Here we have hierarchical and cascading patterns that make the grammar very flexible and ready for reuse. </a:t>
            </a:r>
          </a:p>
          <a:p>
            <a:endParaRPr lang="de-DE" baseline="0" smtClean="0"/>
          </a:p>
          <a:p>
            <a:r>
              <a:rPr lang="de-DE" baseline="0" smtClean="0"/>
              <a:t>For most elements, we have a structure like this, with the element container at the top, and additional patterns for the element content. </a:t>
            </a:r>
          </a:p>
          <a:p>
            <a:r>
              <a:rPr lang="de-DE" baseline="0" smtClean="0"/>
              <a:t>In the para.content define, we do not find individual elements, but rather sets of elements (more modularization and reuse).</a:t>
            </a:r>
          </a:p>
          <a:p>
            <a:endParaRPr lang="de-DE" baseline="0" smtClean="0"/>
          </a:p>
          <a:p>
            <a:r>
              <a:rPr lang="de-DE" smtClean="0"/>
              <a:t>&gt;</a:t>
            </a:r>
            <a:r>
              <a:rPr lang="de-DE" baseline="0" smtClean="0"/>
              <a:t> Mention that the defines themselves are not nested, but refs are used!!!</a:t>
            </a:r>
            <a:endParaRPr lang="de-DE"/>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11</a:t>
            </a:fld>
            <a:endParaRPr lang="de-DE"/>
          </a:p>
        </p:txBody>
      </p:sp>
    </p:spTree>
    <p:extLst>
      <p:ext uri="{BB962C8B-B14F-4D97-AF65-F5344CB8AC3E}">
        <p14:creationId xmlns:p14="http://schemas.microsoft.com/office/powerpoint/2010/main" val="1194382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DITA 1.3 Specification</a:t>
            </a:r>
          </a:p>
          <a:p>
            <a:r>
              <a:rPr lang="en-US" b="1" smtClean="0"/>
              <a:t>DITA document type </a:t>
            </a:r>
          </a:p>
          <a:p>
            <a:r>
              <a:rPr lang="en-US" smtClean="0"/>
              <a:t>A unique set of structural modules, domain modules, and constraint modules that taken together provide the XML element and attribute declarations that define the structure of DITA documents. </a:t>
            </a:r>
          </a:p>
          <a:p>
            <a:endParaRPr lang="en-US" smtClean="0"/>
          </a:p>
          <a:p>
            <a:r>
              <a:rPr lang="en-US" b="1" smtClean="0"/>
              <a:t>DITA document-type shell</a:t>
            </a:r>
            <a:r>
              <a:rPr lang="en-US" smtClean="0"/>
              <a:t> </a:t>
            </a:r>
          </a:p>
          <a:p>
            <a:r>
              <a:rPr lang="en-US" smtClean="0"/>
              <a:t>A set of DTD, XSD, or RELAX NG declarations that implement a DITA document type by using the rules and design patterns that are included in the DITA specification. A DITA document-type shell includes and configures one or more structural modules, zero or more domain modules, and zero or more constraint modules. With the exception of the optional declarations for the &lt;</a:t>
            </a:r>
            <a:r>
              <a:rPr lang="en-US" err="1" smtClean="0"/>
              <a:t>dita</a:t>
            </a:r>
            <a:r>
              <a:rPr lang="en-US" smtClean="0"/>
              <a:t>&gt; element and its attributes, DITA document-type shells do not declare any element or attribute types directly.</a:t>
            </a:r>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12</a:t>
            </a:fld>
            <a:endParaRPr lang="de-DE"/>
          </a:p>
        </p:txBody>
      </p:sp>
    </p:spTree>
    <p:extLst>
      <p:ext uri="{BB962C8B-B14F-4D97-AF65-F5344CB8AC3E}">
        <p14:creationId xmlns:p14="http://schemas.microsoft.com/office/powerpoint/2010/main" val="1452537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DITA 1.3 Specification</a:t>
            </a:r>
          </a:p>
          <a:p>
            <a:r>
              <a:rPr lang="en-US" b="1" smtClean="0"/>
              <a:t>DITA document type </a:t>
            </a:r>
          </a:p>
          <a:p>
            <a:r>
              <a:rPr lang="en-US" smtClean="0"/>
              <a:t>A unique set of structural modules, domain modules, and constraint modules that taken together provide the XML element and attribute declarations that define the structure of DITA documents. </a:t>
            </a:r>
          </a:p>
          <a:p>
            <a:endParaRPr lang="en-US" smtClean="0"/>
          </a:p>
          <a:p>
            <a:r>
              <a:rPr lang="en-US" b="1" smtClean="0"/>
              <a:t>DITA document-type shell</a:t>
            </a:r>
            <a:r>
              <a:rPr lang="en-US" smtClean="0"/>
              <a:t> </a:t>
            </a:r>
          </a:p>
          <a:p>
            <a:r>
              <a:rPr lang="en-US" smtClean="0"/>
              <a:t>A set of DTD, XSD, or RELAX NG declarations that implement a DITA document type by using the rules and design patterns that are included in the DITA specification. A DITA document-type shell includes and configures one or more structural modules, zero or more domain modules, and zero or more constraint modules. With the exception of the optional declarations for the &lt;</a:t>
            </a:r>
            <a:r>
              <a:rPr lang="en-US" err="1" smtClean="0"/>
              <a:t>dita</a:t>
            </a:r>
            <a:r>
              <a:rPr lang="en-US" smtClean="0"/>
              <a:t>&gt; element and its attributes, DITA document-type shells do not declare any element or attribute types directly.</a:t>
            </a:r>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13</a:t>
            </a:fld>
            <a:endParaRPr lang="de-DE"/>
          </a:p>
        </p:txBody>
      </p:sp>
    </p:spTree>
    <p:extLst>
      <p:ext uri="{BB962C8B-B14F-4D97-AF65-F5344CB8AC3E}">
        <p14:creationId xmlns:p14="http://schemas.microsoft.com/office/powerpoint/2010/main" val="1452537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A vocabulary module that defines a top-level map type or topic type.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p>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14</a:t>
            </a:fld>
            <a:endParaRPr lang="de-DE"/>
          </a:p>
        </p:txBody>
      </p:sp>
    </p:spTree>
    <p:extLst>
      <p:ext uri="{BB962C8B-B14F-4D97-AF65-F5344CB8AC3E}">
        <p14:creationId xmlns:p14="http://schemas.microsoft.com/office/powerpoint/2010/main" val="2876184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A vocabulary module that defines a top-level map type or topic type.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p>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15</a:t>
            </a:fld>
            <a:endParaRPr lang="de-DE"/>
          </a:p>
        </p:txBody>
      </p:sp>
    </p:spTree>
    <p:extLst>
      <p:ext uri="{BB962C8B-B14F-4D97-AF65-F5344CB8AC3E}">
        <p14:creationId xmlns:p14="http://schemas.microsoft.com/office/powerpoint/2010/main" val="2876184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Some</a:t>
            </a:r>
            <a:r>
              <a:rPr lang="de-DE" baseline="0" smtClean="0"/>
              <a:t> elements and definitions are reused in many different document types, container elements, or maps. These are collected in an additional vocabulary module file called commonElementsMod. (Separate files for metadata information and table definitions). </a:t>
            </a:r>
          </a:p>
          <a:p>
            <a:endParaRPr lang="de-DE" baseline="0" smtClean="0"/>
          </a:p>
          <a:p>
            <a:pPr marL="171450" marR="0" indent="-171450" algn="l" defTabSz="914400" rtl="0" eaLnBrk="0" fontAlgn="base" latinLnBrk="0" hangingPunct="0">
              <a:lnSpc>
                <a:spcPct val="100000"/>
              </a:lnSpc>
              <a:spcBef>
                <a:spcPct val="30000"/>
              </a:spcBef>
              <a:spcAft>
                <a:spcPct val="0"/>
              </a:spcAft>
              <a:buClrTx/>
              <a:buSzTx/>
              <a:buFont typeface="Wingdings"/>
              <a:buChar char="Ø"/>
              <a:tabLst/>
              <a:defRPr/>
            </a:pPr>
            <a:r>
              <a:rPr lang="en-US" smtClean="0"/>
              <a:t>Be careful to check where a pattern is used when you modify it.</a:t>
            </a:r>
          </a:p>
          <a:p>
            <a:pPr marL="171450" marR="0" indent="-171450" algn="l" defTabSz="914400" rtl="0" eaLnBrk="0" fontAlgn="base" latinLnBrk="0" hangingPunct="0">
              <a:lnSpc>
                <a:spcPct val="100000"/>
              </a:lnSpc>
              <a:spcBef>
                <a:spcPct val="30000"/>
              </a:spcBef>
              <a:spcAft>
                <a:spcPct val="0"/>
              </a:spcAft>
              <a:buClrTx/>
              <a:buSzTx/>
              <a:buFont typeface="Wingdings"/>
              <a:buChar char="Ø"/>
              <a:tabLst/>
              <a:defRPr/>
            </a:pPr>
            <a:endParaRPr lang="en-US" smtClean="0"/>
          </a:p>
          <a:p>
            <a:endParaRPr lang="de-DE"/>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16</a:t>
            </a:fld>
            <a:endParaRPr lang="de-DE"/>
          </a:p>
        </p:txBody>
      </p:sp>
    </p:spTree>
    <p:extLst>
      <p:ext uri="{BB962C8B-B14F-4D97-AF65-F5344CB8AC3E}">
        <p14:creationId xmlns:p14="http://schemas.microsoft.com/office/powerpoint/2010/main" val="1194382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smtClean="0"/>
          </a:p>
          <a:p>
            <a:r>
              <a:rPr lang="en-US" sz="1200" kern="1200" smtClean="0">
                <a:solidFill>
                  <a:schemeClr val="tx1"/>
                </a:solidFill>
                <a:effectLst/>
                <a:latin typeface="Arial" charset="0"/>
                <a:ea typeface="+mn-ea"/>
                <a:cs typeface="+mn-cs"/>
              </a:rPr>
              <a:t>Shells and Mod</a:t>
            </a:r>
            <a:r>
              <a:rPr lang="en-US" sz="1200" kern="1200" baseline="0" smtClean="0">
                <a:solidFill>
                  <a:schemeClr val="tx1"/>
                </a:solidFill>
                <a:effectLst/>
                <a:latin typeface="Arial" charset="0"/>
                <a:ea typeface="+mn-ea"/>
                <a:cs typeface="+mn-cs"/>
              </a:rPr>
              <a:t> files = Technical structures. </a:t>
            </a:r>
          </a:p>
          <a:p>
            <a:r>
              <a:rPr lang="en-US" sz="1200" kern="1200" smtClean="0">
                <a:solidFill>
                  <a:schemeClr val="tx1"/>
                </a:solidFill>
                <a:effectLst/>
                <a:latin typeface="Arial" charset="0"/>
                <a:ea typeface="+mn-ea"/>
                <a:cs typeface="+mn-cs"/>
              </a:rPr>
              <a:t>DITA domains = semantic categories to group elements and attributes. </a:t>
            </a:r>
          </a:p>
          <a:p>
            <a:endParaRPr lang="en-US" sz="1200" kern="1200" smtClean="0">
              <a:solidFill>
                <a:schemeClr val="tx1"/>
              </a:solidFill>
              <a:effectLst/>
              <a:latin typeface="Arial" charset="0"/>
              <a:ea typeface="+mn-ea"/>
              <a:cs typeface="+mn-cs"/>
            </a:endParaRPr>
          </a:p>
          <a:p>
            <a:r>
              <a:rPr lang="en-US" sz="1200" kern="1200" smtClean="0">
                <a:solidFill>
                  <a:schemeClr val="tx1"/>
                </a:solidFill>
                <a:effectLst/>
                <a:latin typeface="Arial" charset="0"/>
                <a:ea typeface="+mn-ea"/>
                <a:cs typeface="+mn-cs"/>
              </a:rPr>
              <a:t>For example, the programming domain contains elements that can be used to add information about code snippets and API names to your DITA files. Quite often whole domains can be removed from shell files. </a:t>
            </a:r>
          </a:p>
          <a:p>
            <a:endParaRPr lang="en-US" sz="1200" kern="1200" smtClean="0">
              <a:solidFill>
                <a:schemeClr val="tx1"/>
              </a:solidFill>
              <a:effectLst/>
              <a:latin typeface="Arial" charset="0"/>
              <a:ea typeface="+mn-ea"/>
              <a:cs typeface="+mn-cs"/>
            </a:endParaRPr>
          </a:p>
          <a:p>
            <a:r>
              <a:rPr lang="en-US" sz="1200" kern="1200" smtClean="0">
                <a:solidFill>
                  <a:schemeClr val="tx1"/>
                </a:solidFill>
                <a:effectLst/>
                <a:latin typeface="Arial" charset="0"/>
                <a:ea typeface="+mn-ea"/>
                <a:cs typeface="+mn-cs"/>
              </a:rPr>
              <a:t>The domains that an author can use when writing DITA content are determined by the domains available in the shell file. </a:t>
            </a:r>
          </a:p>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17</a:t>
            </a:fld>
            <a:endParaRPr lang="de-DE"/>
          </a:p>
        </p:txBody>
      </p:sp>
    </p:spTree>
    <p:extLst>
      <p:ext uri="{BB962C8B-B14F-4D97-AF65-F5344CB8AC3E}">
        <p14:creationId xmlns:p14="http://schemas.microsoft.com/office/powerpoint/2010/main" val="3832660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Relax</a:t>
            </a:r>
            <a:r>
              <a:rPr lang="de-DE" baseline="0" smtClean="0"/>
              <a:t> NG makes it easy to reuse an existing container element, by creating separate definitions and combining those. Here, we have a base element called "ph", which is defined in commonElementsMod. But there are also specialized versions of ph in some domains, that are integrated into ph. That way, they automatically become available where ph is allowed.</a:t>
            </a:r>
          </a:p>
          <a:p>
            <a:endParaRPr lang="de-DE" baseline="0" smtClean="0"/>
          </a:p>
          <a:p>
            <a:r>
              <a:rPr lang="de-DE" baseline="0" smtClean="0"/>
              <a:t>This mechanism is used for all specializations of base types. </a:t>
            </a:r>
          </a:p>
          <a:p>
            <a:endParaRPr lang="de-DE" baseline="0" smtClean="0"/>
          </a:p>
          <a:p>
            <a:r>
              <a:rPr lang="de-DE" baseline="0" smtClean="0"/>
              <a:t>The whole process is easier in RNG than DTD, because you do not have to add or remove entities from all your custom files.  For example, when you remove a domain, you just remove the include from the topic shell, and you do not have to touch any other Mod file that previously used this domain. </a:t>
            </a:r>
          </a:p>
          <a:p>
            <a:r>
              <a:rPr lang="de-DE" baseline="0" smtClean="0"/>
              <a:t>For your specializations, you only create your element domain extension modules and add a value to the @domain attribute in the document type shell. </a:t>
            </a:r>
          </a:p>
          <a:p>
            <a:endParaRPr lang="de-DE" baseline="0" smtClean="0"/>
          </a:p>
          <a:p>
            <a:r>
              <a:rPr lang="de-DE" baseline="0" smtClean="0"/>
              <a:t>Consequences:</a:t>
            </a:r>
          </a:p>
          <a:p>
            <a:pPr marL="171450" indent="-171450">
              <a:buFont typeface="Wingdings"/>
              <a:buChar char="Ø"/>
            </a:pPr>
            <a:r>
              <a:rPr lang="de-DE" baseline="0" smtClean="0"/>
              <a:t>To exclusively use ph in a specific element, allow only "ph.element" in the content model for that element (or remove all the domains completely). </a:t>
            </a:r>
          </a:p>
          <a:p>
            <a:pPr marL="171450" indent="-171450">
              <a:buFont typeface="Wingdings"/>
              <a:buChar char="Ø"/>
            </a:pPr>
            <a:r>
              <a:rPr lang="de-DE" baseline="0" smtClean="0"/>
              <a:t>To exclusively allow the specialized versions, but not the base element, you can disallow "ph.element", while still allowing "ph". </a:t>
            </a:r>
            <a:endParaRPr lang="de-DE"/>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18</a:t>
            </a:fld>
            <a:endParaRPr lang="de-DE"/>
          </a:p>
        </p:txBody>
      </p:sp>
    </p:spTree>
    <p:extLst>
      <p:ext uri="{BB962C8B-B14F-4D97-AF65-F5344CB8AC3E}">
        <p14:creationId xmlns:p14="http://schemas.microsoft.com/office/powerpoint/2010/main" val="1194382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Folie evtl. weglassen</a:t>
            </a:r>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19</a:t>
            </a:fld>
            <a:endParaRPr lang="de-DE"/>
          </a:p>
        </p:txBody>
      </p:sp>
    </p:spTree>
    <p:extLst>
      <p:ext uri="{BB962C8B-B14F-4D97-AF65-F5344CB8AC3E}">
        <p14:creationId xmlns:p14="http://schemas.microsoft.com/office/powerpoint/2010/main" val="2772114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Pflicht: </a:t>
            </a:r>
            <a:br>
              <a:rPr lang="de-DE" smtClean="0"/>
            </a:br>
            <a:r>
              <a:rPr lang="de-DE" smtClean="0"/>
              <a:t>We work for parson AG. parson AG </a:t>
            </a:r>
            <a:r>
              <a:rPr lang="en-US" smtClean="0"/>
              <a:t>offers technical communication and knowledge management services with offices in Hamburg, Berlin and Leipzig.</a:t>
            </a:r>
            <a:r>
              <a:rPr lang="en-US" baseline="0" smtClean="0"/>
              <a:t> We write technical documentation for various industries and also work as consultants to support our customers in introducing new documentation technologies or organizing their knowledge.</a:t>
            </a:r>
            <a:endParaRPr lang="de-DE" baseline="0" smtClean="0"/>
          </a:p>
          <a:p>
            <a:endParaRPr lang="de-DE" baseline="0" smtClean="0"/>
          </a:p>
          <a:p>
            <a:r>
              <a:rPr lang="de-DE" baseline="0" smtClean="0"/>
              <a:t>Optional:</a:t>
            </a:r>
          </a:p>
          <a:p>
            <a:r>
              <a:rPr lang="de-DE" baseline="0" smtClean="0"/>
              <a:t>(We also perform trainings for technical writers in our Hamburg-based training program called “Professional Technical Documentation”.)</a:t>
            </a:r>
          </a:p>
          <a:p>
            <a:endParaRPr lang="de-DE" baseline="0" smtClean="0"/>
          </a:p>
          <a:p>
            <a:r>
              <a:rPr lang="de-DE" baseline="0" smtClean="0"/>
              <a:t>Pflicht, Schluss</a:t>
            </a:r>
          </a:p>
          <a:p>
            <a:r>
              <a:rPr lang="de-DE" baseline="0" smtClean="0"/>
              <a:t>That's it as an introduction. For more information about our services and job offers, please visit our web site. </a:t>
            </a:r>
            <a:endParaRPr lang="de-DE" smtClean="0"/>
          </a:p>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2</a:t>
            </a:fld>
            <a:endParaRPr lang="de-DE"/>
          </a:p>
        </p:txBody>
      </p:sp>
    </p:spTree>
    <p:extLst>
      <p:ext uri="{BB962C8B-B14F-4D97-AF65-F5344CB8AC3E}">
        <p14:creationId xmlns:p14="http://schemas.microsoft.com/office/powerpoint/2010/main" val="2082278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This graphic</a:t>
            </a:r>
            <a:r>
              <a:rPr lang="en-US" baseline="0" smtClean="0"/>
              <a:t> shows the whole picture and dependencies between shell, mod, and domain files. </a:t>
            </a:r>
          </a:p>
          <a:p>
            <a:endParaRPr lang="en-US" baseline="0" smtClean="0"/>
          </a:p>
          <a:p>
            <a:endParaRPr lang="en-US" baseline="0" smtClean="0"/>
          </a:p>
          <a:p>
            <a:r>
              <a:rPr lang="en-US" baseline="0" smtClean="0"/>
              <a:t>Of course, it gets more complicated when you add your constraints and specializations to the picture…</a:t>
            </a:r>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20</a:t>
            </a:fld>
            <a:endParaRPr lang="de-DE"/>
          </a:p>
        </p:txBody>
      </p:sp>
    </p:spTree>
    <p:extLst>
      <p:ext uri="{BB962C8B-B14F-4D97-AF65-F5344CB8AC3E}">
        <p14:creationId xmlns:p14="http://schemas.microsoft.com/office/powerpoint/2010/main" val="72568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smtClean="0"/>
              <a:t>This shows more in details how the modules are integrated into a topic shell.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smtClean="0"/>
              <a:t>The topicMod is included by all topic types, and with it the three green files with the common elements.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Domains</a:t>
            </a:r>
            <a:r>
              <a:rPr lang="en-US" baseline="0" smtClean="0"/>
              <a:t> are included directly in the shells, so you can easily remove or add different domains to different shells. We will see later how this chaining of includes affects our customization. </a:t>
            </a:r>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21</a:t>
            </a:fld>
            <a:endParaRPr lang="de-DE"/>
          </a:p>
        </p:txBody>
      </p:sp>
    </p:spTree>
    <p:extLst>
      <p:ext uri="{BB962C8B-B14F-4D97-AF65-F5344CB8AC3E}">
        <p14:creationId xmlns:p14="http://schemas.microsoft.com/office/powerpoint/2010/main" val="30451051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smtClean="0">
                <a:solidFill>
                  <a:schemeClr val="tx1"/>
                </a:solidFill>
                <a:effectLst/>
                <a:latin typeface="Arial" charset="0"/>
                <a:ea typeface="+mn-ea"/>
                <a:cs typeface="+mn-cs"/>
              </a:rPr>
              <a:t>Catalog</a:t>
            </a:r>
            <a:r>
              <a:rPr lang="en-US" sz="1200" kern="1200" smtClean="0">
                <a:solidFill>
                  <a:schemeClr val="tx1"/>
                </a:solidFill>
                <a:effectLst/>
                <a:latin typeface="Arial" charset="0"/>
                <a:ea typeface="+mn-ea"/>
                <a:cs typeface="+mn-cs"/>
              </a:rPr>
              <a:t> files contain the mapping of document identifiers to the URIs of files of the DITA DTD. The catalog file also contains references to our customized shell files. Catalog files have the </a:t>
            </a:r>
            <a:r>
              <a:rPr lang="en-US" sz="1200" i="1" kern="1200" smtClean="0">
                <a:solidFill>
                  <a:schemeClr val="tx1"/>
                </a:solidFill>
                <a:effectLst/>
                <a:latin typeface="Arial" charset="0"/>
                <a:ea typeface="+mn-ea"/>
                <a:cs typeface="+mn-cs"/>
              </a:rPr>
              <a:t>.xml</a:t>
            </a:r>
            <a:r>
              <a:rPr lang="en-US" sz="1200" kern="1200" smtClean="0">
                <a:solidFill>
                  <a:schemeClr val="tx1"/>
                </a:solidFill>
                <a:effectLst/>
                <a:latin typeface="Arial" charset="0"/>
                <a:ea typeface="+mn-ea"/>
                <a:cs typeface="+mn-cs"/>
              </a:rPr>
              <a:t> file ending.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Similar to keywords, connect files with each other.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We will not discuss</a:t>
            </a:r>
            <a:r>
              <a:rPr lang="en-US" baseline="0" smtClean="0"/>
              <a:t> this in detail today, for our practical part, we have already set up the catalog files to resolve includes via URNs, not relative file paths. </a:t>
            </a:r>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p>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22</a:t>
            </a:fld>
            <a:endParaRPr lang="de-DE"/>
          </a:p>
        </p:txBody>
      </p:sp>
    </p:spTree>
    <p:extLst>
      <p:ext uri="{BB962C8B-B14F-4D97-AF65-F5344CB8AC3E}">
        <p14:creationId xmlns:p14="http://schemas.microsoft.com/office/powerpoint/2010/main" val="732363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23</a:t>
            </a:fld>
            <a:endParaRPr lang="de-DE"/>
          </a:p>
        </p:txBody>
      </p:sp>
    </p:spTree>
    <p:extLst>
      <p:ext uri="{BB962C8B-B14F-4D97-AF65-F5344CB8AC3E}">
        <p14:creationId xmlns:p14="http://schemas.microsoft.com/office/powerpoint/2010/main" val="32845903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77500" lnSpcReduction="20000"/>
          </a:bodyPr>
          <a:lstStyle/>
          <a:p>
            <a:r>
              <a:rPr lang="en-US" b="1" smtClean="0"/>
              <a:t>Configuration</a:t>
            </a:r>
            <a:r>
              <a:rPr lang="en-US" smtClean="0"/>
              <a:t> </a:t>
            </a:r>
          </a:p>
          <a:p>
            <a:r>
              <a:rPr lang="en-US" smtClean="0"/>
              <a:t>Configuration enables the definition of DITA document types that include only the vocabulary modules that are required for a given set of documents. There is no need to modify the vocabulary modules. Configurations are implemented as document type shells. </a:t>
            </a:r>
          </a:p>
          <a:p>
            <a:endParaRPr lang="en-US" smtClean="0"/>
          </a:p>
          <a:p>
            <a:r>
              <a:rPr lang="en-US" b="1" smtClean="0"/>
              <a:t>Specialization</a:t>
            </a:r>
            <a:r>
              <a:rPr lang="en-US" smtClean="0"/>
              <a:t> </a:t>
            </a:r>
          </a:p>
          <a:p>
            <a:r>
              <a:rPr lang="en-US" smtClean="0"/>
              <a:t>Specialization enables the creation of new element types in a way that preserves the ability to interchange those new element types with conforming DITA applications. Specializations are implemented as vocabulary modules, which are integrated into document-type shells.</a:t>
            </a:r>
          </a:p>
          <a:p>
            <a:endParaRPr lang="en-US" smtClean="0"/>
          </a:p>
          <a:p>
            <a:r>
              <a:rPr lang="en-US" smtClean="0"/>
              <a:t>Specializations are implemented as sets of vocabulary modules, each of which declares the markup and entities that are unique to a specialization. The separation of the vocabulary and its declarations into modules makes it easy to extend existing modules, because new modules can be added without affecting existing document types. It also makes it easy to assemble elements from different sources into a single document-type shell and to reuse specific parts of the specialization hierarchy in more than one document-type shell.</a:t>
            </a:r>
          </a:p>
          <a:p>
            <a:endParaRPr lang="en-US" smtClean="0"/>
          </a:p>
          <a:p>
            <a:r>
              <a:rPr lang="en-US" b="1" smtClean="0"/>
              <a:t>Generalization</a:t>
            </a:r>
            <a:r>
              <a:rPr lang="en-US" smtClean="0"/>
              <a:t> </a:t>
            </a:r>
          </a:p>
          <a:p>
            <a:r>
              <a:rPr lang="en-US" smtClean="0"/>
              <a:t>Generalization is the process of reversing a specialization. It converts specialized elements or attributes into the original types from which they were derived. </a:t>
            </a:r>
          </a:p>
          <a:p>
            <a:endParaRPr lang="en-US" smtClean="0"/>
          </a:p>
          <a:p>
            <a:r>
              <a:rPr lang="en-US" b="1" smtClean="0"/>
              <a:t>Constraint</a:t>
            </a:r>
            <a:r>
              <a:rPr lang="en-US" smtClean="0"/>
              <a:t> </a:t>
            </a:r>
          </a:p>
          <a:p>
            <a:r>
              <a:rPr lang="en-US" smtClean="0"/>
              <a:t>Constraint enables the restriction of content models and attribute lists for individual elements. There is no need to modify the vocabulary modules. Constraints are implemented as constraint modules, which are integrated into document-type shells. </a:t>
            </a:r>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24</a:t>
            </a:fld>
            <a:endParaRPr lang="de-D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25</a:t>
            </a:fld>
            <a:endParaRPr lang="de-DE"/>
          </a:p>
        </p:txBody>
      </p:sp>
    </p:spTree>
    <p:extLst>
      <p:ext uri="{BB962C8B-B14F-4D97-AF65-F5344CB8AC3E}">
        <p14:creationId xmlns:p14="http://schemas.microsoft.com/office/powerpoint/2010/main" val="207728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26</a:t>
            </a:fld>
            <a:endParaRPr lang="de-DE"/>
          </a:p>
        </p:txBody>
      </p:sp>
    </p:spTree>
    <p:extLst>
      <p:ext uri="{BB962C8B-B14F-4D97-AF65-F5344CB8AC3E}">
        <p14:creationId xmlns:p14="http://schemas.microsoft.com/office/powerpoint/2010/main" val="19921722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27</a:t>
            </a:fld>
            <a:endParaRPr lang="de-DE"/>
          </a:p>
        </p:txBody>
      </p:sp>
    </p:spTree>
    <p:extLst>
      <p:ext uri="{BB962C8B-B14F-4D97-AF65-F5344CB8AC3E}">
        <p14:creationId xmlns:p14="http://schemas.microsoft.com/office/powerpoint/2010/main" val="2725055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28</a:t>
            </a:fld>
            <a:endParaRPr lang="de-DE"/>
          </a:p>
        </p:txBody>
      </p:sp>
    </p:spTree>
    <p:extLst>
      <p:ext uri="{BB962C8B-B14F-4D97-AF65-F5344CB8AC3E}">
        <p14:creationId xmlns:p14="http://schemas.microsoft.com/office/powerpoint/2010/main" val="32845903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In </a:t>
            </a:r>
            <a:r>
              <a:rPr lang="de-DE" err="1" smtClean="0"/>
              <a:t>this</a:t>
            </a:r>
            <a:r>
              <a:rPr lang="de-DE" smtClean="0"/>
              <a:t> </a:t>
            </a:r>
            <a:r>
              <a:rPr lang="de-DE" err="1" smtClean="0"/>
              <a:t>exercise</a:t>
            </a:r>
            <a:r>
              <a:rPr lang="de-DE" baseline="0" smtClean="0"/>
              <a:t> </a:t>
            </a:r>
            <a:r>
              <a:rPr lang="de-DE" baseline="0" err="1" smtClean="0"/>
              <a:t>we</a:t>
            </a:r>
            <a:r>
              <a:rPr lang="de-DE" baseline="0" smtClean="0"/>
              <a:t> will </a:t>
            </a:r>
            <a:r>
              <a:rPr lang="de-DE" baseline="0" err="1" smtClean="0"/>
              <a:t>start</a:t>
            </a:r>
            <a:r>
              <a:rPr lang="de-DE" baseline="0" smtClean="0"/>
              <a:t> </a:t>
            </a:r>
            <a:r>
              <a:rPr lang="de-DE" baseline="0" err="1" smtClean="0"/>
              <a:t>by</a:t>
            </a:r>
            <a:r>
              <a:rPr lang="de-DE" baseline="0" smtClean="0"/>
              <a:t> </a:t>
            </a:r>
            <a:r>
              <a:rPr lang="de-DE" baseline="0" err="1" smtClean="0"/>
              <a:t>creating</a:t>
            </a:r>
            <a:r>
              <a:rPr lang="de-DE" baseline="0" smtClean="0"/>
              <a:t> a </a:t>
            </a:r>
            <a:r>
              <a:rPr lang="de-DE" baseline="0" err="1" smtClean="0"/>
              <a:t>new</a:t>
            </a:r>
            <a:r>
              <a:rPr lang="de-DE" baseline="0" smtClean="0"/>
              <a:t> </a:t>
            </a:r>
            <a:r>
              <a:rPr lang="de-DE" baseline="0" err="1" smtClean="0"/>
              <a:t>shell</a:t>
            </a:r>
            <a:r>
              <a:rPr lang="de-DE" baseline="0" smtClean="0"/>
              <a:t> </a:t>
            </a:r>
            <a:r>
              <a:rPr lang="de-DE" baseline="0" err="1" smtClean="0"/>
              <a:t>file</a:t>
            </a:r>
            <a:r>
              <a:rPr lang="de-DE" baseline="0" smtClean="0"/>
              <a:t> </a:t>
            </a:r>
            <a:r>
              <a:rPr lang="de-DE" baseline="0" err="1" smtClean="0"/>
              <a:t>for</a:t>
            </a:r>
            <a:r>
              <a:rPr lang="de-DE" baseline="0" smtClean="0"/>
              <a:t> a </a:t>
            </a:r>
            <a:r>
              <a:rPr lang="de-DE" baseline="0" err="1" smtClean="0"/>
              <a:t>customized</a:t>
            </a:r>
            <a:r>
              <a:rPr lang="de-DE" baseline="0" smtClean="0"/>
              <a:t> </a:t>
            </a:r>
            <a:r>
              <a:rPr lang="de-DE" baseline="0" err="1" smtClean="0"/>
              <a:t>topic</a:t>
            </a:r>
            <a:r>
              <a:rPr lang="de-DE" baseline="0" smtClean="0"/>
              <a:t> </a:t>
            </a:r>
            <a:r>
              <a:rPr lang="de-DE" baseline="0" err="1" smtClean="0"/>
              <a:t>or</a:t>
            </a:r>
            <a:r>
              <a:rPr lang="de-DE" baseline="0" smtClean="0"/>
              <a:t> </a:t>
            </a:r>
            <a:r>
              <a:rPr lang="de-DE" baseline="0" err="1" smtClean="0"/>
              <a:t>document</a:t>
            </a:r>
            <a:r>
              <a:rPr lang="de-DE" baseline="0" smtClean="0"/>
              <a:t> type, </a:t>
            </a:r>
            <a:r>
              <a:rPr lang="de-DE" baseline="0" err="1" smtClean="0"/>
              <a:t>based</a:t>
            </a:r>
            <a:r>
              <a:rPr lang="de-DE" baseline="0" smtClean="0"/>
              <a:t> on </a:t>
            </a:r>
            <a:r>
              <a:rPr lang="de-DE" baseline="0" err="1" smtClean="0"/>
              <a:t>the</a:t>
            </a:r>
            <a:r>
              <a:rPr lang="de-DE" baseline="0" smtClean="0"/>
              <a:t> </a:t>
            </a:r>
            <a:r>
              <a:rPr lang="de-DE" baseline="0" err="1" smtClean="0"/>
              <a:t>default</a:t>
            </a:r>
            <a:r>
              <a:rPr lang="de-DE" baseline="0" smtClean="0"/>
              <a:t> DITA </a:t>
            </a:r>
            <a:r>
              <a:rPr lang="de-DE" baseline="0" err="1" smtClean="0"/>
              <a:t>topic</a:t>
            </a:r>
            <a:r>
              <a:rPr lang="de-DE" baseline="0" smtClean="0"/>
              <a:t> </a:t>
            </a:r>
            <a:r>
              <a:rPr lang="de-DE" baseline="0" err="1" smtClean="0"/>
              <a:t>document</a:t>
            </a:r>
            <a:r>
              <a:rPr lang="de-DE" baseline="0" smtClean="0"/>
              <a:t> type.</a:t>
            </a:r>
          </a:p>
          <a:p>
            <a:endParaRPr lang="de-DE" baseline="0" smtClean="0"/>
          </a:p>
          <a:p>
            <a:r>
              <a:rPr lang="de-DE" err="1" smtClean="0"/>
              <a:t>By</a:t>
            </a:r>
            <a:r>
              <a:rPr lang="de-DE" baseline="0" smtClean="0"/>
              <a:t> </a:t>
            </a:r>
            <a:r>
              <a:rPr lang="de-DE" baseline="0" err="1" smtClean="0"/>
              <a:t>preparing</a:t>
            </a:r>
            <a:r>
              <a:rPr lang="de-DE" baseline="0" smtClean="0"/>
              <a:t> </a:t>
            </a:r>
            <a:r>
              <a:rPr lang="de-DE" baseline="0" err="1" smtClean="0"/>
              <a:t>this</a:t>
            </a:r>
            <a:r>
              <a:rPr lang="de-DE" baseline="0" smtClean="0"/>
              <a:t> </a:t>
            </a:r>
            <a:r>
              <a:rPr lang="de-DE" baseline="0" err="1" smtClean="0"/>
              <a:t>shell</a:t>
            </a:r>
            <a:r>
              <a:rPr lang="de-DE" baseline="0" smtClean="0"/>
              <a:t> </a:t>
            </a:r>
            <a:r>
              <a:rPr lang="de-DE" baseline="0" err="1" smtClean="0"/>
              <a:t>file</a:t>
            </a:r>
            <a:r>
              <a:rPr lang="de-DE" baseline="0" smtClean="0"/>
              <a:t> </a:t>
            </a:r>
            <a:r>
              <a:rPr lang="de-DE" baseline="0" err="1" smtClean="0"/>
              <a:t>and</a:t>
            </a:r>
            <a:r>
              <a:rPr lang="de-DE" baseline="0" smtClean="0"/>
              <a:t> </a:t>
            </a:r>
            <a:r>
              <a:rPr lang="de-DE" baseline="0" err="1" smtClean="0"/>
              <a:t>using</a:t>
            </a:r>
            <a:r>
              <a:rPr lang="de-DE" baseline="0" smtClean="0"/>
              <a:t> a </a:t>
            </a:r>
            <a:r>
              <a:rPr lang="de-DE" baseline="0" err="1" smtClean="0"/>
              <a:t>custom</a:t>
            </a:r>
            <a:r>
              <a:rPr lang="de-DE" baseline="0" smtClean="0"/>
              <a:t> </a:t>
            </a:r>
            <a:r>
              <a:rPr lang="de-DE" baseline="0" err="1" smtClean="0"/>
              <a:t>topic</a:t>
            </a:r>
            <a:r>
              <a:rPr lang="de-DE" baseline="0" smtClean="0"/>
              <a:t> </a:t>
            </a:r>
            <a:r>
              <a:rPr lang="de-DE" baseline="0" err="1" smtClean="0"/>
              <a:t>that</a:t>
            </a:r>
            <a:r>
              <a:rPr lang="de-DE" baseline="0" smtClean="0"/>
              <a:t> </a:t>
            </a:r>
            <a:r>
              <a:rPr lang="de-DE" baseline="0" err="1" smtClean="0"/>
              <a:t>references</a:t>
            </a:r>
            <a:r>
              <a:rPr lang="de-DE" baseline="0" smtClean="0"/>
              <a:t> </a:t>
            </a:r>
            <a:r>
              <a:rPr lang="de-DE" baseline="0" err="1" smtClean="0"/>
              <a:t>this</a:t>
            </a:r>
            <a:r>
              <a:rPr lang="de-DE" baseline="0" smtClean="0"/>
              <a:t> RNG </a:t>
            </a:r>
            <a:r>
              <a:rPr lang="de-DE" baseline="0" err="1" smtClean="0"/>
              <a:t>file</a:t>
            </a:r>
            <a:r>
              <a:rPr lang="de-DE" baseline="0" smtClean="0"/>
              <a:t>, </a:t>
            </a:r>
            <a:r>
              <a:rPr lang="de-DE" baseline="0" err="1" smtClean="0"/>
              <a:t>we</a:t>
            </a:r>
            <a:r>
              <a:rPr lang="de-DE" baseline="0" smtClean="0"/>
              <a:t> </a:t>
            </a:r>
            <a:r>
              <a:rPr lang="de-DE" baseline="0" err="1" smtClean="0"/>
              <a:t>are</a:t>
            </a:r>
            <a:r>
              <a:rPr lang="de-DE" baseline="0" smtClean="0"/>
              <a:t> </a:t>
            </a:r>
            <a:r>
              <a:rPr lang="de-DE" baseline="0" err="1" smtClean="0"/>
              <a:t>setting</a:t>
            </a:r>
            <a:r>
              <a:rPr lang="de-DE" baseline="0" smtClean="0"/>
              <a:t> </a:t>
            </a:r>
            <a:r>
              <a:rPr lang="de-DE" baseline="0" err="1" smtClean="0"/>
              <a:t>everything</a:t>
            </a:r>
            <a:r>
              <a:rPr lang="de-DE" baseline="0" smtClean="0"/>
              <a:t> </a:t>
            </a:r>
            <a:r>
              <a:rPr lang="de-DE" baseline="0" err="1" smtClean="0"/>
              <a:t>up</a:t>
            </a:r>
            <a:r>
              <a:rPr lang="de-DE" baseline="0" smtClean="0"/>
              <a:t> </a:t>
            </a:r>
            <a:r>
              <a:rPr lang="de-DE" baseline="0" err="1" smtClean="0"/>
              <a:t>for</a:t>
            </a:r>
            <a:r>
              <a:rPr lang="de-DE" baseline="0" smtClean="0"/>
              <a:t> </a:t>
            </a:r>
            <a:r>
              <a:rPr lang="de-DE" baseline="0" err="1" smtClean="0"/>
              <a:t>modifying</a:t>
            </a:r>
            <a:r>
              <a:rPr lang="de-DE" baseline="0" smtClean="0"/>
              <a:t> </a:t>
            </a:r>
            <a:r>
              <a:rPr lang="de-DE" baseline="0" err="1" smtClean="0"/>
              <a:t>the</a:t>
            </a:r>
            <a:r>
              <a:rPr lang="de-DE" baseline="0" smtClean="0"/>
              <a:t> </a:t>
            </a:r>
            <a:r>
              <a:rPr lang="de-DE" baseline="0" err="1" smtClean="0"/>
              <a:t>actual</a:t>
            </a:r>
            <a:r>
              <a:rPr lang="de-DE" baseline="0" smtClean="0"/>
              <a:t> </a:t>
            </a:r>
            <a:r>
              <a:rPr lang="de-DE" baseline="0" err="1" smtClean="0"/>
              <a:t>content</a:t>
            </a:r>
            <a:r>
              <a:rPr lang="de-DE" baseline="0" smtClean="0"/>
              <a:t> </a:t>
            </a:r>
            <a:r>
              <a:rPr lang="de-DE" baseline="0" err="1" smtClean="0"/>
              <a:t>of</a:t>
            </a:r>
            <a:r>
              <a:rPr lang="de-DE" baseline="0" smtClean="0"/>
              <a:t> </a:t>
            </a:r>
            <a:r>
              <a:rPr lang="de-DE" baseline="0" err="1" smtClean="0"/>
              <a:t>the</a:t>
            </a:r>
            <a:r>
              <a:rPr lang="de-DE" baseline="0" smtClean="0"/>
              <a:t> </a:t>
            </a:r>
            <a:r>
              <a:rPr lang="de-DE" baseline="0" err="1" smtClean="0"/>
              <a:t>topic</a:t>
            </a:r>
            <a:r>
              <a:rPr lang="de-DE" baseline="0" smtClean="0"/>
              <a:t> type.</a:t>
            </a:r>
          </a:p>
          <a:p>
            <a:endParaRPr lang="de-DE" baseline="0" smtClean="0"/>
          </a:p>
          <a:p>
            <a:r>
              <a:rPr lang="en-US" smtClean="0"/>
              <a:t>The overall process for creating a document type shell is: </a:t>
            </a:r>
          </a:p>
          <a:p>
            <a:r>
              <a:rPr lang="en-US" smtClean="0"/>
              <a:t>1. Find an existing shell that is close to what you want to end up with and copy it to a new location. </a:t>
            </a:r>
          </a:p>
          <a:p>
            <a:r>
              <a:rPr lang="en-US" smtClean="0"/>
              <a:t>2. Add or remove references to constraint or vocabulary modules as needed.</a:t>
            </a:r>
          </a:p>
          <a:p>
            <a:r>
              <a:rPr lang="en-US" smtClean="0"/>
              <a:t>3. Assign an appropriate public identifier or URN for the new shell.</a:t>
            </a:r>
          </a:p>
          <a:p>
            <a:r>
              <a:rPr lang="en-US" smtClean="0"/>
              <a:t>4. Deploy the new shell so that it is available to authors and processing components</a:t>
            </a:r>
          </a:p>
          <a:p>
            <a:endParaRPr lang="en-US" smtClean="0"/>
          </a:p>
          <a:p>
            <a:r>
              <a:rPr lang="en-US" smtClean="0"/>
              <a:t>-----------------------------------------------</a:t>
            </a:r>
          </a:p>
          <a:p>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Document type shells that are not provided by OASIS </a:t>
            </a:r>
            <a:r>
              <a:rPr lang="en-US" i="1" smtClean="0"/>
              <a:t>MUST</a:t>
            </a:r>
            <a:r>
              <a:rPr lang="en-US" smtClean="0"/>
              <a:t> have a unique public identifier, if public identifiers are used. Document type shells that are not provided by OASIS </a:t>
            </a:r>
            <a:r>
              <a:rPr lang="en-US" i="1" smtClean="0"/>
              <a:t>MUST NOT</a:t>
            </a:r>
            <a:r>
              <a:rPr lang="en-US" smtClean="0"/>
              <a:t> indicate OASIS as the owner; the public identifier or URN for such document-type shells </a:t>
            </a:r>
            <a:r>
              <a:rPr lang="en-US" i="1" smtClean="0"/>
              <a:t>SHOULD</a:t>
            </a:r>
            <a:r>
              <a:rPr lang="en-US" smtClean="0"/>
              <a:t> reflect the owner or creator of the document-type shell. </a:t>
            </a:r>
          </a:p>
          <a:p>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1"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0" smtClean="0"/>
              <a:t>Alternative: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1" smtClean="0"/>
              <a:t>Structural specialization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Structural specializations are developed from either topic or map types. Structural specializations enable information architect to add new document types to DITA. The structures defined in the new document types either directly use or inherit from elements found in other document types. For example; concept, task, and reference are specialized from topic, whereas </a:t>
            </a:r>
            <a:r>
              <a:rPr lang="en-US" err="1" smtClean="0"/>
              <a:t>bookmap</a:t>
            </a:r>
            <a:r>
              <a:rPr lang="en-US" smtClean="0"/>
              <a:t> is specialized from map.</a:t>
            </a:r>
          </a:p>
          <a:p>
            <a:endParaRPr lang="en-US" smtClean="0"/>
          </a:p>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29</a:t>
            </a:fld>
            <a:endParaRPr lang="de-DE"/>
          </a:p>
        </p:txBody>
      </p:sp>
    </p:spTree>
    <p:extLst>
      <p:ext uri="{BB962C8B-B14F-4D97-AF65-F5344CB8AC3E}">
        <p14:creationId xmlns:p14="http://schemas.microsoft.com/office/powerpoint/2010/main" val="3131569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This is today's agenda. We</a:t>
            </a:r>
            <a:r>
              <a:rPr lang="en-US" baseline="0" smtClean="0"/>
              <a:t> will try to cover a full customization if time allows. There are many more things that we could discuss in detail, please feel free to contact us afterwards if you have more questions. </a:t>
            </a:r>
          </a:p>
          <a:p>
            <a:endParaRPr lang="en-US" baseline="0" smtClean="0"/>
          </a:p>
          <a:p>
            <a:pPr marL="171450" indent="-171450">
              <a:buFontTx/>
              <a:buChar char="-"/>
            </a:pPr>
            <a:r>
              <a:rPr lang="en-US" baseline="0" smtClean="0"/>
              <a:t>USB sticks with installers and test license as well as oxygen projects and frameworks for the exercises.</a:t>
            </a:r>
          </a:p>
          <a:p>
            <a:pPr marL="171450" indent="-171450">
              <a:buFontTx/>
              <a:buChar char="-"/>
            </a:pPr>
            <a:r>
              <a:rPr lang="en-US" baseline="0" smtClean="0"/>
              <a:t>Ask what kind of experience the people have with DITA customizations, have they done DTD before, do they know the architecture, ….?</a:t>
            </a:r>
          </a:p>
          <a:p>
            <a:pPr marL="171450" indent="-171450">
              <a:buFontTx/>
              <a:buChar char="-"/>
            </a:pPr>
            <a:endParaRPr lang="en-US" baseline="0" smtClean="0"/>
          </a:p>
          <a:p>
            <a:pPr marL="171450" indent="-171450">
              <a:buFontTx/>
              <a:buChar char="-"/>
            </a:pPr>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3</a:t>
            </a:fld>
            <a:endParaRPr lang="de-DE"/>
          </a:p>
        </p:txBody>
      </p:sp>
    </p:spTree>
    <p:extLst>
      <p:ext uri="{BB962C8B-B14F-4D97-AF65-F5344CB8AC3E}">
        <p14:creationId xmlns:p14="http://schemas.microsoft.com/office/powerpoint/2010/main" val="3284590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err="1" smtClean="0"/>
              <a:t>Erwähnen</a:t>
            </a:r>
            <a:r>
              <a:rPr lang="en-US" smtClean="0"/>
              <a:t>, </a:t>
            </a:r>
            <a:r>
              <a:rPr lang="en-US" err="1" smtClean="0"/>
              <a:t>dass</a:t>
            </a:r>
            <a:r>
              <a:rPr lang="en-US" smtClean="0"/>
              <a:t> man</a:t>
            </a:r>
            <a:r>
              <a:rPr lang="en-US" baseline="0" smtClean="0"/>
              <a:t> die </a:t>
            </a:r>
            <a:r>
              <a:rPr lang="en-US" baseline="0" err="1" smtClean="0"/>
              <a:t>Metadatan</a:t>
            </a:r>
            <a:r>
              <a:rPr lang="en-US" baseline="0" smtClean="0"/>
              <a:t> </a:t>
            </a:r>
            <a:r>
              <a:rPr lang="en-US" baseline="0" err="1" smtClean="0"/>
              <a:t>auch</a:t>
            </a:r>
            <a:r>
              <a:rPr lang="en-US" baseline="0" smtClean="0"/>
              <a:t> </a:t>
            </a:r>
            <a:r>
              <a:rPr lang="en-US" baseline="0" err="1" smtClean="0"/>
              <a:t>anders</a:t>
            </a:r>
            <a:r>
              <a:rPr lang="en-US" baseline="0" smtClean="0"/>
              <a:t> </a:t>
            </a:r>
            <a:r>
              <a:rPr lang="en-US" baseline="0" err="1" smtClean="0"/>
              <a:t>gestalten</a:t>
            </a:r>
            <a:r>
              <a:rPr lang="en-US" baseline="0" smtClean="0"/>
              <a:t> </a:t>
            </a:r>
            <a:r>
              <a:rPr lang="en-US" baseline="0" err="1" smtClean="0"/>
              <a:t>kann</a:t>
            </a:r>
            <a:r>
              <a:rPr lang="en-US" baseline="0" smtClean="0"/>
              <a:t>, </a:t>
            </a:r>
            <a:r>
              <a:rPr lang="en-US" baseline="0" err="1" smtClean="0"/>
              <a:t>Namensregeln</a:t>
            </a:r>
            <a:r>
              <a:rPr lang="en-US" baseline="0" smtClean="0"/>
              <a:t> von DITA </a:t>
            </a:r>
            <a:r>
              <a:rPr lang="en-US" baseline="0" err="1" smtClean="0"/>
              <a:t>vorgeschlagen</a:t>
            </a:r>
            <a:r>
              <a:rPr lang="en-US" baseline="0" smtClean="0"/>
              <a:t>, </a:t>
            </a:r>
            <a:r>
              <a:rPr lang="en-US" baseline="0" err="1" smtClean="0"/>
              <a:t>Hauptsache</a:t>
            </a:r>
            <a:r>
              <a:rPr lang="en-US" baseline="0" smtClean="0"/>
              <a:t> </a:t>
            </a:r>
            <a:r>
              <a:rPr lang="en-US" baseline="0" err="1" smtClean="0"/>
              <a:t>eindeutig</a:t>
            </a:r>
            <a:r>
              <a:rPr lang="en-US" baseline="0" smtClean="0"/>
              <a:t>. </a:t>
            </a:r>
          </a:p>
          <a:p>
            <a:endParaRPr lang="en-US" baseline="0" smtClean="0"/>
          </a:p>
          <a:p>
            <a:r>
              <a:rPr lang="en-US" baseline="0" err="1" smtClean="0"/>
              <a:t>Möglichkeit</a:t>
            </a:r>
            <a:r>
              <a:rPr lang="en-US" baseline="0" smtClean="0"/>
              <a:t>: Root-</a:t>
            </a:r>
            <a:r>
              <a:rPr lang="en-US" baseline="0" err="1" smtClean="0"/>
              <a:t>Knoten</a:t>
            </a:r>
            <a:r>
              <a:rPr lang="en-US" baseline="0" smtClean="0"/>
              <a:t> des Topics </a:t>
            </a:r>
            <a:r>
              <a:rPr lang="en-US" baseline="0" err="1" smtClean="0"/>
              <a:t>umbenennen</a:t>
            </a:r>
            <a:r>
              <a:rPr lang="en-US" baseline="0" smtClean="0"/>
              <a:t>, falls </a:t>
            </a:r>
            <a:r>
              <a:rPr lang="en-US" baseline="0" err="1" smtClean="0"/>
              <a:t>gewünscht</a:t>
            </a:r>
            <a:r>
              <a:rPr lang="en-US" baseline="0" smtClean="0"/>
              <a:t>. </a:t>
            </a:r>
          </a:p>
          <a:p>
            <a:endParaRPr lang="en-US" baseline="0" smtClean="0"/>
          </a:p>
          <a:p>
            <a:r>
              <a:rPr lang="en-US" baseline="0" smtClean="0"/>
              <a:t>xml-model </a:t>
            </a:r>
            <a:r>
              <a:rPr lang="en-US" baseline="0" err="1" smtClean="0"/>
              <a:t>processesing</a:t>
            </a:r>
            <a:r>
              <a:rPr lang="en-US" baseline="0" smtClean="0"/>
              <a:t> instruction identifies the document type (similar to </a:t>
            </a:r>
            <a:r>
              <a:rPr lang="en-US" baseline="0" err="1" smtClean="0"/>
              <a:t>Doctype</a:t>
            </a:r>
            <a:r>
              <a:rPr lang="en-US" baseline="0" smtClean="0"/>
              <a:t> declaration if DTD is used. Public or system identifier possible). Resolution via XML catalog. </a:t>
            </a:r>
          </a:p>
          <a:p>
            <a:endParaRPr lang="en-US" baseline="0" smtClean="0"/>
          </a:p>
          <a:p>
            <a:r>
              <a:rPr lang="en-US" baseline="0" smtClean="0"/>
              <a:t>Vorbereitung: leere Shell schon vorhanden, hrefs in URNs umgewandelt</a:t>
            </a:r>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30</a:t>
            </a:fld>
            <a:endParaRPr lang="de-DE"/>
          </a:p>
        </p:txBody>
      </p:sp>
    </p:spTree>
    <p:extLst>
      <p:ext uri="{BB962C8B-B14F-4D97-AF65-F5344CB8AC3E}">
        <p14:creationId xmlns:p14="http://schemas.microsoft.com/office/powerpoint/2010/main" val="16912315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Alternative</a:t>
            </a:r>
            <a:r>
              <a:rPr lang="en-US" baseline="0" smtClean="0"/>
              <a:t> (only mention if time allows):</a:t>
            </a:r>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Constraining domains in the shell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Domains can be constrained to disallow some extension elements without the use of a separate module file. This is done by overriding the base type pattern within the reference to the domain module. In this case, the constraint represented by the pattern redefinition still must be declared in the @domains attribute; the @domains contribution should be documented in the document-type shell with the constraint. There is not a designated section of the document-type shell for this type of constraint; it can be placed either in </a:t>
            </a:r>
            <a:r>
              <a:rPr lang="en-US" smtClean="0">
                <a:hlinkClick r:id="rId3"/>
              </a:rPr>
              <a:t>Content constraint integration</a:t>
            </a:r>
            <a:r>
              <a:rPr lang="en-US" smtClean="0"/>
              <a:t> or </a:t>
            </a:r>
            <a:r>
              <a:rPr lang="en-US" smtClean="0">
                <a:hlinkClick r:id="rId4"/>
              </a:rPr>
              <a:t>Module inclusions</a:t>
            </a:r>
            <a:r>
              <a:rPr lang="en-US" smtClean="0"/>
              <a:t>.</a:t>
            </a:r>
          </a:p>
          <a:p>
            <a:endParaRPr lang="en-US" sz="1200" kern="1200">
              <a:solidFill>
                <a:schemeClr val="tx1"/>
              </a:solidFill>
              <a:effectLst/>
              <a:latin typeface="Arial" charset="0"/>
              <a:ea typeface="+mn-ea"/>
              <a:cs typeface="+mn-cs"/>
            </a:endParaRPr>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31</a:t>
            </a:fld>
            <a:endParaRPr lang="de-DE"/>
          </a:p>
        </p:txBody>
      </p:sp>
    </p:spTree>
    <p:extLst>
      <p:ext uri="{BB962C8B-B14F-4D97-AF65-F5344CB8AC3E}">
        <p14:creationId xmlns:p14="http://schemas.microsoft.com/office/powerpoint/2010/main" val="13287975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Steps need</a:t>
            </a:r>
            <a:r>
              <a:rPr lang="en-US" baseline="0" smtClean="0"/>
              <a:t> to be repeated for other document types. </a:t>
            </a:r>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32</a:t>
            </a:fld>
            <a:endParaRPr lang="de-DE"/>
          </a:p>
        </p:txBody>
      </p:sp>
    </p:spTree>
    <p:extLst>
      <p:ext uri="{BB962C8B-B14F-4D97-AF65-F5344CB8AC3E}">
        <p14:creationId xmlns:p14="http://schemas.microsoft.com/office/powerpoint/2010/main" val="11953858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33</a:t>
            </a:fld>
            <a:endParaRPr lang="de-DE"/>
          </a:p>
        </p:txBody>
      </p:sp>
    </p:spTree>
    <p:extLst>
      <p:ext uri="{BB962C8B-B14F-4D97-AF65-F5344CB8AC3E}">
        <p14:creationId xmlns:p14="http://schemas.microsoft.com/office/powerpoint/2010/main" val="32845903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smtClean="0"/>
              <a:t>Constraint</a:t>
            </a:r>
            <a:r>
              <a:rPr lang="en-US" smtClean="0"/>
              <a:t> </a:t>
            </a:r>
          </a:p>
          <a:p>
            <a:r>
              <a:rPr lang="en-US" smtClean="0"/>
              <a:t>Constraint enables the restriction of content models and attribute lists for individual elements. There is no need to modify the vocabulary modules. Constraints are implemented as constraint modules, which are integrated into document-type shells. </a:t>
            </a:r>
          </a:p>
          <a:p>
            <a:endParaRPr lang="en-US" sz="1200" kern="1200" smtClean="0">
              <a:solidFill>
                <a:schemeClr val="tx1"/>
              </a:solidFill>
              <a:effectLst/>
              <a:latin typeface="Arial" charset="0"/>
              <a:ea typeface="+mn-ea"/>
              <a:cs typeface="+mn-cs"/>
            </a:endParaRPr>
          </a:p>
          <a:p>
            <a:endParaRPr lang="en-US" sz="1200" kern="1200" smtClean="0">
              <a:solidFill>
                <a:schemeClr val="tx1"/>
              </a:solidFill>
              <a:effectLst/>
              <a:latin typeface="Arial" charset="0"/>
              <a:ea typeface="+mn-ea"/>
              <a:cs typeface="+mn-cs"/>
            </a:endParaRPr>
          </a:p>
          <a:p>
            <a:r>
              <a:rPr lang="en-US" b="1" smtClean="0"/>
              <a:t>Constraints</a:t>
            </a:r>
            <a:r>
              <a:rPr lang="en-US" smtClean="0"/>
              <a:t> </a:t>
            </a:r>
          </a:p>
          <a:p>
            <a:r>
              <a:rPr lang="en-US" smtClean="0"/>
              <a:t>Constraint modules define additional constraints for vocabulary modules in order to restrict content models or attribute lists for specific element types, remove certain extension elements from an integrated domain module, or replace base element types with domain-provided, extension element types. See </a:t>
            </a:r>
            <a:r>
              <a:rPr lang="en-US" smtClean="0">
                <a:hlinkClick r:id="rId3" tooltip="Constraint modules define additional constraints for vocabulary modules in order to restrict content models or attribute lists for specific element types, remove certain extension elements from an integrated domain module, or replace base element types with domain-provided, extension element types."/>
              </a:rPr>
              <a:t>Constraints</a:t>
            </a:r>
            <a:r>
              <a:rPr lang="en-US" smtClean="0"/>
              <a:t> for more information.</a:t>
            </a:r>
          </a:p>
          <a:p>
            <a:endParaRPr lang="en-US" smtClean="0"/>
          </a:p>
          <a:p>
            <a:r>
              <a:rPr lang="en-US" smtClean="0"/>
              <a:t>A constraint module can perform the following functions:</a:t>
            </a:r>
          </a:p>
          <a:p>
            <a:endParaRPr lang="en-US" smtClean="0"/>
          </a:p>
          <a:p>
            <a:r>
              <a:rPr lang="en-US" b="1" smtClean="0"/>
              <a:t>Restrict the content model for an element </a:t>
            </a:r>
          </a:p>
          <a:p>
            <a:r>
              <a:rPr lang="en-US" smtClean="0"/>
              <a:t>Constraint modules can modify content models by removing optional elements, making optional elements required, or requiring unordered elements to occur in a specific sequence. Constraint modules cannot make required elements optional or change the order of element occurrence for ordered elements.</a:t>
            </a:r>
          </a:p>
          <a:p>
            <a:r>
              <a:rPr lang="en-US" smtClean="0"/>
              <a:t>For example, a constraint for &lt;topic&gt; can require &lt;</a:t>
            </a:r>
            <a:r>
              <a:rPr lang="en-US" err="1" smtClean="0"/>
              <a:t>shortdesc</a:t>
            </a:r>
            <a:r>
              <a:rPr lang="en-US" smtClean="0"/>
              <a:t>&gt;, can remove &lt;abstract&gt;, and can require that the first child of &lt;body&gt; be &lt;p&gt;. A constraint cannot allow &lt;</a:t>
            </a:r>
            <a:r>
              <a:rPr lang="en-US" err="1" smtClean="0"/>
              <a:t>shortdesc</a:t>
            </a:r>
            <a:r>
              <a:rPr lang="en-US" smtClean="0"/>
              <a:t>&gt; to follow &lt;prolog&gt;, because the content model for &lt;topic&gt; requires that &lt;</a:t>
            </a:r>
            <a:r>
              <a:rPr lang="en-US" err="1" smtClean="0"/>
              <a:t>shortdesc</a:t>
            </a:r>
            <a:r>
              <a:rPr lang="en-US" smtClean="0"/>
              <a:t>&gt; precedes &lt;prolog&gt;.</a:t>
            </a:r>
          </a:p>
          <a:p>
            <a:endParaRPr lang="en-US" smtClean="0"/>
          </a:p>
          <a:p>
            <a:r>
              <a:rPr lang="en-US" b="1" smtClean="0"/>
              <a:t>Restrict the attributes that are available on an element</a:t>
            </a:r>
            <a:r>
              <a:rPr lang="en-US" smtClean="0"/>
              <a:t> </a:t>
            </a:r>
          </a:p>
          <a:p>
            <a:r>
              <a:rPr lang="en-US" smtClean="0"/>
              <a:t>Constraint modules can restrict the attributes that are available on an element. They also can limit the set of permissible values for an attribute.</a:t>
            </a:r>
          </a:p>
          <a:p>
            <a:r>
              <a:rPr lang="en-US" smtClean="0"/>
              <a:t>For example, a constraint for &lt;note&gt; can limit the set of allowed values for the @type attribute to "note" and "tip". It also can omit the @</a:t>
            </a:r>
            <a:r>
              <a:rPr lang="en-US" err="1" smtClean="0"/>
              <a:t>othertype</a:t>
            </a:r>
            <a:r>
              <a:rPr lang="en-US" smtClean="0"/>
              <a:t> attribute, since it is needed only when the value of the @type attribute is "other".</a:t>
            </a:r>
          </a:p>
          <a:p>
            <a:endParaRPr lang="en-US" smtClean="0"/>
          </a:p>
          <a:p>
            <a:r>
              <a:rPr lang="en-US" b="1" smtClean="0"/>
              <a:t>Restrict the elements that are available in a domain</a:t>
            </a:r>
            <a:r>
              <a:rPr lang="en-US" smtClean="0"/>
              <a:t> </a:t>
            </a:r>
          </a:p>
          <a:p>
            <a:r>
              <a:rPr lang="en-US" smtClean="0"/>
              <a:t>Constraint modules can restrict the set of extension elements that are provided in a domain. They also can restrict the content models for the extension elements.</a:t>
            </a:r>
          </a:p>
          <a:p>
            <a:r>
              <a:rPr lang="en-US" smtClean="0"/>
              <a:t>For example, a constraint on the programming domain can reduce the list of included extension elements to &lt;</a:t>
            </a:r>
            <a:r>
              <a:rPr lang="en-US" err="1" smtClean="0"/>
              <a:t>codeph</a:t>
            </a:r>
            <a:r>
              <a:rPr lang="en-US" smtClean="0"/>
              <a:t>&gt; and &lt;</a:t>
            </a:r>
            <a:r>
              <a:rPr lang="en-US" err="1" smtClean="0"/>
              <a:t>codeblock</a:t>
            </a:r>
            <a:r>
              <a:rPr lang="en-US" smtClean="0"/>
              <a:t>&gt;.</a:t>
            </a:r>
          </a:p>
          <a:p>
            <a:endParaRPr lang="en-US" smtClean="0"/>
          </a:p>
          <a:p>
            <a:r>
              <a:rPr lang="en-US" b="1" smtClean="0"/>
              <a:t>Replace base elements with domain extensions</a:t>
            </a:r>
            <a:r>
              <a:rPr lang="en-US" smtClean="0"/>
              <a:t> </a:t>
            </a:r>
          </a:p>
          <a:p>
            <a:r>
              <a:rPr lang="en-US" smtClean="0"/>
              <a:t>Constraint modules can replace base element types with the domain-provided extension elements.</a:t>
            </a:r>
          </a:p>
          <a:p>
            <a:r>
              <a:rPr lang="en-US" smtClean="0"/>
              <a:t>For example, a constraint module can replace the &lt;</a:t>
            </a:r>
            <a:r>
              <a:rPr lang="en-US" err="1" smtClean="0"/>
              <a:t>ph</a:t>
            </a:r>
            <a:r>
              <a:rPr lang="en-US" smtClean="0"/>
              <a:t>&gt; element with the domain-provided elements, making &lt;</a:t>
            </a:r>
            <a:r>
              <a:rPr lang="en-US" err="1" smtClean="0"/>
              <a:t>ph</a:t>
            </a:r>
            <a:r>
              <a:rPr lang="en-US" smtClean="0"/>
              <a:t>&gt; unavailable.</a:t>
            </a:r>
          </a:p>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34</a:t>
            </a:fld>
            <a:endParaRPr lang="de-DE"/>
          </a:p>
        </p:txBody>
      </p:sp>
    </p:spTree>
    <p:extLst>
      <p:ext uri="{BB962C8B-B14F-4D97-AF65-F5344CB8AC3E}">
        <p14:creationId xmlns:p14="http://schemas.microsoft.com/office/powerpoint/2010/main" val="20608937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smtClean="0"/>
              <a:t>Constraint</a:t>
            </a:r>
            <a:r>
              <a:rPr lang="en-US" smtClean="0"/>
              <a:t> </a:t>
            </a:r>
          </a:p>
          <a:p>
            <a:r>
              <a:rPr lang="en-US" smtClean="0"/>
              <a:t>Constraint enables the restriction of content models and attribute lists for individual elements. There is no need to modify the vocabulary modules. Constraints are implemented as constraint modules, which are integrated into document-type shells. </a:t>
            </a:r>
          </a:p>
          <a:p>
            <a:endParaRPr lang="en-US" sz="1200" kern="1200" smtClean="0">
              <a:solidFill>
                <a:schemeClr val="tx1"/>
              </a:solidFill>
              <a:effectLst/>
              <a:latin typeface="Arial" charset="0"/>
              <a:ea typeface="+mn-ea"/>
              <a:cs typeface="+mn-cs"/>
            </a:endParaRPr>
          </a:p>
          <a:p>
            <a:endParaRPr lang="en-US" sz="1200" kern="1200" smtClean="0">
              <a:solidFill>
                <a:schemeClr val="tx1"/>
              </a:solidFill>
              <a:effectLst/>
              <a:latin typeface="Arial" charset="0"/>
              <a:ea typeface="+mn-ea"/>
              <a:cs typeface="+mn-cs"/>
            </a:endParaRPr>
          </a:p>
          <a:p>
            <a:r>
              <a:rPr lang="en-US" b="1" smtClean="0"/>
              <a:t>Constraints</a:t>
            </a:r>
            <a:r>
              <a:rPr lang="en-US" smtClean="0"/>
              <a:t> </a:t>
            </a:r>
          </a:p>
          <a:p>
            <a:r>
              <a:rPr lang="en-US" smtClean="0"/>
              <a:t>Constraint modules define additional constraints for vocabulary modules in order to restrict content models or attribute lists for specific element types, remove certain extension elements from an integrated domain module, or replace base element types with domain-provided, extension element types. See </a:t>
            </a:r>
            <a:r>
              <a:rPr lang="en-US" smtClean="0">
                <a:hlinkClick r:id="rId3" tooltip="Constraint modules define additional constraints for vocabulary modules in order to restrict content models or attribute lists for specific element types, remove certain extension elements from an integrated domain module, or replace base element types with domain-provided, extension element types."/>
              </a:rPr>
              <a:t>Constraints</a:t>
            </a:r>
            <a:r>
              <a:rPr lang="en-US" smtClean="0"/>
              <a:t> for more information.</a:t>
            </a:r>
          </a:p>
          <a:p>
            <a:endParaRPr lang="en-US" smtClean="0"/>
          </a:p>
          <a:p>
            <a:r>
              <a:rPr lang="en-US" smtClean="0"/>
              <a:t>A constraint module can perform the following functions:</a:t>
            </a:r>
          </a:p>
          <a:p>
            <a:endParaRPr lang="en-US" smtClean="0"/>
          </a:p>
          <a:p>
            <a:r>
              <a:rPr lang="en-US" b="1" smtClean="0"/>
              <a:t>Restrict the content model for an element </a:t>
            </a:r>
          </a:p>
          <a:p>
            <a:r>
              <a:rPr lang="en-US" smtClean="0"/>
              <a:t>Constraint modules can modify content models by removing optional elements, making optional elements required, or requiring unordered elements to occur in a specific sequence. Constraint modules cannot make required elements optional or change the order of element occurrence for ordered elements.</a:t>
            </a:r>
          </a:p>
          <a:p>
            <a:r>
              <a:rPr lang="en-US" smtClean="0"/>
              <a:t>For example, a constraint for &lt;topic&gt; can require &lt;</a:t>
            </a:r>
            <a:r>
              <a:rPr lang="en-US" err="1" smtClean="0"/>
              <a:t>shortdesc</a:t>
            </a:r>
            <a:r>
              <a:rPr lang="en-US" smtClean="0"/>
              <a:t>&gt;, can remove &lt;abstract&gt;, and can require that the first child of &lt;body&gt; be &lt;p&gt;. A constraint cannot allow &lt;</a:t>
            </a:r>
            <a:r>
              <a:rPr lang="en-US" err="1" smtClean="0"/>
              <a:t>shortdesc</a:t>
            </a:r>
            <a:r>
              <a:rPr lang="en-US" smtClean="0"/>
              <a:t>&gt; to follow &lt;prolog&gt;, because the content model for &lt;topic&gt; requires that &lt;</a:t>
            </a:r>
            <a:r>
              <a:rPr lang="en-US" err="1" smtClean="0"/>
              <a:t>shortdesc</a:t>
            </a:r>
            <a:r>
              <a:rPr lang="en-US" smtClean="0"/>
              <a:t>&gt; precedes &lt;prolog&gt;.</a:t>
            </a:r>
          </a:p>
          <a:p>
            <a:endParaRPr lang="en-US" smtClean="0"/>
          </a:p>
          <a:p>
            <a:r>
              <a:rPr lang="en-US" b="1" smtClean="0"/>
              <a:t>Restrict the attributes that are available on an element</a:t>
            </a:r>
            <a:r>
              <a:rPr lang="en-US" smtClean="0"/>
              <a:t> </a:t>
            </a:r>
          </a:p>
          <a:p>
            <a:r>
              <a:rPr lang="en-US" smtClean="0"/>
              <a:t>Constraint modules can restrict the attributes that are available on an element. They also can limit the set of permissible values for an attribute.</a:t>
            </a:r>
          </a:p>
          <a:p>
            <a:r>
              <a:rPr lang="en-US" smtClean="0"/>
              <a:t>For example, a constraint for &lt;note&gt; can limit the set of allowed values for the @type attribute to "note" and "tip". It also can omit the @</a:t>
            </a:r>
            <a:r>
              <a:rPr lang="en-US" err="1" smtClean="0"/>
              <a:t>othertype</a:t>
            </a:r>
            <a:r>
              <a:rPr lang="en-US" smtClean="0"/>
              <a:t> attribute, since it is needed only when the value of the @type attribute is "other".</a:t>
            </a:r>
          </a:p>
          <a:p>
            <a:endParaRPr lang="en-US" smtClean="0"/>
          </a:p>
          <a:p>
            <a:r>
              <a:rPr lang="en-US" b="1" smtClean="0"/>
              <a:t>Restrict the elements that are available in a domain</a:t>
            </a:r>
            <a:r>
              <a:rPr lang="en-US" smtClean="0"/>
              <a:t> </a:t>
            </a:r>
          </a:p>
          <a:p>
            <a:r>
              <a:rPr lang="en-US" smtClean="0"/>
              <a:t>Constraint modules can restrict the set of extension elements that are provided in a domain. They also can restrict the content models for the extension elements.</a:t>
            </a:r>
          </a:p>
          <a:p>
            <a:r>
              <a:rPr lang="en-US" smtClean="0"/>
              <a:t>For example, a constraint on the programming domain can reduce the list of included extension elements to &lt;</a:t>
            </a:r>
            <a:r>
              <a:rPr lang="en-US" err="1" smtClean="0"/>
              <a:t>codeph</a:t>
            </a:r>
            <a:r>
              <a:rPr lang="en-US" smtClean="0"/>
              <a:t>&gt; and &lt;</a:t>
            </a:r>
            <a:r>
              <a:rPr lang="en-US" err="1" smtClean="0"/>
              <a:t>codeblock</a:t>
            </a:r>
            <a:r>
              <a:rPr lang="en-US" smtClean="0"/>
              <a:t>&gt;.</a:t>
            </a:r>
          </a:p>
          <a:p>
            <a:endParaRPr lang="en-US" smtClean="0"/>
          </a:p>
          <a:p>
            <a:r>
              <a:rPr lang="en-US" b="1" smtClean="0"/>
              <a:t>Replace base elements with domain extensions</a:t>
            </a:r>
            <a:r>
              <a:rPr lang="en-US" smtClean="0"/>
              <a:t> </a:t>
            </a:r>
          </a:p>
          <a:p>
            <a:r>
              <a:rPr lang="en-US" smtClean="0"/>
              <a:t>Constraint modules can replace base element types with the domain-provided extension elements.</a:t>
            </a:r>
          </a:p>
          <a:p>
            <a:r>
              <a:rPr lang="en-US" smtClean="0"/>
              <a:t>For example, a constraint module can replace the &lt;</a:t>
            </a:r>
            <a:r>
              <a:rPr lang="en-US" err="1" smtClean="0"/>
              <a:t>ph</a:t>
            </a:r>
            <a:r>
              <a:rPr lang="en-US" smtClean="0"/>
              <a:t>&gt; element with the domain-provided elements, making &lt;</a:t>
            </a:r>
            <a:r>
              <a:rPr lang="en-US" err="1" smtClean="0"/>
              <a:t>ph</a:t>
            </a:r>
            <a:r>
              <a:rPr lang="en-US" smtClean="0"/>
              <a:t>&gt; unavailable.</a:t>
            </a:r>
          </a:p>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35</a:t>
            </a:fld>
            <a:endParaRPr lang="de-DE"/>
          </a:p>
        </p:txBody>
      </p:sp>
    </p:spTree>
    <p:extLst>
      <p:ext uri="{BB962C8B-B14F-4D97-AF65-F5344CB8AC3E}">
        <p14:creationId xmlns:p14="http://schemas.microsoft.com/office/powerpoint/2010/main" val="20608937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RNG- and XML Schema-based shells directly specify values for the @domains attribute; these values reflect the details of the domains and structural types that are integrated by the document-type shell.</a:t>
            </a:r>
          </a:p>
          <a:p>
            <a:endParaRPr lang="en-US" smtClean="0"/>
          </a:p>
          <a:p>
            <a:r>
              <a:rPr lang="en-US" smtClean="0"/>
              <a:t>Each domain and constraint module </a:t>
            </a:r>
            <a:r>
              <a:rPr lang="en-US" i="1" smtClean="0"/>
              <a:t>MUST</a:t>
            </a:r>
            <a:r>
              <a:rPr lang="en-US" smtClean="0"/>
              <a:t> provide a value for use by the @domains attribute. </a:t>
            </a:r>
          </a:p>
          <a:p>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Contribution to the @domains attribute Each constraint that is integrated into a DITA document type </a:t>
            </a:r>
            <a:r>
              <a:rPr lang="en-US" i="1" smtClean="0"/>
              <a:t>MUST</a:t>
            </a:r>
            <a:r>
              <a:rPr lang="en-US" smtClean="0"/>
              <a:t> be declared in the @domains attribute for each structural type that is integrated into the document type. For DTDs, the contribution for the @domains attribute is specified in the constraint module file; for XSD and RELAX NG, the contribution to the @domains attribute is specified directly in the document type shell.</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DITA domains attribute The document-type shell must list the domain or structural modules that are named as dependencies in the @domains attribute value. Unlike DTDs, a default value for @domains cannot automatically be constructed using RELAX NG facilities. Instead, the values used to construct @domains are taken from each vocabulary and constraint module, in addition to any domains contributions based on constraints implemented within the shell.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p>
          <a:p>
            <a:r>
              <a:rPr lang="en-US" smtClean="0"/>
              <a:t>-------------------------------------</a:t>
            </a:r>
          </a:p>
          <a:p>
            <a:endParaRPr lang="en-US" smtClean="0"/>
          </a:p>
          <a:p>
            <a:r>
              <a:rPr lang="en-US" smtClean="0"/>
              <a:t>Document type shells collect the values that are provided by each module to construct the effective value of the @domains attribute. Processors can examine the collected values when content from one document is used in another, in order to determine whether the content is compatible.</a:t>
            </a:r>
          </a:p>
          <a:p>
            <a:r>
              <a:rPr lang="en-US" smtClean="0"/>
              <a:t>For example, when an author pastes content from one topic into another topic within an XML editor, the application can use the @domains attribute to determine if the two topics use compatible domains. If not, copied content from the first topic might need to be generalized before it can be placed in the other topic. </a:t>
            </a:r>
          </a:p>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36</a:t>
            </a:fld>
            <a:endParaRPr lang="de-DE"/>
          </a:p>
        </p:txBody>
      </p:sp>
    </p:spTree>
    <p:extLst>
      <p:ext uri="{BB962C8B-B14F-4D97-AF65-F5344CB8AC3E}">
        <p14:creationId xmlns:p14="http://schemas.microsoft.com/office/powerpoint/2010/main" val="13744029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37</a:t>
            </a:fld>
            <a:endParaRPr lang="de-DE"/>
          </a:p>
        </p:txBody>
      </p:sp>
    </p:spTree>
    <p:extLst>
      <p:ext uri="{BB962C8B-B14F-4D97-AF65-F5344CB8AC3E}">
        <p14:creationId xmlns:p14="http://schemas.microsoft.com/office/powerpoint/2010/main" val="11943821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38</a:t>
            </a:fld>
            <a:endParaRPr lang="de-DE"/>
          </a:p>
        </p:txBody>
      </p:sp>
    </p:spTree>
    <p:extLst>
      <p:ext uri="{BB962C8B-B14F-4D97-AF65-F5344CB8AC3E}">
        <p14:creationId xmlns:p14="http://schemas.microsoft.com/office/powerpoint/2010/main" val="11943821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39</a:t>
            </a:fld>
            <a:endParaRPr lang="de-DE"/>
          </a:p>
        </p:txBody>
      </p:sp>
    </p:spTree>
    <p:extLst>
      <p:ext uri="{BB962C8B-B14F-4D97-AF65-F5344CB8AC3E}">
        <p14:creationId xmlns:p14="http://schemas.microsoft.com/office/powerpoint/2010/main" val="1194382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noProof="0" smtClean="0"/>
          </a:p>
          <a:p>
            <a:r>
              <a:rPr lang="en-US" sz="1200" kern="1200" smtClean="0">
                <a:solidFill>
                  <a:schemeClr val="tx1"/>
                </a:solidFill>
                <a:effectLst/>
                <a:latin typeface="Arial" charset="0"/>
                <a:ea typeface="+mn-ea"/>
                <a:cs typeface="+mn-cs"/>
              </a:rPr>
              <a:t>DITA is huge. Not only regarding its impact in technical writing but also quite literally. The first time that someone new to DITA looks at the DITA specification they are probably overwhelmed by the sheer amount of elements. At least that was our experience. </a:t>
            </a:r>
          </a:p>
          <a:p>
            <a:endParaRPr lang="en-US" sz="1200" kern="1200" smtClean="0">
              <a:solidFill>
                <a:schemeClr val="tx1"/>
              </a:solidFill>
              <a:effectLst/>
              <a:latin typeface="Arial" charset="0"/>
              <a:ea typeface="+mn-ea"/>
              <a:cs typeface="+mn-cs"/>
            </a:endParaRPr>
          </a:p>
          <a:p>
            <a:r>
              <a:rPr lang="en-US" sz="1200" kern="1200" smtClean="0">
                <a:solidFill>
                  <a:schemeClr val="tx1"/>
                </a:solidFill>
                <a:effectLst/>
                <a:latin typeface="Arial" charset="0"/>
                <a:ea typeface="+mn-ea"/>
                <a:cs typeface="+mn-cs"/>
              </a:rPr>
              <a:t>DITA 1.2 has over 500 elements, more than double the size of the first DITA version. That can make it difficult to move to DITA and also make it difficult for teams of technical writers to produce consistent output. In the worst case the complexity scares authors away or confuses them instead of providing guidance. That is why a lot of DITA authors use only a subset of the DITA standard. Such a subset can be defined by editing the DITA DTD.</a:t>
            </a:r>
          </a:p>
          <a:p>
            <a:r>
              <a:rPr lang="en-US" sz="1200" kern="1200" smtClean="0">
                <a:solidFill>
                  <a:schemeClr val="tx1"/>
                </a:solidFill>
                <a:effectLst/>
                <a:latin typeface="Arial" charset="0"/>
                <a:ea typeface="+mn-ea"/>
                <a:cs typeface="+mn-cs"/>
              </a:rPr>
              <a:t>In this workshop we are going to take a closer look at the DITA DTD, its modular structure and methods of editing.</a:t>
            </a:r>
          </a:p>
          <a:p>
            <a:endParaRPr lang="en-US" smtClean="0"/>
          </a:p>
          <a:p>
            <a:endParaRPr lang="en-US" noProof="0" smtClean="0"/>
          </a:p>
          <a:p>
            <a:r>
              <a:rPr lang="en-US" noProof="0" smtClean="0"/>
              <a:t>With unlimited supply</a:t>
            </a:r>
            <a:r>
              <a:rPr lang="en-US" baseline="0" noProof="0" smtClean="0"/>
              <a:t> which flavor do you choose?</a:t>
            </a:r>
          </a:p>
          <a:p>
            <a:endParaRPr lang="en-US" baseline="0" noProof="0" smtClean="0"/>
          </a:p>
          <a:p>
            <a:endParaRPr lang="en-US" noProof="0" smtClean="0"/>
          </a:p>
          <a:p>
            <a:r>
              <a:rPr lang="en-US" noProof="0" smtClean="0"/>
              <a:t>DITA 1.2 consists of more than 500 XML elements. </a:t>
            </a:r>
          </a:p>
          <a:p>
            <a:endParaRPr lang="en-US" noProof="0" smtClean="0"/>
          </a:p>
          <a:p>
            <a:r>
              <a:rPr lang="en-US" noProof="0" smtClean="0"/>
              <a:t>Assumptions:</a:t>
            </a:r>
          </a:p>
          <a:p>
            <a:pPr lvl="1"/>
            <a:r>
              <a:rPr lang="en-US" noProof="0" smtClean="0"/>
              <a:t>Most authors only use a subset</a:t>
            </a:r>
          </a:p>
          <a:p>
            <a:pPr lvl="1"/>
            <a:r>
              <a:rPr lang="en-US" noProof="0" smtClean="0"/>
              <a:t>Complexity confuses authors</a:t>
            </a:r>
          </a:p>
          <a:p>
            <a:pPr lvl="1"/>
            <a:r>
              <a:rPr lang="en-US" noProof="0" smtClean="0"/>
              <a:t>Leads to inconsistent content</a:t>
            </a:r>
          </a:p>
          <a:p>
            <a:pPr lvl="1"/>
            <a:endParaRPr lang="en-US" noProof="0" smtClean="0"/>
          </a:p>
          <a:p>
            <a:r>
              <a:rPr lang="en-US" noProof="0" smtClean="0"/>
              <a:t>Lightweight DITA might be the way out</a:t>
            </a:r>
          </a:p>
          <a:p>
            <a:pPr lvl="1"/>
            <a:r>
              <a:rPr lang="en-US" noProof="0" smtClean="0"/>
              <a:t>Currently no established standard</a:t>
            </a:r>
          </a:p>
          <a:p>
            <a:pPr lvl="1"/>
            <a:r>
              <a:rPr lang="en-US" noProof="0" smtClean="0"/>
              <a:t>Companies create their own lightweight DITA</a:t>
            </a:r>
          </a:p>
          <a:p>
            <a:pPr lvl="1"/>
            <a:endParaRPr lang="en-US" noProof="0" smtClean="0"/>
          </a:p>
          <a:p>
            <a:endParaRPr lang="en-US" noProof="0" smtClean="0"/>
          </a:p>
          <a:p>
            <a:endParaRPr lang="en-US" noProof="0" smtClean="0"/>
          </a:p>
          <a:p>
            <a:endParaRPr lang="en-US" baseline="0" noProof="0" smtClean="0"/>
          </a:p>
          <a:p>
            <a:r>
              <a:rPr lang="en-US" baseline="0" noProof="0" smtClean="0"/>
              <a:t>Jang </a:t>
            </a:r>
            <a:r>
              <a:rPr lang="en-US" baseline="0" noProof="0" err="1" smtClean="0"/>
              <a:t>Graat</a:t>
            </a:r>
            <a:r>
              <a:rPr lang="en-US" baseline="0" noProof="0" smtClean="0"/>
              <a:t>:</a:t>
            </a:r>
          </a:p>
          <a:p>
            <a:r>
              <a:rPr lang="en-US" smtClean="0"/>
              <a:t>DITA is not just maybe getting too complicated, it </a:t>
            </a:r>
            <a:r>
              <a:rPr lang="en-US" i="1" smtClean="0"/>
              <a:t>is</a:t>
            </a:r>
            <a:r>
              <a:rPr lang="en-US" smtClean="0"/>
              <a:t> too complicated. Not just the number of elements, but the naming of some of these elements and the incredible amount of attributes associated with </a:t>
            </a:r>
            <a:r>
              <a:rPr lang="en-US" i="1" smtClean="0"/>
              <a:t>every</a:t>
            </a:r>
            <a:r>
              <a:rPr lang="en-US" smtClean="0"/>
              <a:t> element. It is more than would be useful, and this is why I feel that DITA constraints are going to save DITA’s future and a lot of tech writers their professional lives. If I had a documentation department to manage, I would immediately enforce constraints to rule out all those unnecessary elements that have been added simply because some tech writers on the DITA TC were too lazy to really think their concepts through. Horrible concepts like </a:t>
            </a:r>
            <a:r>
              <a:rPr lang="en-US" err="1" smtClean="0"/>
              <a:t>conref</a:t>
            </a:r>
            <a:r>
              <a:rPr lang="en-US" smtClean="0"/>
              <a:t> range or </a:t>
            </a:r>
            <a:r>
              <a:rPr lang="en-US" err="1" smtClean="0"/>
              <a:t>conref</a:t>
            </a:r>
            <a:r>
              <a:rPr lang="en-US" smtClean="0"/>
              <a:t> push should have never made it into the standard. An element for “long quote” is not necessary if there is already an element for “quote”. Elements like “b”, “i”, “</a:t>
            </a:r>
            <a:r>
              <a:rPr lang="en-US" err="1" smtClean="0"/>
              <a:t>tt</a:t>
            </a:r>
            <a:r>
              <a:rPr lang="en-US" smtClean="0"/>
              <a:t>” do not belong in a semantic system. If a table element for specific tabular information is defined, this should have been handled by attributes, not by multiplying all the elements in a table for every type of table people come up with (row, </a:t>
            </a:r>
            <a:r>
              <a:rPr lang="en-US" err="1" smtClean="0"/>
              <a:t>strow</a:t>
            </a:r>
            <a:r>
              <a:rPr lang="en-US" smtClean="0"/>
              <a:t>, </a:t>
            </a:r>
            <a:r>
              <a:rPr lang="en-US" err="1" smtClean="0"/>
              <a:t>relrow</a:t>
            </a:r>
            <a:r>
              <a:rPr lang="en-US" smtClean="0"/>
              <a:t>, </a:t>
            </a:r>
            <a:r>
              <a:rPr lang="en-US" err="1" smtClean="0"/>
              <a:t>chrow</a:t>
            </a:r>
            <a:r>
              <a:rPr lang="en-US" smtClean="0"/>
              <a:t>, </a:t>
            </a:r>
            <a:r>
              <a:rPr lang="en-US" err="1" smtClean="0"/>
              <a:t>topicSubjectRow</a:t>
            </a:r>
            <a:r>
              <a:rPr lang="en-US" smtClean="0"/>
              <a:t>). Where is the real need for an element “</a:t>
            </a:r>
            <a:r>
              <a:rPr lang="en-US" err="1" smtClean="0"/>
              <a:t>noconds</a:t>
            </a:r>
            <a:r>
              <a:rPr lang="en-US" smtClean="0"/>
              <a:t>”, “</a:t>
            </a:r>
            <a:r>
              <a:rPr lang="en-US" err="1" smtClean="0"/>
              <a:t>nosafety</a:t>
            </a:r>
            <a:r>
              <a:rPr lang="en-US" smtClean="0"/>
              <a:t>”, “</a:t>
            </a:r>
            <a:r>
              <a:rPr lang="en-US" err="1" smtClean="0"/>
              <a:t>nosupply</a:t>
            </a:r>
            <a:r>
              <a:rPr lang="en-US" smtClean="0"/>
              <a:t>”, “</a:t>
            </a:r>
            <a:r>
              <a:rPr lang="en-US" err="1" smtClean="0"/>
              <a:t>nosupequi</a:t>
            </a:r>
            <a:r>
              <a:rPr lang="en-US" smtClean="0"/>
              <a:t>”, “</a:t>
            </a:r>
            <a:r>
              <a:rPr lang="en-US" err="1" smtClean="0"/>
              <a:t>nospares</a:t>
            </a:r>
            <a:r>
              <a:rPr lang="en-US" smtClean="0"/>
              <a:t>” if a generic “none” element would have done for all these specific cases? And why not have intelligible names for all elements instead of a mix of acronyms for some (like “q”, “dl”, “</a:t>
            </a:r>
            <a:r>
              <a:rPr lang="en-US" err="1" smtClean="0"/>
              <a:t>dt</a:t>
            </a:r>
            <a:r>
              <a:rPr lang="en-US" smtClean="0"/>
              <a:t>”) and descriptive labels (like “</a:t>
            </a:r>
            <a:r>
              <a:rPr lang="en-US" err="1" smtClean="0"/>
              <a:t>glossAlternateFor</a:t>
            </a:r>
            <a:r>
              <a:rPr lang="en-US" smtClean="0"/>
              <a:t>”) for others? The existing standard is pretty messy if you ask me, and this makes the complexity worse for tech writers who need to learn a whole new jargon that is definitely </a:t>
            </a:r>
            <a:r>
              <a:rPr lang="en-US" i="1" smtClean="0"/>
              <a:t>not</a:t>
            </a:r>
            <a:r>
              <a:rPr lang="en-US" smtClean="0"/>
              <a:t> self-explanatory.</a:t>
            </a:r>
          </a:p>
          <a:p>
            <a:endParaRPr lang="en-US" noProof="0" smtClean="0"/>
          </a:p>
          <a:p>
            <a:r>
              <a:rPr lang="en-US" noProof="0" smtClean="0"/>
              <a:t>http://www.ditawriter.com/interview-with-jang-f-m-graat/</a:t>
            </a:r>
          </a:p>
          <a:p>
            <a:endParaRPr lang="en-US" noProof="0"/>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4</a:t>
            </a:fld>
            <a:endParaRPr lang="de-DE"/>
          </a:p>
        </p:txBody>
      </p:sp>
    </p:spTree>
    <p:extLst>
      <p:ext uri="{BB962C8B-B14F-4D97-AF65-F5344CB8AC3E}">
        <p14:creationId xmlns:p14="http://schemas.microsoft.com/office/powerpoint/2010/main" val="11943821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smtClean="0"/>
              <a:t>Constraint</a:t>
            </a:r>
            <a:r>
              <a:rPr lang="en-US" smtClean="0"/>
              <a:t> </a:t>
            </a:r>
          </a:p>
          <a:p>
            <a:r>
              <a:rPr lang="en-US" smtClean="0"/>
              <a:t>Constraint enables the restriction of content models and attribute lists for individual elements. There is no need to modify the vocabulary modules. Constraints are implemented as constraint modules, which are integrated into document-type shells. </a:t>
            </a:r>
          </a:p>
          <a:p>
            <a:endParaRPr lang="en-US" sz="1200" kern="1200" smtClean="0">
              <a:solidFill>
                <a:schemeClr val="tx1"/>
              </a:solidFill>
              <a:effectLst/>
              <a:latin typeface="Arial" charset="0"/>
              <a:ea typeface="+mn-ea"/>
              <a:cs typeface="+mn-cs"/>
            </a:endParaRPr>
          </a:p>
          <a:p>
            <a:endParaRPr lang="en-US" sz="1200" kern="1200" smtClean="0">
              <a:solidFill>
                <a:schemeClr val="tx1"/>
              </a:solidFill>
              <a:effectLst/>
              <a:latin typeface="Arial" charset="0"/>
              <a:ea typeface="+mn-ea"/>
              <a:cs typeface="+mn-cs"/>
            </a:endParaRPr>
          </a:p>
          <a:p>
            <a:r>
              <a:rPr lang="en-US" b="1" smtClean="0"/>
              <a:t>Constraints</a:t>
            </a:r>
            <a:r>
              <a:rPr lang="en-US" smtClean="0"/>
              <a:t> </a:t>
            </a:r>
          </a:p>
          <a:p>
            <a:r>
              <a:rPr lang="en-US" smtClean="0"/>
              <a:t>Constraint modules define additional constraints for vocabulary modules in order to restrict content models or attribute lists for specific element types, remove certain extension elements from an integrated domain module, or replace base element types with domain-provided, extension element types. See </a:t>
            </a:r>
            <a:r>
              <a:rPr lang="en-US" smtClean="0">
                <a:hlinkClick r:id="rId3" tooltip="Constraint modules define additional constraints for vocabulary modules in order to restrict content models or attribute lists for specific element types, remove certain extension elements from an integrated domain module, or replace base element types with domain-provided, extension element types."/>
              </a:rPr>
              <a:t>Constraints</a:t>
            </a:r>
            <a:r>
              <a:rPr lang="en-US" smtClean="0"/>
              <a:t> for more information.</a:t>
            </a:r>
          </a:p>
          <a:p>
            <a:endParaRPr lang="en-US" smtClean="0"/>
          </a:p>
          <a:p>
            <a:r>
              <a:rPr lang="en-US" smtClean="0"/>
              <a:t>A constraint module can perform the following functions:</a:t>
            </a:r>
          </a:p>
          <a:p>
            <a:endParaRPr lang="en-US" smtClean="0"/>
          </a:p>
          <a:p>
            <a:r>
              <a:rPr lang="en-US" b="1" smtClean="0"/>
              <a:t>Restrict the content model for an element </a:t>
            </a:r>
          </a:p>
          <a:p>
            <a:r>
              <a:rPr lang="en-US" smtClean="0"/>
              <a:t>Constraint modules can modify content models by removing optional elements, making optional elements required, or requiring unordered elements to occur in a specific sequence. Constraint modules cannot make required elements optional or change the order of element occurrence for ordered elements.</a:t>
            </a:r>
          </a:p>
          <a:p>
            <a:r>
              <a:rPr lang="en-US" smtClean="0"/>
              <a:t>For example, a constraint for &lt;topic&gt; can require &lt;</a:t>
            </a:r>
            <a:r>
              <a:rPr lang="en-US" err="1" smtClean="0"/>
              <a:t>shortdesc</a:t>
            </a:r>
            <a:r>
              <a:rPr lang="en-US" smtClean="0"/>
              <a:t>&gt;, can remove &lt;abstract&gt;, and can require that the first child of &lt;body&gt; be &lt;p&gt;. A constraint cannot allow &lt;</a:t>
            </a:r>
            <a:r>
              <a:rPr lang="en-US" err="1" smtClean="0"/>
              <a:t>shortdesc</a:t>
            </a:r>
            <a:r>
              <a:rPr lang="en-US" smtClean="0"/>
              <a:t>&gt; to follow &lt;prolog&gt;, because the content model for &lt;topic&gt; requires that &lt;</a:t>
            </a:r>
            <a:r>
              <a:rPr lang="en-US" err="1" smtClean="0"/>
              <a:t>shortdesc</a:t>
            </a:r>
            <a:r>
              <a:rPr lang="en-US" smtClean="0"/>
              <a:t>&gt; precedes &lt;prolog&gt;.</a:t>
            </a:r>
          </a:p>
          <a:p>
            <a:endParaRPr lang="en-US" smtClean="0"/>
          </a:p>
          <a:p>
            <a:r>
              <a:rPr lang="en-US" b="1" smtClean="0"/>
              <a:t>Restrict the attributes that are available on an element</a:t>
            </a:r>
            <a:r>
              <a:rPr lang="en-US" smtClean="0"/>
              <a:t> </a:t>
            </a:r>
          </a:p>
          <a:p>
            <a:r>
              <a:rPr lang="en-US" smtClean="0"/>
              <a:t>Constraint modules can restrict the attributes that are available on an element. They also can limit the set of permissible values for an attribute.</a:t>
            </a:r>
          </a:p>
          <a:p>
            <a:r>
              <a:rPr lang="en-US" smtClean="0"/>
              <a:t>For example, a constraint for &lt;note&gt; can limit the set of allowed values for the @type attribute to "note" and "tip". It also can omit the @</a:t>
            </a:r>
            <a:r>
              <a:rPr lang="en-US" err="1" smtClean="0"/>
              <a:t>othertype</a:t>
            </a:r>
            <a:r>
              <a:rPr lang="en-US" smtClean="0"/>
              <a:t> attribute, since it is needed only when the value of the @type attribute is "other".</a:t>
            </a:r>
          </a:p>
          <a:p>
            <a:endParaRPr lang="en-US" smtClean="0"/>
          </a:p>
          <a:p>
            <a:r>
              <a:rPr lang="en-US" b="1" smtClean="0"/>
              <a:t>Restrict the elements that are available in a domain</a:t>
            </a:r>
            <a:r>
              <a:rPr lang="en-US" smtClean="0"/>
              <a:t> </a:t>
            </a:r>
          </a:p>
          <a:p>
            <a:r>
              <a:rPr lang="en-US" smtClean="0"/>
              <a:t>Constraint modules can restrict the set of extension elements that are provided in a domain. They also can restrict the content models for the extension elements.</a:t>
            </a:r>
          </a:p>
          <a:p>
            <a:r>
              <a:rPr lang="en-US" smtClean="0"/>
              <a:t>For example, a constraint on the programming domain can reduce the list of included extension elements to &lt;</a:t>
            </a:r>
            <a:r>
              <a:rPr lang="en-US" err="1" smtClean="0"/>
              <a:t>codeph</a:t>
            </a:r>
            <a:r>
              <a:rPr lang="en-US" smtClean="0"/>
              <a:t>&gt; and &lt;</a:t>
            </a:r>
            <a:r>
              <a:rPr lang="en-US" err="1" smtClean="0"/>
              <a:t>codeblock</a:t>
            </a:r>
            <a:r>
              <a:rPr lang="en-US" smtClean="0"/>
              <a:t>&gt;.</a:t>
            </a:r>
          </a:p>
          <a:p>
            <a:endParaRPr lang="en-US" smtClean="0"/>
          </a:p>
          <a:p>
            <a:r>
              <a:rPr lang="en-US" b="1" smtClean="0"/>
              <a:t>Replace base elements with domain extensions</a:t>
            </a:r>
            <a:r>
              <a:rPr lang="en-US" smtClean="0"/>
              <a:t> </a:t>
            </a:r>
          </a:p>
          <a:p>
            <a:r>
              <a:rPr lang="en-US" smtClean="0"/>
              <a:t>Constraint modules can replace base element types with the domain-provided extension elements.</a:t>
            </a:r>
          </a:p>
          <a:p>
            <a:r>
              <a:rPr lang="en-US" smtClean="0"/>
              <a:t>For example, a constraint module can replace the &lt;</a:t>
            </a:r>
            <a:r>
              <a:rPr lang="en-US" err="1" smtClean="0"/>
              <a:t>ph</a:t>
            </a:r>
            <a:r>
              <a:rPr lang="en-US" smtClean="0"/>
              <a:t>&gt; element with the domain-provided elements, making &lt;</a:t>
            </a:r>
            <a:r>
              <a:rPr lang="en-US" err="1" smtClean="0"/>
              <a:t>ph</a:t>
            </a:r>
            <a:r>
              <a:rPr lang="en-US" smtClean="0"/>
              <a:t>&gt; unavailable.</a:t>
            </a:r>
          </a:p>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40</a:t>
            </a:fld>
            <a:endParaRPr lang="de-DE"/>
          </a:p>
        </p:txBody>
      </p:sp>
    </p:spTree>
    <p:extLst>
      <p:ext uri="{BB962C8B-B14F-4D97-AF65-F5344CB8AC3E}">
        <p14:creationId xmlns:p14="http://schemas.microsoft.com/office/powerpoint/2010/main" val="20608937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41</a:t>
            </a:fld>
            <a:endParaRPr lang="de-DE"/>
          </a:p>
        </p:txBody>
      </p:sp>
    </p:spTree>
    <p:extLst>
      <p:ext uri="{BB962C8B-B14F-4D97-AF65-F5344CB8AC3E}">
        <p14:creationId xmlns:p14="http://schemas.microsoft.com/office/powerpoint/2010/main" val="11943821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smtClean="0">
                <a:solidFill>
                  <a:schemeClr val="tx1"/>
                </a:solidFill>
                <a:latin typeface="Arial" charset="0"/>
                <a:ea typeface="+mn-ea"/>
                <a:cs typeface="+mn-cs"/>
              </a:rPr>
              <a:t>Alternative:</a:t>
            </a:r>
          </a:p>
          <a:p>
            <a:endParaRPr lang="en-US" sz="1200" kern="1200" smtClean="0">
              <a:solidFill>
                <a:schemeClr val="tx1"/>
              </a:solidFill>
              <a:latin typeface="Arial" charset="0"/>
              <a:ea typeface="+mn-ea"/>
              <a:cs typeface="+mn-cs"/>
            </a:endParaRPr>
          </a:p>
          <a:p>
            <a:r>
              <a:rPr lang="en-US" sz="1200" kern="1200" smtClean="0">
                <a:solidFill>
                  <a:schemeClr val="tx1"/>
                </a:solidFill>
                <a:latin typeface="Arial" charset="0"/>
                <a:ea typeface="+mn-ea"/>
                <a:cs typeface="+mn-cs"/>
              </a:rPr>
              <a:t> &lt;define name="hi-d-ph"&gt;</a:t>
            </a:r>
            <a:br>
              <a:rPr lang="en-US" sz="1200" kern="1200" smtClean="0">
                <a:solidFill>
                  <a:schemeClr val="tx1"/>
                </a:solidFill>
                <a:latin typeface="Arial" charset="0"/>
                <a:ea typeface="+mn-ea"/>
                <a:cs typeface="+mn-cs"/>
              </a:rPr>
            </a:br>
            <a:r>
              <a:rPr lang="en-US" sz="1200" kern="1200" smtClean="0">
                <a:solidFill>
                  <a:schemeClr val="tx1"/>
                </a:solidFill>
                <a:latin typeface="Arial" charset="0"/>
                <a:ea typeface="+mn-ea"/>
                <a:cs typeface="+mn-cs"/>
              </a:rPr>
              <a:t>          &lt;a:documentation&gt;Remove non-semantic highlighting options&lt;/a:documentation&gt;</a:t>
            </a:r>
            <a:br>
              <a:rPr lang="en-US" sz="1200" kern="1200" smtClean="0">
                <a:solidFill>
                  <a:schemeClr val="tx1"/>
                </a:solidFill>
                <a:latin typeface="Arial" charset="0"/>
                <a:ea typeface="+mn-ea"/>
                <a:cs typeface="+mn-cs"/>
              </a:rPr>
            </a:br>
            <a:r>
              <a:rPr lang="en-US" sz="1200" kern="1200" smtClean="0">
                <a:solidFill>
                  <a:schemeClr val="tx1"/>
                </a:solidFill>
                <a:latin typeface="Arial" charset="0"/>
                <a:ea typeface="+mn-ea"/>
                <a:cs typeface="+mn-cs"/>
              </a:rPr>
              <a:t>          &lt;choice&gt;</a:t>
            </a:r>
            <a:br>
              <a:rPr lang="en-US" sz="1200" kern="1200" smtClean="0">
                <a:solidFill>
                  <a:schemeClr val="tx1"/>
                </a:solidFill>
                <a:latin typeface="Arial" charset="0"/>
                <a:ea typeface="+mn-ea"/>
                <a:cs typeface="+mn-cs"/>
              </a:rPr>
            </a:br>
            <a:r>
              <a:rPr lang="en-US" sz="1200" kern="1200" smtClean="0">
                <a:solidFill>
                  <a:schemeClr val="tx1"/>
                </a:solidFill>
                <a:latin typeface="Arial" charset="0"/>
                <a:ea typeface="+mn-ea"/>
                <a:cs typeface="+mn-cs"/>
              </a:rPr>
              <a:t>            &lt;!--        &lt;ref name="b.element"/&gt;--&gt;</a:t>
            </a:r>
            <a:br>
              <a:rPr lang="en-US" sz="1200" kern="1200" smtClean="0">
                <a:solidFill>
                  <a:schemeClr val="tx1"/>
                </a:solidFill>
                <a:latin typeface="Arial" charset="0"/>
                <a:ea typeface="+mn-ea"/>
                <a:cs typeface="+mn-cs"/>
              </a:rPr>
            </a:br>
            <a:r>
              <a:rPr lang="en-US" sz="1200" kern="1200" smtClean="0">
                <a:solidFill>
                  <a:schemeClr val="tx1"/>
                </a:solidFill>
                <a:latin typeface="Arial" charset="0"/>
                <a:ea typeface="+mn-ea"/>
                <a:cs typeface="+mn-cs"/>
              </a:rPr>
              <a:t>            &lt;!--        &lt;ref name="i.element"/&gt;--&gt;</a:t>
            </a:r>
            <a:br>
              <a:rPr lang="en-US" sz="1200" kern="1200" smtClean="0">
                <a:solidFill>
                  <a:schemeClr val="tx1"/>
                </a:solidFill>
                <a:latin typeface="Arial" charset="0"/>
                <a:ea typeface="+mn-ea"/>
                <a:cs typeface="+mn-cs"/>
              </a:rPr>
            </a:br>
            <a:r>
              <a:rPr lang="en-US" sz="1200" kern="1200" smtClean="0">
                <a:solidFill>
                  <a:schemeClr val="tx1"/>
                </a:solidFill>
                <a:latin typeface="Arial" charset="0"/>
                <a:ea typeface="+mn-ea"/>
                <a:cs typeface="+mn-cs"/>
              </a:rPr>
              <a:t>            &lt;!--        &lt;ref name="line-through.element" dita:since="1.3"/&gt;--&gt;</a:t>
            </a:r>
            <a:br>
              <a:rPr lang="en-US" sz="1200" kern="1200" smtClean="0">
                <a:solidFill>
                  <a:schemeClr val="tx1"/>
                </a:solidFill>
                <a:latin typeface="Arial" charset="0"/>
                <a:ea typeface="+mn-ea"/>
                <a:cs typeface="+mn-cs"/>
              </a:rPr>
            </a:br>
            <a:r>
              <a:rPr lang="en-US" sz="1200" kern="1200" smtClean="0">
                <a:solidFill>
                  <a:schemeClr val="tx1"/>
                </a:solidFill>
                <a:latin typeface="Arial" charset="0"/>
                <a:ea typeface="+mn-ea"/>
                <a:cs typeface="+mn-cs"/>
              </a:rPr>
              <a:t>            &lt;!--        &lt;ref name="overline.element" dita:since="1.3"/&gt;--&gt;</a:t>
            </a:r>
            <a:br>
              <a:rPr lang="en-US" sz="1200" kern="1200" smtClean="0">
                <a:solidFill>
                  <a:schemeClr val="tx1"/>
                </a:solidFill>
                <a:latin typeface="Arial" charset="0"/>
                <a:ea typeface="+mn-ea"/>
                <a:cs typeface="+mn-cs"/>
              </a:rPr>
            </a:br>
            <a:r>
              <a:rPr lang="en-US" sz="1200" kern="1200" smtClean="0">
                <a:solidFill>
                  <a:schemeClr val="tx1"/>
                </a:solidFill>
                <a:latin typeface="Arial" charset="0"/>
                <a:ea typeface="+mn-ea"/>
                <a:cs typeface="+mn-cs"/>
              </a:rPr>
              <a:t>            &lt;ref name="sup.element"/&gt;</a:t>
            </a:r>
            <a:br>
              <a:rPr lang="en-US" sz="1200" kern="1200" smtClean="0">
                <a:solidFill>
                  <a:schemeClr val="tx1"/>
                </a:solidFill>
                <a:latin typeface="Arial" charset="0"/>
                <a:ea typeface="+mn-ea"/>
                <a:cs typeface="+mn-cs"/>
              </a:rPr>
            </a:br>
            <a:r>
              <a:rPr lang="en-US" sz="1200" kern="1200" smtClean="0">
                <a:solidFill>
                  <a:schemeClr val="tx1"/>
                </a:solidFill>
                <a:latin typeface="Arial" charset="0"/>
                <a:ea typeface="+mn-ea"/>
                <a:cs typeface="+mn-cs"/>
              </a:rPr>
              <a:t>            &lt;ref name="sub.element"/&gt;</a:t>
            </a:r>
            <a:br>
              <a:rPr lang="en-US" sz="1200" kern="1200" smtClean="0">
                <a:solidFill>
                  <a:schemeClr val="tx1"/>
                </a:solidFill>
                <a:latin typeface="Arial" charset="0"/>
                <a:ea typeface="+mn-ea"/>
                <a:cs typeface="+mn-cs"/>
              </a:rPr>
            </a:br>
            <a:r>
              <a:rPr lang="en-US" sz="1200" kern="1200" smtClean="0">
                <a:solidFill>
                  <a:schemeClr val="tx1"/>
                </a:solidFill>
                <a:latin typeface="Arial" charset="0"/>
                <a:ea typeface="+mn-ea"/>
                <a:cs typeface="+mn-cs"/>
              </a:rPr>
              <a:t>            &lt;!--        &lt;ref name="tt.element"/&gt;--&gt;</a:t>
            </a:r>
            <a:br>
              <a:rPr lang="en-US" sz="1200" kern="1200" smtClean="0">
                <a:solidFill>
                  <a:schemeClr val="tx1"/>
                </a:solidFill>
                <a:latin typeface="Arial" charset="0"/>
                <a:ea typeface="+mn-ea"/>
                <a:cs typeface="+mn-cs"/>
              </a:rPr>
            </a:br>
            <a:r>
              <a:rPr lang="en-US" sz="1200" kern="1200" smtClean="0">
                <a:solidFill>
                  <a:schemeClr val="tx1"/>
                </a:solidFill>
                <a:latin typeface="Arial" charset="0"/>
                <a:ea typeface="+mn-ea"/>
                <a:cs typeface="+mn-cs"/>
              </a:rPr>
              <a:t>            &lt;!--        &lt;ref name="u.element"/&gt;--&gt;</a:t>
            </a:r>
            <a:br>
              <a:rPr lang="en-US" sz="1200" kern="1200" smtClean="0">
                <a:solidFill>
                  <a:schemeClr val="tx1"/>
                </a:solidFill>
                <a:latin typeface="Arial" charset="0"/>
                <a:ea typeface="+mn-ea"/>
                <a:cs typeface="+mn-cs"/>
              </a:rPr>
            </a:br>
            <a:r>
              <a:rPr lang="en-US" sz="1200" kern="1200" smtClean="0">
                <a:solidFill>
                  <a:schemeClr val="tx1"/>
                </a:solidFill>
                <a:latin typeface="Arial" charset="0"/>
                <a:ea typeface="+mn-ea"/>
                <a:cs typeface="+mn-cs"/>
              </a:rPr>
              <a:t>          &lt;/choice&gt;</a:t>
            </a:r>
            <a:br>
              <a:rPr lang="en-US" sz="1200" kern="1200" smtClean="0">
                <a:solidFill>
                  <a:schemeClr val="tx1"/>
                </a:solidFill>
                <a:latin typeface="Arial" charset="0"/>
                <a:ea typeface="+mn-ea"/>
                <a:cs typeface="+mn-cs"/>
              </a:rPr>
            </a:br>
            <a:r>
              <a:rPr lang="en-US" sz="1200" kern="1200" smtClean="0">
                <a:solidFill>
                  <a:schemeClr val="tx1"/>
                </a:solidFill>
                <a:latin typeface="Arial" charset="0"/>
                <a:ea typeface="+mn-ea"/>
                <a:cs typeface="+mn-cs"/>
              </a:rPr>
              <a:t>        &lt;/define&gt;</a:t>
            </a:r>
            <a:endParaRPr lang="de-DE"/>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42</a:t>
            </a:fld>
            <a:endParaRPr lang="de-DE"/>
          </a:p>
        </p:txBody>
      </p:sp>
    </p:spTree>
    <p:extLst>
      <p:ext uri="{BB962C8B-B14F-4D97-AF65-F5344CB8AC3E}">
        <p14:creationId xmlns:p14="http://schemas.microsoft.com/office/powerpoint/2010/main" val="11943821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43</a:t>
            </a:fld>
            <a:endParaRPr lang="de-DE"/>
          </a:p>
        </p:txBody>
      </p:sp>
    </p:spTree>
    <p:extLst>
      <p:ext uri="{BB962C8B-B14F-4D97-AF65-F5344CB8AC3E}">
        <p14:creationId xmlns:p14="http://schemas.microsoft.com/office/powerpoint/2010/main" val="11943821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44</a:t>
            </a:fld>
            <a:endParaRPr lang="de-DE"/>
          </a:p>
        </p:txBody>
      </p:sp>
    </p:spTree>
    <p:extLst>
      <p:ext uri="{BB962C8B-B14F-4D97-AF65-F5344CB8AC3E}">
        <p14:creationId xmlns:p14="http://schemas.microsoft.com/office/powerpoint/2010/main" val="7098040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45</a:t>
            </a:fld>
            <a:endParaRPr lang="de-DE"/>
          </a:p>
        </p:txBody>
      </p:sp>
    </p:spTree>
    <p:extLst>
      <p:ext uri="{BB962C8B-B14F-4D97-AF65-F5344CB8AC3E}">
        <p14:creationId xmlns:p14="http://schemas.microsoft.com/office/powerpoint/2010/main" val="32845903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smtClean="0"/>
              <a:t>base type </a:t>
            </a:r>
          </a:p>
          <a:p>
            <a:r>
              <a:rPr lang="en-US" smtClean="0"/>
              <a:t>An element or attribute type that is not a specialization. All base types are defined by the DITA specification. </a:t>
            </a:r>
          </a:p>
          <a:p>
            <a:endParaRPr lang="en-US" smtClean="0"/>
          </a:p>
          <a:p>
            <a:r>
              <a:rPr lang="en-US" b="1" smtClean="0"/>
              <a:t>extension element</a:t>
            </a:r>
            <a:r>
              <a:rPr lang="en-US" smtClean="0"/>
              <a:t> </a:t>
            </a:r>
          </a:p>
          <a:p>
            <a:r>
              <a:rPr lang="en-US" smtClean="0"/>
              <a:t>Within a vocabulary module, an element type that can be extended, replaced, or constrained for use in a DITA document type. </a:t>
            </a:r>
          </a:p>
          <a:p>
            <a:endParaRPr lang="en-US" smtClean="0"/>
          </a:p>
          <a:p>
            <a:r>
              <a:rPr lang="en-US" b="1" smtClean="0"/>
              <a:t>generalization</a:t>
            </a:r>
            <a:r>
              <a:rPr lang="en-US" smtClean="0"/>
              <a:t> </a:t>
            </a:r>
          </a:p>
          <a:p>
            <a:r>
              <a:rPr lang="en-US" smtClean="0"/>
              <a:t>The process by which a specialized element is transformed into a less-specialized ancestor element or a specialized attribute is transformed into a less-specialized ancestor attribute. The original specialization-hierarchy information can be preserved in the generalized instance; this allows the original specialized type to be recreated from the generalized instance. </a:t>
            </a:r>
          </a:p>
          <a:p>
            <a:endParaRPr lang="en-US" smtClean="0"/>
          </a:p>
          <a:p>
            <a:r>
              <a:rPr lang="en-US" b="1" smtClean="0"/>
              <a:t>specialization</a:t>
            </a:r>
            <a:r>
              <a:rPr lang="en-US" smtClean="0"/>
              <a:t> </a:t>
            </a:r>
          </a:p>
          <a:p>
            <a:pPr marL="228600" indent="-228600">
              <a:buAutoNum type="arabicParenBoth"/>
            </a:pPr>
            <a:r>
              <a:rPr lang="en-US" smtClean="0"/>
              <a:t>The act of defining new element or attribute types as a semantic refinement of existing element or attribute types </a:t>
            </a:r>
          </a:p>
          <a:p>
            <a:pPr marL="228600" indent="-228600">
              <a:buAutoNum type="arabicParenBoth"/>
            </a:pPr>
            <a:r>
              <a:rPr lang="en-US" smtClean="0"/>
              <a:t>An element or attribute type that is a specialization of a base type </a:t>
            </a:r>
          </a:p>
          <a:p>
            <a:pPr marL="228600" indent="-228600">
              <a:buAutoNum type="arabicParenBoth"/>
            </a:pPr>
            <a:r>
              <a:rPr lang="en-US" smtClean="0"/>
              <a:t>A process by which a generalized element is transformed into one of its more specialized element types or a generalized attribute is transformed into a more specialized attribute. </a:t>
            </a:r>
          </a:p>
          <a:p>
            <a:pPr marL="0" indent="0">
              <a:buNone/>
            </a:pPr>
            <a:endParaRPr lang="en-US" smtClean="0"/>
          </a:p>
          <a:p>
            <a:pPr marL="0" indent="0">
              <a:buNone/>
            </a:pPr>
            <a:r>
              <a:rPr lang="en-US" b="1" smtClean="0"/>
              <a:t>Specialization</a:t>
            </a:r>
            <a:r>
              <a:rPr lang="en-US" smtClean="0"/>
              <a:t> </a:t>
            </a:r>
          </a:p>
          <a:p>
            <a:pPr marL="0" indent="0">
              <a:buNone/>
            </a:pPr>
            <a:r>
              <a:rPr lang="en-US" smtClean="0"/>
              <a:t>The specialization feature of DITA allows for the creation of new element types and attributes that are explicitly and formally derived from existing types. This facilitates interchange of conforming DITA content and ensures a minimum level of common processing for all DITA content. It also allows specialization-aware processors to add specialization-specific processing to existing base processing. See </a:t>
            </a:r>
            <a:r>
              <a:rPr lang="en-US" smtClean="0">
                <a:hlinkClick r:id="rId3" tooltip="The specialization feature of DITA allows for the creation of new element types and attributes that are explicitly and formally derived from existing types. This facilitates interchange of conforming DITA content and ensures a minimum level of common processing for all DITA content. It also allows specialization-aware processors to add specialization-specific processing to existing base processing."/>
              </a:rPr>
              <a:t>Specialization</a:t>
            </a:r>
            <a:r>
              <a:rPr lang="en-US" smtClean="0"/>
              <a:t> for more information.</a:t>
            </a:r>
          </a:p>
          <a:p>
            <a:pPr marL="0" indent="0">
              <a:buNone/>
            </a:pPr>
            <a:endParaRPr lang="en-US" smtClean="0"/>
          </a:p>
          <a:p>
            <a:pPr marL="0" indent="0">
              <a:buNone/>
            </a:pPr>
            <a:r>
              <a:rPr lang="en-US" b="1" smtClean="0"/>
              <a:t>specialization hierarchy</a:t>
            </a:r>
            <a:r>
              <a:rPr lang="en-US" smtClean="0"/>
              <a:t> </a:t>
            </a:r>
          </a:p>
          <a:p>
            <a:pPr marL="0" indent="0">
              <a:buNone/>
            </a:pPr>
            <a:r>
              <a:rPr lang="en-US" smtClean="0"/>
              <a:t>The sequence of element or attribute types, from the most general to most specialized, from which a given element or attribute type is specialized. The specialization hierarchy for a DITA element is formally declared through its @class attribute.</a:t>
            </a:r>
          </a:p>
          <a:p>
            <a:pPr marL="0" indent="0">
              <a:buNone/>
            </a:pPr>
            <a:r>
              <a:rPr lang="en-US" smtClean="0"/>
              <a:t>---------------------------------</a:t>
            </a:r>
          </a:p>
          <a:p>
            <a:r>
              <a:rPr lang="en-US" smtClean="0"/>
              <a:t>A specialized element type has the following characteristics:</a:t>
            </a:r>
          </a:p>
          <a:p>
            <a:r>
              <a:rPr lang="en-US" smtClean="0"/>
              <a:t>A properly-formed @class attribute that specifies the specialization hierarchy of the element</a:t>
            </a:r>
          </a:p>
          <a:p>
            <a:r>
              <a:rPr lang="en-US" smtClean="0"/>
              <a:t>A content model that is the same or less inclusive than that of the element from which it was specialized</a:t>
            </a:r>
          </a:p>
          <a:p>
            <a:r>
              <a:rPr lang="en-US" smtClean="0"/>
              <a:t>A set of attributes that are the same or a subset of those of the element from which it was specialized</a:t>
            </a:r>
          </a:p>
          <a:p>
            <a:r>
              <a:rPr lang="en-US" smtClean="0"/>
              <a:t>Values or value ranges of attributes that are the same or a subset of those of the element from which it was specialized</a:t>
            </a:r>
          </a:p>
          <a:p>
            <a:endParaRPr lang="en-US" smtClean="0"/>
          </a:p>
          <a:p>
            <a:r>
              <a:rPr lang="en-US" smtClean="0"/>
              <a:t>A specialized attribute has the following characteristics:</a:t>
            </a:r>
          </a:p>
          <a:p>
            <a:r>
              <a:rPr lang="en-US" smtClean="0"/>
              <a:t>It is specialized from @props or @base.</a:t>
            </a:r>
          </a:p>
          <a:p>
            <a:r>
              <a:rPr lang="en-US" smtClean="0"/>
              <a:t>It is declared as a global attribute. Attribute specializations cannot be limited to specific element types.</a:t>
            </a:r>
          </a:p>
          <a:p>
            <a:r>
              <a:rPr lang="en-US" smtClean="0"/>
              <a:t>It does not have values or value ranges that are more extensive than those of the attribute from which it was specialized.</a:t>
            </a:r>
          </a:p>
          <a:p>
            <a:r>
              <a:rPr lang="en-US" smtClean="0"/>
              <a:t>Its values must be alphanumeric space-delimited values. In generalized form, the values must conform to the rules for attribute generalization.</a:t>
            </a:r>
          </a:p>
          <a:p>
            <a:endParaRPr lang="en-US" smtClean="0"/>
          </a:p>
          <a:p>
            <a:pPr marL="0" indent="0">
              <a:buNone/>
            </a:pPr>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46</a:t>
            </a:fld>
            <a:endParaRPr lang="de-DE"/>
          </a:p>
        </p:txBody>
      </p:sp>
    </p:spTree>
    <p:extLst>
      <p:ext uri="{BB962C8B-B14F-4D97-AF65-F5344CB8AC3E}">
        <p14:creationId xmlns:p14="http://schemas.microsoft.com/office/powerpoint/2010/main" val="39087784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Declare</a:t>
            </a:r>
            <a:r>
              <a:rPr lang="en-US" baseline="0" smtClean="0"/>
              <a:t> and element specialization d.omain module</a:t>
            </a:r>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47</a:t>
            </a:fld>
            <a:endParaRPr lang="de-DE"/>
          </a:p>
        </p:txBody>
      </p:sp>
    </p:spTree>
    <p:extLst>
      <p:ext uri="{BB962C8B-B14F-4D97-AF65-F5344CB8AC3E}">
        <p14:creationId xmlns:p14="http://schemas.microsoft.com/office/powerpoint/2010/main" val="38863487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Vocabulary modules that define element domains must define an extension pattern for each element that is extended by the domain. These patterns are used when including the domain module in a document-type shell.</a:t>
            </a:r>
          </a:p>
          <a:p>
            <a:r>
              <a:rPr lang="en-US" smtClean="0"/>
              <a:t>All vocabulary and constraint modules must document their @domains attribute contribution. The value of the contribution is constructed according to the rules found in </a:t>
            </a:r>
            <a:r>
              <a:rPr lang="en-US" smtClean="0">
                <a:hlinkClick r:id="rId3" tooltip="The domains attribute enables processors to determine whether two elements or two documents use compatible domains. The attribute is declared on the root element for each topic or map type. Each structural, domain, and constraint module defines its ancestry as a parenthesized sequence of space-separated module names; the effective value of the domains attribute is composed of these parenthesized sequences."/>
              </a:rPr>
              <a:t>domains attribute rules and syntax</a:t>
            </a:r>
            <a:r>
              <a:rPr lang="en-US" smtClean="0"/>
              <a:t>. The OASIS grammar files use a &lt;domainsContribution&gt; element to document the contribution; this element is used to help enable generation of DTD and XSD grammar files. An XML comment or &lt;a:documentation&gt; element can also be used.</a:t>
            </a:r>
          </a:p>
          <a:p>
            <a:endParaRPr lang="de-DE" smtClean="0"/>
          </a:p>
          <a:p>
            <a:r>
              <a:rPr lang="en-US" smtClean="0"/>
              <a:t>For each element type that is extended by the element domain module, the module must define a domain extension pattern. The pattern consists of a choice group of references to element-type name patterns, with one reference to each extension of the base element type.</a:t>
            </a:r>
          </a:p>
          <a:p>
            <a:endParaRPr lang="en-US" smtClean="0"/>
          </a:p>
          <a:p>
            <a:r>
              <a:rPr lang="en-US" smtClean="0"/>
              <a:t>The name of the pattern uses the following format, where </a:t>
            </a:r>
            <a:r>
              <a:rPr lang="en-US" i="1" smtClean="0"/>
              <a:t>shortName</a:t>
            </a:r>
            <a:r>
              <a:rPr lang="en-US" smtClean="0"/>
              <a:t> is the short name for the domain, and </a:t>
            </a:r>
            <a:r>
              <a:rPr lang="en-US" i="1" smtClean="0"/>
              <a:t>elementName</a:t>
            </a:r>
            <a:r>
              <a:rPr lang="en-US" smtClean="0"/>
              <a:t> is the name of the element that is extended:</a:t>
            </a:r>
          </a:p>
          <a:p>
            <a:r>
              <a:rPr lang="en-US" i="1" smtClean="0"/>
              <a:t>shortName</a:t>
            </a:r>
            <a:r>
              <a:rPr lang="en-US" smtClean="0"/>
              <a:t>-d-</a:t>
            </a:r>
            <a:r>
              <a:rPr lang="en-US" i="1" smtClean="0"/>
              <a:t>elementName</a:t>
            </a:r>
            <a:r>
              <a:rPr lang="en-US" smtClean="0"/>
              <a:t> </a:t>
            </a:r>
          </a:p>
          <a:p>
            <a:endParaRPr lang="de-DE" smtClean="0"/>
          </a:p>
          <a:p>
            <a:endParaRPr lang="de-DE" smtClean="0"/>
          </a:p>
          <a:p>
            <a:r>
              <a:rPr lang="en-US" smtClean="0"/>
              <a:t>For each element type that is extended by the element domain module, the module extends the element type pattern with a @combine value of "choice" that contains a reference to the domain extension pattern. Because the pattern uses a @combine value of "choice", the effect is that the domain-provided elements are automatically added to the effective content model of the extended element in any grammar that includes the domain module.</a:t>
            </a:r>
            <a:endParaRPr lang="de-DE"/>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48</a:t>
            </a:fld>
            <a:endParaRPr lang="de-DE"/>
          </a:p>
        </p:txBody>
      </p:sp>
    </p:spTree>
    <p:extLst>
      <p:ext uri="{BB962C8B-B14F-4D97-AF65-F5344CB8AC3E}">
        <p14:creationId xmlns:p14="http://schemas.microsoft.com/office/powerpoint/2010/main" val="11943821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49</a:t>
            </a:fld>
            <a:endParaRPr lang="de-DE"/>
          </a:p>
        </p:txBody>
      </p:sp>
    </p:spTree>
    <p:extLst>
      <p:ext uri="{BB962C8B-B14F-4D97-AF65-F5344CB8AC3E}">
        <p14:creationId xmlns:p14="http://schemas.microsoft.com/office/powerpoint/2010/main" val="1194382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It was defined by a committee specification of the </a:t>
            </a:r>
            <a:r>
              <a:rPr lang="en-US" smtClean="0">
                <a:hlinkClick r:id="rId3" tooltip="OASIS (organization)"/>
              </a:rPr>
              <a:t>OASIS</a:t>
            </a:r>
            <a:r>
              <a:rPr lang="en-US" smtClean="0"/>
              <a:t> RELAX NG technical committee in 2001 and 2002, based on </a:t>
            </a:r>
            <a:r>
              <a:rPr lang="en-US" smtClean="0">
                <a:hlinkClick r:id="rId4" tooltip="Murata Makoto"/>
              </a:rPr>
              <a:t>Murata Makoto</a:t>
            </a:r>
            <a:r>
              <a:rPr lang="en-US" smtClean="0"/>
              <a:t>'s </a:t>
            </a:r>
            <a:r>
              <a:rPr lang="en-US" smtClean="0">
                <a:hlinkClick r:id="rId5" tooltip="RELAX"/>
              </a:rPr>
              <a:t>RELAX</a:t>
            </a:r>
            <a:r>
              <a:rPr lang="en-US" smtClean="0"/>
              <a:t> and </a:t>
            </a:r>
            <a:r>
              <a:rPr lang="en-US" smtClean="0">
                <a:hlinkClick r:id="rId6" tooltip="James Clark (XML expert)"/>
              </a:rPr>
              <a:t>James Clark</a:t>
            </a:r>
            <a:r>
              <a:rPr lang="en-US" smtClean="0"/>
              <a:t>'s </a:t>
            </a:r>
            <a:r>
              <a:rPr lang="en-US" smtClean="0">
                <a:hlinkClick r:id="rId7" tooltip="TREX"/>
              </a:rPr>
              <a:t>TREX</a:t>
            </a:r>
            <a:r>
              <a:rPr lang="en-US" smtClean="0"/>
              <a:t>,</a:t>
            </a:r>
            <a:r>
              <a:rPr lang="en-US" baseline="30000" smtClean="0">
                <a:hlinkClick r:id="rId8"/>
              </a:rPr>
              <a:t>[2]</a:t>
            </a:r>
            <a:r>
              <a:rPr lang="en-US" baseline="30000" smtClean="0">
                <a:hlinkClick r:id="rId9"/>
              </a:rPr>
              <a:t>[3]</a:t>
            </a:r>
            <a:r>
              <a:rPr lang="en-US" baseline="30000" smtClean="0">
                <a:hlinkClick r:id="rId10"/>
              </a:rPr>
              <a:t>[4]</a:t>
            </a:r>
            <a:r>
              <a:rPr lang="en-US" smtClean="0"/>
              <a:t> and also by part two of the international standard </a:t>
            </a:r>
            <a:r>
              <a:rPr lang="en-US" smtClean="0">
                <a:hlinkClick r:id="rId11" tooltip="International Organization for Standardization"/>
              </a:rPr>
              <a:t>ISO</a:t>
            </a:r>
            <a:r>
              <a:rPr lang="en-US" smtClean="0"/>
              <a:t>/</a:t>
            </a:r>
            <a:r>
              <a:rPr lang="en-US" smtClean="0">
                <a:hlinkClick r:id="rId12" tooltip="International Electrotechnical Commission"/>
              </a:rPr>
              <a:t>IEC</a:t>
            </a:r>
            <a:r>
              <a:rPr lang="en-US" smtClean="0"/>
              <a:t> 19757: Document Schema Definition Languages (</a:t>
            </a:r>
            <a:r>
              <a:rPr lang="en-US" smtClean="0">
                <a:hlinkClick r:id="rId13" tooltip="DSDL"/>
              </a:rPr>
              <a:t>DSDL</a:t>
            </a:r>
            <a:r>
              <a:rPr lang="en-US" smtClean="0"/>
              <a:t>).</a:t>
            </a:r>
            <a:r>
              <a:rPr lang="en-US" baseline="30000" smtClean="0">
                <a:hlinkClick r:id="rId14"/>
              </a:rPr>
              <a:t>[</a:t>
            </a:r>
            <a:endParaRPr lang="en-US" baseline="30000" smtClean="0"/>
          </a:p>
          <a:p>
            <a:r>
              <a:rPr lang="en-US" baseline="30000" smtClean="0"/>
              <a:t>--------------------------------</a:t>
            </a:r>
            <a:endParaRPr lang="en-US" smtClean="0"/>
          </a:p>
          <a:p>
            <a:endParaRPr lang="en-US" smtClean="0"/>
          </a:p>
          <a:p>
            <a:r>
              <a:rPr lang="en-US" smtClean="0"/>
              <a:t>The DITA Technical Committee chose the RELAX NG XML syntax for the following reasons:</a:t>
            </a:r>
          </a:p>
          <a:p>
            <a:endParaRPr lang="en-US" smtClean="0"/>
          </a:p>
          <a:p>
            <a:r>
              <a:rPr lang="en-US" b="1" smtClean="0"/>
              <a:t>Easy use of foreign markup</a:t>
            </a:r>
            <a:r>
              <a:rPr lang="en-US" smtClean="0"/>
              <a:t> </a:t>
            </a:r>
          </a:p>
          <a:p>
            <a:r>
              <a:rPr lang="en-US" smtClean="0"/>
              <a:t>The DITA grammar files maintained by OASIS depend on this feature of RELAX NG in order to capture metadata about document-type shells and modules; such metadata is used to generate the DTD- and XSD-based versions of the grammar files.</a:t>
            </a:r>
          </a:p>
          <a:p>
            <a:r>
              <a:rPr lang="en-US" smtClean="0"/>
              <a:t>The foreign vocabulary feature also can be used to include Schematron rules directly in RELAX NG grammars. Schematron rules can check for patterns that either are not expressible with RELAX NG directly or that would be difficult to express.</a:t>
            </a:r>
          </a:p>
          <a:p>
            <a:endParaRPr lang="en-US" smtClean="0"/>
          </a:p>
          <a:p>
            <a:r>
              <a:rPr lang="en-US" b="1" smtClean="0"/>
              <a:t>RELAX NG &lt;div&gt; element</a:t>
            </a:r>
            <a:r>
              <a:rPr lang="en-US" smtClean="0"/>
              <a:t> </a:t>
            </a:r>
          </a:p>
          <a:p>
            <a:r>
              <a:rPr lang="en-US" smtClean="0"/>
              <a:t>This general grouping element allows for arbitrary organization and grouping of patterns within grammar documents. Such grouping tends to make the grammar documents easier to work with, especially in XML-aware editors. The use or non-use of the RELAX NG &lt;div&gt; element does not affect the meaning of the patterns that are defined in a RELAX NG schema. </a:t>
            </a:r>
          </a:p>
          <a:p>
            <a:endParaRPr lang="en-US" smtClean="0"/>
          </a:p>
          <a:p>
            <a:r>
              <a:rPr lang="en-US" b="1" smtClean="0"/>
              <a:t>Capability of expressing precise restrictions</a:t>
            </a:r>
            <a:r>
              <a:rPr lang="en-US" smtClean="0"/>
              <a:t> </a:t>
            </a:r>
          </a:p>
          <a:p>
            <a:r>
              <a:rPr lang="en-US" smtClean="0"/>
              <a:t>RELAX NG is capable of expressing constraints that are more precise than is possible with either DTDs or XSDs. For example, RELAX NG patterns can be context specific such that the same element type can allow different content or attributes in different contexts.</a:t>
            </a:r>
          </a:p>
          <a:p>
            <a:r>
              <a:rPr lang="en-US" smtClean="0"/>
              <a:t>If you plan to generate DTD- or XSD-based modules from RELAX NG modules, avoid RELAX NG features that cannot be translated into DTD or XSD constructs. When RELAX NG is used directly for DITA document validation, the document-type shells for those documents can integrate constraint modules that use the full power of RELAX NG to enforce constraints that cannot be enforced by DTDs or XSDs. The grammar files provided by the OASIS DITA Technical Committee do not use any features of RELAX NG that cannot be translated into equivalent DTD or XSD constructs.</a:t>
            </a:r>
          </a:p>
          <a:p>
            <a:endParaRPr lang="en-US" smtClean="0"/>
          </a:p>
          <a:p>
            <a:r>
              <a:rPr lang="en-US" smtClean="0"/>
              <a:t>The DITA use of RELAX NG depends on the </a:t>
            </a:r>
            <a:r>
              <a:rPr lang="en-US" i="1" smtClean="0"/>
              <a:t>RELAX NG DTD Compatibility</a:t>
            </a:r>
            <a:r>
              <a:rPr lang="en-US" smtClean="0"/>
              <a:t> specification, which provides a mechanism for defining default attribute values and embedded documentation. Processors that use RELAX NG for DITA documents in which required attributes (for example, the @domains and @class attributes) are not explicitly present must implement the DTD compatibility specification in order to get default attribute values.</a:t>
            </a:r>
          </a:p>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5</a:t>
            </a:fld>
            <a:endParaRPr lang="de-DE"/>
          </a:p>
        </p:txBody>
      </p:sp>
    </p:spTree>
    <p:extLst>
      <p:ext uri="{BB962C8B-B14F-4D97-AF65-F5344CB8AC3E}">
        <p14:creationId xmlns:p14="http://schemas.microsoft.com/office/powerpoint/2010/main" val="26036235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There are several reasons for keeping the @class attribute declaration separate from the main element and attribute declaration. By putting all the class attribute declarations together in one place, it makes it easier to find the declarations and see what the specialization hierarchy is. It also makes it easier to re-use the element declarations by cut and paste. (This pattern becomes much more critical in XSD-based specialization, where the re-use of base element type declarations is by reference rather than via cut and paste.)</a:t>
            </a:r>
          </a:p>
          <a:p>
            <a:endParaRPr lang="en-US" smtClean="0"/>
          </a:p>
          <a:p>
            <a:endParaRPr lang="en-US" smtClean="0"/>
          </a:p>
          <a:p>
            <a:r>
              <a:rPr lang="de-DE" smtClean="0"/>
              <a:t>&lt;!-- ============================================================= --&gt; &lt;!-- SPECIALIZATION ATTRIBUTE DECLARATIONS --&gt; &lt;!-- ============================================================= --&gt; </a:t>
            </a:r>
          </a:p>
          <a:p>
            <a:endParaRPr lang="de-DE" smtClean="0"/>
          </a:p>
          <a:p>
            <a:r>
              <a:rPr lang="en-US" smtClean="0"/>
              <a:t>Values for the @class attribute have the following syntax requirements: An initial "-" or "+" character followed by one or more spaces. Use "-" for element types that are defined in structural vocabulary modules, and use "+" for element types that are defined in domain modules.</a:t>
            </a:r>
          </a:p>
          <a:p>
            <a:r>
              <a:rPr lang="en-US" smtClean="0"/>
              <a:t>A sequence of one or more tokens of the form "</a:t>
            </a:r>
            <a:r>
              <a:rPr lang="en-US" i="1" smtClean="0"/>
              <a:t>modulename</a:t>
            </a:r>
            <a:r>
              <a:rPr lang="en-US" smtClean="0"/>
              <a:t>/</a:t>
            </a:r>
            <a:r>
              <a:rPr lang="en-US" i="1" smtClean="0"/>
              <a:t>typename</a:t>
            </a:r>
            <a:r>
              <a:rPr lang="en-US" smtClean="0"/>
              <a:t>", with each taoken separated by one or more spaces, where </a:t>
            </a:r>
            <a:r>
              <a:rPr lang="en-US" i="1" smtClean="0"/>
              <a:t>modulename</a:t>
            </a:r>
            <a:r>
              <a:rPr lang="en-US" smtClean="0"/>
              <a:t> is the short name of the vocabulary module and </a:t>
            </a:r>
            <a:r>
              <a:rPr lang="en-US" i="1" smtClean="0"/>
              <a:t>typename</a:t>
            </a:r>
            <a:r>
              <a:rPr lang="en-US" smtClean="0"/>
              <a:t> is the element type name. Tokens are ordered left to right from most general to most specialized.These tokens provide a mapping for every structural type or domain in the ancestry of the specialized element. The specialization hierarchy for a given element type must reflect any intermediate modules between the base type and the specialization type, even those in which no element renaming occurs.</a:t>
            </a:r>
          </a:p>
          <a:p>
            <a:r>
              <a:rPr lang="en-US" smtClean="0"/>
              <a:t>At least one trailing space character (" "). The trailing space ensures that string matches on the tokens can always include a leading and trailing space in order to reliably match full tokens. </a:t>
            </a:r>
          </a:p>
          <a:p>
            <a:endParaRPr lang="de-DE"/>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50</a:t>
            </a:fld>
            <a:endParaRPr lang="de-DE"/>
          </a:p>
        </p:txBody>
      </p:sp>
    </p:spTree>
    <p:extLst>
      <p:ext uri="{BB962C8B-B14F-4D97-AF65-F5344CB8AC3E}">
        <p14:creationId xmlns:p14="http://schemas.microsoft.com/office/powerpoint/2010/main" val="11943821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51</a:t>
            </a:fld>
            <a:endParaRPr lang="de-DE"/>
          </a:p>
        </p:txBody>
      </p:sp>
    </p:spTree>
    <p:extLst>
      <p:ext uri="{BB962C8B-B14F-4D97-AF65-F5344CB8AC3E}">
        <p14:creationId xmlns:p14="http://schemas.microsoft.com/office/powerpoint/2010/main" val="11943821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53</a:t>
            </a:fld>
            <a:endParaRPr lang="de-DE"/>
          </a:p>
        </p:txBody>
      </p:sp>
    </p:spTree>
    <p:extLst>
      <p:ext uri="{BB962C8B-B14F-4D97-AF65-F5344CB8AC3E}">
        <p14:creationId xmlns:p14="http://schemas.microsoft.com/office/powerpoint/2010/main" val="32845903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54</a:t>
            </a:fld>
            <a:endParaRPr lang="de-DE"/>
          </a:p>
        </p:txBody>
      </p:sp>
    </p:spTree>
    <p:extLst>
      <p:ext uri="{BB962C8B-B14F-4D97-AF65-F5344CB8AC3E}">
        <p14:creationId xmlns:p14="http://schemas.microsoft.com/office/powerpoint/2010/main" val="28177319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55</a:t>
            </a:fld>
            <a:endParaRPr lang="de-DE"/>
          </a:p>
        </p:txBody>
      </p:sp>
    </p:spTree>
    <p:extLst>
      <p:ext uri="{BB962C8B-B14F-4D97-AF65-F5344CB8AC3E}">
        <p14:creationId xmlns:p14="http://schemas.microsoft.com/office/powerpoint/2010/main" val="11806624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Ask whether people are interested in webinars,</a:t>
            </a:r>
            <a:r>
              <a:rPr lang="en-US" baseline="0" smtClean="0"/>
              <a:t> trainings, or online tutorials that cover the process in more detail.</a:t>
            </a:r>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56</a:t>
            </a:fld>
            <a:endParaRPr lang="de-DE"/>
          </a:p>
        </p:txBody>
      </p:sp>
    </p:spTree>
    <p:extLst>
      <p:ext uri="{BB962C8B-B14F-4D97-AF65-F5344CB8AC3E}">
        <p14:creationId xmlns:p14="http://schemas.microsoft.com/office/powerpoint/2010/main" val="21580491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57</a:t>
            </a:fld>
            <a:endParaRPr lang="de-DE"/>
          </a:p>
        </p:txBody>
      </p:sp>
    </p:spTree>
    <p:extLst>
      <p:ext uri="{BB962C8B-B14F-4D97-AF65-F5344CB8AC3E}">
        <p14:creationId xmlns:p14="http://schemas.microsoft.com/office/powerpoint/2010/main" val="2120952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RELAX NG modules are self-integrating, which means that they automatically add to the content models and attribute sets they extend. This means that information architects do not have much work to do when assembling vocabulary modules and constraints into document type shells.</a:t>
            </a:r>
          </a:p>
          <a:p>
            <a:endParaRPr lang="en-US" smtClean="0"/>
          </a:p>
          <a:p>
            <a:r>
              <a:rPr lang="en-US" smtClean="0"/>
              <a:t>In addition to simplifying document-type shells, the self-integrating aspect of RELAX NG results in the following coding practices:</a:t>
            </a:r>
          </a:p>
          <a:p>
            <a:r>
              <a:rPr lang="en-US" smtClean="0"/>
              <a:t>- Each specialized vocabulary module consists of a single file, unlike the two required for DTDs.</a:t>
            </a:r>
          </a:p>
          <a:p>
            <a:r>
              <a:rPr lang="en-US" smtClean="0"/>
              <a:t>- Domain modules directly extend elements, unlike DTDs, which rely on an extra file and extensions within the document-type shell.</a:t>
            </a:r>
          </a:p>
          <a:p>
            <a:r>
              <a:rPr lang="en-US" smtClean="0"/>
              <a:t>- Constraint modules directly include the modules that they extend, which means that just by referencing a constraint module, the document-type shell gets everything it needs to both define and constrain a vocabulary module.</a:t>
            </a:r>
          </a:p>
          <a:p>
            <a:endParaRPr lang="en-US" smtClean="0"/>
          </a:p>
          <a:p>
            <a:r>
              <a:rPr lang="en-US" smtClean="0"/>
              <a:t>RELAX NG grammars for DITA document-type shells, vocabulary modules, and constraint modules </a:t>
            </a:r>
            <a:r>
              <a:rPr lang="en-US" i="1" smtClean="0"/>
              <a:t>MAY</a:t>
            </a:r>
            <a:r>
              <a:rPr lang="en-US" smtClean="0"/>
              <a:t> do the following:</a:t>
            </a:r>
          </a:p>
          <a:p>
            <a:r>
              <a:rPr lang="en-US" smtClean="0"/>
              <a:t>- Use the &lt;</a:t>
            </a:r>
            <a:r>
              <a:rPr lang="en-US" err="1" smtClean="0"/>
              <a:t>a:documentation</a:t>
            </a:r>
            <a:r>
              <a:rPr lang="en-US" smtClean="0"/>
              <a:t>&gt; element anywhere that foreign elements are allowed by RELAX NG. The &lt;</a:t>
            </a:r>
            <a:r>
              <a:rPr lang="en-US" err="1" smtClean="0"/>
              <a:t>a:documentation</a:t>
            </a:r>
            <a:r>
              <a:rPr lang="en-US" smtClean="0"/>
              <a:t>&gt; element refers to the &lt;documentation&gt; element type from the http://relaxng.org/ns/compatibility/annotations/1.0 as defined by the DTD compatibility specification. The prefix "a" is used by convention.</a:t>
            </a:r>
          </a:p>
          <a:p>
            <a:r>
              <a:rPr lang="en-US" smtClean="0"/>
              <a:t>- Use &lt;div&gt; to group pattern declarations.</a:t>
            </a:r>
          </a:p>
          <a:p>
            <a:pPr marL="171450" indent="-171450">
              <a:buFontTx/>
              <a:buChar char="-"/>
            </a:pPr>
            <a:r>
              <a:rPr lang="en-US" smtClean="0"/>
              <a:t>Include embedded Schematron rules or any other foreign vocabulary. Processors </a:t>
            </a:r>
            <a:r>
              <a:rPr lang="en-US" i="1" smtClean="0"/>
              <a:t>MAY</a:t>
            </a:r>
            <a:r>
              <a:rPr lang="en-US" smtClean="0"/>
              <a:t> ignore any foreign vocabularies within DITA grammars that are not in the http://relaxng.org/ns/compatibility/annotations/1.0 or http://dita.oasis-open.org/architecture/2005/ namespaces.</a:t>
            </a:r>
          </a:p>
          <a:p>
            <a:pPr marL="171450" indent="-171450">
              <a:buFontTx/>
              <a:buChar char="-"/>
            </a:pPr>
            <a:endParaRPr lang="en-US" smtClean="0"/>
          </a:p>
          <a:p>
            <a:pPr marL="171450" indent="-171450">
              <a:buFontTx/>
              <a:buChar char="-"/>
            </a:pPr>
            <a:r>
              <a:rPr lang="en-US" smtClean="0"/>
              <a:t>----------------------</a:t>
            </a:r>
          </a:p>
          <a:p>
            <a:pPr marL="171450" indent="-171450">
              <a:buFontTx/>
              <a:buChar char="-"/>
            </a:pPr>
            <a:endParaRPr lang="en-US" smtClean="0"/>
          </a:p>
          <a:p>
            <a:pPr marL="171450" indent="-171450">
              <a:buFontTx/>
              <a:buChar char="-"/>
            </a:pPr>
            <a:r>
              <a:rPr lang="en-US" smtClean="0"/>
              <a:t>Relax NG is all about patterns that match</a:t>
            </a:r>
            <a:r>
              <a:rPr lang="en-US" baseline="0" smtClean="0"/>
              <a:t> something: &lt;element name="p"&gt; matches an element that is called p. </a:t>
            </a:r>
            <a:endParaRPr lang="en-US" smtClean="0"/>
          </a:p>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6</a:t>
            </a:fld>
            <a:endParaRPr lang="de-DE"/>
          </a:p>
        </p:txBody>
      </p:sp>
    </p:spTree>
    <p:extLst>
      <p:ext uri="{BB962C8B-B14F-4D97-AF65-F5344CB8AC3E}">
        <p14:creationId xmlns:p14="http://schemas.microsoft.com/office/powerpoint/2010/main" val="3811531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http://relaxng.org/tutorial-20011203.html</a:t>
            </a:r>
          </a:p>
          <a:p>
            <a:endParaRPr lang="en-US" smtClean="0"/>
          </a:p>
          <a:p>
            <a:r>
              <a:rPr lang="en-US" smtClean="0"/>
              <a:t>A grammar element has a single start child element, and zero or more define child elements. The start and define elements contain patterns. These patterns can contain ref elements that refer to patterns defined by any of the define elements in that grammar element. A grammar pattern is matched by matching the pattern contained in the start element.</a:t>
            </a:r>
          </a:p>
          <a:p>
            <a:endParaRPr lang="en-US" smtClean="0"/>
          </a:p>
          <a:p>
            <a:endParaRPr lang="en-US" smtClean="0"/>
          </a:p>
          <a:p>
            <a:r>
              <a:rPr lang="en-US" smtClean="0"/>
              <a:t>RELAX NG uses </a:t>
            </a:r>
            <a:r>
              <a:rPr lang="en-US" i="1" smtClean="0"/>
              <a:t>named patterns</a:t>
            </a:r>
            <a:r>
              <a:rPr lang="en-US" smtClean="0"/>
              <a:t> to address both modularity and recursion. Named patterns are reusable patterns that can be referenced by their name.</a:t>
            </a:r>
          </a:p>
          <a:p>
            <a:r>
              <a:rPr lang="en-US" smtClean="0"/>
              <a:t>In the XML syntax, named patterns are defined using define elements. </a:t>
            </a:r>
          </a:p>
          <a:p>
            <a:endParaRPr lang="en-US" smtClean="0"/>
          </a:p>
          <a:p>
            <a:r>
              <a:rPr lang="en-US" smtClean="0"/>
              <a:t>When you define named patterns, you need a container to embed both the named pattern definitions and the definition of the root element of the named patterns. This definition of the root element, as well as definitions of all the patterns that may be used within it, is what RELAX NG calls a </a:t>
            </a:r>
            <a:r>
              <a:rPr lang="en-US" i="1" smtClean="0"/>
              <a:t>grammar</a:t>
            </a:r>
            <a:r>
              <a:rPr lang="en-US" smtClean="0"/>
              <a:t>. It uses the grammar element. When you use a grammar element, RELAX NG requires you to explicitly declare the root element or elements, using a start element. </a:t>
            </a:r>
          </a:p>
          <a:p>
            <a:endParaRPr lang="en-US" smtClean="0"/>
          </a:p>
          <a:p>
            <a:r>
              <a:rPr lang="en-US" smtClean="0"/>
              <a:t>Some compositors</a:t>
            </a:r>
            <a:r>
              <a:rPr lang="en-US" baseline="0" smtClean="0"/>
              <a:t> are hardly or not at all used for DITA RNG: interleave (for elements), group, mixed</a:t>
            </a:r>
            <a:endParaRPr lang="en-US" smtClean="0"/>
          </a:p>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7</a:t>
            </a:fld>
            <a:endParaRPr lang="de-DE"/>
          </a:p>
        </p:txBody>
      </p:sp>
    </p:spTree>
    <p:extLst>
      <p:ext uri="{BB962C8B-B14F-4D97-AF65-F5344CB8AC3E}">
        <p14:creationId xmlns:p14="http://schemas.microsoft.com/office/powerpoint/2010/main" val="199842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8</a:t>
            </a:fld>
            <a:endParaRPr lang="de-DE"/>
          </a:p>
        </p:txBody>
      </p:sp>
    </p:spTree>
    <p:extLst>
      <p:ext uri="{BB962C8B-B14F-4D97-AF65-F5344CB8AC3E}">
        <p14:creationId xmlns:p14="http://schemas.microsoft.com/office/powerpoint/2010/main" val="3284590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77500" lnSpcReduction="20000"/>
          </a:bodyPr>
          <a:lstStyle/>
          <a:p>
            <a:r>
              <a:rPr lang="en-US" noProof="0" smtClean="0"/>
              <a:t>How do you</a:t>
            </a:r>
            <a:r>
              <a:rPr lang="en-US" baseline="0" noProof="0" smtClean="0"/>
              <a:t> organize something as big as the DITA standard? Break it down and modularize. </a:t>
            </a:r>
          </a:p>
          <a:p>
            <a:endParaRPr lang="en-US" baseline="0" noProof="0" smtClean="0"/>
          </a:p>
          <a:p>
            <a:pPr>
              <a:buNone/>
            </a:pPr>
            <a:r>
              <a:rPr lang="en-US" noProof="0" smtClean="0"/>
              <a:t>The DITA architecture is modularized.</a:t>
            </a:r>
          </a:p>
          <a:p>
            <a:pPr>
              <a:buNone/>
            </a:pPr>
            <a:endParaRPr lang="en-US" noProof="0" smtClean="0"/>
          </a:p>
          <a:p>
            <a:endParaRPr lang="en-US" noProof="0" smtClean="0"/>
          </a:p>
          <a:p>
            <a:r>
              <a:rPr lang="en-US" b="1" smtClean="0"/>
              <a:t>attribute domain module </a:t>
            </a:r>
          </a:p>
          <a:p>
            <a:r>
              <a:rPr lang="en-US" smtClean="0"/>
              <a:t>A domain module that defines a specialization of either the @base or @props attribute. </a:t>
            </a:r>
          </a:p>
          <a:p>
            <a:endParaRPr lang="en-US" smtClean="0"/>
          </a:p>
          <a:p>
            <a:r>
              <a:rPr lang="en-US" b="1" smtClean="0"/>
              <a:t>constraint module</a:t>
            </a:r>
            <a:r>
              <a:rPr lang="en-US" smtClean="0"/>
              <a:t> A set of declarations that imposes additional constraints onto the element or attribute types that are defined in a specific vocabulary module. </a:t>
            </a:r>
          </a:p>
          <a:p>
            <a:endParaRPr lang="en-US" smtClean="0"/>
          </a:p>
          <a:p>
            <a:r>
              <a:rPr lang="en-US" b="1" smtClean="0"/>
              <a:t>domain module</a:t>
            </a:r>
            <a:r>
              <a:rPr lang="en-US" smtClean="0"/>
              <a:t> A vocabulary module that defines a set of element types or an attribute type that supports a specific subject or functional area. </a:t>
            </a:r>
          </a:p>
          <a:p>
            <a:endParaRPr lang="en-US" smtClean="0"/>
          </a:p>
          <a:p>
            <a:r>
              <a:rPr lang="en-US" b="1" smtClean="0"/>
              <a:t>element domain module</a:t>
            </a:r>
            <a:r>
              <a:rPr lang="en-US" smtClean="0"/>
              <a:t> </a:t>
            </a:r>
          </a:p>
          <a:p>
            <a:r>
              <a:rPr lang="en-US" smtClean="0"/>
              <a:t>A domain module that defines one or more element types for use within maps or topics. </a:t>
            </a:r>
          </a:p>
          <a:p>
            <a:endParaRPr lang="en-US" smtClean="0"/>
          </a:p>
          <a:p>
            <a:r>
              <a:rPr lang="en-US" b="1" smtClean="0"/>
              <a:t>structural module</a:t>
            </a:r>
            <a:r>
              <a:rPr lang="en-US" smtClean="0"/>
              <a:t> </a:t>
            </a:r>
          </a:p>
          <a:p>
            <a:r>
              <a:rPr lang="en-US" smtClean="0"/>
              <a:t>A vocabulary module that defines a top-level map type or topic type. vocabulary module A set of element or attribute declarations. </a:t>
            </a:r>
            <a:endParaRPr lang="en-US" noProof="0" smtClean="0"/>
          </a:p>
          <a:p>
            <a:endParaRPr lang="en-US" noProof="0"/>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9</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7" name="Titel 1"/>
          <p:cNvSpPr>
            <a:spLocks noGrp="1"/>
          </p:cNvSpPr>
          <p:nvPr>
            <p:ph type="ctrTitle"/>
          </p:nvPr>
        </p:nvSpPr>
        <p:spPr>
          <a:xfrm>
            <a:off x="323528" y="1676400"/>
            <a:ext cx="8496944" cy="1470025"/>
          </a:xfrm>
          <a:prstGeom prst="rect">
            <a:avLst/>
          </a:prstGeom>
        </p:spPr>
        <p:txBody>
          <a:bodyPr/>
          <a:lstStyle>
            <a:lvl1pPr>
              <a:defRPr b="0" i="0" spc="110">
                <a:solidFill>
                  <a:schemeClr val="tx1">
                    <a:lumMod val="65000"/>
                    <a:lumOff val="35000"/>
                  </a:schemeClr>
                </a:solidFill>
                <a:latin typeface="Galette" pitchFamily="34" charset="0"/>
                <a:cs typeface="Galette" pitchFamily="34" charset="0"/>
              </a:defRPr>
            </a:lvl1pPr>
          </a:lstStyle>
          <a:p>
            <a:r>
              <a:rPr lang="de-DE" dirty="0" smtClean="0"/>
              <a:t>Titelmasterformat durch Klicken bearbeiten</a:t>
            </a:r>
            <a:endParaRPr lang="de-DE" dirty="0"/>
          </a:p>
        </p:txBody>
      </p:sp>
      <p:sp>
        <p:nvSpPr>
          <p:cNvPr id="8" name="Untertitel 2"/>
          <p:cNvSpPr>
            <a:spLocks noGrp="1"/>
          </p:cNvSpPr>
          <p:nvPr>
            <p:ph type="subTitle" idx="1" hasCustomPrompt="1"/>
          </p:nvPr>
        </p:nvSpPr>
        <p:spPr>
          <a:xfrm>
            <a:off x="323444" y="3188568"/>
            <a:ext cx="8501824" cy="1752600"/>
          </a:xfrm>
          <a:prstGeom prst="rect">
            <a:avLst/>
          </a:prstGeom>
        </p:spPr>
        <p:txBody>
          <a:bodyPr/>
          <a:lstStyle>
            <a:lvl1pPr marL="0" indent="0" algn="ctr">
              <a:lnSpc>
                <a:spcPct val="100000"/>
              </a:lnSpc>
              <a:spcBef>
                <a:spcPts val="0"/>
              </a:spcBef>
              <a:buNone/>
              <a:defRPr sz="2800" b="0" i="0" spc="110">
                <a:solidFill>
                  <a:schemeClr val="tx1">
                    <a:lumMod val="65000"/>
                    <a:lumOff val="35000"/>
                  </a:schemeClr>
                </a:solidFill>
                <a:latin typeface="Galette" pitchFamily="34" charset="0"/>
                <a:cs typeface="Galette"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a:t>
            </a:r>
          </a:p>
          <a:p>
            <a:r>
              <a:rPr lang="de-DE" dirty="0" smtClean="0"/>
              <a:t>durch Klicken bearbeiten</a:t>
            </a:r>
            <a:endParaRPr lang="de-DE" dirty="0"/>
          </a:p>
        </p:txBody>
      </p:sp>
    </p:spTree>
    <p:extLst>
      <p:ext uri="{BB962C8B-B14F-4D97-AF65-F5344CB8AC3E}">
        <p14:creationId xmlns:p14="http://schemas.microsoft.com/office/powerpoint/2010/main" val="22515683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laim">
    <p:bg>
      <p:bgRef idx="1001">
        <a:schemeClr val="bg1"/>
      </p:bgRef>
    </p:bg>
    <p:spTree>
      <p:nvGrpSpPr>
        <p:cNvPr id="1" name=""/>
        <p:cNvGrpSpPr/>
        <p:nvPr/>
      </p:nvGrpSpPr>
      <p:grpSpPr>
        <a:xfrm>
          <a:off x="0" y="0"/>
          <a:ext cx="0" cy="0"/>
          <a:chOff x="0" y="0"/>
          <a:chExt cx="0" cy="0"/>
        </a:xfrm>
      </p:grpSpPr>
      <p:sp>
        <p:nvSpPr>
          <p:cNvPr id="3" name="TextBox 2"/>
          <p:cNvSpPr txBox="1"/>
          <p:nvPr userDrawn="1"/>
        </p:nvSpPr>
        <p:spPr>
          <a:xfrm>
            <a:off x="323528" y="2924944"/>
            <a:ext cx="8496944" cy="523220"/>
          </a:xfrm>
          <a:prstGeom prst="rect">
            <a:avLst/>
          </a:prstGeom>
          <a:noFill/>
        </p:spPr>
        <p:txBody>
          <a:bodyPr wrap="square" rtlCol="0">
            <a:spAutoFit/>
          </a:bodyPr>
          <a:lstStyle/>
          <a:p>
            <a:pPr algn="ctr"/>
            <a:r>
              <a:rPr lang="en-US" sz="2800" spc="110" smtClean="0">
                <a:solidFill>
                  <a:schemeClr val="tx1">
                    <a:lumMod val="65000"/>
                    <a:lumOff val="35000"/>
                  </a:schemeClr>
                </a:solidFill>
                <a:latin typeface="Galette" pitchFamily="34" charset="0"/>
              </a:rPr>
              <a:t>we create knowledge</a:t>
            </a:r>
            <a:endParaRPr lang="en-US" sz="2800" spc="110">
              <a:solidFill>
                <a:schemeClr val="tx1">
                  <a:lumMod val="65000"/>
                  <a:lumOff val="35000"/>
                </a:schemeClr>
              </a:solidFill>
              <a:latin typeface="Galette" pitchFamily="34" charset="0"/>
            </a:endParaRPr>
          </a:p>
        </p:txBody>
      </p:sp>
    </p:spTree>
    <p:extLst>
      <p:ext uri="{BB962C8B-B14F-4D97-AF65-F5344CB8AC3E}">
        <p14:creationId xmlns:p14="http://schemas.microsoft.com/office/powerpoint/2010/main" val="805292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ontact">
    <p:spTree>
      <p:nvGrpSpPr>
        <p:cNvPr id="1" name=""/>
        <p:cNvGrpSpPr/>
        <p:nvPr/>
      </p:nvGrpSpPr>
      <p:grpSpPr>
        <a:xfrm>
          <a:off x="0" y="0"/>
          <a:ext cx="0" cy="0"/>
          <a:chOff x="0" y="0"/>
          <a:chExt cx="0" cy="0"/>
        </a:xfrm>
      </p:grpSpPr>
      <p:pic>
        <p:nvPicPr>
          <p:cNvPr id="5" name="Picture 3" descr="parson_popoint_header_2013_09_30_2.pd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88" y="0"/>
            <a:ext cx="9144000" cy="6858000"/>
          </a:xfrm>
          <a:prstGeom prst="rect">
            <a:avLst/>
          </a:prstGeom>
        </p:spPr>
      </p:pic>
      <p:graphicFrame>
        <p:nvGraphicFramePr>
          <p:cNvPr id="4" name="Tabelle 3"/>
          <p:cNvGraphicFramePr>
            <a:graphicFrameLocks noGrp="1"/>
          </p:cNvGraphicFramePr>
          <p:nvPr userDrawn="1">
            <p:extLst>
              <p:ext uri="{D42A27DB-BD31-4B8C-83A1-F6EECF244321}">
                <p14:modId xmlns:p14="http://schemas.microsoft.com/office/powerpoint/2010/main" val="3983938676"/>
              </p:ext>
            </p:extLst>
          </p:nvPr>
        </p:nvGraphicFramePr>
        <p:xfrm>
          <a:off x="503548" y="4869160"/>
          <a:ext cx="8316924" cy="1645920"/>
        </p:xfrm>
        <a:graphic>
          <a:graphicData uri="http://schemas.openxmlformats.org/drawingml/2006/table">
            <a:tbl>
              <a:tblPr bandRow="1">
                <a:tableStyleId>{2D5ABB26-0587-4C30-8999-92F81FD0307C}</a:tableStyleId>
              </a:tblPr>
              <a:tblGrid>
                <a:gridCol w="4464496"/>
                <a:gridCol w="3852428"/>
              </a:tblGrid>
              <a:tr h="370840">
                <a:tc>
                  <a:txBody>
                    <a:bodyPr/>
                    <a:lstStyle/>
                    <a:p>
                      <a:endParaRPr lang="en-US" sz="2400" b="0">
                        <a:solidFill>
                          <a:schemeClr val="tx1">
                            <a:lumMod val="65000"/>
                            <a:lumOff val="35000"/>
                          </a:schemeClr>
                        </a:solidFill>
                        <a:latin typeface="Galette" pitchFamily="34" charset="0"/>
                      </a:endParaRPr>
                    </a:p>
                  </a:txBody>
                  <a:tcPr/>
                </a:tc>
                <a:tc>
                  <a:txBody>
                    <a:bodyPr/>
                    <a:lstStyle/>
                    <a:p>
                      <a:endParaRPr lang="en-US" sz="2400" b="0">
                        <a:solidFill>
                          <a:schemeClr val="tx1">
                            <a:lumMod val="65000"/>
                            <a:lumOff val="35000"/>
                          </a:schemeClr>
                        </a:solidFill>
                        <a:latin typeface="Galette" pitchFamily="34" charset="0"/>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sz="2400" b="0" i="0" u="none" strike="noStrike" kern="1200" spc="0" baseline="0" smtClean="0">
                          <a:solidFill>
                            <a:schemeClr val="tx1">
                              <a:lumMod val="65000"/>
                              <a:lumOff val="35000"/>
                            </a:schemeClr>
                          </a:solidFill>
                          <a:latin typeface="Galette" pitchFamily="34" charset="0"/>
                          <a:ea typeface="+mn-ea"/>
                          <a:cs typeface="+mn-cs"/>
                        </a:rPr>
                        <a:t>parson AG</a:t>
                      </a:r>
                    </a:p>
                    <a:p>
                      <a:pPr marL="0" marR="0" indent="0" algn="l" defTabSz="457200" rtl="0" eaLnBrk="1" fontAlgn="auto" latinLnBrk="0" hangingPunct="1">
                        <a:lnSpc>
                          <a:spcPct val="100000"/>
                        </a:lnSpc>
                        <a:spcBef>
                          <a:spcPts val="0"/>
                        </a:spcBef>
                        <a:spcAft>
                          <a:spcPts val="0"/>
                        </a:spcAft>
                        <a:buClrTx/>
                        <a:buSzTx/>
                        <a:buFontTx/>
                        <a:buNone/>
                        <a:tabLst/>
                        <a:defRPr/>
                      </a:pPr>
                      <a:r>
                        <a:rPr lang="de-DE" sz="2400" b="0" i="0" u="none" strike="noStrike" kern="1200" spc="0" baseline="0" err="1" smtClean="0">
                          <a:solidFill>
                            <a:schemeClr val="tx1">
                              <a:lumMod val="65000"/>
                              <a:lumOff val="35000"/>
                            </a:schemeClr>
                          </a:solidFill>
                          <a:latin typeface="Galette" pitchFamily="34" charset="0"/>
                          <a:ea typeface="+mn-ea"/>
                          <a:cs typeface="+mn-cs"/>
                        </a:rPr>
                        <a:t>Chrysanderstr</a:t>
                      </a:r>
                      <a:r>
                        <a:rPr lang="de-DE" sz="2400" b="0" i="0" u="none" strike="noStrike" kern="1200" spc="0" baseline="0" smtClean="0">
                          <a:solidFill>
                            <a:schemeClr val="tx1">
                              <a:lumMod val="65000"/>
                              <a:lumOff val="35000"/>
                            </a:schemeClr>
                          </a:solidFill>
                          <a:latin typeface="Galette" pitchFamily="34" charset="0"/>
                          <a:ea typeface="+mn-ea"/>
                          <a:cs typeface="+mn-cs"/>
                        </a:rPr>
                        <a:t>. 69A</a:t>
                      </a:r>
                    </a:p>
                    <a:p>
                      <a:pPr marL="0" marR="0" indent="0" algn="l" defTabSz="457200" rtl="0" eaLnBrk="1" fontAlgn="auto" latinLnBrk="0" hangingPunct="1">
                        <a:lnSpc>
                          <a:spcPct val="100000"/>
                        </a:lnSpc>
                        <a:spcBef>
                          <a:spcPts val="0"/>
                        </a:spcBef>
                        <a:spcAft>
                          <a:spcPts val="0"/>
                        </a:spcAft>
                        <a:buClrTx/>
                        <a:buSzTx/>
                        <a:buFontTx/>
                        <a:buNone/>
                        <a:tabLst/>
                        <a:defRPr/>
                      </a:pPr>
                      <a:r>
                        <a:rPr lang="de-DE" sz="2400" b="0" i="0" u="none" strike="noStrike" kern="1200" spc="0" baseline="0" smtClean="0">
                          <a:solidFill>
                            <a:schemeClr val="tx1">
                              <a:lumMod val="65000"/>
                              <a:lumOff val="35000"/>
                            </a:schemeClr>
                          </a:solidFill>
                          <a:latin typeface="Galette" pitchFamily="34" charset="0"/>
                          <a:ea typeface="+mn-ea"/>
                          <a:cs typeface="+mn-cs"/>
                        </a:rPr>
                        <a:t>21029 Hamburg</a:t>
                      </a:r>
                      <a:endParaRPr lang="en-US" sz="2400" b="0" i="0" u="none" strike="noStrike" kern="1200" spc="0" baseline="0" smtClean="0">
                        <a:solidFill>
                          <a:schemeClr val="tx1">
                            <a:lumMod val="65000"/>
                            <a:lumOff val="35000"/>
                          </a:schemeClr>
                        </a:solidFill>
                        <a:latin typeface="Galette" pitchFamily="34" charset="0"/>
                        <a:ea typeface="+mn-ea"/>
                        <a:cs typeface="+mn-cs"/>
                      </a:endParaRPr>
                    </a:p>
                  </a:txBody>
                  <a:tcPr/>
                </a:tc>
                <a:tc>
                  <a:txBody>
                    <a:bodyPr/>
                    <a:lstStyle/>
                    <a:p>
                      <a:pPr rtl="0">
                        <a:spcBef>
                          <a:spcPts val="0"/>
                        </a:spcBef>
                        <a:spcAft>
                          <a:spcPts val="0"/>
                        </a:spcAft>
                      </a:pPr>
                      <a:r>
                        <a:rPr lang="en-US" sz="2400" b="0" baseline="0" smtClean="0">
                          <a:solidFill>
                            <a:schemeClr val="tx1">
                              <a:lumMod val="65000"/>
                              <a:lumOff val="35000"/>
                            </a:schemeClr>
                          </a:solidFill>
                          <a:latin typeface="Galette" pitchFamily="34" charset="0"/>
                        </a:rPr>
                        <a:t>+49 (0)40 7200 500-0</a:t>
                      </a:r>
                      <a:br>
                        <a:rPr lang="en-US" sz="2400" b="0" baseline="0" smtClean="0">
                          <a:solidFill>
                            <a:schemeClr val="tx1">
                              <a:lumMod val="65000"/>
                              <a:lumOff val="35000"/>
                            </a:schemeClr>
                          </a:solidFill>
                          <a:latin typeface="Galette" pitchFamily="34" charset="0"/>
                        </a:rPr>
                      </a:br>
                      <a:r>
                        <a:rPr lang="en-US" sz="2400" b="0" baseline="0" smtClean="0">
                          <a:solidFill>
                            <a:schemeClr val="tx1">
                              <a:lumMod val="65000"/>
                              <a:lumOff val="35000"/>
                            </a:schemeClr>
                          </a:solidFill>
                          <a:latin typeface="Galette" pitchFamily="34" charset="0"/>
                        </a:rPr>
                        <a:t>contact@parson-europe.com</a:t>
                      </a:r>
                    </a:p>
                    <a:p>
                      <a:pPr rtl="0">
                        <a:spcBef>
                          <a:spcPts val="0"/>
                        </a:spcBef>
                        <a:spcAft>
                          <a:spcPts val="0"/>
                        </a:spcAft>
                      </a:pPr>
                      <a:r>
                        <a:rPr lang="en-US" sz="2400" b="0" baseline="0" smtClean="0">
                          <a:solidFill>
                            <a:schemeClr val="tx1">
                              <a:lumMod val="65000"/>
                              <a:lumOff val="35000"/>
                            </a:schemeClr>
                          </a:solidFill>
                          <a:latin typeface="Galette" pitchFamily="34" charset="0"/>
                        </a:rPr>
                        <a:t>www.parson-europe.com</a:t>
                      </a:r>
                      <a:endParaRPr lang="en-US" sz="2400" b="0" baseline="0">
                        <a:solidFill>
                          <a:schemeClr val="tx1">
                            <a:lumMod val="65000"/>
                            <a:lumOff val="35000"/>
                          </a:schemeClr>
                        </a:solidFill>
                        <a:latin typeface="Galette" pitchFamily="34" charset="0"/>
                      </a:endParaRPr>
                    </a:p>
                  </a:txBody>
                  <a:tcPr/>
                </a:tc>
              </a:tr>
            </a:tbl>
          </a:graphicData>
        </a:graphic>
      </p:graphicFrame>
    </p:spTree>
    <p:extLst>
      <p:ext uri="{BB962C8B-B14F-4D97-AF65-F5344CB8AC3E}">
        <p14:creationId xmlns:p14="http://schemas.microsoft.com/office/powerpoint/2010/main" val="3378230797"/>
      </p:ext>
    </p:extLst>
  </p:cSld>
  <p:clrMapOvr>
    <a:masterClrMapping/>
  </p:clrMapOvr>
  <p:timing>
    <p:tnLst>
      <p:par>
        <p:cTn id="1" dur="indefinite" restart="never" nodeType="tmRoot"/>
      </p:par>
    </p:tnLst>
  </p:timing>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3528" y="1412776"/>
            <a:ext cx="8496944" cy="4392488"/>
          </a:xfrm>
          <a:prstGeom prst="rect">
            <a:avLst/>
          </a:prstGeom>
        </p:spPr>
        <p:txBody>
          <a:bodyPr/>
          <a:lstStyle>
            <a:lvl1pPr marL="0" indent="0">
              <a:buNone/>
              <a:defRPr sz="1800" b="0" i="0">
                <a:latin typeface="+mn-lt"/>
                <a:cs typeface="Arial Unicode MS" panose="020B0604020202020204" pitchFamily="34"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4" name="Grafik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54964"/>
            <a:ext cx="9143999" cy="5148072"/>
          </a:xfrm>
          <a:prstGeom prst="rect">
            <a:avLst/>
          </a:prstGeom>
        </p:spPr>
      </p:pic>
    </p:spTree>
    <p:extLst>
      <p:ext uri="{BB962C8B-B14F-4D97-AF65-F5344CB8AC3E}">
        <p14:creationId xmlns:p14="http://schemas.microsoft.com/office/powerpoint/2010/main" val="13317709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table">
    <p:spTree>
      <p:nvGrpSpPr>
        <p:cNvPr id="1" name=""/>
        <p:cNvGrpSpPr/>
        <p:nvPr/>
      </p:nvGrpSpPr>
      <p:grpSpPr>
        <a:xfrm>
          <a:off x="0" y="0"/>
          <a:ext cx="0" cy="0"/>
          <a:chOff x="0" y="0"/>
          <a:chExt cx="0" cy="0"/>
        </a:xfrm>
      </p:grpSpPr>
      <p:sp>
        <p:nvSpPr>
          <p:cNvPr id="33" name="Text Placeholder 32"/>
          <p:cNvSpPr>
            <a:spLocks noGrp="1"/>
          </p:cNvSpPr>
          <p:nvPr>
            <p:ph type="body" sz="quarter" idx="23" hasCustomPrompt="1"/>
          </p:nvPr>
        </p:nvSpPr>
        <p:spPr>
          <a:xfrm>
            <a:off x="323528" y="1484958"/>
            <a:ext cx="2088232" cy="431874"/>
          </a:xfrm>
          <a:prstGeom prst="rect">
            <a:avLst/>
          </a:prstGeom>
          <a:solidFill>
            <a:srgbClr val="C0311A"/>
          </a:solidFill>
        </p:spPr>
        <p:txBody>
          <a:bodyPr vert="horz"/>
          <a:lstStyle>
            <a:lvl1pPr marL="0" indent="0" algn="ctr">
              <a:buNone/>
              <a:defRPr sz="1800" b="0" i="0" spc="50">
                <a:solidFill>
                  <a:schemeClr val="bg1"/>
                </a:solidFill>
                <a:latin typeface="Galette" pitchFamily="34" charset="0"/>
                <a:cs typeface="Galette" pitchFamily="34" charset="0"/>
              </a:defRPr>
            </a:lvl1pPr>
          </a:lstStyle>
          <a:p>
            <a:pPr lvl="0"/>
            <a:r>
              <a:rPr lang="de-DE" dirty="0" smtClean="0"/>
              <a:t>time</a:t>
            </a:r>
            <a:endParaRPr lang="en-US" dirty="0"/>
          </a:p>
        </p:txBody>
      </p:sp>
      <p:sp>
        <p:nvSpPr>
          <p:cNvPr id="34" name="Text Placeholder 32"/>
          <p:cNvSpPr>
            <a:spLocks noGrp="1"/>
          </p:cNvSpPr>
          <p:nvPr>
            <p:ph type="body" sz="quarter" idx="24" hasCustomPrompt="1"/>
          </p:nvPr>
        </p:nvSpPr>
        <p:spPr>
          <a:xfrm>
            <a:off x="2699792" y="1484784"/>
            <a:ext cx="6120680" cy="431874"/>
          </a:xfrm>
          <a:prstGeom prst="rect">
            <a:avLst/>
          </a:prstGeom>
          <a:solidFill>
            <a:srgbClr val="E2E2E2"/>
          </a:solidFill>
        </p:spPr>
        <p:txBody>
          <a:bodyPr vert="horz"/>
          <a:lstStyle>
            <a:lvl1pPr marL="0" indent="0" algn="l">
              <a:buNone/>
              <a:defRPr sz="1800" b="1" i="0" spc="50">
                <a:solidFill>
                  <a:schemeClr val="tx1">
                    <a:lumMod val="65000"/>
                    <a:lumOff val="35000"/>
                  </a:schemeClr>
                </a:solidFill>
                <a:latin typeface="Galette" pitchFamily="34" charset="0"/>
                <a:cs typeface="Galette" pitchFamily="34" charset="0"/>
              </a:defRPr>
            </a:lvl1pPr>
          </a:lstStyle>
          <a:p>
            <a:pPr lvl="0"/>
            <a:r>
              <a:rPr lang="de-DE" dirty="0" err="1" smtClean="0"/>
              <a:t>topic</a:t>
            </a:r>
            <a:endParaRPr lang="en-US" dirty="0"/>
          </a:p>
        </p:txBody>
      </p:sp>
      <p:sp>
        <p:nvSpPr>
          <p:cNvPr id="44" name="Text Placeholder 32"/>
          <p:cNvSpPr>
            <a:spLocks noGrp="1"/>
          </p:cNvSpPr>
          <p:nvPr>
            <p:ph type="body" sz="quarter" idx="26" hasCustomPrompt="1"/>
          </p:nvPr>
        </p:nvSpPr>
        <p:spPr>
          <a:xfrm>
            <a:off x="2699792" y="2132856"/>
            <a:ext cx="6120680" cy="431874"/>
          </a:xfrm>
          <a:prstGeom prst="rect">
            <a:avLst/>
          </a:prstGeom>
          <a:solidFill>
            <a:srgbClr val="E2E2E2"/>
          </a:solidFill>
        </p:spPr>
        <p:txBody>
          <a:bodyPr vert="horz"/>
          <a:lstStyle>
            <a:lvl1pPr marL="0" indent="0" algn="l">
              <a:buNone/>
              <a:defRPr sz="1800" b="1" i="0" spc="50">
                <a:solidFill>
                  <a:schemeClr val="tx1">
                    <a:lumMod val="65000"/>
                    <a:lumOff val="35000"/>
                  </a:schemeClr>
                </a:solidFill>
                <a:latin typeface="Galette" pitchFamily="34" charset="0"/>
                <a:cs typeface="Galette" pitchFamily="34" charset="0"/>
              </a:defRPr>
            </a:lvl1pPr>
          </a:lstStyle>
          <a:p>
            <a:pPr lvl="0"/>
            <a:r>
              <a:rPr lang="de-DE" dirty="0" err="1" smtClean="0"/>
              <a:t>topic</a:t>
            </a:r>
            <a:endParaRPr lang="en-US" dirty="0"/>
          </a:p>
        </p:txBody>
      </p:sp>
      <p:sp>
        <p:nvSpPr>
          <p:cNvPr id="46" name="Text Placeholder 32"/>
          <p:cNvSpPr>
            <a:spLocks noGrp="1"/>
          </p:cNvSpPr>
          <p:nvPr>
            <p:ph type="body" sz="quarter" idx="28" hasCustomPrompt="1"/>
          </p:nvPr>
        </p:nvSpPr>
        <p:spPr>
          <a:xfrm>
            <a:off x="2699792" y="2780928"/>
            <a:ext cx="6120680" cy="431874"/>
          </a:xfrm>
          <a:prstGeom prst="rect">
            <a:avLst/>
          </a:prstGeom>
          <a:solidFill>
            <a:srgbClr val="E2E2E2"/>
          </a:solidFill>
        </p:spPr>
        <p:txBody>
          <a:bodyPr vert="horz"/>
          <a:lstStyle>
            <a:lvl1pPr marL="0" indent="0" algn="l">
              <a:buNone/>
              <a:defRPr sz="1800" b="1" i="0" spc="50">
                <a:solidFill>
                  <a:schemeClr val="tx1">
                    <a:lumMod val="65000"/>
                    <a:lumOff val="35000"/>
                  </a:schemeClr>
                </a:solidFill>
                <a:latin typeface="Galette" pitchFamily="34" charset="0"/>
                <a:cs typeface="Galette" pitchFamily="34" charset="0"/>
              </a:defRPr>
            </a:lvl1pPr>
          </a:lstStyle>
          <a:p>
            <a:pPr lvl="0"/>
            <a:r>
              <a:rPr lang="de-DE" dirty="0" err="1" smtClean="0"/>
              <a:t>topic</a:t>
            </a:r>
            <a:endParaRPr lang="en-US" dirty="0"/>
          </a:p>
        </p:txBody>
      </p:sp>
      <p:sp>
        <p:nvSpPr>
          <p:cNvPr id="48" name="Text Placeholder 32"/>
          <p:cNvSpPr>
            <a:spLocks noGrp="1"/>
          </p:cNvSpPr>
          <p:nvPr>
            <p:ph type="body" sz="quarter" idx="30" hasCustomPrompt="1"/>
          </p:nvPr>
        </p:nvSpPr>
        <p:spPr>
          <a:xfrm>
            <a:off x="2699792" y="3429000"/>
            <a:ext cx="6120680" cy="431874"/>
          </a:xfrm>
          <a:prstGeom prst="rect">
            <a:avLst/>
          </a:prstGeom>
          <a:solidFill>
            <a:srgbClr val="E2E2E2"/>
          </a:solidFill>
        </p:spPr>
        <p:txBody>
          <a:bodyPr vert="horz"/>
          <a:lstStyle>
            <a:lvl1pPr marL="0" indent="0" algn="l">
              <a:buNone/>
              <a:defRPr sz="1800" b="1" i="0" spc="50">
                <a:solidFill>
                  <a:schemeClr val="tx1">
                    <a:lumMod val="65000"/>
                    <a:lumOff val="35000"/>
                  </a:schemeClr>
                </a:solidFill>
                <a:latin typeface="Galette" pitchFamily="34" charset="0"/>
                <a:cs typeface="Galette" pitchFamily="34" charset="0"/>
              </a:defRPr>
            </a:lvl1pPr>
          </a:lstStyle>
          <a:p>
            <a:pPr lvl="0"/>
            <a:r>
              <a:rPr lang="de-DE" dirty="0" err="1" smtClean="0"/>
              <a:t>topic</a:t>
            </a:r>
            <a:endParaRPr lang="en-US" dirty="0"/>
          </a:p>
        </p:txBody>
      </p:sp>
      <p:sp>
        <p:nvSpPr>
          <p:cNvPr id="49" name="Text Placeholder 32"/>
          <p:cNvSpPr>
            <a:spLocks noGrp="1"/>
          </p:cNvSpPr>
          <p:nvPr>
            <p:ph type="body" sz="quarter" idx="31" hasCustomPrompt="1"/>
          </p:nvPr>
        </p:nvSpPr>
        <p:spPr>
          <a:xfrm>
            <a:off x="323528" y="2132856"/>
            <a:ext cx="2088232" cy="431874"/>
          </a:xfrm>
          <a:prstGeom prst="rect">
            <a:avLst/>
          </a:prstGeom>
          <a:solidFill>
            <a:srgbClr val="C0311A"/>
          </a:solidFill>
        </p:spPr>
        <p:txBody>
          <a:bodyPr vert="horz"/>
          <a:lstStyle>
            <a:lvl1pPr marL="0" indent="0" algn="ctr">
              <a:buNone/>
              <a:defRPr sz="1800" b="0" i="0" spc="50">
                <a:solidFill>
                  <a:schemeClr val="bg1"/>
                </a:solidFill>
                <a:latin typeface="Galette" pitchFamily="34" charset="0"/>
                <a:cs typeface="Galette" pitchFamily="34" charset="0"/>
              </a:defRPr>
            </a:lvl1pPr>
          </a:lstStyle>
          <a:p>
            <a:pPr lvl="0"/>
            <a:r>
              <a:rPr lang="de-DE" dirty="0" smtClean="0"/>
              <a:t>time</a:t>
            </a:r>
            <a:endParaRPr lang="en-US" dirty="0"/>
          </a:p>
        </p:txBody>
      </p:sp>
      <p:sp>
        <p:nvSpPr>
          <p:cNvPr id="50" name="Text Placeholder 32"/>
          <p:cNvSpPr>
            <a:spLocks noGrp="1"/>
          </p:cNvSpPr>
          <p:nvPr>
            <p:ph type="body" sz="quarter" idx="32" hasCustomPrompt="1"/>
          </p:nvPr>
        </p:nvSpPr>
        <p:spPr>
          <a:xfrm>
            <a:off x="323528" y="2780928"/>
            <a:ext cx="2088232" cy="431874"/>
          </a:xfrm>
          <a:prstGeom prst="rect">
            <a:avLst/>
          </a:prstGeom>
          <a:solidFill>
            <a:srgbClr val="C0311A"/>
          </a:solidFill>
        </p:spPr>
        <p:txBody>
          <a:bodyPr vert="horz"/>
          <a:lstStyle>
            <a:lvl1pPr marL="0" indent="0" algn="ctr">
              <a:buNone/>
              <a:defRPr sz="1800" b="0" i="0" spc="50">
                <a:solidFill>
                  <a:schemeClr val="bg1"/>
                </a:solidFill>
                <a:latin typeface="Galette" pitchFamily="34" charset="0"/>
                <a:cs typeface="Galette" pitchFamily="34" charset="0"/>
              </a:defRPr>
            </a:lvl1pPr>
          </a:lstStyle>
          <a:p>
            <a:pPr lvl="0"/>
            <a:r>
              <a:rPr lang="de-DE" dirty="0" smtClean="0"/>
              <a:t>time</a:t>
            </a:r>
            <a:endParaRPr lang="en-US" dirty="0"/>
          </a:p>
        </p:txBody>
      </p:sp>
      <p:sp>
        <p:nvSpPr>
          <p:cNvPr id="51" name="Text Placeholder 32"/>
          <p:cNvSpPr>
            <a:spLocks noGrp="1"/>
          </p:cNvSpPr>
          <p:nvPr>
            <p:ph type="body" sz="quarter" idx="33" hasCustomPrompt="1"/>
          </p:nvPr>
        </p:nvSpPr>
        <p:spPr>
          <a:xfrm>
            <a:off x="323528" y="3429000"/>
            <a:ext cx="2088232" cy="431874"/>
          </a:xfrm>
          <a:prstGeom prst="rect">
            <a:avLst/>
          </a:prstGeom>
          <a:solidFill>
            <a:srgbClr val="C0311A"/>
          </a:solidFill>
        </p:spPr>
        <p:txBody>
          <a:bodyPr vert="horz"/>
          <a:lstStyle>
            <a:lvl1pPr marL="0" indent="0" algn="ctr">
              <a:buNone/>
              <a:defRPr sz="1800" b="0" i="0" spc="50">
                <a:solidFill>
                  <a:schemeClr val="bg1"/>
                </a:solidFill>
                <a:latin typeface="Galette" pitchFamily="34" charset="0"/>
                <a:cs typeface="Galette" pitchFamily="34" charset="0"/>
              </a:defRPr>
            </a:lvl1pPr>
          </a:lstStyle>
          <a:p>
            <a:pPr lvl="0"/>
            <a:r>
              <a:rPr lang="de-DE" dirty="0" smtClean="0"/>
              <a:t>time</a:t>
            </a:r>
            <a:endParaRPr lang="en-US" dirty="0"/>
          </a:p>
        </p:txBody>
      </p:sp>
      <p:sp>
        <p:nvSpPr>
          <p:cNvPr id="52" name="Titel 1"/>
          <p:cNvSpPr>
            <a:spLocks noGrp="1"/>
          </p:cNvSpPr>
          <p:nvPr>
            <p:ph type="title" hasCustomPrompt="1"/>
          </p:nvPr>
        </p:nvSpPr>
        <p:spPr>
          <a:xfrm>
            <a:off x="323528" y="692696"/>
            <a:ext cx="8496944" cy="432048"/>
          </a:xfrm>
          <a:prstGeom prst="rect">
            <a:avLst/>
          </a:prstGeom>
        </p:spPr>
        <p:txBody>
          <a:bodyPr/>
          <a:lstStyle>
            <a:lvl1pPr>
              <a:defRPr sz="2800" b="0" i="0" spc="50">
                <a:solidFill>
                  <a:schemeClr val="tx1">
                    <a:lumMod val="65000"/>
                    <a:lumOff val="35000"/>
                  </a:schemeClr>
                </a:solidFill>
                <a:latin typeface="Galette" pitchFamily="34" charset="0"/>
                <a:cs typeface="Galette" pitchFamily="34" charset="0"/>
              </a:defRPr>
            </a:lvl1pPr>
          </a:lstStyle>
          <a:p>
            <a:r>
              <a:rPr lang="de-DE" dirty="0" smtClean="0"/>
              <a:t>Agenda</a:t>
            </a:r>
            <a:endParaRPr lang="de-DE" dirty="0"/>
          </a:p>
        </p:txBody>
      </p:sp>
      <p:sp>
        <p:nvSpPr>
          <p:cNvPr id="53" name="Text Placeholder 32"/>
          <p:cNvSpPr>
            <a:spLocks noGrp="1"/>
          </p:cNvSpPr>
          <p:nvPr>
            <p:ph type="body" sz="quarter" idx="34" hasCustomPrompt="1"/>
          </p:nvPr>
        </p:nvSpPr>
        <p:spPr>
          <a:xfrm>
            <a:off x="2699792" y="4077072"/>
            <a:ext cx="6120680" cy="431874"/>
          </a:xfrm>
          <a:prstGeom prst="rect">
            <a:avLst/>
          </a:prstGeom>
          <a:solidFill>
            <a:srgbClr val="E2E2E2"/>
          </a:solidFill>
        </p:spPr>
        <p:txBody>
          <a:bodyPr vert="horz"/>
          <a:lstStyle>
            <a:lvl1pPr marL="0" indent="0" algn="l">
              <a:buNone/>
              <a:defRPr sz="1800" b="1" i="0" spc="50">
                <a:solidFill>
                  <a:schemeClr val="tx1">
                    <a:lumMod val="65000"/>
                    <a:lumOff val="35000"/>
                  </a:schemeClr>
                </a:solidFill>
                <a:latin typeface="Galette" pitchFamily="34" charset="0"/>
                <a:cs typeface="Galette" pitchFamily="34" charset="0"/>
              </a:defRPr>
            </a:lvl1pPr>
          </a:lstStyle>
          <a:p>
            <a:pPr lvl="0"/>
            <a:r>
              <a:rPr lang="de-DE" dirty="0" err="1" smtClean="0"/>
              <a:t>topic</a:t>
            </a:r>
            <a:endParaRPr lang="en-US" dirty="0"/>
          </a:p>
        </p:txBody>
      </p:sp>
      <p:sp>
        <p:nvSpPr>
          <p:cNvPr id="54" name="Text Placeholder 32"/>
          <p:cNvSpPr>
            <a:spLocks noGrp="1"/>
          </p:cNvSpPr>
          <p:nvPr>
            <p:ph type="body" sz="quarter" idx="35" hasCustomPrompt="1"/>
          </p:nvPr>
        </p:nvSpPr>
        <p:spPr>
          <a:xfrm>
            <a:off x="323528" y="4077072"/>
            <a:ext cx="2088232" cy="431874"/>
          </a:xfrm>
          <a:prstGeom prst="rect">
            <a:avLst/>
          </a:prstGeom>
          <a:solidFill>
            <a:srgbClr val="C0311A"/>
          </a:solidFill>
        </p:spPr>
        <p:txBody>
          <a:bodyPr vert="horz"/>
          <a:lstStyle>
            <a:lvl1pPr marL="0" indent="0" algn="ctr">
              <a:buNone/>
              <a:defRPr sz="1800" b="0" i="0" spc="50">
                <a:solidFill>
                  <a:schemeClr val="bg1"/>
                </a:solidFill>
                <a:latin typeface="Galette" pitchFamily="34" charset="0"/>
                <a:cs typeface="Galette" pitchFamily="34" charset="0"/>
              </a:defRPr>
            </a:lvl1pPr>
          </a:lstStyle>
          <a:p>
            <a:pPr lvl="0"/>
            <a:r>
              <a:rPr lang="de-DE" dirty="0" smtClean="0"/>
              <a:t>time</a:t>
            </a:r>
            <a:endParaRPr lang="en-US" dirty="0"/>
          </a:p>
        </p:txBody>
      </p:sp>
      <p:sp>
        <p:nvSpPr>
          <p:cNvPr id="55" name="Text Placeholder 32"/>
          <p:cNvSpPr>
            <a:spLocks noGrp="1"/>
          </p:cNvSpPr>
          <p:nvPr>
            <p:ph type="body" sz="quarter" idx="36" hasCustomPrompt="1"/>
          </p:nvPr>
        </p:nvSpPr>
        <p:spPr>
          <a:xfrm>
            <a:off x="2699792" y="4725144"/>
            <a:ext cx="6120680" cy="431874"/>
          </a:xfrm>
          <a:prstGeom prst="rect">
            <a:avLst/>
          </a:prstGeom>
          <a:solidFill>
            <a:srgbClr val="E2E2E2"/>
          </a:solidFill>
        </p:spPr>
        <p:txBody>
          <a:bodyPr vert="horz"/>
          <a:lstStyle>
            <a:lvl1pPr marL="0" indent="0" algn="l">
              <a:buNone/>
              <a:defRPr sz="1800" b="1" i="0" spc="50">
                <a:solidFill>
                  <a:schemeClr val="tx1">
                    <a:lumMod val="65000"/>
                    <a:lumOff val="35000"/>
                  </a:schemeClr>
                </a:solidFill>
                <a:latin typeface="Galette" pitchFamily="34" charset="0"/>
                <a:cs typeface="Galette" pitchFamily="34" charset="0"/>
              </a:defRPr>
            </a:lvl1pPr>
          </a:lstStyle>
          <a:p>
            <a:pPr lvl="0"/>
            <a:r>
              <a:rPr lang="de-DE" dirty="0" err="1" smtClean="0"/>
              <a:t>topic</a:t>
            </a:r>
            <a:endParaRPr lang="en-US" dirty="0"/>
          </a:p>
        </p:txBody>
      </p:sp>
      <p:sp>
        <p:nvSpPr>
          <p:cNvPr id="56" name="Text Placeholder 32"/>
          <p:cNvSpPr>
            <a:spLocks noGrp="1"/>
          </p:cNvSpPr>
          <p:nvPr>
            <p:ph type="body" sz="quarter" idx="37" hasCustomPrompt="1"/>
          </p:nvPr>
        </p:nvSpPr>
        <p:spPr>
          <a:xfrm>
            <a:off x="323528" y="4725144"/>
            <a:ext cx="2088232" cy="431874"/>
          </a:xfrm>
          <a:prstGeom prst="rect">
            <a:avLst/>
          </a:prstGeom>
          <a:solidFill>
            <a:srgbClr val="C0311A"/>
          </a:solidFill>
        </p:spPr>
        <p:txBody>
          <a:bodyPr vert="horz"/>
          <a:lstStyle>
            <a:lvl1pPr marL="0" indent="0" algn="ctr">
              <a:buNone/>
              <a:defRPr sz="1800" b="0" i="0" spc="50">
                <a:solidFill>
                  <a:schemeClr val="bg1"/>
                </a:solidFill>
                <a:latin typeface="Galette" pitchFamily="34" charset="0"/>
                <a:cs typeface="Galette" pitchFamily="34" charset="0"/>
              </a:defRPr>
            </a:lvl1pPr>
          </a:lstStyle>
          <a:p>
            <a:pPr lvl="0"/>
            <a:r>
              <a:rPr lang="de-DE" dirty="0" smtClean="0"/>
              <a:t>time</a:t>
            </a:r>
            <a:endParaRPr lang="en-US" dirty="0"/>
          </a:p>
        </p:txBody>
      </p:sp>
      <p:sp>
        <p:nvSpPr>
          <p:cNvPr id="57" name="Text Placeholder 32"/>
          <p:cNvSpPr>
            <a:spLocks noGrp="1"/>
          </p:cNvSpPr>
          <p:nvPr>
            <p:ph type="body" sz="quarter" idx="38" hasCustomPrompt="1"/>
          </p:nvPr>
        </p:nvSpPr>
        <p:spPr>
          <a:xfrm>
            <a:off x="2699792" y="5301208"/>
            <a:ext cx="6120680" cy="431874"/>
          </a:xfrm>
          <a:prstGeom prst="rect">
            <a:avLst/>
          </a:prstGeom>
          <a:solidFill>
            <a:srgbClr val="E2E2E2"/>
          </a:solidFill>
        </p:spPr>
        <p:txBody>
          <a:bodyPr vert="horz"/>
          <a:lstStyle>
            <a:lvl1pPr marL="0" indent="0" algn="l">
              <a:buNone/>
              <a:defRPr sz="1800" b="1" i="0" spc="50">
                <a:solidFill>
                  <a:schemeClr val="tx1">
                    <a:lumMod val="65000"/>
                    <a:lumOff val="35000"/>
                  </a:schemeClr>
                </a:solidFill>
                <a:latin typeface="Galette" pitchFamily="34" charset="0"/>
                <a:cs typeface="Galette" pitchFamily="34" charset="0"/>
              </a:defRPr>
            </a:lvl1pPr>
          </a:lstStyle>
          <a:p>
            <a:pPr lvl="0"/>
            <a:r>
              <a:rPr lang="de-DE" dirty="0" err="1" smtClean="0"/>
              <a:t>topic</a:t>
            </a:r>
            <a:endParaRPr lang="en-US" dirty="0"/>
          </a:p>
        </p:txBody>
      </p:sp>
      <p:sp>
        <p:nvSpPr>
          <p:cNvPr id="58" name="Text Placeholder 32"/>
          <p:cNvSpPr>
            <a:spLocks noGrp="1"/>
          </p:cNvSpPr>
          <p:nvPr>
            <p:ph type="body" sz="quarter" idx="39" hasCustomPrompt="1"/>
          </p:nvPr>
        </p:nvSpPr>
        <p:spPr>
          <a:xfrm>
            <a:off x="323528" y="5301208"/>
            <a:ext cx="2088232" cy="431874"/>
          </a:xfrm>
          <a:prstGeom prst="rect">
            <a:avLst/>
          </a:prstGeom>
          <a:solidFill>
            <a:srgbClr val="C0311A"/>
          </a:solidFill>
        </p:spPr>
        <p:txBody>
          <a:bodyPr vert="horz"/>
          <a:lstStyle>
            <a:lvl1pPr marL="0" indent="0" algn="ctr">
              <a:buNone/>
              <a:defRPr sz="1800" b="0" i="0" spc="50">
                <a:solidFill>
                  <a:schemeClr val="bg1"/>
                </a:solidFill>
                <a:latin typeface="Galette" pitchFamily="34" charset="0"/>
                <a:cs typeface="Galette" pitchFamily="34" charset="0"/>
              </a:defRPr>
            </a:lvl1pPr>
          </a:lstStyle>
          <a:p>
            <a:pPr lvl="0"/>
            <a:r>
              <a:rPr lang="de-DE" dirty="0" smtClean="0"/>
              <a:t>time</a:t>
            </a:r>
            <a:endParaRPr lang="en-US" dirty="0"/>
          </a:p>
        </p:txBody>
      </p:sp>
    </p:spTree>
    <p:extLst>
      <p:ext uri="{BB962C8B-B14F-4D97-AF65-F5344CB8AC3E}">
        <p14:creationId xmlns:p14="http://schemas.microsoft.com/office/powerpoint/2010/main" val="11575988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metable">
    <p:spTree>
      <p:nvGrpSpPr>
        <p:cNvPr id="1" name=""/>
        <p:cNvGrpSpPr/>
        <p:nvPr/>
      </p:nvGrpSpPr>
      <p:grpSpPr>
        <a:xfrm>
          <a:off x="0" y="0"/>
          <a:ext cx="0" cy="0"/>
          <a:chOff x="0" y="0"/>
          <a:chExt cx="0" cy="0"/>
        </a:xfrm>
      </p:grpSpPr>
      <p:sp>
        <p:nvSpPr>
          <p:cNvPr id="34" name="Text Placeholder 32"/>
          <p:cNvSpPr>
            <a:spLocks noGrp="1"/>
          </p:cNvSpPr>
          <p:nvPr>
            <p:ph type="body" sz="quarter" idx="24" hasCustomPrompt="1"/>
          </p:nvPr>
        </p:nvSpPr>
        <p:spPr>
          <a:xfrm>
            <a:off x="395536" y="1484784"/>
            <a:ext cx="8424936" cy="431874"/>
          </a:xfrm>
          <a:prstGeom prst="rect">
            <a:avLst/>
          </a:prstGeom>
          <a:solidFill>
            <a:srgbClr val="E2E2E2"/>
          </a:solidFill>
        </p:spPr>
        <p:txBody>
          <a:bodyPr vert="horz"/>
          <a:lstStyle>
            <a:lvl1pPr marL="0" indent="0" algn="l">
              <a:buNone/>
              <a:defRPr sz="1800" b="1" i="0" spc="50">
                <a:solidFill>
                  <a:srgbClr val="C0311A"/>
                </a:solidFill>
                <a:latin typeface="Galette" pitchFamily="34" charset="0"/>
                <a:cs typeface="Galette" pitchFamily="34" charset="0"/>
              </a:defRPr>
            </a:lvl1pPr>
          </a:lstStyle>
          <a:p>
            <a:pPr lvl="0"/>
            <a:r>
              <a:rPr lang="de-DE" dirty="0" err="1" smtClean="0"/>
              <a:t>topic</a:t>
            </a:r>
            <a:endParaRPr lang="en-US" dirty="0"/>
          </a:p>
        </p:txBody>
      </p:sp>
      <p:sp>
        <p:nvSpPr>
          <p:cNvPr id="44" name="Text Placeholder 32"/>
          <p:cNvSpPr>
            <a:spLocks noGrp="1"/>
          </p:cNvSpPr>
          <p:nvPr>
            <p:ph type="body" sz="quarter" idx="26" hasCustomPrompt="1"/>
          </p:nvPr>
        </p:nvSpPr>
        <p:spPr>
          <a:xfrm>
            <a:off x="395536" y="2132856"/>
            <a:ext cx="8424936" cy="431874"/>
          </a:xfrm>
          <a:prstGeom prst="rect">
            <a:avLst/>
          </a:prstGeom>
          <a:solidFill>
            <a:srgbClr val="E2E2E2"/>
          </a:solidFill>
        </p:spPr>
        <p:txBody>
          <a:bodyPr vert="horz"/>
          <a:lstStyle>
            <a:lvl1pPr marL="0" indent="0" algn="l">
              <a:buNone/>
              <a:defRPr sz="1800" b="1" i="0" spc="50">
                <a:solidFill>
                  <a:schemeClr val="tx1">
                    <a:lumMod val="65000"/>
                    <a:lumOff val="35000"/>
                  </a:schemeClr>
                </a:solidFill>
                <a:latin typeface="Galette" pitchFamily="34" charset="0"/>
                <a:cs typeface="Galette" pitchFamily="34" charset="0"/>
              </a:defRPr>
            </a:lvl1pPr>
          </a:lstStyle>
          <a:p>
            <a:pPr lvl="0"/>
            <a:r>
              <a:rPr lang="de-DE" dirty="0" err="1" smtClean="0"/>
              <a:t>topic</a:t>
            </a:r>
            <a:endParaRPr lang="en-US" dirty="0"/>
          </a:p>
        </p:txBody>
      </p:sp>
      <p:sp>
        <p:nvSpPr>
          <p:cNvPr id="46" name="Text Placeholder 32"/>
          <p:cNvSpPr>
            <a:spLocks noGrp="1"/>
          </p:cNvSpPr>
          <p:nvPr>
            <p:ph type="body" sz="quarter" idx="28" hasCustomPrompt="1"/>
          </p:nvPr>
        </p:nvSpPr>
        <p:spPr>
          <a:xfrm>
            <a:off x="395536" y="2780928"/>
            <a:ext cx="8424936" cy="431874"/>
          </a:xfrm>
          <a:prstGeom prst="rect">
            <a:avLst/>
          </a:prstGeom>
          <a:solidFill>
            <a:srgbClr val="E2E2E2"/>
          </a:solidFill>
        </p:spPr>
        <p:txBody>
          <a:bodyPr vert="horz"/>
          <a:lstStyle>
            <a:lvl1pPr marL="0" indent="0" algn="l">
              <a:buNone/>
              <a:defRPr sz="1800" b="1" i="0" spc="50">
                <a:solidFill>
                  <a:schemeClr val="tx1">
                    <a:lumMod val="65000"/>
                    <a:lumOff val="35000"/>
                  </a:schemeClr>
                </a:solidFill>
                <a:latin typeface="Galette" pitchFamily="34" charset="0"/>
                <a:cs typeface="Galette" pitchFamily="34" charset="0"/>
              </a:defRPr>
            </a:lvl1pPr>
          </a:lstStyle>
          <a:p>
            <a:pPr lvl="0"/>
            <a:r>
              <a:rPr lang="de-DE" dirty="0" err="1" smtClean="0"/>
              <a:t>topic</a:t>
            </a:r>
            <a:endParaRPr lang="en-US" dirty="0"/>
          </a:p>
        </p:txBody>
      </p:sp>
      <p:sp>
        <p:nvSpPr>
          <p:cNvPr id="48" name="Text Placeholder 32"/>
          <p:cNvSpPr>
            <a:spLocks noGrp="1"/>
          </p:cNvSpPr>
          <p:nvPr>
            <p:ph type="body" sz="quarter" idx="30" hasCustomPrompt="1"/>
          </p:nvPr>
        </p:nvSpPr>
        <p:spPr>
          <a:xfrm>
            <a:off x="395536" y="3429000"/>
            <a:ext cx="8424936" cy="431874"/>
          </a:xfrm>
          <a:prstGeom prst="rect">
            <a:avLst/>
          </a:prstGeom>
          <a:solidFill>
            <a:srgbClr val="E2E2E2"/>
          </a:solidFill>
        </p:spPr>
        <p:txBody>
          <a:bodyPr vert="horz"/>
          <a:lstStyle>
            <a:lvl1pPr marL="0" indent="0" algn="l">
              <a:buNone/>
              <a:defRPr sz="1800" b="1" i="0" spc="50">
                <a:solidFill>
                  <a:schemeClr val="tx1">
                    <a:lumMod val="65000"/>
                    <a:lumOff val="35000"/>
                  </a:schemeClr>
                </a:solidFill>
                <a:latin typeface="Galette" pitchFamily="34" charset="0"/>
                <a:cs typeface="Galette" pitchFamily="34" charset="0"/>
              </a:defRPr>
            </a:lvl1pPr>
          </a:lstStyle>
          <a:p>
            <a:pPr lvl="0"/>
            <a:r>
              <a:rPr lang="de-DE" dirty="0" err="1" smtClean="0"/>
              <a:t>topic</a:t>
            </a:r>
            <a:endParaRPr lang="en-US" dirty="0"/>
          </a:p>
        </p:txBody>
      </p:sp>
      <p:sp>
        <p:nvSpPr>
          <p:cNvPr id="52" name="Titel 1"/>
          <p:cNvSpPr>
            <a:spLocks noGrp="1"/>
          </p:cNvSpPr>
          <p:nvPr>
            <p:ph type="title" hasCustomPrompt="1"/>
          </p:nvPr>
        </p:nvSpPr>
        <p:spPr>
          <a:xfrm>
            <a:off x="323528" y="692696"/>
            <a:ext cx="8496944" cy="432048"/>
          </a:xfrm>
          <a:prstGeom prst="rect">
            <a:avLst/>
          </a:prstGeom>
        </p:spPr>
        <p:txBody>
          <a:bodyPr/>
          <a:lstStyle>
            <a:lvl1pPr>
              <a:defRPr sz="2800" b="0" i="0" spc="50">
                <a:solidFill>
                  <a:schemeClr val="tx1">
                    <a:lumMod val="65000"/>
                    <a:lumOff val="35000"/>
                  </a:schemeClr>
                </a:solidFill>
                <a:latin typeface="Galette" pitchFamily="34" charset="0"/>
                <a:cs typeface="Galette" pitchFamily="34" charset="0"/>
              </a:defRPr>
            </a:lvl1pPr>
          </a:lstStyle>
          <a:p>
            <a:r>
              <a:rPr lang="de-DE" dirty="0" smtClean="0"/>
              <a:t>Agenda</a:t>
            </a:r>
            <a:endParaRPr lang="de-DE" dirty="0"/>
          </a:p>
        </p:txBody>
      </p:sp>
      <p:sp>
        <p:nvSpPr>
          <p:cNvPr id="53" name="Text Placeholder 32"/>
          <p:cNvSpPr>
            <a:spLocks noGrp="1"/>
          </p:cNvSpPr>
          <p:nvPr>
            <p:ph type="body" sz="quarter" idx="34" hasCustomPrompt="1"/>
          </p:nvPr>
        </p:nvSpPr>
        <p:spPr>
          <a:xfrm>
            <a:off x="395536" y="4077072"/>
            <a:ext cx="8424936" cy="431874"/>
          </a:xfrm>
          <a:prstGeom prst="rect">
            <a:avLst/>
          </a:prstGeom>
          <a:solidFill>
            <a:srgbClr val="E2E2E2"/>
          </a:solidFill>
        </p:spPr>
        <p:txBody>
          <a:bodyPr vert="horz"/>
          <a:lstStyle>
            <a:lvl1pPr marL="0" indent="0" algn="l">
              <a:buNone/>
              <a:defRPr sz="1800" b="1" i="0" spc="50">
                <a:solidFill>
                  <a:schemeClr val="tx1">
                    <a:lumMod val="65000"/>
                    <a:lumOff val="35000"/>
                  </a:schemeClr>
                </a:solidFill>
                <a:latin typeface="Galette" pitchFamily="34" charset="0"/>
                <a:cs typeface="Galette" pitchFamily="34" charset="0"/>
              </a:defRPr>
            </a:lvl1pPr>
          </a:lstStyle>
          <a:p>
            <a:pPr lvl="0"/>
            <a:r>
              <a:rPr lang="de-DE" dirty="0" err="1" smtClean="0"/>
              <a:t>topic</a:t>
            </a:r>
            <a:endParaRPr lang="en-US" dirty="0"/>
          </a:p>
        </p:txBody>
      </p:sp>
      <p:sp>
        <p:nvSpPr>
          <p:cNvPr id="55" name="Text Placeholder 32"/>
          <p:cNvSpPr>
            <a:spLocks noGrp="1"/>
          </p:cNvSpPr>
          <p:nvPr>
            <p:ph type="body" sz="quarter" idx="36" hasCustomPrompt="1"/>
          </p:nvPr>
        </p:nvSpPr>
        <p:spPr>
          <a:xfrm>
            <a:off x="395536" y="4725144"/>
            <a:ext cx="8424936" cy="431874"/>
          </a:xfrm>
          <a:prstGeom prst="rect">
            <a:avLst/>
          </a:prstGeom>
          <a:solidFill>
            <a:srgbClr val="E2E2E2"/>
          </a:solidFill>
        </p:spPr>
        <p:txBody>
          <a:bodyPr vert="horz"/>
          <a:lstStyle>
            <a:lvl1pPr marL="0" indent="0" algn="l">
              <a:buNone/>
              <a:defRPr sz="1800" b="1" i="0" spc="50">
                <a:solidFill>
                  <a:schemeClr val="tx1">
                    <a:lumMod val="65000"/>
                    <a:lumOff val="35000"/>
                  </a:schemeClr>
                </a:solidFill>
                <a:latin typeface="Galette" pitchFamily="34" charset="0"/>
                <a:cs typeface="Galette" pitchFamily="34" charset="0"/>
              </a:defRPr>
            </a:lvl1pPr>
          </a:lstStyle>
          <a:p>
            <a:pPr lvl="0"/>
            <a:r>
              <a:rPr lang="de-DE" dirty="0" err="1" smtClean="0"/>
              <a:t>topic</a:t>
            </a:r>
            <a:endParaRPr lang="en-US" dirty="0"/>
          </a:p>
        </p:txBody>
      </p:sp>
      <p:sp>
        <p:nvSpPr>
          <p:cNvPr id="57" name="Text Placeholder 32"/>
          <p:cNvSpPr>
            <a:spLocks noGrp="1"/>
          </p:cNvSpPr>
          <p:nvPr>
            <p:ph type="body" sz="quarter" idx="38" hasCustomPrompt="1"/>
          </p:nvPr>
        </p:nvSpPr>
        <p:spPr>
          <a:xfrm>
            <a:off x="395536" y="5301208"/>
            <a:ext cx="8424936" cy="431874"/>
          </a:xfrm>
          <a:prstGeom prst="rect">
            <a:avLst/>
          </a:prstGeom>
          <a:solidFill>
            <a:srgbClr val="E2E2E2"/>
          </a:solidFill>
        </p:spPr>
        <p:txBody>
          <a:bodyPr vert="horz"/>
          <a:lstStyle>
            <a:lvl1pPr marL="0" indent="0" algn="l">
              <a:buNone/>
              <a:defRPr sz="1800" b="1" i="0" spc="50">
                <a:solidFill>
                  <a:schemeClr val="tx1">
                    <a:lumMod val="65000"/>
                    <a:lumOff val="35000"/>
                  </a:schemeClr>
                </a:solidFill>
                <a:latin typeface="Galette" pitchFamily="34" charset="0"/>
                <a:cs typeface="Galette" pitchFamily="34" charset="0"/>
              </a:defRPr>
            </a:lvl1pPr>
          </a:lstStyle>
          <a:p>
            <a:pPr lvl="0"/>
            <a:r>
              <a:rPr lang="de-DE" dirty="0" err="1" smtClean="0"/>
              <a:t>topic</a:t>
            </a:r>
            <a:endParaRPr lang="en-US" dirty="0"/>
          </a:p>
        </p:txBody>
      </p:sp>
    </p:spTree>
    <p:extLst>
      <p:ext uri="{BB962C8B-B14F-4D97-AF65-F5344CB8AC3E}">
        <p14:creationId xmlns:p14="http://schemas.microsoft.com/office/powerpoint/2010/main" val="39576318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15" name="Titel 1"/>
          <p:cNvSpPr>
            <a:spLocks noGrp="1"/>
          </p:cNvSpPr>
          <p:nvPr>
            <p:ph type="title"/>
          </p:nvPr>
        </p:nvSpPr>
        <p:spPr>
          <a:xfrm>
            <a:off x="323528" y="692696"/>
            <a:ext cx="8496944" cy="432048"/>
          </a:xfrm>
          <a:prstGeom prst="rect">
            <a:avLst/>
          </a:prstGeom>
        </p:spPr>
        <p:txBody>
          <a:bodyPr/>
          <a:lstStyle>
            <a:lvl1pPr>
              <a:defRPr sz="2800" b="0" i="0" spc="50">
                <a:solidFill>
                  <a:schemeClr val="tx1">
                    <a:lumMod val="65000"/>
                    <a:lumOff val="35000"/>
                  </a:schemeClr>
                </a:solidFill>
                <a:latin typeface="Galette" pitchFamily="34" charset="0"/>
                <a:cs typeface="Galette" pitchFamily="34" charset="0"/>
              </a:defRPr>
            </a:lvl1pPr>
          </a:lstStyle>
          <a:p>
            <a:r>
              <a:rPr lang="de-DE" dirty="0" smtClean="0"/>
              <a:t>Titelmasterformat durch Klicken bearbeiten</a:t>
            </a:r>
            <a:endParaRPr lang="de-DE" dirty="0"/>
          </a:p>
        </p:txBody>
      </p:sp>
      <p:sp>
        <p:nvSpPr>
          <p:cNvPr id="16" name="Inhaltsplatzhalter 2"/>
          <p:cNvSpPr>
            <a:spLocks noGrp="1"/>
          </p:cNvSpPr>
          <p:nvPr>
            <p:ph idx="1" hasCustomPrompt="1"/>
          </p:nvPr>
        </p:nvSpPr>
        <p:spPr>
          <a:xfrm>
            <a:off x="323528" y="1484784"/>
            <a:ext cx="8496944" cy="4680520"/>
          </a:xfrm>
          <a:prstGeom prst="rect">
            <a:avLst/>
          </a:prstGeom>
        </p:spPr>
        <p:txBody>
          <a:bodyPr>
            <a:noAutofit/>
          </a:bodyPr>
          <a:lstStyle>
            <a:lvl1pPr marL="342000">
              <a:lnSpc>
                <a:spcPts val="2360"/>
              </a:lnSpc>
              <a:spcBef>
                <a:spcPts val="600"/>
              </a:spcBef>
              <a:defRPr sz="1800" b="0" i="0" spc="50">
                <a:solidFill>
                  <a:schemeClr val="tx1">
                    <a:lumMod val="65000"/>
                    <a:lumOff val="35000"/>
                  </a:schemeClr>
                </a:solidFill>
                <a:latin typeface="+mn-lt"/>
                <a:cs typeface="Arial Unicode MS" panose="020B0604020202020204" pitchFamily="34" charset="-128"/>
              </a:defRPr>
            </a:lvl1pPr>
            <a:lvl2pPr>
              <a:spcBef>
                <a:spcPts val="600"/>
              </a:spcBef>
              <a:defRPr sz="1800" b="0" i="0" spc="50">
                <a:solidFill>
                  <a:schemeClr val="tx1">
                    <a:lumMod val="65000"/>
                    <a:lumOff val="35000"/>
                  </a:schemeClr>
                </a:solidFill>
                <a:latin typeface="+mn-lt"/>
                <a:cs typeface="Arial Unicode MS" panose="020B0604020202020204" pitchFamily="34" charset="-128"/>
              </a:defRPr>
            </a:lvl2pPr>
            <a:lvl3pPr>
              <a:spcBef>
                <a:spcPts val="400"/>
              </a:spcBef>
              <a:defRPr sz="1800" b="0" i="0" spc="50">
                <a:solidFill>
                  <a:schemeClr val="tx1">
                    <a:lumMod val="65000"/>
                    <a:lumOff val="35000"/>
                  </a:schemeClr>
                </a:solidFill>
                <a:latin typeface="+mn-lt"/>
                <a:cs typeface="Arial Unicode MS" panose="020B0604020202020204" pitchFamily="34" charset="-128"/>
              </a:defRPr>
            </a:lvl3pPr>
            <a:lvl4pPr>
              <a:spcBef>
                <a:spcPts val="400"/>
              </a:spcBef>
              <a:defRPr sz="1800" b="0" i="0" spc="50">
                <a:solidFill>
                  <a:schemeClr val="tx1">
                    <a:lumMod val="65000"/>
                    <a:lumOff val="35000"/>
                  </a:schemeClr>
                </a:solidFill>
                <a:latin typeface="+mn-lt"/>
                <a:cs typeface="Arial Unicode MS" panose="020B0604020202020204" pitchFamily="34" charset="-128"/>
              </a:defRPr>
            </a:lvl4pPr>
            <a:lvl5pPr>
              <a:spcBef>
                <a:spcPts val="400"/>
              </a:spcBef>
              <a:defRPr sz="1800" b="0" i="0" spc="50">
                <a:solidFill>
                  <a:schemeClr val="tx1">
                    <a:lumMod val="65000"/>
                    <a:lumOff val="35000"/>
                  </a:schemeClr>
                </a:solidFill>
                <a:latin typeface="+mn-lt"/>
                <a:cs typeface="Arial Unicode MS" panose="020B0604020202020204" pitchFamily="34" charset="-128"/>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24423890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xercise">
    <p:spTree>
      <p:nvGrpSpPr>
        <p:cNvPr id="1" name=""/>
        <p:cNvGrpSpPr/>
        <p:nvPr/>
      </p:nvGrpSpPr>
      <p:grpSpPr>
        <a:xfrm>
          <a:off x="0" y="0"/>
          <a:ext cx="0" cy="0"/>
          <a:chOff x="0" y="0"/>
          <a:chExt cx="0" cy="0"/>
        </a:xfrm>
      </p:grpSpPr>
      <p:sp>
        <p:nvSpPr>
          <p:cNvPr id="15" name="Titel 1"/>
          <p:cNvSpPr>
            <a:spLocks noGrp="1"/>
          </p:cNvSpPr>
          <p:nvPr>
            <p:ph type="title"/>
          </p:nvPr>
        </p:nvSpPr>
        <p:spPr>
          <a:xfrm>
            <a:off x="1331640" y="692696"/>
            <a:ext cx="6480720" cy="432048"/>
          </a:xfrm>
          <a:prstGeom prst="rect">
            <a:avLst/>
          </a:prstGeom>
        </p:spPr>
        <p:txBody>
          <a:bodyPr/>
          <a:lstStyle>
            <a:lvl1pPr>
              <a:defRPr sz="2800" b="0" i="0" spc="50">
                <a:solidFill>
                  <a:schemeClr val="tx1">
                    <a:lumMod val="65000"/>
                    <a:lumOff val="35000"/>
                  </a:schemeClr>
                </a:solidFill>
                <a:latin typeface="Galette" pitchFamily="34" charset="0"/>
                <a:cs typeface="Galette" pitchFamily="34" charset="0"/>
              </a:defRPr>
            </a:lvl1pPr>
          </a:lstStyle>
          <a:p>
            <a:r>
              <a:rPr lang="de-DE" dirty="0" smtClean="0"/>
              <a:t>Titelmasterformat durch Klicken bearbeiten</a:t>
            </a:r>
            <a:endParaRPr lang="de-DE" dirty="0"/>
          </a:p>
        </p:txBody>
      </p:sp>
      <p:sp>
        <p:nvSpPr>
          <p:cNvPr id="16" name="Inhaltsplatzhalter 2"/>
          <p:cNvSpPr>
            <a:spLocks noGrp="1"/>
          </p:cNvSpPr>
          <p:nvPr>
            <p:ph idx="1" hasCustomPrompt="1"/>
          </p:nvPr>
        </p:nvSpPr>
        <p:spPr>
          <a:xfrm>
            <a:off x="323528" y="1484784"/>
            <a:ext cx="8496944" cy="4680520"/>
          </a:xfrm>
          <a:prstGeom prst="rect">
            <a:avLst/>
          </a:prstGeom>
        </p:spPr>
        <p:txBody>
          <a:bodyPr>
            <a:noAutofit/>
          </a:bodyPr>
          <a:lstStyle>
            <a:lvl1pPr marL="342000">
              <a:lnSpc>
                <a:spcPts val="2360"/>
              </a:lnSpc>
              <a:spcBef>
                <a:spcPts val="600"/>
              </a:spcBef>
              <a:defRPr sz="1800" b="0" i="0" spc="50">
                <a:solidFill>
                  <a:schemeClr val="tx1">
                    <a:lumMod val="65000"/>
                    <a:lumOff val="35000"/>
                  </a:schemeClr>
                </a:solidFill>
                <a:latin typeface="+mn-lt"/>
                <a:cs typeface="Arial Unicode MS" panose="020B0604020202020204" pitchFamily="34" charset="-128"/>
              </a:defRPr>
            </a:lvl1pPr>
            <a:lvl2pPr>
              <a:spcBef>
                <a:spcPts val="600"/>
              </a:spcBef>
              <a:defRPr sz="1800" b="0" i="0" spc="50">
                <a:solidFill>
                  <a:schemeClr val="tx1">
                    <a:lumMod val="65000"/>
                    <a:lumOff val="35000"/>
                  </a:schemeClr>
                </a:solidFill>
                <a:latin typeface="+mn-lt"/>
                <a:cs typeface="Arial Unicode MS" panose="020B0604020202020204" pitchFamily="34" charset="-128"/>
              </a:defRPr>
            </a:lvl2pPr>
            <a:lvl3pPr>
              <a:spcBef>
                <a:spcPts val="400"/>
              </a:spcBef>
              <a:defRPr sz="1800" b="0" i="0" spc="50">
                <a:solidFill>
                  <a:schemeClr val="tx1">
                    <a:lumMod val="65000"/>
                    <a:lumOff val="35000"/>
                  </a:schemeClr>
                </a:solidFill>
                <a:latin typeface="+mn-lt"/>
                <a:cs typeface="Arial Unicode MS" panose="020B0604020202020204" pitchFamily="34" charset="-128"/>
              </a:defRPr>
            </a:lvl3pPr>
            <a:lvl4pPr>
              <a:spcBef>
                <a:spcPts val="400"/>
              </a:spcBef>
              <a:defRPr sz="1800" b="0" i="0" spc="50">
                <a:solidFill>
                  <a:schemeClr val="tx1">
                    <a:lumMod val="65000"/>
                    <a:lumOff val="35000"/>
                  </a:schemeClr>
                </a:solidFill>
                <a:latin typeface="+mn-lt"/>
                <a:cs typeface="Arial Unicode MS" panose="020B0604020202020204" pitchFamily="34" charset="-128"/>
              </a:defRPr>
            </a:lvl4pPr>
            <a:lvl5pPr>
              <a:spcBef>
                <a:spcPts val="400"/>
              </a:spcBef>
              <a:defRPr sz="1800" b="0" i="0" spc="50">
                <a:solidFill>
                  <a:schemeClr val="tx1">
                    <a:lumMod val="65000"/>
                    <a:lumOff val="35000"/>
                  </a:schemeClr>
                </a:solidFill>
                <a:latin typeface="+mn-lt"/>
                <a:cs typeface="Arial Unicode MS" panose="020B0604020202020204" pitchFamily="34" charset="-128"/>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pic>
        <p:nvPicPr>
          <p:cNvPr id="4" name="Content Placeholder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0352" y="116632"/>
            <a:ext cx="1288740" cy="1288740"/>
          </a:xfrm>
          <a:prstGeom prst="rect">
            <a:avLst/>
          </a:prstGeom>
        </p:spPr>
      </p:pic>
    </p:spTree>
    <p:extLst>
      <p:ext uri="{BB962C8B-B14F-4D97-AF65-F5344CB8AC3E}">
        <p14:creationId xmlns:p14="http://schemas.microsoft.com/office/powerpoint/2010/main" val="26639495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wo Content Blocks">
    <p:spTree>
      <p:nvGrpSpPr>
        <p:cNvPr id="1" name=""/>
        <p:cNvGrpSpPr/>
        <p:nvPr/>
      </p:nvGrpSpPr>
      <p:grpSpPr>
        <a:xfrm>
          <a:off x="0" y="0"/>
          <a:ext cx="0" cy="0"/>
          <a:chOff x="0" y="0"/>
          <a:chExt cx="0" cy="0"/>
        </a:xfrm>
      </p:grpSpPr>
      <p:sp>
        <p:nvSpPr>
          <p:cNvPr id="9" name="Inhaltsplatzhalter 2"/>
          <p:cNvSpPr>
            <a:spLocks noGrp="1"/>
          </p:cNvSpPr>
          <p:nvPr>
            <p:ph idx="1" hasCustomPrompt="1"/>
          </p:nvPr>
        </p:nvSpPr>
        <p:spPr>
          <a:xfrm>
            <a:off x="323528" y="1484784"/>
            <a:ext cx="4104456" cy="4392488"/>
          </a:xfrm>
          <a:prstGeom prst="rect">
            <a:avLst/>
          </a:prstGeom>
        </p:spPr>
        <p:txBody>
          <a:bodyPr>
            <a:noAutofit/>
          </a:bodyPr>
          <a:lstStyle>
            <a:lvl1pPr>
              <a:lnSpc>
                <a:spcPts val="2460"/>
              </a:lnSpc>
              <a:spcBef>
                <a:spcPts val="600"/>
              </a:spcBef>
              <a:defRPr sz="1800" b="0" i="0" baseline="0">
                <a:solidFill>
                  <a:schemeClr val="tx1">
                    <a:lumMod val="65000"/>
                    <a:lumOff val="35000"/>
                  </a:schemeClr>
                </a:solidFill>
                <a:latin typeface="+mn-lt"/>
                <a:cs typeface="Arial Unicode MS" panose="020B0604020202020204" pitchFamily="34" charset="-128"/>
              </a:defRPr>
            </a:lvl1pPr>
            <a:lvl2pPr>
              <a:spcBef>
                <a:spcPts val="600"/>
              </a:spcBef>
              <a:defRPr sz="1800" b="0" i="0">
                <a:solidFill>
                  <a:schemeClr val="tx1">
                    <a:lumMod val="65000"/>
                    <a:lumOff val="35000"/>
                  </a:schemeClr>
                </a:solidFill>
                <a:latin typeface="+mn-lt"/>
                <a:cs typeface="Arial Unicode MS" panose="020B0604020202020204" pitchFamily="34" charset="-128"/>
              </a:defRPr>
            </a:lvl2pPr>
            <a:lvl3pPr>
              <a:spcBef>
                <a:spcPts val="400"/>
              </a:spcBef>
              <a:defRPr sz="1800" b="0" i="0">
                <a:solidFill>
                  <a:schemeClr val="tx1">
                    <a:lumMod val="65000"/>
                    <a:lumOff val="35000"/>
                  </a:schemeClr>
                </a:solidFill>
                <a:latin typeface="+mn-lt"/>
                <a:cs typeface="Arial Unicode MS" panose="020B0604020202020204" pitchFamily="34" charset="-128"/>
              </a:defRPr>
            </a:lvl3pPr>
            <a:lvl4pPr>
              <a:spcBef>
                <a:spcPts val="400"/>
              </a:spcBef>
              <a:defRPr sz="1800" b="0" i="0">
                <a:solidFill>
                  <a:schemeClr val="tx1">
                    <a:lumMod val="65000"/>
                    <a:lumOff val="35000"/>
                  </a:schemeClr>
                </a:solidFill>
                <a:latin typeface="+mn-lt"/>
                <a:cs typeface="Arial Unicode MS" panose="020B0604020202020204" pitchFamily="34" charset="-128"/>
              </a:defRPr>
            </a:lvl4pPr>
            <a:lvl5pPr>
              <a:spcBef>
                <a:spcPts val="400"/>
              </a:spcBef>
              <a:defRPr sz="1800" b="0" i="0">
                <a:solidFill>
                  <a:schemeClr val="tx1">
                    <a:lumMod val="65000"/>
                    <a:lumOff val="35000"/>
                  </a:schemeClr>
                </a:solidFill>
                <a:latin typeface="+mn-lt"/>
                <a:cs typeface="Arial Unicode MS" panose="020B0604020202020204" pitchFamily="34" charset="-128"/>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a:p>
            <a:pPr lvl="0"/>
            <a:endParaRPr lang="de-DE" dirty="0" smtClean="0"/>
          </a:p>
        </p:txBody>
      </p:sp>
      <p:sp>
        <p:nvSpPr>
          <p:cNvPr id="10" name="Inhaltsplatzhalter 2"/>
          <p:cNvSpPr>
            <a:spLocks noGrp="1"/>
          </p:cNvSpPr>
          <p:nvPr>
            <p:ph idx="13" hasCustomPrompt="1"/>
          </p:nvPr>
        </p:nvSpPr>
        <p:spPr>
          <a:xfrm>
            <a:off x="4716016" y="1484784"/>
            <a:ext cx="4104456" cy="4392488"/>
          </a:xfrm>
          <a:prstGeom prst="rect">
            <a:avLst/>
          </a:prstGeom>
        </p:spPr>
        <p:txBody>
          <a:bodyPr>
            <a:noAutofit/>
          </a:bodyPr>
          <a:lstStyle>
            <a:lvl1pPr marL="342000">
              <a:lnSpc>
                <a:spcPts val="2360"/>
              </a:lnSpc>
              <a:spcBef>
                <a:spcPts val="600"/>
              </a:spcBef>
              <a:defRPr lang="de-DE" sz="1800" b="0" i="0" kern="1200" baseline="0" dirty="0" smtClean="0">
                <a:solidFill>
                  <a:schemeClr val="tx1">
                    <a:lumMod val="65000"/>
                    <a:lumOff val="35000"/>
                  </a:schemeClr>
                </a:solidFill>
                <a:latin typeface="+mn-lt"/>
                <a:ea typeface="+mn-ea"/>
                <a:cs typeface="Arial Unicode MS" panose="020B0604020202020204" pitchFamily="34" charset="-128"/>
              </a:defRPr>
            </a:lvl1pPr>
            <a:lvl2pPr>
              <a:spcBef>
                <a:spcPts val="600"/>
              </a:spcBef>
              <a:defRPr lang="de-DE" sz="1800" b="0" i="0" kern="1200" dirty="0" smtClean="0">
                <a:solidFill>
                  <a:schemeClr val="tx1">
                    <a:lumMod val="65000"/>
                    <a:lumOff val="35000"/>
                  </a:schemeClr>
                </a:solidFill>
                <a:latin typeface="+mn-lt"/>
                <a:ea typeface="+mn-ea"/>
                <a:cs typeface="Arial Unicode MS" panose="020B0604020202020204" pitchFamily="34" charset="-128"/>
              </a:defRPr>
            </a:lvl2pPr>
            <a:lvl3pPr>
              <a:spcBef>
                <a:spcPts val="400"/>
              </a:spcBef>
              <a:defRPr sz="1800" b="0" i="0">
                <a:solidFill>
                  <a:schemeClr val="tx1">
                    <a:lumMod val="65000"/>
                    <a:lumOff val="35000"/>
                  </a:schemeClr>
                </a:solidFill>
                <a:latin typeface="+mn-lt"/>
                <a:cs typeface="Arial Unicode MS" panose="020B0604020202020204" pitchFamily="34" charset="-128"/>
              </a:defRPr>
            </a:lvl3pPr>
            <a:lvl4pPr>
              <a:spcBef>
                <a:spcPts val="400"/>
              </a:spcBef>
              <a:defRPr sz="1800" b="0" i="0">
                <a:solidFill>
                  <a:schemeClr val="tx1">
                    <a:lumMod val="65000"/>
                    <a:lumOff val="35000"/>
                  </a:schemeClr>
                </a:solidFill>
                <a:latin typeface="+mn-lt"/>
                <a:cs typeface="Arial Unicode MS" panose="020B0604020202020204" pitchFamily="34" charset="-128"/>
              </a:defRPr>
            </a:lvl4pPr>
            <a:lvl5pPr>
              <a:spcBef>
                <a:spcPts val="400"/>
              </a:spcBef>
              <a:defRPr sz="1800" b="0" i="0">
                <a:solidFill>
                  <a:schemeClr val="tx1">
                    <a:lumMod val="65000"/>
                    <a:lumOff val="35000"/>
                  </a:schemeClr>
                </a:solidFill>
                <a:latin typeface="+mn-lt"/>
                <a:cs typeface="Arial Unicode MS" panose="020B0604020202020204" pitchFamily="34" charset="-128"/>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a:p>
            <a:pPr lvl="0"/>
            <a:endParaRPr lang="de-DE" dirty="0" smtClean="0"/>
          </a:p>
        </p:txBody>
      </p:sp>
      <p:sp>
        <p:nvSpPr>
          <p:cNvPr id="14" name="Titel 1"/>
          <p:cNvSpPr>
            <a:spLocks noGrp="1"/>
          </p:cNvSpPr>
          <p:nvPr>
            <p:ph type="title"/>
          </p:nvPr>
        </p:nvSpPr>
        <p:spPr>
          <a:xfrm>
            <a:off x="323528" y="681670"/>
            <a:ext cx="8496944" cy="432048"/>
          </a:xfrm>
          <a:prstGeom prst="rect">
            <a:avLst/>
          </a:prstGeom>
        </p:spPr>
        <p:txBody>
          <a:bodyPr/>
          <a:lstStyle>
            <a:lvl1pPr>
              <a:defRPr sz="2800" b="0" i="0" spc="50">
                <a:solidFill>
                  <a:schemeClr val="tx1">
                    <a:lumMod val="65000"/>
                    <a:lumOff val="35000"/>
                  </a:schemeClr>
                </a:solidFill>
                <a:latin typeface="Galette" pitchFamily="34" charset="0"/>
                <a:cs typeface="Galette" pitchFamily="34" charset="0"/>
              </a:defRPr>
            </a:lvl1pPr>
          </a:lstStyle>
          <a:p>
            <a:r>
              <a:rPr lang="de-DE" dirty="0" smtClean="0"/>
              <a:t>Titelmasterformat durch Klicken bearbeiten</a:t>
            </a:r>
            <a:endParaRPr lang="de-DE" dirty="0"/>
          </a:p>
        </p:txBody>
      </p:sp>
    </p:spTree>
    <p:extLst>
      <p:ext uri="{BB962C8B-B14F-4D97-AF65-F5344CB8AC3E}">
        <p14:creationId xmlns:p14="http://schemas.microsoft.com/office/powerpoint/2010/main" val="32011391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063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2_Blank_no_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687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Datumsplatzhalter 3"/>
          <p:cNvSpPr txBox="1">
            <a:spLocks/>
          </p:cNvSpPr>
          <p:nvPr/>
        </p:nvSpPr>
        <p:spPr>
          <a:xfrm>
            <a:off x="3226532" y="6337078"/>
            <a:ext cx="2690936" cy="365125"/>
          </a:xfrm>
          <a:prstGeom prst="rect">
            <a:avLst/>
          </a:prstGeom>
        </p:spPr>
        <p:txBody>
          <a:bodyPr vert="horz" lIns="91440" tIns="45720" rIns="91440" bIns="45720" rtlCol="0" anchor="ctr"/>
          <a:lstStyle>
            <a:defPPr>
              <a:defRPr lang="de-DE"/>
            </a:defPPr>
            <a:lvl1pPr algn="l" rtl="0" fontAlgn="base">
              <a:spcBef>
                <a:spcPct val="0"/>
              </a:spcBef>
              <a:spcAft>
                <a:spcPct val="0"/>
              </a:spcAft>
              <a:defRPr sz="1200" b="0" i="0" kern="1200">
                <a:solidFill>
                  <a:srgbClr val="AC0608"/>
                </a:solidFill>
                <a:latin typeface="Galette" pitchFamily="34" charset="0"/>
                <a:ea typeface="+mn-ea"/>
                <a:cs typeface="Galette"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fontAlgn="auto">
              <a:spcBef>
                <a:spcPts val="0"/>
              </a:spcBef>
              <a:spcAft>
                <a:spcPts val="0"/>
              </a:spcAft>
              <a:defRPr/>
            </a:pPr>
            <a:r>
              <a:rPr lang="en-US" kern="0" noProof="0" err="1" smtClean="0">
                <a:solidFill>
                  <a:srgbClr val="C0311A"/>
                </a:solidFill>
              </a:rPr>
              <a:t>tekom</a:t>
            </a:r>
            <a:r>
              <a:rPr lang="en-US" kern="0" baseline="0" noProof="0" smtClean="0">
                <a:solidFill>
                  <a:srgbClr val="C0311A"/>
                </a:solidFill>
              </a:rPr>
              <a:t> 2015</a:t>
            </a:r>
            <a:endParaRPr lang="en-US" kern="0" noProof="0">
              <a:solidFill>
                <a:srgbClr val="C0311A"/>
              </a:solidFill>
            </a:endParaRPr>
          </a:p>
        </p:txBody>
      </p:sp>
      <p:sp>
        <p:nvSpPr>
          <p:cNvPr id="8" name="Datumsplatzhalter 3"/>
          <p:cNvSpPr txBox="1">
            <a:spLocks/>
          </p:cNvSpPr>
          <p:nvPr/>
        </p:nvSpPr>
        <p:spPr>
          <a:xfrm>
            <a:off x="311339" y="6337078"/>
            <a:ext cx="2133600" cy="365125"/>
          </a:xfrm>
          <a:prstGeom prst="rect">
            <a:avLst/>
          </a:prstGeom>
        </p:spPr>
        <p:txBody>
          <a:bodyPr vert="horz" lIns="91440" tIns="45720" rIns="91440" bIns="45720" rtlCol="0" anchor="ctr"/>
          <a:lstStyle>
            <a:defPPr>
              <a:defRPr lang="de-DE"/>
            </a:defPPr>
            <a:lvl1pPr algn="l" rtl="0" fontAlgn="base">
              <a:spcBef>
                <a:spcPct val="0"/>
              </a:spcBef>
              <a:spcAft>
                <a:spcPct val="0"/>
              </a:spcAft>
              <a:defRPr sz="1200" b="0" i="0" kern="1200">
                <a:solidFill>
                  <a:srgbClr val="AC0608"/>
                </a:solidFill>
                <a:latin typeface="Galette" pitchFamily="34" charset="0"/>
                <a:ea typeface="+mn-ea"/>
                <a:cs typeface="Galette"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fontAlgn="auto">
              <a:spcBef>
                <a:spcPts val="0"/>
              </a:spcBef>
              <a:spcAft>
                <a:spcPts val="0"/>
              </a:spcAft>
              <a:defRPr/>
            </a:pPr>
            <a:r>
              <a:rPr lang="en-US" kern="0" noProof="0" smtClean="0">
                <a:solidFill>
                  <a:srgbClr val="C0311A"/>
                </a:solidFill>
              </a:rPr>
              <a:t>Nov 11, 2015</a:t>
            </a:r>
            <a:endParaRPr lang="en-US" kern="0" noProof="0">
              <a:solidFill>
                <a:srgbClr val="C0311A"/>
              </a:solidFill>
            </a:endParaRPr>
          </a:p>
        </p:txBody>
      </p:sp>
      <p:sp>
        <p:nvSpPr>
          <p:cNvPr id="9" name="Foliennummernplatzhalter 5"/>
          <p:cNvSpPr txBox="1">
            <a:spLocks/>
          </p:cNvSpPr>
          <p:nvPr/>
        </p:nvSpPr>
        <p:spPr>
          <a:xfrm>
            <a:off x="6685772" y="6337078"/>
            <a:ext cx="2133600" cy="365125"/>
          </a:xfrm>
          <a:prstGeom prst="rect">
            <a:avLst/>
          </a:prstGeom>
        </p:spPr>
        <p:txBody>
          <a:bodyPr vert="horz" lIns="91440" tIns="45720" rIns="91440" bIns="45720" rtlCol="0" anchor="ctr"/>
          <a:lstStyle>
            <a:defPPr>
              <a:defRPr lang="de-DE"/>
            </a:defPPr>
            <a:lvl1pPr algn="r" rtl="0" fontAlgn="base">
              <a:spcBef>
                <a:spcPct val="0"/>
              </a:spcBef>
              <a:spcAft>
                <a:spcPct val="0"/>
              </a:spcAft>
              <a:defRPr sz="1200" b="0" i="0" kern="1200">
                <a:solidFill>
                  <a:srgbClr val="AC0608"/>
                </a:solidFill>
                <a:latin typeface="Galette" pitchFamily="34" charset="0"/>
                <a:ea typeface="+mn-ea"/>
                <a:cs typeface="Galette"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fontAlgn="auto">
              <a:spcBef>
                <a:spcPts val="0"/>
              </a:spcBef>
              <a:spcAft>
                <a:spcPts val="0"/>
              </a:spcAft>
              <a:defRPr/>
            </a:pPr>
            <a:fld id="{CB54D1A0-F2D7-4060-9E24-790FF9152C70}" type="slidenum">
              <a:rPr lang="en-US" kern="0" noProof="0" smtClean="0">
                <a:solidFill>
                  <a:srgbClr val="C0311A"/>
                </a:solidFill>
              </a:rPr>
              <a:pPr fontAlgn="auto">
                <a:spcBef>
                  <a:spcPts val="0"/>
                </a:spcBef>
                <a:spcAft>
                  <a:spcPts val="0"/>
                </a:spcAft>
                <a:defRPr/>
              </a:pPr>
              <a:t>‹Nr.›</a:t>
            </a:fld>
            <a:endParaRPr lang="en-US" kern="0" noProof="0">
              <a:solidFill>
                <a:srgbClr val="C0311A"/>
              </a:solidFill>
            </a:endParaRPr>
          </a:p>
        </p:txBody>
      </p:sp>
      <p:pic>
        <p:nvPicPr>
          <p:cNvPr id="11" name="Picture 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79883" y="331406"/>
            <a:ext cx="1173700" cy="334387"/>
          </a:xfrm>
          <a:prstGeom prst="rect">
            <a:avLst/>
          </a:prstGeom>
        </p:spPr>
      </p:pic>
    </p:spTree>
    <p:extLst>
      <p:ext uri="{BB962C8B-B14F-4D97-AF65-F5344CB8AC3E}">
        <p14:creationId xmlns:p14="http://schemas.microsoft.com/office/powerpoint/2010/main" val="66557038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25" r:id="rId6"/>
    <p:sldLayoutId id="2147483718" r:id="rId7"/>
    <p:sldLayoutId id="2147483719" r:id="rId8"/>
    <p:sldLayoutId id="2147483724" r:id="rId9"/>
    <p:sldLayoutId id="2147483720" r:id="rId10"/>
    <p:sldLayoutId id="2147483722" r:id="rId11"/>
  </p:sldLayoutIdLst>
  <p:timing>
    <p:tnLst>
      <p:par>
        <p:cTn id="1" dur="indefinite" restart="never" nodeType="tmRoot"/>
      </p:par>
    </p:tnLst>
  </p:timing>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6.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noProof="0" smtClean="0"/>
              <a:t>Relax, Just Do It – DITA Customization with RELAX NG</a:t>
            </a:r>
            <a:endParaRPr lang="en-US" noProof="0"/>
          </a:p>
        </p:txBody>
      </p:sp>
      <p:sp>
        <p:nvSpPr>
          <p:cNvPr id="3" name="Subtitle 2"/>
          <p:cNvSpPr>
            <a:spLocks noGrp="1"/>
          </p:cNvSpPr>
          <p:nvPr>
            <p:ph type="subTitle" idx="1"/>
          </p:nvPr>
        </p:nvSpPr>
        <p:spPr/>
        <p:txBody>
          <a:bodyPr/>
          <a:lstStyle/>
          <a:p>
            <a:r>
              <a:rPr lang="en-US" noProof="0" smtClean="0"/>
              <a:t>Marion Knebel &amp; Frank Ralf</a:t>
            </a:r>
          </a:p>
          <a:p>
            <a:endParaRPr lang="en-US" noProof="0" smtClean="0"/>
          </a:p>
          <a:p>
            <a:r>
              <a:rPr lang="en-US" noProof="0" smtClean="0"/>
              <a:t>IN52</a:t>
            </a:r>
            <a:endParaRPr lang="en-US" noProof="0"/>
          </a:p>
        </p:txBody>
      </p:sp>
      <p:sp>
        <p:nvSpPr>
          <p:cNvPr id="4" name="Date Placeholder 3"/>
          <p:cNvSpPr>
            <a:spLocks noGrp="1"/>
          </p:cNvSpPr>
          <p:nvPr>
            <p:ph type="dt" sz="half" idx="4294967295"/>
          </p:nvPr>
        </p:nvSpPr>
        <p:spPr>
          <a:xfrm>
            <a:off x="0" y="6356350"/>
            <a:ext cx="2133600" cy="365125"/>
          </a:xfrm>
          <a:prstGeom prst="rect">
            <a:avLst/>
          </a:prstGeom>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smtClean="0">
                <a:ln>
                  <a:noFill/>
                </a:ln>
                <a:effectLst/>
                <a:uLnTx/>
                <a:uFillTx/>
                <a:latin typeface="Arial Unicode MS" panose="020B0604020202020204" pitchFamily="34" charset="-128"/>
                <a:cs typeface="Arial Unicode MS" panose="020B0604020202020204" pitchFamily="34" charset="-128"/>
              </a:rPr>
              <a:t> </a:t>
            </a:r>
            <a:endParaRPr kumimoji="0" lang="de-DE" sz="1200" b="0" i="0" u="none" strike="noStrike" kern="0" cap="none" spc="0" normalizeH="0" baseline="0" noProof="0">
              <a:ln>
                <a:noFill/>
              </a:ln>
              <a:effectLst/>
              <a:uLnTx/>
              <a:uFillTx/>
              <a:latin typeface="Arial Unicode MS" panose="020B0604020202020204" pitchFamily="34" charset="-128"/>
              <a:cs typeface="Arial Unicode MS" panose="020B0604020202020204" pitchFamily="34" charset="-128"/>
            </a:endParaRPr>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4188" y="260648"/>
            <a:ext cx="2412268" cy="1096485"/>
          </a:xfrm>
          <a:prstGeom prst="rect">
            <a:avLst/>
          </a:prstGeom>
        </p:spPr>
      </p:pic>
    </p:spTree>
    <p:extLst>
      <p:ext uri="{BB962C8B-B14F-4D97-AF65-F5344CB8AC3E}">
        <p14:creationId xmlns:p14="http://schemas.microsoft.com/office/powerpoint/2010/main" val="782127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524" y="1412776"/>
            <a:ext cx="5456237" cy="4922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Abgerundetes Rechteck 2"/>
          <p:cNvSpPr/>
          <p:nvPr/>
        </p:nvSpPr>
        <p:spPr>
          <a:xfrm>
            <a:off x="899592" y="1772816"/>
            <a:ext cx="1800200" cy="2376264"/>
          </a:xfrm>
          <a:prstGeom prst="roundRect">
            <a:avLst/>
          </a:prstGeom>
          <a:noFill/>
          <a:ln w="12700">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75000"/>
                  <a:lumOff val="25000"/>
                </a:schemeClr>
              </a:solidFill>
            </a:endParaRPr>
          </a:p>
        </p:txBody>
      </p:sp>
      <p:sp>
        <p:nvSpPr>
          <p:cNvPr id="11" name="Title 1"/>
          <p:cNvSpPr>
            <a:spLocks noGrp="1"/>
          </p:cNvSpPr>
          <p:nvPr>
            <p:ph type="title"/>
          </p:nvPr>
        </p:nvSpPr>
        <p:spPr/>
        <p:txBody>
          <a:bodyPr/>
          <a:lstStyle/>
          <a:p>
            <a:r>
              <a:rPr lang="en-US" noProof="0" smtClean="0"/>
              <a:t>Modularization</a:t>
            </a:r>
            <a:endParaRPr lang="en-US" noProof="0"/>
          </a:p>
        </p:txBody>
      </p:sp>
      <p:sp>
        <p:nvSpPr>
          <p:cNvPr id="4" name="Rechteck 3"/>
          <p:cNvSpPr/>
          <p:nvPr/>
        </p:nvSpPr>
        <p:spPr>
          <a:xfrm>
            <a:off x="6013208" y="1772816"/>
            <a:ext cx="2448272" cy="830997"/>
          </a:xfrm>
          <a:prstGeom prst="rect">
            <a:avLst/>
          </a:prstGeom>
        </p:spPr>
        <p:txBody>
          <a:bodyPr wrap="square">
            <a:spAutoFit/>
          </a:bodyPr>
          <a:lstStyle/>
          <a:p>
            <a:r>
              <a:rPr lang="en-US" sz="1600" smtClean="0">
                <a:solidFill>
                  <a:schemeClr val="tx1">
                    <a:lumMod val="65000"/>
                    <a:lumOff val="35000"/>
                  </a:schemeClr>
                </a:solidFill>
                <a:latin typeface="Arial Unicode MS" panose="020B0604020202020204" pitchFamily="34" charset="-128"/>
              </a:rPr>
              <a:t>Each document type has an associated RNG file called shell. </a:t>
            </a:r>
          </a:p>
        </p:txBody>
      </p:sp>
      <p:sp>
        <p:nvSpPr>
          <p:cNvPr id="6" name="Rechteck 5"/>
          <p:cNvSpPr/>
          <p:nvPr/>
        </p:nvSpPr>
        <p:spPr>
          <a:xfrm>
            <a:off x="6013208" y="3246075"/>
            <a:ext cx="2448272" cy="830997"/>
          </a:xfrm>
          <a:prstGeom prst="rect">
            <a:avLst/>
          </a:prstGeom>
        </p:spPr>
        <p:txBody>
          <a:bodyPr wrap="square">
            <a:spAutoFit/>
          </a:bodyPr>
          <a:lstStyle/>
          <a:p>
            <a:r>
              <a:rPr lang="en-US" sz="1600" smtClean="0">
                <a:solidFill>
                  <a:schemeClr val="tx1">
                    <a:lumMod val="65000"/>
                    <a:lumOff val="35000"/>
                  </a:schemeClr>
                </a:solidFill>
                <a:latin typeface="Arial Unicode MS" panose="020B0604020202020204" pitchFamily="34" charset="-128"/>
              </a:rPr>
              <a:t>Element and attribute definitions are outsourced to Mod files.</a:t>
            </a:r>
          </a:p>
        </p:txBody>
      </p:sp>
      <p:sp>
        <p:nvSpPr>
          <p:cNvPr id="8" name="Abgerundetes Rechteck 7"/>
          <p:cNvSpPr/>
          <p:nvPr/>
        </p:nvSpPr>
        <p:spPr>
          <a:xfrm>
            <a:off x="3131840" y="1818536"/>
            <a:ext cx="1476164" cy="206308"/>
          </a:xfrm>
          <a:prstGeom prst="roundRect">
            <a:avLst/>
          </a:prstGeom>
          <a:noFill/>
          <a:ln w="12700">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75000"/>
                  <a:lumOff val="25000"/>
                </a:schemeClr>
              </a:solidFill>
            </a:endParaRPr>
          </a:p>
        </p:txBody>
      </p:sp>
      <p:sp>
        <p:nvSpPr>
          <p:cNvPr id="9" name="Abgerundetes Rechteck 8"/>
          <p:cNvSpPr/>
          <p:nvPr/>
        </p:nvSpPr>
        <p:spPr>
          <a:xfrm>
            <a:off x="3131840" y="2034560"/>
            <a:ext cx="1476164" cy="206308"/>
          </a:xfrm>
          <a:prstGeom prst="roundRect">
            <a:avLst/>
          </a:prstGeom>
          <a:noFill/>
          <a:ln w="12700">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75000"/>
                  <a:lumOff val="25000"/>
                </a:schemeClr>
              </a:solidFill>
            </a:endParaRPr>
          </a:p>
        </p:txBody>
      </p:sp>
    </p:spTree>
    <p:extLst>
      <p:ext uri="{BB962C8B-B14F-4D97-AF65-F5344CB8AC3E}">
        <p14:creationId xmlns:p14="http://schemas.microsoft.com/office/powerpoint/2010/main" val="86107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noProof="0" smtClean="0"/>
              <a:t>Cascading Definitions</a:t>
            </a:r>
            <a:endParaRPr lang="en-US" noProof="0"/>
          </a:p>
        </p:txBody>
      </p:sp>
      <p:sp>
        <p:nvSpPr>
          <p:cNvPr id="2" name="Inhaltsplatzhalter 1"/>
          <p:cNvSpPr>
            <a:spLocks noGrp="1"/>
          </p:cNvSpPr>
          <p:nvPr>
            <p:ph idx="1"/>
          </p:nvPr>
        </p:nvSpPr>
        <p:spPr/>
        <p:txBody>
          <a:bodyPr/>
          <a:lstStyle/>
          <a:p>
            <a:r>
              <a:rPr lang="en-US" smtClean="0"/>
              <a:t>Content models of elements DITA RNG files use defines within defines.</a:t>
            </a:r>
            <a:endParaRPr lang="en-US"/>
          </a:p>
        </p:txBody>
      </p:sp>
      <p:sp>
        <p:nvSpPr>
          <p:cNvPr id="12" name="Rechteck 11"/>
          <p:cNvSpPr/>
          <p:nvPr/>
        </p:nvSpPr>
        <p:spPr>
          <a:xfrm>
            <a:off x="503548" y="2312876"/>
            <a:ext cx="8172908" cy="3384376"/>
          </a:xfrm>
          <a:prstGeom prst="rect">
            <a:avLst/>
          </a:prstGeom>
          <a:solidFill>
            <a:schemeClr val="tx1">
              <a:lumMod val="50000"/>
              <a:lumOff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solidFill>
                  <a:srgbClr val="000096"/>
                </a:solidFill>
              </a:rPr>
              <a:t>&lt;define</a:t>
            </a:r>
            <a:r>
              <a:rPr lang="en-US">
                <a:solidFill>
                  <a:srgbClr val="F5844C"/>
                </a:solidFill>
              </a:rPr>
              <a:t> name</a:t>
            </a:r>
            <a:r>
              <a:rPr lang="en-US">
                <a:solidFill>
                  <a:srgbClr val="FF8040"/>
                </a:solidFill>
              </a:rPr>
              <a:t>=</a:t>
            </a:r>
            <a:r>
              <a:rPr lang="en-US">
                <a:solidFill>
                  <a:srgbClr val="993300"/>
                </a:solidFill>
              </a:rPr>
              <a:t>"p"</a:t>
            </a:r>
            <a:r>
              <a:rPr lang="en-US">
                <a:solidFill>
                  <a:srgbClr val="000096"/>
                </a:solidFill>
              </a:rPr>
              <a:t>&gt;</a:t>
            </a:r>
            <a:endParaRPr lang="en-US">
              <a:solidFill>
                <a:schemeClr val="tx1">
                  <a:lumMod val="65000"/>
                  <a:lumOff val="35000"/>
                </a:schemeClr>
              </a:solidFill>
            </a:endParaRPr>
          </a:p>
        </p:txBody>
      </p:sp>
      <p:sp>
        <p:nvSpPr>
          <p:cNvPr id="13" name="Rechteck 12"/>
          <p:cNvSpPr/>
          <p:nvPr/>
        </p:nvSpPr>
        <p:spPr>
          <a:xfrm>
            <a:off x="827584" y="2744924"/>
            <a:ext cx="7632848" cy="2700300"/>
          </a:xfrm>
          <a:prstGeom prst="rect">
            <a:avLst/>
          </a:prstGeom>
          <a:solidFill>
            <a:schemeClr val="bg1">
              <a:lumMod val="6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solidFill>
                  <a:srgbClr val="000096"/>
                </a:solidFill>
              </a:rPr>
              <a:t>&lt;define</a:t>
            </a:r>
            <a:r>
              <a:rPr lang="en-US">
                <a:solidFill>
                  <a:srgbClr val="F5844C"/>
                </a:solidFill>
              </a:rPr>
              <a:t> name</a:t>
            </a:r>
            <a:r>
              <a:rPr lang="en-US">
                <a:solidFill>
                  <a:srgbClr val="FF8040"/>
                </a:solidFill>
              </a:rPr>
              <a:t>=</a:t>
            </a:r>
            <a:r>
              <a:rPr lang="en-US">
                <a:solidFill>
                  <a:srgbClr val="993300"/>
                </a:solidFill>
              </a:rPr>
              <a:t>"</a:t>
            </a:r>
            <a:r>
              <a:rPr lang="en-US" smtClean="0">
                <a:solidFill>
                  <a:srgbClr val="993300"/>
                </a:solidFill>
              </a:rPr>
              <a:t>p.element"</a:t>
            </a:r>
            <a:r>
              <a:rPr lang="en-US" smtClean="0">
                <a:solidFill>
                  <a:srgbClr val="000096"/>
                </a:solidFill>
              </a:rPr>
              <a:t>&gt;</a:t>
            </a:r>
            <a:endParaRPr lang="en-US">
              <a:solidFill>
                <a:schemeClr val="tx1">
                  <a:lumMod val="65000"/>
                  <a:lumOff val="35000"/>
                </a:schemeClr>
              </a:solidFill>
            </a:endParaRPr>
          </a:p>
        </p:txBody>
      </p:sp>
      <p:sp>
        <p:nvSpPr>
          <p:cNvPr id="14" name="Rechteck 13"/>
          <p:cNvSpPr/>
          <p:nvPr/>
        </p:nvSpPr>
        <p:spPr>
          <a:xfrm>
            <a:off x="1079612" y="3140968"/>
            <a:ext cx="3510390" cy="2090896"/>
          </a:xfrm>
          <a:prstGeom prst="rect">
            <a:avLst/>
          </a:prstGeom>
          <a:solidFill>
            <a:schemeClr val="bg1">
              <a:lumMod val="7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solidFill>
                  <a:srgbClr val="000096"/>
                </a:solidFill>
              </a:rPr>
              <a:t>&lt;define</a:t>
            </a:r>
            <a:r>
              <a:rPr lang="en-US">
                <a:solidFill>
                  <a:srgbClr val="F5844C"/>
                </a:solidFill>
              </a:rPr>
              <a:t> name</a:t>
            </a:r>
            <a:r>
              <a:rPr lang="en-US">
                <a:solidFill>
                  <a:srgbClr val="FF8040"/>
                </a:solidFill>
              </a:rPr>
              <a:t>=</a:t>
            </a:r>
            <a:r>
              <a:rPr lang="en-US">
                <a:solidFill>
                  <a:srgbClr val="993300"/>
                </a:solidFill>
              </a:rPr>
              <a:t>"</a:t>
            </a:r>
            <a:r>
              <a:rPr lang="en-US" smtClean="0">
                <a:solidFill>
                  <a:srgbClr val="993300"/>
                </a:solidFill>
              </a:rPr>
              <a:t>p.content"</a:t>
            </a:r>
            <a:r>
              <a:rPr lang="en-US" smtClean="0">
                <a:solidFill>
                  <a:srgbClr val="000096"/>
                </a:solidFill>
              </a:rPr>
              <a:t>&gt;</a:t>
            </a:r>
            <a:endParaRPr lang="en-US">
              <a:solidFill>
                <a:schemeClr val="tx1">
                  <a:lumMod val="65000"/>
                  <a:lumOff val="35000"/>
                </a:schemeClr>
              </a:solidFill>
            </a:endParaRPr>
          </a:p>
        </p:txBody>
      </p:sp>
      <p:sp>
        <p:nvSpPr>
          <p:cNvPr id="15" name="Rechteck 14"/>
          <p:cNvSpPr/>
          <p:nvPr/>
        </p:nvSpPr>
        <p:spPr>
          <a:xfrm>
            <a:off x="4860032" y="3138304"/>
            <a:ext cx="3420380" cy="2090896"/>
          </a:xfrm>
          <a:prstGeom prst="rect">
            <a:avLst/>
          </a:prstGeom>
          <a:solidFill>
            <a:schemeClr val="bg1">
              <a:lumMod val="7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solidFill>
                  <a:srgbClr val="000096"/>
                </a:solidFill>
              </a:rPr>
              <a:t>&lt;define</a:t>
            </a:r>
            <a:r>
              <a:rPr lang="en-US">
                <a:solidFill>
                  <a:srgbClr val="F5844C"/>
                </a:solidFill>
              </a:rPr>
              <a:t> name</a:t>
            </a:r>
            <a:r>
              <a:rPr lang="en-US">
                <a:solidFill>
                  <a:srgbClr val="FF8040"/>
                </a:solidFill>
              </a:rPr>
              <a:t>=</a:t>
            </a:r>
            <a:r>
              <a:rPr lang="en-US">
                <a:solidFill>
                  <a:srgbClr val="993300"/>
                </a:solidFill>
              </a:rPr>
              <a:t>"</a:t>
            </a:r>
            <a:r>
              <a:rPr lang="en-US" smtClean="0">
                <a:solidFill>
                  <a:srgbClr val="993300"/>
                </a:solidFill>
              </a:rPr>
              <a:t>p.attlist"</a:t>
            </a:r>
            <a:r>
              <a:rPr lang="en-US" smtClean="0">
                <a:solidFill>
                  <a:srgbClr val="000096"/>
                </a:solidFill>
              </a:rPr>
              <a:t>&gt;</a:t>
            </a:r>
            <a:endParaRPr lang="en-US">
              <a:solidFill>
                <a:schemeClr val="tx1">
                  <a:lumMod val="65000"/>
                  <a:lumOff val="35000"/>
                </a:schemeClr>
              </a:solidFill>
            </a:endParaRPr>
          </a:p>
        </p:txBody>
      </p:sp>
      <p:sp>
        <p:nvSpPr>
          <p:cNvPr id="16" name="Rechteck 15"/>
          <p:cNvSpPr/>
          <p:nvPr/>
        </p:nvSpPr>
        <p:spPr>
          <a:xfrm>
            <a:off x="1295636" y="3681028"/>
            <a:ext cx="3096344" cy="1332148"/>
          </a:xfrm>
          <a:prstGeom prst="rect">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solidFill>
                  <a:srgbClr val="000096"/>
                </a:solidFill>
              </a:rPr>
              <a:t>&lt;define</a:t>
            </a:r>
            <a:r>
              <a:rPr lang="en-US">
                <a:solidFill>
                  <a:srgbClr val="F5844C"/>
                </a:solidFill>
              </a:rPr>
              <a:t> </a:t>
            </a:r>
            <a:r>
              <a:rPr lang="en-US" smtClean="0">
                <a:solidFill>
                  <a:srgbClr val="F5844C"/>
                </a:solidFill>
              </a:rPr>
              <a:t>name</a:t>
            </a:r>
            <a:r>
              <a:rPr lang="en-US">
                <a:solidFill>
                  <a:srgbClr val="FF8040"/>
                </a:solidFill>
              </a:rPr>
              <a:t>=</a:t>
            </a:r>
            <a:r>
              <a:rPr lang="en-US">
                <a:solidFill>
                  <a:srgbClr val="993300"/>
                </a:solidFill>
              </a:rPr>
              <a:t>"</a:t>
            </a:r>
            <a:r>
              <a:rPr lang="en-US" smtClean="0">
                <a:solidFill>
                  <a:srgbClr val="993300"/>
                </a:solidFill>
              </a:rPr>
              <a:t>para.content"</a:t>
            </a:r>
            <a:r>
              <a:rPr lang="en-US" smtClean="0">
                <a:solidFill>
                  <a:srgbClr val="000096"/>
                </a:solidFill>
              </a:rPr>
              <a:t>&gt;</a:t>
            </a:r>
            <a:endParaRPr lang="en-US">
              <a:solidFill>
                <a:schemeClr val="tx1">
                  <a:lumMod val="65000"/>
                  <a:lumOff val="35000"/>
                </a:schemeClr>
              </a:solidFill>
            </a:endParaRPr>
          </a:p>
          <a:p>
            <a:r>
              <a:rPr lang="en-US" smtClean="0">
                <a:solidFill>
                  <a:srgbClr val="000096"/>
                </a:solidFill>
              </a:rPr>
              <a:t>    &lt;</a:t>
            </a:r>
            <a:r>
              <a:rPr lang="en-US">
                <a:solidFill>
                  <a:srgbClr val="000096"/>
                </a:solidFill>
              </a:rPr>
              <a:t>ref</a:t>
            </a:r>
            <a:r>
              <a:rPr lang="en-US">
                <a:solidFill>
                  <a:srgbClr val="F5844C"/>
                </a:solidFill>
              </a:rPr>
              <a:t> name</a:t>
            </a:r>
            <a:r>
              <a:rPr lang="en-US" smtClean="0">
                <a:solidFill>
                  <a:srgbClr val="FF8040"/>
                </a:solidFill>
              </a:rPr>
              <a:t>=</a:t>
            </a:r>
            <a:r>
              <a:rPr lang="en-US" smtClean="0">
                <a:solidFill>
                  <a:srgbClr val="993300"/>
                </a:solidFill>
              </a:rPr>
              <a:t>"</a:t>
            </a:r>
            <a:r>
              <a:rPr lang="en-US">
                <a:solidFill>
                  <a:srgbClr val="993300"/>
                </a:solidFill>
              </a:rPr>
              <a:t>basic.block</a:t>
            </a:r>
            <a:r>
              <a:rPr lang="en-US" smtClean="0">
                <a:solidFill>
                  <a:srgbClr val="993300"/>
                </a:solidFill>
              </a:rPr>
              <a:t>"</a:t>
            </a:r>
            <a:r>
              <a:rPr lang="en-US">
                <a:solidFill>
                  <a:srgbClr val="000096"/>
                </a:solidFill>
              </a:rPr>
              <a:t>&gt;</a:t>
            </a:r>
            <a:endParaRPr lang="en-US">
              <a:solidFill>
                <a:srgbClr val="993300"/>
              </a:solidFill>
            </a:endParaRPr>
          </a:p>
          <a:p>
            <a:r>
              <a:rPr lang="en-US" smtClean="0">
                <a:solidFill>
                  <a:srgbClr val="000096"/>
                </a:solidFill>
              </a:rPr>
              <a:t>    &lt;</a:t>
            </a:r>
            <a:r>
              <a:rPr lang="en-US">
                <a:solidFill>
                  <a:srgbClr val="000096"/>
                </a:solidFill>
              </a:rPr>
              <a:t>ref</a:t>
            </a:r>
            <a:r>
              <a:rPr lang="en-US">
                <a:solidFill>
                  <a:srgbClr val="F5844C"/>
                </a:solidFill>
              </a:rPr>
              <a:t> name</a:t>
            </a:r>
            <a:r>
              <a:rPr lang="en-US" smtClean="0">
                <a:solidFill>
                  <a:srgbClr val="FF8040"/>
                </a:solidFill>
              </a:rPr>
              <a:t>=</a:t>
            </a:r>
            <a:r>
              <a:rPr lang="en-US" smtClean="0">
                <a:solidFill>
                  <a:srgbClr val="993300"/>
                </a:solidFill>
              </a:rPr>
              <a:t>"</a:t>
            </a:r>
            <a:r>
              <a:rPr lang="en-US">
                <a:solidFill>
                  <a:srgbClr val="993300"/>
                </a:solidFill>
              </a:rPr>
              <a:t>basic.ph</a:t>
            </a:r>
            <a:r>
              <a:rPr lang="en-US" smtClean="0">
                <a:solidFill>
                  <a:srgbClr val="993300"/>
                </a:solidFill>
              </a:rPr>
              <a:t>"</a:t>
            </a:r>
            <a:r>
              <a:rPr lang="en-US">
                <a:solidFill>
                  <a:srgbClr val="000096"/>
                </a:solidFill>
              </a:rPr>
              <a:t>&gt;</a:t>
            </a:r>
            <a:endParaRPr lang="en-US">
              <a:solidFill>
                <a:srgbClr val="993300"/>
              </a:solidFill>
            </a:endParaRPr>
          </a:p>
          <a:p>
            <a:r>
              <a:rPr lang="en-US" smtClean="0">
                <a:solidFill>
                  <a:schemeClr val="tx1">
                    <a:lumMod val="65000"/>
                    <a:lumOff val="35000"/>
                  </a:schemeClr>
                </a:solidFill>
              </a:rPr>
              <a:t>…</a:t>
            </a:r>
          </a:p>
        </p:txBody>
      </p:sp>
      <p:sp>
        <p:nvSpPr>
          <p:cNvPr id="9" name="Rechteck 8"/>
          <p:cNvSpPr/>
          <p:nvPr/>
        </p:nvSpPr>
        <p:spPr>
          <a:xfrm>
            <a:off x="5076056" y="3681028"/>
            <a:ext cx="3024336" cy="1332148"/>
          </a:xfrm>
          <a:prstGeom prst="rect">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solidFill>
                  <a:srgbClr val="000096"/>
                </a:solidFill>
              </a:rPr>
              <a:t>&lt;define</a:t>
            </a:r>
            <a:r>
              <a:rPr lang="en-US">
                <a:solidFill>
                  <a:srgbClr val="F5844C"/>
                </a:solidFill>
              </a:rPr>
              <a:t> </a:t>
            </a:r>
            <a:r>
              <a:rPr lang="en-US" smtClean="0">
                <a:solidFill>
                  <a:srgbClr val="F5844C"/>
                </a:solidFill>
              </a:rPr>
              <a:t>name</a:t>
            </a:r>
            <a:r>
              <a:rPr lang="en-US">
                <a:solidFill>
                  <a:srgbClr val="FF8040"/>
                </a:solidFill>
              </a:rPr>
              <a:t>=</a:t>
            </a:r>
            <a:r>
              <a:rPr lang="en-US">
                <a:solidFill>
                  <a:srgbClr val="993300"/>
                </a:solidFill>
              </a:rPr>
              <a:t>"</a:t>
            </a:r>
            <a:r>
              <a:rPr lang="en-US" smtClean="0">
                <a:solidFill>
                  <a:srgbClr val="993300"/>
                </a:solidFill>
              </a:rPr>
              <a:t>p.attributes"</a:t>
            </a:r>
            <a:r>
              <a:rPr lang="en-US" smtClean="0">
                <a:solidFill>
                  <a:srgbClr val="000096"/>
                </a:solidFill>
              </a:rPr>
              <a:t>&gt;</a:t>
            </a:r>
            <a:endParaRPr lang="en-US">
              <a:solidFill>
                <a:schemeClr val="tx1">
                  <a:lumMod val="65000"/>
                  <a:lumOff val="35000"/>
                </a:schemeClr>
              </a:solidFill>
            </a:endParaRPr>
          </a:p>
          <a:p>
            <a:r>
              <a:rPr lang="en-US" smtClean="0">
                <a:solidFill>
                  <a:schemeClr val="tx1">
                    <a:lumMod val="65000"/>
                    <a:lumOff val="35000"/>
                  </a:schemeClr>
                </a:solidFill>
              </a:rPr>
              <a:t>   </a:t>
            </a:r>
            <a:r>
              <a:rPr lang="en-US">
                <a:solidFill>
                  <a:srgbClr val="000096"/>
                </a:solidFill>
              </a:rPr>
              <a:t>&lt;ref</a:t>
            </a:r>
            <a:r>
              <a:rPr lang="en-US">
                <a:solidFill>
                  <a:srgbClr val="F5844C"/>
                </a:solidFill>
              </a:rPr>
              <a:t> name</a:t>
            </a:r>
            <a:r>
              <a:rPr lang="en-US">
                <a:solidFill>
                  <a:srgbClr val="FF8040"/>
                </a:solidFill>
              </a:rPr>
              <a:t>=</a:t>
            </a:r>
            <a:r>
              <a:rPr lang="en-US">
                <a:solidFill>
                  <a:srgbClr val="993300"/>
                </a:solidFill>
              </a:rPr>
              <a:t>"univ-atts</a:t>
            </a:r>
            <a:r>
              <a:rPr lang="en-US" smtClean="0">
                <a:solidFill>
                  <a:srgbClr val="993300"/>
                </a:solidFill>
              </a:rPr>
              <a:t>"</a:t>
            </a:r>
            <a:r>
              <a:rPr lang="en-US" smtClean="0">
                <a:solidFill>
                  <a:srgbClr val="000096"/>
                </a:solidFill>
              </a:rPr>
              <a:t>/&gt;</a:t>
            </a:r>
            <a:br>
              <a:rPr lang="en-US" smtClean="0">
                <a:solidFill>
                  <a:srgbClr val="000096"/>
                </a:solidFill>
              </a:rPr>
            </a:br>
            <a:r>
              <a:rPr lang="en-US" smtClean="0">
                <a:solidFill>
                  <a:srgbClr val="000096"/>
                </a:solidFill>
              </a:rPr>
              <a:t>    </a:t>
            </a:r>
            <a:r>
              <a:rPr lang="en-US" smtClean="0">
                <a:solidFill>
                  <a:schemeClr val="tx1">
                    <a:lumMod val="65000"/>
                    <a:lumOff val="35000"/>
                  </a:schemeClr>
                </a:solidFill>
              </a:rPr>
              <a:t>…</a:t>
            </a:r>
          </a:p>
        </p:txBody>
      </p:sp>
    </p:spTree>
    <p:extLst>
      <p:ext uri="{BB962C8B-B14F-4D97-AF65-F5344CB8AC3E}">
        <p14:creationId xmlns:p14="http://schemas.microsoft.com/office/powerpoint/2010/main" val="2426111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Document Type Shells</a:t>
            </a:r>
            <a:endParaRPr lang="en-US"/>
          </a:p>
        </p:txBody>
      </p:sp>
      <p:sp>
        <p:nvSpPr>
          <p:cNvPr id="3" name="Inhaltsplatzhalter 2"/>
          <p:cNvSpPr>
            <a:spLocks noGrp="1"/>
          </p:cNvSpPr>
          <p:nvPr>
            <p:ph idx="1"/>
          </p:nvPr>
        </p:nvSpPr>
        <p:spPr/>
        <p:txBody>
          <a:bodyPr/>
          <a:lstStyle/>
          <a:p>
            <a:pPr marL="285750" indent="-285750"/>
            <a:r>
              <a:rPr lang="en-US" smtClean="0"/>
              <a:t>XML </a:t>
            </a:r>
            <a:r>
              <a:rPr lang="en-US"/>
              <a:t>grammar </a:t>
            </a:r>
            <a:r>
              <a:rPr lang="en-US" smtClean="0"/>
              <a:t>files </a:t>
            </a:r>
            <a:r>
              <a:rPr lang="en-US"/>
              <a:t>that </a:t>
            </a:r>
            <a:r>
              <a:rPr lang="en-US" smtClean="0"/>
              <a:t>define which elements </a:t>
            </a:r>
            <a:r>
              <a:rPr lang="en-US"/>
              <a:t>and attributes </a:t>
            </a:r>
            <a:r>
              <a:rPr lang="en-US" smtClean="0"/>
              <a:t>are </a:t>
            </a:r>
            <a:r>
              <a:rPr lang="en-US"/>
              <a:t>allowed in a DITA </a:t>
            </a:r>
            <a:r>
              <a:rPr lang="en-US" smtClean="0"/>
              <a:t>topic. </a:t>
            </a:r>
          </a:p>
          <a:p>
            <a:pPr marL="285750" indent="-285750"/>
            <a:r>
              <a:rPr lang="en-US" smtClean="0"/>
              <a:t>Do not directly declare element or attribute types. </a:t>
            </a:r>
          </a:p>
          <a:p>
            <a:pPr marL="285750" indent="-285750"/>
            <a:r>
              <a:rPr lang="en-US" smtClean="0"/>
              <a:t>Integrate </a:t>
            </a:r>
            <a:r>
              <a:rPr lang="en-US"/>
              <a:t>structural modules, domain modules, and constraint modules. </a:t>
            </a:r>
            <a:endParaRPr lang="en-US" smtClean="0"/>
          </a:p>
        </p:txBody>
      </p:sp>
      <p:grpSp>
        <p:nvGrpSpPr>
          <p:cNvPr id="32" name="Gruppieren 31"/>
          <p:cNvGrpSpPr/>
          <p:nvPr/>
        </p:nvGrpSpPr>
        <p:grpSpPr>
          <a:xfrm>
            <a:off x="287524" y="3609020"/>
            <a:ext cx="1045004" cy="2412268"/>
            <a:chOff x="395536" y="3609020"/>
            <a:chExt cx="1045004" cy="2412268"/>
          </a:xfrm>
          <a:solidFill>
            <a:schemeClr val="accent2">
              <a:lumMod val="75000"/>
            </a:schemeClr>
          </a:solidFill>
        </p:grpSpPr>
        <p:sp>
          <p:nvSpPr>
            <p:cNvPr id="5" name="Abgerundetes Rechteck 4"/>
            <p:cNvSpPr/>
            <p:nvPr/>
          </p:nvSpPr>
          <p:spPr>
            <a:xfrm>
              <a:off x="395536" y="3609020"/>
              <a:ext cx="1045004" cy="612068"/>
            </a:xfrm>
            <a:prstGeom prst="roundRect">
              <a:avLst/>
            </a:prstGeom>
            <a:grpFill/>
            <a:ln>
              <a:solidFill>
                <a:srgbClr val="AC0608"/>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topic</a:t>
              </a:r>
            </a:p>
          </p:txBody>
        </p:sp>
        <p:sp>
          <p:nvSpPr>
            <p:cNvPr id="10" name="Abgerundetes Rechteck 9"/>
            <p:cNvSpPr/>
            <p:nvPr/>
          </p:nvSpPr>
          <p:spPr>
            <a:xfrm>
              <a:off x="395536" y="4509120"/>
              <a:ext cx="1045004" cy="612068"/>
            </a:xfrm>
            <a:prstGeom prst="roundRect">
              <a:avLst/>
            </a:prstGeom>
            <a:grpFill/>
            <a:ln>
              <a:solidFill>
                <a:srgbClr val="AC0608"/>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glossentry</a:t>
              </a:r>
            </a:p>
          </p:txBody>
        </p:sp>
        <p:sp>
          <p:nvSpPr>
            <p:cNvPr id="15" name="Abgerundetes Rechteck 14"/>
            <p:cNvSpPr/>
            <p:nvPr/>
          </p:nvSpPr>
          <p:spPr>
            <a:xfrm>
              <a:off x="395536" y="5409220"/>
              <a:ext cx="1045004" cy="612068"/>
            </a:xfrm>
            <a:prstGeom prst="roundRect">
              <a:avLst/>
            </a:prstGeom>
            <a:grpFill/>
            <a:ln>
              <a:solidFill>
                <a:srgbClr val="AC0608"/>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glossgroup</a:t>
              </a:r>
            </a:p>
          </p:txBody>
        </p:sp>
      </p:grpSp>
      <p:grpSp>
        <p:nvGrpSpPr>
          <p:cNvPr id="31" name="Gruppieren 30"/>
          <p:cNvGrpSpPr/>
          <p:nvPr/>
        </p:nvGrpSpPr>
        <p:grpSpPr>
          <a:xfrm>
            <a:off x="1553517" y="3609020"/>
            <a:ext cx="1045004" cy="2412268"/>
            <a:chOff x="1667493" y="3609020"/>
            <a:chExt cx="1045004" cy="2412268"/>
          </a:xfrm>
          <a:solidFill>
            <a:schemeClr val="accent2">
              <a:lumMod val="75000"/>
            </a:schemeClr>
          </a:solidFill>
        </p:grpSpPr>
        <p:sp>
          <p:nvSpPr>
            <p:cNvPr id="6" name="Abgerundetes Rechteck 5"/>
            <p:cNvSpPr/>
            <p:nvPr/>
          </p:nvSpPr>
          <p:spPr>
            <a:xfrm>
              <a:off x="1667493" y="3609020"/>
              <a:ext cx="1045004" cy="612068"/>
            </a:xfrm>
            <a:prstGeom prst="roundRect">
              <a:avLst/>
            </a:prstGeom>
            <a:grp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general task</a:t>
              </a:r>
            </a:p>
          </p:txBody>
        </p:sp>
        <p:sp>
          <p:nvSpPr>
            <p:cNvPr id="11" name="Abgerundetes Rechteck 10"/>
            <p:cNvSpPr/>
            <p:nvPr/>
          </p:nvSpPr>
          <p:spPr>
            <a:xfrm>
              <a:off x="1667493" y="4509120"/>
              <a:ext cx="1045004" cy="612068"/>
            </a:xfrm>
            <a:prstGeom prst="roundRect">
              <a:avLst/>
            </a:prstGeom>
            <a:grp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strict </a:t>
              </a:r>
              <a:br>
                <a:rPr lang="en-US" sz="1400" b="1" smtClean="0">
                  <a:solidFill>
                    <a:schemeClr val="bg1">
                      <a:lumMod val="85000"/>
                    </a:schemeClr>
                  </a:solidFill>
                </a:rPr>
              </a:br>
              <a:r>
                <a:rPr lang="en-US" sz="1400" b="1" smtClean="0">
                  <a:solidFill>
                    <a:schemeClr val="bg1">
                      <a:lumMod val="85000"/>
                    </a:schemeClr>
                  </a:solidFill>
                </a:rPr>
                <a:t>task</a:t>
              </a:r>
            </a:p>
          </p:txBody>
        </p:sp>
        <p:sp>
          <p:nvSpPr>
            <p:cNvPr id="16" name="Abgerundetes Rechteck 15"/>
            <p:cNvSpPr/>
            <p:nvPr/>
          </p:nvSpPr>
          <p:spPr>
            <a:xfrm>
              <a:off x="1667493" y="5409220"/>
              <a:ext cx="1045004" cy="612068"/>
            </a:xfrm>
            <a:prstGeom prst="roundRect">
              <a:avLst/>
            </a:prstGeom>
            <a:grp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machinery task</a:t>
              </a:r>
            </a:p>
          </p:txBody>
        </p:sp>
      </p:grpSp>
      <p:sp>
        <p:nvSpPr>
          <p:cNvPr id="7" name="Abgerundetes Rechteck 6"/>
          <p:cNvSpPr/>
          <p:nvPr/>
        </p:nvSpPr>
        <p:spPr>
          <a:xfrm>
            <a:off x="2819510" y="3609020"/>
            <a:ext cx="1045004" cy="612068"/>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concept</a:t>
            </a:r>
          </a:p>
        </p:txBody>
      </p:sp>
      <p:sp>
        <p:nvSpPr>
          <p:cNvPr id="12" name="Abgerundetes Rechteck 11"/>
          <p:cNvSpPr/>
          <p:nvPr/>
        </p:nvSpPr>
        <p:spPr>
          <a:xfrm>
            <a:off x="2819510" y="5409220"/>
            <a:ext cx="1045004" cy="612068"/>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trouble-</a:t>
            </a:r>
            <a:br>
              <a:rPr lang="en-US" sz="1400" b="1" smtClean="0">
                <a:solidFill>
                  <a:schemeClr val="bg1">
                    <a:lumMod val="85000"/>
                  </a:schemeClr>
                </a:solidFill>
              </a:rPr>
            </a:br>
            <a:r>
              <a:rPr lang="en-US" sz="1400" b="1" smtClean="0">
                <a:solidFill>
                  <a:schemeClr val="bg1">
                    <a:lumMod val="85000"/>
                  </a:schemeClr>
                </a:solidFill>
              </a:rPr>
              <a:t>shooting</a:t>
            </a:r>
          </a:p>
        </p:txBody>
      </p:sp>
      <p:sp>
        <p:nvSpPr>
          <p:cNvPr id="8" name="Abgerundetes Rechteck 7"/>
          <p:cNvSpPr/>
          <p:nvPr/>
        </p:nvSpPr>
        <p:spPr>
          <a:xfrm>
            <a:off x="2865261" y="4509120"/>
            <a:ext cx="1009217" cy="612068"/>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reference</a:t>
            </a:r>
          </a:p>
        </p:txBody>
      </p:sp>
      <p:sp>
        <p:nvSpPr>
          <p:cNvPr id="9" name="Abgerundetes Rechteck 8"/>
          <p:cNvSpPr/>
          <p:nvPr/>
        </p:nvSpPr>
        <p:spPr>
          <a:xfrm>
            <a:off x="4085503" y="4509120"/>
            <a:ext cx="1045004" cy="612068"/>
          </a:xfrm>
          <a:prstGeom prst="roundRect">
            <a:avLst/>
          </a:prstGeom>
          <a:solidFill>
            <a:schemeClr val="tx1">
              <a:lumMod val="95000"/>
              <a:lumOff val="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bookmap</a:t>
            </a:r>
          </a:p>
        </p:txBody>
      </p:sp>
      <p:sp>
        <p:nvSpPr>
          <p:cNvPr id="13" name="Abgerundetes Rechteck 12"/>
          <p:cNvSpPr/>
          <p:nvPr/>
        </p:nvSpPr>
        <p:spPr>
          <a:xfrm>
            <a:off x="5351496" y="5409220"/>
            <a:ext cx="1045004" cy="612068"/>
          </a:xfrm>
          <a:prstGeom prst="roundRect">
            <a:avLst/>
          </a:prstGeom>
          <a:solidFill>
            <a:schemeClr val="tx1">
              <a:lumMod val="95000"/>
              <a:lumOff val="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classify map</a:t>
            </a:r>
          </a:p>
        </p:txBody>
      </p:sp>
      <p:sp>
        <p:nvSpPr>
          <p:cNvPr id="14" name="Abgerundetes Rechteck 13"/>
          <p:cNvSpPr/>
          <p:nvPr/>
        </p:nvSpPr>
        <p:spPr>
          <a:xfrm>
            <a:off x="4085503" y="5409220"/>
            <a:ext cx="1045004" cy="612068"/>
          </a:xfrm>
          <a:prstGeom prst="roundRect">
            <a:avLst/>
          </a:prstGeom>
          <a:solidFill>
            <a:schemeClr val="tx1">
              <a:lumMod val="95000"/>
              <a:lumOff val="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smtClean="0">
                <a:solidFill>
                  <a:schemeClr val="bg1">
                    <a:lumMod val="85000"/>
                  </a:schemeClr>
                </a:solidFill>
              </a:rPr>
              <a:t>subject scheme map</a:t>
            </a:r>
          </a:p>
        </p:txBody>
      </p:sp>
      <p:sp>
        <p:nvSpPr>
          <p:cNvPr id="19" name="Abgerundetes Rechteck 18"/>
          <p:cNvSpPr/>
          <p:nvPr/>
        </p:nvSpPr>
        <p:spPr>
          <a:xfrm>
            <a:off x="4085503" y="3626728"/>
            <a:ext cx="1045004" cy="612068"/>
          </a:xfrm>
          <a:prstGeom prst="roundRect">
            <a:avLst/>
          </a:prstGeom>
          <a:solidFill>
            <a:schemeClr val="tx1">
              <a:lumMod val="95000"/>
              <a:lumOff val="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map</a:t>
            </a:r>
          </a:p>
        </p:txBody>
      </p:sp>
      <p:grpSp>
        <p:nvGrpSpPr>
          <p:cNvPr id="27" name="Gruppieren 26"/>
          <p:cNvGrpSpPr/>
          <p:nvPr/>
        </p:nvGrpSpPr>
        <p:grpSpPr>
          <a:xfrm>
            <a:off x="6617489" y="3609020"/>
            <a:ext cx="1045004" cy="2412268"/>
            <a:chOff x="6719534" y="3609020"/>
            <a:chExt cx="1045004" cy="2412268"/>
          </a:xfrm>
          <a:solidFill>
            <a:srgbClr val="FFFF81"/>
          </a:solidFill>
        </p:grpSpPr>
        <p:sp>
          <p:nvSpPr>
            <p:cNvPr id="20" name="Abgerundetes Rechteck 19"/>
            <p:cNvSpPr/>
            <p:nvPr/>
          </p:nvSpPr>
          <p:spPr>
            <a:xfrm>
              <a:off x="6719534" y="5409220"/>
              <a:ext cx="1045004" cy="612068"/>
            </a:xfrm>
            <a:prstGeom prst="roundRect">
              <a:avLst/>
            </a:prstGeom>
            <a:grpFill/>
            <a:ln>
              <a:solidFill>
                <a:srgbClr val="CEDE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a:solidFill>
                    <a:schemeClr val="tx1">
                      <a:lumMod val="65000"/>
                      <a:lumOff val="35000"/>
                    </a:schemeClr>
                  </a:solidFill>
                </a:rPr>
                <a:t>learning </a:t>
              </a:r>
              <a:r>
                <a:rPr lang="en-US" sz="1400" b="1" smtClean="0">
                  <a:solidFill>
                    <a:schemeClr val="tx1">
                      <a:lumMod val="65000"/>
                      <a:lumOff val="35000"/>
                    </a:schemeClr>
                  </a:solidFill>
                </a:rPr>
                <a:t>content</a:t>
              </a:r>
              <a:endParaRPr lang="en-US" sz="1400" b="1">
                <a:solidFill>
                  <a:schemeClr val="tx1">
                    <a:lumMod val="65000"/>
                    <a:lumOff val="35000"/>
                  </a:schemeClr>
                </a:solidFill>
              </a:endParaRPr>
            </a:p>
          </p:txBody>
        </p:sp>
        <p:sp>
          <p:nvSpPr>
            <p:cNvPr id="21" name="Abgerundetes Rechteck 20"/>
            <p:cNvSpPr/>
            <p:nvPr/>
          </p:nvSpPr>
          <p:spPr>
            <a:xfrm>
              <a:off x="6719534" y="4509120"/>
              <a:ext cx="1045004" cy="612068"/>
            </a:xfrm>
            <a:prstGeom prst="roundRect">
              <a:avLst/>
            </a:prstGeom>
            <a:grpFill/>
            <a:ln>
              <a:solidFill>
                <a:srgbClr val="CEDE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a:solidFill>
                    <a:schemeClr val="tx1">
                      <a:lumMod val="65000"/>
                      <a:lumOff val="35000"/>
                    </a:schemeClr>
                  </a:solidFill>
                </a:rPr>
                <a:t>learning </a:t>
              </a:r>
              <a:r>
                <a:rPr lang="en-US" sz="1400" b="1" smtClean="0">
                  <a:solidFill>
                    <a:schemeClr val="tx1">
                      <a:lumMod val="65000"/>
                      <a:lumOff val="35000"/>
                    </a:schemeClr>
                  </a:solidFill>
                </a:rPr>
                <a:t>plan</a:t>
              </a:r>
              <a:endParaRPr lang="en-US" sz="1400" b="1">
                <a:solidFill>
                  <a:schemeClr val="tx1">
                    <a:lumMod val="65000"/>
                    <a:lumOff val="35000"/>
                  </a:schemeClr>
                </a:solidFill>
              </a:endParaRPr>
            </a:p>
          </p:txBody>
        </p:sp>
        <p:sp>
          <p:nvSpPr>
            <p:cNvPr id="22" name="Abgerundetes Rechteck 21"/>
            <p:cNvSpPr/>
            <p:nvPr/>
          </p:nvSpPr>
          <p:spPr>
            <a:xfrm>
              <a:off x="6719534" y="3609020"/>
              <a:ext cx="1045004" cy="612068"/>
            </a:xfrm>
            <a:prstGeom prst="roundRect">
              <a:avLst/>
            </a:prstGeom>
            <a:grpFill/>
            <a:ln>
              <a:solidFill>
                <a:srgbClr val="CEDE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a:solidFill>
                    <a:schemeClr val="tx1">
                      <a:lumMod val="65000"/>
                      <a:lumOff val="35000"/>
                    </a:schemeClr>
                  </a:solidFill>
                </a:rPr>
                <a:t>l</a:t>
              </a:r>
              <a:r>
                <a:rPr lang="en-US" sz="1400" b="1" smtClean="0">
                  <a:solidFill>
                    <a:schemeClr val="tx1">
                      <a:lumMod val="65000"/>
                      <a:lumOff val="35000"/>
                    </a:schemeClr>
                  </a:solidFill>
                </a:rPr>
                <a:t>earning map</a:t>
              </a:r>
            </a:p>
          </p:txBody>
        </p:sp>
      </p:grpSp>
      <p:grpSp>
        <p:nvGrpSpPr>
          <p:cNvPr id="34" name="Gruppieren 33"/>
          <p:cNvGrpSpPr/>
          <p:nvPr/>
        </p:nvGrpSpPr>
        <p:grpSpPr>
          <a:xfrm>
            <a:off x="7883480" y="3609020"/>
            <a:ext cx="1045004" cy="2412268"/>
            <a:chOff x="7883480" y="3609020"/>
            <a:chExt cx="1045004" cy="2412268"/>
          </a:xfrm>
          <a:solidFill>
            <a:srgbClr val="FFFF81"/>
          </a:solidFill>
        </p:grpSpPr>
        <p:sp>
          <p:nvSpPr>
            <p:cNvPr id="23" name="Abgerundetes Rechteck 22"/>
            <p:cNvSpPr/>
            <p:nvPr/>
          </p:nvSpPr>
          <p:spPr>
            <a:xfrm>
              <a:off x="7883480" y="3609020"/>
              <a:ext cx="1009217" cy="612068"/>
            </a:xfrm>
            <a:prstGeom prst="roundRect">
              <a:avLst/>
            </a:prstGeom>
            <a:grpFill/>
            <a:ln>
              <a:solidFill>
                <a:srgbClr val="CEDE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a:solidFill>
                    <a:schemeClr val="tx1">
                      <a:lumMod val="65000"/>
                      <a:lumOff val="35000"/>
                    </a:schemeClr>
                  </a:solidFill>
                </a:rPr>
                <a:t>learning </a:t>
              </a:r>
              <a:r>
                <a:rPr lang="en-US" sz="1400" b="1" smtClean="0">
                  <a:solidFill>
                    <a:schemeClr val="tx1">
                      <a:lumMod val="65000"/>
                      <a:lumOff val="35000"/>
                    </a:schemeClr>
                  </a:solidFill>
                </a:rPr>
                <a:t>overview</a:t>
              </a:r>
              <a:endParaRPr lang="en-US" sz="1400" b="1">
                <a:solidFill>
                  <a:schemeClr val="tx1">
                    <a:lumMod val="65000"/>
                    <a:lumOff val="35000"/>
                  </a:schemeClr>
                </a:solidFill>
              </a:endParaRPr>
            </a:p>
          </p:txBody>
        </p:sp>
        <p:sp>
          <p:nvSpPr>
            <p:cNvPr id="24" name="Abgerundetes Rechteck 23"/>
            <p:cNvSpPr/>
            <p:nvPr/>
          </p:nvSpPr>
          <p:spPr>
            <a:xfrm>
              <a:off x="7883480" y="4509120"/>
              <a:ext cx="1045004" cy="612068"/>
            </a:xfrm>
            <a:prstGeom prst="roundRect">
              <a:avLst/>
            </a:prstGeom>
            <a:grpFill/>
            <a:ln>
              <a:solidFill>
                <a:srgbClr val="CEDE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a:solidFill>
                    <a:schemeClr val="tx1">
                      <a:lumMod val="65000"/>
                      <a:lumOff val="35000"/>
                    </a:schemeClr>
                  </a:solidFill>
                </a:rPr>
                <a:t>learning </a:t>
              </a:r>
              <a:r>
                <a:rPr lang="en-US" sz="1200" b="1" smtClean="0">
                  <a:solidFill>
                    <a:schemeClr val="tx1">
                      <a:lumMod val="65000"/>
                      <a:lumOff val="35000"/>
                    </a:schemeClr>
                  </a:solidFill>
                </a:rPr>
                <a:t>assessment</a:t>
              </a:r>
            </a:p>
          </p:txBody>
        </p:sp>
        <p:sp>
          <p:nvSpPr>
            <p:cNvPr id="33" name="Abgerundetes Rechteck 32"/>
            <p:cNvSpPr/>
            <p:nvPr/>
          </p:nvSpPr>
          <p:spPr>
            <a:xfrm>
              <a:off x="7883480" y="5409220"/>
              <a:ext cx="1045004" cy="612068"/>
            </a:xfrm>
            <a:prstGeom prst="roundRect">
              <a:avLst/>
            </a:prstGeom>
            <a:grpFill/>
            <a:ln>
              <a:solidFill>
                <a:srgbClr val="CEDE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tx1">
                      <a:lumMod val="65000"/>
                      <a:lumOff val="35000"/>
                    </a:schemeClr>
                  </a:solidFill>
                </a:rPr>
                <a:t>learning summary</a:t>
              </a:r>
              <a:endParaRPr lang="en-US" sz="1400" b="1">
                <a:solidFill>
                  <a:schemeClr val="tx1">
                    <a:lumMod val="65000"/>
                    <a:lumOff val="35000"/>
                  </a:schemeClr>
                </a:solidFill>
              </a:endParaRPr>
            </a:p>
          </p:txBody>
        </p:sp>
      </p:grpSp>
    </p:spTree>
    <p:extLst>
      <p:ext uri="{BB962C8B-B14F-4D97-AF65-F5344CB8AC3E}">
        <p14:creationId xmlns:p14="http://schemas.microsoft.com/office/powerpoint/2010/main" val="2927949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Document Type Shells</a:t>
            </a:r>
            <a:endParaRPr lang="en-US"/>
          </a:p>
        </p:txBody>
      </p:sp>
      <p:sp>
        <p:nvSpPr>
          <p:cNvPr id="3" name="Inhaltsplatzhalter 2"/>
          <p:cNvSpPr>
            <a:spLocks noGrp="1"/>
          </p:cNvSpPr>
          <p:nvPr>
            <p:ph idx="1"/>
          </p:nvPr>
        </p:nvSpPr>
        <p:spPr/>
        <p:txBody>
          <a:bodyPr/>
          <a:lstStyle/>
          <a:p>
            <a:pPr marL="285750" indent="-285750"/>
            <a:r>
              <a:rPr lang="en-US" smtClean="0"/>
              <a:t>XML </a:t>
            </a:r>
            <a:r>
              <a:rPr lang="en-US"/>
              <a:t>grammar </a:t>
            </a:r>
            <a:r>
              <a:rPr lang="en-US" smtClean="0"/>
              <a:t>files </a:t>
            </a:r>
            <a:r>
              <a:rPr lang="en-US"/>
              <a:t>that </a:t>
            </a:r>
            <a:r>
              <a:rPr lang="en-US" smtClean="0"/>
              <a:t>define which elements </a:t>
            </a:r>
            <a:r>
              <a:rPr lang="en-US"/>
              <a:t>and attributes </a:t>
            </a:r>
            <a:r>
              <a:rPr lang="en-US" smtClean="0"/>
              <a:t>are </a:t>
            </a:r>
            <a:r>
              <a:rPr lang="en-US"/>
              <a:t>allowed in a DITA </a:t>
            </a:r>
            <a:r>
              <a:rPr lang="en-US" smtClean="0"/>
              <a:t>topic. </a:t>
            </a:r>
          </a:p>
          <a:p>
            <a:pPr marL="285750" indent="-285750"/>
            <a:r>
              <a:rPr lang="en-US" smtClean="0"/>
              <a:t>Do not directly declare element or attribute types. </a:t>
            </a:r>
          </a:p>
          <a:p>
            <a:pPr marL="285750" indent="-285750"/>
            <a:r>
              <a:rPr lang="en-US" smtClean="0"/>
              <a:t>Integrate </a:t>
            </a:r>
            <a:r>
              <a:rPr lang="en-US"/>
              <a:t>structural modules, domain modules, and constraint modules. </a:t>
            </a:r>
            <a:endParaRPr lang="en-US" smtClean="0"/>
          </a:p>
        </p:txBody>
      </p:sp>
      <p:grpSp>
        <p:nvGrpSpPr>
          <p:cNvPr id="18" name="Gruppieren 17"/>
          <p:cNvGrpSpPr/>
          <p:nvPr/>
        </p:nvGrpSpPr>
        <p:grpSpPr>
          <a:xfrm>
            <a:off x="4643474" y="4527122"/>
            <a:ext cx="1045004" cy="1512168"/>
            <a:chOff x="4377133" y="4527122"/>
            <a:chExt cx="1045004" cy="1512168"/>
          </a:xfrm>
        </p:grpSpPr>
        <p:sp>
          <p:nvSpPr>
            <p:cNvPr id="10" name="Abgerundetes Rechteck 9"/>
            <p:cNvSpPr/>
            <p:nvPr/>
          </p:nvSpPr>
          <p:spPr>
            <a:xfrm>
              <a:off x="4377133" y="4527122"/>
              <a:ext cx="1045004" cy="612068"/>
            </a:xfrm>
            <a:prstGeom prst="roundRect">
              <a:avLst/>
            </a:prstGeom>
            <a:solidFill>
              <a:schemeClr val="accent2">
                <a:lumMod val="75000"/>
              </a:schemeClr>
            </a:solidFill>
            <a:ln>
              <a:solidFill>
                <a:srgbClr val="AC0608"/>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glossentry</a:t>
              </a:r>
            </a:p>
          </p:txBody>
        </p:sp>
        <p:sp>
          <p:nvSpPr>
            <p:cNvPr id="15" name="Abgerundetes Rechteck 14"/>
            <p:cNvSpPr/>
            <p:nvPr/>
          </p:nvSpPr>
          <p:spPr>
            <a:xfrm>
              <a:off x="4377133" y="5427222"/>
              <a:ext cx="1045004" cy="612068"/>
            </a:xfrm>
            <a:prstGeom prst="roundRect">
              <a:avLst/>
            </a:prstGeom>
            <a:solidFill>
              <a:schemeClr val="accent2">
                <a:lumMod val="75000"/>
              </a:schemeClr>
            </a:solidFill>
            <a:ln>
              <a:solidFill>
                <a:srgbClr val="AC0608"/>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glossgroup</a:t>
              </a:r>
            </a:p>
          </p:txBody>
        </p:sp>
      </p:grpSp>
      <p:grpSp>
        <p:nvGrpSpPr>
          <p:cNvPr id="28" name="Gruppieren 27"/>
          <p:cNvGrpSpPr/>
          <p:nvPr/>
        </p:nvGrpSpPr>
        <p:grpSpPr>
          <a:xfrm>
            <a:off x="539552" y="3609020"/>
            <a:ext cx="1045004" cy="2430270"/>
            <a:chOff x="287524" y="3609020"/>
            <a:chExt cx="1045004" cy="2430270"/>
          </a:xfrm>
        </p:grpSpPr>
        <p:sp>
          <p:nvSpPr>
            <p:cNvPr id="5" name="Abgerundetes Rechteck 4"/>
            <p:cNvSpPr/>
            <p:nvPr/>
          </p:nvSpPr>
          <p:spPr>
            <a:xfrm>
              <a:off x="287524" y="3609020"/>
              <a:ext cx="1045004" cy="612068"/>
            </a:xfrm>
            <a:prstGeom prst="roundRect">
              <a:avLst/>
            </a:prstGeom>
            <a:solidFill>
              <a:schemeClr val="accent2">
                <a:lumMod val="75000"/>
              </a:schemeClr>
            </a:solidFill>
            <a:ln>
              <a:solidFill>
                <a:srgbClr val="AC0608"/>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topic</a:t>
              </a:r>
            </a:p>
          </p:txBody>
        </p:sp>
        <p:sp>
          <p:nvSpPr>
            <p:cNvPr id="6" name="Abgerundetes Rechteck 5"/>
            <p:cNvSpPr/>
            <p:nvPr/>
          </p:nvSpPr>
          <p:spPr>
            <a:xfrm>
              <a:off x="287524" y="4527122"/>
              <a:ext cx="1045004" cy="612068"/>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general task</a:t>
              </a:r>
            </a:p>
          </p:txBody>
        </p:sp>
        <p:sp>
          <p:nvSpPr>
            <p:cNvPr id="7" name="Abgerundetes Rechteck 6"/>
            <p:cNvSpPr/>
            <p:nvPr/>
          </p:nvSpPr>
          <p:spPr>
            <a:xfrm>
              <a:off x="287524" y="5427222"/>
              <a:ext cx="1045004" cy="612068"/>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concept</a:t>
              </a:r>
            </a:p>
          </p:txBody>
        </p:sp>
      </p:grpSp>
      <p:grpSp>
        <p:nvGrpSpPr>
          <p:cNvPr id="25" name="Gruppieren 24"/>
          <p:cNvGrpSpPr/>
          <p:nvPr/>
        </p:nvGrpSpPr>
        <p:grpSpPr>
          <a:xfrm>
            <a:off x="3275500" y="4527122"/>
            <a:ext cx="1045004" cy="1512168"/>
            <a:chOff x="3002001" y="4527122"/>
            <a:chExt cx="1045004" cy="1512168"/>
          </a:xfrm>
        </p:grpSpPr>
        <p:sp>
          <p:nvSpPr>
            <p:cNvPr id="16" name="Abgerundetes Rechteck 15"/>
            <p:cNvSpPr/>
            <p:nvPr/>
          </p:nvSpPr>
          <p:spPr>
            <a:xfrm>
              <a:off x="3002001" y="4527122"/>
              <a:ext cx="1045004" cy="612068"/>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machinery task</a:t>
              </a:r>
            </a:p>
          </p:txBody>
        </p:sp>
        <p:sp>
          <p:nvSpPr>
            <p:cNvPr id="12" name="Abgerundetes Rechteck 11"/>
            <p:cNvSpPr/>
            <p:nvPr/>
          </p:nvSpPr>
          <p:spPr>
            <a:xfrm>
              <a:off x="3002001" y="5427222"/>
              <a:ext cx="1045004" cy="612068"/>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trouble-</a:t>
              </a:r>
              <a:br>
                <a:rPr lang="en-US" sz="1400" b="1" smtClean="0">
                  <a:solidFill>
                    <a:schemeClr val="bg1">
                      <a:lumMod val="85000"/>
                    </a:schemeClr>
                  </a:solidFill>
                </a:rPr>
              </a:br>
              <a:r>
                <a:rPr lang="en-US" sz="1400" b="1" smtClean="0">
                  <a:solidFill>
                    <a:schemeClr val="bg1">
                      <a:lumMod val="85000"/>
                    </a:schemeClr>
                  </a:solidFill>
                </a:rPr>
                <a:t>shooting</a:t>
              </a:r>
            </a:p>
          </p:txBody>
        </p:sp>
      </p:grpSp>
      <p:grpSp>
        <p:nvGrpSpPr>
          <p:cNvPr id="26" name="Gruppieren 25"/>
          <p:cNvGrpSpPr/>
          <p:nvPr/>
        </p:nvGrpSpPr>
        <p:grpSpPr>
          <a:xfrm>
            <a:off x="1907526" y="4527122"/>
            <a:ext cx="1045004" cy="1512168"/>
            <a:chOff x="1655498" y="4527122"/>
            <a:chExt cx="1045004" cy="1512168"/>
          </a:xfrm>
        </p:grpSpPr>
        <p:sp>
          <p:nvSpPr>
            <p:cNvPr id="11" name="Abgerundetes Rechteck 10"/>
            <p:cNvSpPr/>
            <p:nvPr/>
          </p:nvSpPr>
          <p:spPr>
            <a:xfrm>
              <a:off x="1655498" y="4527122"/>
              <a:ext cx="1045004" cy="612068"/>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strict </a:t>
              </a:r>
              <a:br>
                <a:rPr lang="en-US" sz="1400" b="1" smtClean="0">
                  <a:solidFill>
                    <a:schemeClr val="bg1">
                      <a:lumMod val="85000"/>
                    </a:schemeClr>
                  </a:solidFill>
                </a:rPr>
              </a:br>
              <a:r>
                <a:rPr lang="en-US" sz="1400" b="1" smtClean="0">
                  <a:solidFill>
                    <a:schemeClr val="bg1">
                      <a:lumMod val="85000"/>
                    </a:schemeClr>
                  </a:solidFill>
                </a:rPr>
                <a:t>task</a:t>
              </a:r>
            </a:p>
          </p:txBody>
        </p:sp>
        <p:sp>
          <p:nvSpPr>
            <p:cNvPr id="8" name="Abgerundetes Rechteck 7"/>
            <p:cNvSpPr/>
            <p:nvPr/>
          </p:nvSpPr>
          <p:spPr>
            <a:xfrm>
              <a:off x="1655498" y="5427222"/>
              <a:ext cx="1045004" cy="612068"/>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reference</a:t>
              </a:r>
            </a:p>
          </p:txBody>
        </p:sp>
      </p:grpSp>
      <p:grpSp>
        <p:nvGrpSpPr>
          <p:cNvPr id="4" name="Gruppieren 3"/>
          <p:cNvGrpSpPr/>
          <p:nvPr/>
        </p:nvGrpSpPr>
        <p:grpSpPr>
          <a:xfrm>
            <a:off x="7379424" y="4527122"/>
            <a:ext cx="1045004" cy="1512168"/>
            <a:chOff x="7127396" y="4527122"/>
            <a:chExt cx="1045004" cy="1512168"/>
          </a:xfrm>
        </p:grpSpPr>
        <p:sp>
          <p:nvSpPr>
            <p:cNvPr id="9" name="Abgerundetes Rechteck 8"/>
            <p:cNvSpPr/>
            <p:nvPr/>
          </p:nvSpPr>
          <p:spPr>
            <a:xfrm>
              <a:off x="7127396" y="4527122"/>
              <a:ext cx="1045004" cy="612068"/>
            </a:xfrm>
            <a:prstGeom prst="roundRect">
              <a:avLst/>
            </a:prstGeom>
            <a:solidFill>
              <a:schemeClr val="tx1">
                <a:lumMod val="95000"/>
                <a:lumOff val="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bookmap</a:t>
              </a:r>
            </a:p>
          </p:txBody>
        </p:sp>
        <p:sp>
          <p:nvSpPr>
            <p:cNvPr id="13" name="Abgerundetes Rechteck 12"/>
            <p:cNvSpPr/>
            <p:nvPr/>
          </p:nvSpPr>
          <p:spPr>
            <a:xfrm>
              <a:off x="7127396" y="5427222"/>
              <a:ext cx="1045004" cy="612068"/>
            </a:xfrm>
            <a:prstGeom prst="roundRect">
              <a:avLst/>
            </a:prstGeom>
            <a:solidFill>
              <a:schemeClr val="tx1">
                <a:lumMod val="95000"/>
                <a:lumOff val="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classify map</a:t>
              </a:r>
            </a:p>
          </p:txBody>
        </p:sp>
      </p:grpSp>
      <p:grpSp>
        <p:nvGrpSpPr>
          <p:cNvPr id="17" name="Gruppieren 16"/>
          <p:cNvGrpSpPr/>
          <p:nvPr/>
        </p:nvGrpSpPr>
        <p:grpSpPr>
          <a:xfrm>
            <a:off x="6011448" y="4527122"/>
            <a:ext cx="1045004" cy="1512168"/>
            <a:chOff x="5752265" y="4527122"/>
            <a:chExt cx="1045004" cy="1512168"/>
          </a:xfrm>
        </p:grpSpPr>
        <p:sp>
          <p:nvSpPr>
            <p:cNvPr id="14" name="Abgerundetes Rechteck 13"/>
            <p:cNvSpPr/>
            <p:nvPr/>
          </p:nvSpPr>
          <p:spPr>
            <a:xfrm>
              <a:off x="5752265" y="5427222"/>
              <a:ext cx="1045004" cy="612068"/>
            </a:xfrm>
            <a:prstGeom prst="roundRect">
              <a:avLst/>
            </a:prstGeom>
            <a:solidFill>
              <a:schemeClr val="tx1">
                <a:lumMod val="95000"/>
                <a:lumOff val="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smtClean="0">
                  <a:solidFill>
                    <a:schemeClr val="bg1">
                      <a:lumMod val="85000"/>
                    </a:schemeClr>
                  </a:solidFill>
                </a:rPr>
                <a:t>subject scheme map</a:t>
              </a:r>
            </a:p>
          </p:txBody>
        </p:sp>
        <p:sp>
          <p:nvSpPr>
            <p:cNvPr id="19" name="Abgerundetes Rechteck 18"/>
            <p:cNvSpPr/>
            <p:nvPr/>
          </p:nvSpPr>
          <p:spPr>
            <a:xfrm>
              <a:off x="5752265" y="4527122"/>
              <a:ext cx="1045004" cy="612068"/>
            </a:xfrm>
            <a:prstGeom prst="roundRect">
              <a:avLst/>
            </a:prstGeom>
            <a:solidFill>
              <a:schemeClr val="tx1">
                <a:lumMod val="95000"/>
                <a:lumOff val="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map</a:t>
              </a:r>
            </a:p>
          </p:txBody>
        </p:sp>
      </p:grpSp>
    </p:spTree>
    <p:extLst>
      <p:ext uri="{BB962C8B-B14F-4D97-AF65-F5344CB8AC3E}">
        <p14:creationId xmlns:p14="http://schemas.microsoft.com/office/powerpoint/2010/main" val="31012207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Structural Modules and Common Elements</a:t>
            </a:r>
            <a:endParaRPr lang="en-US"/>
          </a:p>
        </p:txBody>
      </p:sp>
      <p:sp>
        <p:nvSpPr>
          <p:cNvPr id="3" name="Inhaltsplatzhalter 2"/>
          <p:cNvSpPr>
            <a:spLocks noGrp="1"/>
          </p:cNvSpPr>
          <p:nvPr>
            <p:ph idx="1"/>
          </p:nvPr>
        </p:nvSpPr>
        <p:spPr/>
        <p:txBody>
          <a:bodyPr/>
          <a:lstStyle/>
          <a:p>
            <a:pPr marL="285750" indent="-285750" defTabSz="914400" eaLnBrk="0" fontAlgn="base" hangingPunct="0">
              <a:lnSpc>
                <a:spcPct val="100000"/>
              </a:lnSpc>
              <a:spcBef>
                <a:spcPct val="30000"/>
              </a:spcBef>
              <a:spcAft>
                <a:spcPct val="0"/>
              </a:spcAft>
              <a:defRPr/>
            </a:pPr>
            <a:r>
              <a:rPr lang="en-US" smtClean="0"/>
              <a:t>Structural modules define map or </a:t>
            </a:r>
            <a:r>
              <a:rPr lang="en-US"/>
              <a:t>topic </a:t>
            </a:r>
            <a:r>
              <a:rPr lang="en-US" smtClean="0"/>
              <a:t>types. </a:t>
            </a:r>
          </a:p>
          <a:p>
            <a:pPr marL="285750" indent="-285750" defTabSz="914400" eaLnBrk="0" fontAlgn="base" hangingPunct="0">
              <a:lnSpc>
                <a:spcPct val="100000"/>
              </a:lnSpc>
              <a:spcBef>
                <a:spcPct val="30000"/>
              </a:spcBef>
              <a:spcAft>
                <a:spcPct val="0"/>
              </a:spcAft>
              <a:defRPr/>
            </a:pPr>
            <a:r>
              <a:rPr lang="en-US" smtClean="0"/>
              <a:t>Contain actual topic or map content.</a:t>
            </a:r>
          </a:p>
          <a:p>
            <a:pPr marL="285750" indent="-285750" defTabSz="914400" eaLnBrk="0" fontAlgn="base" hangingPunct="0">
              <a:lnSpc>
                <a:spcPct val="100000"/>
              </a:lnSpc>
              <a:spcBef>
                <a:spcPct val="30000"/>
              </a:spcBef>
              <a:spcAft>
                <a:spcPct val="0"/>
              </a:spcAft>
              <a:defRPr/>
            </a:pPr>
            <a:r>
              <a:rPr lang="en-US" smtClean="0"/>
              <a:t>Common elements, metadata definitions and table elements are outsourced to separate files.</a:t>
            </a:r>
            <a:endParaRPr lang="en-US"/>
          </a:p>
          <a:p>
            <a:pPr marL="0" indent="0" defTabSz="914400" eaLnBrk="0" fontAlgn="base" hangingPunct="0">
              <a:lnSpc>
                <a:spcPct val="100000"/>
              </a:lnSpc>
              <a:spcBef>
                <a:spcPct val="30000"/>
              </a:spcBef>
              <a:spcAft>
                <a:spcPct val="0"/>
              </a:spcAft>
              <a:buNone/>
              <a:defRPr/>
            </a:pPr>
            <a:endParaRPr lang="en-US"/>
          </a:p>
        </p:txBody>
      </p:sp>
      <p:sp>
        <p:nvSpPr>
          <p:cNvPr id="4" name="Eine Ecke des Rechtecks schneiden und abrunden 3"/>
          <p:cNvSpPr/>
          <p:nvPr/>
        </p:nvSpPr>
        <p:spPr>
          <a:xfrm>
            <a:off x="467544" y="4221088"/>
            <a:ext cx="1152128" cy="540060"/>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lumMod val="85000"/>
                    <a:lumOff val="15000"/>
                  </a:schemeClr>
                </a:solidFill>
              </a:rPr>
              <a:t>topicMod</a:t>
            </a:r>
            <a:endParaRPr lang="en-US" sz="1200" smtClean="0">
              <a:solidFill>
                <a:schemeClr val="tx1">
                  <a:lumMod val="85000"/>
                  <a:lumOff val="15000"/>
                </a:schemeClr>
              </a:solidFill>
            </a:endParaRPr>
          </a:p>
        </p:txBody>
      </p:sp>
      <p:sp>
        <p:nvSpPr>
          <p:cNvPr id="5" name="Eine Ecke des Rechtecks schneiden und abrunden 4"/>
          <p:cNvSpPr/>
          <p:nvPr/>
        </p:nvSpPr>
        <p:spPr>
          <a:xfrm>
            <a:off x="1796992" y="4221088"/>
            <a:ext cx="1152128" cy="540060"/>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lumMod val="85000"/>
                    <a:lumOff val="15000"/>
                  </a:schemeClr>
                </a:solidFill>
              </a:rPr>
              <a:t>taskMod</a:t>
            </a:r>
            <a:endParaRPr lang="en-US" sz="1200" smtClean="0">
              <a:solidFill>
                <a:schemeClr val="tx1">
                  <a:lumMod val="85000"/>
                  <a:lumOff val="15000"/>
                </a:schemeClr>
              </a:solidFill>
            </a:endParaRPr>
          </a:p>
        </p:txBody>
      </p:sp>
      <p:sp>
        <p:nvSpPr>
          <p:cNvPr id="6" name="Eine Ecke des Rechtecks schneiden und abrunden 5"/>
          <p:cNvSpPr/>
          <p:nvPr/>
        </p:nvSpPr>
        <p:spPr>
          <a:xfrm>
            <a:off x="3126440" y="4221088"/>
            <a:ext cx="1152128" cy="540060"/>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lumMod val="85000"/>
                    <a:lumOff val="15000"/>
                  </a:schemeClr>
                </a:solidFill>
              </a:rPr>
              <a:t>conceptMod</a:t>
            </a:r>
            <a:endParaRPr lang="en-US" sz="1200" smtClean="0">
              <a:solidFill>
                <a:schemeClr val="tx1">
                  <a:lumMod val="85000"/>
                  <a:lumOff val="15000"/>
                </a:schemeClr>
              </a:solidFill>
            </a:endParaRPr>
          </a:p>
        </p:txBody>
      </p:sp>
      <p:sp>
        <p:nvSpPr>
          <p:cNvPr id="7" name="Eine Ecke des Rechtecks schneiden und abrunden 6"/>
          <p:cNvSpPr/>
          <p:nvPr/>
        </p:nvSpPr>
        <p:spPr>
          <a:xfrm>
            <a:off x="4455888" y="4221088"/>
            <a:ext cx="1156628" cy="540060"/>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50" err="1" smtClean="0">
                <a:solidFill>
                  <a:schemeClr val="tx1">
                    <a:lumMod val="85000"/>
                    <a:lumOff val="15000"/>
                  </a:schemeClr>
                </a:solidFill>
              </a:rPr>
              <a:t>referenceMod</a:t>
            </a:r>
            <a:endParaRPr lang="en-US" sz="1150" smtClean="0">
              <a:solidFill>
                <a:schemeClr val="tx1">
                  <a:lumMod val="85000"/>
                  <a:lumOff val="15000"/>
                </a:schemeClr>
              </a:solidFill>
            </a:endParaRPr>
          </a:p>
        </p:txBody>
      </p:sp>
      <p:sp>
        <p:nvSpPr>
          <p:cNvPr id="8" name="Eine Ecke des Rechtecks schneiden und abrunden 7"/>
          <p:cNvSpPr/>
          <p:nvPr/>
        </p:nvSpPr>
        <p:spPr>
          <a:xfrm>
            <a:off x="467544" y="4860312"/>
            <a:ext cx="1152128" cy="540060"/>
          </a:xfrm>
          <a:prstGeom prst="snipRoundRect">
            <a:avLst/>
          </a:prstGeom>
          <a:solidFill>
            <a:schemeClr val="bg1">
              <a:lumMod val="7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lumMod val="85000"/>
                    <a:lumOff val="15000"/>
                  </a:schemeClr>
                </a:solidFill>
              </a:rPr>
              <a:t>mapMod</a:t>
            </a:r>
            <a:endParaRPr lang="en-US" sz="1200" smtClean="0">
              <a:solidFill>
                <a:schemeClr val="tx1">
                  <a:lumMod val="85000"/>
                  <a:lumOff val="15000"/>
                </a:schemeClr>
              </a:solidFill>
            </a:endParaRPr>
          </a:p>
        </p:txBody>
      </p:sp>
      <p:sp>
        <p:nvSpPr>
          <p:cNvPr id="9" name="Eine Ecke des Rechtecks schneiden 8"/>
          <p:cNvSpPr/>
          <p:nvPr/>
        </p:nvSpPr>
        <p:spPr>
          <a:xfrm>
            <a:off x="467545" y="5486802"/>
            <a:ext cx="1152128" cy="543323"/>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common</a:t>
            </a:r>
            <a:br>
              <a:rPr lang="en-US" sz="1200" smtClean="0">
                <a:solidFill>
                  <a:schemeClr val="tx1">
                    <a:lumMod val="85000"/>
                    <a:lumOff val="15000"/>
                  </a:schemeClr>
                </a:solidFill>
              </a:rPr>
            </a:br>
            <a:r>
              <a:rPr lang="en-US" sz="1200" err="1" smtClean="0">
                <a:solidFill>
                  <a:schemeClr val="tx1">
                    <a:lumMod val="85000"/>
                    <a:lumOff val="15000"/>
                  </a:schemeClr>
                </a:solidFill>
              </a:rPr>
              <a:t>ElementsMod</a:t>
            </a:r>
            <a:endParaRPr lang="en-US" sz="1200" smtClean="0">
              <a:solidFill>
                <a:schemeClr val="tx1">
                  <a:lumMod val="85000"/>
                  <a:lumOff val="15000"/>
                </a:schemeClr>
              </a:solidFill>
            </a:endParaRPr>
          </a:p>
        </p:txBody>
      </p:sp>
      <p:sp>
        <p:nvSpPr>
          <p:cNvPr id="10" name="Eine Ecke des Rechtecks schneiden 9"/>
          <p:cNvSpPr/>
          <p:nvPr/>
        </p:nvSpPr>
        <p:spPr>
          <a:xfrm>
            <a:off x="1799693" y="5486802"/>
            <a:ext cx="1152128" cy="543323"/>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lumMod val="85000"/>
                    <a:lumOff val="15000"/>
                  </a:schemeClr>
                </a:solidFill>
              </a:rPr>
              <a:t>metaDeclMod</a:t>
            </a:r>
            <a:endParaRPr lang="en-US" sz="1200" smtClean="0">
              <a:solidFill>
                <a:schemeClr val="tx1">
                  <a:lumMod val="85000"/>
                  <a:lumOff val="15000"/>
                </a:schemeClr>
              </a:solidFill>
            </a:endParaRPr>
          </a:p>
        </p:txBody>
      </p:sp>
      <p:sp>
        <p:nvSpPr>
          <p:cNvPr id="11" name="Eine Ecke des Rechtecks schneiden 10"/>
          <p:cNvSpPr/>
          <p:nvPr/>
        </p:nvSpPr>
        <p:spPr>
          <a:xfrm>
            <a:off x="3128344" y="5486802"/>
            <a:ext cx="1152128" cy="543323"/>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lumMod val="85000"/>
                    <a:lumOff val="15000"/>
                  </a:schemeClr>
                </a:solidFill>
              </a:rPr>
              <a:t>tblDeclMod</a:t>
            </a:r>
            <a:endParaRPr lang="en-US" sz="1200" smtClean="0">
              <a:solidFill>
                <a:schemeClr val="tx1">
                  <a:lumMod val="85000"/>
                  <a:lumOff val="15000"/>
                </a:schemeClr>
              </a:solidFill>
            </a:endParaRPr>
          </a:p>
        </p:txBody>
      </p:sp>
      <p:sp>
        <p:nvSpPr>
          <p:cNvPr id="15" name="Eine Ecke des Rechtecks schneiden und abrunden 14"/>
          <p:cNvSpPr/>
          <p:nvPr/>
        </p:nvSpPr>
        <p:spPr>
          <a:xfrm>
            <a:off x="5789836" y="4221088"/>
            <a:ext cx="1156628" cy="540060"/>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50" err="1" smtClean="0">
                <a:solidFill>
                  <a:schemeClr val="tx1">
                    <a:lumMod val="85000"/>
                    <a:lumOff val="15000"/>
                  </a:schemeClr>
                </a:solidFill>
              </a:rPr>
              <a:t>glossaryMod</a:t>
            </a:r>
            <a:endParaRPr lang="en-US" sz="1150" smtClean="0">
              <a:solidFill>
                <a:schemeClr val="tx1">
                  <a:lumMod val="85000"/>
                  <a:lumOff val="15000"/>
                </a:schemeClr>
              </a:solidFill>
            </a:endParaRPr>
          </a:p>
        </p:txBody>
      </p:sp>
      <p:sp>
        <p:nvSpPr>
          <p:cNvPr id="16" name="Eine Ecke des Rechtecks schneiden und abrunden 15"/>
          <p:cNvSpPr/>
          <p:nvPr/>
        </p:nvSpPr>
        <p:spPr>
          <a:xfrm>
            <a:off x="1797892" y="4860312"/>
            <a:ext cx="1152128" cy="540060"/>
          </a:xfrm>
          <a:prstGeom prst="snipRoundRect">
            <a:avLst/>
          </a:prstGeom>
          <a:solidFill>
            <a:schemeClr val="bg1">
              <a:lumMod val="7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err="1" smtClean="0">
                <a:solidFill>
                  <a:schemeClr val="tx1">
                    <a:lumMod val="85000"/>
                    <a:lumOff val="15000"/>
                  </a:schemeClr>
                </a:solidFill>
              </a:rPr>
              <a:t>bookmapMod</a:t>
            </a:r>
            <a:endParaRPr lang="en-US" sz="1100" smtClean="0">
              <a:solidFill>
                <a:schemeClr val="tx1">
                  <a:lumMod val="85000"/>
                  <a:lumOff val="15000"/>
                </a:schemeClr>
              </a:solidFill>
            </a:endParaRPr>
          </a:p>
        </p:txBody>
      </p:sp>
      <p:sp>
        <p:nvSpPr>
          <p:cNvPr id="17" name="Eine Ecke des Rechtecks schneiden und abrunden 16"/>
          <p:cNvSpPr/>
          <p:nvPr/>
        </p:nvSpPr>
        <p:spPr>
          <a:xfrm>
            <a:off x="3128240" y="4860312"/>
            <a:ext cx="1152128" cy="540060"/>
          </a:xfrm>
          <a:prstGeom prst="snipRoundRect">
            <a:avLst/>
          </a:prstGeom>
          <a:solidFill>
            <a:schemeClr val="bg1">
              <a:lumMod val="7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subjectSchemeMod</a:t>
            </a:r>
          </a:p>
        </p:txBody>
      </p:sp>
      <p:sp>
        <p:nvSpPr>
          <p:cNvPr id="18" name="Eine Ecke des Rechtecks schneiden und abrunden 17"/>
          <p:cNvSpPr/>
          <p:nvPr/>
        </p:nvSpPr>
        <p:spPr>
          <a:xfrm>
            <a:off x="4458588" y="4860312"/>
            <a:ext cx="1152128" cy="540060"/>
          </a:xfrm>
          <a:prstGeom prst="snipRoundRect">
            <a:avLst/>
          </a:prstGeom>
          <a:solidFill>
            <a:schemeClr val="bg1">
              <a:lumMod val="7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a:t>
            </a:r>
          </a:p>
        </p:txBody>
      </p:sp>
      <p:sp>
        <p:nvSpPr>
          <p:cNvPr id="19" name="Eine Ecke des Rechtecks schneiden und abrunden 18"/>
          <p:cNvSpPr/>
          <p:nvPr/>
        </p:nvSpPr>
        <p:spPr>
          <a:xfrm>
            <a:off x="7123784" y="4221088"/>
            <a:ext cx="1156628" cy="540060"/>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50" smtClean="0">
                <a:solidFill>
                  <a:schemeClr val="tx1">
                    <a:lumMod val="85000"/>
                    <a:lumOff val="15000"/>
                  </a:schemeClr>
                </a:solidFill>
              </a:rPr>
              <a:t>…</a:t>
            </a:r>
          </a:p>
        </p:txBody>
      </p:sp>
      <p:sp>
        <p:nvSpPr>
          <p:cNvPr id="20" name="Eine Ecke des Rechtecks schneiden und abrunden 19"/>
          <p:cNvSpPr/>
          <p:nvPr/>
        </p:nvSpPr>
        <p:spPr>
          <a:xfrm>
            <a:off x="5788936" y="4860312"/>
            <a:ext cx="1156628" cy="540060"/>
          </a:xfrm>
          <a:prstGeom prst="snipRoundRect">
            <a:avLst/>
          </a:prstGeom>
          <a:solidFill>
            <a:srgbClr val="FFFF81"/>
          </a:solidFill>
          <a:ln>
            <a:solidFill>
              <a:srgbClr val="CEDE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50" err="1" smtClean="0">
                <a:solidFill>
                  <a:schemeClr val="tx1">
                    <a:lumMod val="85000"/>
                    <a:lumOff val="15000"/>
                  </a:schemeClr>
                </a:solidFill>
              </a:rPr>
              <a:t>learningPlan</a:t>
            </a:r>
            <a:r>
              <a:rPr lang="en-US" sz="1150" smtClean="0">
                <a:solidFill>
                  <a:schemeClr val="tx1">
                    <a:lumMod val="85000"/>
                    <a:lumOff val="15000"/>
                  </a:schemeClr>
                </a:solidFill>
              </a:rPr>
              <a:t/>
            </a:r>
            <a:br>
              <a:rPr lang="en-US" sz="1150" smtClean="0">
                <a:solidFill>
                  <a:schemeClr val="tx1">
                    <a:lumMod val="85000"/>
                    <a:lumOff val="15000"/>
                  </a:schemeClr>
                </a:solidFill>
              </a:rPr>
            </a:br>
            <a:r>
              <a:rPr lang="en-US" sz="1150" smtClean="0">
                <a:solidFill>
                  <a:schemeClr val="tx1">
                    <a:lumMod val="85000"/>
                    <a:lumOff val="15000"/>
                  </a:schemeClr>
                </a:solidFill>
              </a:rPr>
              <a:t>Mod</a:t>
            </a:r>
          </a:p>
        </p:txBody>
      </p:sp>
      <p:sp>
        <p:nvSpPr>
          <p:cNvPr id="21" name="Eine Ecke des Rechtecks schneiden und abrunden 20"/>
          <p:cNvSpPr/>
          <p:nvPr/>
        </p:nvSpPr>
        <p:spPr>
          <a:xfrm>
            <a:off x="7123784" y="4860312"/>
            <a:ext cx="1156628" cy="540060"/>
          </a:xfrm>
          <a:prstGeom prst="snipRoundRect">
            <a:avLst/>
          </a:prstGeom>
          <a:solidFill>
            <a:srgbClr val="FFFF81"/>
          </a:solidFill>
          <a:ln>
            <a:solidFill>
              <a:srgbClr val="CEDE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smtClean="0">
                <a:solidFill>
                  <a:schemeClr val="tx1">
                    <a:lumMod val="85000"/>
                    <a:lumOff val="15000"/>
                  </a:schemeClr>
                </a:solidFill>
              </a:rPr>
              <a:t>learning</a:t>
            </a:r>
            <a:br>
              <a:rPr lang="en-US" sz="1050" smtClean="0">
                <a:solidFill>
                  <a:schemeClr val="tx1">
                    <a:lumMod val="85000"/>
                    <a:lumOff val="15000"/>
                  </a:schemeClr>
                </a:solidFill>
              </a:rPr>
            </a:br>
            <a:r>
              <a:rPr lang="en-US" sz="1050" err="1" smtClean="0">
                <a:solidFill>
                  <a:schemeClr val="tx1">
                    <a:lumMod val="85000"/>
                    <a:lumOff val="15000"/>
                  </a:schemeClr>
                </a:solidFill>
              </a:rPr>
              <a:t>AssessmentMod</a:t>
            </a:r>
            <a:endParaRPr lang="en-US" sz="1050" smtClean="0">
              <a:solidFill>
                <a:schemeClr val="tx1">
                  <a:lumMod val="85000"/>
                  <a:lumOff val="15000"/>
                </a:schemeClr>
              </a:solidFill>
            </a:endParaRPr>
          </a:p>
        </p:txBody>
      </p:sp>
    </p:spTree>
    <p:extLst>
      <p:ext uri="{BB962C8B-B14F-4D97-AF65-F5344CB8AC3E}">
        <p14:creationId xmlns:p14="http://schemas.microsoft.com/office/powerpoint/2010/main" val="642116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Structural Modules and Common Elements</a:t>
            </a:r>
            <a:endParaRPr lang="en-US"/>
          </a:p>
        </p:txBody>
      </p:sp>
      <p:sp>
        <p:nvSpPr>
          <p:cNvPr id="3" name="Inhaltsplatzhalter 2"/>
          <p:cNvSpPr>
            <a:spLocks noGrp="1"/>
          </p:cNvSpPr>
          <p:nvPr>
            <p:ph idx="1"/>
          </p:nvPr>
        </p:nvSpPr>
        <p:spPr/>
        <p:txBody>
          <a:bodyPr/>
          <a:lstStyle/>
          <a:p>
            <a:pPr marL="285750" indent="-285750" defTabSz="914400" eaLnBrk="0" fontAlgn="base" hangingPunct="0">
              <a:lnSpc>
                <a:spcPct val="100000"/>
              </a:lnSpc>
              <a:spcBef>
                <a:spcPct val="30000"/>
              </a:spcBef>
              <a:spcAft>
                <a:spcPct val="0"/>
              </a:spcAft>
              <a:defRPr/>
            </a:pPr>
            <a:r>
              <a:rPr lang="en-US" smtClean="0"/>
              <a:t>Structural modules define map or </a:t>
            </a:r>
            <a:r>
              <a:rPr lang="en-US"/>
              <a:t>topic </a:t>
            </a:r>
            <a:r>
              <a:rPr lang="en-US" smtClean="0"/>
              <a:t>types. </a:t>
            </a:r>
          </a:p>
          <a:p>
            <a:pPr marL="285750" indent="-285750" defTabSz="914400" eaLnBrk="0" fontAlgn="base" hangingPunct="0">
              <a:lnSpc>
                <a:spcPct val="100000"/>
              </a:lnSpc>
              <a:spcBef>
                <a:spcPct val="30000"/>
              </a:spcBef>
              <a:spcAft>
                <a:spcPct val="0"/>
              </a:spcAft>
              <a:defRPr/>
            </a:pPr>
            <a:r>
              <a:rPr lang="en-US" smtClean="0"/>
              <a:t>Contain actual topic or map content.</a:t>
            </a:r>
          </a:p>
          <a:p>
            <a:pPr marL="285750" indent="-285750" defTabSz="914400" eaLnBrk="0" fontAlgn="base" hangingPunct="0">
              <a:lnSpc>
                <a:spcPct val="100000"/>
              </a:lnSpc>
              <a:spcBef>
                <a:spcPct val="30000"/>
              </a:spcBef>
              <a:spcAft>
                <a:spcPct val="0"/>
              </a:spcAft>
              <a:defRPr/>
            </a:pPr>
            <a:r>
              <a:rPr lang="en-US" smtClean="0"/>
              <a:t>Common elements, metadata definitions and table elements are outsourced to separate files.</a:t>
            </a:r>
            <a:endParaRPr lang="en-US"/>
          </a:p>
          <a:p>
            <a:pPr marL="0" indent="0" defTabSz="914400" eaLnBrk="0" fontAlgn="base" hangingPunct="0">
              <a:lnSpc>
                <a:spcPct val="100000"/>
              </a:lnSpc>
              <a:spcBef>
                <a:spcPct val="30000"/>
              </a:spcBef>
              <a:spcAft>
                <a:spcPct val="0"/>
              </a:spcAft>
              <a:buNone/>
              <a:defRPr/>
            </a:pPr>
            <a:endParaRPr lang="en-US"/>
          </a:p>
        </p:txBody>
      </p:sp>
      <p:sp>
        <p:nvSpPr>
          <p:cNvPr id="4" name="Eine Ecke des Rechtecks schneiden und abrunden 3"/>
          <p:cNvSpPr/>
          <p:nvPr/>
        </p:nvSpPr>
        <p:spPr>
          <a:xfrm>
            <a:off x="467544" y="4869160"/>
            <a:ext cx="1152128" cy="540060"/>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lumMod val="85000"/>
                    <a:lumOff val="15000"/>
                  </a:schemeClr>
                </a:solidFill>
              </a:rPr>
              <a:t>topicMod</a:t>
            </a:r>
            <a:endParaRPr lang="en-US" sz="1200" smtClean="0">
              <a:solidFill>
                <a:schemeClr val="tx1">
                  <a:lumMod val="85000"/>
                  <a:lumOff val="15000"/>
                </a:schemeClr>
              </a:solidFill>
            </a:endParaRPr>
          </a:p>
        </p:txBody>
      </p:sp>
      <p:sp>
        <p:nvSpPr>
          <p:cNvPr id="5" name="Eine Ecke des Rechtecks schneiden und abrunden 4"/>
          <p:cNvSpPr/>
          <p:nvPr/>
        </p:nvSpPr>
        <p:spPr>
          <a:xfrm>
            <a:off x="1796992" y="4869160"/>
            <a:ext cx="1152128" cy="540060"/>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lumMod val="85000"/>
                    <a:lumOff val="15000"/>
                  </a:schemeClr>
                </a:solidFill>
              </a:rPr>
              <a:t>taskMod</a:t>
            </a:r>
            <a:endParaRPr lang="en-US" sz="1200" smtClean="0">
              <a:solidFill>
                <a:schemeClr val="tx1">
                  <a:lumMod val="85000"/>
                  <a:lumOff val="15000"/>
                </a:schemeClr>
              </a:solidFill>
            </a:endParaRPr>
          </a:p>
        </p:txBody>
      </p:sp>
      <p:sp>
        <p:nvSpPr>
          <p:cNvPr id="6" name="Eine Ecke des Rechtecks schneiden und abrunden 5"/>
          <p:cNvSpPr/>
          <p:nvPr/>
        </p:nvSpPr>
        <p:spPr>
          <a:xfrm>
            <a:off x="3126440" y="4869160"/>
            <a:ext cx="1152128" cy="540060"/>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lumMod val="85000"/>
                    <a:lumOff val="15000"/>
                  </a:schemeClr>
                </a:solidFill>
              </a:rPr>
              <a:t>conceptMod</a:t>
            </a:r>
            <a:endParaRPr lang="en-US" sz="1200" smtClean="0">
              <a:solidFill>
                <a:schemeClr val="tx1">
                  <a:lumMod val="85000"/>
                  <a:lumOff val="15000"/>
                </a:schemeClr>
              </a:solidFill>
            </a:endParaRPr>
          </a:p>
        </p:txBody>
      </p:sp>
      <p:sp>
        <p:nvSpPr>
          <p:cNvPr id="7" name="Eine Ecke des Rechtecks schneiden und abrunden 6"/>
          <p:cNvSpPr/>
          <p:nvPr/>
        </p:nvSpPr>
        <p:spPr>
          <a:xfrm>
            <a:off x="457384" y="5589240"/>
            <a:ext cx="1156628" cy="540060"/>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50" err="1" smtClean="0">
                <a:solidFill>
                  <a:schemeClr val="tx1">
                    <a:lumMod val="85000"/>
                    <a:lumOff val="15000"/>
                  </a:schemeClr>
                </a:solidFill>
              </a:rPr>
              <a:t>referenceMod</a:t>
            </a:r>
            <a:endParaRPr lang="en-US" sz="1150" smtClean="0">
              <a:solidFill>
                <a:schemeClr val="tx1">
                  <a:lumMod val="85000"/>
                  <a:lumOff val="15000"/>
                </a:schemeClr>
              </a:solidFill>
            </a:endParaRPr>
          </a:p>
        </p:txBody>
      </p:sp>
      <p:sp>
        <p:nvSpPr>
          <p:cNvPr id="8" name="Eine Ecke des Rechtecks schneiden und abrunden 7"/>
          <p:cNvSpPr/>
          <p:nvPr/>
        </p:nvSpPr>
        <p:spPr>
          <a:xfrm>
            <a:off x="4463988" y="4869160"/>
            <a:ext cx="1152128" cy="540060"/>
          </a:xfrm>
          <a:prstGeom prst="snipRoundRect">
            <a:avLst/>
          </a:prstGeom>
          <a:solidFill>
            <a:schemeClr val="bg1">
              <a:lumMod val="7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lumMod val="85000"/>
                    <a:lumOff val="15000"/>
                  </a:schemeClr>
                </a:solidFill>
              </a:rPr>
              <a:t>mapMod</a:t>
            </a:r>
            <a:endParaRPr lang="en-US" sz="1200" smtClean="0">
              <a:solidFill>
                <a:schemeClr val="tx1">
                  <a:lumMod val="85000"/>
                  <a:lumOff val="15000"/>
                </a:schemeClr>
              </a:solidFill>
            </a:endParaRPr>
          </a:p>
        </p:txBody>
      </p:sp>
      <p:sp>
        <p:nvSpPr>
          <p:cNvPr id="9" name="Eine Ecke des Rechtecks schneiden 8"/>
          <p:cNvSpPr/>
          <p:nvPr/>
        </p:nvSpPr>
        <p:spPr>
          <a:xfrm>
            <a:off x="4463989" y="5585977"/>
            <a:ext cx="1152128" cy="543323"/>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common</a:t>
            </a:r>
            <a:br>
              <a:rPr lang="en-US" sz="1200" smtClean="0">
                <a:solidFill>
                  <a:schemeClr val="tx1">
                    <a:lumMod val="85000"/>
                    <a:lumOff val="15000"/>
                  </a:schemeClr>
                </a:solidFill>
              </a:rPr>
            </a:br>
            <a:r>
              <a:rPr lang="en-US" sz="1200" err="1" smtClean="0">
                <a:solidFill>
                  <a:schemeClr val="tx1">
                    <a:lumMod val="85000"/>
                    <a:lumOff val="15000"/>
                  </a:schemeClr>
                </a:solidFill>
              </a:rPr>
              <a:t>ElementsMod</a:t>
            </a:r>
            <a:endParaRPr lang="en-US" sz="1200" smtClean="0">
              <a:solidFill>
                <a:schemeClr val="tx1">
                  <a:lumMod val="85000"/>
                  <a:lumOff val="15000"/>
                </a:schemeClr>
              </a:solidFill>
            </a:endParaRPr>
          </a:p>
        </p:txBody>
      </p:sp>
      <p:sp>
        <p:nvSpPr>
          <p:cNvPr id="10" name="Eine Ecke des Rechtecks schneiden 9"/>
          <p:cNvSpPr/>
          <p:nvPr/>
        </p:nvSpPr>
        <p:spPr>
          <a:xfrm>
            <a:off x="5796137" y="5585977"/>
            <a:ext cx="1152128" cy="543323"/>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lumMod val="85000"/>
                    <a:lumOff val="15000"/>
                  </a:schemeClr>
                </a:solidFill>
              </a:rPr>
              <a:t>metaDeclMod</a:t>
            </a:r>
            <a:endParaRPr lang="en-US" sz="1200" smtClean="0">
              <a:solidFill>
                <a:schemeClr val="tx1">
                  <a:lumMod val="85000"/>
                  <a:lumOff val="15000"/>
                </a:schemeClr>
              </a:solidFill>
            </a:endParaRPr>
          </a:p>
        </p:txBody>
      </p:sp>
      <p:sp>
        <p:nvSpPr>
          <p:cNvPr id="11" name="Eine Ecke des Rechtecks schneiden 10"/>
          <p:cNvSpPr/>
          <p:nvPr/>
        </p:nvSpPr>
        <p:spPr>
          <a:xfrm>
            <a:off x="7124788" y="5585977"/>
            <a:ext cx="1152128" cy="543323"/>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lumMod val="85000"/>
                    <a:lumOff val="15000"/>
                  </a:schemeClr>
                </a:solidFill>
              </a:rPr>
              <a:t>tblDeclMod</a:t>
            </a:r>
            <a:endParaRPr lang="en-US" sz="1200" smtClean="0">
              <a:solidFill>
                <a:schemeClr val="tx1">
                  <a:lumMod val="85000"/>
                  <a:lumOff val="15000"/>
                </a:schemeClr>
              </a:solidFill>
            </a:endParaRPr>
          </a:p>
        </p:txBody>
      </p:sp>
      <p:sp>
        <p:nvSpPr>
          <p:cNvPr id="15" name="Eine Ecke des Rechtecks schneiden und abrunden 14"/>
          <p:cNvSpPr/>
          <p:nvPr/>
        </p:nvSpPr>
        <p:spPr>
          <a:xfrm>
            <a:off x="1791332" y="5589240"/>
            <a:ext cx="1156628" cy="540060"/>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50" err="1" smtClean="0">
                <a:solidFill>
                  <a:schemeClr val="tx1">
                    <a:lumMod val="85000"/>
                    <a:lumOff val="15000"/>
                  </a:schemeClr>
                </a:solidFill>
              </a:rPr>
              <a:t>glossaryMod</a:t>
            </a:r>
            <a:endParaRPr lang="en-US" sz="1150" smtClean="0">
              <a:solidFill>
                <a:schemeClr val="tx1">
                  <a:lumMod val="85000"/>
                  <a:lumOff val="15000"/>
                </a:schemeClr>
              </a:solidFill>
            </a:endParaRPr>
          </a:p>
        </p:txBody>
      </p:sp>
      <p:sp>
        <p:nvSpPr>
          <p:cNvPr id="16" name="Eine Ecke des Rechtecks schneiden und abrunden 15"/>
          <p:cNvSpPr/>
          <p:nvPr/>
        </p:nvSpPr>
        <p:spPr>
          <a:xfrm>
            <a:off x="5794336" y="4869160"/>
            <a:ext cx="1152128" cy="540060"/>
          </a:xfrm>
          <a:prstGeom prst="snipRoundRect">
            <a:avLst/>
          </a:prstGeom>
          <a:solidFill>
            <a:schemeClr val="bg1">
              <a:lumMod val="7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err="1" smtClean="0">
                <a:solidFill>
                  <a:schemeClr val="tx1">
                    <a:lumMod val="85000"/>
                    <a:lumOff val="15000"/>
                  </a:schemeClr>
                </a:solidFill>
              </a:rPr>
              <a:t>bookmapMod</a:t>
            </a:r>
            <a:endParaRPr lang="en-US" sz="1100" smtClean="0">
              <a:solidFill>
                <a:schemeClr val="tx1">
                  <a:lumMod val="85000"/>
                  <a:lumOff val="15000"/>
                </a:schemeClr>
              </a:solidFill>
            </a:endParaRPr>
          </a:p>
        </p:txBody>
      </p:sp>
      <p:sp>
        <p:nvSpPr>
          <p:cNvPr id="17" name="Eine Ecke des Rechtecks schneiden und abrunden 16"/>
          <p:cNvSpPr/>
          <p:nvPr/>
        </p:nvSpPr>
        <p:spPr>
          <a:xfrm>
            <a:off x="7124684" y="4869160"/>
            <a:ext cx="1152128" cy="540060"/>
          </a:xfrm>
          <a:prstGeom prst="snipRoundRect">
            <a:avLst/>
          </a:prstGeom>
          <a:solidFill>
            <a:schemeClr val="bg1">
              <a:lumMod val="7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subjectSchemeMod</a:t>
            </a:r>
          </a:p>
        </p:txBody>
      </p:sp>
      <p:sp>
        <p:nvSpPr>
          <p:cNvPr id="19" name="Eine Ecke des Rechtecks schneiden und abrunden 18"/>
          <p:cNvSpPr/>
          <p:nvPr/>
        </p:nvSpPr>
        <p:spPr>
          <a:xfrm>
            <a:off x="3125280" y="5589240"/>
            <a:ext cx="1156628" cy="540060"/>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50" smtClean="0">
                <a:solidFill>
                  <a:schemeClr val="tx1">
                    <a:lumMod val="85000"/>
                    <a:lumOff val="15000"/>
                  </a:schemeClr>
                </a:solidFill>
              </a:rPr>
              <a:t>…</a:t>
            </a:r>
          </a:p>
        </p:txBody>
      </p:sp>
    </p:spTree>
    <p:extLst>
      <p:ext uri="{BB962C8B-B14F-4D97-AF65-F5344CB8AC3E}">
        <p14:creationId xmlns:p14="http://schemas.microsoft.com/office/powerpoint/2010/main" val="31866093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noProof="0" smtClean="0"/>
              <a:t>Examples of Common Element Sets</a:t>
            </a:r>
            <a:endParaRPr lang="en-US" noProof="0"/>
          </a:p>
        </p:txBody>
      </p:sp>
      <p:sp>
        <p:nvSpPr>
          <p:cNvPr id="23" name="Inhaltsplatzhalter 22"/>
          <p:cNvSpPr>
            <a:spLocks noGrp="1"/>
          </p:cNvSpPr>
          <p:nvPr>
            <p:ph idx="1"/>
          </p:nvPr>
        </p:nvSpPr>
        <p:spPr/>
        <p:txBody>
          <a:bodyPr/>
          <a:lstStyle/>
          <a:p>
            <a:r>
              <a:rPr lang="en-US" smtClean="0"/>
              <a:t>Common element sets are reused in many element definitions. </a:t>
            </a:r>
          </a:p>
          <a:p>
            <a:endParaRPr lang="en-US" noProof="0" smtClean="0"/>
          </a:p>
          <a:p>
            <a:endParaRPr lang="en-US" smtClean="0"/>
          </a:p>
          <a:p>
            <a:endParaRPr lang="en-US" noProof="0" smtClean="0"/>
          </a:p>
          <a:p>
            <a:endParaRPr lang="en-US" smtClean="0"/>
          </a:p>
          <a:p>
            <a:endParaRPr lang="en-US" noProof="0"/>
          </a:p>
        </p:txBody>
      </p:sp>
      <p:sp>
        <p:nvSpPr>
          <p:cNvPr id="2" name="Textfeld 1"/>
          <p:cNvSpPr txBox="1"/>
          <p:nvPr/>
        </p:nvSpPr>
        <p:spPr>
          <a:xfrm>
            <a:off x="755576" y="2096852"/>
            <a:ext cx="3600400" cy="360885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19338"/>
              <a:gd name="connsiteX1" fmla="*/ 21600 w 21600"/>
              <a:gd name="connsiteY1" fmla="*/ 0 h 19338"/>
              <a:gd name="connsiteX2" fmla="*/ 21600 w 21600"/>
              <a:gd name="connsiteY2" fmla="*/ 17322 h 19338"/>
              <a:gd name="connsiteX3" fmla="*/ 91 w 21600"/>
              <a:gd name="connsiteY3" fmla="*/ 17784 h 19338"/>
              <a:gd name="connsiteX4" fmla="*/ 0 w 21600"/>
              <a:gd name="connsiteY4" fmla="*/ 0 h 19338"/>
              <a:gd name="connsiteX0" fmla="*/ 0 w 21600"/>
              <a:gd name="connsiteY0" fmla="*/ 0 h 19801"/>
              <a:gd name="connsiteX1" fmla="*/ 21600 w 21600"/>
              <a:gd name="connsiteY1" fmla="*/ 0 h 19801"/>
              <a:gd name="connsiteX2" fmla="*/ 21600 w 21600"/>
              <a:gd name="connsiteY2" fmla="*/ 17322 h 19801"/>
              <a:gd name="connsiteX3" fmla="*/ 15353 w 21600"/>
              <a:gd name="connsiteY3" fmla="*/ 19564 h 19801"/>
              <a:gd name="connsiteX4" fmla="*/ 91 w 21600"/>
              <a:gd name="connsiteY4" fmla="*/ 17784 h 19801"/>
              <a:gd name="connsiteX5" fmla="*/ 0 w 21600"/>
              <a:gd name="connsiteY5" fmla="*/ 0 h 19801"/>
              <a:gd name="connsiteX0" fmla="*/ 0 w 21600"/>
              <a:gd name="connsiteY0" fmla="*/ 0 h 20194"/>
              <a:gd name="connsiteX1" fmla="*/ 21600 w 21600"/>
              <a:gd name="connsiteY1" fmla="*/ 0 h 20194"/>
              <a:gd name="connsiteX2" fmla="*/ 21600 w 21600"/>
              <a:gd name="connsiteY2" fmla="*/ 17322 h 20194"/>
              <a:gd name="connsiteX3" fmla="*/ 15353 w 21600"/>
              <a:gd name="connsiteY3" fmla="*/ 19564 h 20194"/>
              <a:gd name="connsiteX4" fmla="*/ 91 w 21600"/>
              <a:gd name="connsiteY4" fmla="*/ 17784 h 20194"/>
              <a:gd name="connsiteX5" fmla="*/ 0 w 21600"/>
              <a:gd name="connsiteY5" fmla="*/ 0 h 20194"/>
              <a:gd name="connsiteX0" fmla="*/ 0 w 21600"/>
              <a:gd name="connsiteY0" fmla="*/ 0 h 20194"/>
              <a:gd name="connsiteX1" fmla="*/ 21600 w 21600"/>
              <a:gd name="connsiteY1" fmla="*/ 0 h 20194"/>
              <a:gd name="connsiteX2" fmla="*/ 21600 w 21600"/>
              <a:gd name="connsiteY2" fmla="*/ 17322 h 20194"/>
              <a:gd name="connsiteX3" fmla="*/ 15353 w 21600"/>
              <a:gd name="connsiteY3" fmla="*/ 19564 h 20194"/>
              <a:gd name="connsiteX4" fmla="*/ 91 w 21600"/>
              <a:gd name="connsiteY4" fmla="*/ 17784 h 20194"/>
              <a:gd name="connsiteX5" fmla="*/ 0 w 21600"/>
              <a:gd name="connsiteY5" fmla="*/ 0 h 20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194">
                <a:moveTo>
                  <a:pt x="0" y="0"/>
                </a:moveTo>
                <a:lnTo>
                  <a:pt x="21600" y="0"/>
                </a:lnTo>
                <a:lnTo>
                  <a:pt x="21600" y="17322"/>
                </a:lnTo>
                <a:cubicBezTo>
                  <a:pt x="21549" y="20199"/>
                  <a:pt x="18115" y="20851"/>
                  <a:pt x="15353" y="19564"/>
                </a:cubicBezTo>
                <a:cubicBezTo>
                  <a:pt x="10579" y="16400"/>
                  <a:pt x="3640" y="20661"/>
                  <a:pt x="91" y="17784"/>
                </a:cubicBezTo>
                <a:cubicBezTo>
                  <a:pt x="61" y="11856"/>
                  <a:pt x="30" y="5928"/>
                  <a:pt x="0" y="0"/>
                </a:cubicBezTo>
                <a:close/>
              </a:path>
            </a:pathLst>
          </a:custGeom>
          <a:solidFill>
            <a:schemeClr val="bg1">
              <a:lumMod val="95000"/>
            </a:schemeClr>
          </a:solidFill>
          <a:ln>
            <a:solidFill>
              <a:schemeClr val="bg1">
                <a:lumMod val="75000"/>
              </a:schemeClr>
            </a:solidFill>
          </a:ln>
        </p:spPr>
        <p:txBody>
          <a:bodyPr wrap="square" rtlCol="0">
            <a:spAutoFit/>
          </a:bodyPr>
          <a:lstStyle/>
          <a:p>
            <a:r>
              <a:rPr lang="en-US" sz="1400">
                <a:solidFill>
                  <a:srgbClr val="000000"/>
                </a:solidFill>
              </a:rPr>
              <a:t> </a:t>
            </a:r>
            <a:r>
              <a:rPr lang="en-US" sz="1400">
                <a:solidFill>
                  <a:srgbClr val="000096"/>
                </a:solidFill>
              </a:rPr>
              <a:t>&lt;define</a:t>
            </a:r>
            <a:r>
              <a:rPr lang="en-US" sz="1400">
                <a:solidFill>
                  <a:srgbClr val="F5844C"/>
                </a:solidFill>
              </a:rPr>
              <a:t> name</a:t>
            </a:r>
            <a:r>
              <a:rPr lang="en-US" sz="1400">
                <a:solidFill>
                  <a:srgbClr val="FF8040"/>
                </a:solidFill>
              </a:rPr>
              <a:t>=</a:t>
            </a:r>
            <a:r>
              <a:rPr lang="en-US" sz="1400">
                <a:solidFill>
                  <a:srgbClr val="993300"/>
                </a:solidFill>
              </a:rPr>
              <a:t>"</a:t>
            </a:r>
            <a:r>
              <a:rPr lang="en-US" sz="1400" b="1">
                <a:solidFill>
                  <a:srgbClr val="993300"/>
                </a:solidFill>
              </a:rPr>
              <a:t>basic.ph</a:t>
            </a:r>
            <a:r>
              <a:rPr lang="en-US" sz="1400">
                <a:solidFill>
                  <a:srgbClr val="993300"/>
                </a:solidFill>
              </a:rPr>
              <a:t>"</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&lt;choice&gt;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"boolean"</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"cite"</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"keyword"</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"ph"</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"q"</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"term"</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"text"</a:t>
            </a:r>
            <a:r>
              <a:rPr lang="en-US" sz="1400">
                <a:solidFill>
                  <a:srgbClr val="F5844C"/>
                </a:solidFill>
              </a:rPr>
              <a:t> dita:since</a:t>
            </a:r>
            <a:r>
              <a:rPr lang="en-US" sz="1400">
                <a:solidFill>
                  <a:srgbClr val="FF8040"/>
                </a:solidFill>
              </a:rPr>
              <a:t>=</a:t>
            </a:r>
            <a:r>
              <a:rPr lang="en-US" sz="1400">
                <a:solidFill>
                  <a:srgbClr val="993300"/>
                </a:solidFill>
              </a:rPr>
              <a:t>"1.3"</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"tm"</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"xref"</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"state"</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&lt;/choice&gt;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&lt;/define&gt;</a:t>
            </a:r>
            <a:endParaRPr lang="en-US" sz="1400">
              <a:solidFill>
                <a:schemeClr val="tx1">
                  <a:lumMod val="65000"/>
                  <a:lumOff val="35000"/>
                </a:schemeClr>
              </a:solidFill>
              <a:latin typeface="+mn-lt"/>
            </a:endParaRPr>
          </a:p>
        </p:txBody>
      </p:sp>
      <p:sp>
        <p:nvSpPr>
          <p:cNvPr id="3" name="Textfeld 2"/>
          <p:cNvSpPr txBox="1"/>
          <p:nvPr/>
        </p:nvSpPr>
        <p:spPr>
          <a:xfrm>
            <a:off x="5004048" y="2024844"/>
            <a:ext cx="3242482" cy="444146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18849"/>
              <a:gd name="connsiteX1" fmla="*/ 21600 w 21600"/>
              <a:gd name="connsiteY1" fmla="*/ 0 h 18849"/>
              <a:gd name="connsiteX2" fmla="*/ 21600 w 21600"/>
              <a:gd name="connsiteY2" fmla="*/ 17322 h 18849"/>
              <a:gd name="connsiteX3" fmla="*/ 0 w 21600"/>
              <a:gd name="connsiteY3" fmla="*/ 17132 h 18849"/>
              <a:gd name="connsiteX4" fmla="*/ 0 w 21600"/>
              <a:gd name="connsiteY4" fmla="*/ 0 h 18849"/>
              <a:gd name="connsiteX0" fmla="*/ 0 w 21600"/>
              <a:gd name="connsiteY0" fmla="*/ 0 h 18342"/>
              <a:gd name="connsiteX1" fmla="*/ 21600 w 21600"/>
              <a:gd name="connsiteY1" fmla="*/ 0 h 18342"/>
              <a:gd name="connsiteX2" fmla="*/ 20881 w 21600"/>
              <a:gd name="connsiteY2" fmla="*/ 14725 h 18342"/>
              <a:gd name="connsiteX3" fmla="*/ 0 w 21600"/>
              <a:gd name="connsiteY3" fmla="*/ 17132 h 18342"/>
              <a:gd name="connsiteX4" fmla="*/ 0 w 21600"/>
              <a:gd name="connsiteY4" fmla="*/ 0 h 18342"/>
              <a:gd name="connsiteX0" fmla="*/ 0 w 21857"/>
              <a:gd name="connsiteY0" fmla="*/ 0 h 18457"/>
              <a:gd name="connsiteX1" fmla="*/ 21600 w 21857"/>
              <a:gd name="connsiteY1" fmla="*/ 0 h 18457"/>
              <a:gd name="connsiteX2" fmla="*/ 21806 w 21857"/>
              <a:gd name="connsiteY2" fmla="*/ 15485 h 18457"/>
              <a:gd name="connsiteX3" fmla="*/ 0 w 21857"/>
              <a:gd name="connsiteY3" fmla="*/ 17132 h 18457"/>
              <a:gd name="connsiteX4" fmla="*/ 0 w 21857"/>
              <a:gd name="connsiteY4" fmla="*/ 0 h 18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57" h="18457">
                <a:moveTo>
                  <a:pt x="0" y="0"/>
                </a:moveTo>
                <a:lnTo>
                  <a:pt x="21600" y="0"/>
                </a:lnTo>
                <a:cubicBezTo>
                  <a:pt x="21360" y="4908"/>
                  <a:pt x="22046" y="10577"/>
                  <a:pt x="21806" y="15485"/>
                </a:cubicBezTo>
                <a:cubicBezTo>
                  <a:pt x="11006" y="15485"/>
                  <a:pt x="10800" y="20882"/>
                  <a:pt x="0" y="17132"/>
                </a:cubicBezTo>
                <a:lnTo>
                  <a:pt x="0" y="0"/>
                </a:lnTo>
                <a:close/>
              </a:path>
            </a:pathLst>
          </a:custGeom>
          <a:solidFill>
            <a:schemeClr val="bg1">
              <a:lumMod val="95000"/>
            </a:schemeClr>
          </a:solidFill>
          <a:ln>
            <a:solidFill>
              <a:schemeClr val="bg1">
                <a:lumMod val="75000"/>
              </a:schemeClr>
            </a:solidFill>
          </a:ln>
        </p:spPr>
        <p:txBody>
          <a:bodyPr wrap="square" rtlCol="0">
            <a:spAutoFit/>
          </a:bodyPr>
          <a:lstStyle/>
          <a:p>
            <a:r>
              <a:rPr lang="en-US" sz="1400">
                <a:solidFill>
                  <a:srgbClr val="000000"/>
                </a:solidFill>
              </a:rPr>
              <a:t> </a:t>
            </a:r>
            <a:r>
              <a:rPr lang="en-US" sz="1400">
                <a:solidFill>
                  <a:srgbClr val="000096"/>
                </a:solidFill>
              </a:rPr>
              <a:t>&lt;define</a:t>
            </a:r>
            <a:r>
              <a:rPr lang="en-US" sz="1400">
                <a:solidFill>
                  <a:srgbClr val="F5844C"/>
                </a:solidFill>
              </a:rPr>
              <a:t> name</a:t>
            </a:r>
            <a:r>
              <a:rPr lang="en-US" sz="1400">
                <a:solidFill>
                  <a:srgbClr val="FF8040"/>
                </a:solidFill>
              </a:rPr>
              <a:t>=</a:t>
            </a:r>
            <a:r>
              <a:rPr lang="en-US" sz="1400">
                <a:solidFill>
                  <a:srgbClr val="993300"/>
                </a:solidFill>
              </a:rPr>
              <a:t>"</a:t>
            </a:r>
            <a:r>
              <a:rPr lang="en-US" sz="1400" b="1">
                <a:solidFill>
                  <a:srgbClr val="993300"/>
                </a:solidFill>
              </a:rPr>
              <a:t>basic.block</a:t>
            </a:r>
            <a:r>
              <a:rPr lang="en-US" sz="1400">
                <a:solidFill>
                  <a:srgbClr val="993300"/>
                </a:solidFill>
              </a:rPr>
              <a:t>"</a:t>
            </a:r>
            <a:r>
              <a:rPr lang="en-US" sz="1400">
                <a:solidFill>
                  <a:srgbClr val="000096"/>
                </a:solidFill>
              </a:rPr>
              <a:t>&gt;</a:t>
            </a:r>
            <a:r>
              <a:rPr lang="en-US" sz="1400">
                <a:solidFill>
                  <a:srgbClr val="000000"/>
                </a:solidFill>
              </a:rPr>
              <a:t/>
            </a:r>
            <a:br>
              <a:rPr lang="en-US" sz="1400">
                <a:solidFill>
                  <a:srgbClr val="000000"/>
                </a:solidFill>
              </a:rPr>
            </a:br>
            <a:r>
              <a:rPr lang="en-US" sz="1400" smtClean="0">
                <a:solidFill>
                  <a:srgbClr val="000000"/>
                </a:solidFill>
              </a:rPr>
              <a:t>       </a:t>
            </a:r>
            <a:r>
              <a:rPr lang="en-US" sz="1400" smtClean="0">
                <a:solidFill>
                  <a:srgbClr val="000096"/>
                </a:solidFill>
              </a:rPr>
              <a:t>&lt;</a:t>
            </a:r>
            <a:r>
              <a:rPr lang="en-US" sz="1400">
                <a:solidFill>
                  <a:srgbClr val="000096"/>
                </a:solidFill>
              </a:rPr>
              <a:t>choice&gt;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"dl"</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"div</a:t>
            </a:r>
            <a:r>
              <a:rPr lang="en-US" sz="1400" smtClean="0">
                <a:solidFill>
                  <a:srgbClr val="993300"/>
                </a:solidFill>
              </a:rPr>
              <a:t>"</a:t>
            </a:r>
            <a:r>
              <a:rPr lang="en-US" sz="1400" smtClean="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"fig"</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"image"</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"lines"</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"lq"</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"note"</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"object"</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"ol"</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"p"</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"pre"</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"simpletable"</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"sl"</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"table"</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"ul"</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&lt;/choice&gt;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&lt;/define&gt;</a:t>
            </a:r>
            <a:endParaRPr lang="en-US" sz="1400">
              <a:solidFill>
                <a:schemeClr val="tx1">
                  <a:lumMod val="65000"/>
                  <a:lumOff val="35000"/>
                </a:schemeClr>
              </a:solidFill>
              <a:latin typeface="+mn-lt"/>
            </a:endParaRPr>
          </a:p>
        </p:txBody>
      </p:sp>
    </p:spTree>
    <p:extLst>
      <p:ext uri="{BB962C8B-B14F-4D97-AF65-F5344CB8AC3E}">
        <p14:creationId xmlns:p14="http://schemas.microsoft.com/office/powerpoint/2010/main" val="1776264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uppieren 42"/>
          <p:cNvGrpSpPr/>
          <p:nvPr/>
        </p:nvGrpSpPr>
        <p:grpSpPr>
          <a:xfrm>
            <a:off x="6840252" y="5589240"/>
            <a:ext cx="1872208" cy="712935"/>
            <a:chOff x="6948264" y="5589240"/>
            <a:chExt cx="1570896" cy="712935"/>
          </a:xfrm>
        </p:grpSpPr>
        <p:sp>
          <p:nvSpPr>
            <p:cNvPr id="8" name="Eine Ecke des Rechtecks schneiden 7"/>
            <p:cNvSpPr/>
            <p:nvPr/>
          </p:nvSpPr>
          <p:spPr>
            <a:xfrm>
              <a:off x="6948264" y="5589240"/>
              <a:ext cx="1570896" cy="712935"/>
            </a:xfrm>
            <a:prstGeom prst="snip1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mtClean="0">
                <a:solidFill>
                  <a:schemeClr val="tx1">
                    <a:lumMod val="85000"/>
                    <a:lumOff val="15000"/>
                  </a:schemeClr>
                </a:solidFill>
              </a:endParaRPr>
            </a:p>
          </p:txBody>
        </p:sp>
        <p:sp>
          <p:nvSpPr>
            <p:cNvPr id="29" name="Eine Ecke des Rechtecks schneiden 28"/>
            <p:cNvSpPr/>
            <p:nvPr/>
          </p:nvSpPr>
          <p:spPr>
            <a:xfrm>
              <a:off x="7082920" y="5690107"/>
              <a:ext cx="1305504" cy="511202"/>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a:t>
              </a:r>
            </a:p>
          </p:txBody>
        </p:sp>
      </p:grpSp>
      <p:grpSp>
        <p:nvGrpSpPr>
          <p:cNvPr id="5" name="Gruppieren 4"/>
          <p:cNvGrpSpPr/>
          <p:nvPr/>
        </p:nvGrpSpPr>
        <p:grpSpPr>
          <a:xfrm>
            <a:off x="408816" y="5589240"/>
            <a:ext cx="1872208" cy="720080"/>
            <a:chOff x="516828" y="5589240"/>
            <a:chExt cx="1570896" cy="720080"/>
          </a:xfrm>
        </p:grpSpPr>
        <p:sp>
          <p:nvSpPr>
            <p:cNvPr id="14" name="Eine Ecke des Rechtecks schneiden 13"/>
            <p:cNvSpPr/>
            <p:nvPr/>
          </p:nvSpPr>
          <p:spPr>
            <a:xfrm>
              <a:off x="516828" y="5589240"/>
              <a:ext cx="1570896" cy="720080"/>
            </a:xfrm>
            <a:prstGeom prst="snip1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mtClean="0">
                <a:solidFill>
                  <a:schemeClr val="tx1">
                    <a:lumMod val="85000"/>
                    <a:lumOff val="15000"/>
                  </a:schemeClr>
                </a:solidFill>
              </a:endParaRPr>
            </a:p>
          </p:txBody>
        </p:sp>
        <p:sp>
          <p:nvSpPr>
            <p:cNvPr id="30" name="Eine Ecke des Rechtecks schneiden 29"/>
            <p:cNvSpPr/>
            <p:nvPr/>
          </p:nvSpPr>
          <p:spPr>
            <a:xfrm>
              <a:off x="651484" y="5691118"/>
              <a:ext cx="1305504" cy="516324"/>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a:t>
              </a:r>
            </a:p>
          </p:txBody>
        </p:sp>
      </p:grpSp>
      <p:grpSp>
        <p:nvGrpSpPr>
          <p:cNvPr id="37" name="Gruppieren 36"/>
          <p:cNvGrpSpPr/>
          <p:nvPr/>
        </p:nvGrpSpPr>
        <p:grpSpPr>
          <a:xfrm>
            <a:off x="2536845" y="5589240"/>
            <a:ext cx="1872208" cy="720080"/>
            <a:chOff x="2644857" y="5589240"/>
            <a:chExt cx="1570896" cy="720080"/>
          </a:xfrm>
        </p:grpSpPr>
        <p:sp>
          <p:nvSpPr>
            <p:cNvPr id="13" name="Eine Ecke des Rechtecks schneiden 12"/>
            <p:cNvSpPr/>
            <p:nvPr/>
          </p:nvSpPr>
          <p:spPr>
            <a:xfrm>
              <a:off x="2644857" y="5589240"/>
              <a:ext cx="1570896" cy="720080"/>
            </a:xfrm>
            <a:prstGeom prst="snip1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mtClean="0">
                <a:solidFill>
                  <a:schemeClr val="tx1">
                    <a:lumMod val="85000"/>
                    <a:lumOff val="15000"/>
                  </a:schemeClr>
                </a:solidFill>
              </a:endParaRPr>
            </a:p>
          </p:txBody>
        </p:sp>
        <p:sp>
          <p:nvSpPr>
            <p:cNvPr id="31" name="Eine Ecke des Rechtecks schneiden 30"/>
            <p:cNvSpPr/>
            <p:nvPr/>
          </p:nvSpPr>
          <p:spPr>
            <a:xfrm>
              <a:off x="2779513" y="5691118"/>
              <a:ext cx="1305504" cy="516324"/>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programmingDomain</a:t>
              </a:r>
            </a:p>
          </p:txBody>
        </p:sp>
      </p:grpSp>
      <p:grpSp>
        <p:nvGrpSpPr>
          <p:cNvPr id="40" name="Gruppieren 39"/>
          <p:cNvGrpSpPr/>
          <p:nvPr/>
        </p:nvGrpSpPr>
        <p:grpSpPr>
          <a:xfrm>
            <a:off x="4688547" y="5589240"/>
            <a:ext cx="1900423" cy="720080"/>
            <a:chOff x="4796560" y="5589240"/>
            <a:chExt cx="1594570" cy="720080"/>
          </a:xfrm>
        </p:grpSpPr>
        <p:sp>
          <p:nvSpPr>
            <p:cNvPr id="21" name="Eine Ecke des Rechtecks schneiden 20"/>
            <p:cNvSpPr/>
            <p:nvPr/>
          </p:nvSpPr>
          <p:spPr>
            <a:xfrm>
              <a:off x="4796560" y="5589240"/>
              <a:ext cx="1594570" cy="720080"/>
            </a:xfrm>
            <a:prstGeom prst="snip1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mtClean="0">
                <a:solidFill>
                  <a:schemeClr val="tx1">
                    <a:lumMod val="85000"/>
                    <a:lumOff val="15000"/>
                  </a:schemeClr>
                </a:solidFill>
              </a:endParaRPr>
            </a:p>
          </p:txBody>
        </p:sp>
        <p:sp>
          <p:nvSpPr>
            <p:cNvPr id="32" name="Eine Ecke des Rechtecks schneiden 31"/>
            <p:cNvSpPr/>
            <p:nvPr/>
          </p:nvSpPr>
          <p:spPr>
            <a:xfrm>
              <a:off x="4933216" y="5691118"/>
              <a:ext cx="1325178" cy="516324"/>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a:t>
              </a:r>
            </a:p>
          </p:txBody>
        </p:sp>
      </p:grpSp>
      <p:grpSp>
        <p:nvGrpSpPr>
          <p:cNvPr id="42" name="Gruppieren 41"/>
          <p:cNvGrpSpPr/>
          <p:nvPr/>
        </p:nvGrpSpPr>
        <p:grpSpPr>
          <a:xfrm>
            <a:off x="6840252" y="4725144"/>
            <a:ext cx="1872208" cy="712935"/>
            <a:chOff x="6948264" y="4725144"/>
            <a:chExt cx="1570896" cy="712935"/>
          </a:xfrm>
        </p:grpSpPr>
        <p:sp>
          <p:nvSpPr>
            <p:cNvPr id="7" name="Eine Ecke des Rechtecks schneiden 6"/>
            <p:cNvSpPr/>
            <p:nvPr/>
          </p:nvSpPr>
          <p:spPr>
            <a:xfrm>
              <a:off x="6948264" y="4725144"/>
              <a:ext cx="1570896" cy="712935"/>
            </a:xfrm>
            <a:prstGeom prst="snip1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mtClean="0">
                <a:solidFill>
                  <a:schemeClr val="tx1">
                    <a:lumMod val="85000"/>
                    <a:lumOff val="15000"/>
                  </a:schemeClr>
                </a:solidFill>
              </a:endParaRPr>
            </a:p>
          </p:txBody>
        </p:sp>
        <p:sp>
          <p:nvSpPr>
            <p:cNvPr id="33" name="Eine Ecke des Rechtecks schneiden 32"/>
            <p:cNvSpPr/>
            <p:nvPr/>
          </p:nvSpPr>
          <p:spPr>
            <a:xfrm>
              <a:off x="7082920" y="4826011"/>
              <a:ext cx="1305504" cy="511202"/>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glossRefDomain</a:t>
              </a:r>
            </a:p>
          </p:txBody>
        </p:sp>
      </p:grpSp>
      <p:grpSp>
        <p:nvGrpSpPr>
          <p:cNvPr id="4" name="Gruppieren 3"/>
          <p:cNvGrpSpPr/>
          <p:nvPr/>
        </p:nvGrpSpPr>
        <p:grpSpPr>
          <a:xfrm>
            <a:off x="408816" y="4725144"/>
            <a:ext cx="1872208" cy="720080"/>
            <a:chOff x="516828" y="4725144"/>
            <a:chExt cx="1570896" cy="720080"/>
          </a:xfrm>
        </p:grpSpPr>
        <p:sp>
          <p:nvSpPr>
            <p:cNvPr id="12" name="Eine Ecke des Rechtecks schneiden 11"/>
            <p:cNvSpPr/>
            <p:nvPr/>
          </p:nvSpPr>
          <p:spPr>
            <a:xfrm>
              <a:off x="516828" y="4725144"/>
              <a:ext cx="1570896" cy="720080"/>
            </a:xfrm>
            <a:prstGeom prst="snip1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mtClean="0">
                <a:solidFill>
                  <a:schemeClr val="tx1">
                    <a:lumMod val="85000"/>
                    <a:lumOff val="15000"/>
                  </a:schemeClr>
                </a:solidFill>
              </a:endParaRPr>
            </a:p>
          </p:txBody>
        </p:sp>
        <p:sp>
          <p:nvSpPr>
            <p:cNvPr id="34" name="Eine Ecke des Rechtecks schneiden 33"/>
            <p:cNvSpPr/>
            <p:nvPr/>
          </p:nvSpPr>
          <p:spPr>
            <a:xfrm>
              <a:off x="651484" y="4827022"/>
              <a:ext cx="1305504" cy="516324"/>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tx1">
                      <a:lumMod val="85000"/>
                      <a:lumOff val="15000"/>
                    </a:schemeClr>
                  </a:solidFill>
                </a:rPr>
                <a:t>mathMLDomain</a:t>
              </a:r>
              <a:endParaRPr lang="en-US" sz="1200" smtClean="0">
                <a:solidFill>
                  <a:schemeClr val="tx1">
                    <a:lumMod val="85000"/>
                    <a:lumOff val="15000"/>
                  </a:schemeClr>
                </a:solidFill>
              </a:endParaRPr>
            </a:p>
          </p:txBody>
        </p:sp>
      </p:grpSp>
      <p:grpSp>
        <p:nvGrpSpPr>
          <p:cNvPr id="17" name="Gruppieren 16"/>
          <p:cNvGrpSpPr/>
          <p:nvPr/>
        </p:nvGrpSpPr>
        <p:grpSpPr>
          <a:xfrm>
            <a:off x="2536844" y="4725144"/>
            <a:ext cx="1900423" cy="720080"/>
            <a:chOff x="2644857" y="4725144"/>
            <a:chExt cx="1594570" cy="720080"/>
          </a:xfrm>
        </p:grpSpPr>
        <p:sp>
          <p:nvSpPr>
            <p:cNvPr id="18" name="Eine Ecke des Rechtecks schneiden 17"/>
            <p:cNvSpPr/>
            <p:nvPr/>
          </p:nvSpPr>
          <p:spPr>
            <a:xfrm>
              <a:off x="2644857" y="4725144"/>
              <a:ext cx="1594570" cy="720080"/>
            </a:xfrm>
            <a:prstGeom prst="snip1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mtClean="0">
                <a:solidFill>
                  <a:schemeClr val="tx1">
                    <a:lumMod val="85000"/>
                    <a:lumOff val="15000"/>
                  </a:schemeClr>
                </a:solidFill>
              </a:endParaRPr>
            </a:p>
          </p:txBody>
        </p:sp>
        <p:sp>
          <p:nvSpPr>
            <p:cNvPr id="35" name="Eine Ecke des Rechtecks schneiden 34"/>
            <p:cNvSpPr/>
            <p:nvPr/>
          </p:nvSpPr>
          <p:spPr>
            <a:xfrm>
              <a:off x="2781513" y="4827022"/>
              <a:ext cx="1325178" cy="516324"/>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highlightDomain</a:t>
              </a:r>
            </a:p>
          </p:txBody>
        </p:sp>
      </p:grpSp>
      <p:grpSp>
        <p:nvGrpSpPr>
          <p:cNvPr id="39" name="Gruppieren 38"/>
          <p:cNvGrpSpPr/>
          <p:nvPr/>
        </p:nvGrpSpPr>
        <p:grpSpPr>
          <a:xfrm>
            <a:off x="4688547" y="4725144"/>
            <a:ext cx="1900423" cy="720080"/>
            <a:chOff x="4796560" y="4725144"/>
            <a:chExt cx="1594570" cy="720080"/>
          </a:xfrm>
        </p:grpSpPr>
        <p:sp>
          <p:nvSpPr>
            <p:cNvPr id="22" name="Eine Ecke des Rechtecks schneiden 21"/>
            <p:cNvSpPr/>
            <p:nvPr/>
          </p:nvSpPr>
          <p:spPr>
            <a:xfrm>
              <a:off x="4796560" y="4725144"/>
              <a:ext cx="1594570" cy="720080"/>
            </a:xfrm>
            <a:prstGeom prst="snip1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mtClean="0">
                <a:solidFill>
                  <a:schemeClr val="tx1">
                    <a:lumMod val="85000"/>
                    <a:lumOff val="15000"/>
                  </a:schemeClr>
                </a:solidFill>
              </a:endParaRPr>
            </a:p>
          </p:txBody>
        </p:sp>
        <p:sp>
          <p:nvSpPr>
            <p:cNvPr id="36" name="Eine Ecke des Rechtecks schneiden 35"/>
            <p:cNvSpPr/>
            <p:nvPr/>
          </p:nvSpPr>
          <p:spPr>
            <a:xfrm>
              <a:off x="4933216" y="4827022"/>
              <a:ext cx="1325178" cy="516324"/>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abbreviateDomain</a:t>
              </a:r>
            </a:p>
          </p:txBody>
        </p:sp>
      </p:grpSp>
      <p:grpSp>
        <p:nvGrpSpPr>
          <p:cNvPr id="41" name="Gruppieren 40"/>
          <p:cNvGrpSpPr/>
          <p:nvPr/>
        </p:nvGrpSpPr>
        <p:grpSpPr>
          <a:xfrm>
            <a:off x="6840252" y="3861048"/>
            <a:ext cx="1872208" cy="712935"/>
            <a:chOff x="6948264" y="3861048"/>
            <a:chExt cx="1570896" cy="712935"/>
          </a:xfrm>
        </p:grpSpPr>
        <p:sp>
          <p:nvSpPr>
            <p:cNvPr id="6" name="Eine Ecke des Rechtecks schneiden 5"/>
            <p:cNvSpPr/>
            <p:nvPr/>
          </p:nvSpPr>
          <p:spPr>
            <a:xfrm>
              <a:off x="6948264" y="3861048"/>
              <a:ext cx="1570896" cy="712935"/>
            </a:xfrm>
            <a:prstGeom prst="snip1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mtClean="0">
                <a:solidFill>
                  <a:schemeClr val="tx1">
                    <a:lumMod val="85000"/>
                    <a:lumOff val="15000"/>
                  </a:schemeClr>
                </a:solidFill>
              </a:endParaRPr>
            </a:p>
          </p:txBody>
        </p:sp>
        <p:sp>
          <p:nvSpPr>
            <p:cNvPr id="25" name="Eine Ecke des Rechtecks schneiden 24"/>
            <p:cNvSpPr/>
            <p:nvPr/>
          </p:nvSpPr>
          <p:spPr>
            <a:xfrm>
              <a:off x="7082920" y="3961915"/>
              <a:ext cx="1305504" cy="511202"/>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mapGroupDomain</a:t>
              </a:r>
            </a:p>
          </p:txBody>
        </p:sp>
      </p:grpSp>
      <p:grpSp>
        <p:nvGrpSpPr>
          <p:cNvPr id="3" name="Gruppieren 2"/>
          <p:cNvGrpSpPr/>
          <p:nvPr/>
        </p:nvGrpSpPr>
        <p:grpSpPr>
          <a:xfrm>
            <a:off x="408816" y="3861048"/>
            <a:ext cx="1872208" cy="720080"/>
            <a:chOff x="516828" y="3861048"/>
            <a:chExt cx="1570896" cy="720080"/>
          </a:xfrm>
        </p:grpSpPr>
        <p:sp>
          <p:nvSpPr>
            <p:cNvPr id="11" name="Eine Ecke des Rechtecks schneiden 10"/>
            <p:cNvSpPr/>
            <p:nvPr/>
          </p:nvSpPr>
          <p:spPr>
            <a:xfrm>
              <a:off x="516828" y="3861048"/>
              <a:ext cx="1570896" cy="720080"/>
            </a:xfrm>
            <a:prstGeom prst="snip1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mtClean="0">
                <a:solidFill>
                  <a:schemeClr val="tx1">
                    <a:lumMod val="85000"/>
                    <a:lumOff val="15000"/>
                  </a:schemeClr>
                </a:solidFill>
              </a:endParaRPr>
            </a:p>
          </p:txBody>
        </p:sp>
        <p:sp>
          <p:nvSpPr>
            <p:cNvPr id="26" name="Eine Ecke des Rechtecks schneiden 25"/>
            <p:cNvSpPr/>
            <p:nvPr/>
          </p:nvSpPr>
          <p:spPr>
            <a:xfrm>
              <a:off x="651484" y="3962926"/>
              <a:ext cx="1305504" cy="516324"/>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tx1">
                      <a:lumMod val="85000"/>
                      <a:lumOff val="15000"/>
                    </a:schemeClr>
                  </a:solidFill>
                </a:rPr>
                <a:t>svgDomain</a:t>
              </a:r>
              <a:endParaRPr lang="en-US" sz="1200" smtClean="0">
                <a:solidFill>
                  <a:schemeClr val="tx1">
                    <a:lumMod val="85000"/>
                    <a:lumOff val="15000"/>
                  </a:schemeClr>
                </a:solidFill>
              </a:endParaRPr>
            </a:p>
          </p:txBody>
        </p:sp>
      </p:grpSp>
      <p:grpSp>
        <p:nvGrpSpPr>
          <p:cNvPr id="9" name="Gruppieren 8"/>
          <p:cNvGrpSpPr/>
          <p:nvPr/>
        </p:nvGrpSpPr>
        <p:grpSpPr>
          <a:xfrm>
            <a:off x="2536844" y="3861048"/>
            <a:ext cx="1900423" cy="720080"/>
            <a:chOff x="2644857" y="3861048"/>
            <a:chExt cx="1594570" cy="720080"/>
          </a:xfrm>
        </p:grpSpPr>
        <p:sp>
          <p:nvSpPr>
            <p:cNvPr id="19" name="Eine Ecke des Rechtecks schneiden 18"/>
            <p:cNvSpPr/>
            <p:nvPr/>
          </p:nvSpPr>
          <p:spPr>
            <a:xfrm>
              <a:off x="2644857" y="3861048"/>
              <a:ext cx="1594570" cy="720080"/>
            </a:xfrm>
            <a:prstGeom prst="snip1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mtClean="0">
                <a:solidFill>
                  <a:schemeClr val="tx1">
                    <a:lumMod val="85000"/>
                    <a:lumOff val="15000"/>
                  </a:schemeClr>
                </a:solidFill>
              </a:endParaRPr>
            </a:p>
          </p:txBody>
        </p:sp>
        <p:sp>
          <p:nvSpPr>
            <p:cNvPr id="27" name="Eine Ecke des Rechtecks schneiden 26"/>
            <p:cNvSpPr/>
            <p:nvPr/>
          </p:nvSpPr>
          <p:spPr>
            <a:xfrm>
              <a:off x="2781513" y="3962926"/>
              <a:ext cx="1325178" cy="516324"/>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hazardStatement</a:t>
              </a:r>
              <a:br>
                <a:rPr lang="en-US" sz="1200" smtClean="0">
                  <a:solidFill>
                    <a:schemeClr val="tx1">
                      <a:lumMod val="85000"/>
                      <a:lumOff val="15000"/>
                    </a:schemeClr>
                  </a:solidFill>
                </a:rPr>
              </a:br>
              <a:r>
                <a:rPr lang="en-US" sz="1200" smtClean="0">
                  <a:solidFill>
                    <a:schemeClr val="tx1">
                      <a:lumMod val="85000"/>
                      <a:lumOff val="15000"/>
                    </a:schemeClr>
                  </a:solidFill>
                </a:rPr>
                <a:t>Domain</a:t>
              </a:r>
            </a:p>
          </p:txBody>
        </p:sp>
      </p:grpSp>
      <p:grpSp>
        <p:nvGrpSpPr>
          <p:cNvPr id="38" name="Gruppieren 37"/>
          <p:cNvGrpSpPr/>
          <p:nvPr/>
        </p:nvGrpSpPr>
        <p:grpSpPr>
          <a:xfrm>
            <a:off x="4688547" y="3861048"/>
            <a:ext cx="1900423" cy="720080"/>
            <a:chOff x="4796560" y="3861048"/>
            <a:chExt cx="1594570" cy="720080"/>
          </a:xfrm>
        </p:grpSpPr>
        <p:sp>
          <p:nvSpPr>
            <p:cNvPr id="20" name="Eine Ecke des Rechtecks schneiden 19"/>
            <p:cNvSpPr/>
            <p:nvPr/>
          </p:nvSpPr>
          <p:spPr>
            <a:xfrm>
              <a:off x="4796560" y="3861048"/>
              <a:ext cx="1594570" cy="720080"/>
            </a:xfrm>
            <a:prstGeom prst="snip1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mtClean="0">
                <a:solidFill>
                  <a:schemeClr val="tx1">
                    <a:lumMod val="85000"/>
                    <a:lumOff val="15000"/>
                  </a:schemeClr>
                </a:solidFill>
              </a:endParaRPr>
            </a:p>
          </p:txBody>
        </p:sp>
        <p:sp>
          <p:nvSpPr>
            <p:cNvPr id="28" name="Eine Ecke des Rechtecks schneiden 27"/>
            <p:cNvSpPr/>
            <p:nvPr/>
          </p:nvSpPr>
          <p:spPr>
            <a:xfrm>
              <a:off x="4933216" y="3962926"/>
              <a:ext cx="1325178" cy="516324"/>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softwareDomain</a:t>
              </a:r>
            </a:p>
          </p:txBody>
        </p:sp>
      </p:grpSp>
      <p:sp>
        <p:nvSpPr>
          <p:cNvPr id="2" name="Titel 1"/>
          <p:cNvSpPr>
            <a:spLocks noGrp="1"/>
          </p:cNvSpPr>
          <p:nvPr>
            <p:ph type="title"/>
          </p:nvPr>
        </p:nvSpPr>
        <p:spPr/>
        <p:txBody>
          <a:bodyPr/>
          <a:lstStyle/>
          <a:p>
            <a:r>
              <a:rPr lang="en-US" smtClean="0"/>
              <a:t>Domains</a:t>
            </a:r>
            <a:endParaRPr lang="en-US"/>
          </a:p>
        </p:txBody>
      </p:sp>
      <p:sp>
        <p:nvSpPr>
          <p:cNvPr id="24" name="Inhaltsplatzhalter 23"/>
          <p:cNvSpPr>
            <a:spLocks noGrp="1"/>
          </p:cNvSpPr>
          <p:nvPr>
            <p:ph idx="1"/>
          </p:nvPr>
        </p:nvSpPr>
        <p:spPr/>
        <p:txBody>
          <a:bodyPr/>
          <a:lstStyle/>
          <a:p>
            <a:pPr marL="285750" indent="-285750"/>
            <a:r>
              <a:rPr lang="en-US" smtClean="0"/>
              <a:t>Provide </a:t>
            </a:r>
            <a:r>
              <a:rPr lang="en-US"/>
              <a:t>semantic categories to group elements and attributes across document </a:t>
            </a:r>
            <a:r>
              <a:rPr lang="en-US" smtClean="0"/>
              <a:t>types.</a:t>
            </a:r>
          </a:p>
          <a:p>
            <a:pPr marL="285750" indent="-285750"/>
            <a:r>
              <a:rPr lang="en-US" smtClean="0"/>
              <a:t>Useful </a:t>
            </a:r>
            <a:r>
              <a:rPr lang="en-US"/>
              <a:t>to remove </a:t>
            </a:r>
            <a:r>
              <a:rPr lang="en-US" smtClean="0"/>
              <a:t>or add whole </a:t>
            </a:r>
            <a:r>
              <a:rPr lang="en-US"/>
              <a:t>groups of elements from </a:t>
            </a:r>
            <a:r>
              <a:rPr lang="en-US" smtClean="0"/>
              <a:t>or to document or map types.</a:t>
            </a:r>
            <a:endParaRPr lang="en-US"/>
          </a:p>
          <a:p>
            <a:endParaRPr lang="en-US"/>
          </a:p>
        </p:txBody>
      </p:sp>
    </p:spTree>
    <p:extLst>
      <p:ext uri="{BB962C8B-B14F-4D97-AF65-F5344CB8AC3E}">
        <p14:creationId xmlns:p14="http://schemas.microsoft.com/office/powerpoint/2010/main" val="12794927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noProof="0" smtClean="0"/>
              <a:t>Reuse &amp; Redefinition</a:t>
            </a:r>
            <a:endParaRPr lang="en-US" noProof="0"/>
          </a:p>
        </p:txBody>
      </p:sp>
      <p:sp>
        <p:nvSpPr>
          <p:cNvPr id="23" name="Inhaltsplatzhalter 22"/>
          <p:cNvSpPr>
            <a:spLocks noGrp="1"/>
          </p:cNvSpPr>
          <p:nvPr>
            <p:ph idx="1"/>
          </p:nvPr>
        </p:nvSpPr>
        <p:spPr/>
        <p:txBody>
          <a:bodyPr/>
          <a:lstStyle/>
          <a:p>
            <a:r>
              <a:rPr lang="en-US" smtClean="0"/>
              <a:t>Cascading defines allow reuse and redefinition in multiple places.</a:t>
            </a:r>
            <a:endParaRPr lang="en-US" noProof="0" smtClean="0"/>
          </a:p>
          <a:p>
            <a:endParaRPr lang="en-US" smtClean="0"/>
          </a:p>
          <a:p>
            <a:endParaRPr lang="en-US" noProof="0" smtClean="0"/>
          </a:p>
          <a:p>
            <a:endParaRPr lang="en-US" smtClean="0"/>
          </a:p>
          <a:p>
            <a:endParaRPr lang="en-US" noProof="0" smtClean="0"/>
          </a:p>
          <a:p>
            <a:endParaRPr lang="en-US" smtClean="0"/>
          </a:p>
          <a:p>
            <a:endParaRPr lang="en-US"/>
          </a:p>
          <a:p>
            <a:endParaRPr lang="en-US" smtClean="0"/>
          </a:p>
          <a:p>
            <a:endParaRPr lang="en-US"/>
          </a:p>
          <a:p>
            <a:endParaRPr lang="en-US" noProof="0" smtClean="0"/>
          </a:p>
          <a:p>
            <a:pPr>
              <a:buFont typeface="Wingdings" panose="05000000000000000000" pitchFamily="2" charset="2"/>
              <a:buChar char="Ø"/>
            </a:pPr>
            <a:r>
              <a:rPr lang="en-US" smtClean="0"/>
              <a:t>All specialized elements are automatically allowed where the base element is allowed.</a:t>
            </a:r>
            <a:endParaRPr lang="en-US" noProof="0"/>
          </a:p>
        </p:txBody>
      </p:sp>
      <p:sp>
        <p:nvSpPr>
          <p:cNvPr id="10" name="Textfeld 9"/>
          <p:cNvSpPr txBox="1"/>
          <p:nvPr/>
        </p:nvSpPr>
        <p:spPr>
          <a:xfrm>
            <a:off x="1067446" y="2051720"/>
            <a:ext cx="2545185" cy="1532334"/>
          </a:xfrm>
          <a:prstGeom prst="roundRect">
            <a:avLst/>
          </a:prstGeom>
          <a:ln w="12700"/>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smtClean="0">
                <a:solidFill>
                  <a:schemeClr val="tx1">
                    <a:lumMod val="65000"/>
                    <a:lumOff val="35000"/>
                  </a:schemeClr>
                </a:solidFill>
                <a:latin typeface="+mn-lt"/>
              </a:rPr>
              <a:t>commonElementsMod.rng</a:t>
            </a:r>
          </a:p>
          <a:p>
            <a:r>
              <a:rPr lang="en-US" sz="1400" smtClean="0">
                <a:solidFill>
                  <a:srgbClr val="000096"/>
                </a:solidFill>
              </a:rPr>
              <a:t>&lt;</a:t>
            </a:r>
            <a:r>
              <a:rPr lang="en-US" sz="1400">
                <a:solidFill>
                  <a:srgbClr val="000096"/>
                </a:solidFill>
              </a:rPr>
              <a:t>define</a:t>
            </a:r>
            <a:r>
              <a:rPr lang="en-US" sz="1400">
                <a:solidFill>
                  <a:srgbClr val="F5844C"/>
                </a:solidFill>
              </a:rPr>
              <a:t> name</a:t>
            </a:r>
            <a:r>
              <a:rPr lang="en-US" sz="1400">
                <a:solidFill>
                  <a:srgbClr val="FF8040"/>
                </a:solidFill>
              </a:rPr>
              <a:t>=</a:t>
            </a:r>
            <a:r>
              <a:rPr lang="en-US" sz="1400">
                <a:solidFill>
                  <a:srgbClr val="993300"/>
                </a:solidFill>
              </a:rPr>
              <a:t>"</a:t>
            </a:r>
            <a:r>
              <a:rPr lang="en-US" sz="1400" b="1">
                <a:solidFill>
                  <a:srgbClr val="993300"/>
                </a:solidFill>
              </a:rPr>
              <a:t>ph</a:t>
            </a:r>
            <a:r>
              <a:rPr lang="en-US" sz="1400">
                <a:solidFill>
                  <a:srgbClr val="993300"/>
                </a:solidFill>
              </a:rPr>
              <a:t>"</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"ph.element"</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&lt;/define&gt;</a:t>
            </a:r>
            <a:endParaRPr lang="en-US" sz="1400" smtClean="0">
              <a:solidFill>
                <a:schemeClr val="tx1">
                  <a:lumMod val="65000"/>
                  <a:lumOff val="35000"/>
                </a:schemeClr>
              </a:solidFill>
              <a:latin typeface="+mn-lt"/>
            </a:endParaRPr>
          </a:p>
          <a:p>
            <a:endParaRPr lang="en-US" sz="1400" smtClean="0">
              <a:solidFill>
                <a:schemeClr val="tx1">
                  <a:lumMod val="65000"/>
                  <a:lumOff val="35000"/>
                </a:schemeClr>
              </a:solidFill>
              <a:latin typeface="+mn-lt"/>
            </a:endParaRPr>
          </a:p>
          <a:p>
            <a:pPr marL="285750" lvl="0" indent="-285750">
              <a:buFont typeface="Wingdings" panose="05000000000000000000" pitchFamily="2" charset="2"/>
              <a:buChar char="Ø"/>
            </a:pPr>
            <a:r>
              <a:rPr lang="en-US" sz="1400">
                <a:solidFill>
                  <a:prstClr val="black">
                    <a:lumMod val="65000"/>
                    <a:lumOff val="35000"/>
                  </a:prstClr>
                </a:solidFill>
              </a:rPr>
              <a:t>adds </a:t>
            </a:r>
            <a:r>
              <a:rPr lang="en-US" sz="1400" smtClean="0">
                <a:solidFill>
                  <a:srgbClr val="993300"/>
                </a:solidFill>
              </a:rPr>
              <a:t>ph</a:t>
            </a:r>
            <a:endParaRPr lang="en-US" sz="1400">
              <a:solidFill>
                <a:srgbClr val="993300"/>
              </a:solidFill>
            </a:endParaRPr>
          </a:p>
        </p:txBody>
      </p:sp>
      <p:sp>
        <p:nvSpPr>
          <p:cNvPr id="12" name="Textfeld 11"/>
          <p:cNvSpPr txBox="1"/>
          <p:nvPr/>
        </p:nvSpPr>
        <p:spPr>
          <a:xfrm>
            <a:off x="4608004" y="2060848"/>
            <a:ext cx="4104381" cy="1532334"/>
          </a:xfrm>
          <a:prstGeom prst="roundRect">
            <a:avLst/>
          </a:prstGeom>
          <a:ln w="12700"/>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smtClean="0">
                <a:solidFill>
                  <a:schemeClr val="tx1">
                    <a:lumMod val="65000"/>
                    <a:lumOff val="35000"/>
                  </a:schemeClr>
                </a:solidFill>
                <a:latin typeface="+mn-lt"/>
              </a:rPr>
              <a:t>highlightDomain.rng</a:t>
            </a:r>
          </a:p>
          <a:p>
            <a:r>
              <a:rPr lang="en-US" sz="1400">
                <a:solidFill>
                  <a:srgbClr val="000096"/>
                </a:solidFill>
              </a:rPr>
              <a:t>&lt;define</a:t>
            </a:r>
            <a:r>
              <a:rPr lang="en-US" sz="1400">
                <a:solidFill>
                  <a:srgbClr val="F5844C"/>
                </a:solidFill>
              </a:rPr>
              <a:t> name</a:t>
            </a:r>
            <a:r>
              <a:rPr lang="en-US" sz="1400">
                <a:solidFill>
                  <a:srgbClr val="FF8040"/>
                </a:solidFill>
              </a:rPr>
              <a:t>=</a:t>
            </a:r>
            <a:r>
              <a:rPr lang="en-US" sz="1400">
                <a:solidFill>
                  <a:srgbClr val="993300"/>
                </a:solidFill>
              </a:rPr>
              <a:t>"</a:t>
            </a:r>
            <a:r>
              <a:rPr lang="en-US" sz="1400" b="1">
                <a:solidFill>
                  <a:srgbClr val="993300"/>
                </a:solidFill>
              </a:rPr>
              <a:t>ph</a:t>
            </a:r>
            <a:r>
              <a:rPr lang="en-US" sz="1400">
                <a:solidFill>
                  <a:srgbClr val="993300"/>
                </a:solidFill>
              </a:rPr>
              <a:t>"</a:t>
            </a:r>
            <a:r>
              <a:rPr lang="en-US" sz="1400">
                <a:solidFill>
                  <a:srgbClr val="F5844C"/>
                </a:solidFill>
              </a:rPr>
              <a:t> combine</a:t>
            </a:r>
            <a:r>
              <a:rPr lang="en-US" sz="1400">
                <a:solidFill>
                  <a:srgbClr val="FF8040"/>
                </a:solidFill>
              </a:rPr>
              <a:t>=</a:t>
            </a:r>
            <a:r>
              <a:rPr lang="en-US" sz="1400">
                <a:solidFill>
                  <a:srgbClr val="993300"/>
                </a:solidFill>
              </a:rPr>
              <a:t>"choice"</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"hi-d-ph"</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&lt;/define</a:t>
            </a:r>
            <a:r>
              <a:rPr lang="en-US" sz="1400" smtClean="0">
                <a:solidFill>
                  <a:srgbClr val="000096"/>
                </a:solidFill>
              </a:rPr>
              <a:t>&gt;</a:t>
            </a:r>
          </a:p>
          <a:p>
            <a:endParaRPr lang="en-US" sz="1400" smtClean="0">
              <a:solidFill>
                <a:schemeClr val="tx1">
                  <a:lumMod val="65000"/>
                  <a:lumOff val="35000"/>
                </a:schemeClr>
              </a:solidFill>
              <a:latin typeface="+mn-lt"/>
            </a:endParaRPr>
          </a:p>
          <a:p>
            <a:pPr marL="285750" indent="-285750">
              <a:buFont typeface="Wingdings" panose="05000000000000000000" pitchFamily="2" charset="2"/>
              <a:buChar char="Ø"/>
            </a:pPr>
            <a:r>
              <a:rPr lang="en-US" sz="1400" smtClean="0">
                <a:solidFill>
                  <a:schemeClr val="tx1">
                    <a:lumMod val="65000"/>
                    <a:lumOff val="35000"/>
                  </a:schemeClr>
                </a:solidFill>
                <a:latin typeface="+mn-lt"/>
              </a:rPr>
              <a:t>adds </a:t>
            </a:r>
            <a:r>
              <a:rPr lang="en-US" sz="1400">
                <a:solidFill>
                  <a:srgbClr val="993300"/>
                </a:solidFill>
              </a:rPr>
              <a:t>b</a:t>
            </a:r>
            <a:r>
              <a:rPr lang="en-US" sz="1400" smtClean="0">
                <a:solidFill>
                  <a:schemeClr val="tx1">
                    <a:lumMod val="65000"/>
                    <a:lumOff val="35000"/>
                  </a:schemeClr>
                </a:solidFill>
                <a:latin typeface="+mn-lt"/>
              </a:rPr>
              <a:t>, </a:t>
            </a:r>
            <a:r>
              <a:rPr lang="en-US" sz="1400">
                <a:solidFill>
                  <a:srgbClr val="993300"/>
                </a:solidFill>
              </a:rPr>
              <a:t>i</a:t>
            </a:r>
            <a:r>
              <a:rPr lang="en-US" sz="1400" smtClean="0">
                <a:solidFill>
                  <a:schemeClr val="tx1">
                    <a:lumMod val="65000"/>
                    <a:lumOff val="35000"/>
                  </a:schemeClr>
                </a:solidFill>
                <a:latin typeface="+mn-lt"/>
              </a:rPr>
              <a:t>, </a:t>
            </a:r>
            <a:r>
              <a:rPr lang="en-US" sz="1400">
                <a:solidFill>
                  <a:srgbClr val="993300"/>
                </a:solidFill>
              </a:rPr>
              <a:t>line-through</a:t>
            </a:r>
            <a:r>
              <a:rPr lang="en-US" sz="1400" smtClean="0">
                <a:solidFill>
                  <a:schemeClr val="tx1">
                    <a:lumMod val="65000"/>
                    <a:lumOff val="35000"/>
                  </a:schemeClr>
                </a:solidFill>
                <a:latin typeface="+mn-lt"/>
              </a:rPr>
              <a:t>, </a:t>
            </a:r>
            <a:r>
              <a:rPr lang="en-US" sz="1400" smtClean="0">
                <a:solidFill>
                  <a:srgbClr val="993300"/>
                </a:solidFill>
              </a:rPr>
              <a:t>overline</a:t>
            </a:r>
            <a:r>
              <a:rPr lang="en-US" sz="1400" smtClean="0">
                <a:solidFill>
                  <a:schemeClr val="tx1">
                    <a:lumMod val="65000"/>
                    <a:lumOff val="35000"/>
                  </a:schemeClr>
                </a:solidFill>
                <a:latin typeface="+mn-lt"/>
              </a:rPr>
              <a:t>, </a:t>
            </a:r>
            <a:r>
              <a:rPr lang="en-US" sz="1400">
                <a:solidFill>
                  <a:srgbClr val="993300"/>
                </a:solidFill>
              </a:rPr>
              <a:t>sup</a:t>
            </a:r>
            <a:r>
              <a:rPr lang="en-US" sz="1400" smtClean="0">
                <a:solidFill>
                  <a:schemeClr val="tx1">
                    <a:lumMod val="65000"/>
                    <a:lumOff val="35000"/>
                  </a:schemeClr>
                </a:solidFill>
                <a:latin typeface="+mn-lt"/>
              </a:rPr>
              <a:t>, </a:t>
            </a:r>
            <a:r>
              <a:rPr lang="en-US" sz="1400" smtClean="0">
                <a:solidFill>
                  <a:srgbClr val="993300"/>
                </a:solidFill>
              </a:rPr>
              <a:t>sub</a:t>
            </a:r>
            <a:r>
              <a:rPr lang="en-US" sz="1400" smtClean="0">
                <a:solidFill>
                  <a:schemeClr val="tx1">
                    <a:lumMod val="65000"/>
                    <a:lumOff val="35000"/>
                  </a:schemeClr>
                </a:solidFill>
                <a:latin typeface="+mn-lt"/>
              </a:rPr>
              <a:t>, </a:t>
            </a:r>
            <a:r>
              <a:rPr lang="en-US" sz="1400">
                <a:solidFill>
                  <a:srgbClr val="993300"/>
                </a:solidFill>
              </a:rPr>
              <a:t>tt</a:t>
            </a:r>
            <a:r>
              <a:rPr lang="en-US" sz="1400" smtClean="0">
                <a:solidFill>
                  <a:schemeClr val="tx1">
                    <a:lumMod val="65000"/>
                    <a:lumOff val="35000"/>
                  </a:schemeClr>
                </a:solidFill>
                <a:latin typeface="+mn-lt"/>
              </a:rPr>
              <a:t>, </a:t>
            </a:r>
            <a:r>
              <a:rPr lang="en-US" sz="1400">
                <a:solidFill>
                  <a:srgbClr val="993300"/>
                </a:solidFill>
              </a:rPr>
              <a:t>u</a:t>
            </a:r>
          </a:p>
        </p:txBody>
      </p:sp>
      <p:sp>
        <p:nvSpPr>
          <p:cNvPr id="13" name="Textfeld 12"/>
          <p:cNvSpPr txBox="1"/>
          <p:nvPr/>
        </p:nvSpPr>
        <p:spPr>
          <a:xfrm>
            <a:off x="2303748" y="3717032"/>
            <a:ext cx="3203955" cy="1532334"/>
          </a:xfrm>
          <a:prstGeom prst="roundRect">
            <a:avLst/>
          </a:prstGeom>
          <a:ln w="12700"/>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smtClean="0">
                <a:solidFill>
                  <a:schemeClr val="tx1">
                    <a:lumMod val="65000"/>
                    <a:lumOff val="35000"/>
                  </a:schemeClr>
                </a:solidFill>
                <a:latin typeface="+mn-lt"/>
              </a:rPr>
              <a:t>programmingDomain.rng</a:t>
            </a:r>
          </a:p>
          <a:p>
            <a:r>
              <a:rPr lang="en-US" sz="1400">
                <a:solidFill>
                  <a:srgbClr val="000096"/>
                </a:solidFill>
              </a:rPr>
              <a:t>&lt;define</a:t>
            </a:r>
            <a:r>
              <a:rPr lang="en-US" sz="1400">
                <a:solidFill>
                  <a:srgbClr val="F5844C"/>
                </a:solidFill>
              </a:rPr>
              <a:t> name</a:t>
            </a:r>
            <a:r>
              <a:rPr lang="en-US" sz="1400">
                <a:solidFill>
                  <a:srgbClr val="FF8040"/>
                </a:solidFill>
              </a:rPr>
              <a:t>=</a:t>
            </a:r>
            <a:r>
              <a:rPr lang="en-US" sz="1400">
                <a:solidFill>
                  <a:srgbClr val="993300"/>
                </a:solidFill>
              </a:rPr>
              <a:t>"</a:t>
            </a:r>
            <a:r>
              <a:rPr lang="en-US" sz="1400" b="1">
                <a:solidFill>
                  <a:srgbClr val="993300"/>
                </a:solidFill>
              </a:rPr>
              <a:t>ph</a:t>
            </a:r>
            <a:r>
              <a:rPr lang="en-US" sz="1400">
                <a:solidFill>
                  <a:srgbClr val="993300"/>
                </a:solidFill>
              </a:rPr>
              <a:t>"</a:t>
            </a:r>
            <a:r>
              <a:rPr lang="en-US" sz="1400">
                <a:solidFill>
                  <a:srgbClr val="F5844C"/>
                </a:solidFill>
              </a:rPr>
              <a:t> combine</a:t>
            </a:r>
            <a:r>
              <a:rPr lang="en-US" sz="1400">
                <a:solidFill>
                  <a:srgbClr val="FF8040"/>
                </a:solidFill>
              </a:rPr>
              <a:t>=</a:t>
            </a:r>
            <a:r>
              <a:rPr lang="en-US" sz="1400">
                <a:solidFill>
                  <a:srgbClr val="993300"/>
                </a:solidFill>
              </a:rPr>
              <a:t>"choice"</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"pr-d-ph"</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&lt;/define&gt;</a:t>
            </a:r>
            <a:endParaRPr lang="en-US" sz="1400" smtClean="0">
              <a:solidFill>
                <a:schemeClr val="tx1">
                  <a:lumMod val="65000"/>
                  <a:lumOff val="35000"/>
                </a:schemeClr>
              </a:solidFill>
              <a:latin typeface="+mn-lt"/>
            </a:endParaRPr>
          </a:p>
          <a:p>
            <a:endParaRPr lang="en-US" sz="1400">
              <a:solidFill>
                <a:schemeClr val="tx1">
                  <a:lumMod val="65000"/>
                  <a:lumOff val="35000"/>
                </a:schemeClr>
              </a:solidFill>
              <a:latin typeface="+mn-lt"/>
            </a:endParaRPr>
          </a:p>
          <a:p>
            <a:pPr marL="285750" indent="-285750">
              <a:buFont typeface="Wingdings" panose="05000000000000000000" pitchFamily="2" charset="2"/>
              <a:buChar char="Ø"/>
            </a:pPr>
            <a:r>
              <a:rPr lang="en-US" sz="1400" smtClean="0">
                <a:solidFill>
                  <a:schemeClr val="tx1">
                    <a:lumMod val="65000"/>
                    <a:lumOff val="35000"/>
                  </a:schemeClr>
                </a:solidFill>
                <a:latin typeface="+mn-lt"/>
              </a:rPr>
              <a:t>adds </a:t>
            </a:r>
            <a:r>
              <a:rPr lang="en-US" sz="1400">
                <a:solidFill>
                  <a:srgbClr val="993300"/>
                </a:solidFill>
              </a:rPr>
              <a:t>codeph</a:t>
            </a:r>
            <a:r>
              <a:rPr lang="en-US" sz="1400" smtClean="0">
                <a:solidFill>
                  <a:schemeClr val="tx1">
                    <a:lumMod val="65000"/>
                    <a:lumOff val="35000"/>
                  </a:schemeClr>
                </a:solidFill>
                <a:latin typeface="+mn-lt"/>
              </a:rPr>
              <a:t>, </a:t>
            </a:r>
            <a:r>
              <a:rPr lang="en-US" sz="1400">
                <a:solidFill>
                  <a:srgbClr val="993300"/>
                </a:solidFill>
              </a:rPr>
              <a:t>synph</a:t>
            </a:r>
          </a:p>
        </p:txBody>
      </p:sp>
    </p:spTree>
    <p:extLst>
      <p:ext uri="{BB962C8B-B14F-4D97-AF65-F5344CB8AC3E}">
        <p14:creationId xmlns:p14="http://schemas.microsoft.com/office/powerpoint/2010/main" val="1779638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Reuse Issues</a:t>
            </a:r>
            <a:endParaRPr lang="en-US"/>
          </a:p>
        </p:txBody>
      </p:sp>
      <p:sp>
        <p:nvSpPr>
          <p:cNvPr id="3" name="Inhaltsplatzhalter 2"/>
          <p:cNvSpPr>
            <a:spLocks noGrp="1"/>
          </p:cNvSpPr>
          <p:nvPr>
            <p:ph idx="1"/>
          </p:nvPr>
        </p:nvSpPr>
        <p:spPr/>
        <p:txBody>
          <a:bodyPr/>
          <a:lstStyle/>
          <a:p>
            <a:pPr marL="0" indent="0">
              <a:buNone/>
            </a:pPr>
            <a:r>
              <a:rPr lang="en-US" smtClean="0"/>
              <a:t>Sometimes, </a:t>
            </a:r>
            <a:r>
              <a:rPr lang="en-US"/>
              <a:t>reuse patterns are not obvious or semantically </a:t>
            </a:r>
            <a:r>
              <a:rPr lang="en-US" smtClean="0"/>
              <a:t>motivated.</a:t>
            </a:r>
            <a:endParaRPr lang="en-US"/>
          </a:p>
          <a:p>
            <a:endParaRPr lang="en-US" smtClean="0"/>
          </a:p>
          <a:p>
            <a:endParaRPr lang="en-US"/>
          </a:p>
          <a:p>
            <a:endParaRPr lang="en-US" smtClean="0"/>
          </a:p>
          <a:p>
            <a:endParaRPr lang="en-US"/>
          </a:p>
          <a:p>
            <a:endParaRPr lang="en-US" smtClean="0"/>
          </a:p>
          <a:p>
            <a:endParaRPr lang="en-US"/>
          </a:p>
          <a:p>
            <a:endParaRPr lang="en-US" smtClean="0"/>
          </a:p>
          <a:p>
            <a:endParaRPr lang="en-US"/>
          </a:p>
          <a:p>
            <a:endParaRPr lang="en-US" smtClean="0"/>
          </a:p>
          <a:p>
            <a:pPr marL="285750" indent="-285750">
              <a:buFont typeface="Wingdings" panose="05000000000000000000" pitchFamily="2" charset="2"/>
              <a:buChar char="Ø"/>
            </a:pPr>
            <a:r>
              <a:rPr lang="en-US" smtClean="0"/>
              <a:t>Be careful to check where a pattern is used when you modify it.</a:t>
            </a:r>
            <a:endParaRPr lang="en-US"/>
          </a:p>
          <a:p>
            <a:endParaRPr lang="en-US"/>
          </a:p>
        </p:txBody>
      </p:sp>
      <p:sp>
        <p:nvSpPr>
          <p:cNvPr id="4" name="Textfeld 3"/>
          <p:cNvSpPr txBox="1"/>
          <p:nvPr/>
        </p:nvSpPr>
        <p:spPr>
          <a:xfrm>
            <a:off x="287524" y="2308039"/>
            <a:ext cx="2695992" cy="1038582"/>
          </a:xfrm>
          <a:prstGeom prst="roundRect">
            <a:avLst/>
          </a:prstGeom>
          <a:noFill/>
          <a:ln w="9525">
            <a:solidFill>
              <a:schemeClr val="bg1">
                <a:lumMod val="50000"/>
              </a:schemeClr>
            </a:solidFill>
          </a:ln>
        </p:spPr>
        <p:txBody>
          <a:bodyPr wrap="none" rtlCol="0">
            <a:spAutoFit/>
          </a:bodyPr>
          <a:lstStyle/>
          <a:p>
            <a:r>
              <a:rPr lang="en-US" sz="1100">
                <a:solidFill>
                  <a:srgbClr val="000096"/>
                </a:solidFill>
              </a:rPr>
              <a:t>&lt;define</a:t>
            </a:r>
            <a:r>
              <a:rPr lang="en-US" sz="1100">
                <a:solidFill>
                  <a:srgbClr val="F5844C"/>
                </a:solidFill>
              </a:rPr>
              <a:t> name</a:t>
            </a:r>
            <a:r>
              <a:rPr lang="en-US" sz="1100">
                <a:solidFill>
                  <a:srgbClr val="FF8040"/>
                </a:solidFill>
              </a:rPr>
              <a:t>=</a:t>
            </a:r>
            <a:r>
              <a:rPr lang="en-US" sz="1100">
                <a:solidFill>
                  <a:srgbClr val="993300"/>
                </a:solidFill>
              </a:rPr>
              <a:t>"prereq.content"</a:t>
            </a:r>
            <a:r>
              <a:rPr lang="en-US" sz="1100">
                <a:solidFill>
                  <a:srgbClr val="000096"/>
                </a:solidFill>
              </a:rPr>
              <a:t>&gt;</a:t>
            </a:r>
            <a:r>
              <a:rPr lang="en-US" sz="1100">
                <a:solidFill>
                  <a:srgbClr val="000000"/>
                </a:solidFill>
              </a:rPr>
              <a:t/>
            </a:r>
            <a:br>
              <a:rPr lang="en-US" sz="1100">
                <a:solidFill>
                  <a:srgbClr val="000000"/>
                </a:solidFill>
              </a:rPr>
            </a:br>
            <a:r>
              <a:rPr lang="en-US" sz="1100">
                <a:solidFill>
                  <a:srgbClr val="000000"/>
                </a:solidFill>
              </a:rPr>
              <a:t>        </a:t>
            </a:r>
            <a:r>
              <a:rPr lang="en-US" sz="1100">
                <a:solidFill>
                  <a:srgbClr val="000096"/>
                </a:solidFill>
              </a:rPr>
              <a:t>&lt;zeroOrMore&gt;</a:t>
            </a:r>
            <a:r>
              <a:rPr lang="en-US" sz="1100">
                <a:solidFill>
                  <a:srgbClr val="000000"/>
                </a:solidFill>
              </a:rPr>
              <a:t/>
            </a:r>
            <a:br>
              <a:rPr lang="en-US" sz="1100">
                <a:solidFill>
                  <a:srgbClr val="000000"/>
                </a:solidFill>
              </a:rPr>
            </a:br>
            <a:r>
              <a:rPr lang="en-US" sz="1100">
                <a:solidFill>
                  <a:srgbClr val="000000"/>
                </a:solidFill>
              </a:rPr>
              <a:t>          </a:t>
            </a:r>
            <a:r>
              <a:rPr lang="en-US" sz="1100">
                <a:solidFill>
                  <a:srgbClr val="000096"/>
                </a:solidFill>
              </a:rPr>
              <a:t>&lt;ref</a:t>
            </a:r>
            <a:r>
              <a:rPr lang="en-US" sz="1100">
                <a:solidFill>
                  <a:srgbClr val="F5844C"/>
                </a:solidFill>
              </a:rPr>
              <a:t> name</a:t>
            </a:r>
            <a:r>
              <a:rPr lang="en-US" sz="1100">
                <a:solidFill>
                  <a:srgbClr val="FF8040"/>
                </a:solidFill>
              </a:rPr>
              <a:t>=</a:t>
            </a:r>
            <a:r>
              <a:rPr lang="en-US" sz="1100">
                <a:solidFill>
                  <a:srgbClr val="993300"/>
                </a:solidFill>
              </a:rPr>
              <a:t>"section.notitle.cnt"</a:t>
            </a:r>
            <a:r>
              <a:rPr lang="en-US" sz="1100">
                <a:solidFill>
                  <a:srgbClr val="000096"/>
                </a:solidFill>
              </a:rPr>
              <a:t>/&gt;</a:t>
            </a:r>
            <a:r>
              <a:rPr lang="en-US" sz="1100">
                <a:solidFill>
                  <a:srgbClr val="000000"/>
                </a:solidFill>
              </a:rPr>
              <a:t/>
            </a:r>
            <a:br>
              <a:rPr lang="en-US" sz="1100">
                <a:solidFill>
                  <a:srgbClr val="000000"/>
                </a:solidFill>
              </a:rPr>
            </a:br>
            <a:r>
              <a:rPr lang="en-US" sz="1100">
                <a:solidFill>
                  <a:srgbClr val="000000"/>
                </a:solidFill>
              </a:rPr>
              <a:t>        </a:t>
            </a:r>
            <a:r>
              <a:rPr lang="en-US" sz="1100">
                <a:solidFill>
                  <a:srgbClr val="000096"/>
                </a:solidFill>
              </a:rPr>
              <a:t>&lt;/zeroOrMore&gt;</a:t>
            </a:r>
            <a:r>
              <a:rPr lang="en-US" sz="1100">
                <a:solidFill>
                  <a:srgbClr val="000000"/>
                </a:solidFill>
              </a:rPr>
              <a:t/>
            </a:r>
            <a:br>
              <a:rPr lang="en-US" sz="1100">
                <a:solidFill>
                  <a:srgbClr val="000000"/>
                </a:solidFill>
              </a:rPr>
            </a:br>
            <a:r>
              <a:rPr lang="en-US" sz="1100">
                <a:solidFill>
                  <a:srgbClr val="000000"/>
                </a:solidFill>
              </a:rPr>
              <a:t>      </a:t>
            </a:r>
            <a:r>
              <a:rPr lang="en-US" sz="1100">
                <a:solidFill>
                  <a:srgbClr val="000096"/>
                </a:solidFill>
              </a:rPr>
              <a:t>&lt;/define&gt;</a:t>
            </a:r>
            <a:endParaRPr lang="en-US" sz="1100">
              <a:solidFill>
                <a:schemeClr val="tx1">
                  <a:lumMod val="65000"/>
                  <a:lumOff val="35000"/>
                </a:schemeClr>
              </a:solidFill>
              <a:latin typeface="+mn-lt"/>
            </a:endParaRPr>
          </a:p>
        </p:txBody>
      </p:sp>
      <p:sp>
        <p:nvSpPr>
          <p:cNvPr id="5" name="Textfeld 4"/>
          <p:cNvSpPr txBox="1"/>
          <p:nvPr/>
        </p:nvSpPr>
        <p:spPr>
          <a:xfrm>
            <a:off x="6120172" y="2308039"/>
            <a:ext cx="2768211" cy="1038582"/>
          </a:xfrm>
          <a:prstGeom prst="roundRect">
            <a:avLst/>
          </a:prstGeom>
          <a:noFill/>
          <a:ln w="9525">
            <a:solidFill>
              <a:schemeClr val="bg1">
                <a:lumMod val="50000"/>
              </a:schemeClr>
            </a:solidFill>
          </a:ln>
        </p:spPr>
        <p:txBody>
          <a:bodyPr wrap="none" rtlCol="0">
            <a:spAutoFit/>
          </a:bodyPr>
          <a:lstStyle/>
          <a:p>
            <a:r>
              <a:rPr lang="en-US" sz="1100">
                <a:solidFill>
                  <a:srgbClr val="000096"/>
                </a:solidFill>
              </a:rPr>
              <a:t>&lt;define</a:t>
            </a:r>
            <a:r>
              <a:rPr lang="en-US" sz="1100">
                <a:solidFill>
                  <a:srgbClr val="F5844C"/>
                </a:solidFill>
              </a:rPr>
              <a:t> name</a:t>
            </a:r>
            <a:r>
              <a:rPr lang="en-US" sz="1100" smtClean="0">
                <a:solidFill>
                  <a:srgbClr val="FF8040"/>
                </a:solidFill>
              </a:rPr>
              <a:t>=</a:t>
            </a:r>
            <a:r>
              <a:rPr lang="en-US" sz="1100" smtClean="0">
                <a:solidFill>
                  <a:srgbClr val="993300"/>
                </a:solidFill>
              </a:rPr>
              <a:t>"steps-informal.content"</a:t>
            </a:r>
            <a:r>
              <a:rPr lang="en-US" sz="1100" smtClean="0">
                <a:solidFill>
                  <a:srgbClr val="000096"/>
                </a:solidFill>
              </a:rPr>
              <a:t>&gt;</a:t>
            </a:r>
            <a:r>
              <a:rPr lang="en-US" sz="1100">
                <a:solidFill>
                  <a:srgbClr val="000000"/>
                </a:solidFill>
              </a:rPr>
              <a:t/>
            </a:r>
            <a:br>
              <a:rPr lang="en-US" sz="1100">
                <a:solidFill>
                  <a:srgbClr val="000000"/>
                </a:solidFill>
              </a:rPr>
            </a:br>
            <a:r>
              <a:rPr lang="en-US" sz="1100">
                <a:solidFill>
                  <a:srgbClr val="000000"/>
                </a:solidFill>
              </a:rPr>
              <a:t>        </a:t>
            </a:r>
            <a:r>
              <a:rPr lang="en-US" sz="1100">
                <a:solidFill>
                  <a:srgbClr val="000096"/>
                </a:solidFill>
              </a:rPr>
              <a:t>&lt;zeroOrMore&gt;</a:t>
            </a:r>
            <a:r>
              <a:rPr lang="en-US" sz="1100">
                <a:solidFill>
                  <a:srgbClr val="000000"/>
                </a:solidFill>
              </a:rPr>
              <a:t/>
            </a:r>
            <a:br>
              <a:rPr lang="en-US" sz="1100">
                <a:solidFill>
                  <a:srgbClr val="000000"/>
                </a:solidFill>
              </a:rPr>
            </a:br>
            <a:r>
              <a:rPr lang="en-US" sz="1100">
                <a:solidFill>
                  <a:srgbClr val="000000"/>
                </a:solidFill>
              </a:rPr>
              <a:t>          </a:t>
            </a:r>
            <a:r>
              <a:rPr lang="en-US" sz="1100">
                <a:solidFill>
                  <a:srgbClr val="000096"/>
                </a:solidFill>
              </a:rPr>
              <a:t>&lt;ref</a:t>
            </a:r>
            <a:r>
              <a:rPr lang="en-US" sz="1100">
                <a:solidFill>
                  <a:srgbClr val="F5844C"/>
                </a:solidFill>
              </a:rPr>
              <a:t> name</a:t>
            </a:r>
            <a:r>
              <a:rPr lang="en-US" sz="1100">
                <a:solidFill>
                  <a:srgbClr val="FF8040"/>
                </a:solidFill>
              </a:rPr>
              <a:t>=</a:t>
            </a:r>
            <a:r>
              <a:rPr lang="en-US" sz="1100">
                <a:solidFill>
                  <a:srgbClr val="993300"/>
                </a:solidFill>
              </a:rPr>
              <a:t>"section.notitle.cnt"</a:t>
            </a:r>
            <a:r>
              <a:rPr lang="en-US" sz="1100">
                <a:solidFill>
                  <a:srgbClr val="000096"/>
                </a:solidFill>
              </a:rPr>
              <a:t>/&gt;</a:t>
            </a:r>
            <a:r>
              <a:rPr lang="en-US" sz="1100">
                <a:solidFill>
                  <a:srgbClr val="000000"/>
                </a:solidFill>
              </a:rPr>
              <a:t/>
            </a:r>
            <a:br>
              <a:rPr lang="en-US" sz="1100">
                <a:solidFill>
                  <a:srgbClr val="000000"/>
                </a:solidFill>
              </a:rPr>
            </a:br>
            <a:r>
              <a:rPr lang="en-US" sz="1100">
                <a:solidFill>
                  <a:srgbClr val="000000"/>
                </a:solidFill>
              </a:rPr>
              <a:t>        </a:t>
            </a:r>
            <a:r>
              <a:rPr lang="en-US" sz="1100">
                <a:solidFill>
                  <a:srgbClr val="000096"/>
                </a:solidFill>
              </a:rPr>
              <a:t>&lt;/zeroOrMore&gt;</a:t>
            </a:r>
            <a:r>
              <a:rPr lang="en-US" sz="1100">
                <a:solidFill>
                  <a:srgbClr val="000000"/>
                </a:solidFill>
              </a:rPr>
              <a:t/>
            </a:r>
            <a:br>
              <a:rPr lang="en-US" sz="1100">
                <a:solidFill>
                  <a:srgbClr val="000000"/>
                </a:solidFill>
              </a:rPr>
            </a:br>
            <a:r>
              <a:rPr lang="en-US" sz="1100">
                <a:solidFill>
                  <a:srgbClr val="000000"/>
                </a:solidFill>
              </a:rPr>
              <a:t>      </a:t>
            </a:r>
            <a:r>
              <a:rPr lang="en-US" sz="1100">
                <a:solidFill>
                  <a:srgbClr val="000096"/>
                </a:solidFill>
              </a:rPr>
              <a:t>&lt;/define&gt;</a:t>
            </a:r>
            <a:endParaRPr lang="en-US" sz="1100">
              <a:solidFill>
                <a:schemeClr val="tx1">
                  <a:lumMod val="65000"/>
                  <a:lumOff val="35000"/>
                </a:schemeClr>
              </a:solidFill>
              <a:latin typeface="+mn-lt"/>
            </a:endParaRPr>
          </a:p>
        </p:txBody>
      </p:sp>
      <p:sp>
        <p:nvSpPr>
          <p:cNvPr id="6" name="Textfeld 5"/>
          <p:cNvSpPr txBox="1"/>
          <p:nvPr/>
        </p:nvSpPr>
        <p:spPr>
          <a:xfrm>
            <a:off x="179512" y="3650558"/>
            <a:ext cx="3116258" cy="1038582"/>
          </a:xfrm>
          <a:prstGeom prst="roundRect">
            <a:avLst/>
          </a:prstGeom>
          <a:noFill/>
          <a:ln w="9525">
            <a:solidFill>
              <a:schemeClr val="bg1">
                <a:lumMod val="50000"/>
              </a:schemeClr>
            </a:solidFill>
          </a:ln>
        </p:spPr>
        <p:txBody>
          <a:bodyPr wrap="none" rtlCol="0">
            <a:spAutoFit/>
          </a:bodyPr>
          <a:lstStyle/>
          <a:p>
            <a:r>
              <a:rPr lang="en-US" sz="1100">
                <a:solidFill>
                  <a:srgbClr val="000096"/>
                </a:solidFill>
              </a:rPr>
              <a:t>&lt;define</a:t>
            </a:r>
            <a:r>
              <a:rPr lang="en-US" sz="1100">
                <a:solidFill>
                  <a:srgbClr val="F5844C"/>
                </a:solidFill>
              </a:rPr>
              <a:t> name</a:t>
            </a:r>
            <a:r>
              <a:rPr lang="en-US" sz="1100" smtClean="0">
                <a:solidFill>
                  <a:srgbClr val="FF8040"/>
                </a:solidFill>
              </a:rPr>
              <a:t>=</a:t>
            </a:r>
            <a:r>
              <a:rPr lang="en-US" sz="1100" smtClean="0">
                <a:solidFill>
                  <a:srgbClr val="993300"/>
                </a:solidFill>
              </a:rPr>
              <a:t>"tasktroubleshooting.content"</a:t>
            </a:r>
            <a:r>
              <a:rPr lang="en-US" sz="1100" smtClean="0">
                <a:solidFill>
                  <a:srgbClr val="000096"/>
                </a:solidFill>
              </a:rPr>
              <a:t>&gt;</a:t>
            </a:r>
            <a:r>
              <a:rPr lang="en-US" sz="1100">
                <a:solidFill>
                  <a:srgbClr val="000000"/>
                </a:solidFill>
              </a:rPr>
              <a:t/>
            </a:r>
            <a:br>
              <a:rPr lang="en-US" sz="1100">
                <a:solidFill>
                  <a:srgbClr val="000000"/>
                </a:solidFill>
              </a:rPr>
            </a:br>
            <a:r>
              <a:rPr lang="en-US" sz="1100">
                <a:solidFill>
                  <a:srgbClr val="000000"/>
                </a:solidFill>
              </a:rPr>
              <a:t>        </a:t>
            </a:r>
            <a:r>
              <a:rPr lang="en-US" sz="1100">
                <a:solidFill>
                  <a:srgbClr val="000096"/>
                </a:solidFill>
              </a:rPr>
              <a:t>&lt;zeroOrMore&gt;</a:t>
            </a:r>
            <a:r>
              <a:rPr lang="en-US" sz="1100">
                <a:solidFill>
                  <a:srgbClr val="000000"/>
                </a:solidFill>
              </a:rPr>
              <a:t/>
            </a:r>
            <a:br>
              <a:rPr lang="en-US" sz="1100">
                <a:solidFill>
                  <a:srgbClr val="000000"/>
                </a:solidFill>
              </a:rPr>
            </a:br>
            <a:r>
              <a:rPr lang="en-US" sz="1100">
                <a:solidFill>
                  <a:srgbClr val="000000"/>
                </a:solidFill>
              </a:rPr>
              <a:t>          </a:t>
            </a:r>
            <a:r>
              <a:rPr lang="en-US" sz="1100">
                <a:solidFill>
                  <a:srgbClr val="000096"/>
                </a:solidFill>
              </a:rPr>
              <a:t>&lt;ref</a:t>
            </a:r>
            <a:r>
              <a:rPr lang="en-US" sz="1100">
                <a:solidFill>
                  <a:srgbClr val="F5844C"/>
                </a:solidFill>
              </a:rPr>
              <a:t> name</a:t>
            </a:r>
            <a:r>
              <a:rPr lang="en-US" sz="1100">
                <a:solidFill>
                  <a:srgbClr val="FF8040"/>
                </a:solidFill>
              </a:rPr>
              <a:t>=</a:t>
            </a:r>
            <a:r>
              <a:rPr lang="en-US" sz="1100">
                <a:solidFill>
                  <a:srgbClr val="993300"/>
                </a:solidFill>
              </a:rPr>
              <a:t>"section.notitle.cnt"</a:t>
            </a:r>
            <a:r>
              <a:rPr lang="en-US" sz="1100">
                <a:solidFill>
                  <a:srgbClr val="000096"/>
                </a:solidFill>
              </a:rPr>
              <a:t>/&gt;</a:t>
            </a:r>
            <a:r>
              <a:rPr lang="en-US" sz="1100">
                <a:solidFill>
                  <a:srgbClr val="000000"/>
                </a:solidFill>
              </a:rPr>
              <a:t/>
            </a:r>
            <a:br>
              <a:rPr lang="en-US" sz="1100">
                <a:solidFill>
                  <a:srgbClr val="000000"/>
                </a:solidFill>
              </a:rPr>
            </a:br>
            <a:r>
              <a:rPr lang="en-US" sz="1100">
                <a:solidFill>
                  <a:srgbClr val="000000"/>
                </a:solidFill>
              </a:rPr>
              <a:t>        </a:t>
            </a:r>
            <a:r>
              <a:rPr lang="en-US" sz="1100">
                <a:solidFill>
                  <a:srgbClr val="000096"/>
                </a:solidFill>
              </a:rPr>
              <a:t>&lt;/zeroOrMore&gt;</a:t>
            </a:r>
            <a:r>
              <a:rPr lang="en-US" sz="1100">
                <a:solidFill>
                  <a:srgbClr val="000000"/>
                </a:solidFill>
              </a:rPr>
              <a:t/>
            </a:r>
            <a:br>
              <a:rPr lang="en-US" sz="1100">
                <a:solidFill>
                  <a:srgbClr val="000000"/>
                </a:solidFill>
              </a:rPr>
            </a:br>
            <a:r>
              <a:rPr lang="en-US" sz="1100">
                <a:solidFill>
                  <a:srgbClr val="000000"/>
                </a:solidFill>
              </a:rPr>
              <a:t>      </a:t>
            </a:r>
            <a:r>
              <a:rPr lang="en-US" sz="1100">
                <a:solidFill>
                  <a:srgbClr val="000096"/>
                </a:solidFill>
              </a:rPr>
              <a:t>&lt;/define&gt;</a:t>
            </a:r>
            <a:endParaRPr lang="en-US" sz="1100">
              <a:solidFill>
                <a:schemeClr val="tx1">
                  <a:lumMod val="65000"/>
                  <a:lumOff val="35000"/>
                </a:schemeClr>
              </a:solidFill>
              <a:latin typeface="+mn-lt"/>
            </a:endParaRPr>
          </a:p>
        </p:txBody>
      </p:sp>
      <p:sp>
        <p:nvSpPr>
          <p:cNvPr id="7" name="Textfeld 6"/>
          <p:cNvSpPr txBox="1"/>
          <p:nvPr/>
        </p:nvSpPr>
        <p:spPr>
          <a:xfrm>
            <a:off x="3239852" y="2308039"/>
            <a:ext cx="2695992" cy="1038582"/>
          </a:xfrm>
          <a:prstGeom prst="roundRect">
            <a:avLst/>
          </a:prstGeom>
          <a:noFill/>
          <a:ln w="9525">
            <a:solidFill>
              <a:schemeClr val="bg1">
                <a:lumMod val="50000"/>
              </a:schemeClr>
            </a:solidFill>
          </a:ln>
        </p:spPr>
        <p:txBody>
          <a:bodyPr wrap="none" rtlCol="0">
            <a:spAutoFit/>
          </a:bodyPr>
          <a:lstStyle/>
          <a:p>
            <a:r>
              <a:rPr lang="en-US" sz="1100">
                <a:solidFill>
                  <a:srgbClr val="000096"/>
                </a:solidFill>
              </a:rPr>
              <a:t>&lt;define</a:t>
            </a:r>
            <a:r>
              <a:rPr lang="en-US" sz="1100">
                <a:solidFill>
                  <a:srgbClr val="F5844C"/>
                </a:solidFill>
              </a:rPr>
              <a:t> name</a:t>
            </a:r>
            <a:r>
              <a:rPr lang="en-US" sz="1100" smtClean="0">
                <a:solidFill>
                  <a:srgbClr val="FF8040"/>
                </a:solidFill>
              </a:rPr>
              <a:t>=</a:t>
            </a:r>
            <a:r>
              <a:rPr lang="en-US" sz="1100" smtClean="0">
                <a:solidFill>
                  <a:srgbClr val="993300"/>
                </a:solidFill>
              </a:rPr>
              <a:t>"context.content</a:t>
            </a:r>
            <a:r>
              <a:rPr lang="en-US" sz="1100">
                <a:solidFill>
                  <a:srgbClr val="993300"/>
                </a:solidFill>
              </a:rPr>
              <a:t>"</a:t>
            </a:r>
            <a:r>
              <a:rPr lang="en-US" sz="1100">
                <a:solidFill>
                  <a:srgbClr val="000096"/>
                </a:solidFill>
              </a:rPr>
              <a:t>&gt;</a:t>
            </a:r>
            <a:r>
              <a:rPr lang="en-US" sz="1100">
                <a:solidFill>
                  <a:srgbClr val="000000"/>
                </a:solidFill>
              </a:rPr>
              <a:t/>
            </a:r>
            <a:br>
              <a:rPr lang="en-US" sz="1100">
                <a:solidFill>
                  <a:srgbClr val="000000"/>
                </a:solidFill>
              </a:rPr>
            </a:br>
            <a:r>
              <a:rPr lang="en-US" sz="1100">
                <a:solidFill>
                  <a:srgbClr val="000000"/>
                </a:solidFill>
              </a:rPr>
              <a:t>        </a:t>
            </a:r>
            <a:r>
              <a:rPr lang="en-US" sz="1100">
                <a:solidFill>
                  <a:srgbClr val="000096"/>
                </a:solidFill>
              </a:rPr>
              <a:t>&lt;zeroOrMore&gt;</a:t>
            </a:r>
            <a:r>
              <a:rPr lang="en-US" sz="1100">
                <a:solidFill>
                  <a:srgbClr val="000000"/>
                </a:solidFill>
              </a:rPr>
              <a:t/>
            </a:r>
            <a:br>
              <a:rPr lang="en-US" sz="1100">
                <a:solidFill>
                  <a:srgbClr val="000000"/>
                </a:solidFill>
              </a:rPr>
            </a:br>
            <a:r>
              <a:rPr lang="en-US" sz="1100">
                <a:solidFill>
                  <a:srgbClr val="000000"/>
                </a:solidFill>
              </a:rPr>
              <a:t>          </a:t>
            </a:r>
            <a:r>
              <a:rPr lang="en-US" sz="1100">
                <a:solidFill>
                  <a:srgbClr val="000096"/>
                </a:solidFill>
              </a:rPr>
              <a:t>&lt;ref</a:t>
            </a:r>
            <a:r>
              <a:rPr lang="en-US" sz="1100">
                <a:solidFill>
                  <a:srgbClr val="F5844C"/>
                </a:solidFill>
              </a:rPr>
              <a:t> name</a:t>
            </a:r>
            <a:r>
              <a:rPr lang="en-US" sz="1100">
                <a:solidFill>
                  <a:srgbClr val="FF8040"/>
                </a:solidFill>
              </a:rPr>
              <a:t>=</a:t>
            </a:r>
            <a:r>
              <a:rPr lang="en-US" sz="1100">
                <a:solidFill>
                  <a:srgbClr val="993300"/>
                </a:solidFill>
              </a:rPr>
              <a:t>"section.notitle.cnt"</a:t>
            </a:r>
            <a:r>
              <a:rPr lang="en-US" sz="1100">
                <a:solidFill>
                  <a:srgbClr val="000096"/>
                </a:solidFill>
              </a:rPr>
              <a:t>/&gt;</a:t>
            </a:r>
            <a:r>
              <a:rPr lang="en-US" sz="1100">
                <a:solidFill>
                  <a:srgbClr val="000000"/>
                </a:solidFill>
              </a:rPr>
              <a:t/>
            </a:r>
            <a:br>
              <a:rPr lang="en-US" sz="1100">
                <a:solidFill>
                  <a:srgbClr val="000000"/>
                </a:solidFill>
              </a:rPr>
            </a:br>
            <a:r>
              <a:rPr lang="en-US" sz="1100">
                <a:solidFill>
                  <a:srgbClr val="000000"/>
                </a:solidFill>
              </a:rPr>
              <a:t>        </a:t>
            </a:r>
            <a:r>
              <a:rPr lang="en-US" sz="1100">
                <a:solidFill>
                  <a:srgbClr val="000096"/>
                </a:solidFill>
              </a:rPr>
              <a:t>&lt;/zeroOrMore&gt;</a:t>
            </a:r>
            <a:r>
              <a:rPr lang="en-US" sz="1100">
                <a:solidFill>
                  <a:srgbClr val="000000"/>
                </a:solidFill>
              </a:rPr>
              <a:t/>
            </a:r>
            <a:br>
              <a:rPr lang="en-US" sz="1100">
                <a:solidFill>
                  <a:srgbClr val="000000"/>
                </a:solidFill>
              </a:rPr>
            </a:br>
            <a:r>
              <a:rPr lang="en-US" sz="1100">
                <a:solidFill>
                  <a:srgbClr val="000000"/>
                </a:solidFill>
              </a:rPr>
              <a:t>      </a:t>
            </a:r>
            <a:r>
              <a:rPr lang="en-US" sz="1100">
                <a:solidFill>
                  <a:srgbClr val="000096"/>
                </a:solidFill>
              </a:rPr>
              <a:t>&lt;/define&gt;</a:t>
            </a:r>
            <a:endParaRPr lang="en-US" sz="1100">
              <a:solidFill>
                <a:schemeClr val="tx1">
                  <a:lumMod val="65000"/>
                  <a:lumOff val="35000"/>
                </a:schemeClr>
              </a:solidFill>
              <a:latin typeface="+mn-lt"/>
            </a:endParaRPr>
          </a:p>
        </p:txBody>
      </p:sp>
      <p:sp>
        <p:nvSpPr>
          <p:cNvPr id="8" name="Textfeld 7"/>
          <p:cNvSpPr txBox="1"/>
          <p:nvPr/>
        </p:nvSpPr>
        <p:spPr>
          <a:xfrm>
            <a:off x="3491880" y="3650558"/>
            <a:ext cx="2695992" cy="1038582"/>
          </a:xfrm>
          <a:prstGeom prst="roundRect">
            <a:avLst/>
          </a:prstGeom>
          <a:noFill/>
          <a:ln w="9525">
            <a:solidFill>
              <a:schemeClr val="bg1">
                <a:lumMod val="50000"/>
              </a:schemeClr>
            </a:solidFill>
          </a:ln>
        </p:spPr>
        <p:txBody>
          <a:bodyPr wrap="none" rtlCol="0">
            <a:spAutoFit/>
          </a:bodyPr>
          <a:lstStyle/>
          <a:p>
            <a:r>
              <a:rPr lang="en-US" sz="1100">
                <a:solidFill>
                  <a:srgbClr val="000096"/>
                </a:solidFill>
              </a:rPr>
              <a:t>&lt;define</a:t>
            </a:r>
            <a:r>
              <a:rPr lang="en-US" sz="1100">
                <a:solidFill>
                  <a:srgbClr val="F5844C"/>
                </a:solidFill>
              </a:rPr>
              <a:t> name</a:t>
            </a:r>
            <a:r>
              <a:rPr lang="en-US" sz="1100" smtClean="0">
                <a:solidFill>
                  <a:srgbClr val="FF8040"/>
                </a:solidFill>
              </a:rPr>
              <a:t>=</a:t>
            </a:r>
            <a:r>
              <a:rPr lang="en-US" sz="1100" smtClean="0">
                <a:solidFill>
                  <a:srgbClr val="993300"/>
                </a:solidFill>
              </a:rPr>
              <a:t>"postreq.content</a:t>
            </a:r>
            <a:r>
              <a:rPr lang="en-US" sz="1100">
                <a:solidFill>
                  <a:srgbClr val="993300"/>
                </a:solidFill>
              </a:rPr>
              <a:t>"</a:t>
            </a:r>
            <a:r>
              <a:rPr lang="en-US" sz="1100">
                <a:solidFill>
                  <a:srgbClr val="000096"/>
                </a:solidFill>
              </a:rPr>
              <a:t>&gt;</a:t>
            </a:r>
            <a:r>
              <a:rPr lang="en-US" sz="1100">
                <a:solidFill>
                  <a:srgbClr val="000000"/>
                </a:solidFill>
              </a:rPr>
              <a:t/>
            </a:r>
            <a:br>
              <a:rPr lang="en-US" sz="1100">
                <a:solidFill>
                  <a:srgbClr val="000000"/>
                </a:solidFill>
              </a:rPr>
            </a:br>
            <a:r>
              <a:rPr lang="en-US" sz="1100">
                <a:solidFill>
                  <a:srgbClr val="000000"/>
                </a:solidFill>
              </a:rPr>
              <a:t>        </a:t>
            </a:r>
            <a:r>
              <a:rPr lang="en-US" sz="1100">
                <a:solidFill>
                  <a:srgbClr val="000096"/>
                </a:solidFill>
              </a:rPr>
              <a:t>&lt;zeroOrMore&gt;</a:t>
            </a:r>
            <a:r>
              <a:rPr lang="en-US" sz="1100">
                <a:solidFill>
                  <a:srgbClr val="000000"/>
                </a:solidFill>
              </a:rPr>
              <a:t/>
            </a:r>
            <a:br>
              <a:rPr lang="en-US" sz="1100">
                <a:solidFill>
                  <a:srgbClr val="000000"/>
                </a:solidFill>
              </a:rPr>
            </a:br>
            <a:r>
              <a:rPr lang="en-US" sz="1100">
                <a:solidFill>
                  <a:srgbClr val="000000"/>
                </a:solidFill>
              </a:rPr>
              <a:t>          </a:t>
            </a:r>
            <a:r>
              <a:rPr lang="en-US" sz="1100">
                <a:solidFill>
                  <a:srgbClr val="000096"/>
                </a:solidFill>
              </a:rPr>
              <a:t>&lt;ref</a:t>
            </a:r>
            <a:r>
              <a:rPr lang="en-US" sz="1100">
                <a:solidFill>
                  <a:srgbClr val="F5844C"/>
                </a:solidFill>
              </a:rPr>
              <a:t> name</a:t>
            </a:r>
            <a:r>
              <a:rPr lang="en-US" sz="1100">
                <a:solidFill>
                  <a:srgbClr val="FF8040"/>
                </a:solidFill>
              </a:rPr>
              <a:t>=</a:t>
            </a:r>
            <a:r>
              <a:rPr lang="en-US" sz="1100">
                <a:solidFill>
                  <a:srgbClr val="993300"/>
                </a:solidFill>
              </a:rPr>
              <a:t>"section.notitle.cnt"</a:t>
            </a:r>
            <a:r>
              <a:rPr lang="en-US" sz="1100">
                <a:solidFill>
                  <a:srgbClr val="000096"/>
                </a:solidFill>
              </a:rPr>
              <a:t>/&gt;</a:t>
            </a:r>
            <a:r>
              <a:rPr lang="en-US" sz="1100">
                <a:solidFill>
                  <a:srgbClr val="000000"/>
                </a:solidFill>
              </a:rPr>
              <a:t/>
            </a:r>
            <a:br>
              <a:rPr lang="en-US" sz="1100">
                <a:solidFill>
                  <a:srgbClr val="000000"/>
                </a:solidFill>
              </a:rPr>
            </a:br>
            <a:r>
              <a:rPr lang="en-US" sz="1100">
                <a:solidFill>
                  <a:srgbClr val="000000"/>
                </a:solidFill>
              </a:rPr>
              <a:t>        </a:t>
            </a:r>
            <a:r>
              <a:rPr lang="en-US" sz="1100">
                <a:solidFill>
                  <a:srgbClr val="000096"/>
                </a:solidFill>
              </a:rPr>
              <a:t>&lt;/zeroOrMore&gt;</a:t>
            </a:r>
            <a:r>
              <a:rPr lang="en-US" sz="1100">
                <a:solidFill>
                  <a:srgbClr val="000000"/>
                </a:solidFill>
              </a:rPr>
              <a:t/>
            </a:r>
            <a:br>
              <a:rPr lang="en-US" sz="1100">
                <a:solidFill>
                  <a:srgbClr val="000000"/>
                </a:solidFill>
              </a:rPr>
            </a:br>
            <a:r>
              <a:rPr lang="en-US" sz="1100">
                <a:solidFill>
                  <a:srgbClr val="000000"/>
                </a:solidFill>
              </a:rPr>
              <a:t>      </a:t>
            </a:r>
            <a:r>
              <a:rPr lang="en-US" sz="1100">
                <a:solidFill>
                  <a:srgbClr val="000096"/>
                </a:solidFill>
              </a:rPr>
              <a:t>&lt;/define&gt;</a:t>
            </a:r>
            <a:endParaRPr lang="en-US" sz="1100">
              <a:solidFill>
                <a:schemeClr val="tx1">
                  <a:lumMod val="65000"/>
                  <a:lumOff val="35000"/>
                </a:schemeClr>
              </a:solidFill>
              <a:latin typeface="+mn-lt"/>
            </a:endParaRPr>
          </a:p>
        </p:txBody>
      </p:sp>
      <p:sp>
        <p:nvSpPr>
          <p:cNvPr id="9" name="Textfeld 8"/>
          <p:cNvSpPr txBox="1"/>
          <p:nvPr/>
        </p:nvSpPr>
        <p:spPr>
          <a:xfrm>
            <a:off x="6336196" y="3650558"/>
            <a:ext cx="2695992" cy="1038582"/>
          </a:xfrm>
          <a:prstGeom prst="roundRect">
            <a:avLst/>
          </a:prstGeom>
          <a:noFill/>
          <a:ln w="9525">
            <a:solidFill>
              <a:schemeClr val="bg1">
                <a:lumMod val="50000"/>
              </a:schemeClr>
            </a:solidFill>
          </a:ln>
        </p:spPr>
        <p:txBody>
          <a:bodyPr wrap="none" rtlCol="0">
            <a:spAutoFit/>
          </a:bodyPr>
          <a:lstStyle/>
          <a:p>
            <a:r>
              <a:rPr lang="en-US" sz="1100">
                <a:solidFill>
                  <a:srgbClr val="000096"/>
                </a:solidFill>
              </a:rPr>
              <a:t>&lt;define</a:t>
            </a:r>
            <a:r>
              <a:rPr lang="en-US" sz="1100">
                <a:solidFill>
                  <a:srgbClr val="F5844C"/>
                </a:solidFill>
              </a:rPr>
              <a:t> name</a:t>
            </a:r>
            <a:r>
              <a:rPr lang="en-US" sz="1100" smtClean="0">
                <a:solidFill>
                  <a:srgbClr val="FF8040"/>
                </a:solidFill>
              </a:rPr>
              <a:t>=</a:t>
            </a:r>
            <a:r>
              <a:rPr lang="en-US" sz="1100" smtClean="0">
                <a:solidFill>
                  <a:srgbClr val="993300"/>
                </a:solidFill>
              </a:rPr>
              <a:t>"result.content</a:t>
            </a:r>
            <a:r>
              <a:rPr lang="en-US" sz="1100">
                <a:solidFill>
                  <a:srgbClr val="993300"/>
                </a:solidFill>
              </a:rPr>
              <a:t>"</a:t>
            </a:r>
            <a:r>
              <a:rPr lang="en-US" sz="1100">
                <a:solidFill>
                  <a:srgbClr val="000096"/>
                </a:solidFill>
              </a:rPr>
              <a:t>&gt;</a:t>
            </a:r>
            <a:r>
              <a:rPr lang="en-US" sz="1100">
                <a:solidFill>
                  <a:srgbClr val="000000"/>
                </a:solidFill>
              </a:rPr>
              <a:t/>
            </a:r>
            <a:br>
              <a:rPr lang="en-US" sz="1100">
                <a:solidFill>
                  <a:srgbClr val="000000"/>
                </a:solidFill>
              </a:rPr>
            </a:br>
            <a:r>
              <a:rPr lang="en-US" sz="1100">
                <a:solidFill>
                  <a:srgbClr val="000000"/>
                </a:solidFill>
              </a:rPr>
              <a:t>        </a:t>
            </a:r>
            <a:r>
              <a:rPr lang="en-US" sz="1100">
                <a:solidFill>
                  <a:srgbClr val="000096"/>
                </a:solidFill>
              </a:rPr>
              <a:t>&lt;zeroOrMore&gt;</a:t>
            </a:r>
            <a:r>
              <a:rPr lang="en-US" sz="1100">
                <a:solidFill>
                  <a:srgbClr val="000000"/>
                </a:solidFill>
              </a:rPr>
              <a:t/>
            </a:r>
            <a:br>
              <a:rPr lang="en-US" sz="1100">
                <a:solidFill>
                  <a:srgbClr val="000000"/>
                </a:solidFill>
              </a:rPr>
            </a:br>
            <a:r>
              <a:rPr lang="en-US" sz="1100">
                <a:solidFill>
                  <a:srgbClr val="000000"/>
                </a:solidFill>
              </a:rPr>
              <a:t>          </a:t>
            </a:r>
            <a:r>
              <a:rPr lang="en-US" sz="1100">
                <a:solidFill>
                  <a:srgbClr val="000096"/>
                </a:solidFill>
              </a:rPr>
              <a:t>&lt;ref</a:t>
            </a:r>
            <a:r>
              <a:rPr lang="en-US" sz="1100">
                <a:solidFill>
                  <a:srgbClr val="F5844C"/>
                </a:solidFill>
              </a:rPr>
              <a:t> name</a:t>
            </a:r>
            <a:r>
              <a:rPr lang="en-US" sz="1100">
                <a:solidFill>
                  <a:srgbClr val="FF8040"/>
                </a:solidFill>
              </a:rPr>
              <a:t>=</a:t>
            </a:r>
            <a:r>
              <a:rPr lang="en-US" sz="1100">
                <a:solidFill>
                  <a:srgbClr val="993300"/>
                </a:solidFill>
              </a:rPr>
              <a:t>"section.notitle.cnt"</a:t>
            </a:r>
            <a:r>
              <a:rPr lang="en-US" sz="1100">
                <a:solidFill>
                  <a:srgbClr val="000096"/>
                </a:solidFill>
              </a:rPr>
              <a:t>/&gt;</a:t>
            </a:r>
            <a:r>
              <a:rPr lang="en-US" sz="1100">
                <a:solidFill>
                  <a:srgbClr val="000000"/>
                </a:solidFill>
              </a:rPr>
              <a:t/>
            </a:r>
            <a:br>
              <a:rPr lang="en-US" sz="1100">
                <a:solidFill>
                  <a:srgbClr val="000000"/>
                </a:solidFill>
              </a:rPr>
            </a:br>
            <a:r>
              <a:rPr lang="en-US" sz="1100">
                <a:solidFill>
                  <a:srgbClr val="000000"/>
                </a:solidFill>
              </a:rPr>
              <a:t>        </a:t>
            </a:r>
            <a:r>
              <a:rPr lang="en-US" sz="1100">
                <a:solidFill>
                  <a:srgbClr val="000096"/>
                </a:solidFill>
              </a:rPr>
              <a:t>&lt;/zeroOrMore&gt;</a:t>
            </a:r>
            <a:r>
              <a:rPr lang="en-US" sz="1100">
                <a:solidFill>
                  <a:srgbClr val="000000"/>
                </a:solidFill>
              </a:rPr>
              <a:t/>
            </a:r>
            <a:br>
              <a:rPr lang="en-US" sz="1100">
                <a:solidFill>
                  <a:srgbClr val="000000"/>
                </a:solidFill>
              </a:rPr>
            </a:br>
            <a:r>
              <a:rPr lang="en-US" sz="1100">
                <a:solidFill>
                  <a:srgbClr val="000000"/>
                </a:solidFill>
              </a:rPr>
              <a:t>      </a:t>
            </a:r>
            <a:r>
              <a:rPr lang="en-US" sz="1100">
                <a:solidFill>
                  <a:srgbClr val="000096"/>
                </a:solidFill>
              </a:rPr>
              <a:t>&lt;/define&gt;</a:t>
            </a:r>
            <a:endParaRPr lang="en-US" sz="1100">
              <a:solidFill>
                <a:schemeClr val="tx1">
                  <a:lumMod val="65000"/>
                  <a:lumOff val="35000"/>
                </a:schemeClr>
              </a:solidFill>
              <a:latin typeface="+mn-lt"/>
            </a:endParaRPr>
          </a:p>
        </p:txBody>
      </p:sp>
    </p:spTree>
    <p:extLst>
      <p:ext uri="{BB962C8B-B14F-4D97-AF65-F5344CB8AC3E}">
        <p14:creationId xmlns:p14="http://schemas.microsoft.com/office/powerpoint/2010/main" val="1679745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5463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a:xfrm>
            <a:off x="778301" y="3032956"/>
            <a:ext cx="8019447" cy="792088"/>
            <a:chOff x="778301" y="3032956"/>
            <a:chExt cx="8019447" cy="792088"/>
          </a:xfrm>
        </p:grpSpPr>
        <p:sp>
          <p:nvSpPr>
            <p:cNvPr id="5" name="Abgerundetes Rechteck 4"/>
            <p:cNvSpPr/>
            <p:nvPr/>
          </p:nvSpPr>
          <p:spPr>
            <a:xfrm>
              <a:off x="778301" y="3032956"/>
              <a:ext cx="1431603" cy="792088"/>
            </a:xfrm>
            <a:prstGeom prst="roundRect">
              <a:avLst/>
            </a:prstGeom>
            <a:solidFill>
              <a:schemeClr val="accent2">
                <a:lumMod val="75000"/>
              </a:schemeClr>
            </a:solidFill>
            <a:ln>
              <a:solidFill>
                <a:srgbClr val="AC0608"/>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smtClean="0">
                  <a:solidFill>
                    <a:schemeClr val="bg1">
                      <a:lumMod val="85000"/>
                    </a:schemeClr>
                  </a:solidFill>
                </a:rPr>
                <a:t>topic</a:t>
              </a:r>
            </a:p>
          </p:txBody>
        </p:sp>
        <p:sp>
          <p:nvSpPr>
            <p:cNvPr id="6" name="Abgerundetes Rechteck 5"/>
            <p:cNvSpPr/>
            <p:nvPr/>
          </p:nvSpPr>
          <p:spPr>
            <a:xfrm>
              <a:off x="2436513" y="3032956"/>
              <a:ext cx="1431603" cy="792088"/>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smtClean="0">
                  <a:solidFill>
                    <a:schemeClr val="bg1">
                      <a:lumMod val="85000"/>
                    </a:schemeClr>
                  </a:solidFill>
                </a:rPr>
                <a:t>task</a:t>
              </a:r>
            </a:p>
          </p:txBody>
        </p:sp>
        <p:sp>
          <p:nvSpPr>
            <p:cNvPr id="7" name="Abgerundetes Rechteck 6"/>
            <p:cNvSpPr/>
            <p:nvPr/>
          </p:nvSpPr>
          <p:spPr>
            <a:xfrm>
              <a:off x="4094725" y="3032956"/>
              <a:ext cx="1431603" cy="792088"/>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smtClean="0">
                  <a:solidFill>
                    <a:schemeClr val="bg1">
                      <a:lumMod val="85000"/>
                    </a:schemeClr>
                  </a:solidFill>
                </a:rPr>
                <a:t>concept</a:t>
              </a:r>
            </a:p>
          </p:txBody>
        </p:sp>
        <p:sp>
          <p:nvSpPr>
            <p:cNvPr id="8" name="Abgerundetes Rechteck 7"/>
            <p:cNvSpPr/>
            <p:nvPr/>
          </p:nvSpPr>
          <p:spPr>
            <a:xfrm>
              <a:off x="5752938" y="3032956"/>
              <a:ext cx="1382576" cy="792088"/>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smtClean="0">
                  <a:solidFill>
                    <a:schemeClr val="bg1">
                      <a:lumMod val="85000"/>
                    </a:schemeClr>
                  </a:solidFill>
                </a:rPr>
                <a:t>reference</a:t>
              </a:r>
            </a:p>
          </p:txBody>
        </p:sp>
        <p:sp>
          <p:nvSpPr>
            <p:cNvPr id="9" name="Abgerundetes Rechteck 8"/>
            <p:cNvSpPr/>
            <p:nvPr/>
          </p:nvSpPr>
          <p:spPr>
            <a:xfrm>
              <a:off x="7366145" y="3032956"/>
              <a:ext cx="1431603" cy="792088"/>
            </a:xfrm>
            <a:prstGeom prst="roundRect">
              <a:avLst/>
            </a:prstGeom>
            <a:solidFill>
              <a:schemeClr val="tx1">
                <a:lumMod val="95000"/>
                <a:lumOff val="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smtClean="0">
                  <a:solidFill>
                    <a:schemeClr val="bg1">
                      <a:lumMod val="85000"/>
                    </a:schemeClr>
                  </a:solidFill>
                </a:rPr>
                <a:t>map</a:t>
              </a:r>
            </a:p>
          </p:txBody>
        </p:sp>
      </p:grpSp>
      <p:grpSp>
        <p:nvGrpSpPr>
          <p:cNvPr id="3" name="Gruppieren 2"/>
          <p:cNvGrpSpPr/>
          <p:nvPr/>
        </p:nvGrpSpPr>
        <p:grpSpPr>
          <a:xfrm>
            <a:off x="918038" y="1700808"/>
            <a:ext cx="7739972" cy="540060"/>
            <a:chOff x="918038" y="1700808"/>
            <a:chExt cx="7739972" cy="540060"/>
          </a:xfrm>
        </p:grpSpPr>
        <p:sp>
          <p:nvSpPr>
            <p:cNvPr id="10" name="Eine Ecke des Rechtecks schneiden und abrunden 9"/>
            <p:cNvSpPr/>
            <p:nvPr/>
          </p:nvSpPr>
          <p:spPr>
            <a:xfrm>
              <a:off x="918038" y="1700808"/>
              <a:ext cx="1152128" cy="540060"/>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solidFill>
                </a:rPr>
                <a:t>topicMod</a:t>
              </a:r>
              <a:endParaRPr lang="en-US" sz="1200" smtClean="0">
                <a:solidFill>
                  <a:schemeClr val="tx1"/>
                </a:solidFill>
              </a:endParaRPr>
            </a:p>
          </p:txBody>
        </p:sp>
        <p:sp>
          <p:nvSpPr>
            <p:cNvPr id="12" name="Eine Ecke des Rechtecks schneiden und abrunden 11"/>
            <p:cNvSpPr/>
            <p:nvPr/>
          </p:nvSpPr>
          <p:spPr>
            <a:xfrm>
              <a:off x="2576250" y="1700808"/>
              <a:ext cx="1152128" cy="540060"/>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solidFill>
                </a:rPr>
                <a:t>taskMod</a:t>
              </a:r>
              <a:endParaRPr lang="en-US" sz="1200" smtClean="0">
                <a:solidFill>
                  <a:schemeClr val="tx1"/>
                </a:solidFill>
              </a:endParaRPr>
            </a:p>
          </p:txBody>
        </p:sp>
        <p:sp>
          <p:nvSpPr>
            <p:cNvPr id="13" name="Eine Ecke des Rechtecks schneiden und abrunden 12"/>
            <p:cNvSpPr/>
            <p:nvPr/>
          </p:nvSpPr>
          <p:spPr>
            <a:xfrm>
              <a:off x="4234462" y="1700808"/>
              <a:ext cx="1152128" cy="540060"/>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solidFill>
                </a:rPr>
                <a:t>conceptMod</a:t>
              </a:r>
              <a:endParaRPr lang="en-US" sz="1200" smtClean="0">
                <a:solidFill>
                  <a:schemeClr val="tx1"/>
                </a:solidFill>
              </a:endParaRPr>
            </a:p>
          </p:txBody>
        </p:sp>
        <p:sp>
          <p:nvSpPr>
            <p:cNvPr id="14" name="Eine Ecke des Rechtecks schneiden und abrunden 13"/>
            <p:cNvSpPr/>
            <p:nvPr/>
          </p:nvSpPr>
          <p:spPr>
            <a:xfrm>
              <a:off x="5865912" y="1700808"/>
              <a:ext cx="1156628" cy="540060"/>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50" err="1" smtClean="0">
                  <a:solidFill>
                    <a:schemeClr val="tx1"/>
                  </a:solidFill>
                </a:rPr>
                <a:t>referenceMod</a:t>
              </a:r>
              <a:endParaRPr lang="en-US" sz="1150" smtClean="0">
                <a:solidFill>
                  <a:schemeClr val="tx1"/>
                </a:solidFill>
              </a:endParaRPr>
            </a:p>
          </p:txBody>
        </p:sp>
        <p:sp>
          <p:nvSpPr>
            <p:cNvPr id="15" name="Eine Ecke des Rechtecks schneiden und abrunden 14"/>
            <p:cNvSpPr/>
            <p:nvPr/>
          </p:nvSpPr>
          <p:spPr>
            <a:xfrm>
              <a:off x="7505882" y="1700808"/>
              <a:ext cx="1152128" cy="540060"/>
            </a:xfrm>
            <a:prstGeom prst="snipRoundRect">
              <a:avLst/>
            </a:prstGeom>
            <a:solidFill>
              <a:schemeClr val="bg1">
                <a:lumMod val="7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solidFill>
                </a:rPr>
                <a:t>mapMod</a:t>
              </a:r>
              <a:endParaRPr lang="en-US" sz="1200" smtClean="0">
                <a:solidFill>
                  <a:schemeClr val="tx1"/>
                </a:solidFill>
              </a:endParaRPr>
            </a:p>
          </p:txBody>
        </p:sp>
      </p:grpSp>
      <p:grpSp>
        <p:nvGrpSpPr>
          <p:cNvPr id="4" name="Gruppieren 3"/>
          <p:cNvGrpSpPr/>
          <p:nvPr/>
        </p:nvGrpSpPr>
        <p:grpSpPr>
          <a:xfrm>
            <a:off x="918038" y="980728"/>
            <a:ext cx="7739972" cy="468052"/>
            <a:chOff x="918038" y="980728"/>
            <a:chExt cx="7739972" cy="468052"/>
          </a:xfrm>
        </p:grpSpPr>
        <p:sp>
          <p:nvSpPr>
            <p:cNvPr id="27" name="Eine Ecke des Rechtecks schneiden 26"/>
            <p:cNvSpPr/>
            <p:nvPr/>
          </p:nvSpPr>
          <p:spPr>
            <a:xfrm>
              <a:off x="1115616" y="1059937"/>
              <a:ext cx="2259251" cy="288032"/>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lumMod val="85000"/>
                      <a:lumOff val="15000"/>
                    </a:schemeClr>
                  </a:solidFill>
                </a:rPr>
                <a:t>commonElementsMod</a:t>
              </a:r>
              <a:endParaRPr lang="en-US" sz="1200" smtClean="0">
                <a:solidFill>
                  <a:schemeClr val="tx1">
                    <a:lumMod val="85000"/>
                    <a:lumOff val="15000"/>
                  </a:schemeClr>
                </a:solidFill>
              </a:endParaRPr>
            </a:p>
          </p:txBody>
        </p:sp>
        <p:sp>
          <p:nvSpPr>
            <p:cNvPr id="38" name="Eine Ecke des Rechtecks schneiden 37"/>
            <p:cNvSpPr/>
            <p:nvPr/>
          </p:nvSpPr>
          <p:spPr>
            <a:xfrm>
              <a:off x="3599892" y="1059937"/>
              <a:ext cx="2259251" cy="288032"/>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lumMod val="85000"/>
                      <a:lumOff val="15000"/>
                    </a:schemeClr>
                  </a:solidFill>
                </a:rPr>
                <a:t>metaDeclMod</a:t>
              </a:r>
              <a:endParaRPr lang="en-US" sz="1200" smtClean="0">
                <a:solidFill>
                  <a:schemeClr val="tx1">
                    <a:lumMod val="85000"/>
                    <a:lumOff val="15000"/>
                  </a:schemeClr>
                </a:solidFill>
              </a:endParaRPr>
            </a:p>
          </p:txBody>
        </p:sp>
        <p:sp>
          <p:nvSpPr>
            <p:cNvPr id="39" name="Eine Ecke des Rechtecks schneiden 38"/>
            <p:cNvSpPr/>
            <p:nvPr/>
          </p:nvSpPr>
          <p:spPr>
            <a:xfrm>
              <a:off x="6057165" y="1059937"/>
              <a:ext cx="2259251" cy="316835"/>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lumMod val="85000"/>
                      <a:lumOff val="15000"/>
                    </a:schemeClr>
                  </a:solidFill>
                </a:rPr>
                <a:t>tblDeclMod</a:t>
              </a:r>
              <a:endParaRPr lang="en-US" sz="1200" smtClean="0">
                <a:solidFill>
                  <a:schemeClr val="tx1">
                    <a:lumMod val="85000"/>
                    <a:lumOff val="15000"/>
                  </a:schemeClr>
                </a:solidFill>
              </a:endParaRPr>
            </a:p>
          </p:txBody>
        </p:sp>
        <p:sp>
          <p:nvSpPr>
            <p:cNvPr id="69" name="Abgerundetes Rechteck 68"/>
            <p:cNvSpPr/>
            <p:nvPr/>
          </p:nvSpPr>
          <p:spPr>
            <a:xfrm>
              <a:off x="918038" y="980728"/>
              <a:ext cx="7739972" cy="468052"/>
            </a:xfrm>
            <a:prstGeom prst="roundRect">
              <a:avLst/>
            </a:prstGeom>
            <a:noFill/>
            <a:ln>
              <a:solidFill>
                <a:schemeClr val="accent3">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85000"/>
                    <a:lumOff val="15000"/>
                  </a:schemeClr>
                </a:solidFill>
              </a:endParaRPr>
            </a:p>
          </p:txBody>
        </p:sp>
      </p:grpSp>
      <p:grpSp>
        <p:nvGrpSpPr>
          <p:cNvPr id="17" name="Gruppieren 16"/>
          <p:cNvGrpSpPr/>
          <p:nvPr/>
        </p:nvGrpSpPr>
        <p:grpSpPr>
          <a:xfrm>
            <a:off x="7353754" y="4194085"/>
            <a:ext cx="1466718" cy="999111"/>
            <a:chOff x="7353754" y="4194085"/>
            <a:chExt cx="1466718" cy="999111"/>
          </a:xfrm>
        </p:grpSpPr>
        <p:sp>
          <p:nvSpPr>
            <p:cNvPr id="77" name="Rechteck 76"/>
            <p:cNvSpPr/>
            <p:nvPr/>
          </p:nvSpPr>
          <p:spPr>
            <a:xfrm>
              <a:off x="7353754" y="4194085"/>
              <a:ext cx="1466718" cy="999111"/>
            </a:xfrm>
            <a:prstGeom prst="rect">
              <a:avLst/>
            </a:prstGeom>
            <a:solidFill>
              <a:schemeClr val="bg1">
                <a:lumMod val="75000"/>
              </a:schemeClr>
            </a:solidFill>
            <a:ln>
              <a:no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85000"/>
                    <a:lumOff val="15000"/>
                  </a:schemeClr>
                </a:solidFill>
              </a:endParaRPr>
            </a:p>
          </p:txBody>
        </p:sp>
        <p:sp>
          <p:nvSpPr>
            <p:cNvPr id="72" name="Eine Ecke des Rechtecks schneiden 71"/>
            <p:cNvSpPr/>
            <p:nvPr/>
          </p:nvSpPr>
          <p:spPr>
            <a:xfrm>
              <a:off x="7461765" y="4293097"/>
              <a:ext cx="1260141" cy="210664"/>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mapGroupDomain</a:t>
              </a:r>
            </a:p>
          </p:txBody>
        </p:sp>
        <p:sp>
          <p:nvSpPr>
            <p:cNvPr id="73" name="Eine Ecke des Rechtecks schneiden 72"/>
            <p:cNvSpPr/>
            <p:nvPr/>
          </p:nvSpPr>
          <p:spPr>
            <a:xfrm>
              <a:off x="7461765" y="4581129"/>
              <a:ext cx="1260141" cy="210664"/>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glossRefDomain</a:t>
              </a:r>
            </a:p>
          </p:txBody>
        </p:sp>
        <p:sp>
          <p:nvSpPr>
            <p:cNvPr id="75" name="Eine Ecke des Rechtecks schneiden 74"/>
            <p:cNvSpPr/>
            <p:nvPr/>
          </p:nvSpPr>
          <p:spPr>
            <a:xfrm>
              <a:off x="7461765" y="4869161"/>
              <a:ext cx="1260141" cy="210664"/>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a:t>
              </a:r>
            </a:p>
          </p:txBody>
        </p:sp>
      </p:grpSp>
      <p:cxnSp>
        <p:nvCxnSpPr>
          <p:cNvPr id="115" name="Gerade Verbindung mit Pfeil 114"/>
          <p:cNvCxnSpPr/>
          <p:nvPr/>
        </p:nvCxnSpPr>
        <p:spPr>
          <a:xfrm>
            <a:off x="3023828" y="2240868"/>
            <a:ext cx="0" cy="792088"/>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18" name="Gerade Verbindung mit Pfeil 117"/>
          <p:cNvCxnSpPr/>
          <p:nvPr/>
        </p:nvCxnSpPr>
        <p:spPr>
          <a:xfrm>
            <a:off x="4680012" y="2240868"/>
            <a:ext cx="0" cy="792088"/>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21" name="Gerade Verbindung mit Pfeil 120"/>
          <p:cNvCxnSpPr/>
          <p:nvPr/>
        </p:nvCxnSpPr>
        <p:spPr>
          <a:xfrm>
            <a:off x="6300192" y="2240867"/>
            <a:ext cx="0" cy="792089"/>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24" name="Gerade Verbindung mit Pfeil 123"/>
          <p:cNvCxnSpPr>
            <a:stCxn id="15" idx="1"/>
            <a:endCxn id="9" idx="0"/>
          </p:cNvCxnSpPr>
          <p:nvPr/>
        </p:nvCxnSpPr>
        <p:spPr>
          <a:xfrm>
            <a:off x="8081946" y="2240868"/>
            <a:ext cx="1" cy="792088"/>
          </a:xfrm>
          <a:prstGeom prst="straightConnector1">
            <a:avLst/>
          </a:prstGeom>
          <a:ln w="12700">
            <a:solidFill>
              <a:schemeClr val="tx1">
                <a:lumMod val="50000"/>
                <a:lumOff val="50000"/>
              </a:schemeClr>
            </a:solidFill>
            <a:tailEnd type="arrow"/>
          </a:ln>
        </p:spPr>
        <p:style>
          <a:lnRef idx="1">
            <a:schemeClr val="dk1"/>
          </a:lnRef>
          <a:fillRef idx="0">
            <a:schemeClr val="dk1"/>
          </a:fillRef>
          <a:effectRef idx="0">
            <a:schemeClr val="dk1"/>
          </a:effectRef>
          <a:fontRef idx="minor">
            <a:schemeClr val="tx1"/>
          </a:fontRef>
        </p:style>
      </p:cxnSp>
      <p:cxnSp>
        <p:nvCxnSpPr>
          <p:cNvPr id="133" name="Gewinkelte Verbindung 132"/>
          <p:cNvCxnSpPr>
            <a:stCxn id="10" idx="1"/>
            <a:endCxn id="8" idx="0"/>
          </p:cNvCxnSpPr>
          <p:nvPr/>
        </p:nvCxnSpPr>
        <p:spPr>
          <a:xfrm rot="16200000" flipH="1">
            <a:off x="3573120" y="161850"/>
            <a:ext cx="792088" cy="4950124"/>
          </a:xfrm>
          <a:prstGeom prst="bentConnector3">
            <a:avLst>
              <a:gd name="adj1" fmla="val 50000"/>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39" name="Gewinkelte Verbindung 138"/>
          <p:cNvCxnSpPr>
            <a:stCxn id="10" idx="1"/>
            <a:endCxn id="7" idx="0"/>
          </p:cNvCxnSpPr>
          <p:nvPr/>
        </p:nvCxnSpPr>
        <p:spPr>
          <a:xfrm rot="16200000" flipH="1">
            <a:off x="2756270" y="978699"/>
            <a:ext cx="792088" cy="3316425"/>
          </a:xfrm>
          <a:prstGeom prst="bentConnector3">
            <a:avLst>
              <a:gd name="adj1" fmla="val 50000"/>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43" name="Gewinkelte Verbindung 142"/>
          <p:cNvCxnSpPr>
            <a:stCxn id="10" idx="1"/>
            <a:endCxn id="6" idx="0"/>
          </p:cNvCxnSpPr>
          <p:nvPr/>
        </p:nvCxnSpPr>
        <p:spPr>
          <a:xfrm rot="16200000" flipH="1">
            <a:off x="1927164" y="1807805"/>
            <a:ext cx="792088" cy="1658213"/>
          </a:xfrm>
          <a:prstGeom prst="bentConnector3">
            <a:avLst>
              <a:gd name="adj1" fmla="val 50000"/>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48" name="Gerade Verbindung mit Pfeil 147"/>
          <p:cNvCxnSpPr>
            <a:endCxn id="10" idx="3"/>
          </p:cNvCxnSpPr>
          <p:nvPr/>
        </p:nvCxnSpPr>
        <p:spPr>
          <a:xfrm flipH="1">
            <a:off x="1494102" y="1448780"/>
            <a:ext cx="1" cy="252028"/>
          </a:xfrm>
          <a:prstGeom prst="straightConnector1">
            <a:avLst/>
          </a:prstGeom>
          <a:ln w="12700">
            <a:solidFill>
              <a:schemeClr val="accent3">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51" name="Gerade Verbindung mit Pfeil 150"/>
          <p:cNvCxnSpPr>
            <a:endCxn id="15" idx="3"/>
          </p:cNvCxnSpPr>
          <p:nvPr/>
        </p:nvCxnSpPr>
        <p:spPr>
          <a:xfrm>
            <a:off x="8081946" y="1448780"/>
            <a:ext cx="0" cy="252028"/>
          </a:xfrm>
          <a:prstGeom prst="straightConnector1">
            <a:avLst/>
          </a:prstGeom>
          <a:ln w="12700">
            <a:solidFill>
              <a:schemeClr val="accent3">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68" name="Gerade Verbindung mit Pfeil 167"/>
          <p:cNvCxnSpPr/>
          <p:nvPr/>
        </p:nvCxnSpPr>
        <p:spPr>
          <a:xfrm flipV="1">
            <a:off x="1367644" y="3825044"/>
            <a:ext cx="0" cy="626429"/>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71" name="Gerade Verbindung mit Pfeil 170"/>
          <p:cNvCxnSpPr/>
          <p:nvPr/>
        </p:nvCxnSpPr>
        <p:spPr>
          <a:xfrm flipV="1">
            <a:off x="3023828" y="3825044"/>
            <a:ext cx="0" cy="626429"/>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74" name="Gerade Verbindung mit Pfeil 173"/>
          <p:cNvCxnSpPr/>
          <p:nvPr/>
        </p:nvCxnSpPr>
        <p:spPr>
          <a:xfrm flipV="1">
            <a:off x="4932040" y="3825045"/>
            <a:ext cx="0" cy="642712"/>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79" name="Gerade Verbindung mit Pfeil 178"/>
          <p:cNvCxnSpPr/>
          <p:nvPr/>
        </p:nvCxnSpPr>
        <p:spPr>
          <a:xfrm flipV="1">
            <a:off x="6588224" y="3825044"/>
            <a:ext cx="0" cy="626429"/>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82" name="Gerade Verbindung mit Pfeil 181"/>
          <p:cNvCxnSpPr>
            <a:stCxn id="77" idx="0"/>
            <a:endCxn id="9" idx="2"/>
          </p:cNvCxnSpPr>
          <p:nvPr/>
        </p:nvCxnSpPr>
        <p:spPr>
          <a:xfrm flipH="1" flipV="1">
            <a:off x="8081947" y="3825044"/>
            <a:ext cx="5166" cy="369041"/>
          </a:xfrm>
          <a:prstGeom prst="straightConnector1">
            <a:avLst/>
          </a:prstGeom>
          <a:ln w="12700">
            <a:solidFill>
              <a:schemeClr val="tx1">
                <a:lumMod val="50000"/>
                <a:lumOff val="50000"/>
              </a:schemeClr>
            </a:solidFill>
            <a:tailEnd type="arrow"/>
          </a:ln>
        </p:spPr>
        <p:style>
          <a:lnRef idx="1">
            <a:schemeClr val="dk1"/>
          </a:lnRef>
          <a:fillRef idx="0">
            <a:schemeClr val="dk1"/>
          </a:fillRef>
          <a:effectRef idx="0">
            <a:schemeClr val="dk1"/>
          </a:effectRef>
          <a:fontRef idx="minor">
            <a:schemeClr val="tx1"/>
          </a:fontRef>
        </p:style>
      </p:cxnSp>
      <p:cxnSp>
        <p:nvCxnSpPr>
          <p:cNvPr id="197" name="Gewinkelte Verbindung 196"/>
          <p:cNvCxnSpPr>
            <a:stCxn id="55" idx="1"/>
            <a:endCxn id="8" idx="2"/>
          </p:cNvCxnSpPr>
          <p:nvPr/>
        </p:nvCxnSpPr>
        <p:spPr>
          <a:xfrm rot="10800000" flipH="1">
            <a:off x="778300" y="3825044"/>
            <a:ext cx="5665925" cy="1926214"/>
          </a:xfrm>
          <a:prstGeom prst="bentConnector4">
            <a:avLst>
              <a:gd name="adj1" fmla="val -1153"/>
              <a:gd name="adj2" fmla="val 83021"/>
            </a:avLst>
          </a:prstGeom>
          <a:ln w="12700">
            <a:solidFill>
              <a:schemeClr val="accent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94" name="Gewinkelte Verbindung 193"/>
          <p:cNvCxnSpPr>
            <a:stCxn id="55" idx="3"/>
            <a:endCxn id="9" idx="3"/>
          </p:cNvCxnSpPr>
          <p:nvPr/>
        </p:nvCxnSpPr>
        <p:spPr>
          <a:xfrm flipV="1">
            <a:off x="8797748" y="3429000"/>
            <a:ext cx="12700" cy="2322258"/>
          </a:xfrm>
          <a:prstGeom prst="bentConnector3">
            <a:avLst>
              <a:gd name="adj1" fmla="val 1800000"/>
            </a:avLst>
          </a:prstGeom>
          <a:ln w="12700">
            <a:solidFill>
              <a:schemeClr val="accent1">
                <a:lumMod val="75000"/>
              </a:schemeClr>
            </a:solidFill>
            <a:tailEnd type="arrow"/>
          </a:ln>
        </p:spPr>
        <p:style>
          <a:lnRef idx="1">
            <a:schemeClr val="dk1"/>
          </a:lnRef>
          <a:fillRef idx="0">
            <a:schemeClr val="dk1"/>
          </a:fillRef>
          <a:effectRef idx="0">
            <a:schemeClr val="dk1"/>
          </a:effectRef>
          <a:fontRef idx="minor">
            <a:schemeClr val="tx1"/>
          </a:fontRef>
        </p:style>
      </p:cxnSp>
      <p:grpSp>
        <p:nvGrpSpPr>
          <p:cNvPr id="11" name="Gruppieren 10"/>
          <p:cNvGrpSpPr/>
          <p:nvPr/>
        </p:nvGrpSpPr>
        <p:grpSpPr>
          <a:xfrm>
            <a:off x="778301" y="4451473"/>
            <a:ext cx="6357213" cy="741723"/>
            <a:chOff x="778301" y="4451473"/>
            <a:chExt cx="6357213" cy="741723"/>
          </a:xfrm>
        </p:grpSpPr>
        <p:sp>
          <p:nvSpPr>
            <p:cNvPr id="76" name="Rechteck 75"/>
            <p:cNvSpPr/>
            <p:nvPr/>
          </p:nvSpPr>
          <p:spPr>
            <a:xfrm>
              <a:off x="778301" y="4451473"/>
              <a:ext cx="6357213" cy="741723"/>
            </a:xfrm>
            <a:prstGeom prst="rect">
              <a:avLst/>
            </a:prstGeom>
            <a:solidFill>
              <a:schemeClr val="accent2">
                <a:lumMod val="60000"/>
                <a:lumOff val="40000"/>
              </a:schemeClr>
            </a:solidFill>
            <a:ln>
              <a:no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85000"/>
                    <a:lumOff val="15000"/>
                  </a:schemeClr>
                </a:solidFill>
              </a:endParaRPr>
            </a:p>
          </p:txBody>
        </p:sp>
        <p:sp>
          <p:nvSpPr>
            <p:cNvPr id="70" name="Eine Ecke des Rechtecks schneiden 69"/>
            <p:cNvSpPr/>
            <p:nvPr/>
          </p:nvSpPr>
          <p:spPr>
            <a:xfrm>
              <a:off x="918040" y="4545125"/>
              <a:ext cx="1224136" cy="540060"/>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xmlDomain</a:t>
              </a:r>
            </a:p>
          </p:txBody>
        </p:sp>
        <p:sp>
          <p:nvSpPr>
            <p:cNvPr id="71" name="Eine Ecke des Rechtecks schneiden 70"/>
            <p:cNvSpPr/>
            <p:nvPr/>
          </p:nvSpPr>
          <p:spPr>
            <a:xfrm>
              <a:off x="2508068" y="4545125"/>
              <a:ext cx="1224136" cy="540060"/>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taskreqDomain (task only)</a:t>
              </a:r>
              <a:endParaRPr lang="en-US" sz="1100">
                <a:solidFill>
                  <a:schemeClr val="tx1">
                    <a:lumMod val="85000"/>
                    <a:lumOff val="15000"/>
                  </a:schemeClr>
                </a:solidFill>
              </a:endParaRPr>
            </a:p>
          </p:txBody>
        </p:sp>
        <p:sp>
          <p:nvSpPr>
            <p:cNvPr id="74" name="Eine Ecke des Rechtecks schneiden 73"/>
            <p:cNvSpPr/>
            <p:nvPr/>
          </p:nvSpPr>
          <p:spPr>
            <a:xfrm>
              <a:off x="5688124" y="4545125"/>
              <a:ext cx="1224136" cy="540060"/>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svgDomain</a:t>
              </a:r>
            </a:p>
          </p:txBody>
        </p:sp>
        <p:sp>
          <p:nvSpPr>
            <p:cNvPr id="215" name="Eine Ecke des Rechtecks schneiden 214"/>
            <p:cNvSpPr/>
            <p:nvPr/>
          </p:nvSpPr>
          <p:spPr>
            <a:xfrm>
              <a:off x="4098096" y="4545125"/>
              <a:ext cx="1224136" cy="540060"/>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a:solidFill>
                    <a:schemeClr val="tx1">
                      <a:lumMod val="85000"/>
                      <a:lumOff val="15000"/>
                    </a:schemeClr>
                  </a:solidFill>
                </a:rPr>
                <a:t>xnalDomain</a:t>
              </a:r>
            </a:p>
          </p:txBody>
        </p:sp>
      </p:grpSp>
      <p:grpSp>
        <p:nvGrpSpPr>
          <p:cNvPr id="16" name="Gruppieren 15"/>
          <p:cNvGrpSpPr/>
          <p:nvPr/>
        </p:nvGrpSpPr>
        <p:grpSpPr>
          <a:xfrm>
            <a:off x="778301" y="5373216"/>
            <a:ext cx="8019447" cy="756084"/>
            <a:chOff x="778301" y="5373216"/>
            <a:chExt cx="8019447" cy="756084"/>
          </a:xfrm>
        </p:grpSpPr>
        <p:sp>
          <p:nvSpPr>
            <p:cNvPr id="55" name="Rechteck 54"/>
            <p:cNvSpPr/>
            <p:nvPr/>
          </p:nvSpPr>
          <p:spPr>
            <a:xfrm>
              <a:off x="778301" y="5373216"/>
              <a:ext cx="8019447" cy="756084"/>
            </a:xfrm>
            <a:prstGeom prst="rect">
              <a:avLst/>
            </a:prstGeom>
            <a:solidFill>
              <a:schemeClr val="accent1">
                <a:lumMod val="60000"/>
                <a:lumOff val="40000"/>
              </a:schemeClr>
            </a:solidFill>
            <a:ln>
              <a:no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85000"/>
                    <a:lumOff val="15000"/>
                  </a:schemeClr>
                </a:solidFill>
              </a:endParaRPr>
            </a:p>
          </p:txBody>
        </p:sp>
        <p:grpSp>
          <p:nvGrpSpPr>
            <p:cNvPr id="238" name="Gruppieren 237"/>
            <p:cNvGrpSpPr/>
            <p:nvPr/>
          </p:nvGrpSpPr>
          <p:grpSpPr>
            <a:xfrm>
              <a:off x="899592" y="5481228"/>
              <a:ext cx="7776115" cy="540060"/>
              <a:chOff x="763968" y="5193197"/>
              <a:chExt cx="7776115" cy="540060"/>
            </a:xfrm>
          </p:grpSpPr>
          <p:sp>
            <p:nvSpPr>
              <p:cNvPr id="65" name="Eine Ecke des Rechtecks schneiden 64"/>
              <p:cNvSpPr/>
              <p:nvPr/>
            </p:nvSpPr>
            <p:spPr>
              <a:xfrm>
                <a:off x="2384148" y="5193197"/>
                <a:ext cx="1367403" cy="540060"/>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highlightDomain</a:t>
                </a:r>
              </a:p>
            </p:txBody>
          </p:sp>
          <p:sp>
            <p:nvSpPr>
              <p:cNvPr id="66" name="Eine Ecke des Rechtecks schneiden 65"/>
              <p:cNvSpPr/>
              <p:nvPr/>
            </p:nvSpPr>
            <p:spPr>
              <a:xfrm>
                <a:off x="3968324" y="5193197"/>
                <a:ext cx="1367403" cy="540060"/>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hazardStatement</a:t>
                </a:r>
                <a:br>
                  <a:rPr lang="en-US" sz="1100" smtClean="0">
                    <a:solidFill>
                      <a:schemeClr val="tx1">
                        <a:lumMod val="85000"/>
                        <a:lumOff val="15000"/>
                      </a:schemeClr>
                    </a:solidFill>
                  </a:rPr>
                </a:br>
                <a:r>
                  <a:rPr lang="en-US" sz="1100" smtClean="0">
                    <a:solidFill>
                      <a:schemeClr val="tx1">
                        <a:lumMod val="85000"/>
                        <a:lumOff val="15000"/>
                      </a:schemeClr>
                    </a:solidFill>
                  </a:rPr>
                  <a:t>Domain</a:t>
                </a:r>
              </a:p>
            </p:txBody>
          </p:sp>
          <p:sp>
            <p:nvSpPr>
              <p:cNvPr id="67" name="Eine Ecke des Rechtecks schneiden 66"/>
              <p:cNvSpPr/>
              <p:nvPr/>
            </p:nvSpPr>
            <p:spPr>
              <a:xfrm>
                <a:off x="5588504" y="5193197"/>
                <a:ext cx="1367403" cy="540060"/>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softwareDomain</a:t>
                </a:r>
              </a:p>
            </p:txBody>
          </p:sp>
          <p:sp>
            <p:nvSpPr>
              <p:cNvPr id="68" name="Eine Ecke des Rechtecks schneiden 67"/>
              <p:cNvSpPr/>
              <p:nvPr/>
            </p:nvSpPr>
            <p:spPr>
              <a:xfrm>
                <a:off x="7172680" y="5193197"/>
                <a:ext cx="1367403" cy="540060"/>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a:t>
                </a:r>
              </a:p>
            </p:txBody>
          </p:sp>
          <p:sp>
            <p:nvSpPr>
              <p:cNvPr id="217" name="Eine Ecke des Rechtecks schneiden 216"/>
              <p:cNvSpPr/>
              <p:nvPr/>
            </p:nvSpPr>
            <p:spPr>
              <a:xfrm>
                <a:off x="763968" y="5193197"/>
                <a:ext cx="1367403" cy="540060"/>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abbreviateDomain</a:t>
                </a:r>
              </a:p>
            </p:txBody>
          </p:sp>
        </p:grpSp>
      </p:grpSp>
      <p:cxnSp>
        <p:nvCxnSpPr>
          <p:cNvPr id="262" name="Gerade Verbindung mit Pfeil 261"/>
          <p:cNvCxnSpPr>
            <a:stCxn id="10" idx="1"/>
            <a:endCxn id="5" idx="0"/>
          </p:cNvCxnSpPr>
          <p:nvPr/>
        </p:nvCxnSpPr>
        <p:spPr>
          <a:xfrm>
            <a:off x="1494102" y="2240868"/>
            <a:ext cx="1" cy="792088"/>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265" name="Gerade Verbindung mit Pfeil 264"/>
          <p:cNvCxnSpPr>
            <a:endCxn id="5" idx="2"/>
          </p:cNvCxnSpPr>
          <p:nvPr/>
        </p:nvCxnSpPr>
        <p:spPr>
          <a:xfrm flipV="1">
            <a:off x="1494101" y="3825044"/>
            <a:ext cx="2" cy="333037"/>
          </a:xfrm>
          <a:prstGeom prst="straightConnector1">
            <a:avLst/>
          </a:prstGeom>
          <a:ln w="12700">
            <a:solidFill>
              <a:schemeClr val="accent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268" name="Gerade Verbindung mit Pfeil 267"/>
          <p:cNvCxnSpPr>
            <a:endCxn id="6" idx="2"/>
          </p:cNvCxnSpPr>
          <p:nvPr/>
        </p:nvCxnSpPr>
        <p:spPr>
          <a:xfrm flipV="1">
            <a:off x="3152315" y="3825044"/>
            <a:ext cx="0" cy="327761"/>
          </a:xfrm>
          <a:prstGeom prst="straightConnector1">
            <a:avLst/>
          </a:prstGeom>
          <a:ln w="12700">
            <a:solidFill>
              <a:schemeClr val="accent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271" name="Gerade Verbindung mit Pfeil 270"/>
          <p:cNvCxnSpPr>
            <a:endCxn id="7" idx="2"/>
          </p:cNvCxnSpPr>
          <p:nvPr/>
        </p:nvCxnSpPr>
        <p:spPr>
          <a:xfrm flipV="1">
            <a:off x="4810526" y="3825044"/>
            <a:ext cx="1" cy="327761"/>
          </a:xfrm>
          <a:prstGeom prst="straightConnector1">
            <a:avLst/>
          </a:prstGeom>
          <a:ln w="12700">
            <a:solidFill>
              <a:schemeClr val="accent1">
                <a:lumMod val="75000"/>
              </a:schemeClr>
            </a:solidFill>
            <a:tailEnd type="arrow"/>
          </a:ln>
        </p:spPr>
        <p:style>
          <a:lnRef idx="1">
            <a:schemeClr val="dk1"/>
          </a:lnRef>
          <a:fillRef idx="0">
            <a:schemeClr val="dk1"/>
          </a:fillRef>
          <a:effectRef idx="0">
            <a:schemeClr val="dk1"/>
          </a:effectRef>
          <a:fontRef idx="minor">
            <a:schemeClr val="tx1"/>
          </a:fontRef>
        </p:style>
      </p:cxnSp>
      <p:sp>
        <p:nvSpPr>
          <p:cNvPr id="281" name="Textfeld 280"/>
          <p:cNvSpPr txBox="1"/>
          <p:nvPr/>
        </p:nvSpPr>
        <p:spPr>
          <a:xfrm>
            <a:off x="16577" y="4977172"/>
            <a:ext cx="1495083" cy="276999"/>
          </a:xfrm>
          <a:prstGeom prst="rect">
            <a:avLst/>
          </a:prstGeom>
          <a:noFill/>
        </p:spPr>
        <p:txBody>
          <a:bodyPr wrap="square" rtlCol="0">
            <a:spAutoFit/>
          </a:bodyPr>
          <a:lstStyle/>
          <a:p>
            <a:r>
              <a:rPr lang="en-US" sz="1200" smtClean="0">
                <a:solidFill>
                  <a:schemeClr val="tx1">
                    <a:lumMod val="85000"/>
                    <a:lumOff val="15000"/>
                  </a:schemeClr>
                </a:solidFill>
                <a:latin typeface="+mn-lt"/>
              </a:rPr>
              <a:t>Domains</a:t>
            </a:r>
            <a:endParaRPr lang="en-US" sz="1200">
              <a:solidFill>
                <a:schemeClr val="tx1">
                  <a:lumMod val="85000"/>
                  <a:lumOff val="15000"/>
                </a:schemeClr>
              </a:solidFill>
              <a:latin typeface="+mn-lt"/>
            </a:endParaRPr>
          </a:p>
        </p:txBody>
      </p:sp>
      <p:sp>
        <p:nvSpPr>
          <p:cNvPr id="282" name="Textfeld 281"/>
          <p:cNvSpPr txBox="1"/>
          <p:nvPr/>
        </p:nvSpPr>
        <p:spPr>
          <a:xfrm>
            <a:off x="16577" y="3275111"/>
            <a:ext cx="607803" cy="276999"/>
          </a:xfrm>
          <a:prstGeom prst="rect">
            <a:avLst/>
          </a:prstGeom>
          <a:noFill/>
        </p:spPr>
        <p:txBody>
          <a:bodyPr wrap="square" rtlCol="0">
            <a:spAutoFit/>
          </a:bodyPr>
          <a:lstStyle/>
          <a:p>
            <a:r>
              <a:rPr lang="en-US" sz="1200" smtClean="0">
                <a:solidFill>
                  <a:schemeClr val="tx1">
                    <a:lumMod val="85000"/>
                    <a:lumOff val="15000"/>
                  </a:schemeClr>
                </a:solidFill>
                <a:latin typeface="+mn-lt"/>
              </a:rPr>
              <a:t>Shells</a:t>
            </a:r>
            <a:endParaRPr lang="en-US" sz="1200">
              <a:solidFill>
                <a:schemeClr val="tx1">
                  <a:lumMod val="85000"/>
                  <a:lumOff val="15000"/>
                </a:schemeClr>
              </a:solidFill>
              <a:latin typeface="+mn-lt"/>
            </a:endParaRPr>
          </a:p>
        </p:txBody>
      </p:sp>
      <p:sp>
        <p:nvSpPr>
          <p:cNvPr id="283" name="Textfeld 282"/>
          <p:cNvSpPr txBox="1"/>
          <p:nvPr/>
        </p:nvSpPr>
        <p:spPr>
          <a:xfrm>
            <a:off x="16577" y="1736812"/>
            <a:ext cx="912164" cy="461665"/>
          </a:xfrm>
          <a:prstGeom prst="rect">
            <a:avLst/>
          </a:prstGeom>
          <a:noFill/>
        </p:spPr>
        <p:txBody>
          <a:bodyPr wrap="square" rtlCol="0">
            <a:spAutoFit/>
          </a:bodyPr>
          <a:lstStyle/>
          <a:p>
            <a:r>
              <a:rPr lang="en-US" sz="1200" smtClean="0">
                <a:latin typeface="+mn-lt"/>
              </a:rPr>
              <a:t>Structural Modules</a:t>
            </a:r>
            <a:endParaRPr lang="en-US" sz="1200">
              <a:latin typeface="+mn-lt"/>
            </a:endParaRPr>
          </a:p>
        </p:txBody>
      </p:sp>
    </p:spTree>
    <p:extLst>
      <p:ext uri="{BB962C8B-B14F-4D97-AF65-F5344CB8AC3E}">
        <p14:creationId xmlns:p14="http://schemas.microsoft.com/office/powerpoint/2010/main" val="233044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9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9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6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p:bldP spid="282" grpId="0"/>
      <p:bldP spid="28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Includes and Chaining</a:t>
            </a:r>
            <a:endParaRPr lang="en-US"/>
          </a:p>
        </p:txBody>
      </p:sp>
      <p:sp>
        <p:nvSpPr>
          <p:cNvPr id="4" name="Abgerundetes Rechteck 3"/>
          <p:cNvSpPr/>
          <p:nvPr/>
        </p:nvSpPr>
        <p:spPr>
          <a:xfrm>
            <a:off x="215516" y="1628800"/>
            <a:ext cx="3492388" cy="4392488"/>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bg1">
                    <a:lumMod val="85000"/>
                  </a:schemeClr>
                </a:solidFill>
              </a:rPr>
              <a:t>c</a:t>
            </a:r>
            <a:r>
              <a:rPr lang="en-US" b="1" smtClean="0">
                <a:solidFill>
                  <a:schemeClr val="bg1">
                    <a:lumMod val="85000"/>
                  </a:schemeClr>
                </a:solidFill>
              </a:rPr>
              <a:t>oncept.rng</a:t>
            </a:r>
          </a:p>
          <a:p>
            <a:pPr algn="ctr"/>
            <a:endParaRPr lang="en-US" b="1">
              <a:solidFill>
                <a:schemeClr val="bg1">
                  <a:lumMod val="85000"/>
                </a:schemeClr>
              </a:solidFill>
            </a:endParaRPr>
          </a:p>
          <a:p>
            <a:pPr algn="ctr"/>
            <a:endParaRPr lang="en-US" b="1" smtClean="0">
              <a:solidFill>
                <a:schemeClr val="bg1">
                  <a:lumMod val="85000"/>
                </a:schemeClr>
              </a:solidFill>
            </a:endParaRPr>
          </a:p>
          <a:p>
            <a:r>
              <a:rPr lang="en-US" sz="1600">
                <a:solidFill>
                  <a:schemeClr val="bg1">
                    <a:lumMod val="85000"/>
                  </a:schemeClr>
                </a:solidFill>
              </a:rPr>
              <a:t>&lt;include href: </a:t>
            </a:r>
            <a:r>
              <a:rPr lang="en-US" sz="1600" smtClean="0">
                <a:solidFill>
                  <a:schemeClr val="bg1">
                    <a:lumMod val="85000"/>
                  </a:schemeClr>
                </a:solidFill>
              </a:rPr>
              <a:t>topicMod.rng&gt;</a:t>
            </a:r>
            <a:endParaRPr lang="en-US" sz="1600">
              <a:solidFill>
                <a:schemeClr val="bg1">
                  <a:lumMod val="85000"/>
                </a:schemeClr>
              </a:solidFill>
            </a:endParaRPr>
          </a:p>
          <a:p>
            <a:r>
              <a:rPr lang="en-US" sz="1600" smtClean="0">
                <a:solidFill>
                  <a:schemeClr val="bg1">
                    <a:lumMod val="85000"/>
                  </a:schemeClr>
                </a:solidFill>
              </a:rPr>
              <a:t>&lt;</a:t>
            </a:r>
            <a:r>
              <a:rPr lang="en-US" sz="1600">
                <a:solidFill>
                  <a:schemeClr val="bg1">
                    <a:lumMod val="85000"/>
                  </a:schemeClr>
                </a:solidFill>
              </a:rPr>
              <a:t>include href: </a:t>
            </a:r>
            <a:r>
              <a:rPr lang="en-US" sz="1600" smtClean="0">
                <a:solidFill>
                  <a:schemeClr val="bg1">
                    <a:lumMod val="85000"/>
                  </a:schemeClr>
                </a:solidFill>
              </a:rPr>
              <a:t>conceptMod.rng&gt;</a:t>
            </a:r>
            <a:endParaRPr lang="en-US" sz="1600">
              <a:solidFill>
                <a:schemeClr val="bg1">
                  <a:lumMod val="85000"/>
                </a:schemeClr>
              </a:solidFill>
            </a:endParaRPr>
          </a:p>
          <a:p>
            <a:endParaRPr lang="en-US" sz="1600" smtClean="0">
              <a:solidFill>
                <a:schemeClr val="bg1">
                  <a:lumMod val="85000"/>
                </a:schemeClr>
              </a:solidFill>
            </a:endParaRPr>
          </a:p>
          <a:p>
            <a:r>
              <a:rPr lang="en-US" sz="1600" smtClean="0">
                <a:solidFill>
                  <a:schemeClr val="bg1">
                    <a:lumMod val="85000"/>
                  </a:schemeClr>
                </a:solidFill>
              </a:rPr>
              <a:t>&lt;</a:t>
            </a:r>
            <a:r>
              <a:rPr lang="en-US" sz="1600">
                <a:solidFill>
                  <a:schemeClr val="bg1">
                    <a:lumMod val="85000"/>
                  </a:schemeClr>
                </a:solidFill>
              </a:rPr>
              <a:t>include href: </a:t>
            </a:r>
            <a:r>
              <a:rPr lang="en-US" sz="1600" smtClean="0">
                <a:solidFill>
                  <a:schemeClr val="bg1">
                    <a:lumMod val="85000"/>
                  </a:schemeClr>
                </a:solidFill>
              </a:rPr>
              <a:t>highlightDomain.rng&gt;</a:t>
            </a:r>
          </a:p>
          <a:p>
            <a:r>
              <a:rPr lang="en-US" sz="1600">
                <a:solidFill>
                  <a:schemeClr val="bg1">
                    <a:lumMod val="85000"/>
                  </a:schemeClr>
                </a:solidFill>
              </a:rPr>
              <a:t>&lt;include href: </a:t>
            </a:r>
            <a:r>
              <a:rPr lang="en-US" sz="1600" smtClean="0">
                <a:solidFill>
                  <a:schemeClr val="bg1">
                    <a:lumMod val="85000"/>
                  </a:schemeClr>
                </a:solidFill>
              </a:rPr>
              <a:t>hazardDomain.rng&gt;</a:t>
            </a:r>
          </a:p>
          <a:p>
            <a:r>
              <a:rPr lang="en-US" sz="1600" smtClean="0">
                <a:solidFill>
                  <a:schemeClr val="bg1">
                    <a:lumMod val="85000"/>
                  </a:schemeClr>
                </a:solidFill>
              </a:rPr>
              <a:t>&lt;…&gt;</a:t>
            </a:r>
            <a:endParaRPr lang="en-US">
              <a:solidFill>
                <a:schemeClr val="bg1">
                  <a:lumMod val="85000"/>
                </a:schemeClr>
              </a:solidFill>
            </a:endParaRPr>
          </a:p>
          <a:p>
            <a:pPr algn="ctr"/>
            <a:endParaRPr lang="en-US" b="1" smtClean="0">
              <a:solidFill>
                <a:schemeClr val="bg1">
                  <a:lumMod val="85000"/>
                </a:schemeClr>
              </a:solidFill>
            </a:endParaRPr>
          </a:p>
        </p:txBody>
      </p:sp>
      <p:sp>
        <p:nvSpPr>
          <p:cNvPr id="5" name="Eine Ecke des Rechtecks schneiden und abrunden 4"/>
          <p:cNvSpPr/>
          <p:nvPr/>
        </p:nvSpPr>
        <p:spPr>
          <a:xfrm>
            <a:off x="4128636" y="1844824"/>
            <a:ext cx="2675612" cy="1044116"/>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topicMod.rng</a:t>
            </a:r>
          </a:p>
          <a:p>
            <a:pPr algn="ctr"/>
            <a:endParaRPr lang="en-US" sz="1200" smtClean="0">
              <a:solidFill>
                <a:schemeClr val="tx1">
                  <a:lumMod val="85000"/>
                  <a:lumOff val="15000"/>
                </a:schemeClr>
              </a:solidFill>
            </a:endParaRPr>
          </a:p>
          <a:p>
            <a:pPr algn="ctr"/>
            <a:r>
              <a:rPr lang="en-US" sz="1000">
                <a:solidFill>
                  <a:schemeClr val="tx1">
                    <a:lumMod val="85000"/>
                    <a:lumOff val="15000"/>
                  </a:schemeClr>
                </a:solidFill>
              </a:rPr>
              <a:t>&lt;include href: </a:t>
            </a:r>
            <a:r>
              <a:rPr lang="en-US" sz="1000" smtClean="0">
                <a:solidFill>
                  <a:schemeClr val="tx1">
                    <a:lumMod val="85000"/>
                    <a:lumOff val="15000"/>
                  </a:schemeClr>
                </a:solidFill>
              </a:rPr>
              <a:t>commonElementsMod.rng&gt;</a:t>
            </a:r>
          </a:p>
          <a:p>
            <a:pPr algn="ctr"/>
            <a:r>
              <a:rPr lang="en-US" sz="1000">
                <a:solidFill>
                  <a:schemeClr val="tx1">
                    <a:lumMod val="85000"/>
                    <a:lumOff val="15000"/>
                  </a:schemeClr>
                </a:solidFill>
              </a:rPr>
              <a:t>&lt;include href: </a:t>
            </a:r>
            <a:r>
              <a:rPr lang="en-US" sz="1000" smtClean="0">
                <a:solidFill>
                  <a:schemeClr val="tx1">
                    <a:lumMod val="85000"/>
                    <a:lumOff val="15000"/>
                  </a:schemeClr>
                </a:solidFill>
              </a:rPr>
              <a:t>metaDeclMod.rng</a:t>
            </a:r>
            <a:r>
              <a:rPr lang="en-US" sz="1000">
                <a:solidFill>
                  <a:schemeClr val="tx1">
                    <a:lumMod val="85000"/>
                    <a:lumOff val="15000"/>
                  </a:schemeClr>
                </a:solidFill>
              </a:rPr>
              <a:t>&gt;</a:t>
            </a:r>
          </a:p>
          <a:p>
            <a:pPr algn="ctr"/>
            <a:r>
              <a:rPr lang="en-US" sz="1000">
                <a:solidFill>
                  <a:schemeClr val="tx1">
                    <a:lumMod val="85000"/>
                    <a:lumOff val="15000"/>
                  </a:schemeClr>
                </a:solidFill>
              </a:rPr>
              <a:t>&lt;include href: </a:t>
            </a:r>
            <a:r>
              <a:rPr lang="en-US" sz="1000" smtClean="0">
                <a:solidFill>
                  <a:schemeClr val="tx1">
                    <a:lumMod val="85000"/>
                    <a:lumOff val="15000"/>
                  </a:schemeClr>
                </a:solidFill>
              </a:rPr>
              <a:t>tblDeclMod.rng&gt;</a:t>
            </a:r>
            <a:endParaRPr lang="en-US" sz="1100" smtClean="0">
              <a:solidFill>
                <a:schemeClr val="tx1">
                  <a:lumMod val="85000"/>
                  <a:lumOff val="15000"/>
                </a:schemeClr>
              </a:solidFill>
            </a:endParaRPr>
          </a:p>
        </p:txBody>
      </p:sp>
      <p:sp>
        <p:nvSpPr>
          <p:cNvPr id="6" name="Eine Ecke des Rechtecks schneiden 5"/>
          <p:cNvSpPr/>
          <p:nvPr/>
        </p:nvSpPr>
        <p:spPr>
          <a:xfrm>
            <a:off x="7162700" y="1886734"/>
            <a:ext cx="1908212" cy="277961"/>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commonElementsMod.rng</a:t>
            </a:r>
          </a:p>
        </p:txBody>
      </p:sp>
      <p:sp>
        <p:nvSpPr>
          <p:cNvPr id="7" name="Eine Ecke des Rechtecks schneiden und abrunden 6"/>
          <p:cNvSpPr/>
          <p:nvPr/>
        </p:nvSpPr>
        <p:spPr>
          <a:xfrm>
            <a:off x="4128636" y="3081647"/>
            <a:ext cx="2675612" cy="576064"/>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lumMod val="85000"/>
                    <a:lumOff val="15000"/>
                  </a:schemeClr>
                </a:solidFill>
              </a:rPr>
              <a:t>conceptMod.rng</a:t>
            </a:r>
            <a:endParaRPr lang="en-US" sz="1200" smtClean="0">
              <a:solidFill>
                <a:schemeClr val="tx1">
                  <a:lumMod val="85000"/>
                  <a:lumOff val="15000"/>
                </a:schemeClr>
              </a:solidFill>
            </a:endParaRPr>
          </a:p>
        </p:txBody>
      </p:sp>
      <p:sp>
        <p:nvSpPr>
          <p:cNvPr id="9" name="Rechteck 8"/>
          <p:cNvSpPr/>
          <p:nvPr/>
        </p:nvSpPr>
        <p:spPr>
          <a:xfrm>
            <a:off x="4128636" y="3933056"/>
            <a:ext cx="2675612" cy="540060"/>
          </a:xfrm>
          <a:prstGeom prst="rect">
            <a:avLst/>
          </a:prstGeom>
          <a:solidFill>
            <a:schemeClr val="accent1">
              <a:lumMod val="60000"/>
              <a:lumOff val="40000"/>
            </a:schemeClr>
          </a:solidFill>
          <a:ln>
            <a:no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85000"/>
                  <a:lumOff val="15000"/>
                </a:schemeClr>
              </a:solidFill>
            </a:endParaRPr>
          </a:p>
        </p:txBody>
      </p:sp>
      <p:sp>
        <p:nvSpPr>
          <p:cNvPr id="10" name="Eine Ecke des Rechtecks schneiden 9"/>
          <p:cNvSpPr/>
          <p:nvPr/>
        </p:nvSpPr>
        <p:spPr>
          <a:xfrm>
            <a:off x="4284843" y="4010207"/>
            <a:ext cx="2363200" cy="385757"/>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err="1" smtClean="0">
                <a:solidFill>
                  <a:schemeClr val="tx1">
                    <a:lumMod val="85000"/>
                    <a:lumOff val="15000"/>
                  </a:schemeClr>
                </a:solidFill>
              </a:rPr>
              <a:t>highlightDomain.rng</a:t>
            </a:r>
            <a:endParaRPr lang="en-US" sz="1100" smtClean="0">
              <a:solidFill>
                <a:schemeClr val="tx1">
                  <a:lumMod val="85000"/>
                  <a:lumOff val="15000"/>
                </a:schemeClr>
              </a:solidFill>
            </a:endParaRPr>
          </a:p>
        </p:txBody>
      </p:sp>
      <p:sp>
        <p:nvSpPr>
          <p:cNvPr id="13" name="Rechteck 12"/>
          <p:cNvSpPr/>
          <p:nvPr/>
        </p:nvSpPr>
        <p:spPr>
          <a:xfrm>
            <a:off x="4128636" y="4581128"/>
            <a:ext cx="2675612" cy="540060"/>
          </a:xfrm>
          <a:prstGeom prst="rect">
            <a:avLst/>
          </a:prstGeom>
          <a:solidFill>
            <a:schemeClr val="accent1">
              <a:lumMod val="60000"/>
              <a:lumOff val="40000"/>
            </a:schemeClr>
          </a:solidFill>
          <a:ln>
            <a:no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85000"/>
                  <a:lumOff val="15000"/>
                </a:schemeClr>
              </a:solidFill>
            </a:endParaRPr>
          </a:p>
        </p:txBody>
      </p:sp>
      <p:sp>
        <p:nvSpPr>
          <p:cNvPr id="11" name="Eine Ecke des Rechtecks schneiden 10"/>
          <p:cNvSpPr/>
          <p:nvPr/>
        </p:nvSpPr>
        <p:spPr>
          <a:xfrm>
            <a:off x="4284843" y="4658279"/>
            <a:ext cx="2363200" cy="385757"/>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hazardDomain.rng</a:t>
            </a:r>
          </a:p>
        </p:txBody>
      </p:sp>
      <p:sp>
        <p:nvSpPr>
          <p:cNvPr id="14" name="Rechteck 13"/>
          <p:cNvSpPr/>
          <p:nvPr/>
        </p:nvSpPr>
        <p:spPr>
          <a:xfrm>
            <a:off x="4128636" y="5193196"/>
            <a:ext cx="2675612" cy="540060"/>
          </a:xfrm>
          <a:prstGeom prst="rect">
            <a:avLst/>
          </a:prstGeom>
          <a:solidFill>
            <a:schemeClr val="accent1">
              <a:lumMod val="60000"/>
              <a:lumOff val="40000"/>
            </a:schemeClr>
          </a:solidFill>
          <a:ln>
            <a:no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85000"/>
                  <a:lumOff val="15000"/>
                </a:schemeClr>
              </a:solidFill>
            </a:endParaRPr>
          </a:p>
        </p:txBody>
      </p:sp>
      <p:sp>
        <p:nvSpPr>
          <p:cNvPr id="12" name="Eine Ecke des Rechtecks schneiden 11"/>
          <p:cNvSpPr/>
          <p:nvPr/>
        </p:nvSpPr>
        <p:spPr>
          <a:xfrm>
            <a:off x="4284843" y="5270347"/>
            <a:ext cx="2363200" cy="385757"/>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a:t>
            </a:r>
          </a:p>
        </p:txBody>
      </p:sp>
      <p:sp>
        <p:nvSpPr>
          <p:cNvPr id="18" name="Eine Ecke des Rechtecks schneiden 17"/>
          <p:cNvSpPr/>
          <p:nvPr/>
        </p:nvSpPr>
        <p:spPr>
          <a:xfrm>
            <a:off x="7162700" y="2252324"/>
            <a:ext cx="1923080" cy="229117"/>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metaDeclMod.rng</a:t>
            </a:r>
          </a:p>
        </p:txBody>
      </p:sp>
      <p:sp>
        <p:nvSpPr>
          <p:cNvPr id="19" name="Eine Ecke des Rechtecks schneiden 18"/>
          <p:cNvSpPr/>
          <p:nvPr/>
        </p:nvSpPr>
        <p:spPr>
          <a:xfrm>
            <a:off x="7162700" y="2595002"/>
            <a:ext cx="1923080" cy="252028"/>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tblDeclMod.rng</a:t>
            </a:r>
          </a:p>
        </p:txBody>
      </p:sp>
      <p:cxnSp>
        <p:nvCxnSpPr>
          <p:cNvPr id="20" name="Gerade Verbindung mit Pfeil 19"/>
          <p:cNvCxnSpPr>
            <a:stCxn id="18" idx="2"/>
            <a:endCxn id="5" idx="0"/>
          </p:cNvCxnSpPr>
          <p:nvPr/>
        </p:nvCxnSpPr>
        <p:spPr>
          <a:xfrm flipH="1" flipV="1">
            <a:off x="6804248" y="2366882"/>
            <a:ext cx="358452" cy="1"/>
          </a:xfrm>
          <a:prstGeom prst="straightConnector1">
            <a:avLst/>
          </a:prstGeom>
          <a:ln w="12700">
            <a:solidFill>
              <a:schemeClr val="accent3">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34" name="Gerade Verbindung mit Pfeil 33"/>
          <p:cNvCxnSpPr>
            <a:stCxn id="5" idx="2"/>
          </p:cNvCxnSpPr>
          <p:nvPr/>
        </p:nvCxnSpPr>
        <p:spPr>
          <a:xfrm flipH="1">
            <a:off x="3707904" y="2366882"/>
            <a:ext cx="420732" cy="0"/>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37" name="Gerade Verbindung mit Pfeil 36"/>
          <p:cNvCxnSpPr>
            <a:stCxn id="7" idx="2"/>
          </p:cNvCxnSpPr>
          <p:nvPr/>
        </p:nvCxnSpPr>
        <p:spPr>
          <a:xfrm flipH="1">
            <a:off x="3707904" y="3369679"/>
            <a:ext cx="420732" cy="0"/>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40" name="Gerade Verbindung mit Pfeil 39"/>
          <p:cNvCxnSpPr>
            <a:stCxn id="9" idx="1"/>
          </p:cNvCxnSpPr>
          <p:nvPr/>
        </p:nvCxnSpPr>
        <p:spPr>
          <a:xfrm flipH="1">
            <a:off x="3707904" y="4203086"/>
            <a:ext cx="420732" cy="0"/>
          </a:xfrm>
          <a:prstGeom prst="straightConnector1">
            <a:avLst/>
          </a:prstGeom>
          <a:ln w="12700">
            <a:solidFill>
              <a:schemeClr val="accent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41" name="Gerade Verbindung mit Pfeil 40"/>
          <p:cNvCxnSpPr>
            <a:stCxn id="13" idx="1"/>
          </p:cNvCxnSpPr>
          <p:nvPr/>
        </p:nvCxnSpPr>
        <p:spPr>
          <a:xfrm flipH="1">
            <a:off x="3707904" y="4851158"/>
            <a:ext cx="420732" cy="0"/>
          </a:xfrm>
          <a:prstGeom prst="straightConnector1">
            <a:avLst/>
          </a:prstGeom>
          <a:ln w="12700">
            <a:solidFill>
              <a:schemeClr val="accent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42" name="Gerade Verbindung mit Pfeil 41"/>
          <p:cNvCxnSpPr>
            <a:stCxn id="14" idx="1"/>
          </p:cNvCxnSpPr>
          <p:nvPr/>
        </p:nvCxnSpPr>
        <p:spPr>
          <a:xfrm flipH="1">
            <a:off x="3707904" y="5463226"/>
            <a:ext cx="420732" cy="0"/>
          </a:xfrm>
          <a:prstGeom prst="straightConnector1">
            <a:avLst/>
          </a:prstGeom>
          <a:ln w="12700">
            <a:solidFill>
              <a:schemeClr val="accent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92" name="Gerade Verbindung mit Pfeil 91"/>
          <p:cNvCxnSpPr/>
          <p:nvPr/>
        </p:nvCxnSpPr>
        <p:spPr>
          <a:xfrm flipH="1" flipV="1">
            <a:off x="6803640" y="2721016"/>
            <a:ext cx="358452" cy="1"/>
          </a:xfrm>
          <a:prstGeom prst="straightConnector1">
            <a:avLst/>
          </a:prstGeom>
          <a:ln w="12700">
            <a:solidFill>
              <a:schemeClr val="accent3">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93" name="Gerade Verbindung mit Pfeil 92"/>
          <p:cNvCxnSpPr/>
          <p:nvPr/>
        </p:nvCxnSpPr>
        <p:spPr>
          <a:xfrm flipH="1" flipV="1">
            <a:off x="6804248" y="2027618"/>
            <a:ext cx="358452" cy="1"/>
          </a:xfrm>
          <a:prstGeom prst="straightConnector1">
            <a:avLst/>
          </a:prstGeom>
          <a:ln w="12700">
            <a:solidFill>
              <a:schemeClr val="accent3">
                <a:lumMod val="75000"/>
              </a:schemeClr>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938322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XML Catalog Files</a:t>
            </a:r>
            <a:endParaRPr lang="en-US"/>
          </a:p>
        </p:txBody>
      </p:sp>
      <p:sp>
        <p:nvSpPr>
          <p:cNvPr id="3" name="Inhaltsplatzhalter 2"/>
          <p:cNvSpPr>
            <a:spLocks noGrp="1"/>
          </p:cNvSpPr>
          <p:nvPr>
            <p:ph idx="1"/>
          </p:nvPr>
        </p:nvSpPr>
        <p:spPr/>
        <p:txBody>
          <a:bodyPr/>
          <a:lstStyle/>
          <a:p>
            <a:r>
              <a:rPr lang="en-US" smtClean="0"/>
              <a:t>Map DITA topics to RNG files via URNs.</a:t>
            </a:r>
          </a:p>
          <a:p>
            <a:r>
              <a:rPr lang="en-US" smtClean="0"/>
              <a:t>Include RNG files via URNs.  </a:t>
            </a:r>
          </a:p>
          <a:p>
            <a:r>
              <a:rPr lang="en-US" smtClean="0"/>
              <a:t>Separate catalog for customization files to resolve new identifiers.</a:t>
            </a:r>
          </a:p>
          <a:p>
            <a:r>
              <a:rPr lang="en-US" smtClean="0"/>
              <a:t>Combine custom catalog with default DITA catalog &gt; integrate both as DITA-OT plug-ins.</a:t>
            </a:r>
          </a:p>
          <a:p>
            <a:r>
              <a:rPr lang="en-US" smtClean="0"/>
              <a:t>Observe DITA naming conventions for URNs.</a:t>
            </a:r>
          </a:p>
          <a:p>
            <a:endParaRPr lang="en-US" smtClean="0"/>
          </a:p>
          <a:p>
            <a:endParaRPr lang="en-US" smtClean="0"/>
          </a:p>
          <a:p>
            <a:endParaRPr lang="en-US"/>
          </a:p>
        </p:txBody>
      </p:sp>
      <p:sp>
        <p:nvSpPr>
          <p:cNvPr id="4" name="Rechteck 3"/>
          <p:cNvSpPr/>
          <p:nvPr/>
        </p:nvSpPr>
        <p:spPr>
          <a:xfrm>
            <a:off x="755576" y="3753036"/>
            <a:ext cx="7776864" cy="792088"/>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mtClean="0">
                <a:solidFill>
                  <a:schemeClr val="tx1">
                    <a:lumMod val="65000"/>
                    <a:lumOff val="35000"/>
                  </a:schemeClr>
                </a:solidFill>
              </a:rPr>
              <a:t>catalog.xml</a:t>
            </a:r>
          </a:p>
          <a:p>
            <a:r>
              <a:rPr lang="en-US" smtClean="0">
                <a:solidFill>
                  <a:srgbClr val="000096"/>
                </a:solidFill>
              </a:rPr>
              <a:t>&lt;uri</a:t>
            </a:r>
            <a:r>
              <a:rPr lang="en-US" smtClean="0">
                <a:solidFill>
                  <a:srgbClr val="F5844C"/>
                </a:solidFill>
              </a:rPr>
              <a:t> </a:t>
            </a:r>
            <a:r>
              <a:rPr lang="en-US">
                <a:solidFill>
                  <a:srgbClr val="F5844C"/>
                </a:solidFill>
              </a:rPr>
              <a:t>name</a:t>
            </a:r>
            <a:r>
              <a:rPr lang="en-US">
                <a:solidFill>
                  <a:srgbClr val="FF8040"/>
                </a:solidFill>
              </a:rPr>
              <a:t>=</a:t>
            </a:r>
            <a:r>
              <a:rPr lang="en-US">
                <a:solidFill>
                  <a:srgbClr val="993300"/>
                </a:solidFill>
              </a:rPr>
              <a:t>"urn:oasis:names:tc:dita:rng:concept.rng"</a:t>
            </a:r>
            <a:r>
              <a:rPr lang="en-US">
                <a:solidFill>
                  <a:srgbClr val="F5844C"/>
                </a:solidFill>
              </a:rPr>
              <a:t> uri</a:t>
            </a:r>
            <a:r>
              <a:rPr lang="en-US">
                <a:solidFill>
                  <a:srgbClr val="FF8040"/>
                </a:solidFill>
              </a:rPr>
              <a:t>=</a:t>
            </a:r>
            <a:r>
              <a:rPr lang="en-US">
                <a:solidFill>
                  <a:srgbClr val="993300"/>
                </a:solidFill>
              </a:rPr>
              <a:t>"rng/concept.rng"</a:t>
            </a:r>
            <a:r>
              <a:rPr lang="en-US">
                <a:solidFill>
                  <a:srgbClr val="000096"/>
                </a:solidFill>
              </a:rPr>
              <a:t>/&gt;</a:t>
            </a:r>
            <a:endParaRPr lang="en-US" smtClean="0">
              <a:solidFill>
                <a:schemeClr val="tx1">
                  <a:lumMod val="65000"/>
                  <a:lumOff val="35000"/>
                </a:schemeClr>
              </a:solidFill>
            </a:endParaRPr>
          </a:p>
        </p:txBody>
      </p:sp>
      <p:sp>
        <p:nvSpPr>
          <p:cNvPr id="7" name="Rechteck 6"/>
          <p:cNvSpPr/>
          <p:nvPr/>
        </p:nvSpPr>
        <p:spPr>
          <a:xfrm>
            <a:off x="755576" y="4797152"/>
            <a:ext cx="7776864" cy="100811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mtClean="0">
                <a:solidFill>
                  <a:schemeClr val="tx1">
                    <a:lumMod val="65000"/>
                    <a:lumOff val="35000"/>
                  </a:schemeClr>
                </a:solidFill>
              </a:rPr>
              <a:t>concept topic</a:t>
            </a:r>
          </a:p>
          <a:p>
            <a:r>
              <a:rPr lang="en-US">
                <a:solidFill>
                  <a:srgbClr val="8B26C9"/>
                </a:solidFill>
              </a:rPr>
              <a:t>&lt;?xml-model href="urn:oasis:names:tc:dita:rng:concept.rng" schematypens="http://relaxng.org/ns/structure/1.0"?&gt;</a:t>
            </a:r>
            <a:endParaRPr lang="en-US" smtClean="0">
              <a:solidFill>
                <a:schemeClr val="tx1">
                  <a:lumMod val="65000"/>
                  <a:lumOff val="35000"/>
                </a:schemeClr>
              </a:solidFill>
            </a:endParaRPr>
          </a:p>
        </p:txBody>
      </p:sp>
    </p:spTree>
    <p:extLst>
      <p:ext uri="{BB962C8B-B14F-4D97-AF65-F5344CB8AC3E}">
        <p14:creationId xmlns:p14="http://schemas.microsoft.com/office/powerpoint/2010/main" val="28430663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24"/>
          </p:nvPr>
        </p:nvSpPr>
        <p:spPr>
          <a:solidFill>
            <a:srgbClr val="E2E2E2"/>
          </a:solidFill>
        </p:spPr>
        <p:txBody>
          <a:bodyPr vert="horz"/>
          <a:lstStyle/>
          <a:p>
            <a:r>
              <a:rPr lang="en-US">
                <a:solidFill>
                  <a:schemeClr val="tx1">
                    <a:lumMod val="65000"/>
                    <a:lumOff val="35000"/>
                  </a:schemeClr>
                </a:solidFill>
              </a:rPr>
              <a:t>Fundamentals</a:t>
            </a:r>
          </a:p>
        </p:txBody>
      </p:sp>
      <p:sp>
        <p:nvSpPr>
          <p:cNvPr id="14" name="Textplatzhalter 13"/>
          <p:cNvSpPr>
            <a:spLocks noGrp="1"/>
          </p:cNvSpPr>
          <p:nvPr>
            <p:ph type="body" sz="quarter" idx="26"/>
          </p:nvPr>
        </p:nvSpPr>
        <p:spPr>
          <a:solidFill>
            <a:srgbClr val="E2E2E2"/>
          </a:solidFill>
        </p:spPr>
        <p:txBody>
          <a:bodyPr vert="horz"/>
          <a:lstStyle/>
          <a:p>
            <a:r>
              <a:rPr lang="en-US"/>
              <a:t>DITA Architecture</a:t>
            </a:r>
          </a:p>
        </p:txBody>
      </p:sp>
      <p:sp>
        <p:nvSpPr>
          <p:cNvPr id="9" name="Textplatzhalter 8"/>
          <p:cNvSpPr>
            <a:spLocks noGrp="1"/>
          </p:cNvSpPr>
          <p:nvPr>
            <p:ph type="body" sz="quarter" idx="28"/>
          </p:nvPr>
        </p:nvSpPr>
        <p:spPr>
          <a:solidFill>
            <a:srgbClr val="E2E2E2"/>
          </a:solidFill>
        </p:spPr>
        <p:txBody>
          <a:bodyPr vert="horz"/>
          <a:lstStyle/>
          <a:p>
            <a:r>
              <a:rPr lang="en-US">
                <a:solidFill>
                  <a:srgbClr val="C0311A"/>
                </a:solidFill>
              </a:rPr>
              <a:t>Customization - Introduction</a:t>
            </a:r>
          </a:p>
        </p:txBody>
      </p:sp>
      <p:sp>
        <p:nvSpPr>
          <p:cNvPr id="10" name="Textplatzhalter 9"/>
          <p:cNvSpPr>
            <a:spLocks noGrp="1"/>
          </p:cNvSpPr>
          <p:nvPr>
            <p:ph type="body" sz="quarter" idx="30"/>
          </p:nvPr>
        </p:nvSpPr>
        <p:spPr/>
        <p:txBody>
          <a:bodyPr/>
          <a:lstStyle/>
          <a:p>
            <a:r>
              <a:rPr lang="en-US" noProof="0" smtClean="0"/>
              <a:t>Configuration: Custom Concept Shell</a:t>
            </a:r>
            <a:endParaRPr lang="en-US" noProof="0"/>
          </a:p>
        </p:txBody>
      </p:sp>
      <p:sp>
        <p:nvSpPr>
          <p:cNvPr id="25" name="Titel 24"/>
          <p:cNvSpPr>
            <a:spLocks noGrp="1"/>
          </p:cNvSpPr>
          <p:nvPr>
            <p:ph type="title"/>
          </p:nvPr>
        </p:nvSpPr>
        <p:spPr/>
        <p:txBody>
          <a:bodyPr/>
          <a:lstStyle/>
          <a:p>
            <a:endParaRPr lang="en-US"/>
          </a:p>
        </p:txBody>
      </p:sp>
      <p:sp>
        <p:nvSpPr>
          <p:cNvPr id="11" name="Textplatzhalter 10"/>
          <p:cNvSpPr>
            <a:spLocks noGrp="1"/>
          </p:cNvSpPr>
          <p:nvPr>
            <p:ph type="body" sz="quarter" idx="34"/>
          </p:nvPr>
        </p:nvSpPr>
        <p:spPr/>
        <p:txBody>
          <a:bodyPr/>
          <a:lstStyle/>
          <a:p>
            <a:r>
              <a:rPr lang="en-US" noProof="0" smtClean="0"/>
              <a:t>Constraint: Custom Topic Body and Domain Constraint</a:t>
            </a:r>
            <a:endParaRPr lang="en-US" noProof="0"/>
          </a:p>
        </p:txBody>
      </p:sp>
      <p:sp>
        <p:nvSpPr>
          <p:cNvPr id="12" name="Textplatzhalter 11"/>
          <p:cNvSpPr>
            <a:spLocks noGrp="1"/>
          </p:cNvSpPr>
          <p:nvPr>
            <p:ph type="body" sz="quarter" idx="36"/>
          </p:nvPr>
        </p:nvSpPr>
        <p:spPr/>
        <p:txBody>
          <a:bodyPr/>
          <a:lstStyle/>
          <a:p>
            <a:r>
              <a:rPr lang="en-US" noProof="0" smtClean="0"/>
              <a:t>Specialization: New Element</a:t>
            </a:r>
            <a:endParaRPr lang="en-US" noProof="0"/>
          </a:p>
        </p:txBody>
      </p:sp>
      <p:sp>
        <p:nvSpPr>
          <p:cNvPr id="20" name="Textplatzhalter 19"/>
          <p:cNvSpPr>
            <a:spLocks noGrp="1"/>
          </p:cNvSpPr>
          <p:nvPr>
            <p:ph type="body" sz="quarter" idx="38"/>
          </p:nvPr>
        </p:nvSpPr>
        <p:spPr/>
        <p:txBody>
          <a:bodyPr/>
          <a:lstStyle/>
          <a:p>
            <a:r>
              <a:rPr lang="en-US" noProof="0" smtClean="0"/>
              <a:t>Conclusion</a:t>
            </a:r>
            <a:endParaRPr lang="en-US" noProof="0"/>
          </a:p>
        </p:txBody>
      </p:sp>
    </p:spTree>
    <p:extLst>
      <p:ext uri="{BB962C8B-B14F-4D97-AF65-F5344CB8AC3E}">
        <p14:creationId xmlns:p14="http://schemas.microsoft.com/office/powerpoint/2010/main" val="3930877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DITA Customization</a:t>
            </a:r>
            <a:endParaRPr lang="en-US" noProof="0"/>
          </a:p>
        </p:txBody>
      </p:sp>
      <p:sp>
        <p:nvSpPr>
          <p:cNvPr id="3" name="Inhaltsplatzhalter 2"/>
          <p:cNvSpPr>
            <a:spLocks noGrp="1"/>
          </p:cNvSpPr>
          <p:nvPr>
            <p:ph idx="1"/>
          </p:nvPr>
        </p:nvSpPr>
        <p:spPr/>
        <p:txBody>
          <a:bodyPr/>
          <a:lstStyle/>
          <a:p>
            <a:pPr marL="0" indent="0">
              <a:buNone/>
            </a:pPr>
            <a:r>
              <a:rPr lang="en-US" noProof="0" smtClean="0"/>
              <a:t>Modularization allows to use original parts and altered parts.</a:t>
            </a:r>
          </a:p>
          <a:p>
            <a:endParaRPr lang="en-US" noProof="0" smtClean="0"/>
          </a:p>
          <a:p>
            <a:pPr marL="0" indent="0">
              <a:buNone/>
            </a:pPr>
            <a:r>
              <a:rPr lang="en-US" b="1" noProof="0" smtClean="0"/>
              <a:t>Configuration</a:t>
            </a:r>
            <a:endParaRPr lang="en-US" b="1"/>
          </a:p>
          <a:p>
            <a:pPr marL="285750" indent="-285750"/>
            <a:r>
              <a:rPr lang="en-US" noProof="0" smtClean="0"/>
              <a:t>Configure document type shells.</a:t>
            </a:r>
          </a:p>
          <a:p>
            <a:pPr marL="0" indent="0">
              <a:spcBef>
                <a:spcPts val="1800"/>
              </a:spcBef>
              <a:buNone/>
            </a:pPr>
            <a:r>
              <a:rPr lang="en-US" b="1" smtClean="0"/>
              <a:t>Constraints</a:t>
            </a:r>
          </a:p>
          <a:p>
            <a:pPr marL="285750" indent="-285750"/>
            <a:r>
              <a:rPr lang="en-US" smtClean="0"/>
              <a:t>Restrict content models and attribute lists.</a:t>
            </a:r>
            <a:endParaRPr lang="en-US" noProof="0" smtClean="0"/>
          </a:p>
          <a:p>
            <a:pPr marL="0" indent="0">
              <a:spcBef>
                <a:spcPts val="1800"/>
              </a:spcBef>
              <a:buNone/>
            </a:pPr>
            <a:r>
              <a:rPr lang="en-US" b="1" noProof="0" smtClean="0"/>
              <a:t>Specialization</a:t>
            </a:r>
          </a:p>
          <a:p>
            <a:pPr marL="285750" indent="-285750"/>
            <a:r>
              <a:rPr lang="en-US" noProof="0" smtClean="0"/>
              <a:t>Create new elements and attributes.</a:t>
            </a:r>
          </a:p>
          <a:p>
            <a:pPr marL="0" indent="0">
              <a:spcBef>
                <a:spcPts val="1800"/>
              </a:spcBef>
              <a:buNone/>
            </a:pPr>
            <a:r>
              <a:rPr lang="en-US" b="1" smtClean="0"/>
              <a:t>Generalization</a:t>
            </a:r>
          </a:p>
          <a:p>
            <a:pPr marL="285750" indent="-285750"/>
            <a:r>
              <a:rPr lang="en-US" smtClean="0"/>
              <a:t>Reversing specializations &gt; not covered today.</a:t>
            </a:r>
            <a:endParaRPr lang="en-US" noProof="0"/>
          </a:p>
        </p:txBody>
      </p:sp>
      <p:pic>
        <p:nvPicPr>
          <p:cNvPr id="29701" name="Picture 5" descr="File:Museo Nazionale del Cinema, Turin (5282830195).jpg"/>
          <p:cNvPicPr>
            <a:picLocks noChangeAspect="1" noChangeArrowheads="1"/>
          </p:cNvPicPr>
          <p:nvPr/>
        </p:nvPicPr>
        <p:blipFill>
          <a:blip r:embed="rId3" cstate="print"/>
          <a:srcRect/>
          <a:stretch>
            <a:fillRect/>
          </a:stretch>
        </p:blipFill>
        <p:spPr bwMode="auto">
          <a:xfrm>
            <a:off x="5699485" y="2035088"/>
            <a:ext cx="3193690" cy="4202224"/>
          </a:xfrm>
          <a:prstGeom prst="rect">
            <a:avLst/>
          </a:prstGeom>
          <a:noFill/>
        </p:spPr>
      </p:pic>
      <p:sp>
        <p:nvSpPr>
          <p:cNvPr id="10" name="Rechteck 9"/>
          <p:cNvSpPr/>
          <p:nvPr/>
        </p:nvSpPr>
        <p:spPr>
          <a:xfrm>
            <a:off x="5724128" y="5553236"/>
            <a:ext cx="3169047" cy="646331"/>
          </a:xfrm>
          <a:prstGeom prst="rect">
            <a:avLst/>
          </a:prstGeom>
        </p:spPr>
        <p:txBody>
          <a:bodyPr wrap="square">
            <a:spAutoFit/>
          </a:bodyPr>
          <a:lstStyle/>
          <a:p>
            <a:r>
              <a:rPr lang="en-US" sz="1200" kern="0" smtClean="0">
                <a:solidFill>
                  <a:schemeClr val="tx1">
                    <a:lumMod val="50000"/>
                    <a:lumOff val="50000"/>
                  </a:schemeClr>
                </a:solidFill>
                <a:latin typeface="Arial Unicode MS" panose="020B0604020202020204" pitchFamily="34" charset="-128"/>
                <a:cs typeface="Arial Unicode MS" panose="020B0604020202020204" pitchFamily="34" charset="-128"/>
              </a:rPr>
              <a:t>https://commons.wikimedia.org/wiki/File:Museo_Nazionale_del_Cinema,_Turin_%285282830195%29.jpg by André Ribeiro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Z:\Vortraege\dita-rng-tekom2015\refmaterial\images\napsor-mocku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188640"/>
            <a:ext cx="4356484" cy="6206971"/>
          </a:xfrm>
          <a:prstGeom prst="rect">
            <a:avLst/>
          </a:prstGeom>
          <a:noFill/>
          <a:extLst>
            <a:ext uri="{909E8E84-426E-40DD-AFC4-6F175D3DCCD1}">
              <a14:hiddenFill xmlns:a14="http://schemas.microsoft.com/office/drawing/2010/main">
                <a:solidFill>
                  <a:srgbClr val="FFFFFF"/>
                </a:solidFill>
              </a14:hiddenFill>
            </a:ext>
          </a:extLst>
        </p:spPr>
      </p:pic>
      <p:sp>
        <p:nvSpPr>
          <p:cNvPr id="5" name="Stern mit 5 Zacken 4"/>
          <p:cNvSpPr/>
          <p:nvPr/>
        </p:nvSpPr>
        <p:spPr>
          <a:xfrm>
            <a:off x="487956" y="872716"/>
            <a:ext cx="2844316" cy="2268252"/>
          </a:xfrm>
          <a:prstGeom prst="star5">
            <a:avLst/>
          </a:prstGeom>
          <a:solidFill>
            <a:srgbClr val="FFFF00"/>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smtClean="0">
                <a:solidFill>
                  <a:schemeClr val="accent2">
                    <a:lumMod val="75000"/>
                  </a:schemeClr>
                </a:solidFill>
              </a:rPr>
              <a:t>Brand-new app</a:t>
            </a:r>
          </a:p>
        </p:txBody>
      </p:sp>
      <p:sp>
        <p:nvSpPr>
          <p:cNvPr id="6" name="Legende mit Linie 2 5"/>
          <p:cNvSpPr/>
          <p:nvPr/>
        </p:nvSpPr>
        <p:spPr>
          <a:xfrm>
            <a:off x="6221524" y="4581128"/>
            <a:ext cx="2368036" cy="792088"/>
          </a:xfrm>
          <a:prstGeom prst="borderCallout2">
            <a:avLst>
              <a:gd name="adj1" fmla="val 17211"/>
              <a:gd name="adj2" fmla="val -6274"/>
              <a:gd name="adj3" fmla="val 18750"/>
              <a:gd name="adj4" fmla="val -16667"/>
              <a:gd name="adj5" fmla="val 58242"/>
              <a:gd name="adj6" fmla="val -33487"/>
            </a:avLst>
          </a:prstGeom>
          <a:solidFill>
            <a:schemeClr val="accent1">
              <a:lumMod val="20000"/>
              <a:lumOff val="8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mtClean="0">
                <a:solidFill>
                  <a:schemeClr val="tx1">
                    <a:lumMod val="75000"/>
                    <a:lumOff val="25000"/>
                  </a:schemeClr>
                </a:solidFill>
              </a:rPr>
              <a:t>Never again tired after work. Go Nap!</a:t>
            </a:r>
          </a:p>
        </p:txBody>
      </p:sp>
      <p:sp>
        <p:nvSpPr>
          <p:cNvPr id="7" name="Legende mit Linie 2 6"/>
          <p:cNvSpPr/>
          <p:nvPr/>
        </p:nvSpPr>
        <p:spPr>
          <a:xfrm>
            <a:off x="6516216" y="1146586"/>
            <a:ext cx="2304256" cy="986270"/>
          </a:xfrm>
          <a:prstGeom prst="borderCallout2">
            <a:avLst/>
          </a:prstGeom>
          <a:solidFill>
            <a:schemeClr val="accent1">
              <a:lumMod val="20000"/>
              <a:lumOff val="8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mtClean="0">
                <a:solidFill>
                  <a:schemeClr val="tx1">
                    <a:lumMod val="75000"/>
                    <a:lumOff val="25000"/>
                  </a:schemeClr>
                </a:solidFill>
              </a:rPr>
              <a:t>Do as your cat would: Go Nap!</a:t>
            </a:r>
          </a:p>
        </p:txBody>
      </p:sp>
    </p:spTree>
    <p:extLst>
      <p:ext uri="{BB962C8B-B14F-4D97-AF65-F5344CB8AC3E}">
        <p14:creationId xmlns:p14="http://schemas.microsoft.com/office/powerpoint/2010/main" val="16052711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err="1" smtClean="0"/>
              <a:t>Napsor</a:t>
            </a:r>
            <a:r>
              <a:rPr lang="en-US" smtClean="0"/>
              <a:t> Documentation</a:t>
            </a:r>
            <a:endParaRPr lang="en-US"/>
          </a:p>
        </p:txBody>
      </p:sp>
      <p:sp>
        <p:nvSpPr>
          <p:cNvPr id="3" name="Inhaltsplatzhalter 2"/>
          <p:cNvSpPr>
            <a:spLocks noGrp="1"/>
          </p:cNvSpPr>
          <p:nvPr>
            <p:ph idx="1"/>
          </p:nvPr>
        </p:nvSpPr>
        <p:spPr/>
        <p:txBody>
          <a:bodyPr/>
          <a:lstStyle/>
          <a:p>
            <a:r>
              <a:rPr lang="en-US" smtClean="0"/>
              <a:t>Mobile help &gt; short topics, no frills</a:t>
            </a:r>
          </a:p>
          <a:p>
            <a:r>
              <a:rPr lang="en-US" smtClean="0"/>
              <a:t>Software only &gt; no machinery stuff</a:t>
            </a:r>
          </a:p>
          <a:p>
            <a:r>
              <a:rPr lang="en-US" smtClean="0"/>
              <a:t>Only semantic highlighting &gt; no bold or italics</a:t>
            </a:r>
          </a:p>
          <a:p>
            <a:r>
              <a:rPr lang="en-US" smtClean="0"/>
              <a:t>Fun!</a:t>
            </a:r>
          </a:p>
          <a:p>
            <a:r>
              <a:rPr lang="en-US" smtClean="0"/>
              <a:t>Special request for a thankyou element</a:t>
            </a:r>
          </a:p>
          <a:p>
            <a:endParaRPr lang="en-US" smtClean="0"/>
          </a:p>
          <a:p>
            <a:endParaRPr lang="en-US"/>
          </a:p>
        </p:txBody>
      </p:sp>
      <p:pic>
        <p:nvPicPr>
          <p:cNvPr id="4" name="Picture 2" descr="C:\Users\MaKe.PAAG\Documents\Privat\IMG_1869 - Kopie.jpe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6761" b="-156"/>
          <a:stretch/>
        </p:blipFill>
        <p:spPr bwMode="auto">
          <a:xfrm>
            <a:off x="5004049" y="3962812"/>
            <a:ext cx="3673464" cy="2022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359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1980" y="4797152"/>
            <a:ext cx="4644516" cy="144082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en-US" smtClean="0"/>
              <a:t>Preparations</a:t>
            </a:r>
            <a:endParaRPr lang="en-US"/>
          </a:p>
        </p:txBody>
      </p:sp>
      <p:sp>
        <p:nvSpPr>
          <p:cNvPr id="3" name="Inhaltsplatzhalter 2"/>
          <p:cNvSpPr>
            <a:spLocks noGrp="1"/>
          </p:cNvSpPr>
          <p:nvPr>
            <p:ph idx="1"/>
          </p:nvPr>
        </p:nvSpPr>
        <p:spPr>
          <a:xfrm>
            <a:off x="323528" y="1484784"/>
            <a:ext cx="4644516" cy="4680520"/>
          </a:xfrm>
        </p:spPr>
        <p:txBody>
          <a:bodyPr/>
          <a:lstStyle/>
          <a:p>
            <a:r>
              <a:rPr lang="en-US" smtClean="0"/>
              <a:t>Current version of DITA-OT, e.g. 2.0.1</a:t>
            </a:r>
          </a:p>
          <a:p>
            <a:r>
              <a:rPr lang="en-US" smtClean="0"/>
              <a:t>DITA 1.3 CS01 RNG grammar</a:t>
            </a:r>
          </a:p>
          <a:p>
            <a:pPr>
              <a:buFont typeface="Wingdings" panose="05000000000000000000" pitchFamily="2" charset="2"/>
              <a:buChar char="Ø"/>
            </a:pPr>
            <a:r>
              <a:rPr lang="en-US" smtClean="0"/>
              <a:t>DITA-OT plug-in created and integrated</a:t>
            </a:r>
          </a:p>
          <a:p>
            <a:endParaRPr lang="en-US" smtClean="0"/>
          </a:p>
          <a:p>
            <a:r>
              <a:rPr lang="en-US" smtClean="0"/>
              <a:t>New plug-in = com.tekom-napsor.dita.rng</a:t>
            </a:r>
          </a:p>
          <a:p>
            <a:pPr>
              <a:buFont typeface="Wingdings" panose="05000000000000000000" pitchFamily="2" charset="2"/>
              <a:buChar char="Ø"/>
            </a:pPr>
            <a:r>
              <a:rPr lang="en-US" smtClean="0"/>
              <a:t>Already set up and integrated.</a:t>
            </a:r>
          </a:p>
          <a:p>
            <a:pPr>
              <a:buFont typeface="Wingdings" panose="05000000000000000000" pitchFamily="2" charset="2"/>
              <a:buChar char="Ø"/>
            </a:pPr>
            <a:r>
              <a:rPr lang="en-US" smtClean="0"/>
              <a:t>Same folder structure as DITA 1.3 plug-in.</a:t>
            </a:r>
          </a:p>
          <a:p>
            <a:pPr>
              <a:buFont typeface="Wingdings" panose="05000000000000000000" pitchFamily="2" charset="2"/>
              <a:buChar char="Ø"/>
            </a:pPr>
            <a:r>
              <a:rPr lang="en-US" smtClean="0"/>
              <a:t>Catalog files prepared for all exercises.</a:t>
            </a:r>
          </a:p>
          <a:p>
            <a:pPr>
              <a:buFont typeface="Wingdings" panose="05000000000000000000" pitchFamily="2" charset="2"/>
              <a:buChar char="Ø"/>
            </a:pPr>
            <a:r>
              <a:rPr lang="en-US" smtClean="0"/>
              <a:t>Shell and Mod files prepared.</a:t>
            </a:r>
          </a:p>
          <a:p>
            <a:pPr>
              <a:buFont typeface="Wingdings" panose="05000000000000000000" pitchFamily="2" charset="2"/>
              <a:buChar char="Ø"/>
            </a:pPr>
            <a:r>
              <a:rPr lang="en-US" smtClean="0"/>
              <a:t>All relative paths in @href attributes exchanged with URNs.</a:t>
            </a: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2220" y="3717032"/>
            <a:ext cx="2492375" cy="96837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2120" y="116632"/>
            <a:ext cx="2484276" cy="349268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0744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24"/>
          </p:nvPr>
        </p:nvSpPr>
        <p:spPr>
          <a:solidFill>
            <a:srgbClr val="E2E2E2"/>
          </a:solidFill>
        </p:spPr>
        <p:txBody>
          <a:bodyPr vert="horz"/>
          <a:lstStyle/>
          <a:p>
            <a:r>
              <a:rPr lang="en-US">
                <a:solidFill>
                  <a:schemeClr val="tx1">
                    <a:lumMod val="65000"/>
                    <a:lumOff val="35000"/>
                  </a:schemeClr>
                </a:solidFill>
              </a:rPr>
              <a:t>Fundamentals</a:t>
            </a:r>
          </a:p>
        </p:txBody>
      </p:sp>
      <p:sp>
        <p:nvSpPr>
          <p:cNvPr id="14" name="Textplatzhalter 13"/>
          <p:cNvSpPr>
            <a:spLocks noGrp="1"/>
          </p:cNvSpPr>
          <p:nvPr>
            <p:ph type="body" sz="quarter" idx="26"/>
          </p:nvPr>
        </p:nvSpPr>
        <p:spPr>
          <a:solidFill>
            <a:srgbClr val="E2E2E2"/>
          </a:solidFill>
        </p:spPr>
        <p:txBody>
          <a:bodyPr vert="horz"/>
          <a:lstStyle/>
          <a:p>
            <a:r>
              <a:rPr lang="en-US"/>
              <a:t>DITA Architecture</a:t>
            </a:r>
          </a:p>
        </p:txBody>
      </p:sp>
      <p:sp>
        <p:nvSpPr>
          <p:cNvPr id="9" name="Textplatzhalter 8"/>
          <p:cNvSpPr>
            <a:spLocks noGrp="1"/>
          </p:cNvSpPr>
          <p:nvPr>
            <p:ph type="body" sz="quarter" idx="28"/>
          </p:nvPr>
        </p:nvSpPr>
        <p:spPr>
          <a:solidFill>
            <a:srgbClr val="E2E2E2"/>
          </a:solidFill>
        </p:spPr>
        <p:txBody>
          <a:bodyPr vert="horz"/>
          <a:lstStyle/>
          <a:p>
            <a:r>
              <a:rPr lang="en-US"/>
              <a:t>Customization - Introduction</a:t>
            </a:r>
          </a:p>
        </p:txBody>
      </p:sp>
      <p:sp>
        <p:nvSpPr>
          <p:cNvPr id="10" name="Textplatzhalter 9"/>
          <p:cNvSpPr>
            <a:spLocks noGrp="1"/>
          </p:cNvSpPr>
          <p:nvPr>
            <p:ph type="body" sz="quarter" idx="30"/>
          </p:nvPr>
        </p:nvSpPr>
        <p:spPr>
          <a:solidFill>
            <a:srgbClr val="E2E2E2"/>
          </a:solidFill>
        </p:spPr>
        <p:txBody>
          <a:bodyPr vert="horz"/>
          <a:lstStyle/>
          <a:p>
            <a:r>
              <a:rPr lang="en-US">
                <a:solidFill>
                  <a:srgbClr val="C0311A"/>
                </a:solidFill>
              </a:rPr>
              <a:t>Configuration: Custom Concept Shell</a:t>
            </a:r>
          </a:p>
        </p:txBody>
      </p:sp>
      <p:sp>
        <p:nvSpPr>
          <p:cNvPr id="25" name="Titel 24"/>
          <p:cNvSpPr>
            <a:spLocks noGrp="1"/>
          </p:cNvSpPr>
          <p:nvPr>
            <p:ph type="title"/>
          </p:nvPr>
        </p:nvSpPr>
        <p:spPr/>
        <p:txBody>
          <a:bodyPr/>
          <a:lstStyle/>
          <a:p>
            <a:endParaRPr lang="en-US"/>
          </a:p>
        </p:txBody>
      </p:sp>
      <p:sp>
        <p:nvSpPr>
          <p:cNvPr id="11" name="Textplatzhalter 10"/>
          <p:cNvSpPr>
            <a:spLocks noGrp="1"/>
          </p:cNvSpPr>
          <p:nvPr>
            <p:ph type="body" sz="quarter" idx="34"/>
          </p:nvPr>
        </p:nvSpPr>
        <p:spPr>
          <a:solidFill>
            <a:srgbClr val="E2E2E2"/>
          </a:solidFill>
        </p:spPr>
        <p:txBody>
          <a:bodyPr vert="horz"/>
          <a:lstStyle/>
          <a:p>
            <a:r>
              <a:rPr lang="en-US"/>
              <a:t>Constraint: Custom Topic Body and Domain Constraint</a:t>
            </a:r>
          </a:p>
        </p:txBody>
      </p:sp>
      <p:sp>
        <p:nvSpPr>
          <p:cNvPr id="12" name="Textplatzhalter 11"/>
          <p:cNvSpPr>
            <a:spLocks noGrp="1"/>
          </p:cNvSpPr>
          <p:nvPr>
            <p:ph type="body" sz="quarter" idx="36"/>
          </p:nvPr>
        </p:nvSpPr>
        <p:spPr/>
        <p:txBody>
          <a:bodyPr/>
          <a:lstStyle/>
          <a:p>
            <a:r>
              <a:rPr lang="en-US" noProof="0" smtClean="0"/>
              <a:t>Specialization: New Element</a:t>
            </a:r>
            <a:endParaRPr lang="en-US" noProof="0"/>
          </a:p>
        </p:txBody>
      </p:sp>
      <p:sp>
        <p:nvSpPr>
          <p:cNvPr id="20" name="Textplatzhalter 19"/>
          <p:cNvSpPr>
            <a:spLocks noGrp="1"/>
          </p:cNvSpPr>
          <p:nvPr>
            <p:ph type="body" sz="quarter" idx="38"/>
          </p:nvPr>
        </p:nvSpPr>
        <p:spPr/>
        <p:txBody>
          <a:bodyPr/>
          <a:lstStyle/>
          <a:p>
            <a:r>
              <a:rPr lang="en-US" noProof="0" smtClean="0"/>
              <a:t>Conclusion</a:t>
            </a:r>
            <a:endParaRPr lang="en-US" noProof="0"/>
          </a:p>
        </p:txBody>
      </p:sp>
    </p:spTree>
    <p:extLst>
      <p:ext uri="{BB962C8B-B14F-4D97-AF65-F5344CB8AC3E}">
        <p14:creationId xmlns:p14="http://schemas.microsoft.com/office/powerpoint/2010/main" val="30996597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smtClean="0"/>
              <a:t>Configuration – Custom Document Type</a:t>
            </a:r>
            <a:endParaRPr lang="en-US" noProof="0"/>
          </a:p>
        </p:txBody>
      </p:sp>
      <p:sp>
        <p:nvSpPr>
          <p:cNvPr id="3" name="Inhaltsplatzhalter 2"/>
          <p:cNvSpPr>
            <a:spLocks noGrp="1"/>
          </p:cNvSpPr>
          <p:nvPr>
            <p:ph idx="1"/>
          </p:nvPr>
        </p:nvSpPr>
        <p:spPr/>
        <p:txBody>
          <a:bodyPr/>
          <a:lstStyle/>
          <a:p>
            <a:r>
              <a:rPr lang="en-US" noProof="0" smtClean="0"/>
              <a:t>Create a shell file (RNG) for a new document type = </a:t>
            </a:r>
            <a:r>
              <a:rPr lang="en-US" i="1" noProof="0" err="1" smtClean="0"/>
              <a:t>napsor-concept.rng</a:t>
            </a:r>
            <a:endParaRPr lang="en-US" i="1" noProof="0" smtClean="0"/>
          </a:p>
          <a:p>
            <a:r>
              <a:rPr lang="en-US" noProof="0" smtClean="0"/>
              <a:t>Customization of default DITA concept topic</a:t>
            </a:r>
          </a:p>
          <a:p>
            <a:r>
              <a:rPr lang="en-US" noProof="0" smtClean="0"/>
              <a:t>Preparation for modifying the actual content model of the </a:t>
            </a:r>
            <a:r>
              <a:rPr lang="en-US" noProof="0" err="1" smtClean="0"/>
              <a:t>documen</a:t>
            </a:r>
            <a:r>
              <a:rPr lang="en-US" smtClean="0"/>
              <a:t>t type</a:t>
            </a:r>
          </a:p>
          <a:p>
            <a:r>
              <a:rPr lang="en-US" noProof="0" smtClean="0"/>
              <a:t>New shell = structural specialization</a:t>
            </a:r>
          </a:p>
          <a:p>
            <a:endParaRPr lang="en-US"/>
          </a:p>
          <a:p>
            <a:endParaRPr lang="en-US" noProof="0" smtClean="0"/>
          </a:p>
        </p:txBody>
      </p:sp>
      <p:sp>
        <p:nvSpPr>
          <p:cNvPr id="5" name="Abgerundetes Rechteck 4"/>
          <p:cNvSpPr/>
          <p:nvPr/>
        </p:nvSpPr>
        <p:spPr>
          <a:xfrm>
            <a:off x="1223628" y="3573016"/>
            <a:ext cx="2223690" cy="1315864"/>
          </a:xfrm>
          <a:prstGeom prst="roundRect">
            <a:avLst/>
          </a:prstGeom>
          <a:solidFill>
            <a:schemeClr val="accent2">
              <a:lumMod val="40000"/>
              <a:lumOff val="60000"/>
            </a:schemeClr>
          </a:solidFill>
          <a:ln>
            <a:solidFill>
              <a:schemeClr val="accent2">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smtClean="0">
                <a:solidFill>
                  <a:schemeClr val="bg1">
                    <a:lumMod val="50000"/>
                  </a:schemeClr>
                </a:solidFill>
              </a:rPr>
              <a:t>concept</a:t>
            </a:r>
          </a:p>
        </p:txBody>
      </p:sp>
      <p:sp>
        <p:nvSpPr>
          <p:cNvPr id="4" name="Abgerundetes Rechteck 3"/>
          <p:cNvSpPr/>
          <p:nvPr/>
        </p:nvSpPr>
        <p:spPr>
          <a:xfrm>
            <a:off x="5040052" y="3573016"/>
            <a:ext cx="2223690" cy="1315864"/>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smtClean="0">
                <a:solidFill>
                  <a:schemeClr val="bg1">
                    <a:lumMod val="85000"/>
                  </a:schemeClr>
                </a:solidFill>
              </a:rPr>
              <a:t>concept</a:t>
            </a:r>
          </a:p>
        </p:txBody>
      </p:sp>
      <p:sp>
        <p:nvSpPr>
          <p:cNvPr id="6" name="Pfeil nach rechts 5"/>
          <p:cNvSpPr/>
          <p:nvPr/>
        </p:nvSpPr>
        <p:spPr>
          <a:xfrm>
            <a:off x="3707904" y="4113076"/>
            <a:ext cx="972108" cy="360040"/>
          </a:xfrm>
          <a:prstGeom prst="rightArrow">
            <a:avLst/>
          </a:prstGeom>
          <a:solidFill>
            <a:schemeClr val="bg1">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75000"/>
                  <a:lumOff val="25000"/>
                </a:schemeClr>
              </a:solidFill>
            </a:endParaRPr>
          </a:p>
        </p:txBody>
      </p:sp>
      <p:sp>
        <p:nvSpPr>
          <p:cNvPr id="7" name="Textfeld 6"/>
          <p:cNvSpPr txBox="1"/>
          <p:nvPr/>
        </p:nvSpPr>
        <p:spPr>
          <a:xfrm>
            <a:off x="1789458" y="5193196"/>
            <a:ext cx="1092030" cy="307777"/>
          </a:xfrm>
          <a:prstGeom prst="rect">
            <a:avLst/>
          </a:prstGeom>
          <a:noFill/>
        </p:spPr>
        <p:txBody>
          <a:bodyPr wrap="none" rtlCol="0">
            <a:spAutoFit/>
          </a:bodyPr>
          <a:lstStyle/>
          <a:p>
            <a:r>
              <a:rPr lang="en-US" sz="1400" smtClean="0">
                <a:solidFill>
                  <a:schemeClr val="tx1">
                    <a:lumMod val="65000"/>
                    <a:lumOff val="35000"/>
                  </a:schemeClr>
                </a:solidFill>
                <a:latin typeface="+mn-lt"/>
              </a:rPr>
              <a:t>Default DITA</a:t>
            </a:r>
            <a:endParaRPr lang="en-US" sz="1400">
              <a:solidFill>
                <a:schemeClr val="tx1">
                  <a:lumMod val="65000"/>
                  <a:lumOff val="35000"/>
                </a:schemeClr>
              </a:solidFill>
              <a:latin typeface="+mn-lt"/>
            </a:endParaRPr>
          </a:p>
        </p:txBody>
      </p:sp>
      <p:sp>
        <p:nvSpPr>
          <p:cNvPr id="8" name="Textfeld 7"/>
          <p:cNvSpPr txBox="1"/>
          <p:nvPr/>
        </p:nvSpPr>
        <p:spPr>
          <a:xfrm>
            <a:off x="5610980" y="5193196"/>
            <a:ext cx="1081835" cy="307777"/>
          </a:xfrm>
          <a:prstGeom prst="rect">
            <a:avLst/>
          </a:prstGeom>
          <a:noFill/>
        </p:spPr>
        <p:txBody>
          <a:bodyPr wrap="none" rtlCol="0">
            <a:spAutoFit/>
          </a:bodyPr>
          <a:lstStyle/>
          <a:p>
            <a:r>
              <a:rPr lang="en-US" sz="1400" smtClean="0">
                <a:solidFill>
                  <a:schemeClr val="tx1">
                    <a:lumMod val="65000"/>
                    <a:lumOff val="35000"/>
                  </a:schemeClr>
                </a:solidFill>
                <a:latin typeface="+mn-lt"/>
              </a:rPr>
              <a:t>Napsor DITA</a:t>
            </a:r>
            <a:endParaRPr lang="en-US" sz="1400">
              <a:solidFill>
                <a:schemeClr val="tx1">
                  <a:lumMod val="65000"/>
                  <a:lumOff val="35000"/>
                </a:schemeClr>
              </a:solidFill>
              <a:latin typeface="+mn-lt"/>
            </a:endParaRPr>
          </a:p>
        </p:txBody>
      </p:sp>
    </p:spTree>
    <p:extLst>
      <p:ext uri="{BB962C8B-B14F-4D97-AF65-F5344CB8AC3E}">
        <p14:creationId xmlns:p14="http://schemas.microsoft.com/office/powerpoint/2010/main" val="947990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24"/>
          </p:nvPr>
        </p:nvSpPr>
        <p:spPr/>
        <p:txBody>
          <a:bodyPr/>
          <a:lstStyle/>
          <a:p>
            <a:r>
              <a:rPr lang="en-US" smtClean="0"/>
              <a:t>Fundamentals</a:t>
            </a:r>
            <a:endParaRPr lang="en-US" noProof="0"/>
          </a:p>
        </p:txBody>
      </p:sp>
      <p:sp>
        <p:nvSpPr>
          <p:cNvPr id="14" name="Textplatzhalter 13"/>
          <p:cNvSpPr>
            <a:spLocks noGrp="1"/>
          </p:cNvSpPr>
          <p:nvPr>
            <p:ph type="body" sz="quarter" idx="26"/>
          </p:nvPr>
        </p:nvSpPr>
        <p:spPr/>
        <p:txBody>
          <a:bodyPr/>
          <a:lstStyle/>
          <a:p>
            <a:r>
              <a:rPr lang="en-US" noProof="0" smtClean="0"/>
              <a:t>DITA Architecture</a:t>
            </a:r>
            <a:endParaRPr lang="en-US" noProof="0"/>
          </a:p>
        </p:txBody>
      </p:sp>
      <p:sp>
        <p:nvSpPr>
          <p:cNvPr id="9" name="Textplatzhalter 8"/>
          <p:cNvSpPr>
            <a:spLocks noGrp="1"/>
          </p:cNvSpPr>
          <p:nvPr>
            <p:ph type="body" sz="quarter" idx="28"/>
          </p:nvPr>
        </p:nvSpPr>
        <p:spPr/>
        <p:txBody>
          <a:bodyPr/>
          <a:lstStyle/>
          <a:p>
            <a:r>
              <a:rPr lang="en-US"/>
              <a:t>Introduction to Customization </a:t>
            </a:r>
            <a:endParaRPr lang="en-US" noProof="0"/>
          </a:p>
        </p:txBody>
      </p:sp>
      <p:sp>
        <p:nvSpPr>
          <p:cNvPr id="10" name="Textplatzhalter 9"/>
          <p:cNvSpPr>
            <a:spLocks noGrp="1"/>
          </p:cNvSpPr>
          <p:nvPr>
            <p:ph type="body" sz="quarter" idx="30"/>
          </p:nvPr>
        </p:nvSpPr>
        <p:spPr/>
        <p:txBody>
          <a:bodyPr/>
          <a:lstStyle/>
          <a:p>
            <a:r>
              <a:rPr lang="en-US" noProof="0" smtClean="0"/>
              <a:t>Configuration: Custom Concept Shell</a:t>
            </a:r>
            <a:endParaRPr lang="en-US" noProof="0"/>
          </a:p>
        </p:txBody>
      </p:sp>
      <p:sp>
        <p:nvSpPr>
          <p:cNvPr id="25" name="Titel 24"/>
          <p:cNvSpPr>
            <a:spLocks noGrp="1"/>
          </p:cNvSpPr>
          <p:nvPr>
            <p:ph type="title"/>
          </p:nvPr>
        </p:nvSpPr>
        <p:spPr/>
        <p:txBody>
          <a:bodyPr/>
          <a:lstStyle/>
          <a:p>
            <a:endParaRPr lang="en-US"/>
          </a:p>
        </p:txBody>
      </p:sp>
      <p:sp>
        <p:nvSpPr>
          <p:cNvPr id="11" name="Textplatzhalter 10"/>
          <p:cNvSpPr>
            <a:spLocks noGrp="1"/>
          </p:cNvSpPr>
          <p:nvPr>
            <p:ph type="body" sz="quarter" idx="34"/>
          </p:nvPr>
        </p:nvSpPr>
        <p:spPr/>
        <p:txBody>
          <a:bodyPr/>
          <a:lstStyle/>
          <a:p>
            <a:r>
              <a:rPr lang="en-US" noProof="0" smtClean="0"/>
              <a:t>Constraint: Custom Topic Body and Domain Constraint</a:t>
            </a:r>
            <a:endParaRPr lang="en-US" noProof="0"/>
          </a:p>
        </p:txBody>
      </p:sp>
      <p:sp>
        <p:nvSpPr>
          <p:cNvPr id="12" name="Textplatzhalter 11"/>
          <p:cNvSpPr>
            <a:spLocks noGrp="1"/>
          </p:cNvSpPr>
          <p:nvPr>
            <p:ph type="body" sz="quarter" idx="36"/>
          </p:nvPr>
        </p:nvSpPr>
        <p:spPr/>
        <p:txBody>
          <a:bodyPr/>
          <a:lstStyle/>
          <a:p>
            <a:r>
              <a:rPr lang="en-US" noProof="0" smtClean="0"/>
              <a:t>Specialization: New Element</a:t>
            </a:r>
            <a:endParaRPr lang="en-US" noProof="0"/>
          </a:p>
        </p:txBody>
      </p:sp>
      <p:sp>
        <p:nvSpPr>
          <p:cNvPr id="20" name="Textplatzhalter 19"/>
          <p:cNvSpPr>
            <a:spLocks noGrp="1"/>
          </p:cNvSpPr>
          <p:nvPr>
            <p:ph type="body" sz="quarter" idx="38"/>
          </p:nvPr>
        </p:nvSpPr>
        <p:spPr/>
        <p:txBody>
          <a:bodyPr/>
          <a:lstStyle/>
          <a:p>
            <a:r>
              <a:rPr lang="en-US" noProof="0" smtClean="0"/>
              <a:t>Conclusion</a:t>
            </a:r>
            <a:endParaRPr lang="en-US" noProof="0"/>
          </a:p>
        </p:txBody>
      </p:sp>
    </p:spTree>
    <p:extLst>
      <p:ext uri="{BB962C8B-B14F-4D97-AF65-F5344CB8AC3E}">
        <p14:creationId xmlns:p14="http://schemas.microsoft.com/office/powerpoint/2010/main" val="6220121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smtClean="0"/>
              <a:t>Create </a:t>
            </a:r>
            <a:r>
              <a:rPr lang="en-US" noProof="0" err="1" smtClean="0"/>
              <a:t>Napsor</a:t>
            </a:r>
            <a:r>
              <a:rPr lang="en-US" noProof="0" smtClean="0"/>
              <a:t> Concept Topic</a:t>
            </a:r>
            <a:endParaRPr lang="en-US" noProof="0"/>
          </a:p>
        </p:txBody>
      </p:sp>
      <p:sp>
        <p:nvSpPr>
          <p:cNvPr id="3" name="Inhaltsplatzhalter 2"/>
          <p:cNvSpPr>
            <a:spLocks noGrp="1"/>
          </p:cNvSpPr>
          <p:nvPr>
            <p:ph idx="1"/>
          </p:nvPr>
        </p:nvSpPr>
        <p:spPr/>
        <p:txBody>
          <a:bodyPr/>
          <a:lstStyle/>
          <a:p>
            <a:pPr>
              <a:buFont typeface="+mj-lt"/>
              <a:buAutoNum type="arabicPeriod"/>
            </a:pPr>
            <a:r>
              <a:rPr lang="en-US" noProof="0" smtClean="0"/>
              <a:t>Copy </a:t>
            </a:r>
            <a:r>
              <a:rPr lang="en-US" i="1" noProof="0" err="1" smtClean="0"/>
              <a:t>concept.rng</a:t>
            </a:r>
            <a:r>
              <a:rPr lang="en-US" noProof="0" smtClean="0"/>
              <a:t> to the new pl</a:t>
            </a:r>
            <a:r>
              <a:rPr lang="en-US" smtClean="0"/>
              <a:t>ug-in folder and rename as </a:t>
            </a:r>
            <a:r>
              <a:rPr lang="en-US" i="1" err="1" smtClean="0"/>
              <a:t>napsor-concept.rng</a:t>
            </a:r>
            <a:r>
              <a:rPr lang="en-US" i="1" smtClean="0"/>
              <a:t>.</a:t>
            </a:r>
            <a:endParaRPr lang="en-US" i="1" noProof="0" smtClean="0"/>
          </a:p>
          <a:p>
            <a:pPr>
              <a:buFont typeface="+mj-lt"/>
              <a:buAutoNum type="arabicPeriod"/>
            </a:pPr>
            <a:r>
              <a:rPr lang="en-US" smtClean="0"/>
              <a:t>Modify </a:t>
            </a:r>
            <a:r>
              <a:rPr lang="en-US" i="1" err="1" smtClean="0"/>
              <a:t>napsor-concept.rng</a:t>
            </a:r>
            <a:r>
              <a:rPr lang="en-US" smtClean="0"/>
              <a:t>:</a:t>
            </a:r>
          </a:p>
          <a:p>
            <a:pPr lvl="1">
              <a:buFont typeface="+mj-lt"/>
              <a:buAutoNum type="arabicPeriod"/>
            </a:pPr>
            <a:r>
              <a:rPr lang="en-US" smtClean="0"/>
              <a:t>Set </a:t>
            </a:r>
            <a:r>
              <a:rPr lang="en-US">
                <a:solidFill>
                  <a:srgbClr val="000096"/>
                </a:solidFill>
              </a:rPr>
              <a:t>&lt;moduleShortName&gt;</a:t>
            </a:r>
            <a:r>
              <a:rPr lang="en-US" smtClean="0"/>
              <a:t> to </a:t>
            </a:r>
            <a:r>
              <a:rPr lang="en-US" smtClean="0">
                <a:solidFill>
                  <a:srgbClr val="000000"/>
                </a:solidFill>
              </a:rPr>
              <a:t>napsor-concept</a:t>
            </a:r>
            <a:r>
              <a:rPr lang="en-US" smtClean="0"/>
              <a:t> and update metadata in header. </a:t>
            </a:r>
          </a:p>
          <a:p>
            <a:pPr lvl="1">
              <a:buFont typeface="+mj-lt"/>
              <a:buAutoNum type="arabicPeriod"/>
            </a:pPr>
            <a:r>
              <a:rPr lang="en-US" noProof="0" smtClean="0"/>
              <a:t>Set </a:t>
            </a:r>
            <a:r>
              <a:rPr lang="en-US" smtClean="0">
                <a:solidFill>
                  <a:srgbClr val="000096"/>
                </a:solidFill>
              </a:rPr>
              <a:t>&lt;rngShell&gt;</a:t>
            </a:r>
            <a:r>
              <a:rPr lang="en-US" noProof="0" smtClean="0"/>
              <a:t> to </a:t>
            </a:r>
            <a:r>
              <a:rPr lang="en-US" smtClean="0">
                <a:solidFill>
                  <a:srgbClr val="000000"/>
                </a:solidFill>
              </a:rPr>
              <a:t>urn:napsor:dita:rng:napsor-concept.rng</a:t>
            </a:r>
            <a:r>
              <a:rPr lang="en-US" smtClean="0"/>
              <a:t>.</a:t>
            </a:r>
          </a:p>
          <a:p>
            <a:pPr>
              <a:buFont typeface="+mj-lt"/>
              <a:buAutoNum type="arabicPeriod"/>
            </a:pPr>
            <a:r>
              <a:rPr lang="en-US" smtClean="0"/>
              <a:t>Open </a:t>
            </a:r>
            <a:r>
              <a:rPr lang="en-US" i="1" smtClean="0"/>
              <a:t>concept.dita</a:t>
            </a:r>
            <a:r>
              <a:rPr lang="en-US" smtClean="0"/>
              <a:t> and change the xml-model processing instruction to:</a:t>
            </a:r>
          </a:p>
          <a:p>
            <a:pPr marL="457200" lvl="1" indent="0">
              <a:buNone/>
            </a:pPr>
            <a:r>
              <a:rPr lang="en-US">
                <a:solidFill>
                  <a:srgbClr val="8B26C9"/>
                </a:solidFill>
              </a:rPr>
              <a:t>&lt;?xml-model href="urn:napsor:dita:rng:napsor-concept.rng" schematypens="http://relaxng.org/ns/structure/1.0"?&gt;</a:t>
            </a:r>
            <a:endParaRPr lang="en-US" sz="1600" smtClean="0">
              <a:latin typeface="Courier New" panose="02070309020205020404" pitchFamily="49" charset="0"/>
              <a:cs typeface="Courier New" panose="02070309020205020404" pitchFamily="49" charset="0"/>
            </a:endParaRPr>
          </a:p>
          <a:p>
            <a:pPr marL="399150">
              <a:buFont typeface="+mj-lt"/>
              <a:buAutoNum type="arabicPeriod"/>
            </a:pPr>
            <a:r>
              <a:rPr lang="en-US" sz="1600" smtClean="0">
                <a:cs typeface="Courier New" panose="02070309020205020404" pitchFamily="49" charset="0"/>
              </a:rPr>
              <a:t>Validate the topic.</a:t>
            </a:r>
          </a:p>
          <a:p>
            <a:pPr marL="399150">
              <a:buFont typeface="Wingdings" panose="05000000000000000000" pitchFamily="2" charset="2"/>
              <a:buChar char="ü"/>
            </a:pPr>
            <a:endParaRPr lang="en-US" sz="1600" smtClean="0">
              <a:cs typeface="Courier New" panose="02070309020205020404" pitchFamily="49" charset="0"/>
            </a:endParaRPr>
          </a:p>
          <a:p>
            <a:pPr marL="399150">
              <a:buFont typeface="Wingdings" panose="05000000000000000000" pitchFamily="2" charset="2"/>
              <a:buChar char="ü"/>
            </a:pPr>
            <a:r>
              <a:rPr lang="en-US" sz="1600" smtClean="0">
                <a:cs typeface="Courier New" panose="02070309020205020404" pitchFamily="49" charset="0"/>
              </a:rPr>
              <a:t>Result:</a:t>
            </a:r>
          </a:p>
          <a:p>
            <a:pPr marL="800100" lvl="1">
              <a:buFont typeface="Arial" panose="020B0604020202020204" pitchFamily="34" charset="0"/>
              <a:buChar char="•"/>
            </a:pPr>
            <a:r>
              <a:rPr lang="en-US" smtClean="0">
                <a:cs typeface="Courier New" panose="02070309020205020404" pitchFamily="49" charset="0"/>
              </a:rPr>
              <a:t>Base topic shell is ready. Topic validates against new shell.</a:t>
            </a:r>
          </a:p>
          <a:p>
            <a:pPr marL="914400" lvl="2" indent="0">
              <a:buNone/>
            </a:pPr>
            <a:endParaRPr lang="en-US"/>
          </a:p>
          <a:p>
            <a:pPr>
              <a:buFont typeface="+mj-lt"/>
              <a:buAutoNum type="arabicPeriod"/>
            </a:pPr>
            <a:endParaRPr lang="en-US" noProof="0" smtClean="0"/>
          </a:p>
          <a:p>
            <a:pPr>
              <a:buFont typeface="+mj-lt"/>
              <a:buAutoNum type="arabicPeriod"/>
            </a:pPr>
            <a:endParaRPr lang="en-US" noProof="0"/>
          </a:p>
        </p:txBody>
      </p:sp>
    </p:spTree>
    <p:extLst>
      <p:ext uri="{BB962C8B-B14F-4D97-AF65-F5344CB8AC3E}">
        <p14:creationId xmlns:p14="http://schemas.microsoft.com/office/powerpoint/2010/main" val="38638276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smtClean="0"/>
              <a:t>Configuration – Domains</a:t>
            </a:r>
            <a:endParaRPr lang="en-US" noProof="0"/>
          </a:p>
        </p:txBody>
      </p:sp>
      <p:sp>
        <p:nvSpPr>
          <p:cNvPr id="3" name="Inhaltsplatzhalter 2"/>
          <p:cNvSpPr>
            <a:spLocks noGrp="1"/>
          </p:cNvSpPr>
          <p:nvPr>
            <p:ph idx="1"/>
          </p:nvPr>
        </p:nvSpPr>
        <p:spPr/>
        <p:txBody>
          <a:bodyPr/>
          <a:lstStyle/>
          <a:p>
            <a:r>
              <a:rPr lang="en-US" noProof="0" smtClean="0"/>
              <a:t>Remove domain from document type by commenting out the </a:t>
            </a:r>
            <a:r>
              <a:rPr lang="en-US">
                <a:solidFill>
                  <a:srgbClr val="000096"/>
                </a:solidFill>
              </a:rPr>
              <a:t>&lt;include</a:t>
            </a:r>
            <a:r>
              <a:rPr lang="en-US" smtClean="0">
                <a:solidFill>
                  <a:srgbClr val="000096"/>
                </a:solidFill>
              </a:rPr>
              <a:t>&gt;</a:t>
            </a:r>
            <a:r>
              <a:rPr lang="en-US" smtClean="0"/>
              <a:t>.</a:t>
            </a:r>
            <a:endParaRPr lang="en-US"/>
          </a:p>
          <a:p>
            <a:r>
              <a:rPr lang="en-US" smtClean="0"/>
              <a:t>Make hazard domain unavailable, not needed for app documentation.</a:t>
            </a:r>
            <a:endParaRPr lang="en-US" noProof="0" smtClean="0"/>
          </a:p>
          <a:p>
            <a:endParaRPr lang="en-US" noProof="0"/>
          </a:p>
        </p:txBody>
      </p:sp>
      <p:sp>
        <p:nvSpPr>
          <p:cNvPr id="4" name="Abgerundetes Rechteck 3"/>
          <p:cNvSpPr/>
          <p:nvPr/>
        </p:nvSpPr>
        <p:spPr>
          <a:xfrm>
            <a:off x="3675081" y="2924944"/>
            <a:ext cx="1761016" cy="1152128"/>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smtClean="0">
                <a:solidFill>
                  <a:schemeClr val="bg1">
                    <a:lumMod val="85000"/>
                  </a:schemeClr>
                </a:solidFill>
              </a:rPr>
              <a:t>napsor-concept.rng</a:t>
            </a:r>
          </a:p>
        </p:txBody>
      </p:sp>
      <p:sp>
        <p:nvSpPr>
          <p:cNvPr id="6" name="Rechteck 5"/>
          <p:cNvSpPr/>
          <p:nvPr/>
        </p:nvSpPr>
        <p:spPr>
          <a:xfrm>
            <a:off x="3743908" y="4911824"/>
            <a:ext cx="1623361" cy="756084"/>
          </a:xfrm>
          <a:prstGeom prst="rect">
            <a:avLst/>
          </a:prstGeom>
          <a:solidFill>
            <a:schemeClr val="accent1">
              <a:lumMod val="40000"/>
              <a:lumOff val="60000"/>
            </a:schemeClr>
          </a:solidFill>
          <a:ln>
            <a:no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85000"/>
                  <a:lumOff val="15000"/>
                </a:schemeClr>
              </a:solidFill>
            </a:endParaRPr>
          </a:p>
        </p:txBody>
      </p:sp>
      <p:sp>
        <p:nvSpPr>
          <p:cNvPr id="9" name="Eine Ecke des Rechtecks schneiden 8"/>
          <p:cNvSpPr/>
          <p:nvPr/>
        </p:nvSpPr>
        <p:spPr>
          <a:xfrm>
            <a:off x="3855101" y="5019836"/>
            <a:ext cx="1367403" cy="540060"/>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hazardDomain.rng</a:t>
            </a:r>
          </a:p>
        </p:txBody>
      </p:sp>
      <p:cxnSp>
        <p:nvCxnSpPr>
          <p:cNvPr id="34" name="Gerade Verbindung mit Pfeil 33"/>
          <p:cNvCxnSpPr>
            <a:stCxn id="6" idx="0"/>
            <a:endCxn id="4" idx="2"/>
          </p:cNvCxnSpPr>
          <p:nvPr/>
        </p:nvCxnSpPr>
        <p:spPr>
          <a:xfrm flipV="1">
            <a:off x="4555589" y="4077072"/>
            <a:ext cx="0" cy="834752"/>
          </a:xfrm>
          <a:prstGeom prst="straightConnector1">
            <a:avLst/>
          </a:prstGeom>
          <a:ln w="12700">
            <a:solidFill>
              <a:schemeClr val="accent1">
                <a:lumMod val="75000"/>
              </a:schemeClr>
            </a:solidFill>
            <a:tailEnd type="arrow"/>
          </a:ln>
        </p:spPr>
        <p:style>
          <a:lnRef idx="1">
            <a:schemeClr val="dk1"/>
          </a:lnRef>
          <a:fillRef idx="0">
            <a:schemeClr val="dk1"/>
          </a:fillRef>
          <a:effectRef idx="0">
            <a:schemeClr val="dk1"/>
          </a:effectRef>
          <a:fontRef idx="minor">
            <a:schemeClr val="tx1"/>
          </a:fontRef>
        </p:style>
      </p:cxnSp>
      <p:grpSp>
        <p:nvGrpSpPr>
          <p:cNvPr id="30" name="Gruppieren 29"/>
          <p:cNvGrpSpPr/>
          <p:nvPr/>
        </p:nvGrpSpPr>
        <p:grpSpPr>
          <a:xfrm>
            <a:off x="3806214" y="4443772"/>
            <a:ext cx="1465176" cy="1342268"/>
            <a:chOff x="1259632" y="2366882"/>
            <a:chExt cx="914400" cy="914400"/>
          </a:xfrm>
        </p:grpSpPr>
        <p:cxnSp>
          <p:nvCxnSpPr>
            <p:cNvPr id="28" name="Gerade Verbindung 27"/>
            <p:cNvCxnSpPr/>
            <p:nvPr/>
          </p:nvCxnSpPr>
          <p:spPr>
            <a:xfrm>
              <a:off x="1259632" y="2366882"/>
              <a:ext cx="914400" cy="914400"/>
            </a:xfrm>
            <a:prstGeom prst="line">
              <a:avLst/>
            </a:prstGeom>
            <a:ln w="12700">
              <a:solidFill>
                <a:schemeClr val="tx1"/>
              </a:solidFill>
              <a:tailEnd type="none"/>
            </a:ln>
          </p:spPr>
          <p:style>
            <a:lnRef idx="1">
              <a:schemeClr val="accent2"/>
            </a:lnRef>
            <a:fillRef idx="0">
              <a:schemeClr val="accent2"/>
            </a:fillRef>
            <a:effectRef idx="0">
              <a:schemeClr val="accent2"/>
            </a:effectRef>
            <a:fontRef idx="minor">
              <a:schemeClr val="tx1"/>
            </a:fontRef>
          </p:style>
        </p:cxnSp>
        <p:cxnSp>
          <p:nvCxnSpPr>
            <p:cNvPr id="29" name="Gerade Verbindung 28"/>
            <p:cNvCxnSpPr/>
            <p:nvPr/>
          </p:nvCxnSpPr>
          <p:spPr>
            <a:xfrm rot="5400000">
              <a:off x="1259632" y="2366882"/>
              <a:ext cx="914400" cy="914400"/>
            </a:xfrm>
            <a:prstGeom prst="line">
              <a:avLst/>
            </a:prstGeom>
            <a:ln w="12700">
              <a:solidFill>
                <a:schemeClr val="tx1"/>
              </a:solidFill>
              <a:tailEnd type="non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8208197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smtClean="0"/>
              <a:t>Remove the </a:t>
            </a:r>
            <a:r>
              <a:rPr lang="en-US" smtClean="0"/>
              <a:t>Hazard Domain</a:t>
            </a:r>
            <a:endParaRPr lang="en-US" noProof="0"/>
          </a:p>
        </p:txBody>
      </p:sp>
      <p:sp>
        <p:nvSpPr>
          <p:cNvPr id="5" name="Inhaltsplatzhalter 4"/>
          <p:cNvSpPr>
            <a:spLocks noGrp="1"/>
          </p:cNvSpPr>
          <p:nvPr>
            <p:ph idx="1"/>
          </p:nvPr>
        </p:nvSpPr>
        <p:spPr/>
        <p:txBody>
          <a:bodyPr/>
          <a:lstStyle/>
          <a:p>
            <a:pPr>
              <a:buFont typeface="+mj-lt"/>
              <a:buAutoNum type="arabicPeriod"/>
            </a:pPr>
            <a:r>
              <a:rPr lang="en-US" smtClean="0"/>
              <a:t>Open </a:t>
            </a:r>
            <a:r>
              <a:rPr lang="en-US" i="1" err="1" smtClean="0"/>
              <a:t>napsor-concept.rng</a:t>
            </a:r>
            <a:r>
              <a:rPr lang="en-US" smtClean="0"/>
              <a:t>. </a:t>
            </a:r>
          </a:p>
          <a:p>
            <a:pPr>
              <a:buFont typeface="+mj-lt"/>
              <a:buAutoNum type="arabicPeriod"/>
            </a:pPr>
            <a:r>
              <a:rPr lang="en-US" smtClean="0"/>
              <a:t>Search for </a:t>
            </a:r>
            <a:r>
              <a:rPr lang="en-US">
                <a:solidFill>
                  <a:srgbClr val="000000"/>
                </a:solidFill>
              </a:rPr>
              <a:t>MODULE INCLUSIONS</a:t>
            </a:r>
            <a:r>
              <a:rPr lang="en-US" smtClean="0"/>
              <a:t>.</a:t>
            </a:r>
          </a:p>
          <a:p>
            <a:pPr>
              <a:buFont typeface="+mj-lt"/>
              <a:buAutoNum type="arabicPeriod"/>
            </a:pPr>
            <a:r>
              <a:rPr lang="en-US" smtClean="0"/>
              <a:t>Comment out </a:t>
            </a:r>
            <a:r>
              <a:rPr lang="en-US">
                <a:solidFill>
                  <a:srgbClr val="000096"/>
                </a:solidFill>
              </a:rPr>
              <a:t>&lt;include</a:t>
            </a:r>
            <a:r>
              <a:rPr lang="en-US">
                <a:solidFill>
                  <a:srgbClr val="F5844C"/>
                </a:solidFill>
              </a:rPr>
              <a:t> href</a:t>
            </a:r>
            <a:r>
              <a:rPr lang="en-US">
                <a:solidFill>
                  <a:srgbClr val="FF8040"/>
                </a:solidFill>
              </a:rPr>
              <a:t>=</a:t>
            </a:r>
            <a:r>
              <a:rPr lang="en-US">
                <a:solidFill>
                  <a:srgbClr val="993300"/>
                </a:solidFill>
              </a:rPr>
              <a:t>"urn:oasis:names:tc:dita:rng:</a:t>
            </a:r>
            <a:r>
              <a:rPr lang="en-US" b="1">
                <a:solidFill>
                  <a:srgbClr val="993300"/>
                </a:solidFill>
              </a:rPr>
              <a:t>hazardDomain</a:t>
            </a:r>
            <a:r>
              <a:rPr lang="en-US">
                <a:solidFill>
                  <a:srgbClr val="993300"/>
                </a:solidFill>
              </a:rPr>
              <a:t>.rng"</a:t>
            </a:r>
            <a:r>
              <a:rPr lang="en-US">
                <a:solidFill>
                  <a:srgbClr val="000096"/>
                </a:solidFill>
              </a:rPr>
              <a:t>/&gt;</a:t>
            </a:r>
            <a:r>
              <a:rPr lang="en-US" smtClean="0"/>
              <a:t>.</a:t>
            </a:r>
          </a:p>
          <a:p>
            <a:pPr>
              <a:buFont typeface="+mj-lt"/>
              <a:buAutoNum type="arabicPeriod"/>
            </a:pPr>
            <a:r>
              <a:rPr lang="en-US" smtClean="0"/>
              <a:t>Open </a:t>
            </a:r>
            <a:r>
              <a:rPr lang="en-US" i="1" err="1" smtClean="0"/>
              <a:t>concept.dita</a:t>
            </a:r>
            <a:r>
              <a:rPr lang="en-US" smtClean="0"/>
              <a:t> and validate the topic. </a:t>
            </a:r>
          </a:p>
          <a:p>
            <a:pPr>
              <a:buFont typeface="+mj-lt"/>
              <a:buAutoNum type="arabicPeriod"/>
            </a:pPr>
            <a:r>
              <a:rPr lang="en-US" smtClean="0"/>
              <a:t>Replace </a:t>
            </a:r>
            <a:r>
              <a:rPr lang="en-US">
                <a:solidFill>
                  <a:srgbClr val="000096"/>
                </a:solidFill>
              </a:rPr>
              <a:t>&lt;hazardstatement&gt;</a:t>
            </a:r>
            <a:r>
              <a:rPr lang="en-US" smtClean="0"/>
              <a:t> element with </a:t>
            </a:r>
            <a:r>
              <a:rPr lang="en-US">
                <a:solidFill>
                  <a:srgbClr val="000096"/>
                </a:solidFill>
              </a:rPr>
              <a:t>&lt;note</a:t>
            </a:r>
            <a:r>
              <a:rPr lang="en-US">
                <a:solidFill>
                  <a:srgbClr val="F5844C"/>
                </a:solidFill>
              </a:rPr>
              <a:t> type</a:t>
            </a:r>
            <a:r>
              <a:rPr lang="en-US" smtClean="0">
                <a:solidFill>
                  <a:srgbClr val="FF8040"/>
                </a:solidFill>
              </a:rPr>
              <a:t>=</a:t>
            </a:r>
            <a:r>
              <a:rPr lang="en-US" smtClean="0">
                <a:solidFill>
                  <a:srgbClr val="993300"/>
                </a:solidFill>
              </a:rPr>
              <a:t>"tip"</a:t>
            </a:r>
            <a:r>
              <a:rPr lang="en-US" smtClean="0">
                <a:solidFill>
                  <a:srgbClr val="000096"/>
                </a:solidFill>
              </a:rPr>
              <a:t>&gt;</a:t>
            </a:r>
            <a:r>
              <a:rPr lang="en-US" smtClean="0">
                <a:latin typeface="Calibri" panose="020F0502020204030204" pitchFamily="34" charset="0"/>
                <a:cs typeface="Courier New" panose="02070309020205020404" pitchFamily="49" charset="0"/>
              </a:rPr>
              <a:t>.</a:t>
            </a:r>
          </a:p>
          <a:p>
            <a:pPr>
              <a:buFont typeface="+mj-lt"/>
              <a:buAutoNum type="arabicPeriod"/>
            </a:pPr>
            <a:r>
              <a:rPr lang="en-US" smtClean="0">
                <a:latin typeface="Calibri" panose="020F0502020204030204" pitchFamily="34" charset="0"/>
                <a:cs typeface="Courier New" panose="02070309020205020404" pitchFamily="49" charset="0"/>
              </a:rPr>
              <a:t>Remove the hazard domain from the domains attribute:</a:t>
            </a:r>
          </a:p>
          <a:p>
            <a:pPr marL="400950" lvl="1" indent="0">
              <a:spcBef>
                <a:spcPts val="0"/>
              </a:spcBef>
              <a:buNone/>
            </a:pPr>
            <a:r>
              <a:rPr lang="en-US">
                <a:solidFill>
                  <a:srgbClr val="000096"/>
                </a:solidFill>
              </a:rPr>
              <a:t>&lt;attribute</a:t>
            </a:r>
            <a:r>
              <a:rPr lang="en-US">
                <a:solidFill>
                  <a:srgbClr val="F5844C"/>
                </a:solidFill>
              </a:rPr>
              <a:t> name</a:t>
            </a:r>
            <a:r>
              <a:rPr lang="en-US">
                <a:solidFill>
                  <a:srgbClr val="FF8040"/>
                </a:solidFill>
              </a:rPr>
              <a:t>=</a:t>
            </a:r>
            <a:r>
              <a:rPr lang="en-US">
                <a:solidFill>
                  <a:srgbClr val="993300"/>
                </a:solidFill>
              </a:rPr>
              <a:t>"</a:t>
            </a:r>
            <a:r>
              <a:rPr lang="en-US" smtClean="0">
                <a:solidFill>
                  <a:srgbClr val="993300"/>
                </a:solidFill>
              </a:rPr>
              <a:t>domains" </a:t>
            </a:r>
            <a:r>
              <a:rPr lang="en-US" smtClean="0">
                <a:solidFill>
                  <a:srgbClr val="F5844C"/>
                </a:solidFill>
              </a:rPr>
              <a:t>a:defaultValue</a:t>
            </a:r>
            <a:r>
              <a:rPr lang="en-US">
                <a:solidFill>
                  <a:srgbClr val="FF8040"/>
                </a:solidFill>
              </a:rPr>
              <a:t>=</a:t>
            </a:r>
            <a:r>
              <a:rPr lang="en-US">
                <a:solidFill>
                  <a:srgbClr val="993300"/>
                </a:solidFill>
              </a:rPr>
              <a:t>"(topic abbrev-d)</a:t>
            </a:r>
            <a:r>
              <a:rPr lang="en-US">
                <a:solidFill>
                  <a:srgbClr val="000000"/>
                </a:solidFill>
              </a:rPr>
              <a:t/>
            </a:r>
            <a:br>
              <a:rPr lang="en-US">
                <a:solidFill>
                  <a:srgbClr val="000000"/>
                </a:solidFill>
              </a:rPr>
            </a:br>
            <a:r>
              <a:rPr lang="en-US">
                <a:solidFill>
                  <a:srgbClr val="993300"/>
                </a:solidFill>
              </a:rPr>
              <a:t>                         (topic concept)</a:t>
            </a:r>
            <a:r>
              <a:rPr lang="en-US">
                <a:solidFill>
                  <a:srgbClr val="000000"/>
                </a:solidFill>
              </a:rPr>
              <a:t/>
            </a:r>
            <a:br>
              <a:rPr lang="en-US">
                <a:solidFill>
                  <a:srgbClr val="000000"/>
                </a:solidFill>
              </a:rPr>
            </a:br>
            <a:r>
              <a:rPr lang="en-US">
                <a:solidFill>
                  <a:srgbClr val="993300"/>
                </a:solidFill>
              </a:rPr>
              <a:t>                         (topic equation-d)</a:t>
            </a:r>
            <a:r>
              <a:rPr lang="en-US">
                <a:solidFill>
                  <a:srgbClr val="000000"/>
                </a:solidFill>
              </a:rPr>
              <a:t/>
            </a:r>
            <a:br>
              <a:rPr lang="en-US">
                <a:solidFill>
                  <a:srgbClr val="000000"/>
                </a:solidFill>
              </a:rPr>
            </a:br>
            <a:r>
              <a:rPr lang="en-US">
                <a:solidFill>
                  <a:srgbClr val="993300"/>
                </a:solidFill>
              </a:rPr>
              <a:t>                         </a:t>
            </a:r>
            <a:r>
              <a:rPr lang="en-US" strike="sngStrike">
                <a:solidFill>
                  <a:srgbClr val="993300"/>
                </a:solidFill>
              </a:rPr>
              <a:t>(topic </a:t>
            </a:r>
            <a:r>
              <a:rPr lang="en-US" strike="sngStrike" smtClean="0">
                <a:solidFill>
                  <a:srgbClr val="993300"/>
                </a:solidFill>
              </a:rPr>
              <a:t>hazard-d)</a:t>
            </a:r>
            <a:endParaRPr lang="en-US" sz="1600" strike="sngStrike" smtClean="0">
              <a:cs typeface="Courier New" panose="02070309020205020404" pitchFamily="49" charset="0"/>
            </a:endParaRPr>
          </a:p>
          <a:p>
            <a:pPr marL="399150">
              <a:buFont typeface="Wingdings" panose="05000000000000000000" pitchFamily="2" charset="2"/>
              <a:buChar char="ü"/>
            </a:pPr>
            <a:endParaRPr lang="en-US" sz="1600" smtClean="0">
              <a:cs typeface="Courier New" panose="02070309020205020404" pitchFamily="49" charset="0"/>
            </a:endParaRPr>
          </a:p>
          <a:p>
            <a:pPr marL="399150">
              <a:buFont typeface="Wingdings" panose="05000000000000000000" pitchFamily="2" charset="2"/>
              <a:buChar char="ü"/>
            </a:pPr>
            <a:r>
              <a:rPr lang="en-US" sz="1600" smtClean="0">
                <a:cs typeface="Courier New" panose="02070309020205020404" pitchFamily="49" charset="0"/>
              </a:rPr>
              <a:t>Result</a:t>
            </a:r>
            <a:r>
              <a:rPr lang="en-US" sz="1600">
                <a:cs typeface="Courier New" panose="02070309020205020404" pitchFamily="49" charset="0"/>
              </a:rPr>
              <a:t>:</a:t>
            </a:r>
          </a:p>
          <a:p>
            <a:pPr marL="800100" lvl="1">
              <a:buFont typeface="Arial" panose="020B0604020202020204" pitchFamily="34" charset="0"/>
              <a:buChar char="•"/>
            </a:pPr>
            <a:r>
              <a:rPr lang="en-US" smtClean="0">
                <a:cs typeface="Courier New" panose="02070309020205020404" pitchFamily="49" charset="0"/>
              </a:rPr>
              <a:t>Elements from the hazard domain are unavailable in editor and do not validate.</a:t>
            </a:r>
            <a:endParaRPr lang="en-US">
              <a:cs typeface="Courier New" panose="02070309020205020404" pitchFamily="49" charset="0"/>
            </a:endParaRPr>
          </a:p>
          <a:p>
            <a:pPr>
              <a:buFont typeface="+mj-lt"/>
              <a:buAutoNum type="arabicPeriod"/>
            </a:pP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151754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24"/>
          </p:nvPr>
        </p:nvSpPr>
        <p:spPr>
          <a:solidFill>
            <a:srgbClr val="E2E2E2"/>
          </a:solidFill>
        </p:spPr>
        <p:txBody>
          <a:bodyPr vert="horz"/>
          <a:lstStyle/>
          <a:p>
            <a:r>
              <a:rPr lang="en-US">
                <a:solidFill>
                  <a:schemeClr val="tx1">
                    <a:lumMod val="65000"/>
                    <a:lumOff val="35000"/>
                  </a:schemeClr>
                </a:solidFill>
              </a:rPr>
              <a:t>Fundamentals</a:t>
            </a:r>
          </a:p>
        </p:txBody>
      </p:sp>
      <p:sp>
        <p:nvSpPr>
          <p:cNvPr id="14" name="Textplatzhalter 13"/>
          <p:cNvSpPr>
            <a:spLocks noGrp="1"/>
          </p:cNvSpPr>
          <p:nvPr>
            <p:ph type="body" sz="quarter" idx="26"/>
          </p:nvPr>
        </p:nvSpPr>
        <p:spPr>
          <a:solidFill>
            <a:srgbClr val="E2E2E2"/>
          </a:solidFill>
        </p:spPr>
        <p:txBody>
          <a:bodyPr vert="horz"/>
          <a:lstStyle/>
          <a:p>
            <a:r>
              <a:rPr lang="en-US"/>
              <a:t>DITA Architecture</a:t>
            </a:r>
          </a:p>
        </p:txBody>
      </p:sp>
      <p:sp>
        <p:nvSpPr>
          <p:cNvPr id="9" name="Textplatzhalter 8"/>
          <p:cNvSpPr>
            <a:spLocks noGrp="1"/>
          </p:cNvSpPr>
          <p:nvPr>
            <p:ph type="body" sz="quarter" idx="28"/>
          </p:nvPr>
        </p:nvSpPr>
        <p:spPr>
          <a:solidFill>
            <a:srgbClr val="E2E2E2"/>
          </a:solidFill>
        </p:spPr>
        <p:txBody>
          <a:bodyPr vert="horz"/>
          <a:lstStyle/>
          <a:p>
            <a:r>
              <a:rPr lang="en-US"/>
              <a:t>Customization - Introduction</a:t>
            </a:r>
          </a:p>
        </p:txBody>
      </p:sp>
      <p:sp>
        <p:nvSpPr>
          <p:cNvPr id="10" name="Textplatzhalter 9"/>
          <p:cNvSpPr>
            <a:spLocks noGrp="1"/>
          </p:cNvSpPr>
          <p:nvPr>
            <p:ph type="body" sz="quarter" idx="30"/>
          </p:nvPr>
        </p:nvSpPr>
        <p:spPr>
          <a:solidFill>
            <a:srgbClr val="E2E2E2"/>
          </a:solidFill>
        </p:spPr>
        <p:txBody>
          <a:bodyPr vert="horz"/>
          <a:lstStyle/>
          <a:p>
            <a:r>
              <a:rPr lang="en-US"/>
              <a:t>Configuration: Custom Concept Shell</a:t>
            </a:r>
          </a:p>
        </p:txBody>
      </p:sp>
      <p:sp>
        <p:nvSpPr>
          <p:cNvPr id="25" name="Titel 24"/>
          <p:cNvSpPr>
            <a:spLocks noGrp="1"/>
          </p:cNvSpPr>
          <p:nvPr>
            <p:ph type="title"/>
          </p:nvPr>
        </p:nvSpPr>
        <p:spPr/>
        <p:txBody>
          <a:bodyPr/>
          <a:lstStyle/>
          <a:p>
            <a:endParaRPr lang="en-US"/>
          </a:p>
        </p:txBody>
      </p:sp>
      <p:sp>
        <p:nvSpPr>
          <p:cNvPr id="11" name="Textplatzhalter 10"/>
          <p:cNvSpPr>
            <a:spLocks noGrp="1"/>
          </p:cNvSpPr>
          <p:nvPr>
            <p:ph type="body" sz="quarter" idx="34"/>
          </p:nvPr>
        </p:nvSpPr>
        <p:spPr>
          <a:solidFill>
            <a:srgbClr val="E2E2E2"/>
          </a:solidFill>
        </p:spPr>
        <p:txBody>
          <a:bodyPr vert="horz"/>
          <a:lstStyle/>
          <a:p>
            <a:r>
              <a:rPr lang="en-US">
                <a:solidFill>
                  <a:srgbClr val="C0311A"/>
                </a:solidFill>
              </a:rPr>
              <a:t>Constraint: Custom Topic Body and Domain Constraint</a:t>
            </a:r>
          </a:p>
        </p:txBody>
      </p:sp>
      <p:sp>
        <p:nvSpPr>
          <p:cNvPr id="12" name="Textplatzhalter 11"/>
          <p:cNvSpPr>
            <a:spLocks noGrp="1"/>
          </p:cNvSpPr>
          <p:nvPr>
            <p:ph type="body" sz="quarter" idx="36"/>
          </p:nvPr>
        </p:nvSpPr>
        <p:spPr/>
        <p:txBody>
          <a:bodyPr/>
          <a:lstStyle/>
          <a:p>
            <a:r>
              <a:rPr lang="en-US" noProof="0" smtClean="0"/>
              <a:t>Specialization: New Element</a:t>
            </a:r>
            <a:endParaRPr lang="en-US" noProof="0"/>
          </a:p>
        </p:txBody>
      </p:sp>
      <p:sp>
        <p:nvSpPr>
          <p:cNvPr id="20" name="Textplatzhalter 19"/>
          <p:cNvSpPr>
            <a:spLocks noGrp="1"/>
          </p:cNvSpPr>
          <p:nvPr>
            <p:ph type="body" sz="quarter" idx="38"/>
          </p:nvPr>
        </p:nvSpPr>
        <p:spPr/>
        <p:txBody>
          <a:bodyPr/>
          <a:lstStyle/>
          <a:p>
            <a:r>
              <a:rPr lang="en-US" noProof="0" smtClean="0"/>
              <a:t>Conclusion</a:t>
            </a:r>
            <a:endParaRPr lang="en-US" noProof="0"/>
          </a:p>
        </p:txBody>
      </p:sp>
    </p:spTree>
    <p:extLst>
      <p:ext uri="{BB962C8B-B14F-4D97-AF65-F5344CB8AC3E}">
        <p14:creationId xmlns:p14="http://schemas.microsoft.com/office/powerpoint/2010/main" val="13857327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smtClean="0"/>
              <a:t>Constraint Modules</a:t>
            </a:r>
            <a:endParaRPr lang="en-US" noProof="0"/>
          </a:p>
        </p:txBody>
      </p:sp>
      <p:sp>
        <p:nvSpPr>
          <p:cNvPr id="3" name="Inhaltsplatzhalter 2"/>
          <p:cNvSpPr>
            <a:spLocks noGrp="1"/>
          </p:cNvSpPr>
          <p:nvPr>
            <p:ph idx="1"/>
          </p:nvPr>
        </p:nvSpPr>
        <p:spPr/>
        <p:txBody>
          <a:bodyPr/>
          <a:lstStyle/>
          <a:p>
            <a:r>
              <a:rPr lang="en-US" noProof="0" smtClean="0"/>
              <a:t>Used to modify content models of elements and attributes:</a:t>
            </a:r>
          </a:p>
          <a:p>
            <a:pPr lvl="1"/>
            <a:r>
              <a:rPr lang="en-US" smtClean="0"/>
              <a:t>Remove optional elements or attributes.</a:t>
            </a:r>
          </a:p>
          <a:p>
            <a:pPr lvl="1"/>
            <a:r>
              <a:rPr lang="en-US" noProof="0" smtClean="0"/>
              <a:t>Make optional elements or attributes required.</a:t>
            </a:r>
          </a:p>
          <a:p>
            <a:pPr lvl="1"/>
            <a:r>
              <a:rPr lang="en-US" smtClean="0"/>
              <a:t>Enforce a specific sequence of elements.</a:t>
            </a:r>
          </a:p>
          <a:p>
            <a:pPr lvl="1"/>
            <a:r>
              <a:rPr lang="en-US" noProof="0" smtClean="0"/>
              <a:t>Limit available attribute values or define specific attribute values.</a:t>
            </a:r>
          </a:p>
          <a:p>
            <a:pPr marL="0" indent="0">
              <a:buNone/>
            </a:pPr>
            <a:endParaRPr lang="en-US" noProof="0" smtClean="0"/>
          </a:p>
          <a:p>
            <a:endParaRPr lang="en-US" noProof="0" smtClean="0"/>
          </a:p>
          <a:p>
            <a:endParaRPr lang="en-US"/>
          </a:p>
          <a:p>
            <a:endParaRPr lang="en-US" noProof="0" smtClean="0"/>
          </a:p>
          <a:p>
            <a:r>
              <a:rPr lang="en-US" noProof="0" smtClean="0"/>
              <a:t>Example: </a:t>
            </a:r>
            <a:r>
              <a:rPr lang="en-US"/>
              <a:t>D</a:t>
            </a:r>
            <a:r>
              <a:rPr lang="en-US" noProof="0" smtClean="0"/>
              <a:t>isallow unsemantic highlighting elements, such as </a:t>
            </a:r>
            <a:r>
              <a:rPr lang="en-US">
                <a:solidFill>
                  <a:srgbClr val="000096"/>
                </a:solidFill>
              </a:rPr>
              <a:t>&lt;b&gt;</a:t>
            </a:r>
            <a:r>
              <a:rPr lang="en-US" noProof="0" smtClean="0"/>
              <a:t> and </a:t>
            </a:r>
            <a:r>
              <a:rPr lang="en-US">
                <a:solidFill>
                  <a:srgbClr val="000096"/>
                </a:solidFill>
              </a:rPr>
              <a:t>&lt;i&gt;</a:t>
            </a:r>
            <a:r>
              <a:rPr lang="en-US" noProof="0" smtClean="0"/>
              <a:t>.</a:t>
            </a:r>
          </a:p>
          <a:p>
            <a:endParaRPr lang="en-US" noProof="0" smtClean="0"/>
          </a:p>
          <a:p>
            <a:endParaRPr lang="en-US" noProof="0"/>
          </a:p>
        </p:txBody>
      </p:sp>
    </p:spTree>
    <p:extLst>
      <p:ext uri="{BB962C8B-B14F-4D97-AF65-F5344CB8AC3E}">
        <p14:creationId xmlns:p14="http://schemas.microsoft.com/office/powerpoint/2010/main" val="31172780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Eine Ecke des Rechtecks schneiden und abrunden 25"/>
          <p:cNvSpPr/>
          <p:nvPr/>
        </p:nvSpPr>
        <p:spPr>
          <a:xfrm>
            <a:off x="4175956" y="3325392"/>
            <a:ext cx="1872208" cy="859692"/>
          </a:xfrm>
          <a:prstGeom prst="snipRoundRect">
            <a:avLst/>
          </a:prstGeom>
          <a:solidFill>
            <a:schemeClr val="accent2">
              <a:lumMod val="40000"/>
              <a:lumOff val="6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bg1">
                    <a:lumMod val="50000"/>
                  </a:schemeClr>
                </a:solidFill>
              </a:rPr>
              <a:t>conceptMod.rng</a:t>
            </a:r>
          </a:p>
        </p:txBody>
      </p:sp>
      <p:sp>
        <p:nvSpPr>
          <p:cNvPr id="8" name="Abgerundetes Rechteck 7"/>
          <p:cNvSpPr/>
          <p:nvPr/>
        </p:nvSpPr>
        <p:spPr>
          <a:xfrm>
            <a:off x="539552" y="2888940"/>
            <a:ext cx="3096344" cy="3132348"/>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smtClean="0">
              <a:solidFill>
                <a:schemeClr val="bg1">
                  <a:lumMod val="85000"/>
                </a:schemeClr>
              </a:solidFill>
            </a:endParaRPr>
          </a:p>
          <a:p>
            <a:pPr algn="ctr"/>
            <a:r>
              <a:rPr lang="en-US" b="1" smtClean="0">
                <a:solidFill>
                  <a:schemeClr val="bg1">
                    <a:lumMod val="85000"/>
                  </a:schemeClr>
                </a:solidFill>
              </a:rPr>
              <a:t>napsor-concept.rng</a:t>
            </a:r>
          </a:p>
        </p:txBody>
      </p:sp>
      <p:sp>
        <p:nvSpPr>
          <p:cNvPr id="2" name="Titel 1"/>
          <p:cNvSpPr>
            <a:spLocks noGrp="1"/>
          </p:cNvSpPr>
          <p:nvPr>
            <p:ph type="title"/>
          </p:nvPr>
        </p:nvSpPr>
        <p:spPr/>
        <p:txBody>
          <a:bodyPr/>
          <a:lstStyle/>
          <a:p>
            <a:r>
              <a:rPr lang="en-US" noProof="0" smtClean="0"/>
              <a:t>Constraining the Topic Content</a:t>
            </a:r>
            <a:endParaRPr lang="en-US" noProof="0"/>
          </a:p>
        </p:txBody>
      </p:sp>
      <p:sp>
        <p:nvSpPr>
          <p:cNvPr id="3" name="Inhaltsplatzhalter 2"/>
          <p:cNvSpPr>
            <a:spLocks noGrp="1"/>
          </p:cNvSpPr>
          <p:nvPr>
            <p:ph idx="1"/>
          </p:nvPr>
        </p:nvSpPr>
        <p:spPr/>
        <p:txBody>
          <a:bodyPr/>
          <a:lstStyle/>
          <a:p>
            <a:r>
              <a:rPr lang="en-US" noProof="0" smtClean="0"/>
              <a:t>Create separate files for constraint modules.</a:t>
            </a:r>
          </a:p>
          <a:p>
            <a:r>
              <a:rPr lang="en-US" smtClean="0"/>
              <a:t>Insert constraint modules in include chain.</a:t>
            </a:r>
          </a:p>
          <a:p>
            <a:r>
              <a:rPr lang="en-US" smtClean="0"/>
              <a:t>Add values to domain contribution of document or map type.</a:t>
            </a:r>
            <a:endParaRPr lang="en-US" noProof="0" smtClean="0"/>
          </a:p>
          <a:p>
            <a:endParaRPr lang="en-US" noProof="0"/>
          </a:p>
        </p:txBody>
      </p:sp>
      <p:grpSp>
        <p:nvGrpSpPr>
          <p:cNvPr id="15" name="Gruppieren 14"/>
          <p:cNvGrpSpPr/>
          <p:nvPr/>
        </p:nvGrpSpPr>
        <p:grpSpPr>
          <a:xfrm>
            <a:off x="4423400" y="3248980"/>
            <a:ext cx="1264724" cy="1038972"/>
            <a:chOff x="1259632" y="2366882"/>
            <a:chExt cx="914400" cy="914400"/>
          </a:xfrm>
        </p:grpSpPr>
        <p:cxnSp>
          <p:nvCxnSpPr>
            <p:cNvPr id="16" name="Gerade Verbindung 15"/>
            <p:cNvCxnSpPr/>
            <p:nvPr/>
          </p:nvCxnSpPr>
          <p:spPr>
            <a:xfrm>
              <a:off x="1259632" y="2366882"/>
              <a:ext cx="914400" cy="914400"/>
            </a:xfrm>
            <a:prstGeom prst="line">
              <a:avLst/>
            </a:prstGeom>
            <a:ln w="12700">
              <a:solidFill>
                <a:schemeClr val="tx1"/>
              </a:solidFill>
              <a:tailEnd type="none"/>
            </a:ln>
          </p:spPr>
          <p:style>
            <a:lnRef idx="1">
              <a:schemeClr val="accent2"/>
            </a:lnRef>
            <a:fillRef idx="0">
              <a:schemeClr val="accent2"/>
            </a:fillRef>
            <a:effectRef idx="0">
              <a:schemeClr val="accent2"/>
            </a:effectRef>
            <a:fontRef idx="minor">
              <a:schemeClr val="tx1"/>
            </a:fontRef>
          </p:style>
        </p:cxnSp>
        <p:cxnSp>
          <p:nvCxnSpPr>
            <p:cNvPr id="17" name="Gerade Verbindung 16"/>
            <p:cNvCxnSpPr/>
            <p:nvPr/>
          </p:nvCxnSpPr>
          <p:spPr>
            <a:xfrm rot="5400000">
              <a:off x="1259632" y="2366882"/>
              <a:ext cx="914400" cy="914400"/>
            </a:xfrm>
            <a:prstGeom prst="line">
              <a:avLst/>
            </a:prstGeom>
            <a:ln w="12700">
              <a:solidFill>
                <a:schemeClr val="tx1"/>
              </a:solidFill>
              <a:tailEnd type="none"/>
            </a:ln>
          </p:spPr>
          <p:style>
            <a:lnRef idx="1">
              <a:schemeClr val="accent2"/>
            </a:lnRef>
            <a:fillRef idx="0">
              <a:schemeClr val="accent2"/>
            </a:fillRef>
            <a:effectRef idx="0">
              <a:schemeClr val="accent2"/>
            </a:effectRef>
            <a:fontRef idx="minor">
              <a:schemeClr val="tx1"/>
            </a:fontRef>
          </p:style>
        </p:cxnSp>
      </p:grpSp>
      <p:cxnSp>
        <p:nvCxnSpPr>
          <p:cNvPr id="18" name="Gerade Verbindung mit Pfeil 17"/>
          <p:cNvCxnSpPr/>
          <p:nvPr/>
        </p:nvCxnSpPr>
        <p:spPr>
          <a:xfrm flipH="1">
            <a:off x="3635896" y="5211198"/>
            <a:ext cx="540060" cy="0"/>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24" name="Gerade Verbindung mit Pfeil 23"/>
          <p:cNvCxnSpPr/>
          <p:nvPr/>
        </p:nvCxnSpPr>
        <p:spPr>
          <a:xfrm flipH="1">
            <a:off x="3635896" y="3771038"/>
            <a:ext cx="540060" cy="4198"/>
          </a:xfrm>
          <a:prstGeom prst="straightConnector1">
            <a:avLst/>
          </a:prstGeom>
          <a:ln w="12700">
            <a:solidFill>
              <a:schemeClr val="accent2">
                <a:lumMod val="60000"/>
                <a:lumOff val="40000"/>
              </a:schemeClr>
            </a:solidFill>
            <a:tailEnd type="arrow"/>
          </a:ln>
        </p:spPr>
        <p:style>
          <a:lnRef idx="1">
            <a:schemeClr val="dk1"/>
          </a:lnRef>
          <a:fillRef idx="0">
            <a:schemeClr val="dk1"/>
          </a:fillRef>
          <a:effectRef idx="0">
            <a:schemeClr val="dk1"/>
          </a:effectRef>
          <a:fontRef idx="minor">
            <a:schemeClr val="tx1"/>
          </a:fontRef>
        </p:style>
      </p:cxnSp>
      <p:sp>
        <p:nvSpPr>
          <p:cNvPr id="27" name="Diagonal liegende Ecken des Rechtecks schneiden 26"/>
          <p:cNvSpPr/>
          <p:nvPr/>
        </p:nvSpPr>
        <p:spPr>
          <a:xfrm>
            <a:off x="4202100" y="4781352"/>
            <a:ext cx="1990080" cy="859692"/>
          </a:xfrm>
          <a:prstGeom prst="snip2DiagRect">
            <a:avLst/>
          </a:prstGeom>
          <a:solidFill>
            <a:schemeClr val="bg2">
              <a:lumMod val="90000"/>
            </a:schemeClr>
          </a:solidFill>
          <a:ln w="9525">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napsor-conceptConstraintMod.rng</a:t>
            </a:r>
          </a:p>
        </p:txBody>
      </p:sp>
      <p:sp>
        <p:nvSpPr>
          <p:cNvPr id="28" name="Eine Ecke des Rechtecks schneiden und abrunden 27"/>
          <p:cNvSpPr/>
          <p:nvPr/>
        </p:nvSpPr>
        <p:spPr>
          <a:xfrm>
            <a:off x="6624228" y="4761148"/>
            <a:ext cx="1872208" cy="859692"/>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conceptMod.rng</a:t>
            </a:r>
          </a:p>
        </p:txBody>
      </p:sp>
      <p:cxnSp>
        <p:nvCxnSpPr>
          <p:cNvPr id="29" name="Gerade Verbindung mit Pfeil 28"/>
          <p:cNvCxnSpPr>
            <a:stCxn id="28" idx="2"/>
          </p:cNvCxnSpPr>
          <p:nvPr/>
        </p:nvCxnSpPr>
        <p:spPr>
          <a:xfrm flipH="1">
            <a:off x="6048164" y="5190994"/>
            <a:ext cx="576064" cy="4404"/>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811312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Domains Attribute</a:t>
            </a:r>
            <a:endParaRPr lang="en-US"/>
          </a:p>
        </p:txBody>
      </p:sp>
      <p:sp>
        <p:nvSpPr>
          <p:cNvPr id="3" name="Inhaltsplatzhalter 2"/>
          <p:cNvSpPr>
            <a:spLocks noGrp="1"/>
          </p:cNvSpPr>
          <p:nvPr>
            <p:ph idx="1"/>
          </p:nvPr>
        </p:nvSpPr>
        <p:spPr/>
        <p:txBody>
          <a:bodyPr/>
          <a:lstStyle/>
          <a:p>
            <a:pPr marL="285750" indent="-285750"/>
            <a:r>
              <a:rPr lang="en-US" smtClean="0"/>
              <a:t>RNG-based shells </a:t>
            </a:r>
            <a:r>
              <a:rPr lang="en-US"/>
              <a:t>directly specify values for the @domains </a:t>
            </a:r>
            <a:r>
              <a:rPr lang="en-US" smtClean="0"/>
              <a:t>attribute.</a:t>
            </a:r>
          </a:p>
          <a:p>
            <a:pPr marL="285750" indent="-285750"/>
            <a:r>
              <a:rPr lang="en-US" smtClean="0"/>
              <a:t>The attribute values correspond to the integrated domains </a:t>
            </a:r>
            <a:r>
              <a:rPr lang="en-US"/>
              <a:t>and structural </a:t>
            </a:r>
            <a:r>
              <a:rPr lang="en-US" smtClean="0"/>
              <a:t>types.</a:t>
            </a:r>
            <a:endParaRPr lang="en-US"/>
          </a:p>
          <a:p>
            <a:pPr marL="285750" indent="-285750"/>
            <a:r>
              <a:rPr lang="en-US" smtClean="0"/>
              <a:t>Each </a:t>
            </a:r>
            <a:r>
              <a:rPr lang="en-US"/>
              <a:t>domain and constraint module </a:t>
            </a:r>
            <a:r>
              <a:rPr lang="en-US" i="1"/>
              <a:t>MUST</a:t>
            </a:r>
            <a:r>
              <a:rPr lang="en-US"/>
              <a:t> provide a value for use by the @domains attribute</a:t>
            </a:r>
            <a:r>
              <a:rPr lang="en-US" smtClean="0"/>
              <a:t>.</a:t>
            </a:r>
          </a:p>
          <a:p>
            <a:pPr marL="400950" lvl="1" indent="0">
              <a:buNone/>
            </a:pPr>
            <a:r>
              <a:rPr lang="en-US" smtClean="0">
                <a:solidFill>
                  <a:srgbClr val="000096"/>
                </a:solidFill>
              </a:rPr>
              <a:t>&lt;</a:t>
            </a:r>
            <a:r>
              <a:rPr lang="en-US">
                <a:solidFill>
                  <a:srgbClr val="000096"/>
                </a:solidFill>
              </a:rPr>
              <a:t>define</a:t>
            </a:r>
            <a:r>
              <a:rPr lang="en-US">
                <a:solidFill>
                  <a:srgbClr val="F5844C"/>
                </a:solidFill>
              </a:rPr>
              <a:t> name</a:t>
            </a:r>
            <a:r>
              <a:rPr lang="en-US">
                <a:solidFill>
                  <a:srgbClr val="FF8040"/>
                </a:solidFill>
              </a:rPr>
              <a:t>=</a:t>
            </a:r>
            <a:r>
              <a:rPr lang="en-US">
                <a:solidFill>
                  <a:srgbClr val="993300"/>
                </a:solidFill>
              </a:rPr>
              <a:t>"domains-att"</a:t>
            </a:r>
            <a:r>
              <a:rPr lang="en-US">
                <a:solidFill>
                  <a:srgbClr val="F5844C"/>
                </a:solidFill>
              </a:rPr>
              <a:t> combine</a:t>
            </a:r>
            <a:r>
              <a:rPr lang="en-US">
                <a:solidFill>
                  <a:srgbClr val="FF8040"/>
                </a:solidFill>
              </a:rPr>
              <a:t>=</a:t>
            </a:r>
            <a:r>
              <a:rPr lang="en-US">
                <a:solidFill>
                  <a:srgbClr val="993300"/>
                </a:solidFill>
              </a:rPr>
              <a:t>"interleave</a:t>
            </a:r>
            <a:r>
              <a:rPr lang="en-US" smtClean="0">
                <a:solidFill>
                  <a:srgbClr val="993300"/>
                </a:solidFill>
              </a:rPr>
              <a:t>"</a:t>
            </a:r>
            <a:r>
              <a:rPr lang="en-US" smtClean="0">
                <a:solidFill>
                  <a:srgbClr val="000096"/>
                </a:solidFill>
              </a:rPr>
              <a:t>&gt;&lt;</a:t>
            </a:r>
            <a:r>
              <a:rPr lang="en-US">
                <a:solidFill>
                  <a:srgbClr val="000096"/>
                </a:solidFill>
              </a:rPr>
              <a:t>optional&gt;</a:t>
            </a:r>
            <a:r>
              <a:rPr lang="en-US">
                <a:solidFill>
                  <a:srgbClr val="000000"/>
                </a:solidFill>
              </a:rPr>
              <a:t/>
            </a:r>
            <a:br>
              <a:rPr lang="en-US">
                <a:solidFill>
                  <a:srgbClr val="000000"/>
                </a:solidFill>
              </a:rPr>
            </a:br>
            <a:r>
              <a:rPr lang="en-US">
                <a:solidFill>
                  <a:srgbClr val="000000"/>
                </a:solidFill>
              </a:rPr>
              <a:t>        </a:t>
            </a:r>
            <a:r>
              <a:rPr lang="en-US">
                <a:solidFill>
                  <a:srgbClr val="000096"/>
                </a:solidFill>
              </a:rPr>
              <a:t>&lt;attribute</a:t>
            </a:r>
            <a:r>
              <a:rPr lang="en-US">
                <a:solidFill>
                  <a:srgbClr val="F5844C"/>
                </a:solidFill>
              </a:rPr>
              <a:t> name</a:t>
            </a:r>
            <a:r>
              <a:rPr lang="en-US">
                <a:solidFill>
                  <a:srgbClr val="FF8040"/>
                </a:solidFill>
              </a:rPr>
              <a:t>=</a:t>
            </a:r>
            <a:r>
              <a:rPr lang="en-US">
                <a:solidFill>
                  <a:srgbClr val="993300"/>
                </a:solidFill>
              </a:rPr>
              <a:t>"domains"</a:t>
            </a:r>
            <a:r>
              <a:rPr lang="en-US">
                <a:solidFill>
                  <a:srgbClr val="000000"/>
                </a:solidFill>
              </a:rPr>
              <a:t/>
            </a:r>
            <a:br>
              <a:rPr lang="en-US">
                <a:solidFill>
                  <a:srgbClr val="000000"/>
                </a:solidFill>
              </a:rPr>
            </a:br>
            <a:r>
              <a:rPr lang="en-US">
                <a:solidFill>
                  <a:srgbClr val="F5844C"/>
                </a:solidFill>
              </a:rPr>
              <a:t>          a:defaultValue</a:t>
            </a:r>
            <a:r>
              <a:rPr lang="en-US">
                <a:solidFill>
                  <a:srgbClr val="FF8040"/>
                </a:solidFill>
              </a:rPr>
              <a:t>=</a:t>
            </a:r>
            <a:r>
              <a:rPr lang="en-US">
                <a:solidFill>
                  <a:srgbClr val="993300"/>
                </a:solidFill>
              </a:rPr>
              <a:t>"(topic abbrev-d)</a:t>
            </a:r>
            <a:r>
              <a:rPr lang="en-US">
                <a:solidFill>
                  <a:srgbClr val="000000"/>
                </a:solidFill>
              </a:rPr>
              <a:t/>
            </a:r>
            <a:br>
              <a:rPr lang="en-US">
                <a:solidFill>
                  <a:srgbClr val="000000"/>
                </a:solidFill>
              </a:rPr>
            </a:br>
            <a:r>
              <a:rPr lang="en-US">
                <a:solidFill>
                  <a:srgbClr val="993300"/>
                </a:solidFill>
              </a:rPr>
              <a:t>                         (topic concept</a:t>
            </a:r>
            <a:r>
              <a:rPr lang="en-US" smtClean="0">
                <a:solidFill>
                  <a:srgbClr val="993300"/>
                </a:solidFill>
              </a:rPr>
              <a:t>) (</a:t>
            </a:r>
            <a:r>
              <a:rPr lang="en-US">
                <a:solidFill>
                  <a:srgbClr val="993300"/>
                </a:solidFill>
              </a:rPr>
              <a:t>topic equation-d)</a:t>
            </a:r>
            <a:r>
              <a:rPr lang="en-US">
                <a:solidFill>
                  <a:srgbClr val="000000"/>
                </a:solidFill>
              </a:rPr>
              <a:t/>
            </a:r>
            <a:br>
              <a:rPr lang="en-US">
                <a:solidFill>
                  <a:srgbClr val="000000"/>
                </a:solidFill>
              </a:rPr>
            </a:br>
            <a:r>
              <a:rPr lang="en-US">
                <a:solidFill>
                  <a:srgbClr val="993300"/>
                </a:solidFill>
              </a:rPr>
              <a:t>                         (topic hazard-d</a:t>
            </a:r>
            <a:r>
              <a:rPr lang="en-US" smtClean="0">
                <a:solidFill>
                  <a:srgbClr val="993300"/>
                </a:solidFill>
              </a:rPr>
              <a:t>) (</a:t>
            </a:r>
            <a:r>
              <a:rPr lang="en-US">
                <a:solidFill>
                  <a:srgbClr val="993300"/>
                </a:solidFill>
              </a:rPr>
              <a:t>topic hi-d)</a:t>
            </a:r>
            <a:r>
              <a:rPr lang="en-US">
                <a:solidFill>
                  <a:srgbClr val="000000"/>
                </a:solidFill>
              </a:rPr>
              <a:t/>
            </a:r>
            <a:br>
              <a:rPr lang="en-US">
                <a:solidFill>
                  <a:srgbClr val="000000"/>
                </a:solidFill>
              </a:rPr>
            </a:br>
            <a:r>
              <a:rPr lang="en-US">
                <a:solidFill>
                  <a:srgbClr val="993300"/>
                </a:solidFill>
              </a:rPr>
              <a:t>                         (topic indexing-d</a:t>
            </a:r>
            <a:r>
              <a:rPr lang="en-US" smtClean="0">
                <a:solidFill>
                  <a:srgbClr val="993300"/>
                </a:solidFill>
              </a:rPr>
              <a:t>) (</a:t>
            </a:r>
            <a:r>
              <a:rPr lang="en-US">
                <a:solidFill>
                  <a:srgbClr val="993300"/>
                </a:solidFill>
              </a:rPr>
              <a:t>topic markup-d xml-d)</a:t>
            </a:r>
            <a:r>
              <a:rPr lang="en-US">
                <a:solidFill>
                  <a:srgbClr val="000000"/>
                </a:solidFill>
              </a:rPr>
              <a:t/>
            </a:r>
            <a:br>
              <a:rPr lang="en-US">
                <a:solidFill>
                  <a:srgbClr val="000000"/>
                </a:solidFill>
              </a:rPr>
            </a:br>
            <a:r>
              <a:rPr lang="en-US">
                <a:solidFill>
                  <a:srgbClr val="993300"/>
                </a:solidFill>
              </a:rPr>
              <a:t>                         (topic markup-d</a:t>
            </a:r>
            <a:r>
              <a:rPr lang="en-US" smtClean="0">
                <a:solidFill>
                  <a:srgbClr val="993300"/>
                </a:solidFill>
              </a:rPr>
              <a:t>) (</a:t>
            </a:r>
            <a:r>
              <a:rPr lang="en-US">
                <a:solidFill>
                  <a:srgbClr val="993300"/>
                </a:solidFill>
              </a:rPr>
              <a:t>topic mathml-d) (topic pr-d)</a:t>
            </a:r>
            <a:r>
              <a:rPr lang="en-US">
                <a:solidFill>
                  <a:srgbClr val="000000"/>
                </a:solidFill>
              </a:rPr>
              <a:t/>
            </a:r>
            <a:br>
              <a:rPr lang="en-US">
                <a:solidFill>
                  <a:srgbClr val="000000"/>
                </a:solidFill>
              </a:rPr>
            </a:br>
            <a:r>
              <a:rPr lang="en-US">
                <a:solidFill>
                  <a:srgbClr val="993300"/>
                </a:solidFill>
              </a:rPr>
              <a:t>                         (topic relmgmt-d</a:t>
            </a:r>
            <a:r>
              <a:rPr lang="en-US" smtClean="0">
                <a:solidFill>
                  <a:srgbClr val="993300"/>
                </a:solidFill>
              </a:rPr>
              <a:t>) (</a:t>
            </a:r>
            <a:r>
              <a:rPr lang="en-US">
                <a:solidFill>
                  <a:srgbClr val="993300"/>
                </a:solidFill>
              </a:rPr>
              <a:t>topic svg-d</a:t>
            </a:r>
            <a:r>
              <a:rPr lang="en-US" smtClean="0">
                <a:solidFill>
                  <a:srgbClr val="993300"/>
                </a:solidFill>
              </a:rPr>
              <a:t>) (</a:t>
            </a:r>
            <a:r>
              <a:rPr lang="en-US">
                <a:solidFill>
                  <a:srgbClr val="993300"/>
                </a:solidFill>
              </a:rPr>
              <a:t>topic sw-d)</a:t>
            </a:r>
            <a:r>
              <a:rPr lang="en-US">
                <a:solidFill>
                  <a:srgbClr val="000000"/>
                </a:solidFill>
              </a:rPr>
              <a:t/>
            </a:r>
            <a:br>
              <a:rPr lang="en-US">
                <a:solidFill>
                  <a:srgbClr val="000000"/>
                </a:solidFill>
              </a:rPr>
            </a:br>
            <a:r>
              <a:rPr lang="en-US">
                <a:solidFill>
                  <a:srgbClr val="993300"/>
                </a:solidFill>
              </a:rPr>
              <a:t>                         (topic ui-d</a:t>
            </a:r>
            <a:r>
              <a:rPr lang="en-US" smtClean="0">
                <a:solidFill>
                  <a:srgbClr val="993300"/>
                </a:solidFill>
              </a:rPr>
              <a:t>) (</a:t>
            </a:r>
            <a:r>
              <a:rPr lang="en-US">
                <a:solidFill>
                  <a:srgbClr val="993300"/>
                </a:solidFill>
              </a:rPr>
              <a:t>topic ut-d</a:t>
            </a:r>
            <a:r>
              <a:rPr lang="en-US" smtClean="0">
                <a:solidFill>
                  <a:srgbClr val="993300"/>
                </a:solidFill>
              </a:rPr>
              <a:t>) a(props </a:t>
            </a:r>
            <a:r>
              <a:rPr lang="en-US">
                <a:solidFill>
                  <a:srgbClr val="993300"/>
                </a:solidFill>
              </a:rPr>
              <a:t>deliveryTarget)</a:t>
            </a:r>
            <a:r>
              <a:rPr lang="en-US">
                <a:solidFill>
                  <a:srgbClr val="000000"/>
                </a:solidFill>
              </a:rPr>
              <a:t/>
            </a:r>
            <a:br>
              <a:rPr lang="en-US">
                <a:solidFill>
                  <a:srgbClr val="000000"/>
                </a:solidFill>
              </a:rPr>
            </a:br>
            <a:r>
              <a:rPr lang="en-US" smtClean="0">
                <a:solidFill>
                  <a:srgbClr val="993300"/>
                </a:solidFill>
              </a:rPr>
              <a:t>                         </a:t>
            </a:r>
            <a:r>
              <a:rPr lang="en-US">
                <a:solidFill>
                  <a:srgbClr val="993300"/>
                </a:solidFill>
              </a:rPr>
              <a:t>(topic concept </a:t>
            </a:r>
            <a:r>
              <a:rPr lang="en-US" smtClean="0">
                <a:solidFill>
                  <a:srgbClr val="993300"/>
                </a:solidFill>
              </a:rPr>
              <a:t>napsor-concept-c)"</a:t>
            </a:r>
            <a:r>
              <a:rPr lang="en-US" smtClean="0">
                <a:solidFill>
                  <a:srgbClr val="000096"/>
                </a:solidFill>
              </a:rPr>
              <a:t>/&gt;</a:t>
            </a:r>
            <a:r>
              <a:rPr lang="en-US" smtClean="0">
                <a:solidFill>
                  <a:srgbClr val="000000"/>
                </a:solidFill>
              </a:rPr>
              <a:t/>
            </a:r>
            <a:br>
              <a:rPr lang="en-US" smtClean="0">
                <a:solidFill>
                  <a:srgbClr val="000000"/>
                </a:solidFill>
              </a:rPr>
            </a:br>
            <a:r>
              <a:rPr lang="en-US" smtClean="0">
                <a:solidFill>
                  <a:srgbClr val="000000"/>
                </a:solidFill>
              </a:rPr>
              <a:t>      </a:t>
            </a:r>
            <a:r>
              <a:rPr lang="en-US" smtClean="0">
                <a:solidFill>
                  <a:srgbClr val="000096"/>
                </a:solidFill>
              </a:rPr>
              <a:t>&lt;/</a:t>
            </a:r>
            <a:r>
              <a:rPr lang="en-US">
                <a:solidFill>
                  <a:srgbClr val="000096"/>
                </a:solidFill>
              </a:rPr>
              <a:t>optional</a:t>
            </a:r>
            <a:r>
              <a:rPr lang="en-US" smtClean="0">
                <a:solidFill>
                  <a:srgbClr val="000096"/>
                </a:solidFill>
              </a:rPr>
              <a:t>&gt;&lt;/</a:t>
            </a:r>
            <a:r>
              <a:rPr lang="en-US">
                <a:solidFill>
                  <a:srgbClr val="000096"/>
                </a:solidFill>
              </a:rPr>
              <a:t>define&gt;</a:t>
            </a:r>
            <a:endParaRPr lang="en-US"/>
          </a:p>
        </p:txBody>
      </p:sp>
    </p:spTree>
    <p:extLst>
      <p:ext uri="{BB962C8B-B14F-4D97-AF65-F5344CB8AC3E}">
        <p14:creationId xmlns:p14="http://schemas.microsoft.com/office/powerpoint/2010/main" val="27423283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mtClean="0"/>
              <a:t>Simplify </a:t>
            </a:r>
            <a:r>
              <a:rPr lang="en-US"/>
              <a:t>the Concept Body </a:t>
            </a:r>
            <a:r>
              <a:rPr lang="en-US" noProof="0" smtClean="0"/>
              <a:t>(1)</a:t>
            </a:r>
            <a:endParaRPr lang="en-US" noProof="0"/>
          </a:p>
        </p:txBody>
      </p:sp>
      <p:sp>
        <p:nvSpPr>
          <p:cNvPr id="4" name="Inhaltsplatzhalter 3"/>
          <p:cNvSpPr>
            <a:spLocks noGrp="1"/>
          </p:cNvSpPr>
          <p:nvPr>
            <p:ph idx="1"/>
          </p:nvPr>
        </p:nvSpPr>
        <p:spPr/>
        <p:txBody>
          <a:bodyPr/>
          <a:lstStyle/>
          <a:p>
            <a:pPr>
              <a:buFont typeface="+mj-lt"/>
              <a:buAutoNum type="arabicPeriod"/>
            </a:pPr>
            <a:r>
              <a:rPr lang="en-US"/>
              <a:t>Copy </a:t>
            </a:r>
            <a:r>
              <a:rPr lang="en-US" i="1" smtClean="0"/>
              <a:t>conceptMod.rng</a:t>
            </a:r>
            <a:r>
              <a:rPr lang="en-US" smtClean="0"/>
              <a:t> to </a:t>
            </a:r>
            <a:r>
              <a:rPr lang="en-US"/>
              <a:t>the new plug-in folder and rename as </a:t>
            </a:r>
            <a:r>
              <a:rPr lang="en-US" i="1" smtClean="0"/>
              <a:t>napsor-conceptConstraintMod.rng.</a:t>
            </a:r>
            <a:endParaRPr lang="en-US" i="1"/>
          </a:p>
          <a:p>
            <a:pPr>
              <a:buFont typeface="+mj-lt"/>
              <a:buAutoNum type="arabicPeriod"/>
            </a:pPr>
            <a:r>
              <a:rPr lang="en-US" smtClean="0"/>
              <a:t>Open </a:t>
            </a:r>
            <a:r>
              <a:rPr lang="en-US" i="1" smtClean="0"/>
              <a:t>napsor-conceptConstraintMod.rng.</a:t>
            </a:r>
            <a:endParaRPr lang="en-US"/>
          </a:p>
          <a:p>
            <a:pPr>
              <a:buFont typeface="+mj-lt"/>
              <a:buAutoNum type="arabicPeriod"/>
            </a:pPr>
            <a:r>
              <a:rPr lang="en-US"/>
              <a:t>Set </a:t>
            </a:r>
            <a:r>
              <a:rPr lang="en-US">
                <a:solidFill>
                  <a:srgbClr val="000096"/>
                </a:solidFill>
              </a:rPr>
              <a:t>&lt;moduleShortName&gt;</a:t>
            </a:r>
            <a:r>
              <a:rPr lang="en-US" smtClean="0"/>
              <a:t> </a:t>
            </a:r>
            <a:r>
              <a:rPr lang="en-US"/>
              <a:t>to </a:t>
            </a:r>
            <a:r>
              <a:rPr lang="en-US" smtClean="0">
                <a:solidFill>
                  <a:srgbClr val="000000"/>
                </a:solidFill>
              </a:rPr>
              <a:t>napsor-concept-c</a:t>
            </a:r>
            <a:r>
              <a:rPr lang="en-US" smtClean="0"/>
              <a:t> </a:t>
            </a:r>
            <a:r>
              <a:rPr lang="en-US"/>
              <a:t>and update metadata in header. </a:t>
            </a:r>
          </a:p>
          <a:p>
            <a:pPr>
              <a:buFont typeface="+mj-lt"/>
              <a:buAutoNum type="arabicPeriod"/>
            </a:pPr>
            <a:r>
              <a:rPr lang="en-US"/>
              <a:t>Set </a:t>
            </a:r>
            <a:r>
              <a:rPr lang="en-US" smtClean="0">
                <a:solidFill>
                  <a:srgbClr val="000096"/>
                </a:solidFill>
              </a:rPr>
              <a:t>&lt;rngMod&gt;</a:t>
            </a:r>
            <a:r>
              <a:rPr lang="en-US" smtClean="0"/>
              <a:t> </a:t>
            </a:r>
            <a:r>
              <a:rPr lang="en-US"/>
              <a:t>to </a:t>
            </a:r>
            <a:r>
              <a:rPr lang="en-US" smtClean="0">
                <a:solidFill>
                  <a:srgbClr val="000000"/>
                </a:solidFill>
              </a:rPr>
              <a:t>urn:napsor:dita:rng:napsor-conceptConstraintMod.rng</a:t>
            </a:r>
            <a:r>
              <a:rPr lang="en-US" smtClean="0"/>
              <a:t>.</a:t>
            </a:r>
          </a:p>
          <a:p>
            <a:pPr>
              <a:buFont typeface="+mj-lt"/>
              <a:buAutoNum type="arabicPeriod"/>
            </a:pPr>
            <a:r>
              <a:rPr lang="en-US" smtClean="0"/>
              <a:t>Set </a:t>
            </a:r>
            <a:r>
              <a:rPr lang="en-US" smtClean="0">
                <a:solidFill>
                  <a:srgbClr val="000096"/>
                </a:solidFill>
              </a:rPr>
              <a:t>&lt;domainsContribution&gt;</a:t>
            </a:r>
            <a:r>
              <a:rPr lang="en-US" smtClean="0"/>
              <a:t> to </a:t>
            </a:r>
            <a:r>
              <a:rPr lang="en-US" smtClean="0">
                <a:solidFill>
                  <a:srgbClr val="000000"/>
                </a:solidFill>
              </a:rPr>
              <a:t>(topic</a:t>
            </a:r>
            <a:r>
              <a:rPr lang="en-US" smtClean="0"/>
              <a:t> </a:t>
            </a:r>
            <a:r>
              <a:rPr lang="en-US">
                <a:solidFill>
                  <a:srgbClr val="000000"/>
                </a:solidFill>
              </a:rPr>
              <a:t>concept </a:t>
            </a:r>
            <a:r>
              <a:rPr lang="en-US" smtClean="0">
                <a:solidFill>
                  <a:srgbClr val="000000"/>
                </a:solidFill>
              </a:rPr>
              <a:t>napsor-concept-c)</a:t>
            </a:r>
            <a:r>
              <a:rPr lang="en-US" smtClean="0"/>
              <a:t>.</a:t>
            </a:r>
          </a:p>
          <a:p>
            <a:pPr>
              <a:buFont typeface="+mj-lt"/>
              <a:buAutoNum type="arabicPeriod"/>
            </a:pPr>
            <a:r>
              <a:rPr lang="en-US" smtClean="0"/>
              <a:t>Remove all defines from the file.</a:t>
            </a:r>
            <a:endParaRPr lang="en-US" noProof="0" smtClean="0"/>
          </a:p>
          <a:p>
            <a:endParaRPr lang="en-US" noProof="0" smtClean="0"/>
          </a:p>
        </p:txBody>
      </p:sp>
    </p:spTree>
    <p:extLst>
      <p:ext uri="{BB962C8B-B14F-4D97-AF65-F5344CB8AC3E}">
        <p14:creationId xmlns:p14="http://schemas.microsoft.com/office/powerpoint/2010/main" val="9491760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mtClean="0"/>
              <a:t>Simplify the Concept Body </a:t>
            </a:r>
            <a:r>
              <a:rPr lang="en-US"/>
              <a:t>(2)</a:t>
            </a:r>
            <a:endParaRPr lang="en-US" noProof="0"/>
          </a:p>
        </p:txBody>
      </p:sp>
      <p:sp>
        <p:nvSpPr>
          <p:cNvPr id="4" name="Inhaltsplatzhalter 3"/>
          <p:cNvSpPr>
            <a:spLocks noGrp="1"/>
          </p:cNvSpPr>
          <p:nvPr>
            <p:ph idx="1"/>
          </p:nvPr>
        </p:nvSpPr>
        <p:spPr/>
        <p:txBody>
          <a:bodyPr/>
          <a:lstStyle/>
          <a:p>
            <a:pPr>
              <a:buFont typeface="+mj-lt"/>
              <a:buAutoNum type="arabicPeriod" startAt="7"/>
            </a:pPr>
            <a:r>
              <a:rPr lang="en-US" smtClean="0"/>
              <a:t>Add a div for the constraints with an include of the original concept mod: </a:t>
            </a:r>
          </a:p>
          <a:p>
            <a:pPr marL="457200" lvl="1" indent="0">
              <a:buNone/>
            </a:pPr>
            <a:r>
              <a:rPr lang="en-US" smtClean="0">
                <a:solidFill>
                  <a:srgbClr val="000096"/>
                </a:solidFill>
              </a:rPr>
              <a:t>&lt;div&gt;&lt;a:documentation&gt;</a:t>
            </a:r>
            <a:r>
              <a:rPr lang="en-US" smtClean="0">
                <a:solidFill>
                  <a:srgbClr val="000000"/>
                </a:solidFill>
              </a:rPr>
              <a:t>CONTENT </a:t>
            </a:r>
            <a:r>
              <a:rPr lang="en-US">
                <a:solidFill>
                  <a:srgbClr val="000000"/>
                </a:solidFill>
              </a:rPr>
              <a:t>MODEL OVERRIDES</a:t>
            </a:r>
            <a:r>
              <a:rPr lang="en-US">
                <a:solidFill>
                  <a:srgbClr val="000096"/>
                </a:solidFill>
              </a:rPr>
              <a:t>&lt;/a:documentation</a:t>
            </a:r>
            <a:r>
              <a:rPr lang="en-US" smtClean="0">
                <a:solidFill>
                  <a:srgbClr val="000096"/>
                </a:solidFill>
              </a:rPr>
              <a:t>&gt;</a:t>
            </a:r>
          </a:p>
          <a:p>
            <a:pPr marL="457200" lvl="1" indent="0">
              <a:spcBef>
                <a:spcPts val="0"/>
              </a:spcBef>
              <a:buNone/>
            </a:pPr>
            <a:r>
              <a:rPr lang="en-US">
                <a:solidFill>
                  <a:srgbClr val="000096"/>
                </a:solidFill>
              </a:rPr>
              <a:t>&lt;include</a:t>
            </a:r>
            <a:r>
              <a:rPr lang="en-US">
                <a:solidFill>
                  <a:srgbClr val="F5844C"/>
                </a:solidFill>
              </a:rPr>
              <a:t> href</a:t>
            </a:r>
            <a:r>
              <a:rPr lang="en-US">
                <a:solidFill>
                  <a:srgbClr val="FF8040"/>
                </a:solidFill>
              </a:rPr>
              <a:t>=</a:t>
            </a:r>
            <a:r>
              <a:rPr lang="en-US">
                <a:solidFill>
                  <a:srgbClr val="993300"/>
                </a:solidFill>
              </a:rPr>
              <a:t>"urn:oasis:names:tc:dita:rng:conceptMod.rng</a:t>
            </a:r>
            <a:r>
              <a:rPr lang="en-US" smtClean="0">
                <a:solidFill>
                  <a:srgbClr val="993300"/>
                </a:solidFill>
              </a:rPr>
              <a:t>"</a:t>
            </a:r>
            <a:r>
              <a:rPr lang="en-US" smtClean="0">
                <a:solidFill>
                  <a:srgbClr val="000096"/>
                </a:solidFill>
              </a:rPr>
              <a:t>&gt; &lt;/include&gt;</a:t>
            </a:r>
            <a:endParaRPr lang="en-US" smtClean="0">
              <a:solidFill>
                <a:srgbClr val="000096"/>
              </a:solidFill>
              <a:cs typeface="Courier New" panose="02070309020205020404" pitchFamily="49" charset="0"/>
            </a:endParaRPr>
          </a:p>
          <a:p>
            <a:pPr marL="457200" lvl="1" indent="0">
              <a:spcBef>
                <a:spcPts val="0"/>
              </a:spcBef>
              <a:buNone/>
            </a:pPr>
            <a:r>
              <a:rPr lang="en-US" sz="1600" smtClean="0">
                <a:solidFill>
                  <a:srgbClr val="000096"/>
                </a:solidFill>
                <a:cs typeface="Courier New" panose="02070309020205020404" pitchFamily="49" charset="0"/>
              </a:rPr>
              <a:t>&lt;/div&gt;</a:t>
            </a:r>
            <a:endParaRPr lang="en-US" sz="1400" smtClean="0">
              <a:solidFill>
                <a:srgbClr val="0070C0"/>
              </a:solidFill>
              <a:cs typeface="Courier New" panose="02070309020205020404" pitchFamily="49" charset="0"/>
            </a:endParaRPr>
          </a:p>
          <a:p>
            <a:pPr>
              <a:buFont typeface="+mj-lt"/>
              <a:buAutoNum type="arabicPeriod" startAt="7"/>
            </a:pPr>
            <a:r>
              <a:rPr lang="en-US" smtClean="0">
                <a:cs typeface="Courier New" panose="02070309020205020404" pitchFamily="49" charset="0"/>
              </a:rPr>
              <a:t>Add the following define for the </a:t>
            </a:r>
            <a:r>
              <a:rPr lang="en-US">
                <a:solidFill>
                  <a:srgbClr val="000096"/>
                </a:solidFill>
              </a:rPr>
              <a:t>&lt;</a:t>
            </a:r>
            <a:r>
              <a:rPr lang="en-US" smtClean="0">
                <a:solidFill>
                  <a:srgbClr val="000096"/>
                </a:solidFill>
              </a:rPr>
              <a:t>conbody&gt;</a:t>
            </a:r>
            <a:r>
              <a:rPr lang="en-US" smtClean="0">
                <a:cs typeface="Courier New" panose="02070309020205020404" pitchFamily="49" charset="0"/>
              </a:rPr>
              <a:t> element </a:t>
            </a:r>
            <a:r>
              <a:rPr lang="en-US" b="1" smtClean="0">
                <a:cs typeface="Courier New" panose="02070309020205020404" pitchFamily="49" charset="0"/>
              </a:rPr>
              <a:t>in</a:t>
            </a:r>
            <a:r>
              <a:rPr lang="en-US" smtClean="0">
                <a:cs typeface="Courier New" panose="02070309020205020404" pitchFamily="49" charset="0"/>
              </a:rPr>
              <a:t> the include:</a:t>
            </a:r>
          </a:p>
          <a:p>
            <a:pPr marL="457200" lvl="1" indent="0">
              <a:buNone/>
            </a:pPr>
            <a:r>
              <a:rPr lang="en-US">
                <a:solidFill>
                  <a:srgbClr val="000096"/>
                </a:solidFill>
              </a:rPr>
              <a:t>&lt;define</a:t>
            </a:r>
            <a:r>
              <a:rPr lang="en-US">
                <a:solidFill>
                  <a:srgbClr val="F5844C"/>
                </a:solidFill>
              </a:rPr>
              <a:t> name</a:t>
            </a:r>
            <a:r>
              <a:rPr lang="en-US">
                <a:solidFill>
                  <a:srgbClr val="FF8040"/>
                </a:solidFill>
              </a:rPr>
              <a:t>=</a:t>
            </a:r>
            <a:r>
              <a:rPr lang="en-US">
                <a:solidFill>
                  <a:srgbClr val="993300"/>
                </a:solidFill>
              </a:rPr>
              <a:t>"conbody.content"</a:t>
            </a:r>
            <a:r>
              <a:rPr lang="en-US">
                <a:solidFill>
                  <a:srgbClr val="000096"/>
                </a:solidFill>
              </a:rPr>
              <a:t>&gt;</a:t>
            </a:r>
            <a:r>
              <a:rPr lang="en-US">
                <a:solidFill>
                  <a:srgbClr val="000000"/>
                </a:solidFill>
              </a:rPr>
              <a:t/>
            </a:r>
            <a:br>
              <a:rPr lang="en-US">
                <a:solidFill>
                  <a:srgbClr val="000000"/>
                </a:solidFill>
              </a:rPr>
            </a:br>
            <a:r>
              <a:rPr lang="en-US">
                <a:solidFill>
                  <a:srgbClr val="000000"/>
                </a:solidFill>
              </a:rPr>
              <a:t>        </a:t>
            </a:r>
            <a:r>
              <a:rPr lang="en-US">
                <a:solidFill>
                  <a:srgbClr val="000096"/>
                </a:solidFill>
              </a:rPr>
              <a:t>&lt;zeroOrMore&gt;</a:t>
            </a:r>
            <a:r>
              <a:rPr lang="en-US">
                <a:solidFill>
                  <a:srgbClr val="000000"/>
                </a:solidFill>
              </a:rPr>
              <a:t/>
            </a:r>
            <a:br>
              <a:rPr lang="en-US">
                <a:solidFill>
                  <a:srgbClr val="000000"/>
                </a:solidFill>
              </a:rPr>
            </a:br>
            <a:r>
              <a:rPr lang="en-US">
                <a:solidFill>
                  <a:srgbClr val="000000"/>
                </a:solidFill>
              </a:rPr>
              <a:t>          </a:t>
            </a:r>
            <a:r>
              <a:rPr lang="en-US">
                <a:solidFill>
                  <a:srgbClr val="000096"/>
                </a:solidFill>
              </a:rPr>
              <a:t>&lt;choice&gt;</a:t>
            </a:r>
            <a:r>
              <a:rPr lang="en-US">
                <a:solidFill>
                  <a:srgbClr val="000000"/>
                </a:solidFill>
              </a:rPr>
              <a:t/>
            </a:r>
            <a:br>
              <a:rPr lang="en-US">
                <a:solidFill>
                  <a:srgbClr val="000000"/>
                </a:solidFill>
              </a:rPr>
            </a:br>
            <a:r>
              <a:rPr lang="en-US">
                <a:solidFill>
                  <a:srgbClr val="000000"/>
                </a:solidFill>
              </a:rPr>
              <a:t>            </a:t>
            </a:r>
            <a:r>
              <a:rPr lang="en-US">
                <a:solidFill>
                  <a:srgbClr val="000096"/>
                </a:solidFill>
              </a:rPr>
              <a:t>&lt;ref</a:t>
            </a:r>
            <a:r>
              <a:rPr lang="en-US">
                <a:solidFill>
                  <a:srgbClr val="F5844C"/>
                </a:solidFill>
              </a:rPr>
              <a:t> name</a:t>
            </a:r>
            <a:r>
              <a:rPr lang="en-US">
                <a:solidFill>
                  <a:srgbClr val="FF8040"/>
                </a:solidFill>
              </a:rPr>
              <a:t>=</a:t>
            </a:r>
            <a:r>
              <a:rPr lang="en-US">
                <a:solidFill>
                  <a:srgbClr val="993300"/>
                </a:solidFill>
              </a:rPr>
              <a:t>"basic.block"</a:t>
            </a:r>
            <a:r>
              <a:rPr lang="en-US">
                <a:solidFill>
                  <a:srgbClr val="000096"/>
                </a:solidFill>
              </a:rPr>
              <a:t>/&gt;</a:t>
            </a:r>
            <a:r>
              <a:rPr lang="en-US">
                <a:solidFill>
                  <a:srgbClr val="000000"/>
                </a:solidFill>
              </a:rPr>
              <a:t/>
            </a:r>
            <a:br>
              <a:rPr lang="en-US">
                <a:solidFill>
                  <a:srgbClr val="000000"/>
                </a:solidFill>
              </a:rPr>
            </a:br>
            <a:r>
              <a:rPr lang="en-US">
                <a:solidFill>
                  <a:srgbClr val="000000"/>
                </a:solidFill>
              </a:rPr>
              <a:t>            </a:t>
            </a:r>
            <a:r>
              <a:rPr lang="en-US">
                <a:solidFill>
                  <a:srgbClr val="000096"/>
                </a:solidFill>
              </a:rPr>
              <a:t>&lt;ref</a:t>
            </a:r>
            <a:r>
              <a:rPr lang="en-US">
                <a:solidFill>
                  <a:srgbClr val="F5844C"/>
                </a:solidFill>
              </a:rPr>
              <a:t> name</a:t>
            </a:r>
            <a:r>
              <a:rPr lang="en-US">
                <a:solidFill>
                  <a:srgbClr val="FF8040"/>
                </a:solidFill>
              </a:rPr>
              <a:t>=</a:t>
            </a:r>
            <a:r>
              <a:rPr lang="en-US">
                <a:solidFill>
                  <a:srgbClr val="993300"/>
                </a:solidFill>
              </a:rPr>
              <a:t>"draft-comment"</a:t>
            </a:r>
            <a:r>
              <a:rPr lang="en-US">
                <a:solidFill>
                  <a:srgbClr val="000096"/>
                </a:solidFill>
              </a:rPr>
              <a:t>/&gt;</a:t>
            </a:r>
            <a:r>
              <a:rPr lang="en-US">
                <a:solidFill>
                  <a:srgbClr val="000000"/>
                </a:solidFill>
              </a:rPr>
              <a:t/>
            </a:r>
            <a:br>
              <a:rPr lang="en-US">
                <a:solidFill>
                  <a:srgbClr val="000000"/>
                </a:solidFill>
              </a:rPr>
            </a:br>
            <a:r>
              <a:rPr lang="en-US">
                <a:solidFill>
                  <a:srgbClr val="000000"/>
                </a:solidFill>
              </a:rPr>
              <a:t>           </a:t>
            </a:r>
            <a:r>
              <a:rPr lang="en-US">
                <a:solidFill>
                  <a:srgbClr val="000096"/>
                </a:solidFill>
              </a:rPr>
              <a:t>&lt;/choice&gt;</a:t>
            </a:r>
            <a:r>
              <a:rPr lang="en-US">
                <a:solidFill>
                  <a:srgbClr val="000000"/>
                </a:solidFill>
              </a:rPr>
              <a:t/>
            </a:r>
            <a:br>
              <a:rPr lang="en-US">
                <a:solidFill>
                  <a:srgbClr val="000000"/>
                </a:solidFill>
              </a:rPr>
            </a:br>
            <a:r>
              <a:rPr lang="en-US">
                <a:solidFill>
                  <a:srgbClr val="000000"/>
                </a:solidFill>
              </a:rPr>
              <a:t>        </a:t>
            </a:r>
            <a:r>
              <a:rPr lang="en-US">
                <a:solidFill>
                  <a:srgbClr val="000096"/>
                </a:solidFill>
              </a:rPr>
              <a:t>&lt;/zeroOrMore&gt;</a:t>
            </a:r>
            <a:r>
              <a:rPr lang="en-US">
                <a:solidFill>
                  <a:srgbClr val="000000"/>
                </a:solidFill>
              </a:rPr>
              <a:t/>
            </a:r>
            <a:br>
              <a:rPr lang="en-US">
                <a:solidFill>
                  <a:srgbClr val="000000"/>
                </a:solidFill>
              </a:rPr>
            </a:br>
            <a:r>
              <a:rPr lang="en-US">
                <a:solidFill>
                  <a:srgbClr val="000000"/>
                </a:solidFill>
              </a:rPr>
              <a:t>       </a:t>
            </a:r>
            <a:r>
              <a:rPr lang="en-US">
                <a:solidFill>
                  <a:srgbClr val="000096"/>
                </a:solidFill>
              </a:rPr>
              <a:t>&lt;/define&gt;</a:t>
            </a:r>
            <a:endParaRPr lang="en-US" smtClean="0">
              <a:solidFill>
                <a:srgbClr val="0070C0"/>
              </a:solidFill>
            </a:endParaRPr>
          </a:p>
          <a:p>
            <a:pPr lvl="1">
              <a:buFont typeface="Wingdings" panose="05000000000000000000" pitchFamily="2" charset="2"/>
              <a:buChar char="Ø"/>
            </a:pPr>
            <a:r>
              <a:rPr lang="en-US" smtClean="0">
                <a:cs typeface="Courier New" panose="02070309020205020404" pitchFamily="49" charset="0"/>
              </a:rPr>
              <a:t>You can further restrict the conbody by resolving </a:t>
            </a:r>
            <a:r>
              <a:rPr lang="en-US" smtClean="0">
                <a:solidFill>
                  <a:srgbClr val="993300"/>
                </a:solidFill>
              </a:rPr>
              <a:t>basic.block</a:t>
            </a:r>
            <a:r>
              <a:rPr lang="en-US" smtClean="0">
                <a:cs typeface="Courier New" panose="02070309020205020404" pitchFamily="49" charset="0"/>
              </a:rPr>
              <a:t>.  </a:t>
            </a:r>
          </a:p>
          <a:p>
            <a:pPr>
              <a:buFont typeface="+mj-lt"/>
              <a:buAutoNum type="arabicPeriod" startAt="7"/>
            </a:pPr>
            <a:r>
              <a:rPr lang="en-US" smtClean="0">
                <a:cs typeface="Courier New" panose="02070309020205020404" pitchFamily="49" charset="0"/>
              </a:rPr>
              <a:t>Save the file.</a:t>
            </a:r>
            <a:endParaRPr lang="en-US">
              <a:cs typeface="Courier New" panose="02070309020205020404" pitchFamily="49" charset="0"/>
            </a:endParaRPr>
          </a:p>
          <a:p>
            <a:pPr marL="457200" lvl="1" indent="0">
              <a:buNone/>
            </a:pPr>
            <a:endParaRPr lang="en-US" noProof="0" smtClean="0"/>
          </a:p>
          <a:p>
            <a:endParaRPr lang="en-US" noProof="0" smtClean="0"/>
          </a:p>
        </p:txBody>
      </p:sp>
    </p:spTree>
    <p:extLst>
      <p:ext uri="{BB962C8B-B14F-4D97-AF65-F5344CB8AC3E}">
        <p14:creationId xmlns:p14="http://schemas.microsoft.com/office/powerpoint/2010/main" val="38846105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noProof="0" smtClean="0"/>
              <a:t>Prepare the Shell to Use the Constraint</a:t>
            </a:r>
            <a:endParaRPr lang="en-US" noProof="0"/>
          </a:p>
        </p:txBody>
      </p:sp>
      <p:sp>
        <p:nvSpPr>
          <p:cNvPr id="4" name="Inhaltsplatzhalter 3"/>
          <p:cNvSpPr>
            <a:spLocks noGrp="1"/>
          </p:cNvSpPr>
          <p:nvPr>
            <p:ph idx="1"/>
          </p:nvPr>
        </p:nvSpPr>
        <p:spPr/>
        <p:txBody>
          <a:bodyPr/>
          <a:lstStyle/>
          <a:p>
            <a:pPr>
              <a:buFont typeface="+mj-lt"/>
              <a:buAutoNum type="arabicPeriod"/>
            </a:pPr>
            <a:r>
              <a:rPr lang="en-US" noProof="0" smtClean="0"/>
              <a:t>Open </a:t>
            </a:r>
            <a:r>
              <a:rPr lang="en-US" i="1" noProof="0" smtClean="0"/>
              <a:t>napsor-concept.rng</a:t>
            </a:r>
            <a:r>
              <a:rPr lang="en-US" noProof="0" smtClean="0"/>
              <a:t>.</a:t>
            </a:r>
          </a:p>
          <a:p>
            <a:pPr>
              <a:buFont typeface="+mj-lt"/>
              <a:buAutoNum type="arabicPeriod"/>
            </a:pPr>
            <a:r>
              <a:rPr lang="en-US" smtClean="0"/>
              <a:t>Comment out the include of the concept mod: </a:t>
            </a:r>
          </a:p>
          <a:p>
            <a:pPr marL="457200" lvl="1" indent="0">
              <a:buNone/>
            </a:pPr>
            <a:r>
              <a:rPr lang="en-US" sz="1600" smtClean="0">
                <a:solidFill>
                  <a:srgbClr val="000096"/>
                </a:solidFill>
              </a:rPr>
              <a:t>&lt;</a:t>
            </a:r>
            <a:r>
              <a:rPr lang="en-US" sz="1600">
                <a:solidFill>
                  <a:srgbClr val="000096"/>
                </a:solidFill>
              </a:rPr>
              <a:t>include</a:t>
            </a:r>
            <a:r>
              <a:rPr lang="en-US" sz="1600">
                <a:solidFill>
                  <a:srgbClr val="F5844C"/>
                </a:solidFill>
              </a:rPr>
              <a:t> href</a:t>
            </a:r>
            <a:r>
              <a:rPr lang="en-US" sz="1600">
                <a:solidFill>
                  <a:srgbClr val="FF8040"/>
                </a:solidFill>
              </a:rPr>
              <a:t>=</a:t>
            </a:r>
            <a:r>
              <a:rPr lang="en-US" sz="1600">
                <a:solidFill>
                  <a:srgbClr val="993300"/>
                </a:solidFill>
              </a:rPr>
              <a:t>"urn:oasis:names:tc:dita:rng:conceptMod.rng</a:t>
            </a:r>
            <a:r>
              <a:rPr lang="en-US" sz="1600" smtClean="0">
                <a:solidFill>
                  <a:srgbClr val="993300"/>
                </a:solidFill>
              </a:rPr>
              <a:t>"</a:t>
            </a:r>
            <a:r>
              <a:rPr lang="en-US" sz="1600" smtClean="0">
                <a:solidFill>
                  <a:srgbClr val="000096"/>
                </a:solidFill>
              </a:rPr>
              <a:t>&gt;&lt;</a:t>
            </a:r>
            <a:r>
              <a:rPr lang="en-US" sz="1600">
                <a:solidFill>
                  <a:srgbClr val="000096"/>
                </a:solidFill>
              </a:rPr>
              <a:t>define</a:t>
            </a:r>
            <a:r>
              <a:rPr lang="en-US" sz="1600">
                <a:solidFill>
                  <a:srgbClr val="F5844C"/>
                </a:solidFill>
              </a:rPr>
              <a:t> name</a:t>
            </a:r>
            <a:r>
              <a:rPr lang="en-US" sz="1600">
                <a:solidFill>
                  <a:srgbClr val="FF8040"/>
                </a:solidFill>
              </a:rPr>
              <a:t>=</a:t>
            </a:r>
            <a:r>
              <a:rPr lang="en-US" sz="1600">
                <a:solidFill>
                  <a:srgbClr val="993300"/>
                </a:solidFill>
              </a:rPr>
              <a:t>"concept-info-types</a:t>
            </a:r>
            <a:r>
              <a:rPr lang="en-US" sz="1600" smtClean="0">
                <a:solidFill>
                  <a:srgbClr val="993300"/>
                </a:solidFill>
              </a:rPr>
              <a:t>"</a:t>
            </a:r>
            <a:r>
              <a:rPr lang="en-US" sz="1600" smtClean="0">
                <a:solidFill>
                  <a:srgbClr val="000096"/>
                </a:solidFill>
              </a:rPr>
              <a:t>&gt;&lt;</a:t>
            </a:r>
            <a:r>
              <a:rPr lang="en-US" sz="1600">
                <a:solidFill>
                  <a:srgbClr val="000096"/>
                </a:solidFill>
              </a:rPr>
              <a:t>ref</a:t>
            </a:r>
            <a:r>
              <a:rPr lang="en-US" sz="1600">
                <a:solidFill>
                  <a:srgbClr val="F5844C"/>
                </a:solidFill>
              </a:rPr>
              <a:t> name</a:t>
            </a:r>
            <a:r>
              <a:rPr lang="en-US" sz="1600">
                <a:solidFill>
                  <a:srgbClr val="FF8040"/>
                </a:solidFill>
              </a:rPr>
              <a:t>=</a:t>
            </a:r>
            <a:r>
              <a:rPr lang="en-US" sz="1600">
                <a:solidFill>
                  <a:srgbClr val="993300"/>
                </a:solidFill>
              </a:rPr>
              <a:t>"concept.element</a:t>
            </a:r>
            <a:r>
              <a:rPr lang="en-US" sz="1600" smtClean="0">
                <a:solidFill>
                  <a:srgbClr val="993300"/>
                </a:solidFill>
              </a:rPr>
              <a:t>"</a:t>
            </a:r>
            <a:r>
              <a:rPr lang="en-US" sz="1600" smtClean="0">
                <a:solidFill>
                  <a:srgbClr val="000096"/>
                </a:solidFill>
              </a:rPr>
              <a:t>/&gt;&lt;/</a:t>
            </a:r>
            <a:r>
              <a:rPr lang="en-US" sz="1600">
                <a:solidFill>
                  <a:srgbClr val="000096"/>
                </a:solidFill>
              </a:rPr>
              <a:t>define</a:t>
            </a:r>
            <a:r>
              <a:rPr lang="en-US" sz="1600" smtClean="0">
                <a:solidFill>
                  <a:srgbClr val="000096"/>
                </a:solidFill>
              </a:rPr>
              <a:t>&gt;&lt;/</a:t>
            </a:r>
            <a:r>
              <a:rPr lang="en-US" sz="1600">
                <a:solidFill>
                  <a:srgbClr val="000096"/>
                </a:solidFill>
              </a:rPr>
              <a:t>include&gt;</a:t>
            </a:r>
            <a:endParaRPr lang="en-US">
              <a:solidFill>
                <a:srgbClr val="0070C0"/>
              </a:solidFill>
            </a:endParaRPr>
          </a:p>
          <a:p>
            <a:pPr>
              <a:buFont typeface="+mj-lt"/>
              <a:buAutoNum type="arabicPeriod"/>
            </a:pPr>
            <a:r>
              <a:rPr lang="en-US" smtClean="0"/>
              <a:t>Add a div for constraint </a:t>
            </a:r>
            <a:r>
              <a:rPr lang="en-US"/>
              <a:t>modules with an include for the </a:t>
            </a:r>
            <a:r>
              <a:rPr lang="en-US" smtClean="0"/>
              <a:t>Napsor concept Mod constraint:</a:t>
            </a:r>
          </a:p>
          <a:p>
            <a:pPr marL="457200" lvl="1" indent="0">
              <a:buNone/>
            </a:pPr>
            <a:r>
              <a:rPr lang="en-US" smtClean="0">
                <a:solidFill>
                  <a:srgbClr val="000096"/>
                </a:solidFill>
              </a:rPr>
              <a:t>&lt;</a:t>
            </a:r>
            <a:r>
              <a:rPr lang="en-US">
                <a:solidFill>
                  <a:srgbClr val="000096"/>
                </a:solidFill>
              </a:rPr>
              <a:t>div&gt;&lt;a:documentation&gt;</a:t>
            </a:r>
            <a:r>
              <a:rPr lang="en-US">
                <a:solidFill>
                  <a:srgbClr val="000000"/>
                </a:solidFill>
              </a:rPr>
              <a:t>CONSTRAINT MODULES</a:t>
            </a:r>
            <a:r>
              <a:rPr lang="en-US">
                <a:solidFill>
                  <a:srgbClr val="000096"/>
                </a:solidFill>
              </a:rPr>
              <a:t>&lt;/a:documentation</a:t>
            </a:r>
            <a:r>
              <a:rPr lang="en-US" smtClean="0">
                <a:solidFill>
                  <a:srgbClr val="000096"/>
                </a:solidFill>
              </a:rPr>
              <a:t>&gt;</a:t>
            </a:r>
          </a:p>
          <a:p>
            <a:pPr marL="457200" lvl="1" indent="0">
              <a:spcBef>
                <a:spcPts val="0"/>
              </a:spcBef>
              <a:buNone/>
            </a:pPr>
            <a:r>
              <a:rPr lang="en-US">
                <a:solidFill>
                  <a:srgbClr val="000096"/>
                </a:solidFill>
              </a:rPr>
              <a:t>	</a:t>
            </a:r>
            <a:r>
              <a:rPr lang="en-US" smtClean="0">
                <a:solidFill>
                  <a:srgbClr val="000096"/>
                </a:solidFill>
              </a:rPr>
              <a:t>&lt;</a:t>
            </a:r>
            <a:r>
              <a:rPr lang="en-US">
                <a:solidFill>
                  <a:srgbClr val="000096"/>
                </a:solidFill>
              </a:rPr>
              <a:t>include</a:t>
            </a:r>
            <a:r>
              <a:rPr lang="en-US">
                <a:solidFill>
                  <a:srgbClr val="F5844C"/>
                </a:solidFill>
              </a:rPr>
              <a:t> href</a:t>
            </a:r>
            <a:r>
              <a:rPr lang="en-US">
                <a:solidFill>
                  <a:srgbClr val="FF8040"/>
                </a:solidFill>
              </a:rPr>
              <a:t>=</a:t>
            </a:r>
            <a:r>
              <a:rPr lang="en-US">
                <a:solidFill>
                  <a:srgbClr val="993300"/>
                </a:solidFill>
              </a:rPr>
              <a:t>"urn:napsor:dita:rng:napsor-conceptConstraintMod.rng</a:t>
            </a:r>
            <a:r>
              <a:rPr lang="en-US" smtClean="0">
                <a:solidFill>
                  <a:srgbClr val="993300"/>
                </a:solidFill>
              </a:rPr>
              <a:t>"</a:t>
            </a:r>
            <a:r>
              <a:rPr lang="en-US" smtClean="0">
                <a:solidFill>
                  <a:srgbClr val="000096"/>
                </a:solidFill>
              </a:rPr>
              <a:t>/&gt;</a:t>
            </a:r>
          </a:p>
          <a:p>
            <a:pPr marL="457200" lvl="1" indent="0">
              <a:spcBef>
                <a:spcPts val="0"/>
              </a:spcBef>
              <a:buNone/>
            </a:pPr>
            <a:r>
              <a:rPr lang="en-US" noProof="0" smtClean="0">
                <a:solidFill>
                  <a:srgbClr val="000096"/>
                </a:solidFill>
              </a:rPr>
              <a:t>&lt;/div&gt;</a:t>
            </a:r>
            <a:endParaRPr lang="en-US" noProof="0" smtClean="0">
              <a:solidFill>
                <a:srgbClr val="0070C0"/>
              </a:solidFill>
            </a:endParaRPr>
          </a:p>
          <a:p>
            <a:pPr>
              <a:buFont typeface="+mj-lt"/>
              <a:buAutoNum type="arabicPeriod"/>
            </a:pPr>
            <a:r>
              <a:rPr lang="en-US" noProof="0" smtClean="0"/>
              <a:t>Add the module's short name to the domain contribution:</a:t>
            </a:r>
          </a:p>
          <a:p>
            <a:pPr marL="457200" lvl="1" indent="0">
              <a:buNone/>
            </a:pPr>
            <a:r>
              <a:rPr lang="en-US" smtClean="0">
                <a:solidFill>
                  <a:srgbClr val="000096"/>
                </a:solidFill>
              </a:rPr>
              <a:t>&lt;</a:t>
            </a:r>
            <a:r>
              <a:rPr lang="en-US">
                <a:solidFill>
                  <a:srgbClr val="000096"/>
                </a:solidFill>
              </a:rPr>
              <a:t>attribute</a:t>
            </a:r>
            <a:r>
              <a:rPr lang="en-US">
                <a:solidFill>
                  <a:srgbClr val="F5844C"/>
                </a:solidFill>
              </a:rPr>
              <a:t> name</a:t>
            </a:r>
            <a:r>
              <a:rPr lang="en-US">
                <a:solidFill>
                  <a:srgbClr val="FF8040"/>
                </a:solidFill>
              </a:rPr>
              <a:t>=</a:t>
            </a:r>
            <a:r>
              <a:rPr lang="en-US">
                <a:solidFill>
                  <a:srgbClr val="993300"/>
                </a:solidFill>
              </a:rPr>
              <a:t>"domains</a:t>
            </a:r>
            <a:r>
              <a:rPr lang="en-US" smtClean="0">
                <a:solidFill>
                  <a:srgbClr val="993300"/>
                </a:solidFill>
              </a:rPr>
              <a:t>" </a:t>
            </a:r>
            <a:br>
              <a:rPr lang="en-US" smtClean="0">
                <a:solidFill>
                  <a:srgbClr val="993300"/>
                </a:solidFill>
              </a:rPr>
            </a:br>
            <a:r>
              <a:rPr lang="en-US" smtClean="0">
                <a:solidFill>
                  <a:srgbClr val="F5844C"/>
                </a:solidFill>
              </a:rPr>
              <a:t>a:defaultValue</a:t>
            </a:r>
            <a:r>
              <a:rPr lang="en-US">
                <a:solidFill>
                  <a:srgbClr val="FF8040"/>
                </a:solidFill>
              </a:rPr>
              <a:t>=</a:t>
            </a:r>
            <a:r>
              <a:rPr lang="en-US">
                <a:solidFill>
                  <a:srgbClr val="993300"/>
                </a:solidFill>
              </a:rPr>
              <a:t>"(topic abbrev-d) …  </a:t>
            </a:r>
            <a:r>
              <a:rPr lang="en-US" smtClean="0">
                <a:solidFill>
                  <a:srgbClr val="993300"/>
                </a:solidFill>
              </a:rPr>
              <a:t>(</a:t>
            </a:r>
            <a:r>
              <a:rPr lang="en-US">
                <a:solidFill>
                  <a:srgbClr val="993300"/>
                </a:solidFill>
              </a:rPr>
              <a:t>topic concept napsor-concept-c)"</a:t>
            </a:r>
          </a:p>
          <a:p>
            <a:pPr>
              <a:buFont typeface="+mj-lt"/>
              <a:buAutoNum type="arabicPeriod"/>
            </a:pPr>
            <a:r>
              <a:rPr lang="en-US"/>
              <a:t>Open </a:t>
            </a:r>
            <a:r>
              <a:rPr lang="en-US" i="1"/>
              <a:t>concept.dita</a:t>
            </a:r>
            <a:r>
              <a:rPr lang="en-US"/>
              <a:t> and validate the topic. </a:t>
            </a:r>
            <a:endParaRPr lang="en-US" smtClean="0"/>
          </a:p>
          <a:p>
            <a:pPr>
              <a:buFont typeface="+mj-lt"/>
              <a:buAutoNum type="arabicPeriod"/>
            </a:pPr>
            <a:r>
              <a:rPr lang="en-US" smtClean="0"/>
              <a:t>Convert the invalid </a:t>
            </a:r>
            <a:r>
              <a:rPr lang="en-US">
                <a:solidFill>
                  <a:srgbClr val="000096"/>
                </a:solidFill>
              </a:rPr>
              <a:t>&lt;section&gt; </a:t>
            </a:r>
            <a:r>
              <a:rPr lang="en-US" smtClean="0"/>
              <a:t>to something valid.</a:t>
            </a:r>
          </a:p>
        </p:txBody>
      </p:sp>
    </p:spTree>
    <p:extLst>
      <p:ext uri="{BB962C8B-B14F-4D97-AF65-F5344CB8AC3E}">
        <p14:creationId xmlns:p14="http://schemas.microsoft.com/office/powerpoint/2010/main" val="336606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noProof="0" smtClean="0"/>
              <a:t>Why Customize DITA?</a:t>
            </a:r>
            <a:endParaRPr lang="en-US" noProof="0"/>
          </a:p>
        </p:txBody>
      </p:sp>
      <p:sp>
        <p:nvSpPr>
          <p:cNvPr id="8" name="Inhaltsplatzhalter 7"/>
          <p:cNvSpPr>
            <a:spLocks noGrp="1"/>
          </p:cNvSpPr>
          <p:nvPr>
            <p:ph idx="1"/>
          </p:nvPr>
        </p:nvSpPr>
        <p:spPr/>
        <p:txBody>
          <a:bodyPr/>
          <a:lstStyle/>
          <a:p>
            <a:r>
              <a:rPr lang="en-US" noProof="0" smtClean="0"/>
              <a:t>Huge number of elements/attributes, unnecessary complexity, authors confused, leads to inconsistencies</a:t>
            </a:r>
          </a:p>
          <a:p>
            <a:r>
              <a:rPr lang="en-US" smtClean="0"/>
              <a:t>Customization is part of information architecture process</a:t>
            </a:r>
          </a:p>
          <a:p>
            <a:r>
              <a:rPr lang="en-US" smtClean="0"/>
              <a:t>Default content of the </a:t>
            </a:r>
            <a:r>
              <a:rPr lang="en-US" smtClean="0">
                <a:solidFill>
                  <a:schemeClr val="tx2"/>
                </a:solidFill>
              </a:rPr>
              <a:t>&lt;p&gt;</a:t>
            </a:r>
            <a:r>
              <a:rPr lang="en-US" smtClean="0"/>
              <a:t> element:</a:t>
            </a:r>
          </a:p>
          <a:p>
            <a:endParaRPr lang="en-US" noProof="0" smtClean="0"/>
          </a:p>
        </p:txBody>
      </p:sp>
      <p:pic>
        <p:nvPicPr>
          <p:cNvPr id="1026" name="Picture 2" descr="P:\BAD\Marketing\09_Vorträge\DITA\RNG-customization-tekom2015\oXygen-elements-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028950"/>
            <a:ext cx="8255000" cy="256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73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bgerundetes Rechteck 7"/>
          <p:cNvSpPr/>
          <p:nvPr/>
        </p:nvSpPr>
        <p:spPr>
          <a:xfrm>
            <a:off x="359532" y="2888940"/>
            <a:ext cx="3096344" cy="3132348"/>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smtClean="0">
              <a:solidFill>
                <a:schemeClr val="bg1">
                  <a:lumMod val="85000"/>
                </a:schemeClr>
              </a:solidFill>
            </a:endParaRPr>
          </a:p>
          <a:p>
            <a:pPr algn="ctr"/>
            <a:r>
              <a:rPr lang="en-US" b="1" smtClean="0">
                <a:solidFill>
                  <a:schemeClr val="bg1">
                    <a:lumMod val="85000"/>
                  </a:schemeClr>
                </a:solidFill>
              </a:rPr>
              <a:t>napsor-concept.rng</a:t>
            </a:r>
          </a:p>
        </p:txBody>
      </p:sp>
      <p:sp>
        <p:nvSpPr>
          <p:cNvPr id="2" name="Titel 1"/>
          <p:cNvSpPr>
            <a:spLocks noGrp="1"/>
          </p:cNvSpPr>
          <p:nvPr>
            <p:ph type="title"/>
          </p:nvPr>
        </p:nvSpPr>
        <p:spPr/>
        <p:txBody>
          <a:bodyPr/>
          <a:lstStyle/>
          <a:p>
            <a:r>
              <a:rPr lang="en-US" noProof="0" smtClean="0"/>
              <a:t>Constraining a Domain</a:t>
            </a:r>
            <a:endParaRPr lang="en-US" noProof="0"/>
          </a:p>
        </p:txBody>
      </p:sp>
      <p:sp>
        <p:nvSpPr>
          <p:cNvPr id="3" name="Inhaltsplatzhalter 2"/>
          <p:cNvSpPr>
            <a:spLocks noGrp="1"/>
          </p:cNvSpPr>
          <p:nvPr>
            <p:ph idx="1"/>
          </p:nvPr>
        </p:nvSpPr>
        <p:spPr/>
        <p:txBody>
          <a:bodyPr/>
          <a:lstStyle/>
          <a:p>
            <a:r>
              <a:rPr lang="en-US" noProof="0" smtClean="0"/>
              <a:t>Create separate files for constraint modules.</a:t>
            </a:r>
          </a:p>
          <a:p>
            <a:r>
              <a:rPr lang="en-US" smtClean="0"/>
              <a:t>Insert constraint modules in include chain.</a:t>
            </a:r>
          </a:p>
          <a:p>
            <a:r>
              <a:rPr lang="en-US" smtClean="0"/>
              <a:t>Add values to domain contribution of document or map type.</a:t>
            </a:r>
            <a:endParaRPr lang="en-US" noProof="0" smtClean="0"/>
          </a:p>
          <a:p>
            <a:endParaRPr lang="en-US" noProof="0"/>
          </a:p>
        </p:txBody>
      </p:sp>
      <p:grpSp>
        <p:nvGrpSpPr>
          <p:cNvPr id="9" name="Gruppieren 8"/>
          <p:cNvGrpSpPr/>
          <p:nvPr/>
        </p:nvGrpSpPr>
        <p:grpSpPr>
          <a:xfrm>
            <a:off x="6876256" y="4617132"/>
            <a:ext cx="1872208" cy="1188132"/>
            <a:chOff x="6876256" y="4617132"/>
            <a:chExt cx="1872208" cy="1188132"/>
          </a:xfrm>
        </p:grpSpPr>
        <p:sp>
          <p:nvSpPr>
            <p:cNvPr id="6" name="Rechteck 5"/>
            <p:cNvSpPr/>
            <p:nvPr/>
          </p:nvSpPr>
          <p:spPr>
            <a:xfrm>
              <a:off x="6876256" y="4617132"/>
              <a:ext cx="1872208" cy="1188132"/>
            </a:xfrm>
            <a:prstGeom prst="rect">
              <a:avLst/>
            </a:prstGeom>
            <a:solidFill>
              <a:schemeClr val="accent1">
                <a:lumMod val="60000"/>
                <a:lumOff val="40000"/>
              </a:schemeClr>
            </a:solidFill>
            <a:ln>
              <a:no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85000"/>
                    <a:lumOff val="15000"/>
                  </a:schemeClr>
                </a:solidFill>
              </a:endParaRPr>
            </a:p>
          </p:txBody>
        </p:sp>
        <p:sp>
          <p:nvSpPr>
            <p:cNvPr id="7" name="Eine Ecke des Rechtecks schneiden 6"/>
            <p:cNvSpPr/>
            <p:nvPr/>
          </p:nvSpPr>
          <p:spPr>
            <a:xfrm>
              <a:off x="6985559" y="4786865"/>
              <a:ext cx="1653604" cy="848666"/>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err="1" smtClean="0">
                  <a:solidFill>
                    <a:schemeClr val="tx1">
                      <a:lumMod val="85000"/>
                      <a:lumOff val="15000"/>
                    </a:schemeClr>
                  </a:solidFill>
                </a:rPr>
                <a:t>highlightDomain.rng</a:t>
              </a:r>
              <a:endParaRPr lang="en-US" sz="1100" smtClean="0">
                <a:solidFill>
                  <a:schemeClr val="tx1">
                    <a:lumMod val="85000"/>
                    <a:lumOff val="15000"/>
                  </a:schemeClr>
                </a:solidFill>
              </a:endParaRPr>
            </a:p>
          </p:txBody>
        </p:sp>
      </p:grpSp>
      <p:grpSp>
        <p:nvGrpSpPr>
          <p:cNvPr id="4" name="Gruppieren 3"/>
          <p:cNvGrpSpPr/>
          <p:nvPr/>
        </p:nvGrpSpPr>
        <p:grpSpPr>
          <a:xfrm>
            <a:off x="3995936" y="4617132"/>
            <a:ext cx="2268252" cy="1188132"/>
            <a:chOff x="3995936" y="4617132"/>
            <a:chExt cx="2268252" cy="1188132"/>
          </a:xfrm>
        </p:grpSpPr>
        <p:sp>
          <p:nvSpPr>
            <p:cNvPr id="10" name="Rechteck 9"/>
            <p:cNvSpPr/>
            <p:nvPr/>
          </p:nvSpPr>
          <p:spPr>
            <a:xfrm>
              <a:off x="3995936" y="4617132"/>
              <a:ext cx="2268252" cy="1188132"/>
            </a:xfrm>
            <a:prstGeom prst="rect">
              <a:avLst/>
            </a:prstGeom>
            <a:solidFill>
              <a:schemeClr val="accent1">
                <a:lumMod val="60000"/>
                <a:lumOff val="40000"/>
              </a:schemeClr>
            </a:solidFill>
            <a:ln>
              <a:no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85000"/>
                    <a:lumOff val="15000"/>
                  </a:schemeClr>
                </a:solidFill>
              </a:endParaRPr>
            </a:p>
          </p:txBody>
        </p:sp>
        <p:sp>
          <p:nvSpPr>
            <p:cNvPr id="11" name="Eine Ecke des Rechtecks schneiden 10"/>
            <p:cNvSpPr/>
            <p:nvPr/>
          </p:nvSpPr>
          <p:spPr>
            <a:xfrm>
              <a:off x="4128361" y="4786865"/>
              <a:ext cx="2003404" cy="848666"/>
            </a:xfrm>
            <a:prstGeom prst="snip1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napsor-highlightDomainConstraint.rng</a:t>
              </a:r>
            </a:p>
          </p:txBody>
        </p:sp>
      </p:grpSp>
      <p:grpSp>
        <p:nvGrpSpPr>
          <p:cNvPr id="5" name="Gruppieren 4"/>
          <p:cNvGrpSpPr/>
          <p:nvPr/>
        </p:nvGrpSpPr>
        <p:grpSpPr>
          <a:xfrm>
            <a:off x="3995936" y="3320988"/>
            <a:ext cx="1872208" cy="900100"/>
            <a:chOff x="3995936" y="3320988"/>
            <a:chExt cx="1872208" cy="900100"/>
          </a:xfrm>
        </p:grpSpPr>
        <p:sp>
          <p:nvSpPr>
            <p:cNvPr id="13" name="Rechteck 12"/>
            <p:cNvSpPr/>
            <p:nvPr/>
          </p:nvSpPr>
          <p:spPr>
            <a:xfrm>
              <a:off x="3995936" y="3320988"/>
              <a:ext cx="1872208" cy="900100"/>
            </a:xfrm>
            <a:prstGeom prst="rect">
              <a:avLst/>
            </a:prstGeom>
            <a:solidFill>
              <a:schemeClr val="accent1">
                <a:lumMod val="40000"/>
                <a:lumOff val="60000"/>
              </a:schemeClr>
            </a:solidFill>
            <a:ln>
              <a:no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65000"/>
                    <a:lumOff val="35000"/>
                  </a:schemeClr>
                </a:solidFill>
              </a:endParaRPr>
            </a:p>
          </p:txBody>
        </p:sp>
        <p:sp>
          <p:nvSpPr>
            <p:cNvPr id="14" name="Eine Ecke des Rechtecks schneiden 13"/>
            <p:cNvSpPr/>
            <p:nvPr/>
          </p:nvSpPr>
          <p:spPr>
            <a:xfrm>
              <a:off x="4105239" y="3449574"/>
              <a:ext cx="1653604" cy="642929"/>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err="1" smtClean="0">
                  <a:solidFill>
                    <a:schemeClr val="bg1">
                      <a:lumMod val="50000"/>
                    </a:schemeClr>
                  </a:solidFill>
                </a:rPr>
                <a:t>highlightDomain.rng</a:t>
              </a:r>
              <a:endParaRPr lang="en-US" sz="1100" smtClean="0">
                <a:solidFill>
                  <a:schemeClr val="bg1">
                    <a:lumMod val="50000"/>
                  </a:schemeClr>
                </a:solidFill>
              </a:endParaRPr>
            </a:p>
          </p:txBody>
        </p:sp>
      </p:grpSp>
      <p:grpSp>
        <p:nvGrpSpPr>
          <p:cNvPr id="15" name="Gruppieren 14"/>
          <p:cNvGrpSpPr/>
          <p:nvPr/>
        </p:nvGrpSpPr>
        <p:grpSpPr>
          <a:xfrm>
            <a:off x="4243380" y="3212976"/>
            <a:ext cx="1264724" cy="1110980"/>
            <a:chOff x="1259632" y="2366882"/>
            <a:chExt cx="914400" cy="914400"/>
          </a:xfrm>
        </p:grpSpPr>
        <p:cxnSp>
          <p:nvCxnSpPr>
            <p:cNvPr id="16" name="Gerade Verbindung 15"/>
            <p:cNvCxnSpPr/>
            <p:nvPr/>
          </p:nvCxnSpPr>
          <p:spPr>
            <a:xfrm>
              <a:off x="1259632" y="2366882"/>
              <a:ext cx="914400" cy="914400"/>
            </a:xfrm>
            <a:prstGeom prst="line">
              <a:avLst/>
            </a:prstGeom>
            <a:ln w="12700">
              <a:solidFill>
                <a:schemeClr val="tx1"/>
              </a:solidFill>
              <a:tailEnd type="none"/>
            </a:ln>
          </p:spPr>
          <p:style>
            <a:lnRef idx="1">
              <a:schemeClr val="accent2"/>
            </a:lnRef>
            <a:fillRef idx="0">
              <a:schemeClr val="accent2"/>
            </a:fillRef>
            <a:effectRef idx="0">
              <a:schemeClr val="accent2"/>
            </a:effectRef>
            <a:fontRef idx="minor">
              <a:schemeClr val="tx1"/>
            </a:fontRef>
          </p:style>
        </p:cxnSp>
        <p:cxnSp>
          <p:nvCxnSpPr>
            <p:cNvPr id="17" name="Gerade Verbindung 16"/>
            <p:cNvCxnSpPr/>
            <p:nvPr/>
          </p:nvCxnSpPr>
          <p:spPr>
            <a:xfrm rot="5400000">
              <a:off x="1259632" y="2366882"/>
              <a:ext cx="914400" cy="914400"/>
            </a:xfrm>
            <a:prstGeom prst="line">
              <a:avLst/>
            </a:prstGeom>
            <a:ln w="12700">
              <a:solidFill>
                <a:schemeClr val="tx1"/>
              </a:solidFill>
              <a:tailEnd type="none"/>
            </a:ln>
          </p:spPr>
          <p:style>
            <a:lnRef idx="1">
              <a:schemeClr val="accent2"/>
            </a:lnRef>
            <a:fillRef idx="0">
              <a:schemeClr val="accent2"/>
            </a:fillRef>
            <a:effectRef idx="0">
              <a:schemeClr val="accent2"/>
            </a:effectRef>
            <a:fontRef idx="minor">
              <a:schemeClr val="tx1"/>
            </a:fontRef>
          </p:style>
        </p:cxnSp>
      </p:grpSp>
      <p:cxnSp>
        <p:nvCxnSpPr>
          <p:cNvPr id="18" name="Gerade Verbindung mit Pfeil 17"/>
          <p:cNvCxnSpPr>
            <a:stCxn id="10" idx="1"/>
          </p:cNvCxnSpPr>
          <p:nvPr/>
        </p:nvCxnSpPr>
        <p:spPr>
          <a:xfrm flipH="1">
            <a:off x="3455876" y="5211198"/>
            <a:ext cx="540060" cy="0"/>
          </a:xfrm>
          <a:prstGeom prst="straightConnector1">
            <a:avLst/>
          </a:prstGeom>
          <a:ln w="12700">
            <a:solidFill>
              <a:schemeClr val="accent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21" name="Gerade Verbindung mit Pfeil 20"/>
          <p:cNvCxnSpPr>
            <a:stCxn id="6" idx="1"/>
            <a:endCxn id="10" idx="3"/>
          </p:cNvCxnSpPr>
          <p:nvPr/>
        </p:nvCxnSpPr>
        <p:spPr>
          <a:xfrm flipH="1">
            <a:off x="6264188" y="5211198"/>
            <a:ext cx="612068" cy="0"/>
          </a:xfrm>
          <a:prstGeom prst="straightConnector1">
            <a:avLst/>
          </a:prstGeom>
          <a:ln w="12700">
            <a:solidFill>
              <a:schemeClr val="accent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24" name="Gerade Verbindung mit Pfeil 23"/>
          <p:cNvCxnSpPr>
            <a:stCxn id="13" idx="1"/>
          </p:cNvCxnSpPr>
          <p:nvPr/>
        </p:nvCxnSpPr>
        <p:spPr>
          <a:xfrm flipH="1">
            <a:off x="3455876" y="3771038"/>
            <a:ext cx="540060" cy="4198"/>
          </a:xfrm>
          <a:prstGeom prst="straightConnector1">
            <a:avLst/>
          </a:prstGeom>
          <a:ln w="12700">
            <a:solidFill>
              <a:schemeClr val="accent1">
                <a:lumMod val="60000"/>
                <a:lumOff val="40000"/>
              </a:schemeClr>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877759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noProof="0" smtClean="0"/>
              <a:t>Constrain the Highlight Domain (1)</a:t>
            </a:r>
            <a:endParaRPr lang="en-US" noProof="0"/>
          </a:p>
        </p:txBody>
      </p:sp>
      <p:sp>
        <p:nvSpPr>
          <p:cNvPr id="4" name="Inhaltsplatzhalter 3"/>
          <p:cNvSpPr>
            <a:spLocks noGrp="1"/>
          </p:cNvSpPr>
          <p:nvPr>
            <p:ph idx="1"/>
          </p:nvPr>
        </p:nvSpPr>
        <p:spPr/>
        <p:txBody>
          <a:bodyPr/>
          <a:lstStyle/>
          <a:p>
            <a:pPr>
              <a:buFont typeface="+mj-lt"/>
              <a:buAutoNum type="arabicPeriod"/>
            </a:pPr>
            <a:r>
              <a:rPr lang="en-US"/>
              <a:t>Copy </a:t>
            </a:r>
            <a:r>
              <a:rPr lang="en-US" i="1"/>
              <a:t>highlightDomain.rng</a:t>
            </a:r>
            <a:r>
              <a:rPr lang="en-US"/>
              <a:t> </a:t>
            </a:r>
            <a:r>
              <a:rPr lang="en-US" smtClean="0"/>
              <a:t>to </a:t>
            </a:r>
            <a:r>
              <a:rPr lang="en-US"/>
              <a:t>the new plug-in folder and rename as </a:t>
            </a:r>
            <a:r>
              <a:rPr lang="en-US" i="1" smtClean="0"/>
              <a:t>napsor-highlightDomainConstraint.rng.</a:t>
            </a:r>
            <a:endParaRPr lang="en-US" i="1"/>
          </a:p>
          <a:p>
            <a:pPr>
              <a:buFont typeface="+mj-lt"/>
              <a:buAutoNum type="arabicPeriod"/>
            </a:pPr>
            <a:r>
              <a:rPr lang="en-US" smtClean="0"/>
              <a:t>Open </a:t>
            </a:r>
            <a:r>
              <a:rPr lang="en-US" i="1" smtClean="0"/>
              <a:t>napsor-highlightDomainConstraint.rng.</a:t>
            </a:r>
            <a:endParaRPr lang="en-US"/>
          </a:p>
          <a:p>
            <a:pPr>
              <a:buFont typeface="+mj-lt"/>
              <a:buAutoNum type="arabicPeriod"/>
            </a:pPr>
            <a:r>
              <a:rPr lang="en-US"/>
              <a:t>Set </a:t>
            </a:r>
            <a:r>
              <a:rPr lang="en-US">
                <a:solidFill>
                  <a:srgbClr val="000096"/>
                </a:solidFill>
              </a:rPr>
              <a:t>&lt;moduleShortName&gt; </a:t>
            </a:r>
            <a:r>
              <a:rPr lang="en-US"/>
              <a:t>to </a:t>
            </a:r>
            <a:r>
              <a:rPr lang="en-US" smtClean="0">
                <a:solidFill>
                  <a:schemeClr val="tx1"/>
                </a:solidFill>
              </a:rPr>
              <a:t>napsor-highlightDomain-c</a:t>
            </a:r>
            <a:r>
              <a:rPr lang="en-US" smtClean="0"/>
              <a:t> </a:t>
            </a:r>
            <a:r>
              <a:rPr lang="en-US"/>
              <a:t>and update metadata in header. </a:t>
            </a:r>
          </a:p>
          <a:p>
            <a:pPr>
              <a:buFont typeface="+mj-lt"/>
              <a:buAutoNum type="arabicPeriod"/>
            </a:pPr>
            <a:r>
              <a:rPr lang="en-US"/>
              <a:t>Set </a:t>
            </a:r>
            <a:r>
              <a:rPr lang="en-US" smtClean="0">
                <a:solidFill>
                  <a:srgbClr val="000096"/>
                </a:solidFill>
              </a:rPr>
              <a:t>&lt;rngMod&gt;</a:t>
            </a:r>
            <a:r>
              <a:rPr lang="en-US" smtClean="0"/>
              <a:t> </a:t>
            </a:r>
            <a:r>
              <a:rPr lang="en-US"/>
              <a:t>to </a:t>
            </a:r>
            <a:r>
              <a:rPr lang="en-US" smtClean="0">
                <a:solidFill>
                  <a:schemeClr val="tx1"/>
                </a:solidFill>
              </a:rPr>
              <a:t>urn:napsor:dita:rng:napsor-highlightDomainConstraint.rng</a:t>
            </a:r>
            <a:r>
              <a:rPr lang="en-US" smtClean="0"/>
              <a:t>.</a:t>
            </a:r>
          </a:p>
          <a:p>
            <a:pPr>
              <a:buFont typeface="+mj-lt"/>
              <a:buAutoNum type="arabicPeriod"/>
            </a:pPr>
            <a:r>
              <a:rPr lang="en-US" smtClean="0"/>
              <a:t>Set </a:t>
            </a:r>
            <a:r>
              <a:rPr lang="en-US" smtClean="0">
                <a:solidFill>
                  <a:srgbClr val="000096"/>
                </a:solidFill>
              </a:rPr>
              <a:t>&lt;domainsContribution&gt;</a:t>
            </a:r>
            <a:r>
              <a:rPr lang="en-US" smtClean="0"/>
              <a:t> to </a:t>
            </a:r>
            <a:r>
              <a:rPr lang="en-US">
                <a:solidFill>
                  <a:srgbClr val="993300"/>
                </a:solidFill>
              </a:rPr>
              <a:t>(topic hi-d </a:t>
            </a:r>
            <a:r>
              <a:rPr lang="en-US" smtClean="0">
                <a:solidFill>
                  <a:srgbClr val="993300"/>
                </a:solidFill>
              </a:rPr>
              <a:t>napsor-highlightDomain-c)</a:t>
            </a:r>
            <a:r>
              <a:rPr lang="en-US" smtClean="0"/>
              <a:t>.</a:t>
            </a:r>
            <a:endParaRPr lang="en-US">
              <a:solidFill>
                <a:srgbClr val="993300"/>
              </a:solidFill>
            </a:endParaRPr>
          </a:p>
          <a:p>
            <a:pPr>
              <a:buFont typeface="+mj-lt"/>
              <a:buAutoNum type="arabicPeriod"/>
            </a:pPr>
            <a:r>
              <a:rPr lang="en-US" smtClean="0"/>
              <a:t>Remove all defines from the file.</a:t>
            </a:r>
            <a:endParaRPr lang="en-US" noProof="0" smtClean="0"/>
          </a:p>
          <a:p>
            <a:endParaRPr lang="en-US" noProof="0" smtClean="0"/>
          </a:p>
        </p:txBody>
      </p:sp>
    </p:spTree>
    <p:extLst>
      <p:ext uri="{BB962C8B-B14F-4D97-AF65-F5344CB8AC3E}">
        <p14:creationId xmlns:p14="http://schemas.microsoft.com/office/powerpoint/2010/main" val="26114328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noProof="0" smtClean="0"/>
              <a:t>Constrain the Highlight Domain (2)</a:t>
            </a:r>
            <a:endParaRPr lang="en-US" noProof="0"/>
          </a:p>
        </p:txBody>
      </p:sp>
      <p:sp>
        <p:nvSpPr>
          <p:cNvPr id="4" name="Inhaltsplatzhalter 3"/>
          <p:cNvSpPr>
            <a:spLocks noGrp="1"/>
          </p:cNvSpPr>
          <p:nvPr>
            <p:ph idx="1"/>
          </p:nvPr>
        </p:nvSpPr>
        <p:spPr/>
        <p:txBody>
          <a:bodyPr/>
          <a:lstStyle/>
          <a:p>
            <a:pPr>
              <a:buFont typeface="+mj-lt"/>
              <a:buAutoNum type="arabicPeriod"/>
            </a:pPr>
            <a:r>
              <a:rPr lang="en-US" smtClean="0"/>
              <a:t>Add a div for the constraints with an include of the original highlight domain: </a:t>
            </a:r>
          </a:p>
          <a:p>
            <a:pPr marL="400950" lvl="1" indent="0">
              <a:buNone/>
            </a:pPr>
            <a:r>
              <a:rPr lang="en-US" smtClean="0">
                <a:solidFill>
                  <a:srgbClr val="000096"/>
                </a:solidFill>
              </a:rPr>
              <a:t>&lt;</a:t>
            </a:r>
            <a:r>
              <a:rPr lang="en-US">
                <a:solidFill>
                  <a:srgbClr val="000096"/>
                </a:solidFill>
              </a:rPr>
              <a:t>div&gt;&lt;a:documentation&gt;</a:t>
            </a:r>
            <a:r>
              <a:rPr lang="en-US">
                <a:solidFill>
                  <a:srgbClr val="000000"/>
                </a:solidFill>
              </a:rPr>
              <a:t>CONSTRAINT MODULES</a:t>
            </a:r>
            <a:r>
              <a:rPr lang="en-US">
                <a:solidFill>
                  <a:srgbClr val="000096"/>
                </a:solidFill>
              </a:rPr>
              <a:t>&lt;/a:documentation</a:t>
            </a:r>
            <a:r>
              <a:rPr lang="en-US" smtClean="0">
                <a:solidFill>
                  <a:srgbClr val="000096"/>
                </a:solidFill>
              </a:rPr>
              <a:t>&gt;</a:t>
            </a:r>
            <a:br>
              <a:rPr lang="en-US" smtClean="0">
                <a:solidFill>
                  <a:srgbClr val="000096"/>
                </a:solidFill>
              </a:rPr>
            </a:br>
            <a:r>
              <a:rPr lang="en-US" smtClean="0">
                <a:solidFill>
                  <a:srgbClr val="000096"/>
                </a:solidFill>
              </a:rPr>
              <a:t>&lt;</a:t>
            </a:r>
            <a:r>
              <a:rPr lang="en-US">
                <a:solidFill>
                  <a:srgbClr val="000096"/>
                </a:solidFill>
              </a:rPr>
              <a:t>include</a:t>
            </a:r>
            <a:r>
              <a:rPr lang="en-US">
                <a:solidFill>
                  <a:srgbClr val="F5844C"/>
                </a:solidFill>
              </a:rPr>
              <a:t> href</a:t>
            </a:r>
            <a:r>
              <a:rPr lang="en-US">
                <a:solidFill>
                  <a:srgbClr val="FF8040"/>
                </a:solidFill>
              </a:rPr>
              <a:t>=</a:t>
            </a:r>
            <a:r>
              <a:rPr lang="en-US">
                <a:solidFill>
                  <a:srgbClr val="993300"/>
                </a:solidFill>
              </a:rPr>
              <a:t>"urn:napsor:dita:rng:napsor-highlightDomainConstraint.rng</a:t>
            </a:r>
            <a:r>
              <a:rPr lang="en-US" smtClean="0">
                <a:solidFill>
                  <a:srgbClr val="993300"/>
                </a:solidFill>
              </a:rPr>
              <a:t>"</a:t>
            </a:r>
            <a:r>
              <a:rPr lang="en-US" smtClean="0">
                <a:solidFill>
                  <a:srgbClr val="000096"/>
                </a:solidFill>
              </a:rPr>
              <a:t>/&gt;</a:t>
            </a:r>
          </a:p>
          <a:p>
            <a:pPr marL="400950" lvl="1" indent="0">
              <a:spcBef>
                <a:spcPts val="0"/>
              </a:spcBef>
              <a:buNone/>
            </a:pPr>
            <a:r>
              <a:rPr lang="en-US" smtClean="0">
                <a:solidFill>
                  <a:srgbClr val="000096"/>
                </a:solidFill>
                <a:cs typeface="Courier New" panose="02070309020205020404" pitchFamily="49" charset="0"/>
              </a:rPr>
              <a:t>&lt;/div&gt;</a:t>
            </a:r>
            <a:endParaRPr lang="en-US" smtClean="0">
              <a:solidFill>
                <a:srgbClr val="0070C0"/>
              </a:solidFill>
              <a:cs typeface="Courier New" panose="02070309020205020404" pitchFamily="49" charset="0"/>
            </a:endParaRPr>
          </a:p>
          <a:p>
            <a:pPr>
              <a:buFont typeface="+mj-lt"/>
              <a:buAutoNum type="arabicPeriod"/>
            </a:pPr>
            <a:r>
              <a:rPr lang="en-US" smtClean="0">
                <a:cs typeface="Courier New" panose="02070309020205020404" pitchFamily="49" charset="0"/>
              </a:rPr>
              <a:t>Add defines for the following elements:</a:t>
            </a:r>
          </a:p>
          <a:p>
            <a:pPr lvl="1"/>
            <a:r>
              <a:rPr lang="en-US">
                <a:solidFill>
                  <a:srgbClr val="000096"/>
                </a:solidFill>
              </a:rPr>
              <a:t>&lt;</a:t>
            </a:r>
            <a:r>
              <a:rPr lang="en-US" smtClean="0">
                <a:solidFill>
                  <a:srgbClr val="000096"/>
                </a:solidFill>
              </a:rPr>
              <a:t>b.element&gt;</a:t>
            </a:r>
            <a:r>
              <a:rPr lang="en-US" smtClean="0">
                <a:cs typeface="Courier New" panose="02070309020205020404" pitchFamily="49" charset="0"/>
              </a:rPr>
              <a:t>, </a:t>
            </a:r>
            <a:r>
              <a:rPr lang="en-US">
                <a:solidFill>
                  <a:srgbClr val="000096"/>
                </a:solidFill>
              </a:rPr>
              <a:t>&lt;i.element&gt;</a:t>
            </a:r>
            <a:r>
              <a:rPr lang="en-US" smtClean="0">
                <a:cs typeface="Courier New" panose="02070309020205020404" pitchFamily="49" charset="0"/>
              </a:rPr>
              <a:t>, </a:t>
            </a:r>
            <a:r>
              <a:rPr lang="en-US">
                <a:solidFill>
                  <a:srgbClr val="000096"/>
                </a:solidFill>
              </a:rPr>
              <a:t>&lt;overline.element&gt;</a:t>
            </a:r>
            <a:r>
              <a:rPr lang="en-US" smtClean="0">
                <a:cs typeface="Courier New" panose="02070309020205020404" pitchFamily="49" charset="0"/>
              </a:rPr>
              <a:t>, </a:t>
            </a:r>
            <a:r>
              <a:rPr lang="en-US">
                <a:solidFill>
                  <a:srgbClr val="000096"/>
                </a:solidFill>
              </a:rPr>
              <a:t>&lt;line-through.element&gt;</a:t>
            </a:r>
            <a:r>
              <a:rPr lang="en-US" smtClean="0">
                <a:cs typeface="Courier New" panose="02070309020205020404" pitchFamily="49" charset="0"/>
              </a:rPr>
              <a:t>, </a:t>
            </a:r>
            <a:r>
              <a:rPr lang="en-US">
                <a:solidFill>
                  <a:srgbClr val="000096"/>
                </a:solidFill>
              </a:rPr>
              <a:t>&lt;tt.element&gt;</a:t>
            </a:r>
            <a:r>
              <a:rPr lang="en-US" smtClean="0">
                <a:cs typeface="Courier New" panose="02070309020205020404" pitchFamily="49" charset="0"/>
              </a:rPr>
              <a:t>,</a:t>
            </a:r>
            <a:r>
              <a:rPr lang="en-US" smtClean="0">
                <a:solidFill>
                  <a:srgbClr val="000096"/>
                </a:solidFill>
              </a:rPr>
              <a:t> &lt;</a:t>
            </a:r>
            <a:r>
              <a:rPr lang="en-US">
                <a:solidFill>
                  <a:srgbClr val="000096"/>
                </a:solidFill>
              </a:rPr>
              <a:t>u.element&gt;</a:t>
            </a:r>
            <a:endParaRPr lang="en-US" smtClean="0">
              <a:cs typeface="Courier New" panose="02070309020205020404" pitchFamily="49" charset="0"/>
            </a:endParaRPr>
          </a:p>
          <a:p>
            <a:pPr>
              <a:buFont typeface="+mj-lt"/>
              <a:buAutoNum type="arabicPeriod"/>
            </a:pPr>
            <a:r>
              <a:rPr lang="en-US" smtClean="0">
                <a:cs typeface="Courier New" panose="02070309020205020404" pitchFamily="49" charset="0"/>
              </a:rPr>
              <a:t>Set the content model of the elements to </a:t>
            </a:r>
            <a:r>
              <a:rPr lang="en-US">
                <a:solidFill>
                  <a:srgbClr val="000096"/>
                </a:solidFill>
              </a:rPr>
              <a:t>&lt;notAllowed</a:t>
            </a:r>
            <a:r>
              <a:rPr lang="en-US" smtClean="0">
                <a:solidFill>
                  <a:srgbClr val="000096"/>
                </a:solidFill>
              </a:rPr>
              <a:t>/&gt;</a:t>
            </a:r>
            <a:r>
              <a:rPr lang="en-US" smtClean="0">
                <a:cs typeface="Courier New" panose="02070309020205020404" pitchFamily="49" charset="0"/>
              </a:rPr>
              <a:t>.</a:t>
            </a:r>
          </a:p>
          <a:p>
            <a:pPr lvl="1"/>
            <a:r>
              <a:rPr lang="en-US" smtClean="0">
                <a:cs typeface="Courier New" panose="02070309020205020404" pitchFamily="49" charset="0"/>
              </a:rPr>
              <a:t>Example: </a:t>
            </a:r>
            <a:r>
              <a:rPr lang="en-US">
                <a:solidFill>
                  <a:srgbClr val="000096"/>
                </a:solidFill>
              </a:rPr>
              <a:t>&lt;define</a:t>
            </a:r>
            <a:r>
              <a:rPr lang="en-US">
                <a:solidFill>
                  <a:srgbClr val="F5844C"/>
                </a:solidFill>
              </a:rPr>
              <a:t> name</a:t>
            </a:r>
            <a:r>
              <a:rPr lang="en-US" smtClean="0">
                <a:solidFill>
                  <a:srgbClr val="FF8040"/>
                </a:solidFill>
              </a:rPr>
              <a:t>=</a:t>
            </a:r>
            <a:r>
              <a:rPr lang="en-US" smtClean="0">
                <a:solidFill>
                  <a:srgbClr val="993300"/>
                </a:solidFill>
              </a:rPr>
              <a:t>"b.element"</a:t>
            </a:r>
            <a:r>
              <a:rPr lang="en-US" smtClean="0">
                <a:solidFill>
                  <a:srgbClr val="000096"/>
                </a:solidFill>
              </a:rPr>
              <a:t>&gt;&lt;</a:t>
            </a:r>
            <a:r>
              <a:rPr lang="en-US">
                <a:solidFill>
                  <a:srgbClr val="000096"/>
                </a:solidFill>
              </a:rPr>
              <a:t>notAllowed</a:t>
            </a:r>
            <a:r>
              <a:rPr lang="en-US" smtClean="0">
                <a:solidFill>
                  <a:srgbClr val="000096"/>
                </a:solidFill>
              </a:rPr>
              <a:t>/&gt;&lt;/</a:t>
            </a:r>
            <a:r>
              <a:rPr lang="en-US">
                <a:solidFill>
                  <a:srgbClr val="000096"/>
                </a:solidFill>
              </a:rPr>
              <a:t>define&gt;</a:t>
            </a:r>
            <a:endParaRPr lang="en-US" smtClean="0">
              <a:solidFill>
                <a:srgbClr val="0070C0"/>
              </a:solidFill>
            </a:endParaRPr>
          </a:p>
          <a:p>
            <a:pPr>
              <a:buFont typeface="+mj-lt"/>
              <a:buAutoNum type="arabicPeriod"/>
            </a:pPr>
            <a:r>
              <a:rPr lang="en-US" smtClean="0">
                <a:cs typeface="Courier New" panose="02070309020205020404" pitchFamily="49" charset="0"/>
              </a:rPr>
              <a:t>Save the file.</a:t>
            </a:r>
            <a:endParaRPr lang="en-US">
              <a:cs typeface="Courier New" panose="02070309020205020404" pitchFamily="49" charset="0"/>
            </a:endParaRPr>
          </a:p>
          <a:p>
            <a:pPr>
              <a:buFont typeface="Wingdings" panose="05000000000000000000" pitchFamily="2" charset="2"/>
              <a:buChar char="Ø"/>
            </a:pPr>
            <a:r>
              <a:rPr lang="en-US" noProof="0" smtClean="0"/>
              <a:t>Alternative: Remove elements from domain extension pattern hi-d-ph for better DTD compatibility.</a:t>
            </a:r>
          </a:p>
          <a:p>
            <a:endParaRPr lang="en-US" noProof="0" smtClean="0"/>
          </a:p>
        </p:txBody>
      </p:sp>
    </p:spTree>
    <p:extLst>
      <p:ext uri="{BB962C8B-B14F-4D97-AF65-F5344CB8AC3E}">
        <p14:creationId xmlns:p14="http://schemas.microsoft.com/office/powerpoint/2010/main" val="30764226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noProof="0" smtClean="0"/>
              <a:t>Prepare the Shell to Use the Constraint</a:t>
            </a:r>
            <a:endParaRPr lang="en-US" noProof="0"/>
          </a:p>
        </p:txBody>
      </p:sp>
      <p:sp>
        <p:nvSpPr>
          <p:cNvPr id="4" name="Inhaltsplatzhalter 3"/>
          <p:cNvSpPr>
            <a:spLocks noGrp="1"/>
          </p:cNvSpPr>
          <p:nvPr>
            <p:ph idx="1"/>
          </p:nvPr>
        </p:nvSpPr>
        <p:spPr/>
        <p:txBody>
          <a:bodyPr/>
          <a:lstStyle/>
          <a:p>
            <a:pPr>
              <a:buFont typeface="+mj-lt"/>
              <a:buAutoNum type="arabicPeriod"/>
            </a:pPr>
            <a:r>
              <a:rPr lang="en-US" noProof="0" smtClean="0"/>
              <a:t>Open </a:t>
            </a:r>
            <a:r>
              <a:rPr lang="en-US" i="1" noProof="0" smtClean="0"/>
              <a:t>napsor-concept.rng</a:t>
            </a:r>
            <a:r>
              <a:rPr lang="en-US" noProof="0" smtClean="0"/>
              <a:t>.</a:t>
            </a:r>
          </a:p>
          <a:p>
            <a:pPr>
              <a:buFont typeface="+mj-lt"/>
              <a:buAutoNum type="arabicPeriod"/>
            </a:pPr>
            <a:r>
              <a:rPr lang="en-US" smtClean="0"/>
              <a:t>Comment out the include of the highlight domain:</a:t>
            </a:r>
          </a:p>
          <a:p>
            <a:pPr marL="457200" lvl="1" indent="0">
              <a:buNone/>
            </a:pPr>
            <a:r>
              <a:rPr lang="en-US" smtClean="0">
                <a:solidFill>
                  <a:srgbClr val="000096"/>
                </a:solidFill>
              </a:rPr>
              <a:t>&lt;include</a:t>
            </a:r>
            <a:r>
              <a:rPr lang="en-US" smtClean="0">
                <a:solidFill>
                  <a:srgbClr val="F5844C"/>
                </a:solidFill>
              </a:rPr>
              <a:t> href</a:t>
            </a:r>
            <a:r>
              <a:rPr lang="en-US" smtClean="0">
                <a:solidFill>
                  <a:srgbClr val="FF8040"/>
                </a:solidFill>
              </a:rPr>
              <a:t>=</a:t>
            </a:r>
            <a:r>
              <a:rPr lang="en-US" smtClean="0">
                <a:solidFill>
                  <a:srgbClr val="993300"/>
                </a:solidFill>
              </a:rPr>
              <a:t>"urn:oasis:names:tc:dita:rng:highlightDomain.rng"</a:t>
            </a:r>
            <a:r>
              <a:rPr lang="en-US" smtClean="0">
                <a:solidFill>
                  <a:srgbClr val="000096"/>
                </a:solidFill>
              </a:rPr>
              <a:t>/&gt;</a:t>
            </a:r>
            <a:endParaRPr lang="en-US" smtClean="0">
              <a:solidFill>
                <a:srgbClr val="0070C0"/>
              </a:solidFill>
            </a:endParaRPr>
          </a:p>
          <a:p>
            <a:pPr>
              <a:buFont typeface="+mj-lt"/>
              <a:buAutoNum type="arabicPeriod"/>
            </a:pPr>
            <a:r>
              <a:rPr lang="en-US" smtClean="0"/>
              <a:t>In the div for constraint modules, add an include for the highlight domain constraint:</a:t>
            </a:r>
          </a:p>
          <a:p>
            <a:pPr marL="400950" lvl="1" indent="0">
              <a:buNone/>
            </a:pPr>
            <a:r>
              <a:rPr lang="en-US" smtClean="0">
                <a:solidFill>
                  <a:srgbClr val="000096"/>
                </a:solidFill>
              </a:rPr>
              <a:t>&lt;div&gt;&lt;a:documentation&gt;</a:t>
            </a:r>
            <a:r>
              <a:rPr lang="en-US" smtClean="0">
                <a:solidFill>
                  <a:srgbClr val="000000"/>
                </a:solidFill>
              </a:rPr>
              <a:t>CONSTRAINT MODULES</a:t>
            </a:r>
            <a:r>
              <a:rPr lang="en-US" smtClean="0">
                <a:solidFill>
                  <a:srgbClr val="000096"/>
                </a:solidFill>
              </a:rPr>
              <a:t>&lt;/a:documentation&gt;</a:t>
            </a:r>
            <a:r>
              <a:rPr lang="en-US" smtClean="0">
                <a:solidFill>
                  <a:srgbClr val="000000"/>
                </a:solidFill>
              </a:rPr>
              <a:t/>
            </a:r>
            <a:br>
              <a:rPr lang="en-US" smtClean="0">
                <a:solidFill>
                  <a:srgbClr val="000000"/>
                </a:solidFill>
              </a:rPr>
            </a:br>
            <a:r>
              <a:rPr lang="en-US" smtClean="0">
                <a:solidFill>
                  <a:srgbClr val="000096"/>
                </a:solidFill>
              </a:rPr>
              <a:t>&lt;include</a:t>
            </a:r>
            <a:r>
              <a:rPr lang="en-US" smtClean="0">
                <a:solidFill>
                  <a:srgbClr val="F5844C"/>
                </a:solidFill>
              </a:rPr>
              <a:t> href</a:t>
            </a:r>
            <a:r>
              <a:rPr lang="en-US" smtClean="0">
                <a:solidFill>
                  <a:srgbClr val="FF8040"/>
                </a:solidFill>
              </a:rPr>
              <a:t>=</a:t>
            </a:r>
            <a:r>
              <a:rPr lang="en-US" smtClean="0">
                <a:solidFill>
                  <a:srgbClr val="993300"/>
                </a:solidFill>
              </a:rPr>
              <a:t>"urn:napsor:dita:rng:napsor-highlightDomainConstraint.rng"</a:t>
            </a:r>
            <a:r>
              <a:rPr lang="en-US" smtClean="0">
                <a:solidFill>
                  <a:srgbClr val="000096"/>
                </a:solidFill>
              </a:rPr>
              <a:t>/&gt;</a:t>
            </a:r>
            <a:endParaRPr lang="en-US" noProof="0" smtClean="0">
              <a:solidFill>
                <a:srgbClr val="0070C0"/>
              </a:solidFill>
            </a:endParaRPr>
          </a:p>
          <a:p>
            <a:pPr>
              <a:buFont typeface="+mj-lt"/>
              <a:buAutoNum type="arabicPeriod"/>
            </a:pPr>
            <a:r>
              <a:rPr lang="en-US" noProof="0" smtClean="0"/>
              <a:t>Add the module’s short name to the domain contribution:</a:t>
            </a:r>
          </a:p>
          <a:p>
            <a:pPr marL="457200" lvl="1" indent="0">
              <a:buNone/>
            </a:pPr>
            <a:r>
              <a:rPr lang="en-US" smtClean="0">
                <a:solidFill>
                  <a:srgbClr val="000096"/>
                </a:solidFill>
              </a:rPr>
              <a:t>&lt;attribute</a:t>
            </a:r>
            <a:r>
              <a:rPr lang="en-US" smtClean="0">
                <a:solidFill>
                  <a:srgbClr val="F5844C"/>
                </a:solidFill>
              </a:rPr>
              <a:t> name</a:t>
            </a:r>
            <a:r>
              <a:rPr lang="en-US" smtClean="0">
                <a:solidFill>
                  <a:srgbClr val="FF8040"/>
                </a:solidFill>
              </a:rPr>
              <a:t>=</a:t>
            </a:r>
            <a:r>
              <a:rPr lang="en-US" smtClean="0">
                <a:solidFill>
                  <a:srgbClr val="993300"/>
                </a:solidFill>
              </a:rPr>
              <a:t>"domains" </a:t>
            </a:r>
            <a:br>
              <a:rPr lang="en-US" smtClean="0">
                <a:solidFill>
                  <a:srgbClr val="993300"/>
                </a:solidFill>
              </a:rPr>
            </a:br>
            <a:r>
              <a:rPr lang="en-US" smtClean="0">
                <a:solidFill>
                  <a:srgbClr val="F5844C"/>
                </a:solidFill>
              </a:rPr>
              <a:t>a:defaultValue</a:t>
            </a:r>
            <a:r>
              <a:rPr lang="en-US" smtClean="0">
                <a:solidFill>
                  <a:srgbClr val="FF8040"/>
                </a:solidFill>
              </a:rPr>
              <a:t>=</a:t>
            </a:r>
            <a:r>
              <a:rPr lang="en-US" smtClean="0">
                <a:solidFill>
                  <a:srgbClr val="993300"/>
                </a:solidFill>
              </a:rPr>
              <a:t>"(topic abbrev-d) …  (topic hi-d napsor-highlightDomain-c)"</a:t>
            </a:r>
            <a:endParaRPr lang="en-US" noProof="0" smtClean="0">
              <a:solidFill>
                <a:srgbClr val="0070C0"/>
              </a:solidFill>
            </a:endParaRPr>
          </a:p>
          <a:p>
            <a:pPr>
              <a:buFont typeface="+mj-lt"/>
              <a:buAutoNum type="arabicPeriod"/>
            </a:pPr>
            <a:r>
              <a:rPr lang="en-US" smtClean="0"/>
              <a:t>Open </a:t>
            </a:r>
            <a:r>
              <a:rPr lang="en-US" i="1" smtClean="0"/>
              <a:t>concept.dita</a:t>
            </a:r>
            <a:r>
              <a:rPr lang="en-US" smtClean="0"/>
              <a:t> and validate the topic. </a:t>
            </a:r>
          </a:p>
          <a:p>
            <a:pPr>
              <a:buFont typeface="+mj-lt"/>
              <a:buAutoNum type="arabicPeriod"/>
            </a:pPr>
            <a:r>
              <a:rPr lang="en-US" smtClean="0"/>
              <a:t>Remove the invalid </a:t>
            </a:r>
            <a:r>
              <a:rPr lang="en-US" smtClean="0">
                <a:solidFill>
                  <a:srgbClr val="000096"/>
                </a:solidFill>
              </a:rPr>
              <a:t>&lt;b&gt;</a:t>
            </a:r>
            <a:r>
              <a:rPr lang="en-US" smtClean="0"/>
              <a:t> and </a:t>
            </a:r>
            <a:r>
              <a:rPr lang="en-US" smtClean="0">
                <a:solidFill>
                  <a:srgbClr val="000096"/>
                </a:solidFill>
              </a:rPr>
              <a:t>&lt;i&gt; </a:t>
            </a:r>
            <a:r>
              <a:rPr lang="en-US" smtClean="0"/>
              <a:t>elements. </a:t>
            </a:r>
          </a:p>
        </p:txBody>
      </p:sp>
    </p:spTree>
    <p:extLst>
      <p:ext uri="{BB962C8B-B14F-4D97-AF65-F5344CB8AC3E}">
        <p14:creationId xmlns:p14="http://schemas.microsoft.com/office/powerpoint/2010/main" val="35490204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Constraining </a:t>
            </a:r>
            <a:r>
              <a:rPr lang="en-US"/>
              <a:t>Common </a:t>
            </a:r>
            <a:r>
              <a:rPr lang="en-US" smtClean="0"/>
              <a:t>Elements</a:t>
            </a:r>
            <a:endParaRPr lang="en-US"/>
          </a:p>
        </p:txBody>
      </p:sp>
      <p:grpSp>
        <p:nvGrpSpPr>
          <p:cNvPr id="146" name="Gruppieren 145"/>
          <p:cNvGrpSpPr/>
          <p:nvPr/>
        </p:nvGrpSpPr>
        <p:grpSpPr>
          <a:xfrm>
            <a:off x="221138" y="1733859"/>
            <a:ext cx="4914162" cy="1086026"/>
            <a:chOff x="221138" y="1733859"/>
            <a:chExt cx="4914162" cy="1086026"/>
          </a:xfrm>
        </p:grpSpPr>
        <p:sp>
          <p:nvSpPr>
            <p:cNvPr id="14" name="Abgerundetes Rechteck 13"/>
            <p:cNvSpPr/>
            <p:nvPr/>
          </p:nvSpPr>
          <p:spPr>
            <a:xfrm>
              <a:off x="221138" y="1733859"/>
              <a:ext cx="900100" cy="1086026"/>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napsor-concept.rng</a:t>
              </a:r>
            </a:p>
          </p:txBody>
        </p:sp>
        <p:sp>
          <p:nvSpPr>
            <p:cNvPr id="15" name="Eine Ecke des Rechtecks schneiden und abrunden 14"/>
            <p:cNvSpPr/>
            <p:nvPr/>
          </p:nvSpPr>
          <p:spPr>
            <a:xfrm>
              <a:off x="1451208" y="1841116"/>
              <a:ext cx="1574080" cy="871512"/>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topicMod.rng</a:t>
              </a:r>
              <a:endParaRPr lang="en-US" sz="1100" smtClean="0">
                <a:solidFill>
                  <a:schemeClr val="tx1">
                    <a:lumMod val="85000"/>
                    <a:lumOff val="15000"/>
                  </a:schemeClr>
                </a:solidFill>
              </a:endParaRPr>
            </a:p>
          </p:txBody>
        </p:sp>
        <p:grpSp>
          <p:nvGrpSpPr>
            <p:cNvPr id="89" name="Gruppieren 88"/>
            <p:cNvGrpSpPr/>
            <p:nvPr/>
          </p:nvGrpSpPr>
          <p:grpSpPr>
            <a:xfrm>
              <a:off x="3369516" y="1838347"/>
              <a:ext cx="1765784" cy="877050"/>
              <a:chOff x="4678424" y="1795866"/>
              <a:chExt cx="1765784" cy="877050"/>
            </a:xfrm>
          </p:grpSpPr>
          <p:sp>
            <p:nvSpPr>
              <p:cNvPr id="16" name="Eine Ecke des Rechtecks schneiden 15"/>
              <p:cNvSpPr/>
              <p:nvPr/>
            </p:nvSpPr>
            <p:spPr>
              <a:xfrm>
                <a:off x="4678424" y="1795866"/>
                <a:ext cx="1752132" cy="277961"/>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commonElementsMod.rng</a:t>
                </a:r>
              </a:p>
            </p:txBody>
          </p:sp>
          <p:sp>
            <p:nvSpPr>
              <p:cNvPr id="17" name="Eine Ecke des Rechtecks schneiden 16"/>
              <p:cNvSpPr/>
              <p:nvPr/>
            </p:nvSpPr>
            <p:spPr>
              <a:xfrm>
                <a:off x="4678424" y="2132856"/>
                <a:ext cx="1765784" cy="229117"/>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metaDeclMod.rng</a:t>
                </a:r>
              </a:p>
            </p:txBody>
          </p:sp>
          <p:sp>
            <p:nvSpPr>
              <p:cNvPr id="21" name="Eine Ecke des Rechtecks schneiden 20"/>
              <p:cNvSpPr/>
              <p:nvPr/>
            </p:nvSpPr>
            <p:spPr>
              <a:xfrm>
                <a:off x="4678424" y="2420888"/>
                <a:ext cx="1765784" cy="252028"/>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tblDeclMod.rng</a:t>
                </a:r>
              </a:p>
            </p:txBody>
          </p:sp>
        </p:grpSp>
        <p:cxnSp>
          <p:nvCxnSpPr>
            <p:cNvPr id="28" name="Gerade Verbindung mit Pfeil 27"/>
            <p:cNvCxnSpPr>
              <a:stCxn id="15" idx="2"/>
              <a:endCxn id="14" idx="3"/>
            </p:cNvCxnSpPr>
            <p:nvPr/>
          </p:nvCxnSpPr>
          <p:spPr>
            <a:xfrm flipH="1">
              <a:off x="1121238" y="2276872"/>
              <a:ext cx="329970" cy="0"/>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20" name="Gerade Verbindung mit Pfeil 119"/>
            <p:cNvCxnSpPr/>
            <p:nvPr/>
          </p:nvCxnSpPr>
          <p:spPr>
            <a:xfrm flipH="1">
              <a:off x="3022653" y="2274014"/>
              <a:ext cx="346863" cy="0"/>
            </a:xfrm>
            <a:prstGeom prst="straightConnector1">
              <a:avLst/>
            </a:prstGeom>
            <a:ln w="12700">
              <a:solidFill>
                <a:schemeClr val="accent3">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21" name="Gerade Verbindung mit Pfeil 120"/>
            <p:cNvCxnSpPr/>
            <p:nvPr/>
          </p:nvCxnSpPr>
          <p:spPr>
            <a:xfrm flipH="1">
              <a:off x="3025288" y="2586525"/>
              <a:ext cx="344958" cy="0"/>
            </a:xfrm>
            <a:prstGeom prst="straightConnector1">
              <a:avLst/>
            </a:prstGeom>
            <a:ln w="12700">
              <a:solidFill>
                <a:schemeClr val="accent3">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22" name="Gerade Verbindung mit Pfeil 121"/>
            <p:cNvCxnSpPr/>
            <p:nvPr/>
          </p:nvCxnSpPr>
          <p:spPr>
            <a:xfrm flipH="1" flipV="1">
              <a:off x="3025288" y="1997558"/>
              <a:ext cx="344958" cy="2"/>
            </a:xfrm>
            <a:prstGeom prst="straightConnector1">
              <a:avLst/>
            </a:prstGeom>
            <a:ln w="12700">
              <a:solidFill>
                <a:schemeClr val="accent3">
                  <a:lumMod val="75000"/>
                </a:schemeClr>
              </a:solidFill>
              <a:tailEnd type="arrow"/>
            </a:ln>
          </p:spPr>
          <p:style>
            <a:lnRef idx="1">
              <a:schemeClr val="dk1"/>
            </a:lnRef>
            <a:fillRef idx="0">
              <a:schemeClr val="dk1"/>
            </a:fillRef>
            <a:effectRef idx="0">
              <a:schemeClr val="dk1"/>
            </a:effectRef>
            <a:fontRef idx="minor">
              <a:schemeClr val="tx1"/>
            </a:fontRef>
          </p:style>
        </p:cxnSp>
      </p:grpSp>
      <p:grpSp>
        <p:nvGrpSpPr>
          <p:cNvPr id="147" name="Gruppieren 146"/>
          <p:cNvGrpSpPr/>
          <p:nvPr/>
        </p:nvGrpSpPr>
        <p:grpSpPr>
          <a:xfrm>
            <a:off x="221138" y="3306459"/>
            <a:ext cx="6856790" cy="1086026"/>
            <a:chOff x="221138" y="3306459"/>
            <a:chExt cx="6856790" cy="1086026"/>
          </a:xfrm>
        </p:grpSpPr>
        <p:sp>
          <p:nvSpPr>
            <p:cNvPr id="4" name="Abgerundetes Rechteck 3"/>
            <p:cNvSpPr/>
            <p:nvPr/>
          </p:nvSpPr>
          <p:spPr>
            <a:xfrm>
              <a:off x="221138" y="3306459"/>
              <a:ext cx="900100" cy="1086026"/>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napsor-concept.rng</a:t>
              </a:r>
            </a:p>
          </p:txBody>
        </p:sp>
        <p:sp>
          <p:nvSpPr>
            <p:cNvPr id="5" name="Eine Ecke des Rechtecks schneiden und abrunden 4"/>
            <p:cNvSpPr/>
            <p:nvPr/>
          </p:nvSpPr>
          <p:spPr>
            <a:xfrm>
              <a:off x="3369516" y="3413716"/>
              <a:ext cx="1574080" cy="871512"/>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topicMod.rng</a:t>
              </a:r>
              <a:endParaRPr lang="en-US" sz="1100" smtClean="0">
                <a:solidFill>
                  <a:schemeClr val="tx1">
                    <a:lumMod val="85000"/>
                    <a:lumOff val="15000"/>
                  </a:schemeClr>
                </a:solidFill>
              </a:endParaRPr>
            </a:p>
          </p:txBody>
        </p:sp>
        <p:cxnSp>
          <p:nvCxnSpPr>
            <p:cNvPr id="34" name="Gerade Verbindung mit Pfeil 33"/>
            <p:cNvCxnSpPr>
              <a:stCxn id="5" idx="2"/>
              <a:endCxn id="26" idx="0"/>
            </p:cNvCxnSpPr>
            <p:nvPr/>
          </p:nvCxnSpPr>
          <p:spPr>
            <a:xfrm flipH="1">
              <a:off x="3025288" y="3849472"/>
              <a:ext cx="344228" cy="0"/>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sp>
          <p:nvSpPr>
            <p:cNvPr id="26" name="Diagonal liegende Ecken des Rechtecks schneiden 25"/>
            <p:cNvSpPr/>
            <p:nvPr/>
          </p:nvSpPr>
          <p:spPr>
            <a:xfrm>
              <a:off x="1451208" y="3396225"/>
              <a:ext cx="1574080" cy="906494"/>
            </a:xfrm>
            <a:prstGeom prst="snip2DiagRect">
              <a:avLst/>
            </a:prstGeom>
            <a:solidFill>
              <a:schemeClr val="bg2">
                <a:lumMod val="9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napsor-topic</a:t>
              </a:r>
              <a:br>
                <a:rPr lang="en-US" sz="1200" smtClean="0">
                  <a:solidFill>
                    <a:schemeClr val="tx1">
                      <a:lumMod val="85000"/>
                      <a:lumOff val="15000"/>
                    </a:schemeClr>
                  </a:solidFill>
                </a:rPr>
              </a:br>
              <a:r>
                <a:rPr lang="en-US" sz="1200" smtClean="0">
                  <a:solidFill>
                    <a:schemeClr val="tx1">
                      <a:lumMod val="85000"/>
                      <a:lumOff val="15000"/>
                    </a:schemeClr>
                  </a:solidFill>
                </a:rPr>
                <a:t>ConstraintMod.rng</a:t>
              </a:r>
              <a:endParaRPr lang="en-US" sz="1000" smtClean="0">
                <a:solidFill>
                  <a:schemeClr val="tx1">
                    <a:lumMod val="85000"/>
                    <a:lumOff val="15000"/>
                  </a:schemeClr>
                </a:solidFill>
              </a:endParaRPr>
            </a:p>
          </p:txBody>
        </p:sp>
        <p:cxnSp>
          <p:nvCxnSpPr>
            <p:cNvPr id="32" name="Gerade Verbindung mit Pfeil 31"/>
            <p:cNvCxnSpPr>
              <a:stCxn id="26" idx="2"/>
              <a:endCxn id="4" idx="3"/>
            </p:cNvCxnSpPr>
            <p:nvPr/>
          </p:nvCxnSpPr>
          <p:spPr>
            <a:xfrm flipH="1">
              <a:off x="1121238" y="3849472"/>
              <a:ext cx="329970" cy="0"/>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grpSp>
          <p:nvGrpSpPr>
            <p:cNvPr id="139" name="Gruppieren 138"/>
            <p:cNvGrpSpPr/>
            <p:nvPr/>
          </p:nvGrpSpPr>
          <p:grpSpPr>
            <a:xfrm>
              <a:off x="4939279" y="3410947"/>
              <a:ext cx="2138649" cy="877050"/>
              <a:chOff x="5025639" y="3410947"/>
              <a:chExt cx="2138649" cy="877050"/>
            </a:xfrm>
          </p:grpSpPr>
          <p:grpSp>
            <p:nvGrpSpPr>
              <p:cNvPr id="90" name="Gruppieren 89"/>
              <p:cNvGrpSpPr/>
              <p:nvPr/>
            </p:nvGrpSpPr>
            <p:grpSpPr>
              <a:xfrm>
                <a:off x="5398504" y="3410947"/>
                <a:ext cx="1765784" cy="877050"/>
                <a:chOff x="7162700" y="3524058"/>
                <a:chExt cx="1765784" cy="877050"/>
              </a:xfrm>
            </p:grpSpPr>
            <p:sp>
              <p:nvSpPr>
                <p:cNvPr id="6" name="Eine Ecke des Rechtecks schneiden 5"/>
                <p:cNvSpPr/>
                <p:nvPr/>
              </p:nvSpPr>
              <p:spPr>
                <a:xfrm>
                  <a:off x="7162700" y="3524058"/>
                  <a:ext cx="1752132" cy="277961"/>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commonElementsMod.rng</a:t>
                  </a:r>
                </a:p>
              </p:txBody>
            </p:sp>
            <p:sp>
              <p:nvSpPr>
                <p:cNvPr id="18" name="Eine Ecke des Rechtecks schneiden 17"/>
                <p:cNvSpPr/>
                <p:nvPr/>
              </p:nvSpPr>
              <p:spPr>
                <a:xfrm>
                  <a:off x="7162700" y="3855368"/>
                  <a:ext cx="1765784" cy="229117"/>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metaDeclMod.rng</a:t>
                  </a:r>
                </a:p>
              </p:txBody>
            </p:sp>
            <p:sp>
              <p:nvSpPr>
                <p:cNvPr id="19" name="Eine Ecke des Rechtecks schneiden 18"/>
                <p:cNvSpPr/>
                <p:nvPr/>
              </p:nvSpPr>
              <p:spPr>
                <a:xfrm>
                  <a:off x="7162700" y="4149080"/>
                  <a:ext cx="1765784" cy="252028"/>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tblDeclMod.rng</a:t>
                  </a:r>
                </a:p>
              </p:txBody>
            </p:sp>
          </p:grpSp>
          <p:cxnSp>
            <p:nvCxnSpPr>
              <p:cNvPr id="132" name="Gerade Verbindung mit Pfeil 131"/>
              <p:cNvCxnSpPr/>
              <p:nvPr/>
            </p:nvCxnSpPr>
            <p:spPr>
              <a:xfrm flipH="1" flipV="1">
                <a:off x="5025639" y="3851186"/>
                <a:ext cx="368548" cy="2"/>
              </a:xfrm>
              <a:prstGeom prst="straightConnector1">
                <a:avLst/>
              </a:prstGeom>
              <a:ln w="12700">
                <a:solidFill>
                  <a:schemeClr val="accent3">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33" name="Gerade Verbindung mit Pfeil 132"/>
              <p:cNvCxnSpPr/>
              <p:nvPr/>
            </p:nvCxnSpPr>
            <p:spPr>
              <a:xfrm flipH="1" flipV="1">
                <a:off x="5025639" y="4163695"/>
                <a:ext cx="368548" cy="2"/>
              </a:xfrm>
              <a:prstGeom prst="straightConnector1">
                <a:avLst/>
              </a:prstGeom>
              <a:ln w="12700">
                <a:solidFill>
                  <a:schemeClr val="accent3">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34" name="Gerade Verbindung mit Pfeil 133"/>
              <p:cNvCxnSpPr/>
              <p:nvPr/>
            </p:nvCxnSpPr>
            <p:spPr>
              <a:xfrm flipH="1" flipV="1">
                <a:off x="5025639" y="3574730"/>
                <a:ext cx="368548" cy="2"/>
              </a:xfrm>
              <a:prstGeom prst="straightConnector1">
                <a:avLst/>
              </a:prstGeom>
              <a:ln w="12700">
                <a:solidFill>
                  <a:schemeClr val="accent3">
                    <a:lumMod val="75000"/>
                  </a:schemeClr>
                </a:solidFill>
                <a:tailEnd type="arrow"/>
              </a:ln>
            </p:spPr>
            <p:style>
              <a:lnRef idx="1">
                <a:schemeClr val="dk1"/>
              </a:lnRef>
              <a:fillRef idx="0">
                <a:schemeClr val="dk1"/>
              </a:fillRef>
              <a:effectRef idx="0">
                <a:schemeClr val="dk1"/>
              </a:effectRef>
              <a:fontRef idx="minor">
                <a:schemeClr val="tx1"/>
              </a:fontRef>
            </p:style>
          </p:cxnSp>
        </p:grpSp>
      </p:grpSp>
      <p:grpSp>
        <p:nvGrpSpPr>
          <p:cNvPr id="7" name="Gruppieren 6"/>
          <p:cNvGrpSpPr/>
          <p:nvPr/>
        </p:nvGrpSpPr>
        <p:grpSpPr>
          <a:xfrm>
            <a:off x="221138" y="4939835"/>
            <a:ext cx="8793451" cy="1086026"/>
            <a:chOff x="221138" y="4939835"/>
            <a:chExt cx="8793451" cy="1086026"/>
          </a:xfrm>
        </p:grpSpPr>
        <p:sp>
          <p:nvSpPr>
            <p:cNvPr id="97" name="Eine Ecke des Rechtecks schneiden und abrunden 96"/>
            <p:cNvSpPr/>
            <p:nvPr/>
          </p:nvSpPr>
          <p:spPr>
            <a:xfrm>
              <a:off x="5312144" y="5047092"/>
              <a:ext cx="1574080" cy="871512"/>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topicMod.rng</a:t>
              </a:r>
              <a:endParaRPr lang="en-US" sz="1100" smtClean="0">
                <a:solidFill>
                  <a:schemeClr val="tx1">
                    <a:lumMod val="85000"/>
                    <a:lumOff val="15000"/>
                  </a:schemeClr>
                </a:solidFill>
              </a:endParaRPr>
            </a:p>
          </p:txBody>
        </p:sp>
        <p:sp>
          <p:nvSpPr>
            <p:cNvPr id="33" name="Diagonal liegende Ecken des Rechtecks schneiden 32"/>
            <p:cNvSpPr/>
            <p:nvPr/>
          </p:nvSpPr>
          <p:spPr>
            <a:xfrm>
              <a:off x="3369516" y="5029601"/>
              <a:ext cx="1574080" cy="906494"/>
            </a:xfrm>
            <a:prstGeom prst="snip2DiagRect">
              <a:avLst/>
            </a:prstGeom>
            <a:solidFill>
              <a:schemeClr val="bg2">
                <a:lumMod val="9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tx1">
                      <a:lumMod val="85000"/>
                      <a:lumOff val="15000"/>
                    </a:schemeClr>
                  </a:solidFill>
                </a:rPr>
                <a:t>napsor-commonElements</a:t>
              </a:r>
              <a:br>
                <a:rPr lang="en-US" sz="1200">
                  <a:solidFill>
                    <a:schemeClr val="tx1">
                      <a:lumMod val="85000"/>
                      <a:lumOff val="15000"/>
                    </a:schemeClr>
                  </a:solidFill>
                </a:rPr>
              </a:br>
              <a:r>
                <a:rPr lang="en-US" sz="1200">
                  <a:solidFill>
                    <a:schemeClr val="tx1">
                      <a:lumMod val="85000"/>
                      <a:lumOff val="15000"/>
                    </a:schemeClr>
                  </a:solidFill>
                </a:rPr>
                <a:t>ConstraintMod.rng</a:t>
              </a:r>
              <a:endParaRPr lang="en-US" sz="1050">
                <a:solidFill>
                  <a:schemeClr val="tx1">
                    <a:lumMod val="85000"/>
                    <a:lumOff val="15000"/>
                  </a:schemeClr>
                </a:solidFill>
              </a:endParaRPr>
            </a:p>
          </p:txBody>
        </p:sp>
        <p:sp>
          <p:nvSpPr>
            <p:cNvPr id="35" name="Diagonal liegende Ecken des Rechtecks schneiden 34"/>
            <p:cNvSpPr/>
            <p:nvPr/>
          </p:nvSpPr>
          <p:spPr>
            <a:xfrm>
              <a:off x="1451208" y="5029601"/>
              <a:ext cx="1574080" cy="906494"/>
            </a:xfrm>
            <a:prstGeom prst="snip2DiagRect">
              <a:avLst/>
            </a:prstGeom>
            <a:solidFill>
              <a:schemeClr val="bg2">
                <a:lumMod val="9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tx1">
                      <a:lumMod val="85000"/>
                      <a:lumOff val="15000"/>
                    </a:schemeClr>
                  </a:solidFill>
                </a:rPr>
                <a:t>napsor-topic</a:t>
              </a:r>
              <a:br>
                <a:rPr lang="en-US" sz="1200">
                  <a:solidFill>
                    <a:schemeClr val="tx1">
                      <a:lumMod val="85000"/>
                      <a:lumOff val="15000"/>
                    </a:schemeClr>
                  </a:solidFill>
                </a:rPr>
              </a:br>
              <a:r>
                <a:rPr lang="en-US" sz="1200" smtClean="0">
                  <a:solidFill>
                    <a:schemeClr val="tx1">
                      <a:lumMod val="85000"/>
                      <a:lumOff val="15000"/>
                    </a:schemeClr>
                  </a:solidFill>
                </a:rPr>
                <a:t>ConstraintMod.rng</a:t>
              </a:r>
              <a:endParaRPr lang="en-US" sz="1000">
                <a:solidFill>
                  <a:schemeClr val="tx1">
                    <a:lumMod val="85000"/>
                    <a:lumOff val="15000"/>
                  </a:schemeClr>
                </a:solidFill>
              </a:endParaRPr>
            </a:p>
          </p:txBody>
        </p:sp>
        <p:cxnSp>
          <p:nvCxnSpPr>
            <p:cNvPr id="36" name="Gerade Verbindung mit Pfeil 35"/>
            <p:cNvCxnSpPr>
              <a:stCxn id="33" idx="2"/>
              <a:endCxn id="35" idx="0"/>
            </p:cNvCxnSpPr>
            <p:nvPr/>
          </p:nvCxnSpPr>
          <p:spPr>
            <a:xfrm flipH="1">
              <a:off x="3025288" y="5482848"/>
              <a:ext cx="344228" cy="0"/>
            </a:xfrm>
            <a:prstGeom prst="straightConnector1">
              <a:avLst/>
            </a:prstGeom>
            <a:ln w="12700">
              <a:solidFill>
                <a:schemeClr val="accent3">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37" name="Gerade Verbindung mit Pfeil 36"/>
            <p:cNvCxnSpPr>
              <a:stCxn id="97" idx="2"/>
              <a:endCxn id="33" idx="0"/>
            </p:cNvCxnSpPr>
            <p:nvPr/>
          </p:nvCxnSpPr>
          <p:spPr>
            <a:xfrm flipH="1">
              <a:off x="4943596" y="5482848"/>
              <a:ext cx="368548" cy="0"/>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sp>
          <p:nvSpPr>
            <p:cNvPr id="62" name="Abgerundetes Rechteck 61"/>
            <p:cNvSpPr/>
            <p:nvPr/>
          </p:nvSpPr>
          <p:spPr>
            <a:xfrm>
              <a:off x="221138" y="4939835"/>
              <a:ext cx="900100" cy="1086026"/>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napsor-concept.rng</a:t>
              </a:r>
            </a:p>
          </p:txBody>
        </p:sp>
        <p:cxnSp>
          <p:nvCxnSpPr>
            <p:cNvPr id="68" name="Gerade Verbindung mit Pfeil 67"/>
            <p:cNvCxnSpPr>
              <a:stCxn id="35" idx="2"/>
              <a:endCxn id="62" idx="3"/>
            </p:cNvCxnSpPr>
            <p:nvPr/>
          </p:nvCxnSpPr>
          <p:spPr>
            <a:xfrm flipH="1">
              <a:off x="1121238" y="5482848"/>
              <a:ext cx="329970" cy="0"/>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grpSp>
          <p:nvGrpSpPr>
            <p:cNvPr id="138" name="Gruppieren 137"/>
            <p:cNvGrpSpPr/>
            <p:nvPr/>
          </p:nvGrpSpPr>
          <p:grpSpPr>
            <a:xfrm>
              <a:off x="6883812" y="5044323"/>
              <a:ext cx="2130777" cy="877050"/>
              <a:chOff x="6970172" y="5044323"/>
              <a:chExt cx="2130777" cy="877050"/>
            </a:xfrm>
          </p:grpSpPr>
          <p:grpSp>
            <p:nvGrpSpPr>
              <p:cNvPr id="91" name="Gruppieren 90"/>
              <p:cNvGrpSpPr/>
              <p:nvPr/>
            </p:nvGrpSpPr>
            <p:grpSpPr>
              <a:xfrm>
                <a:off x="7335165" y="5044323"/>
                <a:ext cx="1765784" cy="877050"/>
                <a:chOff x="7272300" y="5002700"/>
                <a:chExt cx="1765784" cy="877050"/>
              </a:xfrm>
            </p:grpSpPr>
            <p:sp>
              <p:nvSpPr>
                <p:cNvPr id="29" name="Eine Ecke des Rechtecks schneiden 28"/>
                <p:cNvSpPr/>
                <p:nvPr/>
              </p:nvSpPr>
              <p:spPr>
                <a:xfrm>
                  <a:off x="7272300" y="5002700"/>
                  <a:ext cx="1752132" cy="277961"/>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commonElementsMod.rng</a:t>
                  </a:r>
                </a:p>
              </p:txBody>
            </p:sp>
            <p:sp>
              <p:nvSpPr>
                <p:cNvPr id="30" name="Eine Ecke des Rechtecks schneiden 29"/>
                <p:cNvSpPr/>
                <p:nvPr/>
              </p:nvSpPr>
              <p:spPr>
                <a:xfrm>
                  <a:off x="7272300" y="5334010"/>
                  <a:ext cx="1765784" cy="229117"/>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metaDeclMod.rng</a:t>
                  </a:r>
                </a:p>
              </p:txBody>
            </p:sp>
            <p:sp>
              <p:nvSpPr>
                <p:cNvPr id="31" name="Eine Ecke des Rechtecks schneiden 30"/>
                <p:cNvSpPr/>
                <p:nvPr/>
              </p:nvSpPr>
              <p:spPr>
                <a:xfrm>
                  <a:off x="7272300" y="5627722"/>
                  <a:ext cx="1765784" cy="252028"/>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tblDeclMod.rng</a:t>
                  </a:r>
                </a:p>
              </p:txBody>
            </p:sp>
          </p:grpSp>
          <p:cxnSp>
            <p:nvCxnSpPr>
              <p:cNvPr id="135" name="Gerade Verbindung mit Pfeil 134"/>
              <p:cNvCxnSpPr/>
              <p:nvPr/>
            </p:nvCxnSpPr>
            <p:spPr>
              <a:xfrm flipH="1" flipV="1">
                <a:off x="6970172" y="5482848"/>
                <a:ext cx="368548" cy="2"/>
              </a:xfrm>
              <a:prstGeom prst="straightConnector1">
                <a:avLst/>
              </a:prstGeom>
              <a:ln w="12700">
                <a:solidFill>
                  <a:schemeClr val="accent3">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36" name="Gerade Verbindung mit Pfeil 135"/>
              <p:cNvCxnSpPr/>
              <p:nvPr/>
            </p:nvCxnSpPr>
            <p:spPr>
              <a:xfrm flipH="1" flipV="1">
                <a:off x="6970172" y="5795357"/>
                <a:ext cx="368548" cy="2"/>
              </a:xfrm>
              <a:prstGeom prst="straightConnector1">
                <a:avLst/>
              </a:prstGeom>
              <a:ln w="12700">
                <a:solidFill>
                  <a:schemeClr val="accent3">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37" name="Gerade Verbindung mit Pfeil 136"/>
              <p:cNvCxnSpPr/>
              <p:nvPr/>
            </p:nvCxnSpPr>
            <p:spPr>
              <a:xfrm flipH="1" flipV="1">
                <a:off x="6970172" y="5206392"/>
                <a:ext cx="368548" cy="2"/>
              </a:xfrm>
              <a:prstGeom prst="straightConnector1">
                <a:avLst/>
              </a:prstGeom>
              <a:ln w="12700">
                <a:solidFill>
                  <a:schemeClr val="accent3">
                    <a:lumMod val="75000"/>
                  </a:schemeClr>
                </a:solidFill>
                <a:tailEnd type="arrow"/>
              </a:ln>
            </p:spPr>
            <p:style>
              <a:lnRef idx="1">
                <a:schemeClr val="dk1"/>
              </a:lnRef>
              <a:fillRef idx="0">
                <a:schemeClr val="dk1"/>
              </a:fillRef>
              <a:effectRef idx="0">
                <a:schemeClr val="dk1"/>
              </a:effectRef>
              <a:fontRef idx="minor">
                <a:schemeClr val="tx1"/>
              </a:fontRef>
            </p:style>
          </p:cxnSp>
        </p:grpSp>
      </p:grpSp>
      <p:cxnSp>
        <p:nvCxnSpPr>
          <p:cNvPr id="141" name="Gerade Verbindung mit Pfeil 140"/>
          <p:cNvCxnSpPr/>
          <p:nvPr/>
        </p:nvCxnSpPr>
        <p:spPr>
          <a:xfrm flipH="1">
            <a:off x="4943596" y="5288508"/>
            <a:ext cx="2301496" cy="0"/>
          </a:xfrm>
          <a:prstGeom prst="straightConnector1">
            <a:avLst/>
          </a:prstGeom>
          <a:ln w="12700">
            <a:solidFill>
              <a:schemeClr val="accent3">
                <a:lumMod val="75000"/>
              </a:schemeClr>
            </a:solidFill>
            <a:prstDash val="sysDash"/>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7881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24"/>
          </p:nvPr>
        </p:nvSpPr>
        <p:spPr>
          <a:solidFill>
            <a:srgbClr val="E2E2E2"/>
          </a:solidFill>
        </p:spPr>
        <p:txBody>
          <a:bodyPr vert="horz"/>
          <a:lstStyle/>
          <a:p>
            <a:r>
              <a:rPr lang="en-US" smtClean="0">
                <a:solidFill>
                  <a:schemeClr val="tx1">
                    <a:lumMod val="65000"/>
                    <a:lumOff val="35000"/>
                  </a:schemeClr>
                </a:solidFill>
              </a:rPr>
              <a:t>Fundamentals</a:t>
            </a:r>
            <a:endParaRPr lang="en-US">
              <a:solidFill>
                <a:schemeClr val="tx1">
                  <a:lumMod val="65000"/>
                  <a:lumOff val="35000"/>
                </a:schemeClr>
              </a:solidFill>
            </a:endParaRPr>
          </a:p>
        </p:txBody>
      </p:sp>
      <p:sp>
        <p:nvSpPr>
          <p:cNvPr id="14" name="Textplatzhalter 13"/>
          <p:cNvSpPr>
            <a:spLocks noGrp="1"/>
          </p:cNvSpPr>
          <p:nvPr>
            <p:ph type="body" sz="quarter" idx="26"/>
          </p:nvPr>
        </p:nvSpPr>
        <p:spPr>
          <a:solidFill>
            <a:srgbClr val="E2E2E2"/>
          </a:solidFill>
        </p:spPr>
        <p:txBody>
          <a:bodyPr vert="horz"/>
          <a:lstStyle/>
          <a:p>
            <a:r>
              <a:rPr lang="en-US" smtClean="0"/>
              <a:t>DITA Architecture</a:t>
            </a:r>
            <a:endParaRPr lang="en-US"/>
          </a:p>
        </p:txBody>
      </p:sp>
      <p:sp>
        <p:nvSpPr>
          <p:cNvPr id="9" name="Textplatzhalter 8"/>
          <p:cNvSpPr>
            <a:spLocks noGrp="1"/>
          </p:cNvSpPr>
          <p:nvPr>
            <p:ph type="body" sz="quarter" idx="28"/>
          </p:nvPr>
        </p:nvSpPr>
        <p:spPr>
          <a:solidFill>
            <a:srgbClr val="E2E2E2"/>
          </a:solidFill>
        </p:spPr>
        <p:txBody>
          <a:bodyPr vert="horz"/>
          <a:lstStyle/>
          <a:p>
            <a:r>
              <a:rPr lang="en-US" smtClean="0"/>
              <a:t>Customization - Introduction</a:t>
            </a:r>
            <a:endParaRPr lang="en-US"/>
          </a:p>
        </p:txBody>
      </p:sp>
      <p:sp>
        <p:nvSpPr>
          <p:cNvPr id="10" name="Textplatzhalter 9"/>
          <p:cNvSpPr>
            <a:spLocks noGrp="1"/>
          </p:cNvSpPr>
          <p:nvPr>
            <p:ph type="body" sz="quarter" idx="30"/>
          </p:nvPr>
        </p:nvSpPr>
        <p:spPr>
          <a:solidFill>
            <a:srgbClr val="E2E2E2"/>
          </a:solidFill>
        </p:spPr>
        <p:txBody>
          <a:bodyPr vert="horz"/>
          <a:lstStyle/>
          <a:p>
            <a:r>
              <a:rPr lang="en-US" smtClean="0"/>
              <a:t>Configuration: Custom Concept Shell</a:t>
            </a:r>
            <a:endParaRPr lang="en-US"/>
          </a:p>
        </p:txBody>
      </p:sp>
      <p:sp>
        <p:nvSpPr>
          <p:cNvPr id="25" name="Titel 24"/>
          <p:cNvSpPr>
            <a:spLocks noGrp="1"/>
          </p:cNvSpPr>
          <p:nvPr>
            <p:ph type="title"/>
          </p:nvPr>
        </p:nvSpPr>
        <p:spPr/>
        <p:txBody>
          <a:bodyPr/>
          <a:lstStyle/>
          <a:p>
            <a:endParaRPr lang="en-US"/>
          </a:p>
        </p:txBody>
      </p:sp>
      <p:sp>
        <p:nvSpPr>
          <p:cNvPr id="11" name="Textplatzhalter 10"/>
          <p:cNvSpPr>
            <a:spLocks noGrp="1"/>
          </p:cNvSpPr>
          <p:nvPr>
            <p:ph type="body" sz="quarter" idx="34"/>
          </p:nvPr>
        </p:nvSpPr>
        <p:spPr>
          <a:solidFill>
            <a:srgbClr val="E2E2E2"/>
          </a:solidFill>
        </p:spPr>
        <p:txBody>
          <a:bodyPr vert="horz"/>
          <a:lstStyle/>
          <a:p>
            <a:r>
              <a:rPr lang="en-US" smtClean="0"/>
              <a:t>Constraint: Custom Topic Body and Domain Constraint</a:t>
            </a:r>
            <a:endParaRPr lang="en-US"/>
          </a:p>
        </p:txBody>
      </p:sp>
      <p:sp>
        <p:nvSpPr>
          <p:cNvPr id="12" name="Textplatzhalter 11"/>
          <p:cNvSpPr>
            <a:spLocks noGrp="1"/>
          </p:cNvSpPr>
          <p:nvPr>
            <p:ph type="body" sz="quarter" idx="36"/>
          </p:nvPr>
        </p:nvSpPr>
        <p:spPr>
          <a:solidFill>
            <a:srgbClr val="E2E2E2"/>
          </a:solidFill>
        </p:spPr>
        <p:txBody>
          <a:bodyPr vert="horz"/>
          <a:lstStyle/>
          <a:p>
            <a:r>
              <a:rPr lang="en-US" smtClean="0">
                <a:solidFill>
                  <a:srgbClr val="C0311A"/>
                </a:solidFill>
              </a:rPr>
              <a:t>Specialization: New Element</a:t>
            </a:r>
            <a:endParaRPr lang="en-US">
              <a:solidFill>
                <a:srgbClr val="C0311A"/>
              </a:solidFill>
            </a:endParaRPr>
          </a:p>
        </p:txBody>
      </p:sp>
      <p:sp>
        <p:nvSpPr>
          <p:cNvPr id="20" name="Textplatzhalter 19"/>
          <p:cNvSpPr>
            <a:spLocks noGrp="1"/>
          </p:cNvSpPr>
          <p:nvPr>
            <p:ph type="body" sz="quarter" idx="38"/>
          </p:nvPr>
        </p:nvSpPr>
        <p:spPr/>
        <p:txBody>
          <a:bodyPr/>
          <a:lstStyle/>
          <a:p>
            <a:r>
              <a:rPr lang="en-US" noProof="0" smtClean="0"/>
              <a:t>Conclusion</a:t>
            </a:r>
            <a:endParaRPr lang="en-US" noProof="0"/>
          </a:p>
        </p:txBody>
      </p:sp>
    </p:spTree>
    <p:extLst>
      <p:ext uri="{BB962C8B-B14F-4D97-AF65-F5344CB8AC3E}">
        <p14:creationId xmlns:p14="http://schemas.microsoft.com/office/powerpoint/2010/main" val="17774253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Specialization</a:t>
            </a:r>
            <a:endParaRPr lang="en-US"/>
          </a:p>
        </p:txBody>
      </p:sp>
      <p:sp>
        <p:nvSpPr>
          <p:cNvPr id="3" name="Inhaltsplatzhalter 2"/>
          <p:cNvSpPr>
            <a:spLocks noGrp="1"/>
          </p:cNvSpPr>
          <p:nvPr>
            <p:ph idx="1"/>
          </p:nvPr>
        </p:nvSpPr>
        <p:spPr/>
        <p:txBody>
          <a:bodyPr/>
          <a:lstStyle/>
          <a:p>
            <a:r>
              <a:rPr lang="en-US" smtClean="0"/>
              <a:t>Enables creation </a:t>
            </a:r>
            <a:r>
              <a:rPr lang="en-US"/>
              <a:t>of new </a:t>
            </a:r>
            <a:r>
              <a:rPr lang="en-US" smtClean="0"/>
              <a:t>elements and attributes that are derived from existing base types.</a:t>
            </a:r>
          </a:p>
          <a:p>
            <a:r>
              <a:rPr lang="en-US" smtClean="0"/>
              <a:t>Can be processed by DITA </a:t>
            </a:r>
            <a:r>
              <a:rPr lang="en-US"/>
              <a:t>applications. </a:t>
            </a:r>
            <a:endParaRPr lang="en-US" smtClean="0"/>
          </a:p>
          <a:p>
            <a:r>
              <a:rPr lang="en-US" smtClean="0"/>
              <a:t>Implemented </a:t>
            </a:r>
            <a:r>
              <a:rPr lang="en-US"/>
              <a:t>as vocabulary </a:t>
            </a:r>
            <a:r>
              <a:rPr lang="en-US" smtClean="0"/>
              <a:t>modules that are </a:t>
            </a:r>
            <a:r>
              <a:rPr lang="en-US"/>
              <a:t>integrated into </a:t>
            </a:r>
            <a:r>
              <a:rPr lang="en-US" smtClean="0"/>
              <a:t>shells</a:t>
            </a:r>
            <a:r>
              <a:rPr lang="en-US"/>
              <a:t>.</a:t>
            </a:r>
          </a:p>
          <a:p>
            <a:endParaRPr lang="en-US"/>
          </a:p>
        </p:txBody>
      </p:sp>
    </p:spTree>
    <p:extLst>
      <p:ext uri="{BB962C8B-B14F-4D97-AF65-F5344CB8AC3E}">
        <p14:creationId xmlns:p14="http://schemas.microsoft.com/office/powerpoint/2010/main" val="15512679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US" smtClean="0"/>
              <a:t>Element Specialization</a:t>
            </a:r>
            <a:endParaRPr lang="en-US"/>
          </a:p>
        </p:txBody>
      </p:sp>
      <p:sp>
        <p:nvSpPr>
          <p:cNvPr id="11" name="Inhaltsplatzhalter 10"/>
          <p:cNvSpPr>
            <a:spLocks noGrp="1"/>
          </p:cNvSpPr>
          <p:nvPr>
            <p:ph idx="1"/>
          </p:nvPr>
        </p:nvSpPr>
        <p:spPr/>
        <p:txBody>
          <a:bodyPr/>
          <a:lstStyle/>
          <a:p>
            <a:r>
              <a:rPr lang="en-US" smtClean="0"/>
              <a:t>Set up a container file.</a:t>
            </a:r>
          </a:p>
          <a:p>
            <a:r>
              <a:rPr lang="en-US" smtClean="0"/>
              <a:t>Include the container file in the shell.</a:t>
            </a:r>
          </a:p>
          <a:p>
            <a:r>
              <a:rPr lang="en-US" smtClean="0"/>
              <a:t>Define a new element.</a:t>
            </a:r>
          </a:p>
          <a:p>
            <a:r>
              <a:rPr lang="en-US" smtClean="0"/>
              <a:t>Integrate the element </a:t>
            </a:r>
            <a:r>
              <a:rPr lang="en-US"/>
              <a:t>into base element using @</a:t>
            </a:r>
            <a:r>
              <a:rPr lang="en-US" smtClean="0"/>
              <a:t>combine.</a:t>
            </a:r>
            <a:endParaRPr lang="en-US"/>
          </a:p>
        </p:txBody>
      </p:sp>
      <p:sp>
        <p:nvSpPr>
          <p:cNvPr id="4" name="Abgerundetes Rechteck 3"/>
          <p:cNvSpPr/>
          <p:nvPr/>
        </p:nvSpPr>
        <p:spPr>
          <a:xfrm>
            <a:off x="1770928" y="3732081"/>
            <a:ext cx="1476164" cy="1425111"/>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smtClean="0">
                <a:solidFill>
                  <a:schemeClr val="bg1">
                    <a:lumMod val="85000"/>
                  </a:schemeClr>
                </a:solidFill>
              </a:rPr>
              <a:t>napsor-concept.rng</a:t>
            </a:r>
            <a:endParaRPr lang="en-US" sz="1100">
              <a:solidFill>
                <a:schemeClr val="bg1">
                  <a:lumMod val="85000"/>
                </a:schemeClr>
              </a:solidFill>
            </a:endParaRPr>
          </a:p>
        </p:txBody>
      </p:sp>
      <p:sp>
        <p:nvSpPr>
          <p:cNvPr id="5" name="Diagonal liegende Ecken des Rechtecks schneiden 4"/>
          <p:cNvSpPr/>
          <p:nvPr/>
        </p:nvSpPr>
        <p:spPr>
          <a:xfrm>
            <a:off x="3599892" y="3901623"/>
            <a:ext cx="2160240" cy="1086026"/>
          </a:xfrm>
          <a:prstGeom prst="snip2DiagRect">
            <a:avLst/>
          </a:prstGeom>
          <a:solidFill>
            <a:srgbClr val="F9B073"/>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napsor-thankyouDomain.rng</a:t>
            </a:r>
            <a:endParaRPr lang="en-US" sz="1000" smtClean="0">
              <a:solidFill>
                <a:schemeClr val="tx1">
                  <a:lumMod val="85000"/>
                  <a:lumOff val="15000"/>
                </a:schemeClr>
              </a:solidFill>
            </a:endParaRPr>
          </a:p>
        </p:txBody>
      </p:sp>
      <p:cxnSp>
        <p:nvCxnSpPr>
          <p:cNvPr id="6" name="Gerade Verbindung mit Pfeil 5"/>
          <p:cNvCxnSpPr>
            <a:stCxn id="5" idx="2"/>
            <a:endCxn id="4" idx="3"/>
          </p:cNvCxnSpPr>
          <p:nvPr/>
        </p:nvCxnSpPr>
        <p:spPr>
          <a:xfrm flipH="1">
            <a:off x="3247092" y="4444636"/>
            <a:ext cx="352800" cy="1"/>
          </a:xfrm>
          <a:prstGeom prst="straightConnector1">
            <a:avLst/>
          </a:prstGeom>
          <a:ln w="12700">
            <a:solidFill>
              <a:schemeClr val="accent6">
                <a:lumMod val="75000"/>
              </a:schemeClr>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724750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noProof="0" smtClean="0"/>
              <a:t>Create Thankyou Element (1)</a:t>
            </a:r>
            <a:endParaRPr lang="en-US" noProof="0"/>
          </a:p>
        </p:txBody>
      </p:sp>
      <p:sp>
        <p:nvSpPr>
          <p:cNvPr id="4" name="Inhaltsplatzhalter 3"/>
          <p:cNvSpPr>
            <a:spLocks noGrp="1"/>
          </p:cNvSpPr>
          <p:nvPr>
            <p:ph idx="1"/>
          </p:nvPr>
        </p:nvSpPr>
        <p:spPr/>
        <p:txBody>
          <a:bodyPr/>
          <a:lstStyle/>
          <a:p>
            <a:pPr>
              <a:buFont typeface="+mj-lt"/>
              <a:buAutoNum type="arabicPeriod"/>
            </a:pPr>
            <a:r>
              <a:rPr lang="en-US" smtClean="0"/>
              <a:t>In the technicalContent folder, create a new RNG file called </a:t>
            </a:r>
            <a:r>
              <a:rPr lang="en-US" i="1" smtClean="0"/>
              <a:t>napsor-thankyouDomain.rng.</a:t>
            </a:r>
          </a:p>
          <a:p>
            <a:pPr>
              <a:buFont typeface="+mj-lt"/>
              <a:buAutoNum type="arabicPeriod"/>
            </a:pPr>
            <a:r>
              <a:rPr lang="en-US" smtClean="0"/>
              <a:t>Add a header similar to the highlight domain file, including the following:</a:t>
            </a:r>
          </a:p>
          <a:p>
            <a:pPr lvl="1"/>
            <a:r>
              <a:rPr lang="en-US" smtClean="0"/>
              <a:t> </a:t>
            </a:r>
            <a:r>
              <a:rPr lang="en-US" smtClean="0">
                <a:solidFill>
                  <a:srgbClr val="000096"/>
                </a:solidFill>
              </a:rPr>
              <a:t>&lt;moduleShortName&gt;</a:t>
            </a:r>
            <a:r>
              <a:rPr lang="en-US" smtClean="0">
                <a:solidFill>
                  <a:schemeClr val="tx1"/>
                </a:solidFill>
              </a:rPr>
              <a:t>napsor-thankyou-d</a:t>
            </a:r>
            <a:r>
              <a:rPr lang="en-US" smtClean="0">
                <a:solidFill>
                  <a:srgbClr val="000096"/>
                </a:solidFill>
              </a:rPr>
              <a:t>&lt;/moduleShortName</a:t>
            </a:r>
            <a:r>
              <a:rPr lang="en-US">
                <a:solidFill>
                  <a:srgbClr val="000096"/>
                </a:solidFill>
              </a:rPr>
              <a:t>&gt;</a:t>
            </a:r>
            <a:endParaRPr lang="en-US"/>
          </a:p>
          <a:p>
            <a:pPr lvl="1"/>
            <a:r>
              <a:rPr lang="en-US" smtClean="0"/>
              <a:t> </a:t>
            </a:r>
            <a:r>
              <a:rPr lang="en-US" smtClean="0">
                <a:solidFill>
                  <a:srgbClr val="000096"/>
                </a:solidFill>
              </a:rPr>
              <a:t>&lt;rngMod&gt;</a:t>
            </a:r>
            <a:r>
              <a:rPr lang="en-US" smtClean="0">
                <a:solidFill>
                  <a:schemeClr val="tx1"/>
                </a:solidFill>
              </a:rPr>
              <a:t>urn:napsor:dita:rng:napsor-thankyou.rng</a:t>
            </a:r>
            <a:r>
              <a:rPr lang="en-US" smtClean="0">
                <a:solidFill>
                  <a:srgbClr val="000096"/>
                </a:solidFill>
              </a:rPr>
              <a:t>&lt;/rngShell&gt;</a:t>
            </a:r>
          </a:p>
          <a:p>
            <a:pPr lvl="1"/>
            <a:r>
              <a:rPr lang="en-US">
                <a:solidFill>
                  <a:srgbClr val="000096"/>
                </a:solidFill>
              </a:rPr>
              <a:t> </a:t>
            </a:r>
            <a:r>
              <a:rPr lang="en-US" smtClean="0">
                <a:solidFill>
                  <a:srgbClr val="000096"/>
                </a:solidFill>
              </a:rPr>
              <a:t>&lt;domainsContribution&gt;</a:t>
            </a:r>
            <a:r>
              <a:rPr lang="en-US" smtClean="0">
                <a:solidFill>
                  <a:srgbClr val="993300"/>
                </a:solidFill>
              </a:rPr>
              <a:t>(</a:t>
            </a:r>
            <a:r>
              <a:rPr lang="en-US">
                <a:solidFill>
                  <a:srgbClr val="993300"/>
                </a:solidFill>
              </a:rPr>
              <a:t>topic </a:t>
            </a:r>
            <a:r>
              <a:rPr lang="en-US" smtClean="0">
                <a:solidFill>
                  <a:srgbClr val="993300"/>
                </a:solidFill>
              </a:rPr>
              <a:t>napsor-thankyou-d)</a:t>
            </a:r>
            <a:r>
              <a:rPr lang="en-US" smtClean="0">
                <a:solidFill>
                  <a:srgbClr val="000096"/>
                </a:solidFill>
              </a:rPr>
              <a:t>&lt;/domainsContribution</a:t>
            </a:r>
            <a:r>
              <a:rPr lang="en-US">
                <a:solidFill>
                  <a:srgbClr val="000096"/>
                </a:solidFill>
              </a:rPr>
              <a:t>&gt;</a:t>
            </a:r>
            <a:endParaRPr lang="en-US">
              <a:solidFill>
                <a:srgbClr val="993300"/>
              </a:solidFill>
            </a:endParaRPr>
          </a:p>
          <a:p>
            <a:pPr>
              <a:buFont typeface="+mj-lt"/>
              <a:buAutoNum type="arabicPeriod"/>
            </a:pPr>
            <a:r>
              <a:rPr lang="en-US" noProof="0" smtClean="0"/>
              <a:t>Add a new domain extension pattern that includes the thankyou element:</a:t>
            </a:r>
          </a:p>
          <a:p>
            <a:pPr marL="400950" lvl="1" indent="0">
              <a:buNone/>
            </a:pPr>
            <a:r>
              <a:rPr lang="en-US">
                <a:solidFill>
                  <a:srgbClr val="000096"/>
                </a:solidFill>
              </a:rPr>
              <a:t>&lt;define</a:t>
            </a:r>
            <a:r>
              <a:rPr lang="en-US">
                <a:solidFill>
                  <a:srgbClr val="F5844C"/>
                </a:solidFill>
              </a:rPr>
              <a:t> name</a:t>
            </a:r>
            <a:r>
              <a:rPr lang="en-US">
                <a:solidFill>
                  <a:srgbClr val="FF8040"/>
                </a:solidFill>
              </a:rPr>
              <a:t>=</a:t>
            </a:r>
            <a:r>
              <a:rPr lang="en-US">
                <a:solidFill>
                  <a:srgbClr val="993300"/>
                </a:solidFill>
              </a:rPr>
              <a:t>"thankyou-d-ph"</a:t>
            </a:r>
            <a:r>
              <a:rPr lang="en-US">
                <a:solidFill>
                  <a:srgbClr val="000096"/>
                </a:solidFill>
              </a:rPr>
              <a:t>&gt;</a:t>
            </a:r>
            <a:r>
              <a:rPr lang="en-US">
                <a:solidFill>
                  <a:srgbClr val="000000"/>
                </a:solidFill>
              </a:rPr>
              <a:t/>
            </a:r>
            <a:br>
              <a:rPr lang="en-US">
                <a:solidFill>
                  <a:srgbClr val="000000"/>
                </a:solidFill>
              </a:rPr>
            </a:br>
            <a:r>
              <a:rPr lang="en-US">
                <a:solidFill>
                  <a:srgbClr val="000000"/>
                </a:solidFill>
              </a:rPr>
              <a:t>   </a:t>
            </a:r>
            <a:r>
              <a:rPr lang="en-US">
                <a:solidFill>
                  <a:srgbClr val="000096"/>
                </a:solidFill>
              </a:rPr>
              <a:t>&lt;ref</a:t>
            </a:r>
            <a:r>
              <a:rPr lang="en-US">
                <a:solidFill>
                  <a:srgbClr val="F5844C"/>
                </a:solidFill>
              </a:rPr>
              <a:t> name</a:t>
            </a:r>
            <a:r>
              <a:rPr lang="en-US">
                <a:solidFill>
                  <a:srgbClr val="FF8040"/>
                </a:solidFill>
              </a:rPr>
              <a:t>=</a:t>
            </a:r>
            <a:r>
              <a:rPr lang="en-US">
                <a:solidFill>
                  <a:srgbClr val="993300"/>
                </a:solidFill>
              </a:rPr>
              <a:t>"thankyou.element</a:t>
            </a:r>
            <a:r>
              <a:rPr lang="en-US" smtClean="0">
                <a:solidFill>
                  <a:srgbClr val="993300"/>
                </a:solidFill>
              </a:rPr>
              <a:t>"</a:t>
            </a:r>
            <a:r>
              <a:rPr lang="en-US" smtClean="0">
                <a:solidFill>
                  <a:srgbClr val="000096"/>
                </a:solidFill>
              </a:rPr>
              <a:t>/&gt;</a:t>
            </a:r>
            <a:r>
              <a:rPr lang="en-US" smtClean="0">
                <a:solidFill>
                  <a:srgbClr val="000000"/>
                </a:solidFill>
              </a:rPr>
              <a:t>    </a:t>
            </a:r>
            <a:r>
              <a:rPr lang="en-US">
                <a:solidFill>
                  <a:srgbClr val="000096"/>
                </a:solidFill>
              </a:rPr>
              <a:t>&lt;/define</a:t>
            </a:r>
            <a:r>
              <a:rPr lang="en-US" smtClean="0">
                <a:solidFill>
                  <a:srgbClr val="000096"/>
                </a:solidFill>
              </a:rPr>
              <a:t>&gt;</a:t>
            </a:r>
          </a:p>
          <a:p>
            <a:pPr marL="285750">
              <a:buFont typeface="+mj-lt"/>
              <a:buAutoNum type="arabicPeriod"/>
            </a:pPr>
            <a:r>
              <a:rPr lang="en-US" noProof="0" smtClean="0"/>
              <a:t>Add a define for &lt;ph&gt; that integrates the new definition with the base type:</a:t>
            </a:r>
          </a:p>
          <a:p>
            <a:pPr marL="285750">
              <a:buFont typeface="+mj-lt"/>
              <a:buAutoNum type="arabicPeriod"/>
            </a:pPr>
            <a:r>
              <a:rPr lang="en-US" smtClean="0"/>
              <a:t> </a:t>
            </a:r>
            <a:r>
              <a:rPr lang="en-US" smtClean="0">
                <a:solidFill>
                  <a:srgbClr val="000096"/>
                </a:solidFill>
              </a:rPr>
              <a:t>&lt;</a:t>
            </a:r>
            <a:r>
              <a:rPr lang="en-US">
                <a:solidFill>
                  <a:srgbClr val="000096"/>
                </a:solidFill>
              </a:rPr>
              <a:t>define</a:t>
            </a:r>
            <a:r>
              <a:rPr lang="en-US">
                <a:solidFill>
                  <a:srgbClr val="F5844C"/>
                </a:solidFill>
              </a:rPr>
              <a:t> name</a:t>
            </a:r>
            <a:r>
              <a:rPr lang="en-US">
                <a:solidFill>
                  <a:srgbClr val="FF8040"/>
                </a:solidFill>
              </a:rPr>
              <a:t>=</a:t>
            </a:r>
            <a:r>
              <a:rPr lang="en-US">
                <a:solidFill>
                  <a:srgbClr val="993300"/>
                </a:solidFill>
              </a:rPr>
              <a:t>"ph"</a:t>
            </a:r>
            <a:r>
              <a:rPr lang="en-US">
                <a:solidFill>
                  <a:srgbClr val="F5844C"/>
                </a:solidFill>
              </a:rPr>
              <a:t> combine</a:t>
            </a:r>
            <a:r>
              <a:rPr lang="en-US">
                <a:solidFill>
                  <a:srgbClr val="FF8040"/>
                </a:solidFill>
              </a:rPr>
              <a:t>=</a:t>
            </a:r>
            <a:r>
              <a:rPr lang="en-US">
                <a:solidFill>
                  <a:srgbClr val="993300"/>
                </a:solidFill>
              </a:rPr>
              <a:t>"choice"</a:t>
            </a:r>
            <a:r>
              <a:rPr lang="en-US">
                <a:solidFill>
                  <a:srgbClr val="000096"/>
                </a:solidFill>
              </a:rPr>
              <a:t>&gt;</a:t>
            </a:r>
            <a:r>
              <a:rPr lang="en-US">
                <a:solidFill>
                  <a:srgbClr val="000000"/>
                </a:solidFill>
              </a:rPr>
              <a:t/>
            </a:r>
            <a:br>
              <a:rPr lang="en-US">
                <a:solidFill>
                  <a:srgbClr val="000000"/>
                </a:solidFill>
              </a:rPr>
            </a:br>
            <a:r>
              <a:rPr lang="en-US">
                <a:solidFill>
                  <a:srgbClr val="000000"/>
                </a:solidFill>
              </a:rPr>
              <a:t>   </a:t>
            </a:r>
            <a:r>
              <a:rPr lang="en-US">
                <a:solidFill>
                  <a:srgbClr val="000096"/>
                </a:solidFill>
              </a:rPr>
              <a:t>&lt;ref</a:t>
            </a:r>
            <a:r>
              <a:rPr lang="en-US">
                <a:solidFill>
                  <a:srgbClr val="F5844C"/>
                </a:solidFill>
              </a:rPr>
              <a:t> name</a:t>
            </a:r>
            <a:r>
              <a:rPr lang="en-US">
                <a:solidFill>
                  <a:srgbClr val="FF8040"/>
                </a:solidFill>
              </a:rPr>
              <a:t>=</a:t>
            </a:r>
            <a:r>
              <a:rPr lang="en-US">
                <a:solidFill>
                  <a:srgbClr val="993300"/>
                </a:solidFill>
              </a:rPr>
              <a:t>"thankyou-d-ph</a:t>
            </a:r>
            <a:r>
              <a:rPr lang="en-US" smtClean="0">
                <a:solidFill>
                  <a:srgbClr val="993300"/>
                </a:solidFill>
              </a:rPr>
              <a:t>"</a:t>
            </a:r>
            <a:r>
              <a:rPr lang="en-US" smtClean="0">
                <a:solidFill>
                  <a:srgbClr val="000096"/>
                </a:solidFill>
              </a:rPr>
              <a:t>/&gt; &lt;/</a:t>
            </a:r>
            <a:r>
              <a:rPr lang="en-US">
                <a:solidFill>
                  <a:srgbClr val="000096"/>
                </a:solidFill>
              </a:rPr>
              <a:t>define&gt;</a:t>
            </a:r>
            <a:r>
              <a:rPr lang="en-US">
                <a:solidFill>
                  <a:srgbClr val="000000"/>
                </a:solidFill>
              </a:rPr>
              <a:t/>
            </a:r>
            <a:br>
              <a:rPr lang="en-US">
                <a:solidFill>
                  <a:srgbClr val="000000"/>
                </a:solidFill>
              </a:rPr>
            </a:br>
            <a:endParaRPr lang="en-US" noProof="0" smtClean="0"/>
          </a:p>
          <a:p>
            <a:endParaRPr lang="en-US" noProof="0" smtClean="0"/>
          </a:p>
        </p:txBody>
      </p:sp>
    </p:spTree>
    <p:extLst>
      <p:ext uri="{BB962C8B-B14F-4D97-AF65-F5344CB8AC3E}">
        <p14:creationId xmlns:p14="http://schemas.microsoft.com/office/powerpoint/2010/main" val="29819325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t>Create </a:t>
            </a:r>
            <a:r>
              <a:rPr lang="en-US" smtClean="0"/>
              <a:t>Thankyou </a:t>
            </a:r>
            <a:r>
              <a:rPr lang="en-US"/>
              <a:t>Element (2)</a:t>
            </a:r>
            <a:endParaRPr lang="en-US" noProof="0"/>
          </a:p>
        </p:txBody>
      </p:sp>
      <p:sp>
        <p:nvSpPr>
          <p:cNvPr id="4" name="Inhaltsplatzhalter 3"/>
          <p:cNvSpPr>
            <a:spLocks noGrp="1"/>
          </p:cNvSpPr>
          <p:nvPr>
            <p:ph idx="1"/>
          </p:nvPr>
        </p:nvSpPr>
        <p:spPr/>
        <p:txBody>
          <a:bodyPr/>
          <a:lstStyle/>
          <a:p>
            <a:pPr>
              <a:buFont typeface="+mj-lt"/>
              <a:buAutoNum type="arabicPeriod" startAt="6"/>
            </a:pPr>
            <a:r>
              <a:rPr lang="en-US" smtClean="0"/>
              <a:t>Add the following defines for the </a:t>
            </a:r>
            <a:r>
              <a:rPr lang="en-US" smtClean="0">
                <a:solidFill>
                  <a:srgbClr val="000096"/>
                </a:solidFill>
              </a:rPr>
              <a:t>&lt;thankyou</a:t>
            </a:r>
            <a:r>
              <a:rPr lang="en-US">
                <a:solidFill>
                  <a:srgbClr val="000096"/>
                </a:solidFill>
              </a:rPr>
              <a:t>&gt;</a:t>
            </a:r>
            <a:r>
              <a:rPr lang="en-US" smtClean="0"/>
              <a:t> element: </a:t>
            </a:r>
          </a:p>
          <a:p>
            <a:pPr marL="400950" lvl="1" indent="0">
              <a:buNone/>
            </a:pPr>
            <a:r>
              <a:rPr lang="en-US" sz="1600">
                <a:solidFill>
                  <a:srgbClr val="000096"/>
                </a:solidFill>
              </a:rPr>
              <a:t>&lt;define</a:t>
            </a:r>
            <a:r>
              <a:rPr lang="en-US" sz="1600">
                <a:solidFill>
                  <a:srgbClr val="F5844C"/>
                </a:solidFill>
              </a:rPr>
              <a:t> name</a:t>
            </a:r>
            <a:r>
              <a:rPr lang="en-US" sz="1600">
                <a:solidFill>
                  <a:srgbClr val="FF8040"/>
                </a:solidFill>
              </a:rPr>
              <a:t>=</a:t>
            </a:r>
            <a:r>
              <a:rPr lang="en-US" sz="1600">
                <a:solidFill>
                  <a:srgbClr val="993300"/>
                </a:solidFill>
              </a:rPr>
              <a:t>"thankyou"</a:t>
            </a:r>
            <a:r>
              <a:rPr lang="en-US" sz="1600">
                <a:solidFill>
                  <a:srgbClr val="000096"/>
                </a:solidFill>
              </a:rPr>
              <a:t>&gt;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&lt;ref</a:t>
            </a:r>
            <a:r>
              <a:rPr lang="en-US" sz="1600">
                <a:solidFill>
                  <a:srgbClr val="F5844C"/>
                </a:solidFill>
              </a:rPr>
              <a:t> name</a:t>
            </a:r>
            <a:r>
              <a:rPr lang="en-US" sz="1600">
                <a:solidFill>
                  <a:srgbClr val="FF8040"/>
                </a:solidFill>
              </a:rPr>
              <a:t>=</a:t>
            </a:r>
            <a:r>
              <a:rPr lang="en-US" sz="1600">
                <a:solidFill>
                  <a:srgbClr val="993300"/>
                </a:solidFill>
              </a:rPr>
              <a:t>"thankyou.element"</a:t>
            </a:r>
            <a:r>
              <a:rPr lang="en-US" sz="1600">
                <a:solidFill>
                  <a:srgbClr val="000096"/>
                </a:solidFill>
              </a:rPr>
              <a:t>/&gt;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&lt;/define&gt;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&lt;/div&gt;</a:t>
            </a:r>
            <a:r>
              <a:rPr lang="en-US" sz="1600">
                <a:solidFill>
                  <a:srgbClr val="000000"/>
                </a:solidFill>
              </a:rPr>
              <a:t/>
            </a:r>
            <a:br>
              <a:rPr lang="en-US" sz="1600">
                <a:solidFill>
                  <a:srgbClr val="000000"/>
                </a:solidFill>
              </a:rPr>
            </a:br>
            <a:r>
              <a:rPr lang="en-US" sz="1600">
                <a:solidFill>
                  <a:srgbClr val="000000"/>
                </a:solidFill>
              </a:rPr>
              <a:t> </a:t>
            </a:r>
            <a:br>
              <a:rPr lang="en-US" sz="1600">
                <a:solidFill>
                  <a:srgbClr val="000000"/>
                </a:solidFill>
              </a:rPr>
            </a:br>
            <a:r>
              <a:rPr lang="en-US" sz="1600">
                <a:solidFill>
                  <a:srgbClr val="000000"/>
                </a:solidFill>
              </a:rPr>
              <a:t>  </a:t>
            </a:r>
            <a:r>
              <a:rPr lang="en-US" sz="1600">
                <a:solidFill>
                  <a:srgbClr val="000096"/>
                </a:solidFill>
              </a:rPr>
              <a:t>&lt;define</a:t>
            </a:r>
            <a:r>
              <a:rPr lang="en-US" sz="1600">
                <a:solidFill>
                  <a:srgbClr val="F5844C"/>
                </a:solidFill>
              </a:rPr>
              <a:t> name</a:t>
            </a:r>
            <a:r>
              <a:rPr lang="en-US" sz="1600">
                <a:solidFill>
                  <a:srgbClr val="FF8040"/>
                </a:solidFill>
              </a:rPr>
              <a:t>=</a:t>
            </a:r>
            <a:r>
              <a:rPr lang="en-US" sz="1600">
                <a:solidFill>
                  <a:srgbClr val="993300"/>
                </a:solidFill>
              </a:rPr>
              <a:t>"thankyou.element"</a:t>
            </a:r>
            <a:r>
              <a:rPr lang="en-US" sz="1600">
                <a:solidFill>
                  <a:srgbClr val="000096"/>
                </a:solidFill>
              </a:rPr>
              <a:t>&gt;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&lt;element</a:t>
            </a:r>
            <a:r>
              <a:rPr lang="en-US" sz="1600">
                <a:solidFill>
                  <a:srgbClr val="F5844C"/>
                </a:solidFill>
              </a:rPr>
              <a:t> name</a:t>
            </a:r>
            <a:r>
              <a:rPr lang="en-US" sz="1600">
                <a:solidFill>
                  <a:srgbClr val="FF8040"/>
                </a:solidFill>
              </a:rPr>
              <a:t>=</a:t>
            </a:r>
            <a:r>
              <a:rPr lang="en-US" sz="1600">
                <a:solidFill>
                  <a:srgbClr val="993300"/>
                </a:solidFill>
              </a:rPr>
              <a:t>"thankyou"</a:t>
            </a:r>
            <a:r>
              <a:rPr lang="en-US" sz="1600">
                <a:solidFill>
                  <a:srgbClr val="F5844C"/>
                </a:solidFill>
              </a:rPr>
              <a:t> dita:longName</a:t>
            </a:r>
            <a:r>
              <a:rPr lang="en-US" sz="1600">
                <a:solidFill>
                  <a:srgbClr val="FF8040"/>
                </a:solidFill>
              </a:rPr>
              <a:t>=</a:t>
            </a:r>
            <a:r>
              <a:rPr lang="en-US" sz="1600">
                <a:solidFill>
                  <a:srgbClr val="993300"/>
                </a:solidFill>
              </a:rPr>
              <a:t>"Thank you"</a:t>
            </a:r>
            <a:r>
              <a:rPr lang="en-US" sz="1600">
                <a:solidFill>
                  <a:srgbClr val="000096"/>
                </a:solidFill>
              </a:rPr>
              <a:t>&gt;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&lt;ref</a:t>
            </a:r>
            <a:r>
              <a:rPr lang="en-US" sz="1600">
                <a:solidFill>
                  <a:srgbClr val="F5844C"/>
                </a:solidFill>
              </a:rPr>
              <a:t> name</a:t>
            </a:r>
            <a:r>
              <a:rPr lang="en-US" sz="1600">
                <a:solidFill>
                  <a:srgbClr val="FF8040"/>
                </a:solidFill>
              </a:rPr>
              <a:t>=</a:t>
            </a:r>
            <a:r>
              <a:rPr lang="en-US" sz="1600">
                <a:solidFill>
                  <a:srgbClr val="993300"/>
                </a:solidFill>
              </a:rPr>
              <a:t>"thankyou.attlist"</a:t>
            </a:r>
            <a:r>
              <a:rPr lang="en-US" sz="1600">
                <a:solidFill>
                  <a:srgbClr val="000096"/>
                </a:solidFill>
              </a:rPr>
              <a:t>/&gt;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&lt;ref</a:t>
            </a:r>
            <a:r>
              <a:rPr lang="en-US" sz="1600">
                <a:solidFill>
                  <a:srgbClr val="F5844C"/>
                </a:solidFill>
              </a:rPr>
              <a:t> name</a:t>
            </a:r>
            <a:r>
              <a:rPr lang="en-US" sz="1600">
                <a:solidFill>
                  <a:srgbClr val="FF8040"/>
                </a:solidFill>
              </a:rPr>
              <a:t>=</a:t>
            </a:r>
            <a:r>
              <a:rPr lang="en-US" sz="1600">
                <a:solidFill>
                  <a:srgbClr val="993300"/>
                </a:solidFill>
              </a:rPr>
              <a:t>"thankyou.content"</a:t>
            </a:r>
            <a:r>
              <a:rPr lang="en-US" sz="1600">
                <a:solidFill>
                  <a:srgbClr val="000096"/>
                </a:solidFill>
              </a:rPr>
              <a:t>/&gt;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&lt;/element&gt;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&lt;/define&gt;</a:t>
            </a:r>
            <a:r>
              <a:rPr lang="en-US" sz="1600">
                <a:solidFill>
                  <a:srgbClr val="000000"/>
                </a:solidFill>
              </a:rPr>
              <a:t/>
            </a:r>
            <a:br>
              <a:rPr lang="en-US" sz="1600">
                <a:solidFill>
                  <a:srgbClr val="000000"/>
                </a:solidFill>
              </a:rPr>
            </a:br>
            <a:r>
              <a:rPr lang="en-US" sz="1600">
                <a:solidFill>
                  <a:srgbClr val="000000"/>
                </a:solidFill>
              </a:rPr>
              <a:t> </a:t>
            </a:r>
            <a:br>
              <a:rPr lang="en-US" sz="1600">
                <a:solidFill>
                  <a:srgbClr val="000000"/>
                </a:solidFill>
              </a:rPr>
            </a:br>
            <a:r>
              <a:rPr lang="en-US" sz="1600">
                <a:solidFill>
                  <a:srgbClr val="000000"/>
                </a:solidFill>
              </a:rPr>
              <a:t>  </a:t>
            </a:r>
            <a:r>
              <a:rPr lang="en-US" sz="1600">
                <a:solidFill>
                  <a:srgbClr val="000096"/>
                </a:solidFill>
              </a:rPr>
              <a:t>&lt;define</a:t>
            </a:r>
            <a:r>
              <a:rPr lang="en-US" sz="1600">
                <a:solidFill>
                  <a:srgbClr val="F5844C"/>
                </a:solidFill>
              </a:rPr>
              <a:t> name</a:t>
            </a:r>
            <a:r>
              <a:rPr lang="en-US" sz="1600">
                <a:solidFill>
                  <a:srgbClr val="FF8040"/>
                </a:solidFill>
              </a:rPr>
              <a:t>=</a:t>
            </a:r>
            <a:r>
              <a:rPr lang="en-US" sz="1600">
                <a:solidFill>
                  <a:srgbClr val="993300"/>
                </a:solidFill>
              </a:rPr>
              <a:t>"thankyou.content"</a:t>
            </a:r>
            <a:r>
              <a:rPr lang="en-US" sz="1600">
                <a:solidFill>
                  <a:srgbClr val="000096"/>
                </a:solidFill>
              </a:rPr>
              <a:t>&gt;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&lt;text/&gt;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&lt;/define</a:t>
            </a:r>
            <a:r>
              <a:rPr lang="en-US" sz="1600" smtClean="0">
                <a:solidFill>
                  <a:srgbClr val="000096"/>
                </a:solidFill>
              </a:rPr>
              <a:t>&gt;</a:t>
            </a:r>
            <a:endParaRPr lang="en-US" smtClean="0">
              <a:cs typeface="Courier New" panose="02070309020205020404" pitchFamily="49" charset="0"/>
            </a:endParaRPr>
          </a:p>
        </p:txBody>
      </p:sp>
    </p:spTree>
    <p:extLst>
      <p:ext uri="{BB962C8B-B14F-4D97-AF65-F5344CB8AC3E}">
        <p14:creationId xmlns:p14="http://schemas.microsoft.com/office/powerpoint/2010/main" val="58379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DTD, XSD, or RNG?</a:t>
            </a:r>
            <a:endParaRPr lang="en-US"/>
          </a:p>
        </p:txBody>
      </p:sp>
      <p:sp>
        <p:nvSpPr>
          <p:cNvPr id="3" name="Inhaltsplatzhalter 2"/>
          <p:cNvSpPr>
            <a:spLocks noGrp="1"/>
          </p:cNvSpPr>
          <p:nvPr>
            <p:ph idx="1"/>
          </p:nvPr>
        </p:nvSpPr>
        <p:spPr/>
        <p:txBody>
          <a:bodyPr/>
          <a:lstStyle/>
          <a:p>
            <a:r>
              <a:rPr lang="en-US" smtClean="0"/>
              <a:t>DTD = Document Type Definition</a:t>
            </a:r>
          </a:p>
          <a:p>
            <a:r>
              <a:rPr lang="en-US" smtClean="0"/>
              <a:t>XSD = XML Schema Definition</a:t>
            </a:r>
          </a:p>
          <a:p>
            <a:r>
              <a:rPr lang="en-US" smtClean="0"/>
              <a:t>Relax NG </a:t>
            </a:r>
            <a:r>
              <a:rPr lang="en-US"/>
              <a:t>(RNG) = Regular Language Description for XML New Generation</a:t>
            </a:r>
            <a:endParaRPr lang="en-US" smtClean="0"/>
          </a:p>
          <a:p>
            <a:endParaRPr lang="en-US"/>
          </a:p>
          <a:p>
            <a:r>
              <a:rPr lang="en-US" smtClean="0"/>
              <a:t>Up to DITA 1.2 &gt; DTD</a:t>
            </a:r>
          </a:p>
          <a:p>
            <a:r>
              <a:rPr lang="en-US" smtClean="0">
                <a:solidFill>
                  <a:srgbClr val="FF0000"/>
                </a:solidFill>
              </a:rPr>
              <a:t>XSD not suitable, ask Eliot Kimber @Frank</a:t>
            </a:r>
          </a:p>
          <a:p>
            <a:r>
              <a:rPr lang="en-US" smtClean="0"/>
              <a:t>RNG = normative grammar as of DITA 1.3</a:t>
            </a:r>
            <a:endParaRPr lang="en-US"/>
          </a:p>
        </p:txBody>
      </p:sp>
    </p:spTree>
    <p:extLst>
      <p:ext uri="{BB962C8B-B14F-4D97-AF65-F5344CB8AC3E}">
        <p14:creationId xmlns:p14="http://schemas.microsoft.com/office/powerpoint/2010/main" val="36227420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t>Create </a:t>
            </a:r>
            <a:r>
              <a:rPr lang="en-US" smtClean="0"/>
              <a:t>Thankyou </a:t>
            </a:r>
            <a:r>
              <a:rPr lang="en-US"/>
              <a:t>Element </a:t>
            </a:r>
            <a:r>
              <a:rPr lang="en-US" smtClean="0"/>
              <a:t>(3)</a:t>
            </a:r>
            <a:endParaRPr lang="en-US" noProof="0"/>
          </a:p>
        </p:txBody>
      </p:sp>
      <p:sp>
        <p:nvSpPr>
          <p:cNvPr id="4" name="Inhaltsplatzhalter 3"/>
          <p:cNvSpPr>
            <a:spLocks noGrp="1"/>
          </p:cNvSpPr>
          <p:nvPr>
            <p:ph idx="1"/>
          </p:nvPr>
        </p:nvSpPr>
        <p:spPr/>
        <p:txBody>
          <a:bodyPr/>
          <a:lstStyle/>
          <a:p>
            <a:pPr>
              <a:buFont typeface="+mj-lt"/>
              <a:buAutoNum type="arabicPeriod" startAt="7"/>
            </a:pPr>
            <a:r>
              <a:rPr lang="en-US" smtClean="0"/>
              <a:t>Add the following defines for the thankyou attributes: </a:t>
            </a:r>
          </a:p>
          <a:p>
            <a:pPr marL="400950" lvl="1" indent="0">
              <a:buNone/>
            </a:pPr>
            <a:r>
              <a:rPr lang="en-US" sz="1600">
                <a:solidFill>
                  <a:srgbClr val="000096"/>
                </a:solidFill>
              </a:rPr>
              <a:t>&lt;define</a:t>
            </a:r>
            <a:r>
              <a:rPr lang="en-US" sz="1600">
                <a:solidFill>
                  <a:srgbClr val="F5844C"/>
                </a:solidFill>
              </a:rPr>
              <a:t> name</a:t>
            </a:r>
            <a:r>
              <a:rPr lang="en-US" sz="1600">
                <a:solidFill>
                  <a:srgbClr val="FF8040"/>
                </a:solidFill>
              </a:rPr>
              <a:t>=</a:t>
            </a:r>
            <a:r>
              <a:rPr lang="en-US" sz="1600">
                <a:solidFill>
                  <a:srgbClr val="993300"/>
                </a:solidFill>
              </a:rPr>
              <a:t>"thankyou.attlist"</a:t>
            </a:r>
            <a:r>
              <a:rPr lang="en-US" sz="1600">
                <a:solidFill>
                  <a:srgbClr val="F5844C"/>
                </a:solidFill>
              </a:rPr>
              <a:t> combine</a:t>
            </a:r>
            <a:r>
              <a:rPr lang="en-US" sz="1600">
                <a:solidFill>
                  <a:srgbClr val="FF8040"/>
                </a:solidFill>
              </a:rPr>
              <a:t>=</a:t>
            </a:r>
            <a:r>
              <a:rPr lang="en-US" sz="1600">
                <a:solidFill>
                  <a:srgbClr val="993300"/>
                </a:solidFill>
              </a:rPr>
              <a:t>"interleave"</a:t>
            </a:r>
            <a:r>
              <a:rPr lang="en-US" sz="1600">
                <a:solidFill>
                  <a:srgbClr val="000096"/>
                </a:solidFill>
              </a:rPr>
              <a:t>&gt;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&lt;ref</a:t>
            </a:r>
            <a:r>
              <a:rPr lang="en-US" sz="1600">
                <a:solidFill>
                  <a:srgbClr val="F5844C"/>
                </a:solidFill>
              </a:rPr>
              <a:t> name</a:t>
            </a:r>
            <a:r>
              <a:rPr lang="en-US" sz="1600">
                <a:solidFill>
                  <a:srgbClr val="FF8040"/>
                </a:solidFill>
              </a:rPr>
              <a:t>=</a:t>
            </a:r>
            <a:r>
              <a:rPr lang="en-US" sz="1600">
                <a:solidFill>
                  <a:srgbClr val="993300"/>
                </a:solidFill>
              </a:rPr>
              <a:t>"thankyou.attributes"</a:t>
            </a:r>
            <a:r>
              <a:rPr lang="en-US" sz="1600">
                <a:solidFill>
                  <a:srgbClr val="000096"/>
                </a:solidFill>
              </a:rPr>
              <a:t>/&gt;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&lt;/define&gt;</a:t>
            </a:r>
            <a:r>
              <a:rPr lang="en-US" sz="1600">
                <a:solidFill>
                  <a:srgbClr val="000000"/>
                </a:solidFill>
              </a:rPr>
              <a:t/>
            </a:r>
            <a:br>
              <a:rPr lang="en-US" sz="1600">
                <a:solidFill>
                  <a:srgbClr val="000000"/>
                </a:solidFill>
              </a:rPr>
            </a:br>
            <a:r>
              <a:rPr lang="en-US" sz="1600">
                <a:solidFill>
                  <a:srgbClr val="000000"/>
                </a:solidFill>
              </a:rPr>
              <a:t>  </a:t>
            </a:r>
            <a:br>
              <a:rPr lang="en-US" sz="1600">
                <a:solidFill>
                  <a:srgbClr val="000000"/>
                </a:solidFill>
              </a:rPr>
            </a:br>
            <a:r>
              <a:rPr lang="en-US" sz="1600">
                <a:solidFill>
                  <a:srgbClr val="000000"/>
                </a:solidFill>
              </a:rPr>
              <a:t>  </a:t>
            </a:r>
            <a:r>
              <a:rPr lang="en-US" sz="1600">
                <a:solidFill>
                  <a:srgbClr val="000096"/>
                </a:solidFill>
              </a:rPr>
              <a:t>&lt;define</a:t>
            </a:r>
            <a:r>
              <a:rPr lang="en-US" sz="1600">
                <a:solidFill>
                  <a:srgbClr val="F5844C"/>
                </a:solidFill>
              </a:rPr>
              <a:t> name</a:t>
            </a:r>
            <a:r>
              <a:rPr lang="en-US" sz="1600">
                <a:solidFill>
                  <a:srgbClr val="FF8040"/>
                </a:solidFill>
              </a:rPr>
              <a:t>=</a:t>
            </a:r>
            <a:r>
              <a:rPr lang="en-US" sz="1600">
                <a:solidFill>
                  <a:srgbClr val="993300"/>
                </a:solidFill>
              </a:rPr>
              <a:t>"thankyou.attributes"</a:t>
            </a:r>
            <a:r>
              <a:rPr lang="en-US" sz="1600">
                <a:solidFill>
                  <a:srgbClr val="000096"/>
                </a:solidFill>
              </a:rPr>
              <a:t>&gt;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&lt;ref</a:t>
            </a:r>
            <a:r>
              <a:rPr lang="en-US" sz="1600">
                <a:solidFill>
                  <a:srgbClr val="F5844C"/>
                </a:solidFill>
              </a:rPr>
              <a:t> name</a:t>
            </a:r>
            <a:r>
              <a:rPr lang="en-US" sz="1600">
                <a:solidFill>
                  <a:srgbClr val="FF8040"/>
                </a:solidFill>
              </a:rPr>
              <a:t>=</a:t>
            </a:r>
            <a:r>
              <a:rPr lang="en-US" sz="1600">
                <a:solidFill>
                  <a:srgbClr val="993300"/>
                </a:solidFill>
              </a:rPr>
              <a:t>"univ-atts"</a:t>
            </a:r>
            <a:r>
              <a:rPr lang="en-US" sz="1600">
                <a:solidFill>
                  <a:srgbClr val="000096"/>
                </a:solidFill>
              </a:rPr>
              <a:t>/&gt;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&lt;optional&gt;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&lt;attribute</a:t>
            </a:r>
            <a:r>
              <a:rPr lang="en-US" sz="1600">
                <a:solidFill>
                  <a:srgbClr val="F5844C"/>
                </a:solidFill>
              </a:rPr>
              <a:t> name</a:t>
            </a:r>
            <a:r>
              <a:rPr lang="en-US" sz="1600">
                <a:solidFill>
                  <a:srgbClr val="FF8040"/>
                </a:solidFill>
              </a:rPr>
              <a:t>=</a:t>
            </a:r>
            <a:r>
              <a:rPr lang="en-US" sz="1600">
                <a:solidFill>
                  <a:srgbClr val="993300"/>
                </a:solidFill>
              </a:rPr>
              <a:t>"outputclass"</a:t>
            </a:r>
            <a:r>
              <a:rPr lang="en-US" sz="1600">
                <a:solidFill>
                  <a:srgbClr val="000096"/>
                </a:solidFill>
              </a:rPr>
              <a:t>/&gt;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&lt;/optional&gt;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a:t>
            </a:r>
            <a:r>
              <a:rPr lang="en-US" sz="1600" smtClean="0">
                <a:solidFill>
                  <a:srgbClr val="000096"/>
                </a:solidFill>
              </a:rPr>
              <a:t>define&gt;</a:t>
            </a:r>
          </a:p>
          <a:p>
            <a:pPr marL="342900">
              <a:buFont typeface="+mj-lt"/>
              <a:buAutoNum type="arabicPeriod" startAt="7"/>
            </a:pPr>
            <a:r>
              <a:rPr lang="en-US" smtClean="0">
                <a:cs typeface="Courier New" panose="02070309020205020404" pitchFamily="49" charset="0"/>
              </a:rPr>
              <a:t>Add the following define to declare the @class attribute:</a:t>
            </a:r>
          </a:p>
          <a:p>
            <a:pPr marL="400950" lvl="1" indent="0">
              <a:buNone/>
            </a:pPr>
            <a:r>
              <a:rPr lang="en-US" sz="1600" smtClean="0">
                <a:solidFill>
                  <a:srgbClr val="000096"/>
                </a:solidFill>
              </a:rPr>
              <a:t>&lt;</a:t>
            </a:r>
            <a:r>
              <a:rPr lang="en-US" sz="1600">
                <a:solidFill>
                  <a:srgbClr val="000096"/>
                </a:solidFill>
              </a:rPr>
              <a:t>define</a:t>
            </a:r>
            <a:r>
              <a:rPr lang="en-US" sz="1600">
                <a:solidFill>
                  <a:srgbClr val="F5844C"/>
                </a:solidFill>
              </a:rPr>
              <a:t> name</a:t>
            </a:r>
            <a:r>
              <a:rPr lang="en-US" sz="1600">
                <a:solidFill>
                  <a:srgbClr val="FF8040"/>
                </a:solidFill>
              </a:rPr>
              <a:t>=</a:t>
            </a:r>
            <a:r>
              <a:rPr lang="en-US" sz="1600">
                <a:solidFill>
                  <a:srgbClr val="993300"/>
                </a:solidFill>
              </a:rPr>
              <a:t>"thankyou.attlist"</a:t>
            </a:r>
            <a:r>
              <a:rPr lang="en-US" sz="1600">
                <a:solidFill>
                  <a:srgbClr val="F5844C"/>
                </a:solidFill>
              </a:rPr>
              <a:t> combine</a:t>
            </a:r>
            <a:r>
              <a:rPr lang="en-US" sz="1600">
                <a:solidFill>
                  <a:srgbClr val="FF8040"/>
                </a:solidFill>
              </a:rPr>
              <a:t>=</a:t>
            </a:r>
            <a:r>
              <a:rPr lang="en-US" sz="1600">
                <a:solidFill>
                  <a:srgbClr val="993300"/>
                </a:solidFill>
              </a:rPr>
              <a:t>"interleave"</a:t>
            </a:r>
            <a:r>
              <a:rPr lang="en-US" sz="1600">
                <a:solidFill>
                  <a:srgbClr val="000096"/>
                </a:solidFill>
              </a:rPr>
              <a:t>&gt;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&lt;ref</a:t>
            </a:r>
            <a:r>
              <a:rPr lang="en-US" sz="1600">
                <a:solidFill>
                  <a:srgbClr val="F5844C"/>
                </a:solidFill>
              </a:rPr>
              <a:t> name</a:t>
            </a:r>
            <a:r>
              <a:rPr lang="en-US" sz="1600">
                <a:solidFill>
                  <a:srgbClr val="FF8040"/>
                </a:solidFill>
              </a:rPr>
              <a:t>=</a:t>
            </a:r>
            <a:r>
              <a:rPr lang="en-US" sz="1600">
                <a:solidFill>
                  <a:srgbClr val="993300"/>
                </a:solidFill>
              </a:rPr>
              <a:t>"global-atts"</a:t>
            </a:r>
            <a:r>
              <a:rPr lang="en-US" sz="1600">
                <a:solidFill>
                  <a:srgbClr val="000096"/>
                </a:solidFill>
              </a:rPr>
              <a:t>/&gt;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&lt;optional&gt;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&lt;attribute</a:t>
            </a:r>
            <a:r>
              <a:rPr lang="en-US" sz="1600">
                <a:solidFill>
                  <a:srgbClr val="F5844C"/>
                </a:solidFill>
              </a:rPr>
              <a:t> name</a:t>
            </a:r>
            <a:r>
              <a:rPr lang="en-US" sz="1600">
                <a:solidFill>
                  <a:srgbClr val="FF8040"/>
                </a:solidFill>
              </a:rPr>
              <a:t>=</a:t>
            </a:r>
            <a:r>
              <a:rPr lang="en-US" sz="1600">
                <a:solidFill>
                  <a:srgbClr val="993300"/>
                </a:solidFill>
              </a:rPr>
              <a:t>"class"</a:t>
            </a:r>
            <a:r>
              <a:rPr lang="en-US" sz="1600">
                <a:solidFill>
                  <a:srgbClr val="F5844C"/>
                </a:solidFill>
              </a:rPr>
              <a:t> a:defaultValue</a:t>
            </a:r>
            <a:r>
              <a:rPr lang="en-US" sz="1600">
                <a:solidFill>
                  <a:srgbClr val="FF8040"/>
                </a:solidFill>
              </a:rPr>
              <a:t>=</a:t>
            </a:r>
            <a:r>
              <a:rPr lang="en-US" sz="1600">
                <a:solidFill>
                  <a:srgbClr val="993300"/>
                </a:solidFill>
              </a:rPr>
              <a:t>"+ topic/ph thankyou-d/thankyou"</a:t>
            </a:r>
            <a:r>
              <a:rPr lang="en-US" sz="1600">
                <a:solidFill>
                  <a:srgbClr val="000096"/>
                </a:solidFill>
              </a:rPr>
              <a:t>/&gt;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&lt;/optional&gt;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&lt;/define&gt;</a:t>
            </a:r>
            <a:endParaRPr lang="en-US" smtClean="0">
              <a:cs typeface="Courier New" panose="02070309020205020404" pitchFamily="49" charset="0"/>
            </a:endParaRPr>
          </a:p>
          <a:p>
            <a:pPr marL="342900">
              <a:buFont typeface="+mj-lt"/>
              <a:buAutoNum type="arabicPeriod" startAt="7"/>
            </a:pPr>
            <a:endParaRPr lang="en-US" smtClean="0">
              <a:cs typeface="Courier New" panose="02070309020205020404" pitchFamily="49" charset="0"/>
            </a:endParaRPr>
          </a:p>
        </p:txBody>
      </p:sp>
    </p:spTree>
    <p:extLst>
      <p:ext uri="{BB962C8B-B14F-4D97-AF65-F5344CB8AC3E}">
        <p14:creationId xmlns:p14="http://schemas.microsoft.com/office/powerpoint/2010/main" val="9493578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noProof="0" smtClean="0"/>
              <a:t>Prepare the Shell for the Specialization</a:t>
            </a:r>
            <a:endParaRPr lang="en-US" noProof="0"/>
          </a:p>
        </p:txBody>
      </p:sp>
      <p:sp>
        <p:nvSpPr>
          <p:cNvPr id="4" name="Inhaltsplatzhalter 3"/>
          <p:cNvSpPr>
            <a:spLocks noGrp="1"/>
          </p:cNvSpPr>
          <p:nvPr>
            <p:ph idx="1"/>
          </p:nvPr>
        </p:nvSpPr>
        <p:spPr/>
        <p:txBody>
          <a:bodyPr/>
          <a:lstStyle/>
          <a:p>
            <a:pPr>
              <a:buFont typeface="+mj-lt"/>
              <a:buAutoNum type="arabicPeriod"/>
            </a:pPr>
            <a:r>
              <a:rPr lang="en-US" noProof="0" smtClean="0"/>
              <a:t>Open </a:t>
            </a:r>
            <a:r>
              <a:rPr lang="en-US" i="1" noProof="0" smtClean="0"/>
              <a:t>napsor-concept.rng</a:t>
            </a:r>
            <a:r>
              <a:rPr lang="en-US" noProof="0" smtClean="0"/>
              <a:t>.</a:t>
            </a:r>
          </a:p>
          <a:p>
            <a:pPr>
              <a:buFont typeface="+mj-lt"/>
              <a:buAutoNum type="arabicPeriod"/>
            </a:pPr>
            <a:r>
              <a:rPr lang="en-US" smtClean="0"/>
              <a:t>In the </a:t>
            </a:r>
            <a:r>
              <a:rPr lang="en-US" smtClean="0">
                <a:solidFill>
                  <a:schemeClr val="tx1"/>
                </a:solidFill>
              </a:rPr>
              <a:t>MODULE INCLUSIONS</a:t>
            </a:r>
            <a:r>
              <a:rPr lang="en-US" smtClean="0"/>
              <a:t> div, create a new div with an </a:t>
            </a:r>
            <a:r>
              <a:rPr lang="en-US"/>
              <a:t>include for the </a:t>
            </a:r>
            <a:r>
              <a:rPr lang="en-US" smtClean="0"/>
              <a:t>thankyou element specialization:</a:t>
            </a:r>
          </a:p>
          <a:p>
            <a:pPr marL="400950" lvl="1" indent="0">
              <a:buNone/>
            </a:pPr>
            <a:r>
              <a:rPr lang="en-US">
                <a:solidFill>
                  <a:srgbClr val="000096"/>
                </a:solidFill>
              </a:rPr>
              <a:t>&lt;div&gt;</a:t>
            </a:r>
            <a:r>
              <a:rPr lang="en-US">
                <a:solidFill>
                  <a:srgbClr val="000000"/>
                </a:solidFill>
              </a:rPr>
              <a:t/>
            </a:r>
            <a:br>
              <a:rPr lang="en-US">
                <a:solidFill>
                  <a:srgbClr val="000000"/>
                </a:solidFill>
              </a:rPr>
            </a:br>
            <a:r>
              <a:rPr lang="en-US">
                <a:solidFill>
                  <a:srgbClr val="000000"/>
                </a:solidFill>
              </a:rPr>
              <a:t>      </a:t>
            </a:r>
            <a:r>
              <a:rPr lang="en-US">
                <a:solidFill>
                  <a:srgbClr val="000096"/>
                </a:solidFill>
              </a:rPr>
              <a:t>&lt;a:documentation&gt;</a:t>
            </a:r>
            <a:r>
              <a:rPr lang="en-US">
                <a:solidFill>
                  <a:srgbClr val="000000"/>
                </a:solidFill>
              </a:rPr>
              <a:t>SPECIALIZATION DOMAIN MODULES</a:t>
            </a:r>
            <a:r>
              <a:rPr lang="en-US">
                <a:solidFill>
                  <a:srgbClr val="000096"/>
                </a:solidFill>
              </a:rPr>
              <a:t>&lt;/a:documentation&gt;</a:t>
            </a:r>
            <a:r>
              <a:rPr lang="en-US">
                <a:solidFill>
                  <a:srgbClr val="000000"/>
                </a:solidFill>
              </a:rPr>
              <a:t/>
            </a:r>
            <a:br>
              <a:rPr lang="en-US">
                <a:solidFill>
                  <a:srgbClr val="000000"/>
                </a:solidFill>
              </a:rPr>
            </a:br>
            <a:r>
              <a:rPr lang="en-US">
                <a:solidFill>
                  <a:srgbClr val="000000"/>
                </a:solidFill>
              </a:rPr>
              <a:t>      </a:t>
            </a:r>
            <a:r>
              <a:rPr lang="en-US">
                <a:solidFill>
                  <a:srgbClr val="000096"/>
                </a:solidFill>
              </a:rPr>
              <a:t>&lt;include</a:t>
            </a:r>
            <a:r>
              <a:rPr lang="en-US">
                <a:solidFill>
                  <a:srgbClr val="F5844C"/>
                </a:solidFill>
              </a:rPr>
              <a:t> href</a:t>
            </a:r>
            <a:r>
              <a:rPr lang="en-US">
                <a:solidFill>
                  <a:srgbClr val="FF8040"/>
                </a:solidFill>
              </a:rPr>
              <a:t>=</a:t>
            </a:r>
            <a:r>
              <a:rPr lang="en-US">
                <a:solidFill>
                  <a:srgbClr val="993300"/>
                </a:solidFill>
              </a:rPr>
              <a:t>"</a:t>
            </a:r>
            <a:r>
              <a:rPr lang="en-US" smtClean="0">
                <a:solidFill>
                  <a:srgbClr val="993300"/>
                </a:solidFill>
              </a:rPr>
              <a:t>napsor-thankyouDomain.rng</a:t>
            </a:r>
            <a:r>
              <a:rPr lang="en-US">
                <a:solidFill>
                  <a:srgbClr val="993300"/>
                </a:solidFill>
              </a:rPr>
              <a:t>"</a:t>
            </a:r>
            <a:r>
              <a:rPr lang="en-US">
                <a:solidFill>
                  <a:srgbClr val="000096"/>
                </a:solidFill>
              </a:rPr>
              <a:t>/&gt;</a:t>
            </a:r>
            <a:r>
              <a:rPr lang="en-US">
                <a:solidFill>
                  <a:srgbClr val="000000"/>
                </a:solidFill>
              </a:rPr>
              <a:t/>
            </a:r>
            <a:br>
              <a:rPr lang="en-US">
                <a:solidFill>
                  <a:srgbClr val="000000"/>
                </a:solidFill>
              </a:rPr>
            </a:br>
            <a:r>
              <a:rPr lang="en-US" smtClean="0">
                <a:solidFill>
                  <a:srgbClr val="000096"/>
                </a:solidFill>
              </a:rPr>
              <a:t>&lt;/</a:t>
            </a:r>
            <a:r>
              <a:rPr lang="en-US">
                <a:solidFill>
                  <a:srgbClr val="000096"/>
                </a:solidFill>
              </a:rPr>
              <a:t>div&gt; </a:t>
            </a:r>
            <a:endParaRPr lang="en-US" smtClean="0">
              <a:solidFill>
                <a:srgbClr val="000096"/>
              </a:solidFill>
            </a:endParaRPr>
          </a:p>
          <a:p>
            <a:pPr marL="342900">
              <a:buFont typeface="+mj-lt"/>
              <a:buAutoNum type="arabicPeriod"/>
            </a:pPr>
            <a:r>
              <a:rPr lang="en-US" noProof="0" smtClean="0"/>
              <a:t>Add the module's short name to the domain contribution:</a:t>
            </a:r>
          </a:p>
          <a:p>
            <a:pPr marL="457200" lvl="1" indent="0">
              <a:buNone/>
            </a:pPr>
            <a:r>
              <a:rPr lang="en-US" smtClean="0">
                <a:solidFill>
                  <a:srgbClr val="000096"/>
                </a:solidFill>
              </a:rPr>
              <a:t>&lt;</a:t>
            </a:r>
            <a:r>
              <a:rPr lang="en-US">
                <a:solidFill>
                  <a:srgbClr val="000096"/>
                </a:solidFill>
              </a:rPr>
              <a:t>attribute</a:t>
            </a:r>
            <a:r>
              <a:rPr lang="en-US">
                <a:solidFill>
                  <a:srgbClr val="F5844C"/>
                </a:solidFill>
              </a:rPr>
              <a:t> name</a:t>
            </a:r>
            <a:r>
              <a:rPr lang="en-US">
                <a:solidFill>
                  <a:srgbClr val="FF8040"/>
                </a:solidFill>
              </a:rPr>
              <a:t>=</a:t>
            </a:r>
            <a:r>
              <a:rPr lang="en-US">
                <a:solidFill>
                  <a:srgbClr val="993300"/>
                </a:solidFill>
              </a:rPr>
              <a:t>"domains" </a:t>
            </a:r>
            <a:br>
              <a:rPr lang="en-US">
                <a:solidFill>
                  <a:srgbClr val="993300"/>
                </a:solidFill>
              </a:rPr>
            </a:br>
            <a:r>
              <a:rPr lang="en-US">
                <a:solidFill>
                  <a:srgbClr val="F5844C"/>
                </a:solidFill>
              </a:rPr>
              <a:t>a:defaultValue</a:t>
            </a:r>
            <a:r>
              <a:rPr lang="en-US">
                <a:solidFill>
                  <a:srgbClr val="FF8040"/>
                </a:solidFill>
              </a:rPr>
              <a:t>=</a:t>
            </a:r>
            <a:r>
              <a:rPr lang="en-US">
                <a:solidFill>
                  <a:srgbClr val="993300"/>
                </a:solidFill>
              </a:rPr>
              <a:t>"(topic abbrev-d) … (topic </a:t>
            </a:r>
            <a:r>
              <a:rPr lang="en-US" smtClean="0">
                <a:solidFill>
                  <a:srgbClr val="993300"/>
                </a:solidFill>
              </a:rPr>
              <a:t>napsor-thankyou-d)"</a:t>
            </a:r>
            <a:endParaRPr lang="en-US" noProof="0" smtClean="0">
              <a:solidFill>
                <a:srgbClr val="0070C0"/>
              </a:solidFill>
            </a:endParaRPr>
          </a:p>
          <a:p>
            <a:pPr>
              <a:buFont typeface="+mj-lt"/>
              <a:buAutoNum type="arabicPeriod"/>
            </a:pPr>
            <a:r>
              <a:rPr lang="en-US"/>
              <a:t>Open </a:t>
            </a:r>
            <a:r>
              <a:rPr lang="en-US" i="1"/>
              <a:t>concept.dita</a:t>
            </a:r>
            <a:r>
              <a:rPr lang="en-US"/>
              <a:t> and </a:t>
            </a:r>
            <a:r>
              <a:rPr lang="en-US" smtClean="0"/>
              <a:t>replace the thank you comment with a </a:t>
            </a:r>
            <a:r>
              <a:rPr lang="en-US">
                <a:solidFill>
                  <a:srgbClr val="000096"/>
                </a:solidFill>
              </a:rPr>
              <a:t>&lt;thankyou&gt;</a:t>
            </a:r>
            <a:r>
              <a:rPr lang="en-US" smtClean="0"/>
              <a:t> element. </a:t>
            </a:r>
          </a:p>
        </p:txBody>
      </p:sp>
    </p:spTree>
    <p:extLst>
      <p:ext uri="{BB962C8B-B14F-4D97-AF65-F5344CB8AC3E}">
        <p14:creationId xmlns:p14="http://schemas.microsoft.com/office/powerpoint/2010/main" val="32523835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Napsor Customization – Result</a:t>
            </a:r>
            <a:endParaRPr lang="en-US"/>
          </a:p>
        </p:txBody>
      </p:sp>
      <p:sp>
        <p:nvSpPr>
          <p:cNvPr id="4" name="Abgerundetes Rechteck 3"/>
          <p:cNvSpPr/>
          <p:nvPr/>
        </p:nvSpPr>
        <p:spPr>
          <a:xfrm>
            <a:off x="503548" y="1556792"/>
            <a:ext cx="2880320" cy="2520280"/>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smtClean="0">
                <a:solidFill>
                  <a:schemeClr val="bg1">
                    <a:lumMod val="85000"/>
                  </a:schemeClr>
                </a:solidFill>
              </a:rPr>
              <a:t>napsor-concept.rng</a:t>
            </a:r>
          </a:p>
        </p:txBody>
      </p:sp>
      <p:grpSp>
        <p:nvGrpSpPr>
          <p:cNvPr id="5" name="Gruppieren 4"/>
          <p:cNvGrpSpPr/>
          <p:nvPr/>
        </p:nvGrpSpPr>
        <p:grpSpPr>
          <a:xfrm>
            <a:off x="4499992" y="4545124"/>
            <a:ext cx="1584176" cy="936104"/>
            <a:chOff x="6876256" y="4617132"/>
            <a:chExt cx="1872208" cy="1188132"/>
          </a:xfrm>
        </p:grpSpPr>
        <p:sp>
          <p:nvSpPr>
            <p:cNvPr id="6" name="Rechteck 5"/>
            <p:cNvSpPr/>
            <p:nvPr/>
          </p:nvSpPr>
          <p:spPr>
            <a:xfrm>
              <a:off x="6876256" y="4617132"/>
              <a:ext cx="1872208" cy="1188132"/>
            </a:xfrm>
            <a:prstGeom prst="rect">
              <a:avLst/>
            </a:prstGeom>
            <a:solidFill>
              <a:schemeClr val="accent1">
                <a:lumMod val="60000"/>
                <a:lumOff val="40000"/>
              </a:schemeClr>
            </a:solidFill>
            <a:ln>
              <a:no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85000"/>
                    <a:lumOff val="15000"/>
                  </a:schemeClr>
                </a:solidFill>
              </a:endParaRPr>
            </a:p>
          </p:txBody>
        </p:sp>
        <p:sp>
          <p:nvSpPr>
            <p:cNvPr id="7" name="Eine Ecke des Rechtecks schneiden 6"/>
            <p:cNvSpPr/>
            <p:nvPr/>
          </p:nvSpPr>
          <p:spPr>
            <a:xfrm>
              <a:off x="6985559" y="4786865"/>
              <a:ext cx="1653604" cy="848666"/>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err="1" smtClean="0">
                  <a:solidFill>
                    <a:schemeClr val="tx1">
                      <a:lumMod val="85000"/>
                      <a:lumOff val="15000"/>
                    </a:schemeClr>
                  </a:solidFill>
                </a:rPr>
                <a:t>highlightDomain.rng</a:t>
              </a:r>
              <a:endParaRPr lang="en-US" sz="1100" smtClean="0">
                <a:solidFill>
                  <a:schemeClr val="tx1">
                    <a:lumMod val="85000"/>
                    <a:lumOff val="15000"/>
                  </a:schemeClr>
                </a:solidFill>
              </a:endParaRPr>
            </a:p>
          </p:txBody>
        </p:sp>
      </p:grpSp>
      <p:grpSp>
        <p:nvGrpSpPr>
          <p:cNvPr id="8" name="Gruppieren 7"/>
          <p:cNvGrpSpPr/>
          <p:nvPr/>
        </p:nvGrpSpPr>
        <p:grpSpPr>
          <a:xfrm>
            <a:off x="2483768" y="4545124"/>
            <a:ext cx="1613949" cy="936104"/>
            <a:chOff x="3995936" y="4617132"/>
            <a:chExt cx="2268252" cy="1188132"/>
          </a:xfrm>
        </p:grpSpPr>
        <p:sp>
          <p:nvSpPr>
            <p:cNvPr id="9" name="Rechteck 8"/>
            <p:cNvSpPr/>
            <p:nvPr/>
          </p:nvSpPr>
          <p:spPr>
            <a:xfrm>
              <a:off x="3995936" y="4617132"/>
              <a:ext cx="2268252" cy="1188132"/>
            </a:xfrm>
            <a:prstGeom prst="rect">
              <a:avLst/>
            </a:prstGeom>
            <a:solidFill>
              <a:schemeClr val="accent1">
                <a:lumMod val="60000"/>
                <a:lumOff val="40000"/>
              </a:schemeClr>
            </a:solidFill>
            <a:ln>
              <a:no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85000"/>
                    <a:lumOff val="15000"/>
                  </a:schemeClr>
                </a:solidFill>
              </a:endParaRPr>
            </a:p>
          </p:txBody>
        </p:sp>
        <p:sp>
          <p:nvSpPr>
            <p:cNvPr id="10" name="Eine Ecke des Rechtecks schneiden 9"/>
            <p:cNvSpPr/>
            <p:nvPr/>
          </p:nvSpPr>
          <p:spPr>
            <a:xfrm>
              <a:off x="4128361" y="4786865"/>
              <a:ext cx="2003404" cy="848666"/>
            </a:xfrm>
            <a:prstGeom prst="snip1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napsor-highlightDomain</a:t>
              </a:r>
              <a:br>
                <a:rPr lang="en-US" sz="1100" smtClean="0">
                  <a:solidFill>
                    <a:schemeClr val="tx1">
                      <a:lumMod val="85000"/>
                      <a:lumOff val="15000"/>
                    </a:schemeClr>
                  </a:solidFill>
                </a:rPr>
              </a:br>
              <a:r>
                <a:rPr lang="en-US" sz="1100" smtClean="0">
                  <a:solidFill>
                    <a:schemeClr val="tx1">
                      <a:lumMod val="85000"/>
                      <a:lumOff val="15000"/>
                    </a:schemeClr>
                  </a:solidFill>
                </a:rPr>
                <a:t>Constraint.rng</a:t>
              </a:r>
            </a:p>
          </p:txBody>
        </p:sp>
      </p:grpSp>
      <p:cxnSp>
        <p:nvCxnSpPr>
          <p:cNvPr id="17" name="Gerade Verbindung mit Pfeil 16"/>
          <p:cNvCxnSpPr/>
          <p:nvPr/>
        </p:nvCxnSpPr>
        <p:spPr>
          <a:xfrm flipV="1">
            <a:off x="2753798" y="4077072"/>
            <a:ext cx="0" cy="468052"/>
          </a:xfrm>
          <a:prstGeom prst="straightConnector1">
            <a:avLst/>
          </a:prstGeom>
          <a:ln w="12700">
            <a:solidFill>
              <a:schemeClr val="accent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8" name="Gerade Verbindung mit Pfeil 17"/>
          <p:cNvCxnSpPr>
            <a:stCxn id="6" idx="1"/>
            <a:endCxn id="9" idx="3"/>
          </p:cNvCxnSpPr>
          <p:nvPr/>
        </p:nvCxnSpPr>
        <p:spPr>
          <a:xfrm flipH="1">
            <a:off x="4097717" y="5013176"/>
            <a:ext cx="402275" cy="0"/>
          </a:xfrm>
          <a:prstGeom prst="straightConnector1">
            <a:avLst/>
          </a:prstGeom>
          <a:ln w="12700">
            <a:solidFill>
              <a:schemeClr val="accent1">
                <a:lumMod val="75000"/>
              </a:schemeClr>
            </a:solidFill>
            <a:tailEnd type="arrow"/>
          </a:ln>
        </p:spPr>
        <p:style>
          <a:lnRef idx="1">
            <a:schemeClr val="dk1"/>
          </a:lnRef>
          <a:fillRef idx="0">
            <a:schemeClr val="dk1"/>
          </a:fillRef>
          <a:effectRef idx="0">
            <a:schemeClr val="dk1"/>
          </a:effectRef>
          <a:fontRef idx="minor">
            <a:schemeClr val="tx1"/>
          </a:fontRef>
        </p:style>
      </p:cxnSp>
      <p:sp>
        <p:nvSpPr>
          <p:cNvPr id="20" name="Diagonal liegende Ecken des Rechtecks schneiden 19"/>
          <p:cNvSpPr/>
          <p:nvPr/>
        </p:nvSpPr>
        <p:spPr>
          <a:xfrm>
            <a:off x="4022080" y="1772816"/>
            <a:ext cx="2134096" cy="823688"/>
          </a:xfrm>
          <a:prstGeom prst="snip2DiagRect">
            <a:avLst/>
          </a:prstGeom>
          <a:solidFill>
            <a:schemeClr val="bg2">
              <a:lumMod val="90000"/>
            </a:schemeClr>
          </a:solidFill>
          <a:ln w="9525">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napsor-conceptConstraintMod.rng</a:t>
            </a:r>
          </a:p>
        </p:txBody>
      </p:sp>
      <p:sp>
        <p:nvSpPr>
          <p:cNvPr id="21" name="Eine Ecke des Rechtecks schneiden und abrunden 20"/>
          <p:cNvSpPr/>
          <p:nvPr/>
        </p:nvSpPr>
        <p:spPr>
          <a:xfrm>
            <a:off x="6444208" y="1772816"/>
            <a:ext cx="2007694" cy="823688"/>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conceptMod.rng</a:t>
            </a:r>
          </a:p>
        </p:txBody>
      </p:sp>
      <p:sp>
        <p:nvSpPr>
          <p:cNvPr id="22" name="Rechteck 21"/>
          <p:cNvSpPr/>
          <p:nvPr/>
        </p:nvSpPr>
        <p:spPr>
          <a:xfrm>
            <a:off x="503548" y="4545124"/>
            <a:ext cx="1623361" cy="916880"/>
          </a:xfrm>
          <a:prstGeom prst="rect">
            <a:avLst/>
          </a:prstGeom>
          <a:solidFill>
            <a:schemeClr val="accent1">
              <a:lumMod val="40000"/>
              <a:lumOff val="60000"/>
            </a:schemeClr>
          </a:solidFill>
          <a:ln>
            <a:no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85000"/>
                  <a:lumOff val="15000"/>
                </a:schemeClr>
              </a:solidFill>
            </a:endParaRPr>
          </a:p>
        </p:txBody>
      </p:sp>
      <p:sp>
        <p:nvSpPr>
          <p:cNvPr id="23" name="Eine Ecke des Rechtecks schneiden 22"/>
          <p:cNvSpPr/>
          <p:nvPr/>
        </p:nvSpPr>
        <p:spPr>
          <a:xfrm>
            <a:off x="614741" y="4695799"/>
            <a:ext cx="1367403" cy="651699"/>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hazardDomain.rng</a:t>
            </a:r>
          </a:p>
        </p:txBody>
      </p:sp>
      <p:cxnSp>
        <p:nvCxnSpPr>
          <p:cNvPr id="24" name="Gerade Verbindung mit Pfeil 23"/>
          <p:cNvCxnSpPr>
            <a:stCxn id="22" idx="0"/>
          </p:cNvCxnSpPr>
          <p:nvPr/>
        </p:nvCxnSpPr>
        <p:spPr>
          <a:xfrm flipV="1">
            <a:off x="1315229" y="4077072"/>
            <a:ext cx="0" cy="468052"/>
          </a:xfrm>
          <a:prstGeom prst="straightConnector1">
            <a:avLst/>
          </a:prstGeom>
          <a:ln w="12700">
            <a:solidFill>
              <a:schemeClr val="accent1">
                <a:lumMod val="75000"/>
              </a:schemeClr>
            </a:solidFill>
            <a:tailEnd type="arrow"/>
          </a:ln>
        </p:spPr>
        <p:style>
          <a:lnRef idx="1">
            <a:schemeClr val="dk1"/>
          </a:lnRef>
          <a:fillRef idx="0">
            <a:schemeClr val="dk1"/>
          </a:fillRef>
          <a:effectRef idx="0">
            <a:schemeClr val="dk1"/>
          </a:effectRef>
          <a:fontRef idx="minor">
            <a:schemeClr val="tx1"/>
          </a:fontRef>
        </p:style>
      </p:cxnSp>
      <p:grpSp>
        <p:nvGrpSpPr>
          <p:cNvPr id="25" name="Gruppieren 24"/>
          <p:cNvGrpSpPr/>
          <p:nvPr/>
        </p:nvGrpSpPr>
        <p:grpSpPr>
          <a:xfrm>
            <a:off x="653176" y="4411228"/>
            <a:ext cx="1290532" cy="1178012"/>
            <a:chOff x="1259632" y="2366882"/>
            <a:chExt cx="914400" cy="914400"/>
          </a:xfrm>
        </p:grpSpPr>
        <p:cxnSp>
          <p:nvCxnSpPr>
            <p:cNvPr id="26" name="Gerade Verbindung 25"/>
            <p:cNvCxnSpPr/>
            <p:nvPr/>
          </p:nvCxnSpPr>
          <p:spPr>
            <a:xfrm>
              <a:off x="1259632" y="2366882"/>
              <a:ext cx="914400" cy="914400"/>
            </a:xfrm>
            <a:prstGeom prst="line">
              <a:avLst/>
            </a:prstGeom>
            <a:ln w="12700">
              <a:solidFill>
                <a:schemeClr val="tx1"/>
              </a:solidFill>
              <a:tailEnd type="none"/>
            </a:ln>
          </p:spPr>
          <p:style>
            <a:lnRef idx="1">
              <a:schemeClr val="accent2"/>
            </a:lnRef>
            <a:fillRef idx="0">
              <a:schemeClr val="accent2"/>
            </a:fillRef>
            <a:effectRef idx="0">
              <a:schemeClr val="accent2"/>
            </a:effectRef>
            <a:fontRef idx="minor">
              <a:schemeClr val="tx1"/>
            </a:fontRef>
          </p:style>
        </p:cxnSp>
        <p:cxnSp>
          <p:nvCxnSpPr>
            <p:cNvPr id="27" name="Gerade Verbindung 26"/>
            <p:cNvCxnSpPr/>
            <p:nvPr/>
          </p:nvCxnSpPr>
          <p:spPr>
            <a:xfrm rot="5400000">
              <a:off x="1259632" y="2366882"/>
              <a:ext cx="914400" cy="914400"/>
            </a:xfrm>
            <a:prstGeom prst="line">
              <a:avLst/>
            </a:prstGeom>
            <a:ln w="12700">
              <a:solidFill>
                <a:schemeClr val="tx1"/>
              </a:solidFill>
              <a:tailEnd type="none"/>
            </a:ln>
          </p:spPr>
          <p:style>
            <a:lnRef idx="1">
              <a:schemeClr val="accent2"/>
            </a:lnRef>
            <a:fillRef idx="0">
              <a:schemeClr val="accent2"/>
            </a:fillRef>
            <a:effectRef idx="0">
              <a:schemeClr val="accent2"/>
            </a:effectRef>
            <a:fontRef idx="minor">
              <a:schemeClr val="tx1"/>
            </a:fontRef>
          </p:style>
        </p:cxnSp>
      </p:grpSp>
      <p:sp>
        <p:nvSpPr>
          <p:cNvPr id="30" name="Diagonal liegende Ecken des Rechtecks schneiden 29"/>
          <p:cNvSpPr/>
          <p:nvPr/>
        </p:nvSpPr>
        <p:spPr>
          <a:xfrm>
            <a:off x="4022080" y="2965352"/>
            <a:ext cx="2134096" cy="823688"/>
          </a:xfrm>
          <a:prstGeom prst="snip2DiagRect">
            <a:avLst/>
          </a:prstGeom>
          <a:solidFill>
            <a:srgbClr val="F9B073"/>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napsor-thankyouDomain.rng</a:t>
            </a:r>
            <a:endParaRPr lang="en-US" sz="1000" smtClean="0">
              <a:solidFill>
                <a:schemeClr val="tx1">
                  <a:lumMod val="85000"/>
                  <a:lumOff val="15000"/>
                </a:schemeClr>
              </a:solidFill>
            </a:endParaRPr>
          </a:p>
        </p:txBody>
      </p:sp>
      <p:cxnSp>
        <p:nvCxnSpPr>
          <p:cNvPr id="31" name="Gerade Verbindung mit Pfeil 30"/>
          <p:cNvCxnSpPr>
            <a:stCxn id="30" idx="2"/>
          </p:cNvCxnSpPr>
          <p:nvPr/>
        </p:nvCxnSpPr>
        <p:spPr>
          <a:xfrm flipH="1">
            <a:off x="3383868" y="3377196"/>
            <a:ext cx="638212" cy="0"/>
          </a:xfrm>
          <a:prstGeom prst="straightConnector1">
            <a:avLst/>
          </a:prstGeom>
          <a:ln w="12700">
            <a:solidFill>
              <a:schemeClr val="accent6">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41" name="Gerade Verbindung mit Pfeil 40"/>
          <p:cNvCxnSpPr>
            <a:stCxn id="20" idx="2"/>
          </p:cNvCxnSpPr>
          <p:nvPr/>
        </p:nvCxnSpPr>
        <p:spPr>
          <a:xfrm flipH="1">
            <a:off x="3383868" y="2184660"/>
            <a:ext cx="638212" cy="0"/>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45" name="Gerade Verbindung mit Pfeil 44"/>
          <p:cNvCxnSpPr>
            <a:stCxn id="21" idx="2"/>
            <a:endCxn id="20" idx="0"/>
          </p:cNvCxnSpPr>
          <p:nvPr/>
        </p:nvCxnSpPr>
        <p:spPr>
          <a:xfrm flipH="1">
            <a:off x="6156176" y="2184660"/>
            <a:ext cx="288032" cy="0"/>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544141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24"/>
          </p:nvPr>
        </p:nvSpPr>
        <p:spPr>
          <a:solidFill>
            <a:srgbClr val="E2E2E2"/>
          </a:solidFill>
        </p:spPr>
        <p:txBody>
          <a:bodyPr vert="horz"/>
          <a:lstStyle/>
          <a:p>
            <a:r>
              <a:rPr lang="en-US">
                <a:solidFill>
                  <a:schemeClr val="tx1">
                    <a:lumMod val="65000"/>
                    <a:lumOff val="35000"/>
                  </a:schemeClr>
                </a:solidFill>
              </a:rPr>
              <a:t>Fundamentals</a:t>
            </a:r>
          </a:p>
        </p:txBody>
      </p:sp>
      <p:sp>
        <p:nvSpPr>
          <p:cNvPr id="14" name="Textplatzhalter 13"/>
          <p:cNvSpPr>
            <a:spLocks noGrp="1"/>
          </p:cNvSpPr>
          <p:nvPr>
            <p:ph type="body" sz="quarter" idx="26"/>
          </p:nvPr>
        </p:nvSpPr>
        <p:spPr>
          <a:solidFill>
            <a:srgbClr val="E2E2E2"/>
          </a:solidFill>
        </p:spPr>
        <p:txBody>
          <a:bodyPr vert="horz"/>
          <a:lstStyle/>
          <a:p>
            <a:r>
              <a:rPr lang="en-US"/>
              <a:t>DITA Architecture</a:t>
            </a:r>
          </a:p>
        </p:txBody>
      </p:sp>
      <p:sp>
        <p:nvSpPr>
          <p:cNvPr id="9" name="Textplatzhalter 8"/>
          <p:cNvSpPr>
            <a:spLocks noGrp="1"/>
          </p:cNvSpPr>
          <p:nvPr>
            <p:ph type="body" sz="quarter" idx="28"/>
          </p:nvPr>
        </p:nvSpPr>
        <p:spPr>
          <a:solidFill>
            <a:srgbClr val="E2E2E2"/>
          </a:solidFill>
        </p:spPr>
        <p:txBody>
          <a:bodyPr vert="horz"/>
          <a:lstStyle/>
          <a:p>
            <a:r>
              <a:rPr lang="en-US"/>
              <a:t>Customization - Introduction</a:t>
            </a:r>
          </a:p>
        </p:txBody>
      </p:sp>
      <p:sp>
        <p:nvSpPr>
          <p:cNvPr id="10" name="Textplatzhalter 9"/>
          <p:cNvSpPr>
            <a:spLocks noGrp="1"/>
          </p:cNvSpPr>
          <p:nvPr>
            <p:ph type="body" sz="quarter" idx="30"/>
          </p:nvPr>
        </p:nvSpPr>
        <p:spPr>
          <a:solidFill>
            <a:srgbClr val="E2E2E2"/>
          </a:solidFill>
        </p:spPr>
        <p:txBody>
          <a:bodyPr vert="horz"/>
          <a:lstStyle/>
          <a:p>
            <a:r>
              <a:rPr lang="en-US"/>
              <a:t>Configuration: Custom Concept Shell</a:t>
            </a:r>
          </a:p>
        </p:txBody>
      </p:sp>
      <p:sp>
        <p:nvSpPr>
          <p:cNvPr id="25" name="Titel 24"/>
          <p:cNvSpPr>
            <a:spLocks noGrp="1"/>
          </p:cNvSpPr>
          <p:nvPr>
            <p:ph type="title"/>
          </p:nvPr>
        </p:nvSpPr>
        <p:spPr/>
        <p:txBody>
          <a:bodyPr/>
          <a:lstStyle/>
          <a:p>
            <a:endParaRPr lang="en-US"/>
          </a:p>
        </p:txBody>
      </p:sp>
      <p:sp>
        <p:nvSpPr>
          <p:cNvPr id="11" name="Textplatzhalter 10"/>
          <p:cNvSpPr>
            <a:spLocks noGrp="1"/>
          </p:cNvSpPr>
          <p:nvPr>
            <p:ph type="body" sz="quarter" idx="34"/>
          </p:nvPr>
        </p:nvSpPr>
        <p:spPr>
          <a:solidFill>
            <a:srgbClr val="E2E2E2"/>
          </a:solidFill>
        </p:spPr>
        <p:txBody>
          <a:bodyPr vert="horz"/>
          <a:lstStyle/>
          <a:p>
            <a:r>
              <a:rPr lang="en-US"/>
              <a:t>Constraint: Custom Topic Body and Domain Constraint</a:t>
            </a:r>
          </a:p>
        </p:txBody>
      </p:sp>
      <p:sp>
        <p:nvSpPr>
          <p:cNvPr id="12" name="Textplatzhalter 11"/>
          <p:cNvSpPr>
            <a:spLocks noGrp="1"/>
          </p:cNvSpPr>
          <p:nvPr>
            <p:ph type="body" sz="quarter" idx="36"/>
          </p:nvPr>
        </p:nvSpPr>
        <p:spPr>
          <a:solidFill>
            <a:srgbClr val="E2E2E2"/>
          </a:solidFill>
        </p:spPr>
        <p:txBody>
          <a:bodyPr vert="horz"/>
          <a:lstStyle/>
          <a:p>
            <a:r>
              <a:rPr lang="en-US"/>
              <a:t>Specialization: New Element</a:t>
            </a:r>
          </a:p>
        </p:txBody>
      </p:sp>
      <p:sp>
        <p:nvSpPr>
          <p:cNvPr id="20" name="Textplatzhalter 19"/>
          <p:cNvSpPr>
            <a:spLocks noGrp="1"/>
          </p:cNvSpPr>
          <p:nvPr>
            <p:ph type="body" sz="quarter" idx="38"/>
          </p:nvPr>
        </p:nvSpPr>
        <p:spPr>
          <a:solidFill>
            <a:srgbClr val="E2E2E2"/>
          </a:solidFill>
        </p:spPr>
        <p:txBody>
          <a:bodyPr vert="horz"/>
          <a:lstStyle/>
          <a:p>
            <a:r>
              <a:rPr lang="en-US">
                <a:solidFill>
                  <a:srgbClr val="C0311A"/>
                </a:solidFill>
              </a:rPr>
              <a:t>Conclusion</a:t>
            </a:r>
          </a:p>
        </p:txBody>
      </p:sp>
    </p:spTree>
    <p:extLst>
      <p:ext uri="{BB962C8B-B14F-4D97-AF65-F5344CB8AC3E}">
        <p14:creationId xmlns:p14="http://schemas.microsoft.com/office/powerpoint/2010/main" val="18411855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US" smtClean="0"/>
              <a:t>Tips &amp; Tricks</a:t>
            </a:r>
            <a:endParaRPr lang="en-US"/>
          </a:p>
        </p:txBody>
      </p:sp>
      <p:sp>
        <p:nvSpPr>
          <p:cNvPr id="11" name="Inhaltsplatzhalter 10"/>
          <p:cNvSpPr>
            <a:spLocks noGrp="1"/>
          </p:cNvSpPr>
          <p:nvPr>
            <p:ph idx="1"/>
          </p:nvPr>
        </p:nvSpPr>
        <p:spPr/>
        <p:txBody>
          <a:bodyPr/>
          <a:lstStyle/>
          <a:p>
            <a:r>
              <a:rPr lang="en-US"/>
              <a:t>Do not touch any of the original files.</a:t>
            </a:r>
          </a:p>
          <a:p>
            <a:r>
              <a:rPr lang="en-US" smtClean="0"/>
              <a:t>Create </a:t>
            </a:r>
            <a:r>
              <a:rPr lang="en-US"/>
              <a:t>a separate </a:t>
            </a:r>
            <a:r>
              <a:rPr lang="en-US" smtClean="0"/>
              <a:t>DITA-OT plug-in </a:t>
            </a:r>
            <a:r>
              <a:rPr lang="en-US"/>
              <a:t>for your </a:t>
            </a:r>
            <a:r>
              <a:rPr lang="en-US" smtClean="0"/>
              <a:t>customization with new </a:t>
            </a:r>
            <a:r>
              <a:rPr lang="en-US"/>
              <a:t>RNG files (</a:t>
            </a:r>
            <a:r>
              <a:rPr lang="en-US" smtClean="0"/>
              <a:t>shells) </a:t>
            </a:r>
            <a:r>
              <a:rPr lang="en-US"/>
              <a:t>for your </a:t>
            </a:r>
            <a:r>
              <a:rPr lang="en-US" smtClean="0"/>
              <a:t>document </a:t>
            </a:r>
            <a:r>
              <a:rPr lang="en-US"/>
              <a:t>types.</a:t>
            </a:r>
          </a:p>
          <a:p>
            <a:r>
              <a:rPr lang="en-US" smtClean="0"/>
              <a:t>Stick </a:t>
            </a:r>
            <a:r>
              <a:rPr lang="en-US"/>
              <a:t>to the rules </a:t>
            </a:r>
            <a:r>
              <a:rPr lang="en-US" smtClean="0"/>
              <a:t>set </a:t>
            </a:r>
            <a:r>
              <a:rPr lang="en-US"/>
              <a:t>by the coding requirements for </a:t>
            </a:r>
            <a:r>
              <a:rPr lang="en-US" smtClean="0"/>
              <a:t>RNG grammar modules.</a:t>
            </a:r>
          </a:p>
          <a:p>
            <a:r>
              <a:rPr lang="en-US" smtClean="0"/>
              <a:t>If in doubt, leave it out &gt; start with fewer elements and expand if necessary.</a:t>
            </a:r>
          </a:p>
          <a:p>
            <a:r>
              <a:rPr lang="en-US" smtClean="0"/>
              <a:t>Get rid of mixed content.</a:t>
            </a:r>
          </a:p>
          <a:p>
            <a:r>
              <a:rPr lang="en-US" smtClean="0"/>
              <a:t>Use </a:t>
            </a:r>
            <a:r>
              <a:rPr lang="en-US">
                <a:solidFill>
                  <a:srgbClr val="000096"/>
                </a:solidFill>
              </a:rPr>
              <a:t>&lt;notAllowed&gt; </a:t>
            </a:r>
            <a:r>
              <a:rPr lang="en-US" smtClean="0"/>
              <a:t>to make elements or attributes generally unavailable.</a:t>
            </a:r>
          </a:p>
          <a:p>
            <a:r>
              <a:rPr lang="en-US" smtClean="0"/>
              <a:t>To make a base type unavailable, but keep a specialized version, use </a:t>
            </a:r>
            <a:r>
              <a:rPr lang="en-US">
                <a:solidFill>
                  <a:srgbClr val="000096"/>
                </a:solidFill>
              </a:rPr>
              <a:t>&lt;notAllowed&gt; </a:t>
            </a:r>
            <a:r>
              <a:rPr lang="en-US" smtClean="0"/>
              <a:t>on the base type element.element define, e.g. </a:t>
            </a:r>
            <a:r>
              <a:rPr lang="en-US">
                <a:solidFill>
                  <a:srgbClr val="000096"/>
                </a:solidFill>
              </a:rPr>
              <a:t>&lt;define </a:t>
            </a:r>
            <a:r>
              <a:rPr lang="en-US">
                <a:solidFill>
                  <a:srgbClr val="F5844C"/>
                </a:solidFill>
              </a:rPr>
              <a:t>name</a:t>
            </a:r>
            <a:r>
              <a:rPr lang="en-US" smtClean="0">
                <a:solidFill>
                  <a:srgbClr val="F5844C"/>
                </a:solidFill>
              </a:rPr>
              <a:t>=</a:t>
            </a:r>
            <a:r>
              <a:rPr lang="en-US" smtClean="0">
                <a:solidFill>
                  <a:srgbClr val="993300"/>
                </a:solidFill>
              </a:rPr>
              <a:t>"ph.element"</a:t>
            </a:r>
            <a:r>
              <a:rPr lang="en-US" smtClean="0">
                <a:solidFill>
                  <a:srgbClr val="000096"/>
                </a:solidFill>
              </a:rPr>
              <a:t>&gt;</a:t>
            </a:r>
          </a:p>
          <a:p>
            <a:r>
              <a:rPr lang="en-US" smtClean="0"/>
              <a:t>Beware of side effects &gt; always check where a definition might be reused. Use Search &amp; Replace in all DITA-RNG folders. </a:t>
            </a:r>
          </a:p>
          <a:p>
            <a:endParaRPr lang="en-US"/>
          </a:p>
        </p:txBody>
      </p:sp>
    </p:spTree>
    <p:extLst>
      <p:ext uri="{BB962C8B-B14F-4D97-AF65-F5344CB8AC3E}">
        <p14:creationId xmlns:p14="http://schemas.microsoft.com/office/powerpoint/2010/main" val="40337184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smtClean="0"/>
              <a:t>References</a:t>
            </a:r>
            <a:endParaRPr lang="en-US" noProof="0"/>
          </a:p>
        </p:txBody>
      </p:sp>
      <p:sp>
        <p:nvSpPr>
          <p:cNvPr id="3" name="Inhaltsplatzhalter 2"/>
          <p:cNvSpPr>
            <a:spLocks noGrp="1"/>
          </p:cNvSpPr>
          <p:nvPr>
            <p:ph idx="1"/>
          </p:nvPr>
        </p:nvSpPr>
        <p:spPr/>
        <p:txBody>
          <a:bodyPr/>
          <a:lstStyle/>
          <a:p>
            <a:endParaRPr lang="en-US" noProof="0" smtClean="0"/>
          </a:p>
          <a:p>
            <a:r>
              <a:rPr lang="de-DE"/>
              <a:t>Relax </a:t>
            </a:r>
            <a:r>
              <a:rPr lang="de-DE" smtClean="0"/>
              <a:t>NG (Eric </a:t>
            </a:r>
            <a:r>
              <a:rPr lang="de-DE"/>
              <a:t>van der </a:t>
            </a:r>
            <a:r>
              <a:rPr lang="de-DE" smtClean="0"/>
              <a:t>Vlist): </a:t>
            </a:r>
            <a:r>
              <a:rPr lang="en-US" smtClean="0"/>
              <a:t>http</a:t>
            </a:r>
            <a:r>
              <a:rPr lang="en-US"/>
              <a:t>://</a:t>
            </a:r>
            <a:r>
              <a:rPr lang="en-US" smtClean="0"/>
              <a:t>books.xmlschemata.org/relaxng/page2.html</a:t>
            </a:r>
          </a:p>
          <a:p>
            <a:r>
              <a:rPr lang="en-US"/>
              <a:t>http://www.oasis-open.org/committees/relax-ng/</a:t>
            </a:r>
          </a:p>
          <a:p>
            <a:endParaRPr lang="en-US" noProof="0"/>
          </a:p>
        </p:txBody>
      </p:sp>
    </p:spTree>
    <p:extLst>
      <p:ext uri="{BB962C8B-B14F-4D97-AF65-F5344CB8AC3E}">
        <p14:creationId xmlns:p14="http://schemas.microsoft.com/office/powerpoint/2010/main" val="38756630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503548" y="4669976"/>
            <a:ext cx="6876764" cy="461665"/>
          </a:xfrm>
          <a:prstGeom prst="rect">
            <a:avLst/>
          </a:prstGeom>
          <a:noFill/>
        </p:spPr>
        <p:txBody>
          <a:bodyPr wrap="square" rtlCol="0">
            <a:spAutoFit/>
          </a:bodyPr>
          <a:lstStyle/>
          <a:p>
            <a:r>
              <a:rPr lang="de-DE" sz="2400" smtClean="0">
                <a:solidFill>
                  <a:schemeClr val="tx1">
                    <a:lumMod val="65000"/>
                    <a:lumOff val="35000"/>
                  </a:schemeClr>
                </a:solidFill>
                <a:latin typeface="Arial Unicode MS" panose="020B0604020202020204" pitchFamily="34" charset="-128"/>
              </a:rPr>
              <a:t>Marion Knebel &amp; Frank Ralf</a:t>
            </a:r>
            <a:endParaRPr lang="en-US" sz="2400">
              <a:solidFill>
                <a:schemeClr val="tx1">
                  <a:lumMod val="65000"/>
                  <a:lumOff val="35000"/>
                </a:schemeClr>
              </a:solidFill>
              <a:latin typeface="Arial Unicode MS" panose="020B0604020202020204" pitchFamily="34" charset="-128"/>
            </a:endParaRPr>
          </a:p>
        </p:txBody>
      </p:sp>
      <p:sp>
        <p:nvSpPr>
          <p:cNvPr id="4" name="Title 1"/>
          <p:cNvSpPr txBox="1">
            <a:spLocks/>
          </p:cNvSpPr>
          <p:nvPr/>
        </p:nvSpPr>
        <p:spPr>
          <a:xfrm>
            <a:off x="323528" y="692696"/>
            <a:ext cx="8496944" cy="432048"/>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2800" smtClean="0">
                <a:solidFill>
                  <a:schemeClr val="tx1">
                    <a:lumMod val="65000"/>
                    <a:lumOff val="35000"/>
                  </a:schemeClr>
                </a:solidFill>
              </a:rPr>
              <a:t>Questions or Comments?</a:t>
            </a:r>
            <a:endParaRPr lang="en-US" sz="3200">
              <a:solidFill>
                <a:schemeClr val="tx1">
                  <a:lumMod val="65000"/>
                  <a:lumOff val="35000"/>
                </a:schemeClr>
              </a:solidFill>
            </a:endParaRPr>
          </a:p>
        </p:txBody>
      </p:sp>
      <p:pic>
        <p:nvPicPr>
          <p:cNvPr id="3074" name="Picture 2" descr="C:\Users\MaKe.PAAG\Documents\Privat\Katze\IMG_2005.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7788" y="1412776"/>
            <a:ext cx="1588423" cy="2906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1917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feld 6"/>
          <p:cNvSpPr txBox="1">
            <a:spLocks noChangeArrowheads="1"/>
          </p:cNvSpPr>
          <p:nvPr/>
        </p:nvSpPr>
        <p:spPr bwMode="auto">
          <a:xfrm>
            <a:off x="684213" y="1196975"/>
            <a:ext cx="7416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GB" altLang="de-DE" sz="1800"/>
              <a:t>Your opinion is important to us! Please tell us what you thought of the lecture. We look forward to your feedback via smartphone or tablet under</a:t>
            </a:r>
          </a:p>
          <a:p>
            <a:pPr algn="ctr" eaLnBrk="1" hangingPunct="1">
              <a:spcBef>
                <a:spcPct val="0"/>
              </a:spcBef>
              <a:buFontTx/>
              <a:buNone/>
            </a:pPr>
            <a:r>
              <a:rPr lang="de-DE" altLang="de-DE" sz="1800">
                <a:latin typeface="Arial" charset="0"/>
              </a:rPr>
              <a:t> </a:t>
            </a:r>
            <a:r>
              <a:rPr lang="de-DE" altLang="de-DE" sz="1800" b="1"/>
              <a:t>http://IN52.honestly.de</a:t>
            </a:r>
          </a:p>
          <a:p>
            <a:pPr algn="ctr" eaLnBrk="1" hangingPunct="1">
              <a:spcBef>
                <a:spcPct val="0"/>
              </a:spcBef>
              <a:buFontTx/>
              <a:buNone/>
            </a:pPr>
            <a:r>
              <a:rPr lang="en-GB" altLang="de-DE" sz="1800"/>
              <a:t>or scan the QR code</a:t>
            </a:r>
            <a:r>
              <a:rPr lang="de-DE" altLang="de-DE" sz="1800"/>
              <a:t> </a:t>
            </a:r>
          </a:p>
        </p:txBody>
      </p:sp>
      <p:sp>
        <p:nvSpPr>
          <p:cNvPr id="2051" name="Textfeld 7"/>
          <p:cNvSpPr txBox="1">
            <a:spLocks noChangeArrowheads="1"/>
          </p:cNvSpPr>
          <p:nvPr/>
        </p:nvSpPr>
        <p:spPr bwMode="auto">
          <a:xfrm>
            <a:off x="684213" y="6308725"/>
            <a:ext cx="7632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GB" altLang="de-DE" sz="1400"/>
              <a:t>The </a:t>
            </a:r>
            <a:r>
              <a:rPr lang="en-US" altLang="de-DE" sz="1400"/>
              <a:t>feedback tool will be available even after the conference!</a:t>
            </a:r>
            <a:r>
              <a:rPr lang="de-DE" altLang="de-DE" sz="1800">
                <a:latin typeface="Arial" charset="0"/>
              </a:rPr>
              <a:t> </a:t>
            </a:r>
          </a:p>
        </p:txBody>
      </p:sp>
      <p:pic>
        <p:nvPicPr>
          <p:cNvPr id="2053" name="Grafik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8175" y="44450"/>
            <a:ext cx="208915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Grafik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54325" y="44450"/>
            <a:ext cx="208915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3" name="Picture 45" descr="in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2492375"/>
            <a:ext cx="33909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8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Advantages of RNG</a:t>
            </a:r>
            <a:endParaRPr lang="en-US"/>
          </a:p>
        </p:txBody>
      </p:sp>
      <p:sp>
        <p:nvSpPr>
          <p:cNvPr id="3" name="Inhaltsplatzhalter 2"/>
          <p:cNvSpPr>
            <a:spLocks noGrp="1"/>
          </p:cNvSpPr>
          <p:nvPr>
            <p:ph idx="1"/>
          </p:nvPr>
        </p:nvSpPr>
        <p:spPr/>
        <p:txBody>
          <a:bodyPr/>
          <a:lstStyle/>
          <a:p>
            <a:r>
              <a:rPr lang="en-US" smtClean="0"/>
              <a:t>Self-integration</a:t>
            </a:r>
          </a:p>
          <a:p>
            <a:r>
              <a:rPr lang="en-US" smtClean="0"/>
              <a:t>Easily combine multiple definitions of an element</a:t>
            </a:r>
          </a:p>
          <a:p>
            <a:r>
              <a:rPr lang="en-US" smtClean="0"/>
              <a:t>Valid XML</a:t>
            </a:r>
          </a:p>
          <a:p>
            <a:r>
              <a:rPr lang="en-US" smtClean="0"/>
              <a:t>Integration of foreign grammars &gt; embed Schematron rules</a:t>
            </a:r>
          </a:p>
          <a:p>
            <a:r>
              <a:rPr lang="en-US" smtClean="0"/>
              <a:t>Easier to learn</a:t>
            </a:r>
          </a:p>
          <a:p>
            <a:r>
              <a:rPr lang="en-US">
                <a:solidFill>
                  <a:srgbClr val="FF0000"/>
                </a:solidFill>
              </a:rPr>
              <a:t>Data typing &gt; not </a:t>
            </a:r>
            <a:r>
              <a:rPr lang="en-US" smtClean="0">
                <a:solidFill>
                  <a:srgbClr val="FF0000"/>
                </a:solidFill>
              </a:rPr>
              <a:t>compatible with DTD conversion</a:t>
            </a:r>
            <a:endParaRPr lang="en-US">
              <a:solidFill>
                <a:srgbClr val="FF0000"/>
              </a:solidFill>
            </a:endParaRPr>
          </a:p>
        </p:txBody>
      </p:sp>
    </p:spTree>
    <p:extLst>
      <p:ext uri="{BB962C8B-B14F-4D97-AF65-F5344CB8AC3E}">
        <p14:creationId xmlns:p14="http://schemas.microsoft.com/office/powerpoint/2010/main" val="3456942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idx="1"/>
          </p:nvPr>
        </p:nvSpPr>
        <p:spPr>
          <a:xfrm>
            <a:off x="323528" y="1484784"/>
            <a:ext cx="4104456" cy="4752528"/>
          </a:xfrm>
          <a:prstGeom prst="flowChartDocument">
            <a:avLst/>
          </a:prstGeom>
          <a:solidFill>
            <a:schemeClr val="bg1">
              <a:lumMod val="95000"/>
            </a:schemeClr>
          </a:solidFill>
          <a:ln w="9525">
            <a:solidFill>
              <a:schemeClr val="bg1">
                <a:lumMod val="75000"/>
              </a:schemeClr>
            </a:solidFill>
          </a:ln>
        </p:spPr>
        <p:style>
          <a:lnRef idx="2">
            <a:schemeClr val="dk1"/>
          </a:lnRef>
          <a:fillRef idx="1">
            <a:schemeClr val="lt1"/>
          </a:fillRef>
          <a:effectRef idx="0">
            <a:schemeClr val="dk1"/>
          </a:effectRef>
          <a:fontRef idx="minor">
            <a:schemeClr val="dk1"/>
          </a:fontRef>
        </p:style>
        <p:txBody>
          <a:bodyPr/>
          <a:lstStyle/>
          <a:p>
            <a:pPr marL="0" indent="0">
              <a:lnSpc>
                <a:spcPct val="100000"/>
              </a:lnSpc>
              <a:spcBef>
                <a:spcPts val="0"/>
              </a:spcBef>
              <a:buNone/>
            </a:pPr>
            <a:r>
              <a:rPr lang="en-US" sz="1600">
                <a:solidFill>
                  <a:srgbClr val="000096"/>
                </a:solidFill>
              </a:rPr>
              <a:t>&lt;element</a:t>
            </a:r>
            <a:r>
              <a:rPr lang="en-US" sz="1600">
                <a:solidFill>
                  <a:srgbClr val="F5844C"/>
                </a:solidFill>
              </a:rPr>
              <a:t> name</a:t>
            </a:r>
            <a:r>
              <a:rPr lang="en-US" sz="1600">
                <a:solidFill>
                  <a:srgbClr val="FF8040"/>
                </a:solidFill>
              </a:rPr>
              <a:t>=</a:t>
            </a:r>
            <a:r>
              <a:rPr lang="en-US" sz="1600">
                <a:solidFill>
                  <a:srgbClr val="993300"/>
                </a:solidFill>
              </a:rPr>
              <a:t>"p"</a:t>
            </a:r>
            <a:r>
              <a:rPr lang="en-US" sz="1600">
                <a:solidFill>
                  <a:srgbClr val="000096"/>
                </a:solidFill>
              </a:rPr>
              <a:t>&gt;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&lt;oneOrMore&gt;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&lt;choice&gt;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&lt;text/&gt;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&lt;element</a:t>
            </a:r>
            <a:r>
              <a:rPr lang="en-US" sz="1600">
                <a:solidFill>
                  <a:srgbClr val="F5844C"/>
                </a:solidFill>
              </a:rPr>
              <a:t> name</a:t>
            </a:r>
            <a:r>
              <a:rPr lang="en-US" sz="1600">
                <a:solidFill>
                  <a:srgbClr val="FF8040"/>
                </a:solidFill>
              </a:rPr>
              <a:t>=</a:t>
            </a:r>
            <a:r>
              <a:rPr lang="en-US" sz="1600">
                <a:solidFill>
                  <a:srgbClr val="993300"/>
                </a:solidFill>
              </a:rPr>
              <a:t>"b"</a:t>
            </a:r>
            <a:r>
              <a:rPr lang="en-US" sz="1600">
                <a:solidFill>
                  <a:srgbClr val="000096"/>
                </a:solidFill>
              </a:rPr>
              <a:t>/&gt;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&lt;element</a:t>
            </a:r>
            <a:r>
              <a:rPr lang="en-US" sz="1600">
                <a:solidFill>
                  <a:srgbClr val="F5844C"/>
                </a:solidFill>
              </a:rPr>
              <a:t> name</a:t>
            </a:r>
            <a:r>
              <a:rPr lang="en-US" sz="1600">
                <a:solidFill>
                  <a:srgbClr val="FF8040"/>
                </a:solidFill>
              </a:rPr>
              <a:t>=</a:t>
            </a:r>
            <a:r>
              <a:rPr lang="en-US" sz="1600">
                <a:solidFill>
                  <a:srgbClr val="993300"/>
                </a:solidFill>
              </a:rPr>
              <a:t>"i"</a:t>
            </a:r>
            <a:r>
              <a:rPr lang="en-US" sz="1600">
                <a:solidFill>
                  <a:srgbClr val="000096"/>
                </a:solidFill>
              </a:rPr>
              <a:t>/&gt;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&lt;/choice&gt;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&lt;/oneOrMore&gt;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&lt;zeroOrMore&gt;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&lt;element</a:t>
            </a:r>
            <a:r>
              <a:rPr lang="en-US" sz="1600">
                <a:solidFill>
                  <a:srgbClr val="F5844C"/>
                </a:solidFill>
              </a:rPr>
              <a:t> name</a:t>
            </a:r>
            <a:r>
              <a:rPr lang="en-US" sz="1600">
                <a:solidFill>
                  <a:srgbClr val="FF8040"/>
                </a:solidFill>
              </a:rPr>
              <a:t>=</a:t>
            </a:r>
            <a:r>
              <a:rPr lang="en-US" sz="1600">
                <a:solidFill>
                  <a:srgbClr val="993300"/>
                </a:solidFill>
              </a:rPr>
              <a:t>"fig"</a:t>
            </a:r>
            <a:r>
              <a:rPr lang="en-US" sz="1600">
                <a:solidFill>
                  <a:srgbClr val="000096"/>
                </a:solidFill>
              </a:rPr>
              <a:t>/&gt;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&lt;/zeroOrMore&gt;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&lt;attribute</a:t>
            </a:r>
            <a:r>
              <a:rPr lang="en-US" sz="1600">
                <a:solidFill>
                  <a:srgbClr val="F5844C"/>
                </a:solidFill>
              </a:rPr>
              <a:t> name</a:t>
            </a:r>
            <a:r>
              <a:rPr lang="en-US" sz="1600">
                <a:solidFill>
                  <a:srgbClr val="FF8040"/>
                </a:solidFill>
              </a:rPr>
              <a:t>=</a:t>
            </a:r>
            <a:r>
              <a:rPr lang="en-US" sz="1600">
                <a:solidFill>
                  <a:srgbClr val="993300"/>
                </a:solidFill>
              </a:rPr>
              <a:t>"importance"</a:t>
            </a:r>
            <a:r>
              <a:rPr lang="en-US" sz="1600">
                <a:solidFill>
                  <a:srgbClr val="000096"/>
                </a:solidFill>
              </a:rPr>
              <a:t>&gt;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&lt;choice&gt;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&lt;value&gt;</a:t>
            </a:r>
            <a:r>
              <a:rPr lang="en-US" sz="1600">
                <a:solidFill>
                  <a:srgbClr val="000000"/>
                </a:solidFill>
              </a:rPr>
              <a:t>low</a:t>
            </a:r>
            <a:r>
              <a:rPr lang="en-US" sz="1600">
                <a:solidFill>
                  <a:srgbClr val="000096"/>
                </a:solidFill>
              </a:rPr>
              <a:t>&lt;/value&gt;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&lt;value&gt;</a:t>
            </a:r>
            <a:r>
              <a:rPr lang="en-US" sz="1600">
                <a:solidFill>
                  <a:srgbClr val="000000"/>
                </a:solidFill>
              </a:rPr>
              <a:t>high</a:t>
            </a:r>
            <a:r>
              <a:rPr lang="en-US" sz="1600">
                <a:solidFill>
                  <a:srgbClr val="000096"/>
                </a:solidFill>
              </a:rPr>
              <a:t>&lt;/value&gt;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&lt;/choice&gt;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&lt;/attribute&gt;</a:t>
            </a:r>
            <a:r>
              <a:rPr lang="en-US" sz="1600">
                <a:solidFill>
                  <a:srgbClr val="000000"/>
                </a:solidFill>
              </a:rPr>
              <a:t/>
            </a:r>
            <a:br>
              <a:rPr lang="en-US" sz="1600">
                <a:solidFill>
                  <a:srgbClr val="000000"/>
                </a:solidFill>
              </a:rPr>
            </a:br>
            <a:r>
              <a:rPr lang="en-US" sz="1600">
                <a:solidFill>
                  <a:srgbClr val="000096"/>
                </a:solidFill>
              </a:rPr>
              <a:t>&lt;/element&gt;</a:t>
            </a:r>
            <a:endParaRPr lang="en-US" sz="1600"/>
          </a:p>
        </p:txBody>
      </p:sp>
      <p:sp>
        <p:nvSpPr>
          <p:cNvPr id="4" name="Inhaltsplatzhalter 3"/>
          <p:cNvSpPr>
            <a:spLocks noGrp="1"/>
          </p:cNvSpPr>
          <p:nvPr>
            <p:ph idx="13"/>
          </p:nvPr>
        </p:nvSpPr>
        <p:spPr>
          <a:xfrm>
            <a:off x="4716016" y="1484783"/>
            <a:ext cx="4106356" cy="411470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19744"/>
              <a:gd name="connsiteX1" fmla="*/ 21600 w 21600"/>
              <a:gd name="connsiteY1" fmla="*/ 0 h 19744"/>
              <a:gd name="connsiteX2" fmla="*/ 21600 w 21600"/>
              <a:gd name="connsiteY2" fmla="*/ 17322 h 19744"/>
              <a:gd name="connsiteX3" fmla="*/ 0 w 21600"/>
              <a:gd name="connsiteY3" fmla="*/ 18298 h 19744"/>
              <a:gd name="connsiteX4" fmla="*/ 0 w 21600"/>
              <a:gd name="connsiteY4" fmla="*/ 0 h 19744"/>
              <a:gd name="connsiteX0" fmla="*/ 0 w 21841"/>
              <a:gd name="connsiteY0" fmla="*/ 0 h 22793"/>
              <a:gd name="connsiteX1" fmla="*/ 21600 w 21841"/>
              <a:gd name="connsiteY1" fmla="*/ 0 h 22793"/>
              <a:gd name="connsiteX2" fmla="*/ 21841 w 21841"/>
              <a:gd name="connsiteY2" fmla="*/ 22793 h 22793"/>
              <a:gd name="connsiteX3" fmla="*/ 0 w 21841"/>
              <a:gd name="connsiteY3" fmla="*/ 18298 h 22793"/>
              <a:gd name="connsiteX4" fmla="*/ 0 w 21841"/>
              <a:gd name="connsiteY4" fmla="*/ 0 h 22793"/>
              <a:gd name="connsiteX0" fmla="*/ 0 w 21610"/>
              <a:gd name="connsiteY0" fmla="*/ 0 h 20234"/>
              <a:gd name="connsiteX1" fmla="*/ 21600 w 21610"/>
              <a:gd name="connsiteY1" fmla="*/ 0 h 20234"/>
              <a:gd name="connsiteX2" fmla="*/ 21360 w 21610"/>
              <a:gd name="connsiteY2" fmla="*/ 19196 h 20234"/>
              <a:gd name="connsiteX3" fmla="*/ 0 w 21610"/>
              <a:gd name="connsiteY3" fmla="*/ 18298 h 20234"/>
              <a:gd name="connsiteX4" fmla="*/ 0 w 21610"/>
              <a:gd name="connsiteY4" fmla="*/ 0 h 20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0" h="20234">
                <a:moveTo>
                  <a:pt x="0" y="0"/>
                </a:moveTo>
                <a:lnTo>
                  <a:pt x="21600" y="0"/>
                </a:lnTo>
                <a:cubicBezTo>
                  <a:pt x="21680" y="7598"/>
                  <a:pt x="21280" y="11598"/>
                  <a:pt x="21360" y="19196"/>
                </a:cubicBezTo>
                <a:cubicBezTo>
                  <a:pt x="10560" y="19196"/>
                  <a:pt x="10800" y="22048"/>
                  <a:pt x="0" y="18298"/>
                </a:cubicBezTo>
                <a:lnTo>
                  <a:pt x="0" y="0"/>
                </a:lnTo>
                <a:close/>
              </a:path>
            </a:pathLst>
          </a:custGeom>
          <a:solidFill>
            <a:schemeClr val="bg1">
              <a:lumMod val="95000"/>
            </a:schemeClr>
          </a:solidFill>
          <a:ln>
            <a:solidFill>
              <a:schemeClr val="bg1">
                <a:lumMod val="75000"/>
              </a:schemeClr>
            </a:solidFill>
          </a:ln>
        </p:spPr>
        <p:txBody>
          <a:bodyPr/>
          <a:lstStyle/>
          <a:p>
            <a:pPr marL="0" indent="0">
              <a:lnSpc>
                <a:spcPct val="100000"/>
              </a:lnSpc>
              <a:spcBef>
                <a:spcPts val="0"/>
              </a:spcBef>
              <a:buNone/>
            </a:pPr>
            <a:r>
              <a:rPr lang="en-US" sz="1600">
                <a:solidFill>
                  <a:srgbClr val="000096"/>
                </a:solidFill>
              </a:rPr>
              <a:t>&lt;grammar&gt;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&lt;start&gt;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&lt;ref</a:t>
            </a:r>
            <a:r>
              <a:rPr lang="en-US" sz="1600">
                <a:solidFill>
                  <a:srgbClr val="F5844C"/>
                </a:solidFill>
              </a:rPr>
              <a:t> name </a:t>
            </a:r>
            <a:r>
              <a:rPr lang="en-US" sz="1600">
                <a:solidFill>
                  <a:srgbClr val="FF8040"/>
                </a:solidFill>
              </a:rPr>
              <a:t>= </a:t>
            </a:r>
            <a:r>
              <a:rPr lang="en-US" sz="1600">
                <a:solidFill>
                  <a:srgbClr val="993300"/>
                </a:solidFill>
              </a:rPr>
              <a:t>"concept.element"</a:t>
            </a:r>
            <a:r>
              <a:rPr lang="en-US" sz="1600">
                <a:solidFill>
                  <a:srgbClr val="000096"/>
                </a:solidFill>
              </a:rPr>
              <a:t>/&gt;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&lt;/start&gt;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&lt;define</a:t>
            </a:r>
            <a:r>
              <a:rPr lang="en-US" sz="1600">
                <a:solidFill>
                  <a:srgbClr val="F5844C"/>
                </a:solidFill>
              </a:rPr>
              <a:t> name </a:t>
            </a:r>
            <a:r>
              <a:rPr lang="en-US" sz="1600">
                <a:solidFill>
                  <a:srgbClr val="FF8040"/>
                </a:solidFill>
              </a:rPr>
              <a:t>= </a:t>
            </a:r>
            <a:r>
              <a:rPr lang="en-US" sz="1600">
                <a:solidFill>
                  <a:srgbClr val="993300"/>
                </a:solidFill>
              </a:rPr>
              <a:t>"concept.element"</a:t>
            </a:r>
            <a:r>
              <a:rPr lang="en-US" sz="1600">
                <a:solidFill>
                  <a:srgbClr val="000096"/>
                </a:solidFill>
              </a:rPr>
              <a:t>&gt;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&lt;element</a:t>
            </a:r>
            <a:r>
              <a:rPr lang="en-US" sz="1600">
                <a:solidFill>
                  <a:srgbClr val="F5844C"/>
                </a:solidFill>
              </a:rPr>
              <a:t> name</a:t>
            </a:r>
            <a:r>
              <a:rPr lang="en-US" sz="1600">
                <a:solidFill>
                  <a:srgbClr val="FF8040"/>
                </a:solidFill>
              </a:rPr>
              <a:t>= </a:t>
            </a:r>
            <a:r>
              <a:rPr lang="en-US" sz="1600">
                <a:solidFill>
                  <a:srgbClr val="993300"/>
                </a:solidFill>
              </a:rPr>
              <a:t>"concept"</a:t>
            </a:r>
            <a:r>
              <a:rPr lang="en-US" sz="1600">
                <a:solidFill>
                  <a:srgbClr val="000096"/>
                </a:solidFill>
              </a:rPr>
              <a:t>/&gt;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&lt;ref</a:t>
            </a:r>
            <a:r>
              <a:rPr lang="en-US" sz="1600">
                <a:solidFill>
                  <a:srgbClr val="F5844C"/>
                </a:solidFill>
              </a:rPr>
              <a:t> name</a:t>
            </a:r>
            <a:r>
              <a:rPr lang="en-US" sz="1600">
                <a:solidFill>
                  <a:srgbClr val="FF8040"/>
                </a:solidFill>
              </a:rPr>
              <a:t>=</a:t>
            </a:r>
            <a:r>
              <a:rPr lang="en-US" sz="1600">
                <a:solidFill>
                  <a:srgbClr val="993300"/>
                </a:solidFill>
              </a:rPr>
              <a:t>"title"</a:t>
            </a:r>
            <a:r>
              <a:rPr lang="en-US" sz="1600">
                <a:solidFill>
                  <a:srgbClr val="000096"/>
                </a:solidFill>
              </a:rPr>
              <a:t>/&gt;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&lt;optional&gt;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&lt;ref</a:t>
            </a:r>
            <a:r>
              <a:rPr lang="en-US" sz="1600">
                <a:solidFill>
                  <a:srgbClr val="F5844C"/>
                </a:solidFill>
              </a:rPr>
              <a:t> name</a:t>
            </a:r>
            <a:r>
              <a:rPr lang="en-US" sz="1600">
                <a:solidFill>
                  <a:srgbClr val="FF8040"/>
                </a:solidFill>
              </a:rPr>
              <a:t>=</a:t>
            </a:r>
            <a:r>
              <a:rPr lang="en-US" sz="1600">
                <a:solidFill>
                  <a:srgbClr val="993300"/>
                </a:solidFill>
              </a:rPr>
              <a:t>"shortdesc"</a:t>
            </a:r>
            <a:r>
              <a:rPr lang="en-US" sz="1600">
                <a:solidFill>
                  <a:srgbClr val="000096"/>
                </a:solidFill>
              </a:rPr>
              <a:t>/&gt;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&lt;/optional&gt;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&lt;ref</a:t>
            </a:r>
            <a:r>
              <a:rPr lang="en-US" sz="1600">
                <a:solidFill>
                  <a:srgbClr val="F5844C"/>
                </a:solidFill>
              </a:rPr>
              <a:t> name</a:t>
            </a:r>
            <a:r>
              <a:rPr lang="en-US" sz="1600">
                <a:solidFill>
                  <a:srgbClr val="FF8040"/>
                </a:solidFill>
              </a:rPr>
              <a:t>=</a:t>
            </a:r>
            <a:r>
              <a:rPr lang="en-US" sz="1600">
                <a:solidFill>
                  <a:srgbClr val="993300"/>
                </a:solidFill>
              </a:rPr>
              <a:t>"conbody"</a:t>
            </a:r>
            <a:r>
              <a:rPr lang="en-US" sz="1600">
                <a:solidFill>
                  <a:srgbClr val="000096"/>
                </a:solidFill>
              </a:rPr>
              <a:t>/&gt;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&lt;ref</a:t>
            </a:r>
            <a:r>
              <a:rPr lang="en-US" sz="1600">
                <a:solidFill>
                  <a:srgbClr val="F5844C"/>
                </a:solidFill>
              </a:rPr>
              <a:t> name</a:t>
            </a:r>
            <a:r>
              <a:rPr lang="en-US" sz="1600">
                <a:solidFill>
                  <a:srgbClr val="FF8040"/>
                </a:solidFill>
              </a:rPr>
              <a:t>=</a:t>
            </a:r>
            <a:r>
              <a:rPr lang="en-US" sz="1600">
                <a:solidFill>
                  <a:srgbClr val="993300"/>
                </a:solidFill>
              </a:rPr>
              <a:t>"related-links"</a:t>
            </a:r>
            <a:r>
              <a:rPr lang="en-US" sz="1600">
                <a:solidFill>
                  <a:srgbClr val="000096"/>
                </a:solidFill>
              </a:rPr>
              <a:t>/&gt;</a:t>
            </a:r>
            <a:r>
              <a:rPr lang="en-US" sz="1600">
                <a:solidFill>
                  <a:srgbClr val="000000"/>
                </a:solidFill>
              </a:rPr>
              <a:t/>
            </a:r>
            <a:br>
              <a:rPr lang="en-US" sz="1600">
                <a:solidFill>
                  <a:srgbClr val="000000"/>
                </a:solidFill>
              </a:rPr>
            </a:br>
            <a:r>
              <a:rPr lang="en-US" sz="1600">
                <a:solidFill>
                  <a:srgbClr val="000000"/>
                </a:solidFill>
              </a:rPr>
              <a:t>    </a:t>
            </a:r>
            <a:r>
              <a:rPr lang="en-US" sz="1600">
                <a:solidFill>
                  <a:srgbClr val="000096"/>
                </a:solidFill>
              </a:rPr>
              <a:t>&lt;/define&gt;</a:t>
            </a:r>
            <a:r>
              <a:rPr lang="en-US" sz="1600">
                <a:solidFill>
                  <a:srgbClr val="000000"/>
                </a:solidFill>
              </a:rPr>
              <a:t/>
            </a:r>
            <a:br>
              <a:rPr lang="en-US" sz="1600">
                <a:solidFill>
                  <a:srgbClr val="000000"/>
                </a:solidFill>
              </a:rPr>
            </a:br>
            <a:r>
              <a:rPr lang="en-US" sz="1600">
                <a:solidFill>
                  <a:srgbClr val="000096"/>
                </a:solidFill>
              </a:rPr>
              <a:t>&lt;/grammar&gt;</a:t>
            </a:r>
            <a:endParaRPr lang="en-US" sz="1600" smtClean="0"/>
          </a:p>
          <a:p>
            <a:pPr marL="0" indent="0">
              <a:lnSpc>
                <a:spcPct val="100000"/>
              </a:lnSpc>
              <a:spcBef>
                <a:spcPts val="0"/>
              </a:spcBef>
              <a:buNone/>
            </a:pPr>
            <a:endParaRPr lang="en-US" sz="1600"/>
          </a:p>
        </p:txBody>
      </p:sp>
      <p:sp>
        <p:nvSpPr>
          <p:cNvPr id="2" name="Titel 1"/>
          <p:cNvSpPr>
            <a:spLocks noGrp="1"/>
          </p:cNvSpPr>
          <p:nvPr>
            <p:ph type="title"/>
          </p:nvPr>
        </p:nvSpPr>
        <p:spPr/>
        <p:txBody>
          <a:bodyPr/>
          <a:lstStyle/>
          <a:p>
            <a:r>
              <a:rPr lang="en-US" smtClean="0"/>
              <a:t>RNG – Basic Syntax</a:t>
            </a:r>
            <a:endParaRPr lang="en-US"/>
          </a:p>
        </p:txBody>
      </p:sp>
    </p:spTree>
    <p:extLst>
      <p:ext uri="{BB962C8B-B14F-4D97-AF65-F5344CB8AC3E}">
        <p14:creationId xmlns:p14="http://schemas.microsoft.com/office/powerpoint/2010/main" val="408141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4"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24"/>
          </p:nvPr>
        </p:nvSpPr>
        <p:spPr>
          <a:solidFill>
            <a:srgbClr val="E2E2E2"/>
          </a:solidFill>
        </p:spPr>
        <p:txBody>
          <a:bodyPr vert="horz"/>
          <a:lstStyle/>
          <a:p>
            <a:r>
              <a:rPr lang="en-US">
                <a:solidFill>
                  <a:schemeClr val="tx1">
                    <a:lumMod val="65000"/>
                    <a:lumOff val="35000"/>
                  </a:schemeClr>
                </a:solidFill>
              </a:rPr>
              <a:t>Fundamentals</a:t>
            </a:r>
          </a:p>
        </p:txBody>
      </p:sp>
      <p:sp>
        <p:nvSpPr>
          <p:cNvPr id="14" name="Textplatzhalter 13"/>
          <p:cNvSpPr>
            <a:spLocks noGrp="1"/>
          </p:cNvSpPr>
          <p:nvPr>
            <p:ph type="body" sz="quarter" idx="26"/>
          </p:nvPr>
        </p:nvSpPr>
        <p:spPr>
          <a:solidFill>
            <a:srgbClr val="E2E2E2"/>
          </a:solidFill>
        </p:spPr>
        <p:txBody>
          <a:bodyPr vert="horz"/>
          <a:lstStyle/>
          <a:p>
            <a:r>
              <a:rPr lang="en-US">
                <a:solidFill>
                  <a:srgbClr val="C0311A"/>
                </a:solidFill>
              </a:rPr>
              <a:t>DITA Architecture</a:t>
            </a:r>
          </a:p>
        </p:txBody>
      </p:sp>
      <p:sp>
        <p:nvSpPr>
          <p:cNvPr id="9" name="Textplatzhalter 8"/>
          <p:cNvSpPr>
            <a:spLocks noGrp="1"/>
          </p:cNvSpPr>
          <p:nvPr>
            <p:ph type="body" sz="quarter" idx="28"/>
          </p:nvPr>
        </p:nvSpPr>
        <p:spPr/>
        <p:txBody>
          <a:bodyPr/>
          <a:lstStyle/>
          <a:p>
            <a:r>
              <a:rPr lang="en-US" noProof="0" smtClean="0"/>
              <a:t>Customization - Introduction</a:t>
            </a:r>
            <a:endParaRPr lang="en-US" noProof="0"/>
          </a:p>
        </p:txBody>
      </p:sp>
      <p:sp>
        <p:nvSpPr>
          <p:cNvPr id="10" name="Textplatzhalter 9"/>
          <p:cNvSpPr>
            <a:spLocks noGrp="1"/>
          </p:cNvSpPr>
          <p:nvPr>
            <p:ph type="body" sz="quarter" idx="30"/>
          </p:nvPr>
        </p:nvSpPr>
        <p:spPr/>
        <p:txBody>
          <a:bodyPr/>
          <a:lstStyle/>
          <a:p>
            <a:r>
              <a:rPr lang="en-US" noProof="0" smtClean="0"/>
              <a:t>Configuration: Custom Concept Shell</a:t>
            </a:r>
            <a:endParaRPr lang="en-US" noProof="0"/>
          </a:p>
        </p:txBody>
      </p:sp>
      <p:sp>
        <p:nvSpPr>
          <p:cNvPr id="25" name="Titel 24"/>
          <p:cNvSpPr>
            <a:spLocks noGrp="1"/>
          </p:cNvSpPr>
          <p:nvPr>
            <p:ph type="title"/>
          </p:nvPr>
        </p:nvSpPr>
        <p:spPr/>
        <p:txBody>
          <a:bodyPr/>
          <a:lstStyle/>
          <a:p>
            <a:endParaRPr lang="en-US"/>
          </a:p>
        </p:txBody>
      </p:sp>
      <p:sp>
        <p:nvSpPr>
          <p:cNvPr id="11" name="Textplatzhalter 10"/>
          <p:cNvSpPr>
            <a:spLocks noGrp="1"/>
          </p:cNvSpPr>
          <p:nvPr>
            <p:ph type="body" sz="quarter" idx="34"/>
          </p:nvPr>
        </p:nvSpPr>
        <p:spPr/>
        <p:txBody>
          <a:bodyPr/>
          <a:lstStyle/>
          <a:p>
            <a:r>
              <a:rPr lang="en-US" noProof="0" smtClean="0"/>
              <a:t>Constraint: Custom Topic Body and Domain Constraint</a:t>
            </a:r>
            <a:endParaRPr lang="en-US" noProof="0"/>
          </a:p>
        </p:txBody>
      </p:sp>
      <p:sp>
        <p:nvSpPr>
          <p:cNvPr id="12" name="Textplatzhalter 11"/>
          <p:cNvSpPr>
            <a:spLocks noGrp="1"/>
          </p:cNvSpPr>
          <p:nvPr>
            <p:ph type="body" sz="quarter" idx="36"/>
          </p:nvPr>
        </p:nvSpPr>
        <p:spPr/>
        <p:txBody>
          <a:bodyPr/>
          <a:lstStyle/>
          <a:p>
            <a:r>
              <a:rPr lang="en-US" noProof="0" smtClean="0"/>
              <a:t>Specialization: New Element</a:t>
            </a:r>
            <a:endParaRPr lang="en-US" noProof="0"/>
          </a:p>
        </p:txBody>
      </p:sp>
      <p:sp>
        <p:nvSpPr>
          <p:cNvPr id="20" name="Textplatzhalter 19"/>
          <p:cNvSpPr>
            <a:spLocks noGrp="1"/>
          </p:cNvSpPr>
          <p:nvPr>
            <p:ph type="body" sz="quarter" idx="38"/>
          </p:nvPr>
        </p:nvSpPr>
        <p:spPr/>
        <p:txBody>
          <a:bodyPr/>
          <a:lstStyle/>
          <a:p>
            <a:r>
              <a:rPr lang="en-US" noProof="0" smtClean="0"/>
              <a:t>Conclusion</a:t>
            </a:r>
            <a:endParaRPr lang="en-US" noProof="0"/>
          </a:p>
        </p:txBody>
      </p:sp>
    </p:spTree>
    <p:extLst>
      <p:ext uri="{BB962C8B-B14F-4D97-AF65-F5344CB8AC3E}">
        <p14:creationId xmlns:p14="http://schemas.microsoft.com/office/powerpoint/2010/main" val="495827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le:Bausteine Marke palau 2013 (Alter Fritz) 08.JPG"/>
          <p:cNvPicPr>
            <a:picLocks noChangeAspect="1" noChangeArrowheads="1"/>
          </p:cNvPicPr>
          <p:nvPr/>
        </p:nvPicPr>
        <p:blipFill>
          <a:blip r:embed="rId3" cstate="print"/>
          <a:srcRect/>
          <a:stretch>
            <a:fillRect/>
          </a:stretch>
        </p:blipFill>
        <p:spPr bwMode="auto">
          <a:xfrm>
            <a:off x="647565" y="1308233"/>
            <a:ext cx="7776863" cy="4893075"/>
          </a:xfrm>
          <a:prstGeom prst="rect">
            <a:avLst/>
          </a:prstGeom>
          <a:noFill/>
        </p:spPr>
      </p:pic>
      <p:sp>
        <p:nvSpPr>
          <p:cNvPr id="8" name="Titel 7"/>
          <p:cNvSpPr>
            <a:spLocks noGrp="1"/>
          </p:cNvSpPr>
          <p:nvPr>
            <p:ph type="title"/>
          </p:nvPr>
        </p:nvSpPr>
        <p:spPr/>
        <p:txBody>
          <a:bodyPr/>
          <a:lstStyle/>
          <a:p>
            <a:r>
              <a:rPr lang="en-US" smtClean="0"/>
              <a:t>DITA Architecture Basics</a:t>
            </a:r>
            <a:endParaRPr lang="en-US"/>
          </a:p>
        </p:txBody>
      </p:sp>
    </p:spTree>
    <p:extLst>
      <p:ext uri="{BB962C8B-B14F-4D97-AF65-F5344CB8AC3E}">
        <p14:creationId xmlns:p14="http://schemas.microsoft.com/office/powerpoint/2010/main" val="36050867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6244&quot;&gt;&lt;property id=&quot;20148&quot; value=&quot;5&quot;/&gt;&lt;property id=&quot;20300&quot; value=&quot;Folie 1 - &amp;quot;Workshop CDD-Erstellung&amp;#x0D;&amp;#x0A;„Der Kleber zwischen den Dateien“&amp;quot;&quot;/&gt;&lt;property id=&quot;20307&quot; value=&quot;256&quot;/&gt;&lt;/object&gt;&lt;object type=&quot;3&quot; unique_id=&quot;16245&quot;&gt;&lt;property id=&quot;20148&quot; value=&quot;5&quot;/&gt;&lt;property id=&quot;20300&quot; value=&quot;Folie 2 - &amp;quot;Agenda&amp;quot;&quot;/&gt;&lt;property id=&quot;20307&quot; value=&quot;257&quot;/&gt;&lt;/object&gt;&lt;object type=&quot;3&quot; unique_id=&quot;17330&quot;&gt;&lt;property id=&quot;20148&quot; value=&quot;5&quot;/&gt;&lt;property id=&quot;20300&quot; value=&quot;Folie 19 - &amp;quot;Styleguide&amp;quot;&quot;/&gt;&lt;property id=&quot;20307&quot; value=&quot;280&quot;/&gt;&lt;/object&gt;&lt;object type=&quot;3&quot; unique_id=&quot;17351&quot;&gt;&lt;property id=&quot;20148&quot; value=&quot;5&quot;/&gt;&lt;property id=&quot;20300&quot; value=&quot;Folie 17 - &amp;quot;Agenda nachmittag&amp;quot;&quot;/&gt;&lt;property id=&quot;20307&quot; value=&quot;281&quot;/&gt;&lt;/object&gt;&lt;object type=&quot;3&quot; unique_id=&quot;17376&quot;&gt;&lt;property id=&quot;20148&quot; value=&quot;5&quot;/&gt;&lt;property id=&quot;20300&quot; value=&quot;Folie 3 - &amp;quot;Agenda&amp;quot;&quot;/&gt;&lt;property id=&quot;20307&quot; value=&quot;282&quot;/&gt;&lt;/object&gt;&lt;object type=&quot;3&quot; unique_id=&quot;17377&quot;&gt;&lt;property id=&quot;20148&quot; value=&quot;5&quot;/&gt;&lt;property id=&quot;20300&quot; value=&quot;Folie 4 - &amp;quot;Einstieg – Warum dokumentieren?&amp;quot;&quot;/&gt;&lt;property id=&quot;20307&quot; value=&quot;283&quot;/&gt;&lt;/object&gt;&lt;object type=&quot;3&quot; unique_id=&quot;17426&quot;&gt;&lt;property id=&quot;20148&quot; value=&quot;5&quot;/&gt;&lt;property id=&quot;20300&quot; value=&quot;Folie 5 - &amp;quot;Einstieg – Exkurs&amp;quot;&quot;/&gt;&lt;property id=&quot;20307&quot; value=&quot;284&quot;/&gt;&lt;/object&gt;&lt;object type=&quot;3&quot; unique_id=&quot;17427&quot;&gt;&lt;property id=&quot;20148&quot; value=&quot;5&quot;/&gt;&lt;property id=&quot;20300&quot; value=&quot;Folie 6 - &amp;quot;Einstieg – Workshop-Ziele&amp;quot;&quot;/&gt;&lt;property id=&quot;20307&quot; value=&quot;285&quot;/&gt;&lt;/object&gt;&lt;object type=&quot;3&quot; unique_id=&quot;17428&quot;&gt;&lt;property id=&quot;20148&quot; value=&quot;5&quot;/&gt;&lt;property id=&quot;20300&quot; value=&quot;Folie 7 - &amp;quot;Agenda vormittag&amp;quot;&quot;/&gt;&lt;property id=&quot;20307&quot; value=&quot;287&quot;/&gt;&lt;/object&gt;&lt;object type=&quot;3&quot; unique_id=&quot;17429&quot;&gt;&lt;property id=&quot;20148&quot; value=&quot;5&quot;/&gt;&lt;property id=&quot;20300&quot; value=&quot;Folie 8 - &amp;quot;Ausgangsbasis&amp;quot;&quot;/&gt;&lt;property id=&quot;20307&quot; value=&quot;286&quot;/&gt;&lt;/object&gt;&lt;object type=&quot;3&quot; unique_id=&quot;17526&quot;&gt;&lt;property id=&quot;20148&quot; value=&quot;5&quot;/&gt;&lt;property id=&quot;20300&quot; value=&quot;Folie 10 - &amp;quot;Agenda vormittag&amp;quot;&quot;/&gt;&lt;property id=&quot;20307&quot; value=&quot;288&quot;/&gt;&lt;/object&gt;&lt;object type=&quot;3&quot; unique_id=&quot;17566&quot;&gt;&lt;property id=&quot;20148&quot; value=&quot;5&quot;/&gt;&lt;property id=&quot;20300&quot; value=&quot;Folie 11 - &amp;quot;Visualisierung&amp;quot;&quot;/&gt;&lt;property id=&quot;20307&quot; value=&quot;289&quot;/&gt;&lt;/object&gt;&lt;object type=&quot;3&quot; unique_id=&quot;17609&quot;&gt;&lt;property id=&quot;20148&quot; value=&quot;5&quot;/&gt;&lt;property id=&quot;20300&quot; value=&quot;Folie 14 - &amp;quot;Agenda vormittag&amp;quot;&quot;/&gt;&lt;property id=&quot;20307&quot; value=&quot;290&quot;/&gt;&lt;/object&gt;&lt;object type=&quot;3&quot; unique_id=&quot;17655&quot;&gt;&lt;property id=&quot;20148&quot; value=&quot;5&quot;/&gt;&lt;property id=&quot;20300&quot; value=&quot;Folie 15 - &amp;quot;Standardstruktur erarbeiten&amp;quot;&quot;/&gt;&lt;property id=&quot;20307&quot; value=&quot;291&quot;/&gt;&lt;/object&gt;&lt;object type=&quot;3&quot; unique_id=&quot;17720&quot;&gt;&lt;property id=&quot;20148&quot; value=&quot;5&quot;/&gt;&lt;property id=&quot;20300&quot; value=&quot;Folie 16 - &amp;quot;Agenda vormittag&amp;quot;&quot;/&gt;&lt;property id=&quot;20307&quot; value=&quot;292&quot;/&gt;&lt;/object&gt;&lt;object type=&quot;3&quot; unique_id=&quot;17823&quot;&gt;&lt;property id=&quot;20148&quot; value=&quot;5&quot;/&gt;&lt;property id=&quot;20300&quot; value=&quot;Folie 18 - &amp;quot;Agenda nachmittag&amp;quot;&quot;/&gt;&lt;property id=&quot;20307&quot; value=&quot;293&quot;/&gt;&lt;/object&gt;&lt;object type=&quot;3&quot; unique_id=&quot;17824&quot;&gt;&lt;property id=&quot;20148&quot; value=&quot;5&quot;/&gt;&lt;property id=&quot;20300&quot; value=&quot;Folie 21 - &amp;quot;Styleguide&amp;quot;&quot;/&gt;&lt;property id=&quot;20307&quot; value=&quot;295&quot;/&gt;&lt;/object&gt;&lt;object type=&quot;3&quot; unique_id=&quot;17826&quot;&gt;&lt;property id=&quot;20148&quot; value=&quot;5&quot;/&gt;&lt;property id=&quot;20300&quot; value=&quot;Folie 39 - &amp;quot;Vielen Dank&amp;quot;&quot;/&gt;&lt;property id=&quot;20307&quot; value=&quot;294&quot;/&gt;&lt;/object&gt;&lt;object type=&quot;3&quot; unique_id=&quot;18058&quot;&gt;&lt;property id=&quot;20148&quot; value=&quot;5&quot;/&gt;&lt;property id=&quot;20300&quot; value=&quot;Folie 22 - &amp;quot;Styleguide&amp;quot;&quot;/&gt;&lt;property id=&quot;20307&quot; value=&quot;297&quot;/&gt;&lt;/object&gt;&lt;object type=&quot;3&quot; unique_id=&quot;18186&quot;&gt;&lt;property id=&quot;20148&quot; value=&quot;5&quot;/&gt;&lt;property id=&quot;20300&quot; value=&quot;Folie 20 - &amp;quot;Styleguide&amp;quot;&quot;/&gt;&lt;property id=&quot;20307&quot; value=&quot;299&quot;/&gt;&lt;/object&gt;&lt;object type=&quot;3&quot; unique_id=&quot;18187&quot;&gt;&lt;property id=&quot;20148&quot; value=&quot;5&quot;/&gt;&lt;property id=&quot;20300&quot; value=&quot;Folie 23 - &amp;quot;Styleguide&amp;quot;&quot;/&gt;&lt;property id=&quot;20307&quot; value=&quot;298&quot;/&gt;&lt;/object&gt;&lt;object type=&quot;3&quot; unique_id=&quot;18441&quot;&gt;&lt;property id=&quot;20148&quot; value=&quot;5&quot;/&gt;&lt;property id=&quot;20300&quot; value=&quot;Folie 24 - &amp;quot;Styleguide&amp;quot;&quot;/&gt;&lt;property id=&quot;20307&quot; value=&quot;300&quot;/&gt;&lt;/object&gt;&lt;object type=&quot;3&quot; unique_id=&quot;18586&quot;&gt;&lt;property id=&quot;20148&quot; value=&quot;5&quot;/&gt;&lt;property id=&quot;20300&quot; value=&quot;Folie 25 - &amp;quot;Styleguide&amp;quot;&quot;/&gt;&lt;property id=&quot;20307&quot; value=&quot;301&quot;/&gt;&lt;/object&gt;&lt;object type=&quot;3&quot; unique_id=&quot;18837&quot;&gt;&lt;property id=&quot;20148&quot; value=&quot;5&quot;/&gt;&lt;property id=&quot;20300&quot; value=&quot;Folie 26 - &amp;quot;Agenda nachmittag&amp;quot;&quot;/&gt;&lt;property id=&quot;20307&quot; value=&quot;302&quot;/&gt;&lt;/object&gt;&lt;object type=&quot;3&quot; unique_id=&quot;18916&quot;&gt;&lt;property id=&quot;20148&quot; value=&quot;5&quot;/&gt;&lt;property id=&quot;20300&quot; value=&quot;Folie 27 - &amp;quot;Praxisteil CDD schreiben&amp;quot;&quot;/&gt;&lt;property id=&quot;20307&quot; value=&quot;303&quot;/&gt;&lt;/object&gt;&lt;object type=&quot;3&quot; unique_id=&quot;19052&quot;&gt;&lt;property id=&quot;20148&quot; value=&quot;5&quot;/&gt;&lt;property id=&quot;20300&quot; value=&quot;Folie 29 - &amp;quot;Praxisteil CDD schreiben&amp;quot;&quot;/&gt;&lt;property id=&quot;20307&quot; value=&quot;304&quot;/&gt;&lt;/object&gt;&lt;object type=&quot;3&quot; unique_id=&quot;19193&quot;&gt;&lt;property id=&quot;20148&quot; value=&quot;5&quot;/&gt;&lt;property id=&quot;20300&quot; value=&quot;Folie 28 - &amp;quot;Praxisteil CDD schreiben&amp;quot;&quot;/&gt;&lt;property id=&quot;20307&quot; value=&quot;305&quot;/&gt;&lt;/object&gt;&lt;object type=&quot;3&quot; unique_id=&quot;19194&quot;&gt;&lt;property id=&quot;20148&quot; value=&quot;5&quot;/&gt;&lt;property id=&quot;20300&quot; value=&quot;Folie 12 - &amp;quot;Visualisierung&amp;quot;&quot;/&gt;&lt;property id=&quot;20307&quot; value=&quot;306&quot;/&gt;&lt;/object&gt;&lt;object type=&quot;3&quot; unique_id=&quot;19195&quot;&gt;&lt;property id=&quot;20148&quot; value=&quot;5&quot;/&gt;&lt;property id=&quot;20300&quot; value=&quot;Folie 13 - &amp;quot;Visualisierung&amp;quot;&quot;/&gt;&lt;property id=&quot;20307&quot; value=&quot;307&quot;/&gt;&lt;/object&gt;&lt;object type=&quot;3&quot; unique_id=&quot;19382&quot;&gt;&lt;property id=&quot;20148&quot; value=&quot;5&quot;/&gt;&lt;property id=&quot;20300&quot; value=&quot;Folie 32 - &amp;quot;Ordnerstruktur&amp;quot;&quot;/&gt;&lt;property id=&quot;20307&quot; value=&quot;309&quot;/&gt;&lt;/object&gt;&lt;object type=&quot;3&quot; unique_id=&quot;19383&quot;&gt;&lt;property id=&quot;20148&quot; value=&quot;5&quot;/&gt;&lt;property id=&quot;20300&quot; value=&quot;Folie 33 - &amp;quot;Ordnerstruktur&amp;quot;&quot;/&gt;&lt;property id=&quot;20307&quot; value=&quot;310&quot;/&gt;&lt;/object&gt;&lt;object type=&quot;3&quot; unique_id=&quot;19555&quot;&gt;&lt;property id=&quot;20148&quot; value=&quot;5&quot;/&gt;&lt;property id=&quot;20300&quot; value=&quot;Folie 37 - &amp;quot;Fahrplan&amp;quot;&quot;/&gt;&lt;property id=&quot;20307&quot; value=&quot;311&quot;/&gt;&lt;/object&gt;&lt;object type=&quot;3&quot; unique_id=&quot;19661&quot;&gt;&lt;property id=&quot;20148&quot; value=&quot;5&quot;/&gt;&lt;property id=&quot;20300&quot; value=&quot;Folie 35 - &amp;quot;Werkzeuge&amp;quot;&quot;/&gt;&lt;property id=&quot;20307&quot; value=&quot;312&quot;/&gt;&lt;/object&gt;&lt;object type=&quot;3&quot; unique_id=&quot;20126&quot;&gt;&lt;property id=&quot;20148&quot; value=&quot;5&quot;/&gt;&lt;property id=&quot;20300&quot; value=&quot;Folie 34 - &amp;quot;Includes&amp;quot;&quot;/&gt;&lt;property id=&quot;20307&quot; value=&quot;313&quot;/&gt;&lt;/object&gt;&lt;object type=&quot;3&quot; unique_id=&quot;20379&quot;&gt;&lt;property id=&quot;20148&quot; value=&quot;5&quot;/&gt;&lt;property id=&quot;20300&quot; value=&quot;Folie 9 - &amp;quot;Pause&amp;quot;&quot;/&gt;&lt;property id=&quot;20307&quot; value=&quot;314&quot;/&gt;&lt;/object&gt;&lt;object type=&quot;3&quot; unique_id=&quot;20824&quot;&gt;&lt;property id=&quot;20148&quot; value=&quot;5&quot;/&gt;&lt;property id=&quot;20300&quot; value=&quot;Folie 30 - &amp;quot;Agenda vormittag&amp;quot;&quot;/&gt;&lt;property id=&quot;20307&quot; value=&quot;315&quot;/&gt;&lt;/object&gt;&lt;object type=&quot;3&quot; unique_id=&quot;20825&quot;&gt;&lt;property id=&quot;20148&quot; value=&quot;5&quot;/&gt;&lt;property id=&quot;20300&quot; value=&quot;Folie 31 - &amp;quot;Agenda nachmittag&amp;quot;&quot;/&gt;&lt;property id=&quot;20307&quot; value=&quot;316&quot;/&gt;&lt;/object&gt;&lt;object type=&quot;3&quot; unique_id=&quot;21216&quot;&gt;&lt;property id=&quot;20148&quot; value=&quot;5&quot;/&gt;&lt;property id=&quot;20300&quot; value=&quot;Folie 36 - &amp;quot;Agenda nachmittag&amp;quot;&quot;/&gt;&lt;property id=&quot;20307&quot; value=&quot;317&quot;/&gt;&lt;/object&gt;&lt;object type=&quot;3&quot; unique_id=&quot;21217&quot;&gt;&lt;property id=&quot;20148&quot; value=&quot;5&quot;/&gt;&lt;property id=&quot;20300&quot; value=&quot;Folie 38 - &amp;quot;Agenda nachmittag&amp;quot;&quot;/&gt;&lt;property id=&quot;20307&quot; value=&quot;318&quot;/&gt;&lt;/object&gt;&lt;/object&gt;&lt;/object&gt;&lt;/database&gt;"/>
  <p:tag name="SECTOMILLISECCONVERTED" val="1"/>
</p:tagLst>
</file>

<file path=ppt/theme/theme1.xml><?xml version="1.0" encoding="utf-8"?>
<a:theme xmlns:a="http://schemas.openxmlformats.org/drawingml/2006/main" name="2_Master Weis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rson">
      <a:majorFont>
        <a:latin typeface="Galette"/>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40000"/>
            <a:lumOff val="60000"/>
          </a:schemeClr>
        </a:solidFill>
        <a:ln>
          <a:solidFill>
            <a:srgbClr val="AC0608"/>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mtClean="0">
            <a:solidFill>
              <a:schemeClr val="tx1">
                <a:lumMod val="75000"/>
                <a:lumOff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lumMod val="65000"/>
              <a:lumOff val="35000"/>
            </a:schemeClr>
          </a:solidFill>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a:solidFill>
              <a:schemeClr val="tx1">
                <a:lumMod val="65000"/>
                <a:lumOff val="35000"/>
              </a:schemeClr>
            </a:solidFill>
            <a:latin typeface="+mn-lt"/>
          </a:defRPr>
        </a:defPPr>
      </a:lstStyle>
    </a:txDef>
  </a:objectDefaults>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8333</Words>
  <Application>Microsoft Office PowerPoint</Application>
  <PresentationFormat>Bildschirmpräsentation (4:3)</PresentationFormat>
  <Paragraphs>927</Paragraphs>
  <Slides>57</Slides>
  <Notes>56</Notes>
  <HiddenSlides>3</HiddenSlides>
  <MMClips>0</MMClips>
  <ScaleCrop>false</ScaleCrop>
  <HeadingPairs>
    <vt:vector size="4" baseType="variant">
      <vt:variant>
        <vt:lpstr>Design</vt:lpstr>
      </vt:variant>
      <vt:variant>
        <vt:i4>1</vt:i4>
      </vt:variant>
      <vt:variant>
        <vt:lpstr>Folientitel</vt:lpstr>
      </vt:variant>
      <vt:variant>
        <vt:i4>57</vt:i4>
      </vt:variant>
    </vt:vector>
  </HeadingPairs>
  <TitlesOfParts>
    <vt:vector size="58" baseType="lpstr">
      <vt:lpstr>2_Master Weiss</vt:lpstr>
      <vt:lpstr>Relax, Just Do It – DITA Customization with RELAX NG</vt:lpstr>
      <vt:lpstr>PowerPoint-Präsentation</vt:lpstr>
      <vt:lpstr>PowerPoint-Präsentation</vt:lpstr>
      <vt:lpstr>Why Customize DITA?</vt:lpstr>
      <vt:lpstr>DTD, XSD, or RNG?</vt:lpstr>
      <vt:lpstr>Advantages of RNG</vt:lpstr>
      <vt:lpstr>RNG – Basic Syntax</vt:lpstr>
      <vt:lpstr>PowerPoint-Präsentation</vt:lpstr>
      <vt:lpstr>DITA Architecture Basics</vt:lpstr>
      <vt:lpstr>Modularization</vt:lpstr>
      <vt:lpstr>Cascading Definitions</vt:lpstr>
      <vt:lpstr>Document Type Shells</vt:lpstr>
      <vt:lpstr>Document Type Shells</vt:lpstr>
      <vt:lpstr>Structural Modules and Common Elements</vt:lpstr>
      <vt:lpstr>Structural Modules and Common Elements</vt:lpstr>
      <vt:lpstr>Examples of Common Element Sets</vt:lpstr>
      <vt:lpstr>Domains</vt:lpstr>
      <vt:lpstr>Reuse &amp; Redefinition</vt:lpstr>
      <vt:lpstr>Reuse Issues</vt:lpstr>
      <vt:lpstr>PowerPoint-Präsentation</vt:lpstr>
      <vt:lpstr>Includes and Chaining</vt:lpstr>
      <vt:lpstr>XML Catalog Files</vt:lpstr>
      <vt:lpstr>PowerPoint-Präsentation</vt:lpstr>
      <vt:lpstr>DITA Customization</vt:lpstr>
      <vt:lpstr>PowerPoint-Präsentation</vt:lpstr>
      <vt:lpstr>Napsor Documentation</vt:lpstr>
      <vt:lpstr>Preparations</vt:lpstr>
      <vt:lpstr>PowerPoint-Präsentation</vt:lpstr>
      <vt:lpstr>Configuration – Custom Document Type</vt:lpstr>
      <vt:lpstr>Create Napsor Concept Topic</vt:lpstr>
      <vt:lpstr>Configuration – Domains</vt:lpstr>
      <vt:lpstr>Remove the Hazard Domain</vt:lpstr>
      <vt:lpstr>PowerPoint-Präsentation</vt:lpstr>
      <vt:lpstr>Constraint Modules</vt:lpstr>
      <vt:lpstr>Constraining the Topic Content</vt:lpstr>
      <vt:lpstr>Domains Attribute</vt:lpstr>
      <vt:lpstr>Simplify the Concept Body (1)</vt:lpstr>
      <vt:lpstr>Simplify the Concept Body (2)</vt:lpstr>
      <vt:lpstr>Prepare the Shell to Use the Constraint</vt:lpstr>
      <vt:lpstr>Constraining a Domain</vt:lpstr>
      <vt:lpstr>Constrain the Highlight Domain (1)</vt:lpstr>
      <vt:lpstr>Constrain the Highlight Domain (2)</vt:lpstr>
      <vt:lpstr>Prepare the Shell to Use the Constraint</vt:lpstr>
      <vt:lpstr>Constraining Common Elements</vt:lpstr>
      <vt:lpstr>PowerPoint-Präsentation</vt:lpstr>
      <vt:lpstr>Specialization</vt:lpstr>
      <vt:lpstr>Element Specialization</vt:lpstr>
      <vt:lpstr>Create Thankyou Element (1)</vt:lpstr>
      <vt:lpstr>Create Thankyou Element (2)</vt:lpstr>
      <vt:lpstr>Create Thankyou Element (3)</vt:lpstr>
      <vt:lpstr>Prepare the Shell for the Specialization</vt:lpstr>
      <vt:lpstr>Napsor Customization – Result</vt:lpstr>
      <vt:lpstr>PowerPoint-Präsentation</vt:lpstr>
      <vt:lpstr>Tips &amp; Tricks</vt:lpstr>
      <vt:lpstr>References</vt:lpstr>
      <vt:lpstr>PowerPoint-Präsentation</vt:lpstr>
      <vt:lpstr>PowerPoint-Präsentation</vt:lpstr>
    </vt:vector>
  </TitlesOfParts>
  <Company>parson communication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Frank Ralf;marion.knebel@parson-europe.com</dc:creator>
  <cp:lastModifiedBy>Marion Knebel</cp:lastModifiedBy>
  <cp:revision>1851</cp:revision>
  <dcterms:created xsi:type="dcterms:W3CDTF">2008-01-15T08:25:28Z</dcterms:created>
  <dcterms:modified xsi:type="dcterms:W3CDTF">2015-11-09T11:00:04Z</dcterms:modified>
</cp:coreProperties>
</file>