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402" r:id="rId2"/>
    <p:sldId id="465" r:id="rId3"/>
    <p:sldId id="482" r:id="rId4"/>
    <p:sldId id="484" r:id="rId5"/>
    <p:sldId id="485" r:id="rId6"/>
    <p:sldId id="486" r:id="rId7"/>
    <p:sldId id="487" r:id="rId8"/>
    <p:sldId id="489" r:id="rId9"/>
    <p:sldId id="490" r:id="rId10"/>
    <p:sldId id="491" r:id="rId11"/>
    <p:sldId id="492" r:id="rId12"/>
    <p:sldId id="493" r:id="rId13"/>
    <p:sldId id="494" r:id="rId14"/>
    <p:sldId id="495" r:id="rId15"/>
    <p:sldId id="464" r:id="rId16"/>
    <p:sldId id="481" r:id="rId17"/>
    <p:sldId id="496" r:id="rId18"/>
  </p:sldIdLst>
  <p:sldSz cx="12188825" cy="6858000"/>
  <p:notesSz cx="6858000" cy="9144000"/>
  <p:defaultText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709A2BE3-2D0E-4BDF-9E7B-B5B14B6C6981}">
          <p14:sldIdLst>
            <p14:sldId id="402"/>
            <p14:sldId id="465"/>
          </p14:sldIdLst>
        </p14:section>
        <p14:section name="Представяне на темата" id="{3A1ED36B-600C-4292-A48B-8225656FA786}">
          <p14:sldIdLst>
            <p14:sldId id="482"/>
            <p14:sldId id="484"/>
            <p14:sldId id="485"/>
            <p14:sldId id="486"/>
            <p14:sldId id="487"/>
            <p14:sldId id="489"/>
            <p14:sldId id="490"/>
            <p14:sldId id="491"/>
            <p14:sldId id="492"/>
            <p14:sldId id="493"/>
            <p14:sldId id="494"/>
            <p14:sldId id="495"/>
          </p14:sldIdLst>
        </p14:section>
        <p14:section name="Заключения" id="{10E03AB1-9AA8-4E86-9A64-D741901E50A2}">
          <p14:sldIdLst>
            <p14:sldId id="464"/>
            <p14:sldId id="481"/>
            <p14:sldId id="496"/>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D9"/>
    <a:srgbClr val="FFA72A"/>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533" autoAdjust="0"/>
  </p:normalViewPr>
  <p:slideViewPr>
    <p:cSldViewPr>
      <p:cViewPr varScale="1">
        <p:scale>
          <a:sx n="91" d="100"/>
          <a:sy n="91" d="100"/>
        </p:scale>
        <p:origin x="534" y="96"/>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66" d="100"/>
        <a:sy n="66" d="100"/>
      </p:scale>
      <p:origin x="0" y="-3353"/>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t>28-Mar-18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t>‹#›</a:t>
            </a:fld>
            <a:endParaRPr sz="1000" dirty="0"/>
          </a:p>
        </p:txBody>
      </p:sp>
    </p:spTree>
    <p:extLst>
      <p:ext uri="{BB962C8B-B14F-4D97-AF65-F5344CB8AC3E}">
        <p14:creationId xmlns:p14="http://schemas.microsoft.com/office/powerpoint/2010/main" val="420908294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t>28-Mar-18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t>‹#›</a:t>
            </a:fld>
            <a:endParaRPr lang="en-US" dirty="0"/>
          </a:p>
        </p:txBody>
      </p:sp>
    </p:spTree>
    <p:extLst>
      <p:ext uri="{BB962C8B-B14F-4D97-AF65-F5344CB8AC3E}">
        <p14:creationId xmlns:p14="http://schemas.microsoft.com/office/powerpoint/2010/main" val="1217846993"/>
      </p:ext>
    </p:extLst>
  </p:cSld>
  <p:clrMap bg1="lt1" tx1="dk1" bg2="lt2" tx2="dk2" accent1="accent1" accent2="accent2" accent3="accent3" accent4="accent4" accent5="accent5" accent6="accent6" hlink="hlink" folHlink="folHlink"/>
  <p:hf hdr="0" dt="0"/>
  <p:notesStyle>
    <a:lvl1pPr marL="0" algn="l" defTabSz="1218565" rtl="0" eaLnBrk="1" latinLnBrk="0" hangingPunct="1">
      <a:defRPr sz="1600" kern="1200">
        <a:solidFill>
          <a:schemeClr val="tx1"/>
        </a:solidFill>
        <a:latin typeface="+mn-lt"/>
        <a:ea typeface="+mn-ea"/>
        <a:cs typeface="+mn-cs"/>
      </a:defRPr>
    </a:lvl1pPr>
    <a:lvl2pPr marL="177800" indent="0" algn="l" defTabSz="1218565" rtl="0" eaLnBrk="1" latinLnBrk="0" hangingPunct="1">
      <a:defRPr sz="1600" kern="1200">
        <a:solidFill>
          <a:schemeClr val="tx1"/>
        </a:solidFill>
        <a:latin typeface="+mn-lt"/>
        <a:ea typeface="+mn-ea"/>
        <a:cs typeface="+mn-cs"/>
      </a:defRPr>
    </a:lvl2pPr>
    <a:lvl3pPr marL="361950" indent="0" algn="l" defTabSz="1218565" rtl="0" eaLnBrk="1" latinLnBrk="0" hangingPunct="1">
      <a:defRPr sz="1600" kern="1200">
        <a:solidFill>
          <a:schemeClr val="tx1"/>
        </a:solidFill>
        <a:latin typeface="+mn-lt"/>
        <a:ea typeface="+mn-ea"/>
        <a:cs typeface="+mn-cs"/>
      </a:defRPr>
    </a:lvl3pPr>
    <a:lvl4pPr marL="539750" indent="0" algn="l" defTabSz="1218565" rtl="0" eaLnBrk="1" latinLnBrk="0" hangingPunct="1">
      <a:defRPr sz="1600" kern="1200">
        <a:solidFill>
          <a:schemeClr val="tx1"/>
        </a:solidFill>
        <a:latin typeface="+mn-lt"/>
        <a:ea typeface="+mn-ea"/>
        <a:cs typeface="+mn-cs"/>
      </a:defRPr>
    </a:lvl4pPr>
    <a:lvl5pPr marL="717550" indent="0" algn="l" defTabSz="1218565" rtl="0" eaLnBrk="1" latinLnBrk="0" hangingPunct="1">
      <a:defRPr sz="1600" kern="1200">
        <a:solidFill>
          <a:schemeClr val="tx1"/>
        </a:solidFill>
        <a:latin typeface="+mn-lt"/>
        <a:ea typeface="+mn-ea"/>
        <a:cs typeface="+mn-cs"/>
      </a:defRPr>
    </a:lvl5pPr>
    <a:lvl6pPr marL="3047365" algn="l" defTabSz="1218565" rtl="0" eaLnBrk="1" latinLnBrk="0" hangingPunct="1">
      <a:defRPr sz="1600" kern="1200">
        <a:solidFill>
          <a:schemeClr val="tx1"/>
        </a:solidFill>
        <a:latin typeface="+mn-lt"/>
        <a:ea typeface="+mn-ea"/>
        <a:cs typeface="+mn-cs"/>
      </a:defRPr>
    </a:lvl6pPr>
    <a:lvl7pPr marL="3656965" algn="l" defTabSz="1218565" rtl="0" eaLnBrk="1" latinLnBrk="0" hangingPunct="1">
      <a:defRPr sz="1600" kern="1200">
        <a:solidFill>
          <a:schemeClr val="tx1"/>
        </a:solidFill>
        <a:latin typeface="+mn-lt"/>
        <a:ea typeface="+mn-ea"/>
        <a:cs typeface="+mn-cs"/>
      </a:defRPr>
    </a:lvl7pPr>
    <a:lvl8pPr marL="4266565" algn="l" defTabSz="1218565" rtl="0" eaLnBrk="1" latinLnBrk="0" hangingPunct="1">
      <a:defRPr sz="1600" kern="1200">
        <a:solidFill>
          <a:schemeClr val="tx1"/>
        </a:solidFill>
        <a:latin typeface="+mn-lt"/>
        <a:ea typeface="+mn-ea"/>
        <a:cs typeface="+mn-cs"/>
      </a:defRPr>
    </a:lvl8pPr>
    <a:lvl9pPr marL="4876165"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6" name="Slide Number Placeholder 5"/>
          <p:cNvSpPr>
            <a:spLocks noGrp="1"/>
          </p:cNvSpPr>
          <p:nvPr>
            <p:ph type="sldNum" sz="quarter" idx="11"/>
          </p:nvPr>
        </p:nvSpPr>
        <p:spPr/>
        <p:txBody>
          <a:bodyPr/>
          <a:lstStyle/>
          <a:p>
            <a:fld id="{3EBA5BD7-F043-4D1B-AA17-CD412FC534DE}" type="slidenum">
              <a:rPr lang="en-US" smtClean="0"/>
              <a:t>1</a:t>
            </a:fld>
            <a:endParaRPr lang="en-US" dirty="0"/>
          </a:p>
        </p:txBody>
      </p:sp>
    </p:spTree>
    <p:extLst>
      <p:ext uri="{BB962C8B-B14F-4D97-AF65-F5344CB8AC3E}">
        <p14:creationId xmlns:p14="http://schemas.microsoft.com/office/powerpoint/2010/main" val="3498361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p:sp>
      <p:sp>
        <p:nvSpPr>
          <p:cNvPr id="44544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1555581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935412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239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16</a:t>
            </a:fld>
            <a:endParaRPr lang="en-US" dirty="0">
              <a:solidFill>
                <a:prstClr val="black"/>
              </a:solidFill>
            </a:endParaRPr>
          </a:p>
        </p:txBody>
      </p:sp>
    </p:spTree>
    <p:extLst>
      <p:ext uri="{BB962C8B-B14F-4D97-AF65-F5344CB8AC3E}">
        <p14:creationId xmlns:p14="http://schemas.microsoft.com/office/powerpoint/2010/main" val="1151400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17</a:t>
            </a:fld>
            <a:endParaRPr lang="en-US" dirty="0"/>
          </a:p>
        </p:txBody>
      </p:sp>
    </p:spTree>
    <p:extLst>
      <p:ext uri="{BB962C8B-B14F-4D97-AF65-F5344CB8AC3E}">
        <p14:creationId xmlns:p14="http://schemas.microsoft.com/office/powerpoint/2010/main" val="1297432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t>28-Mar-18</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9" name="Rectangle 18"/>
          <p:cNvSpPr/>
          <p:nvPr userDrawn="1"/>
        </p:nvSpPr>
        <p:spPr>
          <a:xfrm rot="20949717">
            <a:off x="2942687" y="3238143"/>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id="{BFAED873-653C-4665-8B84-F6B1D489E8E0}"/>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24541573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t>28-Mar-18</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t-kariera.mon.bg/e-learning/" TargetMode="External"/><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creativecommons.org/licenses/by-sa/4.0/" TargetMode="External"/><Relationship Id="rId4" Type="http://schemas.openxmlformats.org/officeDocument/2006/relationships/hyperlink" Target="https://csharp-book.softuni.b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12812" y="457200"/>
            <a:ext cx="10577299" cy="788071"/>
          </a:xfrm>
        </p:spPr>
        <p:txBody>
          <a:bodyPr>
            <a:normAutofit/>
          </a:bodyPr>
          <a:lstStyle/>
          <a:p>
            <a:r>
              <a:rPr lang="bg-BG" altLang="en-US" dirty="0" smtClean="0">
                <a:latin typeface="+mn-ea"/>
              </a:rPr>
              <a:t>Многомерни масиви</a:t>
            </a:r>
            <a:endParaRPr lang="x-none" altLang="en-US" dirty="0">
              <a:latin typeface="+mn-ea"/>
            </a:endParaRPr>
          </a:p>
        </p:txBody>
      </p:sp>
      <p:sp>
        <p:nvSpPr>
          <p:cNvPr id="6" name="Subtitle 5"/>
          <p:cNvSpPr>
            <a:spLocks noGrp="1"/>
          </p:cNvSpPr>
          <p:nvPr>
            <p:ph type="subTitle" idx="1"/>
          </p:nvPr>
        </p:nvSpPr>
        <p:spPr>
          <a:xfrm>
            <a:off x="3579812" y="1554117"/>
            <a:ext cx="7910298" cy="803801"/>
          </a:xfrm>
        </p:spPr>
        <p:txBody>
          <a:bodyPr>
            <a:normAutofit fontScale="97500"/>
          </a:bodyPr>
          <a:lstStyle/>
          <a:p>
            <a:r>
              <a:rPr lang="bg-BG" altLang="en-US" dirty="0" smtClean="0">
                <a:latin typeface="+mn-ea"/>
              </a:rPr>
              <a:t>Масиви с повече размерности</a:t>
            </a:r>
            <a:endParaRPr lang="x-none" altLang="en-US" dirty="0">
              <a:latin typeface="+mn-ea"/>
            </a:endParaRPr>
          </a:p>
        </p:txBody>
      </p:sp>
      <p:sp>
        <p:nvSpPr>
          <p:cNvPr id="20" name="TextBox 19"/>
          <p:cNvSpPr txBox="1"/>
          <p:nvPr/>
        </p:nvSpPr>
        <p:spPr>
          <a:xfrm rot="1403126">
            <a:off x="4454673" y="3575296"/>
            <a:ext cx="2666402" cy="409023"/>
          </a:xfrm>
          <a:prstGeom prst="rect">
            <a:avLst/>
          </a:prstGeom>
          <a:noFill/>
        </p:spPr>
        <p:txBody>
          <a:bodyPr wrap="square" rtlCol="0">
            <a:spAutoFit/>
          </a:bodyPr>
          <a:lstStyle/>
          <a:p>
            <a:pPr algn="ctr">
              <a:lnSpc>
                <a:spcPct val="85000"/>
              </a:lnSpc>
            </a:pPr>
            <a:r>
              <a:rPr lang="bg-BG" b="1" spc="50" dirty="0">
                <a:ln w="9525" cmpd="sng">
                  <a:solidFill>
                    <a:srgbClr val="FFA72A"/>
                  </a:solidFill>
                  <a:prstDash val="solid"/>
                </a:ln>
                <a:solidFill>
                  <a:srgbClr val="FFF0D9"/>
                </a:solidFill>
                <a:effectLst>
                  <a:glow rad="38100">
                    <a:schemeClr val="accent1">
                      <a:alpha val="40000"/>
                    </a:schemeClr>
                  </a:glow>
                </a:effectLst>
              </a:rPr>
              <a:t>Програмиране</a:t>
            </a:r>
            <a:endParaRPr lang="en-US" b="1" spc="50" dirty="0">
              <a:ln w="9525" cmpd="sng">
                <a:solidFill>
                  <a:srgbClr val="FFA72A"/>
                </a:solidFill>
                <a:prstDash val="solid"/>
              </a:ln>
              <a:solidFill>
                <a:srgbClr val="FFF0D9"/>
              </a:solidFill>
              <a:effectLst>
                <a:glow rad="38100">
                  <a:schemeClr val="accent1">
                    <a:alpha val="40000"/>
                  </a:schemeClr>
                </a:glow>
              </a:effectLst>
            </a:endParaRPr>
          </a:p>
        </p:txBody>
      </p:sp>
      <p:grpSp>
        <p:nvGrpSpPr>
          <p:cNvPr id="16" name="Group 15">
            <a:extLst>
              <a:ext uri="{FF2B5EF4-FFF2-40B4-BE49-F238E27FC236}">
                <a16:creationId xmlns:a16="http://schemas.microsoft.com/office/drawing/2014/main" id="{B784138F-0950-4E77-A9DD-5A425862148D}"/>
              </a:ext>
            </a:extLst>
          </p:cNvPr>
          <p:cNvGrpSpPr/>
          <p:nvPr/>
        </p:nvGrpSpPr>
        <p:grpSpPr>
          <a:xfrm>
            <a:off x="760412" y="3583505"/>
            <a:ext cx="5043827" cy="2524722"/>
            <a:chOff x="745783" y="3624633"/>
            <a:chExt cx="5043827" cy="2524722"/>
          </a:xfrm>
        </p:grpSpPr>
        <p:pic>
          <p:nvPicPr>
            <p:cNvPr id="17" name="Picture 16" descr="http://softuni.b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pic>
          <p:nvPicPr>
            <p:cNvPr id="18" name="Picture 4" title="CC-BY-NC-SA License">
              <a:hlinkClick r:id="rId4" tooltip="This work is licensed under the &quot;Creative Commons Attribution-NonCommercial-ShareAlike 4.0 International&quot; license"/>
              <a:extLst>
                <a:ext uri="{FF2B5EF4-FFF2-40B4-BE49-F238E27FC236}">
                  <a16:creationId xmlns:a16="http://schemas.microsoft.com/office/drawing/2014/main" id="{F06E175F-5BEA-4FFA-BEFE-073279FABE54}"/>
                </a:ext>
              </a:extLst>
            </p:cNvPr>
            <p:cNvPicPr>
              <a:picLocks noChangeAspect="1" noChangeArrowheads="1"/>
            </p:cNvPicPr>
            <p:nvPr/>
          </p:nvPicPr>
          <p:blipFill>
            <a:blip r:embed="rId5"/>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19" name="Text Placeholder 7">
              <a:extLst>
                <a:ext uri="{FF2B5EF4-FFF2-40B4-BE49-F238E27FC236}">
                  <a16:creationId xmlns:a16="http://schemas.microsoft.com/office/drawing/2014/main" id="{89D41982-99A7-459C-A044-BC03FB5F8014}"/>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dirty="0"/>
                <a:t> екип</a:t>
              </a:r>
            </a:p>
          </p:txBody>
        </p:sp>
        <p:sp>
          <p:nvSpPr>
            <p:cNvPr id="21" name="Text Placeholder 10">
              <a:extLst>
                <a:ext uri="{FF2B5EF4-FFF2-40B4-BE49-F238E27FC236}">
                  <a16:creationId xmlns:a16="http://schemas.microsoft.com/office/drawing/2014/main" id="{0CA1AFB9-AC1A-4329-BE5F-D27D39141358}"/>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dirty="0"/>
                <a:t>Обучение за ИТ кариера</a:t>
              </a:r>
            </a:p>
          </p:txBody>
        </p:sp>
        <p:sp>
          <p:nvSpPr>
            <p:cNvPr id="22" name="Text Placeholder 11">
              <a:extLst>
                <a:ext uri="{FF2B5EF4-FFF2-40B4-BE49-F238E27FC236}">
                  <a16:creationId xmlns:a16="http://schemas.microsoft.com/office/drawing/2014/main" id="{8776A7C3-5AF5-4CA5-B9B0-6A1F89BCBF87}"/>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dirty="0">
                  <a:hlinkClick r:id="rId6"/>
                </a:rPr>
                <a:t>https://it-kariera.mon.bg/e-learning/</a:t>
              </a:r>
              <a:endParaRPr lang="en-GB"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10</a:t>
            </a:fld>
            <a:endParaRPr lang="en-US" dirty="0"/>
          </a:p>
        </p:txBody>
      </p:sp>
      <p:sp>
        <p:nvSpPr>
          <p:cNvPr id="3" name="Content Placeholder 2"/>
          <p:cNvSpPr>
            <a:spLocks noGrp="1"/>
          </p:cNvSpPr>
          <p:nvPr>
            <p:ph idx="1"/>
          </p:nvPr>
        </p:nvSpPr>
        <p:spPr/>
        <p:txBody>
          <a:bodyPr>
            <a:normAutofit/>
          </a:bodyPr>
          <a:lstStyle/>
          <a:p>
            <a:pPr marL="0" indent="0">
              <a:buNone/>
            </a:pPr>
            <a:endParaRPr lang="bg-BG" dirty="0" smtClean="0"/>
          </a:p>
          <a:p>
            <a:endParaRPr lang="en-US" dirty="0" smtClean="0"/>
          </a:p>
          <a:p>
            <a:endParaRPr lang="bg-BG" dirty="0" smtClean="0"/>
          </a:p>
        </p:txBody>
      </p:sp>
      <p:sp>
        <p:nvSpPr>
          <p:cNvPr id="4" name="Title 3"/>
          <p:cNvSpPr>
            <a:spLocks noGrp="1"/>
          </p:cNvSpPr>
          <p:nvPr>
            <p:ph type="title"/>
          </p:nvPr>
        </p:nvSpPr>
        <p:spPr/>
        <p:txBody>
          <a:bodyPr>
            <a:normAutofit/>
          </a:bodyPr>
          <a:lstStyle/>
          <a:p>
            <a:r>
              <a:rPr lang="bg-BG" dirty="0" smtClean="0"/>
              <a:t>Пример: Отпечатване на матрица</a:t>
            </a:r>
            <a:endParaRPr lang="en-US" dirty="0"/>
          </a:p>
        </p:txBody>
      </p:sp>
      <p:sp>
        <p:nvSpPr>
          <p:cNvPr id="7" name="Text Placeholder 5"/>
          <p:cNvSpPr txBox="1">
            <a:spLocks/>
          </p:cNvSpPr>
          <p:nvPr/>
        </p:nvSpPr>
        <p:spPr>
          <a:xfrm>
            <a:off x="663768" y="1271898"/>
            <a:ext cx="11069444" cy="486553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000" dirty="0" err="1">
                <a:solidFill>
                  <a:schemeClr val="tx2">
                    <a:lumMod val="75000"/>
                  </a:schemeClr>
                </a:solidFill>
              </a:rPr>
              <a:t>int</a:t>
            </a:r>
            <a:r>
              <a:rPr lang="en-US" sz="2000" dirty="0">
                <a:solidFill>
                  <a:schemeClr val="tx2">
                    <a:lumMod val="75000"/>
                  </a:schemeClr>
                </a:solidFill>
              </a:rPr>
              <a:t>[</a:t>
            </a:r>
            <a:r>
              <a:rPr lang="bg-BG" sz="2000" dirty="0">
                <a:solidFill>
                  <a:schemeClr val="tx2">
                    <a:lumMod val="75000"/>
                  </a:schemeClr>
                </a:solidFill>
              </a:rPr>
              <a:t>,</a:t>
            </a:r>
            <a:r>
              <a:rPr lang="en-US" sz="2000" dirty="0">
                <a:solidFill>
                  <a:schemeClr val="tx2">
                    <a:lumMod val="75000"/>
                  </a:schemeClr>
                </a:solidFill>
              </a:rPr>
              <a:t>] </a:t>
            </a:r>
            <a:r>
              <a:rPr lang="en-US" sz="2000" dirty="0" err="1"/>
              <a:t>intMatrix</a:t>
            </a:r>
            <a:r>
              <a:rPr lang="en-US" sz="2000" dirty="0"/>
              <a:t> =</a:t>
            </a:r>
            <a:r>
              <a:rPr lang="bg-BG" sz="2000" dirty="0"/>
              <a:t> </a:t>
            </a:r>
            <a:endParaRPr lang="en-US" sz="2000" dirty="0"/>
          </a:p>
          <a:p>
            <a:r>
              <a:rPr lang="en-US" sz="2000" dirty="0"/>
              <a:t>{</a:t>
            </a:r>
          </a:p>
          <a:p>
            <a:r>
              <a:rPr lang="en-US" sz="2000" dirty="0"/>
              <a:t>  {2, 8, 3, 5},</a:t>
            </a:r>
          </a:p>
          <a:p>
            <a:r>
              <a:rPr lang="en-US" sz="2000" dirty="0"/>
              <a:t>  {7, 9, 0, 3},</a:t>
            </a:r>
          </a:p>
          <a:p>
            <a:r>
              <a:rPr lang="en-US" sz="2000" dirty="0" smtClean="0"/>
              <a:t>};</a:t>
            </a:r>
          </a:p>
          <a:p>
            <a:endParaRPr lang="en-US" sz="2000" dirty="0"/>
          </a:p>
          <a:p>
            <a:r>
              <a:rPr lang="en-US" sz="2000" dirty="0" smtClean="0"/>
              <a:t>for(</a:t>
            </a:r>
            <a:r>
              <a:rPr lang="en-US" sz="2000" dirty="0" err="1" smtClean="0"/>
              <a:t>int</a:t>
            </a:r>
            <a:r>
              <a:rPr lang="en-US" sz="2000" dirty="0" smtClean="0"/>
              <a:t> </a:t>
            </a:r>
            <a:r>
              <a:rPr lang="en-US" sz="2000" dirty="0" smtClean="0">
                <a:solidFill>
                  <a:schemeClr val="tx2">
                    <a:lumMod val="75000"/>
                  </a:schemeClr>
                </a:solidFill>
              </a:rPr>
              <a:t>row</a:t>
            </a:r>
            <a:r>
              <a:rPr lang="en-US" sz="2000" dirty="0" smtClean="0"/>
              <a:t> = 0; </a:t>
            </a:r>
            <a:r>
              <a:rPr lang="en-US" sz="2000" dirty="0">
                <a:solidFill>
                  <a:schemeClr val="tx2">
                    <a:lumMod val="75000"/>
                  </a:schemeClr>
                </a:solidFill>
              </a:rPr>
              <a:t>row</a:t>
            </a:r>
            <a:r>
              <a:rPr lang="en-US" sz="2000" dirty="0"/>
              <a:t> </a:t>
            </a:r>
            <a:r>
              <a:rPr lang="en-US" sz="2000" dirty="0" smtClean="0"/>
              <a:t>&lt; </a:t>
            </a:r>
            <a:r>
              <a:rPr lang="en-US" sz="2000" dirty="0" err="1" smtClean="0"/>
              <a:t>intMatrix.GetLength</a:t>
            </a:r>
            <a:r>
              <a:rPr lang="en-US" sz="2000" dirty="0" smtClean="0"/>
              <a:t>(0); </a:t>
            </a:r>
            <a:r>
              <a:rPr lang="en-US" sz="2000" dirty="0" smtClean="0">
                <a:solidFill>
                  <a:schemeClr val="tx2">
                    <a:lumMod val="75000"/>
                  </a:schemeClr>
                </a:solidFill>
              </a:rPr>
              <a:t>row</a:t>
            </a:r>
            <a:r>
              <a:rPr lang="en-US" sz="2000" dirty="0" smtClean="0"/>
              <a:t>++)</a:t>
            </a:r>
          </a:p>
          <a:p>
            <a:r>
              <a:rPr lang="en-US" sz="2000" dirty="0" smtClean="0"/>
              <a:t>{</a:t>
            </a:r>
          </a:p>
          <a:p>
            <a:r>
              <a:rPr lang="en-US" sz="2000" dirty="0"/>
              <a:t> </a:t>
            </a:r>
            <a:r>
              <a:rPr lang="en-US" sz="2000" dirty="0" smtClean="0"/>
              <a:t> for(</a:t>
            </a:r>
            <a:r>
              <a:rPr lang="en-US" sz="2000" dirty="0" err="1" smtClean="0"/>
              <a:t>int</a:t>
            </a:r>
            <a:r>
              <a:rPr lang="en-US" sz="2000" dirty="0" smtClean="0"/>
              <a:t> </a:t>
            </a:r>
            <a:r>
              <a:rPr lang="en-US" sz="2000" dirty="0" smtClean="0">
                <a:solidFill>
                  <a:schemeClr val="tx2">
                    <a:lumMod val="75000"/>
                  </a:schemeClr>
                </a:solidFill>
              </a:rPr>
              <a:t>col </a:t>
            </a:r>
            <a:r>
              <a:rPr lang="en-US" sz="2000" dirty="0" smtClean="0"/>
              <a:t>= 0; </a:t>
            </a:r>
            <a:r>
              <a:rPr lang="en-US" sz="2000" dirty="0" smtClean="0">
                <a:solidFill>
                  <a:schemeClr val="tx2">
                    <a:lumMod val="75000"/>
                  </a:schemeClr>
                </a:solidFill>
              </a:rPr>
              <a:t>col</a:t>
            </a:r>
            <a:r>
              <a:rPr lang="en-US" sz="2000" dirty="0" smtClean="0"/>
              <a:t> &lt; </a:t>
            </a:r>
            <a:r>
              <a:rPr lang="en-US" sz="2000" dirty="0" err="1" smtClean="0"/>
              <a:t>intMatrix.GetLength</a:t>
            </a:r>
            <a:r>
              <a:rPr lang="en-US" sz="2000" dirty="0" smtClean="0"/>
              <a:t>(1); </a:t>
            </a:r>
            <a:r>
              <a:rPr lang="en-US" sz="2000" dirty="0" smtClean="0">
                <a:solidFill>
                  <a:schemeClr val="tx2">
                    <a:lumMod val="75000"/>
                  </a:schemeClr>
                </a:solidFill>
              </a:rPr>
              <a:t>col</a:t>
            </a:r>
            <a:r>
              <a:rPr lang="en-US" sz="2000" dirty="0" smtClean="0"/>
              <a:t>++)</a:t>
            </a:r>
          </a:p>
          <a:p>
            <a:r>
              <a:rPr lang="en-US" sz="2000" dirty="0"/>
              <a:t> </a:t>
            </a:r>
            <a:r>
              <a:rPr lang="en-US" sz="2000" dirty="0" smtClean="0"/>
              <a:t> {</a:t>
            </a:r>
          </a:p>
          <a:p>
            <a:r>
              <a:rPr lang="en-US" sz="2000" dirty="0" smtClean="0"/>
              <a:t>    </a:t>
            </a:r>
            <a:r>
              <a:rPr lang="en-US" sz="2000" dirty="0" err="1" smtClean="0"/>
              <a:t>Console.Write</a:t>
            </a:r>
            <a:r>
              <a:rPr lang="en-US" sz="2000" dirty="0" smtClean="0"/>
              <a:t>(</a:t>
            </a:r>
            <a:r>
              <a:rPr lang="en-US" sz="2000" dirty="0" err="1" smtClean="0"/>
              <a:t>intMatrix</a:t>
            </a:r>
            <a:r>
              <a:rPr lang="en-US" sz="2000" dirty="0" smtClean="0"/>
              <a:t>[</a:t>
            </a:r>
            <a:r>
              <a:rPr lang="en-US" sz="2000" dirty="0" smtClean="0">
                <a:solidFill>
                  <a:schemeClr val="tx2">
                    <a:lumMod val="75000"/>
                  </a:schemeClr>
                </a:solidFill>
              </a:rPr>
              <a:t>row</a:t>
            </a:r>
            <a:r>
              <a:rPr lang="en-US" sz="2000" dirty="0" smtClean="0"/>
              <a:t>, </a:t>
            </a:r>
            <a:r>
              <a:rPr lang="en-US" sz="2000" dirty="0" smtClean="0">
                <a:solidFill>
                  <a:schemeClr val="tx2">
                    <a:lumMod val="75000"/>
                  </a:schemeClr>
                </a:solidFill>
              </a:rPr>
              <a:t>col</a:t>
            </a:r>
            <a:r>
              <a:rPr lang="en-US" sz="2000" dirty="0" smtClean="0"/>
              <a:t>]+" </a:t>
            </a:r>
            <a:r>
              <a:rPr lang="en-US" sz="2000" dirty="0"/>
              <a:t>"</a:t>
            </a:r>
            <a:r>
              <a:rPr lang="en-US" sz="2000" dirty="0" smtClean="0"/>
              <a:t>);</a:t>
            </a:r>
          </a:p>
          <a:p>
            <a:r>
              <a:rPr lang="en-US" sz="2000" dirty="0"/>
              <a:t> </a:t>
            </a:r>
            <a:r>
              <a:rPr lang="en-US" sz="2000" dirty="0" smtClean="0"/>
              <a:t> }</a:t>
            </a:r>
          </a:p>
          <a:p>
            <a:r>
              <a:rPr lang="en-US" sz="2000" dirty="0"/>
              <a:t> </a:t>
            </a:r>
            <a:r>
              <a:rPr lang="en-US" sz="2000" dirty="0" smtClean="0"/>
              <a:t> </a:t>
            </a:r>
            <a:r>
              <a:rPr lang="en-US" sz="2000" dirty="0" err="1" smtClean="0"/>
              <a:t>Console.WriteLine</a:t>
            </a:r>
            <a:r>
              <a:rPr lang="en-US" sz="2000" dirty="0" smtClean="0"/>
              <a:t>();</a:t>
            </a:r>
          </a:p>
          <a:p>
            <a:r>
              <a:rPr lang="en-US" sz="2000" dirty="0"/>
              <a:t>}</a:t>
            </a:r>
            <a:endParaRPr lang="bg-BG" sz="2000" dirty="0"/>
          </a:p>
          <a:p>
            <a:endParaRPr lang="en-US" sz="2200" dirty="0">
              <a:solidFill>
                <a:schemeClr val="tx1"/>
              </a:solidFill>
            </a:endParaRPr>
          </a:p>
        </p:txBody>
      </p:sp>
      <p:sp>
        <p:nvSpPr>
          <p:cNvPr id="8" name="AutoShape 24"/>
          <p:cNvSpPr>
            <a:spLocks noChangeArrowheads="1"/>
          </p:cNvSpPr>
          <p:nvPr/>
        </p:nvSpPr>
        <p:spPr bwMode="auto">
          <a:xfrm>
            <a:off x="7313612" y="2514600"/>
            <a:ext cx="2438400" cy="533400"/>
          </a:xfrm>
          <a:prstGeom prst="wedgeRoundRectCallout">
            <a:avLst>
              <a:gd name="adj1" fmla="val -71801"/>
              <a:gd name="adj2" fmla="val 6866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smtClean="0">
                <a:solidFill>
                  <a:srgbClr val="FFFFFF"/>
                </a:solidFill>
                <a:effectLst>
                  <a:outerShdw blurRad="38100" dist="38100" dir="2700000" algn="tl">
                    <a:srgbClr val="000000">
                      <a:alpha val="43137"/>
                    </a:srgbClr>
                  </a:outerShdw>
                </a:effectLst>
              </a:rPr>
              <a:t>Брой редове</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9" name="AutoShape 24"/>
          <p:cNvSpPr>
            <a:spLocks noChangeArrowheads="1"/>
          </p:cNvSpPr>
          <p:nvPr/>
        </p:nvSpPr>
        <p:spPr bwMode="auto">
          <a:xfrm>
            <a:off x="8456612" y="3200400"/>
            <a:ext cx="2438400" cy="533400"/>
          </a:xfrm>
          <a:prstGeom prst="wedgeRoundRectCallout">
            <a:avLst>
              <a:gd name="adj1" fmla="val -96609"/>
              <a:gd name="adj2" fmla="val 7393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smtClean="0">
                <a:solidFill>
                  <a:srgbClr val="FFFFFF"/>
                </a:solidFill>
                <a:effectLst>
                  <a:outerShdw blurRad="38100" dist="38100" dir="2700000" algn="tl">
                    <a:srgbClr val="000000">
                      <a:alpha val="43137"/>
                    </a:srgbClr>
                  </a:outerShdw>
                </a:effectLst>
              </a:rPr>
              <a:t>Брой колони</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10" name="AutoShape 24"/>
          <p:cNvSpPr>
            <a:spLocks noChangeArrowheads="1"/>
          </p:cNvSpPr>
          <p:nvPr/>
        </p:nvSpPr>
        <p:spPr bwMode="auto">
          <a:xfrm>
            <a:off x="7542212" y="4223220"/>
            <a:ext cx="2819400" cy="882180"/>
          </a:xfrm>
          <a:prstGeom prst="wedgeRoundRectCallout">
            <a:avLst>
              <a:gd name="adj1" fmla="val -69837"/>
              <a:gd name="adj2" fmla="val -309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smtClean="0">
                <a:solidFill>
                  <a:srgbClr val="FFFFFF"/>
                </a:solidFill>
                <a:effectLst>
                  <a:outerShdw blurRad="38100" dist="38100" dir="2700000" algn="tl">
                    <a:srgbClr val="000000">
                      <a:alpha val="43137"/>
                    </a:srgbClr>
                  </a:outerShdw>
                </a:effectLst>
              </a:rPr>
              <a:t>Изпечатване на елемента</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11" name="AutoShape 24"/>
          <p:cNvSpPr>
            <a:spLocks noChangeArrowheads="1"/>
          </p:cNvSpPr>
          <p:nvPr/>
        </p:nvSpPr>
        <p:spPr bwMode="auto">
          <a:xfrm>
            <a:off x="4341812" y="4876800"/>
            <a:ext cx="2438400" cy="914400"/>
          </a:xfrm>
          <a:prstGeom prst="wedgeRoundRectCallout">
            <a:avLst>
              <a:gd name="adj1" fmla="val -63723"/>
              <a:gd name="adj2" fmla="val -1125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smtClean="0">
                <a:solidFill>
                  <a:srgbClr val="FFFFFF"/>
                </a:solidFill>
                <a:effectLst>
                  <a:outerShdw blurRad="38100" dist="38100" dir="2700000" algn="tl">
                    <a:srgbClr val="000000">
                      <a:alpha val="43137"/>
                    </a:srgbClr>
                  </a:outerShdw>
                </a:effectLst>
              </a:rPr>
              <a:t>Прехвърляме се на нов ред</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204856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11</a:t>
            </a:fld>
            <a:endParaRPr lang="en-US" dirty="0"/>
          </a:p>
        </p:txBody>
      </p:sp>
      <p:sp>
        <p:nvSpPr>
          <p:cNvPr id="3" name="Content Placeholder 2"/>
          <p:cNvSpPr>
            <a:spLocks noGrp="1"/>
          </p:cNvSpPr>
          <p:nvPr>
            <p:ph idx="1"/>
          </p:nvPr>
        </p:nvSpPr>
        <p:spPr/>
        <p:txBody>
          <a:bodyPr>
            <a:normAutofit/>
          </a:bodyPr>
          <a:lstStyle/>
          <a:p>
            <a:pPr marL="0" indent="0">
              <a:buNone/>
            </a:pPr>
            <a:endParaRPr lang="bg-BG" dirty="0" smtClean="0"/>
          </a:p>
          <a:p>
            <a:endParaRPr lang="en-US" dirty="0" smtClean="0"/>
          </a:p>
          <a:p>
            <a:endParaRPr lang="bg-BG" dirty="0" smtClean="0"/>
          </a:p>
        </p:txBody>
      </p:sp>
      <p:sp>
        <p:nvSpPr>
          <p:cNvPr id="4" name="Title 3"/>
          <p:cNvSpPr>
            <a:spLocks noGrp="1"/>
          </p:cNvSpPr>
          <p:nvPr>
            <p:ph type="title"/>
          </p:nvPr>
        </p:nvSpPr>
        <p:spPr/>
        <p:txBody>
          <a:bodyPr>
            <a:normAutofit/>
          </a:bodyPr>
          <a:lstStyle/>
          <a:p>
            <a:r>
              <a:rPr lang="bg-BG" dirty="0" smtClean="0"/>
              <a:t>Пример: Вход/Изход на матрица</a:t>
            </a:r>
            <a:endParaRPr lang="en-US" dirty="0"/>
          </a:p>
        </p:txBody>
      </p:sp>
      <p:sp>
        <p:nvSpPr>
          <p:cNvPr id="7" name="Text Placeholder 5"/>
          <p:cNvSpPr txBox="1">
            <a:spLocks/>
          </p:cNvSpPr>
          <p:nvPr/>
        </p:nvSpPr>
        <p:spPr>
          <a:xfrm>
            <a:off x="663768" y="1271898"/>
            <a:ext cx="11069444" cy="49578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t>int</a:t>
            </a:r>
            <a:r>
              <a:rPr lang="bg-BG" sz="2200" dirty="0"/>
              <a:t> </a:t>
            </a:r>
            <a:r>
              <a:rPr lang="en-US" sz="2200" dirty="0"/>
              <a:t>rows = </a:t>
            </a:r>
            <a:r>
              <a:rPr lang="en-US" sz="2200" dirty="0" err="1"/>
              <a:t>int.Parse</a:t>
            </a:r>
            <a:r>
              <a:rPr lang="en-US" sz="2200" dirty="0"/>
              <a:t>(</a:t>
            </a:r>
            <a:r>
              <a:rPr lang="en-US" sz="2200" dirty="0" err="1"/>
              <a:t>Console.ReadLine</a:t>
            </a:r>
            <a:r>
              <a:rPr lang="en-US" sz="2200" dirty="0" smtClean="0"/>
              <a:t>()); //</a:t>
            </a:r>
            <a:r>
              <a:rPr lang="bg-BG" sz="2200" dirty="0" smtClean="0"/>
              <a:t>въвеждаме брой редове</a:t>
            </a:r>
            <a:endParaRPr lang="en-US" sz="2200" dirty="0"/>
          </a:p>
          <a:p>
            <a:r>
              <a:rPr lang="en-US" sz="2200" dirty="0" err="1"/>
              <a:t>int</a:t>
            </a:r>
            <a:r>
              <a:rPr lang="bg-BG" sz="2200" dirty="0"/>
              <a:t> </a:t>
            </a:r>
            <a:r>
              <a:rPr lang="en-US" sz="2200" dirty="0" smtClean="0"/>
              <a:t>cols </a:t>
            </a:r>
            <a:r>
              <a:rPr lang="en-US" sz="2200" dirty="0"/>
              <a:t>= </a:t>
            </a:r>
            <a:r>
              <a:rPr lang="en-US" sz="2200" dirty="0" err="1"/>
              <a:t>int.Parse</a:t>
            </a:r>
            <a:r>
              <a:rPr lang="en-US" sz="2200" dirty="0"/>
              <a:t>(</a:t>
            </a:r>
            <a:r>
              <a:rPr lang="en-US" sz="2200" dirty="0" err="1"/>
              <a:t>Console.ReadLine</a:t>
            </a:r>
            <a:r>
              <a:rPr lang="en-US" sz="2200" dirty="0" smtClean="0"/>
              <a:t>());</a:t>
            </a:r>
            <a:r>
              <a:rPr lang="bg-BG" sz="2200" dirty="0"/>
              <a:t> </a:t>
            </a:r>
            <a:r>
              <a:rPr lang="bg-BG" sz="2200" dirty="0" smtClean="0"/>
              <a:t>//въвеждаме брой колони</a:t>
            </a:r>
            <a:endParaRPr lang="en-US" sz="2200" dirty="0"/>
          </a:p>
          <a:p>
            <a:r>
              <a:rPr lang="en-US" sz="2200" dirty="0" err="1"/>
              <a:t>i</a:t>
            </a:r>
            <a:r>
              <a:rPr lang="en-US" sz="2200" dirty="0" err="1" smtClean="0"/>
              <a:t>nt</a:t>
            </a:r>
            <a:r>
              <a:rPr lang="en-US" sz="2200" dirty="0" smtClean="0"/>
              <a:t>[,] matrix = new </a:t>
            </a:r>
            <a:r>
              <a:rPr lang="en-US" sz="2200" dirty="0" err="1" smtClean="0"/>
              <a:t>int</a:t>
            </a:r>
            <a:r>
              <a:rPr lang="en-US" sz="2200" dirty="0" smtClean="0"/>
              <a:t>[rows, cols]; //</a:t>
            </a:r>
            <a:r>
              <a:rPr lang="bg-BG" sz="2200" dirty="0" smtClean="0"/>
              <a:t>заделяме съответния брой елементи</a:t>
            </a:r>
          </a:p>
          <a:p>
            <a:endParaRPr lang="bg-BG" sz="2200" dirty="0" smtClean="0">
              <a:solidFill>
                <a:schemeClr val="tx1"/>
              </a:solidFill>
            </a:endParaRPr>
          </a:p>
          <a:p>
            <a:r>
              <a:rPr lang="en-US" sz="2200" dirty="0"/>
              <a:t>for(</a:t>
            </a:r>
            <a:r>
              <a:rPr lang="en-US" sz="2200" dirty="0" err="1"/>
              <a:t>int</a:t>
            </a:r>
            <a:r>
              <a:rPr lang="en-US" sz="2200" dirty="0"/>
              <a:t> </a:t>
            </a:r>
            <a:r>
              <a:rPr lang="en-US" sz="2200" dirty="0">
                <a:solidFill>
                  <a:schemeClr val="tx2">
                    <a:lumMod val="75000"/>
                  </a:schemeClr>
                </a:solidFill>
              </a:rPr>
              <a:t>row</a:t>
            </a:r>
            <a:r>
              <a:rPr lang="en-US" sz="2200" dirty="0"/>
              <a:t> = 0; </a:t>
            </a:r>
            <a:r>
              <a:rPr lang="en-US" sz="2200" dirty="0">
                <a:solidFill>
                  <a:schemeClr val="tx2">
                    <a:lumMod val="75000"/>
                  </a:schemeClr>
                </a:solidFill>
              </a:rPr>
              <a:t>row</a:t>
            </a:r>
            <a:r>
              <a:rPr lang="en-US" sz="2200" dirty="0"/>
              <a:t> &lt; </a:t>
            </a:r>
            <a:r>
              <a:rPr lang="en-US" sz="2200" dirty="0" smtClean="0"/>
              <a:t>rows; </a:t>
            </a:r>
            <a:r>
              <a:rPr lang="en-US" sz="2200" dirty="0">
                <a:solidFill>
                  <a:schemeClr val="tx2">
                    <a:lumMod val="75000"/>
                  </a:schemeClr>
                </a:solidFill>
              </a:rPr>
              <a:t>row</a:t>
            </a:r>
            <a:r>
              <a:rPr lang="en-US" sz="2200" dirty="0"/>
              <a:t>++)</a:t>
            </a:r>
          </a:p>
          <a:p>
            <a:r>
              <a:rPr lang="en-US" sz="2200" dirty="0"/>
              <a:t>{</a:t>
            </a:r>
          </a:p>
          <a:p>
            <a:r>
              <a:rPr lang="en-US" sz="2200" dirty="0"/>
              <a:t>  for(</a:t>
            </a:r>
            <a:r>
              <a:rPr lang="en-US" sz="2200" dirty="0" err="1"/>
              <a:t>int</a:t>
            </a:r>
            <a:r>
              <a:rPr lang="en-US" sz="2200" dirty="0"/>
              <a:t> </a:t>
            </a:r>
            <a:r>
              <a:rPr lang="en-US" sz="2200" dirty="0">
                <a:solidFill>
                  <a:schemeClr val="tx2">
                    <a:lumMod val="75000"/>
                  </a:schemeClr>
                </a:solidFill>
              </a:rPr>
              <a:t>col </a:t>
            </a:r>
            <a:r>
              <a:rPr lang="en-US" sz="2200" dirty="0"/>
              <a:t>= 0; </a:t>
            </a:r>
            <a:r>
              <a:rPr lang="en-US" sz="2200" dirty="0">
                <a:solidFill>
                  <a:schemeClr val="tx2">
                    <a:lumMod val="75000"/>
                  </a:schemeClr>
                </a:solidFill>
              </a:rPr>
              <a:t>col</a:t>
            </a:r>
            <a:r>
              <a:rPr lang="en-US" sz="2200" dirty="0"/>
              <a:t> &lt; </a:t>
            </a:r>
            <a:r>
              <a:rPr lang="en-US" sz="2200" dirty="0" smtClean="0"/>
              <a:t>cols; </a:t>
            </a:r>
            <a:r>
              <a:rPr lang="en-US" sz="2200" dirty="0">
                <a:solidFill>
                  <a:schemeClr val="tx2">
                    <a:lumMod val="75000"/>
                  </a:schemeClr>
                </a:solidFill>
              </a:rPr>
              <a:t>col</a:t>
            </a:r>
            <a:r>
              <a:rPr lang="en-US" sz="2200" dirty="0"/>
              <a:t>++)</a:t>
            </a:r>
          </a:p>
          <a:p>
            <a:r>
              <a:rPr lang="en-US" sz="2200" dirty="0"/>
              <a:t>  </a:t>
            </a:r>
            <a:r>
              <a:rPr lang="en-US" sz="2200" dirty="0" smtClean="0"/>
              <a:t>{</a:t>
            </a:r>
          </a:p>
          <a:p>
            <a:r>
              <a:rPr lang="en-US" sz="2200" dirty="0" smtClean="0"/>
              <a:t>    </a:t>
            </a:r>
            <a:r>
              <a:rPr lang="en-US" sz="2200" dirty="0" err="1" smtClean="0"/>
              <a:t>Console.Write</a:t>
            </a:r>
            <a:r>
              <a:rPr lang="en-US" sz="2200" dirty="0" smtClean="0"/>
              <a:t>(</a:t>
            </a:r>
            <a:r>
              <a:rPr lang="en-US" sz="2200" dirty="0"/>
              <a:t>"</a:t>
            </a:r>
            <a:r>
              <a:rPr lang="en-US" sz="2200" dirty="0" smtClean="0"/>
              <a:t>matrix[{0},{1}] = </a:t>
            </a:r>
            <a:r>
              <a:rPr lang="en-US" sz="2200" dirty="0"/>
              <a:t>"</a:t>
            </a:r>
            <a:r>
              <a:rPr lang="en-US" sz="2200" dirty="0" smtClean="0"/>
              <a:t>, </a:t>
            </a:r>
            <a:r>
              <a:rPr lang="en-US" sz="2200" dirty="0" smtClean="0">
                <a:solidFill>
                  <a:schemeClr val="tx2">
                    <a:lumMod val="75000"/>
                  </a:schemeClr>
                </a:solidFill>
              </a:rPr>
              <a:t>row</a:t>
            </a:r>
            <a:r>
              <a:rPr lang="en-US" sz="2200" dirty="0" smtClean="0"/>
              <a:t>, </a:t>
            </a:r>
            <a:r>
              <a:rPr lang="en-US" sz="2200" dirty="0" smtClean="0">
                <a:solidFill>
                  <a:schemeClr val="tx2">
                    <a:lumMod val="75000"/>
                  </a:schemeClr>
                </a:solidFill>
              </a:rPr>
              <a:t>col</a:t>
            </a:r>
            <a:r>
              <a:rPr lang="en-US" sz="2200" dirty="0" smtClean="0"/>
              <a:t>);</a:t>
            </a:r>
          </a:p>
          <a:p>
            <a:r>
              <a:rPr lang="en-US" sz="2200" dirty="0"/>
              <a:t> </a:t>
            </a:r>
            <a:r>
              <a:rPr lang="en-US" sz="2200" dirty="0" smtClean="0"/>
              <a:t>   matrix[</a:t>
            </a:r>
            <a:r>
              <a:rPr lang="en-US" sz="2200" dirty="0" smtClean="0">
                <a:solidFill>
                  <a:schemeClr val="tx2">
                    <a:lumMod val="75000"/>
                  </a:schemeClr>
                </a:solidFill>
              </a:rPr>
              <a:t>row</a:t>
            </a:r>
            <a:r>
              <a:rPr lang="en-US" sz="2200" dirty="0" smtClean="0"/>
              <a:t>, </a:t>
            </a:r>
            <a:r>
              <a:rPr lang="en-US" sz="2200" dirty="0" smtClean="0">
                <a:solidFill>
                  <a:schemeClr val="tx2">
                    <a:lumMod val="75000"/>
                  </a:schemeClr>
                </a:solidFill>
              </a:rPr>
              <a:t>col</a:t>
            </a:r>
            <a:r>
              <a:rPr lang="en-US" sz="2200" dirty="0" smtClean="0"/>
              <a:t>] = </a:t>
            </a:r>
            <a:r>
              <a:rPr lang="en-US" sz="2200" dirty="0" err="1" smtClean="0"/>
              <a:t>int.Parse</a:t>
            </a:r>
            <a:r>
              <a:rPr lang="en-US" sz="2200" dirty="0" smtClean="0"/>
              <a:t>(</a:t>
            </a:r>
            <a:r>
              <a:rPr lang="en-US" sz="2200" dirty="0" err="1" smtClean="0"/>
              <a:t>Console.ReadLine</a:t>
            </a:r>
            <a:r>
              <a:rPr lang="en-US" sz="2200" dirty="0" smtClean="0"/>
              <a:t>());</a:t>
            </a:r>
            <a:endParaRPr lang="en-US" sz="2200" dirty="0"/>
          </a:p>
          <a:p>
            <a:r>
              <a:rPr lang="en-US" sz="2200" dirty="0" smtClean="0">
                <a:solidFill>
                  <a:schemeClr val="tx1"/>
                </a:solidFill>
              </a:rPr>
              <a:t>  }</a:t>
            </a:r>
          </a:p>
          <a:p>
            <a:r>
              <a:rPr lang="en-US" sz="2200" dirty="0">
                <a:solidFill>
                  <a:schemeClr val="tx1"/>
                </a:solidFill>
              </a:rPr>
              <a:t>}</a:t>
            </a:r>
            <a:endParaRPr lang="bg-BG" sz="2200" dirty="0" smtClean="0">
              <a:solidFill>
                <a:schemeClr val="tx1"/>
              </a:solidFill>
            </a:endParaRPr>
          </a:p>
          <a:p>
            <a:r>
              <a:rPr lang="bg-BG" sz="2200" dirty="0" smtClean="0">
                <a:solidFill>
                  <a:schemeClr val="tx1"/>
                </a:solidFill>
              </a:rPr>
              <a:t>//</a:t>
            </a:r>
            <a:r>
              <a:rPr lang="en-US" sz="2200" dirty="0" smtClean="0">
                <a:solidFill>
                  <a:schemeClr val="tx1"/>
                </a:solidFill>
              </a:rPr>
              <a:t>TODO: </a:t>
            </a:r>
            <a:r>
              <a:rPr lang="bg-BG" sz="2200" dirty="0" smtClean="0">
                <a:solidFill>
                  <a:schemeClr val="tx1"/>
                </a:solidFill>
              </a:rPr>
              <a:t>отпечатваме елементите на масива като в предния пример</a:t>
            </a:r>
            <a:endParaRPr lang="en-US" sz="2200" dirty="0">
              <a:solidFill>
                <a:schemeClr val="tx1"/>
              </a:solidFill>
            </a:endParaRPr>
          </a:p>
        </p:txBody>
      </p:sp>
    </p:spTree>
    <p:extLst>
      <p:ext uri="{BB962C8B-B14F-4D97-AF65-F5344CB8AC3E}">
        <p14:creationId xmlns:p14="http://schemas.microsoft.com/office/powerpoint/2010/main" val="2314489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12</a:t>
            </a:fld>
            <a:endParaRPr lang="en-US" dirty="0"/>
          </a:p>
        </p:txBody>
      </p:sp>
      <p:sp>
        <p:nvSpPr>
          <p:cNvPr id="3" name="Content Placeholder 2"/>
          <p:cNvSpPr>
            <a:spLocks noGrp="1"/>
          </p:cNvSpPr>
          <p:nvPr>
            <p:ph idx="1"/>
          </p:nvPr>
        </p:nvSpPr>
        <p:spPr/>
        <p:txBody>
          <a:bodyPr>
            <a:normAutofit/>
          </a:bodyPr>
          <a:lstStyle/>
          <a:p>
            <a:r>
              <a:rPr lang="bg-BG" dirty="0"/>
              <a:t>Напишете програма, която </a:t>
            </a:r>
            <a:r>
              <a:rPr lang="bg-BG" dirty="0" smtClean="0"/>
              <a:t>обработва двумерен масив. Изведете го </a:t>
            </a:r>
            <a:r>
              <a:rPr lang="bg-BG" dirty="0"/>
              <a:t>като </a:t>
            </a:r>
            <a:r>
              <a:rPr lang="bg-BG" dirty="0" smtClean="0"/>
              <a:t>в края на всеки </a:t>
            </a:r>
            <a:r>
              <a:rPr lang="bg-BG" dirty="0"/>
              <a:t>ред </a:t>
            </a:r>
            <a:r>
              <a:rPr lang="bg-BG" dirty="0" smtClean="0"/>
              <a:t>добавете </a:t>
            </a:r>
            <a:r>
              <a:rPr lang="bg-BG" dirty="0"/>
              <a:t>средноаритметичното </a:t>
            </a:r>
            <a:r>
              <a:rPr lang="bg-BG" dirty="0" smtClean="0"/>
              <a:t>от реда. Всеки </a:t>
            </a:r>
            <a:r>
              <a:rPr lang="bg-BG" dirty="0"/>
              <a:t>елемент да заема </a:t>
            </a:r>
            <a:r>
              <a:rPr lang="bg-BG" dirty="0" smtClean="0">
                <a:solidFill>
                  <a:schemeClr val="tx2">
                    <a:lumMod val="75000"/>
                  </a:schemeClr>
                </a:solidFill>
              </a:rPr>
              <a:t>8</a:t>
            </a:r>
            <a:r>
              <a:rPr lang="bg-BG" dirty="0" smtClean="0"/>
              <a:t> </a:t>
            </a:r>
            <a:r>
              <a:rPr lang="bg-BG" dirty="0"/>
              <a:t>позиции</a:t>
            </a:r>
            <a:endParaRPr lang="en-US" dirty="0"/>
          </a:p>
          <a:p>
            <a:endParaRPr lang="bg-BG" dirty="0" smtClean="0"/>
          </a:p>
        </p:txBody>
      </p:sp>
      <p:sp>
        <p:nvSpPr>
          <p:cNvPr id="4" name="Title 3"/>
          <p:cNvSpPr>
            <a:spLocks noGrp="1"/>
          </p:cNvSpPr>
          <p:nvPr>
            <p:ph type="title"/>
          </p:nvPr>
        </p:nvSpPr>
        <p:spPr/>
        <p:txBody>
          <a:bodyPr>
            <a:normAutofit/>
          </a:bodyPr>
          <a:lstStyle/>
          <a:p>
            <a:r>
              <a:rPr lang="bg-BG" dirty="0" smtClean="0"/>
              <a:t>Задача: </a:t>
            </a:r>
            <a:r>
              <a:rPr lang="bg-BG" dirty="0"/>
              <a:t>Средноаритметично по редове</a:t>
            </a:r>
          </a:p>
        </p:txBody>
      </p:sp>
    </p:spTree>
    <p:extLst>
      <p:ext uri="{BB962C8B-B14F-4D97-AF65-F5344CB8AC3E}">
        <p14:creationId xmlns:p14="http://schemas.microsoft.com/office/powerpoint/2010/main" val="1065313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13</a:t>
            </a:fld>
            <a:endParaRPr lang="en-US" dirty="0"/>
          </a:p>
        </p:txBody>
      </p:sp>
      <p:sp>
        <p:nvSpPr>
          <p:cNvPr id="4" name="Title 3"/>
          <p:cNvSpPr>
            <a:spLocks noGrp="1"/>
          </p:cNvSpPr>
          <p:nvPr>
            <p:ph type="title"/>
          </p:nvPr>
        </p:nvSpPr>
        <p:spPr/>
        <p:txBody>
          <a:bodyPr>
            <a:normAutofit/>
          </a:bodyPr>
          <a:lstStyle/>
          <a:p>
            <a:r>
              <a:rPr lang="bg-BG" dirty="0" smtClean="0"/>
              <a:t>Пример: </a:t>
            </a:r>
            <a:r>
              <a:rPr lang="bg-BG" dirty="0"/>
              <a:t>Средноаритметично по редове</a:t>
            </a:r>
          </a:p>
        </p:txBody>
      </p:sp>
      <p:sp>
        <p:nvSpPr>
          <p:cNvPr id="5" name="Text Placeholder 5"/>
          <p:cNvSpPr txBox="1">
            <a:spLocks noGrp="1"/>
          </p:cNvSpPr>
          <p:nvPr>
            <p:ph idx="1"/>
          </p:nvPr>
        </p:nvSpPr>
        <p:spPr>
          <a:xfrm>
            <a:off x="342813" y="1151121"/>
            <a:ext cx="1255799" cy="452698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effectLst/>
              </a:rPr>
              <a:t>2</a:t>
            </a:r>
          </a:p>
          <a:p>
            <a:r>
              <a:rPr lang="bg-BG" sz="2800" dirty="0">
                <a:effectLst/>
              </a:rPr>
              <a:t>4</a:t>
            </a:r>
            <a:endParaRPr lang="en-US" sz="2800" dirty="0">
              <a:effectLst/>
            </a:endParaRPr>
          </a:p>
          <a:p>
            <a:r>
              <a:rPr lang="bg-BG" sz="2800" dirty="0">
                <a:effectLst/>
              </a:rPr>
              <a:t>1</a:t>
            </a:r>
            <a:endParaRPr lang="en-US" sz="2800" dirty="0">
              <a:effectLst/>
            </a:endParaRPr>
          </a:p>
          <a:p>
            <a:r>
              <a:rPr lang="bg-BG" sz="2800" dirty="0">
                <a:effectLst/>
              </a:rPr>
              <a:t>2</a:t>
            </a:r>
            <a:endParaRPr lang="en-US" sz="2800" dirty="0">
              <a:effectLst/>
            </a:endParaRPr>
          </a:p>
          <a:p>
            <a:r>
              <a:rPr lang="bg-BG" sz="2800" dirty="0">
                <a:effectLst/>
              </a:rPr>
              <a:t>3</a:t>
            </a:r>
            <a:endParaRPr lang="en-US" sz="2800" dirty="0">
              <a:effectLst/>
            </a:endParaRPr>
          </a:p>
          <a:p>
            <a:r>
              <a:rPr lang="bg-BG" sz="2800" dirty="0">
                <a:effectLst/>
              </a:rPr>
              <a:t>5</a:t>
            </a:r>
            <a:endParaRPr lang="en-US" sz="2800" dirty="0">
              <a:effectLst/>
            </a:endParaRPr>
          </a:p>
          <a:p>
            <a:r>
              <a:rPr lang="bg-BG" sz="2800" dirty="0">
                <a:effectLst/>
              </a:rPr>
              <a:t>8</a:t>
            </a:r>
            <a:endParaRPr lang="en-US" sz="2800" dirty="0">
              <a:effectLst/>
            </a:endParaRPr>
          </a:p>
          <a:p>
            <a:r>
              <a:rPr lang="bg-BG" sz="2800" dirty="0">
                <a:effectLst/>
              </a:rPr>
              <a:t>6</a:t>
            </a:r>
            <a:endParaRPr lang="en-US" sz="2800" dirty="0">
              <a:effectLst/>
            </a:endParaRPr>
          </a:p>
          <a:p>
            <a:r>
              <a:rPr lang="bg-BG" sz="2800" dirty="0">
                <a:effectLst/>
              </a:rPr>
              <a:t>9</a:t>
            </a:r>
            <a:endParaRPr lang="en-US" sz="2800" dirty="0">
              <a:effectLst/>
            </a:endParaRPr>
          </a:p>
          <a:p>
            <a:r>
              <a:rPr lang="bg-BG" sz="2800" dirty="0">
                <a:effectLst/>
              </a:rPr>
              <a:t>4</a:t>
            </a:r>
            <a:endParaRPr lang="en-US" sz="2800" dirty="0" smtClean="0"/>
          </a:p>
        </p:txBody>
      </p:sp>
      <p:sp>
        <p:nvSpPr>
          <p:cNvPr id="6" name="Right Arrow 5"/>
          <p:cNvSpPr/>
          <p:nvPr/>
        </p:nvSpPr>
        <p:spPr>
          <a:xfrm>
            <a:off x="2208212" y="3172295"/>
            <a:ext cx="5334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Text Placeholder 5"/>
          <p:cNvSpPr txBox="1">
            <a:spLocks/>
          </p:cNvSpPr>
          <p:nvPr/>
        </p:nvSpPr>
        <p:spPr>
          <a:xfrm>
            <a:off x="3198812" y="2874669"/>
            <a:ext cx="8458200" cy="107988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bg-BG" sz="2800" dirty="0" smtClean="0">
                <a:effectLst/>
              </a:rPr>
              <a:t>       1       2       3       5    2.75</a:t>
            </a:r>
            <a:endParaRPr lang="en-US" sz="2800" dirty="0">
              <a:effectLst/>
            </a:endParaRPr>
          </a:p>
          <a:p>
            <a:r>
              <a:rPr lang="bg-BG" sz="2800" dirty="0" smtClean="0">
                <a:effectLst/>
              </a:rPr>
              <a:t>       8       6       9       4    6.75</a:t>
            </a:r>
            <a:endParaRPr lang="en-US" sz="2800" dirty="0" smtClean="0"/>
          </a:p>
        </p:txBody>
      </p:sp>
    </p:spTree>
    <p:extLst>
      <p:ext uri="{BB962C8B-B14F-4D97-AF65-F5344CB8AC3E}">
        <p14:creationId xmlns:p14="http://schemas.microsoft.com/office/powerpoint/2010/main" val="3455159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14</a:t>
            </a:fld>
            <a:endParaRPr lang="en-US" dirty="0"/>
          </a:p>
        </p:txBody>
      </p:sp>
      <p:sp>
        <p:nvSpPr>
          <p:cNvPr id="4" name="Title 3"/>
          <p:cNvSpPr>
            <a:spLocks noGrp="1"/>
          </p:cNvSpPr>
          <p:nvPr>
            <p:ph type="title"/>
          </p:nvPr>
        </p:nvSpPr>
        <p:spPr/>
        <p:txBody>
          <a:bodyPr>
            <a:normAutofit/>
          </a:bodyPr>
          <a:lstStyle/>
          <a:p>
            <a:r>
              <a:rPr lang="bg-BG" dirty="0" smtClean="0"/>
              <a:t>Решение: </a:t>
            </a:r>
            <a:r>
              <a:rPr lang="bg-BG" dirty="0"/>
              <a:t>Средноаритметично по редове</a:t>
            </a:r>
          </a:p>
        </p:txBody>
      </p:sp>
      <p:sp>
        <p:nvSpPr>
          <p:cNvPr id="5" name="Text Placeholder 5"/>
          <p:cNvSpPr txBox="1">
            <a:spLocks noGrp="1"/>
          </p:cNvSpPr>
          <p:nvPr>
            <p:ph idx="1"/>
          </p:nvPr>
        </p:nvSpPr>
        <p:spPr>
          <a:xfrm>
            <a:off x="342813" y="1151121"/>
            <a:ext cx="11223599" cy="452698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bg-BG" sz="2800" dirty="0" smtClean="0"/>
              <a:t>//</a:t>
            </a:r>
            <a:r>
              <a:rPr lang="en-US" sz="2800" dirty="0" smtClean="0"/>
              <a:t>TODO: </a:t>
            </a:r>
            <a:r>
              <a:rPr lang="bg-BG" sz="2800" dirty="0" smtClean="0"/>
              <a:t>Въведете матрицата</a:t>
            </a:r>
          </a:p>
          <a:p>
            <a:r>
              <a:rPr lang="en-US" sz="2800" dirty="0"/>
              <a:t>for (</a:t>
            </a:r>
            <a:r>
              <a:rPr lang="en-US" sz="2800" dirty="0" err="1"/>
              <a:t>int</a:t>
            </a:r>
            <a:r>
              <a:rPr lang="en-US" sz="2800" dirty="0"/>
              <a:t> row = 0; row &lt; rows; row</a:t>
            </a:r>
            <a:r>
              <a:rPr lang="en-US" sz="2800" dirty="0" smtClean="0"/>
              <a:t>++)</a:t>
            </a:r>
            <a:r>
              <a:rPr lang="bg-BG" sz="2800" dirty="0" smtClean="0"/>
              <a:t> </a:t>
            </a:r>
            <a:r>
              <a:rPr lang="en-US" sz="2800" dirty="0" smtClean="0"/>
              <a:t>{</a:t>
            </a:r>
            <a:endParaRPr lang="en-US" sz="2800" dirty="0"/>
          </a:p>
          <a:p>
            <a:r>
              <a:rPr lang="bg-BG" sz="2800" dirty="0" smtClean="0"/>
              <a:t>  </a:t>
            </a:r>
            <a:r>
              <a:rPr lang="en-US" sz="2800" dirty="0" smtClean="0"/>
              <a:t>double </a:t>
            </a:r>
            <a:r>
              <a:rPr lang="en-US" sz="2800" dirty="0" err="1"/>
              <a:t>avg</a:t>
            </a:r>
            <a:r>
              <a:rPr lang="en-US" sz="2800" dirty="0"/>
              <a:t> = 0;</a:t>
            </a:r>
          </a:p>
          <a:p>
            <a:r>
              <a:rPr lang="bg-BG" sz="2800" dirty="0" smtClean="0"/>
              <a:t>  </a:t>
            </a:r>
            <a:r>
              <a:rPr lang="it-IT" sz="2800" dirty="0" smtClean="0"/>
              <a:t>for </a:t>
            </a:r>
            <a:r>
              <a:rPr lang="it-IT" sz="2800" dirty="0"/>
              <a:t>(int col = 0; col &lt; cols; col</a:t>
            </a:r>
            <a:r>
              <a:rPr lang="it-IT" sz="2800" dirty="0" smtClean="0"/>
              <a:t>++)</a:t>
            </a:r>
            <a:r>
              <a:rPr lang="bg-BG" sz="2800" dirty="0" smtClean="0"/>
              <a:t> </a:t>
            </a:r>
            <a:r>
              <a:rPr lang="en-US" sz="2800" dirty="0" smtClean="0"/>
              <a:t>{</a:t>
            </a:r>
            <a:endParaRPr lang="en-US" sz="2800" dirty="0"/>
          </a:p>
          <a:p>
            <a:r>
              <a:rPr lang="en-US" sz="2800" dirty="0"/>
              <a:t>  </a:t>
            </a:r>
            <a:r>
              <a:rPr lang="bg-BG" sz="2800" dirty="0" smtClean="0"/>
              <a:t>  </a:t>
            </a:r>
            <a:r>
              <a:rPr lang="en-US" sz="2800" dirty="0" err="1" smtClean="0"/>
              <a:t>Console.Write</a:t>
            </a:r>
            <a:r>
              <a:rPr lang="en-US" sz="2800" dirty="0"/>
              <a:t>("{0, </a:t>
            </a:r>
            <a:r>
              <a:rPr lang="bg-BG" sz="2800" dirty="0"/>
              <a:t>8</a:t>
            </a:r>
            <a:r>
              <a:rPr lang="en-US" sz="2800" dirty="0" smtClean="0"/>
              <a:t>}", </a:t>
            </a:r>
            <a:r>
              <a:rPr lang="en-US" sz="2800" dirty="0"/>
              <a:t>matrix[row, col]);</a:t>
            </a:r>
          </a:p>
          <a:p>
            <a:r>
              <a:rPr lang="bg-BG" sz="2800" dirty="0" smtClean="0"/>
              <a:t>    </a:t>
            </a:r>
            <a:r>
              <a:rPr lang="en-US" sz="2800" dirty="0" err="1" smtClean="0"/>
              <a:t>avg</a:t>
            </a:r>
            <a:r>
              <a:rPr lang="en-US" sz="2800" dirty="0" smtClean="0"/>
              <a:t> </a:t>
            </a:r>
            <a:r>
              <a:rPr lang="en-US" sz="2800" dirty="0"/>
              <a:t>+= matrix[row, col];</a:t>
            </a:r>
          </a:p>
          <a:p>
            <a:r>
              <a:rPr lang="bg-BG" sz="2800" dirty="0" smtClean="0"/>
              <a:t>  </a:t>
            </a:r>
            <a:r>
              <a:rPr lang="en-US" sz="2800" dirty="0" smtClean="0"/>
              <a:t>}</a:t>
            </a:r>
            <a:endParaRPr lang="en-US" sz="2800" dirty="0"/>
          </a:p>
          <a:p>
            <a:r>
              <a:rPr lang="bg-BG" sz="2800" dirty="0" smtClean="0"/>
              <a:t>  </a:t>
            </a:r>
            <a:r>
              <a:rPr lang="en-US" sz="2800" dirty="0" err="1" smtClean="0"/>
              <a:t>avg</a:t>
            </a:r>
            <a:r>
              <a:rPr lang="en-US" sz="2800" dirty="0" smtClean="0"/>
              <a:t> </a:t>
            </a:r>
            <a:r>
              <a:rPr lang="en-US" sz="2800" dirty="0"/>
              <a:t>= </a:t>
            </a:r>
            <a:r>
              <a:rPr lang="en-US" sz="2800" dirty="0" err="1"/>
              <a:t>avg</a:t>
            </a:r>
            <a:r>
              <a:rPr lang="en-US" sz="2800" dirty="0"/>
              <a:t> / cols;</a:t>
            </a:r>
          </a:p>
          <a:p>
            <a:r>
              <a:rPr lang="bg-BG" sz="2800" dirty="0" smtClean="0"/>
              <a:t>  </a:t>
            </a:r>
            <a:r>
              <a:rPr lang="en-US" sz="2800" dirty="0" err="1" smtClean="0"/>
              <a:t>Console.WriteLine</a:t>
            </a:r>
            <a:r>
              <a:rPr lang="en-US" sz="2800" dirty="0"/>
              <a:t>("{0, </a:t>
            </a:r>
            <a:r>
              <a:rPr lang="bg-BG" sz="2800" dirty="0"/>
              <a:t>8</a:t>
            </a:r>
            <a:r>
              <a:rPr lang="en-US" sz="2800" dirty="0" smtClean="0"/>
              <a:t>}", </a:t>
            </a:r>
            <a:r>
              <a:rPr lang="en-US" sz="2800" dirty="0" err="1"/>
              <a:t>avg</a:t>
            </a:r>
            <a:r>
              <a:rPr lang="en-US" sz="2800" dirty="0"/>
              <a:t>);</a:t>
            </a:r>
          </a:p>
          <a:p>
            <a:r>
              <a:rPr lang="en-US" sz="2800" dirty="0" smtClean="0"/>
              <a:t>}</a:t>
            </a:r>
          </a:p>
        </p:txBody>
      </p:sp>
      <p:sp>
        <p:nvSpPr>
          <p:cNvPr id="8" name="AutoShape 23"/>
          <p:cNvSpPr>
            <a:spLocks noChangeArrowheads="1"/>
          </p:cNvSpPr>
          <p:nvPr/>
        </p:nvSpPr>
        <p:spPr bwMode="auto">
          <a:xfrm>
            <a:off x="8685212" y="1700499"/>
            <a:ext cx="2881200" cy="1308199"/>
          </a:xfrm>
          <a:prstGeom prst="wedgeRoundRectCallout">
            <a:avLst>
              <a:gd name="adj1" fmla="val -192608"/>
              <a:gd name="adj2" fmla="val -245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dirty="0" smtClean="0">
                <a:solidFill>
                  <a:srgbClr val="FFFFFF"/>
                </a:solidFill>
                <a:latin typeface="+mn-lt"/>
              </a:rPr>
              <a:t>В началото на всеки ред, зануляваме</a:t>
            </a:r>
            <a:endParaRPr lang="bg-BG" sz="2800" dirty="0">
              <a:solidFill>
                <a:srgbClr val="FFFFFF"/>
              </a:solidFill>
              <a:latin typeface="+mn-lt"/>
            </a:endParaRPr>
          </a:p>
        </p:txBody>
      </p:sp>
      <p:sp>
        <p:nvSpPr>
          <p:cNvPr id="9" name="AutoShape 23"/>
          <p:cNvSpPr>
            <a:spLocks noChangeArrowheads="1"/>
          </p:cNvSpPr>
          <p:nvPr/>
        </p:nvSpPr>
        <p:spPr bwMode="auto">
          <a:xfrm>
            <a:off x="7604012" y="3437700"/>
            <a:ext cx="3962400" cy="890301"/>
          </a:xfrm>
          <a:prstGeom prst="wedgeRoundRectCallout">
            <a:avLst>
              <a:gd name="adj1" fmla="val -97629"/>
              <a:gd name="adj2" fmla="val -68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dirty="0" smtClean="0">
                <a:solidFill>
                  <a:srgbClr val="FFFFFF"/>
                </a:solidFill>
                <a:latin typeface="+mn-lt"/>
              </a:rPr>
              <a:t>Извеждаме елемента, заемащ 8 позиции</a:t>
            </a:r>
            <a:endParaRPr lang="bg-BG" sz="2800" dirty="0">
              <a:solidFill>
                <a:srgbClr val="FFFFFF"/>
              </a:solidFill>
              <a:latin typeface="+mn-lt"/>
            </a:endParaRPr>
          </a:p>
        </p:txBody>
      </p:sp>
      <p:sp>
        <p:nvSpPr>
          <p:cNvPr id="10" name="AutoShape 23"/>
          <p:cNvSpPr>
            <a:spLocks noChangeArrowheads="1"/>
          </p:cNvSpPr>
          <p:nvPr/>
        </p:nvSpPr>
        <p:spPr bwMode="auto">
          <a:xfrm>
            <a:off x="8151812" y="4672299"/>
            <a:ext cx="3414600" cy="1423701"/>
          </a:xfrm>
          <a:prstGeom prst="wedgeRoundRectCallout">
            <a:avLst>
              <a:gd name="adj1" fmla="val -79304"/>
              <a:gd name="adj2" fmla="val -4808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dirty="0" smtClean="0">
                <a:solidFill>
                  <a:srgbClr val="FFFFFF"/>
                </a:solidFill>
              </a:rPr>
              <a:t>Изчисляваме средноаритметично и го извеждаме</a:t>
            </a:r>
            <a:endParaRPr lang="bg-BG" sz="2800" dirty="0">
              <a:solidFill>
                <a:srgbClr val="FFFFFF"/>
              </a:solidFill>
              <a:latin typeface="+mn-lt"/>
            </a:endParaRPr>
          </a:p>
        </p:txBody>
      </p:sp>
    </p:spTree>
    <p:extLst>
      <p:ext uri="{BB962C8B-B14F-4D97-AF65-F5344CB8AC3E}">
        <p14:creationId xmlns:p14="http://schemas.microsoft.com/office/powerpoint/2010/main" val="24367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t>15</a:t>
            </a:fld>
            <a:endParaRPr lang="en-US" dirty="0"/>
          </a:p>
        </p:txBody>
      </p:sp>
      <p:sp>
        <p:nvSpPr>
          <p:cNvPr id="5" name="Content Placeholder 4"/>
          <p:cNvSpPr>
            <a:spLocks noGrp="1"/>
          </p:cNvSpPr>
          <p:nvPr>
            <p:ph idx="1"/>
          </p:nvPr>
        </p:nvSpPr>
        <p:spPr>
          <a:xfrm>
            <a:off x="190413" y="1151121"/>
            <a:ext cx="8214853" cy="5570355"/>
          </a:xfrm>
        </p:spPr>
        <p:txBody>
          <a:bodyPr>
            <a:normAutofit/>
          </a:bodyPr>
          <a:lstStyle/>
          <a:p>
            <a:pPr>
              <a:lnSpc>
                <a:spcPct val="110000"/>
              </a:lnSpc>
            </a:pPr>
            <a:r>
              <a:rPr lang="bg-BG" sz="3200" dirty="0" smtClean="0"/>
              <a:t>Многомерните масиви са масиви, чиито елементи са също (многомерни) масиви</a:t>
            </a:r>
          </a:p>
          <a:p>
            <a:pPr>
              <a:lnSpc>
                <a:spcPct val="110000"/>
              </a:lnSpc>
            </a:pPr>
            <a:r>
              <a:rPr lang="bg-BG" sz="3200" dirty="0" smtClean="0"/>
              <a:t>Многомерните масиви разполагат с повече от една размерност и с толкова индекси, колкото размерности имат</a:t>
            </a:r>
          </a:p>
          <a:p>
            <a:pPr>
              <a:lnSpc>
                <a:spcPct val="110000"/>
              </a:lnSpc>
            </a:pPr>
            <a:r>
              <a:rPr lang="bg-BG" sz="3200" dirty="0" smtClean="0"/>
              <a:t>Памет за многомерните масиви се заделя чрез </a:t>
            </a:r>
            <a:r>
              <a:rPr lang="en-US" sz="3200" dirty="0" smtClean="0"/>
              <a:t>new </a:t>
            </a:r>
            <a:r>
              <a:rPr lang="bg-BG" sz="3200" dirty="0" smtClean="0"/>
              <a:t>като посочим за всяка размерност колко елемента трябва да има</a:t>
            </a:r>
            <a:endParaRPr lang="en-US" sz="3000" dirty="0"/>
          </a:p>
        </p:txBody>
      </p:sp>
      <p:sp>
        <p:nvSpPr>
          <p:cNvPr id="4" name="Title 3"/>
          <p:cNvSpPr>
            <a:spLocks noGrp="1"/>
          </p:cNvSpPr>
          <p:nvPr>
            <p:ph type="title"/>
          </p:nvPr>
        </p:nvSpPr>
        <p:spPr/>
        <p:txBody>
          <a:bodyPr/>
          <a:lstStyle/>
          <a:p>
            <a:r>
              <a:rPr lang="bg-BG"/>
              <a:t>Какво научихме този час?</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2812" y="1377743"/>
            <a:ext cx="2209800" cy="1412018"/>
          </a:xfrm>
          <a:prstGeom prst="rect">
            <a:avLst/>
          </a:prstGeom>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flipH="1">
            <a:off x="9752012" y="1881767"/>
            <a:ext cx="2108746" cy="228219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smtClean="0">
                <a:latin typeface="+mn-ea"/>
              </a:rPr>
              <a:t>Многомерни масиви</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https://it-kariera.mon.bg/</a:t>
            </a:r>
            <a:r>
              <a:rPr lang="en-US">
                <a:hlinkClick r:id="rId3"/>
              </a:rPr>
              <a:t>e-learning/</a:t>
            </a:r>
            <a:endParaRPr lang="en-US" dirty="0"/>
          </a:p>
        </p:txBody>
      </p:sp>
    </p:spTree>
    <p:extLst>
      <p:ext uri="{BB962C8B-B14F-4D97-AF65-F5344CB8AC3E}">
        <p14:creationId xmlns:p14="http://schemas.microsoft.com/office/powerpoint/2010/main" val="2107193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014DD1E-5D91-48A3-AD6D-45FBA980D106}" type="slidenum">
              <a:rPr lang="en-US" smtClean="0"/>
              <a:t>17</a:t>
            </a:fld>
            <a:endParaRPr lang="en-US" dirty="0"/>
          </a:p>
        </p:txBody>
      </p:sp>
      <p:sp>
        <p:nvSpPr>
          <p:cNvPr id="3" name="Content Placeholder 2"/>
          <p:cNvSpPr>
            <a:spLocks noGrp="1"/>
          </p:cNvSpPr>
          <p:nvPr>
            <p:ph idx="1"/>
          </p:nvPr>
        </p:nvSpPr>
        <p:spPr>
          <a:xfrm>
            <a:off x="190413" y="1151121"/>
            <a:ext cx="11804822" cy="5570355"/>
          </a:xfrm>
        </p:spPr>
        <p:txBody>
          <a:bodyPr>
            <a:normAutofit/>
          </a:bodyPr>
          <a:lstStyle/>
          <a:p>
            <a:r>
              <a:rPr lang="bg-BG" dirty="0"/>
              <a:t>Настоящият курс </a:t>
            </a:r>
            <a:r>
              <a:rPr lang="en-US" dirty="0"/>
              <a:t>(</a:t>
            </a:r>
            <a:r>
              <a:rPr lang="bg-BG" dirty="0"/>
              <a:t>слайдове</a:t>
            </a:r>
            <a:r>
              <a:rPr lang="en-US" dirty="0"/>
              <a:t>, </a:t>
            </a:r>
            <a:r>
              <a:rPr lang="bg-BG" dirty="0"/>
              <a:t>примери</a:t>
            </a:r>
            <a:r>
              <a:rPr lang="en-US" dirty="0"/>
              <a:t>, </a:t>
            </a:r>
            <a:r>
              <a:rPr lang="bg-BG" dirty="0"/>
              <a:t>видео</a:t>
            </a:r>
            <a:r>
              <a:rPr lang="en-US" dirty="0"/>
              <a:t>, </a:t>
            </a:r>
            <a:r>
              <a:rPr lang="bg-BG" dirty="0"/>
              <a:t>задачи и др.</a:t>
            </a:r>
            <a:r>
              <a:rPr lang="en-US" dirty="0"/>
              <a:t>)</a:t>
            </a:r>
            <a:r>
              <a:rPr lang="bg-BG" dirty="0"/>
              <a:t> се разпространяват под свободен лиценз </a:t>
            </a:r>
            <a:r>
              <a:rPr lang="en-US" dirty="0"/>
              <a:t>"</a:t>
            </a:r>
            <a:r>
              <a:rPr lang="en-US" dirty="0">
                <a:hlinkClick r:id="rId3"/>
              </a:rPr>
              <a:t>Creative Commons </a:t>
            </a:r>
            <a:r>
              <a:rPr lang="en-US" noProof="1">
                <a:hlinkClick r:id="rId3"/>
              </a:rPr>
              <a:t>Attribution-NonCommercial-ShareAlike</a:t>
            </a:r>
            <a:r>
              <a:rPr lang="en-US" dirty="0">
                <a:hlinkClick r:id="rId3"/>
              </a:rPr>
              <a:t> 4.0 International</a:t>
            </a:r>
            <a:r>
              <a:rPr lang="en-US" dirty="0"/>
              <a:t>"</a:t>
            </a:r>
            <a:endParaRPr lang="bg-BG" dirty="0"/>
          </a:p>
          <a:p>
            <a:endParaRPr lang="bg-BG" sz="2400" dirty="0"/>
          </a:p>
          <a:p>
            <a:endParaRPr lang="bg-BG" sz="2400" dirty="0"/>
          </a:p>
          <a:p>
            <a:endParaRPr lang="bg-BG" sz="2400" dirty="0"/>
          </a:p>
          <a:p>
            <a:endParaRPr lang="bg-BG" sz="2400" dirty="0"/>
          </a:p>
          <a:p>
            <a:pPr>
              <a:spcBef>
                <a:spcPts val="1800"/>
              </a:spcBef>
            </a:pPr>
            <a:r>
              <a:rPr lang="bg-BG" sz="2400" dirty="0"/>
              <a:t>Благодарности</a:t>
            </a:r>
            <a:r>
              <a:rPr lang="en-US" sz="2400" dirty="0"/>
              <a:t>: </a:t>
            </a:r>
            <a:r>
              <a:rPr lang="bg-BG" sz="2400" dirty="0"/>
              <a:t>настоящият материал може да съдържа части от следните източници</a:t>
            </a:r>
            <a:endParaRPr lang="en-US" sz="2400" dirty="0"/>
          </a:p>
          <a:p>
            <a:pPr lvl="1"/>
            <a:r>
              <a:rPr lang="bg-BG" sz="2000" dirty="0"/>
              <a:t>Книга </a:t>
            </a:r>
            <a:r>
              <a:rPr lang="en-US" sz="2000" dirty="0"/>
              <a:t>"</a:t>
            </a:r>
            <a:r>
              <a:rPr lang="bg-BG" sz="2000" dirty="0">
                <a:hlinkClick r:id="rId4"/>
              </a:rPr>
              <a:t>Основи на програмирането със </a:t>
            </a:r>
            <a:r>
              <a:rPr lang="en-US" sz="2000" dirty="0">
                <a:hlinkClick r:id="rId4"/>
              </a:rPr>
              <a:t>C#"</a:t>
            </a:r>
            <a:r>
              <a:rPr lang="bg-BG" sz="2000" dirty="0"/>
              <a:t> от Светлин Наков и колектив с лиценз</a:t>
            </a:r>
            <a:r>
              <a:rPr lang="en-US" sz="2000" dirty="0"/>
              <a:t> </a:t>
            </a:r>
            <a:r>
              <a:rPr lang="en-US" sz="2000" dirty="0">
                <a:hlinkClick r:id="rId5"/>
              </a:rPr>
              <a:t>CC-BY-SA</a:t>
            </a:r>
            <a:endParaRPr lang="bg-BG" sz="2000" dirty="0"/>
          </a:p>
        </p:txBody>
      </p:sp>
      <p:sp>
        <p:nvSpPr>
          <p:cNvPr id="2" name="Title 1"/>
          <p:cNvSpPr>
            <a:spLocks noGrp="1"/>
          </p:cNvSpPr>
          <p:nvPr>
            <p:ph type="title"/>
          </p:nvPr>
        </p:nvSpPr>
        <p:spPr/>
        <p:txBody>
          <a:bodyPr>
            <a:normAutofit/>
          </a:bodyPr>
          <a:lstStyle/>
          <a:p>
            <a:r>
              <a:rPr lang="bg-BG" dirty="0"/>
              <a:t>Лиценз</a:t>
            </a:r>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6"/>
          <a:srcRect/>
          <a:stretch>
            <a:fillRect/>
          </a:stretch>
        </p:blipFill>
        <p:spPr bwMode="auto">
          <a:xfrm>
            <a:off x="4507637" y="3462620"/>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11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189230" y="41275"/>
            <a:ext cx="5053965" cy="1110615"/>
          </a:xfrm>
        </p:spPr>
        <p:txBody>
          <a:bodyPr>
            <a:normAutofit/>
          </a:bodyPr>
          <a:lstStyle/>
          <a:p>
            <a:r>
              <a:rPr lang="x-none" dirty="0">
                <a:cs typeface="+mn-lt"/>
              </a:rPr>
              <a:t>Съдържание</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t>2</a:t>
            </a:fld>
            <a:endParaRPr lang="en-US" dirty="0"/>
          </a:p>
        </p:txBody>
      </p:sp>
      <p:sp>
        <p:nvSpPr>
          <p:cNvPr id="7" name="Rectangle 3"/>
          <p:cNvSpPr>
            <a:spLocks noGrp="1" noChangeArrowheads="1"/>
          </p:cNvSpPr>
          <p:nvPr>
            <p:ph idx="4294967295"/>
          </p:nvPr>
        </p:nvSpPr>
        <p:spPr>
          <a:xfrm>
            <a:off x="190414" y="1191467"/>
            <a:ext cx="9942598" cy="5530010"/>
          </a:xfrm>
        </p:spPr>
        <p:txBody>
          <a:bodyPr>
            <a:normAutofit/>
          </a:bodyPr>
          <a:lstStyle/>
          <a:p>
            <a:pPr marL="514350" indent="-514350">
              <a:lnSpc>
                <a:spcPct val="150000"/>
              </a:lnSpc>
              <a:buFont typeface="+mj-lt"/>
              <a:buAutoNum type="arabicPeriod"/>
            </a:pPr>
            <a:r>
              <a:rPr lang="bg-BG" dirty="0" smtClean="0"/>
              <a:t>Какво е многомерен масив?</a:t>
            </a:r>
          </a:p>
          <a:p>
            <a:pPr marL="514350" indent="-514350">
              <a:lnSpc>
                <a:spcPct val="150000"/>
              </a:lnSpc>
              <a:buFont typeface="+mj-lt"/>
              <a:buAutoNum type="arabicPeriod"/>
            </a:pPr>
            <a:r>
              <a:rPr lang="bg-BG" dirty="0" smtClean="0"/>
              <a:t>Двумерни масиви – матрици</a:t>
            </a:r>
          </a:p>
          <a:p>
            <a:pPr marL="514350" indent="-514350">
              <a:lnSpc>
                <a:spcPct val="150000"/>
              </a:lnSpc>
              <a:buFont typeface="+mj-lt"/>
              <a:buAutoNum type="arabicPeriod"/>
            </a:pPr>
            <a:r>
              <a:rPr lang="bg-BG" dirty="0" smtClean="0"/>
              <a:t>Многомерни масиви – размерности, индексиране</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9011" y="2821904"/>
            <a:ext cx="3406801" cy="35158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3</a:t>
            </a:fld>
            <a:endParaRPr lang="en-US" dirty="0"/>
          </a:p>
        </p:txBody>
      </p:sp>
      <p:sp>
        <p:nvSpPr>
          <p:cNvPr id="3" name="Content Placeholder 2"/>
          <p:cNvSpPr>
            <a:spLocks noGrp="1"/>
          </p:cNvSpPr>
          <p:nvPr>
            <p:ph idx="1"/>
          </p:nvPr>
        </p:nvSpPr>
        <p:spPr/>
        <p:txBody>
          <a:bodyPr>
            <a:normAutofit fontScale="92500" lnSpcReduction="10000"/>
          </a:bodyPr>
          <a:lstStyle/>
          <a:p>
            <a:r>
              <a:rPr lang="bg-BG" dirty="0" smtClean="0">
                <a:solidFill>
                  <a:schemeClr val="tx2">
                    <a:lumMod val="75000"/>
                  </a:schemeClr>
                </a:solidFill>
              </a:rPr>
              <a:t>Двумерен масив</a:t>
            </a:r>
            <a:r>
              <a:rPr lang="bg-BG" dirty="0" smtClean="0"/>
              <a:t> = таблица; Всеки елемент се идентифицира чрез две измерения – номер на реда и номер на колоната в таблицата</a:t>
            </a:r>
          </a:p>
          <a:p>
            <a:r>
              <a:rPr lang="bg-BG" dirty="0" smtClean="0">
                <a:solidFill>
                  <a:schemeClr val="tx2">
                    <a:lumMod val="75000"/>
                  </a:schemeClr>
                </a:solidFill>
              </a:rPr>
              <a:t>Многомерен масив </a:t>
            </a:r>
            <a:r>
              <a:rPr lang="bg-BG" dirty="0" smtClean="0"/>
              <a:t>= Аналогично можем да имаме допълнителни измерения в масива. В този случай е удобно да си представяме масив, в който всеки елемент е масив с по-ниско измерение:</a:t>
            </a:r>
          </a:p>
          <a:p>
            <a:pPr lvl="1"/>
            <a:r>
              <a:rPr lang="bg-BG" dirty="0"/>
              <a:t>Двумерен масив = </a:t>
            </a:r>
            <a:r>
              <a:rPr lang="bg-BG" dirty="0" smtClean="0"/>
              <a:t>масив, </a:t>
            </a:r>
            <a:r>
              <a:rPr lang="bg-BG" dirty="0"/>
              <a:t>чиито елементи са едномерен масив</a:t>
            </a:r>
          </a:p>
          <a:p>
            <a:pPr lvl="1"/>
            <a:r>
              <a:rPr lang="bg-BG" dirty="0"/>
              <a:t>Тримерен масив = </a:t>
            </a:r>
            <a:r>
              <a:rPr lang="bg-BG" dirty="0" smtClean="0"/>
              <a:t>масив, </a:t>
            </a:r>
            <a:r>
              <a:rPr lang="bg-BG" dirty="0"/>
              <a:t>чиито елементи са двумерени масиви</a:t>
            </a:r>
          </a:p>
          <a:p>
            <a:pPr lvl="1"/>
            <a:r>
              <a:rPr lang="bg-BG" dirty="0"/>
              <a:t>Четиримерен масив = </a:t>
            </a:r>
            <a:r>
              <a:rPr lang="bg-BG" dirty="0" smtClean="0"/>
              <a:t>масив, </a:t>
            </a:r>
            <a:r>
              <a:rPr lang="bg-BG" dirty="0"/>
              <a:t>чиито елементи са тримерни </a:t>
            </a:r>
            <a:r>
              <a:rPr lang="bg-BG" dirty="0" smtClean="0"/>
              <a:t>масиви </a:t>
            </a:r>
          </a:p>
          <a:p>
            <a:pPr marL="304800" lvl="1" indent="-304800">
              <a:buClr>
                <a:srgbClr val="F2B254"/>
              </a:buClr>
              <a:buSzPct val="100000"/>
            </a:pPr>
            <a:r>
              <a:rPr lang="bg-BG" dirty="0"/>
              <a:t>Основните правила, които важат за едномерни масиви важат и за </a:t>
            </a:r>
            <a:r>
              <a:rPr lang="bg-BG" dirty="0" smtClean="0"/>
              <a:t>многомерени</a:t>
            </a:r>
          </a:p>
        </p:txBody>
      </p:sp>
      <p:sp>
        <p:nvSpPr>
          <p:cNvPr id="4" name="Title 3"/>
          <p:cNvSpPr>
            <a:spLocks noGrp="1"/>
          </p:cNvSpPr>
          <p:nvPr>
            <p:ph type="title"/>
          </p:nvPr>
        </p:nvSpPr>
        <p:spPr/>
        <p:txBody>
          <a:bodyPr/>
          <a:lstStyle/>
          <a:p>
            <a:r>
              <a:rPr lang="bg-BG" dirty="0" smtClean="0"/>
              <a:t>Какво е многомерен масив?</a:t>
            </a:r>
            <a:endParaRPr lang="bg-BG" dirty="0"/>
          </a:p>
        </p:txBody>
      </p:sp>
    </p:spTree>
    <p:extLst>
      <p:ext uri="{BB962C8B-B14F-4D97-AF65-F5344CB8AC3E}">
        <p14:creationId xmlns:p14="http://schemas.microsoft.com/office/powerpoint/2010/main" val="417460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4</a:t>
            </a:fld>
            <a:endParaRPr lang="en-US" dirty="0"/>
          </a:p>
        </p:txBody>
      </p:sp>
      <p:sp>
        <p:nvSpPr>
          <p:cNvPr id="428035" name="Rectangle 3"/>
          <p:cNvSpPr>
            <a:spLocks noGrp="1" noChangeArrowheads="1"/>
          </p:cNvSpPr>
          <p:nvPr>
            <p:ph idx="1"/>
          </p:nvPr>
        </p:nvSpPr>
        <p:spPr/>
        <p:txBody>
          <a:bodyPr>
            <a:normAutofit/>
          </a:bodyPr>
          <a:lstStyle/>
          <a:p>
            <a:pPr>
              <a:lnSpc>
                <a:spcPct val="100000"/>
              </a:lnSpc>
            </a:pPr>
            <a:r>
              <a:rPr lang="bg-BG" dirty="0" smtClean="0"/>
              <a:t>Има </a:t>
            </a:r>
            <a:r>
              <a:rPr lang="en-US" dirty="0" smtClean="0"/>
              <a:t>rows x columns </a:t>
            </a:r>
            <a:r>
              <a:rPr lang="bg-BG" dirty="0" smtClean="0"/>
              <a:t>на брой елементи, където </a:t>
            </a:r>
            <a:r>
              <a:rPr lang="en-US" dirty="0" smtClean="0"/>
              <a:t>rows </a:t>
            </a:r>
            <a:r>
              <a:rPr lang="bg-BG" dirty="0" smtClean="0"/>
              <a:t>е брой на редовете, а </a:t>
            </a:r>
            <a:r>
              <a:rPr lang="en-US" dirty="0" smtClean="0"/>
              <a:t>columns </a:t>
            </a:r>
            <a:r>
              <a:rPr lang="bg-BG" dirty="0" smtClean="0"/>
              <a:t>– на колоните</a:t>
            </a:r>
          </a:p>
          <a:p>
            <a:pPr>
              <a:lnSpc>
                <a:spcPct val="100000"/>
              </a:lnSpc>
            </a:pPr>
            <a:r>
              <a:rPr lang="bg-BG" dirty="0" smtClean="0"/>
              <a:t>Размера на масива е постоянен по всяко негово измерение – не се променя</a:t>
            </a:r>
            <a:endParaRPr lang="en-US" dirty="0" smtClean="0"/>
          </a:p>
          <a:p>
            <a:pPr>
              <a:lnSpc>
                <a:spcPct val="100000"/>
              </a:lnSpc>
            </a:pPr>
            <a:r>
              <a:rPr lang="bg-BG" dirty="0" smtClean="0"/>
              <a:t>Елементите са от </a:t>
            </a:r>
            <a:r>
              <a:rPr lang="bg-BG" dirty="0" smtClean="0">
                <a:solidFill>
                  <a:schemeClr val="tx2">
                    <a:lumMod val="75000"/>
                  </a:schemeClr>
                </a:solidFill>
              </a:rPr>
              <a:t>един и същ </a:t>
            </a:r>
            <a:r>
              <a:rPr lang="bg-BG" dirty="0" smtClean="0"/>
              <a:t>тип</a:t>
            </a:r>
          </a:p>
          <a:p>
            <a:pPr>
              <a:lnSpc>
                <a:spcPct val="100000"/>
              </a:lnSpc>
            </a:pPr>
            <a:r>
              <a:rPr lang="bg-BG" dirty="0" smtClean="0"/>
              <a:t>Елементите във всяко измерение са номерирани с два индекса:</a:t>
            </a:r>
          </a:p>
          <a:p>
            <a:pPr lvl="1">
              <a:lnSpc>
                <a:spcPct val="100000"/>
              </a:lnSpc>
            </a:pPr>
            <a:r>
              <a:rPr lang="bg-BG" dirty="0"/>
              <a:t>Ред – от 0 до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rows-1</a:t>
            </a:r>
          </a:p>
          <a:p>
            <a:pPr lvl="1">
              <a:lnSpc>
                <a:spcPct val="100000"/>
              </a:lnSpc>
            </a:pPr>
            <a:r>
              <a:rPr lang="bg-BG" dirty="0" smtClean="0"/>
              <a:t>Колона– </a:t>
            </a:r>
            <a:r>
              <a:rPr lang="bg-BG" dirty="0"/>
              <a:t>от 0 до </a:t>
            </a:r>
            <a:r>
              <a:rPr lang="en-US" b="1" dirty="0"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columns-1</a:t>
            </a:r>
          </a:p>
        </p:txBody>
      </p:sp>
      <p:sp>
        <p:nvSpPr>
          <p:cNvPr id="428034" name="Rectangle 2"/>
          <p:cNvSpPr>
            <a:spLocks noGrp="1" noChangeArrowheads="1"/>
          </p:cNvSpPr>
          <p:nvPr>
            <p:ph type="title"/>
          </p:nvPr>
        </p:nvSpPr>
        <p:spPr/>
        <p:txBody>
          <a:bodyPr/>
          <a:lstStyle/>
          <a:p>
            <a:r>
              <a:rPr lang="bg-BG" dirty="0" smtClean="0"/>
              <a:t>Двумерен масив - матрица</a:t>
            </a:r>
            <a:endParaRPr lang="bg-BG" dirty="0"/>
          </a:p>
        </p:txBody>
      </p:sp>
    </p:spTree>
    <p:extLst>
      <p:ext uri="{BB962C8B-B14F-4D97-AF65-F5344CB8AC3E}">
        <p14:creationId xmlns:p14="http://schemas.microsoft.com/office/powerpoint/2010/main" val="172027841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5</a:t>
            </a:fld>
            <a:endParaRPr lang="en-US" dirty="0"/>
          </a:p>
        </p:txBody>
      </p:sp>
      <p:sp>
        <p:nvSpPr>
          <p:cNvPr id="3" name="Content Placeholder 2"/>
          <p:cNvSpPr>
            <a:spLocks noGrp="1"/>
          </p:cNvSpPr>
          <p:nvPr>
            <p:ph idx="1"/>
          </p:nvPr>
        </p:nvSpPr>
        <p:spPr/>
        <p:txBody>
          <a:bodyPr>
            <a:normAutofit/>
          </a:bodyPr>
          <a:lstStyle/>
          <a:p>
            <a:r>
              <a:rPr lang="bg-BG" dirty="0" smtClean="0"/>
              <a:t>Досега едномерен масив от цели числа декларирахме чрез </a:t>
            </a:r>
            <a:r>
              <a:rPr lang="en-US" dirty="0" err="1" smtClean="0">
                <a:solidFill>
                  <a:schemeClr val="tx2">
                    <a:lumMod val="75000"/>
                  </a:schemeClr>
                </a:solidFill>
              </a:rPr>
              <a:t>int</a:t>
            </a:r>
            <a:r>
              <a:rPr lang="en-US" dirty="0" smtClean="0">
                <a:solidFill>
                  <a:schemeClr val="tx2">
                    <a:lumMod val="75000"/>
                  </a:schemeClr>
                </a:solidFill>
              </a:rPr>
              <a:t>[]</a:t>
            </a:r>
            <a:r>
              <a:rPr lang="en-US" dirty="0" smtClean="0"/>
              <a:t>, </a:t>
            </a:r>
            <a:r>
              <a:rPr lang="bg-BG" dirty="0" smtClean="0"/>
              <a:t>двумерен масив бихме декларирали по следния начин:</a:t>
            </a:r>
          </a:p>
          <a:p>
            <a:endParaRPr lang="bg-BG" dirty="0"/>
          </a:p>
          <a:p>
            <a:r>
              <a:rPr lang="bg-BG" dirty="0" smtClean="0"/>
              <a:t>Аналогично тримерен масив бихме декларирали така:</a:t>
            </a:r>
            <a:endParaRPr lang="bg-BG" dirty="0"/>
          </a:p>
          <a:p>
            <a:endParaRPr lang="bg-BG" dirty="0" smtClean="0"/>
          </a:p>
          <a:p>
            <a:r>
              <a:rPr lang="bg-BG" dirty="0" smtClean="0"/>
              <a:t>Няма теоретично ограничение за броя на размерностите на масив, но в практиката масиви с повече от 2 размерности са рядко срещани</a:t>
            </a:r>
          </a:p>
          <a:p>
            <a:endParaRPr lang="bg-BG" dirty="0" smtClean="0"/>
          </a:p>
          <a:p>
            <a:endParaRPr lang="en-US" dirty="0"/>
          </a:p>
        </p:txBody>
      </p:sp>
      <p:sp>
        <p:nvSpPr>
          <p:cNvPr id="4" name="Title 3"/>
          <p:cNvSpPr>
            <a:spLocks noGrp="1"/>
          </p:cNvSpPr>
          <p:nvPr>
            <p:ph type="title"/>
          </p:nvPr>
        </p:nvSpPr>
        <p:spPr/>
        <p:txBody>
          <a:bodyPr/>
          <a:lstStyle/>
          <a:p>
            <a:r>
              <a:rPr lang="bg-BG" dirty="0" smtClean="0"/>
              <a:t>Деклариране на многомерен масив</a:t>
            </a:r>
            <a:endParaRPr lang="en-US" dirty="0"/>
          </a:p>
        </p:txBody>
      </p:sp>
      <p:sp>
        <p:nvSpPr>
          <p:cNvPr id="5" name="Text Placeholder 5"/>
          <p:cNvSpPr txBox="1">
            <a:spLocks/>
          </p:cNvSpPr>
          <p:nvPr/>
        </p:nvSpPr>
        <p:spPr>
          <a:xfrm>
            <a:off x="608012" y="2399003"/>
            <a:ext cx="105155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smtClean="0">
                <a:solidFill>
                  <a:schemeClr val="tx2">
                    <a:lumMod val="75000"/>
                  </a:schemeClr>
                </a:solidFill>
              </a:rPr>
              <a:t>[</a:t>
            </a:r>
            <a:r>
              <a:rPr lang="bg-BG" sz="2800" dirty="0" smtClean="0">
                <a:solidFill>
                  <a:schemeClr val="tx2">
                    <a:lumMod val="75000"/>
                  </a:schemeClr>
                </a:solidFill>
              </a:rPr>
              <a:t>,</a:t>
            </a:r>
            <a:r>
              <a:rPr lang="en-US" sz="2800" dirty="0" smtClean="0">
                <a:solidFill>
                  <a:schemeClr val="tx2">
                    <a:lumMod val="75000"/>
                  </a:schemeClr>
                </a:solidFill>
              </a:rPr>
              <a:t>] </a:t>
            </a:r>
            <a:r>
              <a:rPr lang="en-US" sz="2800" dirty="0" err="1" smtClean="0"/>
              <a:t>twoDimentionalArray</a:t>
            </a:r>
            <a:r>
              <a:rPr lang="en-US" sz="2800" dirty="0" smtClean="0"/>
              <a:t>;</a:t>
            </a:r>
            <a:endParaRPr lang="en-US" sz="2800" dirty="0">
              <a:solidFill>
                <a:schemeClr val="tx2">
                  <a:lumMod val="75000"/>
                </a:schemeClr>
              </a:solidFill>
            </a:endParaRPr>
          </a:p>
        </p:txBody>
      </p:sp>
      <p:sp>
        <p:nvSpPr>
          <p:cNvPr id="6" name="Text Placeholder 5"/>
          <p:cNvSpPr txBox="1">
            <a:spLocks/>
          </p:cNvSpPr>
          <p:nvPr/>
        </p:nvSpPr>
        <p:spPr>
          <a:xfrm>
            <a:off x="608012" y="3770603"/>
            <a:ext cx="105155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smtClean="0">
                <a:solidFill>
                  <a:schemeClr val="tx2">
                    <a:lumMod val="75000"/>
                  </a:schemeClr>
                </a:solidFill>
              </a:rPr>
              <a:t>[</a:t>
            </a:r>
            <a:r>
              <a:rPr lang="bg-BG" sz="2800" dirty="0" smtClean="0">
                <a:solidFill>
                  <a:schemeClr val="tx2">
                    <a:lumMod val="75000"/>
                  </a:schemeClr>
                </a:solidFill>
              </a:rPr>
              <a:t>,</a:t>
            </a:r>
            <a:r>
              <a:rPr lang="en-US" sz="2800" dirty="0" smtClean="0">
                <a:solidFill>
                  <a:schemeClr val="tx2">
                    <a:lumMod val="75000"/>
                  </a:schemeClr>
                </a:solidFill>
              </a:rPr>
              <a:t>,] </a:t>
            </a:r>
            <a:r>
              <a:rPr lang="en-US" sz="2800" dirty="0" err="1" smtClean="0"/>
              <a:t>threeDimentionalArray</a:t>
            </a:r>
            <a:r>
              <a:rPr lang="en-US" sz="2800" dirty="0" smtClean="0"/>
              <a:t>;</a:t>
            </a:r>
            <a:endParaRPr lang="en-US" sz="2800" dirty="0">
              <a:solidFill>
                <a:schemeClr val="tx2">
                  <a:lumMod val="75000"/>
                </a:schemeClr>
              </a:solidFill>
            </a:endParaRPr>
          </a:p>
        </p:txBody>
      </p:sp>
    </p:spTree>
    <p:extLst>
      <p:ext uri="{BB962C8B-B14F-4D97-AF65-F5344CB8AC3E}">
        <p14:creationId xmlns:p14="http://schemas.microsoft.com/office/powerpoint/2010/main" val="320600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6</a:t>
            </a:fld>
            <a:endParaRPr lang="en-US" dirty="0"/>
          </a:p>
        </p:txBody>
      </p:sp>
      <p:sp>
        <p:nvSpPr>
          <p:cNvPr id="3" name="Content Placeholder 2"/>
          <p:cNvSpPr>
            <a:spLocks noGrp="1"/>
          </p:cNvSpPr>
          <p:nvPr>
            <p:ph idx="1"/>
          </p:nvPr>
        </p:nvSpPr>
        <p:spPr/>
        <p:txBody>
          <a:bodyPr>
            <a:normAutofit/>
          </a:bodyPr>
          <a:lstStyle/>
          <a:p>
            <a:r>
              <a:rPr lang="bg-BG" dirty="0" smtClean="0"/>
              <a:t>Отбелязването на променливата като многомерен масив само по себе си не заделя памет за неговите елементи. За целта използваме </a:t>
            </a:r>
            <a:r>
              <a:rPr lang="en-US" dirty="0" smtClean="0">
                <a:solidFill>
                  <a:schemeClr val="tx2">
                    <a:lumMod val="75000"/>
                  </a:schemeClr>
                </a:solidFill>
              </a:rPr>
              <a:t>new</a:t>
            </a:r>
            <a:r>
              <a:rPr lang="en-US" dirty="0" smtClean="0"/>
              <a:t>:</a:t>
            </a:r>
            <a:endParaRPr lang="bg-BG" dirty="0"/>
          </a:p>
          <a:p>
            <a:endParaRPr lang="bg-BG" dirty="0" smtClean="0"/>
          </a:p>
          <a:p>
            <a:endParaRPr lang="en-US" dirty="0" smtClean="0"/>
          </a:p>
          <a:p>
            <a:endParaRPr lang="bg-BG" dirty="0" smtClean="0"/>
          </a:p>
          <a:p>
            <a:endParaRPr lang="en-US" dirty="0"/>
          </a:p>
        </p:txBody>
      </p:sp>
      <p:sp>
        <p:nvSpPr>
          <p:cNvPr id="4" name="Title 3"/>
          <p:cNvSpPr>
            <a:spLocks noGrp="1"/>
          </p:cNvSpPr>
          <p:nvPr>
            <p:ph type="title"/>
          </p:nvPr>
        </p:nvSpPr>
        <p:spPr/>
        <p:txBody>
          <a:bodyPr/>
          <a:lstStyle/>
          <a:p>
            <a:r>
              <a:rPr lang="bg-BG" dirty="0" smtClean="0"/>
              <a:t>Деклариране и заделяне</a:t>
            </a:r>
            <a:endParaRPr lang="en-US" dirty="0"/>
          </a:p>
        </p:txBody>
      </p:sp>
      <p:sp>
        <p:nvSpPr>
          <p:cNvPr id="7" name="Text Placeholder 5"/>
          <p:cNvSpPr txBox="1">
            <a:spLocks/>
          </p:cNvSpPr>
          <p:nvPr/>
        </p:nvSpPr>
        <p:spPr>
          <a:xfrm>
            <a:off x="608012" y="2932403"/>
            <a:ext cx="105155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smtClean="0">
                <a:solidFill>
                  <a:schemeClr val="tx2">
                    <a:lumMod val="75000"/>
                  </a:schemeClr>
                </a:solidFill>
              </a:rPr>
              <a:t>[</a:t>
            </a:r>
            <a:r>
              <a:rPr lang="bg-BG" sz="2800" dirty="0" smtClean="0">
                <a:solidFill>
                  <a:schemeClr val="tx2">
                    <a:lumMod val="75000"/>
                  </a:schemeClr>
                </a:solidFill>
              </a:rPr>
              <a:t>,</a:t>
            </a:r>
            <a:r>
              <a:rPr lang="en-US" sz="2800" dirty="0" smtClean="0">
                <a:solidFill>
                  <a:schemeClr val="tx2">
                    <a:lumMod val="75000"/>
                  </a:schemeClr>
                </a:solidFill>
              </a:rPr>
              <a:t>] </a:t>
            </a:r>
            <a:r>
              <a:rPr lang="en-US" sz="2800" dirty="0" err="1" smtClean="0"/>
              <a:t>intMatrix</a:t>
            </a:r>
            <a:r>
              <a:rPr lang="en-US" sz="2800" dirty="0" smtClean="0"/>
              <a:t> = </a:t>
            </a:r>
            <a:r>
              <a:rPr lang="en-US" sz="2800" dirty="0" smtClean="0">
                <a:solidFill>
                  <a:schemeClr val="tx2">
                    <a:lumMod val="75000"/>
                  </a:schemeClr>
                </a:solidFill>
              </a:rPr>
              <a:t>new </a:t>
            </a:r>
            <a:r>
              <a:rPr lang="en-US" sz="2800" dirty="0" err="1" smtClean="0">
                <a:solidFill>
                  <a:schemeClr val="tx2">
                    <a:lumMod val="75000"/>
                  </a:schemeClr>
                </a:solidFill>
              </a:rPr>
              <a:t>int</a:t>
            </a:r>
            <a:r>
              <a:rPr lang="en-US" sz="2800" dirty="0" smtClean="0">
                <a:solidFill>
                  <a:schemeClr val="tx2">
                    <a:lumMod val="75000"/>
                  </a:schemeClr>
                </a:solidFill>
              </a:rPr>
              <a:t>[</a:t>
            </a:r>
            <a:r>
              <a:rPr lang="en-US" sz="2800" dirty="0" smtClean="0"/>
              <a:t>3</a:t>
            </a:r>
            <a:r>
              <a:rPr lang="bg-BG" sz="2800" dirty="0" smtClean="0">
                <a:solidFill>
                  <a:schemeClr val="tx2">
                    <a:lumMod val="75000"/>
                  </a:schemeClr>
                </a:solidFill>
              </a:rPr>
              <a:t>,</a:t>
            </a:r>
            <a:r>
              <a:rPr lang="en-US" sz="2800" dirty="0" smtClean="0">
                <a:solidFill>
                  <a:schemeClr val="tx2">
                    <a:lumMod val="75000"/>
                  </a:schemeClr>
                </a:solidFill>
              </a:rPr>
              <a:t> </a:t>
            </a:r>
            <a:r>
              <a:rPr lang="en-US" sz="2800" dirty="0" smtClean="0"/>
              <a:t>4</a:t>
            </a:r>
            <a:r>
              <a:rPr lang="en-US" sz="2800" dirty="0" smtClean="0">
                <a:solidFill>
                  <a:schemeClr val="tx2">
                    <a:lumMod val="75000"/>
                  </a:schemeClr>
                </a:solidFill>
              </a:rPr>
              <a:t>]</a:t>
            </a:r>
            <a:r>
              <a:rPr lang="en-US" sz="2800" dirty="0" smtClean="0"/>
              <a:t>;</a:t>
            </a:r>
            <a:endParaRPr lang="en-US" sz="2800" dirty="0">
              <a:solidFill>
                <a:schemeClr val="tx2">
                  <a:lumMod val="75000"/>
                </a:schemeClr>
              </a:solidFill>
            </a:endParaRPr>
          </a:p>
        </p:txBody>
      </p:sp>
      <p:sp>
        <p:nvSpPr>
          <p:cNvPr id="8" name="AutoShape 24"/>
          <p:cNvSpPr>
            <a:spLocks noChangeArrowheads="1"/>
          </p:cNvSpPr>
          <p:nvPr/>
        </p:nvSpPr>
        <p:spPr bwMode="auto">
          <a:xfrm>
            <a:off x="8151812" y="1633985"/>
            <a:ext cx="3657600" cy="1414015"/>
          </a:xfrm>
          <a:prstGeom prst="wedgeRoundRectCallout">
            <a:avLst>
              <a:gd name="adj1" fmla="val -71801"/>
              <a:gd name="adj2" fmla="val 6866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smtClean="0">
                <a:solidFill>
                  <a:srgbClr val="FFFFFF"/>
                </a:solidFill>
                <a:effectLst>
                  <a:outerShdw blurRad="38100" dist="38100" dir="2700000" algn="tl">
                    <a:srgbClr val="000000">
                      <a:alpha val="43137"/>
                    </a:srgbClr>
                  </a:outerShdw>
                </a:effectLst>
              </a:rPr>
              <a:t>Двумерен масив от цели числа с 3 реда и 4 колони на ред</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9" name="Text Placeholder 5"/>
          <p:cNvSpPr txBox="1">
            <a:spLocks/>
          </p:cNvSpPr>
          <p:nvPr/>
        </p:nvSpPr>
        <p:spPr>
          <a:xfrm>
            <a:off x="608012" y="4075403"/>
            <a:ext cx="10515598" cy="60283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500" dirty="0" smtClean="0">
                <a:solidFill>
                  <a:schemeClr val="tx2">
                    <a:lumMod val="75000"/>
                  </a:schemeClr>
                </a:solidFill>
              </a:rPr>
              <a:t>float[</a:t>
            </a:r>
            <a:r>
              <a:rPr lang="bg-BG" sz="2500" dirty="0" smtClean="0">
                <a:solidFill>
                  <a:schemeClr val="tx2">
                    <a:lumMod val="75000"/>
                  </a:schemeClr>
                </a:solidFill>
              </a:rPr>
              <a:t>,</a:t>
            </a:r>
            <a:r>
              <a:rPr lang="en-US" sz="2500" dirty="0" smtClean="0">
                <a:solidFill>
                  <a:schemeClr val="tx2">
                    <a:lumMod val="75000"/>
                  </a:schemeClr>
                </a:solidFill>
              </a:rPr>
              <a:t>,] </a:t>
            </a:r>
            <a:r>
              <a:rPr lang="en-US" sz="2500" dirty="0" err="1" smtClean="0"/>
              <a:t>floatCube</a:t>
            </a:r>
            <a:r>
              <a:rPr lang="en-US" sz="2500" dirty="0" smtClean="0"/>
              <a:t> = </a:t>
            </a:r>
            <a:r>
              <a:rPr lang="en-US" sz="2500" dirty="0" smtClean="0">
                <a:solidFill>
                  <a:schemeClr val="tx2">
                    <a:lumMod val="75000"/>
                  </a:schemeClr>
                </a:solidFill>
              </a:rPr>
              <a:t>new float[</a:t>
            </a:r>
            <a:r>
              <a:rPr lang="en-US" sz="2500" dirty="0" smtClean="0"/>
              <a:t>5</a:t>
            </a:r>
            <a:r>
              <a:rPr lang="bg-BG" sz="2500" dirty="0" smtClean="0">
                <a:solidFill>
                  <a:schemeClr val="tx2">
                    <a:lumMod val="75000"/>
                  </a:schemeClr>
                </a:solidFill>
              </a:rPr>
              <a:t>,</a:t>
            </a:r>
            <a:r>
              <a:rPr lang="en-US" sz="2500" dirty="0" smtClean="0">
                <a:solidFill>
                  <a:schemeClr val="tx2">
                    <a:lumMod val="75000"/>
                  </a:schemeClr>
                </a:solidFill>
              </a:rPr>
              <a:t> </a:t>
            </a:r>
            <a:r>
              <a:rPr lang="en-US" sz="2500" dirty="0" smtClean="0"/>
              <a:t>5</a:t>
            </a:r>
            <a:r>
              <a:rPr lang="bg-BG" sz="2500" dirty="0" smtClean="0">
                <a:solidFill>
                  <a:schemeClr val="tx2">
                    <a:lumMod val="75000"/>
                  </a:schemeClr>
                </a:solidFill>
              </a:rPr>
              <a:t>,</a:t>
            </a:r>
            <a:r>
              <a:rPr lang="en-US" sz="2500" dirty="0" smtClean="0">
                <a:solidFill>
                  <a:schemeClr val="tx2">
                    <a:lumMod val="75000"/>
                  </a:schemeClr>
                </a:solidFill>
              </a:rPr>
              <a:t> </a:t>
            </a:r>
            <a:r>
              <a:rPr lang="en-US" sz="2500" dirty="0"/>
              <a:t>5</a:t>
            </a:r>
            <a:r>
              <a:rPr lang="en-US" sz="2500" dirty="0" smtClean="0">
                <a:solidFill>
                  <a:schemeClr val="tx2">
                    <a:lumMod val="75000"/>
                  </a:schemeClr>
                </a:solidFill>
              </a:rPr>
              <a:t>]</a:t>
            </a:r>
            <a:r>
              <a:rPr lang="en-US" sz="2500" dirty="0" smtClean="0"/>
              <a:t>;</a:t>
            </a:r>
            <a:endParaRPr lang="en-US" sz="2500" dirty="0">
              <a:solidFill>
                <a:schemeClr val="tx2">
                  <a:lumMod val="75000"/>
                </a:schemeClr>
              </a:solidFill>
            </a:endParaRPr>
          </a:p>
        </p:txBody>
      </p:sp>
      <p:sp>
        <p:nvSpPr>
          <p:cNvPr id="10" name="AutoShape 24"/>
          <p:cNvSpPr>
            <a:spLocks noChangeArrowheads="1"/>
          </p:cNvSpPr>
          <p:nvPr/>
        </p:nvSpPr>
        <p:spPr bwMode="auto">
          <a:xfrm>
            <a:off x="8456612" y="3843785"/>
            <a:ext cx="3352800" cy="2252215"/>
          </a:xfrm>
          <a:prstGeom prst="wedgeRoundRectCallout">
            <a:avLst>
              <a:gd name="adj1" fmla="val -62834"/>
              <a:gd name="adj2" fmla="val -2585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smtClean="0">
                <a:solidFill>
                  <a:srgbClr val="FFFFFF"/>
                </a:solidFill>
                <a:effectLst>
                  <a:outerShdw blurRad="38100" dist="38100" dir="2700000" algn="tl">
                    <a:srgbClr val="000000">
                      <a:alpha val="43137"/>
                    </a:srgbClr>
                  </a:outerShdw>
                </a:effectLst>
              </a:rPr>
              <a:t>Тримерен масив от 5 елемента, като всеки е двумерен масив с 5 реда и 5 колони</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134926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7</a:t>
            </a:fld>
            <a:endParaRPr lang="en-US" dirty="0"/>
          </a:p>
        </p:txBody>
      </p:sp>
      <p:sp>
        <p:nvSpPr>
          <p:cNvPr id="3" name="Content Placeholder 2"/>
          <p:cNvSpPr>
            <a:spLocks noGrp="1"/>
          </p:cNvSpPr>
          <p:nvPr>
            <p:ph idx="1"/>
          </p:nvPr>
        </p:nvSpPr>
        <p:spPr/>
        <p:txBody>
          <a:bodyPr>
            <a:normAutofit/>
          </a:bodyPr>
          <a:lstStyle/>
          <a:p>
            <a:r>
              <a:rPr lang="bg-BG" dirty="0" smtClean="0"/>
              <a:t>Както при едномерените масиви можем да зададем стойности на многомерния масив веднага след деклариране</a:t>
            </a:r>
            <a:r>
              <a:rPr lang="en-US" dirty="0" smtClean="0"/>
              <a:t>:</a:t>
            </a:r>
            <a:endParaRPr lang="bg-BG" dirty="0"/>
          </a:p>
          <a:p>
            <a:endParaRPr lang="bg-BG" dirty="0" smtClean="0"/>
          </a:p>
          <a:p>
            <a:endParaRPr lang="en-US" dirty="0" smtClean="0"/>
          </a:p>
          <a:p>
            <a:endParaRPr lang="bg-BG" dirty="0" smtClean="0"/>
          </a:p>
          <a:p>
            <a:endParaRPr lang="en-US" dirty="0"/>
          </a:p>
        </p:txBody>
      </p:sp>
      <p:sp>
        <p:nvSpPr>
          <p:cNvPr id="4" name="Title 3"/>
          <p:cNvSpPr>
            <a:spLocks noGrp="1"/>
          </p:cNvSpPr>
          <p:nvPr>
            <p:ph type="title"/>
          </p:nvPr>
        </p:nvSpPr>
        <p:spPr/>
        <p:txBody>
          <a:bodyPr/>
          <a:lstStyle/>
          <a:p>
            <a:r>
              <a:rPr lang="bg-BG" dirty="0" smtClean="0"/>
              <a:t>Инициализация на двумерен масив</a:t>
            </a:r>
            <a:endParaRPr lang="en-US" dirty="0"/>
          </a:p>
        </p:txBody>
      </p:sp>
      <p:sp>
        <p:nvSpPr>
          <p:cNvPr id="7" name="Text Placeholder 5"/>
          <p:cNvSpPr txBox="1">
            <a:spLocks/>
          </p:cNvSpPr>
          <p:nvPr/>
        </p:nvSpPr>
        <p:spPr>
          <a:xfrm>
            <a:off x="608012" y="3140167"/>
            <a:ext cx="10515598" cy="280343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smtClean="0">
                <a:solidFill>
                  <a:schemeClr val="tx2">
                    <a:lumMod val="75000"/>
                  </a:schemeClr>
                </a:solidFill>
              </a:rPr>
              <a:t>[</a:t>
            </a:r>
            <a:r>
              <a:rPr lang="bg-BG" sz="2800" dirty="0" smtClean="0">
                <a:solidFill>
                  <a:schemeClr val="tx2">
                    <a:lumMod val="75000"/>
                  </a:schemeClr>
                </a:solidFill>
              </a:rPr>
              <a:t>,</a:t>
            </a:r>
            <a:r>
              <a:rPr lang="en-US" sz="2800" dirty="0" smtClean="0">
                <a:solidFill>
                  <a:schemeClr val="tx2">
                    <a:lumMod val="75000"/>
                  </a:schemeClr>
                </a:solidFill>
              </a:rPr>
              <a:t>] </a:t>
            </a:r>
            <a:r>
              <a:rPr lang="en-US" sz="2800" dirty="0" err="1" smtClean="0"/>
              <a:t>intMatrix</a:t>
            </a:r>
            <a:r>
              <a:rPr lang="en-US" sz="2800" dirty="0" smtClean="0"/>
              <a:t> =</a:t>
            </a:r>
            <a:r>
              <a:rPr lang="bg-BG" sz="2800" dirty="0" smtClean="0"/>
              <a:t> </a:t>
            </a:r>
            <a:endParaRPr lang="en-US" sz="2800" dirty="0" smtClean="0"/>
          </a:p>
          <a:p>
            <a:r>
              <a:rPr lang="en-US" sz="2800" dirty="0" smtClean="0"/>
              <a:t>{</a:t>
            </a:r>
          </a:p>
          <a:p>
            <a:r>
              <a:rPr lang="en-US" sz="2800" dirty="0"/>
              <a:t> </a:t>
            </a:r>
            <a:r>
              <a:rPr lang="en-US" sz="2800" dirty="0" smtClean="0"/>
              <a:t> {2, 8, 3, 5},</a:t>
            </a:r>
          </a:p>
          <a:p>
            <a:r>
              <a:rPr lang="en-US" sz="2800" dirty="0"/>
              <a:t> </a:t>
            </a:r>
            <a:r>
              <a:rPr lang="en-US" sz="2800" dirty="0" smtClean="0"/>
              <a:t> {7, 9, 0, 3},</a:t>
            </a:r>
            <a:endParaRPr lang="en-US" sz="2800" dirty="0"/>
          </a:p>
          <a:p>
            <a:r>
              <a:rPr lang="en-US" sz="2800" dirty="0" smtClean="0"/>
              <a:t>};</a:t>
            </a:r>
            <a:endParaRPr lang="bg-BG" sz="2800" dirty="0" smtClean="0"/>
          </a:p>
          <a:p>
            <a:r>
              <a:rPr lang="en-US" sz="2800" dirty="0" smtClean="0">
                <a:solidFill>
                  <a:schemeClr val="tx2">
                    <a:lumMod val="75000"/>
                  </a:schemeClr>
                </a:solidFill>
              </a:rPr>
              <a:t>//</a:t>
            </a:r>
            <a:r>
              <a:rPr lang="bg-BG" sz="2800" dirty="0" smtClean="0">
                <a:solidFill>
                  <a:schemeClr val="tx2">
                    <a:lumMod val="75000"/>
                  </a:schemeClr>
                </a:solidFill>
              </a:rPr>
              <a:t>двумерен масив 2 х 4 (2 реда, 4 колони)</a:t>
            </a:r>
            <a:endParaRPr lang="en-US" sz="2800" dirty="0">
              <a:solidFill>
                <a:schemeClr val="tx2">
                  <a:lumMod val="75000"/>
                </a:schemeClr>
              </a:solidFill>
            </a:endParaRPr>
          </a:p>
        </p:txBody>
      </p:sp>
    </p:spTree>
    <p:extLst>
      <p:ext uri="{BB962C8B-B14F-4D97-AF65-F5344CB8AC3E}">
        <p14:creationId xmlns:p14="http://schemas.microsoft.com/office/powerpoint/2010/main" val="2810616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8</a:t>
            </a:fld>
            <a:endParaRPr lang="en-US" dirty="0"/>
          </a:p>
        </p:txBody>
      </p:sp>
      <p:sp>
        <p:nvSpPr>
          <p:cNvPr id="3" name="Content Placeholder 2"/>
          <p:cNvSpPr>
            <a:spLocks noGrp="1"/>
          </p:cNvSpPr>
          <p:nvPr>
            <p:ph idx="1"/>
          </p:nvPr>
        </p:nvSpPr>
        <p:spPr/>
        <p:txBody>
          <a:bodyPr>
            <a:normAutofit/>
          </a:bodyPr>
          <a:lstStyle/>
          <a:p>
            <a:r>
              <a:rPr lang="bg-BG" dirty="0" smtClean="0"/>
              <a:t>Както при едномерните масиви, така и при многомерните всички индекси започват от 0. Разликата е, че тук индексите са повече от 1. Ето как да достъпим елементите на примера от предния слайд</a:t>
            </a:r>
            <a:r>
              <a:rPr lang="en-US" dirty="0" smtClean="0"/>
              <a:t>:</a:t>
            </a:r>
            <a:endParaRPr lang="bg-BG" dirty="0"/>
          </a:p>
          <a:p>
            <a:endParaRPr lang="bg-BG" dirty="0" smtClean="0"/>
          </a:p>
          <a:p>
            <a:endParaRPr lang="en-US" dirty="0" smtClean="0"/>
          </a:p>
          <a:p>
            <a:endParaRPr lang="bg-BG" dirty="0" smtClean="0"/>
          </a:p>
          <a:p>
            <a:r>
              <a:rPr lang="bg-BG" dirty="0" smtClean="0"/>
              <a:t>Индексите се отделят със запетаи!</a:t>
            </a:r>
            <a:endParaRPr lang="en-US" dirty="0"/>
          </a:p>
        </p:txBody>
      </p:sp>
      <p:sp>
        <p:nvSpPr>
          <p:cNvPr id="4" name="Title 3"/>
          <p:cNvSpPr>
            <a:spLocks noGrp="1"/>
          </p:cNvSpPr>
          <p:nvPr>
            <p:ph type="title"/>
          </p:nvPr>
        </p:nvSpPr>
        <p:spPr/>
        <p:txBody>
          <a:bodyPr>
            <a:normAutofit fontScale="90000"/>
          </a:bodyPr>
          <a:lstStyle/>
          <a:p>
            <a:r>
              <a:rPr lang="bg-BG" dirty="0" smtClean="0"/>
              <a:t>Достъп до елементите на многомерен масив</a:t>
            </a:r>
            <a:endParaRPr lang="en-US" dirty="0"/>
          </a:p>
        </p:txBody>
      </p:sp>
      <p:sp>
        <p:nvSpPr>
          <p:cNvPr id="7" name="Text Placeholder 5"/>
          <p:cNvSpPr txBox="1">
            <a:spLocks/>
          </p:cNvSpPr>
          <p:nvPr/>
        </p:nvSpPr>
        <p:spPr>
          <a:xfrm>
            <a:off x="663768" y="3634336"/>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2">
                    <a:lumMod val="75000"/>
                  </a:schemeClr>
                </a:solidFill>
              </a:rPr>
              <a:t>intMatrix</a:t>
            </a:r>
            <a:r>
              <a:rPr lang="en-US" sz="2200" dirty="0" smtClean="0">
                <a:solidFill>
                  <a:schemeClr val="tx2">
                    <a:lumMod val="75000"/>
                  </a:schemeClr>
                </a:solidFill>
              </a:rPr>
              <a:t>[</a:t>
            </a:r>
            <a:r>
              <a:rPr lang="en-US" sz="2200" dirty="0" smtClean="0"/>
              <a:t>0, 0</a:t>
            </a:r>
            <a:r>
              <a:rPr lang="en-US" sz="2200" dirty="0" smtClean="0">
                <a:solidFill>
                  <a:schemeClr val="tx2">
                    <a:lumMod val="75000"/>
                  </a:schemeClr>
                </a:solidFill>
              </a:rPr>
              <a:t>]</a:t>
            </a:r>
            <a:endParaRPr lang="en-US" sz="2200" dirty="0">
              <a:solidFill>
                <a:schemeClr val="tx2">
                  <a:lumMod val="75000"/>
                </a:schemeClr>
              </a:solidFill>
            </a:endParaRPr>
          </a:p>
        </p:txBody>
      </p:sp>
      <p:sp>
        <p:nvSpPr>
          <p:cNvPr id="6" name="Text Placeholder 5"/>
          <p:cNvSpPr txBox="1">
            <a:spLocks/>
          </p:cNvSpPr>
          <p:nvPr/>
        </p:nvSpPr>
        <p:spPr>
          <a:xfrm>
            <a:off x="3519767" y="3632840"/>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2">
                    <a:lumMod val="75000"/>
                  </a:schemeClr>
                </a:solidFill>
              </a:rPr>
              <a:t>intMatrix</a:t>
            </a:r>
            <a:r>
              <a:rPr lang="en-US" sz="2200" dirty="0" smtClean="0">
                <a:solidFill>
                  <a:schemeClr val="tx2">
                    <a:lumMod val="75000"/>
                  </a:schemeClr>
                </a:solidFill>
              </a:rPr>
              <a:t>[</a:t>
            </a:r>
            <a:r>
              <a:rPr lang="en-US" sz="2200" dirty="0" smtClean="0"/>
              <a:t>0, 1</a:t>
            </a:r>
            <a:r>
              <a:rPr lang="en-US" sz="2200" dirty="0" smtClean="0">
                <a:solidFill>
                  <a:schemeClr val="tx2">
                    <a:lumMod val="75000"/>
                  </a:schemeClr>
                </a:solidFill>
              </a:rPr>
              <a:t>]</a:t>
            </a:r>
            <a:endParaRPr lang="en-US" sz="2200" dirty="0">
              <a:solidFill>
                <a:schemeClr val="tx2">
                  <a:lumMod val="75000"/>
                </a:schemeClr>
              </a:solidFill>
            </a:endParaRPr>
          </a:p>
        </p:txBody>
      </p:sp>
      <p:sp>
        <p:nvSpPr>
          <p:cNvPr id="8" name="Text Placeholder 5"/>
          <p:cNvSpPr txBox="1">
            <a:spLocks/>
          </p:cNvSpPr>
          <p:nvPr/>
        </p:nvSpPr>
        <p:spPr>
          <a:xfrm>
            <a:off x="6375766" y="3632840"/>
            <a:ext cx="26423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2">
                    <a:lumMod val="75000"/>
                  </a:schemeClr>
                </a:solidFill>
              </a:rPr>
              <a:t>intMatrix</a:t>
            </a:r>
            <a:r>
              <a:rPr lang="en-US" sz="2200" dirty="0" smtClean="0">
                <a:solidFill>
                  <a:schemeClr val="tx2">
                    <a:lumMod val="75000"/>
                  </a:schemeClr>
                </a:solidFill>
              </a:rPr>
              <a:t>[</a:t>
            </a:r>
            <a:r>
              <a:rPr lang="en-US" sz="2200" dirty="0" smtClean="0"/>
              <a:t>0, 2</a:t>
            </a:r>
            <a:r>
              <a:rPr lang="en-US" sz="2200" dirty="0" smtClean="0">
                <a:solidFill>
                  <a:schemeClr val="tx2">
                    <a:lumMod val="75000"/>
                  </a:schemeClr>
                </a:solidFill>
              </a:rPr>
              <a:t>]</a:t>
            </a:r>
            <a:endParaRPr lang="en-US" sz="2200" dirty="0">
              <a:solidFill>
                <a:schemeClr val="tx2">
                  <a:lumMod val="75000"/>
                </a:schemeClr>
              </a:solidFill>
            </a:endParaRPr>
          </a:p>
        </p:txBody>
      </p:sp>
      <p:sp>
        <p:nvSpPr>
          <p:cNvPr id="10" name="Text Placeholder 5"/>
          <p:cNvSpPr txBox="1">
            <a:spLocks/>
          </p:cNvSpPr>
          <p:nvPr/>
        </p:nvSpPr>
        <p:spPr>
          <a:xfrm>
            <a:off x="9207065" y="3632840"/>
            <a:ext cx="2602347"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2">
                    <a:lumMod val="75000"/>
                  </a:schemeClr>
                </a:solidFill>
              </a:rPr>
              <a:t>intMatrix</a:t>
            </a:r>
            <a:r>
              <a:rPr lang="en-US" sz="2200" dirty="0" smtClean="0">
                <a:solidFill>
                  <a:schemeClr val="tx2">
                    <a:lumMod val="75000"/>
                  </a:schemeClr>
                </a:solidFill>
              </a:rPr>
              <a:t>[</a:t>
            </a:r>
            <a:r>
              <a:rPr lang="en-US" sz="2200" dirty="0" smtClean="0"/>
              <a:t>0, 3</a:t>
            </a:r>
            <a:r>
              <a:rPr lang="en-US" sz="2200" dirty="0" smtClean="0">
                <a:solidFill>
                  <a:schemeClr val="tx2">
                    <a:lumMod val="75000"/>
                  </a:schemeClr>
                </a:solidFill>
              </a:rPr>
              <a:t>]</a:t>
            </a:r>
            <a:endParaRPr lang="en-US" sz="2200" dirty="0">
              <a:solidFill>
                <a:schemeClr val="tx2">
                  <a:lumMod val="75000"/>
                </a:schemeClr>
              </a:solidFill>
            </a:endParaRPr>
          </a:p>
        </p:txBody>
      </p:sp>
      <p:sp>
        <p:nvSpPr>
          <p:cNvPr id="11" name="Text Placeholder 5"/>
          <p:cNvSpPr txBox="1">
            <a:spLocks/>
          </p:cNvSpPr>
          <p:nvPr/>
        </p:nvSpPr>
        <p:spPr>
          <a:xfrm>
            <a:off x="663768" y="4548736"/>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2">
                    <a:lumMod val="75000"/>
                  </a:schemeClr>
                </a:solidFill>
              </a:rPr>
              <a:t>intMatrix</a:t>
            </a:r>
            <a:r>
              <a:rPr lang="en-US" sz="2200" dirty="0" smtClean="0">
                <a:solidFill>
                  <a:schemeClr val="tx2">
                    <a:lumMod val="75000"/>
                  </a:schemeClr>
                </a:solidFill>
              </a:rPr>
              <a:t>[</a:t>
            </a:r>
            <a:r>
              <a:rPr lang="en-US" sz="2200" dirty="0"/>
              <a:t>1</a:t>
            </a:r>
            <a:r>
              <a:rPr lang="en-US" sz="2200" dirty="0" smtClean="0"/>
              <a:t>, 0</a:t>
            </a:r>
            <a:r>
              <a:rPr lang="en-US" sz="2200" dirty="0" smtClean="0">
                <a:solidFill>
                  <a:schemeClr val="tx2">
                    <a:lumMod val="75000"/>
                  </a:schemeClr>
                </a:solidFill>
              </a:rPr>
              <a:t>]</a:t>
            </a:r>
            <a:endParaRPr lang="en-US" sz="2200" dirty="0">
              <a:solidFill>
                <a:schemeClr val="tx2">
                  <a:lumMod val="75000"/>
                </a:schemeClr>
              </a:solidFill>
            </a:endParaRPr>
          </a:p>
        </p:txBody>
      </p:sp>
      <p:sp>
        <p:nvSpPr>
          <p:cNvPr id="12" name="Text Placeholder 5"/>
          <p:cNvSpPr txBox="1">
            <a:spLocks/>
          </p:cNvSpPr>
          <p:nvPr/>
        </p:nvSpPr>
        <p:spPr>
          <a:xfrm>
            <a:off x="3519767" y="4547240"/>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2">
                    <a:lumMod val="75000"/>
                  </a:schemeClr>
                </a:solidFill>
              </a:rPr>
              <a:t>intMatrix</a:t>
            </a:r>
            <a:r>
              <a:rPr lang="en-US" sz="2200" dirty="0" smtClean="0">
                <a:solidFill>
                  <a:schemeClr val="tx2">
                    <a:lumMod val="75000"/>
                  </a:schemeClr>
                </a:solidFill>
              </a:rPr>
              <a:t>[</a:t>
            </a:r>
            <a:r>
              <a:rPr lang="en-US" sz="2200" dirty="0"/>
              <a:t>1</a:t>
            </a:r>
            <a:r>
              <a:rPr lang="en-US" sz="2200" dirty="0" smtClean="0"/>
              <a:t>, 1</a:t>
            </a:r>
            <a:r>
              <a:rPr lang="en-US" sz="2200" dirty="0" smtClean="0">
                <a:solidFill>
                  <a:schemeClr val="tx2">
                    <a:lumMod val="75000"/>
                  </a:schemeClr>
                </a:solidFill>
              </a:rPr>
              <a:t>]</a:t>
            </a:r>
            <a:endParaRPr lang="en-US" sz="2200" dirty="0">
              <a:solidFill>
                <a:schemeClr val="tx2">
                  <a:lumMod val="75000"/>
                </a:schemeClr>
              </a:solidFill>
            </a:endParaRPr>
          </a:p>
        </p:txBody>
      </p:sp>
      <p:sp>
        <p:nvSpPr>
          <p:cNvPr id="13" name="Text Placeholder 5"/>
          <p:cNvSpPr txBox="1">
            <a:spLocks/>
          </p:cNvSpPr>
          <p:nvPr/>
        </p:nvSpPr>
        <p:spPr>
          <a:xfrm>
            <a:off x="6375766" y="4547240"/>
            <a:ext cx="26423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2">
                    <a:lumMod val="75000"/>
                  </a:schemeClr>
                </a:solidFill>
              </a:rPr>
              <a:t>intMatrix</a:t>
            </a:r>
            <a:r>
              <a:rPr lang="en-US" sz="2200" dirty="0" smtClean="0">
                <a:solidFill>
                  <a:schemeClr val="tx2">
                    <a:lumMod val="75000"/>
                  </a:schemeClr>
                </a:solidFill>
              </a:rPr>
              <a:t>[</a:t>
            </a:r>
            <a:r>
              <a:rPr lang="en-US" sz="2200" dirty="0"/>
              <a:t>1</a:t>
            </a:r>
            <a:r>
              <a:rPr lang="en-US" sz="2200" dirty="0" smtClean="0"/>
              <a:t>, 2</a:t>
            </a:r>
            <a:r>
              <a:rPr lang="en-US" sz="2200" dirty="0" smtClean="0">
                <a:solidFill>
                  <a:schemeClr val="tx2">
                    <a:lumMod val="75000"/>
                  </a:schemeClr>
                </a:solidFill>
              </a:rPr>
              <a:t>]</a:t>
            </a:r>
            <a:endParaRPr lang="en-US" sz="2200" dirty="0">
              <a:solidFill>
                <a:schemeClr val="tx2">
                  <a:lumMod val="75000"/>
                </a:schemeClr>
              </a:solidFill>
            </a:endParaRPr>
          </a:p>
        </p:txBody>
      </p:sp>
      <p:sp>
        <p:nvSpPr>
          <p:cNvPr id="14" name="Text Placeholder 5"/>
          <p:cNvSpPr txBox="1">
            <a:spLocks/>
          </p:cNvSpPr>
          <p:nvPr/>
        </p:nvSpPr>
        <p:spPr>
          <a:xfrm>
            <a:off x="9207065" y="4548736"/>
            <a:ext cx="2602347"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2">
                    <a:lumMod val="75000"/>
                  </a:schemeClr>
                </a:solidFill>
              </a:rPr>
              <a:t>intMatrix</a:t>
            </a:r>
            <a:r>
              <a:rPr lang="en-US" sz="2200" dirty="0" smtClean="0">
                <a:solidFill>
                  <a:schemeClr val="tx2">
                    <a:lumMod val="75000"/>
                  </a:schemeClr>
                </a:solidFill>
              </a:rPr>
              <a:t>[</a:t>
            </a:r>
            <a:r>
              <a:rPr lang="en-US" sz="2200" dirty="0"/>
              <a:t>1</a:t>
            </a:r>
            <a:r>
              <a:rPr lang="en-US" sz="2200" dirty="0" smtClean="0"/>
              <a:t>, 3</a:t>
            </a:r>
            <a:r>
              <a:rPr lang="en-US" sz="2200" dirty="0" smtClean="0">
                <a:solidFill>
                  <a:schemeClr val="tx2">
                    <a:lumMod val="75000"/>
                  </a:schemeClr>
                </a:solidFill>
              </a:rPr>
              <a:t>]</a:t>
            </a:r>
            <a:endParaRPr lang="en-US" sz="2200" dirty="0">
              <a:solidFill>
                <a:schemeClr val="tx2">
                  <a:lumMod val="75000"/>
                </a:schemeClr>
              </a:solidFill>
            </a:endParaRPr>
          </a:p>
        </p:txBody>
      </p:sp>
    </p:spTree>
    <p:extLst>
      <p:ext uri="{BB962C8B-B14F-4D97-AF65-F5344CB8AC3E}">
        <p14:creationId xmlns:p14="http://schemas.microsoft.com/office/powerpoint/2010/main" val="2697810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9</a:t>
            </a:fld>
            <a:endParaRPr lang="en-US" dirty="0"/>
          </a:p>
        </p:txBody>
      </p:sp>
      <p:sp>
        <p:nvSpPr>
          <p:cNvPr id="3" name="Content Placeholder 2"/>
          <p:cNvSpPr>
            <a:spLocks noGrp="1"/>
          </p:cNvSpPr>
          <p:nvPr>
            <p:ph idx="1"/>
          </p:nvPr>
        </p:nvSpPr>
        <p:spPr/>
        <p:txBody>
          <a:bodyPr>
            <a:normAutofit/>
          </a:bodyPr>
          <a:lstStyle/>
          <a:p>
            <a:r>
              <a:rPr lang="bg-BG" dirty="0" smtClean="0"/>
              <a:t>Всяка размерност на многомерен масив може да има различна дължина спрямо останалите. Поради тази причина всяка размерност се номерира по сходен начин на индексите. За да разберем колко реда има двумерния масив от примера</a:t>
            </a:r>
            <a:r>
              <a:rPr lang="en-US" dirty="0" smtClean="0"/>
              <a:t>:</a:t>
            </a:r>
            <a:endParaRPr lang="bg-BG" dirty="0" smtClean="0"/>
          </a:p>
          <a:p>
            <a:endParaRPr lang="bg-BG" dirty="0"/>
          </a:p>
          <a:p>
            <a:r>
              <a:rPr lang="bg-BG" dirty="0" smtClean="0"/>
              <a:t>А за да разберем колко колони има:</a:t>
            </a:r>
          </a:p>
          <a:p>
            <a:endParaRPr lang="bg-BG" dirty="0"/>
          </a:p>
          <a:p>
            <a:endParaRPr lang="bg-BG" dirty="0" smtClean="0"/>
          </a:p>
          <a:p>
            <a:endParaRPr lang="en-US" dirty="0" smtClean="0"/>
          </a:p>
          <a:p>
            <a:endParaRPr lang="bg-BG" dirty="0" smtClean="0"/>
          </a:p>
        </p:txBody>
      </p:sp>
      <p:sp>
        <p:nvSpPr>
          <p:cNvPr id="4" name="Title 3"/>
          <p:cNvSpPr>
            <a:spLocks noGrp="1"/>
          </p:cNvSpPr>
          <p:nvPr>
            <p:ph type="title"/>
          </p:nvPr>
        </p:nvSpPr>
        <p:spPr/>
        <p:txBody>
          <a:bodyPr>
            <a:normAutofit/>
          </a:bodyPr>
          <a:lstStyle/>
          <a:p>
            <a:r>
              <a:rPr lang="bg-BG" dirty="0" smtClean="0"/>
              <a:t>Дължина на многомерен масив</a:t>
            </a:r>
            <a:endParaRPr lang="en-US" dirty="0"/>
          </a:p>
        </p:txBody>
      </p:sp>
      <p:sp>
        <p:nvSpPr>
          <p:cNvPr id="7" name="Text Placeholder 5"/>
          <p:cNvSpPr txBox="1">
            <a:spLocks/>
          </p:cNvSpPr>
          <p:nvPr/>
        </p:nvSpPr>
        <p:spPr>
          <a:xfrm>
            <a:off x="663768" y="4015336"/>
            <a:ext cx="11069444"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1"/>
                </a:solidFill>
              </a:rPr>
              <a:t>intMatrix.GetLength</a:t>
            </a:r>
            <a:r>
              <a:rPr lang="en-US" sz="2200" dirty="0" smtClean="0">
                <a:solidFill>
                  <a:schemeClr val="tx1"/>
                </a:solidFill>
              </a:rPr>
              <a:t>(</a:t>
            </a:r>
            <a:r>
              <a:rPr lang="en-US" sz="2200" dirty="0" smtClean="0">
                <a:solidFill>
                  <a:schemeClr val="tx2">
                    <a:lumMod val="75000"/>
                  </a:schemeClr>
                </a:solidFill>
              </a:rPr>
              <a:t>0</a:t>
            </a:r>
            <a:r>
              <a:rPr lang="en-US" sz="2200" dirty="0" smtClean="0">
                <a:solidFill>
                  <a:schemeClr val="tx1"/>
                </a:solidFill>
              </a:rPr>
              <a:t>);</a:t>
            </a:r>
            <a:endParaRPr lang="en-US" sz="2200" dirty="0">
              <a:solidFill>
                <a:schemeClr val="tx1"/>
              </a:solidFill>
            </a:endParaRPr>
          </a:p>
        </p:txBody>
      </p:sp>
      <p:sp>
        <p:nvSpPr>
          <p:cNvPr id="15" name="Text Placeholder 5"/>
          <p:cNvSpPr txBox="1">
            <a:spLocks/>
          </p:cNvSpPr>
          <p:nvPr/>
        </p:nvSpPr>
        <p:spPr>
          <a:xfrm>
            <a:off x="663768" y="5454180"/>
            <a:ext cx="11069444"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1"/>
                </a:solidFill>
              </a:rPr>
              <a:t>intMatrix.GetLength</a:t>
            </a:r>
            <a:r>
              <a:rPr lang="en-US" sz="2200" dirty="0" smtClean="0">
                <a:solidFill>
                  <a:schemeClr val="tx1"/>
                </a:solidFill>
              </a:rPr>
              <a:t>(</a:t>
            </a:r>
            <a:r>
              <a:rPr lang="bg-BG" sz="2200" dirty="0" smtClean="0">
                <a:solidFill>
                  <a:schemeClr val="tx2">
                    <a:lumMod val="75000"/>
                  </a:schemeClr>
                </a:solidFill>
              </a:rPr>
              <a:t>1</a:t>
            </a:r>
            <a:r>
              <a:rPr lang="en-US" sz="2200" dirty="0" smtClean="0">
                <a:solidFill>
                  <a:schemeClr val="tx1"/>
                </a:solidFill>
              </a:rPr>
              <a:t>);</a:t>
            </a:r>
            <a:endParaRPr lang="en-US" sz="2200" dirty="0">
              <a:solidFill>
                <a:schemeClr val="tx1"/>
              </a:solidFill>
            </a:endParaRPr>
          </a:p>
        </p:txBody>
      </p:sp>
    </p:spTree>
    <p:extLst>
      <p:ext uri="{BB962C8B-B14F-4D97-AF65-F5344CB8AC3E}">
        <p14:creationId xmlns:p14="http://schemas.microsoft.com/office/powerpoint/2010/main" val="1543829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Software-University-Foundation</Template>
  <TotalTime>1931</TotalTime>
  <Words>1086</Words>
  <Application>Microsoft Office PowerPoint</Application>
  <PresentationFormat>Custom</PresentationFormat>
  <Paragraphs>177</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Wingdings</vt:lpstr>
      <vt:lpstr>Wingdings 2</vt:lpstr>
      <vt:lpstr>SoftUni 16x9</vt:lpstr>
      <vt:lpstr>Многомерни масиви</vt:lpstr>
      <vt:lpstr>Съдържание</vt:lpstr>
      <vt:lpstr>Какво е многомерен масив?</vt:lpstr>
      <vt:lpstr>Двумерен масив - матрица</vt:lpstr>
      <vt:lpstr>Деклариране на многомерен масив</vt:lpstr>
      <vt:lpstr>Деклариране и заделяне</vt:lpstr>
      <vt:lpstr>Инициализация на двумерен масив</vt:lpstr>
      <vt:lpstr>Достъп до елементите на многомерен масив</vt:lpstr>
      <vt:lpstr>Дължина на многомерен масив</vt:lpstr>
      <vt:lpstr>Пример: Отпечатване на матрица</vt:lpstr>
      <vt:lpstr>Пример: Вход/Изход на матрица</vt:lpstr>
      <vt:lpstr>Задача: Средноаритметично по редове</vt:lpstr>
      <vt:lpstr>Пример: Средноаритметично по редове</vt:lpstr>
      <vt:lpstr>Решение: Средноаритметично по редове</vt:lpstr>
      <vt:lpstr>Какво научихме този час?</vt:lpstr>
      <vt:lpstr>Многомерни масиви</vt:lpstr>
      <vt:lpstr>Лиценз</vt:lpstr>
    </vt:vector>
  </TitlesOfParts>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Basics – Course Overview</dc:title>
  <dc:subject>Software Development Course</dc:subject>
  <dc:creator>Software University Foundation</dc:creator>
  <cp:keywords>session, cache, pipeline, CSRF, sockets, rest, signalR, roles, authentication, authorization, web, net, core, entity, framework, csharp, server, http, protocol, html, css, cookies, asp, mvc, identity, razor, filters, SoftUni, Software University, programming, software development, software engineering, course</cp:keywords>
  <dc:description>Software University Foundation - http://softuni.foundation/</dc:description>
  <cp:lastModifiedBy>Ivakis</cp:lastModifiedBy>
  <cp:revision>174</cp:revision>
  <dcterms:created xsi:type="dcterms:W3CDTF">2018-01-05T09:50:34Z</dcterms:created>
  <dcterms:modified xsi:type="dcterms:W3CDTF">2018-03-28T14:55:21Z</dcterms:modified>
  <cp:category>programming;computer programming;software development;web development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y fmtid="{D5CDD505-2E9C-101B-9397-08002B2CF9AE}" pid="3" name="KSOProductBuildVer">
    <vt:lpwstr>1026-10.1.0.5707</vt:lpwstr>
  </property>
</Properties>
</file>