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58" r:id="rId5"/>
    <p:sldId id="259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A38A"/>
    <a:srgbClr val="6AA343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809B-7389-407C-8994-F31FC60AF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7B6DA-5ABF-47A2-A029-94F58A01B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26A5-78AF-4F18-8B46-70C9FBAC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02-Mar-20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0F616-510C-44EF-85FE-B32F2CE8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BDEA1-341E-4799-B7A2-9540D79A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9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FDE4-EB11-4DE2-92AF-643D44C9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6AF2C-E49E-41E5-9D54-0798C763E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820DC-1C97-4851-B7D5-8C14D099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02-Mar-20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9C8C3-4376-4F09-947C-1D709EAB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91B56-A629-4EA9-BC89-E9875B5E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4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02291-9797-4F17-B216-118D7941E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EB553-28F6-4B1B-BD82-EDA2B8F14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7E5B-C3B7-43ED-BED9-CFD088AC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02-Mar-20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E8B5A-8E07-4B51-8E8B-7F3838E9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34DCF-30FC-4AB1-B279-3784BEAE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1F5B-38B7-4B21-ADFF-D51B6534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D6D3-E615-4570-B996-CFD157F81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8D38C-F145-4A6B-BDD3-089AFD73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02-Mar-20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3A7E9-8672-46FE-A650-ADFB24EB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853AF-B82A-4E4F-A4AB-501821BA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5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350F-C3D0-4A57-9EFC-BCD0CA91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1F02D-9C1A-4498-B8AC-A55AE09DD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143D-C4A5-485D-B835-B1307B51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02-Mar-20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4EA00-D4FF-47CC-B7AA-7F460392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74202-A069-467B-8575-E790FAEA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BE27-90C3-438D-BCC1-69E18821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474A-634A-4602-9639-447474FF3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80478-C73A-4C1F-A52B-0F1D4EEBC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D2F78-ED08-4800-87D1-51B162AE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02-Mar-20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C731C-FB3A-40BF-88C7-94E63BEA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C535D-BD3B-4A41-8AE8-D67A37D7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1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E762-953D-4D37-8382-4155F76B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EACDF-FCD7-4BEB-BA2A-088C93193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BD366-68EB-463D-8D3F-0ED6F121D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FF499-DC20-4FB8-98DD-744078515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39B08-5378-45DB-AF84-F9D083715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6AF47-9289-4220-9297-F9C1AA96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02-Mar-20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128DE-A6F5-4770-8CAA-543A5575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7D7F0-E3A1-496B-9B63-7ED59175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6152-630B-405B-A1E5-CFC5A9FE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3007C-6C9D-4C9E-8BCA-76C4C361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02-Mar-20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F4492-5446-481A-8183-F72D7622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5B742-2543-43B8-A586-09D40ABE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5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937C0-BD73-4FDF-B89D-3A726CD0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02-Mar-20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0554F-3F68-4711-95CB-4FA7FDE1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F0F47-FE74-43AD-8407-F808A5CE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7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C091-2BD8-4DD1-B2DD-BB5CF4EB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6343-3465-472D-B6AC-1A891DB82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0B0A9-884C-4D98-B376-ABC207803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A8B48-57C4-4D3F-860A-FC142382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02-Mar-20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B881E-C28B-4399-B909-15E7A596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50C-92E5-487F-9C96-BE68CA6F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1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B539-7815-48A8-8AF5-7B12FB00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729247-675A-4F04-97CB-E36ACDAB3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D652C-F60C-450E-A3DC-A68418851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21199-BD4F-4CCC-8857-3E1C7DB3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02-Mar-20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96A06-44BC-4EB9-8F71-B9107A9C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10578-86BE-46AE-B918-080558A7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0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CBEB9-750A-490C-8B1F-8F2EB0F6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FFC5-345C-4B89-B37E-15FA34D22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C8388-1948-46EB-A2CF-E4BAC2767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EECE-02A9-46E0-9D62-4DB49E85EE29}" type="datetimeFigureOut">
              <a:rPr lang="en-US" smtClean="0"/>
              <a:t>02-Mar-20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A5D9-9173-4A0D-9370-119D7B842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97977-6B40-4AD2-8BF7-BD58D44A5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3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microsoft.com/office/2007/relationships/hdphoto" Target="../media/hdphoto1.wdp"/><Relationship Id="rId2" Type="http://schemas.openxmlformats.org/officeDocument/2006/relationships/image" Target="../media/image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4.wdp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hyperlink" Target="https://ro.softuni.org/engine/23/11#469576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microsoft.com/office/2007/relationships/hdphoto" Target="../media/hdphoto3.wdp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12" Type="http://schemas.microsoft.com/office/2007/relationships/hdphoto" Target="../media/hdphoto4.wdp"/><Relationship Id="rId2" Type="http://schemas.openxmlformats.org/officeDocument/2006/relationships/hyperlink" Target="https://github.com/nakov/Unified-Support-System/issues/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microsoft.com/office/2007/relationships/hdphoto" Target="../media/hdphoto3.wdp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hdphoto" Target="../media/hdphoto6.wdp"/><Relationship Id="rId3" Type="http://schemas.openxmlformats.org/officeDocument/2006/relationships/image" Target="../media/image15.jpeg"/><Relationship Id="rId7" Type="http://schemas.openxmlformats.org/officeDocument/2006/relationships/image" Target="../media/image17.jpeg"/><Relationship Id="rId12" Type="http://schemas.openxmlformats.org/officeDocument/2006/relationships/image" Target="../media/image21.png"/><Relationship Id="rId17" Type="http://schemas.openxmlformats.org/officeDocument/2006/relationships/hyperlink" Target="https://gitter.im/NakovTest/intro-java-romania-jan-2020-while-loops-exercises-problem-old-books-q1" TargetMode="External"/><Relationship Id="rId2" Type="http://schemas.openxmlformats.org/officeDocument/2006/relationships/hyperlink" Target="https://ro.softuni.org/engine/23/11#469576" TargetMode="Externa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5.wdp"/><Relationship Id="rId5" Type="http://schemas.openxmlformats.org/officeDocument/2006/relationships/image" Target="../media/image16.jpeg"/><Relationship Id="rId15" Type="http://schemas.microsoft.com/office/2007/relationships/hdphoto" Target="../media/hdphoto7.wdp"/><Relationship Id="rId10" Type="http://schemas.openxmlformats.org/officeDocument/2006/relationships/image" Target="../media/image20.png"/><Relationship Id="rId4" Type="http://schemas.openxmlformats.org/officeDocument/2006/relationships/image" Target="../media/image7.jpeg"/><Relationship Id="rId9" Type="http://schemas.openxmlformats.org/officeDocument/2006/relationships/image" Target="../media/image19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axe.org/manual/introduction-hello-world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akov/Unified-Support-System/issues/2" TargetMode="External"/><Relationship Id="rId5" Type="http://schemas.openxmlformats.org/officeDocument/2006/relationships/hyperlink" Target="https://api.github.com/repos/nakov/Unified-Support-System/issues/2" TargetMode="External"/><Relationship Id="rId4" Type="http://schemas.openxmlformats.org/officeDocument/2006/relationships/hyperlink" Target="https://github.com/HaxeFoundation/haxe.org-comments/issues/4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idecar.gitter.im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Martin/anonymous-gitter-ch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BC05E5A-9EFA-4255-B591-ABF9826B9152}"/>
              </a:ext>
            </a:extLst>
          </p:cNvPr>
          <p:cNvSpPr txBox="1"/>
          <p:nvPr/>
        </p:nvSpPr>
        <p:spPr>
          <a:xfrm>
            <a:off x="7436495" y="496845"/>
            <a:ext cx="4318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Course: </a:t>
            </a:r>
            <a:r>
              <a:rPr lang="en-US" sz="1400" b="1" dirty="0"/>
              <a:t>Intro Java – Romania – Jan 2020</a:t>
            </a:r>
          </a:p>
          <a:p>
            <a:r>
              <a:rPr lang="en-US" sz="1400" dirty="0"/>
              <a:t>Lesson: </a:t>
            </a:r>
            <a:r>
              <a:rPr lang="en-US" sz="1400" b="1" dirty="0"/>
              <a:t>While Loops – Exercises</a:t>
            </a:r>
          </a:p>
          <a:p>
            <a:r>
              <a:rPr lang="en-US" sz="1400" dirty="0"/>
              <a:t>Section: </a:t>
            </a:r>
            <a:r>
              <a:rPr lang="en-US" sz="1400" b="1" dirty="0"/>
              <a:t>Problem "Old Books"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76D3C-23FC-4ED1-A293-DA6A2DC2AA41}"/>
              </a:ext>
            </a:extLst>
          </p:cNvPr>
          <p:cNvSpPr txBox="1"/>
          <p:nvPr/>
        </p:nvSpPr>
        <p:spPr>
          <a:xfrm>
            <a:off x="7413597" y="82405"/>
            <a:ext cx="431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Questions</a:t>
            </a:r>
            <a:r>
              <a:rPr lang="en-US" dirty="0"/>
              <a:t> plugin attributes: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D75617-B00B-4847-BF48-F6565A5A4EE7}"/>
              </a:ext>
            </a:extLst>
          </p:cNvPr>
          <p:cNvSpPr/>
          <p:nvPr/>
        </p:nvSpPr>
        <p:spPr>
          <a:xfrm>
            <a:off x="7529801" y="1394517"/>
            <a:ext cx="4404051" cy="4232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&lt;script&gt;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window.uss =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course: "Intro Java Romania – Jan 2020",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lesson: "While Loops",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section: "Problem: Old Books",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author: {</a:t>
            </a:r>
            <a:b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id: "01949fd9-cdde-422f-884b-da3028fe0597",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name: "Simina Tabac"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url: document.location,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createQuestionsButton: {</a:t>
            </a:r>
            <a:b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title: "Questions",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class: "…",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style: "…",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locationAfter: "#title"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&lt;/script&gt;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&lt;script src="https://localhost/unified-support-system/embed.js"&gt;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&lt;/script&gt;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0F4850-F0B1-426B-A64C-FA4BADB8D2E2}"/>
              </a:ext>
            </a:extLst>
          </p:cNvPr>
          <p:cNvGrpSpPr/>
          <p:nvPr/>
        </p:nvGrpSpPr>
        <p:grpSpPr>
          <a:xfrm>
            <a:off x="196662" y="707687"/>
            <a:ext cx="7099876" cy="4125569"/>
            <a:chOff x="233985" y="726349"/>
            <a:chExt cx="8510131" cy="486212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2D1D7D2-78D2-4A0D-A47F-4EDE90905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985" y="726349"/>
              <a:ext cx="8510131" cy="486212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55CB4B9-9FED-4F6F-A772-0993BA454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22780" y="5136294"/>
              <a:ext cx="1100982" cy="361675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lumMod val="65000"/>
                  <a:alpha val="40000"/>
                </a:schemeClr>
              </a:outerShdw>
            </a:effectLst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1A981A74-9984-4923-B946-4B44F8938479}"/>
                </a:ext>
              </a:extLst>
            </p:cNvPr>
            <p:cNvSpPr/>
            <p:nvPr/>
          </p:nvSpPr>
          <p:spPr>
            <a:xfrm rot="19236982">
              <a:off x="6553204" y="4391782"/>
              <a:ext cx="191068" cy="805497"/>
            </a:xfrm>
            <a:prstGeom prst="downArrow">
              <a:avLst>
                <a:gd name="adj1" fmla="val 31005"/>
                <a:gd name="adj2" fmla="val 123889"/>
              </a:avLst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4A24989-D6C9-455E-BC40-9102E09BFFA4}"/>
              </a:ext>
            </a:extLst>
          </p:cNvPr>
          <p:cNvSpPr txBox="1"/>
          <p:nvPr/>
        </p:nvSpPr>
        <p:spPr>
          <a:xfrm>
            <a:off x="0" y="0"/>
            <a:ext cx="730586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SoftUni Unified Support System</a:t>
            </a:r>
          </a:p>
        </p:txBody>
      </p:sp>
    </p:spTree>
    <p:extLst>
      <p:ext uri="{BB962C8B-B14F-4D97-AF65-F5344CB8AC3E}">
        <p14:creationId xmlns:p14="http://schemas.microsoft.com/office/powerpoint/2010/main" val="406536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205">
            <a:extLst>
              <a:ext uri="{FF2B5EF4-FFF2-40B4-BE49-F238E27FC236}">
                <a16:creationId xmlns:a16="http://schemas.microsoft.com/office/drawing/2014/main" id="{2A70C411-7FBE-4436-AF21-3ECD875A6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030" y="0"/>
            <a:ext cx="12010076" cy="6858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DA89F87-02C3-4788-9F41-4EB98A7E8C82}"/>
              </a:ext>
            </a:extLst>
          </p:cNvPr>
          <p:cNvGrpSpPr/>
          <p:nvPr/>
        </p:nvGrpSpPr>
        <p:grpSpPr>
          <a:xfrm>
            <a:off x="2043404" y="470131"/>
            <a:ext cx="7767559" cy="6038057"/>
            <a:chOff x="3200400" y="414150"/>
            <a:chExt cx="7767559" cy="6038057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4383CD51-81D6-4252-B099-3CEFBAA97F1B}"/>
                </a:ext>
              </a:extLst>
            </p:cNvPr>
            <p:cNvSpPr/>
            <p:nvPr/>
          </p:nvSpPr>
          <p:spPr>
            <a:xfrm>
              <a:off x="3200400" y="414150"/>
              <a:ext cx="7767559" cy="6038057"/>
            </a:xfrm>
            <a:prstGeom prst="roundRect">
              <a:avLst>
                <a:gd name="adj" fmla="val 935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A2608C2F-4F04-426B-BB34-531B1DCB2FC2}"/>
                </a:ext>
              </a:extLst>
            </p:cNvPr>
            <p:cNvGrpSpPr/>
            <p:nvPr/>
          </p:nvGrpSpPr>
          <p:grpSpPr>
            <a:xfrm>
              <a:off x="3291191" y="957184"/>
              <a:ext cx="3181488" cy="1324321"/>
              <a:chOff x="416468" y="450739"/>
              <a:chExt cx="3181488" cy="1324321"/>
            </a:xfrm>
          </p:grpSpPr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EBAAD86D-14F1-4D58-9996-66B3B87E7B56}"/>
                  </a:ext>
                </a:extLst>
              </p:cNvPr>
              <p:cNvSpPr/>
              <p:nvPr/>
            </p:nvSpPr>
            <p:spPr>
              <a:xfrm>
                <a:off x="416468" y="450739"/>
                <a:ext cx="3181488" cy="1324321"/>
              </a:xfrm>
              <a:prstGeom prst="roundRect">
                <a:avLst>
                  <a:gd name="adj" fmla="val 4028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70E2A6D3-C2A6-4299-9330-83B1378D8E90}"/>
                  </a:ext>
                </a:extLst>
              </p:cNvPr>
              <p:cNvSpPr txBox="1"/>
              <p:nvPr/>
            </p:nvSpPr>
            <p:spPr>
              <a:xfrm>
                <a:off x="1110349" y="552245"/>
                <a:ext cx="1409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noProof="1"/>
                  <a:t>Dorobeica Andra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2E4F8D4-221C-47DB-AE96-FFB96E4B7786}"/>
                  </a:ext>
                </a:extLst>
              </p:cNvPr>
              <p:cNvSpPr txBox="1"/>
              <p:nvPr/>
            </p:nvSpPr>
            <p:spPr>
              <a:xfrm>
                <a:off x="1110155" y="824034"/>
                <a:ext cx="1365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26-Feb-2020 21:33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F13C5B0-7F26-4CA0-AF03-D67F2E17F538}"/>
                  </a:ext>
                </a:extLst>
              </p:cNvPr>
              <p:cNvSpPr txBox="1"/>
              <p:nvPr/>
            </p:nvSpPr>
            <p:spPr>
              <a:xfrm>
                <a:off x="513184" y="1386707"/>
                <a:ext cx="28453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Hello! I was trying to solve for loop…</a:t>
                </a:r>
              </a:p>
            </p:txBody>
          </p:sp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092E298F-94FF-4309-83F1-37AA96BD7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451537" y="788654"/>
                <a:ext cx="1146418" cy="351035"/>
              </a:xfrm>
              <a:prstGeom prst="rect">
                <a:avLst/>
              </a:prstGeom>
            </p:spPr>
          </p:pic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B27063F-9CC3-41C7-B736-E5BAB7CC6C42}"/>
                  </a:ext>
                </a:extLst>
              </p:cNvPr>
              <p:cNvSpPr txBox="1"/>
              <p:nvPr/>
            </p:nvSpPr>
            <p:spPr>
              <a:xfrm>
                <a:off x="513184" y="1096843"/>
                <a:ext cx="23707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b="1" dirty="0">
                    <a:solidFill>
                      <a:schemeClr val="tx1"/>
                    </a:solidFill>
                  </a:rPr>
                  <a:t>Help with Old Books problem</a:t>
                </a: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C47D497-D41C-44C3-8EF4-0F13C76E2BF4}"/>
                </a:ext>
              </a:extLst>
            </p:cNvPr>
            <p:cNvGrpSpPr/>
            <p:nvPr/>
          </p:nvGrpSpPr>
          <p:grpSpPr>
            <a:xfrm>
              <a:off x="3291191" y="2373288"/>
              <a:ext cx="3181488" cy="1324320"/>
              <a:chOff x="416468" y="450740"/>
              <a:chExt cx="3181488" cy="1324320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AA9B713A-88C1-4347-BB6F-BA4B2EA08EC4}"/>
                  </a:ext>
                </a:extLst>
              </p:cNvPr>
              <p:cNvSpPr/>
              <p:nvPr/>
            </p:nvSpPr>
            <p:spPr>
              <a:xfrm>
                <a:off x="416468" y="450740"/>
                <a:ext cx="3181488" cy="1324320"/>
              </a:xfrm>
              <a:prstGeom prst="roundRect">
                <a:avLst>
                  <a:gd name="adj" fmla="val 402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DB9DC55A-BD5D-4944-B111-F10416F2251D}"/>
                  </a:ext>
                </a:extLst>
              </p:cNvPr>
              <p:cNvSpPr txBox="1"/>
              <p:nvPr/>
            </p:nvSpPr>
            <p:spPr>
              <a:xfrm>
                <a:off x="1110349" y="552245"/>
                <a:ext cx="10370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noProof="1">
                    <a:solidFill>
                      <a:schemeClr val="bg1"/>
                    </a:solidFill>
                  </a:rPr>
                  <a:t>Ionut Vasile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1B70F52-E321-477A-AF21-00B57FBC0481}"/>
                  </a:ext>
                </a:extLst>
              </p:cNvPr>
              <p:cNvSpPr txBox="1"/>
              <p:nvPr/>
            </p:nvSpPr>
            <p:spPr>
              <a:xfrm>
                <a:off x="1110155" y="824034"/>
                <a:ext cx="1365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26-Feb-2020 22:07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C001FC65-203A-48F0-89DC-920AF6F40FE5}"/>
                  </a:ext>
                </a:extLst>
              </p:cNvPr>
              <p:cNvSpPr txBox="1"/>
              <p:nvPr/>
            </p:nvSpPr>
            <p:spPr>
              <a:xfrm>
                <a:off x="513184" y="1380984"/>
                <a:ext cx="29147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/>
                  <a:t>Hi, I don't know what is not correct …</a:t>
                </a:r>
              </a:p>
            </p:txBody>
          </p:sp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29C2E810-2BE3-4C17-9E35-935CC5C1BF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451537" y="788654"/>
                <a:ext cx="1146418" cy="351035"/>
              </a:xfrm>
              <a:prstGeom prst="rect">
                <a:avLst/>
              </a:prstGeom>
            </p:spPr>
          </p:pic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5D0F1791-47F7-4F80-8953-06F890E1A9F3}"/>
                  </a:ext>
                </a:extLst>
              </p:cNvPr>
              <p:cNvSpPr txBox="1"/>
              <p:nvPr/>
            </p:nvSpPr>
            <p:spPr>
              <a:xfrm>
                <a:off x="513184" y="1114757"/>
                <a:ext cx="8639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b="1" dirty="0"/>
                  <a:t>Question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0BD805E4-F4E1-4276-BF76-77567EC8A5CB}"/>
                </a:ext>
              </a:extLst>
            </p:cNvPr>
            <p:cNvGrpSpPr/>
            <p:nvPr/>
          </p:nvGrpSpPr>
          <p:grpSpPr>
            <a:xfrm>
              <a:off x="3291191" y="3777559"/>
              <a:ext cx="3181488" cy="1324320"/>
              <a:chOff x="416468" y="450740"/>
              <a:chExt cx="3181488" cy="1324320"/>
            </a:xfrm>
          </p:grpSpPr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0BB49C95-DA22-41B2-89AE-9A7B44AABA19}"/>
                  </a:ext>
                </a:extLst>
              </p:cNvPr>
              <p:cNvSpPr/>
              <p:nvPr/>
            </p:nvSpPr>
            <p:spPr>
              <a:xfrm>
                <a:off x="416468" y="450740"/>
                <a:ext cx="3181488" cy="1324320"/>
              </a:xfrm>
              <a:prstGeom prst="roundRect">
                <a:avLst>
                  <a:gd name="adj" fmla="val 402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E5555C22-4590-4F5C-BAB8-8550BA9FBECF}"/>
                  </a:ext>
                </a:extLst>
              </p:cNvPr>
              <p:cNvSpPr txBox="1"/>
              <p:nvPr/>
            </p:nvSpPr>
            <p:spPr>
              <a:xfrm>
                <a:off x="1110349" y="552245"/>
                <a:ext cx="8547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noProof="1">
                    <a:solidFill>
                      <a:schemeClr val="bg1"/>
                    </a:solidFill>
                  </a:rPr>
                  <a:t>Ema Utiu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80C45AB-1AEB-4F57-B813-56B951D91CA7}"/>
                  </a:ext>
                </a:extLst>
              </p:cNvPr>
              <p:cNvSpPr txBox="1"/>
              <p:nvPr/>
            </p:nvSpPr>
            <p:spPr>
              <a:xfrm>
                <a:off x="1110155" y="824034"/>
                <a:ext cx="1365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26-Feb-2020 22:07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E0BEF5B-3517-474B-AE9B-1B13CC985A58}"/>
                  </a:ext>
                </a:extLst>
              </p:cNvPr>
              <p:cNvSpPr txBox="1"/>
              <p:nvPr/>
            </p:nvSpPr>
            <p:spPr>
              <a:xfrm>
                <a:off x="513184" y="1404133"/>
                <a:ext cx="24947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/>
                  <a:t>Hello. How do I read a number?</a:t>
                </a:r>
              </a:p>
            </p:txBody>
          </p:sp>
          <p:pic>
            <p:nvPicPr>
              <p:cNvPr id="173" name="Picture 172">
                <a:extLst>
                  <a:ext uri="{FF2B5EF4-FFF2-40B4-BE49-F238E27FC236}">
                    <a16:creationId xmlns:a16="http://schemas.microsoft.com/office/drawing/2014/main" id="{C0E86C99-8016-4A18-9348-A6C841F78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451537" y="788654"/>
                <a:ext cx="1146418" cy="351035"/>
              </a:xfrm>
              <a:prstGeom prst="rect">
                <a:avLst/>
              </a:prstGeom>
            </p:spPr>
          </p:pic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C4131249-981A-4F9E-ACBD-23202E8C1ACB}"/>
                  </a:ext>
                </a:extLst>
              </p:cNvPr>
              <p:cNvSpPr txBox="1"/>
              <p:nvPr/>
            </p:nvSpPr>
            <p:spPr>
              <a:xfrm>
                <a:off x="513184" y="1126447"/>
                <a:ext cx="11855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b="1" dirty="0"/>
                  <a:t>Read number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DE007724-E569-4519-8714-2BD58917EDC1}"/>
                </a:ext>
              </a:extLst>
            </p:cNvPr>
            <p:cNvGrpSpPr/>
            <p:nvPr/>
          </p:nvGrpSpPr>
          <p:grpSpPr>
            <a:xfrm>
              <a:off x="3291191" y="5175464"/>
              <a:ext cx="3181488" cy="679373"/>
              <a:chOff x="301612" y="5712480"/>
              <a:chExt cx="3181488" cy="679373"/>
            </a:xfrm>
          </p:grpSpPr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D8E5AA9E-8FD3-454F-8041-4BE810A5F13F}"/>
                  </a:ext>
                </a:extLst>
              </p:cNvPr>
              <p:cNvSpPr/>
              <p:nvPr/>
            </p:nvSpPr>
            <p:spPr>
              <a:xfrm>
                <a:off x="301612" y="5712480"/>
                <a:ext cx="3181488" cy="679373"/>
              </a:xfrm>
              <a:prstGeom prst="roundRect">
                <a:avLst>
                  <a:gd name="adj" fmla="val 743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AEF17619-9BAF-4E32-AA6C-85FF6A839869}"/>
                  </a:ext>
                </a:extLst>
              </p:cNvPr>
              <p:cNvSpPr txBox="1"/>
              <p:nvPr/>
            </p:nvSpPr>
            <p:spPr>
              <a:xfrm>
                <a:off x="965611" y="5863292"/>
                <a:ext cx="18524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95000"/>
                      </a:schemeClr>
                    </a:solidFill>
                  </a:rPr>
                  <a:t>+ New Question</a:t>
                </a: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6D5ACCF-7BAA-4EFA-8B2B-7672C419A5EB}"/>
                </a:ext>
              </a:extLst>
            </p:cNvPr>
            <p:cNvSpPr txBox="1"/>
            <p:nvPr/>
          </p:nvSpPr>
          <p:spPr>
            <a:xfrm>
              <a:off x="3291191" y="495363"/>
              <a:ext cx="6813379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dirty="0">
                  <a:solidFill>
                    <a:schemeClr val="tx1"/>
                  </a:solidFill>
                </a:rPr>
                <a:t>Questions: While Loops Exercises &gt;&gt; Problem "Old Books"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B09A5C8-4788-4C25-AF89-E9C79715DE71}"/>
                </a:ext>
              </a:extLst>
            </p:cNvPr>
            <p:cNvSpPr txBox="1"/>
            <p:nvPr/>
          </p:nvSpPr>
          <p:spPr>
            <a:xfrm flipH="1">
              <a:off x="10525830" y="495363"/>
              <a:ext cx="35092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95CE57E5-389C-4676-B6E9-4F54B701F966}"/>
                </a:ext>
              </a:extLst>
            </p:cNvPr>
            <p:cNvGrpSpPr/>
            <p:nvPr/>
          </p:nvGrpSpPr>
          <p:grpSpPr>
            <a:xfrm>
              <a:off x="10139737" y="495363"/>
              <a:ext cx="350926" cy="369332"/>
              <a:chOff x="7270751" y="378640"/>
              <a:chExt cx="350926" cy="369332"/>
            </a:xfrm>
          </p:grpSpPr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916D746-5DE2-4D50-B342-A0832168F3FC}"/>
                  </a:ext>
                </a:extLst>
              </p:cNvPr>
              <p:cNvSpPr txBox="1"/>
              <p:nvPr/>
            </p:nvSpPr>
            <p:spPr>
              <a:xfrm flipH="1">
                <a:off x="7270751" y="378640"/>
                <a:ext cx="350926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82" name="Picture 181">
                <a:extLst>
                  <a:ext uri="{FF2B5EF4-FFF2-40B4-BE49-F238E27FC236}">
                    <a16:creationId xmlns:a16="http://schemas.microsoft.com/office/drawing/2014/main" id="{D24358F6-0858-485B-A2DA-48CE16D867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E1E2E4"/>
                  </a:clrFrom>
                  <a:clrTo>
                    <a:srgbClr val="E1E2E4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4000" contrast="5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295366" y="419883"/>
                <a:ext cx="307005" cy="283388"/>
              </a:xfrm>
              <a:prstGeom prst="rect">
                <a:avLst/>
              </a:prstGeom>
            </p:spPr>
          </p:pic>
        </p:grpSp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06388F8C-62A9-408E-A112-C65AAF274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76557" y="1112296"/>
              <a:ext cx="438538" cy="438538"/>
            </a:xfrm>
            <a:prstGeom prst="roundRect">
              <a:avLst>
                <a:gd name="adj" fmla="val 833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184" name="Picture 4">
              <a:extLst>
                <a:ext uri="{FF2B5EF4-FFF2-40B4-BE49-F238E27FC236}">
                  <a16:creationId xmlns:a16="http://schemas.microsoft.com/office/drawing/2014/main" id="{D235F5EA-5A5B-4D67-921B-81AE8B8E8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4884" y="2526998"/>
              <a:ext cx="440211" cy="440211"/>
            </a:xfrm>
            <a:prstGeom prst="roundRect">
              <a:avLst>
                <a:gd name="adj" fmla="val 833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" name="Picture 6">
              <a:extLst>
                <a:ext uri="{FF2B5EF4-FFF2-40B4-BE49-F238E27FC236}">
                  <a16:creationId xmlns:a16="http://schemas.microsoft.com/office/drawing/2014/main" id="{6209CB56-FE81-420F-90B3-189E71BBF1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4884" y="3929666"/>
              <a:ext cx="440211" cy="457200"/>
            </a:xfrm>
            <a:prstGeom prst="roundRect">
              <a:avLst>
                <a:gd name="adj" fmla="val 833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E5C84D42-AB74-466A-90AB-85687F61341E}"/>
                </a:ext>
              </a:extLst>
            </p:cNvPr>
            <p:cNvSpPr/>
            <p:nvPr/>
          </p:nvSpPr>
          <p:spPr>
            <a:xfrm>
              <a:off x="5555225" y="1046531"/>
              <a:ext cx="64793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 </a:t>
              </a:r>
              <a:r>
                <a:rPr lang="en-US" sz="1100" b="1" dirty="0"/>
                <a:t>52531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B9D292AB-0449-4130-8352-41AAE8479B1C}"/>
                </a:ext>
              </a:extLst>
            </p:cNvPr>
            <p:cNvSpPr/>
            <p:nvPr/>
          </p:nvSpPr>
          <p:spPr>
            <a:xfrm>
              <a:off x="5555224" y="2438392"/>
              <a:ext cx="64793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</a:rPr>
                <a:t># </a:t>
              </a:r>
              <a:r>
                <a:rPr lang="en-US" sz="1100" b="1" dirty="0">
                  <a:solidFill>
                    <a:schemeClr val="bg1">
                      <a:lumMod val="95000"/>
                    </a:schemeClr>
                  </a:solidFill>
                </a:rPr>
                <a:t>52527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48D47728-7252-463B-A56C-4602738A7456}"/>
                </a:ext>
              </a:extLst>
            </p:cNvPr>
            <p:cNvSpPr/>
            <p:nvPr/>
          </p:nvSpPr>
          <p:spPr>
            <a:xfrm>
              <a:off x="5555224" y="3854781"/>
              <a:ext cx="64793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</a:rPr>
                <a:t># </a:t>
              </a:r>
              <a:r>
                <a:rPr lang="en-US" sz="1100" b="1" dirty="0">
                  <a:solidFill>
                    <a:schemeClr val="bg1">
                      <a:lumMod val="95000"/>
                    </a:schemeClr>
                  </a:solidFill>
                </a:rPr>
                <a:t>52518</a:t>
              </a:r>
            </a:p>
          </p:txBody>
        </p:sp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0FEF4E66-781C-4365-BDF8-8016AC095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42462" y="978177"/>
              <a:ext cx="4334295" cy="5406848"/>
            </a:xfrm>
            <a:prstGeom prst="roundRect">
              <a:avLst>
                <a:gd name="adj" fmla="val 911"/>
              </a:avLst>
            </a:prstGeom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8C2C9997-7D30-4859-B907-350FEB3F2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92335" y="1379668"/>
              <a:ext cx="362428" cy="362428"/>
            </a:xfrm>
            <a:prstGeom prst="roundRect">
              <a:avLst>
                <a:gd name="adj" fmla="val 833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9B4CE1BE-0D9F-4430-8FFF-6B5F0B7B1093}"/>
                </a:ext>
              </a:extLst>
            </p:cNvPr>
            <p:cNvSpPr txBox="1"/>
            <p:nvPr/>
          </p:nvSpPr>
          <p:spPr>
            <a:xfrm>
              <a:off x="6542656" y="963466"/>
              <a:ext cx="4334099" cy="340519"/>
            </a:xfrm>
            <a:prstGeom prst="roundRect">
              <a:avLst>
                <a:gd name="adj" fmla="val 14259"/>
              </a:avLst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>
                  <a:solidFill>
                    <a:schemeClr val="tx1"/>
                  </a:solidFill>
                </a:rPr>
                <a:t>Help with Old Books problem</a:t>
              </a: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8E5A5918-836A-463E-ACE0-8BCF13456F83}"/>
                </a:ext>
              </a:extLst>
            </p:cNvPr>
            <p:cNvGrpSpPr/>
            <p:nvPr/>
          </p:nvGrpSpPr>
          <p:grpSpPr>
            <a:xfrm>
              <a:off x="3291190" y="6005649"/>
              <a:ext cx="3181488" cy="376487"/>
              <a:chOff x="3291190" y="5911108"/>
              <a:chExt cx="3181488" cy="376487"/>
            </a:xfrm>
          </p:grpSpPr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B171C5E5-77DC-44B7-AA6D-5DD4189C5717}"/>
                  </a:ext>
                </a:extLst>
              </p:cNvPr>
              <p:cNvSpPr/>
              <p:nvPr/>
            </p:nvSpPr>
            <p:spPr>
              <a:xfrm>
                <a:off x="3291190" y="5911108"/>
                <a:ext cx="931451" cy="376487"/>
              </a:xfrm>
              <a:prstGeom prst="roundRect">
                <a:avLst>
                  <a:gd name="adj" fmla="val 4028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300" dirty="0">
                    <a:solidFill>
                      <a:schemeClr val="tx1"/>
                    </a:solidFill>
                  </a:rPr>
                  <a:t>Section</a:t>
                </a:r>
              </a:p>
            </p:txBody>
          </p:sp>
          <p:pic>
            <p:nvPicPr>
              <p:cNvPr id="194" name="Picture 2" descr="Image result for current icon">
                <a:extLst>
                  <a:ext uri="{FF2B5EF4-FFF2-40B4-BE49-F238E27FC236}">
                    <a16:creationId xmlns:a16="http://schemas.microsoft.com/office/drawing/2014/main" id="{74C8B1AE-401B-4AB6-BC07-136950DC7B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26932" y="5975481"/>
                <a:ext cx="247507" cy="247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428E51B1-9DD1-4DCA-8CC2-A770EB7CAB05}"/>
                  </a:ext>
                </a:extLst>
              </p:cNvPr>
              <p:cNvSpPr/>
              <p:nvPr/>
            </p:nvSpPr>
            <p:spPr>
              <a:xfrm>
                <a:off x="4236256" y="5911108"/>
                <a:ext cx="911395" cy="376487"/>
              </a:xfrm>
              <a:prstGeom prst="roundRect">
                <a:avLst>
                  <a:gd name="adj" fmla="val 402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sz="1300" dirty="0"/>
                  <a:t>Lesson</a:t>
                </a:r>
              </a:p>
            </p:txBody>
          </p:sp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A5192563-0385-48C0-AF61-6D3C02C41211}"/>
                  </a:ext>
                </a:extLst>
              </p:cNvPr>
              <p:cNvSpPr/>
              <p:nvPr/>
            </p:nvSpPr>
            <p:spPr>
              <a:xfrm>
                <a:off x="5161174" y="5911108"/>
                <a:ext cx="688505" cy="376487"/>
              </a:xfrm>
              <a:prstGeom prst="roundRect">
                <a:avLst>
                  <a:gd name="adj" fmla="val 402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sz="1300" dirty="0"/>
                  <a:t>My</a:t>
                </a:r>
              </a:p>
            </p:txBody>
          </p:sp>
          <p:pic>
            <p:nvPicPr>
              <p:cNvPr id="197" name="Picture 6" descr="Image result for my icon">
                <a:extLst>
                  <a:ext uri="{FF2B5EF4-FFF2-40B4-BE49-F238E27FC236}">
                    <a16:creationId xmlns:a16="http://schemas.microsoft.com/office/drawing/2014/main" id="{1A441E9B-2A70-4BED-A778-FBC854BDF4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4384" y="5991546"/>
                <a:ext cx="228862" cy="228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8" name="Picture 197">
                <a:extLst>
                  <a:ext uri="{FF2B5EF4-FFF2-40B4-BE49-F238E27FC236}">
                    <a16:creationId xmlns:a16="http://schemas.microsoft.com/office/drawing/2014/main" id="{0883EB05-89DC-4A14-911D-AA27E5ACBC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contras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270810" y="5972240"/>
                <a:ext cx="262151" cy="262151"/>
              </a:xfrm>
              <a:prstGeom prst="rect">
                <a:avLst/>
              </a:prstGeom>
            </p:spPr>
          </p:pic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45E1C872-C4E4-40F2-9110-77FB50E41917}"/>
                  </a:ext>
                </a:extLst>
              </p:cNvPr>
              <p:cNvSpPr/>
              <p:nvPr/>
            </p:nvSpPr>
            <p:spPr>
              <a:xfrm>
                <a:off x="5839632" y="5911108"/>
                <a:ext cx="633046" cy="376487"/>
              </a:xfrm>
              <a:prstGeom prst="roundRect">
                <a:avLst>
                  <a:gd name="adj" fmla="val 402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sz="1300" dirty="0"/>
                  <a:t>All</a:t>
                </a:r>
              </a:p>
            </p:txBody>
          </p: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E22334E6-2B6B-46DC-B605-DED1A1786C02}"/>
                  </a:ext>
                </a:extLst>
              </p:cNvPr>
              <p:cNvGrpSpPr/>
              <p:nvPr/>
            </p:nvGrpSpPr>
            <p:grpSpPr>
              <a:xfrm>
                <a:off x="5881040" y="5962014"/>
                <a:ext cx="288155" cy="279058"/>
                <a:chOff x="2255497" y="3884338"/>
                <a:chExt cx="648296" cy="639592"/>
              </a:xfrm>
            </p:grpSpPr>
            <p:pic>
              <p:nvPicPr>
                <p:cNvPr id="201" name="Picture 4" descr="Image result for lesson icon">
                  <a:extLst>
                    <a:ext uri="{FF2B5EF4-FFF2-40B4-BE49-F238E27FC236}">
                      <a16:creationId xmlns:a16="http://schemas.microsoft.com/office/drawing/2014/main" id="{98706AB5-AEA9-4B9F-9237-945AC88803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0859" y="4010996"/>
                  <a:ext cx="512934" cy="5129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2" name="Picture 4" descr="Image result for lesson icon">
                  <a:extLst>
                    <a:ext uri="{FF2B5EF4-FFF2-40B4-BE49-F238E27FC236}">
                      <a16:creationId xmlns:a16="http://schemas.microsoft.com/office/drawing/2014/main" id="{C9D72E0D-6175-457D-BBD2-2DB0EF2D166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31341" y="3948533"/>
                  <a:ext cx="512934" cy="5129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3" name="Picture 4" descr="Image result for lesson icon">
                  <a:extLst>
                    <a:ext uri="{FF2B5EF4-FFF2-40B4-BE49-F238E27FC236}">
                      <a16:creationId xmlns:a16="http://schemas.microsoft.com/office/drawing/2014/main" id="{9EA61259-9EA6-4592-8BC8-D6F51669E6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55497" y="3884338"/>
                  <a:ext cx="512934" cy="5129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E9ED613-44C2-4138-89BE-B37B0605911E}"/>
                </a:ext>
              </a:extLst>
            </p:cNvPr>
            <p:cNvCxnSpPr>
              <a:cxnSpLocks/>
            </p:cNvCxnSpPr>
            <p:nvPr/>
          </p:nvCxnSpPr>
          <p:spPr>
            <a:xfrm>
              <a:off x="3308270" y="5924939"/>
              <a:ext cx="314574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BE74252E-3EA9-48FF-AC9B-A6FB1CF7CDDF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tx2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3924" y="6364540"/>
            <a:ext cx="1100982" cy="36167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718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6687919F-D23A-4A1C-B15C-0A7D9EDE23D1}"/>
              </a:ext>
            </a:extLst>
          </p:cNvPr>
          <p:cNvSpPr txBox="1"/>
          <p:nvPr/>
        </p:nvSpPr>
        <p:spPr>
          <a:xfrm>
            <a:off x="8234084" y="937984"/>
            <a:ext cx="38730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Question</a:t>
            </a:r>
            <a:r>
              <a:rPr lang="bg-BG" sz="1600" dirty="0"/>
              <a:t> </a:t>
            </a:r>
            <a:r>
              <a:rPr lang="en-US" sz="1600" dirty="0"/>
              <a:t>ID: </a:t>
            </a:r>
            <a:r>
              <a:rPr lang="en-US" sz="1600" b="1" dirty="0"/>
              <a:t>52532</a:t>
            </a:r>
          </a:p>
          <a:p>
            <a:r>
              <a:rPr lang="en-US" sz="1600" dirty="0"/>
              <a:t>Date: </a:t>
            </a:r>
            <a:r>
              <a:rPr lang="en-US" sz="1600" b="1" dirty="0"/>
              <a:t>26-Feb-2020 21:33</a:t>
            </a:r>
          </a:p>
          <a:p>
            <a:r>
              <a:rPr lang="en-US" sz="1600" dirty="0"/>
              <a:t>Author (tag): </a:t>
            </a:r>
            <a:r>
              <a:rPr lang="en-US" sz="1200" b="1" dirty="0"/>
              <a:t>01949fd9-cdde-422f-884b-da3028fe0597</a:t>
            </a:r>
            <a:r>
              <a:rPr lang="en-US" sz="1600" b="1" dirty="0"/>
              <a:t> </a:t>
            </a:r>
          </a:p>
          <a:p>
            <a:r>
              <a:rPr lang="en-US" sz="1600" dirty="0"/>
              <a:t>Title: </a:t>
            </a:r>
            <a:r>
              <a:rPr lang="en-US" sz="1600" b="1" dirty="0"/>
              <a:t>Help with Old Books problem</a:t>
            </a:r>
          </a:p>
          <a:p>
            <a:r>
              <a:rPr lang="en-US" sz="1600" dirty="0"/>
              <a:t>Text: </a:t>
            </a:r>
            <a:r>
              <a:rPr lang="en-US" sz="1600" b="1" dirty="0"/>
              <a:t>Hello! I was trying to solve the …</a:t>
            </a:r>
          </a:p>
          <a:p>
            <a:r>
              <a:rPr lang="en-US" sz="1600" dirty="0"/>
              <a:t>URL: </a:t>
            </a:r>
            <a:r>
              <a:rPr lang="en-US" sz="1400" dirty="0">
                <a:hlinkClick r:id="rId2"/>
              </a:rPr>
              <a:t>https://ro.softuni.org/engine/23/11#469576</a:t>
            </a:r>
            <a:endParaRPr lang="en-US" sz="1400" dirty="0"/>
          </a:p>
          <a:p>
            <a:r>
              <a:rPr lang="en-US" sz="1600" dirty="0"/>
              <a:t>Course instance (GitHub project):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b="1" dirty="0"/>
              <a:t>Intro-Java-Romania-Jan-2020</a:t>
            </a:r>
          </a:p>
          <a:p>
            <a:r>
              <a:rPr lang="en-US" sz="1600" dirty="0"/>
              <a:t>Lesson (milestone): </a:t>
            </a:r>
            <a:r>
              <a:rPr lang="en-US" sz="1600" b="1" dirty="0"/>
              <a:t>While Loops Exercises</a:t>
            </a:r>
          </a:p>
          <a:p>
            <a:r>
              <a:rPr lang="en-US" sz="1600" dirty="0"/>
              <a:t>Section (tag): </a:t>
            </a:r>
            <a:r>
              <a:rPr lang="en-US" sz="1600" b="1" dirty="0"/>
              <a:t>Problem "Old Books"</a:t>
            </a:r>
          </a:p>
          <a:p>
            <a:r>
              <a:rPr lang="en-US" sz="1600" dirty="0"/>
              <a:t>Votes Up: </a:t>
            </a:r>
            <a:r>
              <a:rPr lang="en-US" sz="1600" b="1" dirty="0"/>
              <a:t>2</a:t>
            </a:r>
          </a:p>
          <a:p>
            <a:r>
              <a:rPr lang="en-US" sz="1600" dirty="0"/>
              <a:t>Votes Down: </a:t>
            </a:r>
            <a:r>
              <a:rPr lang="en-US" sz="1600" b="1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3F7505-CB97-4380-8756-FA5A2A123CE7}"/>
              </a:ext>
            </a:extLst>
          </p:cNvPr>
          <p:cNvSpPr txBox="1"/>
          <p:nvPr/>
        </p:nvSpPr>
        <p:spPr>
          <a:xfrm>
            <a:off x="8234084" y="467559"/>
            <a:ext cx="35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</a:t>
            </a:r>
            <a:r>
              <a:rPr lang="en-US" dirty="0"/>
              <a:t> attributes: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1D9415-401E-494E-939C-524A6C593353}"/>
              </a:ext>
            </a:extLst>
          </p:cNvPr>
          <p:cNvSpPr txBox="1"/>
          <p:nvPr/>
        </p:nvSpPr>
        <p:spPr>
          <a:xfrm>
            <a:off x="8234084" y="5069838"/>
            <a:ext cx="3873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Message ID: </a:t>
            </a:r>
            <a:r>
              <a:rPr lang="en-US" sz="1600" b="1" dirty="0"/>
              <a:t>2982993</a:t>
            </a:r>
          </a:p>
          <a:p>
            <a:r>
              <a:rPr lang="en-US" sz="1600" dirty="0"/>
              <a:t>Question</a:t>
            </a:r>
            <a:r>
              <a:rPr lang="bg-BG" sz="1600" dirty="0"/>
              <a:t> </a:t>
            </a:r>
            <a:r>
              <a:rPr lang="en-US" sz="1600" dirty="0"/>
              <a:t>ID (foreign key): </a:t>
            </a:r>
            <a:r>
              <a:rPr lang="en-US" sz="1600" b="1" dirty="0"/>
              <a:t>52532</a:t>
            </a:r>
          </a:p>
          <a:p>
            <a:r>
              <a:rPr lang="en-US" sz="1600" dirty="0"/>
              <a:t>Date: </a:t>
            </a:r>
            <a:r>
              <a:rPr lang="en-US" sz="1600" b="1" dirty="0"/>
              <a:t>26-Feb-2020 21:33</a:t>
            </a:r>
          </a:p>
          <a:p>
            <a:r>
              <a:rPr lang="en-US" sz="1600" dirty="0"/>
              <a:t>Author (tag): </a:t>
            </a:r>
            <a:r>
              <a:rPr lang="en-US" sz="1200" b="1" dirty="0"/>
              <a:t>01949fd9-cdde-422f-884b-da3028fe0597 </a:t>
            </a:r>
            <a:endParaRPr lang="en-US" sz="1600" b="1" dirty="0"/>
          </a:p>
          <a:p>
            <a:r>
              <a:rPr lang="en-US" sz="1600" dirty="0"/>
              <a:t>Text: </a:t>
            </a:r>
            <a:r>
              <a:rPr lang="en-US" sz="1600" b="1" dirty="0"/>
              <a:t>…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3888FD-D3F2-474A-BFC4-291D6F75D54F}"/>
              </a:ext>
            </a:extLst>
          </p:cNvPr>
          <p:cNvSpPr txBox="1"/>
          <p:nvPr/>
        </p:nvSpPr>
        <p:spPr>
          <a:xfrm>
            <a:off x="8234084" y="4636508"/>
            <a:ext cx="35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Message</a:t>
            </a:r>
            <a:r>
              <a:rPr lang="en-US" dirty="0"/>
              <a:t> attributes: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ADC0FCB-DA82-414A-836C-B30B157CBB90}"/>
              </a:ext>
            </a:extLst>
          </p:cNvPr>
          <p:cNvSpPr/>
          <p:nvPr/>
        </p:nvSpPr>
        <p:spPr>
          <a:xfrm>
            <a:off x="371062" y="414150"/>
            <a:ext cx="7767559" cy="6038057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88226B1-D3F2-4F68-B9DB-7E7A93E9A120}"/>
              </a:ext>
            </a:extLst>
          </p:cNvPr>
          <p:cNvGrpSpPr/>
          <p:nvPr/>
        </p:nvGrpSpPr>
        <p:grpSpPr>
          <a:xfrm>
            <a:off x="461853" y="957184"/>
            <a:ext cx="3181488" cy="1324321"/>
            <a:chOff x="416468" y="450739"/>
            <a:chExt cx="3181488" cy="1324321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368DCDA8-7009-4E4F-8F41-DFE6BD58EB71}"/>
                </a:ext>
              </a:extLst>
            </p:cNvPr>
            <p:cNvSpPr/>
            <p:nvPr/>
          </p:nvSpPr>
          <p:spPr>
            <a:xfrm>
              <a:off x="416468" y="450739"/>
              <a:ext cx="3181488" cy="1324321"/>
            </a:xfrm>
            <a:prstGeom prst="roundRect">
              <a:avLst>
                <a:gd name="adj" fmla="val 402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67D9DB7-4184-43A2-BE5E-0770ECFFC75C}"/>
                </a:ext>
              </a:extLst>
            </p:cNvPr>
            <p:cNvSpPr txBox="1"/>
            <p:nvPr/>
          </p:nvSpPr>
          <p:spPr>
            <a:xfrm>
              <a:off x="1110349" y="552245"/>
              <a:ext cx="1409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/>
                <a:t>Dorobeica Andra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854E32C-ECCC-4BAB-9AD8-161ACAFCB6BF}"/>
                </a:ext>
              </a:extLst>
            </p:cNvPr>
            <p:cNvSpPr txBox="1"/>
            <p:nvPr/>
          </p:nvSpPr>
          <p:spPr>
            <a:xfrm>
              <a:off x="1110155" y="824034"/>
              <a:ext cx="1365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26-Feb-2020 21:33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1066717-CE90-40C8-90FA-68F95961047F}"/>
                </a:ext>
              </a:extLst>
            </p:cNvPr>
            <p:cNvSpPr txBox="1"/>
            <p:nvPr/>
          </p:nvSpPr>
          <p:spPr>
            <a:xfrm>
              <a:off x="513184" y="1386707"/>
              <a:ext cx="2845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Hello! I was trying to solve for loop…</a:t>
              </a: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8686C5D2-4218-415F-BBB0-B03EF21C5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51537" y="788654"/>
              <a:ext cx="1146418" cy="35103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9A46BC0-61E3-48E7-A252-8020488AB219}"/>
                </a:ext>
              </a:extLst>
            </p:cNvPr>
            <p:cNvSpPr txBox="1"/>
            <p:nvPr/>
          </p:nvSpPr>
          <p:spPr>
            <a:xfrm>
              <a:off x="513184" y="1096843"/>
              <a:ext cx="2370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>
                  <a:solidFill>
                    <a:schemeClr val="tx1"/>
                  </a:solidFill>
                </a:rPr>
                <a:t>Help with Old Books problem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1D3EFF2-1630-43BB-AA55-63F6D8A9422F}"/>
              </a:ext>
            </a:extLst>
          </p:cNvPr>
          <p:cNvGrpSpPr/>
          <p:nvPr/>
        </p:nvGrpSpPr>
        <p:grpSpPr>
          <a:xfrm>
            <a:off x="461853" y="2373288"/>
            <a:ext cx="3181488" cy="1324320"/>
            <a:chOff x="416468" y="450740"/>
            <a:chExt cx="3181488" cy="132432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78921475-6A65-4F92-8957-114557AE6A43}"/>
                </a:ext>
              </a:extLst>
            </p:cNvPr>
            <p:cNvSpPr/>
            <p:nvPr/>
          </p:nvSpPr>
          <p:spPr>
            <a:xfrm>
              <a:off x="416468" y="450740"/>
              <a:ext cx="3181488" cy="1324320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BCD9CDD-C4F3-43C8-819C-AC237DDB2297}"/>
                </a:ext>
              </a:extLst>
            </p:cNvPr>
            <p:cNvSpPr txBox="1"/>
            <p:nvPr/>
          </p:nvSpPr>
          <p:spPr>
            <a:xfrm>
              <a:off x="1110349" y="552245"/>
              <a:ext cx="10370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>
                  <a:solidFill>
                    <a:schemeClr val="bg1"/>
                  </a:solidFill>
                </a:rPr>
                <a:t>Ionut Vasile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0E71375-D341-4616-A48F-49D19087A99D}"/>
                </a:ext>
              </a:extLst>
            </p:cNvPr>
            <p:cNvSpPr txBox="1"/>
            <p:nvPr/>
          </p:nvSpPr>
          <p:spPr>
            <a:xfrm>
              <a:off x="1110155" y="824034"/>
              <a:ext cx="1365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26-Feb-2020 22:07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B347D02-93B3-4521-9DEF-CAC668E38A94}"/>
                </a:ext>
              </a:extLst>
            </p:cNvPr>
            <p:cNvSpPr txBox="1"/>
            <p:nvPr/>
          </p:nvSpPr>
          <p:spPr>
            <a:xfrm>
              <a:off x="513184" y="1380984"/>
              <a:ext cx="2914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Hi, I don't know what is not correct …</a:t>
              </a:r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6C44EE1F-C4D7-408C-B391-A711CD3D7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51537" y="788654"/>
              <a:ext cx="1146418" cy="351035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8A3EAEC-B840-4E9D-A642-B52B7F0D8525}"/>
                </a:ext>
              </a:extLst>
            </p:cNvPr>
            <p:cNvSpPr txBox="1"/>
            <p:nvPr/>
          </p:nvSpPr>
          <p:spPr>
            <a:xfrm>
              <a:off x="513184" y="1114757"/>
              <a:ext cx="8639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/>
                <a:t>Question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43F2843-7D8A-4621-92D1-C25C26110F78}"/>
              </a:ext>
            </a:extLst>
          </p:cNvPr>
          <p:cNvGrpSpPr/>
          <p:nvPr/>
        </p:nvGrpSpPr>
        <p:grpSpPr>
          <a:xfrm>
            <a:off x="461853" y="3777559"/>
            <a:ext cx="3181488" cy="1324320"/>
            <a:chOff x="416468" y="450740"/>
            <a:chExt cx="3181488" cy="1324320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A7F5B66B-C178-4F9C-89BF-26EC31170332}"/>
                </a:ext>
              </a:extLst>
            </p:cNvPr>
            <p:cNvSpPr/>
            <p:nvPr/>
          </p:nvSpPr>
          <p:spPr>
            <a:xfrm>
              <a:off x="416468" y="450740"/>
              <a:ext cx="3181488" cy="1324320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AC5054F-0718-4E70-8183-DAA98293498D}"/>
                </a:ext>
              </a:extLst>
            </p:cNvPr>
            <p:cNvSpPr txBox="1"/>
            <p:nvPr/>
          </p:nvSpPr>
          <p:spPr>
            <a:xfrm>
              <a:off x="1110349" y="552245"/>
              <a:ext cx="854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>
                  <a:solidFill>
                    <a:schemeClr val="bg1"/>
                  </a:solidFill>
                </a:rPr>
                <a:t>Ema Utiu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830866B-4A6C-451C-8084-C6E685D4A362}"/>
                </a:ext>
              </a:extLst>
            </p:cNvPr>
            <p:cNvSpPr txBox="1"/>
            <p:nvPr/>
          </p:nvSpPr>
          <p:spPr>
            <a:xfrm>
              <a:off x="1110155" y="824034"/>
              <a:ext cx="1365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26-Feb-2020 22:07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1F561D4-3A61-46BC-805C-657208F96380}"/>
                </a:ext>
              </a:extLst>
            </p:cNvPr>
            <p:cNvSpPr txBox="1"/>
            <p:nvPr/>
          </p:nvSpPr>
          <p:spPr>
            <a:xfrm>
              <a:off x="513184" y="1404133"/>
              <a:ext cx="249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Hello. How do I read a number?</a:t>
              </a: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6D2EB8D-25E1-435D-A9FD-624F7362C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51537" y="788654"/>
              <a:ext cx="1146418" cy="351035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720E8D9-D075-4C38-B65D-24C3F7B6BE22}"/>
                </a:ext>
              </a:extLst>
            </p:cNvPr>
            <p:cNvSpPr txBox="1"/>
            <p:nvPr/>
          </p:nvSpPr>
          <p:spPr>
            <a:xfrm>
              <a:off x="513184" y="1126447"/>
              <a:ext cx="11855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/>
                <a:t>Read number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385F4EC-9AAD-4AB2-A5C6-448F095AD8EF}"/>
              </a:ext>
            </a:extLst>
          </p:cNvPr>
          <p:cNvGrpSpPr/>
          <p:nvPr/>
        </p:nvGrpSpPr>
        <p:grpSpPr>
          <a:xfrm>
            <a:off x="461853" y="5175464"/>
            <a:ext cx="3181488" cy="679373"/>
            <a:chOff x="301612" y="5712480"/>
            <a:chExt cx="3181488" cy="679373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8F46A052-F086-45EC-B385-78C23FD8FDF5}"/>
                </a:ext>
              </a:extLst>
            </p:cNvPr>
            <p:cNvSpPr/>
            <p:nvPr/>
          </p:nvSpPr>
          <p:spPr>
            <a:xfrm>
              <a:off x="301612" y="5712480"/>
              <a:ext cx="3181488" cy="679373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E250030-A732-49FF-8A9A-B48808D4A5D6}"/>
                </a:ext>
              </a:extLst>
            </p:cNvPr>
            <p:cNvSpPr txBox="1"/>
            <p:nvPr/>
          </p:nvSpPr>
          <p:spPr>
            <a:xfrm>
              <a:off x="965611" y="5863292"/>
              <a:ext cx="1852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</a:rPr>
                <a:t>+ New Question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F97122FA-256D-4C71-AF72-03C29457BAA2}"/>
              </a:ext>
            </a:extLst>
          </p:cNvPr>
          <p:cNvSpPr txBox="1"/>
          <p:nvPr/>
        </p:nvSpPr>
        <p:spPr>
          <a:xfrm>
            <a:off x="461853" y="495363"/>
            <a:ext cx="68133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Questions: While Loops Exercises &gt;&gt; Problem "Old Books"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153FCA9-0E0C-47AD-BCFB-B84B7F349341}"/>
              </a:ext>
            </a:extLst>
          </p:cNvPr>
          <p:cNvSpPr txBox="1"/>
          <p:nvPr/>
        </p:nvSpPr>
        <p:spPr>
          <a:xfrm flipH="1">
            <a:off x="7696492" y="495363"/>
            <a:ext cx="35092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60C3E54-E60F-4BE4-9262-9DCD6AE23128}"/>
              </a:ext>
            </a:extLst>
          </p:cNvPr>
          <p:cNvGrpSpPr/>
          <p:nvPr/>
        </p:nvGrpSpPr>
        <p:grpSpPr>
          <a:xfrm>
            <a:off x="7310399" y="495363"/>
            <a:ext cx="350926" cy="369332"/>
            <a:chOff x="7270751" y="378640"/>
            <a:chExt cx="350926" cy="36933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203DBD4-39DE-4210-A9D4-7CF76CEBBC8C}"/>
                </a:ext>
              </a:extLst>
            </p:cNvPr>
            <p:cNvSpPr txBox="1"/>
            <p:nvPr/>
          </p:nvSpPr>
          <p:spPr>
            <a:xfrm flipH="1">
              <a:off x="7270751" y="378640"/>
              <a:ext cx="35092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1930C007-961E-427C-B528-2760EBC9F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1E2E4"/>
                </a:clrFrom>
                <a:clrTo>
                  <a:srgbClr val="E1E2E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" contras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95366" y="419883"/>
              <a:ext cx="307005" cy="283388"/>
            </a:xfrm>
            <a:prstGeom prst="rect">
              <a:avLst/>
            </a:prstGeom>
          </p:spPr>
        </p:pic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CA7149A-53A3-46AD-A965-918809198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19" y="1112296"/>
            <a:ext cx="438538" cy="438538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4" name="Picture 4">
            <a:extLst>
              <a:ext uri="{FF2B5EF4-FFF2-40B4-BE49-F238E27FC236}">
                <a16:creationId xmlns:a16="http://schemas.microsoft.com/office/drawing/2014/main" id="{55901380-7324-41A2-BBBE-34316E910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46" y="2526998"/>
            <a:ext cx="440211" cy="440211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>
            <a:extLst>
              <a:ext uri="{FF2B5EF4-FFF2-40B4-BE49-F238E27FC236}">
                <a16:creationId xmlns:a16="http://schemas.microsoft.com/office/drawing/2014/main" id="{97DB59C0-44EB-4B91-A3F9-65E355A42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46" y="3929666"/>
            <a:ext cx="440211" cy="457200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0554F7B1-D98B-44EA-B76B-AB73EFB0AF5A}"/>
              </a:ext>
            </a:extLst>
          </p:cNvPr>
          <p:cNvSpPr/>
          <p:nvPr/>
        </p:nvSpPr>
        <p:spPr>
          <a:xfrm>
            <a:off x="2725887" y="1046531"/>
            <a:ext cx="6479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en-US" sz="1100" b="1" dirty="0"/>
              <a:t>52531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FB0D64C-0F06-4C99-BC63-E2D5E5360C46}"/>
              </a:ext>
            </a:extLst>
          </p:cNvPr>
          <p:cNvSpPr/>
          <p:nvPr/>
        </p:nvSpPr>
        <p:spPr>
          <a:xfrm>
            <a:off x="2725886" y="2438392"/>
            <a:ext cx="6479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# </a:t>
            </a:r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52527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5D90F6C-EE55-4936-ACCA-832EEBD99464}"/>
              </a:ext>
            </a:extLst>
          </p:cNvPr>
          <p:cNvSpPr/>
          <p:nvPr/>
        </p:nvSpPr>
        <p:spPr>
          <a:xfrm>
            <a:off x="2725886" y="3854781"/>
            <a:ext cx="6479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# </a:t>
            </a:r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52518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773DB089-E133-480E-BF1F-9D41E78BE0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3124" y="987508"/>
            <a:ext cx="4334295" cy="5394627"/>
          </a:xfrm>
          <a:prstGeom prst="roundRect">
            <a:avLst>
              <a:gd name="adj" fmla="val 911"/>
            </a:avLst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757A306F-C914-46A1-8E6F-7E6A99E3BA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2997" y="1379668"/>
            <a:ext cx="362428" cy="362428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27C8E7A9-3E88-44B0-9E7E-7DD25FF3ECCE}"/>
              </a:ext>
            </a:extLst>
          </p:cNvPr>
          <p:cNvSpPr txBox="1"/>
          <p:nvPr/>
        </p:nvSpPr>
        <p:spPr>
          <a:xfrm>
            <a:off x="3713318" y="972797"/>
            <a:ext cx="4334099" cy="340519"/>
          </a:xfrm>
          <a:prstGeom prst="roundRect">
            <a:avLst>
              <a:gd name="adj" fmla="val 14259"/>
            </a:avLst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Help with Old Books problem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B2A4D89-5E2E-4F0E-A4D6-4E9383D628AC}"/>
              </a:ext>
            </a:extLst>
          </p:cNvPr>
          <p:cNvGrpSpPr/>
          <p:nvPr/>
        </p:nvGrpSpPr>
        <p:grpSpPr>
          <a:xfrm>
            <a:off x="461852" y="6005649"/>
            <a:ext cx="3181488" cy="376487"/>
            <a:chOff x="3291190" y="5911108"/>
            <a:chExt cx="3181488" cy="376487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D909D7B-EBB9-4D1B-9842-3C7128B09C6A}"/>
                </a:ext>
              </a:extLst>
            </p:cNvPr>
            <p:cNvSpPr/>
            <p:nvPr/>
          </p:nvSpPr>
          <p:spPr>
            <a:xfrm>
              <a:off x="3291190" y="5911108"/>
              <a:ext cx="931451" cy="376487"/>
            </a:xfrm>
            <a:prstGeom prst="roundRect">
              <a:avLst>
                <a:gd name="adj" fmla="val 402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300" dirty="0">
                  <a:solidFill>
                    <a:schemeClr val="tx1"/>
                  </a:solidFill>
                </a:rPr>
                <a:t>Section</a:t>
              </a:r>
            </a:p>
          </p:txBody>
        </p:sp>
        <p:pic>
          <p:nvPicPr>
            <p:cNvPr id="114" name="Picture 2" descr="Image result for current icon">
              <a:extLst>
                <a:ext uri="{FF2B5EF4-FFF2-40B4-BE49-F238E27FC236}">
                  <a16:creationId xmlns:a16="http://schemas.microsoft.com/office/drawing/2014/main" id="{1DAD79EB-B8AC-444F-96F3-D172EA5B92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932" y="5975481"/>
              <a:ext cx="247507" cy="247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46FDB6E9-8A11-4149-AFFA-E5E3E795CCA3}"/>
                </a:ext>
              </a:extLst>
            </p:cNvPr>
            <p:cNvSpPr/>
            <p:nvPr/>
          </p:nvSpPr>
          <p:spPr>
            <a:xfrm>
              <a:off x="4236256" y="5911108"/>
              <a:ext cx="911395" cy="376487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300" dirty="0"/>
                <a:t>Lesson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0C9CC24D-A5B7-4AD0-B115-6C2A6F298491}"/>
                </a:ext>
              </a:extLst>
            </p:cNvPr>
            <p:cNvSpPr/>
            <p:nvPr/>
          </p:nvSpPr>
          <p:spPr>
            <a:xfrm>
              <a:off x="5161174" y="5911108"/>
              <a:ext cx="688505" cy="376487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300" dirty="0"/>
                <a:t>My</a:t>
              </a:r>
            </a:p>
          </p:txBody>
        </p:sp>
        <p:pic>
          <p:nvPicPr>
            <p:cNvPr id="117" name="Picture 6" descr="Image result for my icon">
              <a:extLst>
                <a:ext uri="{FF2B5EF4-FFF2-40B4-BE49-F238E27FC236}">
                  <a16:creationId xmlns:a16="http://schemas.microsoft.com/office/drawing/2014/main" id="{2DE272FA-C93D-4932-9DFF-6B124C47C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384" y="5991546"/>
              <a:ext cx="228862" cy="228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58DF405E-FE6B-4E02-8233-CFC821308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70810" y="5972240"/>
              <a:ext cx="262151" cy="262151"/>
            </a:xfrm>
            <a:prstGeom prst="rect">
              <a:avLst/>
            </a:prstGeom>
          </p:spPr>
        </p:pic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D1057A3-F0BC-4E58-9A27-52020C1263CA}"/>
                </a:ext>
              </a:extLst>
            </p:cNvPr>
            <p:cNvSpPr/>
            <p:nvPr/>
          </p:nvSpPr>
          <p:spPr>
            <a:xfrm>
              <a:off x="5839632" y="5911108"/>
              <a:ext cx="633046" cy="376487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300" dirty="0"/>
                <a:t>All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102278F-75C7-4277-AEFF-688C87E91979}"/>
                </a:ext>
              </a:extLst>
            </p:cNvPr>
            <p:cNvGrpSpPr/>
            <p:nvPr/>
          </p:nvGrpSpPr>
          <p:grpSpPr>
            <a:xfrm>
              <a:off x="5881040" y="5962014"/>
              <a:ext cx="288155" cy="279058"/>
              <a:chOff x="2255497" y="3884338"/>
              <a:chExt cx="648296" cy="639592"/>
            </a:xfrm>
          </p:grpSpPr>
          <p:pic>
            <p:nvPicPr>
              <p:cNvPr id="121" name="Picture 4" descr="Image result for lesson icon">
                <a:extLst>
                  <a:ext uri="{FF2B5EF4-FFF2-40B4-BE49-F238E27FC236}">
                    <a16:creationId xmlns:a16="http://schemas.microsoft.com/office/drawing/2014/main" id="{4BE60DB3-87FE-4CBE-B61C-A192089ED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0859" y="4010996"/>
                <a:ext cx="512934" cy="5129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2" name="Picture 4" descr="Image result for lesson icon">
                <a:extLst>
                  <a:ext uri="{FF2B5EF4-FFF2-40B4-BE49-F238E27FC236}">
                    <a16:creationId xmlns:a16="http://schemas.microsoft.com/office/drawing/2014/main" id="{468FBB37-2E05-4817-805B-59CFAD39F5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1341" y="3948533"/>
                <a:ext cx="512934" cy="5129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3" name="Picture 4" descr="Image result for lesson icon">
                <a:extLst>
                  <a:ext uri="{FF2B5EF4-FFF2-40B4-BE49-F238E27FC236}">
                    <a16:creationId xmlns:a16="http://schemas.microsoft.com/office/drawing/2014/main" id="{3A560811-B82B-493B-86DF-DDDD7A8651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5497" y="3884338"/>
                <a:ext cx="512934" cy="5129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7798E4F-BE54-4872-80D5-C4835A34C4D7}"/>
              </a:ext>
            </a:extLst>
          </p:cNvPr>
          <p:cNvCxnSpPr>
            <a:cxnSpLocks/>
          </p:cNvCxnSpPr>
          <p:nvPr/>
        </p:nvCxnSpPr>
        <p:spPr>
          <a:xfrm>
            <a:off x="478932" y="5924939"/>
            <a:ext cx="314574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76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60967147-B2DA-4EF5-B42E-64493C38D422}"/>
              </a:ext>
            </a:extLst>
          </p:cNvPr>
          <p:cNvSpPr txBox="1"/>
          <p:nvPr/>
        </p:nvSpPr>
        <p:spPr>
          <a:xfrm>
            <a:off x="8234084" y="466849"/>
            <a:ext cx="35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Supported </a:t>
            </a:r>
            <a:r>
              <a:rPr lang="en-US" b="1" dirty="0"/>
              <a:t>features</a:t>
            </a:r>
            <a:r>
              <a:rPr lang="en-US" dirty="0"/>
              <a:t>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B52DDB-595E-4B6C-912D-13C41DB0D9A5}"/>
              </a:ext>
            </a:extLst>
          </p:cNvPr>
          <p:cNvSpPr txBox="1"/>
          <p:nvPr/>
        </p:nvSpPr>
        <p:spPr>
          <a:xfrm>
            <a:off x="8280739" y="937274"/>
            <a:ext cx="370761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Text </a:t>
            </a:r>
            <a:r>
              <a:rPr lang="en-US" sz="1600" dirty="0"/>
              <a:t>with simple </a:t>
            </a:r>
            <a:r>
              <a:rPr lang="en-US" sz="1600" b="1" dirty="0"/>
              <a:t>formatting </a:t>
            </a:r>
            <a:r>
              <a:rPr lang="en-US" sz="1600" dirty="0"/>
              <a:t>(bold, italic)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Inline code</a:t>
            </a:r>
            <a:r>
              <a:rPr lang="en-US" sz="1600" dirty="0"/>
              <a:t> blocks: `a = 5`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Long code </a:t>
            </a:r>
            <a:r>
              <a:rPr lang="en-US" sz="1600" dirty="0"/>
              <a:t>blocks (up to 500 lines):</a:t>
            </a:r>
          </a:p>
          <a:p>
            <a:pPr marL="635000" lvl="1" indent="-177800">
              <a:buFont typeface="Arial" panose="020B0604020202020204" pitchFamily="34" charset="0"/>
              <a:buChar char="•"/>
            </a:pPr>
            <a:r>
              <a:rPr lang="en-US" sz="1600" dirty="0"/>
              <a:t>```</a:t>
            </a:r>
          </a:p>
          <a:p>
            <a:pPr marL="635000" lvl="1" indent="-177800">
              <a:buFont typeface="Arial" panose="020B0604020202020204" pitchFamily="34" charset="0"/>
              <a:buChar char="•"/>
            </a:pPr>
            <a:r>
              <a:rPr lang="en-US" sz="1600" dirty="0"/>
              <a:t>function print(str) { … }</a:t>
            </a:r>
          </a:p>
          <a:p>
            <a:pPr marL="635000" lvl="1" indent="-177800">
              <a:buFont typeface="Arial" panose="020B0604020202020204" pitchFamily="34" charset="0"/>
              <a:buChar char="•"/>
            </a:pPr>
            <a:r>
              <a:rPr lang="en-US" sz="1600" dirty="0"/>
              <a:t>```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dirty="0"/>
              <a:t>Paste </a:t>
            </a:r>
            <a:r>
              <a:rPr lang="en-US" sz="1600" b="1" dirty="0"/>
              <a:t>images </a:t>
            </a:r>
            <a:r>
              <a:rPr lang="en-US" sz="1600" dirty="0"/>
              <a:t>(like in Gitter.im)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Lists </a:t>
            </a:r>
            <a:r>
              <a:rPr lang="en-US" sz="1600" dirty="0"/>
              <a:t>(bullets, numbered)</a:t>
            </a:r>
            <a:endParaRPr lang="en-US" sz="16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D6F575-D439-4B99-842D-591B7576A6FC}"/>
              </a:ext>
            </a:extLst>
          </p:cNvPr>
          <p:cNvSpPr txBox="1"/>
          <p:nvPr/>
        </p:nvSpPr>
        <p:spPr>
          <a:xfrm>
            <a:off x="8234084" y="4968187"/>
            <a:ext cx="3586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these features are already available from </a:t>
            </a:r>
            <a:r>
              <a:rPr lang="en-US" b="1" dirty="0"/>
              <a:t>GitHub Issues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F3B2FF-7CBB-4CC2-B4E9-E23DF5946309}"/>
              </a:ext>
            </a:extLst>
          </p:cNvPr>
          <p:cNvSpPr txBox="1"/>
          <p:nvPr/>
        </p:nvSpPr>
        <p:spPr>
          <a:xfrm>
            <a:off x="8234084" y="3221103"/>
            <a:ext cx="35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Extra</a:t>
            </a:r>
            <a:r>
              <a:rPr lang="en-US" dirty="0"/>
              <a:t> functionality: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1074D5-7B23-434E-ACEA-2DE75806F218}"/>
              </a:ext>
            </a:extLst>
          </p:cNvPr>
          <p:cNvSpPr/>
          <p:nvPr/>
        </p:nvSpPr>
        <p:spPr>
          <a:xfrm>
            <a:off x="8285628" y="3631366"/>
            <a:ext cx="37027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dirty="0"/>
              <a:t>Simple </a:t>
            </a:r>
            <a:r>
              <a:rPr lang="en-US" sz="1600" b="1" dirty="0"/>
              <a:t>emoticons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dirty="0"/>
              <a:t>File </a:t>
            </a:r>
            <a:r>
              <a:rPr lang="en-US" sz="1600" b="1" dirty="0"/>
              <a:t>attachments</a:t>
            </a:r>
            <a:r>
              <a:rPr lang="en-US" sz="1600" dirty="0"/>
              <a:t> (e.g. PDF file)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Delete </a:t>
            </a:r>
            <a:r>
              <a:rPr lang="en-US" sz="1600" dirty="0"/>
              <a:t>own messages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Edit </a:t>
            </a:r>
            <a:r>
              <a:rPr lang="en-US" sz="1600" dirty="0"/>
              <a:t>own messages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043FF9-5A7E-4966-8FD0-FA874EC6D9F2}"/>
              </a:ext>
            </a:extLst>
          </p:cNvPr>
          <p:cNvSpPr/>
          <p:nvPr/>
        </p:nvSpPr>
        <p:spPr>
          <a:xfrm>
            <a:off x="8285628" y="5628501"/>
            <a:ext cx="3702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https://github.com/nakov/Unified-Support-System/issues/2</a:t>
            </a:r>
            <a:endParaRPr lang="en-US" sz="1600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5FC88E2-BAD2-489D-98E3-7D56B88D8DF5}"/>
              </a:ext>
            </a:extLst>
          </p:cNvPr>
          <p:cNvSpPr/>
          <p:nvPr/>
        </p:nvSpPr>
        <p:spPr>
          <a:xfrm>
            <a:off x="371062" y="414150"/>
            <a:ext cx="7767559" cy="6038057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C33BB6D-4A3D-4AF2-BDEB-4DDAFCAE19F3}"/>
              </a:ext>
            </a:extLst>
          </p:cNvPr>
          <p:cNvGrpSpPr/>
          <p:nvPr/>
        </p:nvGrpSpPr>
        <p:grpSpPr>
          <a:xfrm>
            <a:off x="461853" y="957184"/>
            <a:ext cx="3181488" cy="1324321"/>
            <a:chOff x="416468" y="450739"/>
            <a:chExt cx="3181488" cy="1324321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FE0892BB-2720-45EA-B2AC-0081D8A0998B}"/>
                </a:ext>
              </a:extLst>
            </p:cNvPr>
            <p:cNvSpPr/>
            <p:nvPr/>
          </p:nvSpPr>
          <p:spPr>
            <a:xfrm>
              <a:off x="416468" y="450739"/>
              <a:ext cx="3181488" cy="1324321"/>
            </a:xfrm>
            <a:prstGeom prst="roundRect">
              <a:avLst>
                <a:gd name="adj" fmla="val 402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41138ED-C9D9-47D8-B257-157ADF80ABEA}"/>
                </a:ext>
              </a:extLst>
            </p:cNvPr>
            <p:cNvSpPr txBox="1"/>
            <p:nvPr/>
          </p:nvSpPr>
          <p:spPr>
            <a:xfrm>
              <a:off x="1110349" y="552245"/>
              <a:ext cx="1409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/>
                <a:t>Dorobeica Andra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251E77A-0036-4063-9E75-E9C5D5399F3C}"/>
                </a:ext>
              </a:extLst>
            </p:cNvPr>
            <p:cNvSpPr txBox="1"/>
            <p:nvPr/>
          </p:nvSpPr>
          <p:spPr>
            <a:xfrm>
              <a:off x="1110155" y="824034"/>
              <a:ext cx="1365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26-Feb-2020 21:33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D2FA9BF-0314-43E9-AC90-215CC94CA0E3}"/>
                </a:ext>
              </a:extLst>
            </p:cNvPr>
            <p:cNvSpPr txBox="1"/>
            <p:nvPr/>
          </p:nvSpPr>
          <p:spPr>
            <a:xfrm>
              <a:off x="513184" y="1386707"/>
              <a:ext cx="2845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Hello! I was trying to solve for loop…</a:t>
              </a:r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E19E9C2-6F4E-4647-8A06-B3BA10DF3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51537" y="788654"/>
              <a:ext cx="1146418" cy="351035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5EFF609-3D8C-4653-96F2-2DD1EC70F8FD}"/>
                </a:ext>
              </a:extLst>
            </p:cNvPr>
            <p:cNvSpPr txBox="1"/>
            <p:nvPr/>
          </p:nvSpPr>
          <p:spPr>
            <a:xfrm>
              <a:off x="513184" y="1096843"/>
              <a:ext cx="2370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>
                  <a:solidFill>
                    <a:schemeClr val="tx1"/>
                  </a:solidFill>
                </a:rPr>
                <a:t>Help with Old Books problem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CE2E0DA-23C7-4863-A796-05C8C6F2B5CB}"/>
              </a:ext>
            </a:extLst>
          </p:cNvPr>
          <p:cNvGrpSpPr/>
          <p:nvPr/>
        </p:nvGrpSpPr>
        <p:grpSpPr>
          <a:xfrm>
            <a:off x="461853" y="2373288"/>
            <a:ext cx="3181488" cy="1324320"/>
            <a:chOff x="416468" y="450740"/>
            <a:chExt cx="3181488" cy="1324320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D0A5A19-433E-4C65-9BFE-E21A7A6E5CF1}"/>
                </a:ext>
              </a:extLst>
            </p:cNvPr>
            <p:cNvSpPr/>
            <p:nvPr/>
          </p:nvSpPr>
          <p:spPr>
            <a:xfrm>
              <a:off x="416468" y="450740"/>
              <a:ext cx="3181488" cy="1324320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2304EB3-03F5-41EF-BC89-3BEDD22513C7}"/>
                </a:ext>
              </a:extLst>
            </p:cNvPr>
            <p:cNvSpPr txBox="1"/>
            <p:nvPr/>
          </p:nvSpPr>
          <p:spPr>
            <a:xfrm>
              <a:off x="1110349" y="552245"/>
              <a:ext cx="10370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>
                  <a:solidFill>
                    <a:schemeClr val="bg1"/>
                  </a:solidFill>
                </a:rPr>
                <a:t>Ionut Vasile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FFB7381-3A2A-4A52-93D8-BFC550D3F228}"/>
                </a:ext>
              </a:extLst>
            </p:cNvPr>
            <p:cNvSpPr txBox="1"/>
            <p:nvPr/>
          </p:nvSpPr>
          <p:spPr>
            <a:xfrm>
              <a:off x="1110155" y="824034"/>
              <a:ext cx="1365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26-Feb-2020 22:07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037D7C-1358-49B1-8322-9452FF89DA23}"/>
                </a:ext>
              </a:extLst>
            </p:cNvPr>
            <p:cNvSpPr txBox="1"/>
            <p:nvPr/>
          </p:nvSpPr>
          <p:spPr>
            <a:xfrm>
              <a:off x="513184" y="1380984"/>
              <a:ext cx="2914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Hi, I don't know what is not correct …</a:t>
              </a:r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EF3FD6EB-251A-4FDA-89B6-6CB6F29C5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51537" y="788654"/>
              <a:ext cx="1146418" cy="351035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F250E9E-3F5E-46BE-BE4A-3A44C3AD71CE}"/>
                </a:ext>
              </a:extLst>
            </p:cNvPr>
            <p:cNvSpPr txBox="1"/>
            <p:nvPr/>
          </p:nvSpPr>
          <p:spPr>
            <a:xfrm>
              <a:off x="513184" y="1114757"/>
              <a:ext cx="8639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/>
                <a:t>Question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5053036-2421-4394-BE8D-BB9D03469F1F}"/>
              </a:ext>
            </a:extLst>
          </p:cNvPr>
          <p:cNvGrpSpPr/>
          <p:nvPr/>
        </p:nvGrpSpPr>
        <p:grpSpPr>
          <a:xfrm>
            <a:off x="461853" y="3777559"/>
            <a:ext cx="3181488" cy="1324320"/>
            <a:chOff x="416468" y="450740"/>
            <a:chExt cx="3181488" cy="1324320"/>
          </a:xfrm>
        </p:grpSpPr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75C28582-0F3C-4224-93EB-34506D1B18A4}"/>
                </a:ext>
              </a:extLst>
            </p:cNvPr>
            <p:cNvSpPr/>
            <p:nvPr/>
          </p:nvSpPr>
          <p:spPr>
            <a:xfrm>
              <a:off x="416468" y="450740"/>
              <a:ext cx="3181488" cy="1324320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73B4D4B-0120-46DF-9C67-7B578BAE4C40}"/>
                </a:ext>
              </a:extLst>
            </p:cNvPr>
            <p:cNvSpPr txBox="1"/>
            <p:nvPr/>
          </p:nvSpPr>
          <p:spPr>
            <a:xfrm>
              <a:off x="1110349" y="552245"/>
              <a:ext cx="854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>
                  <a:solidFill>
                    <a:schemeClr val="bg1"/>
                  </a:solidFill>
                </a:rPr>
                <a:t>Ema Utiu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FDEA81D-E401-4817-A399-CE724EB1D695}"/>
                </a:ext>
              </a:extLst>
            </p:cNvPr>
            <p:cNvSpPr txBox="1"/>
            <p:nvPr/>
          </p:nvSpPr>
          <p:spPr>
            <a:xfrm>
              <a:off x="1110155" y="824034"/>
              <a:ext cx="1365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26-Feb-2020 22:07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3AEE818-556B-4AC8-AC95-FB932F7FFAA1}"/>
                </a:ext>
              </a:extLst>
            </p:cNvPr>
            <p:cNvSpPr txBox="1"/>
            <p:nvPr/>
          </p:nvSpPr>
          <p:spPr>
            <a:xfrm>
              <a:off x="513184" y="1404133"/>
              <a:ext cx="249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Hello. How do I read a number?</a:t>
              </a: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394C0ADB-2E08-4C20-95D7-BA509B4C7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51537" y="788654"/>
              <a:ext cx="1146418" cy="351035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4A34695-DAC9-4369-B48B-991D31BD152B}"/>
                </a:ext>
              </a:extLst>
            </p:cNvPr>
            <p:cNvSpPr txBox="1"/>
            <p:nvPr/>
          </p:nvSpPr>
          <p:spPr>
            <a:xfrm>
              <a:off x="513184" y="1126447"/>
              <a:ext cx="11855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/>
                <a:t>Read number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B6D259F-8D7E-43BF-B3C3-331E3FF0C560}"/>
              </a:ext>
            </a:extLst>
          </p:cNvPr>
          <p:cNvGrpSpPr/>
          <p:nvPr/>
        </p:nvGrpSpPr>
        <p:grpSpPr>
          <a:xfrm>
            <a:off x="461853" y="5175464"/>
            <a:ext cx="3181488" cy="679373"/>
            <a:chOff x="301612" y="5712480"/>
            <a:chExt cx="3181488" cy="679373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D0783BD2-2998-406D-A472-773BDE78126E}"/>
                </a:ext>
              </a:extLst>
            </p:cNvPr>
            <p:cNvSpPr/>
            <p:nvPr/>
          </p:nvSpPr>
          <p:spPr>
            <a:xfrm>
              <a:off x="301612" y="5712480"/>
              <a:ext cx="3181488" cy="679373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FCDE15E-C932-4F35-BC9C-E512CF5D54E7}"/>
                </a:ext>
              </a:extLst>
            </p:cNvPr>
            <p:cNvSpPr txBox="1"/>
            <p:nvPr/>
          </p:nvSpPr>
          <p:spPr>
            <a:xfrm>
              <a:off x="965611" y="5863292"/>
              <a:ext cx="1852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</a:rPr>
                <a:t>+ New Question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B5A1F9D6-4A0D-4D37-B931-4415AFAA145C}"/>
              </a:ext>
            </a:extLst>
          </p:cNvPr>
          <p:cNvSpPr txBox="1"/>
          <p:nvPr/>
        </p:nvSpPr>
        <p:spPr>
          <a:xfrm>
            <a:off x="461853" y="495363"/>
            <a:ext cx="68133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Questions: While Loops Exercises &gt;&gt; Problem "Old Books"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63EE97C-959D-47D1-9B52-4BB0773245A7}"/>
              </a:ext>
            </a:extLst>
          </p:cNvPr>
          <p:cNvSpPr txBox="1"/>
          <p:nvPr/>
        </p:nvSpPr>
        <p:spPr>
          <a:xfrm flipH="1">
            <a:off x="7696492" y="495363"/>
            <a:ext cx="35092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884E604-DAC5-4D91-8A4F-6A47FA2F17E6}"/>
              </a:ext>
            </a:extLst>
          </p:cNvPr>
          <p:cNvGrpSpPr/>
          <p:nvPr/>
        </p:nvGrpSpPr>
        <p:grpSpPr>
          <a:xfrm>
            <a:off x="7310399" y="495363"/>
            <a:ext cx="350926" cy="369332"/>
            <a:chOff x="7270751" y="378640"/>
            <a:chExt cx="350926" cy="369332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7E9A935-52BA-46A8-A3AB-F82F3027BD56}"/>
                </a:ext>
              </a:extLst>
            </p:cNvPr>
            <p:cNvSpPr txBox="1"/>
            <p:nvPr/>
          </p:nvSpPr>
          <p:spPr>
            <a:xfrm flipH="1">
              <a:off x="7270751" y="378640"/>
              <a:ext cx="35092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F7B1B5C4-7D46-47CC-B40B-43A9E21A5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1E2E4"/>
                </a:clrFrom>
                <a:clrTo>
                  <a:srgbClr val="E1E2E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" contras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95366" y="419883"/>
              <a:ext cx="307005" cy="283388"/>
            </a:xfrm>
            <a:prstGeom prst="rect">
              <a:avLst/>
            </a:prstGeom>
          </p:spPr>
        </p:pic>
      </p:grp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95A11A3-C546-4DEC-8556-220B1370DB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19" y="1112296"/>
            <a:ext cx="438538" cy="438538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5" name="Picture 4">
            <a:extLst>
              <a:ext uri="{FF2B5EF4-FFF2-40B4-BE49-F238E27FC236}">
                <a16:creationId xmlns:a16="http://schemas.microsoft.com/office/drawing/2014/main" id="{C9585EA4-1A1C-434A-9D3D-97C0F04DD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46" y="2526998"/>
            <a:ext cx="440211" cy="440211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6">
            <a:extLst>
              <a:ext uri="{FF2B5EF4-FFF2-40B4-BE49-F238E27FC236}">
                <a16:creationId xmlns:a16="http://schemas.microsoft.com/office/drawing/2014/main" id="{3C76B47E-0576-4F19-BE7A-285F8DAC0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46" y="3929666"/>
            <a:ext cx="440211" cy="457200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ED434813-5439-42E7-83F8-7D1DF0DB2DC0}"/>
              </a:ext>
            </a:extLst>
          </p:cNvPr>
          <p:cNvSpPr/>
          <p:nvPr/>
        </p:nvSpPr>
        <p:spPr>
          <a:xfrm>
            <a:off x="2725887" y="1046531"/>
            <a:ext cx="6479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en-US" sz="1100" b="1" dirty="0"/>
              <a:t>52531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1839F15-9985-4F73-A4C8-D9DFD908BBAD}"/>
              </a:ext>
            </a:extLst>
          </p:cNvPr>
          <p:cNvSpPr/>
          <p:nvPr/>
        </p:nvSpPr>
        <p:spPr>
          <a:xfrm>
            <a:off x="2725886" y="2438392"/>
            <a:ext cx="6479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# </a:t>
            </a:r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52527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C42B56C-AE29-4E5F-8EEB-8431F1ACE395}"/>
              </a:ext>
            </a:extLst>
          </p:cNvPr>
          <p:cNvSpPr/>
          <p:nvPr/>
        </p:nvSpPr>
        <p:spPr>
          <a:xfrm>
            <a:off x="2725886" y="3854781"/>
            <a:ext cx="6479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# </a:t>
            </a:r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52518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8029185-42D5-46E9-9D37-3623A3017A9D}"/>
              </a:ext>
            </a:extLst>
          </p:cNvPr>
          <p:cNvGrpSpPr/>
          <p:nvPr/>
        </p:nvGrpSpPr>
        <p:grpSpPr>
          <a:xfrm>
            <a:off x="461852" y="6005649"/>
            <a:ext cx="3181488" cy="376487"/>
            <a:chOff x="3291190" y="5911108"/>
            <a:chExt cx="3181488" cy="376487"/>
          </a:xfrm>
        </p:grpSpPr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1D0583F4-6991-47BF-B4EF-0BEB56BC9BF5}"/>
                </a:ext>
              </a:extLst>
            </p:cNvPr>
            <p:cNvSpPr/>
            <p:nvPr/>
          </p:nvSpPr>
          <p:spPr>
            <a:xfrm>
              <a:off x="3291190" y="5911108"/>
              <a:ext cx="931451" cy="376487"/>
            </a:xfrm>
            <a:prstGeom prst="roundRect">
              <a:avLst>
                <a:gd name="adj" fmla="val 402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300" dirty="0">
                  <a:solidFill>
                    <a:schemeClr val="tx1"/>
                  </a:solidFill>
                </a:rPr>
                <a:t>Section</a:t>
              </a:r>
            </a:p>
          </p:txBody>
        </p:sp>
        <p:pic>
          <p:nvPicPr>
            <p:cNvPr id="145" name="Picture 2" descr="Image result for current icon">
              <a:extLst>
                <a:ext uri="{FF2B5EF4-FFF2-40B4-BE49-F238E27FC236}">
                  <a16:creationId xmlns:a16="http://schemas.microsoft.com/office/drawing/2014/main" id="{E5E28741-48B2-4725-895B-3AAD8C5E85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932" y="5975481"/>
              <a:ext cx="247507" cy="247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74D69729-8504-4B0C-9A33-794F4F05EDF5}"/>
                </a:ext>
              </a:extLst>
            </p:cNvPr>
            <p:cNvSpPr/>
            <p:nvPr/>
          </p:nvSpPr>
          <p:spPr>
            <a:xfrm>
              <a:off x="4236256" y="5911108"/>
              <a:ext cx="911395" cy="376487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300" dirty="0"/>
                <a:t>Lesson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369CF356-CDF1-41E2-ADAB-24A6D96D78A4}"/>
                </a:ext>
              </a:extLst>
            </p:cNvPr>
            <p:cNvSpPr/>
            <p:nvPr/>
          </p:nvSpPr>
          <p:spPr>
            <a:xfrm>
              <a:off x="5161174" y="5911108"/>
              <a:ext cx="688505" cy="376487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300" dirty="0"/>
                <a:t>My</a:t>
              </a:r>
            </a:p>
          </p:txBody>
        </p:sp>
        <p:pic>
          <p:nvPicPr>
            <p:cNvPr id="148" name="Picture 6" descr="Image result for my icon">
              <a:extLst>
                <a:ext uri="{FF2B5EF4-FFF2-40B4-BE49-F238E27FC236}">
                  <a16:creationId xmlns:a16="http://schemas.microsoft.com/office/drawing/2014/main" id="{5294E83C-DDB6-49A2-B249-C794ACAEA5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384" y="5991546"/>
              <a:ext cx="228862" cy="228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8F773179-7A3F-4553-B160-B5A77C0A1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70810" y="5972240"/>
              <a:ext cx="262151" cy="262151"/>
            </a:xfrm>
            <a:prstGeom prst="rect">
              <a:avLst/>
            </a:prstGeom>
          </p:spPr>
        </p:pic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1C873622-C9E8-45D5-B95B-9344CA9A58C5}"/>
                </a:ext>
              </a:extLst>
            </p:cNvPr>
            <p:cNvSpPr/>
            <p:nvPr/>
          </p:nvSpPr>
          <p:spPr>
            <a:xfrm>
              <a:off x="5839632" y="5911108"/>
              <a:ext cx="633046" cy="376487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300" dirty="0"/>
                <a:t>All</a:t>
              </a: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4C8BA84-8DDE-4834-8D53-4130F27CD972}"/>
                </a:ext>
              </a:extLst>
            </p:cNvPr>
            <p:cNvGrpSpPr/>
            <p:nvPr/>
          </p:nvGrpSpPr>
          <p:grpSpPr>
            <a:xfrm>
              <a:off x="5881040" y="5962014"/>
              <a:ext cx="288155" cy="279058"/>
              <a:chOff x="2255497" y="3884338"/>
              <a:chExt cx="648296" cy="639592"/>
            </a:xfrm>
          </p:grpSpPr>
          <p:pic>
            <p:nvPicPr>
              <p:cNvPr id="152" name="Picture 4" descr="Image result for lesson icon">
                <a:extLst>
                  <a:ext uri="{FF2B5EF4-FFF2-40B4-BE49-F238E27FC236}">
                    <a16:creationId xmlns:a16="http://schemas.microsoft.com/office/drawing/2014/main" id="{9A79D482-EE4A-4435-9C2A-5F27EC060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0859" y="4010996"/>
                <a:ext cx="512934" cy="5129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3" name="Picture 4" descr="Image result for lesson icon">
                <a:extLst>
                  <a:ext uri="{FF2B5EF4-FFF2-40B4-BE49-F238E27FC236}">
                    <a16:creationId xmlns:a16="http://schemas.microsoft.com/office/drawing/2014/main" id="{E7EE5520-23C8-45BF-BAC2-814AA43442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1341" y="3948533"/>
                <a:ext cx="512934" cy="5129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4" name="Picture 4" descr="Image result for lesson icon">
                <a:extLst>
                  <a:ext uri="{FF2B5EF4-FFF2-40B4-BE49-F238E27FC236}">
                    <a16:creationId xmlns:a16="http://schemas.microsoft.com/office/drawing/2014/main" id="{DD772458-8E59-4F9C-940C-83C4826724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5497" y="3884338"/>
                <a:ext cx="512934" cy="5129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EDD097B-1DA3-47C4-94C9-45756BDAE158}"/>
              </a:ext>
            </a:extLst>
          </p:cNvPr>
          <p:cNvCxnSpPr>
            <a:cxnSpLocks/>
          </p:cNvCxnSpPr>
          <p:nvPr/>
        </p:nvCxnSpPr>
        <p:spPr>
          <a:xfrm>
            <a:off x="478932" y="5924939"/>
            <a:ext cx="314574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5DCDF48B-EFC9-47B9-9158-3CB94D3E6B9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46072" y="965889"/>
            <a:ext cx="4293502" cy="5416246"/>
          </a:xfrm>
          <a:prstGeom prst="roundRect">
            <a:avLst>
              <a:gd name="adj" fmla="val 753"/>
            </a:avLst>
          </a:prstGeom>
        </p:spPr>
      </p:pic>
    </p:spTree>
    <p:extLst>
      <p:ext uri="{BB962C8B-B14F-4D97-AF65-F5344CB8AC3E}">
        <p14:creationId xmlns:p14="http://schemas.microsoft.com/office/powerpoint/2010/main" val="200832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35B51D-8E5F-499C-A380-24052656FE48}"/>
              </a:ext>
            </a:extLst>
          </p:cNvPr>
          <p:cNvSpPr/>
          <p:nvPr/>
        </p:nvSpPr>
        <p:spPr>
          <a:xfrm>
            <a:off x="382558" y="4816862"/>
            <a:ext cx="11386154" cy="1772109"/>
          </a:xfrm>
          <a:prstGeom prst="roundRect">
            <a:avLst>
              <a:gd name="adj" fmla="val 205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432305-EAE4-4F9B-8A67-47DBAA71B3C3}"/>
              </a:ext>
            </a:extLst>
          </p:cNvPr>
          <p:cNvSpPr txBox="1"/>
          <p:nvPr/>
        </p:nvSpPr>
        <p:spPr>
          <a:xfrm>
            <a:off x="2414227" y="4918368"/>
            <a:ext cx="2940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From:</a:t>
            </a:r>
            <a:r>
              <a:rPr lang="en-US" sz="1400" noProof="1"/>
              <a:t> Dorobeica Andra | </a:t>
            </a:r>
            <a:r>
              <a:rPr lang="en-US" sz="1400" u="sng" noProof="1"/>
              <a:t>@dorobeica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139E9-E04B-407C-8CCB-A54367A952EA}"/>
              </a:ext>
            </a:extLst>
          </p:cNvPr>
          <p:cNvSpPr txBox="1"/>
          <p:nvPr/>
        </p:nvSpPr>
        <p:spPr>
          <a:xfrm>
            <a:off x="2414033" y="5190157"/>
            <a:ext cx="2593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Date:</a:t>
            </a:r>
            <a:r>
              <a:rPr lang="en-US" sz="1200" dirty="0"/>
              <a:t> 26-Feb-2020 21:33 (2 hours ago)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0C0E3E-7150-4F84-90C8-AAD0F4F95C3C}"/>
              </a:ext>
            </a:extLst>
          </p:cNvPr>
          <p:cNvSpPr/>
          <p:nvPr/>
        </p:nvSpPr>
        <p:spPr>
          <a:xfrm>
            <a:off x="1957027" y="5581373"/>
            <a:ext cx="8219857" cy="569060"/>
          </a:xfrm>
          <a:prstGeom prst="roundRect">
            <a:avLst>
              <a:gd name="adj" fmla="val 682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7D5E8D-96C5-4413-98B0-CD70DCBF5B42}"/>
              </a:ext>
            </a:extLst>
          </p:cNvPr>
          <p:cNvSpPr txBox="1"/>
          <p:nvPr/>
        </p:nvSpPr>
        <p:spPr>
          <a:xfrm>
            <a:off x="2001474" y="5608566"/>
            <a:ext cx="8055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Hello! I was trying to solve for loop problems and the problem was correct resolved but it gives me 0/100. Can you please tell me where should I correct my code?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E2DC5-22BB-4D9E-AFB3-7BCEEF1FAB51}"/>
              </a:ext>
            </a:extLst>
          </p:cNvPr>
          <p:cNvSpPr/>
          <p:nvPr/>
        </p:nvSpPr>
        <p:spPr>
          <a:xfrm>
            <a:off x="1887810" y="6221918"/>
            <a:ext cx="2730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Course:</a:t>
            </a:r>
            <a:r>
              <a:rPr lang="en-US" sz="1200" dirty="0"/>
              <a:t> </a:t>
            </a:r>
            <a:r>
              <a:rPr lang="en-US" sz="1200" b="1" dirty="0"/>
              <a:t>Intro Java – Romania – Jan 2020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359424-56F9-46CF-BDB0-C3E109DE3D39}"/>
              </a:ext>
            </a:extLst>
          </p:cNvPr>
          <p:cNvSpPr/>
          <p:nvPr/>
        </p:nvSpPr>
        <p:spPr>
          <a:xfrm>
            <a:off x="4853642" y="6221918"/>
            <a:ext cx="219464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Lesson:</a:t>
            </a:r>
            <a:r>
              <a:rPr lang="en-US" sz="1200" dirty="0"/>
              <a:t> </a:t>
            </a:r>
            <a:r>
              <a:rPr lang="en-US" sz="1200" b="1" dirty="0"/>
              <a:t>While Loops – Exercises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82F57E-80CB-48ED-9ACC-78E5ED4C7A21}"/>
              </a:ext>
            </a:extLst>
          </p:cNvPr>
          <p:cNvSpPr/>
          <p:nvPr/>
        </p:nvSpPr>
        <p:spPr>
          <a:xfrm>
            <a:off x="7115363" y="6221918"/>
            <a:ext cx="19191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Slide:</a:t>
            </a:r>
            <a:r>
              <a:rPr lang="en-US" sz="1200" dirty="0"/>
              <a:t> </a:t>
            </a:r>
            <a:r>
              <a:rPr lang="en-US" sz="1200" b="1" dirty="0"/>
              <a:t>Problem "Old Books"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6535972-67D9-443D-BB39-488AFCE5AE2E}"/>
              </a:ext>
            </a:extLst>
          </p:cNvPr>
          <p:cNvSpPr/>
          <p:nvPr/>
        </p:nvSpPr>
        <p:spPr>
          <a:xfrm>
            <a:off x="382558" y="2904023"/>
            <a:ext cx="11386154" cy="1772109"/>
          </a:xfrm>
          <a:prstGeom prst="roundRect">
            <a:avLst>
              <a:gd name="adj" fmla="val 205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32958E-556D-4A51-BEC9-C05CC82F1557}"/>
              </a:ext>
            </a:extLst>
          </p:cNvPr>
          <p:cNvSpPr txBox="1"/>
          <p:nvPr/>
        </p:nvSpPr>
        <p:spPr>
          <a:xfrm>
            <a:off x="2469437" y="3024191"/>
            <a:ext cx="2391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From:</a:t>
            </a:r>
            <a:r>
              <a:rPr lang="en-US" sz="1400" noProof="1"/>
              <a:t> Simina Tabac | </a:t>
            </a:r>
            <a:r>
              <a:rPr lang="en-US" sz="1400" u="sng" noProof="1"/>
              <a:t>@stabac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3CD3AD-FF45-4721-A1C0-11EAC7DC87DC}"/>
              </a:ext>
            </a:extLst>
          </p:cNvPr>
          <p:cNvSpPr txBox="1"/>
          <p:nvPr/>
        </p:nvSpPr>
        <p:spPr>
          <a:xfrm>
            <a:off x="2469243" y="3295980"/>
            <a:ext cx="2710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r>
              <a:rPr lang="en-US" sz="1200" dirty="0"/>
              <a:t> 26-Feb-2020 19:04 (4.5 hours ago)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15EAE22-8C70-4C22-99C5-894DB2D117E1}"/>
              </a:ext>
            </a:extLst>
          </p:cNvPr>
          <p:cNvSpPr/>
          <p:nvPr/>
        </p:nvSpPr>
        <p:spPr>
          <a:xfrm>
            <a:off x="1957027" y="3668534"/>
            <a:ext cx="8219857" cy="569060"/>
          </a:xfrm>
          <a:prstGeom prst="roundRect">
            <a:avLst>
              <a:gd name="adj" fmla="val 682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650CD5-A619-4169-A91A-09351A85991A}"/>
              </a:ext>
            </a:extLst>
          </p:cNvPr>
          <p:cNvSpPr txBox="1"/>
          <p:nvPr/>
        </p:nvSpPr>
        <p:spPr>
          <a:xfrm>
            <a:off x="2015117" y="3695727"/>
            <a:ext cx="773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Hello! May you help me again with this problem?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(image.png)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019573-D8CE-4F25-82F9-053DD62075F8}"/>
              </a:ext>
            </a:extLst>
          </p:cNvPr>
          <p:cNvSpPr/>
          <p:nvPr/>
        </p:nvSpPr>
        <p:spPr>
          <a:xfrm>
            <a:off x="1887810" y="4309079"/>
            <a:ext cx="2730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Course: </a:t>
            </a:r>
            <a:r>
              <a:rPr lang="en-US" sz="1200" b="1" dirty="0"/>
              <a:t>Intro Java – Romania – Jan 2020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DABEBFF-528F-4E09-9D6E-90F7526045C3}"/>
              </a:ext>
            </a:extLst>
          </p:cNvPr>
          <p:cNvSpPr/>
          <p:nvPr/>
        </p:nvSpPr>
        <p:spPr>
          <a:xfrm>
            <a:off x="4853642" y="4309079"/>
            <a:ext cx="14743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Lesson: </a:t>
            </a:r>
            <a:r>
              <a:rPr lang="en-US" sz="1200" b="1" dirty="0"/>
              <a:t>While Loops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9B61936-6AE3-4B0E-9E5C-49973BDC84B4}"/>
              </a:ext>
            </a:extLst>
          </p:cNvPr>
          <p:cNvSpPr/>
          <p:nvPr/>
        </p:nvSpPr>
        <p:spPr>
          <a:xfrm>
            <a:off x="7115363" y="4309079"/>
            <a:ext cx="29138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Slide: </a:t>
            </a:r>
            <a:r>
              <a:rPr lang="en-US" sz="1200" b="1" dirty="0"/>
              <a:t>Homework &gt;&gt; Problem: Find Min a…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9E464A1-D573-4502-B80B-B31D289B626C}"/>
              </a:ext>
            </a:extLst>
          </p:cNvPr>
          <p:cNvSpPr/>
          <p:nvPr/>
        </p:nvSpPr>
        <p:spPr>
          <a:xfrm>
            <a:off x="382558" y="990601"/>
            <a:ext cx="11386154" cy="1772109"/>
          </a:xfrm>
          <a:prstGeom prst="roundRect">
            <a:avLst>
              <a:gd name="adj" fmla="val 205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469EFC-BF2C-4762-A61F-FA1BD7E33C92}"/>
              </a:ext>
            </a:extLst>
          </p:cNvPr>
          <p:cNvSpPr txBox="1"/>
          <p:nvPr/>
        </p:nvSpPr>
        <p:spPr>
          <a:xfrm>
            <a:off x="2457510" y="1082194"/>
            <a:ext cx="329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From:</a:t>
            </a:r>
            <a:r>
              <a:rPr lang="en-US" sz="1400" noProof="1"/>
              <a:t> Albert Ionut Vasile | </a:t>
            </a:r>
            <a:r>
              <a:rPr lang="en-US" sz="1400" u="sng" noProof="1"/>
              <a:t>@alb3rtsk.2002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275044-47CB-4DB2-B038-334E70575F3E}"/>
              </a:ext>
            </a:extLst>
          </p:cNvPr>
          <p:cNvSpPr txBox="1"/>
          <p:nvPr/>
        </p:nvSpPr>
        <p:spPr>
          <a:xfrm>
            <a:off x="2457316" y="1353983"/>
            <a:ext cx="2710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r>
              <a:rPr lang="en-US" sz="1200" dirty="0"/>
              <a:t> 26-Feb-2020 19:02 (4.5 hours ago)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3C89E02-9DAD-4A44-A32F-06C1B9D5AA93}"/>
              </a:ext>
            </a:extLst>
          </p:cNvPr>
          <p:cNvSpPr/>
          <p:nvPr/>
        </p:nvSpPr>
        <p:spPr>
          <a:xfrm>
            <a:off x="7115363" y="1054629"/>
            <a:ext cx="45912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URL: </a:t>
            </a:r>
            <a:r>
              <a:rPr lang="en-US" sz="1400" dirty="0">
                <a:hlinkClick r:id="rId2"/>
              </a:rPr>
              <a:t>https://ro.softuni.org/engine/23/10#while-loops-vid...</a:t>
            </a:r>
            <a:endParaRPr lang="en-US" sz="16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51CF1A3-395C-4E3D-90B8-77AF4B3BDACE}"/>
              </a:ext>
            </a:extLst>
          </p:cNvPr>
          <p:cNvSpPr/>
          <p:nvPr/>
        </p:nvSpPr>
        <p:spPr>
          <a:xfrm>
            <a:off x="1963373" y="1736062"/>
            <a:ext cx="8213511" cy="569060"/>
          </a:xfrm>
          <a:prstGeom prst="roundRect">
            <a:avLst>
              <a:gd name="adj" fmla="val 682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DDDDE1-DA90-4BF6-B7F9-8E036B5AD574}"/>
              </a:ext>
            </a:extLst>
          </p:cNvPr>
          <p:cNvSpPr txBox="1"/>
          <p:nvPr/>
        </p:nvSpPr>
        <p:spPr>
          <a:xfrm>
            <a:off x="2001473" y="1763255"/>
            <a:ext cx="774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Hello! May you help me again with this problem?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(image.png)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60B79A6-BD4E-405F-9C14-0A63BCE51C2E}"/>
              </a:ext>
            </a:extLst>
          </p:cNvPr>
          <p:cNvSpPr/>
          <p:nvPr/>
        </p:nvSpPr>
        <p:spPr>
          <a:xfrm>
            <a:off x="4853642" y="2395657"/>
            <a:ext cx="14743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Lesson: </a:t>
            </a:r>
            <a:r>
              <a:rPr lang="en-US" sz="1200" b="1" dirty="0"/>
              <a:t>While Loops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E62CEB5-83C8-419B-A4AE-053327C527D8}"/>
              </a:ext>
            </a:extLst>
          </p:cNvPr>
          <p:cNvSpPr/>
          <p:nvPr/>
        </p:nvSpPr>
        <p:spPr>
          <a:xfrm>
            <a:off x="7115363" y="2395657"/>
            <a:ext cx="18854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Slide: </a:t>
            </a:r>
            <a:r>
              <a:rPr lang="en-US" sz="1200" b="1" dirty="0"/>
              <a:t>While Loop &gt;</a:t>
            </a:r>
            <a:r>
              <a:rPr lang="en-US" sz="1200" b="1" dirty="0">
                <a:sym typeface="Wingdings" panose="05000000000000000000" pitchFamily="2" charset="2"/>
              </a:rPr>
              <a:t>&gt;</a:t>
            </a:r>
            <a:r>
              <a:rPr lang="en-US" sz="1200" b="1" dirty="0"/>
              <a:t> Video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48C2AD0-9635-4B8B-A218-3D6BFC641297}"/>
              </a:ext>
            </a:extLst>
          </p:cNvPr>
          <p:cNvSpPr/>
          <p:nvPr/>
        </p:nvSpPr>
        <p:spPr>
          <a:xfrm>
            <a:off x="418656" y="1736310"/>
            <a:ext cx="1316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en-US" sz="1600" b="1" dirty="0"/>
              <a:t>52531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8FD5661-BD2A-4DE4-9D51-0519ADE3165B}"/>
              </a:ext>
            </a:extLst>
          </p:cNvPr>
          <p:cNvSpPr/>
          <p:nvPr/>
        </p:nvSpPr>
        <p:spPr>
          <a:xfrm>
            <a:off x="1881786" y="2391194"/>
            <a:ext cx="2730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Course: </a:t>
            </a:r>
            <a:r>
              <a:rPr lang="en-US" sz="1200" b="1" dirty="0"/>
              <a:t>Intro Java – Romania – Jan 2020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C8D9704-E0A1-442E-96C3-68F8B380749D}"/>
              </a:ext>
            </a:extLst>
          </p:cNvPr>
          <p:cNvSpPr/>
          <p:nvPr/>
        </p:nvSpPr>
        <p:spPr>
          <a:xfrm>
            <a:off x="382558" y="351024"/>
            <a:ext cx="11386154" cy="497215"/>
          </a:xfrm>
          <a:prstGeom prst="roundRect">
            <a:avLst>
              <a:gd name="adj" fmla="val 609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6E59DF2-462F-4D62-A95F-54B737A2D10A}"/>
              </a:ext>
            </a:extLst>
          </p:cNvPr>
          <p:cNvSpPr txBox="1"/>
          <p:nvPr/>
        </p:nvSpPr>
        <p:spPr>
          <a:xfrm>
            <a:off x="442144" y="430865"/>
            <a:ext cx="1076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Questions: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33F4EDB-6793-46AC-B680-F211EB647B27}"/>
              </a:ext>
            </a:extLst>
          </p:cNvPr>
          <p:cNvSpPr/>
          <p:nvPr/>
        </p:nvSpPr>
        <p:spPr>
          <a:xfrm>
            <a:off x="1555365" y="444175"/>
            <a:ext cx="803529" cy="32195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BC09FC3-EBDE-441F-B65D-004B61FDE074}"/>
              </a:ext>
            </a:extLst>
          </p:cNvPr>
          <p:cNvSpPr/>
          <p:nvPr/>
        </p:nvSpPr>
        <p:spPr>
          <a:xfrm>
            <a:off x="2461213" y="444175"/>
            <a:ext cx="921246" cy="3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D9AB643-9206-4881-8C0E-56CCC28D975F}"/>
              </a:ext>
            </a:extLst>
          </p:cNvPr>
          <p:cNvSpPr/>
          <p:nvPr/>
        </p:nvSpPr>
        <p:spPr>
          <a:xfrm>
            <a:off x="3484777" y="444175"/>
            <a:ext cx="921245" cy="3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C11559C-C672-400B-88A3-0413B7A95F72}"/>
              </a:ext>
            </a:extLst>
          </p:cNvPr>
          <p:cNvSpPr/>
          <p:nvPr/>
        </p:nvSpPr>
        <p:spPr>
          <a:xfrm>
            <a:off x="392083" y="1000751"/>
            <a:ext cx="1388359" cy="569060"/>
          </a:xfrm>
          <a:prstGeom prst="roundRect">
            <a:avLst>
              <a:gd name="adj" fmla="val 502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69875" algn="ctr"/>
            <a:r>
              <a:rPr lang="en-US" dirty="0"/>
              <a:t>Closed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B3FD813-997D-47E9-9B85-EF3AEDA90D79}"/>
              </a:ext>
            </a:extLst>
          </p:cNvPr>
          <p:cNvSpPr/>
          <p:nvPr/>
        </p:nvSpPr>
        <p:spPr>
          <a:xfrm>
            <a:off x="10341579" y="1735070"/>
            <a:ext cx="1262441" cy="3744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AA07746C-B0B4-4C34-8457-7FF3B3827D2F}"/>
              </a:ext>
            </a:extLst>
          </p:cNvPr>
          <p:cNvSpPr/>
          <p:nvPr/>
        </p:nvSpPr>
        <p:spPr>
          <a:xfrm>
            <a:off x="4508340" y="444175"/>
            <a:ext cx="921245" cy="3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Closed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B093E9D-5805-471C-8795-793C9AD75562}"/>
              </a:ext>
            </a:extLst>
          </p:cNvPr>
          <p:cNvSpPr/>
          <p:nvPr/>
        </p:nvSpPr>
        <p:spPr>
          <a:xfrm>
            <a:off x="5531903" y="444175"/>
            <a:ext cx="649072" cy="3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8EEB0821-7830-4987-B8A8-CAC3BC221F0F}"/>
              </a:ext>
            </a:extLst>
          </p:cNvPr>
          <p:cNvSpPr/>
          <p:nvPr/>
        </p:nvSpPr>
        <p:spPr>
          <a:xfrm>
            <a:off x="10341579" y="2238486"/>
            <a:ext cx="1262441" cy="37449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4A06238-1E6E-4F2B-BC68-F7232EA327ED}"/>
              </a:ext>
            </a:extLst>
          </p:cNvPr>
          <p:cNvSpPr/>
          <p:nvPr/>
        </p:nvSpPr>
        <p:spPr>
          <a:xfrm>
            <a:off x="447221" y="2197943"/>
            <a:ext cx="1268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Taken by:</a:t>
            </a:r>
            <a:b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b="1" noProof="1"/>
              <a:t>@nakov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F9A501-AAA6-4001-9AF5-CDCFB0F5889F}"/>
              </a:ext>
            </a:extLst>
          </p:cNvPr>
          <p:cNvCxnSpPr>
            <a:cxnSpLocks/>
          </p:cNvCxnSpPr>
          <p:nvPr/>
        </p:nvCxnSpPr>
        <p:spPr>
          <a:xfrm>
            <a:off x="1772145" y="990601"/>
            <a:ext cx="0" cy="177210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5078AB-A028-41B7-AFCF-34A1AD83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027" y="3067050"/>
            <a:ext cx="457200" cy="457200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CED4946-98C4-428E-B0B4-D0BE890DF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372" y="1140938"/>
            <a:ext cx="440211" cy="440211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8C36407-2AD3-421D-834F-896DCF174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21" y="2255748"/>
            <a:ext cx="372342" cy="372342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4BC32D78-603A-47A1-A536-B8B2E4D312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8942" y="4981578"/>
            <a:ext cx="438538" cy="438538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8D7A1760-B206-4A72-9BF0-D8D5011D572C}"/>
              </a:ext>
            </a:extLst>
          </p:cNvPr>
          <p:cNvSpPr/>
          <p:nvPr/>
        </p:nvSpPr>
        <p:spPr>
          <a:xfrm>
            <a:off x="10341579" y="3659212"/>
            <a:ext cx="1262441" cy="3744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102ACC5A-EE7E-42E9-A390-A708FBE6A835}"/>
              </a:ext>
            </a:extLst>
          </p:cNvPr>
          <p:cNvSpPr/>
          <p:nvPr/>
        </p:nvSpPr>
        <p:spPr>
          <a:xfrm>
            <a:off x="10341579" y="4172292"/>
            <a:ext cx="1262441" cy="37449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A1B69EE-7274-40F9-AA67-E156923CBCB2}"/>
              </a:ext>
            </a:extLst>
          </p:cNvPr>
          <p:cNvSpPr/>
          <p:nvPr/>
        </p:nvSpPr>
        <p:spPr>
          <a:xfrm>
            <a:off x="418656" y="3659212"/>
            <a:ext cx="1316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en-US" sz="1600" b="1" dirty="0"/>
              <a:t>52519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F273708-DDE9-473F-BBF2-1F08CF8C0973}"/>
              </a:ext>
            </a:extLst>
          </p:cNvPr>
          <p:cNvSpPr/>
          <p:nvPr/>
        </p:nvSpPr>
        <p:spPr>
          <a:xfrm>
            <a:off x="392083" y="2914128"/>
            <a:ext cx="1388359" cy="569060"/>
          </a:xfrm>
          <a:prstGeom prst="roundRect">
            <a:avLst>
              <a:gd name="adj" fmla="val 3348"/>
            </a:avLst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4013" algn="ctr"/>
            <a:r>
              <a:rPr lang="en-US" dirty="0"/>
              <a:t>Open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ACDD15-4FA4-44B7-9295-C9C5F97A66BA}"/>
              </a:ext>
            </a:extLst>
          </p:cNvPr>
          <p:cNvSpPr/>
          <p:nvPr/>
        </p:nvSpPr>
        <p:spPr>
          <a:xfrm>
            <a:off x="447221" y="4120845"/>
            <a:ext cx="1268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Taken by:</a:t>
            </a:r>
            <a:b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b="1" noProof="1"/>
              <a:t>@anna.s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881AB99-C22A-46ED-82E2-34E1A5EA81C9}"/>
              </a:ext>
            </a:extLst>
          </p:cNvPr>
          <p:cNvCxnSpPr>
            <a:cxnSpLocks/>
          </p:cNvCxnSpPr>
          <p:nvPr/>
        </p:nvCxnSpPr>
        <p:spPr>
          <a:xfrm>
            <a:off x="1781670" y="2913503"/>
            <a:ext cx="0" cy="177210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058" name="Picture 10">
            <a:extLst>
              <a:ext uri="{FF2B5EF4-FFF2-40B4-BE49-F238E27FC236}">
                <a16:creationId xmlns:a16="http://schemas.microsoft.com/office/drawing/2014/main" id="{3DAE8C01-8E11-4947-9D36-16C2B2FE6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21" y="4174039"/>
            <a:ext cx="381639" cy="38163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855C4F66-E719-41B3-ABBF-70FB66F98D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9122" y="385822"/>
            <a:ext cx="2072820" cy="445047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DA72FD5-6382-4E5D-99EE-3075DDC42EBE}"/>
              </a:ext>
            </a:extLst>
          </p:cNvPr>
          <p:cNvCxnSpPr>
            <a:cxnSpLocks/>
          </p:cNvCxnSpPr>
          <p:nvPr/>
        </p:nvCxnSpPr>
        <p:spPr>
          <a:xfrm>
            <a:off x="6410717" y="351024"/>
            <a:ext cx="0" cy="47984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317ADEB-C4AC-42D7-AFEE-0FFC6ADA0C09}"/>
              </a:ext>
            </a:extLst>
          </p:cNvPr>
          <p:cNvSpPr txBox="1"/>
          <p:nvPr/>
        </p:nvSpPr>
        <p:spPr>
          <a:xfrm>
            <a:off x="6484638" y="430865"/>
            <a:ext cx="829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Sort by: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E6B36ED1-94F6-4931-BB55-2372FA06AF31}"/>
              </a:ext>
            </a:extLst>
          </p:cNvPr>
          <p:cNvSpPr/>
          <p:nvPr/>
        </p:nvSpPr>
        <p:spPr>
          <a:xfrm>
            <a:off x="7332950" y="444175"/>
            <a:ext cx="1091427" cy="3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Date</a:t>
            </a:r>
          </a:p>
        </p:txBody>
      </p:sp>
      <p:pic>
        <p:nvPicPr>
          <p:cNvPr id="2062" name="Picture 14" descr="Image result for dropdown">
            <a:extLst>
              <a:ext uri="{FF2B5EF4-FFF2-40B4-BE49-F238E27FC236}">
                <a16:creationId xmlns:a16="http://schemas.microsoft.com/office/drawing/2014/main" id="{3B652C1E-907E-4D93-A40F-58FA65D7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078" y="494188"/>
            <a:ext cx="227225" cy="2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C936F51-D5E8-4514-9FF6-0CF1DBCA094E}"/>
              </a:ext>
            </a:extLst>
          </p:cNvPr>
          <p:cNvCxnSpPr>
            <a:cxnSpLocks/>
          </p:cNvCxnSpPr>
          <p:nvPr/>
        </p:nvCxnSpPr>
        <p:spPr>
          <a:xfrm>
            <a:off x="9545802" y="351024"/>
            <a:ext cx="0" cy="47984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D46E17D-0A1C-43F3-91FF-461FD0283BD1}"/>
              </a:ext>
            </a:extLst>
          </p:cNvPr>
          <p:cNvSpPr/>
          <p:nvPr/>
        </p:nvSpPr>
        <p:spPr>
          <a:xfrm>
            <a:off x="418656" y="5581921"/>
            <a:ext cx="1316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en-US" sz="1600" b="1" dirty="0"/>
              <a:t>52502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2307338F-CBEE-484B-A5F4-998E7E2AA35D}"/>
              </a:ext>
            </a:extLst>
          </p:cNvPr>
          <p:cNvSpPr/>
          <p:nvPr/>
        </p:nvSpPr>
        <p:spPr>
          <a:xfrm>
            <a:off x="392083" y="4827506"/>
            <a:ext cx="1388359" cy="569060"/>
          </a:xfrm>
          <a:prstGeom prst="roundRect">
            <a:avLst>
              <a:gd name="adj" fmla="val 3348"/>
            </a:avLst>
          </a:prstGeom>
          <a:solidFill>
            <a:srgbClr val="43A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541338" algn="ctr"/>
            <a:r>
              <a:rPr lang="en-US" dirty="0"/>
              <a:t>Taken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B91672B-DD69-4B94-A4A6-C4D497AF881F}"/>
              </a:ext>
            </a:extLst>
          </p:cNvPr>
          <p:cNvSpPr/>
          <p:nvPr/>
        </p:nvSpPr>
        <p:spPr>
          <a:xfrm>
            <a:off x="447221" y="6043554"/>
            <a:ext cx="1268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Taken by:</a:t>
            </a:r>
            <a:b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b="1" noProof="1"/>
              <a:t>@anna.s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CCD3804-BBA0-4E6F-8D78-65A6C3A3F593}"/>
              </a:ext>
            </a:extLst>
          </p:cNvPr>
          <p:cNvCxnSpPr>
            <a:cxnSpLocks/>
          </p:cNvCxnSpPr>
          <p:nvPr/>
        </p:nvCxnSpPr>
        <p:spPr>
          <a:xfrm>
            <a:off x="1781670" y="4836212"/>
            <a:ext cx="0" cy="177210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26" name="Picture 10">
            <a:extLst>
              <a:ext uri="{FF2B5EF4-FFF2-40B4-BE49-F238E27FC236}">
                <a16:creationId xmlns:a16="http://schemas.microsoft.com/office/drawing/2014/main" id="{6F73B890-EE79-4D20-8B56-0B3DC21E0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21" y="6096748"/>
            <a:ext cx="381639" cy="38163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OK icon">
            <a:extLst>
              <a:ext uri="{FF2B5EF4-FFF2-40B4-BE49-F238E27FC236}">
                <a16:creationId xmlns:a16="http://schemas.microsoft.com/office/drawing/2014/main" id="{EC45AE3B-DA56-4793-8B93-6478F36D2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14" y="1111548"/>
            <a:ext cx="313730" cy="31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open icon">
            <a:extLst>
              <a:ext uri="{FF2B5EF4-FFF2-40B4-BE49-F238E27FC236}">
                <a16:creationId xmlns:a16="http://schemas.microsoft.com/office/drawing/2014/main" id="{AB95D383-65DA-415B-AD8D-3A1098E60C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32" t="11496" r="3467" b="11639"/>
          <a:stretch/>
        </p:blipFill>
        <p:spPr bwMode="auto">
          <a:xfrm>
            <a:off x="553132" y="3043362"/>
            <a:ext cx="334243" cy="28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F3A2CE65-3773-40FD-872A-54AAB674A6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969" y="4934433"/>
            <a:ext cx="481745" cy="321164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B9C75448-9C05-436B-924F-C8ED9CBF47F2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45041" y="1365801"/>
            <a:ext cx="978986" cy="351035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72065CF4-07A3-433B-866F-509A8F5E2210}"/>
              </a:ext>
            </a:extLst>
          </p:cNvPr>
          <p:cNvSpPr/>
          <p:nvPr/>
        </p:nvSpPr>
        <p:spPr>
          <a:xfrm>
            <a:off x="10341579" y="5576450"/>
            <a:ext cx="1262441" cy="3744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/>
              <a:t>Untake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5E12996A-44FA-4B7D-B0E6-0E44214C1327}"/>
              </a:ext>
            </a:extLst>
          </p:cNvPr>
          <p:cNvSpPr/>
          <p:nvPr/>
        </p:nvSpPr>
        <p:spPr>
          <a:xfrm>
            <a:off x="10341579" y="6078086"/>
            <a:ext cx="1262441" cy="37449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F9C7F49-FD75-403F-A214-BA16CB178129}"/>
              </a:ext>
            </a:extLst>
          </p:cNvPr>
          <p:cNvSpPr/>
          <p:nvPr/>
        </p:nvSpPr>
        <p:spPr>
          <a:xfrm>
            <a:off x="7117959" y="1359437"/>
            <a:ext cx="97898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Answers: </a:t>
            </a:r>
            <a:r>
              <a:rPr lang="en-US" sz="1400" b="1" dirty="0"/>
              <a:t>3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72A1553-2D41-41FA-B532-844670B84B43}"/>
              </a:ext>
            </a:extLst>
          </p:cNvPr>
          <p:cNvSpPr/>
          <p:nvPr/>
        </p:nvSpPr>
        <p:spPr>
          <a:xfrm>
            <a:off x="7115363" y="2958984"/>
            <a:ext cx="45912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URL: </a:t>
            </a:r>
            <a:r>
              <a:rPr lang="en-US" sz="1400" dirty="0">
                <a:hlinkClick r:id="rId2"/>
              </a:rPr>
              <a:t>https://ro.softuni.org/engine/23/10#354624</a:t>
            </a:r>
            <a:endParaRPr lang="en-US" sz="16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FA9297F-ADDF-4DAD-B60B-F6F383503C4B}"/>
              </a:ext>
            </a:extLst>
          </p:cNvPr>
          <p:cNvSpPr/>
          <p:nvPr/>
        </p:nvSpPr>
        <p:spPr>
          <a:xfrm>
            <a:off x="7115363" y="4899292"/>
            <a:ext cx="45912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URL: </a:t>
            </a:r>
            <a:r>
              <a:rPr lang="en-US" sz="1400" dirty="0">
                <a:hlinkClick r:id="rId2"/>
              </a:rPr>
              <a:t>https://ro.softuni.org/engine/23/10#354624</a:t>
            </a:r>
            <a:endParaRPr lang="en-US" sz="1600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AD20CAA-C9D6-4DE7-B33B-FEC06F8C67D7}"/>
              </a:ext>
            </a:extLst>
          </p:cNvPr>
          <p:cNvSpPr/>
          <p:nvPr/>
        </p:nvSpPr>
        <p:spPr>
          <a:xfrm>
            <a:off x="8154888" y="1359437"/>
            <a:ext cx="1262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7"/>
              </a:rPr>
              <a:t>View in Gitter</a:t>
            </a:r>
            <a:endParaRPr lang="en-US" sz="1600" dirty="0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6B1D724E-0535-4952-B213-879B5EDF2A04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45041" y="3287683"/>
            <a:ext cx="978986" cy="351035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685857A7-A20A-48B8-B3C6-C6C9CD555D7A}"/>
              </a:ext>
            </a:extLst>
          </p:cNvPr>
          <p:cNvSpPr/>
          <p:nvPr/>
        </p:nvSpPr>
        <p:spPr>
          <a:xfrm>
            <a:off x="7117959" y="3281319"/>
            <a:ext cx="97898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Answers: </a:t>
            </a:r>
            <a:r>
              <a:rPr lang="en-US" sz="1400" b="1" dirty="0"/>
              <a:t>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995A62D-0816-4205-BDD3-AF170CFDF9AC}"/>
              </a:ext>
            </a:extLst>
          </p:cNvPr>
          <p:cNvSpPr/>
          <p:nvPr/>
        </p:nvSpPr>
        <p:spPr>
          <a:xfrm>
            <a:off x="8154888" y="3281319"/>
            <a:ext cx="1262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7"/>
              </a:rPr>
              <a:t>View in Gitter</a:t>
            </a:r>
            <a:endParaRPr lang="en-US" sz="1600" dirty="0"/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C92BD735-88D7-452C-A878-332174B8B74F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45041" y="5210075"/>
            <a:ext cx="978986" cy="351035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B0401DAB-34BD-4A18-907E-231C61ED2493}"/>
              </a:ext>
            </a:extLst>
          </p:cNvPr>
          <p:cNvSpPr/>
          <p:nvPr/>
        </p:nvSpPr>
        <p:spPr>
          <a:xfrm>
            <a:off x="7117959" y="5203711"/>
            <a:ext cx="97898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Answers: </a:t>
            </a:r>
            <a:r>
              <a:rPr lang="en-US" sz="1400" b="1" dirty="0"/>
              <a:t>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8D73F76-65E9-4633-B40E-3AA7BC3AEAF7}"/>
              </a:ext>
            </a:extLst>
          </p:cNvPr>
          <p:cNvSpPr/>
          <p:nvPr/>
        </p:nvSpPr>
        <p:spPr>
          <a:xfrm>
            <a:off x="8154888" y="5203711"/>
            <a:ext cx="1262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7"/>
              </a:rPr>
              <a:t>View in Gitter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605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CC3FBB-9E7E-4AE9-B21D-A014E1936D66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GitHub Issues as Backend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BBDFFECD-ED54-4511-9130-200D312D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671805"/>
            <a:ext cx="11769970" cy="5928622"/>
          </a:xfrm>
        </p:spPr>
        <p:txBody>
          <a:bodyPr>
            <a:normAutofit/>
          </a:bodyPr>
          <a:lstStyle/>
          <a:p>
            <a:r>
              <a:rPr lang="en-US" b="1" dirty="0"/>
              <a:t>GitHub Issues </a:t>
            </a:r>
            <a:r>
              <a:rPr lang="en-US" dirty="0"/>
              <a:t>match the Questions in the Unified Support System</a:t>
            </a:r>
            <a:endParaRPr lang="en-US" sz="2400" dirty="0"/>
          </a:p>
          <a:p>
            <a:pPr lvl="1"/>
            <a:r>
              <a:rPr lang="en-US" dirty="0"/>
              <a:t>Issues can be </a:t>
            </a:r>
            <a:r>
              <a:rPr lang="en-US" b="1" dirty="0"/>
              <a:t>open</a:t>
            </a:r>
            <a:r>
              <a:rPr lang="en-US" dirty="0"/>
              <a:t> / </a:t>
            </a:r>
            <a:r>
              <a:rPr lang="en-US" b="1" dirty="0"/>
              <a:t>closed</a:t>
            </a:r>
          </a:p>
          <a:p>
            <a:pPr lvl="1"/>
            <a:r>
              <a:rPr lang="en-US" dirty="0"/>
              <a:t>Issues can be </a:t>
            </a:r>
            <a:r>
              <a:rPr lang="en-US" b="1" dirty="0"/>
              <a:t>taken </a:t>
            </a:r>
            <a:r>
              <a:rPr lang="en-US" dirty="0"/>
              <a:t>(assigned to someone)</a:t>
            </a:r>
          </a:p>
          <a:p>
            <a:pPr lvl="1"/>
            <a:r>
              <a:rPr lang="en-US" dirty="0"/>
              <a:t>Issues have author, date, text</a:t>
            </a:r>
          </a:p>
          <a:p>
            <a:pPr lvl="1"/>
            <a:r>
              <a:rPr lang="en-US" dirty="0"/>
              <a:t>Issues do not have the special fields: Course, Lesson, Slide, Author Name, …</a:t>
            </a:r>
          </a:p>
          <a:p>
            <a:pPr lvl="1"/>
            <a:r>
              <a:rPr lang="en-US" dirty="0"/>
              <a:t>Issues have </a:t>
            </a:r>
            <a:r>
              <a:rPr lang="en-US" b="1" dirty="0"/>
              <a:t>comments</a:t>
            </a:r>
            <a:endParaRPr lang="bg-BG" b="1" dirty="0"/>
          </a:p>
          <a:p>
            <a:r>
              <a:rPr lang="en-US" dirty="0"/>
              <a:t>Field </a:t>
            </a:r>
            <a:r>
              <a:rPr lang="en-US" b="1" dirty="0"/>
              <a:t>mappings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Course instance </a:t>
            </a:r>
            <a:r>
              <a:rPr lang="en-US" dirty="0">
                <a:sym typeface="Wingdings" panose="05000000000000000000" pitchFamily="2" charset="2"/>
              </a:rPr>
              <a:t> GitHub Project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Lesson  Milestone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Section  tag </a:t>
            </a:r>
            <a:r>
              <a:rPr lang="en-US" dirty="0" err="1">
                <a:sym typeface="Wingdings" panose="05000000000000000000" pitchFamily="2" charset="2"/>
              </a:rPr>
              <a:t>section:problem-nums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AuthorId</a:t>
            </a:r>
            <a:r>
              <a:rPr lang="en-US" dirty="0">
                <a:sym typeface="Wingdings" panose="05000000000000000000" pitchFamily="2" charset="2"/>
              </a:rPr>
              <a:t>  tag </a:t>
            </a:r>
            <a:r>
              <a:rPr lang="en-US" dirty="0" err="1">
                <a:sym typeface="Wingdings" panose="05000000000000000000" pitchFamily="2" charset="2"/>
              </a:rPr>
              <a:t>author:id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URL: # URL in the body text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Author Name: # Author in the body text</a:t>
            </a:r>
          </a:p>
          <a:p>
            <a:r>
              <a:rPr lang="en-US" b="1" dirty="0">
                <a:sym typeface="Wingdings" panose="05000000000000000000" pitchFamily="2" charset="2"/>
              </a:rPr>
              <a:t>Webhooks</a:t>
            </a:r>
            <a:r>
              <a:rPr lang="en-US" dirty="0">
                <a:sym typeface="Wingdings" panose="05000000000000000000" pitchFamily="2" charset="2"/>
              </a:rPr>
              <a:t>: subscribe for issues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C5388-1567-4EA1-9481-1413C3E82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64" y="3517638"/>
            <a:ext cx="5766889" cy="31138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753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F6E8C1-F65F-4E25-B6D3-3A373F29EAD1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GitHub Issues as Admin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AEC39-6F84-42F4-8A50-1EF450D5F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799476"/>
            <a:ext cx="10076033" cy="48298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0777A8-6A62-4404-AFA4-A4B0302963E8}"/>
              </a:ext>
            </a:extLst>
          </p:cNvPr>
          <p:cNvSpPr/>
          <p:nvPr/>
        </p:nvSpPr>
        <p:spPr>
          <a:xfrm>
            <a:off x="241292" y="5819585"/>
            <a:ext cx="48075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3"/>
              </a:rPr>
              <a:t>https://haxe.org/manual/introduction-hello-world.html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85FED4-0292-45C2-A0DE-92AD416F4ED4}"/>
              </a:ext>
            </a:extLst>
          </p:cNvPr>
          <p:cNvSpPr/>
          <p:nvPr/>
        </p:nvSpPr>
        <p:spPr>
          <a:xfrm>
            <a:off x="5186525" y="581964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hlinkClick r:id="rId4"/>
              </a:rPr>
              <a:t>https://github.com/HaxeFoundation/haxe.org-comments/issues/45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7DEB5-72C9-44E3-8B31-EE6279462DC5}"/>
              </a:ext>
            </a:extLst>
          </p:cNvPr>
          <p:cNvSpPr/>
          <p:nvPr/>
        </p:nvSpPr>
        <p:spPr>
          <a:xfrm>
            <a:off x="5485103" y="619982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hlinkClick r:id="rId5"/>
              </a:rPr>
              <a:t>https://api.github.com/repos/nakov/Unified-Support-System/issues/2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3CF8DB-9D08-4C5C-88CF-441AC1941DBF}"/>
              </a:ext>
            </a:extLst>
          </p:cNvPr>
          <p:cNvSpPr/>
          <p:nvPr/>
        </p:nvSpPr>
        <p:spPr>
          <a:xfrm>
            <a:off x="241292" y="6192084"/>
            <a:ext cx="51598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6"/>
              </a:rPr>
              <a:t>https://github.com/nakov/Unified-Support-System/issues/2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060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E48240-8448-4EA1-96ED-191A5FCE2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43" y="2685001"/>
            <a:ext cx="7234277" cy="3605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CC685-6FBC-4C7D-A55E-2AB65CC48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802435"/>
            <a:ext cx="11567160" cy="5761390"/>
          </a:xfrm>
        </p:spPr>
        <p:txBody>
          <a:bodyPr>
            <a:normAutofit/>
          </a:bodyPr>
          <a:lstStyle/>
          <a:p>
            <a:r>
              <a:rPr lang="en-US" sz="2400" dirty="0"/>
              <a:t>Each question might be a </a:t>
            </a:r>
            <a:r>
              <a:rPr lang="en-US" sz="2400" b="1" dirty="0"/>
              <a:t>Gitter.im chatroom</a:t>
            </a:r>
            <a:r>
              <a:rPr lang="en-US" sz="2400" dirty="0"/>
              <a:t> (holds a sequence of chat messages).</a:t>
            </a:r>
          </a:p>
          <a:p>
            <a:r>
              <a:rPr lang="en-US" sz="2400" dirty="0"/>
              <a:t>We </a:t>
            </a:r>
            <a:r>
              <a:rPr lang="en-US" sz="2400" b="1" dirty="0"/>
              <a:t>embed</a:t>
            </a:r>
            <a:r>
              <a:rPr lang="en-US" sz="2400" dirty="0"/>
              <a:t> the Gitter chatroom. See the demo from </a:t>
            </a:r>
            <a:r>
              <a:rPr lang="en-US" sz="2400" dirty="0">
                <a:hlinkClick r:id="rId3"/>
              </a:rPr>
              <a:t>https://sidecar.gitter.im</a:t>
            </a:r>
            <a:r>
              <a:rPr lang="en-US" sz="2400" dirty="0"/>
              <a:t>.</a:t>
            </a:r>
          </a:p>
          <a:p>
            <a:r>
              <a:rPr lang="en-US" sz="2400" dirty="0"/>
              <a:t>Users either login at Gitter (with a GitHub / Twitter account) or use a default (anonymous account) – see </a:t>
            </a:r>
            <a:r>
              <a:rPr lang="en-US" sz="2400" dirty="0">
                <a:hlinkClick r:id="rId4"/>
              </a:rPr>
              <a:t>https://github.com/xMartin/anonymous-gitter-chat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C106B-3F7A-4B1C-AC87-42831042B10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Gitter.im as Backend (Canceled)</a:t>
            </a:r>
          </a:p>
        </p:txBody>
      </p:sp>
    </p:spTree>
    <p:extLst>
      <p:ext uri="{BB962C8B-B14F-4D97-AF65-F5344CB8AC3E}">
        <p14:creationId xmlns:p14="http://schemas.microsoft.com/office/powerpoint/2010/main" val="48318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3213</TotalTime>
  <Words>1108</Words>
  <Application>Microsoft Office PowerPoint</Application>
  <PresentationFormat>Widescreen</PresentationFormat>
  <Paragraphs>199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176</cp:revision>
  <dcterms:created xsi:type="dcterms:W3CDTF">2020-02-26T13:45:38Z</dcterms:created>
  <dcterms:modified xsi:type="dcterms:W3CDTF">2020-03-02T17:39:44Z</dcterms:modified>
</cp:coreProperties>
</file>