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76" r:id="rId4"/>
    <p:sldId id="256" r:id="rId5"/>
    <p:sldId id="258" r:id="rId6"/>
    <p:sldId id="267" r:id="rId7"/>
    <p:sldId id="268" r:id="rId8"/>
    <p:sldId id="274" r:id="rId9"/>
    <p:sldId id="269" r:id="rId10"/>
    <p:sldId id="270" r:id="rId11"/>
    <p:sldId id="277" r:id="rId12"/>
    <p:sldId id="280" r:id="rId13"/>
    <p:sldId id="283" r:id="rId14"/>
    <p:sldId id="282" r:id="rId15"/>
    <p:sldId id="281" r:id="rId16"/>
    <p:sldId id="271" r:id="rId17"/>
    <p:sldId id="272" r:id="rId18"/>
    <p:sldId id="273" r:id="rId19"/>
    <p:sldId id="278" r:id="rId20"/>
    <p:sldId id="279" r:id="rId21"/>
    <p:sldId id="263" r:id="rId22"/>
    <p:sldId id="264" r:id="rId23"/>
    <p:sldId id="265" r:id="rId24"/>
    <p:sldId id="26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DEA900"/>
    <a:srgbClr val="43A38A"/>
    <a:srgbClr val="6AA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09B-7389-407C-8994-F31FC60A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B6DA-5ABF-47A2-A029-94F58A01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6A5-78AF-4F18-8B46-70C9FBA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F616-510C-44EF-85FE-B32F2CE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EA1-341E-4799-B7A2-9540D79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DE4-EB11-4DE2-92AF-643D44C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AF2C-E49E-41E5-9D54-0798C76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0DC-1C97-4851-B7D5-8C14D0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C8C3-4376-4F09-947C-1D709EA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B56-A629-4EA9-BC89-E9875B5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2291-9797-4F17-B216-118D7941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B553-28F6-4B1B-BD82-EDA2B8F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7E5B-C3B7-43ED-BED9-CFD088A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B5A-8E07-4B51-8E8B-7F3838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DCF-30FC-4AB1-B279-3784BEA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F5B-38B7-4B21-ADFF-D51B653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6D3-E615-4570-B996-CFD157F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D38C-F145-4A6B-BDD3-089AFD7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A7E9-8672-46FE-A650-ADFB24E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3AF-B82A-4E4F-A4AB-501821B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50F-C3D0-4A57-9EFC-BCD0CA91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F02D-9C1A-4498-B8AC-A55AE09D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143D-C4A5-485D-B835-B1307B5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EA00-D4FF-47CC-B7AA-7F46039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202-A069-467B-8575-E790FAE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BE27-90C3-438D-BCC1-69E18821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74A-634A-4602-9639-447474FF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0478-C73A-4C1F-A52B-0F1D4EE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2F78-ED08-4800-87D1-51B162A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731C-FB3A-40BF-88C7-94E63BE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535D-BD3B-4A41-8AE8-D67A37D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762-953D-4D37-8382-4155F76B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CDF-FCD7-4BEB-BA2A-088C9319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366-68EB-463D-8D3F-0ED6F12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F499-DC20-4FB8-98DD-74407851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39B08-5378-45DB-AF84-F9D08371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AF47-9289-4220-9297-F9C1AA9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128DE-A6F5-4770-8CAA-543A557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D7F0-E3A1-496B-9B63-7ED591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6152-630B-405B-A1E5-CFC5A9F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007C-6C9D-4C9E-8BCA-76C4C36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4492-5446-481A-8183-F72D762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5B742-2543-43B8-A586-09D40AB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37C0-BD73-4FDF-B89D-3A726CD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554F-3F68-4711-95CB-4FA7FDE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0F47-FE74-43AD-8407-F808A5C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091-2BD8-4DD1-B2DD-BB5CF4E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6343-3465-472D-B6AC-1A891DB8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B0A9-884C-4D98-B376-ABC20780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8B48-57C4-4D3F-860A-FC14238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81E-C28B-4399-B909-15E7A59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50C-92E5-487F-9C96-BE68CA6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539-7815-48A8-8AF5-7B12FB0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29247-675A-4F04-97CB-E36ACDAB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652C-F60C-450E-A3DC-A6841885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1199-BD4F-4CCC-8857-3E1C7DB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6A06-44BC-4EB9-8F71-B9107A9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578-86BE-46AE-B918-080558A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BEB9-750A-490C-8B1F-8F2EB0F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FC5-345C-4B89-B37E-15FA34D2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388-1948-46EB-A2CF-E4BAC27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ECE-02A9-46E0-9D62-4DB49E85EE29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A5D9-9173-4A0D-9370-119D7B84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7977-6B40-4AD2-8BF7-BD58D44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8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microsoft.com/office/2007/relationships/hdphoto" Target="../media/hdphoto13.wdp"/><Relationship Id="rId10" Type="http://schemas.microsoft.com/office/2007/relationships/hdphoto" Target="../media/hdphoto9.wdp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microsoft.com/office/2007/relationships/hdphoto" Target="../media/hdphoto10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21.png"/><Relationship Id="rId17" Type="http://schemas.microsoft.com/office/2007/relationships/hdphoto" Target="../media/hdphoto9.wdp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3.png"/><Relationship Id="rId5" Type="http://schemas.microsoft.com/office/2007/relationships/hdphoto" Target="../media/hdphoto4.wdp"/><Relationship Id="rId15" Type="http://schemas.microsoft.com/office/2007/relationships/hdphoto" Target="../media/hdphoto6.wdp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microsoft.com/office/2007/relationships/hdphoto" Target="../media/hdphoto14.wdp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microsoft.com/office/2007/relationships/hdphoto" Target="../media/hdphoto9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microsoft.com/office/2007/relationships/hdphoto" Target="../media/hdphoto16.wdp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5" Type="http://schemas.microsoft.com/office/2007/relationships/hdphoto" Target="../media/hdphoto15.wdp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microsoft.com/office/2007/relationships/hdphoto" Target="../media/hdphoto14.wdp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microsoft.com/office/2007/relationships/hdphoto" Target="../media/hdphoto9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microsoft.com/office/2007/relationships/hdphoto" Target="../media/hdphoto4.wdp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microsoft.com/office/2007/relationships/hdphoto" Target="../media/hdphoto14.wdp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openxmlformats.org/officeDocument/2006/relationships/image" Target="../media/image3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19" Type="http://schemas.microsoft.com/office/2007/relationships/hdphoto" Target="../media/hdphoto16.wdp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microsoft.com/office/2007/relationships/hdphoto" Target="../media/hdphoto16.wdp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19" Type="http://schemas.openxmlformats.org/officeDocument/2006/relationships/image" Target="../media/image6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18" Type="http://schemas.microsoft.com/office/2007/relationships/hdphoto" Target="../media/hdphoto10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31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9.wdp"/><Relationship Id="rId5" Type="http://schemas.microsoft.com/office/2007/relationships/hdphoto" Target="../media/hdphoto4.wdp"/><Relationship Id="rId15" Type="http://schemas.microsoft.com/office/2007/relationships/hdphoto" Target="../media/hdphoto16.wdp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microsoft.com/office/2007/relationships/hdphoto" Target="../media/hdphoto6.wdp"/><Relationship Id="rId26" Type="http://schemas.openxmlformats.org/officeDocument/2006/relationships/image" Target="../media/image18.png"/><Relationship Id="rId3" Type="http://schemas.microsoft.com/office/2007/relationships/hdphoto" Target="../media/hdphoto2.wdp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microsoft.com/office/2007/relationships/hdphoto" Target="../media/hdphoto9.wdp"/><Relationship Id="rId10" Type="http://schemas.openxmlformats.org/officeDocument/2006/relationships/image" Target="../media/image7.jpe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4.wdp"/><Relationship Id="rId22" Type="http://schemas.openxmlformats.org/officeDocument/2006/relationships/image" Target="../media/image15.png"/><Relationship Id="rId27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1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microsoft.com/office/2007/relationships/hdphoto" Target="../media/hdphoto5.wdp"/><Relationship Id="rId10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xe.org/manual/introduction-hello-world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kov/Unified-Support-System/issues/2" TargetMode="External"/><Relationship Id="rId5" Type="http://schemas.openxmlformats.org/officeDocument/2006/relationships/hyperlink" Target="https://api.github.com/repos/nakov/Unified-Support-System/issues/2" TargetMode="External"/><Relationship Id="rId4" Type="http://schemas.openxmlformats.org/officeDocument/2006/relationships/hyperlink" Target="https://github.com/HaxeFoundation/haxe.org-comments/issues/4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windowscontainers/about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idecar.gitter.im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Martin/anonymous-gitter-chat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microsoft.com/office/2007/relationships/hdphoto" Target="../media/hdphoto18.wdp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12" Type="http://schemas.openxmlformats.org/officeDocument/2006/relationships/image" Target="../media/image51.png"/><Relationship Id="rId17" Type="http://schemas.openxmlformats.org/officeDocument/2006/relationships/hyperlink" Target="https://gitter.im/NakovTest/intro-java-romania-jan-2020-while-loops-exercises-problem-old-books-q1" TargetMode="External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7.wdp"/><Relationship Id="rId5" Type="http://schemas.openxmlformats.org/officeDocument/2006/relationships/image" Target="../media/image46.jpeg"/><Relationship Id="rId15" Type="http://schemas.microsoft.com/office/2007/relationships/hdphoto" Target="../media/hdphoto19.wdp"/><Relationship Id="rId10" Type="http://schemas.openxmlformats.org/officeDocument/2006/relationships/image" Target="../media/image50.png"/><Relationship Id="rId4" Type="http://schemas.openxmlformats.org/officeDocument/2006/relationships/image" Target="../media/image7.jpe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21" Type="http://schemas.microsoft.com/office/2007/relationships/hdphoto" Target="../media/hdphoto8.wdp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17" Type="http://schemas.microsoft.com/office/2007/relationships/hdphoto" Target="../media/hdphoto7.wdp"/><Relationship Id="rId25" Type="http://schemas.microsoft.com/office/2007/relationships/hdphoto" Target="../media/hdphoto9.wdp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9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8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24.png"/><Relationship Id="rId26" Type="http://schemas.microsoft.com/office/2007/relationships/hdphoto" Target="../media/hdphoto6.wdp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1.pn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28" Type="http://schemas.microsoft.com/office/2007/relationships/hdphoto" Target="../media/hdphoto9.wdp"/><Relationship Id="rId10" Type="http://schemas.openxmlformats.org/officeDocument/2006/relationships/image" Target="../media/image14.png"/><Relationship Id="rId19" Type="http://schemas.microsoft.com/office/2007/relationships/hdphoto" Target="../media/hdphoto12.wdp"/><Relationship Id="rId4" Type="http://schemas.microsoft.com/office/2007/relationships/hdphoto" Target="../media/hdphoto3.wdp"/><Relationship Id="rId9" Type="http://schemas.microsoft.com/office/2007/relationships/hdphoto" Target="../media/hdphoto10.wdp"/><Relationship Id="rId14" Type="http://schemas.microsoft.com/office/2007/relationships/hdphoto" Target="../media/hdphoto11.wdp"/><Relationship Id="rId22" Type="http://schemas.microsoft.com/office/2007/relationships/hdphoto" Target="../media/hdphoto8.wdp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4.png"/><Relationship Id="rId3" Type="http://schemas.openxmlformats.org/officeDocument/2006/relationships/image" Target="../media/image5.png"/><Relationship Id="rId21" Type="http://schemas.openxmlformats.org/officeDocument/2006/relationships/image" Target="../media/image18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17" Type="http://schemas.openxmlformats.org/officeDocument/2006/relationships/image" Target="../media/image15.png"/><Relationship Id="rId25" Type="http://schemas.microsoft.com/office/2007/relationships/hdphoto" Target="../media/hdphoto9.wdp"/><Relationship Id="rId2" Type="http://schemas.openxmlformats.org/officeDocument/2006/relationships/hyperlink" Target="https://github.com/nakov/Unified-Support-System/issues/2" TargetMode="External"/><Relationship Id="rId16" Type="http://schemas.microsoft.com/office/2007/relationships/hdphoto" Target="../media/hdphoto12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25.png"/><Relationship Id="rId15" Type="http://schemas.openxmlformats.org/officeDocument/2006/relationships/image" Target="../media/image24.png"/><Relationship Id="rId23" Type="http://schemas.microsoft.com/office/2007/relationships/hdphoto" Target="../media/hdphoto6.wdp"/><Relationship Id="rId10" Type="http://schemas.microsoft.com/office/2007/relationships/hdphoto" Target="../media/hdphoto10.wdp"/><Relationship Id="rId19" Type="http://schemas.microsoft.com/office/2007/relationships/hdphoto" Target="../media/hdphoto8.wdp"/><Relationship Id="rId4" Type="http://schemas.microsoft.com/office/2007/relationships/hdphoto" Target="../media/hdphoto3.wdp"/><Relationship Id="rId9" Type="http://schemas.openxmlformats.org/officeDocument/2006/relationships/image" Target="../media/image21.png"/><Relationship Id="rId14" Type="http://schemas.microsoft.com/office/2007/relationships/hdphoto" Target="../media/hdphoto5.wdp"/><Relationship Id="rId2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microsoft.com/office/2007/relationships/hdphoto" Target="../media/hdphoto5.wdp"/><Relationship Id="rId3" Type="http://schemas.microsoft.com/office/2007/relationships/hdphoto" Target="../media/hdphoto3.wdp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microsoft.com/office/2007/relationships/hdphoto" Target="../media/hdphoto4.wdp"/><Relationship Id="rId20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24" Type="http://schemas.openxmlformats.org/officeDocument/2006/relationships/image" Target="../media/image17.png"/><Relationship Id="rId5" Type="http://schemas.openxmlformats.org/officeDocument/2006/relationships/image" Target="../media/image7.jpeg"/><Relationship Id="rId15" Type="http://schemas.openxmlformats.org/officeDocument/2006/relationships/image" Target="../media/image10.png"/><Relationship Id="rId23" Type="http://schemas.microsoft.com/office/2007/relationships/hdphoto" Target="../media/hdphoto8.wdp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2.png"/><Relationship Id="rId1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C05E5A-9EFA-4255-B591-ABF9826B9152}"/>
              </a:ext>
            </a:extLst>
          </p:cNvPr>
          <p:cNvSpPr txBox="1"/>
          <p:nvPr/>
        </p:nvSpPr>
        <p:spPr>
          <a:xfrm>
            <a:off x="7436495" y="496845"/>
            <a:ext cx="431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Course: </a:t>
            </a:r>
            <a:r>
              <a:rPr lang="en-US" sz="1400" b="1" dirty="0"/>
              <a:t>Intro Java – Romania – Jan 2020</a:t>
            </a:r>
          </a:p>
          <a:p>
            <a:r>
              <a:rPr lang="en-US" sz="1400" dirty="0"/>
              <a:t>Lesson: </a:t>
            </a:r>
            <a:r>
              <a:rPr lang="en-US" sz="1400" b="1" dirty="0"/>
              <a:t>While Loops – Exercises</a:t>
            </a:r>
          </a:p>
          <a:p>
            <a:r>
              <a:rPr lang="en-US" sz="1400" dirty="0"/>
              <a:t>Section: </a:t>
            </a:r>
            <a:r>
              <a:rPr lang="en-US" sz="1400" b="1" dirty="0"/>
              <a:t>Problem "Old Books"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6D3C-23FC-4ED1-A293-DA6A2DC2AA41}"/>
              </a:ext>
            </a:extLst>
          </p:cNvPr>
          <p:cNvSpPr txBox="1"/>
          <p:nvPr/>
        </p:nvSpPr>
        <p:spPr>
          <a:xfrm>
            <a:off x="7413597" y="82405"/>
            <a:ext cx="4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 plugin attributes: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75617-B00B-4847-BF48-F6565A5A4EE7}"/>
              </a:ext>
            </a:extLst>
          </p:cNvPr>
          <p:cNvSpPr/>
          <p:nvPr/>
        </p:nvSpPr>
        <p:spPr>
          <a:xfrm>
            <a:off x="7529801" y="1394517"/>
            <a:ext cx="4404051" cy="4034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window.helpCenter =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course: "Intro Java Romania – Jan 2020",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lesson: "While Loops",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section: "Problem: Old Books",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author: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id: "01949fd9-cdde-422f-884b-da3028fe0597",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"Simina Tabac"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url: document.location,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createQuestionsButton: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title: "Questions",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class: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style: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domLocationAfter: "#title"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src="https://localhost/help-center.js"&gt;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0F4850-F0B1-426B-A64C-FA4BADB8D2E2}"/>
              </a:ext>
            </a:extLst>
          </p:cNvPr>
          <p:cNvGrpSpPr/>
          <p:nvPr/>
        </p:nvGrpSpPr>
        <p:grpSpPr>
          <a:xfrm>
            <a:off x="196662" y="707687"/>
            <a:ext cx="7099876" cy="4125569"/>
            <a:chOff x="233985" y="726349"/>
            <a:chExt cx="8510131" cy="48621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1D7D2-78D2-4A0D-A47F-4EDE9090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85" y="726349"/>
              <a:ext cx="8510131" cy="48621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5CB4B9-9FED-4F6F-A772-0993BA45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2780" y="5136294"/>
              <a:ext cx="1100982" cy="361675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A981A74-9984-4923-B946-4B44F8938479}"/>
                </a:ext>
              </a:extLst>
            </p:cNvPr>
            <p:cNvSpPr/>
            <p:nvPr/>
          </p:nvSpPr>
          <p:spPr>
            <a:xfrm rot="19236982">
              <a:off x="6553204" y="4391782"/>
              <a:ext cx="191068" cy="805497"/>
            </a:xfrm>
            <a:prstGeom prst="downArrow">
              <a:avLst>
                <a:gd name="adj1" fmla="val 31005"/>
                <a:gd name="adj2" fmla="val 123889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4989-D6C9-455E-BC40-9102E09BFFA4}"/>
              </a:ext>
            </a:extLst>
          </p:cNvPr>
          <p:cNvSpPr txBox="1"/>
          <p:nvPr/>
        </p:nvSpPr>
        <p:spPr>
          <a:xfrm>
            <a:off x="0" y="0"/>
            <a:ext cx="730586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SoftUni Help Center</a:t>
            </a:r>
          </a:p>
        </p:txBody>
      </p:sp>
    </p:spTree>
    <p:extLst>
      <p:ext uri="{BB962C8B-B14F-4D97-AF65-F5344CB8AC3E}">
        <p14:creationId xmlns:p14="http://schemas.microsoft.com/office/powerpoint/2010/main" val="406536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65CB2E9-89EE-4F6F-993A-36CF263DE45B}"/>
              </a:ext>
            </a:extLst>
          </p:cNvPr>
          <p:cNvSpPr/>
          <p:nvPr/>
        </p:nvSpPr>
        <p:spPr>
          <a:xfrm>
            <a:off x="7182839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Live Questions: Sli.do Mode (Embedded Style)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338805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421761" y="2327992"/>
            <a:ext cx="2766229" cy="950707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1025074" y="2416248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1024905" y="265256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505853" y="2933617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2621800"/>
            <a:ext cx="996784" cy="305217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421761" y="3355932"/>
            <a:ext cx="2766229" cy="907981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1025074" y="3444188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1024905" y="368050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505853" y="3971525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3649741"/>
            <a:ext cx="996784" cy="30521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421761" y="936154"/>
            <a:ext cx="2766227" cy="32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Live Questions</a:t>
            </a:r>
          </a:p>
        </p:txBody>
      </p:sp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" y="2461639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" y="3488186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2291898" y="3423075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2250479" y="2391114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415102" y="4335924"/>
            <a:ext cx="1422721" cy="445280"/>
            <a:chOff x="1514792" y="1180266"/>
            <a:chExt cx="1422721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142272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28318" y="1241602"/>
              <a:ext cx="938026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1241" y="1284388"/>
              <a:ext cx="250753" cy="2486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A600D-26FC-43B3-AD8C-25BB38FADDC7}"/>
              </a:ext>
            </a:extLst>
          </p:cNvPr>
          <p:cNvGrpSpPr/>
          <p:nvPr/>
        </p:nvGrpSpPr>
        <p:grpSpPr>
          <a:xfrm>
            <a:off x="2353348" y="4332861"/>
            <a:ext cx="834639" cy="448344"/>
            <a:chOff x="1519870" y="5364688"/>
            <a:chExt cx="834639" cy="448344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E34A9A1-2E16-41DB-84C9-9DBAFA4CB2BC}"/>
                </a:ext>
              </a:extLst>
            </p:cNvPr>
            <p:cNvSpPr/>
            <p:nvPr/>
          </p:nvSpPr>
          <p:spPr>
            <a:xfrm>
              <a:off x="1519870" y="5364688"/>
              <a:ext cx="834639" cy="448344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DA49ED9-BBC4-460A-9313-60FC16B6DFEA}"/>
                </a:ext>
              </a:extLst>
            </p:cNvPr>
            <p:cNvSpPr txBox="1"/>
            <p:nvPr/>
          </p:nvSpPr>
          <p:spPr>
            <a:xfrm>
              <a:off x="1803784" y="5422322"/>
              <a:ext cx="533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Ask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F0F95-2464-416E-8417-207EC289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7542" y="5469446"/>
              <a:ext cx="249434" cy="24943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1880662" y="4335924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6084" y="1283634"/>
              <a:ext cx="231768" cy="23176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2989057" y="2300543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A2A2928-AB38-4C7B-84F7-35ECBF7EA161}"/>
              </a:ext>
            </a:extLst>
          </p:cNvPr>
          <p:cNvSpPr/>
          <p:nvPr/>
        </p:nvSpPr>
        <p:spPr>
          <a:xfrm>
            <a:off x="421761" y="1329928"/>
            <a:ext cx="2766229" cy="926053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F6078F-5BEA-4090-8912-53DBF7509F6E}"/>
              </a:ext>
            </a:extLst>
          </p:cNvPr>
          <p:cNvSpPr txBox="1"/>
          <p:nvPr/>
        </p:nvSpPr>
        <p:spPr>
          <a:xfrm>
            <a:off x="984434" y="13978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B4269-691A-4F8A-8B37-E9A5B0CE3E54}"/>
              </a:ext>
            </a:extLst>
          </p:cNvPr>
          <p:cNvSpPr txBox="1"/>
          <p:nvPr/>
        </p:nvSpPr>
        <p:spPr>
          <a:xfrm>
            <a:off x="984265" y="163418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FC90BF-F006-4D77-A96E-0BD0EE434C59}"/>
              </a:ext>
            </a:extLst>
          </p:cNvPr>
          <p:cNvSpPr txBox="1"/>
          <p:nvPr/>
        </p:nvSpPr>
        <p:spPr>
          <a:xfrm>
            <a:off x="505853" y="1920211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C6604C7-ADEB-4A39-B738-EC04667A75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932" y="1464795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9D9A4F0-6296-4E2A-9A96-1536A3EA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1623738"/>
            <a:ext cx="996784" cy="30521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DB26739-BD1F-41C7-91A8-0645A62B80CA}"/>
              </a:ext>
            </a:extLst>
          </p:cNvPr>
          <p:cNvSpPr/>
          <p:nvPr/>
        </p:nvSpPr>
        <p:spPr>
          <a:xfrm>
            <a:off x="2357405" y="1411619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C158FF-1B96-4876-8112-D3A6D7C1FE85}"/>
              </a:ext>
            </a:extLst>
          </p:cNvPr>
          <p:cNvSpPr/>
          <p:nvPr/>
        </p:nvSpPr>
        <p:spPr>
          <a:xfrm>
            <a:off x="3769403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94305C-2284-4AD1-B284-A9EF87470B0B}"/>
              </a:ext>
            </a:extLst>
          </p:cNvPr>
          <p:cNvSpPr txBox="1"/>
          <p:nvPr/>
        </p:nvSpPr>
        <p:spPr>
          <a:xfrm>
            <a:off x="3852360" y="936154"/>
            <a:ext cx="1904614" cy="331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View Live Question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8488C2B-3656-47D0-A2A3-F9D10AA792BE}"/>
              </a:ext>
            </a:extLst>
          </p:cNvPr>
          <p:cNvSpPr/>
          <p:nvPr/>
        </p:nvSpPr>
        <p:spPr>
          <a:xfrm>
            <a:off x="3852359" y="1329928"/>
            <a:ext cx="2766229" cy="5113985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690788-47CF-45C3-B67C-E4C8FCB1788D}"/>
              </a:ext>
            </a:extLst>
          </p:cNvPr>
          <p:cNvSpPr txBox="1"/>
          <p:nvPr/>
        </p:nvSpPr>
        <p:spPr>
          <a:xfrm>
            <a:off x="4364232" y="13978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360E33-F2B4-4842-B6C8-2A86EA41FA47}"/>
              </a:ext>
            </a:extLst>
          </p:cNvPr>
          <p:cNvSpPr txBox="1"/>
          <p:nvPr/>
        </p:nvSpPr>
        <p:spPr>
          <a:xfrm>
            <a:off x="4364063" y="163418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37ABF8-F9ED-40F2-B3D3-8E5031C79844}"/>
              </a:ext>
            </a:extLst>
          </p:cNvPr>
          <p:cNvSpPr txBox="1"/>
          <p:nvPr/>
        </p:nvSpPr>
        <p:spPr>
          <a:xfrm>
            <a:off x="3916131" y="1920211"/>
            <a:ext cx="271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Hello! I was trying to solve for loop</a:t>
            </a:r>
            <a:br>
              <a:rPr lang="en-US" sz="1200" dirty="0"/>
            </a:br>
            <a:r>
              <a:rPr lang="en-US" sz="1200" dirty="0"/>
              <a:t>problem and the problem was correctly</a:t>
            </a:r>
            <a:br>
              <a:rPr lang="en-US" sz="1200" dirty="0"/>
            </a:br>
            <a:r>
              <a:rPr lang="en-US" sz="1200" dirty="0"/>
              <a:t>resolved but it gives me 0/100. Can you</a:t>
            </a:r>
            <a:br>
              <a:rPr lang="en-US" sz="1200" dirty="0"/>
            </a:br>
            <a:r>
              <a:rPr lang="en-US" sz="1200" dirty="0"/>
              <a:t>please tell me where I should correct my</a:t>
            </a:r>
            <a:br>
              <a:rPr lang="en-US" sz="1200" dirty="0"/>
            </a:br>
            <a:r>
              <a:rPr lang="en-US" sz="1200" dirty="0"/>
              <a:t>code?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2A3E666-885B-4466-B2C4-533353DB49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210" y="1464795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1890F-13C9-46F4-81F6-AA10E09A21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4259" y="2999051"/>
            <a:ext cx="2277880" cy="2722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CA8BE-6F39-4532-910C-DE5ED8E519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1852" y="5884522"/>
            <a:ext cx="2751654" cy="5621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9FA70E3-DA22-487A-89E7-1E53CCC2F0E0}"/>
              </a:ext>
            </a:extLst>
          </p:cNvPr>
          <p:cNvGrpSpPr/>
          <p:nvPr/>
        </p:nvGrpSpPr>
        <p:grpSpPr>
          <a:xfrm>
            <a:off x="5828272" y="927864"/>
            <a:ext cx="795394" cy="346485"/>
            <a:chOff x="6024880" y="1447666"/>
            <a:chExt cx="795394" cy="38113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45E8CCA-DBD5-4606-8DB3-71DF95B68438}"/>
                </a:ext>
              </a:extLst>
            </p:cNvPr>
            <p:cNvGrpSpPr/>
            <p:nvPr/>
          </p:nvGrpSpPr>
          <p:grpSpPr>
            <a:xfrm>
              <a:off x="6024880" y="1447666"/>
              <a:ext cx="795394" cy="381134"/>
              <a:chOff x="1551909" y="5385067"/>
              <a:chExt cx="795394" cy="407585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275AB0C1-2075-4C2D-BA7E-E76716E37785}"/>
                  </a:ext>
                </a:extLst>
              </p:cNvPr>
              <p:cNvSpPr/>
              <p:nvPr/>
            </p:nvSpPr>
            <p:spPr>
              <a:xfrm>
                <a:off x="1551909" y="5385067"/>
                <a:ext cx="785234" cy="407585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5DC11F-A47A-4AAD-9E86-CDDA2AB3A5BC}"/>
                  </a:ext>
                </a:extLst>
              </p:cNvPr>
              <p:cNvSpPr txBox="1"/>
              <p:nvPr/>
            </p:nvSpPr>
            <p:spPr>
              <a:xfrm>
                <a:off x="1813944" y="5422322"/>
                <a:ext cx="533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33904F-56D5-4BF0-B5DE-7B780CB9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3427" y="1527094"/>
              <a:ext cx="263723" cy="21201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D2E9952-02A1-460D-A53D-47E4677A8F32}"/>
              </a:ext>
            </a:extLst>
          </p:cNvPr>
          <p:cNvSpPr txBox="1"/>
          <p:nvPr/>
        </p:nvSpPr>
        <p:spPr>
          <a:xfrm>
            <a:off x="7265795" y="936155"/>
            <a:ext cx="1906197" cy="331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Ask a Live Question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889DBE0-F0DF-482A-8742-FD4D43AD650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42" r="33910"/>
          <a:stretch/>
        </p:blipFill>
        <p:spPr>
          <a:xfrm>
            <a:off x="7265795" y="1346002"/>
            <a:ext cx="2766227" cy="5097911"/>
          </a:xfrm>
          <a:prstGeom prst="roundRect">
            <a:avLst>
              <a:gd name="adj" fmla="val 753"/>
            </a:avLst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2FE7D4-2CEA-42AB-909A-77CDD7E50CAF}"/>
              </a:ext>
            </a:extLst>
          </p:cNvPr>
          <p:cNvGrpSpPr/>
          <p:nvPr/>
        </p:nvGrpSpPr>
        <p:grpSpPr>
          <a:xfrm>
            <a:off x="9249069" y="927864"/>
            <a:ext cx="795394" cy="346485"/>
            <a:chOff x="6024880" y="1447666"/>
            <a:chExt cx="795394" cy="38113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DE2C3CC-29E9-4306-B7EE-FA95E1C3C1D6}"/>
                </a:ext>
              </a:extLst>
            </p:cNvPr>
            <p:cNvGrpSpPr/>
            <p:nvPr/>
          </p:nvGrpSpPr>
          <p:grpSpPr>
            <a:xfrm>
              <a:off x="6024880" y="1447666"/>
              <a:ext cx="795394" cy="381134"/>
              <a:chOff x="1551909" y="5385067"/>
              <a:chExt cx="795394" cy="407585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91A219F-6996-4571-B36C-8CD4225A93AE}"/>
                  </a:ext>
                </a:extLst>
              </p:cNvPr>
              <p:cNvSpPr/>
              <p:nvPr/>
            </p:nvSpPr>
            <p:spPr>
              <a:xfrm>
                <a:off x="1551909" y="5385067"/>
                <a:ext cx="785234" cy="407585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5CDFF0F-38AD-449D-AD74-86DCFEC4F0CC}"/>
                  </a:ext>
                </a:extLst>
              </p:cNvPr>
              <p:cNvSpPr txBox="1"/>
              <p:nvPr/>
            </p:nvSpPr>
            <p:spPr>
              <a:xfrm>
                <a:off x="1813944" y="5422322"/>
                <a:ext cx="533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E760BD6-E3C2-41D1-9A36-60608A39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3427" y="1527094"/>
              <a:ext cx="263723" cy="212013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0DE06DD-5105-49B9-A977-F96C9675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1804" y="1607840"/>
            <a:ext cx="996784" cy="30521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51AA8E5-E514-46EB-8F92-2DE5DAE1A5D5}"/>
              </a:ext>
            </a:extLst>
          </p:cNvPr>
          <p:cNvSpPr/>
          <p:nvPr/>
        </p:nvSpPr>
        <p:spPr>
          <a:xfrm>
            <a:off x="5780248" y="1374295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</p:spTree>
    <p:extLst>
      <p:ext uri="{BB962C8B-B14F-4D97-AF65-F5344CB8AC3E}">
        <p14:creationId xmlns:p14="http://schemas.microsoft.com/office/powerpoint/2010/main" val="59930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Administrative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8649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Contact Support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1520890" y="2137923"/>
            <a:ext cx="3748921" cy="375029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96D1E3-4AD7-4038-8BA3-E01519ADFFAA}"/>
              </a:ext>
            </a:extLst>
          </p:cNvPr>
          <p:cNvGrpSpPr/>
          <p:nvPr/>
        </p:nvGrpSpPr>
        <p:grpSpPr>
          <a:xfrm>
            <a:off x="1526686" y="1657123"/>
            <a:ext cx="3738045" cy="445280"/>
            <a:chOff x="1055563" y="1176323"/>
            <a:chExt cx="3738045" cy="4452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CD14B60-60BA-42BB-A973-7414514695C1}"/>
                </a:ext>
              </a:extLst>
            </p:cNvPr>
            <p:cNvSpPr/>
            <p:nvPr/>
          </p:nvSpPr>
          <p:spPr>
            <a:xfrm>
              <a:off x="1055563" y="1176323"/>
              <a:ext cx="3738045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D833D-DC13-4A89-86A9-1B871E9592DA}"/>
                </a:ext>
              </a:extLst>
            </p:cNvPr>
            <p:cNvSpPr txBox="1"/>
            <p:nvPr/>
          </p:nvSpPr>
          <p:spPr>
            <a:xfrm>
              <a:off x="1550981" y="1237659"/>
              <a:ext cx="3172893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Your Email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F789EC-723A-4117-B007-DB18406A1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273" y="1293295"/>
              <a:ext cx="297429" cy="21405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B1980C-1A2A-49A9-83DF-3079363C1B65}"/>
              </a:ext>
            </a:extLst>
          </p:cNvPr>
          <p:cNvSpPr/>
          <p:nvPr/>
        </p:nvSpPr>
        <p:spPr>
          <a:xfrm>
            <a:off x="1522969" y="1176323"/>
            <a:ext cx="3741763" cy="445280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073A83-5147-41AD-935E-4B69FB3C3851}"/>
              </a:ext>
            </a:extLst>
          </p:cNvPr>
          <p:cNvSpPr txBox="1"/>
          <p:nvPr/>
        </p:nvSpPr>
        <p:spPr>
          <a:xfrm>
            <a:off x="1997944" y="1237659"/>
            <a:ext cx="3197054" cy="328613"/>
          </a:xfrm>
          <a:prstGeom prst="roundRect">
            <a:avLst>
              <a:gd name="adj" fmla="val 11242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Subject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670F3A2-2F1F-492F-A01F-5F832679668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619034" y="1259903"/>
            <a:ext cx="305160" cy="24014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36D4295-C3D4-4B7A-B0DF-DB2796F09F54}"/>
              </a:ext>
            </a:extLst>
          </p:cNvPr>
          <p:cNvSpPr txBox="1"/>
          <p:nvPr/>
        </p:nvSpPr>
        <p:spPr>
          <a:xfrm>
            <a:off x="1597688" y="2213156"/>
            <a:ext cx="3597309" cy="3122519"/>
          </a:xfrm>
          <a:prstGeom prst="roundRect">
            <a:avLst>
              <a:gd name="adj" fmla="val 1694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Describe your problem / inquiry here….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E1FA01-D893-4958-A1C0-F5CF8FC2959C}"/>
              </a:ext>
            </a:extLst>
          </p:cNvPr>
          <p:cNvGrpSpPr/>
          <p:nvPr/>
        </p:nvGrpSpPr>
        <p:grpSpPr>
          <a:xfrm>
            <a:off x="1597689" y="5374897"/>
            <a:ext cx="3597370" cy="475937"/>
            <a:chOff x="304552" y="4844297"/>
            <a:chExt cx="3957108" cy="523531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619B0C0-8AF1-4163-973E-E82A5FD451EF}"/>
                </a:ext>
              </a:extLst>
            </p:cNvPr>
            <p:cNvSpPr/>
            <p:nvPr/>
          </p:nvSpPr>
          <p:spPr>
            <a:xfrm>
              <a:off x="304552" y="4844297"/>
              <a:ext cx="3957108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7A2CF1-A03E-4C22-A87F-503CB81B9886}"/>
                </a:ext>
              </a:extLst>
            </p:cNvPr>
            <p:cNvSpPr txBox="1"/>
            <p:nvPr/>
          </p:nvSpPr>
          <p:spPr>
            <a:xfrm>
              <a:off x="900193" y="4927799"/>
              <a:ext cx="2695732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Question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3574C9C-C07F-4746-B154-8106EE5D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0889" y="4966100"/>
              <a:ext cx="304825" cy="298730"/>
            </a:xfrm>
            <a:prstGeom prst="rect">
              <a:avLst/>
            </a:prstGeom>
          </p:spPr>
        </p:pic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87A03B-63F0-4935-93EE-6B8D4C644C04}"/>
              </a:ext>
            </a:extLst>
          </p:cNvPr>
          <p:cNvSpPr/>
          <p:nvPr/>
        </p:nvSpPr>
        <p:spPr>
          <a:xfrm>
            <a:off x="5349111" y="2924202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4C682-870F-424E-B20A-CC6B6F601F3B}"/>
              </a:ext>
            </a:extLst>
          </p:cNvPr>
          <p:cNvSpPr txBox="1"/>
          <p:nvPr/>
        </p:nvSpPr>
        <p:spPr>
          <a:xfrm>
            <a:off x="5398613" y="32377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95000"/>
                  </a:schemeClr>
                </a:solidFill>
              </a:rPr>
              <a:t>10-Dec-2020 09:23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E0A84-5F1F-43F8-BC30-122D6FE5DB3B}"/>
              </a:ext>
            </a:extLst>
          </p:cNvPr>
          <p:cNvSpPr txBox="1"/>
          <p:nvPr/>
        </p:nvSpPr>
        <p:spPr>
          <a:xfrm>
            <a:off x="5386549" y="3476749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During the New Year's holidays our technical support team will 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D173-FD63-4649-B1C2-789D9CA771D1}"/>
              </a:ext>
            </a:extLst>
          </p:cNvPr>
          <p:cNvSpPr txBox="1"/>
          <p:nvPr/>
        </p:nvSpPr>
        <p:spPr>
          <a:xfrm>
            <a:off x="5386548" y="2963393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Holidays: Dec 2019 - Jan 2020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E069AA-FF7C-453E-A712-40E06E95C418}"/>
              </a:ext>
            </a:extLst>
          </p:cNvPr>
          <p:cNvGrpSpPr/>
          <p:nvPr/>
        </p:nvGrpSpPr>
        <p:grpSpPr>
          <a:xfrm>
            <a:off x="5344033" y="1176323"/>
            <a:ext cx="2310448" cy="445280"/>
            <a:chOff x="1514792" y="1180266"/>
            <a:chExt cx="2310448" cy="4452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9100C7-1421-41D5-B17C-130C18EDC8E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69F3C0-854E-4172-AAC4-7DE329DD58D8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5E0565-14E6-4B7C-AA67-A04FC885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04117F-C8FB-411F-B1FD-7D3330222CA0}"/>
              </a:ext>
            </a:extLst>
          </p:cNvPr>
          <p:cNvGrpSpPr/>
          <p:nvPr/>
        </p:nvGrpSpPr>
        <p:grpSpPr>
          <a:xfrm>
            <a:off x="7702568" y="1176323"/>
            <a:ext cx="412771" cy="445280"/>
            <a:chOff x="3873327" y="1180266"/>
            <a:chExt cx="412771" cy="44528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D6989B1-2254-4789-9E42-3840C05B7A54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D52734B-527A-463D-99E8-07012785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198553-76E7-447A-934D-E7600A41F483}"/>
              </a:ext>
            </a:extLst>
          </p:cNvPr>
          <p:cNvSpPr/>
          <p:nvPr/>
        </p:nvSpPr>
        <p:spPr>
          <a:xfrm>
            <a:off x="5349111" y="169320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D1CF8F-5871-4BA1-B1CB-BDF23E86DBC3}"/>
              </a:ext>
            </a:extLst>
          </p:cNvPr>
          <p:cNvSpPr txBox="1"/>
          <p:nvPr/>
        </p:nvSpPr>
        <p:spPr>
          <a:xfrm>
            <a:off x="5398613" y="2006790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DB5BAB-6FCB-4B95-AD10-EAD63283BD8C}"/>
              </a:ext>
            </a:extLst>
          </p:cNvPr>
          <p:cNvSpPr txBox="1"/>
          <p:nvPr/>
        </p:nvSpPr>
        <p:spPr>
          <a:xfrm>
            <a:off x="5386548" y="224575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C8C53C-41E1-46C3-8CE2-5C3442D74FEC}"/>
              </a:ext>
            </a:extLst>
          </p:cNvPr>
          <p:cNvSpPr txBox="1"/>
          <p:nvPr/>
        </p:nvSpPr>
        <p:spPr>
          <a:xfrm>
            <a:off x="5386548" y="1732398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8BAEEDE-19DE-40A3-9784-E5E55EA04081}"/>
              </a:ext>
            </a:extLst>
          </p:cNvPr>
          <p:cNvSpPr/>
          <p:nvPr/>
        </p:nvSpPr>
        <p:spPr>
          <a:xfrm>
            <a:off x="534911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E92CC0-9C6B-4B00-AA89-C28241EF75C0}"/>
              </a:ext>
            </a:extLst>
          </p:cNvPr>
          <p:cNvSpPr txBox="1"/>
          <p:nvPr/>
        </p:nvSpPr>
        <p:spPr>
          <a:xfrm>
            <a:off x="539861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5685EF-24F6-4F00-8E89-C927E4D178D2}"/>
              </a:ext>
            </a:extLst>
          </p:cNvPr>
          <p:cNvSpPr txBox="1"/>
          <p:nvPr/>
        </p:nvSpPr>
        <p:spPr>
          <a:xfrm>
            <a:off x="538654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43C006-F125-4542-BB06-833AEA0CB40D}"/>
              </a:ext>
            </a:extLst>
          </p:cNvPr>
          <p:cNvSpPr txBox="1"/>
          <p:nvPr/>
        </p:nvSpPr>
        <p:spPr>
          <a:xfrm>
            <a:off x="5386547" y="4189728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535FC83-38B4-40E4-BB4E-ED5CEC07582C}"/>
              </a:ext>
            </a:extLst>
          </p:cNvPr>
          <p:cNvSpPr/>
          <p:nvPr/>
        </p:nvSpPr>
        <p:spPr>
          <a:xfrm>
            <a:off x="5352302" y="5357675"/>
            <a:ext cx="2766229" cy="606245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2B75CC-5C51-4D54-8D72-47E1330E732E}"/>
              </a:ext>
            </a:extLst>
          </p:cNvPr>
          <p:cNvSpPr txBox="1"/>
          <p:nvPr/>
        </p:nvSpPr>
        <p:spPr>
          <a:xfrm>
            <a:off x="5398612" y="566691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06:11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9D35BB-E900-410B-81A2-94CD06ACA03C}"/>
              </a:ext>
            </a:extLst>
          </p:cNvPr>
          <p:cNvSpPr txBox="1"/>
          <p:nvPr/>
        </p:nvSpPr>
        <p:spPr>
          <a:xfrm>
            <a:off x="5386547" y="5392527"/>
            <a:ext cx="163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Share User Account</a:t>
            </a:r>
          </a:p>
        </p:txBody>
      </p:sp>
    </p:spTree>
    <p:extLst>
      <p:ext uri="{BB962C8B-B14F-4D97-AF65-F5344CB8AC3E}">
        <p14:creationId xmlns:p14="http://schemas.microsoft.com/office/powerpoint/2010/main" val="214243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Contact Support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1520890" y="1176323"/>
            <a:ext cx="3748921" cy="471189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87A03B-63F0-4935-93EE-6B8D4C644C04}"/>
              </a:ext>
            </a:extLst>
          </p:cNvPr>
          <p:cNvSpPr/>
          <p:nvPr/>
        </p:nvSpPr>
        <p:spPr>
          <a:xfrm>
            <a:off x="5349111" y="2924202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4C682-870F-424E-B20A-CC6B6F601F3B}"/>
              </a:ext>
            </a:extLst>
          </p:cNvPr>
          <p:cNvSpPr txBox="1"/>
          <p:nvPr/>
        </p:nvSpPr>
        <p:spPr>
          <a:xfrm>
            <a:off x="5398613" y="32377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95000"/>
                  </a:schemeClr>
                </a:solidFill>
              </a:rPr>
              <a:t>10-Dec-2020 09:23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E0A84-5F1F-43F8-BC30-122D6FE5DB3B}"/>
              </a:ext>
            </a:extLst>
          </p:cNvPr>
          <p:cNvSpPr txBox="1"/>
          <p:nvPr/>
        </p:nvSpPr>
        <p:spPr>
          <a:xfrm>
            <a:off x="5386549" y="3476749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During the New Year's holidays our technical support team will 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D173-FD63-4649-B1C2-789D9CA771D1}"/>
              </a:ext>
            </a:extLst>
          </p:cNvPr>
          <p:cNvSpPr txBox="1"/>
          <p:nvPr/>
        </p:nvSpPr>
        <p:spPr>
          <a:xfrm>
            <a:off x="5386548" y="2963393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Holidays: Dec 2019 - Jan 2020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E069AA-FF7C-453E-A712-40E06E95C418}"/>
              </a:ext>
            </a:extLst>
          </p:cNvPr>
          <p:cNvGrpSpPr/>
          <p:nvPr/>
        </p:nvGrpSpPr>
        <p:grpSpPr>
          <a:xfrm>
            <a:off x="5344033" y="1176323"/>
            <a:ext cx="2310448" cy="445280"/>
            <a:chOff x="1514792" y="1180266"/>
            <a:chExt cx="2310448" cy="4452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9100C7-1421-41D5-B17C-130C18EDC8E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69F3C0-854E-4172-AAC4-7DE329DD58D8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5E0565-14E6-4B7C-AA67-A04FC885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04117F-C8FB-411F-B1FD-7D3330222CA0}"/>
              </a:ext>
            </a:extLst>
          </p:cNvPr>
          <p:cNvGrpSpPr/>
          <p:nvPr/>
        </p:nvGrpSpPr>
        <p:grpSpPr>
          <a:xfrm>
            <a:off x="7702568" y="1176323"/>
            <a:ext cx="412771" cy="445280"/>
            <a:chOff x="3873327" y="1180266"/>
            <a:chExt cx="412771" cy="44528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D6989B1-2254-4789-9E42-3840C05B7A54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D52734B-527A-463D-99E8-07012785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198553-76E7-447A-934D-E7600A41F483}"/>
              </a:ext>
            </a:extLst>
          </p:cNvPr>
          <p:cNvSpPr/>
          <p:nvPr/>
        </p:nvSpPr>
        <p:spPr>
          <a:xfrm>
            <a:off x="5349111" y="169320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D1CF8F-5871-4BA1-B1CB-BDF23E86DBC3}"/>
              </a:ext>
            </a:extLst>
          </p:cNvPr>
          <p:cNvSpPr txBox="1"/>
          <p:nvPr/>
        </p:nvSpPr>
        <p:spPr>
          <a:xfrm>
            <a:off x="5398613" y="2006790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DB5BAB-6FCB-4B95-AD10-EAD63283BD8C}"/>
              </a:ext>
            </a:extLst>
          </p:cNvPr>
          <p:cNvSpPr txBox="1"/>
          <p:nvPr/>
        </p:nvSpPr>
        <p:spPr>
          <a:xfrm>
            <a:off x="5386548" y="224575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C8C53C-41E1-46C3-8CE2-5C3442D74FEC}"/>
              </a:ext>
            </a:extLst>
          </p:cNvPr>
          <p:cNvSpPr txBox="1"/>
          <p:nvPr/>
        </p:nvSpPr>
        <p:spPr>
          <a:xfrm>
            <a:off x="5386548" y="1732398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8BAEEDE-19DE-40A3-9784-E5E55EA04081}"/>
              </a:ext>
            </a:extLst>
          </p:cNvPr>
          <p:cNvSpPr/>
          <p:nvPr/>
        </p:nvSpPr>
        <p:spPr>
          <a:xfrm>
            <a:off x="534911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E92CC0-9C6B-4B00-AA89-C28241EF75C0}"/>
              </a:ext>
            </a:extLst>
          </p:cNvPr>
          <p:cNvSpPr txBox="1"/>
          <p:nvPr/>
        </p:nvSpPr>
        <p:spPr>
          <a:xfrm>
            <a:off x="539861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5685EF-24F6-4F00-8E89-C927E4D178D2}"/>
              </a:ext>
            </a:extLst>
          </p:cNvPr>
          <p:cNvSpPr txBox="1"/>
          <p:nvPr/>
        </p:nvSpPr>
        <p:spPr>
          <a:xfrm>
            <a:off x="538654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43C006-F125-4542-BB06-833AEA0CB40D}"/>
              </a:ext>
            </a:extLst>
          </p:cNvPr>
          <p:cNvSpPr txBox="1"/>
          <p:nvPr/>
        </p:nvSpPr>
        <p:spPr>
          <a:xfrm>
            <a:off x="5386547" y="4189728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535FC83-38B4-40E4-BB4E-ED5CEC07582C}"/>
              </a:ext>
            </a:extLst>
          </p:cNvPr>
          <p:cNvSpPr/>
          <p:nvPr/>
        </p:nvSpPr>
        <p:spPr>
          <a:xfrm>
            <a:off x="5352302" y="5357675"/>
            <a:ext cx="2766229" cy="606245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2B75CC-5C51-4D54-8D72-47E1330E732E}"/>
              </a:ext>
            </a:extLst>
          </p:cNvPr>
          <p:cNvSpPr txBox="1"/>
          <p:nvPr/>
        </p:nvSpPr>
        <p:spPr>
          <a:xfrm>
            <a:off x="5398612" y="566691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06:11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9D35BB-E900-410B-81A2-94CD06ACA03C}"/>
              </a:ext>
            </a:extLst>
          </p:cNvPr>
          <p:cNvSpPr txBox="1"/>
          <p:nvPr/>
        </p:nvSpPr>
        <p:spPr>
          <a:xfrm>
            <a:off x="5386547" y="5392527"/>
            <a:ext cx="163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Share User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FB927-6631-47CD-A5E9-C1ACCCF62EFB}"/>
              </a:ext>
            </a:extLst>
          </p:cNvPr>
          <p:cNvSpPr txBox="1"/>
          <p:nvPr/>
        </p:nvSpPr>
        <p:spPr>
          <a:xfrm>
            <a:off x="1668900" y="1339024"/>
            <a:ext cx="3452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Thank you for contacting us!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4292A-75B4-43EF-B302-78508970AB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2080" y="1940840"/>
            <a:ext cx="1446540" cy="151304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9D237B4-FC17-41C8-819D-5ABA642E0877}"/>
              </a:ext>
            </a:extLst>
          </p:cNvPr>
          <p:cNvSpPr txBox="1"/>
          <p:nvPr/>
        </p:nvSpPr>
        <p:spPr>
          <a:xfrm>
            <a:off x="1666355" y="3645706"/>
            <a:ext cx="3457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Your question was received and is currently being processed. You will receive a response by email in the next few hours.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92485F-24C1-454F-AE48-B7415BCED432}"/>
              </a:ext>
            </a:extLst>
          </p:cNvPr>
          <p:cNvGrpSpPr/>
          <p:nvPr/>
        </p:nvGrpSpPr>
        <p:grpSpPr>
          <a:xfrm>
            <a:off x="1666355" y="4783015"/>
            <a:ext cx="3457991" cy="957290"/>
            <a:chOff x="1657977" y="4783015"/>
            <a:chExt cx="3457991" cy="95729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2163EF-819D-4D91-9C98-70E32FF7E46B}"/>
                </a:ext>
              </a:extLst>
            </p:cNvPr>
            <p:cNvGrpSpPr/>
            <p:nvPr/>
          </p:nvGrpSpPr>
          <p:grpSpPr>
            <a:xfrm>
              <a:off x="1657977" y="4783015"/>
              <a:ext cx="3457991" cy="957290"/>
              <a:chOff x="304552" y="4314809"/>
              <a:chExt cx="3803791" cy="1053019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2483ED7-B497-4C86-93CD-2E669A658E72}"/>
                  </a:ext>
                </a:extLst>
              </p:cNvPr>
              <p:cNvSpPr/>
              <p:nvPr/>
            </p:nvSpPr>
            <p:spPr>
              <a:xfrm>
                <a:off x="304552" y="4314809"/>
                <a:ext cx="3803791" cy="1053019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91ADB2-C111-4708-8107-DB181884877D}"/>
                  </a:ext>
                </a:extLst>
              </p:cNvPr>
              <p:cNvSpPr txBox="1"/>
              <p:nvPr/>
            </p:nvSpPr>
            <p:spPr>
              <a:xfrm>
                <a:off x="1276001" y="4507782"/>
                <a:ext cx="2695732" cy="71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Browse the Frequently Asked Questions (FAQ)</a:t>
                </a:r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F578AB2-65F6-4E0B-8B7E-8C69E3AE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55585" y="4968493"/>
              <a:ext cx="883798" cy="676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98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Read </a:t>
            </a:r>
            <a:r>
              <a:rPr lang="en-US" sz="2800" dirty="0"/>
              <a:t>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87A03B-63F0-4935-93EE-6B8D4C644C04}"/>
              </a:ext>
            </a:extLst>
          </p:cNvPr>
          <p:cNvSpPr/>
          <p:nvPr/>
        </p:nvSpPr>
        <p:spPr>
          <a:xfrm>
            <a:off x="5349111" y="2904106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4C682-870F-424E-B20A-CC6B6F601F3B}"/>
              </a:ext>
            </a:extLst>
          </p:cNvPr>
          <p:cNvSpPr txBox="1"/>
          <p:nvPr/>
        </p:nvSpPr>
        <p:spPr>
          <a:xfrm>
            <a:off x="5398613" y="321768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10-Dec-2020 09:23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BE0A84-5F1F-43F8-BC30-122D6FE5DB3B}"/>
              </a:ext>
            </a:extLst>
          </p:cNvPr>
          <p:cNvSpPr txBox="1"/>
          <p:nvPr/>
        </p:nvSpPr>
        <p:spPr>
          <a:xfrm>
            <a:off x="5386549" y="3456653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the New Year's holidays our technical support team will 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FBD173-FD63-4649-B1C2-789D9CA771D1}"/>
              </a:ext>
            </a:extLst>
          </p:cNvPr>
          <p:cNvSpPr txBox="1"/>
          <p:nvPr/>
        </p:nvSpPr>
        <p:spPr>
          <a:xfrm>
            <a:off x="5386548" y="2943297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Holidays: Dec 2019 - Jan 2020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8E069AA-FF7C-453E-A712-40E06E95C418}"/>
              </a:ext>
            </a:extLst>
          </p:cNvPr>
          <p:cNvGrpSpPr/>
          <p:nvPr/>
        </p:nvGrpSpPr>
        <p:grpSpPr>
          <a:xfrm>
            <a:off x="5344033" y="1176323"/>
            <a:ext cx="2310448" cy="445280"/>
            <a:chOff x="1514792" y="1180266"/>
            <a:chExt cx="2310448" cy="4452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9100C7-1421-41D5-B17C-130C18EDC8E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69F3C0-854E-4172-AAC4-7DE329DD58D8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5E0565-14E6-4B7C-AA67-A04FC885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04117F-C8FB-411F-B1FD-7D3330222CA0}"/>
              </a:ext>
            </a:extLst>
          </p:cNvPr>
          <p:cNvGrpSpPr/>
          <p:nvPr/>
        </p:nvGrpSpPr>
        <p:grpSpPr>
          <a:xfrm>
            <a:off x="7702568" y="1176323"/>
            <a:ext cx="412771" cy="445280"/>
            <a:chOff x="3873327" y="1180266"/>
            <a:chExt cx="412771" cy="44528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D6989B1-2254-4789-9E42-3840C05B7A54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D52734B-527A-463D-99E8-07012785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7198553-76E7-447A-934D-E7600A41F483}"/>
              </a:ext>
            </a:extLst>
          </p:cNvPr>
          <p:cNvSpPr/>
          <p:nvPr/>
        </p:nvSpPr>
        <p:spPr>
          <a:xfrm>
            <a:off x="5349111" y="1683159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D1CF8F-5871-4BA1-B1CB-BDF23E86DBC3}"/>
              </a:ext>
            </a:extLst>
          </p:cNvPr>
          <p:cNvSpPr txBox="1"/>
          <p:nvPr/>
        </p:nvSpPr>
        <p:spPr>
          <a:xfrm>
            <a:off x="5398613" y="199674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DB5BAB-6FCB-4B95-AD10-EAD63283BD8C}"/>
              </a:ext>
            </a:extLst>
          </p:cNvPr>
          <p:cNvSpPr txBox="1"/>
          <p:nvPr/>
        </p:nvSpPr>
        <p:spPr>
          <a:xfrm>
            <a:off x="5386548" y="2235705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C8C53C-41E1-46C3-8CE2-5C3442D74FEC}"/>
              </a:ext>
            </a:extLst>
          </p:cNvPr>
          <p:cNvSpPr txBox="1"/>
          <p:nvPr/>
        </p:nvSpPr>
        <p:spPr>
          <a:xfrm>
            <a:off x="5386548" y="1722350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8BAEEDE-19DE-40A3-9784-E5E55EA04081}"/>
              </a:ext>
            </a:extLst>
          </p:cNvPr>
          <p:cNvSpPr/>
          <p:nvPr/>
        </p:nvSpPr>
        <p:spPr>
          <a:xfrm>
            <a:off x="5349110" y="413044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E92CC0-9C6B-4B00-AA89-C28241EF75C0}"/>
              </a:ext>
            </a:extLst>
          </p:cNvPr>
          <p:cNvSpPr txBox="1"/>
          <p:nvPr/>
        </p:nvSpPr>
        <p:spPr>
          <a:xfrm>
            <a:off x="5398612" y="444402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5685EF-24F6-4F00-8E89-C927E4D178D2}"/>
              </a:ext>
            </a:extLst>
          </p:cNvPr>
          <p:cNvSpPr txBox="1"/>
          <p:nvPr/>
        </p:nvSpPr>
        <p:spPr>
          <a:xfrm>
            <a:off x="5386547" y="4682987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43C006-F125-4542-BB06-833AEA0CB40D}"/>
              </a:ext>
            </a:extLst>
          </p:cNvPr>
          <p:cNvSpPr txBox="1"/>
          <p:nvPr/>
        </p:nvSpPr>
        <p:spPr>
          <a:xfrm>
            <a:off x="5386547" y="4169632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779837-636A-43C6-9F71-D13399978D75}"/>
              </a:ext>
            </a:extLst>
          </p:cNvPr>
          <p:cNvSpPr/>
          <p:nvPr/>
        </p:nvSpPr>
        <p:spPr>
          <a:xfrm>
            <a:off x="1514555" y="1171492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7807DC-CFB9-4AE5-AD60-5F30F844BE2A}"/>
              </a:ext>
            </a:extLst>
          </p:cNvPr>
          <p:cNvSpPr/>
          <p:nvPr/>
        </p:nvSpPr>
        <p:spPr>
          <a:xfrm>
            <a:off x="1529350" y="2072437"/>
            <a:ext cx="3735312" cy="37895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AF4B317-4E47-4D0E-889E-26D6925F3E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7588" y="2158876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A604047-5491-4970-8869-5B6800CABA51}"/>
              </a:ext>
            </a:extLst>
          </p:cNvPr>
          <p:cNvSpPr/>
          <p:nvPr/>
        </p:nvSpPr>
        <p:spPr>
          <a:xfrm>
            <a:off x="1587059" y="2158877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E7DE6F-F3B0-42AB-98DA-19CD1917944C}"/>
              </a:ext>
            </a:extLst>
          </p:cNvPr>
          <p:cNvSpPr txBox="1"/>
          <p:nvPr/>
        </p:nvSpPr>
        <p:spPr>
          <a:xfrm>
            <a:off x="1978885" y="2087705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83E76DF-7D88-4753-ABE8-1FA7D631522E}"/>
              </a:ext>
            </a:extLst>
          </p:cNvPr>
          <p:cNvSpPr/>
          <p:nvPr/>
        </p:nvSpPr>
        <p:spPr>
          <a:xfrm>
            <a:off x="1587059" y="1587200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7A8431-EC97-4F06-A38D-A5F5D0D547AC}"/>
              </a:ext>
            </a:extLst>
          </p:cNvPr>
          <p:cNvSpPr txBox="1"/>
          <p:nvPr/>
        </p:nvSpPr>
        <p:spPr>
          <a:xfrm>
            <a:off x="1978885" y="1546544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FB9B8-FC77-44FB-8DBB-D32B8F91083D}"/>
              </a:ext>
            </a:extLst>
          </p:cNvPr>
          <p:cNvSpPr txBox="1"/>
          <p:nvPr/>
        </p:nvSpPr>
        <p:spPr>
          <a:xfrm>
            <a:off x="1529351" y="1180808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095616-4EF7-42B8-BEE1-E0F98FD0E7C5}"/>
              </a:ext>
            </a:extLst>
          </p:cNvPr>
          <p:cNvGrpSpPr/>
          <p:nvPr/>
        </p:nvGrpSpPr>
        <p:grpSpPr>
          <a:xfrm>
            <a:off x="5349109" y="5338479"/>
            <a:ext cx="2766229" cy="523531"/>
            <a:chOff x="1519870" y="5364687"/>
            <a:chExt cx="2766229" cy="52353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C1FAAA2-418E-42BC-BA3D-7ABD02CAE669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66DA86-04AA-4731-B20B-B1FDF2DA19C7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F04E040-0D10-4C4D-ABE8-BB0B608A9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50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10-Dec-2020 09:23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8" y="3480692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During the New Year's holidays our technical support team will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5"/>
            <a:ext cx="1258873" cy="1032891"/>
            <a:chOff x="615820" y="3698833"/>
            <a:chExt cx="1447852" cy="118794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1187947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3403444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FAQ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DCDB5-43C8-498C-994A-95255B415553}"/>
              </a:ext>
            </a:extLst>
          </p:cNvPr>
          <p:cNvGrpSpPr/>
          <p:nvPr/>
        </p:nvGrpSpPr>
        <p:grpSpPr>
          <a:xfrm>
            <a:off x="1519870" y="5364687"/>
            <a:ext cx="2766229" cy="523531"/>
            <a:chOff x="1519870" y="5364687"/>
            <a:chExt cx="2766229" cy="523531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E34A9A1-2E16-41DB-84C9-9DBAFA4CB2BC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DA49ED9-BBC4-460A-9313-60FC16B6DFEA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F0F95-2464-416E-8417-207EC289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915D2F-727A-451F-80BF-4DB49334637A}"/>
              </a:ext>
            </a:extLst>
          </p:cNvPr>
          <p:cNvSpPr/>
          <p:nvPr/>
        </p:nvSpPr>
        <p:spPr>
          <a:xfrm>
            <a:off x="4371263" y="2092533"/>
            <a:ext cx="3735312" cy="143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217897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178973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8" y="2107801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984BC-8D2F-4AA7-9B59-A6A4AB3D69BC}"/>
              </a:ext>
            </a:extLst>
          </p:cNvPr>
          <p:cNvSpPr/>
          <p:nvPr/>
        </p:nvSpPr>
        <p:spPr>
          <a:xfrm>
            <a:off x="4428972" y="1607296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5D6E4-173D-4D3A-B3C1-F489801794B3}"/>
              </a:ext>
            </a:extLst>
          </p:cNvPr>
          <p:cNvSpPr txBox="1"/>
          <p:nvPr/>
        </p:nvSpPr>
        <p:spPr>
          <a:xfrm>
            <a:off x="4820798" y="1566640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B78152-1497-41F1-AF2C-4A4D121BE4E1}"/>
              </a:ext>
            </a:extLst>
          </p:cNvPr>
          <p:cNvSpPr txBox="1"/>
          <p:nvPr/>
        </p:nvSpPr>
        <p:spPr>
          <a:xfrm>
            <a:off x="4371264" y="1200904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01852-F8B7-4D84-B205-379B2373EB77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0FD293-0400-4DC8-9CA7-62C205B953CD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9F6859-6AD4-4F4C-8CE7-3F15CC379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77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7" y="3480692"/>
            <a:ext cx="2717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am trying to pay for the exam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with my debit card VISA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129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940C241-F87C-4D37-A1AD-127641223080}"/>
              </a:ext>
            </a:extLst>
          </p:cNvPr>
          <p:cNvSpPr/>
          <p:nvPr/>
        </p:nvSpPr>
        <p:spPr>
          <a:xfrm>
            <a:off x="3352239" y="3176965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05966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AAD2BF-4759-4FA7-BAE5-FBD1ADEA0D4B}"/>
              </a:ext>
            </a:extLst>
          </p:cNvPr>
          <p:cNvSpPr txBox="1"/>
          <p:nvPr/>
        </p:nvSpPr>
        <p:spPr>
          <a:xfrm>
            <a:off x="4810523" y="153981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C2E1E7-D0F3-4F80-AE6E-FB9FCAABF34C}"/>
              </a:ext>
            </a:extLst>
          </p:cNvPr>
          <p:cNvSpPr txBox="1"/>
          <p:nvPr/>
        </p:nvSpPr>
        <p:spPr>
          <a:xfrm>
            <a:off x="4810354" y="176660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8540C4-4435-4F01-BB5D-3DC89EA355A5}"/>
              </a:ext>
            </a:extLst>
          </p:cNvPr>
          <p:cNvSpPr txBox="1"/>
          <p:nvPr/>
        </p:nvSpPr>
        <p:spPr>
          <a:xfrm>
            <a:off x="4820797" y="1987516"/>
            <a:ext cx="328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Hello! I am trying to pay for the exam with my debit card VISA yesterday. I received an error message "500 Internal Server Error". Can you help?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8D59E76-7E05-4CA3-AAD0-D6D8246CE5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160674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71264" y="1209876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9A6-27C2-4F1C-A391-01B2EDDA84CA}"/>
              </a:ext>
            </a:extLst>
          </p:cNvPr>
          <p:cNvSpPr/>
          <p:nvPr/>
        </p:nvSpPr>
        <p:spPr>
          <a:xfrm>
            <a:off x="4371263" y="2820318"/>
            <a:ext cx="3735312" cy="1324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D1CAE3-8BE9-45F2-AC2C-B73FB8CB7F70}"/>
              </a:ext>
            </a:extLst>
          </p:cNvPr>
          <p:cNvSpPr txBox="1"/>
          <p:nvPr/>
        </p:nvSpPr>
        <p:spPr>
          <a:xfrm>
            <a:off x="4810523" y="2832497"/>
            <a:ext cx="25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Eva Svilarova @ SoftUni Support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D017D6-CC2E-4D68-A45F-316B1E06ADAC}"/>
              </a:ext>
            </a:extLst>
          </p:cNvPr>
          <p:cNvSpPr txBox="1"/>
          <p:nvPr/>
        </p:nvSpPr>
        <p:spPr>
          <a:xfrm>
            <a:off x="4810354" y="305928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21:36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2899427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899428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7" y="3313444"/>
            <a:ext cx="328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We checked your payment attempt from 26 February 2020, and it </a:t>
            </a:r>
            <a:r>
              <a:rPr lang="en-US" sz="1200" dirty="0" err="1"/>
              <a:t>ws</a:t>
            </a:r>
            <a:r>
              <a:rPr lang="en-US" sz="1200" dirty="0"/>
              <a:t> a temporary failure of the payment processor. Your card was not charged. Please try again tomorrow.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468E09-894C-4E64-B46E-01514DF766DC}"/>
              </a:ext>
            </a:extLst>
          </p:cNvPr>
          <p:cNvSpPr txBox="1"/>
          <p:nvPr/>
        </p:nvSpPr>
        <p:spPr>
          <a:xfrm>
            <a:off x="4810523" y="422742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0F9-8B6C-482C-880A-10338A171AB0}"/>
              </a:ext>
            </a:extLst>
          </p:cNvPr>
          <p:cNvSpPr txBox="1"/>
          <p:nvPr/>
        </p:nvSpPr>
        <p:spPr>
          <a:xfrm>
            <a:off x="4810354" y="445421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2498FD-5FC1-4A39-ADE4-055A8C204942}"/>
              </a:ext>
            </a:extLst>
          </p:cNvPr>
          <p:cNvSpPr txBox="1"/>
          <p:nvPr/>
        </p:nvSpPr>
        <p:spPr>
          <a:xfrm>
            <a:off x="4820797" y="4693788"/>
            <a:ext cx="32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Thank you. Now it works correctly.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94F1BF7-59E2-472C-8101-479B692FCF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42943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3594E-C6A1-464F-B429-67E38AA5EA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71262" y="5211292"/>
            <a:ext cx="3744077" cy="669396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1740A33-99FB-49F2-96B5-D8F838703CAB}"/>
              </a:ext>
            </a:extLst>
          </p:cNvPr>
          <p:cNvSpPr/>
          <p:nvPr/>
        </p:nvSpPr>
        <p:spPr>
          <a:xfrm>
            <a:off x="3352239" y="4370810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22DF983-B4C0-41B7-BCAE-1D5F1243C092}"/>
              </a:ext>
            </a:extLst>
          </p:cNvPr>
          <p:cNvSpPr/>
          <p:nvPr/>
        </p:nvSpPr>
        <p:spPr>
          <a:xfrm>
            <a:off x="4111213" y="411087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23:58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you extend the homework deadline?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Deadline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F23047B-F28D-4984-B56C-26BE17875F17}"/>
              </a:ext>
            </a:extLst>
          </p:cNvPr>
          <p:cNvSpPr/>
          <p:nvPr/>
        </p:nvSpPr>
        <p:spPr>
          <a:xfrm>
            <a:off x="3274128" y="1815670"/>
            <a:ext cx="897327" cy="418013"/>
          </a:xfrm>
          <a:prstGeom prst="roundRect">
            <a:avLst>
              <a:gd name="adj" fmla="val 2839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an 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9AD125-6D57-4404-9AC2-48AA06DC0AAD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54013"/>
            <a:r>
              <a:rPr lang="en-US" sz="1300" dirty="0"/>
              <a:t>FAQ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74E19-5207-4A5B-832A-733D12664C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DAB1489-C583-4C47-9AFD-00DEDF4707B3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7AA0B-9224-4FF6-89DA-455CC086F6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0235149-A805-4594-833E-06BC75B24A93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7AB4E0-BBB2-47FB-B677-A83D28B1625D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7DD0B8-D4EA-47E6-B237-F246AEA3A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6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10-Dec-2020 09:23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8" y="3480692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During the New Year's holidays our technical support team will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9AD125-6D57-4404-9AC2-48AA06DC0AAD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447675"/>
            <a:r>
              <a:rPr lang="en-US" sz="1300" dirty="0">
                <a:solidFill>
                  <a:schemeClr val="tx1"/>
                </a:solidFill>
              </a:rPr>
              <a:t>FAQ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74E19-5207-4A5B-832A-733D12664C6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DAB1489-C583-4C47-9AFD-00DEDF4707B3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bg1">
                    <a:lumMod val="95000"/>
                  </a:schemeClr>
                </a:solidFill>
              </a:rPr>
              <a:t>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7AA0B-9224-4FF6-89DA-455CC086F6E6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7915D2F-727A-451F-80BF-4DB49334637A}"/>
              </a:ext>
            </a:extLst>
          </p:cNvPr>
          <p:cNvSpPr/>
          <p:nvPr/>
        </p:nvSpPr>
        <p:spPr>
          <a:xfrm>
            <a:off x="4371263" y="2092533"/>
            <a:ext cx="3735312" cy="143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501" y="217897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178973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8" y="2107801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984BC-8D2F-4AA7-9B59-A6A4AB3D69BC}"/>
              </a:ext>
            </a:extLst>
          </p:cNvPr>
          <p:cNvSpPr/>
          <p:nvPr/>
        </p:nvSpPr>
        <p:spPr>
          <a:xfrm>
            <a:off x="4428972" y="1607296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5D6E4-173D-4D3A-B3C1-F489801794B3}"/>
              </a:ext>
            </a:extLst>
          </p:cNvPr>
          <p:cNvSpPr txBox="1"/>
          <p:nvPr/>
        </p:nvSpPr>
        <p:spPr>
          <a:xfrm>
            <a:off x="4820798" y="1566640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B78152-1497-41F1-AF2C-4A4D121BE4E1}"/>
              </a:ext>
            </a:extLst>
          </p:cNvPr>
          <p:cNvSpPr txBox="1"/>
          <p:nvPr/>
        </p:nvSpPr>
        <p:spPr>
          <a:xfrm>
            <a:off x="4371264" y="1200904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3D21FB-5E85-4959-9887-EB49191229A4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32D0B5-C992-4EAD-8EAB-5B5D95A62FE7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364557-F147-4AE9-898E-313FDBB14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79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7E03D8-AA72-486B-B2B4-29C7BF3B9D7F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5D69D5-728C-4799-AACD-2264764632EB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FEFB8-2D1C-40C8-A06B-CF789EF8992E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26-Feb-2020 21:33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BC333-BD1E-425A-9205-531B3D173394}"/>
              </a:ext>
            </a:extLst>
          </p:cNvPr>
          <p:cNvSpPr txBox="1"/>
          <p:nvPr/>
        </p:nvSpPr>
        <p:spPr>
          <a:xfrm>
            <a:off x="1557307" y="3480692"/>
            <a:ext cx="2717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Hello! I am trying to pay for the exam</a:t>
            </a:r>
            <a:br>
              <a:rPr lang="en-US" sz="13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with my debit card VISA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ECE63-F184-4F13-B563-640B4351E906}"/>
              </a:ext>
            </a:extLst>
          </p:cNvPr>
          <p:cNvSpPr txBox="1"/>
          <p:nvPr/>
        </p:nvSpPr>
        <p:spPr>
          <a:xfrm>
            <a:off x="1557307" y="2967336"/>
            <a:ext cx="129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Payment failed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661B9-5FEC-4DE6-B99D-84712F2F31D5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9339-90ED-45E7-A938-6DC9F308766F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EACE-E8CC-4A0A-9F0A-CE1E4C107AA2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21241-567D-4A0C-8AF1-7392E8D6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17055C-20F9-480B-BC29-215DC68B8C25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D4A6D-1504-48BB-9BA9-1F335AF3D06C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D79690A-883E-4490-8877-D7593E68075F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240AB4-346E-4EC7-B068-FD6DE646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DE88D-FCE7-4E86-99AC-91C446EFEF5A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ED520F-1893-4668-A7DE-9999722682C4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2D13DD-783C-4219-AE9D-414D0FB6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6CACA0-AD3B-42F6-A9FF-5F39E8D2577D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7D7F15-BBA7-4042-9D30-D53FEA1D023C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04CA2-BB22-46FC-A482-558FA7C4DBE7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36F02CE-D83F-475C-96F9-6957F21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331667-DF68-40BD-B4C7-BF940D60947F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CF79F9-25AE-45DF-A63F-6C07DD2FE331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7AAFFD7-677E-452B-8B3A-1C553939EA60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359AC67-DBDA-4A9E-8FDB-43C30CFF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BF1F1-D6D4-4603-B3B3-147540E925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72ED5D-01E4-48A6-BD02-1DCAE6461C3B}"/>
              </a:ext>
            </a:extLst>
          </p:cNvPr>
          <p:cNvSpPr/>
          <p:nvPr/>
        </p:nvSpPr>
        <p:spPr>
          <a:xfrm>
            <a:off x="3352239" y="3176965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A160E6-46AC-4CEC-B82C-2D397F060C09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104109-28BA-4E58-B331-88068B11E701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6FBD20-7C6E-40F9-BF49-CA65AC1F978B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8AB62-0DC9-4ACC-BCBD-F235E92C2D49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BEEC39-6669-4D1F-BE67-BA53F8DFC858}"/>
              </a:ext>
            </a:extLst>
          </p:cNvPr>
          <p:cNvSpPr/>
          <p:nvPr/>
        </p:nvSpPr>
        <p:spPr>
          <a:xfrm>
            <a:off x="3352239" y="4370810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C4C27A-3280-46A4-9B35-81EE1B1D6103}"/>
              </a:ext>
            </a:extLst>
          </p:cNvPr>
          <p:cNvSpPr/>
          <p:nvPr/>
        </p:nvSpPr>
        <p:spPr>
          <a:xfrm>
            <a:off x="4111213" y="411087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F3CFA61-5DE2-466D-BCD9-117FC34363CF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72CA9E-48A1-4038-94B9-39E8CA481043}"/>
              </a:ext>
            </a:extLst>
          </p:cNvPr>
          <p:cNvSpPr txBox="1"/>
          <p:nvPr/>
        </p:nvSpPr>
        <p:spPr>
          <a:xfrm>
            <a:off x="1569372" y="201073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23:58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FB32B-6728-4461-BF89-395E212062BE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you extend the homework deadline?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3CF27D-04FE-4439-A4A8-F85E7FA1DA67}"/>
              </a:ext>
            </a:extLst>
          </p:cNvPr>
          <p:cNvSpPr txBox="1"/>
          <p:nvPr/>
        </p:nvSpPr>
        <p:spPr>
          <a:xfrm>
            <a:off x="1557307" y="173634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Deadline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5259327-EE93-4B65-8F3B-4AF1B6A6D4DD}"/>
              </a:ext>
            </a:extLst>
          </p:cNvPr>
          <p:cNvSpPr/>
          <p:nvPr/>
        </p:nvSpPr>
        <p:spPr>
          <a:xfrm>
            <a:off x="3274128" y="1815670"/>
            <a:ext cx="897327" cy="418013"/>
          </a:xfrm>
          <a:prstGeom prst="roundRect">
            <a:avLst>
              <a:gd name="adj" fmla="val 2839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an answer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6C48E-CB2A-4827-BDE0-DC7ECED91459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D76291-346A-4337-BFC3-24626EC6BEAC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54013"/>
            <a:r>
              <a:rPr lang="en-US" sz="1300" dirty="0"/>
              <a:t>FAQ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876E395-49A9-41A2-A576-4EC5383E03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48C2DE-91EC-4144-B19B-86A7FE7B0B61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CC63243-3ABA-4842-826F-6A83917E67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405398-8897-4952-89DE-C46FA6B20808}"/>
              </a:ext>
            </a:extLst>
          </p:cNvPr>
          <p:cNvGrpSpPr/>
          <p:nvPr/>
        </p:nvGrpSpPr>
        <p:grpSpPr>
          <a:xfrm>
            <a:off x="1532865" y="5371196"/>
            <a:ext cx="2741789" cy="523531"/>
            <a:chOff x="1519870" y="4844297"/>
            <a:chExt cx="2741789" cy="5235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7301D64-E138-4F47-9851-84B142E1D5A6}"/>
                </a:ext>
              </a:extLst>
            </p:cNvPr>
            <p:cNvSpPr/>
            <p:nvPr/>
          </p:nvSpPr>
          <p:spPr>
            <a:xfrm>
              <a:off x="1519870" y="4844297"/>
              <a:ext cx="274178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D9B3F-E412-4B8D-998D-CB4C9A1A524D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466821-45BF-44BD-9537-06FC20B7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6B5B8C-EBAB-4C0B-9E98-55428797AF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7102" y="1191037"/>
            <a:ext cx="3748238" cy="4705910"/>
          </a:xfrm>
          <a:prstGeom prst="roundRect">
            <a:avLst>
              <a:gd name="adj" fmla="val 753"/>
            </a:avLst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A2ACA1F-61AE-4145-A1BE-BD5763477139}"/>
              </a:ext>
            </a:extLst>
          </p:cNvPr>
          <p:cNvSpPr txBox="1"/>
          <p:nvPr/>
        </p:nvSpPr>
        <p:spPr>
          <a:xfrm>
            <a:off x="0" y="0"/>
            <a:ext cx="858416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New Question</a:t>
            </a:r>
            <a:endParaRPr lang="en-US" sz="28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0D8810-16E0-4BD0-BED3-C23EE3DD4D5F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484F3C-1926-492D-AF3D-5EAAFF8CA5A1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6F8CD4-683D-407C-8628-233C97F94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9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Questions</a:t>
            </a:r>
          </a:p>
        </p:txBody>
      </p:sp>
    </p:spTree>
    <p:extLst>
      <p:ext uri="{BB962C8B-B14F-4D97-AF65-F5344CB8AC3E}">
        <p14:creationId xmlns:p14="http://schemas.microsoft.com/office/powerpoint/2010/main" val="72856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2A70C411-7FBE-4436-AF21-3ECD875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E74252E-3EA9-48FF-AC9B-A6FB1CF7CD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924" y="6364540"/>
            <a:ext cx="1100982" cy="3616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0C94A0-1D51-4973-B2D2-A234D22AA0F7}"/>
              </a:ext>
            </a:extLst>
          </p:cNvPr>
          <p:cNvSpPr/>
          <p:nvPr/>
        </p:nvSpPr>
        <p:spPr>
          <a:xfrm>
            <a:off x="4237436" y="3111130"/>
            <a:ext cx="954324" cy="22134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1201562-2F49-42CD-BD96-CACD836521C4}"/>
              </a:ext>
            </a:extLst>
          </p:cNvPr>
          <p:cNvSpPr/>
          <p:nvPr/>
        </p:nvSpPr>
        <p:spPr>
          <a:xfrm>
            <a:off x="10864328" y="6255880"/>
            <a:ext cx="248385" cy="236370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0F8CA-BAFD-4CB6-B16B-4DB7FAC959C6}"/>
              </a:ext>
            </a:extLst>
          </p:cNvPr>
          <p:cNvGrpSpPr/>
          <p:nvPr/>
        </p:nvGrpSpPr>
        <p:grpSpPr>
          <a:xfrm>
            <a:off x="1725179" y="1005931"/>
            <a:ext cx="8059862" cy="5249949"/>
            <a:chOff x="134777" y="713971"/>
            <a:chExt cx="8059862" cy="524994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8A85220-769F-49C5-8F8F-9696BB6944E6}"/>
                </a:ext>
              </a:extLst>
            </p:cNvPr>
            <p:cNvSpPr/>
            <p:nvPr/>
          </p:nvSpPr>
          <p:spPr>
            <a:xfrm>
              <a:off x="134777" y="713971"/>
              <a:ext cx="8059862" cy="5249949"/>
            </a:xfrm>
            <a:prstGeom prst="roundRect">
              <a:avLst>
                <a:gd name="adj" fmla="val 93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BDB6F50-F7EC-471A-B415-ABF563BB92BE}"/>
                </a:ext>
              </a:extLst>
            </p:cNvPr>
            <p:cNvSpPr/>
            <p:nvPr/>
          </p:nvSpPr>
          <p:spPr>
            <a:xfrm>
              <a:off x="1519870" y="1696991"/>
              <a:ext cx="2766229" cy="1151466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058D79-99C2-4A75-940F-97BF6E7B3220}"/>
                </a:ext>
              </a:extLst>
            </p:cNvPr>
            <p:cNvSpPr txBox="1"/>
            <p:nvPr/>
          </p:nvSpPr>
          <p:spPr>
            <a:xfrm>
              <a:off x="2082543" y="1764928"/>
              <a:ext cx="1225405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1D85C2-C271-49EC-9912-379820CF543C}"/>
                </a:ext>
              </a:extLst>
            </p:cNvPr>
            <p:cNvSpPr txBox="1"/>
            <p:nvPr/>
          </p:nvSpPr>
          <p:spPr>
            <a:xfrm>
              <a:off x="2082374" y="2001243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26-Feb-2020 21:33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4BA46E-A267-4FCF-A37F-21A0C3F94B0C}"/>
                </a:ext>
              </a:extLst>
            </p:cNvPr>
            <p:cNvSpPr txBox="1"/>
            <p:nvPr/>
          </p:nvSpPr>
          <p:spPr>
            <a:xfrm>
              <a:off x="1603962" y="2510794"/>
              <a:ext cx="26647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716D90E-9732-4396-B10F-02C0AE6B6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1990801"/>
              <a:ext cx="996784" cy="30521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9E5ABE-8786-4005-A746-ACC841DCF12A}"/>
                </a:ext>
              </a:extLst>
            </p:cNvPr>
            <p:cNvSpPr txBox="1"/>
            <p:nvPr/>
          </p:nvSpPr>
          <p:spPr>
            <a:xfrm>
              <a:off x="1603962" y="2258764"/>
              <a:ext cx="2061280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660B075-26B9-4021-9085-4DD8A75174AC}"/>
                </a:ext>
              </a:extLst>
            </p:cNvPr>
            <p:cNvSpPr/>
            <p:nvPr/>
          </p:nvSpPr>
          <p:spPr>
            <a:xfrm>
              <a:off x="1519870" y="2928261"/>
              <a:ext cx="2766229" cy="1151465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819918-B98F-4A6A-9D7E-4E03639C1D8A}"/>
                </a:ext>
              </a:extLst>
            </p:cNvPr>
            <p:cNvSpPr txBox="1"/>
            <p:nvPr/>
          </p:nvSpPr>
          <p:spPr>
            <a:xfrm>
              <a:off x="2082543" y="2996197"/>
              <a:ext cx="901716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0CC333-A550-4809-93E0-DFAFCDF4FE11}"/>
                </a:ext>
              </a:extLst>
            </p:cNvPr>
            <p:cNvSpPr txBox="1"/>
            <p:nvPr/>
          </p:nvSpPr>
          <p:spPr>
            <a:xfrm>
              <a:off x="2082374" y="3232511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087597-846E-462A-A93F-1349A78E03B0}"/>
                </a:ext>
              </a:extLst>
            </p:cNvPr>
            <p:cNvSpPr txBox="1"/>
            <p:nvPr/>
          </p:nvSpPr>
          <p:spPr>
            <a:xfrm>
              <a:off x="1603962" y="3737086"/>
              <a:ext cx="271965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/>
                <a:t>Hi, I don't know what is not correct …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9F5FF0A-6929-4B62-8A8A-4F33DD9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3222069"/>
              <a:ext cx="996784" cy="30521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447026-C6F4-4ADB-9C03-51B630B5EC22}"/>
                </a:ext>
              </a:extLst>
            </p:cNvPr>
            <p:cNvSpPr txBox="1"/>
            <p:nvPr/>
          </p:nvSpPr>
          <p:spPr>
            <a:xfrm>
              <a:off x="1603962" y="3505608"/>
              <a:ext cx="751188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45E2D77-D73A-4442-8DA1-2111506CC052}"/>
                </a:ext>
              </a:extLst>
            </p:cNvPr>
            <p:cNvSpPr/>
            <p:nvPr/>
          </p:nvSpPr>
          <p:spPr>
            <a:xfrm>
              <a:off x="1519870" y="4149241"/>
              <a:ext cx="2766229" cy="1151465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DEF34F-39B7-4BD2-A6EB-ECCCEB702C99}"/>
                </a:ext>
              </a:extLst>
            </p:cNvPr>
            <p:cNvSpPr txBox="1"/>
            <p:nvPr/>
          </p:nvSpPr>
          <p:spPr>
            <a:xfrm>
              <a:off x="2082543" y="4217177"/>
              <a:ext cx="743160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537F0A-F16B-44BD-99EE-501249F37A78}"/>
                </a:ext>
              </a:extLst>
            </p:cNvPr>
            <p:cNvSpPr txBox="1"/>
            <p:nvPr/>
          </p:nvSpPr>
          <p:spPr>
            <a:xfrm>
              <a:off x="2082374" y="4453492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B975AB7-0F78-48B7-A3F4-F95CCE8422AE}"/>
                </a:ext>
              </a:extLst>
            </p:cNvPr>
            <p:cNvSpPr txBox="1"/>
            <p:nvPr/>
          </p:nvSpPr>
          <p:spPr>
            <a:xfrm>
              <a:off x="1603962" y="4978194"/>
              <a:ext cx="234109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/>
                <a:t>Hello. How do I read a number?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D18B1D1-5AA2-488B-A890-8DEDE48B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4443050"/>
              <a:ext cx="996784" cy="30521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9A7F40-69B6-4435-BA59-8B97B3DF0505}"/>
                </a:ext>
              </a:extLst>
            </p:cNvPr>
            <p:cNvSpPr txBox="1"/>
            <p:nvPr/>
          </p:nvSpPr>
          <p:spPr>
            <a:xfrm>
              <a:off x="1603962" y="4736753"/>
              <a:ext cx="1030779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ED67FDE-9FA8-42BB-BAF8-C4A3ABC7F271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FBD95C-C69F-47CD-AD78-95E9CC97664B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9BB3F26-18D3-4565-8C24-8CE7AF33D80D}"/>
                </a:ext>
              </a:extLst>
            </p:cNvPr>
            <p:cNvSpPr txBox="1"/>
            <p:nvPr/>
          </p:nvSpPr>
          <p:spPr>
            <a:xfrm>
              <a:off x="1519870" y="784584"/>
              <a:ext cx="5924073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tx1"/>
                  </a:solidFill>
                </a:rPr>
                <a:t>Technical Questions: While Loops Exercises &gt;&gt; Problem "Old Books"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A494614-913E-4888-9801-490733963139}"/>
                </a:ext>
              </a:extLst>
            </p:cNvPr>
            <p:cNvSpPr txBox="1"/>
            <p:nvPr/>
          </p:nvSpPr>
          <p:spPr>
            <a:xfrm flipH="1">
              <a:off x="7810218" y="784584"/>
              <a:ext cx="305122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5684C-65F0-4352-A401-3A4084079874}"/>
                </a:ext>
              </a:extLst>
            </p:cNvPr>
            <p:cNvSpPr txBox="1"/>
            <p:nvPr/>
          </p:nvSpPr>
          <p:spPr>
            <a:xfrm flipH="1">
              <a:off x="7474519" y="784584"/>
              <a:ext cx="305122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12B69C0-E38F-412E-965D-1017B71A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95922" y="820444"/>
              <a:ext cx="266934" cy="24639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0F0E5B8-7A6B-4439-8D5C-9F517939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1041" y="1831858"/>
              <a:ext cx="381298" cy="381299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4" name="Picture 4">
              <a:extLst>
                <a:ext uri="{FF2B5EF4-FFF2-40B4-BE49-F238E27FC236}">
                  <a16:creationId xmlns:a16="http://schemas.microsoft.com/office/drawing/2014/main" id="{D86E4399-E948-4439-889D-021B9E43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86" y="3061908"/>
              <a:ext cx="382753" cy="38275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17E73A27-3282-401A-9B84-D8BBDC1AB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86" y="4281495"/>
              <a:ext cx="382753" cy="397525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21E6BC6-DF81-4C6D-BD7C-AD7E554EE870}"/>
                </a:ext>
              </a:extLst>
            </p:cNvPr>
            <p:cNvSpPr/>
            <p:nvPr/>
          </p:nvSpPr>
          <p:spPr>
            <a:xfrm>
              <a:off x="3461125" y="1774676"/>
              <a:ext cx="7601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answers</a:t>
              </a:r>
              <a:endParaRPr lang="en-US" sz="1100" b="1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2F4AE8-5075-4EC4-94E7-94F34699A108}"/>
                </a:ext>
              </a:extLst>
            </p:cNvPr>
            <p:cNvSpPr/>
            <p:nvPr/>
          </p:nvSpPr>
          <p:spPr>
            <a:xfrm>
              <a:off x="3410324" y="2995027"/>
              <a:ext cx="7601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answers</a:t>
              </a:r>
              <a:endParaRPr lang="en-US" sz="11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3C5CF8-6295-4285-983F-CF4424808DC2}"/>
                </a:ext>
              </a:extLst>
            </p:cNvPr>
            <p:cNvSpPr/>
            <p:nvPr/>
          </p:nvSpPr>
          <p:spPr>
            <a:xfrm>
              <a:off x="3404713" y="4216384"/>
              <a:ext cx="7713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answers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6FD40B7-C5DD-48D7-BB1C-59025BF9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6298" y="1204379"/>
              <a:ext cx="3768568" cy="4682071"/>
            </a:xfrm>
            <a:prstGeom prst="roundRect">
              <a:avLst>
                <a:gd name="adj" fmla="val 911"/>
              </a:avLst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9AA41B9-C7AF-4366-A450-9DC9E1922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90137" y="1553466"/>
              <a:ext cx="315123" cy="31512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8BF38C-6B21-4285-ABAA-E475351807FF}"/>
                </a:ext>
              </a:extLst>
            </p:cNvPr>
            <p:cNvSpPr txBox="1"/>
            <p:nvPr/>
          </p:nvSpPr>
          <p:spPr>
            <a:xfrm>
              <a:off x="4356467" y="1191588"/>
              <a:ext cx="3768397" cy="296073"/>
            </a:xfrm>
            <a:prstGeom prst="roundRect">
              <a:avLst>
                <a:gd name="adj" fmla="val 1425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34C593-77DD-4C5A-9999-4C38B5D11956}"/>
                </a:ext>
              </a:extLst>
            </p:cNvPr>
            <p:cNvSpPr txBox="1"/>
            <p:nvPr/>
          </p:nvSpPr>
          <p:spPr>
            <a:xfrm>
              <a:off x="199678" y="784584"/>
              <a:ext cx="1240893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Help Center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0C4F64-6F97-4C5A-A1BE-6A140F41EB75}"/>
                </a:ext>
              </a:extLst>
            </p:cNvPr>
            <p:cNvSpPr/>
            <p:nvPr/>
          </p:nvSpPr>
          <p:spPr>
            <a:xfrm>
              <a:off x="4087166" y="2900812"/>
              <a:ext cx="215965" cy="205518"/>
            </a:xfrm>
            <a:prstGeom prst="ellipse">
              <a:avLst/>
            </a:prstGeom>
            <a:solidFill>
              <a:srgbClr val="FFC6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1351A07-245F-4EB4-9E5E-0376D76BC472}"/>
                </a:ext>
              </a:extLst>
            </p:cNvPr>
            <p:cNvGrpSpPr/>
            <p:nvPr/>
          </p:nvGrpSpPr>
          <p:grpSpPr>
            <a:xfrm>
              <a:off x="199678" y="3922941"/>
              <a:ext cx="1258873" cy="966662"/>
              <a:chOff x="615820" y="3698834"/>
              <a:chExt cx="1447852" cy="1111775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D446852-2A1E-4C29-97F8-66C41731D62A}"/>
                  </a:ext>
                </a:extLst>
              </p:cNvPr>
              <p:cNvSpPr/>
              <p:nvPr/>
            </p:nvSpPr>
            <p:spPr>
              <a:xfrm>
                <a:off x="615820" y="3698834"/>
                <a:ext cx="1447852" cy="1111775"/>
              </a:xfrm>
              <a:prstGeom prst="roundRect">
                <a:avLst>
                  <a:gd name="adj" fmla="val 498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36000" rtlCol="0" anchor="b" anchorCtr="0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500" dirty="0"/>
                  <a:t>Administrative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32FAD25-75C0-40B4-9ADE-69482EBD1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54512" y="3844901"/>
                <a:ext cx="570469" cy="570469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3D52CB-4434-475D-800C-A4C2343BAE04}"/>
                </a:ext>
              </a:extLst>
            </p:cNvPr>
            <p:cNvGrpSpPr/>
            <p:nvPr/>
          </p:nvGrpSpPr>
          <p:grpSpPr>
            <a:xfrm>
              <a:off x="199678" y="4979003"/>
              <a:ext cx="1258873" cy="916979"/>
              <a:chOff x="615820" y="4786933"/>
              <a:chExt cx="1447852" cy="1054633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1A938ACD-47BD-4C2F-9B30-CF7582708C61}"/>
                  </a:ext>
                </a:extLst>
              </p:cNvPr>
              <p:cNvSpPr/>
              <p:nvPr/>
            </p:nvSpPr>
            <p:spPr>
              <a:xfrm>
                <a:off x="615820" y="4786933"/>
                <a:ext cx="1447852" cy="1054633"/>
              </a:xfrm>
              <a:prstGeom prst="roundRect">
                <a:avLst>
                  <a:gd name="adj" fmla="val 498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36000" rtlCol="0" anchor="b" anchorCtr="0"/>
              <a:lstStyle/>
              <a:p>
                <a:pPr algn="ctr"/>
                <a:endParaRPr lang="en-US" sz="1500" dirty="0"/>
              </a:p>
              <a:p>
                <a:pPr algn="ctr"/>
                <a:endParaRPr lang="en-US" sz="1500" dirty="0"/>
              </a:p>
              <a:p>
                <a:pPr algn="ctr"/>
                <a:r>
                  <a:rPr lang="en-US" sz="1500" dirty="0"/>
                  <a:t>Community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54D3B5B1-38C0-4B12-B366-35F60E7AD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6898" y="4885435"/>
                <a:ext cx="625696" cy="640080"/>
              </a:xfrm>
              <a:prstGeom prst="rect">
                <a:avLst/>
              </a:prstGeom>
            </p:spPr>
          </p:pic>
        </p:grp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F6083BB-3000-4822-AFB2-910EAB9C2F84}"/>
                </a:ext>
              </a:extLst>
            </p:cNvPr>
            <p:cNvSpPr/>
            <p:nvPr/>
          </p:nvSpPr>
          <p:spPr>
            <a:xfrm>
              <a:off x="3368908" y="3529863"/>
              <a:ext cx="815752" cy="21450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Resolved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E1A96E9-5987-4D50-BA5B-F7B5E66E599A}"/>
                </a:ext>
              </a:extLst>
            </p:cNvPr>
            <p:cNvGrpSpPr/>
            <p:nvPr/>
          </p:nvGrpSpPr>
          <p:grpSpPr>
            <a:xfrm>
              <a:off x="1514792" y="1180266"/>
              <a:ext cx="2310448" cy="445280"/>
              <a:chOff x="1514792" y="1180266"/>
              <a:chExt cx="2310448" cy="445280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295D13F1-F18C-4F13-B5F2-ABB4B3758046}"/>
                  </a:ext>
                </a:extLst>
              </p:cNvPr>
              <p:cNvSpPr/>
              <p:nvPr/>
            </p:nvSpPr>
            <p:spPr>
              <a:xfrm>
                <a:off x="1514792" y="1180266"/>
                <a:ext cx="2310448" cy="445280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F3DC79B-44A8-4494-8C84-182C1D88D115}"/>
                  </a:ext>
                </a:extLst>
              </p:cNvPr>
              <p:cNvSpPr txBox="1"/>
              <p:nvPr/>
            </p:nvSpPr>
            <p:spPr>
              <a:xfrm>
                <a:off x="1984303" y="1241602"/>
                <a:ext cx="1769817" cy="328613"/>
              </a:xfrm>
              <a:prstGeom prst="roundRect">
                <a:avLst>
                  <a:gd name="adj" fmla="val 11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Search …</a:t>
                </a:r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E682BA21-5ECC-48EF-A36E-3EB694CD4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16027" y="1271955"/>
                <a:ext cx="275828" cy="273510"/>
              </a:xfrm>
              <a:prstGeom prst="rect">
                <a:avLst/>
              </a:prstGeom>
            </p:spPr>
          </p:pic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A478C24-68A3-4052-BE95-3ACC7968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1313C22-5E9D-429D-B83F-9BA0A9C30010}"/>
                </a:ext>
              </a:extLst>
            </p:cNvPr>
            <p:cNvGrpSpPr/>
            <p:nvPr/>
          </p:nvGrpSpPr>
          <p:grpSpPr>
            <a:xfrm>
              <a:off x="199678" y="1180266"/>
              <a:ext cx="1258873" cy="2645680"/>
              <a:chOff x="199678" y="1189791"/>
              <a:chExt cx="1258873" cy="264568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294A7F0-681F-4041-8232-887756DEC14C}"/>
                  </a:ext>
                </a:extLst>
              </p:cNvPr>
              <p:cNvGrpSpPr/>
              <p:nvPr/>
            </p:nvGrpSpPr>
            <p:grpSpPr>
              <a:xfrm>
                <a:off x="199678" y="1189791"/>
                <a:ext cx="1258873" cy="2645680"/>
                <a:chOff x="615820" y="1008589"/>
                <a:chExt cx="1447852" cy="2450147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2823CC28-10FB-4B6B-942F-40F660BF73BC}"/>
                    </a:ext>
                  </a:extLst>
                </p:cNvPr>
                <p:cNvSpPr/>
                <p:nvPr/>
              </p:nvSpPr>
              <p:spPr>
                <a:xfrm>
                  <a:off x="615820" y="1008589"/>
                  <a:ext cx="1447852" cy="2450147"/>
                </a:xfrm>
                <a:prstGeom prst="roundRect">
                  <a:avLst>
                    <a:gd name="adj" fmla="val 4982"/>
                  </a:avLst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500" dirty="0">
                      <a:solidFill>
                        <a:schemeClr val="tx1"/>
                      </a:solidFill>
                    </a:rPr>
                    <a:t>Technical</a:t>
                  </a:r>
                </a:p>
              </p:txBody>
            </p:sp>
            <p:pic>
              <p:nvPicPr>
                <p:cNvPr id="144" name="Picture 2" descr="Image result for technology icon">
                  <a:extLst>
                    <a:ext uri="{FF2B5EF4-FFF2-40B4-BE49-F238E27FC236}">
                      <a16:creationId xmlns:a16="http://schemas.microsoft.com/office/drawing/2014/main" id="{F8C25D39-251D-49D5-B253-60DC3AEB8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14" y="1124623"/>
                  <a:ext cx="716664" cy="5408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E0DB950-25C0-4EF6-B356-9F3D76E734D7}"/>
                  </a:ext>
                </a:extLst>
              </p:cNvPr>
              <p:cNvGrpSpPr/>
              <p:nvPr/>
            </p:nvGrpSpPr>
            <p:grpSpPr>
              <a:xfrm>
                <a:off x="290202" y="2622412"/>
                <a:ext cx="1095802" cy="327347"/>
                <a:chOff x="615820" y="2394735"/>
                <a:chExt cx="1260301" cy="376487"/>
              </a:xfrm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30876F7B-2FDD-4044-96DC-80620D96228E}"/>
                    </a:ext>
                  </a:extLst>
                </p:cNvPr>
                <p:cNvSpPr/>
                <p:nvPr/>
              </p:nvSpPr>
              <p:spPr>
                <a:xfrm>
                  <a:off x="615820" y="2394735"/>
                  <a:ext cx="1260301" cy="376487"/>
                </a:xfrm>
                <a:prstGeom prst="roundRect">
                  <a:avLst>
                    <a:gd name="adj" fmla="val 1642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354013"/>
                  <a:r>
                    <a:rPr lang="en-US" sz="1300" dirty="0">
                      <a:solidFill>
                        <a:schemeClr val="tx1"/>
                      </a:solidFill>
                    </a:rPr>
                    <a:t>Section</a:t>
                  </a:r>
                </a:p>
              </p:txBody>
            </p:sp>
            <p:pic>
              <p:nvPicPr>
                <p:cNvPr id="142" name="Picture 2" descr="Image result for current icon">
                  <a:extLst>
                    <a:ext uri="{FF2B5EF4-FFF2-40B4-BE49-F238E27FC236}">
                      <a16:creationId xmlns:a16="http://schemas.microsoft.com/office/drawing/2014/main" id="{2DB694BD-314C-4078-A1BA-A1D70F58F2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8216" y="2459108"/>
                  <a:ext cx="247507" cy="2475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486510E-112A-441B-825C-E82508B1E69E}"/>
                  </a:ext>
                </a:extLst>
              </p:cNvPr>
              <p:cNvGrpSpPr/>
              <p:nvPr/>
            </p:nvGrpSpPr>
            <p:grpSpPr>
              <a:xfrm>
                <a:off x="287773" y="3025967"/>
                <a:ext cx="1095802" cy="327347"/>
                <a:chOff x="613026" y="2838551"/>
                <a:chExt cx="1260301" cy="376487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BEB4D6EB-86EA-417A-A39C-9B996D6702FD}"/>
                    </a:ext>
                  </a:extLst>
                </p:cNvPr>
                <p:cNvSpPr/>
                <p:nvPr/>
              </p:nvSpPr>
              <p:spPr>
                <a:xfrm>
                  <a:off x="613026" y="2838551"/>
                  <a:ext cx="1260301" cy="376487"/>
                </a:xfrm>
                <a:prstGeom prst="roundRect">
                  <a:avLst>
                    <a:gd name="adj" fmla="val 1889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354013"/>
                  <a:r>
                    <a:rPr lang="en-US" sz="1300" dirty="0"/>
                    <a:t>Lesson</a:t>
                  </a:r>
                </a:p>
              </p:txBody>
            </p:sp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BFCCDE5C-A9B4-4DE7-A725-DA4A5DA09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178" y="2899683"/>
                  <a:ext cx="262151" cy="262151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5F9AAF5-B259-4450-A3D8-D2818834F9DE}"/>
                  </a:ext>
                </a:extLst>
              </p:cNvPr>
              <p:cNvGrpSpPr/>
              <p:nvPr/>
            </p:nvGrpSpPr>
            <p:grpSpPr>
              <a:xfrm>
                <a:off x="287773" y="3422377"/>
                <a:ext cx="1095802" cy="327347"/>
                <a:chOff x="717139" y="3038517"/>
                <a:chExt cx="1260301" cy="376487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BE65F40-88C2-4DCF-A20C-BFADBDD5E2EB}"/>
                    </a:ext>
                  </a:extLst>
                </p:cNvPr>
                <p:cNvSpPr/>
                <p:nvPr/>
              </p:nvSpPr>
              <p:spPr>
                <a:xfrm>
                  <a:off x="717139" y="3038517"/>
                  <a:ext cx="1260301" cy="376487"/>
                </a:xfrm>
                <a:prstGeom prst="roundRect">
                  <a:avLst>
                    <a:gd name="adj" fmla="val 2137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354013"/>
                  <a:r>
                    <a:rPr lang="en-US" sz="1300" dirty="0"/>
                    <a:t>Course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E426A6B-9E3B-4D93-8CB1-581EBC17581A}"/>
                    </a:ext>
                  </a:extLst>
                </p:cNvPr>
                <p:cNvGrpSpPr/>
                <p:nvPr/>
              </p:nvGrpSpPr>
              <p:grpSpPr>
                <a:xfrm>
                  <a:off x="796747" y="3079562"/>
                  <a:ext cx="277753" cy="282886"/>
                  <a:chOff x="4757755" y="6140545"/>
                  <a:chExt cx="277753" cy="282886"/>
                </a:xfrm>
              </p:grpSpPr>
              <p:pic>
                <p:nvPicPr>
                  <p:cNvPr id="136" name="Picture 4" descr="Image result for lesson icon">
                    <a:extLst>
                      <a:ext uri="{FF2B5EF4-FFF2-40B4-BE49-F238E27FC236}">
                        <a16:creationId xmlns:a16="http://schemas.microsoft.com/office/drawing/2014/main" id="{AD0B69D1-13FA-4100-BEE7-F72392DFCD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4210" y="6167798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7" name="Picture 4" descr="Image result for lesson icon">
                    <a:extLst>
                      <a:ext uri="{FF2B5EF4-FFF2-40B4-BE49-F238E27FC236}">
                        <a16:creationId xmlns:a16="http://schemas.microsoft.com/office/drawing/2014/main" id="{71C239B6-D74C-49F5-B993-37D917BD95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57755" y="6140545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8" name="Picture 4" descr="Image result for lesson icon">
                    <a:extLst>
                      <a:ext uri="{FF2B5EF4-FFF2-40B4-BE49-F238E27FC236}">
                        <a16:creationId xmlns:a16="http://schemas.microsoft.com/office/drawing/2014/main" id="{32088B29-35BB-4F34-98BC-A44161134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07519" y="6199635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867C95D-B379-4158-BC4B-B42871B2452D}"/>
                  </a:ext>
                </a:extLst>
              </p:cNvPr>
              <p:cNvGrpSpPr/>
              <p:nvPr/>
            </p:nvGrpSpPr>
            <p:grpSpPr>
              <a:xfrm>
                <a:off x="291202" y="2225413"/>
                <a:ext cx="1092374" cy="327347"/>
                <a:chOff x="615821" y="6064517"/>
                <a:chExt cx="1256359" cy="376488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6608A0C3-65DC-4510-8916-363755A0DB52}"/>
                    </a:ext>
                  </a:extLst>
                </p:cNvPr>
                <p:cNvSpPr/>
                <p:nvPr/>
              </p:nvSpPr>
              <p:spPr>
                <a:xfrm>
                  <a:off x="615821" y="6064517"/>
                  <a:ext cx="1256359" cy="376488"/>
                </a:xfrm>
                <a:prstGeom prst="roundRect">
                  <a:avLst>
                    <a:gd name="adj" fmla="val 1552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/>
                    <a:t>My</a:t>
                  </a:r>
                </a:p>
              </p:txBody>
            </p:sp>
            <p:pic>
              <p:nvPicPr>
                <p:cNvPr id="133" name="Picture 6" descr="Image result for my icon">
                  <a:extLst>
                    <a:ext uri="{FF2B5EF4-FFF2-40B4-BE49-F238E27FC236}">
                      <a16:creationId xmlns:a16="http://schemas.microsoft.com/office/drawing/2014/main" id="{7F7DF3E1-2B18-4297-AE3F-C0229A5E64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286" y="6131203"/>
                  <a:ext cx="251747" cy="25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F957FFC-728C-49FA-B9C1-0FF380BCBF98}"/>
                </a:ext>
              </a:extLst>
            </p:cNvPr>
            <p:cNvGrpSpPr/>
            <p:nvPr/>
          </p:nvGrpSpPr>
          <p:grpSpPr>
            <a:xfrm>
              <a:off x="3873327" y="1180266"/>
              <a:ext cx="412771" cy="445280"/>
              <a:chOff x="3873327" y="1180266"/>
              <a:chExt cx="412771" cy="445280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0D472B4F-601E-49FC-9D20-A7A58F1A3999}"/>
                  </a:ext>
                </a:extLst>
              </p:cNvPr>
              <p:cNvSpPr/>
              <p:nvPr/>
            </p:nvSpPr>
            <p:spPr>
              <a:xfrm>
                <a:off x="3873327" y="1180266"/>
                <a:ext cx="412771" cy="445280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7F85105F-BFFD-44FC-9E0C-D1CFE520A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44496" y="1272046"/>
                <a:ext cx="254945" cy="25494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4718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7E03D8-AA72-486B-B2B4-29C7BF3B9D7F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661B9-5FEC-4DE6-B99D-84712F2F31D5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Community Discussions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9339-90ED-45E7-A938-6DC9F308766F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EACE-E8CC-4A0A-9F0A-CE1E4C107AA2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21241-567D-4A0C-8AF1-7392E8D6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17055C-20F9-480B-BC29-215DC68B8C25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DE88D-FCE7-4E86-99AC-91C446EFEF5A}"/>
              </a:ext>
            </a:extLst>
          </p:cNvPr>
          <p:cNvGrpSpPr/>
          <p:nvPr/>
        </p:nvGrpSpPr>
        <p:grpSpPr>
          <a:xfrm>
            <a:off x="199678" y="3338945"/>
            <a:ext cx="1258873" cy="916979"/>
            <a:chOff x="615820" y="4786933"/>
            <a:chExt cx="1447852" cy="10546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ED520F-1893-4668-A7DE-9999722682C4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Community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2D13DD-783C-4219-AE9D-414D0FB6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331667-DF68-40BD-B4C7-BF940D60947F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BF1F1-D6D4-4603-B3B3-147540E92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A2ACA1F-61AE-4145-A1BE-BD5763477139}"/>
              </a:ext>
            </a:extLst>
          </p:cNvPr>
          <p:cNvSpPr txBox="1"/>
          <p:nvPr/>
        </p:nvSpPr>
        <p:spPr>
          <a:xfrm>
            <a:off x="0" y="0"/>
            <a:ext cx="858416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Community Discussions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F16A50-4A8B-43B6-8A93-5D83CD4F6D37}"/>
              </a:ext>
            </a:extLst>
          </p:cNvPr>
          <p:cNvGrpSpPr/>
          <p:nvPr/>
        </p:nvGrpSpPr>
        <p:grpSpPr>
          <a:xfrm>
            <a:off x="199678" y="2293120"/>
            <a:ext cx="1258873" cy="966662"/>
            <a:chOff x="615820" y="3698834"/>
            <a:chExt cx="1447852" cy="111177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AC67CF3-C386-4061-A8D2-9177CA177E79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AD6A06C-A045-49AD-8F2A-F98B1161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242B62-F53F-4CA7-AE59-2BF6F68604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674" y="1201579"/>
            <a:ext cx="3397127" cy="4266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83EE0C-929C-4D20-9CCB-5C98992B67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8083" y="1201578"/>
            <a:ext cx="3047258" cy="42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C3FBB-9E7E-4AE9-B21D-A014E1936D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Backend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BDFFECD-ED54-4511-9130-200D31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1805"/>
            <a:ext cx="11769970" cy="5928622"/>
          </a:xfrm>
        </p:spPr>
        <p:txBody>
          <a:bodyPr>
            <a:normAutofit/>
          </a:bodyPr>
          <a:lstStyle/>
          <a:p>
            <a:r>
              <a:rPr lang="en-US" b="1" dirty="0"/>
              <a:t>GitHub Issues </a:t>
            </a:r>
            <a:r>
              <a:rPr lang="en-US" dirty="0"/>
              <a:t>match the Questions in the SoftUni Help Center</a:t>
            </a:r>
            <a:endParaRPr lang="en-US" sz="2400" dirty="0"/>
          </a:p>
          <a:p>
            <a:pPr lvl="1"/>
            <a:r>
              <a:rPr lang="en-US" dirty="0"/>
              <a:t>Issues can be </a:t>
            </a:r>
            <a:r>
              <a:rPr lang="en-US" b="1" dirty="0"/>
              <a:t>open</a:t>
            </a:r>
            <a:r>
              <a:rPr lang="en-US" dirty="0"/>
              <a:t> / </a:t>
            </a:r>
            <a:r>
              <a:rPr lang="en-US" b="1" dirty="0"/>
              <a:t>closed</a:t>
            </a:r>
          </a:p>
          <a:p>
            <a:pPr lvl="1"/>
            <a:r>
              <a:rPr lang="en-US" dirty="0"/>
              <a:t>Issues can be </a:t>
            </a:r>
            <a:r>
              <a:rPr lang="en-US" b="1" dirty="0"/>
              <a:t>taken </a:t>
            </a:r>
            <a:r>
              <a:rPr lang="en-US" dirty="0"/>
              <a:t>(assigned to someone)</a:t>
            </a:r>
          </a:p>
          <a:p>
            <a:pPr lvl="1"/>
            <a:r>
              <a:rPr lang="en-US" dirty="0"/>
              <a:t>Issues have author, date, text</a:t>
            </a:r>
          </a:p>
          <a:p>
            <a:pPr lvl="1"/>
            <a:r>
              <a:rPr lang="en-US" dirty="0"/>
              <a:t>Issues do not have the special fields: Course, Lesson, Slide, Author Name, …</a:t>
            </a:r>
          </a:p>
          <a:p>
            <a:pPr lvl="1"/>
            <a:r>
              <a:rPr lang="en-US" dirty="0"/>
              <a:t>Issues have </a:t>
            </a:r>
            <a:r>
              <a:rPr lang="en-US" b="1" dirty="0"/>
              <a:t>comments</a:t>
            </a:r>
            <a:endParaRPr lang="bg-BG" b="1" dirty="0"/>
          </a:p>
          <a:p>
            <a:r>
              <a:rPr lang="en-US" dirty="0"/>
              <a:t>Field </a:t>
            </a:r>
            <a:r>
              <a:rPr lang="en-US" b="1" dirty="0"/>
              <a:t>mappings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instance </a:t>
            </a:r>
            <a:r>
              <a:rPr lang="en-US" dirty="0">
                <a:sym typeface="Wingdings" panose="05000000000000000000" pitchFamily="2" charset="2"/>
              </a:rPr>
              <a:t> GitHub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Lesson  Milestone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Section  tag </a:t>
            </a:r>
            <a:r>
              <a:rPr lang="en-US" dirty="0" err="1">
                <a:sym typeface="Wingdings" panose="05000000000000000000" pitchFamily="2" charset="2"/>
              </a:rPr>
              <a:t>section:problem-nums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AuthorId</a:t>
            </a:r>
            <a:r>
              <a:rPr lang="en-US" dirty="0">
                <a:sym typeface="Wingdings" panose="05000000000000000000" pitchFamily="2" charset="2"/>
              </a:rPr>
              <a:t>  tag </a:t>
            </a:r>
            <a:r>
              <a:rPr lang="en-US" dirty="0" err="1">
                <a:sym typeface="Wingdings" panose="05000000000000000000" pitchFamily="2" charset="2"/>
              </a:rPr>
              <a:t>author:id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URL: # URL in the body 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Author Name: # Author in the body text</a:t>
            </a:r>
          </a:p>
          <a:p>
            <a:r>
              <a:rPr lang="en-US" b="1" dirty="0">
                <a:sym typeface="Wingdings" panose="05000000000000000000" pitchFamily="2" charset="2"/>
              </a:rPr>
              <a:t>Webhooks</a:t>
            </a:r>
            <a:r>
              <a:rPr lang="en-US" dirty="0">
                <a:sym typeface="Wingdings" panose="05000000000000000000" pitchFamily="2" charset="2"/>
              </a:rPr>
              <a:t>: subscribe for issues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5388-1567-4EA1-9481-1413C3E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64" y="3517638"/>
            <a:ext cx="5766889" cy="3113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6E8C1-F65F-4E25-B6D3-3A373F29EAD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Admin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EC39-6F84-42F4-8A50-1EF450D5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99476"/>
            <a:ext cx="10076033" cy="4829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77A8-6A62-4404-AFA4-A4B0302963E8}"/>
              </a:ext>
            </a:extLst>
          </p:cNvPr>
          <p:cNvSpPr/>
          <p:nvPr/>
        </p:nvSpPr>
        <p:spPr>
          <a:xfrm>
            <a:off x="241292" y="5819585"/>
            <a:ext cx="4807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https://haxe.org/manual/introduction-hello-world.html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5FED4-0292-45C2-A0DE-92AD416F4ED4}"/>
              </a:ext>
            </a:extLst>
          </p:cNvPr>
          <p:cNvSpPr/>
          <p:nvPr/>
        </p:nvSpPr>
        <p:spPr>
          <a:xfrm>
            <a:off x="5186525" y="58196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https://github.com/HaxeFoundation/haxe.org-comments/issues/45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7DEB5-72C9-44E3-8B31-EE6279462DC5}"/>
              </a:ext>
            </a:extLst>
          </p:cNvPr>
          <p:cNvSpPr/>
          <p:nvPr/>
        </p:nvSpPr>
        <p:spPr>
          <a:xfrm>
            <a:off x="5485103" y="61998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5"/>
              </a:rPr>
              <a:t>https://api.github.com/repos/nakov/Unified-Support-System/issues/2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CF8DB-9D08-4C5C-88CF-441AC1941DBF}"/>
              </a:ext>
            </a:extLst>
          </p:cNvPr>
          <p:cNvSpPr/>
          <p:nvPr/>
        </p:nvSpPr>
        <p:spPr>
          <a:xfrm>
            <a:off x="241292" y="6192084"/>
            <a:ext cx="5159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https://github.com/nakov/Unified-Support-System/issues/2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60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E120B-8166-40A1-AA47-88DAD47F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713434"/>
            <a:ext cx="9476456" cy="60371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30273-5D50-42AF-96B1-BE80DCA4583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Help Center </a:t>
            </a:r>
            <a:r>
              <a:rPr lang="en-US" sz="3200" b="1"/>
              <a:t>Plugin – Example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0E19-D1F6-4BE4-A939-CA988154FEED}"/>
              </a:ext>
            </a:extLst>
          </p:cNvPr>
          <p:cNvSpPr/>
          <p:nvPr/>
        </p:nvSpPr>
        <p:spPr>
          <a:xfrm>
            <a:off x="1349835" y="6278244"/>
            <a:ext cx="769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https://docs.microsoft.com/en-us/virtualization/windowscontainers/about/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4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240-8448-4EA1-96ED-191A5FC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3" y="2685001"/>
            <a:ext cx="7234277" cy="3605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CC685-6FBC-4C7D-A55E-2AB65CC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802435"/>
            <a:ext cx="11567160" cy="5761390"/>
          </a:xfrm>
        </p:spPr>
        <p:txBody>
          <a:bodyPr>
            <a:normAutofit/>
          </a:bodyPr>
          <a:lstStyle/>
          <a:p>
            <a:r>
              <a:rPr lang="en-US" sz="2400" dirty="0"/>
              <a:t>Each question might be a </a:t>
            </a:r>
            <a:r>
              <a:rPr lang="en-US" sz="2400" b="1" dirty="0"/>
              <a:t>Gitter.im chatroom</a:t>
            </a:r>
            <a:r>
              <a:rPr lang="en-US" sz="2400" dirty="0"/>
              <a:t> (holds a sequence of chat messages).</a:t>
            </a:r>
          </a:p>
          <a:p>
            <a:r>
              <a:rPr lang="en-US" sz="2400" dirty="0"/>
              <a:t>We </a:t>
            </a:r>
            <a:r>
              <a:rPr lang="en-US" sz="2400" b="1" dirty="0"/>
              <a:t>embed</a:t>
            </a:r>
            <a:r>
              <a:rPr lang="en-US" sz="2400" dirty="0"/>
              <a:t> the Gitter chatroom. See the demo from </a:t>
            </a:r>
            <a:r>
              <a:rPr lang="en-US" sz="2400" dirty="0">
                <a:hlinkClick r:id="rId3"/>
              </a:rPr>
              <a:t>https://sidecar.gitter.im</a:t>
            </a:r>
            <a:r>
              <a:rPr lang="en-US" sz="2400" dirty="0"/>
              <a:t>.</a:t>
            </a:r>
          </a:p>
          <a:p>
            <a:r>
              <a:rPr lang="en-US" sz="2400" dirty="0"/>
              <a:t>Users either login at Gitter (with a GitHub / Twitter account) or use a default (anonymous account) – see </a:t>
            </a:r>
            <a:r>
              <a:rPr lang="en-US" sz="2400" dirty="0">
                <a:hlinkClick r:id="rId4"/>
              </a:rPr>
              <a:t>https://github.com/xMartin/anonymous-gitter-chat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106B-3F7A-4B1C-AC87-42831042B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Gitter.im as Backend (Canceled)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8D913-A079-4E2D-8F42-22CC0FA99833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A4D3D4-BE1A-4537-A135-9FB970EA67A9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D17EC4-571A-41D2-A961-4041AF5D3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8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5B51D-8E5F-499C-A380-24052656FE48}"/>
              </a:ext>
            </a:extLst>
          </p:cNvPr>
          <p:cNvSpPr/>
          <p:nvPr/>
        </p:nvSpPr>
        <p:spPr>
          <a:xfrm>
            <a:off x="382558" y="4959102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2305-EAE4-4F9B-8A67-47DBAA71B3C3}"/>
              </a:ext>
            </a:extLst>
          </p:cNvPr>
          <p:cNvSpPr txBox="1"/>
          <p:nvPr/>
        </p:nvSpPr>
        <p:spPr>
          <a:xfrm>
            <a:off x="2414227" y="5060608"/>
            <a:ext cx="294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From:</a:t>
            </a:r>
            <a:r>
              <a:rPr lang="en-US" sz="1400" noProof="1"/>
              <a:t> Dorobeica Andra | </a:t>
            </a:r>
            <a:r>
              <a:rPr lang="en-US" sz="1400" u="sng" noProof="1"/>
              <a:t>@dorobeica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139E9-E04B-407C-8CCB-A54367A952EA}"/>
              </a:ext>
            </a:extLst>
          </p:cNvPr>
          <p:cNvSpPr txBox="1"/>
          <p:nvPr/>
        </p:nvSpPr>
        <p:spPr>
          <a:xfrm>
            <a:off x="2414033" y="5332397"/>
            <a:ext cx="259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</a:t>
            </a:r>
            <a:r>
              <a:rPr lang="en-US" sz="1200" dirty="0"/>
              <a:t> 26-Feb-2020 21:33 (2 hours ago)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0C0E3E-7150-4F84-90C8-AAD0F4F95C3C}"/>
              </a:ext>
            </a:extLst>
          </p:cNvPr>
          <p:cNvSpPr/>
          <p:nvPr/>
        </p:nvSpPr>
        <p:spPr>
          <a:xfrm>
            <a:off x="1957027" y="5723613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5E8D-96C5-4413-98B0-CD70DCBF5B42}"/>
              </a:ext>
            </a:extLst>
          </p:cNvPr>
          <p:cNvSpPr txBox="1"/>
          <p:nvPr/>
        </p:nvSpPr>
        <p:spPr>
          <a:xfrm>
            <a:off x="2001474" y="5750806"/>
            <a:ext cx="805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I was trying to solve for loop problems and the problem was correct resolved but it gives me 0/100. Can you please tell me where should I correct my 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E2DC5-22BB-4D9E-AFB3-7BCEEF1FAB51}"/>
              </a:ext>
            </a:extLst>
          </p:cNvPr>
          <p:cNvSpPr/>
          <p:nvPr/>
        </p:nvSpPr>
        <p:spPr>
          <a:xfrm>
            <a:off x="1887810" y="6364158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</a:t>
            </a:r>
            <a:r>
              <a:rPr lang="en-US" sz="1200" dirty="0"/>
              <a:t>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9424-56F9-46CF-BDB0-C3E109DE3D39}"/>
              </a:ext>
            </a:extLst>
          </p:cNvPr>
          <p:cNvSpPr/>
          <p:nvPr/>
        </p:nvSpPr>
        <p:spPr>
          <a:xfrm>
            <a:off x="4853642" y="6364158"/>
            <a:ext cx="2194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</a:t>
            </a:r>
            <a:r>
              <a:rPr lang="en-US" sz="1200" dirty="0"/>
              <a:t> </a:t>
            </a:r>
            <a:r>
              <a:rPr lang="en-US" sz="1200" b="1" dirty="0"/>
              <a:t>While Loops – Exercises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2F57E-80CB-48ED-9ACC-78E5ED4C7A21}"/>
              </a:ext>
            </a:extLst>
          </p:cNvPr>
          <p:cNvSpPr/>
          <p:nvPr/>
        </p:nvSpPr>
        <p:spPr>
          <a:xfrm>
            <a:off x="7115363" y="6364158"/>
            <a:ext cx="1919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</a:t>
            </a:r>
            <a:r>
              <a:rPr lang="en-US" sz="1200" dirty="0"/>
              <a:t> </a:t>
            </a:r>
            <a:r>
              <a:rPr lang="en-US" sz="1200" b="1" dirty="0"/>
              <a:t>Problem "Old Books"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35972-67D9-443D-BB39-488AFCE5AE2E}"/>
              </a:ext>
            </a:extLst>
          </p:cNvPr>
          <p:cNvSpPr/>
          <p:nvPr/>
        </p:nvSpPr>
        <p:spPr>
          <a:xfrm>
            <a:off x="382558" y="3086903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32958E-556D-4A51-BEC9-C05CC82F1557}"/>
              </a:ext>
            </a:extLst>
          </p:cNvPr>
          <p:cNvSpPr txBox="1"/>
          <p:nvPr/>
        </p:nvSpPr>
        <p:spPr>
          <a:xfrm>
            <a:off x="2469437" y="3207071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Simina Tabac | </a:t>
            </a:r>
            <a:r>
              <a:rPr lang="en-US" sz="1400" u="sng" noProof="1"/>
              <a:t>@stabac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CD3AD-FF45-4721-A1C0-11EAC7DC87DC}"/>
              </a:ext>
            </a:extLst>
          </p:cNvPr>
          <p:cNvSpPr txBox="1"/>
          <p:nvPr/>
        </p:nvSpPr>
        <p:spPr>
          <a:xfrm>
            <a:off x="2469243" y="3478860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19:04 (4.5 hours ago)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5EAE22-8C70-4C22-99C5-894DB2D117E1}"/>
              </a:ext>
            </a:extLst>
          </p:cNvPr>
          <p:cNvSpPr/>
          <p:nvPr/>
        </p:nvSpPr>
        <p:spPr>
          <a:xfrm>
            <a:off x="1957027" y="3851414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50CD5-A619-4169-A91A-09351A85991A}"/>
              </a:ext>
            </a:extLst>
          </p:cNvPr>
          <p:cNvSpPr txBox="1"/>
          <p:nvPr/>
        </p:nvSpPr>
        <p:spPr>
          <a:xfrm>
            <a:off x="2015117" y="3878607"/>
            <a:ext cx="77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019573-D8CE-4F25-82F9-053DD62075F8}"/>
              </a:ext>
            </a:extLst>
          </p:cNvPr>
          <p:cNvSpPr/>
          <p:nvPr/>
        </p:nvSpPr>
        <p:spPr>
          <a:xfrm>
            <a:off x="1887810" y="4491959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BEBFF-528F-4E09-9D6E-90F7526045C3}"/>
              </a:ext>
            </a:extLst>
          </p:cNvPr>
          <p:cNvSpPr/>
          <p:nvPr/>
        </p:nvSpPr>
        <p:spPr>
          <a:xfrm>
            <a:off x="4853642" y="4491959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61936-6AE3-4B0E-9E5C-49973BDC84B4}"/>
              </a:ext>
            </a:extLst>
          </p:cNvPr>
          <p:cNvSpPr/>
          <p:nvPr/>
        </p:nvSpPr>
        <p:spPr>
          <a:xfrm>
            <a:off x="7115363" y="4491959"/>
            <a:ext cx="2913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Homework &gt;&gt; Problem: Find Min a…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E464A1-D573-4502-B80B-B31D289B626C}"/>
              </a:ext>
            </a:extLst>
          </p:cNvPr>
          <p:cNvSpPr/>
          <p:nvPr/>
        </p:nvSpPr>
        <p:spPr>
          <a:xfrm>
            <a:off x="382558" y="1214121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69EFC-BF2C-4762-A61F-FA1BD7E33C92}"/>
              </a:ext>
            </a:extLst>
          </p:cNvPr>
          <p:cNvSpPr txBox="1"/>
          <p:nvPr/>
        </p:nvSpPr>
        <p:spPr>
          <a:xfrm>
            <a:off x="2457510" y="1305714"/>
            <a:ext cx="329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Albert Ionut Vasile | </a:t>
            </a:r>
            <a:r>
              <a:rPr lang="en-US" sz="1400" u="sng" noProof="1"/>
              <a:t>@alb3rtsk.2002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275044-47CB-4DB2-B038-334E70575F3E}"/>
              </a:ext>
            </a:extLst>
          </p:cNvPr>
          <p:cNvSpPr txBox="1"/>
          <p:nvPr/>
        </p:nvSpPr>
        <p:spPr>
          <a:xfrm>
            <a:off x="2457316" y="1577503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19:02 (4.5 hours ago)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89E02-9DAD-4A44-A32F-06C1B9D5AA93}"/>
              </a:ext>
            </a:extLst>
          </p:cNvPr>
          <p:cNvSpPr/>
          <p:nvPr/>
        </p:nvSpPr>
        <p:spPr>
          <a:xfrm>
            <a:off x="7115363" y="1278149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https://ro.softuni.org/engine/23/10#while-loops-vid...</a:t>
            </a:r>
            <a:endParaRPr lang="en-US" sz="1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1CF1A3-395C-4E3D-90B8-77AF4B3BDACE}"/>
              </a:ext>
            </a:extLst>
          </p:cNvPr>
          <p:cNvSpPr/>
          <p:nvPr/>
        </p:nvSpPr>
        <p:spPr>
          <a:xfrm>
            <a:off x="1963373" y="1959582"/>
            <a:ext cx="8213511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DDDDE1-DA90-4BF6-B7F9-8E036B5AD574}"/>
              </a:ext>
            </a:extLst>
          </p:cNvPr>
          <p:cNvSpPr txBox="1"/>
          <p:nvPr/>
        </p:nvSpPr>
        <p:spPr>
          <a:xfrm>
            <a:off x="2001473" y="1986775"/>
            <a:ext cx="77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B79A6-BD4E-405F-9C14-0A63BCE51C2E}"/>
              </a:ext>
            </a:extLst>
          </p:cNvPr>
          <p:cNvSpPr/>
          <p:nvPr/>
        </p:nvSpPr>
        <p:spPr>
          <a:xfrm>
            <a:off x="4853642" y="2619177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62CEB5-83C8-419B-A4AE-053327C527D8}"/>
              </a:ext>
            </a:extLst>
          </p:cNvPr>
          <p:cNvSpPr/>
          <p:nvPr/>
        </p:nvSpPr>
        <p:spPr>
          <a:xfrm>
            <a:off x="7115363" y="2619177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While Loop &gt;</a:t>
            </a:r>
            <a:r>
              <a:rPr lang="en-US" sz="1200" b="1" dirty="0">
                <a:sym typeface="Wingdings" panose="05000000000000000000" pitchFamily="2" charset="2"/>
              </a:rPr>
              <a:t>&gt;</a:t>
            </a:r>
            <a:r>
              <a:rPr lang="en-US" sz="1200" b="1" dirty="0"/>
              <a:t>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8C2AD0-9635-4B8B-A218-3D6BFC641297}"/>
              </a:ext>
            </a:extLst>
          </p:cNvPr>
          <p:cNvSpPr/>
          <p:nvPr/>
        </p:nvSpPr>
        <p:spPr>
          <a:xfrm>
            <a:off x="418656" y="1959830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FD5661-BD2A-4DE4-9D51-0519ADE3165B}"/>
              </a:ext>
            </a:extLst>
          </p:cNvPr>
          <p:cNvSpPr/>
          <p:nvPr/>
        </p:nvSpPr>
        <p:spPr>
          <a:xfrm>
            <a:off x="1881786" y="2614714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8D9704-E0A1-442E-96C3-68F8B380749D}"/>
              </a:ext>
            </a:extLst>
          </p:cNvPr>
          <p:cNvSpPr/>
          <p:nvPr/>
        </p:nvSpPr>
        <p:spPr>
          <a:xfrm>
            <a:off x="382558" y="625344"/>
            <a:ext cx="11386154" cy="497215"/>
          </a:xfrm>
          <a:prstGeom prst="roundRect">
            <a:avLst>
              <a:gd name="adj" fmla="val 6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9DF2-462F-4D62-A95F-54B737A2D10A}"/>
              </a:ext>
            </a:extLst>
          </p:cNvPr>
          <p:cNvSpPr txBox="1"/>
          <p:nvPr/>
        </p:nvSpPr>
        <p:spPr>
          <a:xfrm>
            <a:off x="442144" y="705185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33F4EDB-6793-46AC-B680-F211EB647B27}"/>
              </a:ext>
            </a:extLst>
          </p:cNvPr>
          <p:cNvSpPr/>
          <p:nvPr/>
        </p:nvSpPr>
        <p:spPr>
          <a:xfrm>
            <a:off x="1555365" y="718495"/>
            <a:ext cx="803529" cy="3219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C09FC3-EBDE-441F-B65D-004B61FDE074}"/>
              </a:ext>
            </a:extLst>
          </p:cNvPr>
          <p:cNvSpPr/>
          <p:nvPr/>
        </p:nvSpPr>
        <p:spPr>
          <a:xfrm>
            <a:off x="2461213" y="718495"/>
            <a:ext cx="921246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D9AB643-9206-4881-8C0E-56CCC28D975F}"/>
              </a:ext>
            </a:extLst>
          </p:cNvPr>
          <p:cNvSpPr/>
          <p:nvPr/>
        </p:nvSpPr>
        <p:spPr>
          <a:xfrm>
            <a:off x="3484777" y="71849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C11559C-C672-400B-88A3-0413B7A95F72}"/>
              </a:ext>
            </a:extLst>
          </p:cNvPr>
          <p:cNvSpPr/>
          <p:nvPr/>
        </p:nvSpPr>
        <p:spPr>
          <a:xfrm>
            <a:off x="402244" y="1244591"/>
            <a:ext cx="1378198" cy="569060"/>
          </a:xfrm>
          <a:prstGeom prst="roundRect">
            <a:avLst>
              <a:gd name="adj" fmla="val 5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 algn="ctr"/>
            <a:r>
              <a:rPr lang="en-US" dirty="0"/>
              <a:t>Closed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3FD813-997D-47E9-9B85-EF3AEDA90D79}"/>
              </a:ext>
            </a:extLst>
          </p:cNvPr>
          <p:cNvSpPr/>
          <p:nvPr/>
        </p:nvSpPr>
        <p:spPr>
          <a:xfrm>
            <a:off x="10341579" y="195859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07746C-B0B4-4C34-8457-7FF3B3827D2F}"/>
              </a:ext>
            </a:extLst>
          </p:cNvPr>
          <p:cNvSpPr/>
          <p:nvPr/>
        </p:nvSpPr>
        <p:spPr>
          <a:xfrm>
            <a:off x="4508340" y="71849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093E9D-5805-471C-8795-793C9AD75562}"/>
              </a:ext>
            </a:extLst>
          </p:cNvPr>
          <p:cNvSpPr/>
          <p:nvPr/>
        </p:nvSpPr>
        <p:spPr>
          <a:xfrm>
            <a:off x="5531903" y="718495"/>
            <a:ext cx="649072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EEB0821-7830-4987-B8A8-CAC3BC221F0F}"/>
              </a:ext>
            </a:extLst>
          </p:cNvPr>
          <p:cNvSpPr/>
          <p:nvPr/>
        </p:nvSpPr>
        <p:spPr>
          <a:xfrm>
            <a:off x="10341579" y="246200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06238-1E6E-4F2B-BC68-F7232EA327ED}"/>
              </a:ext>
            </a:extLst>
          </p:cNvPr>
          <p:cNvSpPr/>
          <p:nvPr/>
        </p:nvSpPr>
        <p:spPr>
          <a:xfrm>
            <a:off x="447221" y="2421463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@nakov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F9A501-AAA6-4001-9AF5-CDCFB0F5889F}"/>
              </a:ext>
            </a:extLst>
          </p:cNvPr>
          <p:cNvCxnSpPr>
            <a:cxnSpLocks/>
          </p:cNvCxnSpPr>
          <p:nvPr/>
        </p:nvCxnSpPr>
        <p:spPr>
          <a:xfrm>
            <a:off x="1772145" y="1214121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078AB-A028-41B7-AFCF-34A1AD83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7" y="3249930"/>
            <a:ext cx="457200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ED4946-98C4-428E-B0B4-D0BE890D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2" y="136445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6407-2AD3-421D-834F-896DCF1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2479268"/>
            <a:ext cx="372342" cy="37234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C32D78-603A-47A1-A536-B8B2E4D3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42" y="5123818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7A1760-B206-4A72-9BF0-D8D5011D572C}"/>
              </a:ext>
            </a:extLst>
          </p:cNvPr>
          <p:cNvSpPr/>
          <p:nvPr/>
        </p:nvSpPr>
        <p:spPr>
          <a:xfrm>
            <a:off x="10341579" y="3842092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02ACC5A-EE7E-42E9-A390-A708FBE6A835}"/>
              </a:ext>
            </a:extLst>
          </p:cNvPr>
          <p:cNvSpPr/>
          <p:nvPr/>
        </p:nvSpPr>
        <p:spPr>
          <a:xfrm>
            <a:off x="10341579" y="4355172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1B69EE-7274-40F9-AA67-E156923CBCB2}"/>
              </a:ext>
            </a:extLst>
          </p:cNvPr>
          <p:cNvSpPr/>
          <p:nvPr/>
        </p:nvSpPr>
        <p:spPr>
          <a:xfrm>
            <a:off x="418656" y="3842092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52519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273708-DDE9-473F-BBF2-1F08CF8C0973}"/>
              </a:ext>
            </a:extLst>
          </p:cNvPr>
          <p:cNvSpPr/>
          <p:nvPr/>
        </p:nvSpPr>
        <p:spPr>
          <a:xfrm>
            <a:off x="392083" y="3097008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ctr"/>
            <a:r>
              <a:rPr lang="en-US" dirty="0"/>
              <a:t>Open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ACDD15-4FA4-44B7-9295-C9C5F97A66BA}"/>
              </a:ext>
            </a:extLst>
          </p:cNvPr>
          <p:cNvSpPr/>
          <p:nvPr/>
        </p:nvSpPr>
        <p:spPr>
          <a:xfrm>
            <a:off x="447221" y="4303725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81AB99-C22A-46ED-82E2-34E1A5EA81C9}"/>
              </a:ext>
            </a:extLst>
          </p:cNvPr>
          <p:cNvCxnSpPr>
            <a:cxnSpLocks/>
          </p:cNvCxnSpPr>
          <p:nvPr/>
        </p:nvCxnSpPr>
        <p:spPr>
          <a:xfrm>
            <a:off x="1781670" y="3096383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DAE8C01-8E11-4947-9D36-16C2B2F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4356919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5C4F66-E719-41B3-ABBF-70FB66F98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122" y="660142"/>
            <a:ext cx="2072820" cy="445047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A72FD5-6382-4E5D-99EE-3075DDC42EBE}"/>
              </a:ext>
            </a:extLst>
          </p:cNvPr>
          <p:cNvCxnSpPr>
            <a:cxnSpLocks/>
          </p:cNvCxnSpPr>
          <p:nvPr/>
        </p:nvCxnSpPr>
        <p:spPr>
          <a:xfrm>
            <a:off x="6410717" y="62534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17ADEB-C4AC-42D7-AFEE-0FFC6ADA0C09}"/>
              </a:ext>
            </a:extLst>
          </p:cNvPr>
          <p:cNvSpPr txBox="1"/>
          <p:nvPr/>
        </p:nvSpPr>
        <p:spPr>
          <a:xfrm>
            <a:off x="6484638" y="705185"/>
            <a:ext cx="82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6B36ED1-94F6-4931-BB55-2372FA06AF31}"/>
              </a:ext>
            </a:extLst>
          </p:cNvPr>
          <p:cNvSpPr/>
          <p:nvPr/>
        </p:nvSpPr>
        <p:spPr>
          <a:xfrm>
            <a:off x="7332950" y="718495"/>
            <a:ext cx="1091427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Date</a:t>
            </a:r>
          </a:p>
        </p:txBody>
      </p:sp>
      <p:pic>
        <p:nvPicPr>
          <p:cNvPr id="2062" name="Picture 14" descr="Image result for dropdown">
            <a:extLst>
              <a:ext uri="{FF2B5EF4-FFF2-40B4-BE49-F238E27FC236}">
                <a16:creationId xmlns:a16="http://schemas.microsoft.com/office/drawing/2014/main" id="{3B652C1E-907E-4D93-A40F-58FA65D7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78" y="768508"/>
            <a:ext cx="227225" cy="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936F51-D5E8-4514-9FF6-0CF1DBCA094E}"/>
              </a:ext>
            </a:extLst>
          </p:cNvPr>
          <p:cNvCxnSpPr>
            <a:cxnSpLocks/>
          </p:cNvCxnSpPr>
          <p:nvPr/>
        </p:nvCxnSpPr>
        <p:spPr>
          <a:xfrm>
            <a:off x="9545802" y="62534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46E17D-0A1C-43F3-91FF-461FD0283BD1}"/>
              </a:ext>
            </a:extLst>
          </p:cNvPr>
          <p:cNvSpPr/>
          <p:nvPr/>
        </p:nvSpPr>
        <p:spPr>
          <a:xfrm>
            <a:off x="418656" y="5724161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52502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307338F-CBEE-484B-A5F4-998E7E2AA35D}"/>
              </a:ext>
            </a:extLst>
          </p:cNvPr>
          <p:cNvSpPr/>
          <p:nvPr/>
        </p:nvSpPr>
        <p:spPr>
          <a:xfrm>
            <a:off x="392083" y="4969746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43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1338" algn="ctr"/>
            <a:r>
              <a:rPr lang="en-US" dirty="0"/>
              <a:t>Taken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1672B-DD69-4B94-A4A6-C4D497AF881F}"/>
              </a:ext>
            </a:extLst>
          </p:cNvPr>
          <p:cNvSpPr/>
          <p:nvPr/>
        </p:nvSpPr>
        <p:spPr>
          <a:xfrm>
            <a:off x="447221" y="6185794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CCD3804-BBA0-4E6F-8D78-65A6C3A3F593}"/>
              </a:ext>
            </a:extLst>
          </p:cNvPr>
          <p:cNvCxnSpPr>
            <a:cxnSpLocks/>
          </p:cNvCxnSpPr>
          <p:nvPr/>
        </p:nvCxnSpPr>
        <p:spPr>
          <a:xfrm>
            <a:off x="1781670" y="4978452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6" name="Picture 10">
            <a:extLst>
              <a:ext uri="{FF2B5EF4-FFF2-40B4-BE49-F238E27FC236}">
                <a16:creationId xmlns:a16="http://schemas.microsoft.com/office/drawing/2014/main" id="{6F73B890-EE79-4D20-8B56-0B3DC21E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6238988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OK icon">
            <a:extLst>
              <a:ext uri="{FF2B5EF4-FFF2-40B4-BE49-F238E27FC236}">
                <a16:creationId xmlns:a16="http://schemas.microsoft.com/office/drawing/2014/main" id="{EC45AE3B-DA56-4793-8B93-6478F36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1335068"/>
            <a:ext cx="313730" cy="3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pen icon">
            <a:extLst>
              <a:ext uri="{FF2B5EF4-FFF2-40B4-BE49-F238E27FC236}">
                <a16:creationId xmlns:a16="http://schemas.microsoft.com/office/drawing/2014/main" id="{AB95D383-65DA-415B-AD8D-3A1098E6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1496" r="3467" b="11639"/>
          <a:stretch/>
        </p:blipFill>
        <p:spPr bwMode="auto">
          <a:xfrm>
            <a:off x="553132" y="3226242"/>
            <a:ext cx="334243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3A2CE65-3773-40FD-872A-54AAB674A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69" y="5076673"/>
            <a:ext cx="481745" cy="32116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9C75448-9C05-436B-924F-C8ED9CBF4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1589321"/>
            <a:ext cx="978986" cy="351035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2065CF4-07A3-433B-866F-509A8F5E2210}"/>
              </a:ext>
            </a:extLst>
          </p:cNvPr>
          <p:cNvSpPr/>
          <p:nvPr/>
        </p:nvSpPr>
        <p:spPr>
          <a:xfrm>
            <a:off x="10341579" y="571869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Untake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E12996A-44FA-4B7D-B0E6-0E44214C1327}"/>
              </a:ext>
            </a:extLst>
          </p:cNvPr>
          <p:cNvSpPr/>
          <p:nvPr/>
        </p:nvSpPr>
        <p:spPr>
          <a:xfrm>
            <a:off x="10341579" y="622032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9C7F49-FD75-403F-A214-BA16CB178129}"/>
              </a:ext>
            </a:extLst>
          </p:cNvPr>
          <p:cNvSpPr/>
          <p:nvPr/>
        </p:nvSpPr>
        <p:spPr>
          <a:xfrm>
            <a:off x="7117959" y="1582957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2A1553-2D41-41FA-B532-844670B84B43}"/>
              </a:ext>
            </a:extLst>
          </p:cNvPr>
          <p:cNvSpPr/>
          <p:nvPr/>
        </p:nvSpPr>
        <p:spPr>
          <a:xfrm>
            <a:off x="7115363" y="3141864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A9297F-ADDF-4DAD-B60B-F6F383503C4B}"/>
              </a:ext>
            </a:extLst>
          </p:cNvPr>
          <p:cNvSpPr/>
          <p:nvPr/>
        </p:nvSpPr>
        <p:spPr>
          <a:xfrm>
            <a:off x="7115363" y="5041532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D20CAA-C9D6-4DE7-B33B-FEC06F8C67D7}"/>
              </a:ext>
            </a:extLst>
          </p:cNvPr>
          <p:cNvSpPr/>
          <p:nvPr/>
        </p:nvSpPr>
        <p:spPr>
          <a:xfrm>
            <a:off x="8137585" y="1582957"/>
            <a:ext cx="1320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B1D724E-0535-4952-B213-879B5EDF2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3470563"/>
            <a:ext cx="978986" cy="35103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685857A7-A20A-48B8-B3C6-C6C9CD555D7A}"/>
              </a:ext>
            </a:extLst>
          </p:cNvPr>
          <p:cNvSpPr/>
          <p:nvPr/>
        </p:nvSpPr>
        <p:spPr>
          <a:xfrm>
            <a:off x="7117959" y="3464199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95A62D-0816-4205-BDD3-AF170CFDF9AC}"/>
              </a:ext>
            </a:extLst>
          </p:cNvPr>
          <p:cNvSpPr/>
          <p:nvPr/>
        </p:nvSpPr>
        <p:spPr>
          <a:xfrm>
            <a:off x="8137585" y="3464199"/>
            <a:ext cx="1320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BD735-88D7-452C-A878-332174B8B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5352315"/>
            <a:ext cx="978986" cy="35103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0401DAB-34BD-4A18-907E-231C61ED2493}"/>
              </a:ext>
            </a:extLst>
          </p:cNvPr>
          <p:cNvSpPr/>
          <p:nvPr/>
        </p:nvSpPr>
        <p:spPr>
          <a:xfrm>
            <a:off x="7117959" y="5345951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D73F76-65E9-4633-B40E-3AA7BC3AEAF7}"/>
              </a:ext>
            </a:extLst>
          </p:cNvPr>
          <p:cNvSpPr/>
          <p:nvPr/>
        </p:nvSpPr>
        <p:spPr>
          <a:xfrm>
            <a:off x="8128001" y="5345951"/>
            <a:ext cx="1329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D81A-3E6B-46E6-8B35-0345768CE65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Help Center Issue Tracker UI (Canceled)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78CE95-EF68-4959-9966-1A09D1C3C00C}"/>
              </a:ext>
            </a:extLst>
          </p:cNvPr>
          <p:cNvGrpSpPr/>
          <p:nvPr/>
        </p:nvGrpSpPr>
        <p:grpSpPr>
          <a:xfrm>
            <a:off x="180869" y="243935"/>
            <a:ext cx="11826910" cy="6408076"/>
            <a:chOff x="140677" y="294175"/>
            <a:chExt cx="11826910" cy="64080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6A2721-1019-4774-AA95-9ECD109FCC69}"/>
                </a:ext>
              </a:extLst>
            </p:cNvPr>
            <p:cNvCxnSpPr>
              <a:cxnSpLocks/>
            </p:cNvCxnSpPr>
            <p:nvPr/>
          </p:nvCxnSpPr>
          <p:spPr>
            <a:xfrm>
              <a:off x="221064" y="311499"/>
              <a:ext cx="11746523" cy="639075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57EE7F-B39B-42EF-926A-4B15E6778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77" y="294175"/>
              <a:ext cx="11826910" cy="640807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0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Questions</a:t>
            </a:r>
          </a:p>
        </p:txBody>
      </p:sp>
    </p:spTree>
    <p:extLst>
      <p:ext uri="{BB962C8B-B14F-4D97-AF65-F5344CB8AC3E}">
        <p14:creationId xmlns:p14="http://schemas.microsoft.com/office/powerpoint/2010/main" val="23476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87919F-D23A-4A1C-B15C-0A7D9EDE23D1}"/>
              </a:ext>
            </a:extLst>
          </p:cNvPr>
          <p:cNvSpPr txBox="1"/>
          <p:nvPr/>
        </p:nvSpPr>
        <p:spPr>
          <a:xfrm>
            <a:off x="8234084" y="1100544"/>
            <a:ext cx="3873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</a:t>
            </a:r>
            <a:r>
              <a:rPr lang="en-US" sz="1600" b="1" dirty="0"/>
              <a:t> </a:t>
            </a:r>
          </a:p>
          <a:p>
            <a:r>
              <a:rPr lang="en-US" sz="1600" dirty="0"/>
              <a:t>Title: </a:t>
            </a:r>
            <a:r>
              <a:rPr lang="en-US" sz="1600" b="1" dirty="0"/>
              <a:t>Help with Old Books problem</a:t>
            </a:r>
          </a:p>
          <a:p>
            <a:r>
              <a:rPr lang="en-US" sz="1600" dirty="0"/>
              <a:t>Text: </a:t>
            </a:r>
            <a:r>
              <a:rPr lang="en-US" sz="1600" b="1" dirty="0"/>
              <a:t>Hello! I was trying to solve the …</a:t>
            </a:r>
          </a:p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https://ro.softuni.org/engine/23/11#469576</a:t>
            </a:r>
            <a:endParaRPr lang="en-US" sz="1400" dirty="0"/>
          </a:p>
          <a:p>
            <a:r>
              <a:rPr lang="en-US" sz="1600" dirty="0"/>
              <a:t>Course instance (GitHub project):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Intro-Java-Romania-Jan-2020</a:t>
            </a:r>
          </a:p>
          <a:p>
            <a:r>
              <a:rPr lang="en-US" sz="1600" dirty="0"/>
              <a:t>Lesson (milestone): </a:t>
            </a:r>
            <a:r>
              <a:rPr lang="en-US" sz="1600" b="1" dirty="0"/>
              <a:t>While Loops Exercises</a:t>
            </a:r>
          </a:p>
          <a:p>
            <a:r>
              <a:rPr lang="en-US" sz="1600" dirty="0"/>
              <a:t>Section (tag): </a:t>
            </a:r>
            <a:r>
              <a:rPr lang="en-US" sz="1600" b="1" dirty="0"/>
              <a:t>Problem "Old Books"</a:t>
            </a:r>
          </a:p>
          <a:p>
            <a:r>
              <a:rPr lang="en-US" sz="1600" dirty="0"/>
              <a:t>Votes Up: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Votes Down: </a:t>
            </a:r>
            <a:r>
              <a:rPr lang="en-US" sz="16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F7505-CB97-4380-8756-FA5A2A123CE7}"/>
              </a:ext>
            </a:extLst>
          </p:cNvPr>
          <p:cNvSpPr txBox="1"/>
          <p:nvPr/>
        </p:nvSpPr>
        <p:spPr>
          <a:xfrm>
            <a:off x="8234084" y="63011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 attributes: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D9415-401E-494E-939C-524A6C593353}"/>
              </a:ext>
            </a:extLst>
          </p:cNvPr>
          <p:cNvSpPr txBox="1"/>
          <p:nvPr/>
        </p:nvSpPr>
        <p:spPr>
          <a:xfrm>
            <a:off x="8234084" y="5232398"/>
            <a:ext cx="387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 ID: </a:t>
            </a:r>
            <a:r>
              <a:rPr lang="en-US" sz="1600" b="1" dirty="0"/>
              <a:t>2982993</a:t>
            </a:r>
          </a:p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 (foreign key):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 </a:t>
            </a:r>
            <a:endParaRPr lang="en-US" sz="1600" b="1" dirty="0"/>
          </a:p>
          <a:p>
            <a:r>
              <a:rPr lang="en-US" sz="1600" dirty="0"/>
              <a:t>Text: </a:t>
            </a:r>
            <a:r>
              <a:rPr lang="en-US" sz="16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888FD-D3F2-474A-BFC4-291D6F75D54F}"/>
              </a:ext>
            </a:extLst>
          </p:cNvPr>
          <p:cNvSpPr txBox="1"/>
          <p:nvPr/>
        </p:nvSpPr>
        <p:spPr>
          <a:xfrm>
            <a:off x="8234084" y="4799068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Comment</a:t>
            </a:r>
            <a:r>
              <a:rPr lang="en-US" dirty="0"/>
              <a:t> attributes: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Technical Questions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16969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2082543" y="176492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2082374" y="200124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603962" y="25107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B69641B-24F7-4183-9A4C-BFBA65AF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1990801"/>
            <a:ext cx="996784" cy="305217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603962" y="22587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1519870" y="29282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2082543" y="299619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2082374" y="323251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1603962" y="37370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3222069"/>
            <a:ext cx="996784" cy="305217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1603962" y="35056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1519870" y="41492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2082543" y="421717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2082374" y="445349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1603962" y="49781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4443050"/>
            <a:ext cx="996784" cy="30521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1603962" y="47367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41" y="18318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619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814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3341E1AA-7D20-4705-8F39-16222A208698}"/>
              </a:ext>
            </a:extLst>
          </p:cNvPr>
          <p:cNvSpPr/>
          <p:nvPr/>
        </p:nvSpPr>
        <p:spPr>
          <a:xfrm>
            <a:off x="3461125" y="1774676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answers</a:t>
            </a:r>
            <a:endParaRPr lang="en-US" sz="1100" b="1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C83663-86EF-4337-8B4D-D4F49748DBBB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98" y="1204379"/>
            <a:ext cx="3768568" cy="4682071"/>
          </a:xfrm>
          <a:prstGeom prst="roundRect">
            <a:avLst>
              <a:gd name="adj" fmla="val 911"/>
            </a:avLst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541BC38-F384-4F4E-A220-C9CA0DF2C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137" y="1553466"/>
            <a:ext cx="315123" cy="31512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56467" y="11915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4087166" y="2900812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3368908" y="3529863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31B643A-898F-4958-BEE2-41CEDB490F4E}"/>
              </a:ext>
            </a:extLst>
          </p:cNvPr>
          <p:cNvGrpSpPr/>
          <p:nvPr/>
        </p:nvGrpSpPr>
        <p:grpSpPr>
          <a:xfrm>
            <a:off x="199678" y="1180266"/>
            <a:ext cx="1258873" cy="2645680"/>
            <a:chOff x="199678" y="1189791"/>
            <a:chExt cx="1258873" cy="2645680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398DA3E-39E2-4372-8E88-05DAFEBAF5D5}"/>
                </a:ext>
              </a:extLst>
            </p:cNvPr>
            <p:cNvGrpSpPr/>
            <p:nvPr/>
          </p:nvGrpSpPr>
          <p:grpSpPr>
            <a:xfrm>
              <a:off x="199678" y="1189791"/>
              <a:ext cx="1258873" cy="2645680"/>
              <a:chOff x="615820" y="1008589"/>
              <a:chExt cx="1447852" cy="2450147"/>
            </a:xfrm>
          </p:grpSpPr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FF4CF0A7-4EB8-449D-B07C-C29D4BB90012}"/>
                  </a:ext>
                </a:extLst>
              </p:cNvPr>
              <p:cNvSpPr/>
              <p:nvPr/>
            </p:nvSpPr>
            <p:spPr>
              <a:xfrm>
                <a:off x="615820" y="1008589"/>
                <a:ext cx="1447852" cy="2450147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229" name="Picture 2" descr="Image result for technology icon">
                <a:extLst>
                  <a:ext uri="{FF2B5EF4-FFF2-40B4-BE49-F238E27FC236}">
                    <a16:creationId xmlns:a16="http://schemas.microsoft.com/office/drawing/2014/main" id="{333F5E67-1719-4DD5-AA9B-69B0379EC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89FEBC4C-DAD5-4E6C-8896-C531858B7479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EDB2482D-29E2-4EF3-B370-8E7A926BDBB2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225" name="Picture 2" descr="Image result for current icon">
                <a:extLst>
                  <a:ext uri="{FF2B5EF4-FFF2-40B4-BE49-F238E27FC236}">
                    <a16:creationId xmlns:a16="http://schemas.microsoft.com/office/drawing/2014/main" id="{EB65B3CF-F6BF-45D0-A7F2-EE49605F50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3B490D6-4677-4EF0-A5C7-98051C2EDE5D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266815CC-CEBA-4A88-B105-201BB5A3DBF6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03ADBB81-4C9B-4B00-BEA7-E5150C91A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EB8BB5F-F87A-40AF-BC70-CF6DF92C2754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63E36FA4-B717-41B0-8CE1-FA1A4935C8E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A6F2996-6C9B-4429-BFF0-198739B2E47C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219" name="Picture 4" descr="Image result for lesson icon">
                  <a:extLst>
                    <a:ext uri="{FF2B5EF4-FFF2-40B4-BE49-F238E27FC236}">
                      <a16:creationId xmlns:a16="http://schemas.microsoft.com/office/drawing/2014/main" id="{C5B940BB-F588-4D0C-95B2-380B0E5601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4" descr="Image result for lesson icon">
                  <a:extLst>
                    <a:ext uri="{FF2B5EF4-FFF2-40B4-BE49-F238E27FC236}">
                      <a16:creationId xmlns:a16="http://schemas.microsoft.com/office/drawing/2014/main" id="{E0C4C84C-0450-4D5C-8584-CD58F8C35F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1" name="Picture 4" descr="Image result for lesson icon">
                  <a:extLst>
                    <a:ext uri="{FF2B5EF4-FFF2-40B4-BE49-F238E27FC236}">
                      <a16:creationId xmlns:a16="http://schemas.microsoft.com/office/drawing/2014/main" id="{798DBB74-6FCC-41AC-9576-4C9F7081A1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3981BAD-C22D-4A50-B441-A598045AC5E2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C04402DE-C7B2-4B2C-A72C-E7EACFCFA9F7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231" name="Picture 6" descr="Image result for my icon">
                <a:extLst>
                  <a:ext uri="{FF2B5EF4-FFF2-40B4-BE49-F238E27FC236}">
                    <a16:creationId xmlns:a16="http://schemas.microsoft.com/office/drawing/2014/main" id="{0CBB0C85-C62C-4B7C-A562-F17CF861FD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9376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B87E0B0-0B80-40D7-9948-6420B6477196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New Question </a:t>
            </a:r>
            <a:r>
              <a:rPr lang="en-US" sz="2800" dirty="0">
                <a:sym typeface="Wingdings" panose="05000000000000000000" pitchFamily="2" charset="2"/>
              </a:rPr>
              <a:t> Choose Category</a:t>
            </a:r>
            <a:endParaRPr lang="en-US" sz="2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1F20D7-5189-4FE9-AEE0-F6DF6BA3548C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C15AFD-A4AE-4E5F-840C-4B0CF0FE93F1}"/>
              </a:ext>
            </a:extLst>
          </p:cNvPr>
          <p:cNvSpPr/>
          <p:nvPr/>
        </p:nvSpPr>
        <p:spPr>
          <a:xfrm>
            <a:off x="1519870" y="169298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1A6CEE-3E85-427D-BF8B-522A1275741A}"/>
              </a:ext>
            </a:extLst>
          </p:cNvPr>
          <p:cNvSpPr txBox="1"/>
          <p:nvPr/>
        </p:nvSpPr>
        <p:spPr>
          <a:xfrm>
            <a:off x="2082543" y="176092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CF62C4-A96B-4377-9167-15062E08B1C4}"/>
              </a:ext>
            </a:extLst>
          </p:cNvPr>
          <p:cNvSpPr txBox="1"/>
          <p:nvPr/>
        </p:nvSpPr>
        <p:spPr>
          <a:xfrm>
            <a:off x="2082374" y="199723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84048E-5F4C-4CF3-B5CC-E922D6BD2D34}"/>
              </a:ext>
            </a:extLst>
          </p:cNvPr>
          <p:cNvSpPr txBox="1"/>
          <p:nvPr/>
        </p:nvSpPr>
        <p:spPr>
          <a:xfrm>
            <a:off x="1603962" y="2506788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A918611-B795-45DA-B2EA-5864D98F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F93005F-19D2-4B9F-A1E6-5B2EEE454427}"/>
              </a:ext>
            </a:extLst>
          </p:cNvPr>
          <p:cNvSpPr txBox="1"/>
          <p:nvPr/>
        </p:nvSpPr>
        <p:spPr>
          <a:xfrm>
            <a:off x="1603962" y="2254758"/>
            <a:ext cx="237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Help with Old Books problem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BB79A21-1272-43CB-A62F-8DFA866CF94C}"/>
              </a:ext>
            </a:extLst>
          </p:cNvPr>
          <p:cNvSpPr/>
          <p:nvPr/>
        </p:nvSpPr>
        <p:spPr>
          <a:xfrm>
            <a:off x="1519870" y="292425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536BF-7468-480F-AA7A-534F5F1CBACB}"/>
              </a:ext>
            </a:extLst>
          </p:cNvPr>
          <p:cNvSpPr txBox="1"/>
          <p:nvPr/>
        </p:nvSpPr>
        <p:spPr>
          <a:xfrm>
            <a:off x="2082543" y="2992191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9AA5BF-B2F5-4B3A-A0E4-1CCB97957A59}"/>
              </a:ext>
            </a:extLst>
          </p:cNvPr>
          <p:cNvSpPr txBox="1"/>
          <p:nvPr/>
        </p:nvSpPr>
        <p:spPr>
          <a:xfrm>
            <a:off x="2082374" y="32285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0BB35B-EB84-4A98-806F-74F072CF90E0}"/>
              </a:ext>
            </a:extLst>
          </p:cNvPr>
          <p:cNvSpPr txBox="1"/>
          <p:nvPr/>
        </p:nvSpPr>
        <p:spPr>
          <a:xfrm>
            <a:off x="1603962" y="3733080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9574501-42C5-4B7F-9C36-D3EDEEBF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24212A-C381-49F4-863A-FD8531C16F75}"/>
              </a:ext>
            </a:extLst>
          </p:cNvPr>
          <p:cNvSpPr txBox="1"/>
          <p:nvPr/>
        </p:nvSpPr>
        <p:spPr>
          <a:xfrm>
            <a:off x="1603962" y="3501602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37DE92-2CCA-427B-9E59-BC4AC155B55C}"/>
              </a:ext>
            </a:extLst>
          </p:cNvPr>
          <p:cNvSpPr/>
          <p:nvPr/>
        </p:nvSpPr>
        <p:spPr>
          <a:xfrm>
            <a:off x="1519870" y="414523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6CC4AF-CBB5-46BE-87F2-002FBE4ACC22}"/>
              </a:ext>
            </a:extLst>
          </p:cNvPr>
          <p:cNvSpPr txBox="1"/>
          <p:nvPr/>
        </p:nvSpPr>
        <p:spPr>
          <a:xfrm>
            <a:off x="2082543" y="4213171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537BDA-37FC-4A5E-84BC-B058C1DE0907}"/>
              </a:ext>
            </a:extLst>
          </p:cNvPr>
          <p:cNvSpPr txBox="1"/>
          <p:nvPr/>
        </p:nvSpPr>
        <p:spPr>
          <a:xfrm>
            <a:off x="2082374" y="44494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6EFD8D-61F7-4910-9BD5-77B85A514DB1}"/>
              </a:ext>
            </a:extLst>
          </p:cNvPr>
          <p:cNvSpPr txBox="1"/>
          <p:nvPr/>
        </p:nvSpPr>
        <p:spPr>
          <a:xfrm>
            <a:off x="1603962" y="4974188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DB5E8D-A4A7-4013-A1EA-B6A3E3E9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45056F4-0E75-471F-9F30-EDCE28DAB1C4}"/>
              </a:ext>
            </a:extLst>
          </p:cNvPr>
          <p:cNvSpPr txBox="1"/>
          <p:nvPr/>
        </p:nvSpPr>
        <p:spPr>
          <a:xfrm>
            <a:off x="1603962" y="4732747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A009A0-E887-4CB9-A988-1FBAAE011328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C3824-C67A-43AD-9ADB-E33972977760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F69EE0-21F8-49B7-ACEF-40845C79743C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5554E33-E9DF-4073-A975-7D4E330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4F4471E-68E9-4374-8257-D10D7F2F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041" y="182785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4C24A484-6470-48A6-BD88-E612F9F8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57902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:a16="http://schemas.microsoft.com/office/drawing/2014/main" id="{4F81C783-EF66-42DB-A421-1F3A4606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77489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8CD800-7FDC-41D2-AF41-D6E783AE1530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D1E42E6-3E7F-433B-8CF3-36600E62B045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24DD983-E319-4359-BEB2-E52B0F427745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E4E149-E9D6-4EC6-9782-6BF9B9E15A17}"/>
              </a:ext>
            </a:extLst>
          </p:cNvPr>
          <p:cNvGrpSpPr/>
          <p:nvPr/>
        </p:nvGrpSpPr>
        <p:grpSpPr>
          <a:xfrm>
            <a:off x="1519870" y="5360681"/>
            <a:ext cx="2766229" cy="523531"/>
            <a:chOff x="1519870" y="4844297"/>
            <a:chExt cx="2766229" cy="523531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142835F-8C75-483D-BB18-783F33CA6B92}"/>
                </a:ext>
              </a:extLst>
            </p:cNvPr>
            <p:cNvSpPr/>
            <p:nvPr/>
          </p:nvSpPr>
          <p:spPr>
            <a:xfrm>
              <a:off x="1519870" y="484429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35DF55-AAAF-4C65-A11B-7DAB6CC08E78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726628-B8BD-44D7-9D8A-28DBDC381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42069D3-21AD-40E3-AB5B-BFAB2EFFA985}"/>
              </a:ext>
            </a:extLst>
          </p:cNvPr>
          <p:cNvSpPr/>
          <p:nvPr/>
        </p:nvSpPr>
        <p:spPr>
          <a:xfrm>
            <a:off x="4352925" y="1180359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85" name="Picture 2" descr="Image result for technology icon">
            <a:extLst>
              <a:ext uri="{FF2B5EF4-FFF2-40B4-BE49-F238E27FC236}">
                <a16:creationId xmlns:a16="http://schemas.microsoft.com/office/drawing/2014/main" id="{7C0616A4-C153-44C5-A45E-903F4577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47" y="1302331"/>
            <a:ext cx="623122" cy="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E53AC0-1779-4540-BBFC-2F1CD8C80939}"/>
              </a:ext>
            </a:extLst>
          </p:cNvPr>
          <p:cNvSpPr/>
          <p:nvPr/>
        </p:nvSpPr>
        <p:spPr>
          <a:xfrm>
            <a:off x="5253219" y="1406482"/>
            <a:ext cx="268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Ask a </a:t>
            </a:r>
            <a:r>
              <a:rPr lang="en-US" b="1" dirty="0"/>
              <a:t>technical</a:t>
            </a:r>
            <a:r>
              <a:rPr lang="en-US" dirty="0"/>
              <a:t> question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D54D3AD-16E4-4829-91C6-997747E09CEA}"/>
              </a:ext>
            </a:extLst>
          </p:cNvPr>
          <p:cNvSpPr/>
          <p:nvPr/>
        </p:nvSpPr>
        <p:spPr>
          <a:xfrm>
            <a:off x="4522547" y="1969671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Where is the problem in this code ... / Help me with this error message … / How to use this library …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FFDC52D-A73B-49EC-A150-7F99B29C26FB}"/>
              </a:ext>
            </a:extLst>
          </p:cNvPr>
          <p:cNvSpPr/>
          <p:nvPr/>
        </p:nvSpPr>
        <p:spPr>
          <a:xfrm>
            <a:off x="4352925" y="2624577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7CB8486-E84E-423B-87C7-097AAA8D6255}"/>
              </a:ext>
            </a:extLst>
          </p:cNvPr>
          <p:cNvSpPr/>
          <p:nvPr/>
        </p:nvSpPr>
        <p:spPr>
          <a:xfrm>
            <a:off x="5082994" y="2850700"/>
            <a:ext cx="3004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Ask an </a:t>
            </a:r>
            <a:r>
              <a:rPr lang="en-US" sz="1700" b="1" dirty="0"/>
              <a:t>administrative</a:t>
            </a:r>
            <a:r>
              <a:rPr lang="en-US" sz="1700" dirty="0"/>
              <a:t> question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8ADDC6-5EBF-40CE-A5F0-9F732949B056}"/>
              </a:ext>
            </a:extLst>
          </p:cNvPr>
          <p:cNvSpPr/>
          <p:nvPr/>
        </p:nvSpPr>
        <p:spPr>
          <a:xfrm>
            <a:off x="4522547" y="3413889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I cannot access my course content …  / My payment failed … / Can I use in Java at the exam …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422AEDE-A3C2-4E06-A4DB-967C1B825E45}"/>
              </a:ext>
            </a:extLst>
          </p:cNvPr>
          <p:cNvSpPr/>
          <p:nvPr/>
        </p:nvSpPr>
        <p:spPr>
          <a:xfrm>
            <a:off x="4352925" y="4065373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7B47881-7185-45BB-B6F8-7FCBC8E7267F}"/>
              </a:ext>
            </a:extLst>
          </p:cNvPr>
          <p:cNvSpPr/>
          <p:nvPr/>
        </p:nvSpPr>
        <p:spPr>
          <a:xfrm>
            <a:off x="5272269" y="4291496"/>
            <a:ext cx="268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Share with the </a:t>
            </a:r>
            <a:r>
              <a:rPr lang="en-US" b="1" dirty="0"/>
              <a:t>community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2D3C1DE-8BD2-4863-9647-86B5341E7EE0}"/>
              </a:ext>
            </a:extLst>
          </p:cNvPr>
          <p:cNvSpPr/>
          <p:nvPr/>
        </p:nvSpPr>
        <p:spPr>
          <a:xfrm>
            <a:off x="4522547" y="4854685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Apple created a new AI tool, what do you think … / JS is the most active language in </a:t>
            </a:r>
            <a:r>
              <a:rPr lang="en-US" sz="1200" dirty="0" err="1"/>
              <a:t>StackOverflow</a:t>
            </a:r>
            <a:r>
              <a:rPr lang="en-US" sz="1200" dirty="0"/>
              <a:t> …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2B0311EA-47B4-490E-BDE6-F6C2E6C128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5326" y="4218740"/>
            <a:ext cx="544028" cy="556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1243B-3042-4501-8EDC-D44591B01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317" y="2782771"/>
            <a:ext cx="543201" cy="543201"/>
          </a:xfrm>
          <a:prstGeom prst="rect">
            <a:avLst/>
          </a:prstGeom>
        </p:spPr>
      </p:pic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E66728D-0F0D-4D87-A363-1E548F959F48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86F037FA-F9E5-453B-962E-3AA72444854E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F1673F1-07E5-4861-8C05-9D598F26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AB1D56-78A4-4F1F-9D7A-0AC053212593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79F94C34-5DCA-4F48-98E0-93F1D2F9B153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94F3220E-2E52-41E2-AD15-90E883AC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3D91F1A-5B23-4898-8A45-F92675F97176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0168B922-224E-4E63-A3D3-7E01BED5EBE9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30A2BFB1-2225-47C5-8855-10F2E008C271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288" name="Picture 2" descr="Image result for technology icon">
                <a:extLst>
                  <a:ext uri="{FF2B5EF4-FFF2-40B4-BE49-F238E27FC236}">
                    <a16:creationId xmlns:a16="http://schemas.microsoft.com/office/drawing/2014/main" id="{CF66A64C-2F7B-4C5D-82BC-EF07E1DCB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516E99E-722A-4456-8BA9-1D120AF287A9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9C6E4A1B-DBC0-44B6-AE9B-CFA48D8DC1A0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286" name="Picture 2" descr="Image result for current icon">
                <a:extLst>
                  <a:ext uri="{FF2B5EF4-FFF2-40B4-BE49-F238E27FC236}">
                    <a16:creationId xmlns:a16="http://schemas.microsoft.com/office/drawing/2014/main" id="{A17AD6E2-69EB-4E33-909D-7862BF6EA1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C9B10A1-8945-45C7-89D4-FA4A1ED14A09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0DAA287-F739-4A24-979C-9F03070D35B9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174F4967-9B78-44D0-9C2D-49FA5FEA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652AC35-F348-4FF3-8E07-32BF52FCE2EB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F751E707-DBD7-4E9C-822C-949340F666F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126E2335-2078-461B-A1A8-94BB15D625CD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280" name="Picture 4" descr="Image result for lesson icon">
                  <a:extLst>
                    <a:ext uri="{FF2B5EF4-FFF2-40B4-BE49-F238E27FC236}">
                      <a16:creationId xmlns:a16="http://schemas.microsoft.com/office/drawing/2014/main" id="{45F90088-52D6-45FE-AA2C-1B961D629B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4" descr="Image result for lesson icon">
                  <a:extLst>
                    <a:ext uri="{FF2B5EF4-FFF2-40B4-BE49-F238E27FC236}">
                      <a16:creationId xmlns:a16="http://schemas.microsoft.com/office/drawing/2014/main" id="{75A7785B-344C-4F31-A6D9-EEE71C9845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4" descr="Image result for lesson icon">
                  <a:extLst>
                    <a:ext uri="{FF2B5EF4-FFF2-40B4-BE49-F238E27FC236}">
                      <a16:creationId xmlns:a16="http://schemas.microsoft.com/office/drawing/2014/main" id="{111B340D-00B0-4891-8FA8-80272A1CB5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76D2F41-CB03-4BDD-964D-93A93A5D2CAA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D7D7D872-1E61-4A16-B292-C482E8DC0038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277" name="Picture 6" descr="Image result for my icon">
                <a:extLst>
                  <a:ext uri="{FF2B5EF4-FFF2-40B4-BE49-F238E27FC236}">
                    <a16:creationId xmlns:a16="http://schemas.microsoft.com/office/drawing/2014/main" id="{F90CCB6D-8CFC-4C40-8002-6DF7D0D19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0D05557-CD9F-447D-87D4-9005C8B7A9A1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7C48139E-E24C-41B8-8B16-915560F85787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810DAAA-9470-47C2-92C9-75886A51D054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1D56F93B-6CD7-4876-AA56-13FC9F8E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C696A5BE-6104-48C2-85BA-B39122511D2F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6470D4AB-74AE-48AA-A3E0-833164536851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A45605D3-3ABE-413F-9FCA-8C71764F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2DE30-8ED4-46DA-BA75-B90038F5E592}"/>
              </a:ext>
            </a:extLst>
          </p:cNvPr>
          <p:cNvSpPr/>
          <p:nvPr/>
        </p:nvSpPr>
        <p:spPr>
          <a:xfrm>
            <a:off x="3461125" y="1774676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D4D0F7-DCCB-4B1F-AC56-B25D8B5F624C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7F5299-82B9-4B37-B4F3-F9DDAD11E541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00832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0967147-B2DA-4EF5-B42E-64493C38D422}"/>
              </a:ext>
            </a:extLst>
          </p:cNvPr>
          <p:cNvSpPr txBox="1"/>
          <p:nvPr/>
        </p:nvSpPr>
        <p:spPr>
          <a:xfrm>
            <a:off x="8234084" y="46684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</a:t>
            </a:r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52DDB-595E-4B6C-912D-13C41DB0D9A5}"/>
              </a:ext>
            </a:extLst>
          </p:cNvPr>
          <p:cNvSpPr txBox="1"/>
          <p:nvPr/>
        </p:nvSpPr>
        <p:spPr>
          <a:xfrm>
            <a:off x="8280739" y="937274"/>
            <a:ext cx="37076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Text </a:t>
            </a:r>
            <a:r>
              <a:rPr lang="en-US" sz="1600" dirty="0"/>
              <a:t>with simple </a:t>
            </a:r>
            <a:r>
              <a:rPr lang="en-US" sz="1600" b="1" dirty="0"/>
              <a:t>formatting </a:t>
            </a:r>
            <a:r>
              <a:rPr lang="en-US" sz="1600" dirty="0"/>
              <a:t>(bold, italic)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Inline code</a:t>
            </a:r>
            <a:r>
              <a:rPr lang="en-US" sz="1600" dirty="0"/>
              <a:t> blocks: `a = 5`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Long code </a:t>
            </a:r>
            <a:r>
              <a:rPr lang="en-US" sz="1600" dirty="0"/>
              <a:t>blocks (up to 500 lines):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function print(str) { … }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Paste </a:t>
            </a:r>
            <a:r>
              <a:rPr lang="en-US" sz="1600" b="1" dirty="0"/>
              <a:t>images </a:t>
            </a:r>
            <a:r>
              <a:rPr lang="en-US" sz="1600" dirty="0"/>
              <a:t>(like in Gitter.im)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Lists </a:t>
            </a:r>
            <a:r>
              <a:rPr lang="en-US" sz="1600" dirty="0"/>
              <a:t>(bullets, numbered)</a:t>
            </a:r>
            <a:endParaRPr 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F575-D439-4B99-842D-591B7576A6FC}"/>
              </a:ext>
            </a:extLst>
          </p:cNvPr>
          <p:cNvSpPr txBox="1"/>
          <p:nvPr/>
        </p:nvSpPr>
        <p:spPr>
          <a:xfrm>
            <a:off x="8234084" y="4968187"/>
            <a:ext cx="358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features are already available from </a:t>
            </a:r>
            <a:r>
              <a:rPr lang="en-US" b="1" dirty="0"/>
              <a:t>GitHub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3B2FF-7CBB-4CC2-B4E9-E23DF5946309}"/>
              </a:ext>
            </a:extLst>
          </p:cNvPr>
          <p:cNvSpPr txBox="1"/>
          <p:nvPr/>
        </p:nvSpPr>
        <p:spPr>
          <a:xfrm>
            <a:off x="8234084" y="3221103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</a:t>
            </a:r>
            <a:r>
              <a:rPr lang="en-US" dirty="0"/>
              <a:t> functionality: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74D5-7B23-434E-ACEA-2DE75806F218}"/>
              </a:ext>
            </a:extLst>
          </p:cNvPr>
          <p:cNvSpPr/>
          <p:nvPr/>
        </p:nvSpPr>
        <p:spPr>
          <a:xfrm>
            <a:off x="8285628" y="3631366"/>
            <a:ext cx="3702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Simple </a:t>
            </a:r>
            <a:r>
              <a:rPr lang="en-US" sz="1600" b="1" dirty="0"/>
              <a:t>emoticons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b="1" dirty="0"/>
              <a:t>attachments</a:t>
            </a:r>
            <a:r>
              <a:rPr lang="en-US" sz="1600" dirty="0"/>
              <a:t> (e.g. PDF file)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Delete </a:t>
            </a:r>
            <a:r>
              <a:rPr lang="en-US" sz="1600" dirty="0"/>
              <a:t>own comments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Edit </a:t>
            </a:r>
            <a:r>
              <a:rPr lang="en-US" sz="1600" dirty="0"/>
              <a:t>own comments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43FF9-5A7E-4966-8FD0-FA874EC6D9F2}"/>
              </a:ext>
            </a:extLst>
          </p:cNvPr>
          <p:cNvSpPr/>
          <p:nvPr/>
        </p:nvSpPr>
        <p:spPr>
          <a:xfrm>
            <a:off x="8285628" y="5628501"/>
            <a:ext cx="3702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https://github.com/nakov/Unified-Support-System/issues/2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87E0B0-0B80-40D7-9948-6420B6477196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New Question</a:t>
            </a:r>
            <a:r>
              <a:rPr lang="bg-BG" sz="2800" dirty="0"/>
              <a:t> </a:t>
            </a:r>
            <a:r>
              <a:rPr lang="bg-BG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Write the Question</a:t>
            </a:r>
            <a:endParaRPr lang="en-US" sz="2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1F20D7-5189-4FE9-AEE0-F6DF6BA3548C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A009A0-E887-4CB9-A988-1FBAAE011328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C3824-C67A-43AD-9ADB-E33972977760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F69EE0-21F8-49B7-ACEF-40845C79743C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5554E33-E9DF-4073-A975-7D4E330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8CD800-7FDC-41D2-AF41-D6E783AE1530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DF48B-EFC9-47B9-9158-3CB94D3E6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66" y="1197631"/>
            <a:ext cx="3715864" cy="4687556"/>
          </a:xfrm>
          <a:prstGeom prst="roundRect">
            <a:avLst>
              <a:gd name="adj" fmla="val 753"/>
            </a:avLst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EBC623B-3174-49C8-9722-23FCA8BA9DCF}"/>
              </a:ext>
            </a:extLst>
          </p:cNvPr>
          <p:cNvSpPr/>
          <p:nvPr/>
        </p:nvSpPr>
        <p:spPr>
          <a:xfrm>
            <a:off x="1519870" y="169298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9E2C62-8038-490E-8F01-69AC7AADBEEE}"/>
              </a:ext>
            </a:extLst>
          </p:cNvPr>
          <p:cNvSpPr txBox="1"/>
          <p:nvPr/>
        </p:nvSpPr>
        <p:spPr>
          <a:xfrm>
            <a:off x="2082543" y="176092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877B1-98E5-478D-B13A-AE9E2CA2D0FB}"/>
              </a:ext>
            </a:extLst>
          </p:cNvPr>
          <p:cNvSpPr txBox="1"/>
          <p:nvPr/>
        </p:nvSpPr>
        <p:spPr>
          <a:xfrm>
            <a:off x="2082374" y="199723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DD9CBD-53B1-4986-82C6-EAD2D4462356}"/>
              </a:ext>
            </a:extLst>
          </p:cNvPr>
          <p:cNvSpPr txBox="1"/>
          <p:nvPr/>
        </p:nvSpPr>
        <p:spPr>
          <a:xfrm>
            <a:off x="1603962" y="2506788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9E7F65-2548-46A1-A23F-89423704C812}"/>
              </a:ext>
            </a:extLst>
          </p:cNvPr>
          <p:cNvSpPr txBox="1"/>
          <p:nvPr/>
        </p:nvSpPr>
        <p:spPr>
          <a:xfrm>
            <a:off x="1603962" y="2254758"/>
            <a:ext cx="237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Help with Old Books problem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998C7C0-C61C-4AF3-A0A8-391DD2058103}"/>
              </a:ext>
            </a:extLst>
          </p:cNvPr>
          <p:cNvSpPr/>
          <p:nvPr/>
        </p:nvSpPr>
        <p:spPr>
          <a:xfrm>
            <a:off x="1519870" y="292425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E9CF19-FE69-40C8-B8D3-64B8351B29AE}"/>
              </a:ext>
            </a:extLst>
          </p:cNvPr>
          <p:cNvSpPr txBox="1"/>
          <p:nvPr/>
        </p:nvSpPr>
        <p:spPr>
          <a:xfrm>
            <a:off x="2082543" y="2992191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A634D7-4F42-46DC-998D-C13E7163C4F7}"/>
              </a:ext>
            </a:extLst>
          </p:cNvPr>
          <p:cNvSpPr txBox="1"/>
          <p:nvPr/>
        </p:nvSpPr>
        <p:spPr>
          <a:xfrm>
            <a:off x="2082374" y="32285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9442E-524F-4C38-869A-E6EA686A8764}"/>
              </a:ext>
            </a:extLst>
          </p:cNvPr>
          <p:cNvSpPr txBox="1"/>
          <p:nvPr/>
        </p:nvSpPr>
        <p:spPr>
          <a:xfrm>
            <a:off x="1603962" y="3733080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375098-4CA2-42CB-A507-5A01EC6B9E77}"/>
              </a:ext>
            </a:extLst>
          </p:cNvPr>
          <p:cNvSpPr txBox="1"/>
          <p:nvPr/>
        </p:nvSpPr>
        <p:spPr>
          <a:xfrm>
            <a:off x="1603962" y="3501602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7B3F157-5AC1-438B-9356-51D705BEC2A7}"/>
              </a:ext>
            </a:extLst>
          </p:cNvPr>
          <p:cNvSpPr/>
          <p:nvPr/>
        </p:nvSpPr>
        <p:spPr>
          <a:xfrm>
            <a:off x="1519870" y="414523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E143C8-F4A9-4A61-8A5A-E2103B2F63D8}"/>
              </a:ext>
            </a:extLst>
          </p:cNvPr>
          <p:cNvSpPr txBox="1"/>
          <p:nvPr/>
        </p:nvSpPr>
        <p:spPr>
          <a:xfrm>
            <a:off x="2082543" y="4213171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24230B-3C37-4959-BFA7-911BC5DFA2EA}"/>
              </a:ext>
            </a:extLst>
          </p:cNvPr>
          <p:cNvSpPr txBox="1"/>
          <p:nvPr/>
        </p:nvSpPr>
        <p:spPr>
          <a:xfrm>
            <a:off x="2082374" y="44494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B2AB55-5EB5-4BC6-9F59-CEE7C374F820}"/>
              </a:ext>
            </a:extLst>
          </p:cNvPr>
          <p:cNvSpPr txBox="1"/>
          <p:nvPr/>
        </p:nvSpPr>
        <p:spPr>
          <a:xfrm>
            <a:off x="1603962" y="4974188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517CD9-FFC4-4297-894D-A7CAC7E28679}"/>
              </a:ext>
            </a:extLst>
          </p:cNvPr>
          <p:cNvSpPr txBox="1"/>
          <p:nvPr/>
        </p:nvSpPr>
        <p:spPr>
          <a:xfrm>
            <a:off x="1603962" y="4732747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2FBFE0C-966A-4D9A-8A52-60B7A8C1B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41" y="182785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1" name="Picture 4">
            <a:extLst>
              <a:ext uri="{FF2B5EF4-FFF2-40B4-BE49-F238E27FC236}">
                <a16:creationId xmlns:a16="http://schemas.microsoft.com/office/drawing/2014/main" id="{51E74676-E06A-4D27-8896-7BDFB154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57902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>
            <a:extLst>
              <a:ext uri="{FF2B5EF4-FFF2-40B4-BE49-F238E27FC236}">
                <a16:creationId xmlns:a16="http://schemas.microsoft.com/office/drawing/2014/main" id="{430AD8F9-6591-4171-8D9D-423AF78D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77489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A037ED0-884E-4EE5-92C2-417376AA277D}"/>
              </a:ext>
            </a:extLst>
          </p:cNvPr>
          <p:cNvGrpSpPr/>
          <p:nvPr/>
        </p:nvGrpSpPr>
        <p:grpSpPr>
          <a:xfrm>
            <a:off x="1519870" y="5360681"/>
            <a:ext cx="2766229" cy="523531"/>
            <a:chOff x="1519870" y="4844297"/>
            <a:chExt cx="2766229" cy="523531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42E0E3A-076F-4A91-ADD2-AA300B296510}"/>
                </a:ext>
              </a:extLst>
            </p:cNvPr>
            <p:cNvSpPr/>
            <p:nvPr/>
          </p:nvSpPr>
          <p:spPr>
            <a:xfrm>
              <a:off x="1519870" y="484429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136B643-A45B-4202-B3FA-D5BB548A3717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3CB9DFBC-6D74-4BC5-8F41-FE5FB9D7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EEAB95-65DE-4CBF-8932-AEF287704EBF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14D5A61-17B5-4090-9150-38D1B8E71593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00B6166E-BDE7-49A3-BA9A-4F3E41F88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E1918EE-4090-42B1-99B6-C51FF8AEC763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E19F803-6117-4C57-9430-841DB397EE92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6B2D16D4-A620-45D4-ACF7-E72F5B50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403EA6E-C035-43A9-BD55-6844EA133016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3469ABB-1EE5-46D4-81F7-3EA3E8D15D17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CB2258D7-7D61-4B0D-A291-91C66DAEDD6F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196" name="Picture 2" descr="Image result for technology icon">
                <a:extLst>
                  <a:ext uri="{FF2B5EF4-FFF2-40B4-BE49-F238E27FC236}">
                    <a16:creationId xmlns:a16="http://schemas.microsoft.com/office/drawing/2014/main" id="{6B2B8CC5-1185-42FF-8FA2-56AA226998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91B0DA9-1E80-47B8-B528-74B3835048F6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395BAF09-87FC-4CC4-9F11-9110B4A95EA7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94" name="Picture 2" descr="Image result for current icon">
                <a:extLst>
                  <a:ext uri="{FF2B5EF4-FFF2-40B4-BE49-F238E27FC236}">
                    <a16:creationId xmlns:a16="http://schemas.microsoft.com/office/drawing/2014/main" id="{2F02EBC5-C29B-4566-B6AF-A7BEDE424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3FD7BB6-57E0-447A-A84D-004FCBFE42F7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E7ABC1E-26FB-4D45-901F-2B5F1C2AB3C9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E0BF88B5-54EE-4568-A8F5-79328A086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D1BD629-392A-4C67-AE11-B561A1E2D91A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473F8770-A8A5-4621-BD1D-14D80791CA1C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3C65701-EBD1-403F-B087-5D8CCA824C47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188" name="Picture 4" descr="Image result for lesson icon">
                  <a:extLst>
                    <a:ext uri="{FF2B5EF4-FFF2-40B4-BE49-F238E27FC236}">
                      <a16:creationId xmlns:a16="http://schemas.microsoft.com/office/drawing/2014/main" id="{0AB75E1B-A30E-403F-AABB-617DDF434A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4" descr="Image result for lesson icon">
                  <a:extLst>
                    <a:ext uri="{FF2B5EF4-FFF2-40B4-BE49-F238E27FC236}">
                      <a16:creationId xmlns:a16="http://schemas.microsoft.com/office/drawing/2014/main" id="{CFCD6BC1-5199-4683-9196-A0FF7337E8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4" descr="Image result for lesson icon">
                  <a:extLst>
                    <a:ext uri="{FF2B5EF4-FFF2-40B4-BE49-F238E27FC236}">
                      <a16:creationId xmlns:a16="http://schemas.microsoft.com/office/drawing/2014/main" id="{17FF66A1-F1DC-47E7-82A9-15B5DF005D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AC9382-F971-48DB-B5A6-6EE78E80B7F3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898A096A-60D3-46A7-A3CF-7811C0EEB97F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185" name="Picture 6" descr="Image result for my icon">
                <a:extLst>
                  <a:ext uri="{FF2B5EF4-FFF2-40B4-BE49-F238E27FC236}">
                    <a16:creationId xmlns:a16="http://schemas.microsoft.com/office/drawing/2014/main" id="{FF7E700A-F66E-4842-9E59-28CDBCAB21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1EE4EB8-FA24-4FCD-A4DB-E04BA74E3A1C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D5BAF2CD-1657-44B1-8C9A-0882F2718D4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3168BE-8F5D-4F31-BD6A-9F2D60C5F71E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0493F4A-3DC2-43EB-A7F3-607DA283C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AFEE99-180F-426D-B7D2-7C2994D94D01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4C5967C-485F-435C-9C5E-EF15564E7D31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54E4DAF-7DD4-4F7A-A4A2-2A970CF5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42F30882-6B3F-4BF9-B1F0-7A582A6D1565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3A4F84B-6B33-4E6B-B470-ED4322899C9E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755194B1-8AD2-4CB6-8C54-2111033787BA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2246BA90-B564-4C9E-B0F7-7AFFA90BDECE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C71C10AA-7AF0-4D55-A5D9-B71B8367BEFC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7897B7D-6DDD-404F-BD7C-F5BFE8C75770}"/>
              </a:ext>
            </a:extLst>
          </p:cNvPr>
          <p:cNvSpPr/>
          <p:nvPr/>
        </p:nvSpPr>
        <p:spPr>
          <a:xfrm>
            <a:off x="3455514" y="1774676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494962-3B10-4B40-8C0B-F062A749C4E9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EAA6A53-ED3E-471D-B629-358927F7DB63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80319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Technical Questions </a:t>
            </a:r>
            <a:r>
              <a:rPr lang="en-US" sz="2800" dirty="0">
                <a:sym typeface="Wingdings" panose="05000000000000000000" pitchFamily="2" charset="2"/>
              </a:rPr>
              <a:t> Sort</a:t>
            </a:r>
            <a:endParaRPr lang="en-US" sz="2800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16969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2082543" y="176492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2082374" y="200124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603962" y="25107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603962" y="22587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1519870" y="29282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2082543" y="299619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2082374" y="323251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1603962" y="37370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1603962" y="35056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1519870" y="41492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2082543" y="421717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2082374" y="445349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1603962" y="49781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1603962" y="47367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41" y="18318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619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814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98" y="1204379"/>
            <a:ext cx="3768568" cy="4682071"/>
          </a:xfrm>
          <a:prstGeom prst="roundRect">
            <a:avLst>
              <a:gd name="adj" fmla="val 911"/>
            </a:avLst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56467" y="11915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  <a:effectLst/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5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/>
          </p:spPr>
        </p:pic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0C3159EF-9ABC-4984-8E44-F4635665F14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BE7C45E-39DA-44D7-8E19-85398635F5D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45B400-1B9E-4995-BBD2-E1D28B2395E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DEA4674E-9174-48BD-8E09-29E79EA05D2B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A0070C3-C433-4438-AAAE-0C263E76A0CA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B82AA7-7083-455A-84B9-B88F8BDF4AC7}"/>
              </a:ext>
            </a:extLst>
          </p:cNvPr>
          <p:cNvSpPr/>
          <p:nvPr/>
        </p:nvSpPr>
        <p:spPr>
          <a:xfrm>
            <a:off x="3455514" y="1774676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04D700-9954-474E-BD0B-27AE738C1D55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AA5E0F4-56F7-4B90-8B1B-0ADF66F812AE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235D9-F491-4CD2-ACF5-F0C3D0E40383}"/>
              </a:ext>
            </a:extLst>
          </p:cNvPr>
          <p:cNvGrpSpPr/>
          <p:nvPr/>
        </p:nvGrpSpPr>
        <p:grpSpPr>
          <a:xfrm>
            <a:off x="2581391" y="1553466"/>
            <a:ext cx="2123869" cy="1562821"/>
            <a:chOff x="2581391" y="1553466"/>
            <a:chExt cx="2123869" cy="1562821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5541BC38-F384-4F4E-A220-C9CA0DF2C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37" y="1553466"/>
              <a:ext cx="315123" cy="31512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F437625-BF60-44B6-A428-0FF242880F8E}"/>
                </a:ext>
              </a:extLst>
            </p:cNvPr>
            <p:cNvSpPr/>
            <p:nvPr/>
          </p:nvSpPr>
          <p:spPr>
            <a:xfrm>
              <a:off x="2581391" y="1652665"/>
              <a:ext cx="1708843" cy="1463622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0CCBF6-74D2-4CC8-BBF0-0E54B27A2831}"/>
                </a:ext>
              </a:extLst>
            </p:cNvPr>
            <p:cNvSpPr txBox="1"/>
            <p:nvPr/>
          </p:nvSpPr>
          <p:spPr>
            <a:xfrm>
              <a:off x="2609339" y="1721339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Latest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CE81992-95A5-46AD-95F1-EAC5C0084C53}"/>
                </a:ext>
              </a:extLst>
            </p:cNvPr>
            <p:cNvSpPr txBox="1"/>
            <p:nvPr/>
          </p:nvSpPr>
          <p:spPr>
            <a:xfrm>
              <a:off x="2609339" y="2057628"/>
              <a:ext cx="1659047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Most liked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7E6200-3713-4C59-9A86-F0090A0DF38B}"/>
                </a:ext>
              </a:extLst>
            </p:cNvPr>
            <p:cNvSpPr txBox="1"/>
            <p:nvPr/>
          </p:nvSpPr>
          <p:spPr>
            <a:xfrm>
              <a:off x="2609339" y="2393917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Most commented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BBCD7F-D292-4B7C-8751-F5B6C9DDC590}"/>
                </a:ext>
              </a:extLst>
            </p:cNvPr>
            <p:cNvSpPr txBox="1"/>
            <p:nvPr/>
          </p:nvSpPr>
          <p:spPr>
            <a:xfrm>
              <a:off x="2609339" y="2730207"/>
              <a:ext cx="8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Unread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B51F41F-A84F-4048-9C20-83299C536AA3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C780C93-CD4F-4554-A297-909F31F47060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89BA1C5-25B3-4855-B874-59CBEECC3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FCADBA8-3D1C-4E9C-B477-554F0ACB6B91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372056C-F3AA-4FE3-AD6F-CB6E0E16C15D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1427567-E850-4A53-84AF-43844803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FEC999-2658-4F6F-BA87-64FFCC75BB42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6DEAEF8-8D0E-496A-9935-6FC84E52769E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FF864DD8-9FB4-46A7-8995-A31058EAA988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138" name="Picture 2" descr="Image result for technology icon">
                <a:extLst>
                  <a:ext uri="{FF2B5EF4-FFF2-40B4-BE49-F238E27FC236}">
                    <a16:creationId xmlns:a16="http://schemas.microsoft.com/office/drawing/2014/main" id="{6DF4431D-4016-4AD1-86E9-590E24904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E184BA4-97E0-4C37-ABC1-2ABE0600EFAD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FA5092B8-6492-466E-A908-612F3D1075C8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36" name="Picture 2" descr="Image result for current icon">
                <a:extLst>
                  <a:ext uri="{FF2B5EF4-FFF2-40B4-BE49-F238E27FC236}">
                    <a16:creationId xmlns:a16="http://schemas.microsoft.com/office/drawing/2014/main" id="{7798FCC8-80BC-458F-8FA1-A4824CBF0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7B42785-34D4-4BDD-A450-2546D152733D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0E5F99E3-3565-4F9F-BAC2-17C04839E8F8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EE7A7235-5B16-4260-A8F4-F442C4F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5F64E7-B110-4FE6-A25A-9B96E6566867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0523E9C7-3DF9-409D-8125-077F9EA7E09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5606EE9-8AC5-4508-B7BA-82EF934634DC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130" name="Picture 4" descr="Image result for lesson icon">
                  <a:extLst>
                    <a:ext uri="{FF2B5EF4-FFF2-40B4-BE49-F238E27FC236}">
                      <a16:creationId xmlns:a16="http://schemas.microsoft.com/office/drawing/2014/main" id="{B7EAF307-553D-4058-B5FA-95F7A6BBBF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4" descr="Image result for lesson icon">
                  <a:extLst>
                    <a:ext uri="{FF2B5EF4-FFF2-40B4-BE49-F238E27FC236}">
                      <a16:creationId xmlns:a16="http://schemas.microsoft.com/office/drawing/2014/main" id="{26B149A7-6CC7-4D93-99F9-C0FD2DF1C8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4" descr="Image result for lesson icon">
                  <a:extLst>
                    <a:ext uri="{FF2B5EF4-FFF2-40B4-BE49-F238E27FC236}">
                      <a16:creationId xmlns:a16="http://schemas.microsoft.com/office/drawing/2014/main" id="{42F1566D-5B76-48C2-913C-96841A7996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EA905C-B4A1-4AE8-AC88-4948331CF53B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166A04E0-8502-4403-B7E3-D272D62C1D69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127" name="Picture 6" descr="Image result for my icon">
                <a:extLst>
                  <a:ext uri="{FF2B5EF4-FFF2-40B4-BE49-F238E27FC236}">
                    <a16:creationId xmlns:a16="http://schemas.microsoft.com/office/drawing/2014/main" id="{F3E2F7DF-553C-42FA-9610-50A7551FE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1299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Questions</a:t>
            </a:r>
          </a:p>
        </p:txBody>
      </p:sp>
    </p:spTree>
    <p:extLst>
      <p:ext uri="{BB962C8B-B14F-4D97-AF65-F5344CB8AC3E}">
        <p14:creationId xmlns:p14="http://schemas.microsoft.com/office/powerpoint/2010/main" val="45253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Live Questions: Sli.do Mode (Popup Style)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369285" y="866371"/>
            <a:ext cx="6748394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442910" y="18493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1046223" y="193764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046054" y="217396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527002" y="26631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B69641B-24F7-4183-9A4C-BFBA65AF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2143201"/>
            <a:ext cx="996784" cy="305217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527002" y="24111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442910" y="30806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1046223" y="316891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1046054" y="34052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527002" y="38894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3374469"/>
            <a:ext cx="996784" cy="305217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527002" y="36580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442910" y="43016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1046223" y="438989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1046054" y="462621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527002" y="51305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4595450"/>
            <a:ext cx="996784" cy="30521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527002" y="48891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442910" y="55170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999921" y="55974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442910" y="9369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Live Questions: While Loops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6733258" y="9369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6397559" y="9369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8962" y="9728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81" y="19842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6" y="32143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6" y="44338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3341E1AA-7D20-4705-8F39-16222A208698}"/>
              </a:ext>
            </a:extLst>
          </p:cNvPr>
          <p:cNvSpPr/>
          <p:nvPr/>
        </p:nvSpPr>
        <p:spPr>
          <a:xfrm>
            <a:off x="2411434" y="1927076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C83663-86EF-4337-8B4D-D4F49748DBBB}"/>
              </a:ext>
            </a:extLst>
          </p:cNvPr>
          <p:cNvSpPr/>
          <p:nvPr/>
        </p:nvSpPr>
        <p:spPr>
          <a:xfrm>
            <a:off x="2411433" y="3137267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2411433" y="4368784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338" y="1356779"/>
            <a:ext cx="3768568" cy="4682071"/>
          </a:xfrm>
          <a:prstGeom prst="roundRect">
            <a:avLst>
              <a:gd name="adj" fmla="val 911"/>
            </a:avLst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541BC38-F384-4F4E-A220-C9CA0DF2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177" y="1705866"/>
            <a:ext cx="315123" cy="31512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3279507" y="13439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3010206" y="3053212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2271628" y="3682263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437832" y="13326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654" y="5634799"/>
            <a:ext cx="301815" cy="3018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2796367" y="13326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7316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</TotalTime>
  <Words>2590</Words>
  <Application>Microsoft Office PowerPoint</Application>
  <PresentationFormat>Widescreen</PresentationFormat>
  <Paragraphs>615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Technical Questions</vt:lpstr>
      <vt:lpstr>PowerPoint Presentation</vt:lpstr>
      <vt:lpstr>PowerPoint Presentation</vt:lpstr>
      <vt:lpstr>PowerPoint Presentation</vt:lpstr>
      <vt:lpstr>PowerPoint Presentation</vt:lpstr>
      <vt:lpstr>Live Questions</vt:lpstr>
      <vt:lpstr>PowerPoint Presentation</vt:lpstr>
      <vt:lpstr>PowerPoint Presentation</vt:lpstr>
      <vt:lpstr>Administrative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Community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26</cp:revision>
  <dcterms:created xsi:type="dcterms:W3CDTF">2020-03-16T14:56:38Z</dcterms:created>
  <dcterms:modified xsi:type="dcterms:W3CDTF">2020-03-24T12:03:02Z</dcterms:modified>
</cp:coreProperties>
</file>