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70" r:id="rId6"/>
    <p:sldId id="267" r:id="rId7"/>
    <p:sldId id="269" r:id="rId8"/>
    <p:sldId id="260" r:id="rId9"/>
    <p:sldId id="262" r:id="rId10"/>
    <p:sldId id="268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EB5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F6EB-11AD-4D65-9B97-88CB51ACFDB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5337-4E77-4B50-ABF5-0312108F2B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F6EB-11AD-4D65-9B97-88CB51ACFDB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5337-4E77-4B50-ABF5-0312108F2B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F6EB-11AD-4D65-9B97-88CB51ACFDB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5337-4E77-4B50-ABF5-0312108F2B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F6EB-11AD-4D65-9B97-88CB51ACFDB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5337-4E77-4B50-ABF5-0312108F2B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F6EB-11AD-4D65-9B97-88CB51ACFDB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5337-4E77-4B50-ABF5-0312108F2B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F6EB-11AD-4D65-9B97-88CB51ACFDB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5337-4E77-4B50-ABF5-0312108F2B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F6EB-11AD-4D65-9B97-88CB51ACFDB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5337-4E77-4B50-ABF5-0312108F2B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F6EB-11AD-4D65-9B97-88CB51ACFDB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5337-4E77-4B50-ABF5-0312108F2B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F6EB-11AD-4D65-9B97-88CB51ACFDB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5337-4E77-4B50-ABF5-0312108F2B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F6EB-11AD-4D65-9B97-88CB51ACFDB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5337-4E77-4B50-ABF5-0312108F2B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F6EB-11AD-4D65-9B97-88CB51ACFDB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5337-4E77-4B50-ABF5-0312108F2B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9F6EB-11AD-4D65-9B97-88CB51ACFDB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15337-4E77-4B50-ABF5-0312108F2B8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ivethirtyeight.com/tag/ub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ublic.tableau.com/profile/divya4624#!/vizhome/sports_18/Sheet5?publish=y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divya4624#!/vizhome/multiplier_final/Sheet1?publish=yes" TargetMode="External"/><Relationship Id="rId2" Type="http://schemas.openxmlformats.org/officeDocument/2006/relationships/hyperlink" Target="https://public.tableau.com/profile/divya4624#!/vizhome/sports_18/Sheet5?publish=y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76400"/>
            <a:ext cx="9144000" cy="1371600"/>
          </a:xfrm>
          <a:prstGeom prst="rect">
            <a:avLst/>
          </a:prstGeom>
          <a:gradFill>
            <a:gsLst>
              <a:gs pos="56000">
                <a:schemeClr val="bg1">
                  <a:alpha val="58000"/>
                </a:schemeClr>
              </a:gs>
              <a:gs pos="100000">
                <a:schemeClr val="bg1">
                  <a:alpha val="0"/>
                </a:schemeClr>
              </a:gs>
              <a:gs pos="66000">
                <a:schemeClr val="bg1">
                  <a:lumMod val="95000"/>
                  <a:alpha val="27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752600"/>
            <a:ext cx="8539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To Uber or When Not to Uber??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2357735"/>
            <a:ext cx="6508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Uber Driver vs Uber Passenger Perspective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AC4570-3AED-40A2-B7B4-8EAD463FF33B}"/>
              </a:ext>
            </a:extLst>
          </p:cNvPr>
          <p:cNvSpPr txBox="1"/>
          <p:nvPr/>
        </p:nvSpPr>
        <p:spPr>
          <a:xfrm>
            <a:off x="-76200" y="5029200"/>
            <a:ext cx="275896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CC00"/>
                </a:solidFill>
              </a:rPr>
              <a:t>Noreen Malik</a:t>
            </a:r>
          </a:p>
          <a:p>
            <a:r>
              <a:rPr lang="en-US" sz="2800" b="1" dirty="0">
                <a:solidFill>
                  <a:srgbClr val="FFCC00"/>
                </a:solidFill>
              </a:rPr>
              <a:t>Ed McCoy</a:t>
            </a:r>
          </a:p>
          <a:p>
            <a:r>
              <a:rPr lang="en-US" sz="2800" b="1" dirty="0" err="1">
                <a:solidFill>
                  <a:srgbClr val="FFCC00"/>
                </a:solidFill>
              </a:rPr>
              <a:t>Divya</a:t>
            </a:r>
            <a:r>
              <a:rPr lang="en-US" sz="2800" b="1" dirty="0">
                <a:solidFill>
                  <a:srgbClr val="FFCC00"/>
                </a:solidFill>
              </a:rPr>
              <a:t> </a:t>
            </a:r>
            <a:r>
              <a:rPr lang="en-US" sz="2800" b="1" dirty="0" err="1">
                <a:solidFill>
                  <a:srgbClr val="FFCC00"/>
                </a:solidFill>
              </a:rPr>
              <a:t>Tresa</a:t>
            </a:r>
            <a:endParaRPr lang="en-US" sz="2800" b="1" dirty="0">
              <a:solidFill>
                <a:srgbClr val="FFCC00"/>
              </a:solidFill>
            </a:endParaRPr>
          </a:p>
          <a:p>
            <a:r>
              <a:rPr lang="en-US" sz="2800" b="1" dirty="0">
                <a:solidFill>
                  <a:srgbClr val="FFCC00"/>
                </a:solidFill>
              </a:rPr>
              <a:t>Joyce D. Williams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Python</a:t>
            </a:r>
          </a:p>
          <a:p>
            <a:r>
              <a:rPr lang="en-US" sz="2800" dirty="0"/>
              <a:t>Pandas</a:t>
            </a:r>
          </a:p>
          <a:p>
            <a:r>
              <a:rPr lang="en-US" sz="2800" dirty="0" err="1"/>
              <a:t>Jupyter</a:t>
            </a:r>
            <a:r>
              <a:rPr lang="en-US" sz="2800" dirty="0"/>
              <a:t> Notebook</a:t>
            </a:r>
          </a:p>
          <a:p>
            <a:r>
              <a:rPr lang="en-US" sz="2800" dirty="0"/>
              <a:t>Tableau</a:t>
            </a:r>
          </a:p>
          <a:p>
            <a:r>
              <a:rPr lang="en-US" sz="2800" dirty="0"/>
              <a:t>Excel</a:t>
            </a:r>
          </a:p>
          <a:p>
            <a:r>
              <a:rPr lang="en-US" sz="2800" dirty="0"/>
              <a:t>Web Scraping API</a:t>
            </a:r>
          </a:p>
          <a:p>
            <a:r>
              <a:rPr lang="en-US" sz="2800" dirty="0"/>
              <a:t>JSON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738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Extremely large dataset</a:t>
            </a:r>
          </a:p>
          <a:p>
            <a:pPr lvl="1"/>
            <a:r>
              <a:rPr lang="en-US" sz="2200" dirty="0">
                <a:solidFill>
                  <a:srgbClr val="EEECE1">
                    <a:lumMod val="25000"/>
                  </a:srgbClr>
                </a:solidFill>
              </a:rPr>
              <a:t>Original dataset &gt;260GB</a:t>
            </a:r>
          </a:p>
          <a:p>
            <a:endParaRPr lang="en-US" sz="2800" dirty="0"/>
          </a:p>
          <a:p>
            <a:r>
              <a:rPr lang="en-US" sz="2800" dirty="0"/>
              <a:t>Limited computing power for downloading as well as processing</a:t>
            </a:r>
          </a:p>
          <a:p>
            <a:endParaRPr lang="en-US" sz="2800" dirty="0"/>
          </a:p>
          <a:p>
            <a:r>
              <a:rPr lang="en-US" sz="2800" dirty="0"/>
              <a:t>Storage space</a:t>
            </a:r>
          </a:p>
        </p:txBody>
      </p:sp>
    </p:spTree>
    <p:extLst>
      <p:ext uri="{BB962C8B-B14F-4D97-AF65-F5344CB8AC3E}">
        <p14:creationId xmlns:p14="http://schemas.microsoft.com/office/powerpoint/2010/main" val="3292157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Moving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505201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Incorporate Artificial Intelligence (AI)</a:t>
            </a:r>
          </a:p>
          <a:p>
            <a:pPr lvl="1"/>
            <a:r>
              <a:rPr lang="en-US" sz="2400" dirty="0"/>
              <a:t>Machine Learning</a:t>
            </a:r>
          </a:p>
          <a:p>
            <a:pPr lvl="1"/>
            <a:r>
              <a:rPr lang="en-US" sz="2400" dirty="0"/>
              <a:t>Neural Networks (NN)</a:t>
            </a:r>
          </a:p>
          <a:p>
            <a:pPr lvl="2"/>
            <a:r>
              <a:rPr lang="en-US" sz="2000" dirty="0"/>
              <a:t>Train to predict demand for future events based on prior demand</a:t>
            </a:r>
          </a:p>
          <a:p>
            <a:endParaRPr lang="en-US" sz="2800" dirty="0"/>
          </a:p>
          <a:p>
            <a:r>
              <a:rPr lang="en-US" sz="2800" dirty="0"/>
              <a:t>More computing power</a:t>
            </a:r>
          </a:p>
          <a:p>
            <a:endParaRPr lang="en-US" sz="2800" dirty="0"/>
          </a:p>
          <a:p>
            <a:r>
              <a:rPr lang="en-US" sz="2800" dirty="0"/>
              <a:t>Better, faster way to scrape information sources</a:t>
            </a:r>
          </a:p>
          <a:p>
            <a:pPr lvl="1"/>
            <a:r>
              <a:rPr lang="en-US" sz="2400" dirty="0"/>
              <a:t>Past events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4561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133600"/>
            <a:ext cx="8229600" cy="1143000"/>
          </a:xfrm>
        </p:spPr>
        <p:txBody>
          <a:bodyPr/>
          <a:lstStyle/>
          <a:p>
            <a:r>
              <a:rPr lang="en-US" dirty="0"/>
              <a:t>Questions/Answers</a:t>
            </a:r>
          </a:p>
        </p:txBody>
      </p:sp>
    </p:spTree>
    <p:extLst>
      <p:ext uri="{BB962C8B-B14F-4D97-AF65-F5344CB8AC3E}">
        <p14:creationId xmlns:p14="http://schemas.microsoft.com/office/powerpoint/2010/main" val="185992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36576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New York City Taxi &amp; Limousine Commission dataset</a:t>
            </a:r>
          </a:p>
          <a:p>
            <a:pPr lvl="1"/>
            <a:r>
              <a:rPr lang="en-US" dirty="0"/>
              <a:t>Over 1.1B individual taxi trips (Jan. 2009 – Jun. 2015)</a:t>
            </a:r>
          </a:p>
          <a:p>
            <a:pPr lvl="1"/>
            <a:r>
              <a:rPr lang="en-US" sz="2400" dirty="0"/>
              <a:t>Includes Yellow and Green taxis</a:t>
            </a:r>
          </a:p>
          <a:p>
            <a:pPr lvl="1"/>
            <a:r>
              <a:rPr lang="en-US" dirty="0"/>
              <a:t>2016 added - covering taxis, Uber, and other For-Hire Vehicle (FHV) trips through Jun. 2016</a:t>
            </a:r>
          </a:p>
          <a:p>
            <a:pPr lvl="2"/>
            <a:r>
              <a:rPr lang="en-US" dirty="0"/>
              <a:t>Dataset has 1.3B trips</a:t>
            </a:r>
            <a:endParaRPr lang="en-US" sz="2000" dirty="0"/>
          </a:p>
          <a:p>
            <a:endParaRPr lang="en-US" sz="2800" dirty="0">
              <a:hlinkClick r:id="rId2"/>
            </a:endParaRPr>
          </a:p>
          <a:p>
            <a:r>
              <a:rPr lang="en-US" sz="2800" dirty="0">
                <a:hlinkClick r:id="rId2"/>
              </a:rPr>
              <a:t>FiveThirtyEight</a:t>
            </a:r>
            <a:endParaRPr lang="en-US" sz="2800" dirty="0"/>
          </a:p>
          <a:p>
            <a:pPr lvl="1"/>
            <a:r>
              <a:rPr lang="en-US" sz="2400" dirty="0"/>
              <a:t>Publicly available datasets for 19M Uber rides in NYC (Apr. – Sept. 2014 and Jan. – Jun. 2015)</a:t>
            </a:r>
          </a:p>
          <a:p>
            <a:endParaRPr lang="en-US" sz="2800" dirty="0"/>
          </a:p>
          <a:p>
            <a:r>
              <a:rPr lang="en-US" sz="3300" dirty="0"/>
              <a:t>Updated Mar. 2018</a:t>
            </a:r>
          </a:p>
          <a:p>
            <a:pPr lvl="1"/>
            <a:r>
              <a:rPr lang="en-US" dirty="0"/>
              <a:t>Data collected through Dec. 2017</a:t>
            </a:r>
          </a:p>
          <a:p>
            <a:pPr lvl="2"/>
            <a:r>
              <a:rPr lang="en-US" dirty="0"/>
              <a:t>Over 1.4B taxi trips</a:t>
            </a:r>
          </a:p>
          <a:p>
            <a:pPr lvl="2"/>
            <a:r>
              <a:rPr lang="en-US" dirty="0"/>
              <a:t>400M FHV trips ride-hailing apps</a:t>
            </a:r>
          </a:p>
          <a:p>
            <a:pPr lvl="3"/>
            <a:r>
              <a:rPr lang="en-US" dirty="0"/>
              <a:t>Uber</a:t>
            </a:r>
          </a:p>
          <a:p>
            <a:pPr lvl="3"/>
            <a:r>
              <a:rPr lang="en-US" dirty="0"/>
              <a:t>Lyft</a:t>
            </a:r>
          </a:p>
          <a:p>
            <a:pPr lvl="3"/>
            <a:r>
              <a:rPr lang="en-US" dirty="0"/>
              <a:t>Juno</a:t>
            </a:r>
          </a:p>
          <a:p>
            <a:pPr lvl="3"/>
            <a:r>
              <a:rPr lang="en-US" dirty="0"/>
              <a:t>Via</a:t>
            </a:r>
            <a:endParaRPr lang="en-US" sz="1600" dirty="0"/>
          </a:p>
          <a:p>
            <a:pPr lvl="1"/>
            <a:endParaRPr lang="en-US" sz="24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Project Requirements</a:t>
            </a:r>
            <a:br>
              <a:rPr lang="en-US" dirty="0"/>
            </a:br>
            <a:r>
              <a:rPr lang="en-US" sz="2200" dirty="0"/>
              <a:t>(Laymen Terms – What is Your Motivation Behind This)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Determine what would be the best (date and time)  to go active as an Uber driver?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Driver wants to make the most $$$</a:t>
            </a: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Determine what would be the best (date and time) to schedule an Uber ride?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Rider wants to pay the least $$$</a:t>
            </a: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782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What is “Surge Pricing”?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5CC124-A8EB-4421-9CA1-F0821F831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19200"/>
            <a:ext cx="8991600" cy="3657600"/>
          </a:xfrm>
        </p:spPr>
      </p:pic>
    </p:spTree>
    <p:extLst>
      <p:ext uri="{BB962C8B-B14F-4D97-AF65-F5344CB8AC3E}">
        <p14:creationId xmlns:p14="http://schemas.microsoft.com/office/powerpoint/2010/main" val="291886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Why Care About “Surge Pricing”?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782741-698A-4467-AAC9-ABD0C79F8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98" y="1143000"/>
            <a:ext cx="8590801" cy="3581400"/>
          </a:xfrm>
        </p:spPr>
      </p:pic>
    </p:spTree>
    <p:extLst>
      <p:ext uri="{BB962C8B-B14F-4D97-AF65-F5344CB8AC3E}">
        <p14:creationId xmlns:p14="http://schemas.microsoft.com/office/powerpoint/2010/main" val="154326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Autofit/>
          </a:bodyPr>
          <a:lstStyle/>
          <a:p>
            <a:r>
              <a:rPr lang="en-US" sz="3600" dirty="0"/>
              <a:t>Conversion of Uber Requests to Multiplier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E88C6A-398F-4F64-86AD-3FDD1B2FB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006" y="814633"/>
            <a:ext cx="4122193" cy="35238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CDCC49-F7C5-4E3C-A74B-9FD1B4A59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04" y="814633"/>
            <a:ext cx="4311496" cy="352387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BCC4BF6-BEC9-4804-BB9E-5BB8993AFB67}"/>
              </a:ext>
            </a:extLst>
          </p:cNvPr>
          <p:cNvSpPr txBox="1">
            <a:spLocks/>
          </p:cNvSpPr>
          <p:nvPr/>
        </p:nvSpPr>
        <p:spPr>
          <a:xfrm>
            <a:off x="76200" y="4314936"/>
            <a:ext cx="8991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Higher multiplier favors the driver, Lower multiplier favors the passenger!!!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045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90600"/>
            <a:ext cx="8305800" cy="3733800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/>
              <a:t>Uber trips only</a:t>
            </a:r>
          </a:p>
          <a:p>
            <a:pPr lvl="1"/>
            <a:endParaRPr lang="en-US" sz="2400" dirty="0"/>
          </a:p>
          <a:p>
            <a:r>
              <a:rPr lang="en-US" sz="2800" dirty="0"/>
              <a:t>Trips to/from New York City (Tri-state area)</a:t>
            </a:r>
          </a:p>
          <a:p>
            <a:pPr lvl="1"/>
            <a:endParaRPr lang="en-US" sz="2400" dirty="0"/>
          </a:p>
          <a:p>
            <a:r>
              <a:rPr lang="en-US" sz="2800" dirty="0"/>
              <a:t>Narrowed coinciding events to</a:t>
            </a:r>
          </a:p>
          <a:p>
            <a:pPr lvl="1"/>
            <a:r>
              <a:rPr lang="en-US" dirty="0"/>
              <a:t>Basketball</a:t>
            </a:r>
          </a:p>
          <a:p>
            <a:pPr lvl="1"/>
            <a:r>
              <a:rPr lang="en-US" dirty="0"/>
              <a:t>Football</a:t>
            </a:r>
          </a:p>
          <a:p>
            <a:pPr lvl="1"/>
            <a:r>
              <a:rPr lang="en-US"/>
              <a:t>Hockey</a:t>
            </a:r>
            <a:endParaRPr lang="en-US" dirty="0"/>
          </a:p>
          <a:p>
            <a:pPr lvl="1"/>
            <a:endParaRPr lang="en-US" sz="2400" dirty="0"/>
          </a:p>
          <a:p>
            <a:r>
              <a:rPr lang="en-US" sz="2800" dirty="0"/>
              <a:t>December 2017</a:t>
            </a:r>
          </a:p>
          <a:p>
            <a:pPr lvl="1"/>
            <a:r>
              <a:rPr lang="en-US" sz="2400" dirty="0"/>
              <a:t>Over 12M trips for the month!!!</a:t>
            </a:r>
          </a:p>
          <a:p>
            <a:pPr lvl="1"/>
            <a:r>
              <a:rPr lang="en-US" dirty="0"/>
              <a:t>Most recent data</a:t>
            </a: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6530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Putting Our Theory To The Test</a:t>
            </a:r>
            <a:br>
              <a:rPr lang="en-US" sz="3200" dirty="0"/>
            </a:br>
            <a:r>
              <a:rPr lang="en-US" sz="3200" dirty="0"/>
              <a:t>(Select Events)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810000" cy="3124200"/>
          </a:xfrm>
        </p:spPr>
        <p:txBody>
          <a:bodyPr>
            <a:normAutofit fontScale="47500" lnSpcReduction="20000"/>
          </a:bodyPr>
          <a:lstStyle/>
          <a:p>
            <a:r>
              <a:rPr lang="en-US" sz="2500" dirty="0"/>
              <a:t>12/9/17</a:t>
            </a:r>
          </a:p>
          <a:p>
            <a:r>
              <a:rPr lang="en-US" sz="2500" dirty="0"/>
              <a:t>8:00PM</a:t>
            </a:r>
          </a:p>
          <a:p>
            <a:r>
              <a:rPr lang="en-US" sz="2500" dirty="0"/>
              <a:t>Hockey Game (</a:t>
            </a:r>
            <a:r>
              <a:rPr lang="en-US" sz="2500" dirty="0">
                <a:hlinkClick r:id="rId2"/>
              </a:rPr>
              <a:t>Devils at NY Rangers</a:t>
            </a:r>
            <a:r>
              <a:rPr lang="en-US" sz="2500" dirty="0"/>
              <a:t>)</a:t>
            </a:r>
          </a:p>
          <a:p>
            <a:r>
              <a:rPr lang="en-US" sz="2500" dirty="0"/>
              <a:t>Attendance: 18,006 @ Madison Square Garden</a:t>
            </a:r>
          </a:p>
          <a:p>
            <a:endParaRPr lang="en-US" sz="2500" dirty="0"/>
          </a:p>
          <a:p>
            <a:r>
              <a:rPr lang="en-US" sz="2500" dirty="0"/>
              <a:t>12/9/17</a:t>
            </a:r>
          </a:p>
          <a:p>
            <a:r>
              <a:rPr lang="en-US" sz="2500" dirty="0"/>
              <a:t>6:00PM</a:t>
            </a:r>
          </a:p>
          <a:p>
            <a:r>
              <a:rPr lang="en-US" sz="2500" dirty="0"/>
              <a:t>Basketball (</a:t>
            </a:r>
            <a:r>
              <a:rPr lang="en-US" sz="2500" dirty="0">
                <a:hlinkClick r:id="rId2"/>
              </a:rPr>
              <a:t>New York Knicks vs Chicago Bulls</a:t>
            </a:r>
            <a:r>
              <a:rPr lang="en-US" sz="2500" dirty="0"/>
              <a:t>)</a:t>
            </a:r>
          </a:p>
          <a:p>
            <a:r>
              <a:rPr lang="en-US" sz="2500" dirty="0"/>
              <a:t>Attendance: 20,149 @ United Center</a:t>
            </a:r>
          </a:p>
          <a:p>
            <a:endParaRPr lang="en-US" sz="2500" dirty="0"/>
          </a:p>
          <a:p>
            <a:endParaRPr lang="en-US" sz="2500" dirty="0"/>
          </a:p>
          <a:p>
            <a:r>
              <a:rPr lang="en-US" sz="2800" dirty="0"/>
              <a:t>12/15/17</a:t>
            </a:r>
          </a:p>
          <a:p>
            <a:r>
              <a:rPr lang="en-US" sz="2800" dirty="0"/>
              <a:t>7:00PM</a:t>
            </a:r>
          </a:p>
          <a:p>
            <a:r>
              <a:rPr lang="en-US" sz="2800" dirty="0"/>
              <a:t>Basketball (</a:t>
            </a:r>
            <a:r>
              <a:rPr lang="en-US" sz="2800" dirty="0">
                <a:hlinkClick r:id="rId2"/>
              </a:rPr>
              <a:t>New York Knicks vs Chicago Bulls</a:t>
            </a:r>
            <a:r>
              <a:rPr lang="en-US" sz="2800" dirty="0"/>
              <a:t>)</a:t>
            </a:r>
          </a:p>
          <a:p>
            <a:r>
              <a:rPr lang="en-US" sz="2800" dirty="0"/>
              <a:t>Attendance: 17,756 @ United Center</a:t>
            </a:r>
          </a:p>
          <a:p>
            <a:endParaRPr lang="en-US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CA3D99-9993-4D1F-8A7E-E603D4C19D56}"/>
              </a:ext>
            </a:extLst>
          </p:cNvPr>
          <p:cNvSpPr txBox="1">
            <a:spLocks/>
          </p:cNvSpPr>
          <p:nvPr/>
        </p:nvSpPr>
        <p:spPr>
          <a:xfrm>
            <a:off x="4495800" y="1600201"/>
            <a:ext cx="38100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12/9/17</a:t>
            </a:r>
          </a:p>
          <a:p>
            <a:r>
              <a:rPr lang="en-US" sz="3000" dirty="0"/>
              <a:t>7:00PM</a:t>
            </a:r>
          </a:p>
          <a:p>
            <a:r>
              <a:rPr lang="en-US" sz="3000" dirty="0"/>
              <a:t>Hockey Game (</a:t>
            </a:r>
            <a:r>
              <a:rPr lang="en-US" sz="3000" dirty="0">
                <a:hlinkClick r:id="rId2"/>
              </a:rPr>
              <a:t>NY Islanders at Boston Bruins</a:t>
            </a:r>
            <a:r>
              <a:rPr lang="en-US" sz="3000" dirty="0"/>
              <a:t>)</a:t>
            </a:r>
          </a:p>
          <a:p>
            <a:r>
              <a:rPr lang="en-US" sz="3000" dirty="0"/>
              <a:t>Attendance: 17,565 @ TD Garden, Boston, MA</a:t>
            </a:r>
          </a:p>
          <a:p>
            <a:endParaRPr lang="en-US" sz="3000" dirty="0"/>
          </a:p>
          <a:p>
            <a:r>
              <a:rPr lang="en-US" sz="3000" dirty="0"/>
              <a:t>12/9/17 (Televised)</a:t>
            </a:r>
          </a:p>
          <a:p>
            <a:r>
              <a:rPr lang="en-US" sz="3000" dirty="0"/>
              <a:t>6:00PM</a:t>
            </a:r>
          </a:p>
          <a:p>
            <a:r>
              <a:rPr lang="en-US" sz="3000" dirty="0"/>
              <a:t>Basketball Game (</a:t>
            </a:r>
            <a:r>
              <a:rPr lang="en-US" sz="3000" dirty="0">
                <a:hlinkClick r:id="rId2"/>
              </a:rPr>
              <a:t>Miami Heat Vs Brooklyn Nets</a:t>
            </a:r>
            <a:r>
              <a:rPr lang="en-US" sz="3000" dirty="0"/>
              <a:t>)</a:t>
            </a:r>
          </a:p>
          <a:p>
            <a:r>
              <a:rPr lang="en-US" sz="3000" dirty="0"/>
              <a:t>Capacity: 22,300, Mexico City Arena</a:t>
            </a:r>
          </a:p>
          <a:p>
            <a:r>
              <a:rPr lang="en-US" sz="3000" dirty="0"/>
              <a:t>Mexico City, Mexico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>
                <a:solidFill>
                  <a:srgbClr val="EEECE1">
                    <a:lumMod val="25000"/>
                  </a:srgbClr>
                </a:solidFill>
              </a:rPr>
              <a:t>12/31/17</a:t>
            </a:r>
          </a:p>
          <a:p>
            <a:r>
              <a:rPr lang="en-US" sz="3000" dirty="0">
                <a:solidFill>
                  <a:srgbClr val="EEECE1">
                    <a:lumMod val="25000"/>
                  </a:srgbClr>
                </a:solidFill>
              </a:rPr>
              <a:t>Starting around 9:00PM – 12:00</a:t>
            </a:r>
          </a:p>
          <a:p>
            <a:r>
              <a:rPr lang="en-US" sz="3000" dirty="0">
                <a:solidFill>
                  <a:srgbClr val="EEECE1">
                    <a:lumMod val="25000"/>
                  </a:srgbClr>
                </a:solidFill>
              </a:rPr>
              <a:t>New Years Eve</a:t>
            </a:r>
          </a:p>
          <a:p>
            <a:r>
              <a:rPr lang="en-US" sz="3000" dirty="0">
                <a:solidFill>
                  <a:srgbClr val="EEECE1">
                    <a:lumMod val="25000"/>
                  </a:srgbClr>
                </a:solidFill>
              </a:rPr>
              <a:t>Attendance: Parties, clubs, etc.</a:t>
            </a:r>
          </a:p>
          <a:p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B09E85-0F8A-4110-A058-A89B091EF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3581400"/>
            <a:ext cx="985212" cy="102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16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and Multiplier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191000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Event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9F88F4-C66D-428A-90F3-DAD276088515}"/>
              </a:ext>
            </a:extLst>
          </p:cNvPr>
          <p:cNvSpPr txBox="1">
            <a:spLocks/>
          </p:cNvSpPr>
          <p:nvPr/>
        </p:nvSpPr>
        <p:spPr>
          <a:xfrm>
            <a:off x="4724400" y="1524000"/>
            <a:ext cx="41910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>
                <a:hlinkClick r:id="rId3"/>
              </a:rPr>
              <a:t>Multiplier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8595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Tunnel-Traffic-PowerPoint-Template-1124</Template>
  <TotalTime>280</TotalTime>
  <Words>443</Words>
  <Application>Microsoft Office PowerPoint</Application>
  <PresentationFormat>On-screen Show (4:3)</PresentationFormat>
  <Paragraphs>115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PowerPoint Presentation</vt:lpstr>
      <vt:lpstr>Background</vt:lpstr>
      <vt:lpstr>Project Requirements (Laymen Terms – What is Your Motivation Behind This)</vt:lpstr>
      <vt:lpstr>What is “Surge Pricing”?</vt:lpstr>
      <vt:lpstr>Why Care About “Surge Pricing”?</vt:lpstr>
      <vt:lpstr>Conversion of Uber Requests to Multiplier</vt:lpstr>
      <vt:lpstr>Data Analysis</vt:lpstr>
      <vt:lpstr>Putting Our Theory To The Test (Select Events)</vt:lpstr>
      <vt:lpstr>Event and Multiplier Comparison</vt:lpstr>
      <vt:lpstr>Resources Used</vt:lpstr>
      <vt:lpstr>Challenges Encountered</vt:lpstr>
      <vt:lpstr>Moving Forward</vt:lpstr>
      <vt:lpstr>Questions/Answers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JOYCE D WILLIAMS</dc:creator>
  <cp:lastModifiedBy>Malik</cp:lastModifiedBy>
  <cp:revision>46</cp:revision>
  <dcterms:created xsi:type="dcterms:W3CDTF">2018-08-02T02:50:56Z</dcterms:created>
  <dcterms:modified xsi:type="dcterms:W3CDTF">2018-08-06T23:48:59Z</dcterms:modified>
</cp:coreProperties>
</file>