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608"/>
  </p:normalViewPr>
  <p:slideViewPr>
    <p:cSldViewPr snapToGrid="0" snapToObjects="1">
      <p:cViewPr varScale="1">
        <p:scale>
          <a:sx n="161" d="100"/>
          <a:sy n="161" d="100"/>
        </p:scale>
        <p:origin x="15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CF57-1797-1646-A676-BAE62E2E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B143-DE4E-6D49-AB6B-CF4DBE58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25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38C3-A985-5948-A86F-7248AFFE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68" y="219457"/>
            <a:ext cx="9198864" cy="530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3C33-AB43-0F48-9203-CE7BFBF8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97281"/>
            <a:ext cx="5157787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E2C2A-79A1-944C-85E3-F6F74C21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21168"/>
            <a:ext cx="5157787" cy="4468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21420-492F-4B4E-B547-D01C31102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7281"/>
            <a:ext cx="5183188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274F7-1946-114E-A997-713C9B621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21168"/>
            <a:ext cx="5183188" cy="4468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995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62F2-465B-9141-BD76-FE4E09CA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B63-96B2-7A4F-B763-0EB6887C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856"/>
            <a:ext cx="5181600" cy="5043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54A5D-A8E1-6044-84ED-C2020432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856"/>
            <a:ext cx="5181600" cy="5043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1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39ABCF5-EC85-BB43-A068-0416136F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246889"/>
            <a:ext cx="9427464" cy="512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D14BC-6E79-C84C-9C0C-08894F05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246889"/>
            <a:ext cx="9427464" cy="51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4BE83-CC87-144B-8B14-675F1A81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6152"/>
            <a:ext cx="10515600" cy="496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856D7-96A8-6B45-8EDF-288CDB4732F7}"/>
              </a:ext>
            </a:extLst>
          </p:cNvPr>
          <p:cNvSpPr/>
          <p:nvPr userDrawn="1"/>
        </p:nvSpPr>
        <p:spPr>
          <a:xfrm>
            <a:off x="126125" y="105104"/>
            <a:ext cx="777240" cy="536028"/>
          </a:xfrm>
          <a:prstGeom prst="rect">
            <a:avLst/>
          </a:prstGeom>
          <a:blipFill dpi="0" rotWithShape="1">
            <a:blip r:embed="rId6">
              <a:alphaModFix amt="6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5AB77E-E972-5145-AE38-25B95B09315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17100" y="5166360"/>
            <a:ext cx="2159000" cy="21590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C85B92-2386-CA47-B2FF-AB5A9B24016F}"/>
              </a:ext>
            </a:extLst>
          </p:cNvPr>
          <p:cNvCxnSpPr/>
          <p:nvPr userDrawn="1"/>
        </p:nvCxnSpPr>
        <p:spPr>
          <a:xfrm>
            <a:off x="1225296" y="822960"/>
            <a:ext cx="9427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6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2" r:id="rId2"/>
    <p:sldLayoutId id="2147483841" r:id="rId3"/>
    <p:sldLayoutId id="214748383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FF5B3E-5D3E-4D67-B67D-A623B9870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96417"/>
              </p:ext>
            </p:extLst>
          </p:nvPr>
        </p:nvGraphicFramePr>
        <p:xfrm>
          <a:off x="1027216" y="2278472"/>
          <a:ext cx="9595264" cy="277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632">
                  <a:extLst>
                    <a:ext uri="{9D8B030D-6E8A-4147-A177-3AD203B41FA5}">
                      <a16:colId xmlns:a16="http://schemas.microsoft.com/office/drawing/2014/main" val="1609589632"/>
                    </a:ext>
                  </a:extLst>
                </a:gridCol>
                <a:gridCol w="4797632">
                  <a:extLst>
                    <a:ext uri="{9D8B030D-6E8A-4147-A177-3AD203B41FA5}">
                      <a16:colId xmlns:a16="http://schemas.microsoft.com/office/drawing/2014/main" val="2447241256"/>
                    </a:ext>
                  </a:extLst>
                </a:gridCol>
              </a:tblGrid>
              <a:tr h="461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61910"/>
                  </a:ext>
                </a:extLst>
              </a:tr>
              <a:tr h="46169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attribute</a:t>
                      </a:r>
                      <a:r>
                        <a:rPr lang="en-US"/>
                        <a:t>=‘idValue’]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id</a:t>
                      </a:r>
                      <a:r>
                        <a:rPr lang="en-US"/>
                        <a:t>=hplogo]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38595"/>
                  </a:ext>
                </a:extLst>
              </a:tr>
              <a:tr h="46169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#</a:t>
                      </a:r>
                      <a:r>
                        <a:rPr lang="en-US"/>
                        <a:t>idValue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/>
                        <a:t>#hplogo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8757"/>
                  </a:ext>
                </a:extLst>
              </a:tr>
              <a:tr h="46169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/>
                        <a:t>classValue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/>
                        <a:t>.logo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873883"/>
                  </a:ext>
                </a:extLst>
              </a:tr>
              <a:tr h="46169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attribute1</a:t>
                      </a:r>
                      <a:r>
                        <a:rPr lang="en-US"/>
                        <a:t>=‘value’][</a:t>
                      </a:r>
                      <a:r>
                        <a:rPr lang="en-US">
                          <a:solidFill>
                            <a:srgbClr val="00B0F0"/>
                          </a:solidFill>
                        </a:rPr>
                        <a:t>attribute2</a:t>
                      </a:r>
                      <a:r>
                        <a:rPr lang="en-US"/>
                        <a:t>=‘value2’]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id</a:t>
                      </a:r>
                      <a:r>
                        <a:rPr lang="en-US"/>
                        <a:t>=value][</a:t>
                      </a:r>
                      <a:r>
                        <a:rPr lang="en-US">
                          <a:solidFill>
                            <a:srgbClr val="00B0F0"/>
                          </a:solidFill>
                        </a:rPr>
                        <a:t>class</a:t>
                      </a:r>
                      <a:r>
                        <a:rPr lang="en-US"/>
                        <a:t>=logo]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90258"/>
                  </a:ext>
                </a:extLst>
              </a:tr>
              <a:tr h="4616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#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idValue</a:t>
                      </a:r>
                      <a:r>
                        <a:rPr lang="en-US"/>
                        <a:t> &gt; tagname.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div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#</a:t>
                      </a:r>
                      <a:r>
                        <a:rPr lang="en-US"/>
                        <a:t>lga &gt; img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2066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0F4F4A-5ADE-4700-9BD6-580E3D97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B0F0"/>
                </a:solidFill>
                <a:latin typeface="Copperplate Gothic Bold" panose="020E0705020206020404" pitchFamily="34" charset="0"/>
              </a:rPr>
              <a:t>CSS Selectors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EAF5D-27C7-4F72-9B8C-AA3B7AFEBD21}"/>
              </a:ext>
            </a:extLst>
          </p:cNvPr>
          <p:cNvSpPr txBox="1"/>
          <p:nvPr/>
        </p:nvSpPr>
        <p:spPr>
          <a:xfrm>
            <a:off x="1027216" y="816932"/>
            <a:ext cx="904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&lt;</a:t>
            </a:r>
            <a:r>
              <a:rPr lang="en-US" sz="2400">
                <a:solidFill>
                  <a:srgbClr val="FF0000"/>
                </a:solidFill>
              </a:rPr>
              <a:t>div</a:t>
            </a:r>
            <a:r>
              <a:rPr lang="en-US" sz="2400"/>
              <a:t> </a:t>
            </a:r>
            <a:r>
              <a:rPr lang="en-US" sz="2400">
                <a:solidFill>
                  <a:schemeClr val="accent6"/>
                </a:solidFill>
              </a:rPr>
              <a:t>id</a:t>
            </a:r>
            <a:r>
              <a:rPr lang="en-US" sz="2400"/>
              <a:t>=lga&gt;</a:t>
            </a:r>
          </a:p>
          <a:p>
            <a:r>
              <a:rPr lang="en-US" sz="2400"/>
              <a:t>	&lt;</a:t>
            </a:r>
            <a:r>
              <a:rPr lang="en-US" sz="2400">
                <a:solidFill>
                  <a:srgbClr val="FF0000"/>
                </a:solidFill>
              </a:rPr>
              <a:t>img</a:t>
            </a:r>
            <a:r>
              <a:rPr lang="en-US" sz="2400"/>
              <a:t> alt=‘Google’ height=‘92’ </a:t>
            </a:r>
            <a:r>
              <a:rPr lang="en-US" sz="2400">
                <a:solidFill>
                  <a:schemeClr val="accent6"/>
                </a:solidFill>
              </a:rPr>
              <a:t>id</a:t>
            </a:r>
            <a:r>
              <a:rPr lang="en-US" sz="2400"/>
              <a:t>=‘hplogo’ </a:t>
            </a:r>
            <a:r>
              <a:rPr lang="en-US" sz="2400">
                <a:solidFill>
                  <a:srgbClr val="00B0F0"/>
                </a:solidFill>
              </a:rPr>
              <a:t>class</a:t>
            </a:r>
            <a:r>
              <a:rPr lang="en-US" sz="2400"/>
              <a:t>=‘logo’&gt;</a:t>
            </a:r>
          </a:p>
          <a:p>
            <a:r>
              <a:rPr lang="en-US" sz="2400"/>
              <a:t>	&lt;</a:t>
            </a:r>
            <a:r>
              <a:rPr lang="en-US" sz="2400">
                <a:solidFill>
                  <a:srgbClr val="FF0000"/>
                </a:solidFill>
              </a:rPr>
              <a:t>span</a:t>
            </a:r>
            <a:r>
              <a:rPr lang="en-US" sz="2400"/>
              <a:t> </a:t>
            </a:r>
            <a:r>
              <a:rPr lang="en-US" sz="2400">
                <a:solidFill>
                  <a:srgbClr val="00B0F0"/>
                </a:solidFill>
              </a:rPr>
              <a:t>class</a:t>
            </a:r>
            <a:r>
              <a:rPr lang="en-US" sz="2400"/>
              <a:t>=‘ctr-p’ </a:t>
            </a:r>
            <a:r>
              <a:rPr lang="en-US" sz="2400">
                <a:solidFill>
                  <a:schemeClr val="accent6"/>
                </a:solidFill>
              </a:rPr>
              <a:t>id</a:t>
            </a:r>
            <a:r>
              <a:rPr lang="en-US" sz="2400"/>
              <a:t>=‘main’&gt;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FF5B3E-5D3E-4D67-B67D-A623B9870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76109"/>
              </p:ext>
            </p:extLst>
          </p:nvPr>
        </p:nvGraphicFramePr>
        <p:xfrm>
          <a:off x="1027216" y="2063419"/>
          <a:ext cx="9595264" cy="355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632">
                  <a:extLst>
                    <a:ext uri="{9D8B030D-6E8A-4147-A177-3AD203B41FA5}">
                      <a16:colId xmlns:a16="http://schemas.microsoft.com/office/drawing/2014/main" val="1609589632"/>
                    </a:ext>
                  </a:extLst>
                </a:gridCol>
                <a:gridCol w="4797632">
                  <a:extLst>
                    <a:ext uri="{9D8B030D-6E8A-4147-A177-3AD203B41FA5}">
                      <a16:colId xmlns:a16="http://schemas.microsoft.com/office/drawing/2014/main" val="2447241256"/>
                    </a:ext>
                  </a:extLst>
                </a:gridCol>
              </a:tblGrid>
              <a:tr h="444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61910"/>
                  </a:ext>
                </a:extLst>
              </a:tr>
              <a:tr h="4449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attribute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^=</a:t>
                      </a:r>
                      <a:r>
                        <a:rPr lang="en-US"/>
                        <a:t>‘idValue’]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id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en-US"/>
                        <a:t>=‘hp’]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38595"/>
                  </a:ext>
                </a:extLst>
              </a:tr>
              <a:tr h="4449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attribute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$=</a:t>
                      </a:r>
                      <a:r>
                        <a:rPr lang="en-US"/>
                        <a:t>‘classValue’]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class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/>
                        <a:t>=‘go’]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8757"/>
                  </a:ext>
                </a:extLst>
              </a:tr>
              <a:tr h="4449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attribute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*=</a:t>
                      </a:r>
                      <a:r>
                        <a:rPr lang="en-US"/>
                        <a:t>‘value’]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alt*</a:t>
                      </a:r>
                      <a:r>
                        <a:rPr lang="en-US"/>
                        <a:t>=‘oo’]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873883"/>
                  </a:ext>
                </a:extLst>
              </a:tr>
              <a:tr h="4449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tagname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tagname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attribute1</a:t>
                      </a:r>
                      <a:r>
                        <a:rPr lang="en-US"/>
                        <a:t>=‘value’]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div</a:t>
                      </a:r>
                      <a:r>
                        <a:rPr lang="en-US"/>
                        <a:t> &gt;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accent6"/>
                          </a:solidFill>
                        </a:rPr>
                        <a:t>id</a:t>
                      </a:r>
                      <a:r>
                        <a:rPr lang="en-US"/>
                        <a:t>=value]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90258"/>
                  </a:ext>
                </a:extLst>
              </a:tr>
              <a:tr h="44494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tagname[attribute=value]</a:t>
                      </a:r>
                      <a:r>
                        <a:rPr lang="en-US">
                          <a:highlight>
                            <a:srgbClr val="FFFF00"/>
                          </a:highlight>
                        </a:rPr>
                        <a:t>:first-child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div[id=lga]:first-child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20662"/>
                  </a:ext>
                </a:extLst>
              </a:tr>
              <a:tr h="444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tagname[attribute=value]</a:t>
                      </a:r>
                      <a:r>
                        <a:rPr lang="en-US">
                          <a:highlight>
                            <a:srgbClr val="FFFF00"/>
                          </a:highlight>
                        </a:rPr>
                        <a:t>:last-child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div[id=lga]:last-child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22552"/>
                  </a:ext>
                </a:extLst>
              </a:tr>
              <a:tr h="444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tagname[attribute=value]</a:t>
                      </a:r>
                      <a:r>
                        <a:rPr lang="en-US">
                          <a:highlight>
                            <a:srgbClr val="FFFF00"/>
                          </a:highlight>
                        </a:rPr>
                        <a:t>:nth-child(n)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div[id=lga]:nth-child(2)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0682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0F4F4A-5ADE-4700-9BD6-580E3D97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B0F0"/>
                </a:solidFill>
                <a:latin typeface="Copperplate Gothic Bold" panose="020E0705020206020404" pitchFamily="34" charset="0"/>
              </a:rPr>
              <a:t>CSS Selectors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EAF5D-27C7-4F72-9B8C-AA3B7AFEBD21}"/>
              </a:ext>
            </a:extLst>
          </p:cNvPr>
          <p:cNvSpPr txBox="1"/>
          <p:nvPr/>
        </p:nvSpPr>
        <p:spPr>
          <a:xfrm>
            <a:off x="1027216" y="816932"/>
            <a:ext cx="904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&lt;</a:t>
            </a:r>
            <a:r>
              <a:rPr lang="en-US" sz="2400">
                <a:solidFill>
                  <a:srgbClr val="FF0000"/>
                </a:solidFill>
              </a:rPr>
              <a:t>div</a:t>
            </a:r>
            <a:r>
              <a:rPr lang="en-US" sz="2400"/>
              <a:t> </a:t>
            </a:r>
            <a:r>
              <a:rPr lang="en-US" sz="2400">
                <a:solidFill>
                  <a:schemeClr val="accent6"/>
                </a:solidFill>
              </a:rPr>
              <a:t>id</a:t>
            </a:r>
            <a:r>
              <a:rPr lang="en-US" sz="2400"/>
              <a:t>=lga&gt;</a:t>
            </a:r>
          </a:p>
          <a:p>
            <a:r>
              <a:rPr lang="en-US" sz="2400"/>
              <a:t>	&lt;</a:t>
            </a:r>
            <a:r>
              <a:rPr lang="en-US" sz="2400">
                <a:solidFill>
                  <a:srgbClr val="FF0000"/>
                </a:solidFill>
              </a:rPr>
              <a:t>img</a:t>
            </a:r>
            <a:r>
              <a:rPr lang="en-US" sz="2400"/>
              <a:t> alt=‘Google’ height=‘92’ </a:t>
            </a:r>
            <a:r>
              <a:rPr lang="en-US" sz="2400">
                <a:solidFill>
                  <a:schemeClr val="accent6"/>
                </a:solidFill>
              </a:rPr>
              <a:t>id</a:t>
            </a:r>
            <a:r>
              <a:rPr lang="en-US" sz="2400"/>
              <a:t>=‘hplogo’ </a:t>
            </a:r>
            <a:r>
              <a:rPr lang="en-US" sz="2400">
                <a:solidFill>
                  <a:srgbClr val="00B0F0"/>
                </a:solidFill>
              </a:rPr>
              <a:t>class</a:t>
            </a:r>
            <a:r>
              <a:rPr lang="en-US" sz="2400"/>
              <a:t>=‘logo’&gt;</a:t>
            </a:r>
          </a:p>
          <a:p>
            <a:r>
              <a:rPr lang="en-US" sz="2400"/>
              <a:t>	&lt;</a:t>
            </a:r>
            <a:r>
              <a:rPr lang="en-US" sz="2400">
                <a:solidFill>
                  <a:srgbClr val="FF0000"/>
                </a:solidFill>
              </a:rPr>
              <a:t>span</a:t>
            </a:r>
            <a:r>
              <a:rPr lang="en-US" sz="2400"/>
              <a:t> </a:t>
            </a:r>
            <a:r>
              <a:rPr lang="en-US" sz="2400">
                <a:solidFill>
                  <a:srgbClr val="00B0F0"/>
                </a:solidFill>
              </a:rPr>
              <a:t>class</a:t>
            </a:r>
            <a:r>
              <a:rPr lang="en-US" sz="2400"/>
              <a:t>=‘ctr-p’ </a:t>
            </a:r>
            <a:r>
              <a:rPr lang="en-US" sz="2400">
                <a:solidFill>
                  <a:schemeClr val="accent6"/>
                </a:solidFill>
              </a:rPr>
              <a:t>id</a:t>
            </a:r>
            <a:r>
              <a:rPr lang="en-US" sz="2400"/>
              <a:t>=‘main’&gt;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118515F-FA7C-495D-A90A-13C97AED886E}" vid="{AF4F9664-3B0A-4045-8251-FB4A805BB1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TLA Template</Template>
  <TotalTime>58</TotalTime>
  <Words>173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Copperplate Gothic Bold</vt:lpstr>
      <vt:lpstr>Office Theme</vt:lpstr>
      <vt:lpstr>CSS Selectors</vt:lpstr>
      <vt:lpstr>CSS Selectors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Selectors</dc:title>
  <dc:creator>Kubanychbek Zhaanbaev</dc:creator>
  <cp:lastModifiedBy>Kubanychbek Zhaanbaev</cp:lastModifiedBy>
  <cp:revision>5</cp:revision>
  <dcterms:created xsi:type="dcterms:W3CDTF">2019-12-14T04:12:11Z</dcterms:created>
  <dcterms:modified xsi:type="dcterms:W3CDTF">2019-12-14T05:10:13Z</dcterms:modified>
</cp:coreProperties>
</file>