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https://figshare.com/articles/dataset/brain_tumor_dataset/1512427" TargetMode="External" Type="http://schemas.openxmlformats.org/officeDocument/2006/relationships/hyperlink"/><Relationship Id="rId7" Target="https://www.kaggle.com/sartajbhuvaji/brain-tumor-classification-mri" TargetMode="External" Type="http://schemas.openxmlformats.org/officeDocument/2006/relationships/hyperlink"/><Relationship Id="rId8" Target="https://www.kaggle.com/datasets/ahmedhamada0/brain-tumor-detection?select=no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54415" y="-2127317"/>
            <a:ext cx="6151365" cy="6312035"/>
          </a:xfrm>
          <a:custGeom>
            <a:avLst/>
            <a:gdLst/>
            <a:ahLst/>
            <a:cxnLst/>
            <a:rect r="r" b="b" t="t" l="l"/>
            <a:pathLst>
              <a:path h="6312035" w="6151365">
                <a:moveTo>
                  <a:pt x="0" y="0"/>
                </a:moveTo>
                <a:lnTo>
                  <a:pt x="6151364" y="0"/>
                </a:lnTo>
                <a:lnTo>
                  <a:pt x="6151364" y="6312034"/>
                </a:lnTo>
                <a:lnTo>
                  <a:pt x="0" y="631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956739" y="2946265"/>
            <a:ext cx="331261" cy="7340735"/>
            <a:chOff x="0" y="0"/>
            <a:chExt cx="87246" cy="19333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246" cy="1933362"/>
            </a:xfrm>
            <a:custGeom>
              <a:avLst/>
              <a:gdLst/>
              <a:ahLst/>
              <a:cxnLst/>
              <a:rect r="r" b="b" t="t" l="l"/>
              <a:pathLst>
                <a:path h="1933362" w="87246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246" cy="2574659"/>
            </a:xfrm>
            <a:custGeom>
              <a:avLst/>
              <a:gdLst/>
              <a:ahLst/>
              <a:cxnLst/>
              <a:rect r="r" b="b" t="t" l="l"/>
              <a:pathLst>
                <a:path h="2574659" w="87246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0" y="0"/>
            <a:ext cx="331261" cy="4857241"/>
            <a:chOff x="0" y="0"/>
            <a:chExt cx="87246" cy="12792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246" cy="1279273"/>
            </a:xfrm>
            <a:custGeom>
              <a:avLst/>
              <a:gdLst/>
              <a:ahLst/>
              <a:cxnLst/>
              <a:rect r="r" b="b" t="t" l="l"/>
              <a:pathLst>
                <a:path h="1279273" w="87246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2464548" y="6424320"/>
            <a:ext cx="6151365" cy="6312035"/>
          </a:xfrm>
          <a:custGeom>
            <a:avLst/>
            <a:gdLst/>
            <a:ahLst/>
            <a:cxnLst/>
            <a:rect r="r" b="b" t="t" l="l"/>
            <a:pathLst>
              <a:path h="6312035" w="6151365">
                <a:moveTo>
                  <a:pt x="0" y="0"/>
                </a:moveTo>
                <a:lnTo>
                  <a:pt x="6151365" y="0"/>
                </a:lnTo>
                <a:lnTo>
                  <a:pt x="6151365" y="6312035"/>
                </a:lnTo>
                <a:lnTo>
                  <a:pt x="0" y="6312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0" y="4786371"/>
            <a:ext cx="331261" cy="5524484"/>
            <a:chOff x="0" y="0"/>
            <a:chExt cx="87246" cy="14550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246" cy="1455008"/>
            </a:xfrm>
            <a:custGeom>
              <a:avLst/>
              <a:gdLst/>
              <a:ahLst/>
              <a:cxnLst/>
              <a:rect r="r" b="b" t="t" l="l"/>
              <a:pathLst>
                <a:path h="1455008" w="87246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7246" cy="2157197"/>
            </a:xfrm>
            <a:custGeom>
              <a:avLst/>
              <a:gdLst/>
              <a:ahLst/>
              <a:cxnLst/>
              <a:rect r="r" b="b" t="t" l="l"/>
              <a:pathLst>
                <a:path h="2157197" w="87246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956739" y="0"/>
            <a:ext cx="331261" cy="3012480"/>
            <a:chOff x="0" y="0"/>
            <a:chExt cx="87246" cy="7934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7246" cy="793410"/>
            </a:xfrm>
            <a:custGeom>
              <a:avLst/>
              <a:gdLst/>
              <a:ahLst/>
              <a:cxnLst/>
              <a:rect r="r" b="b" t="t" l="l"/>
              <a:pathLst>
                <a:path h="793410" w="87246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7246" cy="182327"/>
            </a:xfrm>
            <a:custGeom>
              <a:avLst/>
              <a:gdLst/>
              <a:ahLst/>
              <a:cxnLst/>
              <a:rect r="r" b="b" t="t" l="l"/>
              <a:pathLst>
                <a:path h="182327" w="87246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7246" cy="862369"/>
            </a:xfrm>
            <a:custGeom>
              <a:avLst/>
              <a:gdLst/>
              <a:ahLst/>
              <a:cxnLst/>
              <a:rect r="r" b="b" t="t" l="l"/>
              <a:pathLst>
                <a:path h="862369" w="87246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7246" cy="3731286"/>
            </a:xfrm>
            <a:custGeom>
              <a:avLst/>
              <a:gdLst/>
              <a:ahLst/>
              <a:cxnLst/>
              <a:rect r="r" b="b" t="t" l="l"/>
              <a:pathLst>
                <a:path h="3731286" w="8724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8911345" y="5502888"/>
            <a:ext cx="46531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3273893" y="2593479"/>
            <a:ext cx="11740213" cy="226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b="true" sz="6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BIO MEDICAL IMAGE ANALYSIS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829252" y="5644833"/>
            <a:ext cx="2629495" cy="372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07 February 2025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884624" y="6386220"/>
            <a:ext cx="8518752" cy="193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Akula  Akhil Vignesh           CB.SC.U4AIE23303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Prisha Gupta                          CB.SC.U4AIE23331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Vedant Maheshwari            CB.SC.U4AIE23346</a:t>
            </a:r>
          </a:p>
          <a:p>
            <a:pPr algn="ct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Naksh Singh                            CB.SC.U4AIE23361</a:t>
            </a:r>
          </a:p>
          <a:p>
            <a:pPr algn="ctr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31667" y="3892421"/>
            <a:ext cx="15624666" cy="4486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2587" indent="-301293" lvl="1">
              <a:lnSpc>
                <a:spcPts val="4465"/>
              </a:lnSpc>
              <a:buFont typeface="Arial"/>
              <a:buChar char="•"/>
            </a:pPr>
            <a:r>
              <a:rPr lang="en-US" b="true" sz="27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Localization</a:t>
            </a:r>
          </a:p>
          <a:p>
            <a:pPr algn="just" marL="1205173" indent="-401724" lvl="2">
              <a:lnSpc>
                <a:spcPts val="4465"/>
              </a:lnSpc>
              <a:buFont typeface="Arial"/>
              <a:buChar char="⚬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model helps in identifying the region of interest in the MRI scan where the tumor is located.</a:t>
            </a:r>
          </a:p>
          <a:p>
            <a:pPr algn="just">
              <a:lnSpc>
                <a:spcPts val="4465"/>
              </a:lnSpc>
            </a:pPr>
          </a:p>
          <a:p>
            <a:pPr algn="just" marL="602587" indent="-301293" lvl="1">
              <a:lnSpc>
                <a:spcPts val="4465"/>
              </a:lnSpc>
              <a:buFont typeface="Arial"/>
              <a:buChar char="•"/>
            </a:pPr>
            <a:r>
              <a:rPr lang="en-US" b="true" sz="27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&amp; Refinement</a:t>
            </a:r>
          </a:p>
          <a:p>
            <a:pPr algn="just" marL="1205173" indent="-401724" lvl="2">
              <a:lnSpc>
                <a:spcPts val="4465"/>
              </a:lnSpc>
              <a:buFont typeface="Arial"/>
              <a:buChar char="⚬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 is assessed using accuracy metrics, and optimization techniques are applied to improve results.</a:t>
            </a:r>
          </a:p>
          <a:p>
            <a:pPr algn="just">
              <a:lnSpc>
                <a:spcPts val="446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025909" y="774758"/>
            <a:ext cx="6236183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60804" y="4746884"/>
            <a:ext cx="5319309" cy="3916342"/>
          </a:xfrm>
          <a:custGeom>
            <a:avLst/>
            <a:gdLst/>
            <a:ahLst/>
            <a:cxnLst/>
            <a:rect r="r" b="b" t="t" l="l"/>
            <a:pathLst>
              <a:path h="3916342" w="5319309">
                <a:moveTo>
                  <a:pt x="0" y="0"/>
                </a:moveTo>
                <a:lnTo>
                  <a:pt x="5319309" y="0"/>
                </a:lnTo>
                <a:lnTo>
                  <a:pt x="5319309" y="3916342"/>
                </a:lnTo>
                <a:lnTo>
                  <a:pt x="0" y="3916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7601" y="3018335"/>
            <a:ext cx="11394491" cy="7268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2586" indent="-301293" lvl="1">
              <a:lnSpc>
                <a:spcPts val="4465"/>
              </a:lnSpc>
              <a:buFont typeface="Arial"/>
              <a:buChar char="•"/>
            </a:pPr>
            <a:r>
              <a:rPr lang="en-US" b="true" sz="27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 Complexity Analysis</a:t>
            </a:r>
          </a:p>
          <a:p>
            <a:pPr algn="just" marL="1205172" indent="-401724" lvl="2">
              <a:lnSpc>
                <a:spcPts val="4465"/>
              </a:lnSpc>
              <a:buFont typeface="Arial"/>
              <a:buChar char="⚬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DAA, analyzing the efficiency of algorithms is crucial.</a:t>
            </a:r>
          </a:p>
          <a:p>
            <a:pPr algn="just">
              <a:lnSpc>
                <a:spcPts val="4465"/>
              </a:lnSpc>
            </a:pPr>
          </a:p>
          <a:p>
            <a:pPr algn="just" marL="1205172" indent="-401724" lvl="2">
              <a:lnSpc>
                <a:spcPts val="4465"/>
              </a:lnSpc>
              <a:buFont typeface="Arial"/>
              <a:buChar char="⚬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CNN model has different layers with computational complexities:</a:t>
            </a:r>
          </a:p>
          <a:p>
            <a:pPr algn="just" marL="1807758" indent="-451940" lvl="3">
              <a:lnSpc>
                <a:spcPts val="4465"/>
              </a:lnSpc>
              <a:buFont typeface="Arial"/>
              <a:buChar char="￭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Convolutional Layer: O(n2k2) (where n is input size, k is kernel size)</a:t>
            </a:r>
          </a:p>
          <a:p>
            <a:pPr algn="just" marL="1807758" indent="-451940" lvl="3">
              <a:lnSpc>
                <a:spcPts val="4465"/>
              </a:lnSpc>
              <a:buFont typeface="Arial"/>
              <a:buChar char="￭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Fully Connected Layer: O(nm) (where n and m are neurons in consecutive layers)</a:t>
            </a:r>
          </a:p>
          <a:p>
            <a:pPr algn="just">
              <a:lnSpc>
                <a:spcPts val="4465"/>
              </a:lnSpc>
            </a:pPr>
          </a:p>
          <a:p>
            <a:pPr algn="just" marL="602586" indent="-301293" lvl="1">
              <a:lnSpc>
                <a:spcPts val="4465"/>
              </a:lnSpc>
              <a:buFont typeface="Arial"/>
              <a:buChar char="•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complexity analysis helps us optimize the model for faster execution</a:t>
            </a:r>
          </a:p>
          <a:p>
            <a:pPr algn="just">
              <a:lnSpc>
                <a:spcPts val="446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6025909" y="774758"/>
            <a:ext cx="6236183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62091" y="4786443"/>
            <a:ext cx="4778836" cy="3457258"/>
          </a:xfrm>
          <a:custGeom>
            <a:avLst/>
            <a:gdLst/>
            <a:ahLst/>
            <a:cxnLst/>
            <a:rect r="r" b="b" t="t" l="l"/>
            <a:pathLst>
              <a:path h="3457258" w="4778836">
                <a:moveTo>
                  <a:pt x="0" y="0"/>
                </a:moveTo>
                <a:lnTo>
                  <a:pt x="4778836" y="0"/>
                </a:lnTo>
                <a:lnTo>
                  <a:pt x="4778836" y="3457258"/>
                </a:lnTo>
                <a:lnTo>
                  <a:pt x="0" y="34572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9" r="0" b="-27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45808" y="3390327"/>
            <a:ext cx="10683052" cy="6144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2586" indent="-301293" lvl="1">
              <a:lnSpc>
                <a:spcPts val="4465"/>
              </a:lnSpc>
              <a:buFont typeface="Arial"/>
              <a:buChar char="•"/>
            </a:pPr>
            <a:r>
              <a:rPr lang="en-US" b="true" sz="279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Optimization Techniques</a:t>
            </a:r>
          </a:p>
          <a:p>
            <a:pPr algn="just">
              <a:lnSpc>
                <a:spcPts val="4465"/>
              </a:lnSpc>
            </a:pPr>
          </a:p>
          <a:p>
            <a:pPr algn="just" marL="1205172" indent="-401724" lvl="2">
              <a:lnSpc>
                <a:spcPts val="4465"/>
              </a:lnSpc>
              <a:buFont typeface="Arial"/>
              <a:buChar char="⚬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Gradient Descent and Backpropagation are optimization algorithms used to train the CNN model efficiently.</a:t>
            </a:r>
          </a:p>
          <a:p>
            <a:pPr algn="just">
              <a:lnSpc>
                <a:spcPts val="4465"/>
              </a:lnSpc>
            </a:pPr>
          </a:p>
          <a:p>
            <a:pPr algn="just" marL="1205172" indent="-401724" lvl="2">
              <a:lnSpc>
                <a:spcPts val="4465"/>
              </a:lnSpc>
              <a:buFont typeface="Arial"/>
              <a:buChar char="⚬"/>
            </a:pPr>
            <a:r>
              <a:rPr lang="en-US" sz="279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Techniques like dropout and batch normalization are used to enhance generalization and prevent overfitting, which is similar to optimizing traditional algorithms in DAA.</a:t>
            </a:r>
          </a:p>
          <a:p>
            <a:pPr algn="just">
              <a:lnSpc>
                <a:spcPts val="446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/12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25909" y="774758"/>
            <a:ext cx="6236183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42854" y="895350"/>
            <a:ext cx="5202292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8086" y="3477143"/>
            <a:ext cx="16951828" cy="505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 Soltaninejad, M., Yang, G., Lambrou, T. et al. Automated brain tumour detection and segmentation using superpixel-based extremely randomized trees in FLAIR MRI. Int J CARS 12, 183–203 (2017) [1]</a:t>
            </a:r>
          </a:p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2)S. K. Chandra and M. Kumar Bajpai, "EFFECTIVE ALGORITHM FOR BENIGN BRAIN TUMOR DETECTION USING FRACTIONAL CALCULUS," TENCON 2018 - 2018 IEEE Region 10 Conference, Jeju, Korea (South), 2018, pp. 2408-2413, doi: 10.1109/TENCON.2018.8650163. [2]</a:t>
            </a:r>
          </a:p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3)Gopal S. Tandel, Ashish Tiwari, O.G. Kakde,Performance optimisation of deep learning models using majority voting algorithm for brain tumour classification,Computers in Biology and Medicine,Volume 135,2021,104564,ISSN 0010-4825, [3]</a:t>
            </a:r>
          </a:p>
          <a:p>
            <a:pPr algn="just">
              <a:lnSpc>
                <a:spcPts val="3079"/>
              </a:lnSpc>
            </a:pP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4)Pendela Kanchanamala, Ramesh Karnati, Ravi Kumar Tammineni,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Brain tumor classification from MRI images using exponential-Walruses hunting optimization driven SqueezeNet,</a:t>
            </a:r>
          </a:p>
          <a:p>
            <a:pPr algn="just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Expert Systems with Applications,Volume 271,2025,126633,ISSN 0957-4174 [4]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80726" y="2152889"/>
            <a:ext cx="2878700" cy="6059040"/>
            <a:chOff x="0" y="0"/>
            <a:chExt cx="758176" cy="15957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58176" cy="1595797"/>
            </a:xfrm>
            <a:custGeom>
              <a:avLst/>
              <a:gdLst/>
              <a:ahLst/>
              <a:cxnLst/>
              <a:rect r="r" b="b" t="t" l="l"/>
              <a:pathLst>
                <a:path h="1595797" w="758176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028574" y="2152889"/>
            <a:ext cx="2878700" cy="6059040"/>
            <a:chOff x="0" y="0"/>
            <a:chExt cx="758176" cy="15957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58176" cy="1595797"/>
            </a:xfrm>
            <a:custGeom>
              <a:avLst/>
              <a:gdLst/>
              <a:ahLst/>
              <a:cxnLst/>
              <a:rect r="r" b="b" t="t" l="l"/>
              <a:pathLst>
                <a:path h="1595797" w="758176">
                  <a:moveTo>
                    <a:pt x="0" y="0"/>
                  </a:moveTo>
                  <a:lnTo>
                    <a:pt x="758176" y="0"/>
                  </a:lnTo>
                  <a:lnTo>
                    <a:pt x="758176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58176" cy="16338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488992" y="1391859"/>
            <a:ext cx="11310016" cy="7581100"/>
          </a:xfrm>
          <a:custGeom>
            <a:avLst/>
            <a:gdLst/>
            <a:ahLst/>
            <a:cxnLst/>
            <a:rect r="r" b="b" t="t" l="l"/>
            <a:pathLst>
              <a:path h="7581100" w="11310016">
                <a:moveTo>
                  <a:pt x="0" y="0"/>
                </a:moveTo>
                <a:lnTo>
                  <a:pt x="11310016" y="0"/>
                </a:lnTo>
                <a:lnTo>
                  <a:pt x="11310016" y="7581101"/>
                </a:lnTo>
                <a:lnTo>
                  <a:pt x="0" y="75811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486400" y="4112722"/>
            <a:ext cx="7315200" cy="2061556"/>
          </a:xfrm>
          <a:custGeom>
            <a:avLst/>
            <a:gdLst/>
            <a:ahLst/>
            <a:cxnLst/>
            <a:rect r="r" b="b" t="t" l="l"/>
            <a:pathLst>
              <a:path h="2061556" w="7315200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/14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16617" y="895350"/>
            <a:ext cx="5300866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Motivation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72563" y="4016665"/>
            <a:ext cx="14342874" cy="453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299" indent="-305149" lvl="1">
              <a:lnSpc>
                <a:spcPts val="4522"/>
              </a:lnSpc>
              <a:buFont typeface="Arial"/>
              <a:buChar char="•"/>
            </a:pPr>
            <a:r>
              <a:rPr lang="en-US" sz="2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Early detection of brain tumors is critical for improving patient survival rates.</a:t>
            </a:r>
          </a:p>
          <a:p>
            <a:pPr algn="just">
              <a:lnSpc>
                <a:spcPts val="4522"/>
              </a:lnSpc>
            </a:pPr>
          </a:p>
          <a:p>
            <a:pPr algn="just" marL="610299" indent="-305149" lvl="1">
              <a:lnSpc>
                <a:spcPts val="4522"/>
              </a:lnSpc>
              <a:buFont typeface="Arial"/>
              <a:buChar char="•"/>
            </a:pPr>
            <a:r>
              <a:rPr lang="en-US" sz="2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Manual MRI analysis is time-consuming and prone to human error.</a:t>
            </a:r>
          </a:p>
          <a:p>
            <a:pPr algn="just">
              <a:lnSpc>
                <a:spcPts val="4522"/>
              </a:lnSpc>
            </a:pPr>
          </a:p>
          <a:p>
            <a:pPr algn="just" marL="610299" indent="-305149" lvl="1">
              <a:lnSpc>
                <a:spcPts val="4522"/>
              </a:lnSpc>
              <a:buFont typeface="Arial"/>
              <a:buChar char="•"/>
            </a:pPr>
            <a:r>
              <a:rPr lang="en-US" sz="2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AI-driven methods can enhance diagnostic accuracy and efficiency.</a:t>
            </a:r>
          </a:p>
          <a:p>
            <a:pPr algn="just">
              <a:lnSpc>
                <a:spcPts val="4522"/>
              </a:lnSpc>
            </a:pPr>
          </a:p>
          <a:p>
            <a:pPr algn="just" marL="610299" indent="-305149" lvl="1">
              <a:lnSpc>
                <a:spcPts val="4522"/>
              </a:lnSpc>
              <a:buFont typeface="Arial"/>
              <a:buChar char="•"/>
            </a:pPr>
            <a:r>
              <a:rPr lang="en-US" sz="2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to contribute to medical imaging advancements and bioinformatics research.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95613" y="3916423"/>
            <a:ext cx="14342874" cy="438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8709" indent="-294355" lvl="1">
              <a:lnSpc>
                <a:spcPts val="4362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 non-invasive, automated tool for detecting brain tumors.</a:t>
            </a:r>
          </a:p>
          <a:p>
            <a:pPr algn="just">
              <a:lnSpc>
                <a:spcPts val="4362"/>
              </a:lnSpc>
            </a:pPr>
          </a:p>
          <a:p>
            <a:pPr algn="just" marL="588709" indent="-294355" lvl="1">
              <a:lnSpc>
                <a:spcPts val="4362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Reduces dependency on manual MRI interpretation, assisting radiologists.</a:t>
            </a:r>
          </a:p>
          <a:p>
            <a:pPr algn="just">
              <a:lnSpc>
                <a:spcPts val="4362"/>
              </a:lnSpc>
            </a:pPr>
          </a:p>
          <a:p>
            <a:pPr algn="just" marL="588709" indent="-294355" lvl="1">
              <a:lnSpc>
                <a:spcPts val="4362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Enhances diagnostic speed and accuracy, leading to better treatment decisions.</a:t>
            </a:r>
          </a:p>
          <a:p>
            <a:pPr algn="just">
              <a:lnSpc>
                <a:spcPts val="4362"/>
              </a:lnSpc>
            </a:pPr>
          </a:p>
          <a:p>
            <a:pPr algn="just" marL="588709" indent="-294355" lvl="1">
              <a:lnSpc>
                <a:spcPts val="4362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Bridges the gap between AI, bioinformatics, and medical applications.</a:t>
            </a:r>
          </a:p>
          <a:p>
            <a:pPr algn="just">
              <a:lnSpc>
                <a:spcPts val="4362"/>
              </a:lnSpc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906380" y="8155210"/>
            <a:ext cx="6151365" cy="6312035"/>
          </a:xfrm>
          <a:custGeom>
            <a:avLst/>
            <a:gdLst/>
            <a:ahLst/>
            <a:cxnLst/>
            <a:rect r="r" b="b" t="t" l="l"/>
            <a:pathLst>
              <a:path h="6312035" w="6151365">
                <a:moveTo>
                  <a:pt x="0" y="0"/>
                </a:moveTo>
                <a:lnTo>
                  <a:pt x="6151365" y="0"/>
                </a:lnTo>
                <a:lnTo>
                  <a:pt x="6151365" y="6312034"/>
                </a:lnTo>
                <a:lnTo>
                  <a:pt x="0" y="63120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0862" y="895350"/>
            <a:ext cx="5812377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Significance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348030" y="-8348030"/>
            <a:ext cx="1591939" cy="18288000"/>
            <a:chOff x="0" y="0"/>
            <a:chExt cx="419276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9276" cy="4816592"/>
            </a:xfrm>
            <a:custGeom>
              <a:avLst/>
              <a:gdLst/>
              <a:ahLst/>
              <a:cxnLst/>
              <a:rect r="r" b="b" t="t" l="l"/>
              <a:pathLst>
                <a:path h="4816592" w="419276">
                  <a:moveTo>
                    <a:pt x="0" y="0"/>
                  </a:moveTo>
                  <a:lnTo>
                    <a:pt x="419276" y="0"/>
                  </a:lnTo>
                  <a:lnTo>
                    <a:pt x="419276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19276" cy="486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0" y="1973247"/>
          <a:ext cx="18288000" cy="7886700"/>
        </p:xfrm>
        <a:graphic>
          <a:graphicData uri="http://schemas.openxmlformats.org/drawingml/2006/table">
            <a:tbl>
              <a:tblPr/>
              <a:tblGrid>
                <a:gridCol w="601095"/>
                <a:gridCol w="3038275"/>
                <a:gridCol w="2764531"/>
                <a:gridCol w="4949815"/>
                <a:gridCol w="6934283"/>
              </a:tblGrid>
              <a:tr h="13208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AUTHOR &amp;YEAR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OUTCOME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456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Automated brain tumour detection and segmentation using superpixel-based extremely randomized trees in FLAIR MRI</a:t>
                      </a:r>
                      <a:endParaRPr lang="en-US" sz="1100"/>
                    </a:p>
                    <a:p>
                      <a:pPr algn="l">
                        <a:lnSpc>
                          <a:spcPts val="28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Soltaninejad,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Lambrou,et.al;</a:t>
                      </a:r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2022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67" indent="-248284" lvl="1">
                        <a:lnSpc>
                          <a:spcPts val="32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Brain tumor segmentation method - superpixel based approach;</a:t>
                      </a:r>
                      <a:endParaRPr lang="en-US" sz="1100"/>
                    </a:p>
                    <a:p>
                      <a:pPr algn="l" marL="496567" indent="-248284" lvl="1">
                        <a:lnSpc>
                          <a:spcPts val="3219"/>
                        </a:lnSpc>
                        <a:buFont typeface="Arial"/>
                        <a:buChar char="•"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Preprocessed MRI images,and then converted 3D imgs to 2D</a:t>
                      </a:r>
                    </a:p>
                    <a:p>
                      <a:pPr algn="l">
                        <a:lnSpc>
                          <a:spcPts val="321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67" indent="-248284" lvl="1">
                        <a:lnSpc>
                          <a:spcPts val="32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Real time segmentation in a large scale is very computationally expensive as SVM KNN and decision trees were used(ensemble methods)</a:t>
                      </a:r>
                      <a:endParaRPr lang="en-US" sz="1100"/>
                    </a:p>
                    <a:p>
                      <a:pPr algn="l" marL="496567" indent="-248284" lvl="1">
                        <a:lnSpc>
                          <a:spcPts val="3219"/>
                        </a:lnSpc>
                        <a:buFont typeface="Arial"/>
                        <a:buChar char="•"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BRATS 2017 model is not fully verified datasert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13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39"/>
                        </a:lnSpc>
                        <a:defRPr/>
                      </a:pPr>
                      <a:r>
                        <a:rPr lang="en-US" sz="20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Effective Algorithm For Benign Brain Tumor Detection Using Fractional Calculus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Saroj K,Manish K</a:t>
                      </a:r>
                      <a:endParaRPr lang="en-US" sz="1100"/>
                    </a:p>
                    <a:p>
                      <a:pPr algn="ctr">
                        <a:lnSpc>
                          <a:spcPts val="3219"/>
                        </a:lnSpc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et.al;2018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67" indent="-248284" lvl="1">
                        <a:lnSpc>
                          <a:spcPts val="32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Fractional order mask result from a fractional calculus derivation makes the base of new algorithm to detect benign tumour at low computional cost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64" indent="-248282" lvl="1">
                        <a:lnSpc>
                          <a:spcPts val="32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Although fractional calculus improves noise resistance, extreme noise conditions may still impact accuracy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05799" y="99380"/>
            <a:ext cx="10660629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8281921" y="-8414140"/>
            <a:ext cx="1724159" cy="18288000"/>
            <a:chOff x="0" y="0"/>
            <a:chExt cx="454099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099" cy="4816592"/>
            </a:xfrm>
            <a:custGeom>
              <a:avLst/>
              <a:gdLst/>
              <a:ahLst/>
              <a:cxnLst/>
              <a:rect r="r" b="b" t="t" l="l"/>
              <a:pathLst>
                <a:path h="4816592" w="454099">
                  <a:moveTo>
                    <a:pt x="0" y="0"/>
                  </a:moveTo>
                  <a:lnTo>
                    <a:pt x="454099" y="0"/>
                  </a:lnTo>
                  <a:lnTo>
                    <a:pt x="45409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54099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-168468" y="1591939"/>
          <a:ext cx="18571484" cy="8695419"/>
        </p:xfrm>
        <a:graphic>
          <a:graphicData uri="http://schemas.openxmlformats.org/drawingml/2006/table">
            <a:tbl>
              <a:tblPr/>
              <a:tblGrid>
                <a:gridCol w="597894"/>
                <a:gridCol w="3328069"/>
                <a:gridCol w="1900718"/>
                <a:gridCol w="6808084"/>
                <a:gridCol w="5936719"/>
              </a:tblGrid>
              <a:tr h="13202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JOURNAL &amp; 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OUTCOME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LIMITATIONS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07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Performance optimisation of deep learning models using majority voting algorithm for brain tumour classification</a:t>
                      </a:r>
                      <a:endParaRPr lang="en-US" sz="1100"/>
                    </a:p>
                    <a:p>
                      <a:pPr algn="l">
                        <a:lnSpc>
                          <a:spcPts val="321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Gopa.s,</a:t>
                      </a:r>
                      <a:endParaRPr lang="en-US" sz="1100"/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Ashish T.,</a:t>
                      </a:r>
                    </a:p>
                    <a:p>
                      <a:pPr algn="ctr">
                        <a:lnSpc>
                          <a:spcPts val="3220"/>
                        </a:lnSpc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et.al;2021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69" indent="-248284" lvl="1">
                        <a:lnSpc>
                          <a:spcPts val="32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SVM and KNN used handcrafted features like texture and intensity</a:t>
                      </a:r>
                      <a:endParaRPr lang="en-US" sz="1100"/>
                    </a:p>
                    <a:p>
                      <a:pPr algn="l" marL="496569" indent="-248284" lvl="1">
                        <a:lnSpc>
                          <a:spcPts val="3219"/>
                        </a:lnSpc>
                        <a:buFont typeface="Arial"/>
                        <a:buChar char="•"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CNNs such as VGG16, ResNet, and GoogleNet extracted features automatically, improving accuracy</a:t>
                      </a:r>
                    </a:p>
                    <a:p>
                      <a:pPr algn="l" marL="496569" indent="-248284" lvl="1">
                        <a:lnSpc>
                          <a:spcPts val="3219"/>
                        </a:lnSpc>
                        <a:buFont typeface="Arial"/>
                        <a:buChar char="•"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Majority Voting combined multiple DL models - optimize tumor classification ,Models trained on MRI datasets by a Five-Fold cross-validation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71" indent="-248285" lvl="1">
                        <a:lnSpc>
                          <a:spcPts val="32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Manual intervention was found while selecting texture and intensity qualities</a:t>
                      </a:r>
                      <a:endParaRPr lang="en-US" sz="1100"/>
                    </a:p>
                    <a:p>
                      <a:pPr algn="l" marL="496571" indent="-248285" lvl="1">
                        <a:lnSpc>
                          <a:spcPts val="3220"/>
                        </a:lnSpc>
                        <a:buFont typeface="Arial"/>
                        <a:buChar char="•"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While CNN was extracting the data from VGG116 and ResNet and GoogleNet, dataset inconsistencies were found,resulting in giving less quality info despite the accuracy found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9011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 b="true">
                          <a:solidFill>
                            <a:srgbClr val="333333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 Brain tumor classification from MRI images using exponential-Walruses hunting optimization driven SqueezeNet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Pendela K,</a:t>
                      </a:r>
                      <a:endParaRPr lang="en-US" sz="1100"/>
                    </a:p>
                    <a:p>
                      <a:pPr algn="ctr">
                        <a:lnSpc>
                          <a:spcPts val="3219"/>
                        </a:lnSpc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Ramesh K,</a:t>
                      </a:r>
                    </a:p>
                    <a:p>
                      <a:pPr algn="ctr">
                        <a:lnSpc>
                          <a:spcPts val="3219"/>
                        </a:lnSpc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et.al;2021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69" indent="-248284" lvl="1">
                        <a:lnSpc>
                          <a:spcPts val="321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Optimisation techniques integrated into SqueezeNet.</a:t>
                      </a:r>
                      <a:endParaRPr lang="en-US" sz="1100"/>
                    </a:p>
                    <a:p>
                      <a:pPr algn="l" marL="496569" indent="-248284" lvl="1">
                        <a:lnSpc>
                          <a:spcPts val="3219"/>
                        </a:lnSpc>
                        <a:buFont typeface="Arial"/>
                        <a:buChar char="•"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Improved accuracyy and precision comapared to CNN models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496571" indent="-248285" lvl="1">
                        <a:lnSpc>
                          <a:spcPts val="3220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The integration of multiple optimization techniques increases the model's complexity, which may lead to overfitting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47337" y="148277"/>
            <a:ext cx="10660629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Review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711818" y="4581377"/>
            <a:ext cx="5362891" cy="4114800"/>
          </a:xfrm>
          <a:custGeom>
            <a:avLst/>
            <a:gdLst/>
            <a:ahLst/>
            <a:cxnLst/>
            <a:rect r="r" b="b" t="t" l="l"/>
            <a:pathLst>
              <a:path h="4114800" w="5362891">
                <a:moveTo>
                  <a:pt x="0" y="0"/>
                </a:moveTo>
                <a:lnTo>
                  <a:pt x="5362891" y="0"/>
                </a:lnTo>
                <a:lnTo>
                  <a:pt x="53628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40004" y="4131209"/>
            <a:ext cx="8185064" cy="512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8709" indent="-294355" lvl="1">
              <a:lnSpc>
                <a:spcPts val="5126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 a deep learning-based system for detecting brain tumors from MRI scans using Convolutional Neural Networks (CNN).</a:t>
            </a:r>
          </a:p>
          <a:p>
            <a:pPr algn="just">
              <a:lnSpc>
                <a:spcPts val="5126"/>
              </a:lnSpc>
            </a:pPr>
          </a:p>
          <a:p>
            <a:pPr algn="just" marL="588709" indent="-294355" lvl="1">
              <a:lnSpc>
                <a:spcPts val="5126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Classify tumors based on learned features.</a:t>
            </a:r>
          </a:p>
          <a:p>
            <a:pPr algn="just">
              <a:lnSpc>
                <a:spcPts val="5126"/>
              </a:lnSpc>
            </a:pPr>
          </a:p>
          <a:p>
            <a:pPr algn="just" marL="588709" indent="-294355" lvl="1">
              <a:lnSpc>
                <a:spcPts val="5126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Localize the tumor region within the MRI scan.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32536" y="895350"/>
            <a:ext cx="5622929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324027" y="4476486"/>
            <a:ext cx="5275385" cy="4114800"/>
          </a:xfrm>
          <a:custGeom>
            <a:avLst/>
            <a:gdLst/>
            <a:ahLst/>
            <a:cxnLst/>
            <a:rect r="r" b="b" t="t" l="l"/>
            <a:pathLst>
              <a:path h="4114800" w="5275385">
                <a:moveTo>
                  <a:pt x="0" y="0"/>
                </a:moveTo>
                <a:lnTo>
                  <a:pt x="5275384" y="0"/>
                </a:lnTo>
                <a:lnTo>
                  <a:pt x="52753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3936" y="3781609"/>
            <a:ext cx="9661741" cy="4938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8709" indent="-294355" lvl="1">
              <a:lnSpc>
                <a:spcPts val="4362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trained CNN model capable of accurately detecting and classifying brain tumors.</a:t>
            </a:r>
          </a:p>
          <a:p>
            <a:pPr algn="just">
              <a:lnSpc>
                <a:spcPts val="4362"/>
              </a:lnSpc>
            </a:pPr>
          </a:p>
          <a:p>
            <a:pPr algn="just" marL="588709" indent="-294355" lvl="1">
              <a:lnSpc>
                <a:spcPts val="4362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 representation of the tumor location within the MRI scan.</a:t>
            </a:r>
          </a:p>
          <a:p>
            <a:pPr algn="just">
              <a:lnSpc>
                <a:spcPts val="4362"/>
              </a:lnSpc>
            </a:pPr>
          </a:p>
          <a:p>
            <a:pPr algn="just" marL="588709" indent="-294355" lvl="1">
              <a:lnSpc>
                <a:spcPts val="4362"/>
              </a:lnSpc>
              <a:buFont typeface="Arial"/>
              <a:buChar char="•"/>
            </a:pPr>
            <a:r>
              <a:rPr lang="en-US" sz="27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AI-powered system that assists radiologists in faster and more reliable diagnosis.</a:t>
            </a:r>
          </a:p>
          <a:p>
            <a:pPr algn="just">
              <a:lnSpc>
                <a:spcPts val="4362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82241" y="895350"/>
            <a:ext cx="10323518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Expected Outcome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01009" y="3366469"/>
            <a:ext cx="5597698" cy="6279003"/>
            <a:chOff x="0" y="0"/>
            <a:chExt cx="7463597" cy="83720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12952" cy="4102512"/>
            </a:xfrm>
            <a:custGeom>
              <a:avLst/>
              <a:gdLst/>
              <a:ahLst/>
              <a:cxnLst/>
              <a:rect r="r" b="b" t="t" l="l"/>
              <a:pathLst>
                <a:path h="4102512" w="3612952">
                  <a:moveTo>
                    <a:pt x="0" y="0"/>
                  </a:moveTo>
                  <a:lnTo>
                    <a:pt x="3612952" y="0"/>
                  </a:lnTo>
                  <a:lnTo>
                    <a:pt x="3612952" y="4102512"/>
                  </a:lnTo>
                  <a:lnTo>
                    <a:pt x="0" y="41025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836343" y="0"/>
              <a:ext cx="3627255" cy="4102512"/>
            </a:xfrm>
            <a:custGeom>
              <a:avLst/>
              <a:gdLst/>
              <a:ahLst/>
              <a:cxnLst/>
              <a:rect r="r" b="b" t="t" l="l"/>
              <a:pathLst>
                <a:path h="4102512" w="3627255">
                  <a:moveTo>
                    <a:pt x="0" y="0"/>
                  </a:moveTo>
                  <a:lnTo>
                    <a:pt x="3627254" y="0"/>
                  </a:lnTo>
                  <a:lnTo>
                    <a:pt x="3627254" y="4102512"/>
                  </a:lnTo>
                  <a:lnTo>
                    <a:pt x="0" y="41025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2187" t="0" r="-12138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4312062"/>
              <a:ext cx="3612952" cy="4059942"/>
            </a:xfrm>
            <a:custGeom>
              <a:avLst/>
              <a:gdLst/>
              <a:ahLst/>
              <a:cxnLst/>
              <a:rect r="r" b="b" t="t" l="l"/>
              <a:pathLst>
                <a:path h="4059942" w="3612952">
                  <a:moveTo>
                    <a:pt x="0" y="0"/>
                  </a:moveTo>
                  <a:lnTo>
                    <a:pt x="3612952" y="0"/>
                  </a:lnTo>
                  <a:lnTo>
                    <a:pt x="3612952" y="4059943"/>
                  </a:lnTo>
                  <a:lnTo>
                    <a:pt x="0" y="4059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567" t="0" r="-21143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3836343" y="4312062"/>
              <a:ext cx="3627255" cy="4059942"/>
            </a:xfrm>
            <a:custGeom>
              <a:avLst/>
              <a:gdLst/>
              <a:ahLst/>
              <a:cxnLst/>
              <a:rect r="r" b="b" t="t" l="l"/>
              <a:pathLst>
                <a:path h="4059942" w="3627255">
                  <a:moveTo>
                    <a:pt x="0" y="0"/>
                  </a:moveTo>
                  <a:lnTo>
                    <a:pt x="3627254" y="0"/>
                  </a:lnTo>
                  <a:lnTo>
                    <a:pt x="3627254" y="4059943"/>
                  </a:lnTo>
                  <a:lnTo>
                    <a:pt x="0" y="4059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11086" t="0" r="-841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038225" y="3261694"/>
            <a:ext cx="10274880" cy="6258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4109" indent="-282055" lvl="1">
              <a:lnSpc>
                <a:spcPts val="4180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Brain Tumor dataset is collected from IEEE Dataport (https://ieee-dataport.org/documents/brain-tumor-mri-dataset#files</a:t>
            </a: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). This dataset is a combination of the following three datasets :</a:t>
            </a:r>
          </a:p>
          <a:p>
            <a:pPr algn="just" marL="1128219" indent="-376073" lvl="2">
              <a:lnSpc>
                <a:spcPts val="4180"/>
              </a:lnSpc>
              <a:buFont typeface="Arial"/>
              <a:buChar char="⚬"/>
            </a:pPr>
            <a:r>
              <a:rPr lang="en-US" sz="2612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6" tooltip="https://figshare.com/articles/dataset/brain_tumor_dataset/1512427"/>
              </a:rPr>
              <a:t>figshare</a:t>
            </a:r>
          </a:p>
          <a:p>
            <a:pPr algn="just" marL="1128219" indent="-376073" lvl="2">
              <a:lnSpc>
                <a:spcPts val="4180"/>
              </a:lnSpc>
              <a:buFont typeface="Arial"/>
              <a:buChar char="⚬"/>
            </a:pPr>
            <a:r>
              <a:rPr lang="en-US" sz="2612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7" tooltip="https://www.kaggle.com/sartajbhuvaji/brain-tumor-classification-mri"/>
              </a:rPr>
              <a:t>SARTAJ dataset</a:t>
            </a:r>
          </a:p>
          <a:p>
            <a:pPr algn="just" marL="1128219" indent="-376073" lvl="2">
              <a:lnSpc>
                <a:spcPts val="4180"/>
              </a:lnSpc>
              <a:buFont typeface="Arial"/>
              <a:buChar char="⚬"/>
            </a:pPr>
            <a:r>
              <a:rPr lang="en-US" sz="2612" u="sng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  <a:hlinkClick r:id="rId8" tooltip="https://www.kaggle.com/datasets/ahmedhamada0/brain-tumor-detection?select=no"/>
              </a:rPr>
              <a:t>Br35H</a:t>
            </a:r>
          </a:p>
          <a:p>
            <a:pPr algn="just" marL="564109" indent="-282055" lvl="1">
              <a:lnSpc>
                <a:spcPts val="4180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dataset contains 7023 human brain MRI images classified into 4 classes: </a:t>
            </a:r>
            <a:r>
              <a:rPr lang="en-US" b="true" sz="26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glioma </a:t>
            </a: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</a:t>
            </a:r>
            <a:r>
              <a:rPr lang="en-US" b="true" sz="26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meningioma </a:t>
            </a: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</a:t>
            </a:r>
            <a:r>
              <a:rPr lang="en-US" b="true" sz="26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tumor</a:t>
            </a: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and </a:t>
            </a:r>
            <a:r>
              <a:rPr lang="en-US" b="true" sz="2612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pituitary</a:t>
            </a: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  <a:p>
            <a:pPr algn="just" marL="564109" indent="-282055" lvl="1">
              <a:lnSpc>
                <a:spcPts val="4180"/>
              </a:lnSpc>
              <a:buFont typeface="Arial"/>
              <a:buChar char="•"/>
            </a:pPr>
            <a:r>
              <a:rPr lang="en-US" sz="261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no tumor class images were taken from the Br35H dataset.</a:t>
            </a:r>
          </a:p>
          <a:p>
            <a:pPr algn="just">
              <a:lnSpc>
                <a:spcPts val="41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/08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82241" y="895350"/>
            <a:ext cx="10323518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7672653" y="-7672653"/>
            <a:ext cx="2942695" cy="18288000"/>
            <a:chOff x="0" y="0"/>
            <a:chExt cx="775031" cy="4816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5031" cy="4816592"/>
            </a:xfrm>
            <a:custGeom>
              <a:avLst/>
              <a:gdLst/>
              <a:ahLst/>
              <a:cxnLst/>
              <a:rect r="r" b="b" t="t" l="l"/>
              <a:pathLst>
                <a:path h="4816592" w="775031">
                  <a:moveTo>
                    <a:pt x="0" y="0"/>
                  </a:moveTo>
                  <a:lnTo>
                    <a:pt x="775031" y="0"/>
                  </a:lnTo>
                  <a:lnTo>
                    <a:pt x="77503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75031" cy="48546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438487" y="544519"/>
            <a:ext cx="1641626" cy="863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/09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25909" y="774758"/>
            <a:ext cx="6236183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b="true" sz="7400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90638"/>
            <a:ext cx="16230600" cy="453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10299" indent="-305149" lvl="1">
              <a:lnSpc>
                <a:spcPts val="4522"/>
              </a:lnSpc>
              <a:buFont typeface="Arial"/>
              <a:buChar char="•"/>
            </a:pPr>
            <a:r>
              <a:rPr lang="en-US" b="true" sz="282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Collection &amp; Preprocessing</a:t>
            </a:r>
          </a:p>
          <a:p>
            <a:pPr algn="just" marL="1220597" indent="-406866" lvl="2">
              <a:lnSpc>
                <a:spcPts val="4522"/>
              </a:lnSpc>
              <a:buFont typeface="Arial"/>
              <a:buChar char="⚬"/>
            </a:pPr>
            <a:r>
              <a:rPr lang="en-US" sz="2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MRI scans are collected and preprocessed by converting them to grayscale, normalizing pixel values, and resizing for consistency.</a:t>
            </a:r>
          </a:p>
          <a:p>
            <a:pPr algn="just">
              <a:lnSpc>
                <a:spcPts val="4522"/>
              </a:lnSpc>
            </a:pPr>
          </a:p>
          <a:p>
            <a:pPr algn="just" marL="610299" indent="-305149" lvl="1">
              <a:lnSpc>
                <a:spcPts val="4522"/>
              </a:lnSpc>
              <a:buFont typeface="Arial"/>
              <a:buChar char="•"/>
            </a:pPr>
            <a:r>
              <a:rPr lang="en-US" b="true" sz="282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Architecture</a:t>
            </a:r>
          </a:p>
          <a:p>
            <a:pPr algn="just" marL="1220597" indent="-406866" lvl="2">
              <a:lnSpc>
                <a:spcPts val="4522"/>
              </a:lnSpc>
              <a:buFont typeface="Arial"/>
              <a:buChar char="⚬"/>
            </a:pPr>
            <a:r>
              <a:rPr lang="en-US" sz="282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Convolutional Neural Network (CNN) is used to analyze MRI images and extract key features for classification and localization.</a:t>
            </a:r>
          </a:p>
          <a:p>
            <a:pPr algn="just">
              <a:lnSpc>
                <a:spcPts val="4522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DAGePa5z8CU</dc:identifier>
  <dcterms:modified xsi:type="dcterms:W3CDTF">2011-08-01T06:04:30Z</dcterms:modified>
  <cp:revision>1</cp:revision>
  <dc:title>IoT-Integrated Web-Based Sign Language-to-Speech System for Deaf and Mute Individuals</dc:title>
</cp:coreProperties>
</file>