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anva Sans Bold" charset="1" panose="020B0803030501040103"/>
      <p:regular r:id="rId28"/>
    </p:embeddedFont>
    <p:embeddedFont>
      <p:font typeface="Canva Sans" charset="1" panose="020B0503030501040103"/>
      <p:regular r:id="rId29"/>
    </p:embeddedFont>
    <p:embeddedFont>
      <p:font typeface="Arimo Bold" charset="1" panose="020B0704020202020204"/>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956739" y="2946265"/>
            <a:ext cx="331261" cy="7340735"/>
            <a:chOff x="0" y="0"/>
            <a:chExt cx="87246" cy="1933362"/>
          </a:xfrm>
        </p:grpSpPr>
        <p:sp>
          <p:nvSpPr>
            <p:cNvPr name="Freeform 3" id="3"/>
            <p:cNvSpPr/>
            <p:nvPr/>
          </p:nvSpPr>
          <p:spPr>
            <a:xfrm flipH="false" flipV="false" rot="0">
              <a:off x="0" y="0"/>
              <a:ext cx="87246" cy="1933362"/>
            </a:xfrm>
            <a:custGeom>
              <a:avLst/>
              <a:gdLst/>
              <a:ahLst/>
              <a:cxnLst/>
              <a:rect r="r" b="b" t="t" l="l"/>
              <a:pathLst>
                <a:path h="1933362" w="87246">
                  <a:moveTo>
                    <a:pt x="0" y="0"/>
                  </a:moveTo>
                  <a:lnTo>
                    <a:pt x="87246" y="0"/>
                  </a:lnTo>
                  <a:lnTo>
                    <a:pt x="87246" y="1933362"/>
                  </a:lnTo>
                  <a:lnTo>
                    <a:pt x="0" y="1933362"/>
                  </a:lnTo>
                  <a:close/>
                </a:path>
              </a:pathLst>
            </a:custGeom>
            <a:solidFill>
              <a:srgbClr val="A3FBE5"/>
            </a:solidFill>
          </p:spPr>
        </p:sp>
        <p:sp>
          <p:nvSpPr>
            <p:cNvPr name="TextBox 4" id="4"/>
            <p:cNvSpPr txBox="true"/>
            <p:nvPr/>
          </p:nvSpPr>
          <p:spPr>
            <a:xfrm>
              <a:off x="0" y="-38100"/>
              <a:ext cx="87246" cy="1971462"/>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3273893" y="1715125"/>
            <a:ext cx="11740213" cy="4568813"/>
          </a:xfrm>
          <a:prstGeom prst="rect">
            <a:avLst/>
          </a:prstGeom>
        </p:spPr>
        <p:txBody>
          <a:bodyPr anchor="t" rtlCol="false" tIns="0" lIns="0" bIns="0" rIns="0">
            <a:spAutoFit/>
          </a:bodyPr>
          <a:lstStyle/>
          <a:p>
            <a:pPr algn="ctr">
              <a:lnSpc>
                <a:spcPts val="9100"/>
              </a:lnSpc>
            </a:pPr>
            <a:r>
              <a:rPr lang="en-US" b="true" sz="6500">
                <a:solidFill>
                  <a:srgbClr val="000000"/>
                </a:solidFill>
                <a:latin typeface="Canva Sans Bold"/>
                <a:ea typeface="Canva Sans Bold"/>
                <a:cs typeface="Canva Sans Bold"/>
                <a:sym typeface="Canva Sans Bold"/>
              </a:rPr>
              <a:t>IoT-Integrated Web-Based Sign Language-to-Speech System for Deaf and Mute Individuals</a:t>
            </a:r>
          </a:p>
        </p:txBody>
      </p:sp>
      <p:grpSp>
        <p:nvGrpSpPr>
          <p:cNvPr name="Group 6" id="6"/>
          <p:cNvGrpSpPr/>
          <p:nvPr/>
        </p:nvGrpSpPr>
        <p:grpSpPr>
          <a:xfrm rot="-5400000">
            <a:off x="5043934" y="-4722198"/>
            <a:ext cx="331261" cy="9775657"/>
            <a:chOff x="0" y="0"/>
            <a:chExt cx="87246" cy="2574659"/>
          </a:xfrm>
        </p:grpSpPr>
        <p:sp>
          <p:nvSpPr>
            <p:cNvPr name="Freeform 7" id="7"/>
            <p:cNvSpPr/>
            <p:nvPr/>
          </p:nvSpPr>
          <p:spPr>
            <a:xfrm flipH="false" flipV="false" rot="0">
              <a:off x="0" y="0"/>
              <a:ext cx="87246" cy="2574659"/>
            </a:xfrm>
            <a:custGeom>
              <a:avLst/>
              <a:gdLst/>
              <a:ahLst/>
              <a:cxnLst/>
              <a:rect r="r" b="b" t="t" l="l"/>
              <a:pathLst>
                <a:path h="2574659" w="87246">
                  <a:moveTo>
                    <a:pt x="0" y="0"/>
                  </a:moveTo>
                  <a:lnTo>
                    <a:pt x="87246" y="0"/>
                  </a:lnTo>
                  <a:lnTo>
                    <a:pt x="87246" y="2574659"/>
                  </a:lnTo>
                  <a:lnTo>
                    <a:pt x="0" y="2574659"/>
                  </a:lnTo>
                  <a:close/>
                </a:path>
              </a:pathLst>
            </a:custGeom>
            <a:solidFill>
              <a:srgbClr val="FFC2CA"/>
            </a:solidFill>
          </p:spPr>
        </p:sp>
        <p:sp>
          <p:nvSpPr>
            <p:cNvPr name="TextBox 8" id="8"/>
            <p:cNvSpPr txBox="true"/>
            <p:nvPr/>
          </p:nvSpPr>
          <p:spPr>
            <a:xfrm>
              <a:off x="0" y="-38100"/>
              <a:ext cx="87246" cy="2612759"/>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0" y="0"/>
            <a:ext cx="331261" cy="4857241"/>
            <a:chOff x="0" y="0"/>
            <a:chExt cx="87246" cy="1279273"/>
          </a:xfrm>
        </p:grpSpPr>
        <p:sp>
          <p:nvSpPr>
            <p:cNvPr name="Freeform 10" id="10"/>
            <p:cNvSpPr/>
            <p:nvPr/>
          </p:nvSpPr>
          <p:spPr>
            <a:xfrm flipH="false" flipV="false" rot="0">
              <a:off x="0" y="0"/>
              <a:ext cx="87246" cy="1279273"/>
            </a:xfrm>
            <a:custGeom>
              <a:avLst/>
              <a:gdLst/>
              <a:ahLst/>
              <a:cxnLst/>
              <a:rect r="r" b="b" t="t" l="l"/>
              <a:pathLst>
                <a:path h="1279273" w="87246">
                  <a:moveTo>
                    <a:pt x="0" y="0"/>
                  </a:moveTo>
                  <a:lnTo>
                    <a:pt x="87246" y="0"/>
                  </a:lnTo>
                  <a:lnTo>
                    <a:pt x="87246" y="1279273"/>
                  </a:lnTo>
                  <a:lnTo>
                    <a:pt x="0" y="1279273"/>
                  </a:lnTo>
                  <a:close/>
                </a:path>
              </a:pathLst>
            </a:custGeom>
            <a:solidFill>
              <a:srgbClr val="FFC2CA"/>
            </a:solidFill>
          </p:spPr>
        </p:sp>
        <p:sp>
          <p:nvSpPr>
            <p:cNvPr name="TextBox 11" id="11"/>
            <p:cNvSpPr txBox="true"/>
            <p:nvPr/>
          </p:nvSpPr>
          <p:spPr>
            <a:xfrm>
              <a:off x="0" y="-38100"/>
              <a:ext cx="87246" cy="1317373"/>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0" y="4786371"/>
            <a:ext cx="331261" cy="5524484"/>
            <a:chOff x="0" y="0"/>
            <a:chExt cx="87246" cy="1455008"/>
          </a:xfrm>
        </p:grpSpPr>
        <p:sp>
          <p:nvSpPr>
            <p:cNvPr name="Freeform 13" id="13"/>
            <p:cNvSpPr/>
            <p:nvPr/>
          </p:nvSpPr>
          <p:spPr>
            <a:xfrm flipH="false" flipV="false" rot="0">
              <a:off x="0" y="0"/>
              <a:ext cx="87246" cy="1455008"/>
            </a:xfrm>
            <a:custGeom>
              <a:avLst/>
              <a:gdLst/>
              <a:ahLst/>
              <a:cxnLst/>
              <a:rect r="r" b="b" t="t" l="l"/>
              <a:pathLst>
                <a:path h="1455008" w="87246">
                  <a:moveTo>
                    <a:pt x="0" y="0"/>
                  </a:moveTo>
                  <a:lnTo>
                    <a:pt x="87246" y="0"/>
                  </a:lnTo>
                  <a:lnTo>
                    <a:pt x="87246" y="1455008"/>
                  </a:lnTo>
                  <a:lnTo>
                    <a:pt x="0" y="1455008"/>
                  </a:lnTo>
                  <a:close/>
                </a:path>
              </a:pathLst>
            </a:custGeom>
            <a:solidFill>
              <a:srgbClr val="F9ECB8"/>
            </a:solidFill>
          </p:spPr>
        </p:sp>
        <p:sp>
          <p:nvSpPr>
            <p:cNvPr name="TextBox 14" id="14"/>
            <p:cNvSpPr txBox="true"/>
            <p:nvPr/>
          </p:nvSpPr>
          <p:spPr>
            <a:xfrm>
              <a:off x="0" y="-38100"/>
              <a:ext cx="87246" cy="1493108"/>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5400000">
            <a:off x="14027066" y="-3929673"/>
            <a:ext cx="331261" cy="8190607"/>
            <a:chOff x="0" y="0"/>
            <a:chExt cx="87246" cy="2157197"/>
          </a:xfrm>
        </p:grpSpPr>
        <p:sp>
          <p:nvSpPr>
            <p:cNvPr name="Freeform 16" id="16"/>
            <p:cNvSpPr/>
            <p:nvPr/>
          </p:nvSpPr>
          <p:spPr>
            <a:xfrm flipH="false" flipV="false" rot="0">
              <a:off x="0" y="0"/>
              <a:ext cx="87246" cy="2157197"/>
            </a:xfrm>
            <a:custGeom>
              <a:avLst/>
              <a:gdLst/>
              <a:ahLst/>
              <a:cxnLst/>
              <a:rect r="r" b="b" t="t" l="l"/>
              <a:pathLst>
                <a:path h="2157197" w="87246">
                  <a:moveTo>
                    <a:pt x="0" y="0"/>
                  </a:moveTo>
                  <a:lnTo>
                    <a:pt x="87246" y="0"/>
                  </a:lnTo>
                  <a:lnTo>
                    <a:pt x="87246" y="2157197"/>
                  </a:lnTo>
                  <a:lnTo>
                    <a:pt x="0" y="2157197"/>
                  </a:lnTo>
                  <a:close/>
                </a:path>
              </a:pathLst>
            </a:custGeom>
            <a:solidFill>
              <a:srgbClr val="BCAAD0"/>
            </a:solidFill>
          </p:spPr>
        </p:sp>
        <p:sp>
          <p:nvSpPr>
            <p:cNvPr name="TextBox 17" id="17"/>
            <p:cNvSpPr txBox="true"/>
            <p:nvPr/>
          </p:nvSpPr>
          <p:spPr>
            <a:xfrm>
              <a:off x="0" y="-38100"/>
              <a:ext cx="87246" cy="2195297"/>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7956739" y="0"/>
            <a:ext cx="331261" cy="3012480"/>
            <a:chOff x="0" y="0"/>
            <a:chExt cx="87246" cy="793410"/>
          </a:xfrm>
        </p:grpSpPr>
        <p:sp>
          <p:nvSpPr>
            <p:cNvPr name="Freeform 19" id="19"/>
            <p:cNvSpPr/>
            <p:nvPr/>
          </p:nvSpPr>
          <p:spPr>
            <a:xfrm flipH="false" flipV="false" rot="0">
              <a:off x="0" y="0"/>
              <a:ext cx="87246" cy="793410"/>
            </a:xfrm>
            <a:custGeom>
              <a:avLst/>
              <a:gdLst/>
              <a:ahLst/>
              <a:cxnLst/>
              <a:rect r="r" b="b" t="t" l="l"/>
              <a:pathLst>
                <a:path h="793410" w="87246">
                  <a:moveTo>
                    <a:pt x="0" y="0"/>
                  </a:moveTo>
                  <a:lnTo>
                    <a:pt x="87246" y="0"/>
                  </a:lnTo>
                  <a:lnTo>
                    <a:pt x="87246" y="793410"/>
                  </a:lnTo>
                  <a:lnTo>
                    <a:pt x="0" y="793410"/>
                  </a:lnTo>
                  <a:close/>
                </a:path>
              </a:pathLst>
            </a:custGeom>
            <a:solidFill>
              <a:srgbClr val="BCAAD0"/>
            </a:solidFill>
          </p:spPr>
        </p:sp>
        <p:sp>
          <p:nvSpPr>
            <p:cNvPr name="TextBox 20" id="20"/>
            <p:cNvSpPr txBox="true"/>
            <p:nvPr/>
          </p:nvSpPr>
          <p:spPr>
            <a:xfrm>
              <a:off x="0" y="-38100"/>
              <a:ext cx="87246" cy="83151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5400000">
            <a:off x="17610603" y="9775233"/>
            <a:ext cx="331261" cy="692272"/>
            <a:chOff x="0" y="0"/>
            <a:chExt cx="87246" cy="182327"/>
          </a:xfrm>
        </p:grpSpPr>
        <p:sp>
          <p:nvSpPr>
            <p:cNvPr name="Freeform 22" id="22"/>
            <p:cNvSpPr/>
            <p:nvPr/>
          </p:nvSpPr>
          <p:spPr>
            <a:xfrm flipH="false" flipV="false" rot="0">
              <a:off x="0" y="0"/>
              <a:ext cx="87246" cy="182327"/>
            </a:xfrm>
            <a:custGeom>
              <a:avLst/>
              <a:gdLst/>
              <a:ahLst/>
              <a:cxnLst/>
              <a:rect r="r" b="b" t="t" l="l"/>
              <a:pathLst>
                <a:path h="182327" w="87246">
                  <a:moveTo>
                    <a:pt x="0" y="0"/>
                  </a:moveTo>
                  <a:lnTo>
                    <a:pt x="87246" y="0"/>
                  </a:lnTo>
                  <a:lnTo>
                    <a:pt x="87246" y="182327"/>
                  </a:lnTo>
                  <a:lnTo>
                    <a:pt x="0" y="182327"/>
                  </a:lnTo>
                  <a:close/>
                </a:path>
              </a:pathLst>
            </a:custGeom>
            <a:solidFill>
              <a:srgbClr val="A3FBE5"/>
            </a:solidFill>
          </p:spPr>
        </p:sp>
        <p:sp>
          <p:nvSpPr>
            <p:cNvPr name="TextBox 23" id="23"/>
            <p:cNvSpPr txBox="true"/>
            <p:nvPr/>
          </p:nvSpPr>
          <p:spPr>
            <a:xfrm>
              <a:off x="0" y="-38100"/>
              <a:ext cx="87246" cy="220427"/>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5400000">
            <a:off x="1637154" y="8484216"/>
            <a:ext cx="331261" cy="3274307"/>
            <a:chOff x="0" y="0"/>
            <a:chExt cx="87246" cy="862369"/>
          </a:xfrm>
        </p:grpSpPr>
        <p:sp>
          <p:nvSpPr>
            <p:cNvPr name="Freeform 25" id="25"/>
            <p:cNvSpPr/>
            <p:nvPr/>
          </p:nvSpPr>
          <p:spPr>
            <a:xfrm flipH="false" flipV="false" rot="0">
              <a:off x="0" y="0"/>
              <a:ext cx="87246" cy="862369"/>
            </a:xfrm>
            <a:custGeom>
              <a:avLst/>
              <a:gdLst/>
              <a:ahLst/>
              <a:cxnLst/>
              <a:rect r="r" b="b" t="t" l="l"/>
              <a:pathLst>
                <a:path h="862369" w="87246">
                  <a:moveTo>
                    <a:pt x="0" y="0"/>
                  </a:moveTo>
                  <a:lnTo>
                    <a:pt x="87246" y="0"/>
                  </a:lnTo>
                  <a:lnTo>
                    <a:pt x="87246" y="862369"/>
                  </a:lnTo>
                  <a:lnTo>
                    <a:pt x="0" y="862369"/>
                  </a:lnTo>
                  <a:close/>
                </a:path>
              </a:pathLst>
            </a:custGeom>
            <a:solidFill>
              <a:srgbClr val="F9ECB8"/>
            </a:solidFill>
          </p:spPr>
        </p:sp>
        <p:sp>
          <p:nvSpPr>
            <p:cNvPr name="TextBox 26" id="26"/>
            <p:cNvSpPr txBox="true"/>
            <p:nvPr/>
          </p:nvSpPr>
          <p:spPr>
            <a:xfrm>
              <a:off x="0" y="-38100"/>
              <a:ext cx="87246" cy="900469"/>
            </a:xfrm>
            <a:prstGeom prst="rect">
              <a:avLst/>
            </a:prstGeom>
          </p:spPr>
          <p:txBody>
            <a:bodyPr anchor="ctr" rtlCol="false" tIns="50800" lIns="50800" bIns="50800" rIns="50800"/>
            <a:lstStyle/>
            <a:p>
              <a:pPr algn="ctr">
                <a:lnSpc>
                  <a:spcPts val="2659"/>
                </a:lnSpc>
                <a:spcBef>
                  <a:spcPct val="0"/>
                </a:spcBef>
              </a:pPr>
            </a:p>
          </p:txBody>
        </p:sp>
      </p:grpSp>
      <p:grpSp>
        <p:nvGrpSpPr>
          <p:cNvPr name="Group 27" id="27"/>
          <p:cNvGrpSpPr/>
          <p:nvPr/>
        </p:nvGrpSpPr>
        <p:grpSpPr>
          <a:xfrm rot="-5400000">
            <a:off x="10235886" y="3037756"/>
            <a:ext cx="331261" cy="14167228"/>
            <a:chOff x="0" y="0"/>
            <a:chExt cx="87246" cy="3731286"/>
          </a:xfrm>
        </p:grpSpPr>
        <p:sp>
          <p:nvSpPr>
            <p:cNvPr name="Freeform 28" id="28"/>
            <p:cNvSpPr/>
            <p:nvPr/>
          </p:nvSpPr>
          <p:spPr>
            <a:xfrm flipH="false" flipV="false" rot="0">
              <a:off x="0" y="0"/>
              <a:ext cx="87246" cy="3731286"/>
            </a:xfrm>
            <a:custGeom>
              <a:avLst/>
              <a:gdLst/>
              <a:ahLst/>
              <a:cxnLst/>
              <a:rect r="r" b="b" t="t" l="l"/>
              <a:pathLst>
                <a:path h="3731286" w="87246">
                  <a:moveTo>
                    <a:pt x="0" y="0"/>
                  </a:moveTo>
                  <a:lnTo>
                    <a:pt x="87246" y="0"/>
                  </a:lnTo>
                  <a:lnTo>
                    <a:pt x="87246" y="3731286"/>
                  </a:lnTo>
                  <a:lnTo>
                    <a:pt x="0" y="3731286"/>
                  </a:lnTo>
                  <a:close/>
                </a:path>
              </a:pathLst>
            </a:custGeom>
            <a:solidFill>
              <a:srgbClr val="BCAAD0"/>
            </a:solidFill>
          </p:spPr>
        </p:sp>
        <p:sp>
          <p:nvSpPr>
            <p:cNvPr name="TextBox 29" id="29"/>
            <p:cNvSpPr txBox="true"/>
            <p:nvPr/>
          </p:nvSpPr>
          <p:spPr>
            <a:xfrm>
              <a:off x="0" y="-38100"/>
              <a:ext cx="87246" cy="3769386"/>
            </a:xfrm>
            <a:prstGeom prst="rect">
              <a:avLst/>
            </a:prstGeom>
          </p:spPr>
          <p:txBody>
            <a:bodyPr anchor="ctr" rtlCol="false" tIns="50800" lIns="50800" bIns="50800" rIns="50800"/>
            <a:lstStyle/>
            <a:p>
              <a:pPr algn="ctr">
                <a:lnSpc>
                  <a:spcPts val="2659"/>
                </a:lnSpc>
                <a:spcBef>
                  <a:spcPct val="0"/>
                </a:spcBef>
              </a:pPr>
            </a:p>
          </p:txBody>
        </p:sp>
      </p:grpSp>
      <p:sp>
        <p:nvSpPr>
          <p:cNvPr name="AutoShape 30" id="30"/>
          <p:cNvSpPr/>
          <p:nvPr/>
        </p:nvSpPr>
        <p:spPr>
          <a:xfrm>
            <a:off x="8911345" y="6882378"/>
            <a:ext cx="465310" cy="0"/>
          </a:xfrm>
          <a:prstGeom prst="line">
            <a:avLst/>
          </a:prstGeom>
          <a:ln cap="flat" w="38100">
            <a:solidFill>
              <a:srgbClr val="000000"/>
            </a:solidFill>
            <a:prstDash val="solid"/>
            <a:headEnd type="none" len="sm" w="sm"/>
            <a:tailEnd type="none" len="sm" w="sm"/>
          </a:ln>
        </p:spPr>
      </p:sp>
      <p:sp>
        <p:nvSpPr>
          <p:cNvPr name="Freeform 31" id="31"/>
          <p:cNvSpPr/>
          <p:nvPr/>
        </p:nvSpPr>
        <p:spPr>
          <a:xfrm flipH="false" flipV="false" rot="0">
            <a:off x="831097" y="5585741"/>
            <a:ext cx="3553691" cy="4114800"/>
          </a:xfrm>
          <a:custGeom>
            <a:avLst/>
            <a:gdLst/>
            <a:ahLst/>
            <a:cxnLst/>
            <a:rect r="r" b="b" t="t" l="l"/>
            <a:pathLst>
              <a:path h="4114800" w="3553691">
                <a:moveTo>
                  <a:pt x="0" y="0"/>
                </a:moveTo>
                <a:lnTo>
                  <a:pt x="3553691" y="0"/>
                </a:lnTo>
                <a:lnTo>
                  <a:pt x="355369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2" id="32"/>
          <p:cNvSpPr txBox="true"/>
          <p:nvPr/>
        </p:nvSpPr>
        <p:spPr>
          <a:xfrm rot="0">
            <a:off x="7829252" y="7024324"/>
            <a:ext cx="2629495" cy="372730"/>
          </a:xfrm>
          <a:prstGeom prst="rect">
            <a:avLst/>
          </a:prstGeom>
        </p:spPr>
        <p:txBody>
          <a:bodyPr anchor="t" rtlCol="false" tIns="0" lIns="0" bIns="0" rIns="0">
            <a:spAutoFit/>
          </a:bodyPr>
          <a:lstStyle/>
          <a:p>
            <a:pPr algn="ctr">
              <a:lnSpc>
                <a:spcPts val="3080"/>
              </a:lnSpc>
            </a:pPr>
            <a:r>
              <a:rPr lang="en-US" sz="2200">
                <a:solidFill>
                  <a:srgbClr val="000000"/>
                </a:solidFill>
                <a:latin typeface="Canva Sans"/>
                <a:ea typeface="Canva Sans"/>
                <a:cs typeface="Canva Sans"/>
                <a:sym typeface="Canva Sans"/>
              </a:rPr>
              <a:t>06 February 2025</a:t>
            </a:r>
          </a:p>
        </p:txBody>
      </p:sp>
      <p:sp>
        <p:nvSpPr>
          <p:cNvPr name="TextBox 33" id="33"/>
          <p:cNvSpPr txBox="true"/>
          <p:nvPr/>
        </p:nvSpPr>
        <p:spPr>
          <a:xfrm rot="0">
            <a:off x="4884624" y="7765711"/>
            <a:ext cx="8518752" cy="1934830"/>
          </a:xfrm>
          <a:prstGeom prst="rect">
            <a:avLst/>
          </a:prstGeom>
        </p:spPr>
        <p:txBody>
          <a:bodyPr anchor="t" rtlCol="false" tIns="0" lIns="0" bIns="0" rIns="0">
            <a:spAutoFit/>
          </a:bodyPr>
          <a:lstStyle/>
          <a:p>
            <a:pPr algn="ctr">
              <a:lnSpc>
                <a:spcPts val="3080"/>
              </a:lnSpc>
            </a:pPr>
            <a:r>
              <a:rPr lang="en-US" sz="2200">
                <a:solidFill>
                  <a:srgbClr val="000000"/>
                </a:solidFill>
                <a:latin typeface="Canva Sans"/>
                <a:ea typeface="Canva Sans"/>
                <a:cs typeface="Canva Sans"/>
                <a:sym typeface="Canva Sans"/>
              </a:rPr>
              <a:t>Akula  Akhil Vignesh           CB.SC.U4AIE23303</a:t>
            </a:r>
          </a:p>
          <a:p>
            <a:pPr algn="ctr">
              <a:lnSpc>
                <a:spcPts val="3080"/>
              </a:lnSpc>
            </a:pPr>
            <a:r>
              <a:rPr lang="en-US" sz="2200">
                <a:solidFill>
                  <a:srgbClr val="000000"/>
                </a:solidFill>
                <a:latin typeface="Canva Sans"/>
                <a:ea typeface="Canva Sans"/>
                <a:cs typeface="Canva Sans"/>
                <a:sym typeface="Canva Sans"/>
              </a:rPr>
              <a:t>Prisha Gupta                          CB.SC.U4AIE23331</a:t>
            </a:r>
          </a:p>
          <a:p>
            <a:pPr algn="ctr">
              <a:lnSpc>
                <a:spcPts val="3080"/>
              </a:lnSpc>
            </a:pPr>
            <a:r>
              <a:rPr lang="en-US" sz="2200">
                <a:solidFill>
                  <a:srgbClr val="000000"/>
                </a:solidFill>
                <a:latin typeface="Canva Sans"/>
                <a:ea typeface="Canva Sans"/>
                <a:cs typeface="Canva Sans"/>
                <a:sym typeface="Canva Sans"/>
              </a:rPr>
              <a:t>Vedant Maheshwari            CB.SC.U4AIE23346</a:t>
            </a:r>
          </a:p>
          <a:p>
            <a:pPr algn="ctr">
              <a:lnSpc>
                <a:spcPts val="3080"/>
              </a:lnSpc>
            </a:pPr>
            <a:r>
              <a:rPr lang="en-US" sz="2200">
                <a:solidFill>
                  <a:srgbClr val="000000"/>
                </a:solidFill>
                <a:latin typeface="Canva Sans"/>
                <a:ea typeface="Canva Sans"/>
                <a:cs typeface="Canva Sans"/>
                <a:sym typeface="Canva Sans"/>
              </a:rPr>
              <a:t>Naksh Singh                            CB.SC.U4AIE23361</a:t>
            </a:r>
          </a:p>
          <a:p>
            <a:pPr algn="ctr">
              <a:lnSpc>
                <a:spcPts val="3080"/>
              </a:lnSpc>
            </a:pP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/10</a:t>
            </a:r>
          </a:p>
        </p:txBody>
      </p:sp>
      <p:sp>
        <p:nvSpPr>
          <p:cNvPr name="TextBox 6" id="6"/>
          <p:cNvSpPr txBox="true"/>
          <p:nvPr/>
        </p:nvSpPr>
        <p:spPr>
          <a:xfrm rot="0">
            <a:off x="6332536" y="895350"/>
            <a:ext cx="5622929" cy="1259829"/>
          </a:xfrm>
          <a:prstGeom prst="rect">
            <a:avLst/>
          </a:prstGeom>
        </p:spPr>
        <p:txBody>
          <a:bodyPr anchor="t" rtlCol="false" tIns="0" lIns="0" bIns="0" rIns="0">
            <a:spAutoFit/>
          </a:bodyPr>
          <a:lstStyle/>
          <a:p>
            <a:pPr algn="l">
              <a:lnSpc>
                <a:spcPts val="10360"/>
              </a:lnSpc>
            </a:pPr>
            <a:r>
              <a:rPr lang="en-US" sz="7400" b="true">
                <a:solidFill>
                  <a:srgbClr val="000000"/>
                </a:solidFill>
                <a:latin typeface="Canva Sans Bold"/>
                <a:ea typeface="Canva Sans Bold"/>
                <a:cs typeface="Canva Sans Bold"/>
                <a:sym typeface="Canva Sans Bold"/>
              </a:rPr>
              <a:t> </a:t>
            </a:r>
            <a:r>
              <a:rPr lang="en-US" b="true" sz="7400" u="sng">
                <a:solidFill>
                  <a:srgbClr val="000000"/>
                </a:solidFill>
                <a:latin typeface="Canva Sans Bold"/>
                <a:ea typeface="Canva Sans Bold"/>
                <a:cs typeface="Canva Sans Bold"/>
                <a:sym typeface="Canva Sans Bold"/>
              </a:rPr>
              <a:t>Objectives</a:t>
            </a:r>
          </a:p>
        </p:txBody>
      </p:sp>
      <p:sp>
        <p:nvSpPr>
          <p:cNvPr name="TextBox 7" id="7"/>
          <p:cNvSpPr txBox="true"/>
          <p:nvPr/>
        </p:nvSpPr>
        <p:spPr>
          <a:xfrm rot="0">
            <a:off x="1028700" y="6722009"/>
            <a:ext cx="16230600" cy="2536291"/>
          </a:xfrm>
          <a:prstGeom prst="rect">
            <a:avLst/>
          </a:prstGeom>
        </p:spPr>
        <p:txBody>
          <a:bodyPr anchor="t" rtlCol="false" tIns="0" lIns="0" bIns="0" rIns="0">
            <a:spAutoFit/>
          </a:bodyPr>
          <a:lstStyle/>
          <a:p>
            <a:pPr algn="just" marL="588709" indent="-294355" lvl="1">
              <a:lnSpc>
                <a:spcPts val="5126"/>
              </a:lnSpc>
              <a:buFont typeface="Arial"/>
              <a:buChar char="•"/>
            </a:pPr>
            <a:r>
              <a:rPr lang="en-US" b="true" sz="2726">
                <a:solidFill>
                  <a:srgbClr val="000000"/>
                </a:solidFill>
                <a:latin typeface="Canva Sans Bold"/>
                <a:ea typeface="Canva Sans Bold"/>
                <a:cs typeface="Canva Sans Bold"/>
                <a:sym typeface="Canva Sans Bold"/>
              </a:rPr>
              <a:t>Promoting Accessibility</a:t>
            </a:r>
            <a:r>
              <a:rPr lang="en-US" sz="2726">
                <a:solidFill>
                  <a:srgbClr val="000000"/>
                </a:solidFill>
                <a:latin typeface="Canva Sans"/>
                <a:ea typeface="Canva Sans"/>
                <a:cs typeface="Canva Sans"/>
                <a:sym typeface="Canva Sans"/>
              </a:rPr>
              <a:t>  </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Bridge the communication gap between the hearing-impaired and the general population.</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Provide an inclusive, real-time assistive tool that enhances accessibility in various online as well as offline platforms</a:t>
            </a:r>
          </a:p>
        </p:txBody>
      </p:sp>
      <p:sp>
        <p:nvSpPr>
          <p:cNvPr name="TextBox 8" id="8"/>
          <p:cNvSpPr txBox="true"/>
          <p:nvPr/>
        </p:nvSpPr>
        <p:spPr>
          <a:xfrm rot="0">
            <a:off x="1028700" y="3240356"/>
            <a:ext cx="15730114" cy="3183991"/>
          </a:xfrm>
          <a:prstGeom prst="rect">
            <a:avLst/>
          </a:prstGeom>
        </p:spPr>
        <p:txBody>
          <a:bodyPr anchor="t" rtlCol="false" tIns="0" lIns="0" bIns="0" rIns="0">
            <a:spAutoFit/>
          </a:bodyPr>
          <a:lstStyle/>
          <a:p>
            <a:pPr algn="just" marL="588709" indent="-294355" lvl="1">
              <a:lnSpc>
                <a:spcPts val="5126"/>
              </a:lnSpc>
              <a:buFont typeface="Arial"/>
              <a:buChar char="•"/>
            </a:pPr>
            <a:r>
              <a:rPr lang="en-US" b="true" sz="2726">
                <a:solidFill>
                  <a:srgbClr val="000000"/>
                </a:solidFill>
                <a:latin typeface="Canva Sans Bold"/>
                <a:ea typeface="Canva Sans Bold"/>
                <a:cs typeface="Canva Sans Bold"/>
                <a:sym typeface="Canva Sans Bold"/>
              </a:rPr>
              <a:t>Seamless Audio Output to IoT Speaker:</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Transmit the synthesized audio from the cloud to the IoT speaker via MQTT for instant speech output.</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Ensure clear and natural voice synthesis, making communication accessible to non-sign language users.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/11</a:t>
            </a:r>
          </a:p>
        </p:txBody>
      </p:sp>
      <p:sp>
        <p:nvSpPr>
          <p:cNvPr name="TextBox 6" id="6"/>
          <p:cNvSpPr txBox="true"/>
          <p:nvPr/>
        </p:nvSpPr>
        <p:spPr>
          <a:xfrm rot="0">
            <a:off x="3982241" y="895350"/>
            <a:ext cx="10323518" cy="1259829"/>
          </a:xfrm>
          <a:prstGeom prst="rect">
            <a:avLst/>
          </a:prstGeom>
        </p:spPr>
        <p:txBody>
          <a:bodyPr anchor="t" rtlCol="false" tIns="0" lIns="0" bIns="0" rIns="0">
            <a:spAutoFit/>
          </a:bodyPr>
          <a:lstStyle/>
          <a:p>
            <a:pPr algn="ctr">
              <a:lnSpc>
                <a:spcPts val="10360"/>
              </a:lnSpc>
            </a:pPr>
            <a:r>
              <a:rPr lang="en-US" b="true" sz="7400" u="sng">
                <a:solidFill>
                  <a:srgbClr val="000000"/>
                </a:solidFill>
                <a:latin typeface="Canva Sans Bold"/>
                <a:ea typeface="Canva Sans Bold"/>
                <a:cs typeface="Canva Sans Bold"/>
                <a:sym typeface="Canva Sans Bold"/>
              </a:rPr>
              <a:t>Expected Outcome</a:t>
            </a:r>
          </a:p>
        </p:txBody>
      </p:sp>
      <p:sp>
        <p:nvSpPr>
          <p:cNvPr name="TextBox 7" id="7"/>
          <p:cNvSpPr txBox="true"/>
          <p:nvPr/>
        </p:nvSpPr>
        <p:spPr>
          <a:xfrm rot="0">
            <a:off x="1028700" y="3371992"/>
            <a:ext cx="16230600" cy="2728505"/>
          </a:xfrm>
          <a:prstGeom prst="rect">
            <a:avLst/>
          </a:prstGeom>
        </p:spPr>
        <p:txBody>
          <a:bodyPr anchor="t" rtlCol="false" tIns="0" lIns="0" bIns="0" rIns="0">
            <a:spAutoFit/>
          </a:bodyPr>
          <a:lstStyle/>
          <a:p>
            <a:pPr algn="just" marL="588709" indent="-294355" lvl="1">
              <a:lnSpc>
                <a:spcPts val="4362"/>
              </a:lnSpc>
              <a:buFont typeface="Arial"/>
              <a:buChar char="•"/>
            </a:pPr>
            <a:r>
              <a:rPr lang="en-US" b="true" sz="2726">
                <a:solidFill>
                  <a:srgbClr val="000000"/>
                </a:solidFill>
                <a:latin typeface="Canva Sans Bold"/>
                <a:ea typeface="Canva Sans Bold"/>
                <a:cs typeface="Canva Sans Bold"/>
                <a:sym typeface="Canva Sans Bold"/>
              </a:rPr>
              <a:t>Real-Time Sign-to-Speech Conversion</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Achieve real-time translation of sign language gestures into both text and speech with minimal delay</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The system will accurately recognize common sign language gestures and deliver corresponding audio output through an IoT speaker.</a:t>
            </a:r>
          </a:p>
        </p:txBody>
      </p:sp>
      <p:sp>
        <p:nvSpPr>
          <p:cNvPr name="TextBox 8" id="8"/>
          <p:cNvSpPr txBox="true"/>
          <p:nvPr/>
        </p:nvSpPr>
        <p:spPr>
          <a:xfrm rot="0">
            <a:off x="1028700" y="6529795"/>
            <a:ext cx="16230600" cy="2728505"/>
          </a:xfrm>
          <a:prstGeom prst="rect">
            <a:avLst/>
          </a:prstGeom>
        </p:spPr>
        <p:txBody>
          <a:bodyPr anchor="t" rtlCol="false" tIns="0" lIns="0" bIns="0" rIns="0">
            <a:spAutoFit/>
          </a:bodyPr>
          <a:lstStyle/>
          <a:p>
            <a:pPr algn="just" marL="588709" indent="-294355" lvl="1">
              <a:lnSpc>
                <a:spcPts val="4362"/>
              </a:lnSpc>
              <a:buFont typeface="Arial"/>
              <a:buChar char="•"/>
            </a:pPr>
            <a:r>
              <a:rPr lang="en-US" b="true" sz="2726">
                <a:solidFill>
                  <a:srgbClr val="000000"/>
                </a:solidFill>
                <a:latin typeface="Canva Sans Bold"/>
                <a:ea typeface="Canva Sans Bold"/>
                <a:cs typeface="Canva Sans Bold"/>
                <a:sym typeface="Canva Sans Bold"/>
              </a:rPr>
              <a:t>Interactive Cloud Dashboard</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The dashboard will support remote monitoring, history tracking, and system diagnostics for better performance analysis</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A web-based interface will display the recognized text in real-time, offering a clear and accessible communication medium.</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/12</a:t>
            </a:r>
          </a:p>
        </p:txBody>
      </p:sp>
      <p:sp>
        <p:nvSpPr>
          <p:cNvPr name="TextBox 6" id="6"/>
          <p:cNvSpPr txBox="true"/>
          <p:nvPr/>
        </p:nvSpPr>
        <p:spPr>
          <a:xfrm rot="0">
            <a:off x="3982241" y="895350"/>
            <a:ext cx="10323518" cy="1259829"/>
          </a:xfrm>
          <a:prstGeom prst="rect">
            <a:avLst/>
          </a:prstGeom>
        </p:spPr>
        <p:txBody>
          <a:bodyPr anchor="t" rtlCol="false" tIns="0" lIns="0" bIns="0" rIns="0">
            <a:spAutoFit/>
          </a:bodyPr>
          <a:lstStyle/>
          <a:p>
            <a:pPr algn="ctr">
              <a:lnSpc>
                <a:spcPts val="10360"/>
              </a:lnSpc>
            </a:pPr>
            <a:r>
              <a:rPr lang="en-US" b="true" sz="7400" u="sng">
                <a:solidFill>
                  <a:srgbClr val="000000"/>
                </a:solidFill>
                <a:latin typeface="Canva Sans Bold"/>
                <a:ea typeface="Canva Sans Bold"/>
                <a:cs typeface="Canva Sans Bold"/>
                <a:sym typeface="Canva Sans Bold"/>
              </a:rPr>
              <a:t>Expected Outcome</a:t>
            </a:r>
          </a:p>
        </p:txBody>
      </p:sp>
      <p:sp>
        <p:nvSpPr>
          <p:cNvPr name="TextBox 7" id="7"/>
          <p:cNvSpPr txBox="true"/>
          <p:nvPr/>
        </p:nvSpPr>
        <p:spPr>
          <a:xfrm rot="0">
            <a:off x="1028700" y="3445335"/>
            <a:ext cx="16230600" cy="2728505"/>
          </a:xfrm>
          <a:prstGeom prst="rect">
            <a:avLst/>
          </a:prstGeom>
        </p:spPr>
        <p:txBody>
          <a:bodyPr anchor="t" rtlCol="false" tIns="0" lIns="0" bIns="0" rIns="0">
            <a:spAutoFit/>
          </a:bodyPr>
          <a:lstStyle/>
          <a:p>
            <a:pPr algn="just" marL="588709" indent="-294355" lvl="1">
              <a:lnSpc>
                <a:spcPts val="4362"/>
              </a:lnSpc>
              <a:buFont typeface="Arial"/>
              <a:buChar char="•"/>
            </a:pPr>
            <a:r>
              <a:rPr lang="en-US" b="true" sz="2726">
                <a:solidFill>
                  <a:srgbClr val="000000"/>
                </a:solidFill>
                <a:latin typeface="Canva Sans Bold"/>
                <a:ea typeface="Canva Sans Bold"/>
                <a:cs typeface="Canva Sans Bold"/>
                <a:sym typeface="Canva Sans Bold"/>
              </a:rPr>
              <a:t>Reliable IoT Communication with MQTT</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Establish a robust MQTT-based communication system that ensures fast, secure, and reliable data transfer even in low-bandwidth environments.</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Demonstrates the power of IoT protocols and bi-directional communication.</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Ensures real-time communication between the Edge device and the cloud</a:t>
            </a:r>
          </a:p>
        </p:txBody>
      </p:sp>
      <p:sp>
        <p:nvSpPr>
          <p:cNvPr name="TextBox 8" id="8"/>
          <p:cNvSpPr txBox="true"/>
          <p:nvPr/>
        </p:nvSpPr>
        <p:spPr>
          <a:xfrm rot="0">
            <a:off x="1028700" y="6678665"/>
            <a:ext cx="16230600" cy="3280955"/>
          </a:xfrm>
          <a:prstGeom prst="rect">
            <a:avLst/>
          </a:prstGeom>
        </p:spPr>
        <p:txBody>
          <a:bodyPr anchor="t" rtlCol="false" tIns="0" lIns="0" bIns="0" rIns="0">
            <a:spAutoFit/>
          </a:bodyPr>
          <a:lstStyle/>
          <a:p>
            <a:pPr algn="just" marL="588709" indent="-294355" lvl="1">
              <a:lnSpc>
                <a:spcPts val="4362"/>
              </a:lnSpc>
              <a:buFont typeface="Arial"/>
              <a:buChar char="•"/>
            </a:pPr>
            <a:r>
              <a:rPr lang="en-US" b="true" sz="2726">
                <a:solidFill>
                  <a:srgbClr val="000000"/>
                </a:solidFill>
                <a:latin typeface="Canva Sans Bold"/>
                <a:ea typeface="Canva Sans Bold"/>
                <a:cs typeface="Canva Sans Bold"/>
                <a:sym typeface="Canva Sans Bold"/>
              </a:rPr>
              <a:t>Cloud Processing &amp; Text-to-Speech (TTS) Conversion</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The cloud platform processes the received text and converts it into speech using a TTS engine.</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The generated speech is sent back to the edge device (speaker) using MQTT publish-subscribe architecture.</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Enables hands-free, real-time audio output.</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/13</a:t>
            </a:r>
          </a:p>
        </p:txBody>
      </p:sp>
      <p:sp>
        <p:nvSpPr>
          <p:cNvPr name="TextBox 6" id="6"/>
          <p:cNvSpPr txBox="true"/>
          <p:nvPr/>
        </p:nvSpPr>
        <p:spPr>
          <a:xfrm rot="0">
            <a:off x="5101029" y="895350"/>
            <a:ext cx="8332043" cy="1259829"/>
          </a:xfrm>
          <a:prstGeom prst="rect">
            <a:avLst/>
          </a:prstGeom>
        </p:spPr>
        <p:txBody>
          <a:bodyPr anchor="t" rtlCol="false" tIns="0" lIns="0" bIns="0" rIns="0">
            <a:spAutoFit/>
          </a:bodyPr>
          <a:lstStyle/>
          <a:p>
            <a:pPr algn="l">
              <a:lnSpc>
                <a:spcPts val="10360"/>
              </a:lnSpc>
            </a:pPr>
            <a:r>
              <a:rPr lang="en-US" b="true" sz="7400" u="sng">
                <a:solidFill>
                  <a:srgbClr val="000000"/>
                </a:solidFill>
                <a:latin typeface="Canva Sans Bold"/>
                <a:ea typeface="Canva Sans Bold"/>
                <a:cs typeface="Canva Sans Bold"/>
                <a:sym typeface="Canva Sans Bold"/>
              </a:rPr>
              <a:t>Machine Learning</a:t>
            </a:r>
          </a:p>
        </p:txBody>
      </p:sp>
      <p:sp>
        <p:nvSpPr>
          <p:cNvPr name="TextBox 7" id="7"/>
          <p:cNvSpPr txBox="true"/>
          <p:nvPr/>
        </p:nvSpPr>
        <p:spPr>
          <a:xfrm rot="0">
            <a:off x="1028700" y="4281083"/>
            <a:ext cx="16230600" cy="3390175"/>
          </a:xfrm>
          <a:prstGeom prst="rect">
            <a:avLst/>
          </a:prstGeom>
        </p:spPr>
        <p:txBody>
          <a:bodyPr anchor="t" rtlCol="false" tIns="0" lIns="0" bIns="0" rIns="0">
            <a:spAutoFit/>
          </a:bodyPr>
          <a:lstStyle/>
          <a:p>
            <a:pPr algn="just" marL="610299" indent="-305149" lvl="1">
              <a:lnSpc>
                <a:spcPts val="4522"/>
              </a:lnSpc>
              <a:buFont typeface="Arial"/>
              <a:buChar char="•"/>
            </a:pPr>
            <a:r>
              <a:rPr lang="en-US" b="true" sz="2826">
                <a:solidFill>
                  <a:srgbClr val="000000"/>
                </a:solidFill>
                <a:latin typeface="Canva Sans Bold"/>
                <a:ea typeface="Canva Sans Bold"/>
                <a:cs typeface="Canva Sans Bold"/>
                <a:sym typeface="Canva Sans Bold"/>
              </a:rPr>
              <a:t>Data Pre-processing and Feature Extraction:</a:t>
            </a:r>
          </a:p>
          <a:p>
            <a:pPr algn="just">
              <a:lnSpc>
                <a:spcPts val="4522"/>
              </a:lnSpc>
            </a:pPr>
          </a:p>
          <a:p>
            <a:pPr algn="just" marL="1220597" indent="-406866" lvl="2">
              <a:lnSpc>
                <a:spcPts val="4522"/>
              </a:lnSpc>
              <a:buFont typeface="Arial"/>
              <a:buChar char="⚬"/>
            </a:pPr>
            <a:r>
              <a:rPr lang="en-US" sz="2826">
                <a:solidFill>
                  <a:srgbClr val="000000"/>
                </a:solidFill>
                <a:latin typeface="Canva Sans"/>
                <a:ea typeface="Canva Sans"/>
                <a:cs typeface="Canva Sans"/>
                <a:sym typeface="Canva Sans"/>
              </a:rPr>
              <a:t>Feature Extraction is done to extract meaningful features from images (hand gestures). This step helps transform raw pixel data into a format suitable for machine learning models, often using techniques like image thresholding, landmark detection, and background normalization.</a:t>
            </a:r>
          </a:p>
        </p:txBody>
      </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/14</a:t>
            </a:r>
          </a:p>
        </p:txBody>
      </p:sp>
      <p:sp>
        <p:nvSpPr>
          <p:cNvPr name="TextBox 6" id="6"/>
          <p:cNvSpPr txBox="true"/>
          <p:nvPr/>
        </p:nvSpPr>
        <p:spPr>
          <a:xfrm rot="0">
            <a:off x="5101029" y="895350"/>
            <a:ext cx="8332043" cy="1259829"/>
          </a:xfrm>
          <a:prstGeom prst="rect">
            <a:avLst/>
          </a:prstGeom>
        </p:spPr>
        <p:txBody>
          <a:bodyPr anchor="t" rtlCol="false" tIns="0" lIns="0" bIns="0" rIns="0">
            <a:spAutoFit/>
          </a:bodyPr>
          <a:lstStyle/>
          <a:p>
            <a:pPr algn="l">
              <a:lnSpc>
                <a:spcPts val="10360"/>
              </a:lnSpc>
            </a:pPr>
            <a:r>
              <a:rPr lang="en-US" b="true" sz="7400" u="sng">
                <a:solidFill>
                  <a:srgbClr val="000000"/>
                </a:solidFill>
                <a:latin typeface="Canva Sans Bold"/>
                <a:ea typeface="Canva Sans Bold"/>
                <a:cs typeface="Canva Sans Bold"/>
                <a:sym typeface="Canva Sans Bold"/>
              </a:rPr>
              <a:t>Machine Learning</a:t>
            </a:r>
          </a:p>
        </p:txBody>
      </p:sp>
      <p:sp>
        <p:nvSpPr>
          <p:cNvPr name="TextBox 7" id="7"/>
          <p:cNvSpPr txBox="true"/>
          <p:nvPr/>
        </p:nvSpPr>
        <p:spPr>
          <a:xfrm rot="0">
            <a:off x="952500" y="3253195"/>
            <a:ext cx="16306800" cy="6043205"/>
          </a:xfrm>
          <a:prstGeom prst="rect">
            <a:avLst/>
          </a:prstGeom>
        </p:spPr>
        <p:txBody>
          <a:bodyPr anchor="t" rtlCol="false" tIns="0" lIns="0" bIns="0" rIns="0">
            <a:spAutoFit/>
          </a:bodyPr>
          <a:lstStyle/>
          <a:p>
            <a:pPr algn="just" marL="588709" indent="-294355" lvl="1">
              <a:lnSpc>
                <a:spcPts val="4362"/>
              </a:lnSpc>
              <a:buFont typeface="Arial"/>
              <a:buChar char="•"/>
            </a:pPr>
            <a:r>
              <a:rPr lang="en-US" b="true" sz="2726">
                <a:solidFill>
                  <a:srgbClr val="000000"/>
                </a:solidFill>
                <a:latin typeface="Canva Sans Bold"/>
                <a:ea typeface="Canva Sans Bold"/>
                <a:cs typeface="Canva Sans Bold"/>
                <a:sym typeface="Canva Sans Bold"/>
              </a:rPr>
              <a:t>Gesture Classification:</a:t>
            </a:r>
          </a:p>
          <a:p>
            <a:pPr algn="just">
              <a:lnSpc>
                <a:spcPts val="4362"/>
              </a:lnSpc>
            </a:pPr>
          </a:p>
          <a:p>
            <a:pPr algn="just" marL="1177418" indent="-392473" lvl="2">
              <a:lnSpc>
                <a:spcPts val="4362"/>
              </a:lnSpc>
              <a:buFont typeface="Arial"/>
              <a:buChar char="⚬"/>
            </a:pPr>
            <a:r>
              <a:rPr lang="en-US" sz="2726" u="sng">
                <a:solidFill>
                  <a:srgbClr val="000000"/>
                </a:solidFill>
                <a:latin typeface="Canva Sans"/>
                <a:ea typeface="Canva Sans"/>
                <a:cs typeface="Canva Sans"/>
                <a:sym typeface="Canva Sans"/>
              </a:rPr>
              <a:t>Convolutional Neural Networks</a:t>
            </a:r>
            <a:r>
              <a:rPr lang="en-US" sz="2726">
                <a:solidFill>
                  <a:srgbClr val="000000"/>
                </a:solidFill>
                <a:latin typeface="Canva Sans"/>
                <a:ea typeface="Canva Sans"/>
                <a:cs typeface="Canva Sans"/>
                <a:sym typeface="Canva Sans"/>
              </a:rPr>
              <a:t> (CNNs) are applied for gesture classification, which is essential for recognizing the hand signs in American Sign Language (ASL).</a:t>
            </a:r>
          </a:p>
          <a:p>
            <a:pPr algn="just">
              <a:lnSpc>
                <a:spcPts val="4362"/>
              </a:lnSpc>
            </a:pP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CNNs are particularly effective for image recognition tasks because they can automatically detect spatial hierarchies in images, such as edges, shapes, and complex patterns in hand gestures.</a:t>
            </a:r>
          </a:p>
          <a:p>
            <a:pPr algn="just">
              <a:lnSpc>
                <a:spcPts val="4362"/>
              </a:lnSpc>
            </a:pP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The CNN model is trained on a dataset of hand gestures, allowing it to learn and classify different ASL signs based on their visual features.</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/15</a:t>
            </a:r>
          </a:p>
        </p:txBody>
      </p:sp>
      <p:sp>
        <p:nvSpPr>
          <p:cNvPr name="TextBox 6" id="6"/>
          <p:cNvSpPr txBox="true"/>
          <p:nvPr/>
        </p:nvSpPr>
        <p:spPr>
          <a:xfrm rot="0">
            <a:off x="5101029" y="895350"/>
            <a:ext cx="8332043" cy="1259829"/>
          </a:xfrm>
          <a:prstGeom prst="rect">
            <a:avLst/>
          </a:prstGeom>
        </p:spPr>
        <p:txBody>
          <a:bodyPr anchor="t" rtlCol="false" tIns="0" lIns="0" bIns="0" rIns="0">
            <a:spAutoFit/>
          </a:bodyPr>
          <a:lstStyle/>
          <a:p>
            <a:pPr algn="l">
              <a:lnSpc>
                <a:spcPts val="10360"/>
              </a:lnSpc>
            </a:pPr>
            <a:r>
              <a:rPr lang="en-US" b="true" sz="7400" u="sng">
                <a:solidFill>
                  <a:srgbClr val="000000"/>
                </a:solidFill>
                <a:latin typeface="Canva Sans Bold"/>
                <a:ea typeface="Canva Sans Bold"/>
                <a:cs typeface="Canva Sans Bold"/>
                <a:sym typeface="Canva Sans Bold"/>
              </a:rPr>
              <a:t>Machine Learning</a:t>
            </a:r>
          </a:p>
        </p:txBody>
      </p:sp>
      <p:sp>
        <p:nvSpPr>
          <p:cNvPr name="TextBox 7" id="7"/>
          <p:cNvSpPr txBox="true"/>
          <p:nvPr/>
        </p:nvSpPr>
        <p:spPr>
          <a:xfrm rot="0">
            <a:off x="1028700" y="3798433"/>
            <a:ext cx="16230600" cy="4385855"/>
          </a:xfrm>
          <a:prstGeom prst="rect">
            <a:avLst/>
          </a:prstGeom>
        </p:spPr>
        <p:txBody>
          <a:bodyPr anchor="t" rtlCol="false" tIns="0" lIns="0" bIns="0" rIns="0">
            <a:spAutoFit/>
          </a:bodyPr>
          <a:lstStyle/>
          <a:p>
            <a:pPr algn="just" marL="588709" indent="-294355" lvl="1">
              <a:lnSpc>
                <a:spcPts val="4362"/>
              </a:lnSpc>
              <a:buFont typeface="Arial"/>
              <a:buChar char="•"/>
            </a:pPr>
            <a:r>
              <a:rPr lang="en-US" b="true" sz="2726">
                <a:solidFill>
                  <a:srgbClr val="000000"/>
                </a:solidFill>
                <a:latin typeface="Canva Sans Bold"/>
                <a:ea typeface="Canva Sans Bold"/>
                <a:cs typeface="Canva Sans Bold"/>
                <a:sym typeface="Canva Sans Bold"/>
              </a:rPr>
              <a:t>Text and Speech Translation:</a:t>
            </a:r>
          </a:p>
          <a:p>
            <a:pPr algn="just">
              <a:lnSpc>
                <a:spcPts val="4362"/>
              </a:lnSpc>
            </a:pP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Text Translation: Once a gesture is classified, it is mapped to its corresponding letter or word. This mapping is a simple classification task that feeds into a textual output system.</a:t>
            </a:r>
          </a:p>
          <a:p>
            <a:pPr algn="just">
              <a:lnSpc>
                <a:spcPts val="4362"/>
              </a:lnSpc>
            </a:pP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Speech Translation: After identifying the sign language gesture, it is converted to text, which is then synthesized into speech. For this, ML models like text-to-speech (TTS) systems are employed to convert text into audio output.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59577" y="3860255"/>
            <a:ext cx="15692214" cy="5490755"/>
          </a:xfrm>
          <a:prstGeom prst="rect">
            <a:avLst/>
          </a:prstGeom>
        </p:spPr>
        <p:txBody>
          <a:bodyPr anchor="t" rtlCol="false" tIns="0" lIns="0" bIns="0" rIns="0">
            <a:spAutoFit/>
          </a:bodyPr>
          <a:lstStyle/>
          <a:p>
            <a:pPr algn="just" marL="588709" indent="-294355" lvl="1">
              <a:lnSpc>
                <a:spcPts val="4362"/>
              </a:lnSpc>
              <a:buFont typeface="Arial"/>
              <a:buChar char="•"/>
            </a:pPr>
            <a:r>
              <a:rPr lang="en-US" b="true" sz="2726">
                <a:solidFill>
                  <a:srgbClr val="000000"/>
                </a:solidFill>
                <a:latin typeface="Canva Sans Bold"/>
                <a:ea typeface="Canva Sans Bold"/>
                <a:cs typeface="Canva Sans Bold"/>
                <a:sym typeface="Canva Sans Bold"/>
              </a:rPr>
              <a:t>Communication Flow Overview</a:t>
            </a:r>
          </a:p>
          <a:p>
            <a:pPr algn="just">
              <a:lnSpc>
                <a:spcPts val="4362"/>
              </a:lnSpc>
            </a:pP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Webcam captures sign language gestures and sends data to the website.</a:t>
            </a:r>
          </a:p>
          <a:p>
            <a:pPr algn="just">
              <a:lnSpc>
                <a:spcPts val="4362"/>
              </a:lnSpc>
            </a:pP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Computer processes the video using an ML model and converts it into text.</a:t>
            </a:r>
          </a:p>
          <a:p>
            <a:pPr algn="just">
              <a:lnSpc>
                <a:spcPts val="4362"/>
              </a:lnSpc>
            </a:pP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Text-to-Speech (TTS) converts the text into audio speech.</a:t>
            </a:r>
          </a:p>
          <a:p>
            <a:pPr algn="just">
              <a:lnSpc>
                <a:spcPts val="4362"/>
              </a:lnSpc>
            </a:pP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Speech data is sent to a smart speaker via MQTT (IoT protocol) for playback.</a:t>
            </a:r>
          </a:p>
          <a:p>
            <a:pPr algn="just">
              <a:lnSpc>
                <a:spcPts val="4362"/>
              </a:lnSpc>
            </a:pPr>
          </a:p>
        </p:txBody>
      </p:sp>
      <p:sp>
        <p:nvSpPr>
          <p:cNvPr name="TextBox 6" id="6"/>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/16</a:t>
            </a:r>
          </a:p>
        </p:txBody>
      </p:sp>
      <p:sp>
        <p:nvSpPr>
          <p:cNvPr name="TextBox 7" id="7"/>
          <p:cNvSpPr txBox="true"/>
          <p:nvPr/>
        </p:nvSpPr>
        <p:spPr>
          <a:xfrm rot="0">
            <a:off x="3727618" y="895350"/>
            <a:ext cx="10832763" cy="1259829"/>
          </a:xfrm>
          <a:prstGeom prst="rect">
            <a:avLst/>
          </a:prstGeom>
        </p:spPr>
        <p:txBody>
          <a:bodyPr anchor="t" rtlCol="false" tIns="0" lIns="0" bIns="0" rIns="0">
            <a:spAutoFit/>
          </a:bodyPr>
          <a:lstStyle/>
          <a:p>
            <a:pPr algn="l">
              <a:lnSpc>
                <a:spcPts val="10360"/>
              </a:lnSpc>
            </a:pPr>
            <a:r>
              <a:rPr lang="en-US" b="true" sz="7400" u="sng">
                <a:solidFill>
                  <a:srgbClr val="000000"/>
                </a:solidFill>
                <a:latin typeface="Canva Sans Bold"/>
                <a:ea typeface="Canva Sans Bold"/>
                <a:cs typeface="Canva Sans Bold"/>
                <a:sym typeface="Canva Sans Bold"/>
              </a:rPr>
              <a:t>Communication &amp; IoT</a:t>
            </a:r>
          </a:p>
        </p:txBody>
      </p:sp>
      <p:sp>
        <p:nvSpPr>
          <p:cNvPr name="AutoShape 8" id="8"/>
          <p:cNvSpPr/>
          <p:nvPr/>
        </p:nvSpPr>
        <p:spPr>
          <a:xfrm>
            <a:off x="8077109" y="5483257"/>
            <a:ext cx="0" cy="572673"/>
          </a:xfrm>
          <a:prstGeom prst="line">
            <a:avLst/>
          </a:prstGeom>
          <a:ln cap="flat" w="38100">
            <a:solidFill>
              <a:srgbClr val="000000"/>
            </a:solidFill>
            <a:prstDash val="solid"/>
            <a:headEnd type="none" len="sm" w="sm"/>
            <a:tailEnd type="arrow" len="sm" w="med"/>
          </a:ln>
        </p:spPr>
      </p:sp>
      <p:sp>
        <p:nvSpPr>
          <p:cNvPr name="AutoShape 9" id="9"/>
          <p:cNvSpPr/>
          <p:nvPr/>
        </p:nvSpPr>
        <p:spPr>
          <a:xfrm flipH="true">
            <a:off x="8086634" y="6658020"/>
            <a:ext cx="0" cy="515142"/>
          </a:xfrm>
          <a:prstGeom prst="line">
            <a:avLst/>
          </a:prstGeom>
          <a:ln cap="flat" w="38100">
            <a:solidFill>
              <a:srgbClr val="000000"/>
            </a:solidFill>
            <a:prstDash val="solid"/>
            <a:headEnd type="none" len="sm" w="sm"/>
            <a:tailEnd type="arrow" len="sm" w="med"/>
          </a:ln>
        </p:spPr>
      </p:sp>
      <p:sp>
        <p:nvSpPr>
          <p:cNvPr name="AutoShape 10" id="10"/>
          <p:cNvSpPr/>
          <p:nvPr/>
        </p:nvSpPr>
        <p:spPr>
          <a:xfrm>
            <a:off x="8086634" y="7832624"/>
            <a:ext cx="0" cy="534087"/>
          </a:xfrm>
          <a:prstGeom prst="line">
            <a:avLst/>
          </a:prstGeom>
          <a:ln cap="flat" w="38100">
            <a:solidFill>
              <a:srgbClr val="000000"/>
            </a:solidFill>
            <a:prstDash val="solid"/>
            <a:headEnd type="none" len="sm" w="sm"/>
            <a:tailEnd type="arrow" len="sm" w="med"/>
          </a:ln>
        </p:spPr>
      </p:sp>
      <p:sp>
        <p:nvSpPr>
          <p:cNvPr name="Freeform 11" id="11"/>
          <p:cNvSpPr/>
          <p:nvPr/>
        </p:nvSpPr>
        <p:spPr>
          <a:xfrm flipH="false" flipV="false" rot="0">
            <a:off x="14185054" y="5483416"/>
            <a:ext cx="4262034" cy="4114800"/>
          </a:xfrm>
          <a:custGeom>
            <a:avLst/>
            <a:gdLst/>
            <a:ahLst/>
            <a:cxnLst/>
            <a:rect r="r" b="b" t="t" l="l"/>
            <a:pathLst>
              <a:path h="4114800" w="4262034">
                <a:moveTo>
                  <a:pt x="0" y="0"/>
                </a:moveTo>
                <a:lnTo>
                  <a:pt x="4262034" y="0"/>
                </a:lnTo>
                <a:lnTo>
                  <a:pt x="426203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/17</a:t>
            </a:r>
          </a:p>
        </p:txBody>
      </p:sp>
      <p:sp>
        <p:nvSpPr>
          <p:cNvPr name="TextBox 6" id="6"/>
          <p:cNvSpPr txBox="true"/>
          <p:nvPr/>
        </p:nvSpPr>
        <p:spPr>
          <a:xfrm rot="0">
            <a:off x="3727618" y="895350"/>
            <a:ext cx="10832763" cy="1259829"/>
          </a:xfrm>
          <a:prstGeom prst="rect">
            <a:avLst/>
          </a:prstGeom>
        </p:spPr>
        <p:txBody>
          <a:bodyPr anchor="t" rtlCol="false" tIns="0" lIns="0" bIns="0" rIns="0">
            <a:spAutoFit/>
          </a:bodyPr>
          <a:lstStyle/>
          <a:p>
            <a:pPr algn="l">
              <a:lnSpc>
                <a:spcPts val="10360"/>
              </a:lnSpc>
            </a:pPr>
            <a:r>
              <a:rPr lang="en-US" b="true" sz="7400" u="sng">
                <a:solidFill>
                  <a:srgbClr val="000000"/>
                </a:solidFill>
                <a:latin typeface="Canva Sans Bold"/>
                <a:ea typeface="Canva Sans Bold"/>
                <a:cs typeface="Canva Sans Bold"/>
                <a:sym typeface="Canva Sans Bold"/>
              </a:rPr>
              <a:t>Communication &amp; IoT</a:t>
            </a:r>
          </a:p>
        </p:txBody>
      </p:sp>
      <p:sp>
        <p:nvSpPr>
          <p:cNvPr name="TextBox 7" id="7"/>
          <p:cNvSpPr txBox="true"/>
          <p:nvPr/>
        </p:nvSpPr>
        <p:spPr>
          <a:xfrm rot="0">
            <a:off x="1317115" y="3738836"/>
            <a:ext cx="11961397" cy="566789"/>
          </a:xfrm>
          <a:prstGeom prst="rect">
            <a:avLst/>
          </a:prstGeom>
        </p:spPr>
        <p:txBody>
          <a:bodyPr anchor="t" rtlCol="false" tIns="0" lIns="0" bIns="0" rIns="0">
            <a:spAutoFit/>
          </a:bodyPr>
          <a:lstStyle/>
          <a:p>
            <a:pPr algn="just" marL="667722" indent="-333861" lvl="1">
              <a:lnSpc>
                <a:spcPts val="4948"/>
              </a:lnSpc>
              <a:buFont typeface="Arial"/>
              <a:buChar char="•"/>
            </a:pPr>
            <a:r>
              <a:rPr lang="en-US" b="true" sz="3092">
                <a:solidFill>
                  <a:srgbClr val="000000"/>
                </a:solidFill>
                <a:latin typeface="Canva Sans Bold"/>
                <a:ea typeface="Canva Sans Bold"/>
                <a:cs typeface="Canva Sans Bold"/>
                <a:sym typeface="Canva Sans Bold"/>
              </a:rPr>
              <a:t>Webcam (Data Capture) → Computer</a:t>
            </a:r>
          </a:p>
        </p:txBody>
      </p:sp>
      <p:sp>
        <p:nvSpPr>
          <p:cNvPr name="TextBox 8" id="8"/>
          <p:cNvSpPr txBox="true"/>
          <p:nvPr/>
        </p:nvSpPr>
        <p:spPr>
          <a:xfrm rot="0">
            <a:off x="1317115" y="5889282"/>
            <a:ext cx="11961397" cy="566789"/>
          </a:xfrm>
          <a:prstGeom prst="rect">
            <a:avLst/>
          </a:prstGeom>
        </p:spPr>
        <p:txBody>
          <a:bodyPr anchor="t" rtlCol="false" tIns="0" lIns="0" bIns="0" rIns="0">
            <a:spAutoFit/>
          </a:bodyPr>
          <a:lstStyle/>
          <a:p>
            <a:pPr algn="just" marL="2003166" indent="-500792" lvl="3">
              <a:lnSpc>
                <a:spcPts val="4948"/>
              </a:lnSpc>
              <a:buFont typeface="Arial"/>
              <a:buChar char="￭"/>
            </a:pPr>
            <a:r>
              <a:rPr lang="en-US" sz="3092">
                <a:solidFill>
                  <a:srgbClr val="000000"/>
                </a:solidFill>
                <a:latin typeface="Canva Sans"/>
                <a:ea typeface="Canva Sans"/>
                <a:cs typeface="Canva Sans"/>
                <a:sym typeface="Canva Sans"/>
              </a:rPr>
              <a:t>Webcam captures real-time sign language gestures.</a:t>
            </a:r>
          </a:p>
        </p:txBody>
      </p:sp>
      <p:sp>
        <p:nvSpPr>
          <p:cNvPr name="TextBox 9" id="9"/>
          <p:cNvSpPr txBox="true"/>
          <p:nvPr/>
        </p:nvSpPr>
        <p:spPr>
          <a:xfrm rot="0">
            <a:off x="1317115" y="6836756"/>
            <a:ext cx="11961397" cy="566789"/>
          </a:xfrm>
          <a:prstGeom prst="rect">
            <a:avLst/>
          </a:prstGeom>
        </p:spPr>
        <p:txBody>
          <a:bodyPr anchor="t" rtlCol="false" tIns="0" lIns="0" bIns="0" rIns="0">
            <a:spAutoFit/>
          </a:bodyPr>
          <a:lstStyle/>
          <a:p>
            <a:pPr algn="just" marL="2003166" indent="-500792" lvl="3">
              <a:lnSpc>
                <a:spcPts val="4948"/>
              </a:lnSpc>
              <a:buFont typeface="Arial"/>
              <a:buChar char="￭"/>
            </a:pPr>
            <a:r>
              <a:rPr lang="en-US" sz="3092">
                <a:solidFill>
                  <a:srgbClr val="000000"/>
                </a:solidFill>
                <a:latin typeface="Canva Sans"/>
                <a:ea typeface="Canva Sans"/>
                <a:cs typeface="Canva Sans"/>
                <a:sym typeface="Canva Sans"/>
              </a:rPr>
              <a:t>Converts video frames into digital signals.</a:t>
            </a:r>
          </a:p>
        </p:txBody>
      </p:sp>
      <p:sp>
        <p:nvSpPr>
          <p:cNvPr name="TextBox 10" id="10"/>
          <p:cNvSpPr txBox="true"/>
          <p:nvPr/>
        </p:nvSpPr>
        <p:spPr>
          <a:xfrm rot="0">
            <a:off x="1317115" y="7784545"/>
            <a:ext cx="11961397" cy="566789"/>
          </a:xfrm>
          <a:prstGeom prst="rect">
            <a:avLst/>
          </a:prstGeom>
        </p:spPr>
        <p:txBody>
          <a:bodyPr anchor="t" rtlCol="false" tIns="0" lIns="0" bIns="0" rIns="0">
            <a:spAutoFit/>
          </a:bodyPr>
          <a:lstStyle/>
          <a:p>
            <a:pPr algn="just" marL="2003166" indent="-500792" lvl="3">
              <a:lnSpc>
                <a:spcPts val="4948"/>
              </a:lnSpc>
              <a:buFont typeface="Arial"/>
              <a:buChar char="￭"/>
            </a:pPr>
            <a:r>
              <a:rPr lang="en-US" sz="3092">
                <a:solidFill>
                  <a:srgbClr val="000000"/>
                </a:solidFill>
                <a:latin typeface="Canva Sans"/>
                <a:ea typeface="Canva Sans"/>
                <a:cs typeface="Canva Sans"/>
                <a:sym typeface="Canva Sans"/>
              </a:rPr>
              <a:t>Transmits data to the webpage.</a:t>
            </a:r>
          </a:p>
        </p:txBody>
      </p:sp>
      <p:sp>
        <p:nvSpPr>
          <p:cNvPr name="TextBox 11" id="11"/>
          <p:cNvSpPr txBox="true"/>
          <p:nvPr/>
        </p:nvSpPr>
        <p:spPr>
          <a:xfrm rot="0">
            <a:off x="1317115" y="4807718"/>
            <a:ext cx="11961397" cy="566789"/>
          </a:xfrm>
          <a:prstGeom prst="rect">
            <a:avLst/>
          </a:prstGeom>
        </p:spPr>
        <p:txBody>
          <a:bodyPr anchor="t" rtlCol="false" tIns="0" lIns="0" bIns="0" rIns="0">
            <a:spAutoFit/>
          </a:bodyPr>
          <a:lstStyle/>
          <a:p>
            <a:pPr algn="just" marL="1335444" indent="-445148" lvl="2">
              <a:lnSpc>
                <a:spcPts val="4948"/>
              </a:lnSpc>
              <a:buFont typeface="Arial"/>
              <a:buChar char="⚬"/>
            </a:pPr>
            <a:r>
              <a:rPr lang="en-US" b="true" sz="3092">
                <a:solidFill>
                  <a:srgbClr val="000000"/>
                </a:solidFill>
                <a:latin typeface="Canva Sans Bold"/>
                <a:ea typeface="Canva Sans Bold"/>
                <a:cs typeface="Canva Sans Bold"/>
                <a:sym typeface="Canva Sans Bold"/>
              </a:rPr>
              <a:t>How It Works: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2546988" y="6061162"/>
            <a:ext cx="5533125" cy="4011515"/>
          </a:xfrm>
          <a:custGeom>
            <a:avLst/>
            <a:gdLst/>
            <a:ahLst/>
            <a:cxnLst/>
            <a:rect r="r" b="b" t="t" l="l"/>
            <a:pathLst>
              <a:path h="4011515" w="5533125">
                <a:moveTo>
                  <a:pt x="0" y="0"/>
                </a:moveTo>
                <a:lnTo>
                  <a:pt x="5533125" y="0"/>
                </a:lnTo>
                <a:lnTo>
                  <a:pt x="5533125" y="4011515"/>
                </a:lnTo>
                <a:lnTo>
                  <a:pt x="0" y="4011515"/>
                </a:lnTo>
                <a:lnTo>
                  <a:pt x="0" y="0"/>
                </a:lnTo>
                <a:close/>
              </a:path>
            </a:pathLst>
          </a:custGeom>
          <a:blipFill>
            <a:blip r:embed="rId2"/>
            <a:stretch>
              <a:fillRect l="0" t="0" r="0" b="0"/>
            </a:stretch>
          </a:blipFill>
        </p:spPr>
      </p:sp>
      <p:sp>
        <p:nvSpPr>
          <p:cNvPr name="TextBox 6" id="6"/>
          <p:cNvSpPr txBox="true"/>
          <p:nvPr/>
        </p:nvSpPr>
        <p:spPr>
          <a:xfrm rot="0">
            <a:off x="576842" y="3585396"/>
            <a:ext cx="17134316" cy="2176055"/>
          </a:xfrm>
          <a:prstGeom prst="rect">
            <a:avLst/>
          </a:prstGeom>
        </p:spPr>
        <p:txBody>
          <a:bodyPr anchor="t" rtlCol="false" tIns="0" lIns="0" bIns="0" rIns="0">
            <a:spAutoFit/>
          </a:bodyPr>
          <a:lstStyle/>
          <a:p>
            <a:pPr algn="just" marL="588709" indent="-294355" lvl="1">
              <a:lnSpc>
                <a:spcPts val="4362"/>
              </a:lnSpc>
              <a:buFont typeface="Arial"/>
              <a:buChar char="•"/>
            </a:pPr>
            <a:r>
              <a:rPr lang="en-US" b="true" sz="2726">
                <a:solidFill>
                  <a:srgbClr val="000000"/>
                </a:solidFill>
                <a:latin typeface="Canva Sans Bold"/>
                <a:ea typeface="Canva Sans Bold"/>
                <a:cs typeface="Canva Sans Bold"/>
                <a:sym typeface="Canva Sans Bold"/>
              </a:rPr>
              <a:t>MQTT (Message Queuing Telemetry Transport)-:</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It is a messaging protocol that allows devices to communicate with each other over the internet. It's often used for Internet of Things (IoT) devices, such as sensors Efficient Data Transfer</a:t>
            </a:r>
          </a:p>
        </p:txBody>
      </p:sp>
      <p:sp>
        <p:nvSpPr>
          <p:cNvPr name="TextBox 7" id="7"/>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/18</a:t>
            </a:r>
          </a:p>
        </p:txBody>
      </p:sp>
      <p:sp>
        <p:nvSpPr>
          <p:cNvPr name="TextBox 8" id="8"/>
          <p:cNvSpPr txBox="true"/>
          <p:nvPr/>
        </p:nvSpPr>
        <p:spPr>
          <a:xfrm rot="0">
            <a:off x="3727618" y="895350"/>
            <a:ext cx="10832763" cy="1259829"/>
          </a:xfrm>
          <a:prstGeom prst="rect">
            <a:avLst/>
          </a:prstGeom>
        </p:spPr>
        <p:txBody>
          <a:bodyPr anchor="t" rtlCol="false" tIns="0" lIns="0" bIns="0" rIns="0">
            <a:spAutoFit/>
          </a:bodyPr>
          <a:lstStyle/>
          <a:p>
            <a:pPr algn="l">
              <a:lnSpc>
                <a:spcPts val="10360"/>
              </a:lnSpc>
            </a:pPr>
            <a:r>
              <a:rPr lang="en-US" b="true" sz="7400" u="sng">
                <a:solidFill>
                  <a:srgbClr val="000000"/>
                </a:solidFill>
                <a:latin typeface="Canva Sans Bold"/>
                <a:ea typeface="Canva Sans Bold"/>
                <a:cs typeface="Canva Sans Bold"/>
                <a:sym typeface="Canva Sans Bold"/>
              </a:rPr>
              <a:t>Communication &amp; IoT</a:t>
            </a:r>
          </a:p>
        </p:txBody>
      </p:sp>
      <p:sp>
        <p:nvSpPr>
          <p:cNvPr name="TextBox 9" id="9"/>
          <p:cNvSpPr txBox="true"/>
          <p:nvPr/>
        </p:nvSpPr>
        <p:spPr>
          <a:xfrm rot="0">
            <a:off x="576842" y="5956387"/>
            <a:ext cx="17134316" cy="518705"/>
          </a:xfrm>
          <a:prstGeom prst="rect">
            <a:avLst/>
          </a:prstGeom>
        </p:spPr>
        <p:txBody>
          <a:bodyPr anchor="t" rtlCol="false" tIns="0" lIns="0" bIns="0" rIns="0">
            <a:spAutoFit/>
          </a:bodyPr>
          <a:lstStyle/>
          <a:p>
            <a:pPr algn="just" marL="588709" indent="-294355" lvl="1">
              <a:lnSpc>
                <a:spcPts val="4362"/>
              </a:lnSpc>
              <a:buFont typeface="Arial"/>
              <a:buChar char="•"/>
            </a:pPr>
            <a:r>
              <a:rPr lang="en-US" b="true" sz="2726">
                <a:solidFill>
                  <a:srgbClr val="000000"/>
                </a:solidFill>
                <a:latin typeface="Canva Sans Bold"/>
                <a:ea typeface="Canva Sans Bold"/>
                <a:cs typeface="Canva Sans Bold"/>
                <a:sym typeface="Canva Sans Bold"/>
              </a:rPr>
              <a:t>How it works ?</a:t>
            </a:r>
          </a:p>
        </p:txBody>
      </p:sp>
      <p:sp>
        <p:nvSpPr>
          <p:cNvPr name="TextBox 10" id="10"/>
          <p:cNvSpPr txBox="true"/>
          <p:nvPr/>
        </p:nvSpPr>
        <p:spPr>
          <a:xfrm rot="0">
            <a:off x="576842" y="6665592"/>
            <a:ext cx="17134316" cy="1623605"/>
          </a:xfrm>
          <a:prstGeom prst="rect">
            <a:avLst/>
          </a:prstGeom>
        </p:spPr>
        <p:txBody>
          <a:bodyPr anchor="t" rtlCol="false" tIns="0" lIns="0" bIns="0" rIns="0">
            <a:spAutoFit/>
          </a:bodyPr>
          <a:lstStyle/>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MQTT uses a publish-subscribe (Pub/Sub) model.</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The sender (publisher) sends data to a topic.</a:t>
            </a: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The receiver (subscriber) receives data from the topic.</a:t>
            </a:r>
          </a:p>
        </p:txBody>
      </p:sp>
      <p:sp>
        <p:nvSpPr>
          <p:cNvPr name="Freeform 11" id="11"/>
          <p:cNvSpPr/>
          <p:nvPr/>
        </p:nvSpPr>
        <p:spPr>
          <a:xfrm flipH="false" flipV="false" rot="0">
            <a:off x="2702734" y="8896082"/>
            <a:ext cx="2055364" cy="833987"/>
          </a:xfrm>
          <a:custGeom>
            <a:avLst/>
            <a:gdLst/>
            <a:ahLst/>
            <a:cxnLst/>
            <a:rect r="r" b="b" t="t" l="l"/>
            <a:pathLst>
              <a:path h="833987" w="2055364">
                <a:moveTo>
                  <a:pt x="0" y="0"/>
                </a:moveTo>
                <a:lnTo>
                  <a:pt x="2055363" y="0"/>
                </a:lnTo>
                <a:lnTo>
                  <a:pt x="2055363" y="833987"/>
                </a:lnTo>
                <a:lnTo>
                  <a:pt x="0" y="833987"/>
                </a:lnTo>
                <a:lnTo>
                  <a:pt x="0" y="0"/>
                </a:lnTo>
                <a:close/>
              </a:path>
            </a:pathLst>
          </a:custGeom>
          <a:blipFill>
            <a:blip r:embed="rId3"/>
            <a:stretch>
              <a:fillRect l="0" t="-5605" r="0" b="-5605"/>
            </a:stretch>
          </a:blipFill>
        </p:spPr>
      </p:sp>
      <p:sp>
        <p:nvSpPr>
          <p:cNvPr name="TextBox 12" id="12"/>
          <p:cNvSpPr txBox="true"/>
          <p:nvPr/>
        </p:nvSpPr>
        <p:spPr>
          <a:xfrm rot="0">
            <a:off x="2985071" y="8977241"/>
            <a:ext cx="1773026" cy="518705"/>
          </a:xfrm>
          <a:prstGeom prst="rect">
            <a:avLst/>
          </a:prstGeom>
        </p:spPr>
        <p:txBody>
          <a:bodyPr anchor="t" rtlCol="false" tIns="0" lIns="0" bIns="0" rIns="0">
            <a:spAutoFit/>
          </a:bodyPr>
          <a:lstStyle/>
          <a:p>
            <a:pPr algn="just">
              <a:lnSpc>
                <a:spcPts val="4362"/>
              </a:lnSpc>
            </a:pPr>
            <a:r>
              <a:rPr lang="en-US" sz="2726" b="true">
                <a:solidFill>
                  <a:srgbClr val="000000"/>
                </a:solidFill>
                <a:latin typeface="Canva Sans Bold"/>
                <a:ea typeface="Canva Sans Bold"/>
                <a:cs typeface="Canva Sans Bold"/>
                <a:sym typeface="Canva Sans Bold"/>
              </a:rPr>
              <a:t>Publisher</a:t>
            </a:r>
          </a:p>
        </p:txBody>
      </p:sp>
      <p:sp>
        <p:nvSpPr>
          <p:cNvPr name="Freeform 13" id="13"/>
          <p:cNvSpPr/>
          <p:nvPr/>
        </p:nvSpPr>
        <p:spPr>
          <a:xfrm flipH="false" flipV="false" rot="0">
            <a:off x="228270" y="8896082"/>
            <a:ext cx="2055364" cy="833987"/>
          </a:xfrm>
          <a:custGeom>
            <a:avLst/>
            <a:gdLst/>
            <a:ahLst/>
            <a:cxnLst/>
            <a:rect r="r" b="b" t="t" l="l"/>
            <a:pathLst>
              <a:path h="833987" w="2055364">
                <a:moveTo>
                  <a:pt x="0" y="0"/>
                </a:moveTo>
                <a:lnTo>
                  <a:pt x="2055364" y="0"/>
                </a:lnTo>
                <a:lnTo>
                  <a:pt x="2055364" y="833987"/>
                </a:lnTo>
                <a:lnTo>
                  <a:pt x="0" y="833987"/>
                </a:lnTo>
                <a:lnTo>
                  <a:pt x="0" y="0"/>
                </a:lnTo>
                <a:close/>
              </a:path>
            </a:pathLst>
          </a:custGeom>
          <a:blipFill>
            <a:blip r:embed="rId3"/>
            <a:stretch>
              <a:fillRect l="0" t="-5605" r="0" b="-5605"/>
            </a:stretch>
          </a:blipFill>
        </p:spPr>
      </p:sp>
      <p:sp>
        <p:nvSpPr>
          <p:cNvPr name="TextBox 14" id="14"/>
          <p:cNvSpPr txBox="true"/>
          <p:nvPr/>
        </p:nvSpPr>
        <p:spPr>
          <a:xfrm rot="0">
            <a:off x="672533" y="9001335"/>
            <a:ext cx="1372976" cy="518705"/>
          </a:xfrm>
          <a:prstGeom prst="rect">
            <a:avLst/>
          </a:prstGeom>
        </p:spPr>
        <p:txBody>
          <a:bodyPr anchor="t" rtlCol="false" tIns="0" lIns="0" bIns="0" rIns="0">
            <a:spAutoFit/>
          </a:bodyPr>
          <a:lstStyle/>
          <a:p>
            <a:pPr algn="just">
              <a:lnSpc>
                <a:spcPts val="4362"/>
              </a:lnSpc>
            </a:pPr>
            <a:r>
              <a:rPr lang="en-US" sz="2726" b="true">
                <a:solidFill>
                  <a:srgbClr val="000000"/>
                </a:solidFill>
                <a:latin typeface="Canva Sans Bold"/>
                <a:ea typeface="Canva Sans Bold"/>
                <a:cs typeface="Canva Sans Bold"/>
                <a:sym typeface="Canva Sans Bold"/>
              </a:rPr>
              <a:t>Broker</a:t>
            </a:r>
          </a:p>
        </p:txBody>
      </p:sp>
      <p:sp>
        <p:nvSpPr>
          <p:cNvPr name="Freeform 15" id="15"/>
          <p:cNvSpPr/>
          <p:nvPr/>
        </p:nvSpPr>
        <p:spPr>
          <a:xfrm flipH="false" flipV="false" rot="0">
            <a:off x="5177197" y="8896082"/>
            <a:ext cx="2055364" cy="833987"/>
          </a:xfrm>
          <a:custGeom>
            <a:avLst/>
            <a:gdLst/>
            <a:ahLst/>
            <a:cxnLst/>
            <a:rect r="r" b="b" t="t" l="l"/>
            <a:pathLst>
              <a:path h="833987" w="2055364">
                <a:moveTo>
                  <a:pt x="0" y="0"/>
                </a:moveTo>
                <a:lnTo>
                  <a:pt x="2055364" y="0"/>
                </a:lnTo>
                <a:lnTo>
                  <a:pt x="2055364" y="833987"/>
                </a:lnTo>
                <a:lnTo>
                  <a:pt x="0" y="833987"/>
                </a:lnTo>
                <a:lnTo>
                  <a:pt x="0" y="0"/>
                </a:lnTo>
                <a:close/>
              </a:path>
            </a:pathLst>
          </a:custGeom>
          <a:blipFill>
            <a:blip r:embed="rId3"/>
            <a:stretch>
              <a:fillRect l="0" t="-5605" r="0" b="-5605"/>
            </a:stretch>
          </a:blipFill>
        </p:spPr>
      </p:sp>
      <p:sp>
        <p:nvSpPr>
          <p:cNvPr name="TextBox 16" id="16"/>
          <p:cNvSpPr txBox="true"/>
          <p:nvPr/>
        </p:nvSpPr>
        <p:spPr>
          <a:xfrm rot="0">
            <a:off x="5701072" y="9001335"/>
            <a:ext cx="1149439" cy="518705"/>
          </a:xfrm>
          <a:prstGeom prst="rect">
            <a:avLst/>
          </a:prstGeom>
        </p:spPr>
        <p:txBody>
          <a:bodyPr anchor="t" rtlCol="false" tIns="0" lIns="0" bIns="0" rIns="0">
            <a:spAutoFit/>
          </a:bodyPr>
          <a:lstStyle/>
          <a:p>
            <a:pPr algn="just">
              <a:lnSpc>
                <a:spcPts val="4362"/>
              </a:lnSpc>
            </a:pPr>
            <a:r>
              <a:rPr lang="en-US" sz="2726" b="true">
                <a:solidFill>
                  <a:srgbClr val="000000"/>
                </a:solidFill>
                <a:latin typeface="Canva Sans Bold"/>
                <a:ea typeface="Canva Sans Bold"/>
                <a:cs typeface="Canva Sans Bold"/>
                <a:sym typeface="Canva Sans Bold"/>
              </a:rPr>
              <a:t>Topic</a:t>
            </a:r>
          </a:p>
        </p:txBody>
      </p:sp>
      <p:sp>
        <p:nvSpPr>
          <p:cNvPr name="Freeform 17" id="17"/>
          <p:cNvSpPr/>
          <p:nvPr/>
        </p:nvSpPr>
        <p:spPr>
          <a:xfrm flipH="false" flipV="false" rot="0">
            <a:off x="7651661" y="8871987"/>
            <a:ext cx="2055364" cy="833987"/>
          </a:xfrm>
          <a:custGeom>
            <a:avLst/>
            <a:gdLst/>
            <a:ahLst/>
            <a:cxnLst/>
            <a:rect r="r" b="b" t="t" l="l"/>
            <a:pathLst>
              <a:path h="833987" w="2055364">
                <a:moveTo>
                  <a:pt x="0" y="0"/>
                </a:moveTo>
                <a:lnTo>
                  <a:pt x="2055364" y="0"/>
                </a:lnTo>
                <a:lnTo>
                  <a:pt x="2055364" y="833987"/>
                </a:lnTo>
                <a:lnTo>
                  <a:pt x="0" y="833987"/>
                </a:lnTo>
                <a:lnTo>
                  <a:pt x="0" y="0"/>
                </a:lnTo>
                <a:close/>
              </a:path>
            </a:pathLst>
          </a:custGeom>
          <a:blipFill>
            <a:blip r:embed="rId3"/>
            <a:stretch>
              <a:fillRect l="0" t="-5605" r="0" b="-5605"/>
            </a:stretch>
          </a:blipFill>
        </p:spPr>
      </p:sp>
      <p:sp>
        <p:nvSpPr>
          <p:cNvPr name="TextBox 18" id="18"/>
          <p:cNvSpPr txBox="true"/>
          <p:nvPr/>
        </p:nvSpPr>
        <p:spPr>
          <a:xfrm rot="0">
            <a:off x="7785011" y="8977241"/>
            <a:ext cx="1922014" cy="518705"/>
          </a:xfrm>
          <a:prstGeom prst="rect">
            <a:avLst/>
          </a:prstGeom>
        </p:spPr>
        <p:txBody>
          <a:bodyPr anchor="t" rtlCol="false" tIns="0" lIns="0" bIns="0" rIns="0">
            <a:spAutoFit/>
          </a:bodyPr>
          <a:lstStyle/>
          <a:p>
            <a:pPr algn="just">
              <a:lnSpc>
                <a:spcPts val="4362"/>
              </a:lnSpc>
            </a:pPr>
            <a:r>
              <a:rPr lang="en-US" sz="2726" b="true">
                <a:solidFill>
                  <a:srgbClr val="000000"/>
                </a:solidFill>
                <a:latin typeface="Canva Sans Bold"/>
                <a:ea typeface="Canva Sans Bold"/>
                <a:cs typeface="Canva Sans Bold"/>
                <a:sym typeface="Canva Sans Bold"/>
              </a:rPr>
              <a:t>Subscriber</a:t>
            </a:r>
          </a:p>
        </p:txBody>
      </p:sp>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/19</a:t>
            </a:r>
          </a:p>
        </p:txBody>
      </p:sp>
      <p:sp>
        <p:nvSpPr>
          <p:cNvPr name="TextBox 6" id="6"/>
          <p:cNvSpPr txBox="true"/>
          <p:nvPr/>
        </p:nvSpPr>
        <p:spPr>
          <a:xfrm rot="0">
            <a:off x="3727618" y="895350"/>
            <a:ext cx="10832763" cy="1259829"/>
          </a:xfrm>
          <a:prstGeom prst="rect">
            <a:avLst/>
          </a:prstGeom>
        </p:spPr>
        <p:txBody>
          <a:bodyPr anchor="t" rtlCol="false" tIns="0" lIns="0" bIns="0" rIns="0">
            <a:spAutoFit/>
          </a:bodyPr>
          <a:lstStyle/>
          <a:p>
            <a:pPr algn="l">
              <a:lnSpc>
                <a:spcPts val="10360"/>
              </a:lnSpc>
            </a:pPr>
            <a:r>
              <a:rPr lang="en-US" b="true" sz="7400" u="sng">
                <a:solidFill>
                  <a:srgbClr val="000000"/>
                </a:solidFill>
                <a:latin typeface="Canva Sans Bold"/>
                <a:ea typeface="Canva Sans Bold"/>
                <a:cs typeface="Canva Sans Bold"/>
                <a:sym typeface="Canva Sans Bold"/>
              </a:rPr>
              <a:t>Communication &amp; IoT</a:t>
            </a:r>
          </a:p>
        </p:txBody>
      </p:sp>
      <p:sp>
        <p:nvSpPr>
          <p:cNvPr name="TextBox 7" id="7"/>
          <p:cNvSpPr txBox="true"/>
          <p:nvPr/>
        </p:nvSpPr>
        <p:spPr>
          <a:xfrm rot="0">
            <a:off x="962911" y="3766517"/>
            <a:ext cx="16400277" cy="4938305"/>
          </a:xfrm>
          <a:prstGeom prst="rect">
            <a:avLst/>
          </a:prstGeom>
        </p:spPr>
        <p:txBody>
          <a:bodyPr anchor="t" rtlCol="false" tIns="0" lIns="0" bIns="0" rIns="0">
            <a:spAutoFit/>
          </a:bodyPr>
          <a:lstStyle/>
          <a:p>
            <a:pPr algn="just" marL="588709" indent="-294355" lvl="1">
              <a:lnSpc>
                <a:spcPts val="4362"/>
              </a:lnSpc>
              <a:buFont typeface="Arial"/>
              <a:buChar char="•"/>
            </a:pPr>
            <a:r>
              <a:rPr lang="en-US" b="true" sz="2726">
                <a:solidFill>
                  <a:srgbClr val="000000"/>
                </a:solidFill>
                <a:latin typeface="Canva Sans Bold"/>
                <a:ea typeface="Canva Sans Bold"/>
                <a:cs typeface="Canva Sans Bold"/>
                <a:sym typeface="Canva Sans Bold"/>
              </a:rPr>
              <a:t>Web Integration:</a:t>
            </a:r>
          </a:p>
          <a:p>
            <a:pPr algn="just">
              <a:lnSpc>
                <a:spcPts val="4362"/>
              </a:lnSpc>
            </a:pP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A web-based interface allows real-time display of the captured video and interacts with the system, ensuring user accessibility</a:t>
            </a:r>
          </a:p>
          <a:p>
            <a:pPr algn="just">
              <a:lnSpc>
                <a:spcPts val="4362"/>
              </a:lnSpc>
            </a:pPr>
          </a:p>
          <a:p>
            <a:pPr algn="just" marL="588709" indent="-294355" lvl="1">
              <a:lnSpc>
                <a:spcPts val="4362"/>
              </a:lnSpc>
              <a:buFont typeface="Arial"/>
              <a:buChar char="•"/>
            </a:pPr>
            <a:r>
              <a:rPr lang="en-US" b="true" sz="2726">
                <a:solidFill>
                  <a:srgbClr val="000000"/>
                </a:solidFill>
                <a:latin typeface="Canva Sans Bold"/>
                <a:ea typeface="Canva Sans Bold"/>
                <a:cs typeface="Canva Sans Bold"/>
                <a:sym typeface="Canva Sans Bold"/>
              </a:rPr>
              <a:t>Voice Output via IoT:</a:t>
            </a:r>
          </a:p>
          <a:p>
            <a:pPr algn="just">
              <a:lnSpc>
                <a:spcPts val="4362"/>
              </a:lnSpc>
            </a:pPr>
          </a:p>
          <a:p>
            <a:pPr algn="just" marL="1177418" indent="-392473" lvl="2">
              <a:lnSpc>
                <a:spcPts val="4362"/>
              </a:lnSpc>
              <a:buFont typeface="Arial"/>
              <a:buChar char="⚬"/>
            </a:pPr>
            <a:r>
              <a:rPr lang="en-US" sz="2726">
                <a:solidFill>
                  <a:srgbClr val="000000"/>
                </a:solidFill>
                <a:latin typeface="Canva Sans"/>
                <a:ea typeface="Canva Sans"/>
                <a:cs typeface="Canva Sans"/>
                <a:sym typeface="Canva Sans"/>
              </a:rPr>
              <a:t>Translated text is converted to speech and sent to a smart speaker, offering an accessible feedback mechanism for users.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095613" y="4354354"/>
            <a:ext cx="14342874" cy="3280955"/>
          </a:xfrm>
          <a:prstGeom prst="rect">
            <a:avLst/>
          </a:prstGeom>
        </p:spPr>
        <p:txBody>
          <a:bodyPr anchor="t" rtlCol="false" tIns="0" lIns="0" bIns="0" rIns="0">
            <a:spAutoFit/>
          </a:bodyPr>
          <a:lstStyle/>
          <a:p>
            <a:pPr algn="just" marL="588709" indent="-294355" lvl="1">
              <a:lnSpc>
                <a:spcPts val="4362"/>
              </a:lnSpc>
              <a:buFont typeface="Arial"/>
              <a:buChar char="•"/>
            </a:pPr>
            <a:r>
              <a:rPr lang="en-US" sz="2726">
                <a:solidFill>
                  <a:srgbClr val="000000"/>
                </a:solidFill>
                <a:latin typeface="Canva Sans"/>
                <a:ea typeface="Canva Sans"/>
                <a:cs typeface="Canva Sans"/>
                <a:sym typeface="Canva Sans"/>
              </a:rPr>
              <a:t>Deaf and mute individuals face communication barriers, especially when sign language interpreters are unavailable.</a:t>
            </a:r>
          </a:p>
          <a:p>
            <a:pPr algn="just">
              <a:lnSpc>
                <a:spcPts val="4362"/>
              </a:lnSpc>
            </a:pPr>
          </a:p>
          <a:p>
            <a:pPr algn="just" marL="588709" indent="-294355" lvl="1">
              <a:lnSpc>
                <a:spcPts val="4362"/>
              </a:lnSpc>
              <a:buFont typeface="Arial"/>
              <a:buChar char="•"/>
            </a:pPr>
            <a:r>
              <a:rPr lang="en-US" sz="2726">
                <a:solidFill>
                  <a:srgbClr val="000000"/>
                </a:solidFill>
                <a:latin typeface="Canva Sans"/>
                <a:ea typeface="Canva Sans"/>
                <a:cs typeface="Canva Sans"/>
                <a:sym typeface="Canva Sans"/>
              </a:rPr>
              <a:t>Lack of accessible real-time sign language-to-speech translation in many everyday settings.</a:t>
            </a:r>
          </a:p>
          <a:p>
            <a:pPr algn="just">
              <a:lnSpc>
                <a:spcPts val="4362"/>
              </a:lnSpc>
            </a:pPr>
          </a:p>
        </p:txBody>
      </p:sp>
      <p:sp>
        <p:nvSpPr>
          <p:cNvPr name="Freeform 6" id="6"/>
          <p:cNvSpPr/>
          <p:nvPr/>
        </p:nvSpPr>
        <p:spPr>
          <a:xfrm flipH="false" flipV="false" rot="0">
            <a:off x="5140295" y="7252103"/>
            <a:ext cx="7315200" cy="2128058"/>
          </a:xfrm>
          <a:custGeom>
            <a:avLst/>
            <a:gdLst/>
            <a:ahLst/>
            <a:cxnLst/>
            <a:rect r="r" b="b" t="t" l="l"/>
            <a:pathLst>
              <a:path h="2128058" w="7315200">
                <a:moveTo>
                  <a:pt x="0" y="0"/>
                </a:moveTo>
                <a:lnTo>
                  <a:pt x="7315200" y="0"/>
                </a:lnTo>
                <a:lnTo>
                  <a:pt x="7315200" y="2128058"/>
                </a:lnTo>
                <a:lnTo>
                  <a:pt x="0" y="2128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/02</a:t>
            </a:r>
          </a:p>
        </p:txBody>
      </p:sp>
      <p:sp>
        <p:nvSpPr>
          <p:cNvPr name="TextBox 8" id="8"/>
          <p:cNvSpPr txBox="true"/>
          <p:nvPr/>
        </p:nvSpPr>
        <p:spPr>
          <a:xfrm rot="0">
            <a:off x="5483317" y="895350"/>
            <a:ext cx="6629155" cy="1259829"/>
          </a:xfrm>
          <a:prstGeom prst="rect">
            <a:avLst/>
          </a:prstGeom>
        </p:spPr>
        <p:txBody>
          <a:bodyPr anchor="t" rtlCol="false" tIns="0" lIns="0" bIns="0" rIns="0">
            <a:spAutoFit/>
          </a:bodyPr>
          <a:lstStyle/>
          <a:p>
            <a:pPr algn="ctr">
              <a:lnSpc>
                <a:spcPts val="10360"/>
              </a:lnSpc>
            </a:pPr>
            <a:r>
              <a:rPr lang="en-US" b="true" sz="7400" u="sng">
                <a:solidFill>
                  <a:srgbClr val="000000"/>
                </a:solidFill>
                <a:latin typeface="Canva Sans Bold"/>
                <a:ea typeface="Canva Sans Bold"/>
                <a:cs typeface="Canva Sans Bold"/>
                <a:sym typeface="Canva Sans Bold"/>
              </a:rPr>
              <a:t>Research Gap</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/20</a:t>
            </a:r>
          </a:p>
        </p:txBody>
      </p:sp>
      <p:sp>
        <p:nvSpPr>
          <p:cNvPr name="TextBox 6" id="6"/>
          <p:cNvSpPr txBox="true"/>
          <p:nvPr/>
        </p:nvSpPr>
        <p:spPr>
          <a:xfrm rot="0">
            <a:off x="3727618" y="895350"/>
            <a:ext cx="10832763" cy="1259829"/>
          </a:xfrm>
          <a:prstGeom prst="rect">
            <a:avLst/>
          </a:prstGeom>
        </p:spPr>
        <p:txBody>
          <a:bodyPr anchor="t" rtlCol="false" tIns="0" lIns="0" bIns="0" rIns="0">
            <a:spAutoFit/>
          </a:bodyPr>
          <a:lstStyle/>
          <a:p>
            <a:pPr algn="l">
              <a:lnSpc>
                <a:spcPts val="10360"/>
              </a:lnSpc>
            </a:pPr>
            <a:r>
              <a:rPr lang="en-US" b="true" sz="7400" u="sng">
                <a:solidFill>
                  <a:srgbClr val="000000"/>
                </a:solidFill>
                <a:latin typeface="Canva Sans Bold"/>
                <a:ea typeface="Canva Sans Bold"/>
                <a:cs typeface="Canva Sans Bold"/>
                <a:sym typeface="Canva Sans Bold"/>
              </a:rPr>
              <a:t>Communication &amp; IoT</a:t>
            </a:r>
          </a:p>
        </p:txBody>
      </p:sp>
      <p:sp>
        <p:nvSpPr>
          <p:cNvPr name="TextBox 7" id="7"/>
          <p:cNvSpPr txBox="true"/>
          <p:nvPr/>
        </p:nvSpPr>
        <p:spPr>
          <a:xfrm rot="0">
            <a:off x="1656243" y="4295476"/>
            <a:ext cx="7487757" cy="4533175"/>
          </a:xfrm>
          <a:prstGeom prst="rect">
            <a:avLst/>
          </a:prstGeom>
        </p:spPr>
        <p:txBody>
          <a:bodyPr anchor="t" rtlCol="false" tIns="0" lIns="0" bIns="0" rIns="0">
            <a:spAutoFit/>
          </a:bodyPr>
          <a:lstStyle/>
          <a:p>
            <a:pPr algn="just" marL="610299" indent="-305149" lvl="1">
              <a:lnSpc>
                <a:spcPts val="4522"/>
              </a:lnSpc>
              <a:buFont typeface="Arial"/>
              <a:buChar char="•"/>
            </a:pPr>
            <a:r>
              <a:rPr lang="en-US" b="true" sz="2826">
                <a:solidFill>
                  <a:srgbClr val="000000"/>
                </a:solidFill>
                <a:latin typeface="Canva Sans Bold"/>
                <a:ea typeface="Canva Sans Bold"/>
                <a:cs typeface="Canva Sans Bold"/>
                <a:sym typeface="Canva Sans Bold"/>
              </a:rPr>
              <a:t>Device Interoperability:</a:t>
            </a:r>
          </a:p>
          <a:p>
            <a:pPr algn="just">
              <a:lnSpc>
                <a:spcPts val="4522"/>
              </a:lnSpc>
            </a:pPr>
          </a:p>
          <a:p>
            <a:pPr algn="just" marL="1220597" indent="-406866" lvl="2">
              <a:lnSpc>
                <a:spcPts val="4522"/>
              </a:lnSpc>
              <a:buFont typeface="Arial"/>
              <a:buChar char="⚬"/>
            </a:pPr>
            <a:r>
              <a:rPr lang="en-US" sz="2826">
                <a:solidFill>
                  <a:srgbClr val="000000"/>
                </a:solidFill>
                <a:latin typeface="Canva Sans"/>
                <a:ea typeface="Canva Sans"/>
                <a:cs typeface="Canva Sans"/>
                <a:sym typeface="Canva Sans"/>
              </a:rPr>
              <a:t>The project leverages the principles of the Web of Things (WoT) for smooth integration of multiple IoT devices, ensuring a cohesive system with varied communication methods.</a:t>
            </a:r>
          </a:p>
        </p:txBody>
      </p:sp>
      <p:sp>
        <p:nvSpPr>
          <p:cNvPr name="Freeform 8" id="8"/>
          <p:cNvSpPr/>
          <p:nvPr/>
        </p:nvSpPr>
        <p:spPr>
          <a:xfrm flipH="false" flipV="false" rot="0">
            <a:off x="10377080" y="4528731"/>
            <a:ext cx="6882220" cy="4171441"/>
          </a:xfrm>
          <a:custGeom>
            <a:avLst/>
            <a:gdLst/>
            <a:ahLst/>
            <a:cxnLst/>
            <a:rect r="r" b="b" t="t" l="l"/>
            <a:pathLst>
              <a:path h="4171441" w="6882220">
                <a:moveTo>
                  <a:pt x="0" y="0"/>
                </a:moveTo>
                <a:lnTo>
                  <a:pt x="6882220" y="0"/>
                </a:lnTo>
                <a:lnTo>
                  <a:pt x="6882220" y="4171441"/>
                </a:lnTo>
                <a:lnTo>
                  <a:pt x="0" y="4171441"/>
                </a:lnTo>
                <a:lnTo>
                  <a:pt x="0" y="0"/>
                </a:lnTo>
                <a:close/>
              </a:path>
            </a:pathLst>
          </a:custGeom>
          <a:blipFill>
            <a:blip r:embed="rId2"/>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/21</a:t>
            </a:r>
          </a:p>
        </p:txBody>
      </p:sp>
      <p:sp>
        <p:nvSpPr>
          <p:cNvPr name="TextBox 6" id="6"/>
          <p:cNvSpPr txBox="true"/>
          <p:nvPr/>
        </p:nvSpPr>
        <p:spPr>
          <a:xfrm rot="0">
            <a:off x="6542854" y="895350"/>
            <a:ext cx="5202292" cy="1259829"/>
          </a:xfrm>
          <a:prstGeom prst="rect">
            <a:avLst/>
          </a:prstGeom>
        </p:spPr>
        <p:txBody>
          <a:bodyPr anchor="t" rtlCol="false" tIns="0" lIns="0" bIns="0" rIns="0">
            <a:spAutoFit/>
          </a:bodyPr>
          <a:lstStyle/>
          <a:p>
            <a:pPr algn="l">
              <a:lnSpc>
                <a:spcPts val="10360"/>
              </a:lnSpc>
            </a:pPr>
            <a:r>
              <a:rPr lang="en-US" b="true" sz="7400" u="sng">
                <a:solidFill>
                  <a:srgbClr val="000000"/>
                </a:solidFill>
                <a:latin typeface="Canva Sans Bold"/>
                <a:ea typeface="Canva Sans Bold"/>
                <a:cs typeface="Canva Sans Bold"/>
                <a:sym typeface="Canva Sans Bold"/>
              </a:rPr>
              <a:t>References</a:t>
            </a:r>
          </a:p>
        </p:txBody>
      </p:sp>
      <p:sp>
        <p:nvSpPr>
          <p:cNvPr name="TextBox 7" id="7"/>
          <p:cNvSpPr txBox="true"/>
          <p:nvPr/>
        </p:nvSpPr>
        <p:spPr>
          <a:xfrm rot="0">
            <a:off x="668086" y="3477143"/>
            <a:ext cx="16951828" cy="6621145"/>
          </a:xfrm>
          <a:prstGeom prst="rect">
            <a:avLst/>
          </a:prstGeom>
        </p:spPr>
        <p:txBody>
          <a:bodyPr anchor="t" rtlCol="false" tIns="0" lIns="0" bIns="0" rIns="0">
            <a:spAutoFit/>
          </a:bodyPr>
          <a:lstStyle/>
          <a:p>
            <a:pPr algn="just">
              <a:lnSpc>
                <a:spcPts val="3079"/>
              </a:lnSpc>
            </a:pPr>
            <a:r>
              <a:rPr lang="en-US" sz="2199">
                <a:solidFill>
                  <a:srgbClr val="000000"/>
                </a:solidFill>
                <a:latin typeface="Canva Sans"/>
                <a:ea typeface="Canva Sans"/>
                <a:cs typeface="Canva Sans"/>
                <a:sym typeface="Canva Sans"/>
              </a:rPr>
              <a:t>1)M. Kowsigan, R. Dhawan and A. Kundu, "An Efficient Speech to Sign Language Conversion and Text Recognition through Live Gesture," 2024 IEEE International Conference on Smart Power Control and Renewable Energy (ICSPCRE), Rourkela, India, 2024 [1]</a:t>
            </a:r>
          </a:p>
          <a:p>
            <a:pPr algn="just">
              <a:lnSpc>
                <a:spcPts val="3079"/>
              </a:lnSpc>
            </a:pPr>
          </a:p>
          <a:p>
            <a:pPr algn="just">
              <a:lnSpc>
                <a:spcPts val="3079"/>
              </a:lnSpc>
            </a:pPr>
            <a:r>
              <a:rPr lang="en-US" sz="2199">
                <a:solidFill>
                  <a:srgbClr val="000000"/>
                </a:solidFill>
                <a:latin typeface="Canva Sans"/>
                <a:ea typeface="Canva Sans"/>
                <a:cs typeface="Canva Sans"/>
                <a:sym typeface="Canva Sans"/>
              </a:rPr>
              <a:t>2)N. P, M. S. K, P. M, B. H, J. S. T. S and M. V, "Mobile Application based Sign Language System for Hearing and Speech Impaired People," 2023 14th International Conference on Computing Communication and Networking Technologies (ICCCNT), Delhi, India, 2023 [2]</a:t>
            </a:r>
          </a:p>
          <a:p>
            <a:pPr algn="just">
              <a:lnSpc>
                <a:spcPts val="3079"/>
              </a:lnSpc>
            </a:pPr>
          </a:p>
          <a:p>
            <a:pPr algn="just">
              <a:lnSpc>
                <a:spcPts val="3079"/>
              </a:lnSpc>
            </a:pPr>
            <a:r>
              <a:rPr lang="en-US" sz="2199">
                <a:solidFill>
                  <a:srgbClr val="000000"/>
                </a:solidFill>
                <a:latin typeface="Canva Sans"/>
                <a:ea typeface="Canva Sans"/>
                <a:cs typeface="Canva Sans"/>
                <a:sym typeface="Canva Sans"/>
              </a:rPr>
              <a:t>3)B. Sonare, A. Padgal, Y. Gaikwad and A. Patil, "Video-Based Sign Language Translation System Using Machine Learning," 2021 2nd International Conference for Emerging Technology (INCET), Belagavi, India, 2021 [3]</a:t>
            </a:r>
          </a:p>
          <a:p>
            <a:pPr algn="just">
              <a:lnSpc>
                <a:spcPts val="3079"/>
              </a:lnSpc>
            </a:pPr>
          </a:p>
          <a:p>
            <a:pPr algn="just">
              <a:lnSpc>
                <a:spcPts val="3079"/>
              </a:lnSpc>
            </a:pPr>
            <a:r>
              <a:rPr lang="en-US" sz="2199">
                <a:solidFill>
                  <a:srgbClr val="000000"/>
                </a:solidFill>
                <a:latin typeface="Canva Sans"/>
                <a:ea typeface="Canva Sans"/>
                <a:cs typeface="Canva Sans"/>
                <a:sym typeface="Canva Sans"/>
              </a:rPr>
              <a:t>4)C. U. Om Kumar, K. P. K. Devan, P. Renukadevi, V. Balaji, A. Srinivas and R. Krithiga, "Real Time Detection and Conversion of Gestures to Text and Speech to Sign System," 2022 3rd International Conference on Electronics and Sustainable Communication Systems (ICESC), Coimbatore, India, 2022 [4]</a:t>
            </a:r>
          </a:p>
          <a:p>
            <a:pPr algn="just">
              <a:lnSpc>
                <a:spcPts val="3079"/>
              </a:lnSpc>
            </a:pPr>
          </a:p>
          <a:p>
            <a:pPr algn="just">
              <a:lnSpc>
                <a:spcPts val="3079"/>
              </a:lnSpc>
              <a:spcBef>
                <a:spcPct val="0"/>
              </a:spcBef>
            </a:pPr>
            <a:r>
              <a:rPr lang="en-US" sz="2199">
                <a:solidFill>
                  <a:srgbClr val="000000"/>
                </a:solidFill>
                <a:latin typeface="Canva Sans"/>
                <a:ea typeface="Canva Sans"/>
                <a:cs typeface="Canva Sans"/>
                <a:sym typeface="Canva Sans"/>
              </a:rPr>
              <a:t>5)M. Ahmed, M. Idrees, Z. ul Abideen, R. Mumtaz and S. Khalique, "Deaf talk using 3D animated sign language: A sign language interpreter using Microsoft's kinect v2," 2016 SAI Computing Conference (SAI), London, UK, 2016 [5]</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380726" y="2152889"/>
            <a:ext cx="2878700" cy="6059040"/>
            <a:chOff x="0" y="0"/>
            <a:chExt cx="758176" cy="1595797"/>
          </a:xfrm>
        </p:grpSpPr>
        <p:sp>
          <p:nvSpPr>
            <p:cNvPr name="Freeform 3" id="3"/>
            <p:cNvSpPr/>
            <p:nvPr/>
          </p:nvSpPr>
          <p:spPr>
            <a:xfrm flipH="false" flipV="false" rot="0">
              <a:off x="0" y="0"/>
              <a:ext cx="758176" cy="1595797"/>
            </a:xfrm>
            <a:custGeom>
              <a:avLst/>
              <a:gdLst/>
              <a:ahLst/>
              <a:cxnLst/>
              <a:rect r="r" b="b" t="t" l="l"/>
              <a:pathLst>
                <a:path h="1595797" w="758176">
                  <a:moveTo>
                    <a:pt x="0" y="0"/>
                  </a:moveTo>
                  <a:lnTo>
                    <a:pt x="758176" y="0"/>
                  </a:lnTo>
                  <a:lnTo>
                    <a:pt x="758176" y="1595797"/>
                  </a:lnTo>
                  <a:lnTo>
                    <a:pt x="0" y="1595797"/>
                  </a:lnTo>
                  <a:close/>
                </a:path>
              </a:pathLst>
            </a:custGeom>
            <a:solidFill>
              <a:srgbClr val="FFC2CA"/>
            </a:solidFill>
          </p:spPr>
        </p:sp>
        <p:sp>
          <p:nvSpPr>
            <p:cNvPr name="TextBox 4" id="4"/>
            <p:cNvSpPr txBox="true"/>
            <p:nvPr/>
          </p:nvSpPr>
          <p:spPr>
            <a:xfrm>
              <a:off x="0" y="-38100"/>
              <a:ext cx="758176" cy="163389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6090509" y="1884570"/>
            <a:ext cx="7653319" cy="1708154"/>
          </a:xfrm>
          <a:prstGeom prst="rect">
            <a:avLst/>
          </a:prstGeom>
        </p:spPr>
        <p:txBody>
          <a:bodyPr anchor="t" rtlCol="false" tIns="0" lIns="0" bIns="0" rIns="0">
            <a:spAutoFit/>
          </a:bodyPr>
          <a:lstStyle/>
          <a:p>
            <a:pPr algn="l">
              <a:lnSpc>
                <a:spcPts val="13999"/>
              </a:lnSpc>
            </a:pPr>
            <a:r>
              <a:rPr lang="en-US" b="true" sz="9999" u="sng">
                <a:solidFill>
                  <a:srgbClr val="000000"/>
                </a:solidFill>
                <a:latin typeface="Canva Sans Bold"/>
                <a:ea typeface="Canva Sans Bold"/>
                <a:cs typeface="Canva Sans Bold"/>
                <a:sym typeface="Canva Sans Bold"/>
              </a:rPr>
              <a:t>Thank You</a:t>
            </a:r>
          </a:p>
        </p:txBody>
      </p:sp>
      <p:grpSp>
        <p:nvGrpSpPr>
          <p:cNvPr name="Group 6" id="6"/>
          <p:cNvGrpSpPr/>
          <p:nvPr/>
        </p:nvGrpSpPr>
        <p:grpSpPr>
          <a:xfrm rot="0">
            <a:off x="13028574" y="2152889"/>
            <a:ext cx="2878700" cy="6059040"/>
            <a:chOff x="0" y="0"/>
            <a:chExt cx="758176" cy="1595797"/>
          </a:xfrm>
        </p:grpSpPr>
        <p:sp>
          <p:nvSpPr>
            <p:cNvPr name="Freeform 7" id="7"/>
            <p:cNvSpPr/>
            <p:nvPr/>
          </p:nvSpPr>
          <p:spPr>
            <a:xfrm flipH="false" flipV="false" rot="0">
              <a:off x="0" y="0"/>
              <a:ext cx="758176" cy="1595797"/>
            </a:xfrm>
            <a:custGeom>
              <a:avLst/>
              <a:gdLst/>
              <a:ahLst/>
              <a:cxnLst/>
              <a:rect r="r" b="b" t="t" l="l"/>
              <a:pathLst>
                <a:path h="1595797" w="758176">
                  <a:moveTo>
                    <a:pt x="0" y="0"/>
                  </a:moveTo>
                  <a:lnTo>
                    <a:pt x="758176" y="0"/>
                  </a:lnTo>
                  <a:lnTo>
                    <a:pt x="758176" y="1595797"/>
                  </a:lnTo>
                  <a:lnTo>
                    <a:pt x="0" y="1595797"/>
                  </a:lnTo>
                  <a:close/>
                </a:path>
              </a:pathLst>
            </a:custGeom>
            <a:solidFill>
              <a:srgbClr val="FFC2CA"/>
            </a:solidFill>
          </p:spPr>
        </p:sp>
        <p:sp>
          <p:nvSpPr>
            <p:cNvPr name="TextBox 8" id="8"/>
            <p:cNvSpPr txBox="true"/>
            <p:nvPr/>
          </p:nvSpPr>
          <p:spPr>
            <a:xfrm>
              <a:off x="0" y="-38100"/>
              <a:ext cx="758176" cy="163389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6876143" y="4000019"/>
            <a:ext cx="4535714" cy="4211911"/>
          </a:xfrm>
          <a:custGeom>
            <a:avLst/>
            <a:gdLst/>
            <a:ahLst/>
            <a:cxnLst/>
            <a:rect r="r" b="b" t="t" l="l"/>
            <a:pathLst>
              <a:path h="4211911" w="4535714">
                <a:moveTo>
                  <a:pt x="0" y="0"/>
                </a:moveTo>
                <a:lnTo>
                  <a:pt x="4535714" y="0"/>
                </a:lnTo>
                <a:lnTo>
                  <a:pt x="4535714" y="4211911"/>
                </a:lnTo>
                <a:lnTo>
                  <a:pt x="0" y="4211911"/>
                </a:lnTo>
                <a:lnTo>
                  <a:pt x="0" y="0"/>
                </a:lnTo>
                <a:close/>
              </a:path>
            </a:pathLst>
          </a:custGeom>
          <a:blipFill>
            <a:blip r:embed="rId2"/>
            <a:stretch>
              <a:fillRect l="-3445" t="0" r="-3445" b="0"/>
            </a:stretch>
          </a:blipFill>
        </p:spPr>
      </p:sp>
      <p:sp>
        <p:nvSpPr>
          <p:cNvPr name="Freeform 10" id="10"/>
          <p:cNvSpPr/>
          <p:nvPr/>
        </p:nvSpPr>
        <p:spPr>
          <a:xfrm flipH="false" flipV="false" rot="0">
            <a:off x="3488992" y="1408106"/>
            <a:ext cx="11310016" cy="7581100"/>
          </a:xfrm>
          <a:custGeom>
            <a:avLst/>
            <a:gdLst/>
            <a:ahLst/>
            <a:cxnLst/>
            <a:rect r="r" b="b" t="t" l="l"/>
            <a:pathLst>
              <a:path h="7581100" w="11310016">
                <a:moveTo>
                  <a:pt x="0" y="0"/>
                </a:moveTo>
                <a:lnTo>
                  <a:pt x="11310016" y="0"/>
                </a:lnTo>
                <a:lnTo>
                  <a:pt x="11310016" y="7581100"/>
                </a:lnTo>
                <a:lnTo>
                  <a:pt x="0" y="75811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1" id="11"/>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/22</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/03</a:t>
            </a:r>
          </a:p>
        </p:txBody>
      </p:sp>
      <p:sp>
        <p:nvSpPr>
          <p:cNvPr name="TextBox 6" id="6"/>
          <p:cNvSpPr txBox="true"/>
          <p:nvPr/>
        </p:nvSpPr>
        <p:spPr>
          <a:xfrm rot="0">
            <a:off x="6616617" y="895350"/>
            <a:ext cx="5300866" cy="1259829"/>
          </a:xfrm>
          <a:prstGeom prst="rect">
            <a:avLst/>
          </a:prstGeom>
        </p:spPr>
        <p:txBody>
          <a:bodyPr anchor="t" rtlCol="false" tIns="0" lIns="0" bIns="0" rIns="0">
            <a:spAutoFit/>
          </a:bodyPr>
          <a:lstStyle/>
          <a:p>
            <a:pPr algn="l">
              <a:lnSpc>
                <a:spcPts val="10360"/>
              </a:lnSpc>
            </a:pPr>
            <a:r>
              <a:rPr lang="en-US" b="true" sz="7400" u="sng">
                <a:solidFill>
                  <a:srgbClr val="000000"/>
                </a:solidFill>
                <a:latin typeface="Canva Sans Bold"/>
                <a:ea typeface="Canva Sans Bold"/>
                <a:cs typeface="Canva Sans Bold"/>
                <a:sym typeface="Canva Sans Bold"/>
              </a:rPr>
              <a:t>Motivation</a:t>
            </a:r>
          </a:p>
        </p:txBody>
      </p:sp>
      <p:sp>
        <p:nvSpPr>
          <p:cNvPr name="TextBox 7" id="7"/>
          <p:cNvSpPr txBox="true"/>
          <p:nvPr/>
        </p:nvSpPr>
        <p:spPr>
          <a:xfrm rot="0">
            <a:off x="1972563" y="4302415"/>
            <a:ext cx="14342874" cy="3961675"/>
          </a:xfrm>
          <a:prstGeom prst="rect">
            <a:avLst/>
          </a:prstGeom>
        </p:spPr>
        <p:txBody>
          <a:bodyPr anchor="t" rtlCol="false" tIns="0" lIns="0" bIns="0" rIns="0">
            <a:spAutoFit/>
          </a:bodyPr>
          <a:lstStyle/>
          <a:p>
            <a:pPr algn="just" marL="610299" indent="-305149" lvl="1">
              <a:lnSpc>
                <a:spcPts val="4522"/>
              </a:lnSpc>
              <a:buFont typeface="Arial"/>
              <a:buChar char="•"/>
            </a:pPr>
            <a:r>
              <a:rPr lang="en-US" sz="2826">
                <a:solidFill>
                  <a:srgbClr val="000000"/>
                </a:solidFill>
                <a:latin typeface="Canva Sans"/>
                <a:ea typeface="Canva Sans"/>
                <a:cs typeface="Canva Sans"/>
                <a:sym typeface="Canva Sans"/>
              </a:rPr>
              <a:t>Enhance communication inclusivity for the deaf and mute community.</a:t>
            </a:r>
          </a:p>
          <a:p>
            <a:pPr algn="just">
              <a:lnSpc>
                <a:spcPts val="4522"/>
              </a:lnSpc>
            </a:pPr>
          </a:p>
          <a:p>
            <a:pPr algn="just" marL="610299" indent="-305149" lvl="1">
              <a:lnSpc>
                <a:spcPts val="4522"/>
              </a:lnSpc>
              <a:buFont typeface="Arial"/>
              <a:buChar char="•"/>
            </a:pPr>
            <a:r>
              <a:rPr lang="en-US" sz="2826">
                <a:solidFill>
                  <a:srgbClr val="000000"/>
                </a:solidFill>
                <a:latin typeface="Canva Sans"/>
                <a:ea typeface="Canva Sans"/>
                <a:cs typeface="Canva Sans"/>
                <a:sym typeface="Canva Sans"/>
              </a:rPr>
              <a:t>Use modern technologies (ML and IoT) to reduce challenges faced by individuals with disabilities.</a:t>
            </a:r>
          </a:p>
          <a:p>
            <a:pPr algn="just">
              <a:lnSpc>
                <a:spcPts val="4522"/>
              </a:lnSpc>
            </a:pPr>
          </a:p>
          <a:p>
            <a:pPr algn="just" marL="610299" indent="-305149" lvl="1">
              <a:lnSpc>
                <a:spcPts val="4522"/>
              </a:lnSpc>
              <a:buFont typeface="Arial"/>
              <a:buChar char="•"/>
            </a:pPr>
            <a:r>
              <a:rPr lang="en-US" sz="2826">
                <a:solidFill>
                  <a:srgbClr val="000000"/>
                </a:solidFill>
                <a:latin typeface="Canva Sans"/>
                <a:ea typeface="Canva Sans"/>
                <a:cs typeface="Canva Sans"/>
                <a:sym typeface="Canva Sans"/>
              </a:rPr>
              <a:t>IoT integration for broader accessibility, disseminating speech to smart speakers and other devices.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6114637" y="5911819"/>
            <a:ext cx="2289325" cy="4114800"/>
          </a:xfrm>
          <a:custGeom>
            <a:avLst/>
            <a:gdLst/>
            <a:ahLst/>
            <a:cxnLst/>
            <a:rect r="r" b="b" t="t" l="l"/>
            <a:pathLst>
              <a:path h="4114800" w="2289325">
                <a:moveTo>
                  <a:pt x="0" y="0"/>
                </a:moveTo>
                <a:lnTo>
                  <a:pt x="2289326" y="0"/>
                </a:lnTo>
                <a:lnTo>
                  <a:pt x="228932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/04</a:t>
            </a:r>
          </a:p>
        </p:txBody>
      </p:sp>
      <p:sp>
        <p:nvSpPr>
          <p:cNvPr name="TextBox 7" id="7"/>
          <p:cNvSpPr txBox="true"/>
          <p:nvPr/>
        </p:nvSpPr>
        <p:spPr>
          <a:xfrm rot="0">
            <a:off x="6360862" y="895350"/>
            <a:ext cx="5812377" cy="1259829"/>
          </a:xfrm>
          <a:prstGeom prst="rect">
            <a:avLst/>
          </a:prstGeom>
        </p:spPr>
        <p:txBody>
          <a:bodyPr anchor="t" rtlCol="false" tIns="0" lIns="0" bIns="0" rIns="0">
            <a:spAutoFit/>
          </a:bodyPr>
          <a:lstStyle/>
          <a:p>
            <a:pPr algn="l">
              <a:lnSpc>
                <a:spcPts val="10360"/>
              </a:lnSpc>
            </a:pPr>
            <a:r>
              <a:rPr lang="en-US" b="true" sz="7400" u="sng">
                <a:solidFill>
                  <a:srgbClr val="000000"/>
                </a:solidFill>
                <a:latin typeface="Canva Sans Bold"/>
                <a:ea typeface="Canva Sans Bold"/>
                <a:cs typeface="Canva Sans Bold"/>
                <a:sym typeface="Canva Sans Bold"/>
              </a:rPr>
              <a:t>Significance</a:t>
            </a:r>
          </a:p>
        </p:txBody>
      </p:sp>
      <p:sp>
        <p:nvSpPr>
          <p:cNvPr name="TextBox 8" id="8"/>
          <p:cNvSpPr txBox="true"/>
          <p:nvPr/>
        </p:nvSpPr>
        <p:spPr>
          <a:xfrm rot="0">
            <a:off x="1145756" y="4135814"/>
            <a:ext cx="14342874" cy="3833405"/>
          </a:xfrm>
          <a:prstGeom prst="rect">
            <a:avLst/>
          </a:prstGeom>
        </p:spPr>
        <p:txBody>
          <a:bodyPr anchor="t" rtlCol="false" tIns="0" lIns="0" bIns="0" rIns="0">
            <a:spAutoFit/>
          </a:bodyPr>
          <a:lstStyle/>
          <a:p>
            <a:pPr algn="just" marL="588709" indent="-294355" lvl="1">
              <a:lnSpc>
                <a:spcPts val="4362"/>
              </a:lnSpc>
              <a:buFont typeface="Arial"/>
              <a:buChar char="•"/>
            </a:pPr>
            <a:r>
              <a:rPr lang="en-US" sz="2726">
                <a:solidFill>
                  <a:srgbClr val="000000"/>
                </a:solidFill>
                <a:latin typeface="Canva Sans"/>
                <a:ea typeface="Canva Sans"/>
                <a:cs typeface="Canva Sans"/>
                <a:sym typeface="Canva Sans"/>
              </a:rPr>
              <a:t>Provides real-time, automated translation of sign language into speech.</a:t>
            </a:r>
          </a:p>
          <a:p>
            <a:pPr algn="just">
              <a:lnSpc>
                <a:spcPts val="4362"/>
              </a:lnSpc>
            </a:pPr>
          </a:p>
          <a:p>
            <a:pPr algn="just" marL="588709" indent="-294355" lvl="1">
              <a:lnSpc>
                <a:spcPts val="4362"/>
              </a:lnSpc>
              <a:buFont typeface="Arial"/>
              <a:buChar char="•"/>
            </a:pPr>
            <a:r>
              <a:rPr lang="en-US" sz="2726">
                <a:solidFill>
                  <a:srgbClr val="000000"/>
                </a:solidFill>
                <a:latin typeface="Canva Sans"/>
                <a:ea typeface="Canva Sans"/>
                <a:cs typeface="Canva Sans"/>
                <a:sym typeface="Canva Sans"/>
              </a:rPr>
              <a:t>Empowers individuals with hearing and speech impairments to communicate effectively.</a:t>
            </a:r>
          </a:p>
          <a:p>
            <a:pPr algn="just">
              <a:lnSpc>
                <a:spcPts val="4362"/>
              </a:lnSpc>
            </a:pPr>
          </a:p>
          <a:p>
            <a:pPr algn="just" marL="588709" indent="-294355" lvl="1">
              <a:lnSpc>
                <a:spcPts val="4362"/>
              </a:lnSpc>
              <a:buFont typeface="Arial"/>
              <a:buChar char="•"/>
            </a:pPr>
            <a:r>
              <a:rPr lang="en-US" sz="2726">
                <a:solidFill>
                  <a:srgbClr val="000000"/>
                </a:solidFill>
                <a:latin typeface="Canva Sans"/>
                <a:ea typeface="Canva Sans"/>
                <a:cs typeface="Canva Sans"/>
                <a:sym typeface="Canva Sans"/>
              </a:rPr>
              <a:t>Accessible and low-cost solution using webcams and machine learning for gesture recognition.</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8348030" y="-8348030"/>
            <a:ext cx="1591939" cy="18288000"/>
            <a:chOff x="0" y="0"/>
            <a:chExt cx="419276" cy="4816593"/>
          </a:xfrm>
        </p:grpSpPr>
        <p:sp>
          <p:nvSpPr>
            <p:cNvPr name="Freeform 3" id="3"/>
            <p:cNvSpPr/>
            <p:nvPr/>
          </p:nvSpPr>
          <p:spPr>
            <a:xfrm flipH="false" flipV="false" rot="0">
              <a:off x="0" y="0"/>
              <a:ext cx="419276" cy="4816592"/>
            </a:xfrm>
            <a:custGeom>
              <a:avLst/>
              <a:gdLst/>
              <a:ahLst/>
              <a:cxnLst/>
              <a:rect r="r" b="b" t="t" l="l"/>
              <a:pathLst>
                <a:path h="4816592" w="419276">
                  <a:moveTo>
                    <a:pt x="0" y="0"/>
                  </a:moveTo>
                  <a:lnTo>
                    <a:pt x="419276" y="0"/>
                  </a:lnTo>
                  <a:lnTo>
                    <a:pt x="419276" y="4816592"/>
                  </a:lnTo>
                  <a:lnTo>
                    <a:pt x="0" y="4816592"/>
                  </a:lnTo>
                  <a:close/>
                </a:path>
              </a:pathLst>
            </a:custGeom>
            <a:solidFill>
              <a:srgbClr val="FFC2CA"/>
            </a:solidFill>
          </p:spPr>
        </p:sp>
        <p:sp>
          <p:nvSpPr>
            <p:cNvPr name="TextBox 4" id="4"/>
            <p:cNvSpPr txBox="true"/>
            <p:nvPr/>
          </p:nvSpPr>
          <p:spPr>
            <a:xfrm>
              <a:off x="0" y="-47625"/>
              <a:ext cx="419276" cy="4864218"/>
            </a:xfrm>
            <a:prstGeom prst="rect">
              <a:avLst/>
            </a:prstGeom>
          </p:spPr>
          <p:txBody>
            <a:bodyPr anchor="ctr" rtlCol="false" tIns="50800" lIns="50800" bIns="50800" rIns="50800"/>
            <a:lstStyle/>
            <a:p>
              <a:pPr algn="ctr">
                <a:lnSpc>
                  <a:spcPts val="3499"/>
                </a:lnSpc>
                <a:spcBef>
                  <a:spcPct val="0"/>
                </a:spcBef>
              </a:pPr>
            </a:p>
          </p:txBody>
        </p:sp>
      </p:grpSp>
      <p:graphicFrame>
        <p:nvGraphicFramePr>
          <p:cNvPr name="Table 5" id="5"/>
          <p:cNvGraphicFramePr>
            <a:graphicFrameLocks noGrp="true"/>
          </p:cNvGraphicFramePr>
          <p:nvPr/>
        </p:nvGraphicFramePr>
        <p:xfrm>
          <a:off x="-240743" y="1591939"/>
          <a:ext cx="18769486" cy="8695379"/>
        </p:xfrm>
        <a:graphic>
          <a:graphicData uri="http://schemas.openxmlformats.org/drawingml/2006/table">
            <a:tbl>
              <a:tblPr/>
              <a:tblGrid>
                <a:gridCol w="801017"/>
                <a:gridCol w="2842003"/>
                <a:gridCol w="2335050"/>
                <a:gridCol w="5484972"/>
                <a:gridCol w="7306444"/>
              </a:tblGrid>
              <a:tr h="1320235">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AUTHOR &amp;YEAR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OUTCOME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691880">
                <a:tc>
                  <a:txBody>
                    <a:bodyPr anchor="t" rtlCol="false"/>
                    <a:lstStyle/>
                    <a:p>
                      <a:pPr algn="ctr">
                        <a:lnSpc>
                          <a:spcPts val="3359"/>
                        </a:lnSpc>
                        <a:defRPr/>
                      </a:pPr>
                      <a:r>
                        <a:rPr lang="en-US" sz="2399">
                          <a:solidFill>
                            <a:srgbClr val="000000"/>
                          </a:solidFill>
                          <a:latin typeface="Canva Sans"/>
                          <a:ea typeface="Canva Sans"/>
                          <a:cs typeface="Canva Sans"/>
                          <a:sym typeface="Canva Sans"/>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220"/>
                        </a:lnSpc>
                        <a:defRPr/>
                      </a:pPr>
                      <a:r>
                        <a:rPr lang="en-US" sz="2300" b="true">
                          <a:solidFill>
                            <a:srgbClr val="000000"/>
                          </a:solidFill>
                          <a:latin typeface="Canva Sans Bold"/>
                          <a:ea typeface="Canva Sans Bold"/>
                          <a:cs typeface="Canva Sans Bold"/>
                          <a:sym typeface="Canva Sans Bold"/>
                        </a:rPr>
                        <a:t>An Efficient Speech to Sign Language Conversion and Text Recognition through Live Gesture</a:t>
                      </a:r>
                      <a:endParaRPr lang="en-US" sz="1100"/>
                    </a:p>
                    <a:p>
                      <a:pPr algn="l">
                        <a:lnSpc>
                          <a:spcPts val="32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Canva Sans"/>
                          <a:ea typeface="Canva Sans"/>
                          <a:cs typeface="Canva Sans"/>
                          <a:sym typeface="Canva Sans"/>
                        </a:rPr>
                        <a:t>M. Kowsigan, R. Dhawan,et.al;</a:t>
                      </a:r>
                      <a:endParaRPr lang="en-US" sz="1100"/>
                    </a:p>
                    <a:p>
                      <a:pPr algn="ctr">
                        <a:lnSpc>
                          <a:spcPts val="3220"/>
                        </a:lnSpc>
                      </a:pPr>
                      <a:r>
                        <a:rPr lang="en-US" sz="2300">
                          <a:solidFill>
                            <a:srgbClr val="000000"/>
                          </a:solidFill>
                          <a:latin typeface="Canva Sans"/>
                          <a:ea typeface="Canva Sans"/>
                          <a:cs typeface="Canva Sans"/>
                          <a:sym typeface="Canva Sans"/>
                        </a:rPr>
                        <a:t>2023</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96567" indent="-248284" lvl="1">
                        <a:lnSpc>
                          <a:spcPts val="3219"/>
                        </a:lnSpc>
                        <a:buFont typeface="Arial"/>
                        <a:buChar char="•"/>
                        <a:defRPr/>
                      </a:pPr>
                      <a:r>
                        <a:rPr lang="en-US" sz="2299">
                          <a:solidFill>
                            <a:srgbClr val="000000"/>
                          </a:solidFill>
                          <a:latin typeface="Canva Sans"/>
                          <a:ea typeface="Canva Sans"/>
                          <a:cs typeface="Canva Sans"/>
                          <a:sym typeface="Canva Sans"/>
                        </a:rPr>
                        <a:t>Efficiently converts sign language into speech and text, making communication easier.</a:t>
                      </a:r>
                      <a:endParaRPr lang="en-US" sz="1100"/>
                    </a:p>
                    <a:p>
                      <a:pPr algn="l" marL="496567" indent="-248284" lvl="1">
                        <a:lnSpc>
                          <a:spcPts val="3219"/>
                        </a:lnSpc>
                        <a:buFont typeface="Arial"/>
                        <a:buChar char="•"/>
                      </a:pPr>
                      <a:r>
                        <a:rPr lang="en-US" sz="2299">
                          <a:solidFill>
                            <a:srgbClr val="000000"/>
                          </a:solidFill>
                          <a:latin typeface="Canva Sans"/>
                          <a:ea typeface="Canva Sans"/>
                          <a:cs typeface="Canva Sans"/>
                          <a:sym typeface="Canva Sans"/>
                        </a:rPr>
                        <a:t>It utilizes GGTSAPI, CNN, and Gaussian Kernel for accurate, cost-effective gesture recognition.</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96567" indent="-248284" lvl="1">
                        <a:lnSpc>
                          <a:spcPts val="3219"/>
                        </a:lnSpc>
                        <a:buFont typeface="Arial"/>
                        <a:buChar char="•"/>
                        <a:defRPr/>
                      </a:pPr>
                      <a:r>
                        <a:rPr lang="en-US" sz="2299">
                          <a:solidFill>
                            <a:srgbClr val="000000"/>
                          </a:solidFill>
                          <a:latin typeface="Canva Sans"/>
                          <a:ea typeface="Canva Sans"/>
                          <a:cs typeface="Canva Sans"/>
                          <a:sym typeface="Canva Sans"/>
                        </a:rPr>
                        <a:t>Lacks a standardized dataset, affecting accuracy across sign languages.</a:t>
                      </a:r>
                      <a:endParaRPr lang="en-US" sz="1100"/>
                    </a:p>
                    <a:p>
                      <a:pPr algn="l" marL="496567" indent="-248284" lvl="1">
                        <a:lnSpc>
                          <a:spcPts val="3219"/>
                        </a:lnSpc>
                        <a:buFont typeface="Arial"/>
                        <a:buChar char="•"/>
                      </a:pPr>
                      <a:r>
                        <a:rPr lang="en-US" sz="2299">
                          <a:solidFill>
                            <a:srgbClr val="000000"/>
                          </a:solidFill>
                          <a:latin typeface="Canva Sans"/>
                          <a:ea typeface="Canva Sans"/>
                          <a:cs typeface="Canva Sans"/>
                          <a:sym typeface="Canva Sans"/>
                        </a:rPr>
                        <a:t>Real-time processing challenges, including potential latency, are not addressed,impacting live communication and limit accessibility.</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683264">
                <a:tc>
                  <a:txBody>
                    <a:bodyPr anchor="t" rtlCol="false"/>
                    <a:lstStyle/>
                    <a:p>
                      <a:pPr algn="ctr">
                        <a:lnSpc>
                          <a:spcPts val="3359"/>
                        </a:lnSpc>
                        <a:defRPr/>
                      </a:pPr>
                      <a:r>
                        <a:rPr lang="en-US" sz="2400">
                          <a:solidFill>
                            <a:srgbClr val="000000"/>
                          </a:solidFill>
                          <a:latin typeface="Canva Sans"/>
                          <a:ea typeface="Canva Sans"/>
                          <a:cs typeface="Canva Sans"/>
                          <a:sym typeface="Canva Sans"/>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079"/>
                        </a:lnSpc>
                        <a:defRPr/>
                      </a:pPr>
                      <a:r>
                        <a:rPr lang="en-US" sz="2199" b="true">
                          <a:solidFill>
                            <a:srgbClr val="000000"/>
                          </a:solidFill>
                          <a:latin typeface="Canva Sans Bold"/>
                          <a:ea typeface="Canva Sans Bold"/>
                          <a:cs typeface="Canva Sans Bold"/>
                          <a:sym typeface="Canva Sans Bold"/>
                        </a:rPr>
                        <a:t>Mobile Application based Sign Language System for Hearing and Speech Impaired People</a:t>
                      </a:r>
                      <a:endParaRPr lang="en-US" sz="1100"/>
                    </a:p>
                    <a:p>
                      <a:pPr algn="l">
                        <a:lnSpc>
                          <a:spcPts val="307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639"/>
                        </a:lnSpc>
                        <a:defRPr/>
                      </a:pPr>
                      <a:r>
                        <a:rPr lang="en-US" sz="2599">
                          <a:solidFill>
                            <a:srgbClr val="000000"/>
                          </a:solidFill>
                          <a:latin typeface="Canva Sans"/>
                          <a:ea typeface="Canva Sans"/>
                          <a:cs typeface="Canva Sans"/>
                          <a:sym typeface="Canva Sans"/>
                        </a:rPr>
                        <a:t>Nirmaladevi </a:t>
                      </a:r>
                      <a:r>
                        <a:rPr lang="en-US" sz="2599">
                          <a:solidFill>
                            <a:srgbClr val="000000"/>
                          </a:solidFill>
                          <a:latin typeface="Canva Sans"/>
                          <a:ea typeface="Canva Sans"/>
                          <a:cs typeface="Canva Sans"/>
                          <a:sym typeface="Canva Sans"/>
                        </a:rPr>
                        <a:t>P;K Manoj Senthil ,et.al ;2023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96567" indent="-248284" lvl="1">
                        <a:lnSpc>
                          <a:spcPts val="3219"/>
                        </a:lnSpc>
                        <a:buFont typeface="Arial"/>
                        <a:buChar char="•"/>
                        <a:defRPr/>
                      </a:pPr>
                      <a:r>
                        <a:rPr lang="en-US" sz="2299">
                          <a:solidFill>
                            <a:srgbClr val="000000"/>
                          </a:solidFill>
                          <a:latin typeface="Canva Sans"/>
                          <a:ea typeface="Canva Sans"/>
                          <a:cs typeface="Canva Sans"/>
                          <a:sym typeface="Canva Sans"/>
                        </a:rPr>
                        <a:t>Gesture-to-speech systems bridge communication gaps using sensor-based gloves and computer vision models.</a:t>
                      </a:r>
                      <a:endParaRPr lang="en-US" sz="1100"/>
                    </a:p>
                    <a:p>
                      <a:pPr algn="l" marL="496567" indent="-248284" lvl="1">
                        <a:lnSpc>
                          <a:spcPts val="3219"/>
                        </a:lnSpc>
                        <a:buFont typeface="Arial"/>
                        <a:buChar char="•"/>
                      </a:pPr>
                      <a:r>
                        <a:rPr lang="en-US" sz="2299">
                          <a:solidFill>
                            <a:srgbClr val="000000"/>
                          </a:solidFill>
                          <a:latin typeface="Canva Sans"/>
                          <a:ea typeface="Canva Sans"/>
                          <a:cs typeface="Canva Sans"/>
                          <a:sym typeface="Canva Sans"/>
                        </a:rPr>
                        <a:t>The ISL Glove, with flex sensors and an Arduino Uno, offers a compact, cost-effective real-time sign translation solution.</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96564" indent="-248282" lvl="1">
                        <a:lnSpc>
                          <a:spcPts val="3219"/>
                        </a:lnSpc>
                        <a:buFont typeface="Arial"/>
                        <a:buChar char="•"/>
                        <a:defRPr/>
                      </a:pPr>
                      <a:r>
                        <a:rPr lang="en-US" sz="2299">
                          <a:solidFill>
                            <a:srgbClr val="000000"/>
                          </a:solidFill>
                          <a:latin typeface="Canva Sans"/>
                          <a:ea typeface="Canva Sans"/>
                          <a:cs typeface="Canva Sans"/>
                          <a:sym typeface="Canva Sans"/>
                        </a:rPr>
                        <a:t>Flex sensors lack sensitivity, causing inconsistent gesture recognition and noise, while signal processing struggles with fluctuations.</a:t>
                      </a:r>
                      <a:endParaRPr lang="en-US" sz="1100"/>
                    </a:p>
                    <a:p>
                      <a:pPr algn="l" marL="496564" indent="-248282" lvl="1">
                        <a:lnSpc>
                          <a:spcPts val="3219"/>
                        </a:lnSpc>
                        <a:buFont typeface="Arial"/>
                        <a:buChar char="•"/>
                      </a:pPr>
                      <a:r>
                        <a:rPr lang="en-US" sz="2299">
                          <a:solidFill>
                            <a:srgbClr val="000000"/>
                          </a:solidFill>
                          <a:latin typeface="Canva Sans"/>
                          <a:ea typeface="Canva Sans"/>
                          <a:cs typeface="Canva Sans"/>
                          <a:sym typeface="Canva Sans"/>
                        </a:rPr>
                        <a:t>L</a:t>
                      </a:r>
                      <a:r>
                        <a:rPr lang="en-US" sz="2299">
                          <a:solidFill>
                            <a:srgbClr val="000000"/>
                          </a:solidFill>
                          <a:latin typeface="Canva Sans"/>
                          <a:ea typeface="Canva Sans"/>
                          <a:cs typeface="Canva Sans"/>
                          <a:sym typeface="Canva Sans"/>
                        </a:rPr>
                        <a:t>ack of real-time feedback and M.L challenges with adapting to individual signing styles, with speech synthesis limitations, affect communication clarity.</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/05</a:t>
            </a:r>
          </a:p>
        </p:txBody>
      </p:sp>
      <p:sp>
        <p:nvSpPr>
          <p:cNvPr name="TextBox 7" id="7"/>
          <p:cNvSpPr txBox="true"/>
          <p:nvPr/>
        </p:nvSpPr>
        <p:spPr>
          <a:xfrm rot="0">
            <a:off x="3605799" y="99380"/>
            <a:ext cx="10660629" cy="1259829"/>
          </a:xfrm>
          <a:prstGeom prst="rect">
            <a:avLst/>
          </a:prstGeom>
        </p:spPr>
        <p:txBody>
          <a:bodyPr anchor="t" rtlCol="false" tIns="0" lIns="0" bIns="0" rIns="0">
            <a:spAutoFit/>
          </a:bodyPr>
          <a:lstStyle/>
          <a:p>
            <a:pPr algn="ctr">
              <a:lnSpc>
                <a:spcPts val="10360"/>
              </a:lnSpc>
            </a:pPr>
            <a:r>
              <a:rPr lang="en-US" b="true" sz="7400" u="sng">
                <a:solidFill>
                  <a:srgbClr val="000000"/>
                </a:solidFill>
                <a:latin typeface="Canva Sans Bold"/>
                <a:ea typeface="Canva Sans Bold"/>
                <a:cs typeface="Canva Sans Bold"/>
                <a:sym typeface="Canva Sans Bold"/>
              </a:rPr>
              <a:t>Literature Review</a:t>
            </a:r>
          </a:p>
        </p:txBody>
      </p:sp>
      <p:sp>
        <p:nvSpPr>
          <p:cNvPr name="AutoShape 8" id="8"/>
          <p:cNvSpPr/>
          <p:nvPr/>
        </p:nvSpPr>
        <p:spPr>
          <a:xfrm flipH="true" flipV="true">
            <a:off x="18268950" y="1591939"/>
            <a:ext cx="19050" cy="8695061"/>
          </a:xfrm>
          <a:prstGeom prst="line">
            <a:avLst/>
          </a:prstGeom>
          <a:ln cap="flat" w="66675">
            <a:solidFill>
              <a:srgbClr val="000000"/>
            </a:solidFill>
            <a:prstDash val="solid"/>
            <a:headEnd type="none" len="sm" w="sm"/>
            <a:tailEnd type="none" len="sm" w="sm"/>
          </a:ln>
        </p:spPr>
      </p:sp>
      <p:sp>
        <p:nvSpPr>
          <p:cNvPr name="AutoShape 9" id="9"/>
          <p:cNvSpPr/>
          <p:nvPr/>
        </p:nvSpPr>
        <p:spPr>
          <a:xfrm flipH="true" flipV="true">
            <a:off x="-38100" y="1592216"/>
            <a:ext cx="19050" cy="8695061"/>
          </a:xfrm>
          <a:prstGeom prst="line">
            <a:avLst/>
          </a:prstGeom>
          <a:ln cap="flat" w="133350">
            <a:solidFill>
              <a:srgbClr val="00000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8281921" y="-8414140"/>
            <a:ext cx="1724159" cy="18288000"/>
            <a:chOff x="0" y="0"/>
            <a:chExt cx="454099" cy="4816593"/>
          </a:xfrm>
        </p:grpSpPr>
        <p:sp>
          <p:nvSpPr>
            <p:cNvPr name="Freeform 3" id="3"/>
            <p:cNvSpPr/>
            <p:nvPr/>
          </p:nvSpPr>
          <p:spPr>
            <a:xfrm flipH="false" flipV="false" rot="0">
              <a:off x="0" y="0"/>
              <a:ext cx="454099" cy="4816592"/>
            </a:xfrm>
            <a:custGeom>
              <a:avLst/>
              <a:gdLst/>
              <a:ahLst/>
              <a:cxnLst/>
              <a:rect r="r" b="b" t="t" l="l"/>
              <a:pathLst>
                <a:path h="4816592" w="454099">
                  <a:moveTo>
                    <a:pt x="0" y="0"/>
                  </a:moveTo>
                  <a:lnTo>
                    <a:pt x="454099" y="0"/>
                  </a:lnTo>
                  <a:lnTo>
                    <a:pt x="454099" y="4816592"/>
                  </a:lnTo>
                  <a:lnTo>
                    <a:pt x="0" y="4816592"/>
                  </a:lnTo>
                  <a:close/>
                </a:path>
              </a:pathLst>
            </a:custGeom>
            <a:solidFill>
              <a:srgbClr val="FFC2CA"/>
            </a:solidFill>
          </p:spPr>
        </p:sp>
        <p:sp>
          <p:nvSpPr>
            <p:cNvPr name="TextBox 4" id="4"/>
            <p:cNvSpPr txBox="true"/>
            <p:nvPr/>
          </p:nvSpPr>
          <p:spPr>
            <a:xfrm>
              <a:off x="0" y="-38100"/>
              <a:ext cx="454099" cy="4854693"/>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5" id="5"/>
          <p:cNvGraphicFramePr>
            <a:graphicFrameLocks noGrp="true"/>
          </p:cNvGraphicFramePr>
          <p:nvPr/>
        </p:nvGraphicFramePr>
        <p:xfrm>
          <a:off x="-254233" y="1591939"/>
          <a:ext cx="18796466" cy="9094679"/>
        </p:xfrm>
        <a:graphic>
          <a:graphicData uri="http://schemas.openxmlformats.org/drawingml/2006/table">
            <a:tbl>
              <a:tblPr/>
              <a:tblGrid>
                <a:gridCol w="705718"/>
                <a:gridCol w="2718916"/>
                <a:gridCol w="2148317"/>
                <a:gridCol w="6361946"/>
                <a:gridCol w="6861569"/>
              </a:tblGrid>
              <a:tr h="1319980">
                <a:tc>
                  <a:txBody>
                    <a:bodyPr anchor="t" rtlCol="false"/>
                    <a:lstStyle/>
                    <a:p>
                      <a:pPr algn="ctr">
                        <a:lnSpc>
                          <a:spcPts val="2659"/>
                        </a:lnSpc>
                        <a:defRPr/>
                      </a:pP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JOURNAL &amp;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OUTCOME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400" b="true">
                          <a:solidFill>
                            <a:srgbClr val="000000"/>
                          </a:solidFill>
                          <a:latin typeface="Canva Sans Bold"/>
                          <a:ea typeface="Canva Sans Bold"/>
                          <a:cs typeface="Canva Sans Bold"/>
                          <a:sym typeface="Canva Sans Bold"/>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3690414">
                <a:tc>
                  <a:txBody>
                    <a:bodyPr anchor="t" rtlCol="false"/>
                    <a:lstStyle/>
                    <a:p>
                      <a:pPr algn="ctr">
                        <a:lnSpc>
                          <a:spcPts val="2659"/>
                        </a:lnSpc>
                        <a:defRPr/>
                      </a:pPr>
                      <a:r>
                        <a:rPr lang="en-US" sz="1899">
                          <a:solidFill>
                            <a:srgbClr val="000000"/>
                          </a:solidFill>
                          <a:latin typeface="Canva Sans"/>
                          <a:ea typeface="Canva Sans"/>
                          <a:cs typeface="Canva Sans"/>
                          <a:sym typeface="Canva Sans"/>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219"/>
                        </a:lnSpc>
                        <a:defRPr/>
                      </a:pPr>
                      <a:r>
                        <a:rPr lang="en-US" sz="2299" b="true">
                          <a:solidFill>
                            <a:srgbClr val="000000"/>
                          </a:solidFill>
                          <a:latin typeface="Canva Sans Bold"/>
                          <a:ea typeface="Canva Sans Bold"/>
                          <a:cs typeface="Canva Sans Bold"/>
                          <a:sym typeface="Canva Sans Bold"/>
                        </a:rPr>
                        <a:t>Video-Based Sign Language Translation System Using Machine Learning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20"/>
                        </a:lnSpc>
                        <a:defRPr/>
                      </a:pPr>
                      <a:r>
                        <a:rPr lang="en-US" sz="2300">
                          <a:solidFill>
                            <a:srgbClr val="000000"/>
                          </a:solidFill>
                          <a:latin typeface="Canva Sans"/>
                          <a:ea typeface="Canva Sans"/>
                          <a:cs typeface="Canva Sans"/>
                          <a:sym typeface="Canva Sans"/>
                        </a:rPr>
                        <a:t>B. Sonare, A Padgal,</a:t>
                      </a:r>
                      <a:endParaRPr lang="en-US" sz="1100"/>
                    </a:p>
                    <a:p>
                      <a:pPr algn="ctr">
                        <a:lnSpc>
                          <a:spcPts val="3220"/>
                        </a:lnSpc>
                      </a:pPr>
                      <a:r>
                        <a:rPr lang="en-US" sz="2300">
                          <a:solidFill>
                            <a:srgbClr val="000000"/>
                          </a:solidFill>
                          <a:latin typeface="Canva Sans"/>
                          <a:ea typeface="Canva Sans"/>
                          <a:cs typeface="Canva Sans"/>
                          <a:sym typeface="Canva Sans"/>
                        </a:rPr>
                        <a:t>et.al;2023</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96569" indent="-248284" lvl="1">
                        <a:lnSpc>
                          <a:spcPts val="3219"/>
                        </a:lnSpc>
                        <a:buFont typeface="Arial"/>
                        <a:buChar char="•"/>
                        <a:defRPr/>
                      </a:pPr>
                      <a:r>
                        <a:rPr lang="en-US" sz="2299">
                          <a:solidFill>
                            <a:srgbClr val="000000"/>
                          </a:solidFill>
                          <a:latin typeface="Canva Sans"/>
                          <a:ea typeface="Canva Sans"/>
                          <a:cs typeface="Canva Sans"/>
                          <a:sym typeface="Canva Sans"/>
                        </a:rPr>
                        <a:t>Real-time 380x480 images with a white background are processed using the Otsu algorithm for hand segmentation.</a:t>
                      </a:r>
                      <a:endParaRPr lang="en-US" sz="1100"/>
                    </a:p>
                    <a:p>
                      <a:pPr algn="l" marL="496569" indent="-248284" lvl="1">
                        <a:lnSpc>
                          <a:spcPts val="3219"/>
                        </a:lnSpc>
                        <a:buFont typeface="Arial"/>
                        <a:buChar char="•"/>
                      </a:pPr>
                      <a:r>
                        <a:rPr lang="en-US" sz="2299">
                          <a:solidFill>
                            <a:srgbClr val="000000"/>
                          </a:solidFill>
                          <a:latin typeface="Canva Sans"/>
                          <a:ea typeface="Canva Sans"/>
                          <a:cs typeface="Canva Sans"/>
                          <a:sym typeface="Canva Sans"/>
                        </a:rPr>
                        <a:t>Feature extraction and PCA improve accuracy, converting recognized signs into text and speech.</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96571" indent="-248285" lvl="1">
                        <a:lnSpc>
                          <a:spcPts val="3220"/>
                        </a:lnSpc>
                        <a:buFont typeface="Arial"/>
                        <a:buChar char="•"/>
                        <a:defRPr/>
                      </a:pPr>
                      <a:r>
                        <a:rPr lang="en-US" sz="2300">
                          <a:solidFill>
                            <a:srgbClr val="000000"/>
                          </a:solidFill>
                          <a:latin typeface="Canva Sans"/>
                          <a:ea typeface="Canva Sans"/>
                          <a:cs typeface="Canva Sans"/>
                          <a:sym typeface="Canva Sans"/>
                        </a:rPr>
                        <a:t>High computational power required by CNN and LSTM models makes real-time processing difficult on low-end devices.</a:t>
                      </a:r>
                      <a:endParaRPr lang="en-US" sz="1100"/>
                    </a:p>
                    <a:p>
                      <a:pPr algn="l" marL="496571" indent="-248285" lvl="1">
                        <a:lnSpc>
                          <a:spcPts val="3220"/>
                        </a:lnSpc>
                        <a:buFont typeface="Arial"/>
                        <a:buChar char="•"/>
                      </a:pPr>
                      <a:r>
                        <a:rPr lang="en-US" sz="2300">
                          <a:solidFill>
                            <a:srgbClr val="000000"/>
                          </a:solidFill>
                          <a:latin typeface="Canva Sans"/>
                          <a:ea typeface="Canva Sans"/>
                          <a:cs typeface="Canva Sans"/>
                          <a:sym typeface="Canva Sans"/>
                        </a:rPr>
                        <a:t>Variations in lighting, backgrounds, and hand shapes, along with longer gesture sequences, can affect accuracy and lead to inconsistent recognition.</a:t>
                      </a:r>
                    </a:p>
                    <a:p>
                      <a:pPr algn="ctr">
                        <a:lnSpc>
                          <a:spcPts val="322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4084285">
                <a:tc>
                  <a:txBody>
                    <a:bodyPr anchor="t" rtlCol="false"/>
                    <a:lstStyle/>
                    <a:p>
                      <a:pPr algn="ctr">
                        <a:lnSpc>
                          <a:spcPts val="2659"/>
                        </a:lnSpc>
                        <a:defRPr/>
                      </a:pPr>
                      <a:r>
                        <a:rPr lang="en-US" sz="1899">
                          <a:solidFill>
                            <a:srgbClr val="000000"/>
                          </a:solidFill>
                          <a:latin typeface="Canva Sans"/>
                          <a:ea typeface="Canva Sans"/>
                          <a:cs typeface="Canva Sans"/>
                          <a:sym typeface="Canva Sans"/>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220"/>
                        </a:lnSpc>
                        <a:defRPr/>
                      </a:pPr>
                      <a:r>
                        <a:rPr lang="en-US" b="true" sz="2300">
                          <a:solidFill>
                            <a:srgbClr val="333333"/>
                          </a:solidFill>
                          <a:latin typeface="Arimo Bold"/>
                          <a:ea typeface="Arimo Bold"/>
                          <a:cs typeface="Arimo Bold"/>
                          <a:sym typeface="Arimo Bold"/>
                        </a:rPr>
                        <a:t>Real Time Detection and Conversion of Gestures to Text and Speech to Sign System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219"/>
                        </a:lnSpc>
                        <a:defRPr/>
                      </a:pPr>
                      <a:r>
                        <a:rPr lang="en-US" sz="2299">
                          <a:solidFill>
                            <a:srgbClr val="000000"/>
                          </a:solidFill>
                          <a:latin typeface="Canva Sans"/>
                          <a:ea typeface="Canva Sans"/>
                          <a:cs typeface="Canva Sans"/>
                          <a:sym typeface="Canva Sans"/>
                        </a:rPr>
                        <a:t>C. U. Om Kumar, K. P. K. Devan,et.al;</a:t>
                      </a:r>
                      <a:endParaRPr lang="en-US" sz="1100"/>
                    </a:p>
                    <a:p>
                      <a:pPr algn="ctr">
                        <a:lnSpc>
                          <a:spcPts val="3219"/>
                        </a:lnSpc>
                      </a:pPr>
                      <a:r>
                        <a:rPr lang="en-US" sz="2299">
                          <a:solidFill>
                            <a:srgbClr val="000000"/>
                          </a:solidFill>
                          <a:latin typeface="Canva Sans"/>
                          <a:ea typeface="Canva Sans"/>
                          <a:cs typeface="Canva Sans"/>
                          <a:sym typeface="Canva Sans"/>
                        </a:rPr>
                        <a:t>2022</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96569" indent="-248284" lvl="1">
                        <a:lnSpc>
                          <a:spcPts val="3219"/>
                        </a:lnSpc>
                        <a:buFont typeface="Arial"/>
                        <a:buChar char="•"/>
                        <a:defRPr/>
                      </a:pPr>
                      <a:r>
                        <a:rPr lang="en-US" sz="2299">
                          <a:solidFill>
                            <a:srgbClr val="000000"/>
                          </a:solidFill>
                          <a:latin typeface="Canva Sans"/>
                          <a:ea typeface="Canva Sans"/>
                          <a:cs typeface="Canva Sans"/>
                          <a:sym typeface="Canva Sans"/>
                        </a:rPr>
                        <a:t>It bridges communication gaps by converting speech to sign language using an RNN-LSTM with CTC, enabling two-way interaction.</a:t>
                      </a:r>
                      <a:endParaRPr lang="en-US" sz="1100"/>
                    </a:p>
                    <a:p>
                      <a:pPr algn="l" marL="496569" indent="-248284" lvl="1">
                        <a:lnSpc>
                          <a:spcPts val="3219"/>
                        </a:lnSpc>
                        <a:buFont typeface="Arial"/>
                        <a:buChar char="•"/>
                      </a:pPr>
                      <a:r>
                        <a:rPr lang="en-US" sz="2299">
                          <a:solidFill>
                            <a:srgbClr val="000000"/>
                          </a:solidFill>
                          <a:latin typeface="Canva Sans"/>
                          <a:ea typeface="Canva Sans"/>
                          <a:cs typeface="Canva Sans"/>
                          <a:sym typeface="Canva Sans"/>
                        </a:rPr>
                        <a:t>Gesture recognition is managed by the SSD Mobilenet V2 model, ensuring accessibility for both learning and real-time communication.</a:t>
                      </a:r>
                    </a:p>
                    <a:p>
                      <a:pPr algn="l">
                        <a:lnSpc>
                          <a:spcPts val="321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496571" indent="-248285" lvl="1">
                        <a:lnSpc>
                          <a:spcPts val="3220"/>
                        </a:lnSpc>
                        <a:buFont typeface="Arial"/>
                        <a:buChar char="•"/>
                        <a:defRPr/>
                      </a:pPr>
                      <a:r>
                        <a:rPr lang="en-US" sz="2300">
                          <a:solidFill>
                            <a:srgbClr val="000000"/>
                          </a:solidFill>
                          <a:latin typeface="Canva Sans"/>
                          <a:ea typeface="Canva Sans"/>
                          <a:cs typeface="Canva Sans"/>
                          <a:sym typeface="Canva Sans"/>
                        </a:rPr>
                        <a:t>As good as the system was, when compared to differnt API’s for which works accurately, the microsft Azure showed poor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/06</a:t>
            </a:r>
          </a:p>
        </p:txBody>
      </p:sp>
      <p:sp>
        <p:nvSpPr>
          <p:cNvPr name="TextBox 7" id="7"/>
          <p:cNvSpPr txBox="true"/>
          <p:nvPr/>
        </p:nvSpPr>
        <p:spPr>
          <a:xfrm rot="0">
            <a:off x="3447337" y="148277"/>
            <a:ext cx="10660629" cy="1259829"/>
          </a:xfrm>
          <a:prstGeom prst="rect">
            <a:avLst/>
          </a:prstGeom>
        </p:spPr>
        <p:txBody>
          <a:bodyPr anchor="t" rtlCol="false" tIns="0" lIns="0" bIns="0" rIns="0">
            <a:spAutoFit/>
          </a:bodyPr>
          <a:lstStyle/>
          <a:p>
            <a:pPr algn="ctr">
              <a:lnSpc>
                <a:spcPts val="10360"/>
              </a:lnSpc>
            </a:pPr>
            <a:r>
              <a:rPr lang="en-US" b="true" sz="7400" u="sng">
                <a:solidFill>
                  <a:srgbClr val="000000"/>
                </a:solidFill>
                <a:latin typeface="Canva Sans Bold"/>
                <a:ea typeface="Canva Sans Bold"/>
                <a:cs typeface="Canva Sans Bold"/>
                <a:sym typeface="Canva Sans Bold"/>
              </a:rPr>
              <a:t>Literature Review</a:t>
            </a:r>
          </a:p>
        </p:txBody>
      </p:sp>
      <p:sp>
        <p:nvSpPr>
          <p:cNvPr name="AutoShape 8" id="8"/>
          <p:cNvSpPr/>
          <p:nvPr/>
        </p:nvSpPr>
        <p:spPr>
          <a:xfrm>
            <a:off x="-254233" y="10267950"/>
            <a:ext cx="18796466" cy="19050"/>
          </a:xfrm>
          <a:prstGeom prst="line">
            <a:avLst/>
          </a:prstGeom>
          <a:ln cap="flat" w="38100">
            <a:solidFill>
              <a:srgbClr val="000000"/>
            </a:solidFill>
            <a:prstDash val="solid"/>
            <a:headEnd type="none" len="sm" w="sm"/>
            <a:tailEnd type="none" len="sm" w="sm"/>
          </a:ln>
        </p:spPr>
      </p:sp>
      <p:sp>
        <p:nvSpPr>
          <p:cNvPr name="AutoShape 9" id="9"/>
          <p:cNvSpPr/>
          <p:nvPr/>
        </p:nvSpPr>
        <p:spPr>
          <a:xfrm flipH="true">
            <a:off x="18268950" y="1591939"/>
            <a:ext cx="0" cy="18796476"/>
          </a:xfrm>
          <a:prstGeom prst="line">
            <a:avLst/>
          </a:prstGeom>
          <a:ln cap="flat" w="38100">
            <a:solidFill>
              <a:srgbClr val="000000"/>
            </a:solidFill>
            <a:prstDash val="solid"/>
            <a:headEnd type="none" len="sm" w="sm"/>
            <a:tailEnd type="none" len="sm" w="sm"/>
          </a:ln>
        </p:spPr>
      </p:sp>
      <p:sp>
        <p:nvSpPr>
          <p:cNvPr name="AutoShape 10" id="10"/>
          <p:cNvSpPr/>
          <p:nvPr/>
        </p:nvSpPr>
        <p:spPr>
          <a:xfrm flipH="true">
            <a:off x="0" y="1591939"/>
            <a:ext cx="0" cy="18796476"/>
          </a:xfrm>
          <a:prstGeom prst="line">
            <a:avLst/>
          </a:prstGeom>
          <a:ln cap="flat" w="38100">
            <a:solidFill>
              <a:srgbClr val="00000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828518" y="-7828518"/>
            <a:ext cx="2630964" cy="18288000"/>
            <a:chOff x="0" y="0"/>
            <a:chExt cx="692929" cy="4816593"/>
          </a:xfrm>
        </p:grpSpPr>
        <p:sp>
          <p:nvSpPr>
            <p:cNvPr name="Freeform 3" id="3"/>
            <p:cNvSpPr/>
            <p:nvPr/>
          </p:nvSpPr>
          <p:spPr>
            <a:xfrm flipH="false" flipV="false" rot="0">
              <a:off x="0" y="0"/>
              <a:ext cx="692929" cy="4816592"/>
            </a:xfrm>
            <a:custGeom>
              <a:avLst/>
              <a:gdLst/>
              <a:ahLst/>
              <a:cxnLst/>
              <a:rect r="r" b="b" t="t" l="l"/>
              <a:pathLst>
                <a:path h="4816592" w="692929">
                  <a:moveTo>
                    <a:pt x="0" y="0"/>
                  </a:moveTo>
                  <a:lnTo>
                    <a:pt x="692929" y="0"/>
                  </a:lnTo>
                  <a:lnTo>
                    <a:pt x="692929" y="4816592"/>
                  </a:lnTo>
                  <a:lnTo>
                    <a:pt x="0" y="4816592"/>
                  </a:lnTo>
                  <a:close/>
                </a:path>
              </a:pathLst>
            </a:custGeom>
            <a:solidFill>
              <a:srgbClr val="FFC2CA"/>
            </a:solidFill>
          </p:spPr>
        </p:sp>
        <p:sp>
          <p:nvSpPr>
            <p:cNvPr name="TextBox 4" id="4"/>
            <p:cNvSpPr txBox="true"/>
            <p:nvPr/>
          </p:nvSpPr>
          <p:spPr>
            <a:xfrm>
              <a:off x="0" y="-38100"/>
              <a:ext cx="692929" cy="4854693"/>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5" id="5"/>
          <p:cNvGraphicFramePr>
            <a:graphicFrameLocks noGrp="true"/>
          </p:cNvGraphicFramePr>
          <p:nvPr/>
        </p:nvGraphicFramePr>
        <p:xfrm>
          <a:off x="0" y="2630964"/>
          <a:ext cx="18288000" cy="6677025"/>
        </p:xfrm>
        <a:graphic>
          <a:graphicData uri="http://schemas.openxmlformats.org/drawingml/2006/table">
            <a:tbl>
              <a:tblPr/>
              <a:tblGrid>
                <a:gridCol w="1655249"/>
                <a:gridCol w="2823550"/>
                <a:gridCol w="2756611"/>
                <a:gridCol w="5352713"/>
                <a:gridCol w="5699878"/>
              </a:tblGrid>
              <a:tr h="1139980">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SL.NO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TITLE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JOURNAL AND YEAR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OUTCOME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LIMITATIONS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5537045">
                <a:tc>
                  <a:txBody>
                    <a:bodyPr anchor="t" rtlCol="false"/>
                    <a:lstStyle/>
                    <a:p>
                      <a:pPr algn="ctr">
                        <a:lnSpc>
                          <a:spcPts val="2659"/>
                        </a:lnSpc>
                        <a:defRPr/>
                      </a:pPr>
                      <a:r>
                        <a:rPr lang="en-US" sz="1899" b="true">
                          <a:solidFill>
                            <a:srgbClr val="000000"/>
                          </a:solidFill>
                          <a:latin typeface="Canva Sans Bold"/>
                          <a:ea typeface="Canva Sans Bold"/>
                          <a:cs typeface="Canva Sans Bold"/>
                          <a:sym typeface="Canva Sans Bold"/>
                        </a:rPr>
                        <a:t>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359"/>
                        </a:lnSpc>
                        <a:defRPr/>
                      </a:pPr>
                      <a:r>
                        <a:rPr lang="en-US" sz="2399" b="true">
                          <a:solidFill>
                            <a:srgbClr val="000000"/>
                          </a:solidFill>
                          <a:latin typeface="Canva Sans Bold"/>
                          <a:ea typeface="Canva Sans Bold"/>
                          <a:cs typeface="Canva Sans Bold"/>
                          <a:sym typeface="Canva Sans Bold"/>
                        </a:rPr>
                        <a:t>Deaf talk using 3D animated sign language: A sign language interpreter using Microsoft's kinect v2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359"/>
                        </a:lnSpc>
                        <a:defRPr/>
                      </a:pPr>
                      <a:r>
                        <a:rPr lang="en-US" sz="2399">
                          <a:solidFill>
                            <a:srgbClr val="000000"/>
                          </a:solidFill>
                          <a:latin typeface="Canva Sans"/>
                          <a:ea typeface="Canva Sans"/>
                          <a:cs typeface="Canva Sans"/>
                          <a:sym typeface="Canva Sans"/>
                        </a:rPr>
                        <a:t>M. Ahmed, M.Idrees</a:t>
                      </a:r>
                      <a:endParaRPr lang="en-US" sz="1100"/>
                    </a:p>
                    <a:p>
                      <a:pPr algn="ctr">
                        <a:lnSpc>
                          <a:spcPts val="3359"/>
                        </a:lnSpc>
                      </a:pPr>
                      <a:r>
                        <a:rPr lang="en-US" sz="2399">
                          <a:solidFill>
                            <a:srgbClr val="000000"/>
                          </a:solidFill>
                          <a:latin typeface="Canva Sans"/>
                          <a:ea typeface="Canva Sans"/>
                          <a:cs typeface="Canva Sans"/>
                          <a:sym typeface="Canva Sans"/>
                        </a:rPr>
                        <a:t>et.al;2016</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518160" indent="-259080" lvl="1">
                        <a:lnSpc>
                          <a:spcPts val="3359"/>
                        </a:lnSpc>
                        <a:buFont typeface="Arial"/>
                        <a:buChar char="•"/>
                        <a:defRPr/>
                      </a:pPr>
                      <a:r>
                        <a:rPr lang="en-US" sz="2400">
                          <a:solidFill>
                            <a:srgbClr val="000000"/>
                          </a:solidFill>
                          <a:latin typeface="Canva Sans"/>
                          <a:ea typeface="Canva Sans"/>
                          <a:cs typeface="Canva Sans"/>
                          <a:sym typeface="Canva Sans"/>
                        </a:rPr>
                        <a:t>Kinect records and recognizes gestures, converts them into keywords, and generates speech using .NET.</a:t>
                      </a:r>
                      <a:endParaRPr lang="en-US" sz="1100"/>
                    </a:p>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AdaBoost detects gesture start/end. RFRProgress tracks progress for accuracy.</a:t>
                      </a:r>
                    </a:p>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I</a:t>
                      </a:r>
                      <a:r>
                        <a:rPr lang="en-US" sz="2400">
                          <a:solidFill>
                            <a:srgbClr val="000000"/>
                          </a:solidFill>
                          <a:latin typeface="Canva Sans"/>
                          <a:ea typeface="Canva Sans"/>
                          <a:cs typeface="Canva Sans"/>
                          <a:sym typeface="Canva Sans"/>
                        </a:rPr>
                        <a:t>ncludes recording, tagging, testing, recognition, and speech conversion.</a:t>
                      </a:r>
                    </a:p>
                    <a:p>
                      <a:pPr algn="l">
                        <a:lnSpc>
                          <a:spcPts val="335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marL="518160" indent="-259080" lvl="1">
                        <a:lnSpc>
                          <a:spcPts val="3359"/>
                        </a:lnSpc>
                        <a:buFont typeface="Arial"/>
                        <a:buChar char="•"/>
                        <a:defRPr/>
                      </a:pPr>
                      <a:r>
                        <a:rPr lang="en-US" sz="2400">
                          <a:solidFill>
                            <a:srgbClr val="000000"/>
                          </a:solidFill>
                          <a:latin typeface="Canva Sans"/>
                          <a:ea typeface="Canva Sans"/>
                          <a:cs typeface="Canva Sans"/>
                          <a:sym typeface="Canva Sans"/>
                        </a:rPr>
                        <a:t>The system currently works with a limited set of words and requires future expansion of its dictionary.</a:t>
                      </a:r>
                      <a:endParaRPr lang="en-US" sz="1100"/>
                    </a:p>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Kinect v2 dependency restricts compatibility to devices that support this hardware.</a:t>
                      </a:r>
                    </a:p>
                    <a:p>
                      <a:pPr algn="l" marL="518160" indent="-259080" lvl="1">
                        <a:lnSpc>
                          <a:spcPts val="3359"/>
                        </a:lnSpc>
                        <a:buFont typeface="Arial"/>
                        <a:buChar char="•"/>
                      </a:pPr>
                      <a:r>
                        <a:rPr lang="en-US" sz="2400">
                          <a:solidFill>
                            <a:srgbClr val="000000"/>
                          </a:solidFill>
                          <a:latin typeface="Canva Sans"/>
                          <a:ea typeface="Canva Sans"/>
                          <a:cs typeface="Canva Sans"/>
                          <a:sym typeface="Canva Sans"/>
                        </a:rPr>
                        <a:t>The system does not account for variations in individual signing styles or complex sentence structures.</a:t>
                      </a:r>
                    </a:p>
                    <a:p>
                      <a:pPr algn="ctr">
                        <a:lnSpc>
                          <a:spcPts val="335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6" id="6"/>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/07</a:t>
            </a:r>
          </a:p>
        </p:txBody>
      </p:sp>
      <p:sp>
        <p:nvSpPr>
          <p:cNvPr name="TextBox 7" id="7"/>
          <p:cNvSpPr txBox="true"/>
          <p:nvPr/>
        </p:nvSpPr>
        <p:spPr>
          <a:xfrm rot="0">
            <a:off x="3506053" y="895350"/>
            <a:ext cx="10660629" cy="1259829"/>
          </a:xfrm>
          <a:prstGeom prst="rect">
            <a:avLst/>
          </a:prstGeom>
        </p:spPr>
        <p:txBody>
          <a:bodyPr anchor="t" rtlCol="false" tIns="0" lIns="0" bIns="0" rIns="0">
            <a:spAutoFit/>
          </a:bodyPr>
          <a:lstStyle/>
          <a:p>
            <a:pPr algn="ctr">
              <a:lnSpc>
                <a:spcPts val="10360"/>
              </a:lnSpc>
            </a:pPr>
            <a:r>
              <a:rPr lang="en-US" b="true" sz="7400" u="sng">
                <a:solidFill>
                  <a:srgbClr val="000000"/>
                </a:solidFill>
                <a:latin typeface="Canva Sans Bold"/>
                <a:ea typeface="Canva Sans Bold"/>
                <a:cs typeface="Canva Sans Bold"/>
                <a:sym typeface="Canva Sans Bold"/>
              </a:rPr>
              <a:t>Literature Review</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020782" y="4191509"/>
            <a:ext cx="3905319" cy="4114800"/>
          </a:xfrm>
          <a:custGeom>
            <a:avLst/>
            <a:gdLst/>
            <a:ahLst/>
            <a:cxnLst/>
            <a:rect r="r" b="b" t="t" l="l"/>
            <a:pathLst>
              <a:path h="4114800" w="3905319">
                <a:moveTo>
                  <a:pt x="0" y="0"/>
                </a:moveTo>
                <a:lnTo>
                  <a:pt x="3905320" y="0"/>
                </a:lnTo>
                <a:lnTo>
                  <a:pt x="390532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/08</a:t>
            </a:r>
          </a:p>
        </p:txBody>
      </p:sp>
      <p:sp>
        <p:nvSpPr>
          <p:cNvPr name="TextBox 7" id="7"/>
          <p:cNvSpPr txBox="true"/>
          <p:nvPr/>
        </p:nvSpPr>
        <p:spPr>
          <a:xfrm rot="0">
            <a:off x="6332536" y="895350"/>
            <a:ext cx="5622929" cy="1259829"/>
          </a:xfrm>
          <a:prstGeom prst="rect">
            <a:avLst/>
          </a:prstGeom>
        </p:spPr>
        <p:txBody>
          <a:bodyPr anchor="t" rtlCol="false" tIns="0" lIns="0" bIns="0" rIns="0">
            <a:spAutoFit/>
          </a:bodyPr>
          <a:lstStyle/>
          <a:p>
            <a:pPr algn="l">
              <a:lnSpc>
                <a:spcPts val="10360"/>
              </a:lnSpc>
            </a:pPr>
            <a:r>
              <a:rPr lang="en-US" sz="7400" b="true">
                <a:solidFill>
                  <a:srgbClr val="000000"/>
                </a:solidFill>
                <a:latin typeface="Canva Sans Bold"/>
                <a:ea typeface="Canva Sans Bold"/>
                <a:cs typeface="Canva Sans Bold"/>
                <a:sym typeface="Canva Sans Bold"/>
              </a:rPr>
              <a:t> </a:t>
            </a:r>
            <a:r>
              <a:rPr lang="en-US" b="true" sz="7400" u="sng">
                <a:solidFill>
                  <a:srgbClr val="000000"/>
                </a:solidFill>
                <a:latin typeface="Canva Sans Bold"/>
                <a:ea typeface="Canva Sans Bold"/>
                <a:cs typeface="Canva Sans Bold"/>
                <a:sym typeface="Canva Sans Bold"/>
              </a:rPr>
              <a:t>Objectives</a:t>
            </a:r>
          </a:p>
        </p:txBody>
      </p:sp>
      <p:sp>
        <p:nvSpPr>
          <p:cNvPr name="TextBox 8" id="8"/>
          <p:cNvSpPr txBox="true"/>
          <p:nvPr/>
        </p:nvSpPr>
        <p:spPr>
          <a:xfrm rot="0">
            <a:off x="1028700" y="3064917"/>
            <a:ext cx="12992082" cy="3183991"/>
          </a:xfrm>
          <a:prstGeom prst="rect">
            <a:avLst/>
          </a:prstGeom>
        </p:spPr>
        <p:txBody>
          <a:bodyPr anchor="t" rtlCol="false" tIns="0" lIns="0" bIns="0" rIns="0">
            <a:spAutoFit/>
          </a:bodyPr>
          <a:lstStyle/>
          <a:p>
            <a:pPr algn="just" marL="588709" indent="-294355" lvl="1">
              <a:lnSpc>
                <a:spcPts val="5126"/>
              </a:lnSpc>
              <a:buFont typeface="Arial"/>
              <a:buChar char="•"/>
            </a:pPr>
            <a:r>
              <a:rPr lang="en-US" b="true" sz="2726">
                <a:solidFill>
                  <a:srgbClr val="000000"/>
                </a:solidFill>
                <a:latin typeface="Canva Sans Bold"/>
                <a:ea typeface="Canva Sans Bold"/>
                <a:cs typeface="Canva Sans Bold"/>
                <a:sym typeface="Canva Sans Bold"/>
              </a:rPr>
              <a:t>Bridging the Communication Gap</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Develop an Edge ML model that enables real-time conversion of sign language into speech.</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Ensure low latency and high accuracy to support seamless communication.</a:t>
            </a:r>
          </a:p>
        </p:txBody>
      </p:sp>
      <p:sp>
        <p:nvSpPr>
          <p:cNvPr name="TextBox 9" id="9"/>
          <p:cNvSpPr txBox="true"/>
          <p:nvPr/>
        </p:nvSpPr>
        <p:spPr>
          <a:xfrm rot="0">
            <a:off x="1028700" y="6372734"/>
            <a:ext cx="12992082" cy="3183991"/>
          </a:xfrm>
          <a:prstGeom prst="rect">
            <a:avLst/>
          </a:prstGeom>
        </p:spPr>
        <p:txBody>
          <a:bodyPr anchor="t" rtlCol="false" tIns="0" lIns="0" bIns="0" rIns="0">
            <a:spAutoFit/>
          </a:bodyPr>
          <a:lstStyle/>
          <a:p>
            <a:pPr algn="just" marL="588709" indent="-294355" lvl="1">
              <a:lnSpc>
                <a:spcPts val="5126"/>
              </a:lnSpc>
              <a:buFont typeface="Arial"/>
              <a:buChar char="•"/>
            </a:pPr>
            <a:r>
              <a:rPr lang="en-US" b="true" sz="2726">
                <a:solidFill>
                  <a:srgbClr val="000000"/>
                </a:solidFill>
                <a:latin typeface="Canva Sans Bold"/>
                <a:ea typeface="Canva Sans Bold"/>
                <a:cs typeface="Canva Sans Bold"/>
                <a:sym typeface="Canva Sans Bold"/>
              </a:rPr>
              <a:t>Efficient Data Transmission Using MQTT Protocol</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Implement the MQTT protocol for lightweight, reliable, and fast data transfer between the Edge Device (PC), Cloud Server, and Speaker.</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Design a publish-subscribe architecture to handle both text and audio data efficiently.</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672653" y="-7672653"/>
            <a:ext cx="2942695" cy="18288000"/>
            <a:chOff x="0" y="0"/>
            <a:chExt cx="775031" cy="4816593"/>
          </a:xfrm>
        </p:grpSpPr>
        <p:sp>
          <p:nvSpPr>
            <p:cNvPr name="Freeform 3" id="3"/>
            <p:cNvSpPr/>
            <p:nvPr/>
          </p:nvSpPr>
          <p:spPr>
            <a:xfrm flipH="false" flipV="false" rot="0">
              <a:off x="0" y="0"/>
              <a:ext cx="775031" cy="4816592"/>
            </a:xfrm>
            <a:custGeom>
              <a:avLst/>
              <a:gdLst/>
              <a:ahLst/>
              <a:cxnLst/>
              <a:rect r="r" b="b" t="t" l="l"/>
              <a:pathLst>
                <a:path h="4816592" w="775031">
                  <a:moveTo>
                    <a:pt x="0" y="0"/>
                  </a:moveTo>
                  <a:lnTo>
                    <a:pt x="775031" y="0"/>
                  </a:lnTo>
                  <a:lnTo>
                    <a:pt x="775031" y="4816592"/>
                  </a:lnTo>
                  <a:lnTo>
                    <a:pt x="0" y="4816592"/>
                  </a:lnTo>
                  <a:close/>
                </a:path>
              </a:pathLst>
            </a:custGeom>
            <a:solidFill>
              <a:srgbClr val="FFC2CA"/>
            </a:solidFill>
          </p:spPr>
        </p:sp>
        <p:sp>
          <p:nvSpPr>
            <p:cNvPr name="TextBox 4" id="4"/>
            <p:cNvSpPr txBox="true"/>
            <p:nvPr/>
          </p:nvSpPr>
          <p:spPr>
            <a:xfrm>
              <a:off x="0" y="-38100"/>
              <a:ext cx="775031" cy="485469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6438487" y="544519"/>
            <a:ext cx="1641626" cy="863587"/>
          </a:xfrm>
          <a:prstGeom prst="rect">
            <a:avLst/>
          </a:prstGeom>
        </p:spPr>
        <p:txBody>
          <a:bodyPr anchor="t" rtlCol="false" tIns="0" lIns="0" bIns="0" rIns="0">
            <a:spAutoFit/>
          </a:bodyPr>
          <a:lstStyle/>
          <a:p>
            <a:pPr algn="ctr">
              <a:lnSpc>
                <a:spcPts val="7000"/>
              </a:lnSpc>
            </a:pPr>
            <a:r>
              <a:rPr lang="en-US" b="true" sz="5000">
                <a:solidFill>
                  <a:srgbClr val="000000"/>
                </a:solidFill>
                <a:latin typeface="Canva Sans Bold"/>
                <a:ea typeface="Canva Sans Bold"/>
                <a:cs typeface="Canva Sans Bold"/>
                <a:sym typeface="Canva Sans Bold"/>
              </a:rPr>
              <a:t>/09</a:t>
            </a:r>
          </a:p>
        </p:txBody>
      </p:sp>
      <p:sp>
        <p:nvSpPr>
          <p:cNvPr name="TextBox 6" id="6"/>
          <p:cNvSpPr txBox="true"/>
          <p:nvPr/>
        </p:nvSpPr>
        <p:spPr>
          <a:xfrm rot="0">
            <a:off x="6332536" y="895350"/>
            <a:ext cx="5622929" cy="1259829"/>
          </a:xfrm>
          <a:prstGeom prst="rect">
            <a:avLst/>
          </a:prstGeom>
        </p:spPr>
        <p:txBody>
          <a:bodyPr anchor="t" rtlCol="false" tIns="0" lIns="0" bIns="0" rIns="0">
            <a:spAutoFit/>
          </a:bodyPr>
          <a:lstStyle/>
          <a:p>
            <a:pPr algn="l">
              <a:lnSpc>
                <a:spcPts val="10360"/>
              </a:lnSpc>
            </a:pPr>
            <a:r>
              <a:rPr lang="en-US" sz="7400" b="true">
                <a:solidFill>
                  <a:srgbClr val="000000"/>
                </a:solidFill>
                <a:latin typeface="Canva Sans Bold"/>
                <a:ea typeface="Canva Sans Bold"/>
                <a:cs typeface="Canva Sans Bold"/>
                <a:sym typeface="Canva Sans Bold"/>
              </a:rPr>
              <a:t> </a:t>
            </a:r>
            <a:r>
              <a:rPr lang="en-US" b="true" sz="7400" u="sng">
                <a:solidFill>
                  <a:srgbClr val="000000"/>
                </a:solidFill>
                <a:latin typeface="Canva Sans Bold"/>
                <a:ea typeface="Canva Sans Bold"/>
                <a:cs typeface="Canva Sans Bold"/>
                <a:sym typeface="Canva Sans Bold"/>
              </a:rPr>
              <a:t>Objectives</a:t>
            </a:r>
          </a:p>
        </p:txBody>
      </p:sp>
      <p:sp>
        <p:nvSpPr>
          <p:cNvPr name="TextBox 7" id="7"/>
          <p:cNvSpPr txBox="true"/>
          <p:nvPr/>
        </p:nvSpPr>
        <p:spPr>
          <a:xfrm rot="0">
            <a:off x="1028700" y="3388767"/>
            <a:ext cx="15730114" cy="2536291"/>
          </a:xfrm>
          <a:prstGeom prst="rect">
            <a:avLst/>
          </a:prstGeom>
        </p:spPr>
        <p:txBody>
          <a:bodyPr anchor="t" rtlCol="false" tIns="0" lIns="0" bIns="0" rIns="0">
            <a:spAutoFit/>
          </a:bodyPr>
          <a:lstStyle/>
          <a:p>
            <a:pPr algn="just" marL="588709" indent="-294355" lvl="1">
              <a:lnSpc>
                <a:spcPts val="5126"/>
              </a:lnSpc>
              <a:buFont typeface="Arial"/>
              <a:buChar char="•"/>
            </a:pPr>
            <a:r>
              <a:rPr lang="en-US" b="true" sz="2726">
                <a:solidFill>
                  <a:srgbClr val="000000"/>
                </a:solidFill>
                <a:latin typeface="Canva Sans Bold"/>
                <a:ea typeface="Canva Sans Bold"/>
                <a:cs typeface="Canva Sans Bold"/>
                <a:sym typeface="Canva Sans Bold"/>
              </a:rPr>
              <a:t>Cloud-Based Text Display &amp; Text-to-Speech (TTS) Conversion </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Convert the recognized text into natural-sounding speech to enable clear, communication.</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Integrate a Text-to-Speech (TTS) engine on the cloud to convert text into audio output.</a:t>
            </a:r>
          </a:p>
        </p:txBody>
      </p:sp>
      <p:sp>
        <p:nvSpPr>
          <p:cNvPr name="TextBox 8" id="8"/>
          <p:cNvSpPr txBox="true"/>
          <p:nvPr/>
        </p:nvSpPr>
        <p:spPr>
          <a:xfrm rot="0">
            <a:off x="1028700" y="6371132"/>
            <a:ext cx="16230600" cy="3183991"/>
          </a:xfrm>
          <a:prstGeom prst="rect">
            <a:avLst/>
          </a:prstGeom>
        </p:spPr>
        <p:txBody>
          <a:bodyPr anchor="t" rtlCol="false" tIns="0" lIns="0" bIns="0" rIns="0">
            <a:spAutoFit/>
          </a:bodyPr>
          <a:lstStyle/>
          <a:p>
            <a:pPr algn="just" marL="588709" indent="-294355" lvl="1">
              <a:lnSpc>
                <a:spcPts val="5126"/>
              </a:lnSpc>
              <a:buFont typeface="Arial"/>
              <a:buChar char="•"/>
            </a:pPr>
            <a:r>
              <a:rPr lang="en-US" b="true" sz="2726">
                <a:solidFill>
                  <a:srgbClr val="000000"/>
                </a:solidFill>
                <a:latin typeface="Canva Sans Bold"/>
                <a:ea typeface="Canva Sans Bold"/>
                <a:cs typeface="Canva Sans Bold"/>
                <a:sym typeface="Canva Sans Bold"/>
              </a:rPr>
              <a:t>Efficient and Scalable Solution</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Utilize a combination of machine learning, IoT, and cloud-based processing to ensure an accurate and efficient conversion process.</a:t>
            </a:r>
          </a:p>
          <a:p>
            <a:pPr algn="just" marL="1177418" indent="-392473" lvl="2">
              <a:lnSpc>
                <a:spcPts val="5126"/>
              </a:lnSpc>
              <a:buFont typeface="Arial"/>
              <a:buChar char="⚬"/>
            </a:pPr>
            <a:r>
              <a:rPr lang="en-US" sz="2726">
                <a:solidFill>
                  <a:srgbClr val="000000"/>
                </a:solidFill>
                <a:latin typeface="Canva Sans"/>
                <a:ea typeface="Canva Sans"/>
                <a:cs typeface="Canva Sans"/>
                <a:sym typeface="Canva Sans"/>
              </a:rPr>
              <a:t>Maintain modularity to ensure that each component (Edge Model, MQTT, Cloud, TTS, Speaker) can be upgraded independently.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DAGePa5z8CU</dc:identifier>
  <dcterms:modified xsi:type="dcterms:W3CDTF">2011-08-01T06:04:30Z</dcterms:modified>
  <cp:revision>1</cp:revision>
  <dc:title>IoT-Integrated Web-Based Sign Language-to-Speech System for Deaf and Mute Individuals</dc:title>
</cp:coreProperties>
</file>