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x="18288000" cy="10287000"/>
  <p:notesSz cx="6858000" cy="9144000"/>
  <p:embeddedFontLst>
    <p:embeddedFont>
      <p:font typeface="Open Sauce" charset="1" panose="00000500000000000000"/>
      <p:regular r:id="rId34"/>
    </p:embeddedFont>
    <p:embeddedFont>
      <p:font typeface="Open Sauce Light" charset="1" panose="00000400000000000000"/>
      <p:regular r:id="rId35"/>
    </p:embeddedFont>
    <p:embeddedFont>
      <p:font typeface="Open Sauce Light Bold" charset="1" panose="00000600000000000000"/>
      <p:regular r:id="rId36"/>
    </p:embeddedFont>
    <p:embeddedFont>
      <p:font typeface="Red Hat Display Bold" charset="1" panose="02010803040201060303"/>
      <p:regular r:id="rId37"/>
    </p:embeddedFont>
    <p:embeddedFont>
      <p:font typeface="Inter" charset="1" panose="020B0502030000000004"/>
      <p:regular r:id="rId38"/>
    </p:embeddedFont>
    <p:embeddedFont>
      <p:font typeface="Inter Bold" charset="1" panose="020B0802030000000004"/>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emerald.com/insight/search?q=Faruk%20Seyito%C4%9Flu" TargetMode="External" Type="http://schemas.openxmlformats.org/officeDocument/2006/relationships/hyperlink"/><Relationship Id="rId3" Target="https://www.emerald.com/insight/search?q=Stanislav%20Ivanov" TargetMode="External" Type="http://schemas.openxmlformats.org/officeDocument/2006/relationships/hyperlink"/><Relationship Id="rId4" Target="https://www.emerald.com/insight/publication/issn/2055-5911" TargetMode="External" Type="http://schemas.openxmlformats.org/officeDocument/2006/relationships/hyperlink"/><Relationship Id="rId5" Target="https://doi.org/10.1108/JTF-04-2020-0070" TargetMode="External" Type="http://schemas.openxmlformats.org/officeDocument/2006/relationships/hyperlink"/></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428750" y="885825"/>
            <a:ext cx="15430500" cy="1203309"/>
          </a:xfrm>
          <a:prstGeom prst="rect">
            <a:avLst/>
          </a:prstGeom>
        </p:spPr>
        <p:txBody>
          <a:bodyPr anchor="t" rtlCol="false" tIns="0" lIns="0" bIns="0" rIns="0">
            <a:spAutoFit/>
          </a:bodyPr>
          <a:lstStyle/>
          <a:p>
            <a:pPr algn="ctr">
              <a:lnSpc>
                <a:spcPts val="9800"/>
              </a:lnSpc>
              <a:spcBef>
                <a:spcPct val="0"/>
              </a:spcBef>
            </a:pPr>
            <a:r>
              <a:rPr lang="en-US" sz="7000">
                <a:solidFill>
                  <a:srgbClr val="000000"/>
                </a:solidFill>
                <a:latin typeface="Open Sauce"/>
                <a:ea typeface="Open Sauce"/>
                <a:cs typeface="Open Sauce"/>
                <a:sym typeface="Open Sauce"/>
              </a:rPr>
              <a:t>WebROVER for Restaurants</a:t>
            </a:r>
          </a:p>
        </p:txBody>
      </p:sp>
      <p:sp>
        <p:nvSpPr>
          <p:cNvPr name="TextBox 3" id="3"/>
          <p:cNvSpPr txBox="true"/>
          <p:nvPr/>
        </p:nvSpPr>
        <p:spPr>
          <a:xfrm rot="0">
            <a:off x="3208613" y="2161516"/>
            <a:ext cx="11870774" cy="1216025"/>
          </a:xfrm>
          <a:prstGeom prst="rect">
            <a:avLst/>
          </a:prstGeom>
        </p:spPr>
        <p:txBody>
          <a:bodyPr anchor="t" rtlCol="false" tIns="0" lIns="0" bIns="0" rIns="0">
            <a:spAutoFit/>
          </a:bodyPr>
          <a:lstStyle/>
          <a:p>
            <a:pPr algn="ctr">
              <a:lnSpc>
                <a:spcPts val="4900"/>
              </a:lnSpc>
              <a:spcBef>
                <a:spcPct val="0"/>
              </a:spcBef>
            </a:pPr>
            <a:r>
              <a:rPr lang="en-US" sz="3500">
                <a:solidFill>
                  <a:srgbClr val="000000"/>
                </a:solidFill>
                <a:latin typeface="Open Sauce Light"/>
                <a:ea typeface="Open Sauce Light"/>
                <a:cs typeface="Open Sauce Light"/>
                <a:sym typeface="Open Sauce Light"/>
              </a:rPr>
              <a:t>Revolutionizing Restaurant Service with Robotics and Web Technology</a:t>
            </a:r>
          </a:p>
        </p:txBody>
      </p:sp>
      <p:sp>
        <p:nvSpPr>
          <p:cNvPr name="TextBox 4" id="4"/>
          <p:cNvSpPr txBox="true"/>
          <p:nvPr/>
        </p:nvSpPr>
        <p:spPr>
          <a:xfrm rot="0">
            <a:off x="6006782" y="3653766"/>
            <a:ext cx="6274436" cy="1700304"/>
          </a:xfrm>
          <a:prstGeom prst="rect">
            <a:avLst/>
          </a:prstGeom>
        </p:spPr>
        <p:txBody>
          <a:bodyPr anchor="t" rtlCol="false" tIns="0" lIns="0" bIns="0" rIns="0">
            <a:spAutoFit/>
          </a:bodyPr>
          <a:lstStyle/>
          <a:p>
            <a:pPr algn="just">
              <a:lnSpc>
                <a:spcPts val="3407"/>
              </a:lnSpc>
            </a:pPr>
            <a:r>
              <a:rPr lang="en-US" sz="2433" b="true">
                <a:solidFill>
                  <a:srgbClr val="000000"/>
                </a:solidFill>
                <a:latin typeface="Open Sauce Light Bold"/>
                <a:ea typeface="Open Sauce Light Bold"/>
                <a:cs typeface="Open Sauce Light Bold"/>
                <a:sym typeface="Open Sauce Light Bold"/>
              </a:rPr>
              <a:t>Akhula Akhil Vignesh-CB.SC.U4AIE23303</a:t>
            </a:r>
          </a:p>
          <a:p>
            <a:pPr algn="just">
              <a:lnSpc>
                <a:spcPts val="3407"/>
              </a:lnSpc>
            </a:pPr>
            <a:r>
              <a:rPr lang="en-US" sz="2433" b="true">
                <a:solidFill>
                  <a:srgbClr val="000000"/>
                </a:solidFill>
                <a:latin typeface="Open Sauce Light Bold"/>
                <a:ea typeface="Open Sauce Light Bold"/>
                <a:cs typeface="Open Sauce Light Bold"/>
                <a:sym typeface="Open Sauce Light Bold"/>
              </a:rPr>
              <a:t>Prisha Gupta-               CB.SC.U4AIE23331</a:t>
            </a:r>
          </a:p>
          <a:p>
            <a:pPr algn="just">
              <a:lnSpc>
                <a:spcPts val="3407"/>
              </a:lnSpc>
            </a:pPr>
            <a:r>
              <a:rPr lang="en-US" sz="2433" b="true">
                <a:solidFill>
                  <a:srgbClr val="000000"/>
                </a:solidFill>
                <a:latin typeface="Open Sauce Light Bold"/>
                <a:ea typeface="Open Sauce Light Bold"/>
                <a:cs typeface="Open Sauce Light Bold"/>
                <a:sym typeface="Open Sauce Light Bold"/>
              </a:rPr>
              <a:t>Vedant Maheshwari-  CB.SC.U4AIE23346</a:t>
            </a:r>
          </a:p>
          <a:p>
            <a:pPr algn="just">
              <a:lnSpc>
                <a:spcPts val="3407"/>
              </a:lnSpc>
              <a:spcBef>
                <a:spcPct val="0"/>
              </a:spcBef>
            </a:pPr>
            <a:r>
              <a:rPr lang="en-US" b="true" sz="2433">
                <a:solidFill>
                  <a:srgbClr val="000000"/>
                </a:solidFill>
                <a:latin typeface="Open Sauce Light Bold"/>
                <a:ea typeface="Open Sauce Light Bold"/>
                <a:cs typeface="Open Sauce Light Bold"/>
                <a:sym typeface="Open Sauce Light Bold"/>
              </a:rPr>
              <a:t>Naksh Singh-                CB.SC.U4AIE23361</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08524" y="390722"/>
            <a:ext cx="17412240" cy="1535049"/>
          </a:xfrm>
          <a:prstGeom prst="rect">
            <a:avLst/>
          </a:prstGeom>
        </p:spPr>
        <p:txBody>
          <a:bodyPr anchor="t" rtlCol="false" tIns="0" lIns="0" bIns="0" rIns="0">
            <a:spAutoFit/>
          </a:bodyPr>
          <a:lstStyle/>
          <a:p>
            <a:pPr algn="l">
              <a:lnSpc>
                <a:spcPts val="6216"/>
              </a:lnSpc>
              <a:spcBef>
                <a:spcPct val="0"/>
              </a:spcBef>
            </a:pPr>
            <a:r>
              <a:rPr lang="en-US" b="true" sz="4440">
                <a:solidFill>
                  <a:srgbClr val="000000"/>
                </a:solidFill>
                <a:latin typeface="Red Hat Display Bold"/>
                <a:ea typeface="Red Hat Display Bold"/>
                <a:cs typeface="Red Hat Display Bold"/>
                <a:sym typeface="Red Hat Display Bold"/>
              </a:rPr>
              <a:t>DEVELOPMENT OF LOCALIZATION-BASED WAITER ROBOT USING RP-LIDAR</a:t>
            </a:r>
          </a:p>
        </p:txBody>
      </p:sp>
      <p:sp>
        <p:nvSpPr>
          <p:cNvPr name="TextBox 3" id="3"/>
          <p:cNvSpPr txBox="true"/>
          <p:nvPr/>
        </p:nvSpPr>
        <p:spPr>
          <a:xfrm rot="0">
            <a:off x="708524" y="2266312"/>
            <a:ext cx="14838959" cy="1736113"/>
          </a:xfrm>
          <a:prstGeom prst="rect">
            <a:avLst/>
          </a:prstGeom>
        </p:spPr>
        <p:txBody>
          <a:bodyPr anchor="t" rtlCol="false" tIns="0" lIns="0" bIns="0" rIns="0">
            <a:spAutoFit/>
          </a:bodyPr>
          <a:lstStyle/>
          <a:p>
            <a:pPr algn="just" marL="532944" indent="-266472" lvl="1">
              <a:lnSpc>
                <a:spcPts val="3455"/>
              </a:lnSpc>
              <a:buFont typeface="Arial"/>
              <a:buChar char="•"/>
            </a:pPr>
            <a:r>
              <a:rPr lang="en-US" sz="2468">
                <a:solidFill>
                  <a:srgbClr val="000000"/>
                </a:solidFill>
                <a:latin typeface="Inter"/>
                <a:ea typeface="Inter"/>
                <a:cs typeface="Inter"/>
                <a:sym typeface="Inter"/>
              </a:rPr>
              <a:t>This paper explores the integration of RP-LIDAR for waiter robots, using laser beams to measure range and map the environment in Rviz.</a:t>
            </a:r>
          </a:p>
          <a:p>
            <a:pPr algn="just" marL="532944" indent="-266472" lvl="1">
              <a:lnSpc>
                <a:spcPts val="3455"/>
              </a:lnSpc>
              <a:buFont typeface="Arial"/>
              <a:buChar char="•"/>
            </a:pPr>
            <a:r>
              <a:rPr lang="en-US" sz="2468">
                <a:solidFill>
                  <a:srgbClr val="000000"/>
                </a:solidFill>
                <a:latin typeface="Inter"/>
                <a:ea typeface="Inter"/>
                <a:cs typeface="Inter"/>
                <a:sym typeface="Inter"/>
              </a:rPr>
              <a:t>The robot employs ROS Adaptive Monte-Carlo Localization (AMCL) within the ROS Melodic framework, enabling accurate positioning and path planning for efficient navigation to tables</a:t>
            </a:r>
          </a:p>
        </p:txBody>
      </p:sp>
      <p:sp>
        <p:nvSpPr>
          <p:cNvPr name="TextBox 4" id="4"/>
          <p:cNvSpPr txBox="true"/>
          <p:nvPr/>
        </p:nvSpPr>
        <p:spPr>
          <a:xfrm rot="0">
            <a:off x="708524" y="4161347"/>
            <a:ext cx="15479311" cy="4930728"/>
          </a:xfrm>
          <a:prstGeom prst="rect">
            <a:avLst/>
          </a:prstGeom>
        </p:spPr>
        <p:txBody>
          <a:bodyPr anchor="t" rtlCol="false" tIns="0" lIns="0" bIns="0" rIns="0">
            <a:spAutoFit/>
          </a:bodyPr>
          <a:lstStyle/>
          <a:p>
            <a:pPr algn="just">
              <a:lnSpc>
                <a:spcPts val="3563"/>
              </a:lnSpc>
            </a:pPr>
            <a:r>
              <a:rPr lang="en-US" sz="2545" b="true">
                <a:solidFill>
                  <a:srgbClr val="000000"/>
                </a:solidFill>
                <a:latin typeface="Inter Bold"/>
                <a:ea typeface="Inter Bold"/>
                <a:cs typeface="Inter Bold"/>
                <a:sym typeface="Inter Bold"/>
              </a:rPr>
              <a:t>CHALLENGES</a:t>
            </a:r>
            <a:r>
              <a:rPr lang="en-US" sz="2545">
                <a:solidFill>
                  <a:srgbClr val="000000"/>
                </a:solidFill>
                <a:latin typeface="Inter"/>
                <a:ea typeface="Inter"/>
                <a:cs typeface="Inter"/>
                <a:sym typeface="Inter"/>
              </a:rPr>
              <a:t>:</a:t>
            </a:r>
          </a:p>
          <a:p>
            <a:pPr algn="just">
              <a:lnSpc>
                <a:spcPts val="3563"/>
              </a:lnSpc>
            </a:pPr>
          </a:p>
          <a:p>
            <a:pPr algn="just" marL="549485" indent="-274743" lvl="1">
              <a:lnSpc>
                <a:spcPts val="3563"/>
              </a:lnSpc>
              <a:buFont typeface="Arial"/>
              <a:buChar char="•"/>
            </a:pPr>
            <a:r>
              <a:rPr lang="en-US" sz="2545">
                <a:solidFill>
                  <a:srgbClr val="000000"/>
                </a:solidFill>
                <a:latin typeface="Inter"/>
                <a:ea typeface="Inter"/>
                <a:cs typeface="Inter"/>
                <a:sym typeface="Inter"/>
              </a:rPr>
              <a:t>Data Association</a:t>
            </a:r>
          </a:p>
          <a:p>
            <a:pPr algn="just" marL="1098970" indent="-366323" lvl="2">
              <a:lnSpc>
                <a:spcPts val="3563"/>
              </a:lnSpc>
              <a:buFont typeface="Arial"/>
              <a:buChar char="⚬"/>
            </a:pPr>
            <a:r>
              <a:rPr lang="en-US" sz="2545">
                <a:solidFill>
                  <a:srgbClr val="000000"/>
                </a:solidFill>
                <a:latin typeface="Inter"/>
                <a:ea typeface="Inter"/>
                <a:cs typeface="Inter"/>
                <a:sym typeface="Inter"/>
              </a:rPr>
              <a:t>The paper does not explicitly address the complexities of data association, which can be a challenge in dynamic environments where the robot must distinguish between static and moving objects.</a:t>
            </a:r>
          </a:p>
          <a:p>
            <a:pPr algn="just">
              <a:lnSpc>
                <a:spcPts val="3563"/>
              </a:lnSpc>
            </a:pPr>
          </a:p>
          <a:p>
            <a:pPr algn="just" marL="549485" indent="-274743" lvl="1">
              <a:lnSpc>
                <a:spcPts val="3563"/>
              </a:lnSpc>
              <a:buFont typeface="Arial"/>
              <a:buChar char="•"/>
            </a:pPr>
            <a:r>
              <a:rPr lang="en-US" sz="2545">
                <a:solidFill>
                  <a:srgbClr val="000000"/>
                </a:solidFill>
                <a:latin typeface="Inter"/>
                <a:ea typeface="Inter"/>
                <a:cs typeface="Inter"/>
                <a:sym typeface="Inter"/>
              </a:rPr>
              <a:t>Sensor accuracy</a:t>
            </a:r>
          </a:p>
          <a:p>
            <a:pPr algn="just" marL="1098970" indent="-366323" lvl="2">
              <a:lnSpc>
                <a:spcPts val="3563"/>
              </a:lnSpc>
              <a:spcBef>
                <a:spcPct val="0"/>
              </a:spcBef>
              <a:buFont typeface="Arial"/>
              <a:buChar char="⚬"/>
            </a:pPr>
            <a:r>
              <a:rPr lang="en-US" sz="2545">
                <a:solidFill>
                  <a:srgbClr val="000000"/>
                </a:solidFill>
                <a:latin typeface="Inter"/>
                <a:ea typeface="Inter"/>
                <a:cs typeface="Inter"/>
                <a:sym typeface="Inter"/>
              </a:rPr>
              <a:t>The effectiveness of the RP-LIDAR-based system heavily relies on the accuracy of the sensor data. Any inaccuracies in the LIDAR readings could potentially lead to errors in localization and navigation.</a:t>
            </a:r>
          </a:p>
        </p:txBody>
      </p:sp>
      <p:sp>
        <p:nvSpPr>
          <p:cNvPr name="TextBox 5" id="5"/>
          <p:cNvSpPr txBox="true"/>
          <p:nvPr/>
        </p:nvSpPr>
        <p:spPr>
          <a:xfrm rot="0">
            <a:off x="297043" y="9365297"/>
            <a:ext cx="17823721" cy="692150"/>
          </a:xfrm>
          <a:prstGeom prst="rect">
            <a:avLst/>
          </a:prstGeom>
        </p:spPr>
        <p:txBody>
          <a:bodyPr anchor="t" rtlCol="false" tIns="0" lIns="0" bIns="0" rIns="0">
            <a:spAutoFit/>
          </a:bodyPr>
          <a:lstStyle/>
          <a:p>
            <a:pPr algn="just">
              <a:lnSpc>
                <a:spcPts val="2799"/>
              </a:lnSpc>
              <a:spcBef>
                <a:spcPct val="0"/>
              </a:spcBef>
            </a:pPr>
            <a:r>
              <a:rPr lang="en-US" sz="1999">
                <a:solidFill>
                  <a:srgbClr val="000000"/>
                </a:solidFill>
                <a:latin typeface="Inter"/>
                <a:ea typeface="Inter"/>
                <a:cs typeface="Inter"/>
                <a:sym typeface="Inter"/>
              </a:rPr>
              <a:t>M. Waqas, Z. Ali, M. Waqas and A. Zulafqar, "Development of Localization-Based Waiter Robot Using RP-LIDAR," 2022 16th International Conference on Open Source Systems and Technologies (ICOSST), Lahore, Pakistan, 2022, pp. 1-6, doi: 10.1109/ICOSST57195.2022.10016804.</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577689"/>
            <a:ext cx="16230600" cy="1535049"/>
          </a:xfrm>
          <a:prstGeom prst="rect">
            <a:avLst/>
          </a:prstGeom>
        </p:spPr>
        <p:txBody>
          <a:bodyPr anchor="t" rtlCol="false" tIns="0" lIns="0" bIns="0" rIns="0">
            <a:spAutoFit/>
          </a:bodyPr>
          <a:lstStyle/>
          <a:p>
            <a:pPr algn="l">
              <a:lnSpc>
                <a:spcPts val="6216"/>
              </a:lnSpc>
              <a:spcBef>
                <a:spcPct val="0"/>
              </a:spcBef>
            </a:pPr>
            <a:r>
              <a:rPr lang="en-US" b="true" sz="4440">
                <a:solidFill>
                  <a:srgbClr val="000000"/>
                </a:solidFill>
                <a:latin typeface="Red Hat Display Bold"/>
                <a:ea typeface="Red Hat Display Bold"/>
                <a:cs typeface="Red Hat Display Bold"/>
                <a:sym typeface="Red Hat Display Bold"/>
              </a:rPr>
              <a:t>NON-CONTACT SERVICE ROBOT DEVELOPMENT IN FAST-FOOD RESTAURANTS</a:t>
            </a:r>
          </a:p>
        </p:txBody>
      </p:sp>
      <p:sp>
        <p:nvSpPr>
          <p:cNvPr name="TextBox 3" id="3"/>
          <p:cNvSpPr txBox="true"/>
          <p:nvPr/>
        </p:nvSpPr>
        <p:spPr>
          <a:xfrm rot="0">
            <a:off x="1028700" y="2267485"/>
            <a:ext cx="14838959" cy="2606944"/>
          </a:xfrm>
          <a:prstGeom prst="rect">
            <a:avLst/>
          </a:prstGeom>
        </p:spPr>
        <p:txBody>
          <a:bodyPr anchor="t" rtlCol="false" tIns="0" lIns="0" bIns="0" rIns="0">
            <a:spAutoFit/>
          </a:bodyPr>
          <a:lstStyle/>
          <a:p>
            <a:pPr algn="just" marL="532944" indent="-266472" lvl="1">
              <a:lnSpc>
                <a:spcPts val="3455"/>
              </a:lnSpc>
              <a:buFont typeface="Arial"/>
              <a:buChar char="•"/>
            </a:pPr>
            <a:r>
              <a:rPr lang="en-US" sz="2468">
                <a:solidFill>
                  <a:srgbClr val="000000"/>
                </a:solidFill>
                <a:latin typeface="Inter"/>
                <a:ea typeface="Inter"/>
                <a:cs typeface="Inter"/>
                <a:sym typeface="Inter"/>
              </a:rPr>
              <a:t>Focuses on developing a non-contact service robot for fast-food environments.</a:t>
            </a:r>
          </a:p>
          <a:p>
            <a:pPr algn="just" marL="532944" indent="-266472" lvl="1">
              <a:lnSpc>
                <a:spcPts val="3455"/>
              </a:lnSpc>
              <a:buFont typeface="Arial"/>
              <a:buChar char="•"/>
            </a:pPr>
            <a:r>
              <a:rPr lang="en-US" sz="2468">
                <a:solidFill>
                  <a:srgbClr val="000000"/>
                </a:solidFill>
                <a:latin typeface="Inter"/>
                <a:ea typeface="Inter"/>
                <a:cs typeface="Inter"/>
                <a:sym typeface="Inter"/>
              </a:rPr>
              <a:t>Utilizes 3D point cloud mapping combined with 2D occupancy grid maps for better environmental adaptability.</a:t>
            </a:r>
          </a:p>
          <a:p>
            <a:pPr algn="just" marL="532944" indent="-266472" lvl="1">
              <a:lnSpc>
                <a:spcPts val="3455"/>
              </a:lnSpc>
              <a:buFont typeface="Arial"/>
              <a:buChar char="•"/>
            </a:pPr>
            <a:r>
              <a:rPr lang="en-US" sz="2468">
                <a:solidFill>
                  <a:srgbClr val="000000"/>
                </a:solidFill>
                <a:latin typeface="Inter"/>
                <a:ea typeface="Inter"/>
                <a:cs typeface="Inter"/>
                <a:sym typeface="Inter"/>
              </a:rPr>
              <a:t>Implements an adaptive motion controller for smooth navigation in narrow aisles.</a:t>
            </a:r>
          </a:p>
          <a:p>
            <a:pPr algn="just" marL="532944" indent="-266472" lvl="1">
              <a:lnSpc>
                <a:spcPts val="3455"/>
              </a:lnSpc>
              <a:buFont typeface="Arial"/>
              <a:buChar char="•"/>
            </a:pPr>
            <a:r>
              <a:rPr lang="en-US" sz="2468">
                <a:solidFill>
                  <a:srgbClr val="000000"/>
                </a:solidFill>
                <a:latin typeface="Inter"/>
                <a:ea typeface="Inter"/>
                <a:cs typeface="Inter"/>
                <a:sym typeface="Inter"/>
              </a:rPr>
              <a:t>The robot was tested in real restaurant settings, with feedback collected on availability, usability, and satisfaction.</a:t>
            </a:r>
          </a:p>
        </p:txBody>
      </p:sp>
      <p:sp>
        <p:nvSpPr>
          <p:cNvPr name="TextBox 4" id="4"/>
          <p:cNvSpPr txBox="true"/>
          <p:nvPr/>
        </p:nvSpPr>
        <p:spPr>
          <a:xfrm rot="0">
            <a:off x="447154" y="5086350"/>
            <a:ext cx="17527951" cy="3135011"/>
          </a:xfrm>
          <a:prstGeom prst="rect">
            <a:avLst/>
          </a:prstGeom>
        </p:spPr>
        <p:txBody>
          <a:bodyPr anchor="t" rtlCol="false" tIns="0" lIns="0" bIns="0" rIns="0">
            <a:spAutoFit/>
          </a:bodyPr>
          <a:lstStyle/>
          <a:p>
            <a:pPr algn="just">
              <a:lnSpc>
                <a:spcPts val="3563"/>
              </a:lnSpc>
            </a:pPr>
            <a:r>
              <a:rPr lang="en-US" sz="2545" b="true">
                <a:solidFill>
                  <a:srgbClr val="000000"/>
                </a:solidFill>
                <a:latin typeface="Inter Bold"/>
                <a:ea typeface="Inter Bold"/>
                <a:cs typeface="Inter Bold"/>
                <a:sym typeface="Inter Bold"/>
              </a:rPr>
              <a:t>CHALLENGES</a:t>
            </a:r>
            <a:r>
              <a:rPr lang="en-US" sz="2545">
                <a:solidFill>
                  <a:srgbClr val="000000"/>
                </a:solidFill>
                <a:latin typeface="Inter"/>
                <a:ea typeface="Inter"/>
                <a:cs typeface="Inter"/>
                <a:sym typeface="Inter"/>
              </a:rPr>
              <a:t>:</a:t>
            </a:r>
          </a:p>
          <a:p>
            <a:pPr algn="just">
              <a:lnSpc>
                <a:spcPts val="3563"/>
              </a:lnSpc>
            </a:pPr>
          </a:p>
          <a:p>
            <a:pPr algn="just" marL="549485" indent="-274743" lvl="1">
              <a:lnSpc>
                <a:spcPts val="3563"/>
              </a:lnSpc>
              <a:buFont typeface="Arial"/>
              <a:buChar char="•"/>
            </a:pPr>
            <a:r>
              <a:rPr lang="en-US" sz="2545">
                <a:solidFill>
                  <a:srgbClr val="000000"/>
                </a:solidFill>
                <a:latin typeface="Inter"/>
                <a:ea typeface="Inter"/>
                <a:cs typeface="Inter"/>
                <a:sym typeface="Inter"/>
              </a:rPr>
              <a:t>Navigation in crowded spaces: Difficulty in maneuvering when many obstacles (like customers) are present.</a:t>
            </a:r>
          </a:p>
          <a:p>
            <a:pPr algn="just" marL="549485" indent="-274743" lvl="1">
              <a:lnSpc>
                <a:spcPts val="3563"/>
              </a:lnSpc>
              <a:buFont typeface="Arial"/>
              <a:buChar char="•"/>
            </a:pPr>
            <a:r>
              <a:rPr lang="en-US" sz="2545">
                <a:solidFill>
                  <a:srgbClr val="000000"/>
                </a:solidFill>
                <a:latin typeface="Inter"/>
                <a:ea typeface="Inter"/>
                <a:cs typeface="Inter"/>
                <a:sym typeface="Inter"/>
              </a:rPr>
              <a:t>Limited adaptability: Challenges in dynamically changing environments (e.g., rearranged tables).</a:t>
            </a:r>
          </a:p>
          <a:p>
            <a:pPr algn="just" marL="549485" indent="-274743" lvl="1">
              <a:lnSpc>
                <a:spcPts val="3563"/>
              </a:lnSpc>
              <a:buFont typeface="Arial"/>
              <a:buChar char="•"/>
            </a:pPr>
            <a:r>
              <a:rPr lang="en-US" sz="2545">
                <a:solidFill>
                  <a:srgbClr val="000000"/>
                </a:solidFill>
                <a:latin typeface="Inter"/>
                <a:ea typeface="Inter"/>
                <a:cs typeface="Inter"/>
                <a:sym typeface="Inter"/>
              </a:rPr>
              <a:t>Sensor limitations: Issues with accurate obstacle detection in low-light conditions.</a:t>
            </a:r>
          </a:p>
          <a:p>
            <a:pPr algn="just" marL="549485" indent="-274743" lvl="1">
              <a:lnSpc>
                <a:spcPts val="3563"/>
              </a:lnSpc>
              <a:buFont typeface="Arial"/>
              <a:buChar char="•"/>
            </a:pPr>
            <a:r>
              <a:rPr lang="en-US" sz="2545">
                <a:solidFill>
                  <a:srgbClr val="000000"/>
                </a:solidFill>
                <a:latin typeface="Inter"/>
                <a:ea typeface="Inter"/>
                <a:cs typeface="Inter"/>
                <a:sym typeface="Inter"/>
              </a:rPr>
              <a:t>Human-robot interaction: Difficulty in effectively communicating with customers without human-like gestures.</a:t>
            </a:r>
          </a:p>
          <a:p>
            <a:pPr algn="just">
              <a:lnSpc>
                <a:spcPts val="3563"/>
              </a:lnSpc>
              <a:spcBef>
                <a:spcPct val="0"/>
              </a:spcBef>
            </a:pPr>
          </a:p>
        </p:txBody>
      </p:sp>
      <p:sp>
        <p:nvSpPr>
          <p:cNvPr name="TextBox 5" id="5"/>
          <p:cNvSpPr txBox="true"/>
          <p:nvPr/>
        </p:nvSpPr>
        <p:spPr>
          <a:xfrm rot="0">
            <a:off x="191410" y="9055335"/>
            <a:ext cx="18039440" cy="692150"/>
          </a:xfrm>
          <a:prstGeom prst="rect">
            <a:avLst/>
          </a:prstGeom>
        </p:spPr>
        <p:txBody>
          <a:bodyPr anchor="t" rtlCol="false" tIns="0" lIns="0" bIns="0" rIns="0">
            <a:spAutoFit/>
          </a:bodyPr>
          <a:lstStyle/>
          <a:p>
            <a:pPr algn="just">
              <a:lnSpc>
                <a:spcPts val="2799"/>
              </a:lnSpc>
              <a:spcBef>
                <a:spcPct val="0"/>
              </a:spcBef>
            </a:pPr>
            <a:r>
              <a:rPr lang="en-US" sz="1999">
                <a:solidFill>
                  <a:srgbClr val="000000"/>
                </a:solidFill>
                <a:latin typeface="Inter"/>
                <a:ea typeface="Inter"/>
                <a:cs typeface="Inter"/>
                <a:sym typeface="Inter"/>
              </a:rPr>
              <a:t>TY  - JOUR,</a:t>
            </a:r>
            <a:r>
              <a:rPr lang="en-US" sz="1999">
                <a:solidFill>
                  <a:srgbClr val="000000"/>
                </a:solidFill>
                <a:latin typeface="Inter"/>
                <a:ea typeface="Inter"/>
                <a:cs typeface="Inter"/>
                <a:sym typeface="Inter"/>
              </a:rPr>
              <a:t>AU  - Chen, Chin,AU  - Lin, Chia AU  - Lai, Chun PY  - 2022/01/01 SP  - 31466 EP  - 31479 T1  - Non-Contact Service Robot Development in Fast-Food Restaurants VL  - 10 DO  - 10.1109/ACCESS.2022.3155661 JO  - IEEE Access</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209166"/>
            <a:ext cx="16045217" cy="753999"/>
          </a:xfrm>
          <a:prstGeom prst="rect">
            <a:avLst/>
          </a:prstGeom>
        </p:spPr>
        <p:txBody>
          <a:bodyPr anchor="t" rtlCol="false" tIns="0" lIns="0" bIns="0" rIns="0">
            <a:spAutoFit/>
          </a:bodyPr>
          <a:lstStyle/>
          <a:p>
            <a:pPr algn="l">
              <a:lnSpc>
                <a:spcPts val="6216"/>
              </a:lnSpc>
              <a:spcBef>
                <a:spcPct val="0"/>
              </a:spcBef>
            </a:pPr>
            <a:r>
              <a:rPr lang="en-US" b="true" sz="4440">
                <a:solidFill>
                  <a:srgbClr val="000000"/>
                </a:solidFill>
                <a:latin typeface="Red Hat Display Bold"/>
                <a:ea typeface="Red Hat Display Bold"/>
                <a:cs typeface="Red Hat Display Bold"/>
                <a:sym typeface="Red Hat Display Bold"/>
              </a:rPr>
              <a:t>SQUARE ROOT SAM </a:t>
            </a:r>
          </a:p>
        </p:txBody>
      </p:sp>
      <p:sp>
        <p:nvSpPr>
          <p:cNvPr name="TextBox 3" id="3"/>
          <p:cNvSpPr txBox="true"/>
          <p:nvPr/>
        </p:nvSpPr>
        <p:spPr>
          <a:xfrm rot="0">
            <a:off x="1028700" y="2494213"/>
            <a:ext cx="15812223" cy="1417321"/>
          </a:xfrm>
          <a:prstGeom prst="rect">
            <a:avLst/>
          </a:prstGeom>
        </p:spPr>
        <p:txBody>
          <a:bodyPr anchor="t" rtlCol="false" tIns="0" lIns="0" bIns="0" rIns="0">
            <a:spAutoFit/>
          </a:bodyPr>
          <a:lstStyle/>
          <a:p>
            <a:pPr algn="just" marL="582925" indent="-291463" lvl="1">
              <a:lnSpc>
                <a:spcPts val="3779"/>
              </a:lnSpc>
              <a:buFont typeface="Arial"/>
              <a:buChar char="•"/>
            </a:pPr>
            <a:r>
              <a:rPr lang="en-US" sz="2699">
                <a:solidFill>
                  <a:srgbClr val="000000"/>
                </a:solidFill>
                <a:latin typeface="Inter"/>
                <a:ea typeface="Inter"/>
                <a:cs typeface="Inter"/>
                <a:sym typeface="Inter"/>
              </a:rPr>
              <a:t>SLAM or Extended Kalman filter (EKF) - computationally expensive</a:t>
            </a:r>
          </a:p>
          <a:p>
            <a:pPr algn="just" marL="582925" indent="-291463" lvl="1">
              <a:lnSpc>
                <a:spcPts val="3779"/>
              </a:lnSpc>
              <a:spcBef>
                <a:spcPct val="0"/>
              </a:spcBef>
              <a:buFont typeface="Arial"/>
              <a:buChar char="•"/>
            </a:pPr>
            <a:r>
              <a:rPr lang="en-US" sz="2699">
                <a:solidFill>
                  <a:srgbClr val="000000"/>
                </a:solidFill>
                <a:latin typeface="Inter"/>
                <a:ea typeface="Inter"/>
                <a:cs typeface="Inter"/>
                <a:sym typeface="Inter"/>
              </a:rPr>
              <a:t>SRIS: factorize the information matrix -&gt;  square root using </a:t>
            </a:r>
            <a:r>
              <a:rPr lang="en-US" b="true" sz="2699">
                <a:solidFill>
                  <a:srgbClr val="000000"/>
                </a:solidFill>
                <a:latin typeface="Inter Bold"/>
                <a:ea typeface="Inter Bold"/>
                <a:cs typeface="Inter Bold"/>
                <a:sym typeface="Inter Bold"/>
              </a:rPr>
              <a:t>Cholesky or QR factorization. </a:t>
            </a:r>
            <a:r>
              <a:rPr lang="en-US" sz="2699">
                <a:solidFill>
                  <a:srgbClr val="000000"/>
                </a:solidFill>
                <a:latin typeface="Inter"/>
                <a:ea typeface="Inter"/>
                <a:cs typeface="Inter"/>
                <a:sym typeface="Inter"/>
              </a:rPr>
              <a:t>This provides: faster computations, exact solutions, handling of non-linearity</a:t>
            </a:r>
          </a:p>
        </p:txBody>
      </p:sp>
      <p:sp>
        <p:nvSpPr>
          <p:cNvPr name="TextBox 4" id="4"/>
          <p:cNvSpPr txBox="true"/>
          <p:nvPr/>
        </p:nvSpPr>
        <p:spPr>
          <a:xfrm rot="0">
            <a:off x="1028700" y="4444934"/>
            <a:ext cx="15812223" cy="3798571"/>
          </a:xfrm>
          <a:prstGeom prst="rect">
            <a:avLst/>
          </a:prstGeom>
        </p:spPr>
        <p:txBody>
          <a:bodyPr anchor="t" rtlCol="false" tIns="0" lIns="0" bIns="0" rIns="0">
            <a:spAutoFit/>
          </a:bodyPr>
          <a:lstStyle/>
          <a:p>
            <a:pPr algn="just">
              <a:lnSpc>
                <a:spcPts val="3779"/>
              </a:lnSpc>
            </a:pPr>
            <a:r>
              <a:rPr lang="en-US" sz="2699" b="true">
                <a:solidFill>
                  <a:srgbClr val="000000"/>
                </a:solidFill>
                <a:latin typeface="Inter Bold"/>
                <a:ea typeface="Inter Bold"/>
                <a:cs typeface="Inter Bold"/>
                <a:sym typeface="Inter Bold"/>
              </a:rPr>
              <a:t>CHALLENGES</a:t>
            </a:r>
            <a:r>
              <a:rPr lang="en-US" sz="2699">
                <a:solidFill>
                  <a:srgbClr val="000000"/>
                </a:solidFill>
                <a:latin typeface="Inter"/>
                <a:ea typeface="Inter"/>
                <a:cs typeface="Inter"/>
                <a:sym typeface="Inter"/>
              </a:rPr>
              <a:t>:</a:t>
            </a:r>
          </a:p>
          <a:p>
            <a:pPr algn="just">
              <a:lnSpc>
                <a:spcPts val="3779"/>
              </a:lnSpc>
            </a:pPr>
          </a:p>
          <a:p>
            <a:pPr algn="just" marL="582925" indent="-291463" lvl="1">
              <a:lnSpc>
                <a:spcPts val="3779"/>
              </a:lnSpc>
              <a:buFont typeface="Arial"/>
              <a:buChar char="•"/>
            </a:pPr>
            <a:r>
              <a:rPr lang="en-US" sz="2699">
                <a:solidFill>
                  <a:srgbClr val="000000"/>
                </a:solidFill>
                <a:latin typeface="Inter"/>
                <a:ea typeface="Inter"/>
                <a:cs typeface="Inter"/>
                <a:sym typeface="Inter"/>
              </a:rPr>
              <a:t>Computational Complexity Growth</a:t>
            </a:r>
          </a:p>
          <a:p>
            <a:pPr algn="just" marL="1165850" indent="-388617" lvl="2">
              <a:lnSpc>
                <a:spcPts val="3779"/>
              </a:lnSpc>
              <a:buFont typeface="Arial"/>
              <a:buChar char="⚬"/>
            </a:pPr>
            <a:r>
              <a:rPr lang="en-US" sz="2699">
                <a:solidFill>
                  <a:srgbClr val="000000"/>
                </a:solidFill>
                <a:latin typeface="Inter"/>
                <a:ea typeface="Inter"/>
                <a:cs typeface="Inter"/>
                <a:sym typeface="Inter"/>
              </a:rPr>
              <a:t>Full trajectory smoothing causes computational complexity to grow without bound over time.</a:t>
            </a:r>
          </a:p>
          <a:p>
            <a:pPr algn="just">
              <a:lnSpc>
                <a:spcPts val="3779"/>
              </a:lnSpc>
            </a:pPr>
          </a:p>
          <a:p>
            <a:pPr algn="just" marL="582925" indent="-291463" lvl="1">
              <a:lnSpc>
                <a:spcPts val="3779"/>
              </a:lnSpc>
              <a:buFont typeface="Arial"/>
              <a:buChar char="•"/>
            </a:pPr>
            <a:r>
              <a:rPr lang="en-US" sz="2699">
                <a:solidFill>
                  <a:srgbClr val="000000"/>
                </a:solidFill>
                <a:latin typeface="Inter"/>
                <a:ea typeface="Inter"/>
                <a:cs typeface="Inter"/>
                <a:sym typeface="Inter"/>
              </a:rPr>
              <a:t>Covariance Recovery Cost</a:t>
            </a:r>
          </a:p>
          <a:p>
            <a:pPr algn="just" marL="1165850" indent="-388617" lvl="2">
              <a:lnSpc>
                <a:spcPts val="3779"/>
              </a:lnSpc>
              <a:spcBef>
                <a:spcPct val="0"/>
              </a:spcBef>
              <a:buFont typeface="Arial"/>
              <a:buChar char="⚬"/>
            </a:pPr>
            <a:r>
              <a:rPr lang="en-US" sz="2699">
                <a:solidFill>
                  <a:srgbClr val="000000"/>
                </a:solidFill>
                <a:latin typeface="Inter"/>
                <a:ea typeface="Inter"/>
                <a:cs typeface="Inter"/>
                <a:sym typeface="Inter"/>
              </a:rPr>
              <a:t>Expensive to recover the covariance matrix from the square root information matrix.</a:t>
            </a:r>
          </a:p>
        </p:txBody>
      </p:sp>
      <p:sp>
        <p:nvSpPr>
          <p:cNvPr name="TextBox 5" id="5"/>
          <p:cNvSpPr txBox="true"/>
          <p:nvPr/>
        </p:nvSpPr>
        <p:spPr>
          <a:xfrm rot="0">
            <a:off x="0" y="9452599"/>
            <a:ext cx="18288000" cy="692150"/>
          </a:xfrm>
          <a:prstGeom prst="rect">
            <a:avLst/>
          </a:prstGeom>
        </p:spPr>
        <p:txBody>
          <a:bodyPr anchor="t" rtlCol="false" tIns="0" lIns="0" bIns="0" rIns="0">
            <a:spAutoFit/>
          </a:bodyPr>
          <a:lstStyle/>
          <a:p>
            <a:pPr algn="ctr">
              <a:lnSpc>
                <a:spcPts val="2799"/>
              </a:lnSpc>
            </a:pPr>
            <a:r>
              <a:rPr lang="en-US" sz="1999">
                <a:solidFill>
                  <a:srgbClr val="000000"/>
                </a:solidFill>
                <a:latin typeface="Inter"/>
                <a:ea typeface="Inter"/>
                <a:cs typeface="Inter"/>
                <a:sym typeface="Inter"/>
              </a:rPr>
              <a:t>Dellaert F, Kaess M. Square Root SAM: Simultaneous Localization and Mapping via Square Root                </a:t>
            </a:r>
          </a:p>
          <a:p>
            <a:pPr algn="ctr">
              <a:lnSpc>
                <a:spcPts val="2799"/>
              </a:lnSpc>
              <a:spcBef>
                <a:spcPct val="0"/>
              </a:spcBef>
            </a:pPr>
            <a:r>
              <a:rPr lang="en-US" sz="1999">
                <a:solidFill>
                  <a:srgbClr val="000000"/>
                </a:solidFill>
                <a:latin typeface="Inter"/>
                <a:ea typeface="Inter"/>
                <a:cs typeface="Inter"/>
                <a:sym typeface="Inter"/>
              </a:rPr>
              <a:t>Information Smoothing. The International Journal of Robotics Research. 2006;25(12):1181-1203. doi:10.1177/0278364906072768</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358739"/>
            <a:ext cx="16230600" cy="753999"/>
          </a:xfrm>
          <a:prstGeom prst="rect">
            <a:avLst/>
          </a:prstGeom>
        </p:spPr>
        <p:txBody>
          <a:bodyPr anchor="t" rtlCol="false" tIns="0" lIns="0" bIns="0" rIns="0">
            <a:spAutoFit/>
          </a:bodyPr>
          <a:lstStyle/>
          <a:p>
            <a:pPr algn="l">
              <a:lnSpc>
                <a:spcPts val="6216"/>
              </a:lnSpc>
              <a:spcBef>
                <a:spcPct val="0"/>
              </a:spcBef>
            </a:pPr>
            <a:r>
              <a:rPr lang="en-US" b="true" sz="4440">
                <a:solidFill>
                  <a:srgbClr val="000000"/>
                </a:solidFill>
                <a:latin typeface="Red Hat Display Bold"/>
                <a:ea typeface="Red Hat Display Bold"/>
                <a:cs typeface="Red Hat Display Bold"/>
                <a:sym typeface="Red Hat Display Bold"/>
              </a:rPr>
              <a:t>ISAM: INCREMENTAL SMOOTHING AND MAPPING</a:t>
            </a:r>
          </a:p>
        </p:txBody>
      </p:sp>
      <p:sp>
        <p:nvSpPr>
          <p:cNvPr name="TextBox 3" id="3"/>
          <p:cNvSpPr txBox="true"/>
          <p:nvPr/>
        </p:nvSpPr>
        <p:spPr>
          <a:xfrm rot="0">
            <a:off x="1028700" y="2903313"/>
            <a:ext cx="16230600" cy="941071"/>
          </a:xfrm>
          <a:prstGeom prst="rect">
            <a:avLst/>
          </a:prstGeom>
        </p:spPr>
        <p:txBody>
          <a:bodyPr anchor="t" rtlCol="false" tIns="0" lIns="0" bIns="0" rIns="0">
            <a:spAutoFit/>
          </a:bodyPr>
          <a:lstStyle/>
          <a:p>
            <a:pPr algn="just" marL="582925" indent="-291463" lvl="1">
              <a:lnSpc>
                <a:spcPts val="3779"/>
              </a:lnSpc>
              <a:buFont typeface="Arial"/>
              <a:buChar char="•"/>
            </a:pPr>
            <a:r>
              <a:rPr lang="en-US" sz="2699">
                <a:solidFill>
                  <a:srgbClr val="000000"/>
                </a:solidFill>
                <a:latin typeface="Inter"/>
                <a:ea typeface="Inter"/>
                <a:cs typeface="Inter"/>
                <a:sym typeface="Inter"/>
              </a:rPr>
              <a:t>It uses an incremental approach to update the square root information matrix.</a:t>
            </a:r>
          </a:p>
          <a:p>
            <a:pPr algn="just" marL="582925" indent="-291463" lvl="1">
              <a:lnSpc>
                <a:spcPts val="3779"/>
              </a:lnSpc>
              <a:buFont typeface="Arial"/>
              <a:buChar char="•"/>
            </a:pPr>
            <a:r>
              <a:rPr lang="en-US" sz="2699">
                <a:solidFill>
                  <a:srgbClr val="000000"/>
                </a:solidFill>
                <a:latin typeface="Inter"/>
                <a:ea typeface="Inter"/>
                <a:cs typeface="Inter"/>
                <a:sym typeface="Inter"/>
              </a:rPr>
              <a:t>It recalculates only the matrix entries that actually change</a:t>
            </a:r>
          </a:p>
        </p:txBody>
      </p:sp>
      <p:sp>
        <p:nvSpPr>
          <p:cNvPr name="TextBox 4" id="4"/>
          <p:cNvSpPr txBox="true"/>
          <p:nvPr/>
        </p:nvSpPr>
        <p:spPr>
          <a:xfrm rot="0">
            <a:off x="1028700" y="4158344"/>
            <a:ext cx="16421339" cy="4274821"/>
          </a:xfrm>
          <a:prstGeom prst="rect">
            <a:avLst/>
          </a:prstGeom>
        </p:spPr>
        <p:txBody>
          <a:bodyPr anchor="t" rtlCol="false" tIns="0" lIns="0" bIns="0" rIns="0">
            <a:spAutoFit/>
          </a:bodyPr>
          <a:lstStyle/>
          <a:p>
            <a:pPr algn="just">
              <a:lnSpc>
                <a:spcPts val="3779"/>
              </a:lnSpc>
            </a:pPr>
            <a:r>
              <a:rPr lang="en-US" sz="2699" b="true">
                <a:solidFill>
                  <a:srgbClr val="000000"/>
                </a:solidFill>
                <a:latin typeface="Inter Bold"/>
                <a:ea typeface="Inter Bold"/>
                <a:cs typeface="Inter Bold"/>
                <a:sym typeface="Inter Bold"/>
              </a:rPr>
              <a:t>CHALLENGES</a:t>
            </a:r>
            <a:r>
              <a:rPr lang="en-US" sz="2699">
                <a:solidFill>
                  <a:srgbClr val="000000"/>
                </a:solidFill>
                <a:latin typeface="Inter"/>
                <a:ea typeface="Inter"/>
                <a:cs typeface="Inter"/>
                <a:sym typeface="Inter"/>
              </a:rPr>
              <a:t>:</a:t>
            </a:r>
          </a:p>
          <a:p>
            <a:pPr algn="just">
              <a:lnSpc>
                <a:spcPts val="3779"/>
              </a:lnSpc>
            </a:pPr>
          </a:p>
          <a:p>
            <a:pPr algn="just" marL="582925" indent="-291463" lvl="1">
              <a:lnSpc>
                <a:spcPts val="3779"/>
              </a:lnSpc>
              <a:buFont typeface="Arial"/>
              <a:buChar char="•"/>
            </a:pPr>
            <a:r>
              <a:rPr lang="en-US" sz="2699">
                <a:solidFill>
                  <a:srgbClr val="000000"/>
                </a:solidFill>
                <a:latin typeface="Inter"/>
                <a:ea typeface="Inter"/>
                <a:cs typeface="Inter"/>
                <a:sym typeface="Inter"/>
              </a:rPr>
              <a:t>Data Association</a:t>
            </a:r>
          </a:p>
          <a:p>
            <a:pPr algn="just" marL="1165850" indent="-388617" lvl="2">
              <a:lnSpc>
                <a:spcPts val="3779"/>
              </a:lnSpc>
              <a:buFont typeface="Arial"/>
              <a:buChar char="⚬"/>
            </a:pPr>
            <a:r>
              <a:rPr lang="en-US" sz="2699">
                <a:solidFill>
                  <a:srgbClr val="000000"/>
                </a:solidFill>
                <a:latin typeface="Inter"/>
                <a:ea typeface="Inter"/>
                <a:cs typeface="Inter"/>
                <a:sym typeface="Inter"/>
              </a:rPr>
              <a:t>It does not delve deeply into the complexities of automatic data association, especially in scenarios with large loops in the trajectory.</a:t>
            </a:r>
          </a:p>
          <a:p>
            <a:pPr algn="just">
              <a:lnSpc>
                <a:spcPts val="3779"/>
              </a:lnSpc>
            </a:pPr>
          </a:p>
          <a:p>
            <a:pPr algn="just" marL="582925" indent="-291463" lvl="1">
              <a:lnSpc>
                <a:spcPts val="3779"/>
              </a:lnSpc>
              <a:buFont typeface="Arial"/>
              <a:buChar char="•"/>
            </a:pPr>
            <a:r>
              <a:rPr lang="en-US" sz="2699">
                <a:solidFill>
                  <a:srgbClr val="000000"/>
                </a:solidFill>
                <a:latin typeface="Inter"/>
                <a:ea typeface="Inter"/>
                <a:cs typeface="Inter"/>
                <a:sym typeface="Inter"/>
              </a:rPr>
              <a:t>Reliance on Sparsity</a:t>
            </a:r>
          </a:p>
          <a:p>
            <a:pPr algn="just" marL="1165850" indent="-388617" lvl="2">
              <a:lnSpc>
                <a:spcPts val="3779"/>
              </a:lnSpc>
              <a:spcBef>
                <a:spcPct val="0"/>
              </a:spcBef>
              <a:buFont typeface="Arial"/>
              <a:buChar char="⚬"/>
            </a:pPr>
            <a:r>
              <a:rPr lang="en-US" sz="2699">
                <a:solidFill>
                  <a:srgbClr val="000000"/>
                </a:solidFill>
                <a:latin typeface="Inter"/>
                <a:ea typeface="Inter"/>
                <a:cs typeface="Inter"/>
                <a:sym typeface="Inter"/>
              </a:rPr>
              <a:t>While the paper provides theoretical bounds on the fill-in for certain environments, the sparsity may not hold in all real-world scenarios, leading to performance degradation.</a:t>
            </a:r>
          </a:p>
        </p:txBody>
      </p:sp>
      <p:sp>
        <p:nvSpPr>
          <p:cNvPr name="TextBox 5" id="5"/>
          <p:cNvSpPr txBox="true"/>
          <p:nvPr/>
        </p:nvSpPr>
        <p:spPr>
          <a:xfrm rot="0">
            <a:off x="1439148" y="9242425"/>
            <a:ext cx="16010891" cy="1044575"/>
          </a:xfrm>
          <a:prstGeom prst="rect">
            <a:avLst/>
          </a:prstGeom>
        </p:spPr>
        <p:txBody>
          <a:bodyPr anchor="t" rtlCol="false" tIns="0" lIns="0" bIns="0" rIns="0">
            <a:spAutoFit/>
          </a:bodyPr>
          <a:lstStyle/>
          <a:p>
            <a:pPr algn="just">
              <a:lnSpc>
                <a:spcPts val="2799"/>
              </a:lnSpc>
            </a:pPr>
            <a:r>
              <a:rPr lang="en-US" sz="1999">
                <a:solidFill>
                  <a:srgbClr val="000000"/>
                </a:solidFill>
                <a:latin typeface="Inter"/>
                <a:ea typeface="Inter"/>
                <a:cs typeface="Inter"/>
                <a:sym typeface="Inter"/>
              </a:rPr>
              <a:t>ISAM: Incremental Smoothing and Mapping. (2008, December 1). IEEE Journals &amp; Magazine | IEEE Xplore. https://ieeexplore.ieee.org/abstract/document/4682731</a:t>
            </a:r>
          </a:p>
          <a:p>
            <a:pPr algn="just">
              <a:lnSpc>
                <a:spcPts val="2799"/>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207483" y="2702820"/>
            <a:ext cx="14668457" cy="580366"/>
          </a:xfrm>
          <a:prstGeom prst="rect">
            <a:avLst/>
          </a:prstGeom>
        </p:spPr>
        <p:txBody>
          <a:bodyPr anchor="t" rtlCol="false" tIns="0" lIns="0" bIns="0" rIns="0">
            <a:spAutoFit/>
          </a:bodyPr>
          <a:lstStyle/>
          <a:p>
            <a:pPr algn="just">
              <a:lnSpc>
                <a:spcPts val="4761"/>
              </a:lnSpc>
              <a:spcBef>
                <a:spcPct val="0"/>
              </a:spcBef>
            </a:pPr>
          </a:p>
        </p:txBody>
      </p:sp>
      <p:sp>
        <p:nvSpPr>
          <p:cNvPr name="TextBox 3" id="3"/>
          <p:cNvSpPr txBox="true"/>
          <p:nvPr/>
        </p:nvSpPr>
        <p:spPr>
          <a:xfrm rot="0">
            <a:off x="935435" y="2077476"/>
            <a:ext cx="16624458" cy="7835736"/>
          </a:xfrm>
          <a:prstGeom prst="rect">
            <a:avLst/>
          </a:prstGeom>
        </p:spPr>
        <p:txBody>
          <a:bodyPr anchor="t" rtlCol="false" tIns="0" lIns="0" bIns="0" rIns="0">
            <a:spAutoFit/>
          </a:bodyPr>
          <a:lstStyle/>
          <a:p>
            <a:pPr algn="just">
              <a:lnSpc>
                <a:spcPts val="3893"/>
              </a:lnSpc>
            </a:pPr>
            <a:r>
              <a:rPr lang="en-US" sz="2781">
                <a:solidFill>
                  <a:srgbClr val="000000"/>
                </a:solidFill>
                <a:latin typeface="Inter"/>
                <a:ea typeface="Inter"/>
                <a:cs typeface="Inter"/>
                <a:sym typeface="Inter"/>
              </a:rPr>
              <a:t>Current robotic systems in restaurants face challenges in dynamic navigation, real-time adaptability, obstacle avoidance and user-friendly integration. Most solutions rely on centralized control or static path planning, which can fail in dynamic environments with moving obstacles like customers or staff. </a:t>
            </a:r>
          </a:p>
          <a:p>
            <a:pPr algn="just">
              <a:lnSpc>
                <a:spcPts val="3893"/>
              </a:lnSpc>
            </a:pPr>
          </a:p>
          <a:p>
            <a:pPr algn="just">
              <a:lnSpc>
                <a:spcPts val="3893"/>
              </a:lnSpc>
            </a:pPr>
            <a:r>
              <a:rPr lang="en-US" sz="2781">
                <a:solidFill>
                  <a:srgbClr val="000000"/>
                </a:solidFill>
                <a:latin typeface="Inter"/>
                <a:ea typeface="Inter"/>
                <a:cs typeface="Inter"/>
                <a:sym typeface="Inter"/>
              </a:rPr>
              <a:t>Key Gaps:</a:t>
            </a:r>
          </a:p>
          <a:p>
            <a:pPr algn="just" marL="600461" indent="-300230" lvl="1">
              <a:lnSpc>
                <a:spcPts val="3893"/>
              </a:lnSpc>
              <a:buFont typeface="Arial"/>
              <a:buChar char="•"/>
            </a:pPr>
            <a:r>
              <a:rPr lang="en-US" b="true" sz="2781">
                <a:solidFill>
                  <a:srgbClr val="000000"/>
                </a:solidFill>
                <a:latin typeface="Inter Bold"/>
                <a:ea typeface="Inter Bold"/>
                <a:cs typeface="Inter Bold"/>
                <a:sym typeface="Inter Bold"/>
              </a:rPr>
              <a:t>Dynamic Navigation and Adaptability:</a:t>
            </a:r>
            <a:r>
              <a:rPr lang="en-US" sz="2781">
                <a:solidFill>
                  <a:srgbClr val="000000"/>
                </a:solidFill>
                <a:latin typeface="Inter"/>
                <a:ea typeface="Inter"/>
                <a:cs typeface="Inter"/>
                <a:sym typeface="Inter"/>
              </a:rPr>
              <a:t> Existing systems struggle with real-time navigation and obstacle avoidance, especially in the unpredictable, dynamic restaurant environment.</a:t>
            </a:r>
          </a:p>
          <a:p>
            <a:pPr algn="just">
              <a:lnSpc>
                <a:spcPts val="3893"/>
              </a:lnSpc>
            </a:pPr>
          </a:p>
          <a:p>
            <a:pPr algn="just" marL="600461" indent="-300230" lvl="1">
              <a:lnSpc>
                <a:spcPts val="3893"/>
              </a:lnSpc>
              <a:buFont typeface="Arial"/>
              <a:buChar char="•"/>
            </a:pPr>
            <a:r>
              <a:rPr lang="en-US" b="true" sz="2781">
                <a:solidFill>
                  <a:srgbClr val="000000"/>
                </a:solidFill>
                <a:latin typeface="Inter Bold"/>
                <a:ea typeface="Inter Bold"/>
                <a:cs typeface="Inter Bold"/>
                <a:sym typeface="Inter Bold"/>
              </a:rPr>
              <a:t>User Interface Usability:</a:t>
            </a:r>
            <a:r>
              <a:rPr lang="en-US" sz="2781">
                <a:solidFill>
                  <a:srgbClr val="000000"/>
                </a:solidFill>
                <a:latin typeface="Inter"/>
                <a:ea typeface="Inter"/>
                <a:cs typeface="Inter"/>
                <a:sym typeface="Inter"/>
              </a:rPr>
              <a:t> Current solutions either lack intuitive interfaces for restaurant staff or are constrained by mobile device-based control, reducing ease of use and operational efficiency.</a:t>
            </a:r>
          </a:p>
          <a:p>
            <a:pPr algn="just">
              <a:lnSpc>
                <a:spcPts val="3893"/>
              </a:lnSpc>
            </a:pPr>
          </a:p>
          <a:p>
            <a:pPr algn="just" marL="600461" indent="-300230" lvl="1">
              <a:lnSpc>
                <a:spcPts val="3893"/>
              </a:lnSpc>
              <a:spcBef>
                <a:spcPct val="0"/>
              </a:spcBef>
              <a:buFont typeface="Arial"/>
              <a:buChar char="•"/>
            </a:pPr>
            <a:r>
              <a:rPr lang="en-US" b="true" sz="2781">
                <a:solidFill>
                  <a:srgbClr val="000000"/>
                </a:solidFill>
                <a:latin typeface="Inter Bold"/>
                <a:ea typeface="Inter Bold"/>
                <a:cs typeface="Inter Bold"/>
                <a:sym typeface="Inter Bold"/>
              </a:rPr>
              <a:t>Task Flexibility: </a:t>
            </a:r>
            <a:r>
              <a:rPr lang="en-US" sz="2781">
                <a:solidFill>
                  <a:srgbClr val="000000"/>
                </a:solidFill>
                <a:latin typeface="Inter"/>
                <a:ea typeface="Inter"/>
                <a:cs typeface="Inter"/>
                <a:sym typeface="Inter"/>
              </a:rPr>
              <a:t>Existing robots are often tied to rigid control systems or navigation maps, which may not adapt well to unexpected changes in the restaurant layout or customer movement.</a:t>
            </a:r>
          </a:p>
        </p:txBody>
      </p:sp>
      <p:sp>
        <p:nvSpPr>
          <p:cNvPr name="TextBox 4" id="4"/>
          <p:cNvSpPr txBox="true"/>
          <p:nvPr/>
        </p:nvSpPr>
        <p:spPr>
          <a:xfrm rot="0">
            <a:off x="935435" y="773402"/>
            <a:ext cx="16831787" cy="943610"/>
          </a:xfrm>
          <a:prstGeom prst="rect">
            <a:avLst/>
          </a:prstGeom>
        </p:spPr>
        <p:txBody>
          <a:bodyPr anchor="t" rtlCol="false" tIns="0" lIns="0" bIns="0" rIns="0">
            <a:spAutoFit/>
          </a:bodyPr>
          <a:lstStyle/>
          <a:p>
            <a:pPr algn="l">
              <a:lnSpc>
                <a:spcPts val="7840"/>
              </a:lnSpc>
              <a:spcBef>
                <a:spcPct val="0"/>
              </a:spcBef>
            </a:pPr>
            <a:r>
              <a:rPr lang="en-US" b="true" sz="5600">
                <a:solidFill>
                  <a:srgbClr val="000000"/>
                </a:solidFill>
                <a:latin typeface="Red Hat Display Bold"/>
                <a:ea typeface="Red Hat Display Bold"/>
                <a:cs typeface="Red Hat Display Bold"/>
                <a:sym typeface="Red Hat Display Bold"/>
              </a:rPr>
              <a:t>RESEARCH GAP</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3504301"/>
            <a:ext cx="13203051" cy="5753999"/>
          </a:xfrm>
          <a:prstGeom prst="rect">
            <a:avLst/>
          </a:prstGeom>
        </p:spPr>
        <p:txBody>
          <a:bodyPr anchor="t" rtlCol="false" tIns="0" lIns="0" bIns="0" rIns="0">
            <a:spAutoFit/>
          </a:bodyPr>
          <a:lstStyle/>
          <a:p>
            <a:pPr algn="just" marL="640057" indent="-320029" lvl="1">
              <a:lnSpc>
                <a:spcPts val="4150"/>
              </a:lnSpc>
              <a:buFont typeface="Arial"/>
              <a:buChar char="•"/>
            </a:pPr>
            <a:r>
              <a:rPr lang="en-US" sz="2964">
                <a:solidFill>
                  <a:srgbClr val="000000"/>
                </a:solidFill>
                <a:latin typeface="Inter"/>
                <a:ea typeface="Inter"/>
                <a:cs typeface="Inter"/>
                <a:sym typeface="Inter"/>
              </a:rPr>
              <a:t>This project aims to develop an autonomous food delivery robot for restaurants, integrating Simultaneous Localization and Mapping (SLAM), autonomous navigation, and a web-based control interface.</a:t>
            </a:r>
          </a:p>
          <a:p>
            <a:pPr algn="just" marL="640057" indent="-320029" lvl="1">
              <a:lnSpc>
                <a:spcPts val="4150"/>
              </a:lnSpc>
              <a:buFont typeface="Arial"/>
              <a:buChar char="•"/>
            </a:pPr>
            <a:r>
              <a:rPr lang="en-US" sz="2964">
                <a:solidFill>
                  <a:srgbClr val="000000"/>
                </a:solidFill>
                <a:latin typeface="Inter"/>
                <a:ea typeface="Inter"/>
                <a:cs typeface="Inter"/>
                <a:sym typeface="Inter"/>
              </a:rPr>
              <a:t>The restau</a:t>
            </a:r>
            <a:r>
              <a:rPr lang="en-US" sz="2964">
                <a:solidFill>
                  <a:srgbClr val="000000"/>
                </a:solidFill>
                <a:latin typeface="Inter"/>
                <a:ea typeface="Inter"/>
                <a:cs typeface="Inter"/>
                <a:sym typeface="Inter"/>
              </a:rPr>
              <a:t>rant manager will be equipped with a webpage indicating table numbers. Upon pressing the table number robot will navigate to its required position.</a:t>
            </a:r>
          </a:p>
          <a:p>
            <a:pPr algn="just" marL="640057" indent="-320029" lvl="1">
              <a:lnSpc>
                <a:spcPts val="4150"/>
              </a:lnSpc>
              <a:buFont typeface="Arial"/>
              <a:buChar char="•"/>
            </a:pPr>
            <a:r>
              <a:rPr lang="en-US" sz="2964">
                <a:solidFill>
                  <a:srgbClr val="000000"/>
                </a:solidFill>
                <a:latin typeface="Inter"/>
                <a:ea typeface="Inter"/>
                <a:cs typeface="Inter"/>
                <a:sym typeface="Inter"/>
              </a:rPr>
              <a:t>The robot will use its preloaded map of the restaurant to identify the table's location.</a:t>
            </a:r>
          </a:p>
          <a:p>
            <a:pPr algn="just" marL="640057" indent="-320029" lvl="1">
              <a:lnSpc>
                <a:spcPts val="4150"/>
              </a:lnSpc>
              <a:buFont typeface="Arial"/>
              <a:buChar char="•"/>
            </a:pPr>
            <a:r>
              <a:rPr lang="en-US" sz="2964">
                <a:solidFill>
                  <a:srgbClr val="000000"/>
                </a:solidFill>
                <a:latin typeface="Inter"/>
                <a:ea typeface="Inter"/>
                <a:cs typeface="Inter"/>
                <a:sym typeface="Inter"/>
              </a:rPr>
              <a:t>The robot will navigate autonomously, avoiding obstacles.</a:t>
            </a:r>
          </a:p>
          <a:p>
            <a:pPr algn="just" marL="640057" indent="-320029" lvl="1">
              <a:lnSpc>
                <a:spcPts val="4150"/>
              </a:lnSpc>
              <a:buFont typeface="Arial"/>
              <a:buChar char="•"/>
            </a:pPr>
            <a:r>
              <a:rPr lang="en-US" sz="2964">
                <a:solidFill>
                  <a:srgbClr val="000000"/>
                </a:solidFill>
                <a:latin typeface="Inter"/>
                <a:ea typeface="Inter"/>
                <a:cs typeface="Inter"/>
                <a:sym typeface="Inter"/>
              </a:rPr>
              <a:t>Food placed on the tray attached to the robot will be delivered to the selected table.</a:t>
            </a:r>
          </a:p>
        </p:txBody>
      </p:sp>
      <p:sp>
        <p:nvSpPr>
          <p:cNvPr name="Freeform 3" id="3"/>
          <p:cNvSpPr/>
          <p:nvPr/>
        </p:nvSpPr>
        <p:spPr>
          <a:xfrm flipH="false" flipV="false" rot="0">
            <a:off x="14801517" y="4547361"/>
            <a:ext cx="3683366" cy="4114800"/>
          </a:xfrm>
          <a:custGeom>
            <a:avLst/>
            <a:gdLst/>
            <a:ahLst/>
            <a:cxnLst/>
            <a:rect r="r" b="b" t="t" l="l"/>
            <a:pathLst>
              <a:path h="4114800" w="3683366">
                <a:moveTo>
                  <a:pt x="0" y="0"/>
                </a:moveTo>
                <a:lnTo>
                  <a:pt x="3683366" y="0"/>
                </a:lnTo>
                <a:lnTo>
                  <a:pt x="368336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428750" y="2838450"/>
            <a:ext cx="13670649" cy="523875"/>
          </a:xfrm>
          <a:prstGeom prst="rect">
            <a:avLst/>
          </a:prstGeom>
        </p:spPr>
        <p:txBody>
          <a:bodyPr anchor="t" rtlCol="false" tIns="0" lIns="0" bIns="0" rIns="0">
            <a:spAutoFit/>
          </a:bodyPr>
          <a:lstStyle/>
          <a:p>
            <a:pPr algn="l">
              <a:lnSpc>
                <a:spcPts val="4200"/>
              </a:lnSpc>
            </a:pPr>
            <a:r>
              <a:rPr lang="en-US" sz="3000">
                <a:solidFill>
                  <a:srgbClr val="000000"/>
                </a:solidFill>
                <a:latin typeface="Inter"/>
                <a:ea typeface="Inter"/>
                <a:cs typeface="Inter"/>
                <a:sym typeface="Inter"/>
              </a:rPr>
              <a:t>How It Works:</a:t>
            </a:r>
          </a:p>
        </p:txBody>
      </p:sp>
      <p:sp>
        <p:nvSpPr>
          <p:cNvPr name="TextBox 5" id="5"/>
          <p:cNvSpPr txBox="true"/>
          <p:nvPr/>
        </p:nvSpPr>
        <p:spPr>
          <a:xfrm rot="0">
            <a:off x="1428750" y="1333500"/>
            <a:ext cx="15430500" cy="943610"/>
          </a:xfrm>
          <a:prstGeom prst="rect">
            <a:avLst/>
          </a:prstGeom>
        </p:spPr>
        <p:txBody>
          <a:bodyPr anchor="t" rtlCol="false" tIns="0" lIns="0" bIns="0" rIns="0">
            <a:spAutoFit/>
          </a:bodyPr>
          <a:lstStyle/>
          <a:p>
            <a:pPr algn="l" marL="0" indent="0" lvl="0">
              <a:lnSpc>
                <a:spcPts val="7840"/>
              </a:lnSpc>
              <a:spcBef>
                <a:spcPct val="0"/>
              </a:spcBef>
            </a:pPr>
            <a:r>
              <a:rPr lang="en-US" b="true" sz="5600">
                <a:solidFill>
                  <a:srgbClr val="000000"/>
                </a:solidFill>
                <a:latin typeface="Red Hat Display Bold"/>
                <a:ea typeface="Red Hat Display Bold"/>
                <a:cs typeface="Red Hat Display Bold"/>
                <a:sym typeface="Red Hat Display Bold"/>
              </a:rPr>
              <a:t>PROPOSED METHOD</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604634" y="4547361"/>
            <a:ext cx="3683366" cy="4114800"/>
          </a:xfrm>
          <a:custGeom>
            <a:avLst/>
            <a:gdLst/>
            <a:ahLst/>
            <a:cxnLst/>
            <a:rect r="r" b="b" t="t" l="l"/>
            <a:pathLst>
              <a:path h="4114800" w="3683366">
                <a:moveTo>
                  <a:pt x="0" y="0"/>
                </a:moveTo>
                <a:lnTo>
                  <a:pt x="3683366" y="0"/>
                </a:lnTo>
                <a:lnTo>
                  <a:pt x="368336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28750" y="1333500"/>
            <a:ext cx="15430500" cy="943610"/>
          </a:xfrm>
          <a:prstGeom prst="rect">
            <a:avLst/>
          </a:prstGeom>
        </p:spPr>
        <p:txBody>
          <a:bodyPr anchor="t" rtlCol="false" tIns="0" lIns="0" bIns="0" rIns="0">
            <a:spAutoFit/>
          </a:bodyPr>
          <a:lstStyle/>
          <a:p>
            <a:pPr algn="l" marL="0" indent="0" lvl="0">
              <a:lnSpc>
                <a:spcPts val="7840"/>
              </a:lnSpc>
              <a:spcBef>
                <a:spcPct val="0"/>
              </a:spcBef>
            </a:pPr>
            <a:r>
              <a:rPr lang="en-US" b="true" sz="5600">
                <a:solidFill>
                  <a:srgbClr val="000000"/>
                </a:solidFill>
                <a:latin typeface="Red Hat Display Bold"/>
                <a:ea typeface="Red Hat Display Bold"/>
                <a:cs typeface="Red Hat Display Bold"/>
                <a:sym typeface="Red Hat Display Bold"/>
              </a:rPr>
              <a:t>PROPOSED METHOD</a:t>
            </a:r>
          </a:p>
        </p:txBody>
      </p:sp>
      <p:sp>
        <p:nvSpPr>
          <p:cNvPr name="TextBox 4" id="4"/>
          <p:cNvSpPr txBox="true"/>
          <p:nvPr/>
        </p:nvSpPr>
        <p:spPr>
          <a:xfrm rot="0">
            <a:off x="1428750" y="3210213"/>
            <a:ext cx="13036123" cy="523875"/>
          </a:xfrm>
          <a:prstGeom prst="rect">
            <a:avLst/>
          </a:prstGeom>
        </p:spPr>
        <p:txBody>
          <a:bodyPr anchor="t" rtlCol="false" tIns="0" lIns="0" bIns="0" rIns="0">
            <a:spAutoFit/>
          </a:bodyPr>
          <a:lstStyle/>
          <a:p>
            <a:pPr algn="l">
              <a:lnSpc>
                <a:spcPts val="4200"/>
              </a:lnSpc>
            </a:pPr>
            <a:r>
              <a:rPr lang="en-US" sz="3000">
                <a:solidFill>
                  <a:srgbClr val="000000"/>
                </a:solidFill>
                <a:latin typeface="Inter"/>
                <a:ea typeface="Inter"/>
                <a:cs typeface="Inter"/>
                <a:sym typeface="Inter"/>
              </a:rPr>
              <a:t>Core Features:</a:t>
            </a:r>
          </a:p>
        </p:txBody>
      </p:sp>
      <p:grpSp>
        <p:nvGrpSpPr>
          <p:cNvPr name="Group 5" id="5"/>
          <p:cNvGrpSpPr/>
          <p:nvPr/>
        </p:nvGrpSpPr>
        <p:grpSpPr>
          <a:xfrm rot="0">
            <a:off x="1428750" y="3992914"/>
            <a:ext cx="13036123" cy="5265386"/>
            <a:chOff x="0" y="0"/>
            <a:chExt cx="17381497" cy="7020515"/>
          </a:xfrm>
        </p:grpSpPr>
        <p:sp>
          <p:nvSpPr>
            <p:cNvPr name="TextBox 6" id="6"/>
            <p:cNvSpPr txBox="true"/>
            <p:nvPr/>
          </p:nvSpPr>
          <p:spPr>
            <a:xfrm rot="0">
              <a:off x="0" y="1774825"/>
              <a:ext cx="17381497" cy="1387475"/>
            </a:xfrm>
            <a:prstGeom prst="rect">
              <a:avLst/>
            </a:prstGeom>
          </p:spPr>
          <p:txBody>
            <a:bodyPr anchor="t" rtlCol="false" tIns="0" lIns="0" bIns="0" rIns="0">
              <a:spAutoFit/>
            </a:bodyPr>
            <a:lstStyle/>
            <a:p>
              <a:pPr algn="just" marL="647700" indent="-323850" lvl="1">
                <a:lnSpc>
                  <a:spcPts val="4200"/>
                </a:lnSpc>
                <a:buFont typeface="Arial"/>
                <a:buChar char="•"/>
              </a:pPr>
              <a:r>
                <a:rPr lang="en-US" b="true" sz="3000">
                  <a:solidFill>
                    <a:srgbClr val="000000"/>
                  </a:solidFill>
                  <a:latin typeface="Inter Bold"/>
                  <a:ea typeface="Inter Bold"/>
                  <a:cs typeface="Inter Bold"/>
                  <a:sym typeface="Inter Bold"/>
                </a:rPr>
                <a:t>User-Friendly Web Interface:</a:t>
              </a:r>
              <a:r>
                <a:rPr lang="en-US" sz="3000">
                  <a:solidFill>
                    <a:srgbClr val="000000"/>
                  </a:solidFill>
                  <a:latin typeface="Inter"/>
                  <a:ea typeface="Inter"/>
                  <a:cs typeface="Inter"/>
                  <a:sym typeface="Inter"/>
                </a:rPr>
                <a:t> Simple table selection for non-technical users.</a:t>
              </a:r>
            </a:p>
          </p:txBody>
        </p:sp>
        <p:sp>
          <p:nvSpPr>
            <p:cNvPr name="TextBox 7" id="7"/>
            <p:cNvSpPr txBox="true"/>
            <p:nvPr/>
          </p:nvSpPr>
          <p:spPr>
            <a:xfrm rot="0">
              <a:off x="0" y="3614575"/>
              <a:ext cx="17381497" cy="1387475"/>
            </a:xfrm>
            <a:prstGeom prst="rect">
              <a:avLst/>
            </a:prstGeom>
          </p:spPr>
          <p:txBody>
            <a:bodyPr anchor="t" rtlCol="false" tIns="0" lIns="0" bIns="0" rIns="0">
              <a:spAutoFit/>
            </a:bodyPr>
            <a:lstStyle/>
            <a:p>
              <a:pPr algn="just" marL="647700" indent="-323850" lvl="1">
                <a:lnSpc>
                  <a:spcPts val="4200"/>
                </a:lnSpc>
                <a:buFont typeface="Arial"/>
                <a:buChar char="•"/>
              </a:pPr>
              <a:r>
                <a:rPr lang="en-US" b="true" sz="3000">
                  <a:solidFill>
                    <a:srgbClr val="000000"/>
                  </a:solidFill>
                  <a:latin typeface="Inter Bold"/>
                  <a:ea typeface="Inter Bold"/>
                  <a:cs typeface="Inter Bold"/>
                  <a:sym typeface="Inter Bold"/>
                </a:rPr>
                <a:t>Autonomous Operation: </a:t>
              </a:r>
              <a:r>
                <a:rPr lang="en-US" sz="3000">
                  <a:solidFill>
                    <a:srgbClr val="000000"/>
                  </a:solidFill>
                  <a:latin typeface="Inter"/>
                  <a:ea typeface="Inter"/>
                  <a:cs typeface="Inter"/>
                  <a:sym typeface="Inter"/>
                </a:rPr>
                <a:t>No need for human intervention in routine food delivery.</a:t>
              </a:r>
            </a:p>
          </p:txBody>
        </p:sp>
        <p:sp>
          <p:nvSpPr>
            <p:cNvPr name="TextBox 8" id="8"/>
            <p:cNvSpPr txBox="true"/>
            <p:nvPr/>
          </p:nvSpPr>
          <p:spPr>
            <a:xfrm rot="0">
              <a:off x="0" y="-66675"/>
              <a:ext cx="17381497" cy="1387475"/>
            </a:xfrm>
            <a:prstGeom prst="rect">
              <a:avLst/>
            </a:prstGeom>
          </p:spPr>
          <p:txBody>
            <a:bodyPr anchor="t" rtlCol="false" tIns="0" lIns="0" bIns="0" rIns="0">
              <a:spAutoFit/>
            </a:bodyPr>
            <a:lstStyle/>
            <a:p>
              <a:pPr algn="just" marL="647700" indent="-323850" lvl="1">
                <a:lnSpc>
                  <a:spcPts val="4200"/>
                </a:lnSpc>
                <a:buFont typeface="Arial"/>
                <a:buChar char="•"/>
              </a:pPr>
              <a:r>
                <a:rPr lang="en-US" b="true" sz="3000">
                  <a:solidFill>
                    <a:srgbClr val="000000"/>
                  </a:solidFill>
                  <a:latin typeface="Inter Bold"/>
                  <a:ea typeface="Inter Bold"/>
                  <a:cs typeface="Inter Bold"/>
                  <a:sym typeface="Inter Bold"/>
                </a:rPr>
                <a:t>Efficient Navigation:</a:t>
              </a:r>
              <a:r>
                <a:rPr lang="en-US" sz="3000">
                  <a:solidFill>
                    <a:srgbClr val="000000"/>
                  </a:solidFill>
                  <a:latin typeface="Inter"/>
                  <a:ea typeface="Inter"/>
                  <a:cs typeface="Inter"/>
                  <a:sym typeface="Inter"/>
                </a:rPr>
                <a:t> Uses SLAM (Simultaneous Localization and Mapping) and path planning for accurate delivery.</a:t>
              </a:r>
            </a:p>
          </p:txBody>
        </p:sp>
        <p:sp>
          <p:nvSpPr>
            <p:cNvPr name="TextBox 9" id="9"/>
            <p:cNvSpPr txBox="true"/>
            <p:nvPr/>
          </p:nvSpPr>
          <p:spPr>
            <a:xfrm rot="0">
              <a:off x="0" y="5633040"/>
              <a:ext cx="17381497" cy="1387475"/>
            </a:xfrm>
            <a:prstGeom prst="rect">
              <a:avLst/>
            </a:prstGeom>
          </p:spPr>
          <p:txBody>
            <a:bodyPr anchor="t" rtlCol="false" tIns="0" lIns="0" bIns="0" rIns="0">
              <a:spAutoFit/>
            </a:bodyPr>
            <a:lstStyle/>
            <a:p>
              <a:pPr algn="just" marL="647700" indent="-323850" lvl="1">
                <a:lnSpc>
                  <a:spcPts val="4200"/>
                </a:lnSpc>
                <a:buFont typeface="Arial"/>
                <a:buChar char="•"/>
              </a:pPr>
              <a:r>
                <a:rPr lang="en-US" b="true" sz="3000">
                  <a:solidFill>
                    <a:srgbClr val="000000"/>
                  </a:solidFill>
                  <a:latin typeface="Inter Bold"/>
                  <a:ea typeface="Inter Bold"/>
                  <a:cs typeface="Inter Bold"/>
                  <a:sym typeface="Inter Bold"/>
                </a:rPr>
                <a:t>Scalability: </a:t>
              </a:r>
              <a:r>
                <a:rPr lang="en-US" sz="3000">
                  <a:solidFill>
                    <a:srgbClr val="000000"/>
                  </a:solidFill>
                  <a:latin typeface="Inter"/>
                  <a:ea typeface="Inter"/>
                  <a:cs typeface="Inter"/>
                  <a:sym typeface="Inter"/>
                </a:rPr>
                <a:t>Can be adapted for larger restaurant setups with multiple robots.</a:t>
              </a:r>
            </a:p>
          </p:txBody>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536960" y="1028700"/>
            <a:ext cx="11088653" cy="8915194"/>
          </a:xfrm>
          <a:custGeom>
            <a:avLst/>
            <a:gdLst/>
            <a:ahLst/>
            <a:cxnLst/>
            <a:rect r="r" b="b" t="t" l="l"/>
            <a:pathLst>
              <a:path h="8915194" w="11088653">
                <a:moveTo>
                  <a:pt x="0" y="0"/>
                </a:moveTo>
                <a:lnTo>
                  <a:pt x="11088653" y="0"/>
                </a:lnTo>
                <a:lnTo>
                  <a:pt x="11088653" y="8915194"/>
                </a:lnTo>
                <a:lnTo>
                  <a:pt x="0" y="8915194"/>
                </a:lnTo>
                <a:lnTo>
                  <a:pt x="0" y="0"/>
                </a:lnTo>
                <a:close/>
              </a:path>
            </a:pathLst>
          </a:custGeom>
          <a:blipFill>
            <a:blip r:embed="rId2"/>
            <a:stretch>
              <a:fillRect l="0" t="0" r="-1131" b="0"/>
            </a:stretch>
          </a:blipFill>
        </p:spPr>
      </p:sp>
      <p:sp>
        <p:nvSpPr>
          <p:cNvPr name="TextBox 3" id="3"/>
          <p:cNvSpPr txBox="true"/>
          <p:nvPr/>
        </p:nvSpPr>
        <p:spPr>
          <a:xfrm rot="0">
            <a:off x="1428750" y="85090"/>
            <a:ext cx="15430500" cy="943610"/>
          </a:xfrm>
          <a:prstGeom prst="rect">
            <a:avLst/>
          </a:prstGeom>
        </p:spPr>
        <p:txBody>
          <a:bodyPr anchor="t" rtlCol="false" tIns="0" lIns="0" bIns="0" rIns="0">
            <a:spAutoFit/>
          </a:bodyPr>
          <a:lstStyle/>
          <a:p>
            <a:pPr algn="ctr" marL="0" indent="0" lvl="0">
              <a:lnSpc>
                <a:spcPts val="7840"/>
              </a:lnSpc>
              <a:spcBef>
                <a:spcPct val="0"/>
              </a:spcBef>
            </a:pPr>
            <a:r>
              <a:rPr lang="en-US" b="true" sz="5600">
                <a:solidFill>
                  <a:srgbClr val="000000"/>
                </a:solidFill>
                <a:latin typeface="Red Hat Display Bold"/>
                <a:ea typeface="Red Hat Display Bold"/>
                <a:cs typeface="Red Hat Display Bold"/>
                <a:sym typeface="Red Hat Display Bold"/>
              </a:rPr>
              <a:t>BLOCK DIAGRAM</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747812"/>
            <a:ext cx="16230600" cy="6510488"/>
          </a:xfrm>
          <a:custGeom>
            <a:avLst/>
            <a:gdLst/>
            <a:ahLst/>
            <a:cxnLst/>
            <a:rect r="r" b="b" t="t" l="l"/>
            <a:pathLst>
              <a:path h="6510488" w="16230600">
                <a:moveTo>
                  <a:pt x="0" y="0"/>
                </a:moveTo>
                <a:lnTo>
                  <a:pt x="16230600" y="0"/>
                </a:lnTo>
                <a:lnTo>
                  <a:pt x="16230600" y="6510488"/>
                </a:lnTo>
                <a:lnTo>
                  <a:pt x="0" y="6510488"/>
                </a:lnTo>
                <a:lnTo>
                  <a:pt x="0" y="0"/>
                </a:lnTo>
                <a:close/>
              </a:path>
            </a:pathLst>
          </a:custGeom>
          <a:blipFill>
            <a:blip r:embed="rId2"/>
            <a:stretch>
              <a:fillRect l="0" t="-18" r="-632" b="-18"/>
            </a:stretch>
          </a:blipFill>
        </p:spPr>
      </p:sp>
      <p:sp>
        <p:nvSpPr>
          <p:cNvPr name="TextBox 3" id="3"/>
          <p:cNvSpPr txBox="true"/>
          <p:nvPr/>
        </p:nvSpPr>
        <p:spPr>
          <a:xfrm rot="0">
            <a:off x="1428750" y="904875"/>
            <a:ext cx="15430500" cy="1217295"/>
          </a:xfrm>
          <a:prstGeom prst="rect">
            <a:avLst/>
          </a:prstGeom>
        </p:spPr>
        <p:txBody>
          <a:bodyPr anchor="t" rtlCol="false" tIns="0" lIns="0" bIns="0" rIns="0">
            <a:spAutoFit/>
          </a:bodyPr>
          <a:lstStyle/>
          <a:p>
            <a:pPr algn="ctr" marL="0" indent="0" lvl="0">
              <a:lnSpc>
                <a:spcPts val="10080"/>
              </a:lnSpc>
              <a:spcBef>
                <a:spcPct val="0"/>
              </a:spcBef>
            </a:pPr>
            <a:r>
              <a:rPr lang="en-US" sz="7200">
                <a:solidFill>
                  <a:srgbClr val="000000"/>
                </a:solidFill>
                <a:latin typeface="Open Sauce"/>
                <a:ea typeface="Open Sauce"/>
                <a:cs typeface="Open Sauce"/>
                <a:sym typeface="Open Sauce"/>
              </a:rPr>
              <a:t>Block Diagram</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188079" y="2375158"/>
            <a:ext cx="7911842" cy="7911842"/>
          </a:xfrm>
          <a:custGeom>
            <a:avLst/>
            <a:gdLst/>
            <a:ahLst/>
            <a:cxnLst/>
            <a:rect r="r" b="b" t="t" l="l"/>
            <a:pathLst>
              <a:path h="7911842" w="7911842">
                <a:moveTo>
                  <a:pt x="0" y="0"/>
                </a:moveTo>
                <a:lnTo>
                  <a:pt x="7911842" y="0"/>
                </a:lnTo>
                <a:lnTo>
                  <a:pt x="7911842" y="7911842"/>
                </a:lnTo>
                <a:lnTo>
                  <a:pt x="0" y="7911842"/>
                </a:lnTo>
                <a:lnTo>
                  <a:pt x="0" y="0"/>
                </a:lnTo>
                <a:close/>
              </a:path>
            </a:pathLst>
          </a:custGeom>
          <a:blipFill>
            <a:blip r:embed="rId2"/>
            <a:stretch>
              <a:fillRect l="0" t="0" r="0" b="0"/>
            </a:stretch>
          </a:blipFill>
        </p:spPr>
      </p:sp>
      <p:sp>
        <p:nvSpPr>
          <p:cNvPr name="TextBox 3" id="3"/>
          <p:cNvSpPr txBox="true"/>
          <p:nvPr/>
        </p:nvSpPr>
        <p:spPr>
          <a:xfrm rot="0">
            <a:off x="3776703" y="933450"/>
            <a:ext cx="10734595" cy="943610"/>
          </a:xfrm>
          <a:prstGeom prst="rect">
            <a:avLst/>
          </a:prstGeom>
        </p:spPr>
        <p:txBody>
          <a:bodyPr anchor="t" rtlCol="false" tIns="0" lIns="0" bIns="0" rIns="0">
            <a:spAutoFit/>
          </a:bodyPr>
          <a:lstStyle/>
          <a:p>
            <a:pPr algn="l" marL="0" indent="0" lvl="0">
              <a:lnSpc>
                <a:spcPts val="7840"/>
              </a:lnSpc>
              <a:spcBef>
                <a:spcPct val="0"/>
              </a:spcBef>
            </a:pPr>
            <a:r>
              <a:rPr lang="en-US" b="true" sz="5600">
                <a:solidFill>
                  <a:srgbClr val="000000"/>
                </a:solidFill>
                <a:latin typeface="Red Hat Display Bold"/>
                <a:ea typeface="Red Hat Display Bold"/>
                <a:cs typeface="Red Hat Display Bold"/>
                <a:sym typeface="Red Hat Display Bold"/>
              </a:rPr>
              <a:t>HARDWARE REQUIREMENTS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428750" y="3601174"/>
            <a:ext cx="15430500" cy="3957705"/>
          </a:xfrm>
          <a:prstGeom prst="rect">
            <a:avLst/>
          </a:prstGeom>
        </p:spPr>
        <p:txBody>
          <a:bodyPr anchor="t" rtlCol="false" tIns="0" lIns="0" bIns="0" rIns="0">
            <a:spAutoFit/>
          </a:bodyPr>
          <a:lstStyle/>
          <a:p>
            <a:pPr algn="just">
              <a:lnSpc>
                <a:spcPts val="3929"/>
              </a:lnSpc>
              <a:spcBef>
                <a:spcPct val="0"/>
              </a:spcBef>
            </a:pPr>
            <a:r>
              <a:rPr lang="en-US" sz="2806">
                <a:solidFill>
                  <a:srgbClr val="000000"/>
                </a:solidFill>
                <a:latin typeface="Open Sauce Light"/>
                <a:ea typeface="Open Sauce Light"/>
                <a:cs typeface="Open Sauce Light"/>
                <a:sym typeface="Open Sauce Light"/>
              </a:rPr>
              <a:t>The objective of this project is to enhance restaurant service by automating food delivery through a robot. The robot will navigate autonomously to deliver food to customer-selected tables, improving both efficiency and customer satisfaction. Restaurant manager will interact with a web interface to choose table number. The robot, equipped with a preloaded map of the restaurant, will use this input to navigate accurately to the designated table. This system aims to reduce the dependency on human waitstaff, minimize service delays, and streamline operations, ultimately providing a more efficient and consistent dining experience.</a:t>
            </a:r>
          </a:p>
        </p:txBody>
      </p:sp>
      <p:sp>
        <p:nvSpPr>
          <p:cNvPr name="Freeform 3" id="3"/>
          <p:cNvSpPr/>
          <p:nvPr/>
        </p:nvSpPr>
        <p:spPr>
          <a:xfrm flipH="false" flipV="false" rot="0">
            <a:off x="10972800" y="7954264"/>
            <a:ext cx="7315200" cy="2332736"/>
          </a:xfrm>
          <a:custGeom>
            <a:avLst/>
            <a:gdLst/>
            <a:ahLst/>
            <a:cxnLst/>
            <a:rect r="r" b="b" t="t" l="l"/>
            <a:pathLst>
              <a:path h="2332736" w="7315200">
                <a:moveTo>
                  <a:pt x="0" y="0"/>
                </a:moveTo>
                <a:lnTo>
                  <a:pt x="7315200" y="0"/>
                </a:lnTo>
                <a:lnTo>
                  <a:pt x="7315200" y="2332736"/>
                </a:lnTo>
                <a:lnTo>
                  <a:pt x="0" y="23327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428750" y="1477978"/>
            <a:ext cx="15430500" cy="1217295"/>
          </a:xfrm>
          <a:prstGeom prst="rect">
            <a:avLst/>
          </a:prstGeom>
        </p:spPr>
        <p:txBody>
          <a:bodyPr anchor="t" rtlCol="false" tIns="0" lIns="0" bIns="0" rIns="0">
            <a:spAutoFit/>
          </a:bodyPr>
          <a:lstStyle/>
          <a:p>
            <a:pPr algn="l" marL="0" indent="0" lvl="0">
              <a:lnSpc>
                <a:spcPts val="10080"/>
              </a:lnSpc>
              <a:spcBef>
                <a:spcPct val="0"/>
              </a:spcBef>
            </a:pPr>
            <a:r>
              <a:rPr lang="en-US" sz="7200">
                <a:solidFill>
                  <a:srgbClr val="000000"/>
                </a:solidFill>
                <a:latin typeface="Open Sauce"/>
                <a:ea typeface="Open Sauce"/>
                <a:cs typeface="Open Sauce"/>
                <a:sym typeface="Open Sauce"/>
              </a:rPr>
              <a:t>OBJECTIVE</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641248" y="3083909"/>
            <a:ext cx="5544417" cy="5544417"/>
          </a:xfrm>
          <a:custGeom>
            <a:avLst/>
            <a:gdLst/>
            <a:ahLst/>
            <a:cxnLst/>
            <a:rect r="r" b="b" t="t" l="l"/>
            <a:pathLst>
              <a:path h="5544417" w="5544417">
                <a:moveTo>
                  <a:pt x="0" y="0"/>
                </a:moveTo>
                <a:lnTo>
                  <a:pt x="5544416" y="0"/>
                </a:lnTo>
                <a:lnTo>
                  <a:pt x="5544416" y="5544416"/>
                </a:lnTo>
                <a:lnTo>
                  <a:pt x="0" y="5544416"/>
                </a:lnTo>
                <a:lnTo>
                  <a:pt x="0" y="0"/>
                </a:lnTo>
                <a:close/>
              </a:path>
            </a:pathLst>
          </a:custGeom>
          <a:blipFill>
            <a:blip r:embed="rId2"/>
            <a:stretch>
              <a:fillRect l="0" t="0" r="0" b="0"/>
            </a:stretch>
          </a:blipFill>
        </p:spPr>
      </p:sp>
      <p:sp>
        <p:nvSpPr>
          <p:cNvPr name="TextBox 3" id="3"/>
          <p:cNvSpPr txBox="true"/>
          <p:nvPr/>
        </p:nvSpPr>
        <p:spPr>
          <a:xfrm rot="0">
            <a:off x="1739846" y="3017234"/>
            <a:ext cx="9183019" cy="5324475"/>
          </a:xfrm>
          <a:prstGeom prst="rect">
            <a:avLst/>
          </a:prstGeom>
        </p:spPr>
        <p:txBody>
          <a:bodyPr anchor="t" rtlCol="false" tIns="0" lIns="0" bIns="0" rIns="0">
            <a:spAutoFit/>
          </a:bodyPr>
          <a:lstStyle/>
          <a:p>
            <a:pPr algn="just">
              <a:lnSpc>
                <a:spcPts val="4200"/>
              </a:lnSpc>
            </a:pPr>
            <a:r>
              <a:rPr lang="en-US" sz="3000" b="true">
                <a:solidFill>
                  <a:srgbClr val="000000"/>
                </a:solidFill>
                <a:latin typeface="Inter Bold"/>
                <a:ea typeface="Inter Bold"/>
                <a:cs typeface="Inter Bold"/>
                <a:sym typeface="Inter Bold"/>
              </a:rPr>
              <a:t>Navigation &amp; Mapping Sensors</a:t>
            </a:r>
          </a:p>
          <a:p>
            <a:pPr algn="just">
              <a:lnSpc>
                <a:spcPts val="4200"/>
              </a:lnSpc>
            </a:pPr>
          </a:p>
          <a:p>
            <a:pPr algn="just" marL="647700" indent="-323850" lvl="1">
              <a:lnSpc>
                <a:spcPts val="4200"/>
              </a:lnSpc>
              <a:buFont typeface="Arial"/>
              <a:buChar char="•"/>
            </a:pPr>
            <a:r>
              <a:rPr lang="en-US" sz="3000">
                <a:solidFill>
                  <a:srgbClr val="000000"/>
                </a:solidFill>
                <a:latin typeface="Inter"/>
                <a:ea typeface="Inter"/>
                <a:cs typeface="Inter"/>
                <a:sym typeface="Inter"/>
              </a:rPr>
              <a:t>LiDAR Sensor (RPLIDAR A1/A2 or YDLIDAR)</a:t>
            </a:r>
          </a:p>
          <a:p>
            <a:pPr algn="just" marL="1295400" indent="-431800" lvl="2">
              <a:lnSpc>
                <a:spcPts val="4200"/>
              </a:lnSpc>
              <a:buFont typeface="Arial"/>
              <a:buChar char="⚬"/>
            </a:pPr>
            <a:r>
              <a:rPr lang="en-US" sz="3000">
                <a:solidFill>
                  <a:srgbClr val="000000"/>
                </a:solidFill>
                <a:latin typeface="Inter"/>
                <a:ea typeface="Inter"/>
                <a:cs typeface="Inter"/>
                <a:sym typeface="Inter"/>
              </a:rPr>
              <a:t>Ess</a:t>
            </a:r>
            <a:r>
              <a:rPr lang="en-US" sz="3000">
                <a:solidFill>
                  <a:srgbClr val="000000"/>
                </a:solidFill>
                <a:latin typeface="Inter"/>
                <a:ea typeface="Inter"/>
                <a:cs typeface="Inter"/>
                <a:sym typeface="Inter"/>
              </a:rPr>
              <a:t>ential for 2D SLAM, accurate mapping.</a:t>
            </a:r>
          </a:p>
          <a:p>
            <a:pPr algn="just">
              <a:lnSpc>
                <a:spcPts val="4200"/>
              </a:lnSpc>
            </a:pPr>
          </a:p>
          <a:p>
            <a:pPr algn="just" marL="647700" indent="-323850" lvl="1">
              <a:lnSpc>
                <a:spcPts val="4200"/>
              </a:lnSpc>
              <a:buFont typeface="Arial"/>
              <a:buChar char="•"/>
            </a:pPr>
            <a:r>
              <a:rPr lang="en-US" sz="3000">
                <a:solidFill>
                  <a:srgbClr val="000000"/>
                </a:solidFill>
                <a:latin typeface="Inter"/>
                <a:ea typeface="Inter"/>
                <a:cs typeface="Inter"/>
                <a:sym typeface="Inter"/>
              </a:rPr>
              <a:t>Wheel Encoders (Integrated with JetAuto)</a:t>
            </a:r>
          </a:p>
          <a:p>
            <a:pPr algn="just" marL="1295400" indent="-431800" lvl="2">
              <a:lnSpc>
                <a:spcPts val="4200"/>
              </a:lnSpc>
              <a:buFont typeface="Arial"/>
              <a:buChar char="⚬"/>
            </a:pPr>
            <a:r>
              <a:rPr lang="en-US" sz="3000">
                <a:solidFill>
                  <a:srgbClr val="000000"/>
                </a:solidFill>
                <a:latin typeface="Inter"/>
                <a:ea typeface="Inter"/>
                <a:cs typeface="Inter"/>
                <a:sym typeface="Inter"/>
              </a:rPr>
              <a:t>Provides odometry data for accurate localization.</a:t>
            </a:r>
          </a:p>
          <a:p>
            <a:pPr algn="just" marL="1295400" indent="-431800" lvl="2">
              <a:lnSpc>
                <a:spcPts val="4200"/>
              </a:lnSpc>
              <a:buFont typeface="Arial"/>
              <a:buChar char="⚬"/>
            </a:pPr>
            <a:r>
              <a:rPr lang="en-US" sz="3000">
                <a:solidFill>
                  <a:srgbClr val="000000"/>
                </a:solidFill>
                <a:latin typeface="Inter"/>
                <a:ea typeface="Inter"/>
                <a:cs typeface="Inter"/>
                <a:sym typeface="Inter"/>
              </a:rPr>
              <a:t>Why Not GPS? GPS is inaccurate indoors</a:t>
            </a:r>
          </a:p>
          <a:p>
            <a:pPr algn="just" marL="0" indent="0" lvl="0">
              <a:lnSpc>
                <a:spcPts val="4200"/>
              </a:lnSpc>
              <a:spcBef>
                <a:spcPct val="0"/>
              </a:spcBef>
            </a:pPr>
          </a:p>
        </p:txBody>
      </p:sp>
      <p:sp>
        <p:nvSpPr>
          <p:cNvPr name="TextBox 4" id="4"/>
          <p:cNvSpPr txBox="true"/>
          <p:nvPr/>
        </p:nvSpPr>
        <p:spPr>
          <a:xfrm rot="0">
            <a:off x="3776703" y="933450"/>
            <a:ext cx="10734595" cy="943610"/>
          </a:xfrm>
          <a:prstGeom prst="rect">
            <a:avLst/>
          </a:prstGeom>
        </p:spPr>
        <p:txBody>
          <a:bodyPr anchor="t" rtlCol="false" tIns="0" lIns="0" bIns="0" rIns="0">
            <a:spAutoFit/>
          </a:bodyPr>
          <a:lstStyle/>
          <a:p>
            <a:pPr algn="l" marL="0" indent="0" lvl="0">
              <a:lnSpc>
                <a:spcPts val="7840"/>
              </a:lnSpc>
              <a:spcBef>
                <a:spcPct val="0"/>
              </a:spcBef>
            </a:pPr>
            <a:r>
              <a:rPr lang="en-US" b="true" sz="5600">
                <a:solidFill>
                  <a:srgbClr val="000000"/>
                </a:solidFill>
                <a:latin typeface="Red Hat Display Bold"/>
                <a:ea typeface="Red Hat Display Bold"/>
                <a:cs typeface="Red Hat Display Bold"/>
                <a:sym typeface="Red Hat Display Bold"/>
              </a:rPr>
              <a:t>HARDWARE REQUIREMENTS</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580947" y="2771955"/>
            <a:ext cx="3860700" cy="3503586"/>
          </a:xfrm>
          <a:custGeom>
            <a:avLst/>
            <a:gdLst/>
            <a:ahLst/>
            <a:cxnLst/>
            <a:rect r="r" b="b" t="t" l="l"/>
            <a:pathLst>
              <a:path h="3503586" w="3860700">
                <a:moveTo>
                  <a:pt x="0" y="0"/>
                </a:moveTo>
                <a:lnTo>
                  <a:pt x="3860701" y="0"/>
                </a:lnTo>
                <a:lnTo>
                  <a:pt x="3860701" y="3503585"/>
                </a:lnTo>
                <a:lnTo>
                  <a:pt x="0" y="3503585"/>
                </a:lnTo>
                <a:lnTo>
                  <a:pt x="0" y="0"/>
                </a:lnTo>
                <a:close/>
              </a:path>
            </a:pathLst>
          </a:custGeom>
          <a:blipFill>
            <a:blip r:embed="rId2"/>
            <a:stretch>
              <a:fillRect l="0" t="0" r="0" b="0"/>
            </a:stretch>
          </a:blipFill>
        </p:spPr>
      </p:sp>
      <p:sp>
        <p:nvSpPr>
          <p:cNvPr name="TextBox 3" id="3"/>
          <p:cNvSpPr txBox="true"/>
          <p:nvPr/>
        </p:nvSpPr>
        <p:spPr>
          <a:xfrm rot="0">
            <a:off x="1390488" y="2965517"/>
            <a:ext cx="10784598" cy="3724275"/>
          </a:xfrm>
          <a:prstGeom prst="rect">
            <a:avLst/>
          </a:prstGeom>
        </p:spPr>
        <p:txBody>
          <a:bodyPr anchor="t" rtlCol="false" tIns="0" lIns="0" bIns="0" rIns="0">
            <a:spAutoFit/>
          </a:bodyPr>
          <a:lstStyle/>
          <a:p>
            <a:pPr algn="just">
              <a:lnSpc>
                <a:spcPts val="4200"/>
              </a:lnSpc>
            </a:pPr>
            <a:r>
              <a:rPr lang="en-US" sz="3000" b="true">
                <a:solidFill>
                  <a:srgbClr val="000000"/>
                </a:solidFill>
                <a:latin typeface="Inter Bold"/>
                <a:ea typeface="Inter Bold"/>
                <a:cs typeface="Inter Bold"/>
                <a:sym typeface="Inter Bold"/>
              </a:rPr>
              <a:t>Obstacle Detection &amp; Power</a:t>
            </a:r>
          </a:p>
          <a:p>
            <a:pPr algn="just">
              <a:lnSpc>
                <a:spcPts val="4200"/>
              </a:lnSpc>
            </a:pPr>
          </a:p>
          <a:p>
            <a:pPr algn="just" marL="647700" indent="-323850" lvl="1">
              <a:lnSpc>
                <a:spcPts val="4200"/>
              </a:lnSpc>
              <a:buFont typeface="Arial"/>
              <a:buChar char="•"/>
            </a:pPr>
            <a:r>
              <a:rPr lang="en-US" sz="3000">
                <a:solidFill>
                  <a:srgbClr val="000000"/>
                </a:solidFill>
                <a:latin typeface="Inter"/>
                <a:ea typeface="Inter"/>
                <a:cs typeface="Inter"/>
                <a:sym typeface="Inter"/>
              </a:rPr>
              <a:t>Ultrasonic Sensors (Optional, for low obstacles)</a:t>
            </a:r>
          </a:p>
          <a:p>
            <a:pPr algn="just" marL="1295400" indent="-431800" lvl="2">
              <a:lnSpc>
                <a:spcPts val="4200"/>
              </a:lnSpc>
              <a:buFont typeface="Arial"/>
              <a:buChar char="⚬"/>
            </a:pPr>
            <a:r>
              <a:rPr lang="en-US" sz="3000">
                <a:solidFill>
                  <a:srgbClr val="000000"/>
                </a:solidFill>
                <a:latin typeface="Inter"/>
                <a:ea typeface="Inter"/>
                <a:cs typeface="Inter"/>
                <a:sym typeface="Inter"/>
              </a:rPr>
              <a:t>Detects small objects like bags, feet.</a:t>
            </a:r>
          </a:p>
          <a:p>
            <a:pPr algn="just">
              <a:lnSpc>
                <a:spcPts val="4200"/>
              </a:lnSpc>
            </a:pPr>
          </a:p>
          <a:p>
            <a:pPr algn="just" marL="647700" indent="-323850" lvl="1">
              <a:lnSpc>
                <a:spcPts val="4200"/>
              </a:lnSpc>
              <a:buFont typeface="Arial"/>
              <a:buChar char="•"/>
            </a:pPr>
            <a:r>
              <a:rPr lang="en-US" sz="3000">
                <a:solidFill>
                  <a:srgbClr val="000000"/>
                </a:solidFill>
                <a:latin typeface="Inter"/>
                <a:ea typeface="Inter"/>
                <a:cs typeface="Inter"/>
                <a:sym typeface="Inter"/>
              </a:rPr>
              <a:t>Batter</a:t>
            </a:r>
            <a:r>
              <a:rPr lang="en-US" sz="3000">
                <a:solidFill>
                  <a:srgbClr val="000000"/>
                </a:solidFill>
                <a:latin typeface="Inter"/>
                <a:ea typeface="Inter"/>
                <a:cs typeface="Inter"/>
                <a:sym typeface="Inter"/>
              </a:rPr>
              <a:t>y Pack (JetAuto specs).</a:t>
            </a:r>
          </a:p>
          <a:p>
            <a:pPr algn="just" marL="0" indent="0" lvl="0">
              <a:lnSpc>
                <a:spcPts val="4200"/>
              </a:lnSpc>
              <a:spcBef>
                <a:spcPct val="0"/>
              </a:spcBef>
            </a:pPr>
          </a:p>
        </p:txBody>
      </p:sp>
      <p:sp>
        <p:nvSpPr>
          <p:cNvPr name="Freeform 4" id="4"/>
          <p:cNvSpPr/>
          <p:nvPr/>
        </p:nvSpPr>
        <p:spPr>
          <a:xfrm flipH="false" flipV="false" rot="0">
            <a:off x="12175087" y="6275540"/>
            <a:ext cx="3871234" cy="3871234"/>
          </a:xfrm>
          <a:custGeom>
            <a:avLst/>
            <a:gdLst/>
            <a:ahLst/>
            <a:cxnLst/>
            <a:rect r="r" b="b" t="t" l="l"/>
            <a:pathLst>
              <a:path h="3871234" w="3871234">
                <a:moveTo>
                  <a:pt x="0" y="0"/>
                </a:moveTo>
                <a:lnTo>
                  <a:pt x="3871233" y="0"/>
                </a:lnTo>
                <a:lnTo>
                  <a:pt x="3871233" y="3871234"/>
                </a:lnTo>
                <a:lnTo>
                  <a:pt x="0" y="3871234"/>
                </a:lnTo>
                <a:lnTo>
                  <a:pt x="0" y="0"/>
                </a:lnTo>
                <a:close/>
              </a:path>
            </a:pathLst>
          </a:custGeom>
          <a:blipFill>
            <a:blip r:embed="rId3"/>
            <a:stretch>
              <a:fillRect l="0" t="0" r="0" b="0"/>
            </a:stretch>
          </a:blipFill>
        </p:spPr>
      </p:sp>
      <p:sp>
        <p:nvSpPr>
          <p:cNvPr name="TextBox 5" id="5"/>
          <p:cNvSpPr txBox="true"/>
          <p:nvPr/>
        </p:nvSpPr>
        <p:spPr>
          <a:xfrm rot="0">
            <a:off x="1390488" y="6861414"/>
            <a:ext cx="10784598" cy="2657475"/>
          </a:xfrm>
          <a:prstGeom prst="rect">
            <a:avLst/>
          </a:prstGeom>
        </p:spPr>
        <p:txBody>
          <a:bodyPr anchor="t" rtlCol="false" tIns="0" lIns="0" bIns="0" rIns="0">
            <a:spAutoFit/>
          </a:bodyPr>
          <a:lstStyle/>
          <a:p>
            <a:pPr algn="just">
              <a:lnSpc>
                <a:spcPts val="4200"/>
              </a:lnSpc>
            </a:pPr>
            <a:r>
              <a:rPr lang="en-US" sz="3000" b="true">
                <a:solidFill>
                  <a:srgbClr val="000000"/>
                </a:solidFill>
                <a:latin typeface="Inter Bold"/>
                <a:ea typeface="Inter Bold"/>
                <a:cs typeface="Inter Bold"/>
                <a:sym typeface="Inter Bold"/>
              </a:rPr>
              <a:t>Communication</a:t>
            </a:r>
          </a:p>
          <a:p>
            <a:pPr algn="just">
              <a:lnSpc>
                <a:spcPts val="4200"/>
              </a:lnSpc>
            </a:pPr>
          </a:p>
          <a:p>
            <a:pPr algn="just" marL="647700" indent="-323850" lvl="1">
              <a:lnSpc>
                <a:spcPts val="4200"/>
              </a:lnSpc>
              <a:buFont typeface="Arial"/>
              <a:buChar char="•"/>
            </a:pPr>
            <a:r>
              <a:rPr lang="en-US" sz="3000">
                <a:solidFill>
                  <a:srgbClr val="000000"/>
                </a:solidFill>
                <a:latin typeface="Inter"/>
                <a:ea typeface="Inter"/>
                <a:cs typeface="Inter"/>
                <a:sym typeface="Inter"/>
              </a:rPr>
              <a:t>Wi-Fi Module (Built-in with Jetson Nano)</a:t>
            </a:r>
          </a:p>
          <a:p>
            <a:pPr algn="just" marL="1295400" indent="-431800" lvl="2">
              <a:lnSpc>
                <a:spcPts val="4200"/>
              </a:lnSpc>
              <a:buFont typeface="Arial"/>
              <a:buChar char="⚬"/>
            </a:pPr>
            <a:r>
              <a:rPr lang="en-US" sz="3000">
                <a:solidFill>
                  <a:srgbClr val="000000"/>
                </a:solidFill>
                <a:latin typeface="Inter"/>
                <a:ea typeface="Inter"/>
                <a:cs typeface="Inter"/>
                <a:sym typeface="Inter"/>
              </a:rPr>
              <a:t>Conn</a:t>
            </a:r>
            <a:r>
              <a:rPr lang="en-US" sz="3000">
                <a:solidFill>
                  <a:srgbClr val="000000"/>
                </a:solidFill>
                <a:latin typeface="Inter"/>
                <a:ea typeface="Inter"/>
                <a:cs typeface="Inter"/>
                <a:sym typeface="Inter"/>
              </a:rPr>
              <a:t>ects robot to restaurant’s network.</a:t>
            </a:r>
          </a:p>
          <a:p>
            <a:pPr algn="just" marL="0" indent="0" lvl="0">
              <a:lnSpc>
                <a:spcPts val="4200"/>
              </a:lnSpc>
              <a:spcBef>
                <a:spcPct val="0"/>
              </a:spcBef>
            </a:pPr>
          </a:p>
        </p:txBody>
      </p:sp>
      <p:sp>
        <p:nvSpPr>
          <p:cNvPr name="TextBox 6" id="6"/>
          <p:cNvSpPr txBox="true"/>
          <p:nvPr/>
        </p:nvSpPr>
        <p:spPr>
          <a:xfrm rot="0">
            <a:off x="3776703" y="933450"/>
            <a:ext cx="10734595" cy="943610"/>
          </a:xfrm>
          <a:prstGeom prst="rect">
            <a:avLst/>
          </a:prstGeom>
        </p:spPr>
        <p:txBody>
          <a:bodyPr anchor="t" rtlCol="false" tIns="0" lIns="0" bIns="0" rIns="0">
            <a:spAutoFit/>
          </a:bodyPr>
          <a:lstStyle/>
          <a:p>
            <a:pPr algn="l" marL="0" indent="0" lvl="0">
              <a:lnSpc>
                <a:spcPts val="7840"/>
              </a:lnSpc>
              <a:spcBef>
                <a:spcPct val="0"/>
              </a:spcBef>
            </a:pPr>
            <a:r>
              <a:rPr lang="en-US" b="true" sz="5600">
                <a:solidFill>
                  <a:srgbClr val="000000"/>
                </a:solidFill>
                <a:latin typeface="Red Hat Display Bold"/>
                <a:ea typeface="Red Hat Display Bold"/>
                <a:cs typeface="Red Hat Display Bold"/>
                <a:sym typeface="Red Hat Display Bold"/>
              </a:rPr>
              <a:t>HARDWARE REQUIREMENTS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605211" y="2964773"/>
            <a:ext cx="4563072" cy="3165631"/>
          </a:xfrm>
          <a:custGeom>
            <a:avLst/>
            <a:gdLst/>
            <a:ahLst/>
            <a:cxnLst/>
            <a:rect r="r" b="b" t="t" l="l"/>
            <a:pathLst>
              <a:path h="3165631" w="4563072">
                <a:moveTo>
                  <a:pt x="0" y="0"/>
                </a:moveTo>
                <a:lnTo>
                  <a:pt x="4563072" y="0"/>
                </a:lnTo>
                <a:lnTo>
                  <a:pt x="4563072" y="3165631"/>
                </a:lnTo>
                <a:lnTo>
                  <a:pt x="0" y="3165631"/>
                </a:lnTo>
                <a:lnTo>
                  <a:pt x="0" y="0"/>
                </a:lnTo>
                <a:close/>
              </a:path>
            </a:pathLst>
          </a:custGeom>
          <a:blipFill>
            <a:blip r:embed="rId2"/>
            <a:stretch>
              <a:fillRect l="0" t="0" r="0" b="0"/>
            </a:stretch>
          </a:blipFill>
        </p:spPr>
      </p:sp>
      <p:sp>
        <p:nvSpPr>
          <p:cNvPr name="Freeform 3" id="3"/>
          <p:cNvSpPr/>
          <p:nvPr/>
        </p:nvSpPr>
        <p:spPr>
          <a:xfrm flipH="false" flipV="false" rot="0">
            <a:off x="11461294" y="6231785"/>
            <a:ext cx="5984420" cy="3515847"/>
          </a:xfrm>
          <a:custGeom>
            <a:avLst/>
            <a:gdLst/>
            <a:ahLst/>
            <a:cxnLst/>
            <a:rect r="r" b="b" t="t" l="l"/>
            <a:pathLst>
              <a:path h="3515847" w="5984420">
                <a:moveTo>
                  <a:pt x="0" y="0"/>
                </a:moveTo>
                <a:lnTo>
                  <a:pt x="5984421" y="0"/>
                </a:lnTo>
                <a:lnTo>
                  <a:pt x="5984421" y="3515847"/>
                </a:lnTo>
                <a:lnTo>
                  <a:pt x="0" y="3515847"/>
                </a:lnTo>
                <a:lnTo>
                  <a:pt x="0" y="0"/>
                </a:lnTo>
                <a:close/>
              </a:path>
            </a:pathLst>
          </a:custGeom>
          <a:blipFill>
            <a:blip r:embed="rId3"/>
            <a:stretch>
              <a:fillRect l="0" t="0" r="0" b="0"/>
            </a:stretch>
          </a:blipFill>
        </p:spPr>
      </p:sp>
      <p:sp>
        <p:nvSpPr>
          <p:cNvPr name="TextBox 4" id="4"/>
          <p:cNvSpPr txBox="true"/>
          <p:nvPr/>
        </p:nvSpPr>
        <p:spPr>
          <a:xfrm rot="0">
            <a:off x="826202" y="3434829"/>
            <a:ext cx="10912525" cy="4257675"/>
          </a:xfrm>
          <a:prstGeom prst="rect">
            <a:avLst/>
          </a:prstGeom>
        </p:spPr>
        <p:txBody>
          <a:bodyPr anchor="t" rtlCol="false" tIns="0" lIns="0" bIns="0" rIns="0">
            <a:spAutoFit/>
          </a:bodyPr>
          <a:lstStyle/>
          <a:p>
            <a:pPr algn="just">
              <a:lnSpc>
                <a:spcPts val="4200"/>
              </a:lnSpc>
            </a:pPr>
            <a:r>
              <a:rPr lang="en-US" sz="3000" b="true">
                <a:solidFill>
                  <a:srgbClr val="000000"/>
                </a:solidFill>
                <a:latin typeface="Inter Bold"/>
                <a:ea typeface="Inter Bold"/>
                <a:cs typeface="Inter Bold"/>
                <a:sym typeface="Inter Bold"/>
              </a:rPr>
              <a:t>Operating System &amp; ROS</a:t>
            </a:r>
          </a:p>
          <a:p>
            <a:pPr algn="just">
              <a:lnSpc>
                <a:spcPts val="4200"/>
              </a:lnSpc>
            </a:pPr>
          </a:p>
          <a:p>
            <a:pPr algn="just" marL="647700" indent="-323850" lvl="1">
              <a:lnSpc>
                <a:spcPts val="4200"/>
              </a:lnSpc>
              <a:buFont typeface="Arial"/>
              <a:buChar char="•"/>
            </a:pPr>
            <a:r>
              <a:rPr lang="en-US" sz="3000">
                <a:solidFill>
                  <a:srgbClr val="000000"/>
                </a:solidFill>
                <a:latin typeface="Inter"/>
                <a:ea typeface="Inter"/>
                <a:cs typeface="Inter"/>
                <a:sym typeface="Inter"/>
              </a:rPr>
              <a:t>Ubuntu 20.04</a:t>
            </a:r>
          </a:p>
          <a:p>
            <a:pPr algn="just" marL="1295400" indent="-431800" lvl="2">
              <a:lnSpc>
                <a:spcPts val="4200"/>
              </a:lnSpc>
              <a:buFont typeface="Arial"/>
              <a:buChar char="⚬"/>
            </a:pPr>
            <a:r>
              <a:rPr lang="en-US" sz="3000">
                <a:solidFill>
                  <a:srgbClr val="000000"/>
                </a:solidFill>
                <a:latin typeface="Inter"/>
                <a:ea typeface="Inter"/>
                <a:cs typeface="Inter"/>
                <a:sym typeface="Inter"/>
              </a:rPr>
              <a:t>Stable, lightweight, and ROS-compatible.</a:t>
            </a:r>
          </a:p>
          <a:p>
            <a:pPr algn="just">
              <a:lnSpc>
                <a:spcPts val="4200"/>
              </a:lnSpc>
            </a:pPr>
          </a:p>
          <a:p>
            <a:pPr algn="just" marL="647700" indent="-323850" lvl="1">
              <a:lnSpc>
                <a:spcPts val="4200"/>
              </a:lnSpc>
              <a:buFont typeface="Arial"/>
              <a:buChar char="•"/>
            </a:pPr>
            <a:r>
              <a:rPr lang="en-US" sz="3000">
                <a:solidFill>
                  <a:srgbClr val="000000"/>
                </a:solidFill>
                <a:latin typeface="Inter"/>
                <a:ea typeface="Inter"/>
                <a:cs typeface="Inter"/>
                <a:sym typeface="Inter"/>
              </a:rPr>
              <a:t>ROS Noetic</a:t>
            </a:r>
          </a:p>
          <a:p>
            <a:pPr algn="just" marL="1295400" indent="-431800" lvl="2">
              <a:lnSpc>
                <a:spcPts val="4200"/>
              </a:lnSpc>
              <a:buFont typeface="Arial"/>
              <a:buChar char="⚬"/>
            </a:pPr>
            <a:r>
              <a:rPr lang="en-US" sz="3000">
                <a:solidFill>
                  <a:srgbClr val="000000"/>
                </a:solidFill>
                <a:latin typeface="Inter"/>
                <a:ea typeface="Inter"/>
                <a:cs typeface="Inter"/>
                <a:sym typeface="Inter"/>
              </a:rPr>
              <a:t>Long-term support and well-documented.</a:t>
            </a:r>
          </a:p>
          <a:p>
            <a:pPr algn="just" marL="0" indent="0" lvl="0">
              <a:lnSpc>
                <a:spcPts val="4200"/>
              </a:lnSpc>
              <a:spcBef>
                <a:spcPct val="0"/>
              </a:spcBef>
            </a:pPr>
          </a:p>
        </p:txBody>
      </p:sp>
      <p:sp>
        <p:nvSpPr>
          <p:cNvPr name="TextBox 5" id="5"/>
          <p:cNvSpPr txBox="true"/>
          <p:nvPr/>
        </p:nvSpPr>
        <p:spPr>
          <a:xfrm rot="0">
            <a:off x="3776703" y="933450"/>
            <a:ext cx="10734595" cy="943610"/>
          </a:xfrm>
          <a:prstGeom prst="rect">
            <a:avLst/>
          </a:prstGeom>
        </p:spPr>
        <p:txBody>
          <a:bodyPr anchor="t" rtlCol="false" tIns="0" lIns="0" bIns="0" rIns="0">
            <a:spAutoFit/>
          </a:bodyPr>
          <a:lstStyle/>
          <a:p>
            <a:pPr algn="l" marL="0" indent="0" lvl="0">
              <a:lnSpc>
                <a:spcPts val="7840"/>
              </a:lnSpc>
              <a:spcBef>
                <a:spcPct val="0"/>
              </a:spcBef>
            </a:pPr>
            <a:r>
              <a:rPr lang="en-US" b="true" sz="5600">
                <a:solidFill>
                  <a:srgbClr val="000000"/>
                </a:solidFill>
                <a:latin typeface="Red Hat Display Bold"/>
                <a:ea typeface="Red Hat Display Bold"/>
                <a:cs typeface="Red Hat Display Bold"/>
                <a:sym typeface="Red Hat Display Bold"/>
              </a:rPr>
              <a:t>SOFTWARE REQUIREMENTS</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729376" y="3733440"/>
            <a:ext cx="10620180" cy="4107508"/>
          </a:xfrm>
          <a:prstGeom prst="rect">
            <a:avLst/>
          </a:prstGeom>
        </p:spPr>
        <p:txBody>
          <a:bodyPr anchor="t" rtlCol="false" tIns="0" lIns="0" bIns="0" rIns="0">
            <a:spAutoFit/>
          </a:bodyPr>
          <a:lstStyle/>
          <a:p>
            <a:pPr algn="just">
              <a:lnSpc>
                <a:spcPts val="4076"/>
              </a:lnSpc>
            </a:pPr>
            <a:r>
              <a:rPr lang="en-US" sz="2912">
                <a:solidFill>
                  <a:srgbClr val="000000"/>
                </a:solidFill>
                <a:latin typeface="Inter"/>
                <a:ea typeface="Inter"/>
                <a:cs typeface="Inter"/>
                <a:sym typeface="Inter"/>
              </a:rPr>
              <a:t> </a:t>
            </a:r>
            <a:r>
              <a:rPr lang="en-US" sz="2912" b="true">
                <a:solidFill>
                  <a:srgbClr val="000000"/>
                </a:solidFill>
                <a:latin typeface="Inter Bold"/>
                <a:ea typeface="Inter Bold"/>
                <a:cs typeface="Inter Bold"/>
                <a:sym typeface="Inter Bold"/>
              </a:rPr>
              <a:t>Web Interface &amp; Communication</a:t>
            </a:r>
          </a:p>
          <a:p>
            <a:pPr algn="just">
              <a:lnSpc>
                <a:spcPts val="4076"/>
              </a:lnSpc>
            </a:pPr>
          </a:p>
          <a:p>
            <a:pPr algn="just" marL="628722" indent="-314361" lvl="1">
              <a:lnSpc>
                <a:spcPts val="4076"/>
              </a:lnSpc>
              <a:buFont typeface="Arial"/>
              <a:buChar char="•"/>
            </a:pPr>
            <a:r>
              <a:rPr lang="en-US" sz="2912">
                <a:solidFill>
                  <a:srgbClr val="000000"/>
                </a:solidFill>
                <a:latin typeface="Inter"/>
                <a:ea typeface="Inter"/>
                <a:cs typeface="Inter"/>
                <a:sym typeface="Inter"/>
              </a:rPr>
              <a:t>ROSBridge Suite</a:t>
            </a:r>
          </a:p>
          <a:p>
            <a:pPr algn="just" marL="1257445" indent="-419148" lvl="2">
              <a:lnSpc>
                <a:spcPts val="4076"/>
              </a:lnSpc>
              <a:buFont typeface="Arial"/>
              <a:buChar char="⚬"/>
            </a:pPr>
            <a:r>
              <a:rPr lang="en-US" sz="2912">
                <a:solidFill>
                  <a:srgbClr val="000000"/>
                </a:solidFill>
                <a:latin typeface="Inter"/>
                <a:ea typeface="Inter"/>
                <a:cs typeface="Inter"/>
                <a:sym typeface="Inter"/>
              </a:rPr>
              <a:t>Enables real-time ROS-WebSocket communication.</a:t>
            </a:r>
          </a:p>
          <a:p>
            <a:pPr algn="just">
              <a:lnSpc>
                <a:spcPts val="4076"/>
              </a:lnSpc>
            </a:pPr>
          </a:p>
          <a:p>
            <a:pPr algn="just" marL="628722" indent="-314361" lvl="1">
              <a:lnSpc>
                <a:spcPts val="4076"/>
              </a:lnSpc>
              <a:buFont typeface="Arial"/>
              <a:buChar char="•"/>
            </a:pPr>
            <a:r>
              <a:rPr lang="en-US" sz="2912">
                <a:solidFill>
                  <a:srgbClr val="000000"/>
                </a:solidFill>
                <a:latin typeface="Inter"/>
                <a:ea typeface="Inter"/>
                <a:cs typeface="Inter"/>
                <a:sym typeface="Inter"/>
              </a:rPr>
              <a:t>Frontend</a:t>
            </a:r>
            <a:r>
              <a:rPr lang="en-US" sz="2912">
                <a:solidFill>
                  <a:srgbClr val="000000"/>
                </a:solidFill>
                <a:latin typeface="Inter"/>
                <a:ea typeface="Inter"/>
                <a:cs typeface="Inter"/>
                <a:sym typeface="Inter"/>
              </a:rPr>
              <a:t> (React.js / HTML, CSS, JavaScript)</a:t>
            </a:r>
          </a:p>
          <a:p>
            <a:pPr algn="just" marL="1257445" indent="-419148" lvl="2">
              <a:lnSpc>
                <a:spcPts val="4076"/>
              </a:lnSpc>
              <a:buFont typeface="Arial"/>
              <a:buChar char="⚬"/>
            </a:pPr>
            <a:r>
              <a:rPr lang="en-US" sz="2912">
                <a:solidFill>
                  <a:srgbClr val="000000"/>
                </a:solidFill>
                <a:latin typeface="Inter"/>
                <a:ea typeface="Inter"/>
                <a:cs typeface="Inter"/>
                <a:sym typeface="Inter"/>
              </a:rPr>
              <a:t>Bu</a:t>
            </a:r>
            <a:r>
              <a:rPr lang="en-US" sz="2912">
                <a:solidFill>
                  <a:srgbClr val="000000"/>
                </a:solidFill>
                <a:latin typeface="Inter"/>
                <a:ea typeface="Inter"/>
                <a:cs typeface="Inter"/>
                <a:sym typeface="Inter"/>
              </a:rPr>
              <a:t>ilds an intuitive web interf</a:t>
            </a:r>
            <a:r>
              <a:rPr lang="en-US" sz="2912">
                <a:solidFill>
                  <a:srgbClr val="000000"/>
                </a:solidFill>
                <a:latin typeface="Inter"/>
                <a:ea typeface="Inter"/>
                <a:cs typeface="Inter"/>
                <a:sym typeface="Inter"/>
              </a:rPr>
              <a:t>ace.</a:t>
            </a:r>
          </a:p>
          <a:p>
            <a:pPr algn="just" marL="0" indent="0" lvl="0">
              <a:lnSpc>
                <a:spcPts val="4076"/>
              </a:lnSpc>
              <a:spcBef>
                <a:spcPct val="0"/>
              </a:spcBef>
            </a:pPr>
          </a:p>
        </p:txBody>
      </p:sp>
      <p:sp>
        <p:nvSpPr>
          <p:cNvPr name="Freeform 3" id="3"/>
          <p:cNvSpPr/>
          <p:nvPr/>
        </p:nvSpPr>
        <p:spPr>
          <a:xfrm flipH="false" flipV="false" rot="0">
            <a:off x="12900188" y="4210401"/>
            <a:ext cx="4359112" cy="3305000"/>
          </a:xfrm>
          <a:custGeom>
            <a:avLst/>
            <a:gdLst/>
            <a:ahLst/>
            <a:cxnLst/>
            <a:rect r="r" b="b" t="t" l="l"/>
            <a:pathLst>
              <a:path h="3305000" w="4359112">
                <a:moveTo>
                  <a:pt x="0" y="0"/>
                </a:moveTo>
                <a:lnTo>
                  <a:pt x="4359112" y="0"/>
                </a:lnTo>
                <a:lnTo>
                  <a:pt x="4359112" y="3304999"/>
                </a:lnTo>
                <a:lnTo>
                  <a:pt x="0" y="33049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776703" y="933450"/>
            <a:ext cx="10734595" cy="943610"/>
          </a:xfrm>
          <a:prstGeom prst="rect">
            <a:avLst/>
          </a:prstGeom>
        </p:spPr>
        <p:txBody>
          <a:bodyPr anchor="t" rtlCol="false" tIns="0" lIns="0" bIns="0" rIns="0">
            <a:spAutoFit/>
          </a:bodyPr>
          <a:lstStyle/>
          <a:p>
            <a:pPr algn="l" marL="0" indent="0" lvl="0">
              <a:lnSpc>
                <a:spcPts val="7840"/>
              </a:lnSpc>
              <a:spcBef>
                <a:spcPct val="0"/>
              </a:spcBef>
            </a:pPr>
            <a:r>
              <a:rPr lang="en-US" b="true" sz="5600">
                <a:solidFill>
                  <a:srgbClr val="000000"/>
                </a:solidFill>
                <a:latin typeface="Red Hat Display Bold"/>
                <a:ea typeface="Red Hat Display Bold"/>
                <a:cs typeface="Red Hat Display Bold"/>
                <a:sym typeface="Red Hat Display Bold"/>
              </a:rPr>
              <a:t>SOFTWARE REQUIREMENTS</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2867025"/>
            <a:ext cx="16230600" cy="6391275"/>
          </a:xfrm>
          <a:prstGeom prst="rect">
            <a:avLst/>
          </a:prstGeom>
        </p:spPr>
        <p:txBody>
          <a:bodyPr anchor="t" rtlCol="false" tIns="0" lIns="0" bIns="0" rIns="0">
            <a:spAutoFit/>
          </a:bodyPr>
          <a:lstStyle/>
          <a:p>
            <a:pPr algn="just">
              <a:lnSpc>
                <a:spcPts val="4200"/>
              </a:lnSpc>
            </a:pPr>
            <a:r>
              <a:rPr lang="en-US" sz="3000" b="true">
                <a:solidFill>
                  <a:srgbClr val="000000"/>
                </a:solidFill>
                <a:latin typeface="Inter Bold"/>
                <a:ea typeface="Inter Bold"/>
                <a:cs typeface="Inter Bold"/>
                <a:sym typeface="Inter Bold"/>
              </a:rPr>
              <a:t>SLAM &amp; Navigation</a:t>
            </a:r>
          </a:p>
          <a:p>
            <a:pPr algn="just">
              <a:lnSpc>
                <a:spcPts val="4200"/>
              </a:lnSpc>
            </a:pPr>
          </a:p>
          <a:p>
            <a:pPr algn="just" marL="647700" indent="-323850" lvl="1">
              <a:lnSpc>
                <a:spcPts val="4200"/>
              </a:lnSpc>
              <a:buFont typeface="Arial"/>
              <a:buChar char="•"/>
            </a:pPr>
            <a:r>
              <a:rPr lang="en-US" sz="3000">
                <a:solidFill>
                  <a:srgbClr val="000000"/>
                </a:solidFill>
                <a:latin typeface="Inter"/>
                <a:ea typeface="Inter"/>
                <a:cs typeface="Inter"/>
                <a:sym typeface="Inter"/>
              </a:rPr>
              <a:t>GMapping (2D SLAM)</a:t>
            </a:r>
          </a:p>
          <a:p>
            <a:pPr algn="just" marL="1295400" indent="-431800" lvl="2">
              <a:lnSpc>
                <a:spcPts val="4200"/>
              </a:lnSpc>
              <a:buFont typeface="Arial"/>
              <a:buChar char="⚬"/>
            </a:pPr>
            <a:r>
              <a:rPr lang="en-US" sz="3000">
                <a:solidFill>
                  <a:srgbClr val="000000"/>
                </a:solidFill>
                <a:latin typeface="Inter"/>
                <a:ea typeface="Inter"/>
                <a:cs typeface="Inter"/>
                <a:sym typeface="Inter"/>
              </a:rPr>
              <a:t>Lightweight, efficient, and perfect for indoor mapping with LiDAR[Light Detection and Ranging].</a:t>
            </a:r>
          </a:p>
          <a:p>
            <a:pPr algn="just">
              <a:lnSpc>
                <a:spcPts val="4200"/>
              </a:lnSpc>
            </a:pPr>
          </a:p>
          <a:p>
            <a:pPr algn="just" marL="647700" indent="-323850" lvl="1">
              <a:lnSpc>
                <a:spcPts val="4200"/>
              </a:lnSpc>
              <a:buFont typeface="Arial"/>
              <a:buChar char="•"/>
            </a:pPr>
            <a:r>
              <a:rPr lang="en-US" sz="3000">
                <a:solidFill>
                  <a:srgbClr val="000000"/>
                </a:solidFill>
                <a:latin typeface="Inter"/>
                <a:ea typeface="Inter"/>
                <a:cs typeface="Inter"/>
                <a:sym typeface="Inter"/>
              </a:rPr>
              <a:t>AMCL (Adaptive Monte Carlo Localization)</a:t>
            </a:r>
          </a:p>
          <a:p>
            <a:pPr algn="just" marL="1295400" indent="-431800" lvl="2">
              <a:lnSpc>
                <a:spcPts val="4200"/>
              </a:lnSpc>
              <a:buFont typeface="Arial"/>
              <a:buChar char="⚬"/>
            </a:pPr>
            <a:r>
              <a:rPr lang="en-US" sz="3000">
                <a:solidFill>
                  <a:srgbClr val="000000"/>
                </a:solidFill>
                <a:latin typeface="Inter"/>
                <a:ea typeface="Inter"/>
                <a:cs typeface="Inter"/>
                <a:sym typeface="Inter"/>
              </a:rPr>
              <a:t>Precise localization using particle filters.</a:t>
            </a:r>
          </a:p>
          <a:p>
            <a:pPr algn="just">
              <a:lnSpc>
                <a:spcPts val="4200"/>
              </a:lnSpc>
            </a:pPr>
          </a:p>
          <a:p>
            <a:pPr algn="just" marL="647700" indent="-323850" lvl="1">
              <a:lnSpc>
                <a:spcPts val="4200"/>
              </a:lnSpc>
              <a:buFont typeface="Arial"/>
              <a:buChar char="•"/>
            </a:pPr>
            <a:r>
              <a:rPr lang="en-US" sz="3000">
                <a:solidFill>
                  <a:srgbClr val="000000"/>
                </a:solidFill>
                <a:latin typeface="Inter"/>
                <a:ea typeface="Inter"/>
                <a:cs typeface="Inter"/>
                <a:sym typeface="Inter"/>
              </a:rPr>
              <a:t>move_base</a:t>
            </a:r>
            <a:r>
              <a:rPr lang="en-US" sz="3000">
                <a:solidFill>
                  <a:srgbClr val="000000"/>
                </a:solidFill>
                <a:latin typeface="Inter"/>
                <a:ea typeface="Inter"/>
                <a:cs typeface="Inter"/>
                <a:sym typeface="Inter"/>
              </a:rPr>
              <a:t> (Navigation Stack)</a:t>
            </a:r>
          </a:p>
          <a:p>
            <a:pPr algn="just" marL="1295400" indent="-431800" lvl="2">
              <a:lnSpc>
                <a:spcPts val="4200"/>
              </a:lnSpc>
              <a:buFont typeface="Arial"/>
              <a:buChar char="⚬"/>
            </a:pPr>
            <a:r>
              <a:rPr lang="en-US" sz="3000">
                <a:solidFill>
                  <a:srgbClr val="000000"/>
                </a:solidFill>
                <a:latin typeface="Inter"/>
                <a:ea typeface="Inter"/>
                <a:cs typeface="Inter"/>
                <a:sym typeface="Inter"/>
              </a:rPr>
              <a:t>Ha</a:t>
            </a:r>
            <a:r>
              <a:rPr lang="en-US" sz="3000">
                <a:solidFill>
                  <a:srgbClr val="000000"/>
                </a:solidFill>
                <a:latin typeface="Inter"/>
                <a:ea typeface="Inter"/>
                <a:cs typeface="Inter"/>
                <a:sym typeface="Inter"/>
              </a:rPr>
              <a:t>ndles path planning, obstacle avoidance.</a:t>
            </a:r>
          </a:p>
          <a:p>
            <a:pPr algn="just" marL="0" indent="0" lvl="0">
              <a:lnSpc>
                <a:spcPts val="4200"/>
              </a:lnSpc>
              <a:spcBef>
                <a:spcPct val="0"/>
              </a:spcBef>
            </a:pPr>
          </a:p>
        </p:txBody>
      </p:sp>
      <p:sp>
        <p:nvSpPr>
          <p:cNvPr name="TextBox 3" id="3"/>
          <p:cNvSpPr txBox="true"/>
          <p:nvPr/>
        </p:nvSpPr>
        <p:spPr>
          <a:xfrm rot="0">
            <a:off x="3776703" y="933450"/>
            <a:ext cx="10734595" cy="943610"/>
          </a:xfrm>
          <a:prstGeom prst="rect">
            <a:avLst/>
          </a:prstGeom>
        </p:spPr>
        <p:txBody>
          <a:bodyPr anchor="t" rtlCol="false" tIns="0" lIns="0" bIns="0" rIns="0">
            <a:spAutoFit/>
          </a:bodyPr>
          <a:lstStyle/>
          <a:p>
            <a:pPr algn="l" marL="0" indent="0" lvl="0">
              <a:lnSpc>
                <a:spcPts val="7840"/>
              </a:lnSpc>
              <a:spcBef>
                <a:spcPct val="0"/>
              </a:spcBef>
            </a:pPr>
            <a:r>
              <a:rPr lang="en-US" b="true" sz="5600">
                <a:solidFill>
                  <a:srgbClr val="000000"/>
                </a:solidFill>
                <a:latin typeface="Red Hat Display Bold"/>
                <a:ea typeface="Red Hat Display Bold"/>
                <a:cs typeface="Red Hat Display Bold"/>
                <a:sym typeface="Red Hat Display Bold"/>
              </a:rPr>
              <a:t>SOFTWARE REQUIREMENTS</a:t>
            </a:r>
          </a:p>
        </p:txBody>
      </p:sp>
    </p:spTree>
  </p:cSld>
  <p:clrMapOvr>
    <a:masterClrMapping/>
  </p:clrMapOvr>
</p:sld>
</file>

<file path=ppt/slides/slide2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057400" y="3375056"/>
            <a:ext cx="16230600" cy="4257675"/>
          </a:xfrm>
          <a:prstGeom prst="rect">
            <a:avLst/>
          </a:prstGeom>
        </p:spPr>
        <p:txBody>
          <a:bodyPr anchor="t" rtlCol="false" tIns="0" lIns="0" bIns="0" rIns="0">
            <a:spAutoFit/>
          </a:bodyPr>
          <a:lstStyle/>
          <a:p>
            <a:pPr algn="just">
              <a:lnSpc>
                <a:spcPts val="4200"/>
              </a:lnSpc>
            </a:pPr>
            <a:r>
              <a:rPr lang="en-US" sz="3000" b="true">
                <a:solidFill>
                  <a:srgbClr val="000000"/>
                </a:solidFill>
                <a:latin typeface="Inter Bold"/>
                <a:ea typeface="Inter Bold"/>
                <a:cs typeface="Inter Bold"/>
                <a:sym typeface="Inter Bold"/>
              </a:rPr>
              <a:t>Visualization &amp; Development Tools</a:t>
            </a:r>
          </a:p>
          <a:p>
            <a:pPr algn="just">
              <a:lnSpc>
                <a:spcPts val="4200"/>
              </a:lnSpc>
            </a:pPr>
          </a:p>
          <a:p>
            <a:pPr algn="just" marL="647700" indent="-323850" lvl="1">
              <a:lnSpc>
                <a:spcPts val="4200"/>
              </a:lnSpc>
              <a:buFont typeface="Arial"/>
              <a:buChar char="•"/>
            </a:pPr>
            <a:r>
              <a:rPr lang="en-US" sz="3000">
                <a:solidFill>
                  <a:srgbClr val="000000"/>
                </a:solidFill>
                <a:latin typeface="Inter"/>
                <a:ea typeface="Inter"/>
                <a:cs typeface="Inter"/>
                <a:sym typeface="Inter"/>
              </a:rPr>
              <a:t>RViz</a:t>
            </a:r>
          </a:p>
          <a:p>
            <a:pPr algn="just" marL="1295400" indent="-431800" lvl="2">
              <a:lnSpc>
                <a:spcPts val="4200"/>
              </a:lnSpc>
              <a:buFont typeface="Arial"/>
              <a:buChar char="⚬"/>
            </a:pPr>
            <a:r>
              <a:rPr lang="en-US" sz="3000">
                <a:solidFill>
                  <a:srgbClr val="000000"/>
                </a:solidFill>
                <a:latin typeface="Inter"/>
                <a:ea typeface="Inter"/>
                <a:cs typeface="Inter"/>
                <a:sym typeface="Inter"/>
              </a:rPr>
              <a:t>Visualizes robot position, maps, navigation paths.</a:t>
            </a:r>
          </a:p>
          <a:p>
            <a:pPr algn="just">
              <a:lnSpc>
                <a:spcPts val="4200"/>
              </a:lnSpc>
            </a:pPr>
          </a:p>
          <a:p>
            <a:pPr algn="just" marL="647700" indent="-323850" lvl="1">
              <a:lnSpc>
                <a:spcPts val="4200"/>
              </a:lnSpc>
              <a:buFont typeface="Arial"/>
              <a:buChar char="•"/>
            </a:pPr>
            <a:r>
              <a:rPr lang="en-US" sz="3000">
                <a:solidFill>
                  <a:srgbClr val="000000"/>
                </a:solidFill>
                <a:latin typeface="Inter"/>
                <a:ea typeface="Inter"/>
                <a:cs typeface="Inter"/>
                <a:sym typeface="Inter"/>
              </a:rPr>
              <a:t>Python</a:t>
            </a:r>
          </a:p>
          <a:p>
            <a:pPr algn="just" marL="1295400" indent="-431800" lvl="2">
              <a:lnSpc>
                <a:spcPts val="4200"/>
              </a:lnSpc>
              <a:buFont typeface="Arial"/>
              <a:buChar char="⚬"/>
            </a:pPr>
            <a:r>
              <a:rPr lang="en-US" sz="3000">
                <a:solidFill>
                  <a:srgbClr val="000000"/>
                </a:solidFill>
                <a:latin typeface="Inter"/>
                <a:ea typeface="Inter"/>
                <a:cs typeface="Inter"/>
                <a:sym typeface="Inter"/>
              </a:rPr>
              <a:t>Primary language for</a:t>
            </a:r>
            <a:r>
              <a:rPr lang="en-US" sz="3000">
                <a:solidFill>
                  <a:srgbClr val="000000"/>
                </a:solidFill>
                <a:latin typeface="Inter"/>
                <a:ea typeface="Inter"/>
                <a:cs typeface="Inter"/>
                <a:sym typeface="Inter"/>
              </a:rPr>
              <a:t> ROS scripting</a:t>
            </a:r>
            <a:r>
              <a:rPr lang="en-US" sz="3000">
                <a:solidFill>
                  <a:srgbClr val="000000"/>
                </a:solidFill>
                <a:latin typeface="Inter"/>
                <a:ea typeface="Inter"/>
                <a:cs typeface="Inter"/>
                <a:sym typeface="Inter"/>
              </a:rPr>
              <a:t>.</a:t>
            </a:r>
          </a:p>
          <a:p>
            <a:pPr algn="just" marL="0" indent="0" lvl="0">
              <a:lnSpc>
                <a:spcPts val="4200"/>
              </a:lnSpc>
              <a:spcBef>
                <a:spcPct val="0"/>
              </a:spcBef>
            </a:pPr>
          </a:p>
        </p:txBody>
      </p:sp>
      <p:sp>
        <p:nvSpPr>
          <p:cNvPr name="TextBox 3" id="3"/>
          <p:cNvSpPr txBox="true"/>
          <p:nvPr/>
        </p:nvSpPr>
        <p:spPr>
          <a:xfrm rot="0">
            <a:off x="3776703" y="933450"/>
            <a:ext cx="10734595" cy="943610"/>
          </a:xfrm>
          <a:prstGeom prst="rect">
            <a:avLst/>
          </a:prstGeom>
        </p:spPr>
        <p:txBody>
          <a:bodyPr anchor="t" rtlCol="false" tIns="0" lIns="0" bIns="0" rIns="0">
            <a:spAutoFit/>
          </a:bodyPr>
          <a:lstStyle/>
          <a:p>
            <a:pPr algn="l" marL="0" indent="0" lvl="0">
              <a:lnSpc>
                <a:spcPts val="7840"/>
              </a:lnSpc>
              <a:spcBef>
                <a:spcPct val="0"/>
              </a:spcBef>
            </a:pPr>
            <a:r>
              <a:rPr lang="en-US" b="true" sz="5600">
                <a:solidFill>
                  <a:srgbClr val="000000"/>
                </a:solidFill>
                <a:latin typeface="Red Hat Display Bold"/>
                <a:ea typeface="Red Hat Display Bold"/>
                <a:cs typeface="Red Hat Display Bold"/>
                <a:sym typeface="Red Hat Display Bold"/>
              </a:rPr>
              <a:t>SOFTWARE REQUIREMENTS</a:t>
            </a:r>
          </a:p>
        </p:txBody>
      </p:sp>
    </p:spTree>
  </p:cSld>
  <p:clrMapOvr>
    <a:masterClrMapping/>
  </p:clrMapOvr>
</p:sld>
</file>

<file path=ppt/slides/slide2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539332" y="2854659"/>
            <a:ext cx="15209336" cy="5857875"/>
          </a:xfrm>
          <a:prstGeom prst="rect">
            <a:avLst/>
          </a:prstGeom>
        </p:spPr>
        <p:txBody>
          <a:bodyPr anchor="t" rtlCol="false" tIns="0" lIns="0" bIns="0" rIns="0">
            <a:spAutoFit/>
          </a:bodyPr>
          <a:lstStyle/>
          <a:p>
            <a:pPr algn="just">
              <a:lnSpc>
                <a:spcPts val="4200"/>
              </a:lnSpc>
            </a:pPr>
          </a:p>
          <a:p>
            <a:pPr algn="just" marL="647700" indent="-323850" lvl="1">
              <a:lnSpc>
                <a:spcPts val="4200"/>
              </a:lnSpc>
              <a:buFont typeface="Arial"/>
              <a:buChar char="•"/>
            </a:pPr>
            <a:r>
              <a:rPr lang="en-US" sz="3000">
                <a:solidFill>
                  <a:srgbClr val="000000"/>
                </a:solidFill>
                <a:latin typeface="Inter"/>
                <a:ea typeface="Inter"/>
                <a:cs typeface="Inter"/>
                <a:sym typeface="Inter"/>
              </a:rPr>
              <a:t>Using 2D SLAM with GMapping, which falls under the broader category of Graph-Based SLAM.</a:t>
            </a:r>
          </a:p>
          <a:p>
            <a:pPr algn="just">
              <a:lnSpc>
                <a:spcPts val="4200"/>
              </a:lnSpc>
            </a:pPr>
          </a:p>
          <a:p>
            <a:pPr algn="just" marL="647700" indent="-323850" lvl="1">
              <a:lnSpc>
                <a:spcPts val="4200"/>
              </a:lnSpc>
              <a:buFont typeface="Arial"/>
              <a:buChar char="•"/>
            </a:pPr>
            <a:r>
              <a:rPr lang="en-US" sz="3000">
                <a:solidFill>
                  <a:srgbClr val="000000"/>
                </a:solidFill>
                <a:latin typeface="Inter"/>
                <a:ea typeface="Inter"/>
                <a:cs typeface="Inter"/>
                <a:sym typeface="Inter"/>
              </a:rPr>
              <a:t>In Graph-Based SLAM, the robot builds a map by creating nodes (representing its positions) and edges (representing the movement between these positions). </a:t>
            </a:r>
          </a:p>
          <a:p>
            <a:pPr algn="just">
              <a:lnSpc>
                <a:spcPts val="4200"/>
              </a:lnSpc>
            </a:pPr>
          </a:p>
          <a:p>
            <a:pPr algn="just" marL="647700" indent="-323850" lvl="1">
              <a:lnSpc>
                <a:spcPts val="4200"/>
              </a:lnSpc>
              <a:buFont typeface="Arial"/>
              <a:buChar char="•"/>
            </a:pPr>
            <a:r>
              <a:rPr lang="en-US" sz="3000">
                <a:solidFill>
                  <a:srgbClr val="000000"/>
                </a:solidFill>
                <a:latin typeface="Inter"/>
                <a:ea typeface="Inter"/>
                <a:cs typeface="Inter"/>
                <a:sym typeface="Inter"/>
              </a:rPr>
              <a:t>Using Graph Algorithms such as Djikstra/A* for shortest distance path planning.</a:t>
            </a:r>
          </a:p>
          <a:p>
            <a:pPr algn="just">
              <a:lnSpc>
                <a:spcPts val="4200"/>
              </a:lnSpc>
            </a:pPr>
          </a:p>
          <a:p>
            <a:pPr algn="just" marL="647700" indent="-323850" lvl="1">
              <a:lnSpc>
                <a:spcPts val="4200"/>
              </a:lnSpc>
              <a:buFont typeface="Arial"/>
              <a:buChar char="•"/>
            </a:pPr>
            <a:r>
              <a:rPr lang="en-US" sz="3000">
                <a:solidFill>
                  <a:srgbClr val="000000"/>
                </a:solidFill>
                <a:latin typeface="Inter"/>
                <a:ea typeface="Inter"/>
                <a:cs typeface="Inter"/>
                <a:sym typeface="Inter"/>
              </a:rPr>
              <a:t>switching from Queue based serving to nearest table serving</a:t>
            </a:r>
          </a:p>
          <a:p>
            <a:pPr algn="just" marL="0" indent="0" lvl="0">
              <a:lnSpc>
                <a:spcPts val="4200"/>
              </a:lnSpc>
              <a:spcBef>
                <a:spcPct val="0"/>
              </a:spcBef>
            </a:pPr>
          </a:p>
        </p:txBody>
      </p:sp>
      <p:sp>
        <p:nvSpPr>
          <p:cNvPr name="TextBox 3" id="3"/>
          <p:cNvSpPr txBox="true"/>
          <p:nvPr/>
        </p:nvSpPr>
        <p:spPr>
          <a:xfrm rot="0">
            <a:off x="3776703" y="933450"/>
            <a:ext cx="10734595" cy="943610"/>
          </a:xfrm>
          <a:prstGeom prst="rect">
            <a:avLst/>
          </a:prstGeom>
        </p:spPr>
        <p:txBody>
          <a:bodyPr anchor="t" rtlCol="false" tIns="0" lIns="0" bIns="0" rIns="0">
            <a:spAutoFit/>
          </a:bodyPr>
          <a:lstStyle/>
          <a:p>
            <a:pPr algn="l" marL="0" indent="0" lvl="0">
              <a:lnSpc>
                <a:spcPts val="7840"/>
              </a:lnSpc>
              <a:spcBef>
                <a:spcPct val="0"/>
              </a:spcBef>
            </a:pPr>
            <a:r>
              <a:rPr lang="en-US" b="true" sz="5600">
                <a:solidFill>
                  <a:srgbClr val="000000"/>
                </a:solidFill>
                <a:latin typeface="Red Hat Display Bold"/>
                <a:ea typeface="Red Hat Display Bold"/>
                <a:cs typeface="Red Hat Display Bold"/>
                <a:sym typeface="Red Hat Display Bold"/>
              </a:rPr>
              <a:t>MATHEMATICAL ASPECT</a:t>
            </a:r>
          </a:p>
        </p:txBody>
      </p:sp>
    </p:spTree>
  </p:cSld>
  <p:clrMapOvr>
    <a:masterClrMapping/>
  </p:clrMapOvr>
</p:sld>
</file>

<file path=ppt/slides/slide2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a:off x="837182" y="5823355"/>
            <a:ext cx="16213585" cy="0"/>
          </a:xfrm>
          <a:prstGeom prst="line">
            <a:avLst/>
          </a:prstGeom>
          <a:ln cap="flat" w="38100">
            <a:solidFill>
              <a:srgbClr val="000000"/>
            </a:solidFill>
            <a:prstDash val="solid"/>
            <a:headEnd type="none" len="sm" w="sm"/>
            <a:tailEnd type="none" len="sm" w="sm"/>
          </a:ln>
        </p:spPr>
      </p:sp>
      <p:sp>
        <p:nvSpPr>
          <p:cNvPr name="AutoShape 3" id="3"/>
          <p:cNvSpPr/>
          <p:nvPr/>
        </p:nvSpPr>
        <p:spPr>
          <a:xfrm flipV="true">
            <a:off x="6399373" y="5224163"/>
            <a:ext cx="0" cy="588920"/>
          </a:xfrm>
          <a:prstGeom prst="line">
            <a:avLst/>
          </a:prstGeom>
          <a:ln cap="flat" w="38100">
            <a:solidFill>
              <a:srgbClr val="000000"/>
            </a:solidFill>
            <a:prstDash val="solid"/>
            <a:headEnd type="none" len="sm" w="sm"/>
            <a:tailEnd type="none" len="sm" w="sm"/>
          </a:ln>
        </p:spPr>
      </p:sp>
      <p:sp>
        <p:nvSpPr>
          <p:cNvPr name="AutoShape 4" id="4"/>
          <p:cNvSpPr/>
          <p:nvPr/>
        </p:nvSpPr>
        <p:spPr>
          <a:xfrm flipV="true">
            <a:off x="3487516" y="5813082"/>
            <a:ext cx="0" cy="532517"/>
          </a:xfrm>
          <a:prstGeom prst="line">
            <a:avLst/>
          </a:prstGeom>
          <a:ln cap="flat" w="38100">
            <a:solidFill>
              <a:srgbClr val="000000"/>
            </a:solidFill>
            <a:prstDash val="solid"/>
            <a:headEnd type="none" len="sm" w="sm"/>
            <a:tailEnd type="none" len="sm" w="sm"/>
          </a:ln>
        </p:spPr>
      </p:sp>
      <p:sp>
        <p:nvSpPr>
          <p:cNvPr name="AutoShape 5" id="5"/>
          <p:cNvSpPr/>
          <p:nvPr/>
        </p:nvSpPr>
        <p:spPr>
          <a:xfrm flipV="true">
            <a:off x="13981061" y="5224163"/>
            <a:ext cx="0" cy="588920"/>
          </a:xfrm>
          <a:prstGeom prst="line">
            <a:avLst/>
          </a:prstGeom>
          <a:ln cap="flat" w="38100">
            <a:solidFill>
              <a:srgbClr val="000000"/>
            </a:solidFill>
            <a:prstDash val="solid"/>
            <a:headEnd type="none" len="sm" w="sm"/>
            <a:tailEnd type="none" len="sm" w="sm"/>
          </a:ln>
        </p:spPr>
      </p:sp>
      <p:sp>
        <p:nvSpPr>
          <p:cNvPr name="AutoShape 6" id="6"/>
          <p:cNvSpPr/>
          <p:nvPr/>
        </p:nvSpPr>
        <p:spPr>
          <a:xfrm flipV="true">
            <a:off x="10104243" y="5838034"/>
            <a:ext cx="0" cy="532517"/>
          </a:xfrm>
          <a:prstGeom prst="line">
            <a:avLst/>
          </a:prstGeom>
          <a:ln cap="flat" w="38100">
            <a:solidFill>
              <a:srgbClr val="000000"/>
            </a:solidFill>
            <a:prstDash val="solid"/>
            <a:headEnd type="none" len="sm" w="sm"/>
            <a:tailEnd type="none" len="sm" w="sm"/>
          </a:ln>
        </p:spPr>
      </p:sp>
      <p:grpSp>
        <p:nvGrpSpPr>
          <p:cNvPr name="Group 7" id="7"/>
          <p:cNvGrpSpPr/>
          <p:nvPr/>
        </p:nvGrpSpPr>
        <p:grpSpPr>
          <a:xfrm rot="0">
            <a:off x="688354" y="5689206"/>
            <a:ext cx="297657" cy="297657"/>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2145529" y="6608676"/>
            <a:ext cx="2864120" cy="875877"/>
          </a:xfrm>
          <a:prstGeom prst="rect">
            <a:avLst/>
          </a:prstGeom>
        </p:spPr>
        <p:txBody>
          <a:bodyPr anchor="t" rtlCol="false" tIns="0" lIns="0" bIns="0" rIns="0">
            <a:spAutoFit/>
          </a:bodyPr>
          <a:lstStyle/>
          <a:p>
            <a:pPr algn="l" marL="0" indent="0" lvl="0">
              <a:lnSpc>
                <a:spcPts val="3511"/>
              </a:lnSpc>
              <a:spcBef>
                <a:spcPct val="0"/>
              </a:spcBef>
            </a:pPr>
            <a:r>
              <a:rPr lang="en-US" sz="2508">
                <a:solidFill>
                  <a:srgbClr val="000000"/>
                </a:solidFill>
                <a:latin typeface="Open Sauce Light"/>
                <a:ea typeface="Open Sauce Light"/>
                <a:cs typeface="Open Sauce Light"/>
                <a:sym typeface="Open Sauce Light"/>
              </a:rPr>
              <a:t>Phase 1: Research and Planning</a:t>
            </a:r>
          </a:p>
        </p:txBody>
      </p:sp>
      <p:sp>
        <p:nvSpPr>
          <p:cNvPr name="TextBox 11" id="11"/>
          <p:cNvSpPr txBox="true"/>
          <p:nvPr/>
        </p:nvSpPr>
        <p:spPr>
          <a:xfrm rot="0">
            <a:off x="4864997" y="4110161"/>
            <a:ext cx="3569433" cy="875877"/>
          </a:xfrm>
          <a:prstGeom prst="rect">
            <a:avLst/>
          </a:prstGeom>
        </p:spPr>
        <p:txBody>
          <a:bodyPr anchor="t" rtlCol="false" tIns="0" lIns="0" bIns="0" rIns="0">
            <a:spAutoFit/>
          </a:bodyPr>
          <a:lstStyle/>
          <a:p>
            <a:pPr algn="l" marL="0" indent="0" lvl="0">
              <a:lnSpc>
                <a:spcPts val="3511"/>
              </a:lnSpc>
              <a:spcBef>
                <a:spcPct val="0"/>
              </a:spcBef>
            </a:pPr>
            <a:r>
              <a:rPr lang="en-US" sz="2508">
                <a:solidFill>
                  <a:srgbClr val="000000"/>
                </a:solidFill>
                <a:latin typeface="Open Sauce Light"/>
                <a:ea typeface="Open Sauce Light"/>
                <a:cs typeface="Open Sauce Light"/>
                <a:sym typeface="Open Sauce Light"/>
              </a:rPr>
              <a:t>Phase 2: Web Interface Development</a:t>
            </a:r>
          </a:p>
        </p:txBody>
      </p:sp>
      <p:sp>
        <p:nvSpPr>
          <p:cNvPr name="TextBox 12" id="12"/>
          <p:cNvSpPr txBox="true"/>
          <p:nvPr/>
        </p:nvSpPr>
        <p:spPr>
          <a:xfrm rot="0">
            <a:off x="12700415" y="4110161"/>
            <a:ext cx="3523211" cy="875877"/>
          </a:xfrm>
          <a:prstGeom prst="rect">
            <a:avLst/>
          </a:prstGeom>
        </p:spPr>
        <p:txBody>
          <a:bodyPr anchor="t" rtlCol="false" tIns="0" lIns="0" bIns="0" rIns="0">
            <a:spAutoFit/>
          </a:bodyPr>
          <a:lstStyle/>
          <a:p>
            <a:pPr algn="l" marL="0" indent="0" lvl="0">
              <a:lnSpc>
                <a:spcPts val="3511"/>
              </a:lnSpc>
              <a:spcBef>
                <a:spcPct val="0"/>
              </a:spcBef>
            </a:pPr>
            <a:r>
              <a:rPr lang="en-US" sz="2508">
                <a:solidFill>
                  <a:srgbClr val="000000"/>
                </a:solidFill>
                <a:latin typeface="Open Sauce Light"/>
                <a:ea typeface="Open Sauce Light"/>
                <a:cs typeface="Open Sauce Light"/>
                <a:sym typeface="Open Sauce Light"/>
              </a:rPr>
              <a:t>Phase 4: Robot Construction &amp; testing</a:t>
            </a:r>
          </a:p>
        </p:txBody>
      </p:sp>
      <p:sp>
        <p:nvSpPr>
          <p:cNvPr name="TextBox 13" id="13"/>
          <p:cNvSpPr txBox="true"/>
          <p:nvPr/>
        </p:nvSpPr>
        <p:spPr>
          <a:xfrm rot="0">
            <a:off x="8943975" y="6608676"/>
            <a:ext cx="3250945" cy="1321859"/>
          </a:xfrm>
          <a:prstGeom prst="rect">
            <a:avLst/>
          </a:prstGeom>
        </p:spPr>
        <p:txBody>
          <a:bodyPr anchor="t" rtlCol="false" tIns="0" lIns="0" bIns="0" rIns="0">
            <a:spAutoFit/>
          </a:bodyPr>
          <a:lstStyle/>
          <a:p>
            <a:pPr algn="l" marL="0" indent="0" lvl="0">
              <a:lnSpc>
                <a:spcPts val="3511"/>
              </a:lnSpc>
              <a:spcBef>
                <a:spcPct val="0"/>
              </a:spcBef>
            </a:pPr>
            <a:r>
              <a:rPr lang="en-US" sz="2508">
                <a:solidFill>
                  <a:srgbClr val="000000"/>
                </a:solidFill>
                <a:latin typeface="Open Sauce Light"/>
                <a:ea typeface="Open Sauce Light"/>
                <a:cs typeface="Open Sauce Light"/>
                <a:sym typeface="Open Sauce Light"/>
              </a:rPr>
              <a:t>Phase 3: Integration of navigation and mapping</a:t>
            </a:r>
          </a:p>
        </p:txBody>
      </p:sp>
      <p:sp>
        <p:nvSpPr>
          <p:cNvPr name="TextBox 14" id="14"/>
          <p:cNvSpPr txBox="true"/>
          <p:nvPr/>
        </p:nvSpPr>
        <p:spPr>
          <a:xfrm rot="0">
            <a:off x="2839070" y="5176538"/>
            <a:ext cx="1669454" cy="422063"/>
          </a:xfrm>
          <a:prstGeom prst="rect">
            <a:avLst/>
          </a:prstGeom>
        </p:spPr>
        <p:txBody>
          <a:bodyPr anchor="t" rtlCol="false" tIns="0" lIns="0" bIns="0" rIns="0">
            <a:spAutoFit/>
          </a:bodyPr>
          <a:lstStyle/>
          <a:p>
            <a:pPr algn="l" marL="0" indent="0" lvl="0">
              <a:lnSpc>
                <a:spcPts val="3511"/>
              </a:lnSpc>
              <a:spcBef>
                <a:spcPct val="0"/>
              </a:spcBef>
            </a:pPr>
            <a:r>
              <a:rPr lang="en-US" sz="2508">
                <a:solidFill>
                  <a:srgbClr val="004AAD"/>
                </a:solidFill>
                <a:latin typeface="Open Sauce Light"/>
                <a:ea typeface="Open Sauce Light"/>
                <a:cs typeface="Open Sauce Light"/>
                <a:sym typeface="Open Sauce Light"/>
              </a:rPr>
              <a:t>01/02/25</a:t>
            </a:r>
          </a:p>
        </p:txBody>
      </p:sp>
      <p:sp>
        <p:nvSpPr>
          <p:cNvPr name="TextBox 15" id="15"/>
          <p:cNvSpPr txBox="true"/>
          <p:nvPr/>
        </p:nvSpPr>
        <p:spPr>
          <a:xfrm rot="0">
            <a:off x="9426120" y="5095875"/>
            <a:ext cx="1669454" cy="422063"/>
          </a:xfrm>
          <a:prstGeom prst="rect">
            <a:avLst/>
          </a:prstGeom>
        </p:spPr>
        <p:txBody>
          <a:bodyPr anchor="t" rtlCol="false" tIns="0" lIns="0" bIns="0" rIns="0">
            <a:spAutoFit/>
          </a:bodyPr>
          <a:lstStyle/>
          <a:p>
            <a:pPr algn="l" marL="0" indent="0" lvl="0">
              <a:lnSpc>
                <a:spcPts val="3511"/>
              </a:lnSpc>
              <a:spcBef>
                <a:spcPct val="0"/>
              </a:spcBef>
            </a:pPr>
            <a:r>
              <a:rPr lang="en-US" sz="2508">
                <a:solidFill>
                  <a:srgbClr val="004AAD"/>
                </a:solidFill>
                <a:latin typeface="Open Sauce Light"/>
                <a:ea typeface="Open Sauce Light"/>
                <a:cs typeface="Open Sauce Light"/>
                <a:sym typeface="Open Sauce Light"/>
              </a:rPr>
              <a:t>10/03/25</a:t>
            </a:r>
          </a:p>
        </p:txBody>
      </p:sp>
      <p:sp>
        <p:nvSpPr>
          <p:cNvPr name="TextBox 16" id="16"/>
          <p:cNvSpPr txBox="true"/>
          <p:nvPr/>
        </p:nvSpPr>
        <p:spPr>
          <a:xfrm rot="0">
            <a:off x="13146334" y="6110755"/>
            <a:ext cx="1669454" cy="422063"/>
          </a:xfrm>
          <a:prstGeom prst="rect">
            <a:avLst/>
          </a:prstGeom>
        </p:spPr>
        <p:txBody>
          <a:bodyPr anchor="t" rtlCol="false" tIns="0" lIns="0" bIns="0" rIns="0">
            <a:spAutoFit/>
          </a:bodyPr>
          <a:lstStyle/>
          <a:p>
            <a:pPr algn="l" marL="0" indent="0" lvl="0">
              <a:lnSpc>
                <a:spcPts val="3511"/>
              </a:lnSpc>
              <a:spcBef>
                <a:spcPct val="0"/>
              </a:spcBef>
            </a:pPr>
            <a:r>
              <a:rPr lang="en-US" sz="2508">
                <a:solidFill>
                  <a:srgbClr val="004AAD"/>
                </a:solidFill>
                <a:latin typeface="Open Sauce Light"/>
                <a:ea typeface="Open Sauce Light"/>
                <a:cs typeface="Open Sauce Light"/>
                <a:sym typeface="Open Sauce Light"/>
              </a:rPr>
              <a:t>30/03/25</a:t>
            </a:r>
          </a:p>
        </p:txBody>
      </p:sp>
      <p:sp>
        <p:nvSpPr>
          <p:cNvPr name="TextBox 17" id="17"/>
          <p:cNvSpPr txBox="true"/>
          <p:nvPr/>
        </p:nvSpPr>
        <p:spPr>
          <a:xfrm rot="0">
            <a:off x="5564646" y="5997691"/>
            <a:ext cx="1669454" cy="422063"/>
          </a:xfrm>
          <a:prstGeom prst="rect">
            <a:avLst/>
          </a:prstGeom>
        </p:spPr>
        <p:txBody>
          <a:bodyPr anchor="t" rtlCol="false" tIns="0" lIns="0" bIns="0" rIns="0">
            <a:spAutoFit/>
          </a:bodyPr>
          <a:lstStyle/>
          <a:p>
            <a:pPr algn="l" marL="0" indent="0" lvl="0">
              <a:lnSpc>
                <a:spcPts val="3511"/>
              </a:lnSpc>
              <a:spcBef>
                <a:spcPct val="0"/>
              </a:spcBef>
            </a:pPr>
            <a:r>
              <a:rPr lang="en-US" sz="2508">
                <a:solidFill>
                  <a:srgbClr val="004AAD"/>
                </a:solidFill>
                <a:latin typeface="Open Sauce Light"/>
                <a:ea typeface="Open Sauce Light"/>
                <a:cs typeface="Open Sauce Light"/>
                <a:sym typeface="Open Sauce Light"/>
              </a:rPr>
              <a:t>15/02/25</a:t>
            </a:r>
          </a:p>
        </p:txBody>
      </p:sp>
      <p:grpSp>
        <p:nvGrpSpPr>
          <p:cNvPr name="Group 18" id="18"/>
          <p:cNvGrpSpPr/>
          <p:nvPr/>
        </p:nvGrpSpPr>
        <p:grpSpPr>
          <a:xfrm rot="0">
            <a:off x="16781686" y="5664254"/>
            <a:ext cx="297657" cy="29765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21" id="21"/>
          <p:cNvSpPr txBox="true"/>
          <p:nvPr/>
        </p:nvSpPr>
        <p:spPr>
          <a:xfrm rot="0">
            <a:off x="3345805" y="933450"/>
            <a:ext cx="11781060" cy="943610"/>
          </a:xfrm>
          <a:prstGeom prst="rect">
            <a:avLst/>
          </a:prstGeom>
        </p:spPr>
        <p:txBody>
          <a:bodyPr anchor="t" rtlCol="false" tIns="0" lIns="0" bIns="0" rIns="0">
            <a:spAutoFit/>
          </a:bodyPr>
          <a:lstStyle/>
          <a:p>
            <a:pPr algn="l" marL="0" indent="0" lvl="0">
              <a:lnSpc>
                <a:spcPts val="7840"/>
              </a:lnSpc>
              <a:spcBef>
                <a:spcPct val="0"/>
              </a:spcBef>
            </a:pPr>
            <a:r>
              <a:rPr lang="en-US" b="true" sz="5600">
                <a:solidFill>
                  <a:srgbClr val="000000"/>
                </a:solidFill>
                <a:latin typeface="Red Hat Display Bold"/>
                <a:ea typeface="Red Hat Display Bold"/>
                <a:cs typeface="Red Hat Display Bold"/>
                <a:sym typeface="Red Hat Display Bold"/>
              </a:rPr>
              <a:t>PHASES OF PROJECT - TIMELINE</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486400" y="3175046"/>
            <a:ext cx="7315200" cy="3936908"/>
          </a:xfrm>
          <a:custGeom>
            <a:avLst/>
            <a:gdLst/>
            <a:ahLst/>
            <a:cxnLst/>
            <a:rect r="r" b="b" t="t" l="l"/>
            <a:pathLst>
              <a:path h="3936908" w="7315200">
                <a:moveTo>
                  <a:pt x="0" y="0"/>
                </a:moveTo>
                <a:lnTo>
                  <a:pt x="7315200" y="0"/>
                </a:lnTo>
                <a:lnTo>
                  <a:pt x="7315200" y="3936908"/>
                </a:lnTo>
                <a:lnTo>
                  <a:pt x="0" y="39369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637185" y="4343455"/>
            <a:ext cx="7013630" cy="1438164"/>
          </a:xfrm>
          <a:prstGeom prst="rect">
            <a:avLst/>
          </a:prstGeom>
        </p:spPr>
        <p:txBody>
          <a:bodyPr anchor="t" rtlCol="false" tIns="0" lIns="0" bIns="0" rIns="0">
            <a:spAutoFit/>
          </a:bodyPr>
          <a:lstStyle/>
          <a:p>
            <a:pPr algn="ctr" marL="0" indent="0" lvl="0">
              <a:lnSpc>
                <a:spcPts val="11794"/>
              </a:lnSpc>
              <a:spcBef>
                <a:spcPct val="0"/>
              </a:spcBef>
            </a:pPr>
            <a:r>
              <a:rPr lang="en-US" b="true" sz="8424">
                <a:solidFill>
                  <a:srgbClr val="000000"/>
                </a:solidFill>
                <a:latin typeface="Red Hat Display Bold"/>
                <a:ea typeface="Red Hat Display Bold"/>
                <a:cs typeface="Red Hat Display Bold"/>
                <a:sym typeface="Red Hat Display Bold"/>
              </a:rPr>
              <a:t>THANK YOU!!</a:t>
            </a:r>
          </a:p>
        </p:txBody>
      </p:sp>
      <p:sp>
        <p:nvSpPr>
          <p:cNvPr name="Freeform 4" id="4"/>
          <p:cNvSpPr/>
          <p:nvPr/>
        </p:nvSpPr>
        <p:spPr>
          <a:xfrm flipH="false" flipV="false" rot="0">
            <a:off x="0" y="222365"/>
            <a:ext cx="18288000" cy="9842269"/>
          </a:xfrm>
          <a:custGeom>
            <a:avLst/>
            <a:gdLst/>
            <a:ahLst/>
            <a:cxnLst/>
            <a:rect r="r" b="b" t="t" l="l"/>
            <a:pathLst>
              <a:path h="9842269" w="18288000">
                <a:moveTo>
                  <a:pt x="0" y="0"/>
                </a:moveTo>
                <a:lnTo>
                  <a:pt x="18288000" y="0"/>
                </a:lnTo>
                <a:lnTo>
                  <a:pt x="18288000" y="9842270"/>
                </a:lnTo>
                <a:lnTo>
                  <a:pt x="0" y="98422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547310" y="5143500"/>
            <a:ext cx="3193380" cy="4114800"/>
          </a:xfrm>
          <a:custGeom>
            <a:avLst/>
            <a:gdLst/>
            <a:ahLst/>
            <a:cxnLst/>
            <a:rect r="r" b="b" t="t" l="l"/>
            <a:pathLst>
              <a:path h="4114800" w="3193380">
                <a:moveTo>
                  <a:pt x="0" y="0"/>
                </a:moveTo>
                <a:lnTo>
                  <a:pt x="3193380" y="0"/>
                </a:lnTo>
                <a:lnTo>
                  <a:pt x="319338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428329" y="2761642"/>
            <a:ext cx="9431341" cy="1217295"/>
          </a:xfrm>
          <a:prstGeom prst="rect">
            <a:avLst/>
          </a:prstGeom>
        </p:spPr>
        <p:txBody>
          <a:bodyPr anchor="t" rtlCol="false" tIns="0" lIns="0" bIns="0" rIns="0">
            <a:spAutoFit/>
          </a:bodyPr>
          <a:lstStyle/>
          <a:p>
            <a:pPr algn="l" marL="0" indent="0" lvl="0">
              <a:lnSpc>
                <a:spcPts val="10080"/>
              </a:lnSpc>
              <a:spcBef>
                <a:spcPct val="0"/>
              </a:spcBef>
            </a:pPr>
            <a:r>
              <a:rPr lang="en-US" sz="7200" u="sng">
                <a:solidFill>
                  <a:srgbClr val="000000"/>
                </a:solidFill>
                <a:latin typeface="Open Sauce"/>
                <a:ea typeface="Open Sauce"/>
                <a:cs typeface="Open Sauce"/>
                <a:sym typeface="Open Sauce"/>
              </a:rPr>
              <a:t>LITERATURE REVIEW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918173" y="5143500"/>
            <a:ext cx="3833036" cy="3533363"/>
          </a:xfrm>
          <a:custGeom>
            <a:avLst/>
            <a:gdLst/>
            <a:ahLst/>
            <a:cxnLst/>
            <a:rect r="r" b="b" t="t" l="l"/>
            <a:pathLst>
              <a:path h="3533363" w="3833036">
                <a:moveTo>
                  <a:pt x="0" y="0"/>
                </a:moveTo>
                <a:lnTo>
                  <a:pt x="3833037" y="0"/>
                </a:lnTo>
                <a:lnTo>
                  <a:pt x="3833037" y="3533363"/>
                </a:lnTo>
                <a:lnTo>
                  <a:pt x="0" y="35333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38099" y="1352334"/>
            <a:ext cx="16230600" cy="753999"/>
          </a:xfrm>
          <a:prstGeom prst="rect">
            <a:avLst/>
          </a:prstGeom>
        </p:spPr>
        <p:txBody>
          <a:bodyPr anchor="t" rtlCol="false" tIns="0" lIns="0" bIns="0" rIns="0">
            <a:spAutoFit/>
          </a:bodyPr>
          <a:lstStyle/>
          <a:p>
            <a:pPr algn="l">
              <a:lnSpc>
                <a:spcPts val="6216"/>
              </a:lnSpc>
              <a:spcBef>
                <a:spcPct val="0"/>
              </a:spcBef>
            </a:pPr>
            <a:r>
              <a:rPr lang="en-US" b="true" sz="4440">
                <a:solidFill>
                  <a:srgbClr val="000000"/>
                </a:solidFill>
                <a:latin typeface="Red Hat Display Bold"/>
                <a:ea typeface="Red Hat Display Bold"/>
                <a:cs typeface="Red Hat Display Bold"/>
                <a:sym typeface="Red Hat Display Bold"/>
              </a:rPr>
              <a:t>ASSISTIVE </a:t>
            </a:r>
            <a:r>
              <a:rPr lang="en-US" sz="4440" b="true">
                <a:solidFill>
                  <a:srgbClr val="000000"/>
                </a:solidFill>
                <a:latin typeface="Red Hat Display Bold"/>
                <a:ea typeface="Red Hat Display Bold"/>
                <a:cs typeface="Red Hat Display Bold"/>
                <a:sym typeface="Red Hat Display Bold"/>
              </a:rPr>
              <a:t> Delivery  Robot  for  Postal Services</a:t>
            </a:r>
          </a:p>
        </p:txBody>
      </p:sp>
      <p:sp>
        <p:nvSpPr>
          <p:cNvPr name="TextBox 4" id="4"/>
          <p:cNvSpPr txBox="true"/>
          <p:nvPr/>
        </p:nvSpPr>
        <p:spPr>
          <a:xfrm rot="0">
            <a:off x="196703" y="2629312"/>
            <a:ext cx="17965135" cy="1893571"/>
          </a:xfrm>
          <a:prstGeom prst="rect">
            <a:avLst/>
          </a:prstGeom>
        </p:spPr>
        <p:txBody>
          <a:bodyPr anchor="t" rtlCol="false" tIns="0" lIns="0" bIns="0" rIns="0">
            <a:spAutoFit/>
          </a:bodyPr>
          <a:lstStyle/>
          <a:p>
            <a:pPr algn="just" marL="582925" indent="-291463" lvl="1">
              <a:lnSpc>
                <a:spcPts val="3779"/>
              </a:lnSpc>
              <a:spcBef>
                <a:spcPct val="0"/>
              </a:spcBef>
              <a:buFont typeface="Arial"/>
              <a:buChar char="•"/>
            </a:pPr>
            <a:r>
              <a:rPr lang="en-US" sz="2699">
                <a:solidFill>
                  <a:srgbClr val="000000"/>
                </a:solidFill>
                <a:latin typeface="Inter"/>
                <a:ea typeface="Inter"/>
                <a:cs typeface="Inter"/>
                <a:sym typeface="Inter"/>
              </a:rPr>
              <a:t>This paper presents a robotic system designed to assist postal workers in urban environments where GPS signals are unreliable. Using a 3D point-cloud-based localization system and perception-driven path planning, the robot autonomously navigates complex areas or follows a postal worker. It is controlled via a mobile device, reducing workload and improving efficiency in package delivery.</a:t>
            </a:r>
          </a:p>
        </p:txBody>
      </p:sp>
      <p:sp>
        <p:nvSpPr>
          <p:cNvPr name="TextBox 5" id="5"/>
          <p:cNvSpPr txBox="true"/>
          <p:nvPr/>
        </p:nvSpPr>
        <p:spPr>
          <a:xfrm rot="0">
            <a:off x="196703" y="4989608"/>
            <a:ext cx="13116533" cy="2846071"/>
          </a:xfrm>
          <a:prstGeom prst="rect">
            <a:avLst/>
          </a:prstGeom>
        </p:spPr>
        <p:txBody>
          <a:bodyPr anchor="t" rtlCol="false" tIns="0" lIns="0" bIns="0" rIns="0">
            <a:spAutoFit/>
          </a:bodyPr>
          <a:lstStyle/>
          <a:p>
            <a:pPr algn="just">
              <a:lnSpc>
                <a:spcPts val="3779"/>
              </a:lnSpc>
            </a:pPr>
            <a:r>
              <a:rPr lang="en-US" sz="2699" b="true">
                <a:solidFill>
                  <a:srgbClr val="000000"/>
                </a:solidFill>
                <a:latin typeface="Inter Bold"/>
                <a:ea typeface="Inter Bold"/>
                <a:cs typeface="Inter Bold"/>
                <a:sym typeface="Inter Bold"/>
              </a:rPr>
              <a:t>CHALLENGES</a:t>
            </a:r>
            <a:r>
              <a:rPr lang="en-US" sz="2699">
                <a:solidFill>
                  <a:srgbClr val="000000"/>
                </a:solidFill>
                <a:latin typeface="Inter"/>
                <a:ea typeface="Inter"/>
                <a:cs typeface="Inter"/>
                <a:sym typeface="Inter"/>
              </a:rPr>
              <a:t>:</a:t>
            </a:r>
          </a:p>
          <a:p>
            <a:pPr algn="just">
              <a:lnSpc>
                <a:spcPts val="3779"/>
              </a:lnSpc>
            </a:pPr>
          </a:p>
          <a:p>
            <a:pPr algn="just" marL="582925" indent="-291463" lvl="1">
              <a:lnSpc>
                <a:spcPts val="3779"/>
              </a:lnSpc>
              <a:buFont typeface="Arial"/>
              <a:buChar char="•"/>
            </a:pPr>
            <a:r>
              <a:rPr lang="en-US" sz="2699">
                <a:solidFill>
                  <a:srgbClr val="000000"/>
                </a:solidFill>
                <a:latin typeface="Inter"/>
                <a:ea typeface="Inter"/>
                <a:cs typeface="Inter"/>
                <a:sym typeface="Inter"/>
              </a:rPr>
              <a:t>Designed for outdoor environments, not restaurant spaces. </a:t>
            </a:r>
          </a:p>
          <a:p>
            <a:pPr algn="just" marL="582925" indent="-291463" lvl="1">
              <a:lnSpc>
                <a:spcPts val="3779"/>
              </a:lnSpc>
              <a:buFont typeface="Arial"/>
              <a:buChar char="•"/>
            </a:pPr>
            <a:r>
              <a:rPr lang="en-US" sz="2699">
                <a:solidFill>
                  <a:srgbClr val="000000"/>
                </a:solidFill>
                <a:latin typeface="Inter"/>
                <a:ea typeface="Inter"/>
                <a:cs typeface="Inter"/>
                <a:sym typeface="Inter"/>
              </a:rPr>
              <a:t>Relies on 3D point-cloud mapping, which may be computationally expensive for real-time operations in indoor settings. </a:t>
            </a:r>
          </a:p>
          <a:p>
            <a:pPr algn="just" marL="582925" indent="-291463" lvl="1">
              <a:lnSpc>
                <a:spcPts val="3779"/>
              </a:lnSpc>
              <a:spcBef>
                <a:spcPct val="0"/>
              </a:spcBef>
              <a:buFont typeface="Arial"/>
              <a:buChar char="•"/>
            </a:pPr>
            <a:r>
              <a:rPr lang="en-US" sz="2699">
                <a:solidFill>
                  <a:srgbClr val="000000"/>
                </a:solidFill>
                <a:latin typeface="Inter"/>
                <a:ea typeface="Inter"/>
                <a:cs typeface="Inter"/>
                <a:sym typeface="Inter"/>
              </a:rPr>
              <a:t>Uses mobile control, but lacks integration with web-based ordering systems.</a:t>
            </a:r>
          </a:p>
        </p:txBody>
      </p:sp>
      <p:sp>
        <p:nvSpPr>
          <p:cNvPr name="TextBox 6" id="6"/>
          <p:cNvSpPr txBox="true"/>
          <p:nvPr/>
        </p:nvSpPr>
        <p:spPr>
          <a:xfrm rot="0">
            <a:off x="196703" y="9452599"/>
            <a:ext cx="17965135" cy="692150"/>
          </a:xfrm>
          <a:prstGeom prst="rect">
            <a:avLst/>
          </a:prstGeom>
        </p:spPr>
        <p:txBody>
          <a:bodyPr anchor="t" rtlCol="false" tIns="0" lIns="0" bIns="0" rIns="0">
            <a:spAutoFit/>
          </a:bodyPr>
          <a:lstStyle/>
          <a:p>
            <a:pPr algn="just">
              <a:lnSpc>
                <a:spcPts val="2799"/>
              </a:lnSpc>
              <a:spcBef>
                <a:spcPct val="0"/>
              </a:spcBef>
            </a:pPr>
            <a:r>
              <a:rPr lang="en-US" sz="1999">
                <a:solidFill>
                  <a:srgbClr val="000000"/>
                </a:solidFill>
                <a:latin typeface="Inter"/>
                <a:ea typeface="Inter"/>
                <a:cs typeface="Inter"/>
                <a:sym typeface="Inter"/>
              </a:rPr>
              <a:t>D. Lee, G. Kang, B. Kim and D. H. Shim, "Assistive Delivery Robot Application for Real-World Postal Services," in IEEE Access, vol. 9, pp. 141981-141998, 2021, doi: 10.1109/ACCESS.2021.3120618.</a:t>
            </a:r>
          </a:p>
        </p:txBody>
      </p:sp>
      <p:grpSp>
        <p:nvGrpSpPr>
          <p:cNvPr name="Group 7" id="7"/>
          <p:cNvGrpSpPr/>
          <p:nvPr/>
        </p:nvGrpSpPr>
        <p:grpSpPr>
          <a:xfrm rot="0">
            <a:off x="8514209" y="8630050"/>
            <a:ext cx="1259581" cy="281087"/>
            <a:chOff x="0" y="0"/>
            <a:chExt cx="1679442" cy="374783"/>
          </a:xfrm>
        </p:grpSpPr>
        <p:grpSp>
          <p:nvGrpSpPr>
            <p:cNvPr name="Group 8" id="8"/>
            <p:cNvGrpSpPr/>
            <p:nvPr/>
          </p:nvGrpSpPr>
          <p:grpSpPr>
            <a:xfrm rot="0">
              <a:off x="0" y="0"/>
              <a:ext cx="374783" cy="374783"/>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0" id="10"/>
              <p:cNvSpPr txBox="true"/>
              <p:nvPr/>
            </p:nvSpPr>
            <p:spPr>
              <a:xfrm>
                <a:off x="76200" y="104775"/>
                <a:ext cx="660400" cy="631825"/>
              </a:xfrm>
              <a:prstGeom prst="rect">
                <a:avLst/>
              </a:prstGeom>
            </p:spPr>
            <p:txBody>
              <a:bodyPr anchor="ctr" rtlCol="false" tIns="50800" lIns="50800" bIns="50800" rIns="50800"/>
              <a:lstStyle/>
              <a:p>
                <a:pPr algn="ctr">
                  <a:lnSpc>
                    <a:spcPts val="1825"/>
                  </a:lnSpc>
                </a:pPr>
              </a:p>
            </p:txBody>
          </p:sp>
        </p:grpSp>
        <p:grpSp>
          <p:nvGrpSpPr>
            <p:cNvPr name="Group 11" id="11"/>
            <p:cNvGrpSpPr/>
            <p:nvPr/>
          </p:nvGrpSpPr>
          <p:grpSpPr>
            <a:xfrm rot="0">
              <a:off x="650475" y="0"/>
              <a:ext cx="374783" cy="37478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3" id="13"/>
              <p:cNvSpPr txBox="true"/>
              <p:nvPr/>
            </p:nvSpPr>
            <p:spPr>
              <a:xfrm>
                <a:off x="76200" y="104775"/>
                <a:ext cx="660400" cy="631825"/>
              </a:xfrm>
              <a:prstGeom prst="rect">
                <a:avLst/>
              </a:prstGeom>
            </p:spPr>
            <p:txBody>
              <a:bodyPr anchor="ctr" rtlCol="false" tIns="50800" lIns="50800" bIns="50800" rIns="50800"/>
              <a:lstStyle/>
              <a:p>
                <a:pPr algn="ctr">
                  <a:lnSpc>
                    <a:spcPts val="1825"/>
                  </a:lnSpc>
                </a:pPr>
              </a:p>
            </p:txBody>
          </p:sp>
        </p:grpSp>
        <p:grpSp>
          <p:nvGrpSpPr>
            <p:cNvPr name="Group 14" id="14"/>
            <p:cNvGrpSpPr/>
            <p:nvPr/>
          </p:nvGrpSpPr>
          <p:grpSpPr>
            <a:xfrm rot="0">
              <a:off x="1304659" y="0"/>
              <a:ext cx="374783" cy="37478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6" id="16"/>
              <p:cNvSpPr txBox="true"/>
              <p:nvPr/>
            </p:nvSpPr>
            <p:spPr>
              <a:xfrm>
                <a:off x="76200" y="104775"/>
                <a:ext cx="660400" cy="631825"/>
              </a:xfrm>
              <a:prstGeom prst="rect">
                <a:avLst/>
              </a:prstGeom>
            </p:spPr>
            <p:txBody>
              <a:bodyPr anchor="ctr" rtlCol="false" tIns="50800" lIns="50800" bIns="50800" rIns="50800"/>
              <a:lstStyle/>
              <a:p>
                <a:pPr algn="ctr">
                  <a:lnSpc>
                    <a:spcPts val="1825"/>
                  </a:lnSpc>
                </a:pPr>
              </a:p>
            </p:txBody>
          </p:sp>
        </p:grpSp>
      </p:gr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71072" y="753745"/>
            <a:ext cx="16230600" cy="1543152"/>
          </a:xfrm>
          <a:prstGeom prst="rect">
            <a:avLst/>
          </a:prstGeom>
        </p:spPr>
        <p:txBody>
          <a:bodyPr anchor="t" rtlCol="false" tIns="0" lIns="0" bIns="0" rIns="0">
            <a:spAutoFit/>
          </a:bodyPr>
          <a:lstStyle/>
          <a:p>
            <a:pPr algn="l">
              <a:lnSpc>
                <a:spcPts val="6213"/>
              </a:lnSpc>
              <a:spcBef>
                <a:spcPct val="0"/>
              </a:spcBef>
            </a:pPr>
            <a:r>
              <a:rPr lang="en-US" b="true" sz="4438">
                <a:solidFill>
                  <a:srgbClr val="000000"/>
                </a:solidFill>
                <a:latin typeface="Red Hat Display Bold"/>
                <a:ea typeface="Red Hat Display Bold"/>
                <a:cs typeface="Red Hat Display Bold"/>
                <a:sym typeface="Red Hat Display Bold"/>
              </a:rPr>
              <a:t>FOOD DELIVERY AUTOMATION IN RESTAURANTS USING COLLABORATIVE ROBOTICS</a:t>
            </a:r>
          </a:p>
        </p:txBody>
      </p:sp>
      <p:sp>
        <p:nvSpPr>
          <p:cNvPr name="TextBox 3" id="3"/>
          <p:cNvSpPr txBox="true"/>
          <p:nvPr/>
        </p:nvSpPr>
        <p:spPr>
          <a:xfrm rot="0">
            <a:off x="196703" y="2773679"/>
            <a:ext cx="17965135" cy="1893571"/>
          </a:xfrm>
          <a:prstGeom prst="rect">
            <a:avLst/>
          </a:prstGeom>
        </p:spPr>
        <p:txBody>
          <a:bodyPr anchor="t" rtlCol="false" tIns="0" lIns="0" bIns="0" rIns="0">
            <a:spAutoFit/>
          </a:bodyPr>
          <a:lstStyle/>
          <a:p>
            <a:pPr algn="just" marL="582925" indent="-291463" lvl="1">
              <a:lnSpc>
                <a:spcPts val="3779"/>
              </a:lnSpc>
              <a:spcBef>
                <a:spcPct val="0"/>
              </a:spcBef>
              <a:buFont typeface="Arial"/>
              <a:buChar char="•"/>
            </a:pPr>
            <a:r>
              <a:rPr lang="en-US" sz="2699">
                <a:solidFill>
                  <a:srgbClr val="000000"/>
                </a:solidFill>
                <a:latin typeface="Inter"/>
                <a:ea typeface="Inter"/>
                <a:cs typeface="Inter"/>
                <a:sym typeface="Inter"/>
              </a:rPr>
              <a:t>This paper explores a multi-robot collaborative system for automating food delivery in restaurants. A centralized control station assigns robots based on energy, distance, and efficiency heuristics. The robots navigate using modified A* path planning and communicate with a web-based order management system, enhancing service speed and reducing labor costs.</a:t>
            </a:r>
          </a:p>
        </p:txBody>
      </p:sp>
      <p:sp>
        <p:nvSpPr>
          <p:cNvPr name="TextBox 4" id="4"/>
          <p:cNvSpPr txBox="true"/>
          <p:nvPr/>
        </p:nvSpPr>
        <p:spPr>
          <a:xfrm rot="0">
            <a:off x="471072" y="5407198"/>
            <a:ext cx="13121093" cy="2369821"/>
          </a:xfrm>
          <a:prstGeom prst="rect">
            <a:avLst/>
          </a:prstGeom>
        </p:spPr>
        <p:txBody>
          <a:bodyPr anchor="t" rtlCol="false" tIns="0" lIns="0" bIns="0" rIns="0">
            <a:spAutoFit/>
          </a:bodyPr>
          <a:lstStyle/>
          <a:p>
            <a:pPr algn="just">
              <a:lnSpc>
                <a:spcPts val="3779"/>
              </a:lnSpc>
            </a:pPr>
            <a:r>
              <a:rPr lang="en-US" sz="2699" b="true">
                <a:solidFill>
                  <a:srgbClr val="000000"/>
                </a:solidFill>
                <a:latin typeface="Inter Bold"/>
                <a:ea typeface="Inter Bold"/>
                <a:cs typeface="Inter Bold"/>
                <a:sym typeface="Inter Bold"/>
              </a:rPr>
              <a:t>CHALLENGES</a:t>
            </a:r>
            <a:r>
              <a:rPr lang="en-US" sz="2699">
                <a:solidFill>
                  <a:srgbClr val="000000"/>
                </a:solidFill>
                <a:latin typeface="Inter"/>
                <a:ea typeface="Inter"/>
                <a:cs typeface="Inter"/>
                <a:sym typeface="Inter"/>
              </a:rPr>
              <a:t>:</a:t>
            </a:r>
          </a:p>
          <a:p>
            <a:pPr algn="just">
              <a:lnSpc>
                <a:spcPts val="3779"/>
              </a:lnSpc>
            </a:pPr>
          </a:p>
          <a:p>
            <a:pPr algn="just" marL="582925" indent="-291463" lvl="1">
              <a:lnSpc>
                <a:spcPts val="3779"/>
              </a:lnSpc>
              <a:buFont typeface="Arial"/>
              <a:buChar char="•"/>
            </a:pPr>
            <a:r>
              <a:rPr lang="en-US" sz="2699">
                <a:solidFill>
                  <a:srgbClr val="000000"/>
                </a:solidFill>
                <a:latin typeface="Inter"/>
                <a:ea typeface="Inter"/>
                <a:cs typeface="Inter"/>
                <a:sym typeface="Inter"/>
              </a:rPr>
              <a:t>Uses centralized control, which can create a single point of failure.  </a:t>
            </a:r>
          </a:p>
          <a:p>
            <a:pPr algn="just" marL="582925" indent="-291463" lvl="1">
              <a:lnSpc>
                <a:spcPts val="3779"/>
              </a:lnSpc>
              <a:spcBef>
                <a:spcPct val="0"/>
              </a:spcBef>
              <a:buFont typeface="Arial"/>
              <a:buChar char="•"/>
            </a:pPr>
            <a:r>
              <a:rPr lang="en-US" sz="2699">
                <a:solidFill>
                  <a:srgbClr val="000000"/>
                </a:solidFill>
                <a:latin typeface="Inter"/>
                <a:ea typeface="Inter"/>
                <a:cs typeface="Inter"/>
                <a:sym typeface="Inter"/>
              </a:rPr>
              <a:t>Relies on Bluetooth communication, which may have limited range and interference issues in real-world restaurant setups.</a:t>
            </a:r>
          </a:p>
        </p:txBody>
      </p:sp>
      <p:sp>
        <p:nvSpPr>
          <p:cNvPr name="TextBox 5" id="5"/>
          <p:cNvSpPr txBox="true"/>
          <p:nvPr/>
        </p:nvSpPr>
        <p:spPr>
          <a:xfrm rot="0">
            <a:off x="196703" y="9452599"/>
            <a:ext cx="17965135" cy="692150"/>
          </a:xfrm>
          <a:prstGeom prst="rect">
            <a:avLst/>
          </a:prstGeom>
        </p:spPr>
        <p:txBody>
          <a:bodyPr anchor="t" rtlCol="false" tIns="0" lIns="0" bIns="0" rIns="0">
            <a:spAutoFit/>
          </a:bodyPr>
          <a:lstStyle/>
          <a:p>
            <a:pPr algn="just">
              <a:lnSpc>
                <a:spcPts val="2799"/>
              </a:lnSpc>
              <a:spcBef>
                <a:spcPct val="0"/>
              </a:spcBef>
            </a:pPr>
            <a:r>
              <a:rPr lang="en-US" sz="1999">
                <a:solidFill>
                  <a:srgbClr val="000000"/>
                </a:solidFill>
                <a:latin typeface="Inter"/>
                <a:ea typeface="Inter"/>
                <a:cs typeface="Inter"/>
                <a:sym typeface="Inter"/>
              </a:rPr>
              <a:t>A. Antony and P. Sivraj, "Food Delivery Automation in Restaurants Using Collaborative Robotics," 2018 International Conference on Inventive Research in Computing Applications (ICIRCA), Coimbatore, India, 2018, pp. 111-117, doi: 10.1109/ICIRCA.2018.8597280.</a:t>
            </a:r>
          </a:p>
        </p:txBody>
      </p:sp>
      <p:grpSp>
        <p:nvGrpSpPr>
          <p:cNvPr name="Group 6" id="6"/>
          <p:cNvGrpSpPr/>
          <p:nvPr/>
        </p:nvGrpSpPr>
        <p:grpSpPr>
          <a:xfrm rot="0">
            <a:off x="8514209" y="8630050"/>
            <a:ext cx="1259581" cy="281087"/>
            <a:chOff x="0" y="0"/>
            <a:chExt cx="1679442" cy="374783"/>
          </a:xfrm>
        </p:grpSpPr>
        <p:grpSp>
          <p:nvGrpSpPr>
            <p:cNvPr name="Group 7" id="7"/>
            <p:cNvGrpSpPr/>
            <p:nvPr/>
          </p:nvGrpSpPr>
          <p:grpSpPr>
            <a:xfrm rot="0">
              <a:off x="0" y="0"/>
              <a:ext cx="374783" cy="374783"/>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9" id="9"/>
              <p:cNvSpPr txBox="true"/>
              <p:nvPr/>
            </p:nvSpPr>
            <p:spPr>
              <a:xfrm>
                <a:off x="76200" y="104775"/>
                <a:ext cx="660400" cy="631825"/>
              </a:xfrm>
              <a:prstGeom prst="rect">
                <a:avLst/>
              </a:prstGeom>
            </p:spPr>
            <p:txBody>
              <a:bodyPr anchor="ctr" rtlCol="false" tIns="50800" lIns="50800" bIns="50800" rIns="50800"/>
              <a:lstStyle/>
              <a:p>
                <a:pPr algn="ctr">
                  <a:lnSpc>
                    <a:spcPts val="1825"/>
                  </a:lnSpc>
                </a:pPr>
              </a:p>
            </p:txBody>
          </p:sp>
        </p:grpSp>
        <p:grpSp>
          <p:nvGrpSpPr>
            <p:cNvPr name="Group 10" id="10"/>
            <p:cNvGrpSpPr/>
            <p:nvPr/>
          </p:nvGrpSpPr>
          <p:grpSpPr>
            <a:xfrm rot="0">
              <a:off x="650475" y="0"/>
              <a:ext cx="374783" cy="374783"/>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2" id="12"/>
              <p:cNvSpPr txBox="true"/>
              <p:nvPr/>
            </p:nvSpPr>
            <p:spPr>
              <a:xfrm>
                <a:off x="76200" y="104775"/>
                <a:ext cx="660400" cy="631825"/>
              </a:xfrm>
              <a:prstGeom prst="rect">
                <a:avLst/>
              </a:prstGeom>
            </p:spPr>
            <p:txBody>
              <a:bodyPr anchor="ctr" rtlCol="false" tIns="50800" lIns="50800" bIns="50800" rIns="50800"/>
              <a:lstStyle/>
              <a:p>
                <a:pPr algn="ctr">
                  <a:lnSpc>
                    <a:spcPts val="1825"/>
                  </a:lnSpc>
                </a:pPr>
              </a:p>
            </p:txBody>
          </p:sp>
        </p:grpSp>
        <p:grpSp>
          <p:nvGrpSpPr>
            <p:cNvPr name="Group 13" id="13"/>
            <p:cNvGrpSpPr/>
            <p:nvPr/>
          </p:nvGrpSpPr>
          <p:grpSpPr>
            <a:xfrm rot="0">
              <a:off x="1304659" y="0"/>
              <a:ext cx="374783" cy="374783"/>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5" id="15"/>
              <p:cNvSpPr txBox="true"/>
              <p:nvPr/>
            </p:nvSpPr>
            <p:spPr>
              <a:xfrm>
                <a:off x="76200" y="104775"/>
                <a:ext cx="660400" cy="631825"/>
              </a:xfrm>
              <a:prstGeom prst="rect">
                <a:avLst/>
              </a:prstGeom>
            </p:spPr>
            <p:txBody>
              <a:bodyPr anchor="ctr" rtlCol="false" tIns="50800" lIns="50800" bIns="50800" rIns="50800"/>
              <a:lstStyle/>
              <a:p>
                <a:pPr algn="ctr">
                  <a:lnSpc>
                    <a:spcPts val="1825"/>
                  </a:lnSpc>
                </a:pPr>
              </a:p>
            </p:txBody>
          </p:sp>
        </p:gr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298545" y="5460825"/>
            <a:ext cx="4566061" cy="3594735"/>
          </a:xfrm>
          <a:custGeom>
            <a:avLst/>
            <a:gdLst/>
            <a:ahLst/>
            <a:cxnLst/>
            <a:rect r="r" b="b" t="t" l="l"/>
            <a:pathLst>
              <a:path h="3594735" w="4566061">
                <a:moveTo>
                  <a:pt x="0" y="0"/>
                </a:moveTo>
                <a:lnTo>
                  <a:pt x="4566061" y="0"/>
                </a:lnTo>
                <a:lnTo>
                  <a:pt x="4566061" y="3594735"/>
                </a:lnTo>
                <a:lnTo>
                  <a:pt x="0" y="35947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34236" y="451055"/>
            <a:ext cx="17727603" cy="2316099"/>
          </a:xfrm>
          <a:prstGeom prst="rect">
            <a:avLst/>
          </a:prstGeom>
        </p:spPr>
        <p:txBody>
          <a:bodyPr anchor="t" rtlCol="false" tIns="0" lIns="0" bIns="0" rIns="0">
            <a:spAutoFit/>
          </a:bodyPr>
          <a:lstStyle/>
          <a:p>
            <a:pPr algn="l">
              <a:lnSpc>
                <a:spcPts val="6216"/>
              </a:lnSpc>
              <a:spcBef>
                <a:spcPct val="0"/>
              </a:spcBef>
            </a:pPr>
            <a:r>
              <a:rPr lang="en-US" b="true" sz="4440">
                <a:solidFill>
                  <a:srgbClr val="000000"/>
                </a:solidFill>
                <a:latin typeface="Red Hat Display Bold"/>
                <a:ea typeface="Red Hat Display Bold"/>
                <a:cs typeface="Red Hat Display Bold"/>
                <a:sym typeface="Red Hat Display Bold"/>
              </a:rPr>
              <a:t>DESIGN OF A LOW-COST INDOOR NAVIGATION SYSTEM FOR FOOD DELIVERY ROBOT BASED ON MULTI-SENSOR INFORMATION FUSION</a:t>
            </a:r>
          </a:p>
        </p:txBody>
      </p:sp>
      <p:sp>
        <p:nvSpPr>
          <p:cNvPr name="TextBox 4" id="4"/>
          <p:cNvSpPr txBox="true"/>
          <p:nvPr/>
        </p:nvSpPr>
        <p:spPr>
          <a:xfrm rot="0">
            <a:off x="398909" y="3091004"/>
            <a:ext cx="16230600" cy="2369821"/>
          </a:xfrm>
          <a:prstGeom prst="rect">
            <a:avLst/>
          </a:prstGeom>
        </p:spPr>
        <p:txBody>
          <a:bodyPr anchor="t" rtlCol="false" tIns="0" lIns="0" bIns="0" rIns="0">
            <a:spAutoFit/>
          </a:bodyPr>
          <a:lstStyle/>
          <a:p>
            <a:pPr algn="just" marL="582925" indent="-291463" lvl="1">
              <a:lnSpc>
                <a:spcPts val="3779"/>
              </a:lnSpc>
              <a:spcBef>
                <a:spcPct val="0"/>
              </a:spcBef>
              <a:buFont typeface="Arial"/>
              <a:buChar char="•"/>
            </a:pPr>
            <a:r>
              <a:rPr lang="en-US" sz="2699">
                <a:solidFill>
                  <a:srgbClr val="000000"/>
                </a:solidFill>
                <a:latin typeface="Inter"/>
                <a:ea typeface="Inter"/>
                <a:cs typeface="Inter"/>
                <a:sym typeface="Inter"/>
              </a:rPr>
              <a:t>This study proposes a multi-sensor fusion system for meal delivery robots, integrating ultra-wideband (UWB) positioning, odometry, and low-cost gyroscopes. Unlike traditional magnetic navigation, this approach allows for flexible and cost-effective indoor navigation with a positioning error of around 30 cm, making it viable for restaurant automation without requiring structural modifications.</a:t>
            </a:r>
          </a:p>
        </p:txBody>
      </p:sp>
      <p:sp>
        <p:nvSpPr>
          <p:cNvPr name="TextBox 5" id="5"/>
          <p:cNvSpPr txBox="true"/>
          <p:nvPr/>
        </p:nvSpPr>
        <p:spPr>
          <a:xfrm rot="0">
            <a:off x="434236" y="5593827"/>
            <a:ext cx="12663813" cy="2846071"/>
          </a:xfrm>
          <a:prstGeom prst="rect">
            <a:avLst/>
          </a:prstGeom>
        </p:spPr>
        <p:txBody>
          <a:bodyPr anchor="t" rtlCol="false" tIns="0" lIns="0" bIns="0" rIns="0">
            <a:spAutoFit/>
          </a:bodyPr>
          <a:lstStyle/>
          <a:p>
            <a:pPr algn="just">
              <a:lnSpc>
                <a:spcPts val="3779"/>
              </a:lnSpc>
            </a:pPr>
            <a:r>
              <a:rPr lang="en-US" sz="2699" b="true">
                <a:solidFill>
                  <a:srgbClr val="000000"/>
                </a:solidFill>
                <a:latin typeface="Inter Bold"/>
                <a:ea typeface="Inter Bold"/>
                <a:cs typeface="Inter Bold"/>
                <a:sym typeface="Inter Bold"/>
              </a:rPr>
              <a:t>CHALLENGES</a:t>
            </a:r>
            <a:r>
              <a:rPr lang="en-US" sz="2699">
                <a:solidFill>
                  <a:srgbClr val="000000"/>
                </a:solidFill>
                <a:latin typeface="Inter"/>
                <a:ea typeface="Inter"/>
                <a:cs typeface="Inter"/>
                <a:sym typeface="Inter"/>
              </a:rPr>
              <a:t>:</a:t>
            </a:r>
          </a:p>
          <a:p>
            <a:pPr algn="just">
              <a:lnSpc>
                <a:spcPts val="3779"/>
              </a:lnSpc>
            </a:pPr>
          </a:p>
          <a:p>
            <a:pPr algn="just" marL="582925" indent="-291463" lvl="1">
              <a:lnSpc>
                <a:spcPts val="3779"/>
              </a:lnSpc>
              <a:buFont typeface="Arial"/>
              <a:buChar char="•"/>
            </a:pPr>
            <a:r>
              <a:rPr lang="en-US" sz="2699">
                <a:solidFill>
                  <a:srgbClr val="000000"/>
                </a:solidFill>
                <a:latin typeface="Inter"/>
                <a:ea typeface="Inter"/>
                <a:cs typeface="Inter"/>
                <a:sym typeface="Inter"/>
              </a:rPr>
              <a:t>Uses magnetic navigation, requiring physical path adjustments. </a:t>
            </a:r>
          </a:p>
          <a:p>
            <a:pPr algn="just" marL="582925" indent="-291463" lvl="1">
              <a:lnSpc>
                <a:spcPts val="3779"/>
              </a:lnSpc>
              <a:buFont typeface="Arial"/>
              <a:buChar char="•"/>
            </a:pPr>
            <a:r>
              <a:rPr lang="en-US" sz="2699">
                <a:solidFill>
                  <a:srgbClr val="000000"/>
                </a:solidFill>
                <a:latin typeface="Inter"/>
                <a:ea typeface="Inter"/>
                <a:cs typeface="Inter"/>
                <a:sym typeface="Inter"/>
              </a:rPr>
              <a:t>Positioning error (~30 cm) could be problematic in tight restaurant spaces. </a:t>
            </a:r>
          </a:p>
          <a:p>
            <a:pPr algn="just" marL="582925" indent="-291463" lvl="1">
              <a:lnSpc>
                <a:spcPts val="3779"/>
              </a:lnSpc>
              <a:spcBef>
                <a:spcPct val="0"/>
              </a:spcBef>
              <a:buFont typeface="Arial"/>
              <a:buChar char="•"/>
            </a:pPr>
            <a:r>
              <a:rPr lang="en-US" sz="2699">
                <a:solidFill>
                  <a:srgbClr val="000000"/>
                </a:solidFill>
                <a:latin typeface="Inter"/>
                <a:ea typeface="Inter"/>
                <a:cs typeface="Inter"/>
                <a:sym typeface="Inter"/>
              </a:rPr>
              <a:t>Limited flexibility in adapting to dynamic obstacles like moving customers.</a:t>
            </a:r>
          </a:p>
        </p:txBody>
      </p:sp>
      <p:sp>
        <p:nvSpPr>
          <p:cNvPr name="TextBox 6" id="6"/>
          <p:cNvSpPr txBox="true"/>
          <p:nvPr/>
        </p:nvSpPr>
        <p:spPr>
          <a:xfrm rot="0">
            <a:off x="196703" y="9452599"/>
            <a:ext cx="17965135" cy="692150"/>
          </a:xfrm>
          <a:prstGeom prst="rect">
            <a:avLst/>
          </a:prstGeom>
        </p:spPr>
        <p:txBody>
          <a:bodyPr anchor="t" rtlCol="false" tIns="0" lIns="0" bIns="0" rIns="0">
            <a:spAutoFit/>
          </a:bodyPr>
          <a:lstStyle/>
          <a:p>
            <a:pPr algn="just">
              <a:lnSpc>
                <a:spcPts val="2799"/>
              </a:lnSpc>
              <a:spcBef>
                <a:spcPct val="0"/>
              </a:spcBef>
            </a:pPr>
            <a:r>
              <a:rPr lang="en-US" sz="1999">
                <a:solidFill>
                  <a:srgbClr val="000000"/>
                </a:solidFill>
                <a:latin typeface="Inter"/>
                <a:ea typeface="Inter"/>
                <a:cs typeface="Inter"/>
                <a:sym typeface="Inter"/>
              </a:rPr>
              <a:t>Sun, Y.; Guan, L.; Chang, Z.; Li, C.; Gao, Y. Design of a Low-Cost Indoor Navigation System for Food Delivery Robot Based on Multi-Sensor Information Fusion. Sensors 2019, 19, 4980.</a:t>
            </a:r>
          </a:p>
        </p:txBody>
      </p:sp>
      <p:grpSp>
        <p:nvGrpSpPr>
          <p:cNvPr name="Group 7" id="7"/>
          <p:cNvGrpSpPr/>
          <p:nvPr/>
        </p:nvGrpSpPr>
        <p:grpSpPr>
          <a:xfrm rot="0">
            <a:off x="8514209" y="8630050"/>
            <a:ext cx="1259581" cy="281087"/>
            <a:chOff x="0" y="0"/>
            <a:chExt cx="1679442" cy="374783"/>
          </a:xfrm>
        </p:grpSpPr>
        <p:grpSp>
          <p:nvGrpSpPr>
            <p:cNvPr name="Group 8" id="8"/>
            <p:cNvGrpSpPr/>
            <p:nvPr/>
          </p:nvGrpSpPr>
          <p:grpSpPr>
            <a:xfrm rot="0">
              <a:off x="0" y="0"/>
              <a:ext cx="374783" cy="374783"/>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0" id="10"/>
              <p:cNvSpPr txBox="true"/>
              <p:nvPr/>
            </p:nvSpPr>
            <p:spPr>
              <a:xfrm>
                <a:off x="76200" y="104775"/>
                <a:ext cx="660400" cy="631825"/>
              </a:xfrm>
              <a:prstGeom prst="rect">
                <a:avLst/>
              </a:prstGeom>
            </p:spPr>
            <p:txBody>
              <a:bodyPr anchor="ctr" rtlCol="false" tIns="50800" lIns="50800" bIns="50800" rIns="50800"/>
              <a:lstStyle/>
              <a:p>
                <a:pPr algn="ctr">
                  <a:lnSpc>
                    <a:spcPts val="1825"/>
                  </a:lnSpc>
                </a:pPr>
              </a:p>
            </p:txBody>
          </p:sp>
        </p:grpSp>
        <p:grpSp>
          <p:nvGrpSpPr>
            <p:cNvPr name="Group 11" id="11"/>
            <p:cNvGrpSpPr/>
            <p:nvPr/>
          </p:nvGrpSpPr>
          <p:grpSpPr>
            <a:xfrm rot="0">
              <a:off x="650475" y="0"/>
              <a:ext cx="374783" cy="37478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3" id="13"/>
              <p:cNvSpPr txBox="true"/>
              <p:nvPr/>
            </p:nvSpPr>
            <p:spPr>
              <a:xfrm>
                <a:off x="76200" y="104775"/>
                <a:ext cx="660400" cy="631825"/>
              </a:xfrm>
              <a:prstGeom prst="rect">
                <a:avLst/>
              </a:prstGeom>
            </p:spPr>
            <p:txBody>
              <a:bodyPr anchor="ctr" rtlCol="false" tIns="50800" lIns="50800" bIns="50800" rIns="50800"/>
              <a:lstStyle/>
              <a:p>
                <a:pPr algn="ctr">
                  <a:lnSpc>
                    <a:spcPts val="1825"/>
                  </a:lnSpc>
                </a:pPr>
              </a:p>
            </p:txBody>
          </p:sp>
        </p:grpSp>
        <p:grpSp>
          <p:nvGrpSpPr>
            <p:cNvPr name="Group 14" id="14"/>
            <p:cNvGrpSpPr/>
            <p:nvPr/>
          </p:nvGrpSpPr>
          <p:grpSpPr>
            <a:xfrm rot="0">
              <a:off x="1304659" y="0"/>
              <a:ext cx="374783" cy="37478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6" id="16"/>
              <p:cNvSpPr txBox="true"/>
              <p:nvPr/>
            </p:nvSpPr>
            <p:spPr>
              <a:xfrm>
                <a:off x="76200" y="104775"/>
                <a:ext cx="660400" cy="631825"/>
              </a:xfrm>
              <a:prstGeom prst="rect">
                <a:avLst/>
              </a:prstGeom>
            </p:spPr>
            <p:txBody>
              <a:bodyPr anchor="ctr" rtlCol="false" tIns="50800" lIns="50800" bIns="50800" rIns="50800"/>
              <a:lstStyle/>
              <a:p>
                <a:pPr algn="ctr">
                  <a:lnSpc>
                    <a:spcPts val="1825"/>
                  </a:lnSpc>
                </a:pPr>
              </a:p>
            </p:txBody>
          </p:sp>
        </p:gr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25692" y="637783"/>
            <a:ext cx="16230600" cy="1535049"/>
          </a:xfrm>
          <a:prstGeom prst="rect">
            <a:avLst/>
          </a:prstGeom>
        </p:spPr>
        <p:txBody>
          <a:bodyPr anchor="t" rtlCol="false" tIns="0" lIns="0" bIns="0" rIns="0">
            <a:spAutoFit/>
          </a:bodyPr>
          <a:lstStyle/>
          <a:p>
            <a:pPr algn="l">
              <a:lnSpc>
                <a:spcPts val="6216"/>
              </a:lnSpc>
              <a:spcBef>
                <a:spcPct val="0"/>
              </a:spcBef>
            </a:pPr>
            <a:r>
              <a:rPr lang="en-US" b="true" sz="4440">
                <a:solidFill>
                  <a:srgbClr val="000000"/>
                </a:solidFill>
                <a:latin typeface="Red Hat Display Bold"/>
                <a:ea typeface="Red Hat Display Bold"/>
                <a:cs typeface="Red Hat Display Bold"/>
                <a:sym typeface="Red Hat Display Bold"/>
              </a:rPr>
              <a:t>DEVELOPMENT OF AN INDOOR DELIVERY MOBILE ROBOT FOR A MULTI-FLOOR ENVIRONMENT</a:t>
            </a:r>
          </a:p>
        </p:txBody>
      </p:sp>
      <p:sp>
        <p:nvSpPr>
          <p:cNvPr name="TextBox 3" id="3"/>
          <p:cNvSpPr txBox="true"/>
          <p:nvPr/>
        </p:nvSpPr>
        <p:spPr>
          <a:xfrm rot="0">
            <a:off x="525692" y="2439532"/>
            <a:ext cx="17236617" cy="3593466"/>
          </a:xfrm>
          <a:prstGeom prst="rect">
            <a:avLst/>
          </a:prstGeom>
        </p:spPr>
        <p:txBody>
          <a:bodyPr anchor="t" rtlCol="false" tIns="0" lIns="0" bIns="0" rIns="0">
            <a:spAutoFit/>
          </a:bodyPr>
          <a:lstStyle/>
          <a:p>
            <a:pPr algn="just" marL="626104" indent="-313052" lvl="1">
              <a:lnSpc>
                <a:spcPts val="4059"/>
              </a:lnSpc>
              <a:spcBef>
                <a:spcPct val="0"/>
              </a:spcBef>
              <a:buFont typeface="Arial"/>
              <a:buChar char="•"/>
            </a:pPr>
            <a:r>
              <a:rPr lang="en-US" sz="2899">
                <a:solidFill>
                  <a:srgbClr val="000000"/>
                </a:solidFill>
                <a:latin typeface="Inter"/>
                <a:ea typeface="Inter"/>
                <a:cs typeface="Inter"/>
                <a:sym typeface="Inter"/>
              </a:rPr>
              <a:t>This paper presents an autonomous delivery robot designed for multi-floor navigation in indoor environments like offices, hospitals, and hotels. The system integrates map management, localization, path planning, perception, and task planning to enable smooth movement, including elevator usage. A 3D route-planning approach combined with a multi-floor navigation map allows the robot to transition between floors seamlessly. A month-long field test demonstrated the system’s robustness, making it a viable solution for last-mile indoor delivery without human intervention.</a:t>
            </a:r>
          </a:p>
        </p:txBody>
      </p:sp>
      <p:sp>
        <p:nvSpPr>
          <p:cNvPr name="TextBox 4" id="4"/>
          <p:cNvSpPr txBox="true"/>
          <p:nvPr/>
        </p:nvSpPr>
        <p:spPr>
          <a:xfrm rot="0">
            <a:off x="525692" y="6272978"/>
            <a:ext cx="11234427" cy="2050416"/>
          </a:xfrm>
          <a:prstGeom prst="rect">
            <a:avLst/>
          </a:prstGeom>
        </p:spPr>
        <p:txBody>
          <a:bodyPr anchor="t" rtlCol="false" tIns="0" lIns="0" bIns="0" rIns="0">
            <a:spAutoFit/>
          </a:bodyPr>
          <a:lstStyle/>
          <a:p>
            <a:pPr algn="just">
              <a:lnSpc>
                <a:spcPts val="4059"/>
              </a:lnSpc>
            </a:pPr>
            <a:r>
              <a:rPr lang="en-US" sz="2899" b="true">
                <a:solidFill>
                  <a:srgbClr val="000000"/>
                </a:solidFill>
                <a:latin typeface="Inter Bold"/>
                <a:ea typeface="Inter Bold"/>
                <a:cs typeface="Inter Bold"/>
                <a:sym typeface="Inter Bold"/>
              </a:rPr>
              <a:t>CHALLENGES</a:t>
            </a:r>
            <a:r>
              <a:rPr lang="en-US" sz="2899">
                <a:solidFill>
                  <a:srgbClr val="000000"/>
                </a:solidFill>
                <a:latin typeface="Inter"/>
                <a:ea typeface="Inter"/>
                <a:cs typeface="Inter"/>
                <a:sym typeface="Inter"/>
              </a:rPr>
              <a:t>:</a:t>
            </a:r>
          </a:p>
          <a:p>
            <a:pPr algn="just">
              <a:lnSpc>
                <a:spcPts val="4059"/>
              </a:lnSpc>
            </a:pPr>
          </a:p>
          <a:p>
            <a:pPr algn="just" marL="626104" indent="-313052" lvl="1">
              <a:lnSpc>
                <a:spcPts val="4059"/>
              </a:lnSpc>
              <a:spcBef>
                <a:spcPct val="0"/>
              </a:spcBef>
              <a:buFont typeface="Arial"/>
              <a:buChar char="•"/>
            </a:pPr>
            <a:r>
              <a:rPr lang="en-US" sz="2899">
                <a:solidFill>
                  <a:srgbClr val="000000"/>
                </a:solidFill>
                <a:latin typeface="Inter"/>
                <a:ea typeface="Inter"/>
                <a:cs typeface="Inter"/>
                <a:sym typeface="Inter"/>
              </a:rPr>
              <a:t>Task planning needs refinement for real-world restaurant environments.</a:t>
            </a:r>
          </a:p>
        </p:txBody>
      </p:sp>
      <p:sp>
        <p:nvSpPr>
          <p:cNvPr name="TextBox 5" id="5"/>
          <p:cNvSpPr txBox="true"/>
          <p:nvPr/>
        </p:nvSpPr>
        <p:spPr>
          <a:xfrm rot="0">
            <a:off x="161432" y="9415962"/>
            <a:ext cx="17965135" cy="692150"/>
          </a:xfrm>
          <a:prstGeom prst="rect">
            <a:avLst/>
          </a:prstGeom>
        </p:spPr>
        <p:txBody>
          <a:bodyPr anchor="t" rtlCol="false" tIns="0" lIns="0" bIns="0" rIns="0">
            <a:spAutoFit/>
          </a:bodyPr>
          <a:lstStyle/>
          <a:p>
            <a:pPr algn="just">
              <a:lnSpc>
                <a:spcPts val="2799"/>
              </a:lnSpc>
              <a:spcBef>
                <a:spcPct val="0"/>
              </a:spcBef>
            </a:pPr>
            <a:r>
              <a:rPr lang="en-US" sz="1999">
                <a:solidFill>
                  <a:srgbClr val="000000"/>
                </a:solidFill>
                <a:latin typeface="Inter"/>
                <a:ea typeface="Inter"/>
                <a:cs typeface="Inter"/>
                <a:sym typeface="Inter"/>
              </a:rPr>
              <a:t>T. Kim, G. Kang, D. Lee and D. H. Shim, "Development of an Indoor Delivery Mobile Robot for a Multi-Floor Environment," in IEEE Access, vol. 12, pp. 45202-45215, 2024, doi: 10.1109/ACCESS.2024.3381489.</a:t>
            </a:r>
          </a:p>
        </p:txBody>
      </p:sp>
      <p:grpSp>
        <p:nvGrpSpPr>
          <p:cNvPr name="Group 6" id="6"/>
          <p:cNvGrpSpPr/>
          <p:nvPr/>
        </p:nvGrpSpPr>
        <p:grpSpPr>
          <a:xfrm rot="0">
            <a:off x="8514209" y="8630050"/>
            <a:ext cx="1259581" cy="281087"/>
            <a:chOff x="0" y="0"/>
            <a:chExt cx="1679442" cy="374783"/>
          </a:xfrm>
        </p:grpSpPr>
        <p:grpSp>
          <p:nvGrpSpPr>
            <p:cNvPr name="Group 7" id="7"/>
            <p:cNvGrpSpPr/>
            <p:nvPr/>
          </p:nvGrpSpPr>
          <p:grpSpPr>
            <a:xfrm rot="0">
              <a:off x="0" y="0"/>
              <a:ext cx="374783" cy="374783"/>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9" id="9"/>
              <p:cNvSpPr txBox="true"/>
              <p:nvPr/>
            </p:nvSpPr>
            <p:spPr>
              <a:xfrm>
                <a:off x="76200" y="104775"/>
                <a:ext cx="660400" cy="631825"/>
              </a:xfrm>
              <a:prstGeom prst="rect">
                <a:avLst/>
              </a:prstGeom>
            </p:spPr>
            <p:txBody>
              <a:bodyPr anchor="ctr" rtlCol="false" tIns="50800" lIns="50800" bIns="50800" rIns="50800"/>
              <a:lstStyle/>
              <a:p>
                <a:pPr algn="ctr">
                  <a:lnSpc>
                    <a:spcPts val="1825"/>
                  </a:lnSpc>
                </a:pPr>
              </a:p>
            </p:txBody>
          </p:sp>
        </p:grpSp>
        <p:grpSp>
          <p:nvGrpSpPr>
            <p:cNvPr name="Group 10" id="10"/>
            <p:cNvGrpSpPr/>
            <p:nvPr/>
          </p:nvGrpSpPr>
          <p:grpSpPr>
            <a:xfrm rot="0">
              <a:off x="650475" y="0"/>
              <a:ext cx="374783" cy="374783"/>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2" id="12"/>
              <p:cNvSpPr txBox="true"/>
              <p:nvPr/>
            </p:nvSpPr>
            <p:spPr>
              <a:xfrm>
                <a:off x="76200" y="104775"/>
                <a:ext cx="660400" cy="631825"/>
              </a:xfrm>
              <a:prstGeom prst="rect">
                <a:avLst/>
              </a:prstGeom>
            </p:spPr>
            <p:txBody>
              <a:bodyPr anchor="ctr" rtlCol="false" tIns="50800" lIns="50800" bIns="50800" rIns="50800"/>
              <a:lstStyle/>
              <a:p>
                <a:pPr algn="ctr">
                  <a:lnSpc>
                    <a:spcPts val="1825"/>
                  </a:lnSpc>
                </a:pPr>
              </a:p>
            </p:txBody>
          </p:sp>
        </p:grpSp>
        <p:grpSp>
          <p:nvGrpSpPr>
            <p:cNvPr name="Group 13" id="13"/>
            <p:cNvGrpSpPr/>
            <p:nvPr/>
          </p:nvGrpSpPr>
          <p:grpSpPr>
            <a:xfrm rot="0">
              <a:off x="1304659" y="0"/>
              <a:ext cx="374783" cy="374783"/>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5" id="15"/>
              <p:cNvSpPr txBox="true"/>
              <p:nvPr/>
            </p:nvSpPr>
            <p:spPr>
              <a:xfrm>
                <a:off x="76200" y="104775"/>
                <a:ext cx="660400" cy="631825"/>
              </a:xfrm>
              <a:prstGeom prst="rect">
                <a:avLst/>
              </a:prstGeom>
            </p:spPr>
            <p:txBody>
              <a:bodyPr anchor="ctr" rtlCol="false" tIns="50800" lIns="50800" bIns="50800" rIns="50800"/>
              <a:lstStyle/>
              <a:p>
                <a:pPr algn="ctr">
                  <a:lnSpc>
                    <a:spcPts val="1825"/>
                  </a:lnSpc>
                </a:pPr>
              </a:p>
            </p:txBody>
          </p:sp>
        </p:grpSp>
      </p:grpSp>
      <p:sp>
        <p:nvSpPr>
          <p:cNvPr name="Freeform 16" id="16"/>
          <p:cNvSpPr/>
          <p:nvPr/>
        </p:nvSpPr>
        <p:spPr>
          <a:xfrm flipH="false" flipV="false" rot="0">
            <a:off x="12633829" y="5785660"/>
            <a:ext cx="5128480" cy="3282227"/>
          </a:xfrm>
          <a:custGeom>
            <a:avLst/>
            <a:gdLst/>
            <a:ahLst/>
            <a:cxnLst/>
            <a:rect r="r" b="b" t="t" l="l"/>
            <a:pathLst>
              <a:path h="3282227" w="5128480">
                <a:moveTo>
                  <a:pt x="0" y="0"/>
                </a:moveTo>
                <a:lnTo>
                  <a:pt x="5128479" y="0"/>
                </a:lnTo>
                <a:lnTo>
                  <a:pt x="5128479" y="3282227"/>
                </a:lnTo>
                <a:lnTo>
                  <a:pt x="0" y="32822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577689"/>
            <a:ext cx="16230600" cy="1535049"/>
          </a:xfrm>
          <a:prstGeom prst="rect">
            <a:avLst/>
          </a:prstGeom>
        </p:spPr>
        <p:txBody>
          <a:bodyPr anchor="t" rtlCol="false" tIns="0" lIns="0" bIns="0" rIns="0">
            <a:spAutoFit/>
          </a:bodyPr>
          <a:lstStyle/>
          <a:p>
            <a:pPr algn="l">
              <a:lnSpc>
                <a:spcPts val="6216"/>
              </a:lnSpc>
              <a:spcBef>
                <a:spcPct val="0"/>
              </a:spcBef>
            </a:pPr>
            <a:r>
              <a:rPr lang="en-US" b="true" sz="4440">
                <a:solidFill>
                  <a:srgbClr val="000000"/>
                </a:solidFill>
                <a:latin typeface="Red Hat Display Bold"/>
                <a:ea typeface="Red Hat Display Bold"/>
                <a:cs typeface="Red Hat Display Bold"/>
                <a:sym typeface="Red Hat Display Bold"/>
              </a:rPr>
              <a:t>UNDERSTANDING THE ROBOTIC RESTAURANT EXPERIENCE: A MULTIPLE CASE STUDY</a:t>
            </a:r>
          </a:p>
        </p:txBody>
      </p:sp>
      <p:sp>
        <p:nvSpPr>
          <p:cNvPr name="TextBox 3" id="3"/>
          <p:cNvSpPr txBox="true"/>
          <p:nvPr/>
        </p:nvSpPr>
        <p:spPr>
          <a:xfrm rot="0">
            <a:off x="1028700" y="2267485"/>
            <a:ext cx="14838959" cy="3042359"/>
          </a:xfrm>
          <a:prstGeom prst="rect">
            <a:avLst/>
          </a:prstGeom>
        </p:spPr>
        <p:txBody>
          <a:bodyPr anchor="t" rtlCol="false" tIns="0" lIns="0" bIns="0" rIns="0">
            <a:spAutoFit/>
          </a:bodyPr>
          <a:lstStyle/>
          <a:p>
            <a:pPr algn="just" marL="532944" indent="-266472" lvl="1">
              <a:lnSpc>
                <a:spcPts val="3455"/>
              </a:lnSpc>
              <a:buFont typeface="Arial"/>
              <a:buChar char="•"/>
            </a:pPr>
            <a:r>
              <a:rPr lang="en-US" sz="2468">
                <a:solidFill>
                  <a:srgbClr val="000000"/>
                </a:solidFill>
                <a:latin typeface="Inter"/>
                <a:ea typeface="Inter"/>
                <a:cs typeface="Inter"/>
                <a:sym typeface="Inter"/>
              </a:rPr>
              <a:t>Investigates the role of service robots in restaurants and evaluates their ability to replace human staff.</a:t>
            </a:r>
          </a:p>
          <a:p>
            <a:pPr algn="just" marL="532944" indent="-266472" lvl="1">
              <a:lnSpc>
                <a:spcPts val="3455"/>
              </a:lnSpc>
              <a:buFont typeface="Arial"/>
              <a:buChar char="•"/>
            </a:pPr>
            <a:r>
              <a:rPr lang="en-US" sz="2468">
                <a:solidFill>
                  <a:srgbClr val="000000"/>
                </a:solidFill>
                <a:latin typeface="Inter"/>
                <a:ea typeface="Inter"/>
                <a:cs typeface="Inter"/>
                <a:sym typeface="Inter"/>
              </a:rPr>
              <a:t>Found that robots require human assistance for complex tasks and are not fully autonomous.</a:t>
            </a:r>
          </a:p>
          <a:p>
            <a:pPr algn="just" marL="532944" indent="-266472" lvl="1">
              <a:lnSpc>
                <a:spcPts val="3455"/>
              </a:lnSpc>
              <a:buFont typeface="Arial"/>
              <a:buChar char="•"/>
            </a:pPr>
            <a:r>
              <a:rPr lang="en-US" sz="2468">
                <a:solidFill>
                  <a:srgbClr val="000000"/>
                </a:solidFill>
                <a:latin typeface="Inter"/>
                <a:ea typeface="Inter"/>
                <a:cs typeface="Inter"/>
                <a:sym typeface="Inter"/>
              </a:rPr>
              <a:t>Highlights that robots perform well in repetitive tasks but struggle with dynamic decision-making.</a:t>
            </a:r>
          </a:p>
          <a:p>
            <a:pPr algn="just" marL="532944" indent="-266472" lvl="1">
              <a:lnSpc>
                <a:spcPts val="3455"/>
              </a:lnSpc>
              <a:buFont typeface="Arial"/>
              <a:buChar char="•"/>
            </a:pPr>
            <a:r>
              <a:rPr lang="en-US" sz="2468">
                <a:solidFill>
                  <a:srgbClr val="000000"/>
                </a:solidFill>
                <a:latin typeface="Inter"/>
                <a:ea typeface="Inter"/>
                <a:cs typeface="Inter"/>
                <a:sym typeface="Inter"/>
              </a:rPr>
              <a:t>Focused on customer experiences and how robots influence satisfaction and service quality.</a:t>
            </a:r>
          </a:p>
          <a:p>
            <a:pPr algn="just">
              <a:lnSpc>
                <a:spcPts val="3455"/>
              </a:lnSpc>
            </a:pPr>
          </a:p>
        </p:txBody>
      </p:sp>
      <p:sp>
        <p:nvSpPr>
          <p:cNvPr name="TextBox 4" id="4"/>
          <p:cNvSpPr txBox="true"/>
          <p:nvPr/>
        </p:nvSpPr>
        <p:spPr>
          <a:xfrm rot="0">
            <a:off x="1028700" y="5225431"/>
            <a:ext cx="15479311" cy="4032869"/>
          </a:xfrm>
          <a:prstGeom prst="rect">
            <a:avLst/>
          </a:prstGeom>
        </p:spPr>
        <p:txBody>
          <a:bodyPr anchor="t" rtlCol="false" tIns="0" lIns="0" bIns="0" rIns="0">
            <a:spAutoFit/>
          </a:bodyPr>
          <a:lstStyle/>
          <a:p>
            <a:pPr algn="just">
              <a:lnSpc>
                <a:spcPts val="3563"/>
              </a:lnSpc>
            </a:pPr>
            <a:r>
              <a:rPr lang="en-US" sz="2545" b="true">
                <a:solidFill>
                  <a:srgbClr val="000000"/>
                </a:solidFill>
                <a:latin typeface="Inter Bold"/>
                <a:ea typeface="Inter Bold"/>
                <a:cs typeface="Inter Bold"/>
                <a:sym typeface="Inter Bold"/>
              </a:rPr>
              <a:t>CHALLENGES</a:t>
            </a:r>
            <a:r>
              <a:rPr lang="en-US" sz="2545">
                <a:solidFill>
                  <a:srgbClr val="000000"/>
                </a:solidFill>
                <a:latin typeface="Inter"/>
                <a:ea typeface="Inter"/>
                <a:cs typeface="Inter"/>
                <a:sym typeface="Inter"/>
              </a:rPr>
              <a:t>:</a:t>
            </a:r>
          </a:p>
          <a:p>
            <a:pPr algn="just">
              <a:lnSpc>
                <a:spcPts val="3563"/>
              </a:lnSpc>
            </a:pPr>
          </a:p>
          <a:p>
            <a:pPr algn="just" marL="549485" indent="-274743" lvl="1">
              <a:lnSpc>
                <a:spcPts val="3563"/>
              </a:lnSpc>
              <a:buFont typeface="Arial"/>
              <a:buChar char="•"/>
            </a:pPr>
            <a:r>
              <a:rPr lang="en-US" sz="2545">
                <a:solidFill>
                  <a:srgbClr val="000000"/>
                </a:solidFill>
                <a:latin typeface="Inter"/>
                <a:ea typeface="Inter"/>
                <a:cs typeface="Inter"/>
                <a:sym typeface="Inter"/>
              </a:rPr>
              <a:t>Lack of autonomy: Robots cannot handle unexpected situations without human intervention.</a:t>
            </a:r>
          </a:p>
          <a:p>
            <a:pPr algn="just" marL="549485" indent="-274743" lvl="1">
              <a:lnSpc>
                <a:spcPts val="3563"/>
              </a:lnSpc>
              <a:buFont typeface="Arial"/>
              <a:buChar char="•"/>
            </a:pPr>
            <a:r>
              <a:rPr lang="en-US" sz="2545">
                <a:solidFill>
                  <a:srgbClr val="000000"/>
                </a:solidFill>
                <a:latin typeface="Inter"/>
                <a:ea typeface="Inter"/>
                <a:cs typeface="Inter"/>
                <a:sym typeface="Inter"/>
              </a:rPr>
              <a:t>Customer acceptance: Some customers feel uncomfortable interacting with robots instead of humans.</a:t>
            </a:r>
          </a:p>
          <a:p>
            <a:pPr algn="just" marL="549485" indent="-274743" lvl="1">
              <a:lnSpc>
                <a:spcPts val="3563"/>
              </a:lnSpc>
              <a:buFont typeface="Arial"/>
              <a:buChar char="•"/>
            </a:pPr>
            <a:r>
              <a:rPr lang="en-US" sz="2545">
                <a:solidFill>
                  <a:srgbClr val="000000"/>
                </a:solidFill>
                <a:latin typeface="Inter"/>
                <a:ea typeface="Inter"/>
                <a:cs typeface="Inter"/>
                <a:sym typeface="Inter"/>
              </a:rPr>
              <a:t>Maintenance issues: Frequent technical malfunctions requiring regular supervision.</a:t>
            </a:r>
          </a:p>
          <a:p>
            <a:pPr algn="just" marL="549485" indent="-274743" lvl="1">
              <a:lnSpc>
                <a:spcPts val="3563"/>
              </a:lnSpc>
              <a:buFont typeface="Arial"/>
              <a:buChar char="•"/>
            </a:pPr>
            <a:r>
              <a:rPr lang="en-US" sz="2545">
                <a:solidFill>
                  <a:srgbClr val="000000"/>
                </a:solidFill>
                <a:latin typeface="Inter"/>
                <a:ea typeface="Inter"/>
                <a:cs typeface="Inter"/>
                <a:sym typeface="Inter"/>
              </a:rPr>
              <a:t>Emotional connection: Inability to replicate the warmth and personal touch provided by human servers.</a:t>
            </a:r>
          </a:p>
          <a:p>
            <a:pPr algn="just">
              <a:lnSpc>
                <a:spcPts val="3563"/>
              </a:lnSpc>
              <a:spcBef>
                <a:spcPct val="0"/>
              </a:spcBef>
            </a:pPr>
          </a:p>
        </p:txBody>
      </p:sp>
      <p:sp>
        <p:nvSpPr>
          <p:cNvPr name="TextBox 5" id="5"/>
          <p:cNvSpPr txBox="true"/>
          <p:nvPr/>
        </p:nvSpPr>
        <p:spPr>
          <a:xfrm rot="0">
            <a:off x="418650" y="8890000"/>
            <a:ext cx="17450700" cy="1397000"/>
          </a:xfrm>
          <a:prstGeom prst="rect">
            <a:avLst/>
          </a:prstGeom>
        </p:spPr>
        <p:txBody>
          <a:bodyPr anchor="t" rtlCol="false" tIns="0" lIns="0" bIns="0" rIns="0">
            <a:spAutoFit/>
          </a:bodyPr>
          <a:lstStyle/>
          <a:p>
            <a:pPr algn="just">
              <a:lnSpc>
                <a:spcPts val="2799"/>
              </a:lnSpc>
              <a:spcBef>
                <a:spcPct val="0"/>
              </a:spcBef>
            </a:pPr>
            <a:r>
              <a:rPr lang="en-US" sz="1999" u="sng">
                <a:solidFill>
                  <a:srgbClr val="000000"/>
                </a:solidFill>
                <a:latin typeface="Inter"/>
                <a:ea typeface="Inter"/>
                <a:cs typeface="Inter"/>
                <a:sym typeface="Inter"/>
                <a:hlinkClick r:id="rId2" tooltip="https://www.emerald.com/insight/search?q=Faruk%20Seyito%C4%9Flu"/>
              </a:rPr>
              <a:t>Seyitoğlu, F.</a:t>
            </a:r>
            <a:r>
              <a:rPr lang="en-US" sz="1999">
                <a:solidFill>
                  <a:srgbClr val="000000"/>
                </a:solidFill>
                <a:latin typeface="Inter"/>
                <a:ea typeface="Inter"/>
                <a:cs typeface="Inter"/>
                <a:sym typeface="Inter"/>
              </a:rPr>
              <a:t> and </a:t>
            </a:r>
            <a:r>
              <a:rPr lang="en-US" sz="1999" u="sng">
                <a:solidFill>
                  <a:srgbClr val="000000"/>
                </a:solidFill>
                <a:latin typeface="Inter"/>
                <a:ea typeface="Inter"/>
                <a:cs typeface="Inter"/>
                <a:sym typeface="Inter"/>
                <a:hlinkClick r:id="rId3" tooltip="https://www.emerald.com/insight/search?q=Stanislav%20Ivanov"/>
              </a:rPr>
              <a:t>Ivanov, S.</a:t>
            </a:r>
            <a:r>
              <a:rPr lang="en-US" sz="1999">
                <a:solidFill>
                  <a:srgbClr val="000000"/>
                </a:solidFill>
                <a:latin typeface="Inter"/>
                <a:ea typeface="Inter"/>
                <a:cs typeface="Inter"/>
                <a:sym typeface="Inter"/>
              </a:rPr>
              <a:t> (2022), "Understanding the robotic restaurant experience: a multiple case study", </a:t>
            </a:r>
            <a:r>
              <a:rPr lang="en-US" sz="1999" u="sng">
                <a:solidFill>
                  <a:srgbClr val="000000"/>
                </a:solidFill>
                <a:latin typeface="Inter"/>
                <a:ea typeface="Inter"/>
                <a:cs typeface="Inter"/>
                <a:sym typeface="Inter"/>
                <a:hlinkClick r:id="rId4" tooltip="https://www.emerald.com/insight/publication/issn/2055-5911"/>
              </a:rPr>
              <a:t>Journal of Tourism Futures</a:t>
            </a:r>
            <a:r>
              <a:rPr lang="en-US" sz="1999">
                <a:solidFill>
                  <a:srgbClr val="000000"/>
                </a:solidFill>
                <a:latin typeface="Inter"/>
                <a:ea typeface="Inter"/>
                <a:cs typeface="Inter"/>
                <a:sym typeface="Inter"/>
              </a:rPr>
              <a:t>, Vol. 8 No. 1, pp. 55-72. </a:t>
            </a:r>
            <a:r>
              <a:rPr lang="en-US" sz="1999" u="sng">
                <a:solidFill>
                  <a:srgbClr val="000000"/>
                </a:solidFill>
                <a:latin typeface="Inter"/>
                <a:ea typeface="Inter"/>
                <a:cs typeface="Inter"/>
                <a:sym typeface="Inter"/>
                <a:hlinkClick r:id="rId5" tooltip="https://doi.org/10.1108/JTF-04-2020-0070"/>
              </a:rPr>
              <a:t>M. Waqas, Z. Ali, M. Waqas and A. Zulafqar, "Development of Localization-Based Waiter Robot Using RP-LIDAR," 2022 16th International Conference on Open Source Systems and Technologies (ICOSST), Lahore, Pakistan, 2022, pp. 1-6, doi: 10.1109/ICOSST57195.2022.10016804.</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38852" y="771187"/>
            <a:ext cx="17707242" cy="1452238"/>
          </a:xfrm>
          <a:prstGeom prst="rect">
            <a:avLst/>
          </a:prstGeom>
        </p:spPr>
        <p:txBody>
          <a:bodyPr anchor="t" rtlCol="false" tIns="0" lIns="0" bIns="0" rIns="0">
            <a:spAutoFit/>
          </a:bodyPr>
          <a:lstStyle/>
          <a:p>
            <a:pPr algn="l">
              <a:lnSpc>
                <a:spcPts val="5860"/>
              </a:lnSpc>
              <a:spcBef>
                <a:spcPct val="0"/>
              </a:spcBef>
            </a:pPr>
            <a:r>
              <a:rPr lang="en-US" b="true" sz="4186">
                <a:solidFill>
                  <a:srgbClr val="000000"/>
                </a:solidFill>
                <a:latin typeface="Red Hat Display Bold"/>
                <a:ea typeface="Red Hat Display Bold"/>
                <a:cs typeface="Red Hat Display Bold"/>
                <a:sym typeface="Red Hat Display Bold"/>
              </a:rPr>
              <a:t>ITERATIVE ROBOT WAITER ALGORITHM DESIGN: COCKTAIL-PARTY SERVICE EXPECTATIONS AND SOCIAL FACTORS</a:t>
            </a:r>
          </a:p>
        </p:txBody>
      </p:sp>
      <p:sp>
        <p:nvSpPr>
          <p:cNvPr name="TextBox 3" id="3"/>
          <p:cNvSpPr txBox="true"/>
          <p:nvPr/>
        </p:nvSpPr>
        <p:spPr>
          <a:xfrm rot="0">
            <a:off x="338852" y="2404400"/>
            <a:ext cx="16920448" cy="2369821"/>
          </a:xfrm>
          <a:prstGeom prst="rect">
            <a:avLst/>
          </a:prstGeom>
        </p:spPr>
        <p:txBody>
          <a:bodyPr anchor="t" rtlCol="false" tIns="0" lIns="0" bIns="0" rIns="0">
            <a:spAutoFit/>
          </a:bodyPr>
          <a:lstStyle/>
          <a:p>
            <a:pPr algn="just" marL="582925" indent="-291463" lvl="1">
              <a:lnSpc>
                <a:spcPts val="3779"/>
              </a:lnSpc>
              <a:buFont typeface="Arial"/>
              <a:buChar char="•"/>
            </a:pPr>
            <a:r>
              <a:rPr lang="en-US" sz="2699">
                <a:solidFill>
                  <a:srgbClr val="000000"/>
                </a:solidFill>
                <a:latin typeface="Inter"/>
                <a:ea typeface="Inter"/>
                <a:cs typeface="Inter"/>
                <a:sym typeface="Inter"/>
              </a:rPr>
              <a:t>The study evaluates robot waiter algorithms and service parameters in a simulated cocktail event, focusing on variables like "hunger level," "relationship to each other," and robot delivery algorithms (lead, follow, ambient).</a:t>
            </a:r>
          </a:p>
          <a:p>
            <a:pPr algn="just" marL="582925" indent="-291463" lvl="1">
              <a:lnSpc>
                <a:spcPts val="3779"/>
              </a:lnSpc>
              <a:buFont typeface="Arial"/>
              <a:buChar char="•"/>
            </a:pPr>
            <a:r>
              <a:rPr lang="en-US" sz="2699">
                <a:solidFill>
                  <a:srgbClr val="000000"/>
                </a:solidFill>
                <a:latin typeface="Inter"/>
                <a:ea typeface="Inter"/>
                <a:cs typeface="Inter"/>
                <a:sym typeface="Inter"/>
              </a:rPr>
              <a:t>The results indicate a positive correlation between food-taking behavior and either human or robot initiative, with the robot that initiates being the most noticeable</a:t>
            </a:r>
          </a:p>
        </p:txBody>
      </p:sp>
      <p:sp>
        <p:nvSpPr>
          <p:cNvPr name="TextBox 4" id="4"/>
          <p:cNvSpPr txBox="true"/>
          <p:nvPr/>
        </p:nvSpPr>
        <p:spPr>
          <a:xfrm rot="0">
            <a:off x="338852" y="4983479"/>
            <a:ext cx="17111187" cy="4274821"/>
          </a:xfrm>
          <a:prstGeom prst="rect">
            <a:avLst/>
          </a:prstGeom>
        </p:spPr>
        <p:txBody>
          <a:bodyPr anchor="t" rtlCol="false" tIns="0" lIns="0" bIns="0" rIns="0">
            <a:spAutoFit/>
          </a:bodyPr>
          <a:lstStyle/>
          <a:p>
            <a:pPr algn="just">
              <a:lnSpc>
                <a:spcPts val="3779"/>
              </a:lnSpc>
            </a:pPr>
            <a:r>
              <a:rPr lang="en-US" sz="2699" b="true">
                <a:solidFill>
                  <a:srgbClr val="000000"/>
                </a:solidFill>
                <a:latin typeface="Inter Bold"/>
                <a:ea typeface="Inter Bold"/>
                <a:cs typeface="Inter Bold"/>
                <a:sym typeface="Inter Bold"/>
              </a:rPr>
              <a:t>CHALLENGES</a:t>
            </a:r>
            <a:r>
              <a:rPr lang="en-US" sz="2699">
                <a:solidFill>
                  <a:srgbClr val="000000"/>
                </a:solidFill>
                <a:latin typeface="Inter"/>
                <a:ea typeface="Inter"/>
                <a:cs typeface="Inter"/>
                <a:sym typeface="Inter"/>
              </a:rPr>
              <a:t>:</a:t>
            </a:r>
          </a:p>
          <a:p>
            <a:pPr algn="just" marL="582925" indent="-291463" lvl="1">
              <a:lnSpc>
                <a:spcPts val="3779"/>
              </a:lnSpc>
              <a:buFont typeface="Arial"/>
              <a:buChar char="•"/>
            </a:pPr>
            <a:r>
              <a:rPr lang="en-US" sz="2699">
                <a:solidFill>
                  <a:srgbClr val="000000"/>
                </a:solidFill>
                <a:latin typeface="Inter"/>
                <a:ea typeface="Inter"/>
                <a:cs typeface="Inter"/>
                <a:sym typeface="Inter"/>
              </a:rPr>
              <a:t>Human Interaction Dynamics</a:t>
            </a:r>
          </a:p>
          <a:p>
            <a:pPr algn="just" marL="1165850" indent="-388617" lvl="2">
              <a:lnSpc>
                <a:spcPts val="3779"/>
              </a:lnSpc>
              <a:buFont typeface="Arial"/>
              <a:buChar char="⚬"/>
            </a:pPr>
            <a:r>
              <a:rPr lang="en-US" sz="2699">
                <a:solidFill>
                  <a:srgbClr val="000000"/>
                </a:solidFill>
                <a:latin typeface="Inter"/>
                <a:ea typeface="Inter"/>
                <a:cs typeface="Inter"/>
                <a:sym typeface="Inter"/>
              </a:rPr>
              <a:t>People sometimes forget or delay responding to robots, indicating challenges in maintaining engagement during interactions. </a:t>
            </a:r>
          </a:p>
          <a:p>
            <a:pPr algn="just" marL="1165850" indent="-388617" lvl="2">
              <a:lnSpc>
                <a:spcPts val="3779"/>
              </a:lnSpc>
              <a:buFont typeface="Arial"/>
              <a:buChar char="⚬"/>
            </a:pPr>
            <a:r>
              <a:rPr lang="en-US" sz="2699">
                <a:solidFill>
                  <a:srgbClr val="000000"/>
                </a:solidFill>
                <a:latin typeface="Inter"/>
                <a:ea typeface="Inter"/>
                <a:cs typeface="Inter"/>
                <a:sym typeface="Inter"/>
              </a:rPr>
              <a:t>Ambient robot motion is often unnoticed by participants, highlighting difficulties in capturing attention without explicit cues</a:t>
            </a:r>
          </a:p>
          <a:p>
            <a:pPr algn="just" marL="582925" indent="-291463" lvl="1">
              <a:lnSpc>
                <a:spcPts val="3779"/>
              </a:lnSpc>
              <a:buFont typeface="Arial"/>
              <a:buChar char="•"/>
            </a:pPr>
            <a:r>
              <a:rPr lang="en-US" sz="2699">
                <a:solidFill>
                  <a:srgbClr val="000000"/>
                </a:solidFill>
                <a:latin typeface="Inter"/>
                <a:ea typeface="Inter"/>
                <a:cs typeface="Inter"/>
                <a:sym typeface="Inter"/>
              </a:rPr>
              <a:t>Reliance on Sparsity</a:t>
            </a:r>
          </a:p>
          <a:p>
            <a:pPr algn="just" marL="1165850" indent="-388617" lvl="2">
              <a:lnSpc>
                <a:spcPts val="3779"/>
              </a:lnSpc>
              <a:spcBef>
                <a:spcPct val="0"/>
              </a:spcBef>
              <a:buFont typeface="Arial"/>
              <a:buChar char="⚬"/>
            </a:pPr>
            <a:r>
              <a:rPr lang="en-US" sz="2699">
                <a:solidFill>
                  <a:srgbClr val="000000"/>
                </a:solidFill>
                <a:latin typeface="Inter"/>
                <a:ea typeface="Inter"/>
                <a:cs typeface="Inter"/>
                <a:sym typeface="Inter"/>
              </a:rPr>
              <a:t>Errors such as delivering food ordered by one person to another underscore the importance of accurate service delivery in human-robot interactions.</a:t>
            </a:r>
          </a:p>
        </p:txBody>
      </p:sp>
      <p:sp>
        <p:nvSpPr>
          <p:cNvPr name="TextBox 5" id="5"/>
          <p:cNvSpPr txBox="true"/>
          <p:nvPr/>
        </p:nvSpPr>
        <p:spPr>
          <a:xfrm rot="0">
            <a:off x="167236" y="9462998"/>
            <a:ext cx="17878857" cy="650769"/>
          </a:xfrm>
          <a:prstGeom prst="rect">
            <a:avLst/>
          </a:prstGeom>
        </p:spPr>
        <p:txBody>
          <a:bodyPr anchor="t" rtlCol="false" tIns="0" lIns="0" bIns="0" rIns="0">
            <a:spAutoFit/>
          </a:bodyPr>
          <a:lstStyle/>
          <a:p>
            <a:pPr algn="just">
              <a:lnSpc>
                <a:spcPts val="2622"/>
              </a:lnSpc>
              <a:spcBef>
                <a:spcPct val="0"/>
              </a:spcBef>
            </a:pPr>
            <a:r>
              <a:rPr lang="en-US" sz="1873">
                <a:solidFill>
                  <a:srgbClr val="000000"/>
                </a:solidFill>
                <a:latin typeface="Inter"/>
                <a:ea typeface="Inter"/>
                <a:cs typeface="Inter"/>
                <a:sym typeface="Inter"/>
              </a:rPr>
              <a:t>H. Knight, D. Flynn, T. M. Oo and J. Hansen, "Iterative Robot Waiter Algorithm Design: Cocktail-Party Service Expectations and Social Factors," 2024 19th ACM/IEEE International Conference on Human-Robot Interaction (HRI), Boulder, CO, USA, 2024, pp. 394-402.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DAGdMdsKWyk</dc:identifier>
  <dcterms:modified xsi:type="dcterms:W3CDTF">2011-08-01T06:04:30Z</dcterms:modified>
  <cp:revision>1</cp:revision>
  <dc:title>Robotics&amp;MFC R1</dc:title>
</cp:coreProperties>
</file>