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78" r:id="rId17"/>
    <p:sldId id="28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>
      <p:cViewPr varScale="1">
        <p:scale>
          <a:sx n="92" d="100"/>
          <a:sy n="92" d="100"/>
        </p:scale>
        <p:origin x="10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838200"/>
            <a:ext cx="8735325" cy="1212851"/>
          </a:xfrm>
        </p:spPr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65812" y="3962400"/>
            <a:ext cx="60960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Data/Database Administrator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Fatin</a:t>
            </a:r>
            <a:r>
              <a:rPr lang="en-US" dirty="0">
                <a:solidFill>
                  <a:schemeClr val="bg1"/>
                </a:solidFill>
              </a:rPr>
              <a:t> Ahmed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36612" y="3962400"/>
            <a:ext cx="47244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Programmer/Designer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Syed Asif Zaidi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Sebastian Sanchez</a:t>
            </a:r>
          </a:p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846512" y="2438400"/>
            <a:ext cx="40386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Chief Programmer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Bright </a:t>
            </a:r>
            <a:r>
              <a:rPr lang="en-US" dirty="0" err="1">
                <a:solidFill>
                  <a:schemeClr val="bg1"/>
                </a:solidFill>
              </a:rPr>
              <a:t>Wadja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ding_Diagram_Draft2.JPG">
            <a:extLst>
              <a:ext uri="{FF2B5EF4-FFF2-40B4-BE49-F238E27FC236}">
                <a16:creationId xmlns:a16="http://schemas.microsoft.com/office/drawing/2014/main" id="{37003F04-80BC-4328-AD9C-14838D84D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2" y="0"/>
            <a:ext cx="8458200" cy="72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gistration_Diagram_Draft2.JPG">
            <a:extLst>
              <a:ext uri="{FF2B5EF4-FFF2-40B4-BE49-F238E27FC236}">
                <a16:creationId xmlns:a16="http://schemas.microsoft.com/office/drawing/2014/main" id="{EA0E7CE7-BAA5-4E6D-BF9F-86B2FEE40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0"/>
            <a:ext cx="7696200" cy="7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39743-A015-4FA3-A3A1-A65E22C020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186" t="18803" r="12821" b="9687"/>
          <a:stretch/>
        </p:blipFill>
        <p:spPr bwMode="auto">
          <a:xfrm>
            <a:off x="975081" y="76200"/>
            <a:ext cx="11776042" cy="6672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589D0-D7F5-4BB6-B545-DB59B5AF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1455"/>
            <a:ext cx="1981200" cy="122634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278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DF0E-8B09-410A-85A5-24C3987D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5257800"/>
            <a:ext cx="1827529" cy="1223963"/>
          </a:xfrm>
        </p:spPr>
        <p:txBody>
          <a:bodyPr/>
          <a:lstStyle/>
          <a:p>
            <a:pPr algn="ctr"/>
            <a:r>
              <a:rPr lang="en-US" dirty="0"/>
              <a:t>E/R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026" name="Picture 2" descr="capture">
            <a:extLst>
              <a:ext uri="{FF2B5EF4-FFF2-40B4-BE49-F238E27FC236}">
                <a16:creationId xmlns:a16="http://schemas.microsoft.com/office/drawing/2014/main" id="{E59CDA5A-B8E1-4DD6-9769-2E444EB63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92862"/>
            <a:ext cx="10989083" cy="58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845D-499A-48EF-8A34-C2D19CF1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0"/>
            <a:ext cx="10360501" cy="6164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61693-F09E-47F7-8460-AB1AC053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2" y="0"/>
            <a:ext cx="11702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Definition:</a:t>
            </a:r>
          </a:p>
          <a:p>
            <a:pPr lvl="1"/>
            <a:r>
              <a:rPr lang="en-US" sz="2800" dirty="0"/>
              <a:t>A Student Management System (SMS) is a system that manages the records of students regarding registration and grading.</a:t>
            </a:r>
          </a:p>
          <a:p>
            <a:pPr lvl="1"/>
            <a:endParaRPr lang="en-US" sz="2800" dirty="0"/>
          </a:p>
          <a:p>
            <a:r>
              <a:rPr lang="en-US" sz="3200" dirty="0"/>
              <a:t>SMS Involves</a:t>
            </a:r>
          </a:p>
          <a:p>
            <a:pPr lvl="1"/>
            <a:r>
              <a:rPr lang="en-US" dirty="0"/>
              <a:t>Course registration</a:t>
            </a:r>
          </a:p>
          <a:p>
            <a:pPr lvl="1"/>
            <a:r>
              <a:rPr lang="en-US" dirty="0"/>
              <a:t>Adding/Viewing grades</a:t>
            </a:r>
          </a:p>
          <a:p>
            <a:pPr lvl="1"/>
            <a:r>
              <a:rPr lang="en-US" dirty="0"/>
              <a:t>Adding/managing students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of students similar to an SMS</a:t>
            </a:r>
          </a:p>
          <a:p>
            <a:pPr marL="377886" lvl="1" indent="0">
              <a:buNone/>
            </a:pPr>
            <a:r>
              <a:rPr lang="en-US" dirty="0"/>
              <a:t>e.g. Blackboard</a:t>
            </a:r>
          </a:p>
          <a:p>
            <a:r>
              <a:rPr lang="en-US" dirty="0"/>
              <a:t>To manage students’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gather students’ information</a:t>
            </a:r>
          </a:p>
          <a:p>
            <a:r>
              <a:rPr lang="en-US" b="1" dirty="0">
                <a:solidFill>
                  <a:schemeClr val="accent6"/>
                </a:solidFill>
              </a:rPr>
              <a:t>Software Requirements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b="1" dirty="0">
                <a:solidFill>
                  <a:schemeClr val="bg1"/>
                </a:solidFill>
              </a:rPr>
              <a:t>CPU</a:t>
            </a:r>
            <a:r>
              <a:rPr lang="en-US" dirty="0">
                <a:solidFill>
                  <a:schemeClr val="bg1"/>
                </a:solidFill>
              </a:rPr>
              <a:t>: single Core 2.4 GHz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>
                <a:solidFill>
                  <a:schemeClr val="bg1"/>
                </a:solidFill>
              </a:rPr>
              <a:t>: 512 MB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 Hard Drive</a:t>
            </a:r>
            <a:r>
              <a:rPr lang="en-US" dirty="0">
                <a:solidFill>
                  <a:schemeClr val="bg1"/>
                </a:solidFill>
              </a:rPr>
              <a:t>: 5 Gb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SSMS</a:t>
            </a:r>
            <a:r>
              <a:rPr lang="en-US" dirty="0">
                <a:solidFill>
                  <a:schemeClr val="bg1"/>
                </a:solidFill>
              </a:rPr>
              <a:t>: SQL Server or MySQL</a:t>
            </a:r>
          </a:p>
        </p:txBody>
      </p:sp>
    </p:spTree>
    <p:extLst>
      <p:ext uri="{BB962C8B-B14F-4D97-AF65-F5344CB8AC3E}">
        <p14:creationId xmlns:p14="http://schemas.microsoft.com/office/powerpoint/2010/main" val="19910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914400"/>
            <a:ext cx="10360501" cy="1223963"/>
          </a:xfrm>
        </p:spPr>
        <p:txBody>
          <a:bodyPr/>
          <a:lstStyle/>
          <a:p>
            <a:r>
              <a:rPr lang="en-US" dirty="0"/>
              <a:t>Spiral Life Cycle</a:t>
            </a:r>
          </a:p>
        </p:txBody>
      </p:sp>
      <p:pic>
        <p:nvPicPr>
          <p:cNvPr id="1026" name="Picture 2" descr="File:Spiral model (Boehm, 1988)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84797"/>
            <a:ext cx="7249478" cy="60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4" y="533400"/>
            <a:ext cx="3200400" cy="1447800"/>
          </a:xfrm>
        </p:spPr>
        <p:txBody>
          <a:bodyPr>
            <a:normAutofit/>
          </a:bodyPr>
          <a:lstStyle/>
          <a:p>
            <a:r>
              <a:rPr lang="en-US" sz="4400" dirty="0"/>
              <a:t>Architecture Diagram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31443"/>
            <a:ext cx="6172200" cy="6601157"/>
          </a:xfrm>
        </p:spPr>
      </p:pic>
    </p:spTree>
    <p:extLst>
      <p:ext uri="{BB962C8B-B14F-4D97-AF65-F5344CB8AC3E}">
        <p14:creationId xmlns:p14="http://schemas.microsoft.com/office/powerpoint/2010/main" val="36255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418972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Login</a:t>
            </a:r>
            <a:br>
              <a:rPr lang="en-US" sz="4400" dirty="0"/>
            </a:br>
            <a:r>
              <a:rPr lang="en-US" sz="4400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9845"/>
            <a:ext cx="7003392" cy="6733697"/>
          </a:xfrm>
        </p:spPr>
      </p:pic>
    </p:spTree>
    <p:extLst>
      <p:ext uri="{BB962C8B-B14F-4D97-AF65-F5344CB8AC3E}">
        <p14:creationId xmlns:p14="http://schemas.microsoft.com/office/powerpoint/2010/main" val="5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493074"/>
            <a:ext cx="2741929" cy="1223963"/>
          </a:xfrm>
        </p:spPr>
        <p:txBody>
          <a:bodyPr/>
          <a:lstStyle/>
          <a:p>
            <a:pPr algn="ctr"/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E8EE-67B3-4D4A-82BD-E064DBAA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0"/>
            <a:ext cx="6477000" cy="6860122"/>
          </a:xfrm>
        </p:spPr>
      </p:pic>
    </p:spTree>
    <p:extLst>
      <p:ext uri="{BB962C8B-B14F-4D97-AF65-F5344CB8AC3E}">
        <p14:creationId xmlns:p14="http://schemas.microsoft.com/office/powerpoint/2010/main" val="22045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01D-B927-410C-BEFE-4BBF968A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8600"/>
            <a:ext cx="1981200" cy="1117600"/>
          </a:xfrm>
        </p:spPr>
        <p:txBody>
          <a:bodyPr/>
          <a:lstStyle/>
          <a:p>
            <a:pPr algn="ctr"/>
            <a:r>
              <a:rPr lang="en-US" dirty="0"/>
              <a:t>Use Case Models</a:t>
            </a:r>
          </a:p>
        </p:txBody>
      </p:sp>
      <p:pic>
        <p:nvPicPr>
          <p:cNvPr id="2050" name="Picture 2" descr="https://user-images.githubusercontent.com/10368701/37134243-49dac584-225d-11e8-845d-7f51868d0725.PNG">
            <a:extLst>
              <a:ext uri="{FF2B5EF4-FFF2-40B4-BE49-F238E27FC236}">
                <a16:creationId xmlns:a16="http://schemas.microsoft.com/office/drawing/2014/main" id="{2DB0F1EE-1039-42C8-B685-F4C20E21A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60" y="0"/>
            <a:ext cx="8874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Custom 3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FFFFF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</TotalTime>
  <Words>126</Words>
  <Application>Microsoft Office PowerPoint</Application>
  <PresentationFormat>Custom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Student Management System</vt:lpstr>
      <vt:lpstr>Introduction</vt:lpstr>
      <vt:lpstr>Objectives</vt:lpstr>
      <vt:lpstr>Applications</vt:lpstr>
      <vt:lpstr>Spiral Life Cycle</vt:lpstr>
      <vt:lpstr>Architecture Diagram</vt:lpstr>
      <vt:lpstr>Login Diagram</vt:lpstr>
      <vt:lpstr>Data Flow Diagram</vt:lpstr>
      <vt:lpstr>Use Case Models</vt:lpstr>
      <vt:lpstr>PowerPoint Presentation</vt:lpstr>
      <vt:lpstr>PowerPoint Presentation</vt:lpstr>
      <vt:lpstr>Class Diagram</vt:lpstr>
      <vt:lpstr>E/R Diagram</vt:lpstr>
      <vt:lpstr>PowerPoint Presentation</vt:lpstr>
    </vt:vector>
  </TitlesOfParts>
  <Company>University of Houston-Downtown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Sanchez, Sebastian A.</dc:creator>
  <cp:lastModifiedBy>claws clawse</cp:lastModifiedBy>
  <cp:revision>11</cp:revision>
  <dcterms:created xsi:type="dcterms:W3CDTF">2018-04-24T18:57:07Z</dcterms:created>
  <dcterms:modified xsi:type="dcterms:W3CDTF">2018-04-28T21:29:44Z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