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WENO" initials="O" lastIdx="1" clrIdx="0">
    <p:extLst>
      <p:ext uri="{19B8F6BF-5375-455C-9EA6-DF929625EA0E}">
        <p15:presenceInfo xmlns:p15="http://schemas.microsoft.com/office/powerpoint/2012/main" userId="e410ee9682ea4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7T07:55:51.456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11007725" cy="4976281"/>
          </a:xfrm>
        </p:spPr>
        <p:txBody>
          <a:bodyPr>
            <a:normAutofit/>
          </a:bodyPr>
          <a:lstStyle/>
          <a:p>
            <a:r>
              <a:rPr lang="en-US" b="1" dirty="0"/>
              <a:t>NAKUJA PROJECT N-2    </a:t>
            </a:r>
            <a:br>
              <a:rPr lang="en-US" b="1" dirty="0"/>
            </a:br>
            <a:r>
              <a:rPr lang="en-US" b="1" dirty="0"/>
              <a:t> BENCHMARKING OF ROCKET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Benchmarking of rocket models of approx. 1km apogee.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9" y="15077"/>
            <a:ext cx="8744059" cy="813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R2: Wisconsin-</a:t>
            </a:r>
            <a:r>
              <a:rPr lang="en-US" dirty="0" err="1">
                <a:solidFill>
                  <a:srgbClr val="00B0F0"/>
                </a:solidFill>
              </a:rPr>
              <a:t>madison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39E6B-A1C7-4177-920C-B6654AF91842}"/>
              </a:ext>
            </a:extLst>
          </p:cNvPr>
          <p:cNvSpPr txBox="1"/>
          <p:nvPr/>
        </p:nvSpPr>
        <p:spPr>
          <a:xfrm>
            <a:off x="687304" y="862384"/>
            <a:ext cx="58294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Altitude</a:t>
            </a:r>
            <a:r>
              <a:rPr lang="en-US" dirty="0"/>
              <a:t>: 1554 m</a:t>
            </a:r>
          </a:p>
          <a:p>
            <a:endParaRPr lang="en-US" b="1" u="sng" dirty="0"/>
          </a:p>
          <a:p>
            <a:r>
              <a:rPr lang="en-US" b="1" u="sng" dirty="0"/>
              <a:t>SIZE AND MASS:</a:t>
            </a:r>
          </a:p>
          <a:p>
            <a:r>
              <a:rPr lang="en-US" dirty="0"/>
              <a:t>Length: 63.25 cm</a:t>
            </a:r>
          </a:p>
          <a:p>
            <a:r>
              <a:rPr lang="en-US" dirty="0"/>
              <a:t>Dart diameter: 38mm</a:t>
            </a:r>
          </a:p>
          <a:p>
            <a:r>
              <a:rPr lang="en-US" dirty="0"/>
              <a:t>Booster diameter: 76 mm</a:t>
            </a:r>
          </a:p>
          <a:p>
            <a:r>
              <a:rPr lang="en-US" dirty="0"/>
              <a:t>Mass: unknown</a:t>
            </a:r>
          </a:p>
          <a:p>
            <a:r>
              <a:rPr lang="en-US" dirty="0"/>
              <a:t>Material: Fiberglass </a:t>
            </a:r>
          </a:p>
          <a:p>
            <a:endParaRPr lang="en-US" dirty="0"/>
          </a:p>
          <a:p>
            <a:r>
              <a:rPr lang="en-US" b="1" u="sng" dirty="0"/>
              <a:t>MOTOR CHOICE:</a:t>
            </a:r>
          </a:p>
          <a:p>
            <a:r>
              <a:rPr lang="en-US" dirty="0" err="1"/>
              <a:t>Cesaroni</a:t>
            </a:r>
            <a:r>
              <a:rPr lang="en-US" dirty="0"/>
              <a:t> 475-I445-16A. </a:t>
            </a:r>
            <a:endParaRPr lang="en-US" b="1" u="sng" dirty="0"/>
          </a:p>
          <a:p>
            <a:r>
              <a:rPr lang="en-US" dirty="0"/>
              <a:t>Max acceleration: 244 m/s</a:t>
            </a:r>
          </a:p>
          <a:p>
            <a:endParaRPr lang="en-US" dirty="0"/>
          </a:p>
          <a:p>
            <a:r>
              <a:rPr lang="en-US" b="1" u="sng" dirty="0"/>
              <a:t>PARTS: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342900" indent="-342900">
              <a:buAutoNum type="arabicPeriod"/>
            </a:pPr>
            <a:r>
              <a:rPr lang="en-US" dirty="0"/>
              <a:t>Transition</a:t>
            </a:r>
          </a:p>
          <a:p>
            <a:pPr marL="342900" indent="-342900">
              <a:buAutoNum type="arabicPeriod"/>
            </a:pPr>
            <a:r>
              <a:rPr lang="en-US" dirty="0"/>
              <a:t>Booster</a:t>
            </a:r>
          </a:p>
          <a:p>
            <a:endParaRPr lang="en-US" dirty="0"/>
          </a:p>
          <a:p>
            <a:r>
              <a:rPr lang="en-US" b="1" u="sng" dirty="0"/>
              <a:t>RECOVERY SYSTEM:</a:t>
            </a:r>
          </a:p>
          <a:p>
            <a:r>
              <a:rPr lang="en-US" dirty="0"/>
              <a:t>Dart-609.6 mm parachute with descent rate of 6.096 m/s</a:t>
            </a:r>
          </a:p>
          <a:p>
            <a:r>
              <a:rPr lang="en-US" dirty="0"/>
              <a:t>Booster – 762 mm parachute with descent rate of 6.096 m/s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FB5D2-E722-49D1-A6AE-8AE885863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94212" y="960514"/>
            <a:ext cx="3397788" cy="5439580"/>
          </a:xfr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197390"/>
              </p:ext>
            </p:extLst>
          </p:nvPr>
        </p:nvGraphicFramePr>
        <p:xfrm>
          <a:off x="612117" y="2166252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20651-19DB-4FD2-9189-BE252E7740C3}"/>
              </a:ext>
            </a:extLst>
          </p:cNvPr>
          <p:cNvSpPr txBox="1"/>
          <p:nvPr/>
        </p:nvSpPr>
        <p:spPr>
          <a:xfrm>
            <a:off x="0" y="667265"/>
            <a:ext cx="4570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Booster fins surface area: 143.23 square cm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Dart fins surface area: 44.77 square cm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FC19-D44A-4801-BE26-FFE82D8D4BDD}"/>
              </a:ext>
            </a:extLst>
          </p:cNvPr>
          <p:cNvSpPr txBox="1"/>
          <p:nvPr/>
        </p:nvSpPr>
        <p:spPr>
          <a:xfrm>
            <a:off x="158578" y="3429000"/>
            <a:ext cx="11874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AVIONICS:</a:t>
            </a:r>
          </a:p>
          <a:p>
            <a:r>
              <a:rPr lang="en-US" u="sng" dirty="0"/>
              <a:t>Data Acquisition: </a:t>
            </a:r>
            <a:r>
              <a:rPr lang="en-US" dirty="0"/>
              <a:t>MPU6050 6-axis accelerometer/gyro</a:t>
            </a:r>
          </a:p>
          <a:p>
            <a:r>
              <a:rPr lang="en-US" dirty="0"/>
              <a:t>                               </a:t>
            </a:r>
            <a:r>
              <a:rPr lang="en-US" dirty="0" err="1"/>
              <a:t>Xtrinsic</a:t>
            </a:r>
            <a:r>
              <a:rPr lang="en-US" dirty="0"/>
              <a:t> MPL3115A2 altimeter </a:t>
            </a:r>
          </a:p>
          <a:p>
            <a:endParaRPr lang="en-US" dirty="0"/>
          </a:p>
          <a:p>
            <a:r>
              <a:rPr lang="en-US" u="sng" dirty="0"/>
              <a:t>Data Logging: </a:t>
            </a:r>
            <a:r>
              <a:rPr lang="en-US" dirty="0"/>
              <a:t>a microSD card - This device communicates on an SPI bus which allows for straightforward prototyping and connection to most microprocessors</a:t>
            </a:r>
          </a:p>
          <a:p>
            <a:endParaRPr lang="en-US" dirty="0"/>
          </a:p>
          <a:p>
            <a:r>
              <a:rPr lang="en-US" u="sng" dirty="0"/>
              <a:t>Data Logging: </a:t>
            </a:r>
            <a:r>
              <a:rPr lang="en-US" dirty="0"/>
              <a:t>the flight vehicle transmits at 100 Hz a copy of all data written to the SD card. This data is received by a ground-based antenna connected to an identical transceiver, which then passes the data to a laptop computer where it is logged and graphically displayed. two </a:t>
            </a:r>
            <a:r>
              <a:rPr lang="en-US" b="1" dirty="0"/>
              <a:t>900 MHz </a:t>
            </a:r>
            <a:r>
              <a:rPr lang="en-US" b="1" dirty="0" err="1"/>
              <a:t>Xbee’s</a:t>
            </a:r>
            <a:r>
              <a:rPr lang="en-US" b="1" dirty="0"/>
              <a:t> </a:t>
            </a:r>
            <a:r>
              <a:rPr lang="en-US" dirty="0"/>
              <a:t>were chosen – one for the vehicle and one for the ground station</a:t>
            </a:r>
          </a:p>
          <a:p>
            <a:r>
              <a:rPr lang="en-US" dirty="0"/>
              <a:t>On the ground, a laptop processes and displays the attitude data in 3D using a custom </a:t>
            </a:r>
            <a:r>
              <a:rPr lang="en-US" b="1" dirty="0"/>
              <a:t>LabVIEW program</a:t>
            </a:r>
            <a:r>
              <a:rPr lang="en-US" dirty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41F244-5968-49AB-BD12-7C5A0CF280C9}"/>
              </a:ext>
            </a:extLst>
          </p:cNvPr>
          <p:cNvSpPr txBox="1"/>
          <p:nvPr/>
        </p:nvSpPr>
        <p:spPr>
          <a:xfrm>
            <a:off x="0" y="580768"/>
            <a:ext cx="11833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Anticipated Rocket Performance: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dart is projected to reach a total altitude of : 1554 m, with a max velocity of 213.4 m/s and a max acceleration of 244 m/s2.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booster is projected to reach an altitude of 335m. The max velocity of the booster is projected as 213.4 m/s and the max acceleration as 244 m/s2 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A066C-EE26-49BA-85E4-F008A014F103}"/>
              </a:ext>
            </a:extLst>
          </p:cNvPr>
          <p:cNvSpPr txBox="1"/>
          <p:nvPr/>
        </p:nvSpPr>
        <p:spPr>
          <a:xfrm>
            <a:off x="160639" y="2916195"/>
            <a:ext cx="12031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Rocket Construction</a:t>
            </a:r>
            <a:r>
              <a:rPr lang="en-US" dirty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Fins and Centering Rings </a:t>
            </a:r>
            <a:r>
              <a:rPr lang="en-US" dirty="0"/>
              <a:t>: an Epilog Mini 18 Laser Cutter was used to laser cut out the fins, centering rings, bulk heads, and electronic bay components.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Boat Tail: </a:t>
            </a:r>
            <a:r>
              <a:rPr lang="en-US" dirty="0"/>
              <a:t>3D printed on a Dimension Elite 3D printer using ABS plastic.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Transition and Dart Tail Cone: </a:t>
            </a:r>
            <a:r>
              <a:rPr lang="en-US" dirty="0"/>
              <a:t>constructed using fiberglass molding.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Body Tubing: </a:t>
            </a:r>
            <a:r>
              <a:rPr lang="en-US" dirty="0"/>
              <a:t>cut to length on a horizontal band saw and then squared on a lathe.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981C8-0D4B-407A-9F29-A138E4B5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55" y="0"/>
            <a:ext cx="5335145" cy="242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A1D0B-AF5A-4DBB-9871-2BD540452E78}"/>
              </a:ext>
            </a:extLst>
          </p:cNvPr>
          <p:cNvSpPr txBox="1"/>
          <p:nvPr/>
        </p:nvSpPr>
        <p:spPr>
          <a:xfrm>
            <a:off x="6856855" y="2582562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cut fins and centering 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37252-C6E4-4203-8C91-9EB77020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906"/>
            <a:ext cx="6856855" cy="2409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67090-DF74-44BC-8C71-3983AC75C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48878"/>
            <a:ext cx="6856856" cy="1888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7180A-B9E4-4762-9658-932B17423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357128"/>
            <a:ext cx="8049748" cy="24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Ogweno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Emmanuel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351</TotalTime>
  <Words>405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NAKUJA PROJECT N-2      BENCHMARKING OF ROCKET MODELS.</vt:lpstr>
      <vt:lpstr>R2: Wisconsin-madison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N-2      BENCHMARKING OF ROCKET MODELS.</dc:title>
  <dc:creator>OGWENO</dc:creator>
  <cp:lastModifiedBy>OGWENO</cp:lastModifiedBy>
  <cp:revision>11</cp:revision>
  <dcterms:created xsi:type="dcterms:W3CDTF">2021-11-04T08:32:33Z</dcterms:created>
  <dcterms:modified xsi:type="dcterms:W3CDTF">2021-11-17T05:07:28Z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