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4" r:id="rId8"/>
    <p:sldId id="276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B76ED-C686-4E97-9A28-74231B4FDDD1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63B947-71E5-4981-A022-087104923110}">
      <dgm:prSet/>
      <dgm:spPr/>
      <dgm:t>
        <a:bodyPr/>
        <a:lstStyle/>
        <a:p>
          <a:r>
            <a:rPr lang="en-US" dirty="0"/>
            <a:t>WIRING DIAGRAM</a:t>
          </a:r>
        </a:p>
      </dgm:t>
    </dgm:pt>
    <dgm:pt modelId="{9BA20F64-8128-4093-8EA2-E44E907CD170}" type="parTrans" cxnId="{ABB64361-678E-4818-91E2-3D88EB5A7686}">
      <dgm:prSet/>
      <dgm:spPr/>
      <dgm:t>
        <a:bodyPr/>
        <a:lstStyle/>
        <a:p>
          <a:endParaRPr lang="en-US"/>
        </a:p>
      </dgm:t>
    </dgm:pt>
    <dgm:pt modelId="{C14638B1-E04C-43BB-96D1-6E77A1F68699}" type="sibTrans" cxnId="{ABB64361-678E-4818-91E2-3D88EB5A7686}">
      <dgm:prSet/>
      <dgm:spPr/>
      <dgm:t>
        <a:bodyPr/>
        <a:lstStyle/>
        <a:p>
          <a:endParaRPr lang="en-US"/>
        </a:p>
      </dgm:t>
    </dgm:pt>
    <dgm:pt modelId="{EC323DFF-E2DA-4381-8948-5F3D2CD82207}" type="pres">
      <dgm:prSet presAssocID="{BE5B76ED-C686-4E97-9A28-74231B4FDDD1}" presName="Name0" presStyleCnt="0">
        <dgm:presLayoutVars>
          <dgm:chMax val="1"/>
          <dgm:chPref val="1"/>
        </dgm:presLayoutVars>
      </dgm:prSet>
      <dgm:spPr/>
    </dgm:pt>
    <dgm:pt modelId="{DF318BD4-18E4-4166-BFC0-E00237AF6EC9}" type="pres">
      <dgm:prSet presAssocID="{E263B947-71E5-4981-A022-087104923110}" presName="Parent" presStyleLbl="node0" presStyleIdx="0" presStyleCnt="1" custScaleX="88013" custScaleY="43411" custLinFactNeighborX="-61640" custLinFactNeighborY="-29649">
        <dgm:presLayoutVars>
          <dgm:chMax val="5"/>
          <dgm:chPref val="5"/>
        </dgm:presLayoutVars>
      </dgm:prSet>
      <dgm:spPr/>
    </dgm:pt>
    <dgm:pt modelId="{3711BB3D-9CF1-480B-880B-4E0E64A53F7A}" type="pres">
      <dgm:prSet presAssocID="{E263B947-71E5-4981-A022-087104923110}" presName="Accent1" presStyleLbl="node1" presStyleIdx="0" presStyleCnt="6"/>
      <dgm:spPr/>
    </dgm:pt>
    <dgm:pt modelId="{42E21EB9-B832-4877-9CFA-7BB090797C3B}" type="pres">
      <dgm:prSet presAssocID="{E263B947-71E5-4981-A022-087104923110}" presName="Accent2" presStyleLbl="node1" presStyleIdx="1" presStyleCnt="6"/>
      <dgm:spPr/>
    </dgm:pt>
    <dgm:pt modelId="{A9546719-EFCD-490F-9144-81F9A0F7F1F4}" type="pres">
      <dgm:prSet presAssocID="{E263B947-71E5-4981-A022-087104923110}" presName="Accent3" presStyleLbl="node1" presStyleIdx="2" presStyleCnt="6"/>
      <dgm:spPr/>
    </dgm:pt>
    <dgm:pt modelId="{21262D96-AEBB-4501-9EAE-992F9E794739}" type="pres">
      <dgm:prSet presAssocID="{E263B947-71E5-4981-A022-087104923110}" presName="Accent4" presStyleLbl="node1" presStyleIdx="3" presStyleCnt="6"/>
      <dgm:spPr/>
    </dgm:pt>
    <dgm:pt modelId="{561E7317-89C5-473E-9F3A-66739C83CD6E}" type="pres">
      <dgm:prSet presAssocID="{E263B947-71E5-4981-A022-087104923110}" presName="Accent5" presStyleLbl="node1" presStyleIdx="4" presStyleCnt="6"/>
      <dgm:spPr/>
    </dgm:pt>
    <dgm:pt modelId="{38DB8FB2-F1FF-4069-BA06-68CA72666A01}" type="pres">
      <dgm:prSet presAssocID="{E263B947-71E5-4981-A022-087104923110}" presName="Accent6" presStyleLbl="node1" presStyleIdx="5" presStyleCnt="6"/>
      <dgm:spPr/>
    </dgm:pt>
  </dgm:ptLst>
  <dgm:cxnLst>
    <dgm:cxn modelId="{ABB64361-678E-4818-91E2-3D88EB5A7686}" srcId="{BE5B76ED-C686-4E97-9A28-74231B4FDDD1}" destId="{E263B947-71E5-4981-A022-087104923110}" srcOrd="0" destOrd="0" parTransId="{9BA20F64-8128-4093-8EA2-E44E907CD170}" sibTransId="{C14638B1-E04C-43BB-96D1-6E77A1F68699}"/>
    <dgm:cxn modelId="{A3AC16E3-96A0-4DCE-A502-BF3413F7EEBB}" type="presOf" srcId="{BE5B76ED-C686-4E97-9A28-74231B4FDDD1}" destId="{EC323DFF-E2DA-4381-8948-5F3D2CD82207}" srcOrd="0" destOrd="0" presId="urn:microsoft.com/office/officeart/2009/3/layout/CircleRelationship"/>
    <dgm:cxn modelId="{CD3ED6EA-F4A7-4688-8422-25B764DA73B5}" type="presOf" srcId="{E263B947-71E5-4981-A022-087104923110}" destId="{DF318BD4-18E4-4166-BFC0-E00237AF6EC9}" srcOrd="0" destOrd="0" presId="urn:microsoft.com/office/officeart/2009/3/layout/CircleRelationship"/>
    <dgm:cxn modelId="{199A58CD-76ED-4794-8A16-A2642EF9C5EF}" type="presParOf" srcId="{EC323DFF-E2DA-4381-8948-5F3D2CD82207}" destId="{DF318BD4-18E4-4166-BFC0-E00237AF6EC9}" srcOrd="0" destOrd="0" presId="urn:microsoft.com/office/officeart/2009/3/layout/CircleRelationship"/>
    <dgm:cxn modelId="{F3F10E09-0470-4291-80D9-6D000FE4AD84}" type="presParOf" srcId="{EC323DFF-E2DA-4381-8948-5F3D2CD82207}" destId="{3711BB3D-9CF1-480B-880B-4E0E64A53F7A}" srcOrd="1" destOrd="0" presId="urn:microsoft.com/office/officeart/2009/3/layout/CircleRelationship"/>
    <dgm:cxn modelId="{0A8C96A8-175C-4364-8293-7E7FB5DC8485}" type="presParOf" srcId="{EC323DFF-E2DA-4381-8948-5F3D2CD82207}" destId="{42E21EB9-B832-4877-9CFA-7BB090797C3B}" srcOrd="2" destOrd="0" presId="urn:microsoft.com/office/officeart/2009/3/layout/CircleRelationship"/>
    <dgm:cxn modelId="{9D56A337-A1D9-4A7B-9FD6-A7138F96525B}" type="presParOf" srcId="{EC323DFF-E2DA-4381-8948-5F3D2CD82207}" destId="{A9546719-EFCD-490F-9144-81F9A0F7F1F4}" srcOrd="3" destOrd="0" presId="urn:microsoft.com/office/officeart/2009/3/layout/CircleRelationship"/>
    <dgm:cxn modelId="{5FB05EEF-764B-4BA9-9B12-CD8F7DA0E254}" type="presParOf" srcId="{EC323DFF-E2DA-4381-8948-5F3D2CD82207}" destId="{21262D96-AEBB-4501-9EAE-992F9E794739}" srcOrd="4" destOrd="0" presId="urn:microsoft.com/office/officeart/2009/3/layout/CircleRelationship"/>
    <dgm:cxn modelId="{660127F7-A456-4D89-ADEE-E3A39397DF3A}" type="presParOf" srcId="{EC323DFF-E2DA-4381-8948-5F3D2CD82207}" destId="{561E7317-89C5-473E-9F3A-66739C83CD6E}" srcOrd="5" destOrd="0" presId="urn:microsoft.com/office/officeart/2009/3/layout/CircleRelationship"/>
    <dgm:cxn modelId="{CD73F84C-9644-445F-A4B3-4AF5616F155B}" type="presParOf" srcId="{EC323DFF-E2DA-4381-8948-5F3D2CD82207}" destId="{38DB8FB2-F1FF-4069-BA06-68CA72666A01}" srcOrd="6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18BD4-18E4-4166-BFC0-E00237AF6EC9}">
      <dsp:nvSpPr>
        <dsp:cNvPr id="0" name=""/>
        <dsp:cNvSpPr/>
      </dsp:nvSpPr>
      <dsp:spPr>
        <a:xfrm>
          <a:off x="9" y="102094"/>
          <a:ext cx="2806410" cy="138432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WIRING DIAGRAM</a:t>
          </a:r>
        </a:p>
      </dsp:txBody>
      <dsp:txXfrm>
        <a:off x="410998" y="304824"/>
        <a:ext cx="1984432" cy="978866"/>
      </dsp:txXfrm>
    </dsp:sp>
    <dsp:sp modelId="{3711BB3D-9CF1-480B-880B-4E0E64A53F7A}">
      <dsp:nvSpPr>
        <dsp:cNvPr id="0" name=""/>
        <dsp:cNvSpPr/>
      </dsp:nvSpPr>
      <dsp:spPr>
        <a:xfrm>
          <a:off x="3593943" y="0"/>
          <a:ext cx="354860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E21EB9-B832-4877-9CFA-7BB090797C3B}">
      <dsp:nvSpPr>
        <dsp:cNvPr id="0" name=""/>
        <dsp:cNvSpPr/>
      </dsp:nvSpPr>
      <dsp:spPr>
        <a:xfrm>
          <a:off x="2754253" y="3097241"/>
          <a:ext cx="257018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546719-EFCD-490F-9144-81F9A0F7F1F4}">
      <dsp:nvSpPr>
        <dsp:cNvPr id="0" name=""/>
        <dsp:cNvSpPr/>
      </dsp:nvSpPr>
      <dsp:spPr>
        <a:xfrm>
          <a:off x="5168179" y="1439468"/>
          <a:ext cx="257018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262D96-AEBB-4501-9EAE-992F9E794739}">
      <dsp:nvSpPr>
        <dsp:cNvPr id="0" name=""/>
        <dsp:cNvSpPr/>
      </dsp:nvSpPr>
      <dsp:spPr>
        <a:xfrm>
          <a:off x="3939676" y="3370681"/>
          <a:ext cx="354860" cy="35465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1E7317-89C5-473E-9F3A-66739C83CD6E}">
      <dsp:nvSpPr>
        <dsp:cNvPr id="0" name=""/>
        <dsp:cNvSpPr/>
      </dsp:nvSpPr>
      <dsp:spPr>
        <a:xfrm>
          <a:off x="2826904" y="504037"/>
          <a:ext cx="257018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DB8FB2-F1FF-4069-BA06-68CA72666A01}">
      <dsp:nvSpPr>
        <dsp:cNvPr id="0" name=""/>
        <dsp:cNvSpPr/>
      </dsp:nvSpPr>
      <dsp:spPr>
        <a:xfrm>
          <a:off x="2017516" y="1974426"/>
          <a:ext cx="257018" cy="2570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0"/>
            <a:ext cx="11007725" cy="4976281"/>
          </a:xfrm>
        </p:spPr>
        <p:txBody>
          <a:bodyPr>
            <a:normAutofit/>
          </a:bodyPr>
          <a:lstStyle/>
          <a:p>
            <a:r>
              <a:rPr lang="en-US" b="1" dirty="0"/>
              <a:t>NAKUJA PROJECT N-2    </a:t>
            </a:r>
            <a:br>
              <a:rPr lang="en-US" b="1" dirty="0"/>
            </a:br>
            <a:r>
              <a:rPr lang="en-US" b="1" dirty="0"/>
              <a:t> BENCHMARKING OF ROCKET MODELS.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Benchmarking of rocket models of approx. 1km apogee. 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9" y="15077"/>
            <a:ext cx="8744059" cy="8132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R1: Kill Joy BY Tuskegee university. </a:t>
            </a:r>
            <a:endParaRPr lang="ru-RU" dirty="0">
              <a:solidFill>
                <a:srgbClr val="00B0F0"/>
              </a:solidFill>
            </a:endParaRP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84BF0F-8116-4D2B-96AA-C449B3A2E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16200000">
            <a:off x="7797535" y="2122310"/>
            <a:ext cx="5893833" cy="255305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539E6B-A1C7-4177-920C-B6654AF91842}"/>
              </a:ext>
            </a:extLst>
          </p:cNvPr>
          <p:cNvSpPr txBox="1"/>
          <p:nvPr/>
        </p:nvSpPr>
        <p:spPr>
          <a:xfrm>
            <a:off x="687304" y="862384"/>
            <a:ext cx="5681555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Altitude</a:t>
            </a:r>
            <a:r>
              <a:rPr lang="en-US" dirty="0"/>
              <a:t>: 1600m</a:t>
            </a:r>
          </a:p>
          <a:p>
            <a:endParaRPr lang="en-US" b="1" u="sng" dirty="0"/>
          </a:p>
          <a:p>
            <a:r>
              <a:rPr lang="en-US" b="1" u="sng" dirty="0"/>
              <a:t>SIZE AND MASS:</a:t>
            </a:r>
          </a:p>
          <a:p>
            <a:r>
              <a:rPr lang="en-US" dirty="0"/>
              <a:t>Length: 330 cm</a:t>
            </a:r>
          </a:p>
          <a:p>
            <a:r>
              <a:rPr lang="en-US" dirty="0"/>
              <a:t>Airframe Diameter: 13.21 cm</a:t>
            </a:r>
          </a:p>
          <a:p>
            <a:r>
              <a:rPr lang="en-US" dirty="0"/>
              <a:t>Span Diameter: 14.92 cm</a:t>
            </a:r>
          </a:p>
          <a:p>
            <a:r>
              <a:rPr lang="en-US" dirty="0"/>
              <a:t>Mass: 10 kg</a:t>
            </a:r>
          </a:p>
          <a:p>
            <a:r>
              <a:rPr lang="en-US" dirty="0"/>
              <a:t>Material: Fiberglass </a:t>
            </a:r>
          </a:p>
          <a:p>
            <a:endParaRPr lang="en-US" dirty="0"/>
          </a:p>
          <a:p>
            <a:r>
              <a:rPr lang="en-US" b="1" u="sng" dirty="0"/>
              <a:t>MOTOR CHOICE:</a:t>
            </a:r>
          </a:p>
          <a:p>
            <a:r>
              <a:rPr lang="en-US" dirty="0"/>
              <a:t>54mm L1400­LW Motor by Loki Research</a:t>
            </a:r>
            <a:endParaRPr lang="en-US" b="1" u="sng" dirty="0"/>
          </a:p>
          <a:p>
            <a:r>
              <a:rPr lang="en-US" dirty="0"/>
              <a:t>Max thrust: 2710.5N</a:t>
            </a:r>
          </a:p>
          <a:p>
            <a:endParaRPr lang="en-US" dirty="0"/>
          </a:p>
          <a:p>
            <a:r>
              <a:rPr lang="en-US" b="1" u="sng" dirty="0"/>
              <a:t>COMPARTMENTS:</a:t>
            </a:r>
          </a:p>
          <a:p>
            <a:pPr marL="342900" indent="-342900">
              <a:buAutoNum type="arabicPeriod"/>
            </a:pPr>
            <a:r>
              <a:rPr lang="en-US" dirty="0"/>
              <a:t>Nose Cone</a:t>
            </a:r>
          </a:p>
          <a:p>
            <a:pPr marL="342900" indent="-342900">
              <a:buAutoNum type="arabicPeriod"/>
            </a:pPr>
            <a:r>
              <a:rPr lang="en-US" dirty="0"/>
              <a:t>Body Tube</a:t>
            </a:r>
          </a:p>
          <a:p>
            <a:pPr marL="342900" indent="-342900">
              <a:buAutoNum type="arabicPeriod"/>
            </a:pPr>
            <a:r>
              <a:rPr lang="en-US" dirty="0"/>
              <a:t>Payload/Avionics bay</a:t>
            </a:r>
          </a:p>
          <a:p>
            <a:pPr marL="342900" indent="-342900">
              <a:buAutoNum type="arabicPeriod"/>
            </a:pPr>
            <a:r>
              <a:rPr lang="en-US" dirty="0"/>
              <a:t>Motor mount</a:t>
            </a:r>
          </a:p>
          <a:p>
            <a:endParaRPr lang="en-US" dirty="0"/>
          </a:p>
          <a:p>
            <a:r>
              <a:rPr lang="en-US" b="1" u="sng" dirty="0"/>
              <a:t>RECOVERY SYSTEM:</a:t>
            </a:r>
          </a:p>
          <a:p>
            <a:r>
              <a:rPr lang="en-US" dirty="0"/>
              <a:t>Two parachutes controlled by two independent altimeters.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12001"/>
              </p:ext>
            </p:extLst>
          </p:nvPr>
        </p:nvGraphicFramePr>
        <p:xfrm>
          <a:off x="612117" y="2141538"/>
          <a:ext cx="10131425" cy="364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020651-19DB-4FD2-9189-BE252E7740C3}"/>
              </a:ext>
            </a:extLst>
          </p:cNvPr>
          <p:cNvSpPr txBox="1"/>
          <p:nvPr/>
        </p:nvSpPr>
        <p:spPr>
          <a:xfrm>
            <a:off x="0" y="667265"/>
            <a:ext cx="122477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AIRFRAME: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body tube was manufactured by layering fiberglass onto a waxed mandrel that had epoxy 205 applied to 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Motor mount consisted of a fiberglass cylinder casing and two bulkheads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fins, bulkheads, and centering rings were created through compression molding and shaped with the use of a CNC Router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CEFC19-D44A-4801-BE26-FFE82D8D4BDD}"/>
              </a:ext>
            </a:extLst>
          </p:cNvPr>
          <p:cNvSpPr txBox="1"/>
          <p:nvPr/>
        </p:nvSpPr>
        <p:spPr>
          <a:xfrm>
            <a:off x="158578" y="3429000"/>
            <a:ext cx="118748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HARDWARE: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err="1"/>
              <a:t>PerfectFlite</a:t>
            </a:r>
            <a:r>
              <a:rPr lang="en-US" b="1" u="sng" dirty="0"/>
              <a:t> MINIALT/WD;</a:t>
            </a:r>
            <a:r>
              <a:rPr lang="en-US" dirty="0"/>
              <a:t> These altimeters control the deployment of the parachute and drogue shoots at the chosen altitudes.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 err="1"/>
              <a:t>StratoLogger</a:t>
            </a:r>
            <a:r>
              <a:rPr lang="en-US" b="1" u="sng" dirty="0"/>
              <a:t> SL­100 Altimeter ;</a:t>
            </a:r>
            <a:r>
              <a:rPr lang="en-US" dirty="0"/>
              <a:t> This altimeter serves as a failsafe in case one of the altimeters encounters a disturbance or abnormality during the flight.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u="sng" dirty="0"/>
              <a:t>Transmitter/Receiver: </a:t>
            </a:r>
            <a:r>
              <a:rPr lang="en-US" b="1" u="sng" dirty="0" err="1"/>
              <a:t>XBee­PRO</a:t>
            </a:r>
            <a:r>
              <a:rPr lang="en-US" b="1" u="sng" dirty="0"/>
              <a:t> XSC S3B with Associated Ground Station Receiver ­ GPS</a:t>
            </a:r>
            <a:r>
              <a:rPr lang="en-US" dirty="0"/>
              <a:t>; allows the rocket to send altitude information, payload test data, and GPS location to the ground station.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21A182E9-AC38-4344-9247-5AB4B8F03A2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1099992"/>
              </p:ext>
            </p:extLst>
          </p:nvPr>
        </p:nvGraphicFramePr>
        <p:xfrm>
          <a:off x="703453" y="2634747"/>
          <a:ext cx="7390680" cy="372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041F244-5968-49AB-BD12-7C5A0CF280C9}"/>
              </a:ext>
            </a:extLst>
          </p:cNvPr>
          <p:cNvSpPr txBox="1"/>
          <p:nvPr/>
        </p:nvSpPr>
        <p:spPr>
          <a:xfrm>
            <a:off x="358347" y="580768"/>
            <a:ext cx="118336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RECOVERY SUBSYSTEM: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consists of a dual parachute arrangement (drogue chute and main cute) that is electronically deployed by two altimeters.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deployed using two independent gunpowder charges that will be triggered by either altimeter.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Drogue chute is placed at the </a:t>
            </a:r>
            <a:r>
              <a:rPr lang="en-US" b="1" dirty="0"/>
              <a:t>front body tube</a:t>
            </a:r>
            <a:r>
              <a:rPr lang="en-US" dirty="0"/>
              <a:t> and is deployed at apogee.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Main parachute is triggered once a pre-determined height is achieved. It’s deployment separates the rear body tube and front body tube – each descending with its own chute.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2120A5-28CD-43F3-97CD-74E651097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1321" y="3132667"/>
            <a:ext cx="7390679" cy="37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315EA5-FA5E-4E41-9991-8A291181019F}"/>
              </a:ext>
            </a:extLst>
          </p:cNvPr>
          <p:cNvSpPr txBox="1"/>
          <p:nvPr/>
        </p:nvSpPr>
        <p:spPr>
          <a:xfrm>
            <a:off x="481914" y="543697"/>
            <a:ext cx="8564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POWER SUBSYSTEMS: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Eight 9 volt batteries will provide power for the payload components and transmitters.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Both of the altimeters and GPS have independent dedicated power sources</a:t>
            </a:r>
          </a:p>
        </p:txBody>
      </p:sp>
    </p:spTree>
    <p:extLst>
      <p:ext uri="{BB962C8B-B14F-4D97-AF65-F5344CB8AC3E}">
        <p14:creationId xmlns:p14="http://schemas.microsoft.com/office/powerpoint/2010/main" val="204164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someone@example.com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262</TotalTime>
  <Words>361</Words>
  <Application>Microsoft Office PowerPoint</Application>
  <PresentationFormat>Widescreen</PresentationFormat>
  <Paragraphs>50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Celestial</vt:lpstr>
      <vt:lpstr>NAKUJA PROJECT N-2      BENCHMARKING OF ROCKET MODELS.</vt:lpstr>
      <vt:lpstr>R1: Kill Joy BY Tuskegee university. 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NAKUJA PROJECT N-2      BENCHMARKING OF ROCKET MODELS.</dc:title>
  <dc:creator>OGWENO</dc:creator>
  <cp:lastModifiedBy>OGWENO</cp:lastModifiedBy>
  <cp:revision>8</cp:revision>
  <dcterms:created xsi:type="dcterms:W3CDTF">2021-11-04T08:32:33Z</dcterms:created>
  <dcterms:modified xsi:type="dcterms:W3CDTF">2021-11-06T17:51:03Z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