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0" r:id="rId7"/>
    <p:sldId id="264" r:id="rId8"/>
    <p:sldId id="276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GWENO" initials="O" lastIdx="1" clrIdx="0">
    <p:extLst>
      <p:ext uri="{19B8F6BF-5375-455C-9EA6-DF929625EA0E}">
        <p15:presenceInfo xmlns:p15="http://schemas.microsoft.com/office/powerpoint/2012/main" userId="e410ee9682ea46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33" autoAdjust="0"/>
  </p:normalViewPr>
  <p:slideViewPr>
    <p:cSldViewPr snapToGrid="0" snapToObjects="1">
      <p:cViewPr varScale="1">
        <p:scale>
          <a:sx n="78" d="100"/>
          <a:sy n="78" d="100"/>
        </p:scale>
        <p:origin x="4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7T07:55:51.456" idx="1">
    <p:pos x="7680" y="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11/20/2021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11/20/2021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0"/>
            <a:ext cx="11007725" cy="4976281"/>
          </a:xfrm>
        </p:spPr>
        <p:txBody>
          <a:bodyPr>
            <a:normAutofit/>
          </a:bodyPr>
          <a:lstStyle/>
          <a:p>
            <a:r>
              <a:rPr lang="en-US" b="1" dirty="0"/>
              <a:t>NAKUJA PROJECT N-2    </a:t>
            </a:r>
            <a:br>
              <a:rPr lang="en-US" b="1" dirty="0"/>
            </a:br>
            <a:r>
              <a:rPr lang="en-US" b="1" dirty="0"/>
              <a:t> BENCHMARKING OF ROCKET MODELS.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Benchmarking of rocket models of approx. 1km apogee. 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99" y="15077"/>
            <a:ext cx="8744059" cy="8132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R3: </a:t>
            </a:r>
            <a:r>
              <a:rPr lang="en-US">
                <a:solidFill>
                  <a:srgbClr val="00B0F0"/>
                </a:solidFill>
              </a:rPr>
              <a:t>mit  </a:t>
            </a:r>
            <a:endParaRPr lang="ru-RU" dirty="0">
              <a:solidFill>
                <a:srgbClr val="00B0F0"/>
              </a:solidFill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A539E6B-A1C7-4177-920C-B6654AF91842}"/>
              </a:ext>
            </a:extLst>
          </p:cNvPr>
          <p:cNvSpPr txBox="1"/>
          <p:nvPr/>
        </p:nvSpPr>
        <p:spPr>
          <a:xfrm>
            <a:off x="34011" y="773466"/>
            <a:ext cx="821936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Altitude</a:t>
            </a:r>
            <a:r>
              <a:rPr lang="en-US" dirty="0"/>
              <a:t>: 1609 m</a:t>
            </a:r>
          </a:p>
          <a:p>
            <a:endParaRPr lang="en-US" b="1" u="sng" dirty="0"/>
          </a:p>
          <a:p>
            <a:r>
              <a:rPr lang="en-US" b="1" u="sng" dirty="0"/>
              <a:t>SAIRFRAME:</a:t>
            </a:r>
          </a:p>
          <a:p>
            <a:r>
              <a:rPr lang="en-US" dirty="0"/>
              <a:t>Length: 322 cm</a:t>
            </a:r>
          </a:p>
          <a:p>
            <a:r>
              <a:rPr lang="en-US" dirty="0"/>
              <a:t>Inner diameter: 16.51 cm</a:t>
            </a:r>
          </a:p>
          <a:p>
            <a:r>
              <a:rPr lang="en-US" dirty="0"/>
              <a:t>Mass: 20.18 kg (excluding payload mass of 3.18kg)</a:t>
            </a:r>
          </a:p>
          <a:p>
            <a:r>
              <a:rPr lang="en-US" dirty="0"/>
              <a:t>Material: Fiberglass and carbon fiber </a:t>
            </a:r>
          </a:p>
          <a:p>
            <a:r>
              <a:rPr lang="en-US" dirty="0"/>
              <a:t>Nose cone: tangent ogive with length of 68.58 cm</a:t>
            </a:r>
          </a:p>
          <a:p>
            <a:endParaRPr lang="en-US" dirty="0"/>
          </a:p>
          <a:p>
            <a:r>
              <a:rPr lang="en-US" b="1" u="sng" dirty="0"/>
              <a:t>MOTOR CHOICE:</a:t>
            </a:r>
          </a:p>
          <a:p>
            <a:r>
              <a:rPr lang="en-US" dirty="0" err="1"/>
              <a:t>Cesaroni</a:t>
            </a:r>
            <a:r>
              <a:rPr lang="en-US" dirty="0"/>
              <a:t> L1115: </a:t>
            </a:r>
            <a:r>
              <a:rPr lang="en-US" b="1" dirty="0"/>
              <a:t>75mm</a:t>
            </a:r>
            <a:r>
              <a:rPr lang="en-US" dirty="0"/>
              <a:t> in diameter, </a:t>
            </a:r>
            <a:r>
              <a:rPr lang="en-US" b="1" dirty="0"/>
              <a:t>62 cm </a:t>
            </a:r>
            <a:r>
              <a:rPr lang="en-US" dirty="0"/>
              <a:t>in length, and has a total impulse of </a:t>
            </a:r>
            <a:r>
              <a:rPr lang="en-US" b="1" dirty="0"/>
              <a:t>4908</a:t>
            </a:r>
            <a:r>
              <a:rPr lang="en-US" dirty="0"/>
              <a:t> Newton seconds over </a:t>
            </a:r>
            <a:r>
              <a:rPr lang="en-US" b="1" dirty="0"/>
              <a:t>a 4.49 second </a:t>
            </a:r>
            <a:r>
              <a:rPr lang="en-US" dirty="0"/>
              <a:t>burn time. </a:t>
            </a:r>
            <a:endParaRPr lang="en-US" b="1" u="sng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RECOVERY SYSTEM:</a:t>
            </a:r>
          </a:p>
          <a:p>
            <a:r>
              <a:rPr lang="en-US" dirty="0"/>
              <a:t>Main parachute diameter: 274 cm</a:t>
            </a:r>
          </a:p>
          <a:p>
            <a:r>
              <a:rPr lang="en-US" dirty="0"/>
              <a:t>Drogue chute diameter: 91 cm</a:t>
            </a:r>
          </a:p>
          <a:p>
            <a:r>
              <a:rPr lang="en-US" dirty="0"/>
              <a:t>Rocket will be recovered in two pieces: nose cone, sabot, and drogue parachute in one piece and the body tube and main parachute in another piece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EDE80D-F0AA-4D70-999D-2F0BED779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 rot="5400000">
            <a:off x="7577526" y="2229804"/>
            <a:ext cx="6797442" cy="2394418"/>
          </a:xfr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CEFC19-D44A-4801-BE26-FFE82D8D4BDD}"/>
              </a:ext>
            </a:extLst>
          </p:cNvPr>
          <p:cNvSpPr txBox="1"/>
          <p:nvPr/>
        </p:nvSpPr>
        <p:spPr>
          <a:xfrm>
            <a:off x="0" y="147576"/>
            <a:ext cx="118748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AVIONICS:</a:t>
            </a:r>
          </a:p>
          <a:p>
            <a:r>
              <a:rPr lang="en-US" b="1" dirty="0" err="1"/>
              <a:t>miniAlt</a:t>
            </a:r>
            <a:r>
              <a:rPr lang="en-US" b="1" dirty="0"/>
              <a:t>/WD flight computer</a:t>
            </a:r>
            <a:r>
              <a:rPr lang="en-US" dirty="0"/>
              <a:t>: backup altimeter that measures the rockets altitude during launch and stores in on the computer board</a:t>
            </a:r>
          </a:p>
          <a:p>
            <a:r>
              <a:rPr lang="en-US" b="1" dirty="0"/>
              <a:t>ARTS2 flight computer</a:t>
            </a:r>
            <a:r>
              <a:rPr lang="en-US" dirty="0"/>
              <a:t>: handles primary parachute deployment as well as determining the rocket state variables and flight states.</a:t>
            </a:r>
          </a:p>
          <a:p>
            <a:r>
              <a:rPr lang="en-US" b="1" dirty="0"/>
              <a:t>ARTS2 Transmitter</a:t>
            </a:r>
            <a:r>
              <a:rPr lang="en-US" dirty="0"/>
              <a:t>:  transmits the data from the ARTS2 to the ground station receiver.</a:t>
            </a:r>
          </a:p>
          <a:p>
            <a:endParaRPr lang="en-US" dirty="0"/>
          </a:p>
          <a:p>
            <a:r>
              <a:rPr lang="en-US" b="1" u="sng" dirty="0"/>
              <a:t>Power Supply </a:t>
            </a:r>
            <a:r>
              <a:rPr lang="en-US" dirty="0"/>
              <a:t>:</a:t>
            </a:r>
          </a:p>
          <a:p>
            <a:r>
              <a:rPr lang="en-US" dirty="0"/>
              <a:t>Three 9 volt batteries will provide power for the flight computers and transmitters.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1AFDCE-1676-4E78-8790-B5E74C712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9958"/>
            <a:ext cx="2791210" cy="15506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8962CF-6666-4B7A-B016-C95540F96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138" y="3556240"/>
            <a:ext cx="2791210" cy="20026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0204BC-135F-4B8A-947E-15BBE6376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693" y="3429000"/>
            <a:ext cx="2917158" cy="23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41F244-5968-49AB-BD12-7C5A0CF280C9}"/>
              </a:ext>
            </a:extLst>
          </p:cNvPr>
          <p:cNvSpPr txBox="1"/>
          <p:nvPr/>
        </p:nvSpPr>
        <p:spPr>
          <a:xfrm>
            <a:off x="0" y="580768"/>
            <a:ext cx="118336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RECOVERY SUBSYSTEMS: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Drogue chute </a:t>
            </a:r>
            <a:r>
              <a:rPr lang="en-US" dirty="0"/>
              <a:t>deploys at apogee supporting a total  weight 23 kg – it will achieve a descent rate of 19.51 m/s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At an altitude of 762 m, tether securing the sabot inside the rocket will release, allowing the drogue parachute to pull the sabot and </a:t>
            </a:r>
            <a:r>
              <a:rPr lang="en-US" b="1" dirty="0"/>
              <a:t>the main parachute </a:t>
            </a:r>
            <a:r>
              <a:rPr lang="en-US" dirty="0"/>
              <a:t>out of the rocket. the rocket body will separate from the sabot/nose/drogue section and free fall as the main parachute deploys.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remaining structure has a mass of </a:t>
            </a:r>
            <a:r>
              <a:rPr lang="en-US" b="1" dirty="0"/>
              <a:t>15 kg</a:t>
            </a:r>
            <a:r>
              <a:rPr lang="en-US" dirty="0"/>
              <a:t>. With a 9ft diameter parachute, a final </a:t>
            </a:r>
            <a:r>
              <a:rPr lang="en-US" b="1" dirty="0"/>
              <a:t>descent rate of 5.49 m/s </a:t>
            </a:r>
            <a:r>
              <a:rPr lang="en-US" dirty="0"/>
              <a:t>can be achieved.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Under the 91 cm parachute, the nose cone and sabot will have a </a:t>
            </a:r>
            <a:r>
              <a:rPr lang="en-US" b="1" dirty="0"/>
              <a:t>final descent rate of 6.71 m/s.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3D5616-1A94-4E6D-AD39-1698F0596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55" y="3274541"/>
            <a:ext cx="8512300" cy="210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016B05-521C-4611-B1C5-43158F98E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14" y="1223654"/>
            <a:ext cx="8926171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4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Ogweno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Emmanuel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9105D-F72B-42AD-AAFC-F3F738095324}"/>
              </a:ext>
            </a:extLst>
          </p:cNvPr>
          <p:cNvSpPr txBox="1"/>
          <p:nvPr/>
        </p:nvSpPr>
        <p:spPr>
          <a:xfrm>
            <a:off x="444843" y="543697"/>
            <a:ext cx="10096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References:</a:t>
            </a:r>
          </a:p>
          <a:p>
            <a:r>
              <a:rPr lang="en-US" b="1" dirty="0"/>
              <a:t>https://www.academia.edu/29742847/MIT_Rocket_Team_Preliminary_Design_Review?pop_sutd=false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655</TotalTime>
  <Words>389</Words>
  <Application>Microsoft Office PowerPoint</Application>
  <PresentationFormat>Widescreen</PresentationFormat>
  <Paragraphs>43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Celestial</vt:lpstr>
      <vt:lpstr>NAKUJA PROJECT N-2      BENCHMARKING OF ROCKET MODELS.</vt:lpstr>
      <vt:lpstr>R3: mit  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NAKUJA PROJECT N-2      BENCHMARKING OF ROCKET MODELS.</dc:title>
  <dc:creator>OGWENO</dc:creator>
  <cp:lastModifiedBy>OGWENO</cp:lastModifiedBy>
  <cp:revision>15</cp:revision>
  <dcterms:created xsi:type="dcterms:W3CDTF">2021-11-04T08:32:33Z</dcterms:created>
  <dcterms:modified xsi:type="dcterms:W3CDTF">2021-11-20T20:55:43Z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